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9" r:id="rId4"/>
    <p:sldId id="258" r:id="rId5"/>
    <p:sldId id="260" r:id="rId6"/>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62" y="1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16:52:18.437"/>
    </inkml:context>
    <inkml:brush xml:id="br0">
      <inkml:brushProperty name="width" value="0.1" units="cm"/>
      <inkml:brushProperty name="height" value="0.1" units="cm"/>
      <inkml:brushProperty name="color" value="#FFFFFF"/>
    </inkml:brush>
  </inkml:definitions>
  <inkml:trace contextRef="#ctx0" brushRef="#br0">1 0 128,'0'6'0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3/11/2024</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611469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3/11/2024</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539793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3/11/2024</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917095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3/11/2024</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687907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3/11/2024</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524915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3/11/2024</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55158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3/11/2024</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283785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3/11/2024</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297565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3/11/2024</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921795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3/11/2024</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8471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3/11/2024</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9176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3/11/2024</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1820695511"/>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8">
            <a:extLst>
              <a:ext uri="{FF2B5EF4-FFF2-40B4-BE49-F238E27FC236}">
                <a16:creationId xmlns:a16="http://schemas.microsoft.com/office/drawing/2014/main" id="{AD35AE2F-5E3A-49D9-8DE1-8A333BA40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3" descr="Obraz zawierający czerwony, śnieg, na wolnym powietrzu, zima&#10;&#10;Opis wygenerowany automatycznie przy średnim poziomie pewności">
            <a:extLst>
              <a:ext uri="{FF2B5EF4-FFF2-40B4-BE49-F238E27FC236}">
                <a16:creationId xmlns:a16="http://schemas.microsoft.com/office/drawing/2014/main" id="{E99D0482-7D3B-42BD-7263-E388618DA7DE}"/>
              </a:ext>
            </a:extLst>
          </p:cNvPr>
          <p:cNvPicPr>
            <a:picLocks noChangeAspect="1"/>
          </p:cNvPicPr>
          <p:nvPr/>
        </p:nvPicPr>
        <p:blipFill rotWithShape="1">
          <a:blip r:embed="rId2">
            <a:alphaModFix amt="50000"/>
          </a:blip>
          <a:srcRect r="-1" b="24980"/>
          <a:stretch/>
        </p:blipFill>
        <p:spPr>
          <a:xfrm>
            <a:off x="20" y="10"/>
            <a:ext cx="12188930" cy="6857990"/>
          </a:xfrm>
          <a:prstGeom prst="rect">
            <a:avLst/>
          </a:prstGeom>
        </p:spPr>
      </p:pic>
      <p:sp>
        <p:nvSpPr>
          <p:cNvPr id="2" name="Tytuł 1">
            <a:extLst>
              <a:ext uri="{FF2B5EF4-FFF2-40B4-BE49-F238E27FC236}">
                <a16:creationId xmlns:a16="http://schemas.microsoft.com/office/drawing/2014/main" id="{E3BE3969-858A-B15F-F6D7-3CF6F8C5F7A1}"/>
              </a:ext>
            </a:extLst>
          </p:cNvPr>
          <p:cNvSpPr>
            <a:spLocks noGrp="1"/>
          </p:cNvSpPr>
          <p:nvPr>
            <p:ph type="ctrTitle"/>
          </p:nvPr>
        </p:nvSpPr>
        <p:spPr>
          <a:xfrm>
            <a:off x="1524000" y="1122363"/>
            <a:ext cx="9144000" cy="3063240"/>
          </a:xfrm>
        </p:spPr>
        <p:txBody>
          <a:bodyPr>
            <a:normAutofit/>
          </a:bodyPr>
          <a:lstStyle/>
          <a:p>
            <a:pPr algn="ctr"/>
            <a:r>
              <a:rPr lang="pl-PL"/>
              <a:t>First major project of Machine Learning</a:t>
            </a:r>
          </a:p>
        </p:txBody>
      </p:sp>
      <p:sp>
        <p:nvSpPr>
          <p:cNvPr id="3" name="Podtytuł 2">
            <a:extLst>
              <a:ext uri="{FF2B5EF4-FFF2-40B4-BE49-F238E27FC236}">
                <a16:creationId xmlns:a16="http://schemas.microsoft.com/office/drawing/2014/main" id="{114D5D37-F71A-FDB9-0F88-60814A34328E}"/>
              </a:ext>
            </a:extLst>
          </p:cNvPr>
          <p:cNvSpPr>
            <a:spLocks noGrp="1"/>
          </p:cNvSpPr>
          <p:nvPr>
            <p:ph type="subTitle" idx="1"/>
          </p:nvPr>
        </p:nvSpPr>
        <p:spPr>
          <a:xfrm>
            <a:off x="1524000" y="4599432"/>
            <a:ext cx="9144000" cy="1225296"/>
          </a:xfrm>
        </p:spPr>
        <p:txBody>
          <a:bodyPr>
            <a:normAutofit/>
          </a:bodyPr>
          <a:lstStyle/>
          <a:p>
            <a:pPr algn="ctr"/>
            <a:r>
              <a:rPr lang="pl-PL" sz="3200" dirty="0" err="1"/>
              <a:t>Building</a:t>
            </a:r>
            <a:r>
              <a:rPr lang="pl-PL" sz="3200" dirty="0"/>
              <a:t> </a:t>
            </a:r>
            <a:r>
              <a:rPr lang="pl-PL" sz="3200" dirty="0" err="1"/>
              <a:t>Neural</a:t>
            </a:r>
            <a:r>
              <a:rPr lang="pl-PL" sz="3200" dirty="0"/>
              <a:t> Network for </a:t>
            </a:r>
            <a:r>
              <a:rPr lang="pl-PL" sz="3200" dirty="0" err="1"/>
              <a:t>Digit</a:t>
            </a:r>
            <a:r>
              <a:rPr lang="pl-PL" sz="3200" dirty="0"/>
              <a:t> </a:t>
            </a:r>
            <a:r>
              <a:rPr lang="pl-PL" sz="3200" dirty="0" err="1"/>
              <a:t>Recogintion</a:t>
            </a:r>
            <a:endParaRPr lang="pl-PL" sz="3200" dirty="0"/>
          </a:p>
        </p:txBody>
      </p:sp>
      <p:sp>
        <p:nvSpPr>
          <p:cNvPr id="25" name="Rectangle 6">
            <a:extLst>
              <a:ext uri="{FF2B5EF4-FFF2-40B4-BE49-F238E27FC236}">
                <a16:creationId xmlns:a16="http://schemas.microsoft.com/office/drawing/2014/main" id="{04D8AD8F-EF7F-481F-B99A-B85138970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
            <a:extLst>
              <a:ext uri="{FF2B5EF4-FFF2-40B4-BE49-F238E27FC236}">
                <a16:creationId xmlns:a16="http://schemas.microsoft.com/office/drawing/2014/main" id="{79EB4626-023C-436D-9F57-9EB460809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902700 h 5416094"/>
              <a:gd name="connsiteX1" fmla="*/ 902700 w 10515600"/>
              <a:gd name="connsiteY1" fmla="*/ 0 h 5416094"/>
              <a:gd name="connsiteX2" fmla="*/ 1746919 w 10515600"/>
              <a:gd name="connsiteY2" fmla="*/ 0 h 5416094"/>
              <a:gd name="connsiteX3" fmla="*/ 2329833 w 10515600"/>
              <a:gd name="connsiteY3" fmla="*/ 0 h 5416094"/>
              <a:gd name="connsiteX4" fmla="*/ 2825644 w 10515600"/>
              <a:gd name="connsiteY4" fmla="*/ 0 h 5416094"/>
              <a:gd name="connsiteX5" fmla="*/ 3582762 w 10515600"/>
              <a:gd name="connsiteY5" fmla="*/ 0 h 5416094"/>
              <a:gd name="connsiteX6" fmla="*/ 4165675 w 10515600"/>
              <a:gd name="connsiteY6" fmla="*/ 0 h 5416094"/>
              <a:gd name="connsiteX7" fmla="*/ 5009894 w 10515600"/>
              <a:gd name="connsiteY7" fmla="*/ 0 h 5416094"/>
              <a:gd name="connsiteX8" fmla="*/ 5505706 w 10515600"/>
              <a:gd name="connsiteY8" fmla="*/ 0 h 5416094"/>
              <a:gd name="connsiteX9" fmla="*/ 6349925 w 10515600"/>
              <a:gd name="connsiteY9" fmla="*/ 0 h 5416094"/>
              <a:gd name="connsiteX10" fmla="*/ 6758634 w 10515600"/>
              <a:gd name="connsiteY10" fmla="*/ 0 h 5416094"/>
              <a:gd name="connsiteX11" fmla="*/ 7428650 w 10515600"/>
              <a:gd name="connsiteY11" fmla="*/ 0 h 5416094"/>
              <a:gd name="connsiteX12" fmla="*/ 8098665 w 10515600"/>
              <a:gd name="connsiteY12" fmla="*/ 0 h 5416094"/>
              <a:gd name="connsiteX13" fmla="*/ 8681579 w 10515600"/>
              <a:gd name="connsiteY13" fmla="*/ 0 h 5416094"/>
              <a:gd name="connsiteX14" fmla="*/ 9612900 w 10515600"/>
              <a:gd name="connsiteY14" fmla="*/ 0 h 5416094"/>
              <a:gd name="connsiteX15" fmla="*/ 10515600 w 10515600"/>
              <a:gd name="connsiteY15" fmla="*/ 902700 h 5416094"/>
              <a:gd name="connsiteX16" fmla="*/ 10515600 w 10515600"/>
              <a:gd name="connsiteY16" fmla="*/ 1504482 h 5416094"/>
              <a:gd name="connsiteX17" fmla="*/ 10515600 w 10515600"/>
              <a:gd name="connsiteY17" fmla="*/ 2178479 h 5416094"/>
              <a:gd name="connsiteX18" fmla="*/ 10515600 w 10515600"/>
              <a:gd name="connsiteY18" fmla="*/ 2780261 h 5416094"/>
              <a:gd name="connsiteX19" fmla="*/ 10515600 w 10515600"/>
              <a:gd name="connsiteY19" fmla="*/ 3273722 h 5416094"/>
              <a:gd name="connsiteX20" fmla="*/ 10515600 w 10515600"/>
              <a:gd name="connsiteY20" fmla="*/ 3803291 h 5416094"/>
              <a:gd name="connsiteX21" fmla="*/ 10515600 w 10515600"/>
              <a:gd name="connsiteY21" fmla="*/ 4513394 h 5416094"/>
              <a:gd name="connsiteX22" fmla="*/ 9612900 w 10515600"/>
              <a:gd name="connsiteY22" fmla="*/ 5416094 h 5416094"/>
              <a:gd name="connsiteX23" fmla="*/ 9117089 w 10515600"/>
              <a:gd name="connsiteY23" fmla="*/ 5416094 h 5416094"/>
              <a:gd name="connsiteX24" fmla="*/ 8708379 w 10515600"/>
              <a:gd name="connsiteY24" fmla="*/ 5416094 h 5416094"/>
              <a:gd name="connsiteX25" fmla="*/ 8299670 w 10515600"/>
              <a:gd name="connsiteY25" fmla="*/ 5416094 h 5416094"/>
              <a:gd name="connsiteX26" fmla="*/ 7629654 w 10515600"/>
              <a:gd name="connsiteY26" fmla="*/ 5416094 h 5416094"/>
              <a:gd name="connsiteX27" fmla="*/ 7133843 w 10515600"/>
              <a:gd name="connsiteY27" fmla="*/ 5416094 h 5416094"/>
              <a:gd name="connsiteX28" fmla="*/ 6376726 w 10515600"/>
              <a:gd name="connsiteY28" fmla="*/ 5416094 h 5416094"/>
              <a:gd name="connsiteX29" fmla="*/ 5880914 w 10515600"/>
              <a:gd name="connsiteY29" fmla="*/ 5416094 h 5416094"/>
              <a:gd name="connsiteX30" fmla="*/ 5123797 w 10515600"/>
              <a:gd name="connsiteY30" fmla="*/ 5416094 h 5416094"/>
              <a:gd name="connsiteX31" fmla="*/ 4715088 w 10515600"/>
              <a:gd name="connsiteY31" fmla="*/ 5416094 h 5416094"/>
              <a:gd name="connsiteX32" fmla="*/ 3957970 w 10515600"/>
              <a:gd name="connsiteY32" fmla="*/ 5416094 h 5416094"/>
              <a:gd name="connsiteX33" fmla="*/ 3462159 w 10515600"/>
              <a:gd name="connsiteY33" fmla="*/ 5416094 h 5416094"/>
              <a:gd name="connsiteX34" fmla="*/ 3053449 w 10515600"/>
              <a:gd name="connsiteY34" fmla="*/ 5416094 h 5416094"/>
              <a:gd name="connsiteX35" fmla="*/ 2557638 w 10515600"/>
              <a:gd name="connsiteY35" fmla="*/ 5416094 h 5416094"/>
              <a:gd name="connsiteX36" fmla="*/ 1800521 w 10515600"/>
              <a:gd name="connsiteY36" fmla="*/ 5416094 h 5416094"/>
              <a:gd name="connsiteX37" fmla="*/ 902700 w 10515600"/>
              <a:gd name="connsiteY37" fmla="*/ 5416094 h 5416094"/>
              <a:gd name="connsiteX38" fmla="*/ 0 w 10515600"/>
              <a:gd name="connsiteY38" fmla="*/ 4513394 h 5416094"/>
              <a:gd name="connsiteX39" fmla="*/ 0 w 10515600"/>
              <a:gd name="connsiteY39" fmla="*/ 3911612 h 5416094"/>
              <a:gd name="connsiteX40" fmla="*/ 0 w 10515600"/>
              <a:gd name="connsiteY40" fmla="*/ 3309829 h 5416094"/>
              <a:gd name="connsiteX41" fmla="*/ 0 w 10515600"/>
              <a:gd name="connsiteY41" fmla="*/ 2780261 h 5416094"/>
              <a:gd name="connsiteX42" fmla="*/ 0 w 10515600"/>
              <a:gd name="connsiteY42" fmla="*/ 2106265 h 5416094"/>
              <a:gd name="connsiteX43" fmla="*/ 0 w 10515600"/>
              <a:gd name="connsiteY43" fmla="*/ 1504482 h 5416094"/>
              <a:gd name="connsiteX44" fmla="*/ 0 w 10515600"/>
              <a:gd name="connsiteY44" fmla="*/ 90270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515600" h="5416094" extrusionOk="0">
                <a:moveTo>
                  <a:pt x="0" y="902700"/>
                </a:moveTo>
                <a:cubicBezTo>
                  <a:pt x="-57306" y="368805"/>
                  <a:pt x="305054" y="37193"/>
                  <a:pt x="902700" y="0"/>
                </a:cubicBezTo>
                <a:cubicBezTo>
                  <a:pt x="1280419" y="-35006"/>
                  <a:pt x="1407743" y="-35339"/>
                  <a:pt x="1746919" y="0"/>
                </a:cubicBezTo>
                <a:cubicBezTo>
                  <a:pt x="2086095" y="35339"/>
                  <a:pt x="2146539" y="-12333"/>
                  <a:pt x="2329833" y="0"/>
                </a:cubicBezTo>
                <a:cubicBezTo>
                  <a:pt x="2513127" y="12333"/>
                  <a:pt x="2706706" y="12952"/>
                  <a:pt x="2825644" y="0"/>
                </a:cubicBezTo>
                <a:cubicBezTo>
                  <a:pt x="2944582" y="-12952"/>
                  <a:pt x="3420817" y="-27100"/>
                  <a:pt x="3582762" y="0"/>
                </a:cubicBezTo>
                <a:cubicBezTo>
                  <a:pt x="3744707" y="27100"/>
                  <a:pt x="4023584" y="-9167"/>
                  <a:pt x="4165675" y="0"/>
                </a:cubicBezTo>
                <a:cubicBezTo>
                  <a:pt x="4307766" y="9167"/>
                  <a:pt x="4770188" y="27031"/>
                  <a:pt x="5009894" y="0"/>
                </a:cubicBezTo>
                <a:cubicBezTo>
                  <a:pt x="5249600" y="-27031"/>
                  <a:pt x="5349881" y="-194"/>
                  <a:pt x="5505706" y="0"/>
                </a:cubicBezTo>
                <a:cubicBezTo>
                  <a:pt x="5661531" y="194"/>
                  <a:pt x="6129254" y="-29363"/>
                  <a:pt x="6349925" y="0"/>
                </a:cubicBezTo>
                <a:cubicBezTo>
                  <a:pt x="6570596" y="29363"/>
                  <a:pt x="6581199" y="-14617"/>
                  <a:pt x="6758634" y="0"/>
                </a:cubicBezTo>
                <a:cubicBezTo>
                  <a:pt x="6936069" y="14617"/>
                  <a:pt x="7246491" y="25675"/>
                  <a:pt x="7428650" y="0"/>
                </a:cubicBezTo>
                <a:cubicBezTo>
                  <a:pt x="7610809" y="-25675"/>
                  <a:pt x="7825190" y="-17078"/>
                  <a:pt x="8098665" y="0"/>
                </a:cubicBezTo>
                <a:cubicBezTo>
                  <a:pt x="8372141" y="17078"/>
                  <a:pt x="8559625" y="-21568"/>
                  <a:pt x="8681579" y="0"/>
                </a:cubicBezTo>
                <a:cubicBezTo>
                  <a:pt x="8803533" y="21568"/>
                  <a:pt x="9307226" y="-46066"/>
                  <a:pt x="9612900" y="0"/>
                </a:cubicBezTo>
                <a:cubicBezTo>
                  <a:pt x="10119954" y="-10560"/>
                  <a:pt x="10418674" y="366684"/>
                  <a:pt x="10515600" y="902700"/>
                </a:cubicBezTo>
                <a:cubicBezTo>
                  <a:pt x="10494548" y="1140809"/>
                  <a:pt x="10524881" y="1252168"/>
                  <a:pt x="10515600" y="1504482"/>
                </a:cubicBezTo>
                <a:cubicBezTo>
                  <a:pt x="10506319" y="1756796"/>
                  <a:pt x="10494309" y="1995078"/>
                  <a:pt x="10515600" y="2178479"/>
                </a:cubicBezTo>
                <a:cubicBezTo>
                  <a:pt x="10536891" y="2361880"/>
                  <a:pt x="10522845" y="2487483"/>
                  <a:pt x="10515600" y="2780261"/>
                </a:cubicBezTo>
                <a:cubicBezTo>
                  <a:pt x="10508355" y="3073039"/>
                  <a:pt x="10533694" y="3138252"/>
                  <a:pt x="10515600" y="3273722"/>
                </a:cubicBezTo>
                <a:cubicBezTo>
                  <a:pt x="10497506" y="3409192"/>
                  <a:pt x="10514952" y="3569910"/>
                  <a:pt x="10515600" y="3803291"/>
                </a:cubicBezTo>
                <a:cubicBezTo>
                  <a:pt x="10516248" y="4036672"/>
                  <a:pt x="10499126" y="4317688"/>
                  <a:pt x="10515600" y="4513394"/>
                </a:cubicBezTo>
                <a:cubicBezTo>
                  <a:pt x="10585499" y="4997151"/>
                  <a:pt x="10115437" y="5453981"/>
                  <a:pt x="9612900" y="5416094"/>
                </a:cubicBezTo>
                <a:cubicBezTo>
                  <a:pt x="9473271" y="5418358"/>
                  <a:pt x="9316384" y="5423764"/>
                  <a:pt x="9117089" y="5416094"/>
                </a:cubicBezTo>
                <a:cubicBezTo>
                  <a:pt x="8917794" y="5408424"/>
                  <a:pt x="8902141" y="5433256"/>
                  <a:pt x="8708379" y="5416094"/>
                </a:cubicBezTo>
                <a:cubicBezTo>
                  <a:pt x="8514617" y="5398933"/>
                  <a:pt x="8454700" y="5422387"/>
                  <a:pt x="8299670" y="5416094"/>
                </a:cubicBezTo>
                <a:cubicBezTo>
                  <a:pt x="8144640" y="5409801"/>
                  <a:pt x="7907022" y="5398388"/>
                  <a:pt x="7629654" y="5416094"/>
                </a:cubicBezTo>
                <a:cubicBezTo>
                  <a:pt x="7352286" y="5433800"/>
                  <a:pt x="7244777" y="5409877"/>
                  <a:pt x="7133843" y="5416094"/>
                </a:cubicBezTo>
                <a:cubicBezTo>
                  <a:pt x="7022909" y="5422311"/>
                  <a:pt x="6748865" y="5379753"/>
                  <a:pt x="6376726" y="5416094"/>
                </a:cubicBezTo>
                <a:cubicBezTo>
                  <a:pt x="6004587" y="5452435"/>
                  <a:pt x="5991442" y="5438860"/>
                  <a:pt x="5880914" y="5416094"/>
                </a:cubicBezTo>
                <a:cubicBezTo>
                  <a:pt x="5770386" y="5393328"/>
                  <a:pt x="5294303" y="5440618"/>
                  <a:pt x="5123797" y="5416094"/>
                </a:cubicBezTo>
                <a:cubicBezTo>
                  <a:pt x="4953291" y="5391570"/>
                  <a:pt x="4828705" y="5430421"/>
                  <a:pt x="4715088" y="5416094"/>
                </a:cubicBezTo>
                <a:cubicBezTo>
                  <a:pt x="4601471" y="5401767"/>
                  <a:pt x="4227806" y="5381491"/>
                  <a:pt x="3957970" y="5416094"/>
                </a:cubicBezTo>
                <a:cubicBezTo>
                  <a:pt x="3688134" y="5450697"/>
                  <a:pt x="3670638" y="5425309"/>
                  <a:pt x="3462159" y="5416094"/>
                </a:cubicBezTo>
                <a:cubicBezTo>
                  <a:pt x="3253680" y="5406879"/>
                  <a:pt x="3167443" y="5432031"/>
                  <a:pt x="3053449" y="5416094"/>
                </a:cubicBezTo>
                <a:cubicBezTo>
                  <a:pt x="2939455" y="5400158"/>
                  <a:pt x="2701485" y="5433995"/>
                  <a:pt x="2557638" y="5416094"/>
                </a:cubicBezTo>
                <a:cubicBezTo>
                  <a:pt x="2413791" y="5398193"/>
                  <a:pt x="2168647" y="5424510"/>
                  <a:pt x="1800521" y="5416094"/>
                </a:cubicBezTo>
                <a:cubicBezTo>
                  <a:pt x="1432395" y="5407678"/>
                  <a:pt x="1261364" y="5454497"/>
                  <a:pt x="902700" y="5416094"/>
                </a:cubicBezTo>
                <a:cubicBezTo>
                  <a:pt x="519468" y="5419760"/>
                  <a:pt x="63003" y="5077223"/>
                  <a:pt x="0" y="4513394"/>
                </a:cubicBezTo>
                <a:cubicBezTo>
                  <a:pt x="-20265" y="4243495"/>
                  <a:pt x="27650" y="4053844"/>
                  <a:pt x="0" y="3911612"/>
                </a:cubicBezTo>
                <a:cubicBezTo>
                  <a:pt x="-27650" y="3769380"/>
                  <a:pt x="24988" y="3469350"/>
                  <a:pt x="0" y="3309829"/>
                </a:cubicBezTo>
                <a:cubicBezTo>
                  <a:pt x="-24988" y="3150308"/>
                  <a:pt x="-16973" y="2933511"/>
                  <a:pt x="0" y="2780261"/>
                </a:cubicBezTo>
                <a:cubicBezTo>
                  <a:pt x="16973" y="2627011"/>
                  <a:pt x="-11552" y="2315258"/>
                  <a:pt x="0" y="2106265"/>
                </a:cubicBezTo>
                <a:cubicBezTo>
                  <a:pt x="11552" y="1897272"/>
                  <a:pt x="-9167" y="1726905"/>
                  <a:pt x="0" y="1504482"/>
                </a:cubicBezTo>
                <a:cubicBezTo>
                  <a:pt x="9167" y="1282059"/>
                  <a:pt x="10972" y="1160784"/>
                  <a:pt x="0" y="902700"/>
                </a:cubicBezTo>
                <a:close/>
              </a:path>
            </a:pathLst>
          </a:custGeom>
          <a:noFill/>
          <a:ln w="60325" cap="rnd">
            <a:solidFill>
              <a:schemeClr val="tx1"/>
            </a:solidFill>
            <a:round/>
            <a:extLst>
              <a:ext uri="{C807C97D-BFC1-408E-A445-0C87EB9F89A2}">
                <ask:lineSketchStyleProps xmlns:ask="http://schemas.microsoft.com/office/drawing/2018/sketchyshapes" sd="1219033472">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381766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F90A35BD-0243-06F1-06B6-F5B4E1829127}"/>
              </a:ext>
            </a:extLst>
          </p:cNvPr>
          <p:cNvSpPr>
            <a:spLocks noGrp="1"/>
          </p:cNvSpPr>
          <p:nvPr>
            <p:ph type="title"/>
          </p:nvPr>
        </p:nvSpPr>
        <p:spPr>
          <a:xfrm>
            <a:off x="630936" y="639520"/>
            <a:ext cx="3429000" cy="1719072"/>
          </a:xfrm>
        </p:spPr>
        <p:txBody>
          <a:bodyPr anchor="b">
            <a:normAutofit/>
          </a:bodyPr>
          <a:lstStyle/>
          <a:p>
            <a:pPr>
              <a:lnSpc>
                <a:spcPct val="90000"/>
              </a:lnSpc>
            </a:pPr>
            <a:r>
              <a:rPr lang="pl-PL" dirty="0" err="1"/>
              <a:t>MAth</a:t>
            </a:r>
            <a:r>
              <a:rPr lang="pl-PL" dirty="0"/>
              <a:t> </a:t>
            </a:r>
            <a:r>
              <a:rPr lang="pl-PL" dirty="0" err="1"/>
              <a:t>Behind</a:t>
            </a:r>
            <a:r>
              <a:rPr lang="pl-PL" dirty="0"/>
              <a:t> the </a:t>
            </a:r>
            <a:r>
              <a:rPr lang="pl-PL" dirty="0" err="1"/>
              <a:t>project</a:t>
            </a:r>
            <a:endParaRPr lang="pl-PL" dirty="0"/>
          </a:p>
        </p:txBody>
      </p:sp>
      <p:sp>
        <p:nvSpPr>
          <p:cNvPr id="23"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71B01F"/>
          </a:solidFill>
          <a:ln w="38100" cap="rnd">
            <a:solidFill>
              <a:srgbClr val="71B01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94E6F6F9-A8BE-5B31-3ADD-8D12583CDBE1}"/>
              </a:ext>
            </a:extLst>
          </p:cNvPr>
          <p:cNvSpPr>
            <a:spLocks noGrp="1"/>
          </p:cNvSpPr>
          <p:nvPr>
            <p:ph idx="1"/>
          </p:nvPr>
        </p:nvSpPr>
        <p:spPr>
          <a:xfrm>
            <a:off x="630936" y="2807208"/>
            <a:ext cx="3429000" cy="3410712"/>
          </a:xfrm>
        </p:spPr>
        <p:txBody>
          <a:bodyPr anchor="t">
            <a:normAutofit/>
          </a:bodyPr>
          <a:lstStyle/>
          <a:p>
            <a:pPr>
              <a:lnSpc>
                <a:spcPct val="100000"/>
              </a:lnSpc>
            </a:pPr>
            <a:r>
              <a:rPr lang="en-US" sz="1500" b="0" i="0">
                <a:effectLst/>
                <a:latin typeface="Google Sans"/>
              </a:rPr>
              <a:t>I built a two-layer neural network to classify handwritten digits from the MNIST dataset. Implemented entirely in Python using NumPy for numerical computations, this project aimed to deepen my grasp of the core mathematical principles behind neural networks.</a:t>
            </a:r>
          </a:p>
          <a:p>
            <a:pPr>
              <a:lnSpc>
                <a:spcPct val="100000"/>
              </a:lnSpc>
            </a:pPr>
            <a:r>
              <a:rPr lang="en-US" sz="1500" b="0" i="0">
                <a:effectLst/>
                <a:latin typeface="Google Sans"/>
              </a:rPr>
              <a:t>This approach, which bypassed the use of high-level machine learning libraries, provided a valuable hands-on learning experience.</a:t>
            </a:r>
            <a:endParaRPr lang="en-US" sz="1500"/>
          </a:p>
        </p:txBody>
      </p:sp>
      <mc:AlternateContent xmlns:mc="http://schemas.openxmlformats.org/markup-compatibility/2006" xmlns:p14="http://schemas.microsoft.com/office/powerpoint/2010/main">
        <mc:Choice Requires="p14">
          <p:contentPart p14:bwMode="auto" r:id="rId2">
            <p14:nvContentPartPr>
              <p14:cNvPr id="25" name="Ink 2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25" name="Ink 2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4" name="Obraz 3" descr="Obraz zawierający tekst, papier, Produkty papierowe, pismo odręczne&#10;&#10;Opis wygenerowany automatycznie">
            <a:extLst>
              <a:ext uri="{FF2B5EF4-FFF2-40B4-BE49-F238E27FC236}">
                <a16:creationId xmlns:a16="http://schemas.microsoft.com/office/drawing/2014/main" id="{866E4E3E-08F4-DCBE-FAC6-65A1065FEB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5508631" y="-22860"/>
            <a:ext cx="5195049" cy="6903720"/>
          </a:xfrm>
          <a:prstGeom prst="rect">
            <a:avLst/>
          </a:prstGeom>
        </p:spPr>
      </p:pic>
    </p:spTree>
    <p:extLst>
      <p:ext uri="{BB962C8B-B14F-4D97-AF65-F5344CB8AC3E}">
        <p14:creationId xmlns:p14="http://schemas.microsoft.com/office/powerpoint/2010/main" val="242444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8" name="Rectangle 27">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A915D1A8-D186-6A9A-E79A-90C094513A0D}"/>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800"/>
              <a:t>Code IMPLEMENTATION</a:t>
            </a:r>
          </a:p>
        </p:txBody>
      </p:sp>
      <p:sp>
        <p:nvSpPr>
          <p:cNvPr id="13" name="Content Placeholder 12">
            <a:extLst>
              <a:ext uri="{FF2B5EF4-FFF2-40B4-BE49-F238E27FC236}">
                <a16:creationId xmlns:a16="http://schemas.microsoft.com/office/drawing/2014/main" id="{FA646639-062E-9BA4-468A-904D369F3813}"/>
              </a:ext>
            </a:extLst>
          </p:cNvPr>
          <p:cNvSpPr>
            <a:spLocks noGrp="1"/>
          </p:cNvSpPr>
          <p:nvPr>
            <p:ph idx="1"/>
          </p:nvPr>
        </p:nvSpPr>
        <p:spPr>
          <a:xfrm>
            <a:off x="638882" y="4631161"/>
            <a:ext cx="3571810" cy="1559327"/>
          </a:xfrm>
        </p:spPr>
        <p:txBody>
          <a:bodyPr vert="horz" lIns="91440" tIns="45720" rIns="91440" bIns="45720" rtlCol="0">
            <a:normAutofit fontScale="85000" lnSpcReduction="10000"/>
          </a:bodyPr>
          <a:lstStyle/>
          <a:p>
            <a:pPr marL="0" indent="0">
              <a:buNone/>
            </a:pPr>
            <a:r>
              <a:rPr lang="en-US" dirty="0"/>
              <a:t>The rest of the code here:</a:t>
            </a:r>
            <a:endParaRPr lang="pl-PL" dirty="0"/>
          </a:p>
          <a:p>
            <a:pPr marL="0" indent="0">
              <a:buNone/>
            </a:pPr>
            <a:r>
              <a:rPr lang="en-US" dirty="0"/>
              <a:t>https://github.com/1syriusz1/Digit-Recognizer</a:t>
            </a:r>
            <a:br>
              <a:rPr lang="en-US" dirty="0"/>
            </a:br>
            <a:endParaRPr lang="en-US" dirty="0"/>
          </a:p>
        </p:txBody>
      </p:sp>
      <p:sp>
        <p:nvSpPr>
          <p:cNvPr id="30"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71B01F"/>
          </a:solidFill>
          <a:ln w="38100" cap="rnd">
            <a:solidFill>
              <a:srgbClr val="71B01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Symbol zastępczy zawartości 8">
            <a:extLst>
              <a:ext uri="{FF2B5EF4-FFF2-40B4-BE49-F238E27FC236}">
                <a16:creationId xmlns:a16="http://schemas.microsoft.com/office/drawing/2014/main" id="{6541A828-898C-456F-5B85-549E1D51BB84}"/>
              </a:ext>
            </a:extLst>
          </p:cNvPr>
          <p:cNvPicPr>
            <a:picLocks noChangeAspect="1"/>
          </p:cNvPicPr>
          <p:nvPr/>
        </p:nvPicPr>
        <p:blipFill rotWithShape="1">
          <a:blip r:embed="rId2"/>
          <a:srcRect r="23041" b="-2"/>
          <a:stretch/>
        </p:blipFill>
        <p:spPr>
          <a:xfrm>
            <a:off x="5478011" y="640080"/>
            <a:ext cx="5567185" cy="5550408"/>
          </a:xfrm>
          <a:prstGeom prst="rect">
            <a:avLst/>
          </a:prstGeom>
        </p:spPr>
      </p:pic>
    </p:spTree>
    <p:extLst>
      <p:ext uri="{BB962C8B-B14F-4D97-AF65-F5344CB8AC3E}">
        <p14:creationId xmlns:p14="http://schemas.microsoft.com/office/powerpoint/2010/main" val="3070536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1">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8" name="Rectangle 13">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7C0998BE-BF3A-E701-487C-33FE28272DD9}"/>
              </a:ext>
            </a:extLst>
          </p:cNvPr>
          <p:cNvSpPr>
            <a:spLocks noGrp="1"/>
          </p:cNvSpPr>
          <p:nvPr>
            <p:ph type="title"/>
          </p:nvPr>
        </p:nvSpPr>
        <p:spPr>
          <a:xfrm>
            <a:off x="638881" y="759978"/>
            <a:ext cx="10909640" cy="1065836"/>
          </a:xfrm>
        </p:spPr>
        <p:txBody>
          <a:bodyPr vert="horz" lIns="91440" tIns="45720" rIns="91440" bIns="45720" rtlCol="0" anchor="ctr">
            <a:normAutofit/>
          </a:bodyPr>
          <a:lstStyle/>
          <a:p>
            <a:pPr algn="ctr"/>
            <a:r>
              <a:rPr lang="en-US" sz="6000"/>
              <a:t>Results</a:t>
            </a:r>
          </a:p>
        </p:txBody>
      </p:sp>
      <p:sp>
        <p:nvSpPr>
          <p:cNvPr id="16" name="Rectangle 6">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27432"/>
          </a:xfrm>
          <a:custGeom>
            <a:avLst/>
            <a:gdLst>
              <a:gd name="connsiteX0" fmla="*/ 0 w 3291840"/>
              <a:gd name="connsiteY0" fmla="*/ 0 h 27432"/>
              <a:gd name="connsiteX1" fmla="*/ 625450 w 3291840"/>
              <a:gd name="connsiteY1" fmla="*/ 0 h 27432"/>
              <a:gd name="connsiteX2" fmla="*/ 1283818 w 3291840"/>
              <a:gd name="connsiteY2" fmla="*/ 0 h 27432"/>
              <a:gd name="connsiteX3" fmla="*/ 1975104 w 3291840"/>
              <a:gd name="connsiteY3" fmla="*/ 0 h 27432"/>
              <a:gd name="connsiteX4" fmla="*/ 2666390 w 3291840"/>
              <a:gd name="connsiteY4" fmla="*/ 0 h 27432"/>
              <a:gd name="connsiteX5" fmla="*/ 3291840 w 3291840"/>
              <a:gd name="connsiteY5" fmla="*/ 0 h 27432"/>
              <a:gd name="connsiteX6" fmla="*/ 3291840 w 3291840"/>
              <a:gd name="connsiteY6" fmla="*/ 27432 h 27432"/>
              <a:gd name="connsiteX7" fmla="*/ 2567635 w 3291840"/>
              <a:gd name="connsiteY7" fmla="*/ 27432 h 27432"/>
              <a:gd name="connsiteX8" fmla="*/ 1843430 w 3291840"/>
              <a:gd name="connsiteY8" fmla="*/ 27432 h 27432"/>
              <a:gd name="connsiteX9" fmla="*/ 1185062 w 3291840"/>
              <a:gd name="connsiteY9" fmla="*/ 27432 h 27432"/>
              <a:gd name="connsiteX10" fmla="*/ 0 w 3291840"/>
              <a:gd name="connsiteY10" fmla="*/ 27432 h 27432"/>
              <a:gd name="connsiteX11" fmla="*/ 0 w 3291840"/>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27432"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0674" y="7395"/>
                  <a:pt x="3291885" y="21864"/>
                  <a:pt x="3291840" y="27432"/>
                </a:cubicBezTo>
                <a:cubicBezTo>
                  <a:pt x="3043276" y="47012"/>
                  <a:pt x="2921041" y="-3764"/>
                  <a:pt x="2567635" y="27432"/>
                </a:cubicBezTo>
                <a:cubicBezTo>
                  <a:pt x="2214230" y="58628"/>
                  <a:pt x="2189623" y="-3875"/>
                  <a:pt x="1843430" y="27432"/>
                </a:cubicBezTo>
                <a:cubicBezTo>
                  <a:pt x="1497237" y="58739"/>
                  <a:pt x="1492584" y="38324"/>
                  <a:pt x="1185062" y="27432"/>
                </a:cubicBezTo>
                <a:cubicBezTo>
                  <a:pt x="877540" y="16540"/>
                  <a:pt x="313238" y="55587"/>
                  <a:pt x="0" y="27432"/>
                </a:cubicBezTo>
                <a:cubicBezTo>
                  <a:pt x="-503" y="20663"/>
                  <a:pt x="1168" y="5855"/>
                  <a:pt x="0" y="0"/>
                </a:cubicBezTo>
                <a:close/>
              </a:path>
              <a:path w="3291840" h="27432"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2033" y="12649"/>
                  <a:pt x="3290852" y="17989"/>
                  <a:pt x="3291840" y="27432"/>
                </a:cubicBezTo>
                <a:cubicBezTo>
                  <a:pt x="3120474" y="24858"/>
                  <a:pt x="2816568" y="13777"/>
                  <a:pt x="2633472" y="27432"/>
                </a:cubicBezTo>
                <a:cubicBezTo>
                  <a:pt x="2450376" y="41087"/>
                  <a:pt x="2160769" y="46494"/>
                  <a:pt x="1909267" y="27432"/>
                </a:cubicBezTo>
                <a:cubicBezTo>
                  <a:pt x="1657765" y="8370"/>
                  <a:pt x="1623992" y="18792"/>
                  <a:pt x="1349654" y="27432"/>
                </a:cubicBezTo>
                <a:cubicBezTo>
                  <a:pt x="1075316" y="36072"/>
                  <a:pt x="833426" y="43325"/>
                  <a:pt x="691286" y="27432"/>
                </a:cubicBezTo>
                <a:cubicBezTo>
                  <a:pt x="549146" y="11539"/>
                  <a:pt x="342011" y="33345"/>
                  <a:pt x="0" y="27432"/>
                </a:cubicBezTo>
                <a:cubicBezTo>
                  <a:pt x="1300" y="19678"/>
                  <a:pt x="-86" y="12044"/>
                  <a:pt x="0" y="0"/>
                </a:cubicBezTo>
                <a:close/>
              </a:path>
            </a:pathLst>
          </a:custGeom>
          <a:solidFill>
            <a:srgbClr val="71B01F"/>
          </a:solidFill>
          <a:ln w="38100" cap="rnd">
            <a:solidFill>
              <a:srgbClr val="71B01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Obraz 6">
            <a:extLst>
              <a:ext uri="{FF2B5EF4-FFF2-40B4-BE49-F238E27FC236}">
                <a16:creationId xmlns:a16="http://schemas.microsoft.com/office/drawing/2014/main" id="{79278076-7DDC-4E1D-F476-A71FF88CA837}"/>
              </a:ext>
            </a:extLst>
          </p:cNvPr>
          <p:cNvPicPr>
            <a:picLocks noChangeAspect="1"/>
          </p:cNvPicPr>
          <p:nvPr/>
        </p:nvPicPr>
        <p:blipFill>
          <a:blip r:embed="rId2"/>
          <a:stretch>
            <a:fillRect/>
          </a:stretch>
        </p:blipFill>
        <p:spPr>
          <a:xfrm>
            <a:off x="1021657" y="2642616"/>
            <a:ext cx="4211182" cy="3895344"/>
          </a:xfrm>
          <a:prstGeom prst="rect">
            <a:avLst/>
          </a:prstGeom>
        </p:spPr>
      </p:pic>
      <p:pic>
        <p:nvPicPr>
          <p:cNvPr id="5" name="Symbol zastępczy zawartości 4">
            <a:extLst>
              <a:ext uri="{FF2B5EF4-FFF2-40B4-BE49-F238E27FC236}">
                <a16:creationId xmlns:a16="http://schemas.microsoft.com/office/drawing/2014/main" id="{D76863A8-0DBD-6D4D-B7C4-29B340C218B2}"/>
              </a:ext>
            </a:extLst>
          </p:cNvPr>
          <p:cNvPicPr>
            <a:picLocks noGrp="1" noChangeAspect="1"/>
          </p:cNvPicPr>
          <p:nvPr>
            <p:ph idx="1"/>
          </p:nvPr>
        </p:nvPicPr>
        <p:blipFill>
          <a:blip r:embed="rId3"/>
          <a:stretch>
            <a:fillRect/>
          </a:stretch>
        </p:blipFill>
        <p:spPr>
          <a:xfrm>
            <a:off x="6840811" y="2642616"/>
            <a:ext cx="4441785" cy="3895344"/>
          </a:xfrm>
          <a:prstGeom prst="rect">
            <a:avLst/>
          </a:prstGeom>
        </p:spPr>
      </p:pic>
    </p:spTree>
    <p:extLst>
      <p:ext uri="{BB962C8B-B14F-4D97-AF65-F5344CB8AC3E}">
        <p14:creationId xmlns:p14="http://schemas.microsoft.com/office/powerpoint/2010/main" val="3595500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2" name="Rectangle 11">
            <a:extLst>
              <a:ext uri="{FF2B5EF4-FFF2-40B4-BE49-F238E27FC236}">
                <a16:creationId xmlns:a16="http://schemas.microsoft.com/office/drawing/2014/main" id="{337940BB-FBC4-492E-BD92-3B7B914D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AB704F28-4844-FEAB-C212-C94D1BEF9266}"/>
              </a:ext>
            </a:extLst>
          </p:cNvPr>
          <p:cNvSpPr>
            <a:spLocks noGrp="1"/>
          </p:cNvSpPr>
          <p:nvPr>
            <p:ph type="title"/>
          </p:nvPr>
        </p:nvSpPr>
        <p:spPr>
          <a:xfrm>
            <a:off x="4853988" y="320041"/>
            <a:ext cx="6707084" cy="3892668"/>
          </a:xfrm>
        </p:spPr>
        <p:txBody>
          <a:bodyPr vert="horz" lIns="91440" tIns="45720" rIns="91440" bIns="45720" rtlCol="0" anchor="b">
            <a:normAutofit/>
          </a:bodyPr>
          <a:lstStyle/>
          <a:p>
            <a:r>
              <a:rPr lang="en-US" sz="9600"/>
              <a:t>Thanks for your time</a:t>
            </a:r>
          </a:p>
        </p:txBody>
      </p:sp>
      <p:sp>
        <p:nvSpPr>
          <p:cNvPr id="14"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53987" y="4409267"/>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71B01F"/>
          </a:solidFill>
          <a:ln w="38100" cap="rnd">
            <a:solidFill>
              <a:srgbClr val="71B01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Uścisk dłoni">
            <a:extLst>
              <a:ext uri="{FF2B5EF4-FFF2-40B4-BE49-F238E27FC236}">
                <a16:creationId xmlns:a16="http://schemas.microsoft.com/office/drawing/2014/main" id="{36466262-2309-425D-C707-C09CE238C1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0040" y="1371600"/>
            <a:ext cx="4087368" cy="4087368"/>
          </a:xfrm>
          <a:prstGeom prst="rect">
            <a:avLst/>
          </a:prstGeom>
        </p:spPr>
      </p:pic>
    </p:spTree>
    <p:extLst>
      <p:ext uri="{BB962C8B-B14F-4D97-AF65-F5344CB8AC3E}">
        <p14:creationId xmlns:p14="http://schemas.microsoft.com/office/powerpoint/2010/main" val="711978083"/>
      </p:ext>
    </p:extLst>
  </p:cSld>
  <p:clrMapOvr>
    <a:masterClrMapping/>
  </p:clrMapOvr>
</p:sld>
</file>

<file path=ppt/theme/theme1.xml><?xml version="1.0" encoding="utf-8"?>
<a:theme xmlns:a="http://schemas.openxmlformats.org/drawingml/2006/main" name="SketchyVTI">
  <a:themeElements>
    <a:clrScheme name="AnalogousFromDarkSeedLeftStep">
      <a:dk1>
        <a:srgbClr val="000000"/>
      </a:dk1>
      <a:lt1>
        <a:srgbClr val="FFFFFF"/>
      </a:lt1>
      <a:dk2>
        <a:srgbClr val="31201C"/>
      </a:dk2>
      <a:lt2>
        <a:srgbClr val="F2F0F3"/>
      </a:lt2>
      <a:accent1>
        <a:srgbClr val="71B01F"/>
      </a:accent1>
      <a:accent2>
        <a:srgbClr val="A3A612"/>
      </a:accent2>
      <a:accent3>
        <a:srgbClr val="D89126"/>
      </a:accent3>
      <a:accent4>
        <a:srgbClr val="D53B17"/>
      </a:accent4>
      <a:accent5>
        <a:srgbClr val="E72955"/>
      </a:accent5>
      <a:accent6>
        <a:srgbClr val="D51792"/>
      </a:accent6>
      <a:hlink>
        <a:srgbClr val="C0434B"/>
      </a:hlink>
      <a:folHlink>
        <a:srgbClr val="7F7F7F"/>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43</TotalTime>
  <Words>101</Words>
  <Application>Microsoft Office PowerPoint</Application>
  <PresentationFormat>Panoramiczny</PresentationFormat>
  <Paragraphs>10</Paragraphs>
  <Slides>5</Slides>
  <Notes>0</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5</vt:i4>
      </vt:variant>
    </vt:vector>
  </HeadingPairs>
  <TitlesOfParts>
    <vt:vector size="10" baseType="lpstr">
      <vt:lpstr>Arial</vt:lpstr>
      <vt:lpstr>Google Sans</vt:lpstr>
      <vt:lpstr>The Hand Bold</vt:lpstr>
      <vt:lpstr>The Serif Hand Black</vt:lpstr>
      <vt:lpstr>SketchyVTI</vt:lpstr>
      <vt:lpstr>First major project of Machine Learning</vt:lpstr>
      <vt:lpstr>MAth Behind the project</vt:lpstr>
      <vt:lpstr>Code IMPLEMENTATION</vt:lpstr>
      <vt:lpstr>Results</vt:lpstr>
      <vt:lpstr>Thanks for your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First major project of Machine Learning</dc:title>
  <dc:creator>Kulesza Kacper</dc:creator>
  <cp:lastModifiedBy>Kulesza Kacper</cp:lastModifiedBy>
  <cp:revision>3</cp:revision>
  <dcterms:created xsi:type="dcterms:W3CDTF">2024-03-11T15:58:03Z</dcterms:created>
  <dcterms:modified xsi:type="dcterms:W3CDTF">2024-03-11T16:54:29Z</dcterms:modified>
</cp:coreProperties>
</file>