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80" r:id="rId3"/>
    <p:sldId id="353" r:id="rId4"/>
    <p:sldId id="281" r:id="rId5"/>
    <p:sldId id="354" r:id="rId6"/>
    <p:sldId id="340" r:id="rId7"/>
    <p:sldId id="355" r:id="rId8"/>
    <p:sldId id="377" r:id="rId9"/>
    <p:sldId id="283" r:id="rId10"/>
    <p:sldId id="329" r:id="rId11"/>
    <p:sldId id="356" r:id="rId12"/>
    <p:sldId id="337" r:id="rId13"/>
    <p:sldId id="333" r:id="rId14"/>
    <p:sldId id="314" r:id="rId15"/>
    <p:sldId id="334" r:id="rId16"/>
    <p:sldId id="315" r:id="rId17"/>
    <p:sldId id="335" r:id="rId18"/>
    <p:sldId id="381" r:id="rId19"/>
    <p:sldId id="361" r:id="rId20"/>
    <p:sldId id="367" r:id="rId21"/>
    <p:sldId id="372" r:id="rId22"/>
    <p:sldId id="387" r:id="rId23"/>
    <p:sldId id="357" r:id="rId24"/>
    <p:sldId id="363" r:id="rId25"/>
    <p:sldId id="360" r:id="rId26"/>
    <p:sldId id="362" r:id="rId27"/>
    <p:sldId id="351" r:id="rId28"/>
    <p:sldId id="352" r:id="rId29"/>
    <p:sldId id="347" r:id="rId30"/>
    <p:sldId id="364" r:id="rId31"/>
    <p:sldId id="348" r:id="rId32"/>
    <p:sldId id="386" r:id="rId33"/>
    <p:sldId id="388" r:id="rId34"/>
    <p:sldId id="389" r:id="rId35"/>
    <p:sldId id="390" r:id="rId36"/>
    <p:sldId id="391" r:id="rId37"/>
    <p:sldId id="358" r:id="rId38"/>
    <p:sldId id="376" r:id="rId39"/>
    <p:sldId id="373" r:id="rId40"/>
    <p:sldId id="375" r:id="rId41"/>
    <p:sldId id="383" r:id="rId42"/>
    <p:sldId id="378" r:id="rId43"/>
    <p:sldId id="382" r:id="rId44"/>
    <p:sldId id="32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0989C"/>
    <a:srgbClr val="7F7F7F"/>
    <a:srgbClr val="F0D252"/>
    <a:srgbClr val="E6E6E6"/>
    <a:srgbClr val="767171"/>
    <a:srgbClr val="806C97"/>
    <a:srgbClr val="2AB9D1"/>
    <a:srgbClr val="CC84B0"/>
    <a:srgbClr val="32A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85771" autoAdjust="0"/>
  </p:normalViewPr>
  <p:slideViewPr>
    <p:cSldViewPr snapToGrid="0">
      <p:cViewPr>
        <p:scale>
          <a:sx n="66" d="100"/>
          <a:sy n="66" d="100"/>
        </p:scale>
        <p:origin x="420" y="4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974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1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31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92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61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8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5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21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3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0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9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te-ItubProjec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x-none" b="1" dirty="0">
              <a:solidFill>
                <a:srgbClr val="767171"/>
              </a:solidFill>
            </a:endParaRPr>
          </a:p>
          <a:p>
            <a:r>
              <a:rPr kumimoji="1" lang="x-none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x-none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x-none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en-US" altLang="ko-KR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>
                <a:solidFill>
                  <a:srgbClr val="767171"/>
                </a:solidFill>
              </a:rPr>
              <a:t>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x-none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54760" y="5822649"/>
            <a:ext cx="109505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 smtClean="0">
                <a:solidFill>
                  <a:srgbClr val="767171"/>
                </a:solidFill>
              </a:rPr>
              <a:t>1. (</a:t>
            </a:r>
            <a:r>
              <a:rPr lang="ko-KR" altLang="en-US" sz="1400" b="1" dirty="0" smtClean="0">
                <a:solidFill>
                  <a:srgbClr val="767171"/>
                </a:solidFill>
              </a:rPr>
              <a:t>데이터 수집</a:t>
            </a:r>
            <a:r>
              <a:rPr lang="en-US" altLang="ko-KR" sz="1400" b="1" dirty="0" smtClean="0">
                <a:solidFill>
                  <a:srgbClr val="767171"/>
                </a:solidFill>
              </a:rPr>
              <a:t>) </a:t>
            </a:r>
            <a:r>
              <a:rPr lang="ko-KR" altLang="en-US" sz="1400" b="1" dirty="0" smtClean="0">
                <a:solidFill>
                  <a:srgbClr val="767171"/>
                </a:solidFill>
              </a:rPr>
              <a:t>데이터학습에 필요한 데이터 수집 </a:t>
            </a:r>
            <a:r>
              <a:rPr lang="en-US" altLang="ko-KR" sz="1400" b="1" dirty="0" smtClean="0">
                <a:solidFill>
                  <a:srgbClr val="767171"/>
                </a:solidFill>
              </a:rPr>
              <a:t>		2. </a:t>
            </a:r>
            <a:r>
              <a:rPr lang="en-US" altLang="ko-KR" sz="1400" b="1" dirty="0">
                <a:solidFill>
                  <a:srgbClr val="767171"/>
                </a:solidFill>
              </a:rPr>
              <a:t>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요청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각 모드에 맞는 데이터를 서버로 전송</a:t>
            </a:r>
            <a:r>
              <a:rPr lang="en-US" altLang="ko-KR" sz="1400" b="1" dirty="0">
                <a:solidFill>
                  <a:srgbClr val="767171"/>
                </a:solidFill>
              </a:rPr>
              <a:t> 	                 </a:t>
            </a:r>
            <a:endParaRPr lang="en-US" altLang="ko-KR" sz="1400" b="1" dirty="0" smtClean="0">
              <a:solidFill>
                <a:srgbClr val="76717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 smtClean="0">
                <a:solidFill>
                  <a:srgbClr val="767171"/>
                </a:solidFill>
              </a:rPr>
              <a:t>3. </a:t>
            </a:r>
            <a:r>
              <a:rPr lang="en-US" altLang="ko-KR" sz="1400" b="1" dirty="0">
                <a:solidFill>
                  <a:srgbClr val="767171"/>
                </a:solidFill>
              </a:rPr>
              <a:t>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입출력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사용자의 정보 및 데이터를 읽고 </a:t>
            </a:r>
            <a:r>
              <a:rPr lang="ko-KR" altLang="en-US" sz="1400" b="1" dirty="0" smtClean="0">
                <a:solidFill>
                  <a:srgbClr val="767171"/>
                </a:solidFill>
              </a:rPr>
              <a:t>씀</a:t>
            </a:r>
            <a:r>
              <a:rPr lang="en-US" altLang="ko-KR" sz="1400" b="1" dirty="0">
                <a:solidFill>
                  <a:srgbClr val="767171"/>
                </a:solidFill>
              </a:rPr>
              <a:t>	</a:t>
            </a:r>
            <a:r>
              <a:rPr lang="en-US" altLang="ko-KR" sz="1400" b="1" dirty="0" smtClean="0">
                <a:solidFill>
                  <a:srgbClr val="767171"/>
                </a:solidFill>
              </a:rPr>
              <a:t>	4. </a:t>
            </a:r>
            <a:r>
              <a:rPr lang="en-US" altLang="ko-KR" sz="1400" b="1" dirty="0">
                <a:solidFill>
                  <a:srgbClr val="767171"/>
                </a:solidFill>
              </a:rPr>
              <a:t>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전송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저장된 데이터 값을 </a:t>
            </a:r>
            <a:r>
              <a:rPr lang="ko-KR" altLang="en-US" sz="1400" b="1" dirty="0" err="1">
                <a:solidFill>
                  <a:srgbClr val="767171"/>
                </a:solidFill>
              </a:rPr>
              <a:t>라즈베리파이로</a:t>
            </a:r>
            <a:r>
              <a:rPr lang="ko-KR" altLang="en-US" sz="1400" b="1" dirty="0">
                <a:solidFill>
                  <a:srgbClr val="767171"/>
                </a:solidFill>
              </a:rPr>
              <a:t> 전송</a:t>
            </a:r>
            <a:r>
              <a:rPr lang="en-US" altLang="ko-KR" sz="1400" b="1" dirty="0">
                <a:solidFill>
                  <a:srgbClr val="767171"/>
                </a:solidFill>
              </a:rPr>
              <a:t> </a:t>
            </a:r>
            <a:r>
              <a:rPr lang="en-US" altLang="ko-KR" sz="1400" b="1" dirty="0" smtClean="0">
                <a:solidFill>
                  <a:srgbClr val="767171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 smtClean="0">
                <a:solidFill>
                  <a:srgbClr val="767171"/>
                </a:solidFill>
              </a:rPr>
              <a:t>5. </a:t>
            </a:r>
            <a:r>
              <a:rPr lang="en-US" altLang="ko-KR" sz="1400" b="1" dirty="0">
                <a:solidFill>
                  <a:srgbClr val="767171"/>
                </a:solidFill>
              </a:rPr>
              <a:t>(</a:t>
            </a:r>
            <a:r>
              <a:rPr lang="ko-KR" altLang="en-US" sz="1400" b="1" dirty="0">
                <a:solidFill>
                  <a:srgbClr val="767171"/>
                </a:solidFill>
              </a:rPr>
              <a:t>데이터 학습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있는 데이터를 일정 시간마다 자동 </a:t>
            </a:r>
            <a:r>
              <a:rPr lang="ko-KR" altLang="en-US" sz="1400" b="1" dirty="0" smtClean="0">
                <a:solidFill>
                  <a:srgbClr val="767171"/>
                </a:solidFill>
              </a:rPr>
              <a:t>학습</a:t>
            </a:r>
            <a:r>
              <a:rPr lang="en-US" altLang="ko-KR" sz="1400" b="1" dirty="0">
                <a:solidFill>
                  <a:srgbClr val="767171"/>
                </a:solidFill>
              </a:rPr>
              <a:t>	</a:t>
            </a:r>
            <a:r>
              <a:rPr lang="en-US" altLang="ko-KR" sz="1400" b="1" dirty="0" smtClean="0">
                <a:solidFill>
                  <a:srgbClr val="767171"/>
                </a:solidFill>
              </a:rPr>
              <a:t>6. </a:t>
            </a:r>
            <a:r>
              <a:rPr lang="en-US" altLang="ko-KR" sz="1400" b="1" dirty="0">
                <a:solidFill>
                  <a:srgbClr val="767171"/>
                </a:solidFill>
              </a:rPr>
              <a:t>(</a:t>
            </a:r>
            <a:r>
              <a:rPr lang="ko-KR" altLang="en-US" sz="1400" b="1" dirty="0">
                <a:solidFill>
                  <a:srgbClr val="767171"/>
                </a:solidFill>
              </a:rPr>
              <a:t>시제품 동작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라즈베리 파이가 센서가 달린 시제품에 작동 명령</a:t>
            </a:r>
            <a:endParaRPr lang="en-US" altLang="ko-KR" sz="1400" b="1" dirty="0">
              <a:solidFill>
                <a:srgbClr val="76717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539" y="1242923"/>
            <a:ext cx="11466734" cy="4579726"/>
            <a:chOff x="238539" y="1241987"/>
            <a:chExt cx="11466734" cy="45797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65AD21-41C2-4848-8179-5B78909D09D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955" y="1241987"/>
              <a:ext cx="9874318" cy="457972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38539" y="1241987"/>
              <a:ext cx="1592416" cy="4579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12775" y="4040979"/>
            <a:ext cx="1218180" cy="1299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설문데이터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반정형데이터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↓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정형데이터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774" y="4040980"/>
            <a:ext cx="1218181" cy="2253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1830955" y="4679950"/>
            <a:ext cx="702695" cy="1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 방법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전처리 및 </a:t>
            </a: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시각화</a:t>
            </a:r>
            <a:endParaRPr lang="en-US" altLang="ko-KR" sz="2800" b="1" dirty="0" smtClean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 데이터 학습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456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 방법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79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항목들을 선정하여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6FC95020-5A6E-4171-999C-3B5611B5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5" y="2068182"/>
            <a:ext cx="11494367" cy="44396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●  데이터 </a:t>
            </a:r>
            <a:r>
              <a:rPr lang="ko-KR" altLang="en-US" sz="2200" b="1" dirty="0" err="1"/>
              <a:t>전처리가</a:t>
            </a:r>
            <a:r>
              <a:rPr lang="ko-KR" altLang="en-US" sz="2200" b="1" dirty="0"/>
              <a:t> 필요한 항목 존재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2583292" y="140947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3593587" y="140947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5369758" y="1418434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247166" y="1418434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2926764" y="137055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998518" y="1370557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558545" y="1194130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590638" y="1409479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794A462-073B-4C97-8AE6-25842498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7140"/>
              </p:ext>
            </p:extLst>
          </p:nvPr>
        </p:nvGraphicFramePr>
        <p:xfrm>
          <a:off x="348816" y="1950885"/>
          <a:ext cx="114943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54">
                  <a:extLst>
                    <a:ext uri="{9D8B030D-6E8A-4147-A177-3AD203B41FA5}">
                      <a16:colId xmlns:a16="http://schemas.microsoft.com/office/drawing/2014/main" val="1665916211"/>
                    </a:ext>
                  </a:extLst>
                </a:gridCol>
                <a:gridCol w="1099226">
                  <a:extLst>
                    <a:ext uri="{9D8B030D-6E8A-4147-A177-3AD203B41FA5}">
                      <a16:colId xmlns:a16="http://schemas.microsoft.com/office/drawing/2014/main" val="3931800829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4104544172"/>
                    </a:ext>
                  </a:extLst>
                </a:gridCol>
                <a:gridCol w="1750979">
                  <a:extLst>
                    <a:ext uri="{9D8B030D-6E8A-4147-A177-3AD203B41FA5}">
                      <a16:colId xmlns:a16="http://schemas.microsoft.com/office/drawing/2014/main" val="2071757096"/>
                    </a:ext>
                  </a:extLst>
                </a:gridCol>
                <a:gridCol w="1974715">
                  <a:extLst>
                    <a:ext uri="{9D8B030D-6E8A-4147-A177-3AD203B41FA5}">
                      <a16:colId xmlns:a16="http://schemas.microsoft.com/office/drawing/2014/main" val="144601928"/>
                    </a:ext>
                  </a:extLst>
                </a:gridCol>
                <a:gridCol w="1896893">
                  <a:extLst>
                    <a:ext uri="{9D8B030D-6E8A-4147-A177-3AD203B41FA5}">
                      <a16:colId xmlns:a16="http://schemas.microsoft.com/office/drawing/2014/main" val="867727936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688473200"/>
                    </a:ext>
                  </a:extLst>
                </a:gridCol>
                <a:gridCol w="1337311">
                  <a:extLst>
                    <a:ext uri="{9D8B030D-6E8A-4147-A177-3AD203B41FA5}">
                      <a16:colId xmlns:a16="http://schemas.microsoft.com/office/drawing/2014/main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설문시간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입욕제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4472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2658676" y="2316489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3607433" y="2320233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5361731" y="2310003"/>
            <a:ext cx="1924286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7341969" y="2316489"/>
            <a:ext cx="1850669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ko-KR" altLang="en-US" sz="2400" b="1" dirty="0" err="1"/>
              <a:t>정수형으로</a:t>
            </a:r>
            <a:r>
              <a:rPr lang="ko-KR" altLang="en-US" sz="2400" b="1" dirty="0"/>
              <a:t> 통일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457154" y="1670546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7163" y="2014018"/>
            <a:ext cx="1389600" cy="4150800"/>
          </a:xfrm>
          <a:prstGeom prst="rect">
            <a:avLst/>
          </a:prstGeom>
        </p:spPr>
      </p:pic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3E6634-544C-4052-96E6-41335824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513"/>
              </p:ext>
            </p:extLst>
          </p:nvPr>
        </p:nvGraphicFramePr>
        <p:xfrm>
          <a:off x="947163" y="1622849"/>
          <a:ext cx="138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4714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따뜻함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시원함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미지근함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F6B41F-F929-46DE-8B38-35086B48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19918"/>
              </p:ext>
            </p:extLst>
          </p:nvPr>
        </p:nvGraphicFramePr>
        <p:xfrm>
          <a:off x="818648" y="1505984"/>
          <a:ext cx="1667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42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en-US" altLang="ko-KR" sz="2400" b="1" dirty="0"/>
              <a:t>24</a:t>
            </a:r>
            <a:r>
              <a:rPr lang="ko-KR" altLang="en-US" sz="2400" b="1" dirty="0"/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9" y="2047916"/>
            <a:ext cx="1573254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293484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>
            <a:cxnSpLocks/>
          </p:cNvCxnSpPr>
          <p:nvPr/>
        </p:nvCxnSpPr>
        <p:spPr>
          <a:xfrm flipV="1">
            <a:off x="2252133" y="1617758"/>
            <a:ext cx="922098" cy="820642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770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4A1C71-7AA9-4CB1-B5BF-92665D78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8534"/>
              </p:ext>
            </p:extLst>
          </p:nvPr>
        </p:nvGraphicFramePr>
        <p:xfrm>
          <a:off x="749453" y="1672745"/>
          <a:ext cx="1565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30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51631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347354" y="16864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2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D7EC79B-1B1E-4105-BF9D-0E15419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6455"/>
              </p:ext>
            </p:extLst>
          </p:nvPr>
        </p:nvGraphicFramePr>
        <p:xfrm>
          <a:off x="921237" y="1672745"/>
          <a:ext cx="12132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92">
                  <a:extLst>
                    <a:ext uri="{9D8B030D-6E8A-4147-A177-3AD203B41FA5}">
                      <a16:colId xmlns:a16="http://schemas.microsoft.com/office/drawing/2014/main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7" y="1402048"/>
            <a:ext cx="7161829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05597"/>
              </p:ext>
            </p:extLst>
          </p:nvPr>
        </p:nvGraphicFramePr>
        <p:xfrm>
          <a:off x="7873009" y="1930024"/>
          <a:ext cx="4034282" cy="321259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05837"/>
              </p:ext>
            </p:extLst>
          </p:nvPr>
        </p:nvGraphicFramePr>
        <p:xfrm>
          <a:off x="7873009" y="5504405"/>
          <a:ext cx="4034282" cy="120472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378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7787000" y="1559184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7787000" y="5116062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추가된 컬럼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기존의 컬럼을 합쳐 생성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6114FAE8-14A4-41CE-8471-4775F80F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96614"/>
              </p:ext>
            </p:extLst>
          </p:nvPr>
        </p:nvGraphicFramePr>
        <p:xfrm>
          <a:off x="520377" y="1231440"/>
          <a:ext cx="11386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73">
                  <a:extLst>
                    <a:ext uri="{9D8B030D-6E8A-4147-A177-3AD203B41FA5}">
                      <a16:colId xmlns:a16="http://schemas.microsoft.com/office/drawing/2014/main" val="1665916211"/>
                    </a:ext>
                  </a:extLst>
                </a:gridCol>
                <a:gridCol w="1475177">
                  <a:extLst>
                    <a:ext uri="{9D8B030D-6E8A-4147-A177-3AD203B41FA5}">
                      <a16:colId xmlns:a16="http://schemas.microsoft.com/office/drawing/2014/main" val="3931800829"/>
                    </a:ext>
                  </a:extLst>
                </a:gridCol>
                <a:gridCol w="942351">
                  <a:extLst>
                    <a:ext uri="{9D8B030D-6E8A-4147-A177-3AD203B41FA5}">
                      <a16:colId xmlns:a16="http://schemas.microsoft.com/office/drawing/2014/main" val="4104544172"/>
                    </a:ext>
                  </a:extLst>
                </a:gridCol>
                <a:gridCol w="1091143">
                  <a:extLst>
                    <a:ext uri="{9D8B030D-6E8A-4147-A177-3AD203B41FA5}">
                      <a16:colId xmlns:a16="http://schemas.microsoft.com/office/drawing/2014/main" val="2071757096"/>
                    </a:ext>
                  </a:extLst>
                </a:gridCol>
                <a:gridCol w="1080766">
                  <a:extLst>
                    <a:ext uri="{9D8B030D-6E8A-4147-A177-3AD203B41FA5}">
                      <a16:colId xmlns:a16="http://schemas.microsoft.com/office/drawing/2014/main" val="144601928"/>
                    </a:ext>
                  </a:extLst>
                </a:gridCol>
                <a:gridCol w="1415638">
                  <a:extLst>
                    <a:ext uri="{9D8B030D-6E8A-4147-A177-3AD203B41FA5}">
                      <a16:colId xmlns:a16="http://schemas.microsoft.com/office/drawing/2014/main" val="867727936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199935883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2688473200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s_date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s_gender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s_age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s_temp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s_start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s_during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s_perfume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s_job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s_weather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4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54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D8C316-E5EA-43BF-8632-DC19C580B3B8}"/>
              </a:ext>
            </a:extLst>
          </p:cNvPr>
          <p:cNvSpPr/>
          <p:nvPr/>
        </p:nvSpPr>
        <p:spPr>
          <a:xfrm>
            <a:off x="3638547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4EDD39-F135-402D-A6F7-81C9B4247CCB}"/>
              </a:ext>
            </a:extLst>
          </p:cNvPr>
          <p:cNvSpPr/>
          <p:nvPr/>
        </p:nvSpPr>
        <p:spPr>
          <a:xfrm>
            <a:off x="5806268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D96A27-9462-42BB-B908-7C933549D920}"/>
              </a:ext>
            </a:extLst>
          </p:cNvPr>
          <p:cNvSpPr/>
          <p:nvPr/>
        </p:nvSpPr>
        <p:spPr>
          <a:xfrm>
            <a:off x="4167186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372EE8-4D8B-4F7C-BF46-07D001459700}"/>
              </a:ext>
            </a:extLst>
          </p:cNvPr>
          <p:cNvSpPr/>
          <p:nvPr/>
        </p:nvSpPr>
        <p:spPr>
          <a:xfrm>
            <a:off x="4578990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55E71A-B962-4F24-AB04-4B112506B787}"/>
              </a:ext>
            </a:extLst>
          </p:cNvPr>
          <p:cNvSpPr/>
          <p:nvPr/>
        </p:nvSpPr>
        <p:spPr>
          <a:xfrm>
            <a:off x="4152219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508623" y="810890"/>
            <a:ext cx="1568918" cy="39301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53771" y="788409"/>
            <a:ext cx="344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4610306" y="505999"/>
            <a:ext cx="3174054" cy="693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1.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팀원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2.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3.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프로젝트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4.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>
                <a:solidFill>
                  <a:srgbClr val="767171"/>
                </a:solidFill>
              </a:rPr>
              <a:t>5.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구현 및 제작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3200" b="1" spc="200" dirty="0" smtClean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 smtClean="0">
                <a:solidFill>
                  <a:srgbClr val="767171"/>
                </a:solidFill>
              </a:rPr>
              <a:t>6.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7.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8.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참고문헌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902146" y="56611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19933" y="1686902"/>
            <a:ext cx="2040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개발환경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시스템 흐름도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902146" y="2708579"/>
            <a:ext cx="0" cy="89127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902146" y="1794179"/>
            <a:ext cx="0" cy="602512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902146" y="3906238"/>
            <a:ext cx="0" cy="60596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10308" y="3812034"/>
            <a:ext cx="3126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웹 사이트 구성도 및 기능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모형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제작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19933" y="2592698"/>
            <a:ext cx="30380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수집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전처리 및 시각화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4-3)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학습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902146" y="120390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902146" y="474187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902146" y="5444522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902146" y="6166416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32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학습 모델 비교 및 선정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465220" y="1566050"/>
            <a:ext cx="1139658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정밀도와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재현율이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높을 수록 좋은 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모델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●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정확도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(Accuracy)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실제 답을 맞춘 예측의 비율을 나타내는 수치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●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정밀도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(Precision)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예측한 답 중 실제 답이 얼마나 포함되어 있는지를 나타내는 수치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●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재현율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(Recall)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실제 답 중 학습 모델이 얼마나 예측을 했는지를 나타내는 수치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●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F1-score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정밀도와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재현율의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조화평균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정밀도가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재현율보다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압도적으로 높거나 그 반대의 경우의 조화를 이루는 평균을 구한 수치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4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32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학습 모델 비교 및 선정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06095"/>
              </p:ext>
            </p:extLst>
          </p:nvPr>
        </p:nvGraphicFramePr>
        <p:xfrm>
          <a:off x="404260" y="2720260"/>
          <a:ext cx="11332602" cy="380649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247382">
                  <a:extLst>
                    <a:ext uri="{9D8B030D-6E8A-4147-A177-3AD203B41FA5}">
                      <a16:colId xmlns:a16="http://schemas.microsoft.com/office/drawing/2014/main" val="3188855907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1700883793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379523446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195113338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754117832"/>
                    </a:ext>
                  </a:extLst>
                </a:gridCol>
              </a:tblGrid>
              <a:tr h="533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모델명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(Accuracy)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정밀도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(Precision)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재현율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(Recall)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9513"/>
                  </a:ext>
                </a:extLst>
              </a:tr>
              <a:tr h="818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의사결정트리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DecisionTree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65%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(train</a:t>
                      </a:r>
                      <a:r>
                        <a:rPr lang="en-US" altLang="ko-KR" baseline="0" dirty="0" smtClean="0"/>
                        <a:t> : 76%)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51944"/>
                  </a:ext>
                </a:extLst>
              </a:tr>
              <a:tr h="818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랜덤포레스트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RandomForest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65%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(train</a:t>
                      </a:r>
                      <a:r>
                        <a:rPr lang="en-US" altLang="ko-KR" baseline="0" dirty="0" smtClean="0"/>
                        <a:t> : 77%)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121612"/>
                  </a:ext>
                </a:extLst>
              </a:tr>
              <a:tr h="81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XGBoost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(train : 76%)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19589"/>
                  </a:ext>
                </a:extLst>
              </a:tr>
              <a:tr h="81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KNN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(K-nearest-neighbors)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(train : 50%)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28865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7369" y="6298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465219" y="1566050"/>
            <a:ext cx="1042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●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비교 결과 </a:t>
            </a:r>
            <a:r>
              <a:rPr lang="en-US" altLang="ko-KR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XGBoost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모델이 가장 좋은 수치를 보여주었지만 예측하는데 걸리는 시간이 길어 훨씬 빠르고 다음으로 가장 좋은 수치를 보여주는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랜덤포레스트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를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모델로 선정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4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</a:t>
            </a: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제작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6028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 및 제작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꺾인 연결선 29"/>
          <p:cNvCxnSpPr>
            <a:cxnSpLocks/>
            <a:stCxn id="25" idx="3"/>
            <a:endCxn id="27" idx="0"/>
          </p:cNvCxnSpPr>
          <p:nvPr/>
        </p:nvCxnSpPr>
        <p:spPr>
          <a:xfrm>
            <a:off x="6713906" y="2270687"/>
            <a:ext cx="946439" cy="1241537"/>
          </a:xfrm>
          <a:prstGeom prst="bentConnector2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58345" y="3514810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1939681" y="3510082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606457" y="3510082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273233" y="3512224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273233" y="4938427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273233" y="2086021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나만의 설정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cxnSp>
        <p:nvCxnSpPr>
          <p:cNvPr id="3" name="꺾인 연결선 2"/>
          <p:cNvCxnSpPr>
            <a:cxnSpLocks/>
            <a:stCxn id="23" idx="1"/>
            <a:endCxn id="17" idx="2"/>
          </p:cNvCxnSpPr>
          <p:nvPr/>
        </p:nvCxnSpPr>
        <p:spPr>
          <a:xfrm rot="10800000">
            <a:off x="4326795" y="3879415"/>
            <a:ext cx="946439" cy="1243679"/>
          </a:xfrm>
          <a:prstGeom prst="bentConnector2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5047130" y="3694748"/>
            <a:ext cx="226103" cy="2142"/>
          </a:xfrm>
          <a:prstGeom prst="line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cxnSpLocks/>
            <a:stCxn id="25" idx="1"/>
            <a:endCxn id="17" idx="0"/>
          </p:cNvCxnSpPr>
          <p:nvPr/>
        </p:nvCxnSpPr>
        <p:spPr>
          <a:xfrm rot="10800000" flipV="1">
            <a:off x="4326795" y="2270686"/>
            <a:ext cx="946439" cy="1239395"/>
          </a:xfrm>
          <a:prstGeom prst="bentConnector2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  <a:stCxn id="10" idx="3"/>
            <a:endCxn id="15" idx="1"/>
          </p:cNvCxnSpPr>
          <p:nvPr/>
        </p:nvCxnSpPr>
        <p:spPr>
          <a:xfrm flipV="1">
            <a:off x="1699018" y="3694748"/>
            <a:ext cx="240663" cy="4728"/>
          </a:xfrm>
          <a:prstGeom prst="line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15" idx="3"/>
            <a:endCxn id="17" idx="1"/>
          </p:cNvCxnSpPr>
          <p:nvPr/>
        </p:nvCxnSpPr>
        <p:spPr>
          <a:xfrm>
            <a:off x="3380354" y="3694748"/>
            <a:ext cx="226103" cy="0"/>
          </a:xfrm>
          <a:prstGeom prst="line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838465" y="3152071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1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494369" y="3173900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2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959543" y="3180859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3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5809869" y="3180859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5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5809868" y="4611960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5815227" y="1754656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4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6785" y="2270611"/>
            <a:ext cx="35734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solidFill>
                  <a:srgbClr val="767171"/>
                </a:solidFill>
              </a:rPr>
              <a:t>웹 사이트 구성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sz="12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rgbClr val="767171"/>
                </a:solidFill>
              </a:rPr>
              <a:t>나이</a:t>
            </a:r>
            <a:r>
              <a:rPr lang="en-US" altLang="ko-KR" sz="1200" b="1" dirty="0">
                <a:solidFill>
                  <a:srgbClr val="767171"/>
                </a:solidFill>
              </a:rPr>
              <a:t>, </a:t>
            </a:r>
            <a:r>
              <a:rPr lang="ko-KR" altLang="en-US" sz="1200" b="1" dirty="0">
                <a:solidFill>
                  <a:srgbClr val="767171"/>
                </a:solidFill>
              </a:rPr>
              <a:t>성별 등 통계를 보여주는 </a:t>
            </a:r>
            <a:r>
              <a:rPr lang="ko-KR" altLang="en-US" sz="1200" b="1" dirty="0" smtClean="0">
                <a:solidFill>
                  <a:srgbClr val="767171"/>
                </a:solidFill>
              </a:rPr>
              <a:t>페이지</a:t>
            </a:r>
            <a:endParaRPr lang="en-US" altLang="ko-KR" sz="1200" b="1" dirty="0" smtClean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rgbClr val="767171"/>
                </a:solidFill>
              </a:rPr>
              <a:t>사용중인 값 과 부가기능 </a:t>
            </a:r>
            <a:r>
              <a:rPr lang="ko-KR" altLang="en-US" sz="1200" b="1" dirty="0" err="1" smtClean="0">
                <a:solidFill>
                  <a:srgbClr val="767171"/>
                </a:solidFill>
              </a:rPr>
              <a:t>사용가능한</a:t>
            </a:r>
            <a:r>
              <a:rPr lang="ko-KR" altLang="en-US" sz="1200" b="1" dirty="0" smtClean="0">
                <a:solidFill>
                  <a:srgbClr val="767171"/>
                </a:solidFill>
              </a:rPr>
              <a:t> 페이지</a:t>
            </a:r>
            <a:endParaRPr lang="ko-KR" altLang="en-US" sz="1200" b="1" dirty="0">
              <a:solidFill>
                <a:srgbClr val="7671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940008" y="3512224"/>
            <a:ext cx="1440673" cy="369332"/>
          </a:xfrm>
          <a:prstGeom prst="rect">
            <a:avLst/>
          </a:prstGeom>
          <a:noFill/>
          <a:ln w="19050">
            <a:solidFill>
              <a:srgbClr val="7671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67171"/>
                </a:solidFill>
              </a:rPr>
              <a:t>사용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cxnSp>
        <p:nvCxnSpPr>
          <p:cNvPr id="28" name="직선 연결선 27"/>
          <p:cNvCxnSpPr>
            <a:cxnSpLocks/>
            <a:stCxn id="27" idx="1"/>
          </p:cNvCxnSpPr>
          <p:nvPr/>
        </p:nvCxnSpPr>
        <p:spPr>
          <a:xfrm flipH="1" flipV="1">
            <a:off x="6713905" y="3694748"/>
            <a:ext cx="226103" cy="2142"/>
          </a:xfrm>
          <a:prstGeom prst="line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cxnSpLocks/>
            <a:stCxn id="27" idx="2"/>
            <a:endCxn id="23" idx="3"/>
          </p:cNvCxnSpPr>
          <p:nvPr/>
        </p:nvCxnSpPr>
        <p:spPr>
          <a:xfrm rot="5400000">
            <a:off x="6566358" y="4029105"/>
            <a:ext cx="1241537" cy="946439"/>
          </a:xfrm>
          <a:prstGeom prst="bentConnector2">
            <a:avLst/>
          </a:prstGeom>
          <a:ln w="190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7307657" y="3180859"/>
            <a:ext cx="280431" cy="277509"/>
          </a:xfrm>
          <a:prstGeom prst="ellipse">
            <a:avLst/>
          </a:prstGeom>
          <a:noFill/>
          <a:ln w="127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7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75448" y="2631956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회원 가입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0" y="2988087"/>
            <a:ext cx="2075872" cy="1496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28" y="2988088"/>
            <a:ext cx="2100622" cy="1500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871202" y="2631956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프로필 선택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268151" y="2631956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모드 선택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7710142" y="2631956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추천 모드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7443088" y="570030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나만의 </a:t>
            </a:r>
            <a:r>
              <a:rPr lang="ko-KR" altLang="en-US" b="1" dirty="0" err="1">
                <a:solidFill>
                  <a:srgbClr val="7F7F7F"/>
                </a:solidFill>
              </a:rPr>
              <a:t>설정모드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7710142" y="4693882"/>
            <a:ext cx="14406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F7F7F"/>
                </a:solidFill>
              </a:rPr>
              <a:t>온라인 모드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12" y="939362"/>
            <a:ext cx="2112936" cy="150924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rcRect l="7856" r="9538"/>
          <a:stretch/>
        </p:blipFill>
        <p:spPr>
          <a:xfrm>
            <a:off x="7411000" y="2992822"/>
            <a:ext cx="2141522" cy="15092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0C7A95-4E80-4D0B-89DA-10844F7D7C3A}"/>
              </a:ext>
            </a:extLst>
          </p:cNvPr>
          <p:cNvGrpSpPr/>
          <p:nvPr/>
        </p:nvGrpSpPr>
        <p:grpSpPr>
          <a:xfrm>
            <a:off x="4911339" y="2958390"/>
            <a:ext cx="2158102" cy="1552139"/>
            <a:chOff x="1162532" y="2445771"/>
            <a:chExt cx="9859645" cy="24411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1F72A72-CD8E-424D-B717-67BDF805310D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C07A360-F2DD-4A3E-8FCE-05DAB622ED51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56C697E-7E78-488E-A10E-8F6AA3AEFC1B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10141458" y="2631956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F7F7F"/>
                </a:solidFill>
              </a:rPr>
              <a:t>사용</a:t>
            </a:r>
            <a:endParaRPr lang="en-US" altLang="ko-KR" b="1" dirty="0">
              <a:solidFill>
                <a:srgbClr val="7F7F7F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8516" y="3148346"/>
            <a:ext cx="2106556" cy="120416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rcRect l="15777" t="8050" r="10950" b="58453"/>
          <a:stretch/>
        </p:blipFill>
        <p:spPr>
          <a:xfrm>
            <a:off x="7374013" y="5063215"/>
            <a:ext cx="2127709" cy="1165552"/>
          </a:xfrm>
          <a:prstGeom prst="rect">
            <a:avLst/>
          </a:prstGeom>
          <a:ln w="28575">
            <a:noFill/>
          </a:ln>
        </p:spPr>
      </p:pic>
      <p:cxnSp>
        <p:nvCxnSpPr>
          <p:cNvPr id="3" name="직선 연결선 2"/>
          <p:cNvCxnSpPr>
            <a:stCxn id="11" idx="3"/>
            <a:endCxn id="13" idx="1"/>
          </p:cNvCxnSpPr>
          <p:nvPr/>
        </p:nvCxnSpPr>
        <p:spPr>
          <a:xfrm>
            <a:off x="2308682" y="3736104"/>
            <a:ext cx="232546" cy="2206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3"/>
            <a:endCxn id="22" idx="1"/>
          </p:cNvCxnSpPr>
          <p:nvPr/>
        </p:nvCxnSpPr>
        <p:spPr>
          <a:xfrm flipV="1">
            <a:off x="4641850" y="3734460"/>
            <a:ext cx="269489" cy="385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7" idx="0"/>
            <a:endCxn id="30" idx="1"/>
          </p:cNvCxnSpPr>
          <p:nvPr/>
        </p:nvCxnSpPr>
        <p:spPr>
          <a:xfrm rot="5400000" flipH="1" flipV="1">
            <a:off x="6212263" y="1470207"/>
            <a:ext cx="937974" cy="1385524"/>
          </a:xfrm>
          <a:prstGeom prst="bentConnector2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2"/>
            <a:endCxn id="28" idx="1"/>
          </p:cNvCxnSpPr>
          <p:nvPr/>
        </p:nvCxnSpPr>
        <p:spPr>
          <a:xfrm rot="16200000" flipH="1">
            <a:off x="6119788" y="4391766"/>
            <a:ext cx="1135462" cy="1372988"/>
          </a:xfrm>
          <a:prstGeom prst="bentConnector2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0" idx="3"/>
            <a:endCxn id="20" idx="0"/>
          </p:cNvCxnSpPr>
          <p:nvPr/>
        </p:nvCxnSpPr>
        <p:spPr>
          <a:xfrm>
            <a:off x="9486948" y="1693982"/>
            <a:ext cx="1374847" cy="937974"/>
          </a:xfrm>
          <a:prstGeom prst="bentConnector2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3"/>
            <a:endCxn id="27" idx="2"/>
          </p:cNvCxnSpPr>
          <p:nvPr/>
        </p:nvCxnSpPr>
        <p:spPr>
          <a:xfrm flipV="1">
            <a:off x="9501722" y="4352511"/>
            <a:ext cx="1360072" cy="1293480"/>
          </a:xfrm>
          <a:prstGeom prst="bentConnector2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3"/>
            <a:endCxn id="33" idx="1"/>
          </p:cNvCxnSpPr>
          <p:nvPr/>
        </p:nvCxnSpPr>
        <p:spPr>
          <a:xfrm flipV="1">
            <a:off x="7069441" y="3747442"/>
            <a:ext cx="341559" cy="222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3"/>
            <a:endCxn id="27" idx="1"/>
          </p:cNvCxnSpPr>
          <p:nvPr/>
        </p:nvCxnSpPr>
        <p:spPr>
          <a:xfrm>
            <a:off x="9552522" y="3747442"/>
            <a:ext cx="255994" cy="2987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7" y="1540198"/>
            <a:ext cx="6896265" cy="49259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721398" y="6511925"/>
            <a:ext cx="59167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25436" y="1170866"/>
            <a:ext cx="2308634" cy="369332"/>
            <a:chOff x="2088158" y="1958403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8158" y="1958403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358611" y="200085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8069351" y="1666655"/>
            <a:ext cx="431881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새로운 사용자 등록을 위한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회원가입 화면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E009CED-06F9-4943-8624-78D7D5DA97FC}"/>
              </a:ext>
            </a:extLst>
          </p:cNvPr>
          <p:cNvSpPr/>
          <p:nvPr/>
        </p:nvSpPr>
        <p:spPr>
          <a:xfrm rot="19800000">
            <a:off x="7693050" y="190076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3771" y="1166106"/>
            <a:ext cx="2308634" cy="369332"/>
            <a:chOff x="1924375" y="1873992"/>
            <a:chExt cx="230863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9CC48-2BCE-4256-A9D6-F2B838AFEA1B}"/>
                </a:ext>
              </a:extLst>
            </p:cNvPr>
            <p:cNvSpPr txBox="1"/>
            <p:nvPr/>
          </p:nvSpPr>
          <p:spPr>
            <a:xfrm>
              <a:off x="1924375" y="187399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075739" y="191990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8080120" y="1361695"/>
            <a:ext cx="470078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등록된 사용자들을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선택 할 수 있는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프로필선택 페이지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40198"/>
            <a:ext cx="6896265" cy="4925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1271437" y="6534835"/>
            <a:ext cx="5353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15E11F5-4627-4149-877E-30C2AEB0747C}"/>
              </a:ext>
            </a:extLst>
          </p:cNvPr>
          <p:cNvSpPr/>
          <p:nvPr/>
        </p:nvSpPr>
        <p:spPr>
          <a:xfrm rot="19800000">
            <a:off x="7693050" y="160893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4414847" y="5604887"/>
            <a:ext cx="3458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6625" y="2448329"/>
            <a:ext cx="2308634" cy="369332"/>
            <a:chOff x="1769943" y="2036018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769943" y="2036018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102053" y="2081930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2805192" y="1686444"/>
            <a:ext cx="667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원하는 모드를 선택하여 이동하는 모드 선택 페이지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2532" y="2984882"/>
            <a:ext cx="9859645" cy="2441122"/>
            <a:chOff x="1162532" y="2445771"/>
            <a:chExt cx="9859645" cy="24411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55F6684-879D-4ECF-8E8F-AB9A4A10E8EC}"/>
              </a:ext>
            </a:extLst>
          </p:cNvPr>
          <p:cNvSpPr/>
          <p:nvPr/>
        </p:nvSpPr>
        <p:spPr>
          <a:xfrm rot="19800000">
            <a:off x="2477529" y="1721234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7729757" y="1449068"/>
            <a:ext cx="466110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사용자가 원하는 옵션을 선택 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저장할 수 있는 나만의 설정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2351156" y="6433303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87255" y="1187423"/>
            <a:ext cx="2308634" cy="369332"/>
            <a:chOff x="1769943" y="1990566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DF4E1C-EA2D-4C81-8D2B-8FC2FC7A0823}"/>
                </a:ext>
              </a:extLst>
            </p:cNvPr>
            <p:cNvSpPr txBox="1"/>
            <p:nvPr/>
          </p:nvSpPr>
          <p:spPr>
            <a:xfrm>
              <a:off x="1769943" y="1990566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005792" y="203647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7" cy="922720"/>
            <a:chOff x="6664285" y="43902"/>
            <a:chExt cx="5488247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3880" y="498931"/>
              <a:ext cx="15086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479" y="544842"/>
              <a:ext cx="280904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35438"/>
            <a:ext cx="6760489" cy="4916594"/>
          </a:xfrm>
          <a:prstGeom prst="rect">
            <a:avLst/>
          </a:prstGeom>
        </p:spPr>
      </p:pic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8B67F72-6D9C-4907-ADF1-3C28BB692983}"/>
              </a:ext>
            </a:extLst>
          </p:cNvPr>
          <p:cNvSpPr/>
          <p:nvPr/>
        </p:nvSpPr>
        <p:spPr>
          <a:xfrm rot="19800000">
            <a:off x="7382639" y="1697299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C7F6F-3FDB-4539-873B-9BBCDFEDC049}"/>
              </a:ext>
            </a:extLst>
          </p:cNvPr>
          <p:cNvSpPr txBox="1"/>
          <p:nvPr/>
        </p:nvSpPr>
        <p:spPr>
          <a:xfrm>
            <a:off x="7417942" y="3649213"/>
            <a:ext cx="591994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● 설정 기능 목록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1. </a:t>
            </a:r>
            <a:r>
              <a:rPr lang="ko-KR" altLang="en-US" sz="2000" b="1" dirty="0">
                <a:solidFill>
                  <a:srgbClr val="767171"/>
                </a:solidFill>
              </a:rPr>
              <a:t>수위 조절</a:t>
            </a:r>
            <a:r>
              <a:rPr lang="en-US" altLang="ko-KR" sz="2000" b="1" dirty="0">
                <a:solidFill>
                  <a:srgbClr val="767171"/>
                </a:solidFill>
              </a:rPr>
              <a:t>	[0~100 </a:t>
            </a:r>
            <a:r>
              <a:rPr lang="ko-KR" altLang="en-US" sz="2000" b="1" dirty="0" err="1">
                <a:solidFill>
                  <a:srgbClr val="767171"/>
                </a:solidFill>
              </a:rPr>
              <a:t>물높이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2. </a:t>
            </a:r>
            <a:r>
              <a:rPr lang="ko-KR" altLang="en-US" sz="2000" b="1" dirty="0" err="1">
                <a:solidFill>
                  <a:srgbClr val="767171"/>
                </a:solidFill>
              </a:rPr>
              <a:t>입욕제</a:t>
            </a:r>
            <a:r>
              <a:rPr lang="ko-KR" altLang="en-US" sz="2000" b="1" dirty="0">
                <a:solidFill>
                  <a:srgbClr val="767171"/>
                </a:solidFill>
              </a:rPr>
              <a:t> 선택</a:t>
            </a:r>
            <a:r>
              <a:rPr lang="en-US" altLang="ko-KR" sz="2000" b="1" dirty="0">
                <a:solidFill>
                  <a:srgbClr val="767171"/>
                </a:solidFill>
              </a:rPr>
              <a:t>	[</a:t>
            </a:r>
            <a:r>
              <a:rPr lang="ko-KR" altLang="en-US" sz="2000" b="1" dirty="0">
                <a:solidFill>
                  <a:srgbClr val="767171"/>
                </a:solidFill>
              </a:rPr>
              <a:t>향기별로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3. </a:t>
            </a:r>
            <a:r>
              <a:rPr lang="ko-KR" altLang="en-US" sz="2000" b="1" dirty="0">
                <a:solidFill>
                  <a:srgbClr val="767171"/>
                </a:solidFill>
              </a:rPr>
              <a:t>타이머 선택</a:t>
            </a:r>
            <a:r>
              <a:rPr lang="en-US" altLang="ko-KR" sz="2000" b="1" dirty="0">
                <a:solidFill>
                  <a:srgbClr val="767171"/>
                </a:solidFill>
              </a:rPr>
              <a:t>	[0 ~ 60	</a:t>
            </a:r>
            <a:r>
              <a:rPr lang="ko-KR" altLang="en-US" sz="2000" b="1" dirty="0">
                <a:solidFill>
                  <a:srgbClr val="767171"/>
                </a:solidFill>
              </a:rPr>
              <a:t>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4. </a:t>
            </a:r>
            <a:r>
              <a:rPr lang="ko-KR" altLang="en-US" sz="2000" b="1" dirty="0">
                <a:solidFill>
                  <a:srgbClr val="767171"/>
                </a:solidFill>
              </a:rPr>
              <a:t>온도 조절</a:t>
            </a:r>
            <a:r>
              <a:rPr lang="en-US" altLang="ko-KR" sz="2000" b="1" dirty="0">
                <a:solidFill>
                  <a:srgbClr val="767171"/>
                </a:solidFill>
              </a:rPr>
              <a:t>	[0 ~ 40</a:t>
            </a:r>
            <a:r>
              <a:rPr lang="ko-KR" altLang="en-US" sz="2000" b="1" dirty="0">
                <a:solidFill>
                  <a:srgbClr val="767171"/>
                </a:solidFill>
              </a:rPr>
              <a:t>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2343548" y="6387391"/>
            <a:ext cx="3167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2832" y="1196156"/>
            <a:ext cx="2308634" cy="369332"/>
            <a:chOff x="1769943" y="2000294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DF4E1C-EA2D-4C81-8D2B-8FC2FC7A0823}"/>
                </a:ext>
              </a:extLst>
            </p:cNvPr>
            <p:cNvSpPr txBox="1"/>
            <p:nvPr/>
          </p:nvSpPr>
          <p:spPr>
            <a:xfrm>
              <a:off x="1769943" y="2000294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111045" y="203962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743804" y="1614617"/>
            <a:ext cx="5021603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미리 만들어진 테마에 맞추어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간단하게 사용할 수 있게 만든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99956" y="1556755"/>
            <a:ext cx="6854386" cy="4830636"/>
          </a:xfrm>
          <a:prstGeom prst="rect">
            <a:avLst/>
          </a:prstGeom>
        </p:spPr>
      </p:pic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9344E60-0449-424E-A2C0-CF7475B93F68}"/>
              </a:ext>
            </a:extLst>
          </p:cNvPr>
          <p:cNvSpPr/>
          <p:nvPr/>
        </p:nvSpPr>
        <p:spPr>
          <a:xfrm rot="19800000">
            <a:off x="7382640" y="1862670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7811061" y="1390241"/>
            <a:ext cx="3948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성별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나이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직업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날씨 별로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통계 된 목욕 데이터를 보여줌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767171"/>
                </a:solidFill>
              </a:rPr>
              <a:t>머신러닝으로</a:t>
            </a:r>
            <a:r>
              <a:rPr lang="ko-KR" altLang="en-US" sz="2000" b="1" dirty="0">
                <a:solidFill>
                  <a:srgbClr val="767171"/>
                </a:solidFill>
              </a:rPr>
              <a:t> 학습된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데이터로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 </a:t>
            </a:r>
            <a:r>
              <a:rPr lang="ko-KR" altLang="en-US" sz="2000" b="1" dirty="0">
                <a:solidFill>
                  <a:srgbClr val="767171"/>
                </a:solidFill>
              </a:rPr>
              <a:t>사용자에게 알맞은 추천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441198" y="1636196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E206A-FBC6-46B4-9F82-FFB000FF2BAB}"/>
              </a:ext>
            </a:extLst>
          </p:cNvPr>
          <p:cNvSpPr txBox="1"/>
          <p:nvPr/>
        </p:nvSpPr>
        <p:spPr>
          <a:xfrm>
            <a:off x="7470420" y="4709513"/>
            <a:ext cx="3948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● </a:t>
            </a:r>
            <a:r>
              <a:rPr lang="en-US" altLang="ko-KR" sz="2000" b="1" dirty="0">
                <a:solidFill>
                  <a:srgbClr val="767171"/>
                </a:solidFill>
              </a:rPr>
              <a:t>[</a:t>
            </a:r>
            <a:r>
              <a:rPr lang="ko-KR" altLang="en-US" sz="2000" b="1" dirty="0">
                <a:solidFill>
                  <a:srgbClr val="767171"/>
                </a:solidFill>
              </a:rPr>
              <a:t>통계목록</a:t>
            </a:r>
            <a:r>
              <a:rPr lang="en-US" altLang="ko-KR" sz="2000" b="1" dirty="0">
                <a:solidFill>
                  <a:srgbClr val="767171"/>
                </a:solidFill>
              </a:rPr>
              <a:t>]	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     </a:t>
            </a:r>
            <a:r>
              <a:rPr lang="ko-KR" altLang="en-US" sz="2000" b="1" dirty="0">
                <a:solidFill>
                  <a:srgbClr val="767171"/>
                </a:solidFill>
              </a:rPr>
              <a:t>성별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남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여</a:t>
            </a:r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나이 </a:t>
            </a:r>
            <a:r>
              <a:rPr lang="en-US" altLang="ko-KR" sz="2000" b="1" dirty="0">
                <a:solidFill>
                  <a:srgbClr val="767171"/>
                </a:solidFill>
              </a:rPr>
              <a:t>: 10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r>
              <a:rPr lang="en-US" altLang="ko-KR" sz="2000" b="1" dirty="0">
                <a:solidFill>
                  <a:srgbClr val="767171"/>
                </a:solidFill>
              </a:rPr>
              <a:t>~70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직업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학생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주부 등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         (13</a:t>
            </a:r>
            <a:r>
              <a:rPr lang="ko-KR" altLang="en-US" sz="2000" b="1" dirty="0">
                <a:solidFill>
                  <a:srgbClr val="767171"/>
                </a:solidFill>
              </a:rPr>
              <a:t>개 </a:t>
            </a:r>
            <a:r>
              <a:rPr lang="ko-KR" altLang="en-US" sz="2000" b="1" dirty="0" err="1">
                <a:solidFill>
                  <a:srgbClr val="767171"/>
                </a:solidFill>
              </a:rPr>
              <a:t>직업군</a:t>
            </a:r>
            <a:r>
              <a:rPr lang="en-US" altLang="ko-KR" sz="2000" b="1" dirty="0">
                <a:solidFill>
                  <a:srgbClr val="767171"/>
                </a:solidFill>
              </a:rPr>
              <a:t>)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날씨 </a:t>
            </a:r>
            <a:r>
              <a:rPr lang="en-US" altLang="ko-KR" sz="2000" b="1" dirty="0">
                <a:solidFill>
                  <a:srgbClr val="767171"/>
                </a:solidFill>
              </a:rPr>
              <a:t>: 5 ~ 40</a:t>
            </a:r>
            <a:r>
              <a:rPr lang="ko-KR" altLang="en-US" sz="2000" b="1" dirty="0">
                <a:solidFill>
                  <a:srgbClr val="767171"/>
                </a:solidFill>
              </a:rPr>
              <a:t>도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1463883" y="6396124"/>
            <a:ext cx="5330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777705" y="1189577"/>
            <a:ext cx="2308634" cy="369332"/>
            <a:chOff x="1996051" y="2077852"/>
            <a:chExt cx="2308634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8D6917-5DE8-473E-A198-A202C372EF66}"/>
                </a:ext>
              </a:extLst>
            </p:cNvPr>
            <p:cNvSpPr txBox="1"/>
            <p:nvPr/>
          </p:nvSpPr>
          <p:spPr>
            <a:xfrm>
              <a:off x="1996051" y="207785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203141" y="211732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rcRect l="15777" t="8050" r="8803" b="58453"/>
          <a:stretch/>
        </p:blipFill>
        <p:spPr>
          <a:xfrm>
            <a:off x="594494" y="2031435"/>
            <a:ext cx="6697135" cy="35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1327148" y="5948531"/>
            <a:ext cx="5403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사용중인 </a:t>
            </a:r>
            <a:r>
              <a:rPr lang="ko-KR" altLang="en-US" sz="1500" dirty="0" smtClean="0">
                <a:solidFill>
                  <a:srgbClr val="767171"/>
                </a:solidFill>
              </a:rPr>
              <a:t>설정 값을 알려주고 오른쪽 창에 미디어 제공</a:t>
            </a:r>
            <a:r>
              <a:rPr lang="en-US" altLang="ko-KR" sz="1500" dirty="0" smtClean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7705" y="1493588"/>
            <a:ext cx="2308634" cy="369332"/>
            <a:chOff x="1996051" y="2077852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8D6917-5DE8-473E-A198-A202C372EF66}"/>
                </a:ext>
              </a:extLst>
            </p:cNvPr>
            <p:cNvSpPr txBox="1"/>
            <p:nvPr/>
          </p:nvSpPr>
          <p:spPr>
            <a:xfrm>
              <a:off x="1996051" y="207785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767171"/>
                  </a:solidFill>
                </a:rPr>
                <a:t>사용 화면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203141" y="211732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767171"/>
                  </a:solidFill>
                </a:rPr>
                <a:t>7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7811061" y="1777591"/>
            <a:ext cx="39481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자신이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선택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한 값 확인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[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수위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입욕제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온도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타이머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]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사용자 편의성을 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미디어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제공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441198" y="2023546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1907321"/>
            <a:ext cx="6848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t="3855" r="8668" b="12812"/>
          <a:stretch/>
        </p:blipFill>
        <p:spPr>
          <a:xfrm>
            <a:off x="530153" y="1318916"/>
            <a:ext cx="6869714" cy="528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제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892028" y="1564452"/>
            <a:ext cx="4396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모형의 전체적인 모습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-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워터펌프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-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수위 및 온도 센서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-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라즈베리파이와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전용 모니터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571038" y="1820345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제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0" y="1403585"/>
            <a:ext cx="6869715" cy="51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892028" y="1564452"/>
            <a:ext cx="439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수위 센서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와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온도 센서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욕조의 물 높이와 온도를 측정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579504" y="1820345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 rot="1402372">
            <a:off x="3354461" y="1537355"/>
            <a:ext cx="869185" cy="27817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07624">
            <a:off x="4201889" y="1933668"/>
            <a:ext cx="526743" cy="2781701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제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892028" y="1564452"/>
            <a:ext cx="4396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워터 펌프로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물을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끌어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올려줌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설정된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온도와 수위에 맞게 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조절하며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욕조에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물을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받아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뜨거운 물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차가운 물</a:t>
            </a:r>
            <a:endParaRPr lang="en-US" altLang="ko-KR" sz="2000" b="1" dirty="0" smtClean="0">
              <a:solidFill>
                <a:srgbClr val="0000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0" y="1417363"/>
            <a:ext cx="6869715" cy="51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579505" y="1820345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213" y="3215452"/>
            <a:ext cx="3013252" cy="2939815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10213" y="3215451"/>
            <a:ext cx="2142406" cy="20901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제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" y="1403585"/>
            <a:ext cx="6869714" cy="51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5E2EA59-B7E7-4104-B271-BFEEF5C566F7}"/>
              </a:ext>
            </a:extLst>
          </p:cNvPr>
          <p:cNvSpPr/>
          <p:nvPr/>
        </p:nvSpPr>
        <p:spPr>
          <a:xfrm rot="19800000">
            <a:off x="7587971" y="1820345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7892028" y="1564452"/>
            <a:ext cx="439641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사용자에게 웹 서비스를 제공하고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767171"/>
                </a:solidFill>
              </a:rPr>
              <a:t>각종 센서들을 제어하는 부분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진행 및 예정사항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57" y="1601913"/>
            <a:ext cx="9874318" cy="45797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15398" y="4714261"/>
            <a:ext cx="965446" cy="79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9165" y="2468772"/>
            <a:ext cx="1879846" cy="1027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3642" y="5025688"/>
            <a:ext cx="1057732" cy="255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08460"/>
              </p:ext>
            </p:extLst>
          </p:nvPr>
        </p:nvGraphicFramePr>
        <p:xfrm>
          <a:off x="1421353" y="2187278"/>
          <a:ext cx="9456341" cy="33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데이터 수집</a:t>
                      </a:r>
                      <a:endParaRPr lang="en-US" altLang="ko-KR" sz="1800" b="1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76717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머신 러닝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여러 모델 비교 및 선택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추가적인 데이터 수집 및 수집한 데이터를 바탕으로 모델 정확도 확인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75623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767171"/>
                          </a:solidFill>
                        </a:rPr>
                        <a:t>웹 페이지</a:t>
                      </a:r>
                      <a:r>
                        <a:rPr lang="ko-KR" altLang="en-US" sz="1800" b="1" baseline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en-US" altLang="ko-KR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온라인 모드 페이지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en-US" altLang="ko-KR" sz="1600" b="0" baseline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사용 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페이지 추가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767171"/>
                          </a:solidFill>
                        </a:rPr>
                        <a:t>시제품 제작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센서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 통합 테스트 및 시제품 틀 제작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31853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60199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5" y="1566101"/>
            <a:ext cx="9874318" cy="45797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9600" y="4681887"/>
            <a:ext cx="926191" cy="7780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88519" y="4989252"/>
            <a:ext cx="1109238" cy="23210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29362"/>
              </p:ext>
            </p:extLst>
          </p:nvPr>
        </p:nvGraphicFramePr>
        <p:xfrm>
          <a:off x="1421353" y="2392687"/>
          <a:ext cx="9456341" cy="222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웹 </a:t>
                      </a:r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페이지</a:t>
                      </a:r>
                      <a:r>
                        <a:rPr lang="ko-KR" altLang="en-US" sz="1800" b="1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웹 페이지 전체 점검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시제품 제작</a:t>
                      </a: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시제품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디자인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완료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참고 문헌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3768" y="1366787"/>
            <a:ext cx="10876548" cy="5043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opentutorials.org/course/1 (</a:t>
            </a:r>
            <a:r>
              <a:rPr lang="ko-KR" altLang="en-US" sz="1600" dirty="0" smtClean="0">
                <a:solidFill>
                  <a:schemeClr val="tx1"/>
                </a:solidFill>
              </a:rPr>
              <a:t>자바스크립트 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opentutorials.org/course/3780/18031 (HTML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CSS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https://github.com/dabeng/OrgChart (</a:t>
            </a:r>
            <a:r>
              <a:rPr lang="ko-KR" altLang="en-US" sz="1600" dirty="0" smtClean="0">
                <a:solidFill>
                  <a:schemeClr val="tx1"/>
                </a:solidFill>
              </a:rPr>
              <a:t>온라인 모드에서 통계를 보여줄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OrgChart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오픈소스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://dabeng.github.io/OrgChart/ (</a:t>
            </a:r>
            <a:r>
              <a:rPr lang="en-US" altLang="ko-KR" sz="1600" dirty="0" err="1">
                <a:solidFill>
                  <a:schemeClr val="tx1"/>
                </a:solidFill>
              </a:rPr>
              <a:t>orgchart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각종 예제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https://win.adrirobot.it/sensori/moisture_sensor/moisture_sensor.html(</a:t>
            </a:r>
            <a:r>
              <a:rPr lang="ko-KR" altLang="en-US" sz="1600" dirty="0">
                <a:solidFill>
                  <a:schemeClr val="tx1"/>
                </a:solidFill>
              </a:rPr>
              <a:t>토양습도센서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https://blog.naver.com/elepartsblog/221726825667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https://www.raspberrypi.org/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 자료실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https://www.circuitbasics.com/raspberry-pi-ds18b20-temperature-sensor-tutorial/(</a:t>
            </a:r>
            <a:r>
              <a:rPr lang="ko-KR" altLang="en-US" sz="1600" dirty="0">
                <a:solidFill>
                  <a:schemeClr val="tx1"/>
                </a:solidFill>
              </a:rPr>
              <a:t>온도센서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https://blog.naver.com/rhrkdfus/221373635978 (</a:t>
            </a:r>
            <a:r>
              <a:rPr lang="ko-KR" altLang="en-US" sz="1600" dirty="0" err="1">
                <a:solidFill>
                  <a:schemeClr val="tx1"/>
                </a:solidFill>
              </a:rPr>
              <a:t>라즈비안</a:t>
            </a:r>
            <a:r>
              <a:rPr lang="ko-KR" altLang="en-US" sz="1600" dirty="0">
                <a:solidFill>
                  <a:schemeClr val="tx1"/>
                </a:solidFill>
              </a:rPr>
              <a:t> 무선마우스 장애 해결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https://www.kocoafab.cc/fboard/view/1089 (</a:t>
            </a:r>
            <a:r>
              <a:rPr lang="ko-KR" altLang="en-US" sz="1600" dirty="0" err="1">
                <a:solidFill>
                  <a:schemeClr val="tx1"/>
                </a:solidFill>
              </a:rPr>
              <a:t>미니브레드보드</a:t>
            </a:r>
            <a:r>
              <a:rPr lang="ko-KR" altLang="en-US" sz="1600" dirty="0">
                <a:solidFill>
                  <a:schemeClr val="tx1"/>
                </a:solidFill>
              </a:rPr>
              <a:t> 원리 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https://www.inflearn.com/course/node-js-%EC%9B%B9%EA%B0%9C%EB%B0%9C</a:t>
            </a:r>
            <a:r>
              <a:rPr lang="en-US" altLang="ko-KR" sz="1600" dirty="0" smtClean="0">
                <a:solidFill>
                  <a:schemeClr val="tx1"/>
                </a:solidFill>
              </a:rPr>
              <a:t>#(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 요청을 처리할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600" dirty="0" smtClean="0">
                <a:solidFill>
                  <a:schemeClr val="tx1"/>
                </a:solidFill>
              </a:rPr>
              <a:t> 제작을 위한 </a:t>
            </a:r>
            <a:r>
              <a:rPr lang="en-US" altLang="ko-KR" sz="1600" dirty="0" smtClean="0">
                <a:solidFill>
                  <a:schemeClr val="tx1"/>
                </a:solidFill>
              </a:rPr>
              <a:t>node.js </a:t>
            </a:r>
            <a:r>
              <a:rPr lang="ko-KR" altLang="en-US" sz="1600" dirty="0" smtClean="0">
                <a:solidFill>
                  <a:schemeClr val="tx1"/>
                </a:solidFill>
              </a:rPr>
              <a:t>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https://swiperjs.com/api</a:t>
            </a:r>
            <a:r>
              <a:rPr lang="en-US" altLang="ko-KR" sz="1600" dirty="0" smtClean="0">
                <a:solidFill>
                  <a:schemeClr val="tx1"/>
                </a:solidFill>
              </a:rPr>
              <a:t>/ (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프로필 선택 시 사용한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스와이프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API)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Github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390876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hlinkClick r:id="rId2"/>
              </a:rPr>
              <a:t>https://github.com/Ultimate-ItubProject</a:t>
            </a:r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442670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397219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350556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289689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340751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6192456" y="2288678"/>
            <a:ext cx="2523527" cy="42109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03373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15281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14024"/>
            <a:chOff x="5912808" y="1460807"/>
            <a:chExt cx="4941583" cy="4140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499577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기대 효과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513224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5" y="5506391"/>
            <a:ext cx="987077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맞춤형 서비스와</a:t>
            </a:r>
            <a:r>
              <a:rPr lang="en-US" altLang="ko-KR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편리한 사용으로 원하는 젊은 세대의 요구를 충족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단순한 위생활동으로 끝나는 것이 아닌 찜질방과 같은 컨텐츠화 될 것으로 기대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B2CC22-359A-43BB-8761-8DA07F2D4CDE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A6A91-43D8-4301-B8E7-4888D0512AFD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896529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2" y="4356919"/>
            <a:ext cx="1905000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7" y="4403861"/>
            <a:ext cx="1407561" cy="858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50" y="4175944"/>
            <a:ext cx="1905000" cy="131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3" y="4533192"/>
            <a:ext cx="1438275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t="28701" r="9020" b="30625"/>
          <a:stretch/>
        </p:blipFill>
        <p:spPr>
          <a:xfrm>
            <a:off x="9521139" y="4478673"/>
            <a:ext cx="2040836" cy="70899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843513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251986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164850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0"/>
          </p:cNvCxnSpPr>
          <p:nvPr/>
        </p:nvCxnSpPr>
        <p:spPr>
          <a:xfrm flipV="1">
            <a:off x="1784282" y="2629737"/>
            <a:ext cx="0" cy="172718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26" idx="2"/>
          </p:cNvCxnSpPr>
          <p:nvPr/>
        </p:nvCxnSpPr>
        <p:spPr>
          <a:xfrm flipV="1">
            <a:off x="3981216" y="3530543"/>
            <a:ext cx="0" cy="8263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</p:cNvCxnSpPr>
          <p:nvPr/>
        </p:nvCxnSpPr>
        <p:spPr>
          <a:xfrm flipV="1">
            <a:off x="6170350" y="2629737"/>
            <a:ext cx="0" cy="154620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0"/>
            <a:endCxn id="36" idx="2"/>
          </p:cNvCxnSpPr>
          <p:nvPr/>
        </p:nvCxnSpPr>
        <p:spPr>
          <a:xfrm flipV="1">
            <a:off x="8323801" y="3699820"/>
            <a:ext cx="1" cy="8333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0"/>
          </p:cNvCxnSpPr>
          <p:nvPr/>
        </p:nvCxnSpPr>
        <p:spPr>
          <a:xfrm flipV="1">
            <a:off x="10541557" y="2650921"/>
            <a:ext cx="0" cy="18277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7" y="19834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전체 개발도구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소스코드편집기능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1685" y="2822657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웹페이지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제작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서비스를 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 서버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9203" y="1983406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 정보 등에 대한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767171"/>
                </a:solidFill>
              </a:rPr>
              <a:t>Crud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기능 수행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1612545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3815607" y="2479185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0663" y="2684157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사용자에게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웹을 배포하기위한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 지원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07137" y="1983406"/>
            <a:ext cx="3268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라즈베리파이의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각종 센서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(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온도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수위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)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제어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5998614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10369821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67171"/>
                </a:solidFill>
              </a:rPr>
              <a:t>5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8152064" y="2334651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1783</Words>
  <Application>Microsoft Office PowerPoint</Application>
  <PresentationFormat>와이드스크린</PresentationFormat>
  <Paragraphs>538</Paragraphs>
  <Slides>44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595</cp:revision>
  <dcterms:created xsi:type="dcterms:W3CDTF">2018-04-26T13:55:58Z</dcterms:created>
  <dcterms:modified xsi:type="dcterms:W3CDTF">2020-06-17T13:17:43Z</dcterms:modified>
</cp:coreProperties>
</file>