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81" r:id="rId4"/>
    <p:sldId id="286" r:id="rId5"/>
    <p:sldId id="293" r:id="rId6"/>
    <p:sldId id="294" r:id="rId7"/>
    <p:sldId id="295" r:id="rId8"/>
    <p:sldId id="289" r:id="rId9"/>
    <p:sldId id="282" r:id="rId10"/>
    <p:sldId id="283" r:id="rId11"/>
    <p:sldId id="290" r:id="rId12"/>
    <p:sldId id="259" r:id="rId13"/>
    <p:sldId id="287" r:id="rId14"/>
    <p:sldId id="288" r:id="rId15"/>
    <p:sldId id="292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>
      <p:ext uri="{19B8F6BF-5375-455C-9EA6-DF929625EA0E}">
        <p15:presenceInfo xmlns:p15="http://schemas.microsoft.com/office/powerpoint/2012/main" userId="S::hh3768@chosun.kr::5ec78aac-99b8-4b07-92d7-b0b2c0bfe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  <a:srgbClr val="767171"/>
    <a:srgbClr val="48484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7T16:26:30.2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7T16:26:30.2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1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4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limits4web/swip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nfwlxo11@naver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94146" y="1807003"/>
            <a:ext cx="4236886" cy="1546232"/>
            <a:chOff x="1651171" y="1787953"/>
            <a:chExt cx="4236886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674419" y="2872520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지능형 욕조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84848"/>
                </a:solidFill>
              </a:rPr>
              <a:t>학</a:t>
            </a:r>
            <a:r>
              <a:rPr kumimoji="1" lang="en-US" altLang="ko-KR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484848"/>
                </a:solidFill>
              </a:rPr>
              <a:t>   </a:t>
            </a:r>
            <a:r>
              <a:rPr kumimoji="1" lang="ko-KR" altLang="en-US" b="1" dirty="0">
                <a:solidFill>
                  <a:srgbClr val="484848"/>
                </a:solidFill>
              </a:rPr>
              <a:t>기 </a:t>
            </a:r>
            <a:r>
              <a:rPr kumimoji="1" lang="en-US" altLang="ko-KR" b="1" dirty="0">
                <a:solidFill>
                  <a:srgbClr val="484848"/>
                </a:solidFill>
              </a:rPr>
              <a:t>:</a:t>
            </a:r>
            <a:r>
              <a:rPr kumimoji="1" lang="ko-KR" altLang="en-US" b="1" dirty="0">
                <a:solidFill>
                  <a:srgbClr val="484848"/>
                </a:solidFill>
              </a:rPr>
              <a:t> </a:t>
            </a:r>
            <a:r>
              <a:rPr kumimoji="1" lang="en-US" altLang="ko-KR" b="1" dirty="0">
                <a:solidFill>
                  <a:srgbClr val="484848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과</a:t>
            </a:r>
            <a:r>
              <a:rPr kumimoji="1" lang="en-US" altLang="ko-KR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목 </a:t>
            </a:r>
            <a:r>
              <a:rPr kumimoji="1" lang="en-US" altLang="ko-KR" b="1" dirty="0">
                <a:solidFill>
                  <a:srgbClr val="484848"/>
                </a:solidFill>
              </a:rPr>
              <a:t>: </a:t>
            </a:r>
            <a:r>
              <a:rPr kumimoji="1" lang="ko-KR" altLang="en-US" b="1" dirty="0">
                <a:solidFill>
                  <a:srgbClr val="484848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484848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484848"/>
                </a:solidFill>
              </a:rPr>
              <a:t>:</a:t>
            </a:r>
            <a:r>
              <a:rPr kumimoji="1" lang="ko-KR" altLang="en-US" b="1" dirty="0">
                <a:solidFill>
                  <a:srgbClr val="484848"/>
                </a:solidFill>
              </a:rPr>
              <a:t> 정현숙</a:t>
            </a:r>
            <a:endParaRPr kumimoji="1" lang="en-US" altLang="ko-KR" b="1" dirty="0">
              <a:solidFill>
                <a:srgbClr val="484848"/>
              </a:solidFill>
            </a:endParaRP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팀</a:t>
            </a:r>
            <a:r>
              <a:rPr kumimoji="1" lang="en-US" altLang="ko-KR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명 </a:t>
            </a:r>
            <a:r>
              <a:rPr kumimoji="1" lang="en-US" altLang="ko-KR" b="1" dirty="0">
                <a:solidFill>
                  <a:srgbClr val="484848"/>
                </a:solidFill>
              </a:rPr>
              <a:t>:</a:t>
            </a:r>
            <a:r>
              <a:rPr kumimoji="1" lang="ko-KR" altLang="en-US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 err="1">
                <a:solidFill>
                  <a:srgbClr val="484848"/>
                </a:solidFill>
              </a:rPr>
              <a:t>얼티밋</a:t>
            </a:r>
            <a:endParaRPr kumimoji="1" lang="en-US" altLang="ko-Kore-KR" b="1" dirty="0">
              <a:solidFill>
                <a:srgbClr val="484848"/>
              </a:solidFill>
            </a:endParaRPr>
          </a:p>
          <a:p>
            <a:r>
              <a:rPr kumimoji="1" lang="ko-Kore-KR" altLang="en-US" b="1" dirty="0">
                <a:solidFill>
                  <a:srgbClr val="484848"/>
                </a:solidFill>
              </a:rPr>
              <a:t>팀</a:t>
            </a:r>
            <a:r>
              <a:rPr kumimoji="1" lang="en-US" altLang="ko-KR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</a:t>
            </a:r>
            <a:r>
              <a:rPr kumimoji="1" lang="ko-Kore-KR" altLang="en-US" b="1" dirty="0">
                <a:solidFill>
                  <a:srgbClr val="484848"/>
                </a:solidFill>
              </a:rPr>
              <a:t>장</a:t>
            </a:r>
            <a:r>
              <a:rPr kumimoji="1" lang="en-US" altLang="en-US" b="1" dirty="0">
                <a:solidFill>
                  <a:srgbClr val="484848"/>
                </a:solidFill>
              </a:rPr>
              <a:t> </a:t>
            </a:r>
            <a:r>
              <a:rPr kumimoji="1" lang="en-US" altLang="ko-Kore-KR" b="1" dirty="0">
                <a:solidFill>
                  <a:srgbClr val="484848"/>
                </a:solidFill>
              </a:rPr>
              <a:t>:</a:t>
            </a:r>
            <a:r>
              <a:rPr kumimoji="1" lang="ko-KR" altLang="en-US" b="1" dirty="0">
                <a:solidFill>
                  <a:srgbClr val="484848"/>
                </a:solidFill>
              </a:rPr>
              <a:t> 임대인</a:t>
            </a:r>
            <a:r>
              <a:rPr kumimoji="1" lang="en-US" altLang="ko-KR" b="1" dirty="0">
                <a:solidFill>
                  <a:srgbClr val="484848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팀</a:t>
            </a:r>
            <a:r>
              <a:rPr kumimoji="1" lang="en-US" altLang="ko-KR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>
                <a:solidFill>
                  <a:srgbClr val="484848"/>
                </a:solidFill>
              </a:rPr>
              <a:t> 원 </a:t>
            </a:r>
            <a:r>
              <a:rPr kumimoji="1" lang="en-US" altLang="ko-KR" b="1" dirty="0">
                <a:solidFill>
                  <a:srgbClr val="484848"/>
                </a:solidFill>
              </a:rPr>
              <a:t>:</a:t>
            </a:r>
            <a:r>
              <a:rPr kumimoji="1" lang="ko-KR" altLang="en-US" b="1" dirty="0">
                <a:solidFill>
                  <a:srgbClr val="484848"/>
                </a:solidFill>
              </a:rPr>
              <a:t> </a:t>
            </a:r>
            <a:r>
              <a:rPr kumimoji="1" lang="ko-KR" altLang="en-US" b="1" dirty="0" err="1">
                <a:solidFill>
                  <a:srgbClr val="484848"/>
                </a:solidFill>
              </a:rPr>
              <a:t>정해민</a:t>
            </a:r>
            <a:r>
              <a:rPr kumimoji="1" lang="en-US" altLang="ko-KR" b="1" dirty="0">
                <a:solidFill>
                  <a:srgbClr val="484848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484848"/>
                </a:solidFill>
              </a:rPr>
              <a:t>(20154199)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                 </a:t>
            </a:r>
            <a:r>
              <a:rPr kumimoji="1" lang="ko-KR" altLang="en-US" b="1" dirty="0" err="1">
                <a:solidFill>
                  <a:srgbClr val="484848"/>
                </a:solidFill>
              </a:rPr>
              <a:t>조휘훈</a:t>
            </a:r>
            <a:r>
              <a:rPr kumimoji="1" lang="en-US" altLang="ko-KR" b="1" dirty="0">
                <a:solidFill>
                  <a:srgbClr val="484848"/>
                </a:solidFill>
              </a:rPr>
              <a:t>(20154219)</a:t>
            </a:r>
          </a:p>
          <a:p>
            <a:r>
              <a:rPr kumimoji="1" lang="ko-KR" altLang="en-US" b="1" dirty="0">
                <a:solidFill>
                  <a:srgbClr val="484848"/>
                </a:solidFill>
              </a:rPr>
              <a:t>                 박지수</a:t>
            </a:r>
            <a:r>
              <a:rPr kumimoji="1" lang="en-US" altLang="ko-KR" b="1" dirty="0">
                <a:solidFill>
                  <a:srgbClr val="484848"/>
                </a:solidFill>
              </a:rPr>
              <a:t>(20154280)</a:t>
            </a:r>
            <a:endParaRPr kumimoji="1" lang="ko-Kore-KR" altLang="en-US" b="1" dirty="0">
              <a:solidFill>
                <a:srgbClr val="48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960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금주 진행사항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서정욱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박지수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5850" y="1744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38613" y="1744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57588" y="2763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57588" y="3008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625850" y="20769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22038"/>
              </p:ext>
            </p:extLst>
          </p:nvPr>
        </p:nvGraphicFramePr>
        <p:xfrm>
          <a:off x="5269975" y="1666341"/>
          <a:ext cx="5977289" cy="4898164"/>
        </p:xfrm>
        <a:graphic>
          <a:graphicData uri="http://schemas.openxmlformats.org/drawingml/2006/table">
            <a:tbl>
              <a:tblPr/>
              <a:tblGrid>
                <a:gridCol w="1993744">
                  <a:extLst>
                    <a:ext uri="{9D8B030D-6E8A-4147-A177-3AD203B41FA5}">
                      <a16:colId xmlns:a16="http://schemas.microsoft.com/office/drawing/2014/main" val="3046012158"/>
                    </a:ext>
                  </a:extLst>
                </a:gridCol>
                <a:gridCol w="3983545">
                  <a:extLst>
                    <a:ext uri="{9D8B030D-6E8A-4147-A177-3AD203B41FA5}">
                      <a16:colId xmlns:a16="http://schemas.microsoft.com/office/drawing/2014/main" val="3056075949"/>
                    </a:ext>
                  </a:extLst>
                </a:gridCol>
              </a:tblGrid>
              <a:tr h="347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HTML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파일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CSS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파일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39442"/>
                  </a:ext>
                </a:extLst>
              </a:tr>
              <a:tr h="347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main_page.html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main_page_style.css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08303"/>
                  </a:ext>
                </a:extLst>
              </a:tr>
              <a:tr h="347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recommend_mode.html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recommend_mode_style.css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430133"/>
                  </a:ext>
                </a:extLst>
              </a:tr>
              <a:tr h="347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user_choice.html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user_choice_style.css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131779"/>
                  </a:ext>
                </a:extLst>
              </a:tr>
              <a:tr h="6501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profile.html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swiper.min.css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profile_style.css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219517"/>
                  </a:ext>
                </a:extLst>
              </a:tr>
              <a:tr h="347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own_settings.html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own_settings_style.css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550626"/>
                  </a:ext>
                </a:extLst>
              </a:tr>
              <a:tr h="347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register.html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register_style.css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742796"/>
                  </a:ext>
                </a:extLst>
              </a:tr>
              <a:tr h="216424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[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비고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]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[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분류이유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]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개발의 편의를 위해 분류를 진행함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개발진행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도중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HTML,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Javascript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CSS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수정 또는 추가 시 간편하고 오류없이 파일을 수정하기 위함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[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기대효과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]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개발 효율 증대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437" marR="80437" marT="22239" marB="22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6131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27E32B-2EA1-4E4E-BC2A-B3E3C80AB032}"/>
              </a:ext>
            </a:extLst>
          </p:cNvPr>
          <p:cNvSpPr/>
          <p:nvPr/>
        </p:nvSpPr>
        <p:spPr>
          <a:xfrm>
            <a:off x="465221" y="1600489"/>
            <a:ext cx="563488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HTML/CSS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분류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62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960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금주 진행사항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서정욱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5850" y="1744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23293" y="1611813"/>
          <a:ext cx="3913776" cy="4514266"/>
        </p:xfrm>
        <a:graphic>
          <a:graphicData uri="http://schemas.openxmlformats.org/drawingml/2006/table">
            <a:tbl>
              <a:tblPr/>
              <a:tblGrid>
                <a:gridCol w="3913776">
                  <a:extLst>
                    <a:ext uri="{9D8B030D-6E8A-4147-A177-3AD203B41FA5}">
                      <a16:colId xmlns:a16="http://schemas.microsoft.com/office/drawing/2014/main" val="2089827146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r>
                        <a:rPr lang="en-US" sz="800" kern="0" spc="0" dirty="0">
                          <a:solidFill>
                            <a:srgbClr val="808080"/>
                          </a:solidFill>
                          <a:effectLst/>
                          <a:latin typeface="함초롬바탕" panose="02030504000101010101" pitchFamily="18" charset="-127"/>
                        </a:rPr>
                        <a:t>&lt;!</a:t>
                      </a:r>
                      <a:r>
                        <a:rPr lang="en-US" sz="800" kern="0" spc="0" dirty="0">
                          <a:solidFill>
                            <a:srgbClr val="569CD6"/>
                          </a:solidFill>
                          <a:effectLst/>
                          <a:latin typeface="함초롬바탕" panose="02030504000101010101" pitchFamily="18" charset="-127"/>
                        </a:rPr>
                        <a:t>DOCTYPE</a:t>
                      </a:r>
                      <a:r>
                        <a:rPr lang="en-US" sz="800" kern="0" spc="0" dirty="0">
                          <a:solidFill>
                            <a:srgbClr val="D4D4D4"/>
                          </a:solidFill>
                          <a:effectLst/>
                          <a:latin typeface="함초롬바탕" panose="02030504000101010101" pitchFamily="18" charset="-127"/>
                        </a:rPr>
                        <a:t> </a:t>
                      </a:r>
                      <a:r>
                        <a:rPr lang="en-US" sz="800" kern="0" spc="0" dirty="0">
                          <a:solidFill>
                            <a:srgbClr val="9CDCFE"/>
                          </a:solidFill>
                          <a:effectLst/>
                          <a:latin typeface="함초롬바탕" panose="02030504000101010101" pitchFamily="18" charset="-127"/>
                        </a:rPr>
                        <a:t>html</a:t>
                      </a:r>
                      <a:r>
                        <a:rPr lang="en-US" sz="800" kern="0" spc="0" dirty="0">
                          <a:solidFill>
                            <a:srgbClr val="808080"/>
                          </a:solidFill>
                          <a:effectLst/>
                          <a:latin typeface="함초롬바탕" panose="02030504000101010101" pitchFamily="18" charset="-127"/>
                        </a:rPr>
                        <a:t>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808080"/>
                          </a:solidFill>
                          <a:effectLst/>
                          <a:latin typeface="함초롬바탕" panose="02030504000101010101" pitchFamily="18" charset="-127"/>
                        </a:rPr>
                        <a:t>2.&lt;</a:t>
                      </a:r>
                      <a:r>
                        <a:rPr lang="en-US" sz="800" kern="0" spc="0" dirty="0">
                          <a:solidFill>
                            <a:srgbClr val="569CD6"/>
                          </a:solidFill>
                          <a:effectLst/>
                          <a:latin typeface="함초롬바탕" panose="02030504000101010101" pitchFamily="18" charset="-127"/>
                        </a:rPr>
                        <a:t>html </a:t>
                      </a:r>
                      <a:r>
                        <a:rPr lang="en-US" sz="800" kern="0" spc="0" dirty="0" err="1">
                          <a:solidFill>
                            <a:srgbClr val="569CD6"/>
                          </a:solidFill>
                          <a:effectLst/>
                          <a:latin typeface="함초롬바탕" panose="02030504000101010101" pitchFamily="18" charset="-127"/>
                        </a:rPr>
                        <a:t>lang</a:t>
                      </a:r>
                      <a:r>
                        <a:rPr lang="en-US" sz="800" kern="0" spc="0" dirty="0">
                          <a:solidFill>
                            <a:srgbClr val="808080"/>
                          </a:solidFill>
                          <a:effectLst/>
                          <a:latin typeface="함초롬바탕" panose="02030504000101010101" pitchFamily="18" charset="-127"/>
                        </a:rPr>
                        <a:t>=</a:t>
                      </a:r>
                      <a:r>
                        <a:rPr lang="en-US" sz="800" b="1" kern="0" spc="0" dirty="0">
                          <a:solidFill>
                            <a:srgbClr val="D7BA7D"/>
                          </a:solidFill>
                          <a:effectLst/>
                          <a:latin typeface="맑은 고딕" panose="020B0503020000020004" pitchFamily="50" charset="-127"/>
                        </a:rPr>
                        <a:t>"</a:t>
                      </a:r>
                      <a:r>
                        <a:rPr lang="en-US" sz="800" b="1" kern="0" spc="0" dirty="0" err="1">
                          <a:solidFill>
                            <a:srgbClr val="D7BA7D"/>
                          </a:solidFill>
                          <a:effectLst/>
                          <a:latin typeface="맑은 고딕" panose="020B0503020000020004" pitchFamily="50" charset="-127"/>
                        </a:rPr>
                        <a:t>ko</a:t>
                      </a:r>
                      <a:r>
                        <a:rPr lang="en-US" sz="800" b="1" kern="0" spc="0" dirty="0">
                          <a:solidFill>
                            <a:srgbClr val="D7BA7D"/>
                          </a:solidFill>
                          <a:effectLst/>
                          <a:latin typeface="맑은 고딕" panose="020B0503020000020004" pitchFamily="50" charset="-127"/>
                        </a:rPr>
                        <a:t>"</a:t>
                      </a:r>
                      <a:r>
                        <a:rPr lang="en-US" sz="800" kern="0" spc="0" dirty="0">
                          <a:solidFill>
                            <a:srgbClr val="808080"/>
                          </a:solidFill>
                          <a:effectLst/>
                          <a:latin typeface="함초롬바탕" panose="02030504000101010101" pitchFamily="18" charset="-127"/>
                        </a:rPr>
                        <a:t>"&gt;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808080"/>
                          </a:solidFill>
                          <a:effectLst/>
                          <a:latin typeface="함초롬바탕" panose="02030504000101010101" pitchFamily="18" charset="-127"/>
                        </a:rPr>
                        <a:t>4.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808080"/>
                          </a:solidFill>
                          <a:effectLst/>
                          <a:latin typeface="함초롬바탕" panose="02030504000101010101" pitchFamily="18" charset="-127"/>
                        </a:rPr>
                        <a:t>3.&lt;</a:t>
                      </a:r>
                      <a:r>
                        <a:rPr lang="en-US" sz="800" kern="0" spc="0" dirty="0">
                          <a:solidFill>
                            <a:srgbClr val="569CD6"/>
                          </a:solidFill>
                          <a:effectLst/>
                          <a:latin typeface="함초롬바탕" panose="02030504000101010101" pitchFamily="18" charset="-127"/>
                        </a:rPr>
                        <a:t>head</a:t>
                      </a:r>
                      <a:r>
                        <a:rPr lang="en-US" sz="800" kern="0" spc="0" dirty="0">
                          <a:solidFill>
                            <a:srgbClr val="808080"/>
                          </a:solidFill>
                          <a:effectLst/>
                          <a:latin typeface="함초롬바탕" panose="02030504000101010101" pitchFamily="18" charset="-127"/>
                        </a:rPr>
                        <a:t>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--- &lt;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중략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&gt; ---    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9.</a:t>
                      </a:r>
                      <a:r>
                        <a:rPr lang="en-US" altLang="ko-KR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&lt;</a:t>
                      </a:r>
                      <a:r>
                        <a:rPr lang="en-US" sz="800" b="1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style</a:t>
                      </a:r>
                      <a:r>
                        <a:rPr lang="en-US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10.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800" b="1" kern="0" spc="0" dirty="0">
                          <a:solidFill>
                            <a:srgbClr val="D7BA7D"/>
                          </a:solidFill>
                          <a:effectLst/>
                          <a:latin typeface="맑은 고딕" panose="020B0503020000020004" pitchFamily="50" charset="-127"/>
                        </a:rPr>
                        <a:t>#</a:t>
                      </a:r>
                      <a:r>
                        <a:rPr lang="en-US" sz="800" b="1" kern="0" spc="0" dirty="0" err="1">
                          <a:solidFill>
                            <a:srgbClr val="D7BA7D"/>
                          </a:solidFill>
                          <a:effectLst/>
                          <a:latin typeface="맑은 고딕" panose="020B0503020000020004" pitchFamily="50" charset="-127"/>
                        </a:rPr>
                        <a:t>jb</a:t>
                      </a:r>
                      <a:r>
                        <a:rPr lang="en-US" sz="800" b="1" kern="0" spc="0" dirty="0">
                          <a:solidFill>
                            <a:srgbClr val="D7BA7D"/>
                          </a:solidFill>
                          <a:effectLst/>
                          <a:latin typeface="맑은 고딕" panose="020B0503020000020004" pitchFamily="50" charset="-127"/>
                        </a:rPr>
                        <a:t>-container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 {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11.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8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width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en-US" sz="800" b="1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</a:rPr>
                        <a:t>940px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12.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8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margin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en-US" sz="800" b="1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</a:rPr>
                        <a:t>10px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8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auto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13.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8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padding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en-US" sz="800" b="1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</a:rPr>
                        <a:t>20px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14.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8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border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en-US" sz="800" b="1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</a:rPr>
                        <a:t>1px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8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solid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8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#</a:t>
                      </a:r>
                      <a:r>
                        <a:rPr lang="en-US" sz="800" b="1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bcbcbc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15.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 }        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--- &lt;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중략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&gt; ---    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122.</a:t>
                      </a:r>
                      <a:r>
                        <a:rPr lang="ko-KR" alt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8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background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-</a:t>
                      </a:r>
                      <a:r>
                        <a:rPr lang="en-US" sz="800" b="1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ms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-linear-gradient(</a:t>
                      </a:r>
                      <a:r>
                        <a:rPr lang="en-US" sz="8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#7acff4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8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#77b6d1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123.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8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background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en-US" sz="800" b="1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linear-gradient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8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#7acff4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8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#77b6d1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124.</a:t>
                      </a:r>
                      <a:r>
                        <a:rPr lang="en-US" sz="8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 }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125.</a:t>
                      </a:r>
                      <a:r>
                        <a:rPr lang="en-US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&lt;/</a:t>
                      </a:r>
                      <a:r>
                        <a:rPr lang="en-US" sz="800" b="1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style</a:t>
                      </a:r>
                      <a:r>
                        <a:rPr lang="en-US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808080"/>
                          </a:solidFill>
                          <a:effectLst/>
                          <a:latin typeface="함초롬바탕" panose="02030504000101010101" pitchFamily="18" charset="-127"/>
                        </a:rPr>
                        <a:t>126.&lt;</a:t>
                      </a:r>
                      <a:r>
                        <a:rPr lang="en-US" sz="800" kern="0" spc="0" dirty="0">
                          <a:solidFill>
                            <a:srgbClr val="569CD6"/>
                          </a:solidFill>
                          <a:effectLst/>
                          <a:latin typeface="함초롬바탕" panose="02030504000101010101" pitchFamily="18" charset="-127"/>
                        </a:rPr>
                        <a:t>head</a:t>
                      </a:r>
                      <a:r>
                        <a:rPr lang="en-US" sz="800" kern="0" spc="0" dirty="0">
                          <a:solidFill>
                            <a:srgbClr val="808080"/>
                          </a:solidFill>
                          <a:effectLst/>
                          <a:latin typeface="함초롬바탕" panose="02030504000101010101" pitchFamily="18" charset="-127"/>
                        </a:rPr>
                        <a:t>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--- &lt;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중략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&gt; ---    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136.&lt;</a:t>
                      </a:r>
                      <a:r>
                        <a:rPr lang="en-US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body </a:t>
                      </a:r>
                      <a:r>
                        <a:rPr lang="en-US" sz="800" b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bgcolor</a:t>
                      </a:r>
                      <a:r>
                        <a:rPr lang="en-US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="#000000" text="#</a:t>
                      </a:r>
                      <a:r>
                        <a:rPr lang="en-US" sz="800" b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ffffff</a:t>
                      </a:r>
                      <a:r>
                        <a:rPr lang="en-US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" link="000ff" </a:t>
                      </a:r>
                      <a:r>
                        <a:rPr lang="en-US" sz="800" b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vlink</a:t>
                      </a:r>
                      <a:r>
                        <a:rPr lang="en-US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="808080"&gt;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256.&lt;/body&gt;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257.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258.&lt;/html&gt;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934" marR="49934" marT="13805" marB="138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610319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38613" y="1744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980681" y="1611813"/>
          <a:ext cx="5076571" cy="2474214"/>
        </p:xfrm>
        <a:graphic>
          <a:graphicData uri="http://schemas.openxmlformats.org/drawingml/2006/table">
            <a:tbl>
              <a:tblPr/>
              <a:tblGrid>
                <a:gridCol w="5076571">
                  <a:extLst>
                    <a:ext uri="{9D8B030D-6E8A-4147-A177-3AD203B41FA5}">
                      <a16:colId xmlns:a16="http://schemas.microsoft.com/office/drawing/2014/main" val="1915130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</a:t>
                      </a:r>
                      <a:r>
                        <a:rPr lang="en-US" sz="1000" b="1" kern="0" spc="0" dirty="0">
                          <a:solidFill>
                            <a:srgbClr val="D7BA7D"/>
                          </a:solidFill>
                          <a:effectLst/>
                          <a:latin typeface="맑은 고딕" panose="020B0503020000020004" pitchFamily="50" charset="-127"/>
                        </a:rPr>
                        <a:t>#jb-container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 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2.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</a:t>
                      </a:r>
                      <a:r>
                        <a:rPr lang="en-US" sz="10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width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en-US" sz="1000" b="1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</a:rPr>
                        <a:t>940px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3.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</a:t>
                      </a:r>
                      <a:r>
                        <a:rPr lang="en-US" sz="10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margin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en-US" sz="1000" b="1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</a:rPr>
                        <a:t>10px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auto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4.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</a:t>
                      </a:r>
                      <a:r>
                        <a:rPr lang="en-US" sz="10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padding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en-US" sz="1000" b="1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</a:rPr>
                        <a:t>20px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5.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</a:t>
                      </a:r>
                      <a:r>
                        <a:rPr lang="en-US" sz="10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border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en-US" sz="1000" b="1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</a:rPr>
                        <a:t>1px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solid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#</a:t>
                      </a:r>
                      <a:r>
                        <a:rPr lang="en-US" sz="1000" b="1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bcbcbc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6.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       }        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--- &lt;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중략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&gt; ---    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113.</a:t>
                      </a:r>
                      <a:r>
                        <a:rPr lang="ko-KR" alt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</a:t>
                      </a:r>
                      <a:r>
                        <a:rPr lang="en-US" sz="10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background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-</a:t>
                      </a:r>
                      <a:r>
                        <a:rPr lang="en-US" sz="1000" b="1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ms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-linear-gradient(</a:t>
                      </a:r>
                      <a:r>
                        <a:rPr lang="en-US" sz="10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#7acff4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#77b6d1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114.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 </a:t>
                      </a:r>
                      <a:r>
                        <a:rPr lang="en-US" sz="1000" b="1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background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: </a:t>
                      </a:r>
                      <a:r>
                        <a:rPr lang="en-US" sz="1000" b="1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</a:rPr>
                        <a:t>linear-gradient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#7acff4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, </a:t>
                      </a:r>
                      <a:r>
                        <a:rPr lang="en-US" sz="1000" b="1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#77b6d1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115.</a:t>
                      </a:r>
                      <a:r>
                        <a:rPr lang="en-US" sz="1000" b="1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273733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57588" y="2763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980680" y="4139545"/>
          <a:ext cx="5076571" cy="1986534"/>
        </p:xfrm>
        <a:graphic>
          <a:graphicData uri="http://schemas.openxmlformats.org/drawingml/2006/table">
            <a:tbl>
              <a:tblPr/>
              <a:tblGrid>
                <a:gridCol w="5076571">
                  <a:extLst>
                    <a:ext uri="{9D8B030D-6E8A-4147-A177-3AD203B41FA5}">
                      <a16:colId xmlns:a16="http://schemas.microsoft.com/office/drawing/2014/main" val="2215065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</a:t>
                      </a:r>
                      <a:r>
                        <a:rPr 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 &lt;!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DOCTYPE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html</a:t>
                      </a:r>
                      <a:r>
                        <a:rPr 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2. </a:t>
                      </a:r>
                      <a:r>
                        <a:rPr 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&lt;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html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lang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"</a:t>
                      </a:r>
                      <a:r>
                        <a:rPr lang="en-US" sz="1000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ko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"</a:t>
                      </a:r>
                      <a:r>
                        <a:rPr 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3. 4.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&lt;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head</a:t>
                      </a:r>
                      <a:r>
                        <a:rPr 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6. </a:t>
                      </a:r>
                      <a:r>
                        <a:rPr 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&lt;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body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 err="1">
                          <a:solidFill>
                            <a:srgbClr val="F44747"/>
                          </a:solidFill>
                          <a:effectLst/>
                          <a:latin typeface="맑은 고딕" panose="020B0503020000020004" pitchFamily="50" charset="-127"/>
                        </a:rPr>
                        <a:t>bgcolor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"#000000"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text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"#</a:t>
                      </a:r>
                      <a:r>
                        <a:rPr lang="en-US" sz="1000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ffffff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"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link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"000ff"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r>
                        <a:rPr lang="en-US" sz="1000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</a:rPr>
                        <a:t>vlink</a:t>
                      </a:r>
                      <a:r>
                        <a:rPr lang="en-US" sz="1000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</a:rPr>
                        <a:t>"808080"</a:t>
                      </a:r>
                      <a:r>
                        <a:rPr 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---&lt;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&gt;---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126. 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&lt;/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body</a:t>
                      </a:r>
                      <a:r>
                        <a:rPr 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127.128. </a:t>
                      </a:r>
                      <a:r>
                        <a:rPr 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&lt;/</a:t>
                      </a:r>
                      <a:r>
                        <a:rPr lang="en-US" sz="1000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</a:rPr>
                        <a:t>html</a:t>
                      </a:r>
                      <a:r>
                        <a:rPr 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</a:rPr>
                        <a:t>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00158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57588" y="3008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왼쪽/위쪽 화살표 1"/>
          <p:cNvSpPr/>
          <p:nvPr/>
        </p:nvSpPr>
        <p:spPr>
          <a:xfrm rot="8146397">
            <a:off x="5029201" y="3525252"/>
            <a:ext cx="1031789" cy="1019432"/>
          </a:xfrm>
          <a:prstGeom prst="leftUpArrow">
            <a:avLst/>
          </a:prstGeom>
          <a:solidFill>
            <a:srgbClr val="F0D252"/>
          </a:solidFill>
          <a:ln>
            <a:solidFill>
              <a:srgbClr val="F0D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28757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531624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차주 </a:t>
            </a:r>
            <a:r>
              <a:rPr lang="ko-KR" altLang="en-US" sz="4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예정사항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EDC500-98F9-4CCC-B99C-EFC357C1827B}"/>
              </a:ext>
            </a:extLst>
          </p:cNvPr>
          <p:cNvSpPr/>
          <p:nvPr/>
        </p:nvSpPr>
        <p:spPr>
          <a:xfrm>
            <a:off x="1437761" y="1737220"/>
            <a:ext cx="10028334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Swiper</a:t>
            </a: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슬라이드</a:t>
            </a: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및  다양한 디자인 추가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터치입력방식에맞게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 웹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(profile.html)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및 </a:t>
            </a:r>
            <a:r>
              <a:rPr lang="ko-KR" altLang="en-US" sz="2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오류보완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EDC500-98F9-4CCC-B99C-EFC357C1827B}"/>
              </a:ext>
            </a:extLst>
          </p:cNvPr>
          <p:cNvSpPr/>
          <p:nvPr/>
        </p:nvSpPr>
        <p:spPr>
          <a:xfrm>
            <a:off x="1437761" y="3320064"/>
            <a:ext cx="1002833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HTML/CSS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보완 및 추가개발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dirty="0"/>
              <a:t> 	</a:t>
            </a:r>
            <a:r>
              <a:rPr lang="ko-KR" altLang="en-US" dirty="0" smtClean="0"/>
              <a:t>맞춤추천페이지</a:t>
            </a:r>
            <a:r>
              <a:rPr lang="ko-KR" altLang="en-US" dirty="0"/>
              <a:t>	 </a:t>
            </a:r>
            <a:r>
              <a:rPr lang="en-US" altLang="ko-KR" dirty="0"/>
              <a:t>:: </a:t>
            </a:r>
            <a:r>
              <a:rPr lang="ko-KR" altLang="en-US" dirty="0"/>
              <a:t>내부 빅데이터 분석을 통한 사용자 맞춤 추천생성페이지</a:t>
            </a:r>
          </a:p>
          <a:p>
            <a:pPr fontAlgn="base"/>
            <a:r>
              <a:rPr lang="ko-KR" altLang="en-US" dirty="0"/>
              <a:t>	사용자선택페이지 </a:t>
            </a:r>
            <a:r>
              <a:rPr lang="en-US" altLang="ko-KR" dirty="0"/>
              <a:t>:: </a:t>
            </a:r>
            <a:r>
              <a:rPr lang="ko-KR" altLang="en-US" dirty="0"/>
              <a:t>자신이 생성하거나</a:t>
            </a:r>
            <a:r>
              <a:rPr lang="en-US" altLang="ko-KR" dirty="0"/>
              <a:t>, </a:t>
            </a:r>
            <a:r>
              <a:rPr lang="ko-KR" altLang="en-US" dirty="0"/>
              <a:t>타인이 생성한 </a:t>
            </a:r>
            <a:r>
              <a:rPr lang="ko-KR" altLang="en-US" dirty="0" err="1"/>
              <a:t>모드에대해</a:t>
            </a:r>
            <a:r>
              <a:rPr lang="ko-KR" altLang="en-US" dirty="0"/>
              <a:t> 선택가능</a:t>
            </a:r>
          </a:p>
          <a:p>
            <a:pPr fontAlgn="base"/>
            <a:r>
              <a:rPr lang="ko-KR" altLang="en-US" dirty="0"/>
              <a:t>	회원정보추가	 </a:t>
            </a:r>
            <a:r>
              <a:rPr lang="en-US" altLang="ko-KR" dirty="0"/>
              <a:t>:: </a:t>
            </a:r>
            <a:r>
              <a:rPr lang="ko-KR" altLang="en-US" dirty="0"/>
              <a:t>종합페이지에서 </a:t>
            </a:r>
            <a:r>
              <a:rPr lang="ko-KR" altLang="en-US" dirty="0" err="1"/>
              <a:t>나의정보가</a:t>
            </a:r>
            <a:r>
              <a:rPr lang="ko-KR" altLang="en-US" dirty="0"/>
              <a:t> </a:t>
            </a:r>
            <a:r>
              <a:rPr lang="ko-KR" altLang="en-US" dirty="0" err="1"/>
              <a:t>없을시</a:t>
            </a:r>
            <a:r>
              <a:rPr lang="ko-KR" altLang="en-US" dirty="0"/>
              <a:t> 해당페이지로 이동</a:t>
            </a:r>
          </a:p>
          <a:p>
            <a:pPr fontAlgn="base"/>
            <a:r>
              <a:rPr lang="ko-KR" altLang="en-US" dirty="0"/>
              <a:t>	개인설정페이지	 </a:t>
            </a:r>
            <a:r>
              <a:rPr lang="en-US" altLang="ko-KR" dirty="0"/>
              <a:t>:: </a:t>
            </a:r>
            <a:r>
              <a:rPr lang="ko-KR" altLang="en-US" dirty="0" err="1"/>
              <a:t>개인커스텀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입욕제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수위 등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  <a:p>
            <a:pPr>
              <a:lnSpc>
                <a:spcPct val="150000"/>
              </a:lnSpc>
            </a:pP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5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28757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531624"/>
            <a:ext cx="6843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개발 환경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오픈소스란은 지속적으로 업데이트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AFD959-9731-458C-8481-9CC3AD1B1F20}"/>
              </a:ext>
            </a:extLst>
          </p:cNvPr>
          <p:cNvGrpSpPr/>
          <p:nvPr/>
        </p:nvGrpSpPr>
        <p:grpSpPr>
          <a:xfrm>
            <a:off x="1132459" y="1647964"/>
            <a:ext cx="2278524" cy="591591"/>
            <a:chOff x="1647726" y="2142185"/>
            <a:chExt cx="2278524" cy="591591"/>
          </a:xfrm>
        </p:grpSpPr>
        <p:sp>
          <p:nvSpPr>
            <p:cNvPr id="23" name="正方形/長方形 2">
              <a:extLst>
                <a:ext uri="{FF2B5EF4-FFF2-40B4-BE49-F238E27FC236}">
                  <a16:creationId xmlns:a16="http://schemas.microsoft.com/office/drawing/2014/main" id="{2DB9D0DA-10D8-44F6-AFED-CE3DDB989DD8}"/>
                </a:ext>
              </a:extLst>
            </p:cNvPr>
            <p:cNvSpPr/>
            <p:nvPr/>
          </p:nvSpPr>
          <p:spPr>
            <a:xfrm>
              <a:off x="1884480" y="2142185"/>
              <a:ext cx="1676869" cy="5915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1">
              <a:extLst>
                <a:ext uri="{FF2B5EF4-FFF2-40B4-BE49-F238E27FC236}">
                  <a16:creationId xmlns:a16="http://schemas.microsoft.com/office/drawing/2014/main" id="{3AADB56E-3617-4FE0-B13D-5D54F0013CAF}"/>
                </a:ext>
              </a:extLst>
            </p:cNvPr>
            <p:cNvSpPr/>
            <p:nvPr/>
          </p:nvSpPr>
          <p:spPr>
            <a:xfrm>
              <a:off x="1647726" y="2142185"/>
              <a:ext cx="236754" cy="591591"/>
            </a:xfrm>
            <a:prstGeom prst="rect">
              <a:avLst/>
            </a:prstGeom>
            <a:solidFill>
              <a:srgbClr val="F0D252"/>
            </a:solidFill>
            <a:ln>
              <a:solidFill>
                <a:srgbClr val="F0D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2">
              <a:extLst>
                <a:ext uri="{FF2B5EF4-FFF2-40B4-BE49-F238E27FC236}">
                  <a16:creationId xmlns:a16="http://schemas.microsoft.com/office/drawing/2014/main" id="{BEB617B9-5F87-45D9-B89F-C4A4CB94F6A3}"/>
                </a:ext>
              </a:extLst>
            </p:cNvPr>
            <p:cNvSpPr txBox="1"/>
            <p:nvPr/>
          </p:nvSpPr>
          <p:spPr>
            <a:xfrm>
              <a:off x="1953028" y="2176370"/>
              <a:ext cx="1973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오픈소스</a:t>
              </a:r>
              <a:endParaRPr lang="en-US" altLang="ko-KR" sz="2800" b="1" dirty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EDC500-98F9-4CCC-B99C-EFC357C1827B}"/>
              </a:ext>
            </a:extLst>
          </p:cNvPr>
          <p:cNvSpPr/>
          <p:nvPr/>
        </p:nvSpPr>
        <p:spPr>
          <a:xfrm>
            <a:off x="1437761" y="2230514"/>
            <a:ext cx="455595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Swiper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슬라이드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8AEA45B-8B50-4C7E-A68C-6D06EBF907D4}"/>
              </a:ext>
            </a:extLst>
          </p:cNvPr>
          <p:cNvGrpSpPr/>
          <p:nvPr/>
        </p:nvGrpSpPr>
        <p:grpSpPr>
          <a:xfrm>
            <a:off x="1132459" y="3196027"/>
            <a:ext cx="2278524" cy="591591"/>
            <a:chOff x="1647726" y="2142185"/>
            <a:chExt cx="2278524" cy="591591"/>
          </a:xfrm>
        </p:grpSpPr>
        <p:sp>
          <p:nvSpPr>
            <p:cNvPr id="26" name="正方形/長方形 2">
              <a:extLst>
                <a:ext uri="{FF2B5EF4-FFF2-40B4-BE49-F238E27FC236}">
                  <a16:creationId xmlns:a16="http://schemas.microsoft.com/office/drawing/2014/main" id="{84A38618-20F7-4725-9BC8-D09503D6B4FF}"/>
                </a:ext>
              </a:extLst>
            </p:cNvPr>
            <p:cNvSpPr/>
            <p:nvPr/>
          </p:nvSpPr>
          <p:spPr>
            <a:xfrm>
              <a:off x="1884480" y="2142185"/>
              <a:ext cx="1676869" cy="5915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1">
              <a:extLst>
                <a:ext uri="{FF2B5EF4-FFF2-40B4-BE49-F238E27FC236}">
                  <a16:creationId xmlns:a16="http://schemas.microsoft.com/office/drawing/2014/main" id="{933EC75C-DF8C-4594-9447-F383AE4EB305}"/>
                </a:ext>
              </a:extLst>
            </p:cNvPr>
            <p:cNvSpPr/>
            <p:nvPr/>
          </p:nvSpPr>
          <p:spPr>
            <a:xfrm>
              <a:off x="1647726" y="2142185"/>
              <a:ext cx="236754" cy="591591"/>
            </a:xfrm>
            <a:prstGeom prst="rect">
              <a:avLst/>
            </a:prstGeom>
            <a:solidFill>
              <a:srgbClr val="F0D252"/>
            </a:solidFill>
            <a:ln>
              <a:solidFill>
                <a:srgbClr val="F0D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">
              <a:extLst>
                <a:ext uri="{FF2B5EF4-FFF2-40B4-BE49-F238E27FC236}">
                  <a16:creationId xmlns:a16="http://schemas.microsoft.com/office/drawing/2014/main" id="{AE055BC5-7298-48F8-87DE-CF06C4AC3689}"/>
                </a:ext>
              </a:extLst>
            </p:cNvPr>
            <p:cNvSpPr txBox="1"/>
            <p:nvPr/>
          </p:nvSpPr>
          <p:spPr>
            <a:xfrm>
              <a:off x="1953028" y="2176370"/>
              <a:ext cx="1973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나눔스퀘어라운드 ExtraBold" panose="020B0600000101010101" pitchFamily="50" charset="-127"/>
                </a:rPr>
                <a:t>웹 개발</a:t>
              </a:r>
              <a:endParaRPr lang="en-US" altLang="ko-KR" sz="2800" b="1" dirty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27E32B-2EA1-4E4E-BC2A-B3E3C80AB032}"/>
              </a:ext>
            </a:extLst>
          </p:cNvPr>
          <p:cNvSpPr/>
          <p:nvPr/>
        </p:nvSpPr>
        <p:spPr>
          <a:xfrm>
            <a:off x="1437761" y="3782396"/>
            <a:ext cx="5634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Brackets, Node.js, </a:t>
            </a:r>
            <a:r>
              <a:rPr lang="en-US" altLang="ko-KR" sz="2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Heroku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B36482-0D7B-4F76-B127-AFF49509325F}"/>
              </a:ext>
            </a:extLst>
          </p:cNvPr>
          <p:cNvGrpSpPr/>
          <p:nvPr/>
        </p:nvGrpSpPr>
        <p:grpSpPr>
          <a:xfrm>
            <a:off x="1132459" y="4742687"/>
            <a:ext cx="2278524" cy="591591"/>
            <a:chOff x="1647726" y="2142185"/>
            <a:chExt cx="2278524" cy="591591"/>
          </a:xfrm>
        </p:grpSpPr>
        <p:sp>
          <p:nvSpPr>
            <p:cNvPr id="31" name="正方形/長方形 2">
              <a:extLst>
                <a:ext uri="{FF2B5EF4-FFF2-40B4-BE49-F238E27FC236}">
                  <a16:creationId xmlns:a16="http://schemas.microsoft.com/office/drawing/2014/main" id="{6E264B03-A3B3-497F-A93B-7D6EA2CDBD6E}"/>
                </a:ext>
              </a:extLst>
            </p:cNvPr>
            <p:cNvSpPr/>
            <p:nvPr/>
          </p:nvSpPr>
          <p:spPr>
            <a:xfrm>
              <a:off x="1884480" y="2142185"/>
              <a:ext cx="1676869" cy="5915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1">
              <a:extLst>
                <a:ext uri="{FF2B5EF4-FFF2-40B4-BE49-F238E27FC236}">
                  <a16:creationId xmlns:a16="http://schemas.microsoft.com/office/drawing/2014/main" id="{EC022D40-A976-45E6-851B-4F88CF0D527F}"/>
                </a:ext>
              </a:extLst>
            </p:cNvPr>
            <p:cNvSpPr/>
            <p:nvPr/>
          </p:nvSpPr>
          <p:spPr>
            <a:xfrm>
              <a:off x="1647726" y="2142185"/>
              <a:ext cx="236754" cy="591591"/>
            </a:xfrm>
            <a:prstGeom prst="rect">
              <a:avLst/>
            </a:prstGeom>
            <a:solidFill>
              <a:srgbClr val="F0D252"/>
            </a:solidFill>
            <a:ln>
              <a:solidFill>
                <a:srgbClr val="F0D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2">
              <a:extLst>
                <a:ext uri="{FF2B5EF4-FFF2-40B4-BE49-F238E27FC236}">
                  <a16:creationId xmlns:a16="http://schemas.microsoft.com/office/drawing/2014/main" id="{1984CCF3-9B72-4058-9D2F-AFFF24871D59}"/>
                </a:ext>
              </a:extLst>
            </p:cNvPr>
            <p:cNvSpPr txBox="1"/>
            <p:nvPr/>
          </p:nvSpPr>
          <p:spPr>
            <a:xfrm>
              <a:off x="1953028" y="2176370"/>
              <a:ext cx="1973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나눔스퀘어라운드 ExtraBold" panose="020B0600000101010101" pitchFamily="50" charset="-127"/>
                </a:rPr>
                <a:t>DB</a:t>
              </a:r>
              <a:endParaRPr lang="en-US" altLang="ko-KR" sz="2800" b="1" dirty="0">
                <a:latin typeface="나눔스퀘어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97EF08-1683-4647-879E-F8DB57A604B0}"/>
              </a:ext>
            </a:extLst>
          </p:cNvPr>
          <p:cNvSpPr/>
          <p:nvPr/>
        </p:nvSpPr>
        <p:spPr>
          <a:xfrm>
            <a:off x="1437761" y="5300092"/>
            <a:ext cx="5634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erwin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2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Mysql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6" descr="Heroku | Partner Details | YOW! Conferenc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245" y="3259663"/>
            <a:ext cx="1444759" cy="155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Node.js Basics | Poiema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222" y="3529310"/>
            <a:ext cx="2128441" cy="106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WIPER SLIDER | Online Productivity Solutions Pvt. Ltd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89" y="1536337"/>
            <a:ext cx="2184980" cy="13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MySQL and Moodle - ElearningWorld.o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89" y="4978469"/>
            <a:ext cx="1841054" cy="122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Various Web editors - WASD - Medium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54" y="3392001"/>
            <a:ext cx="1290848" cy="129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3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28757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531624"/>
            <a:ext cx="6843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참고문헌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0685" y="1415871"/>
            <a:ext cx="10370721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hlinkClick r:id="rId2"/>
              </a:rPr>
              <a:t>https://github.com/nolimits4web/swiper</a:t>
            </a:r>
            <a:r>
              <a:rPr lang="en-US" altLang="ko-KR" sz="2400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웹 슬라이드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933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28757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531624"/>
            <a:ext cx="6843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질의응답답변</a:t>
            </a:r>
            <a:endParaRPr lang="en-US" altLang="ko-KR" sz="4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36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8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4880447" y="5524756"/>
            <a:ext cx="2656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I-Tub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캡스톤디자인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1 1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4781741" y="1858377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1720016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INDEX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02974" y="3197856"/>
            <a:ext cx="6588342" cy="1428750"/>
            <a:chOff x="4037071" y="3247127"/>
            <a:chExt cx="6588342" cy="142875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BEBF7EE-51EB-4318-8F52-A8E501868CBC}"/>
                </a:ext>
              </a:extLst>
            </p:cNvPr>
            <p:cNvGrpSpPr/>
            <p:nvPr/>
          </p:nvGrpSpPr>
          <p:grpSpPr>
            <a:xfrm>
              <a:off x="5756935" y="3247127"/>
              <a:ext cx="4868478" cy="1428750"/>
              <a:chOff x="3515327" y="2714625"/>
              <a:chExt cx="4868478" cy="14287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F7198FE-1F6C-4278-8BA6-D455C00C2D41}"/>
                  </a:ext>
                </a:extLst>
              </p:cNvPr>
              <p:cNvSpPr/>
              <p:nvPr/>
            </p:nvSpPr>
            <p:spPr>
              <a:xfrm>
                <a:off x="3515327" y="2714625"/>
                <a:ext cx="1428750" cy="1428750"/>
              </a:xfrm>
              <a:prstGeom prst="ellipse">
                <a:avLst/>
              </a:prstGeom>
              <a:solidFill>
                <a:srgbClr val="F0D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767171"/>
                  </a:solidFill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B59DE8E-CDF6-4551-B287-C7C5F3EC2EF4}"/>
                  </a:ext>
                </a:extLst>
              </p:cNvPr>
              <p:cNvSpPr/>
              <p:nvPr/>
            </p:nvSpPr>
            <p:spPr>
              <a:xfrm>
                <a:off x="5235191" y="2714625"/>
                <a:ext cx="1428750" cy="1428750"/>
              </a:xfrm>
              <a:prstGeom prst="ellipse">
                <a:avLst/>
              </a:prstGeom>
              <a:solidFill>
                <a:srgbClr val="F0D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767171"/>
                  </a:solidFill>
                </a:endParaRPr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B1DF4B4-54CA-4C9C-B3CF-6B8503FFEE81}"/>
                  </a:ext>
                </a:extLst>
              </p:cNvPr>
              <p:cNvSpPr/>
              <p:nvPr/>
            </p:nvSpPr>
            <p:spPr>
              <a:xfrm>
                <a:off x="6955055" y="2714625"/>
                <a:ext cx="1428750" cy="1428750"/>
              </a:xfrm>
              <a:prstGeom prst="ellipse">
                <a:avLst/>
              </a:prstGeom>
              <a:solidFill>
                <a:srgbClr val="F0D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767171"/>
                  </a:solidFill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8F3144B-24E5-4E75-8594-FEEF36E6124E}"/>
                </a:ext>
              </a:extLst>
            </p:cNvPr>
            <p:cNvSpPr/>
            <p:nvPr/>
          </p:nvSpPr>
          <p:spPr>
            <a:xfrm>
              <a:off x="5821132" y="3607559"/>
              <a:ext cx="130035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금주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진행 사항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8F3144B-24E5-4E75-8594-FEEF36E6124E}"/>
                </a:ext>
              </a:extLst>
            </p:cNvPr>
            <p:cNvSpPr/>
            <p:nvPr/>
          </p:nvSpPr>
          <p:spPr>
            <a:xfrm>
              <a:off x="7540996" y="3607559"/>
              <a:ext cx="130035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차주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예정 사항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8F3144B-24E5-4E75-8594-FEEF36E6124E}"/>
                </a:ext>
              </a:extLst>
            </p:cNvPr>
            <p:cNvSpPr/>
            <p:nvPr/>
          </p:nvSpPr>
          <p:spPr>
            <a:xfrm>
              <a:off x="9305744" y="3607559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팀 내부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건의사항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A512510-2BA2-4530-8A19-945D066A16E7}"/>
                </a:ext>
              </a:extLst>
            </p:cNvPr>
            <p:cNvSpPr/>
            <p:nvPr/>
          </p:nvSpPr>
          <p:spPr>
            <a:xfrm>
              <a:off x="4037071" y="3247127"/>
              <a:ext cx="1428750" cy="1428750"/>
            </a:xfrm>
            <a:prstGeom prst="ellipse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6717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8F3144B-24E5-4E75-8594-FEEF36E6124E}"/>
                </a:ext>
              </a:extLst>
            </p:cNvPr>
            <p:cNvSpPr/>
            <p:nvPr/>
          </p:nvSpPr>
          <p:spPr>
            <a:xfrm>
              <a:off x="4101268" y="3761447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팀원</a:t>
              </a:r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24000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HW, SW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52311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809374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266624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09634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DB, HW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48297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1050936"/>
            <a:ext cx="25243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정제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60" y="1006197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266624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3230116"/>
            <a:ext cx="35605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PPT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작성 및 발표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318946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13576" y="478842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조 휘 훈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72217" y="5332192"/>
            <a:ext cx="245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hh3768@naver.com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 및 정제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346812" y="5311647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960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금주 진행사항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임대인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27E32B-2EA1-4E4E-BC2A-B3E3C80AB032}"/>
              </a:ext>
            </a:extLst>
          </p:cNvPr>
          <p:cNvSpPr/>
          <p:nvPr/>
        </p:nvSpPr>
        <p:spPr>
          <a:xfrm>
            <a:off x="465220" y="1600489"/>
            <a:ext cx="73071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배포서버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연동테스트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32103"/>
              </p:ext>
            </p:extLst>
          </p:nvPr>
        </p:nvGraphicFramePr>
        <p:xfrm>
          <a:off x="465220" y="3441674"/>
          <a:ext cx="9070385" cy="539326"/>
        </p:xfrm>
        <a:graphic>
          <a:graphicData uri="http://schemas.openxmlformats.org/drawingml/2006/table">
            <a:tbl>
              <a:tblPr/>
              <a:tblGrid>
                <a:gridCol w="1196684">
                  <a:extLst>
                    <a:ext uri="{9D8B030D-6E8A-4147-A177-3AD203B41FA5}">
                      <a16:colId xmlns:a16="http://schemas.microsoft.com/office/drawing/2014/main" val="1143766908"/>
                    </a:ext>
                  </a:extLst>
                </a:gridCol>
                <a:gridCol w="7873701">
                  <a:extLst>
                    <a:ext uri="{9D8B030D-6E8A-4147-A177-3AD203B41FA5}">
                      <a16:colId xmlns:a16="http://schemas.microsoft.com/office/drawing/2014/main" val="3585478525"/>
                    </a:ext>
                  </a:extLst>
                </a:gridCol>
              </a:tblGrid>
              <a:tr h="5393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웹</a:t>
                      </a: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2062" marR="122062" marT="33747" marB="33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Node.js</a:t>
                      </a: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와 </a:t>
                      </a:r>
                      <a:r>
                        <a:rPr lang="ko-KR" altLang="en-US" sz="1900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배포툴을</a:t>
                      </a: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900" kern="0" spc="0" dirty="0" smtClean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사용하여 만든 </a:t>
                      </a: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웹 </a:t>
                      </a:r>
                      <a:r>
                        <a:rPr lang="en-US" altLang="ko-KR" sz="1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CRUD </a:t>
                      </a:r>
                      <a:r>
                        <a:rPr lang="ko-KR" altLang="en-US" sz="1900" kern="0" spc="0" dirty="0" smtClean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테스트 </a:t>
                      </a: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진행</a:t>
                      </a: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2062" marR="122062" marT="33747" marB="33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661719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89350" y="386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465222" y="2493685"/>
            <a:ext cx="1122145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돋움" panose="020B0600000101010101" pitchFamily="50" charset="-127"/>
              </a:rPr>
              <a:t>NodeJs</a:t>
            </a:r>
            <a:r>
              <a:rPr lang="en-US" altLang="ko-KR" kern="0" dirty="0">
                <a:solidFill>
                  <a:srgbClr val="000000"/>
                </a:solidFill>
                <a:latin typeface="돋움" panose="020B0600000101010101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ea typeface="돋움" panose="020B0600000101010101" pitchFamily="50" charset="-127"/>
              </a:rPr>
              <a:t>통합개발도구</a:t>
            </a:r>
            <a:r>
              <a:rPr lang="en-US" altLang="ko-KR" kern="0" dirty="0">
                <a:solidFill>
                  <a:srgbClr val="000000"/>
                </a:solidFill>
                <a:latin typeface="돋움" panose="020B0600000101010101" pitchFamily="50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ea typeface="돋움" panose="020B0600000101010101" pitchFamily="50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latin typeface="돋움" panose="020B0600000101010101" pitchFamily="50" charset="-127"/>
              </a:rPr>
              <a:t>MySQL(</a:t>
            </a:r>
            <a:r>
              <a:rPr lang="ko-KR" altLang="en-US" kern="0" dirty="0">
                <a:solidFill>
                  <a:srgbClr val="000000"/>
                </a:solidFill>
                <a:ea typeface="돋움" panose="020B0600000101010101" pitchFamily="50" charset="-127"/>
              </a:rPr>
              <a:t>데이터베이스</a:t>
            </a:r>
            <a:r>
              <a:rPr lang="en-US" altLang="ko-KR" kern="0" dirty="0">
                <a:solidFill>
                  <a:srgbClr val="000000"/>
                </a:solidFill>
                <a:latin typeface="돋움" panose="020B0600000101010101" pitchFamily="50" charset="-127"/>
              </a:rPr>
              <a:t>), </a:t>
            </a:r>
            <a:r>
              <a:rPr lang="en-US" altLang="ko-KR" kern="0" dirty="0" err="1">
                <a:solidFill>
                  <a:srgbClr val="000000"/>
                </a:solidFill>
                <a:latin typeface="돋움" panose="020B0600000101010101" pitchFamily="50" charset="-127"/>
              </a:rPr>
              <a:t>Heroku</a:t>
            </a:r>
            <a:r>
              <a:rPr lang="en-US" altLang="ko-KR" kern="0" dirty="0">
                <a:solidFill>
                  <a:srgbClr val="000000"/>
                </a:solidFill>
                <a:latin typeface="돋움" panose="020B0600000101010101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ea typeface="돋움" panose="020B0600000101010101" pitchFamily="50" charset="-127"/>
              </a:rPr>
              <a:t>웹사이트배포</a:t>
            </a:r>
            <a:r>
              <a:rPr lang="en-US" altLang="ko-KR" kern="0" dirty="0">
                <a:solidFill>
                  <a:srgbClr val="000000"/>
                </a:solidFill>
                <a:latin typeface="돋움" panose="020B0600000101010101" pitchFamily="50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ea typeface="돋움" panose="020B0600000101010101" pitchFamily="50" charset="-127"/>
              </a:rPr>
              <a:t>연결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7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960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금주 진행사항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임대인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27E32B-2EA1-4E4E-BC2A-B3E3C80AB032}"/>
              </a:ext>
            </a:extLst>
          </p:cNvPr>
          <p:cNvSpPr/>
          <p:nvPr/>
        </p:nvSpPr>
        <p:spPr>
          <a:xfrm>
            <a:off x="465220" y="1600489"/>
            <a:ext cx="73071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SendDB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::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데이터베이스와 </a:t>
            </a:r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웹데이터를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주고받음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89350" y="386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43450" y="1736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7836"/>
              </p:ext>
            </p:extLst>
          </p:nvPr>
        </p:nvGraphicFramePr>
        <p:xfrm>
          <a:off x="465220" y="2193925"/>
          <a:ext cx="4843380" cy="4262326"/>
        </p:xfrm>
        <a:graphic>
          <a:graphicData uri="http://schemas.openxmlformats.org/drawingml/2006/table">
            <a:tbl>
              <a:tblPr/>
              <a:tblGrid>
                <a:gridCol w="4843380">
                  <a:extLst>
                    <a:ext uri="{9D8B030D-6E8A-4147-A177-3AD203B41FA5}">
                      <a16:colId xmlns:a16="http://schemas.microsoft.com/office/drawing/2014/main" val="3989688079"/>
                    </a:ext>
                  </a:extLst>
                </a:gridCol>
              </a:tblGrid>
              <a:tr h="4262326"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function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sendDB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url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data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  {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var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data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 {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'data'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: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data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 };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console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log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data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+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ko-KR" altLang="en-US" sz="900" b="1" u="none" kern="0" spc="0" dirty="0" err="1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데이터형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en-US" altLang="ko-KR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data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900" b="1" u="none" kern="0" spc="0" dirty="0" err="1">
                          <a:solidFill>
                            <a:srgbClr val="4EC9B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JSON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stringify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data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 </a:t>
                      </a:r>
                      <a:r>
                        <a:rPr 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// </a:t>
                      </a:r>
                      <a:r>
                        <a:rPr lang="en-US" sz="900" b="1" u="none" kern="0" spc="0" dirty="0" err="1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json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을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형태로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만들어줌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console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log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data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+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ko-KR" altLang="en-US" sz="900" b="1" u="none" kern="0" spc="0" dirty="0" err="1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데이터형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후</a:t>
                      </a:r>
                      <a:r>
                        <a:rPr lang="en-US" altLang="ko-KR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var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xhr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900" b="1" u="none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new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 err="1">
                          <a:solidFill>
                            <a:srgbClr val="4EC9B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XMLHttpRequest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();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xhr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open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'POST'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url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xhr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setRequestHeader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'Content-Type'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'application/</a:t>
                      </a:r>
                      <a:r>
                        <a:rPr lang="en-US" sz="900" b="1" u="none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json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// 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서버로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보낼때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 err="1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json</a:t>
                      </a:r>
                      <a:r>
                        <a:rPr 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형태의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데이터를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보내기위해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xhr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send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data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 </a:t>
                      </a:r>
                      <a:r>
                        <a:rPr 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// 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형태로</a:t>
                      </a:r>
                      <a:r>
                        <a:rPr lang="ko-KR" altLang="en-US" sz="900" b="1" u="none" kern="0" spc="0" dirty="0">
                          <a:solidFill>
                            <a:srgbClr val="6A9955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 err="1">
                          <a:solidFill>
                            <a:srgbClr val="6A9955"/>
                          </a:solidFill>
                          <a:effectLst/>
                          <a:ea typeface="맑은 고딕" panose="020B0503020000020004" pitchFamily="50" charset="-127"/>
                        </a:rPr>
                        <a:t>넣어줘야함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console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log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data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+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en-US" sz="900" b="1" u="none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xhr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send'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xhr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addEventListener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'load'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 </a:t>
                      </a:r>
                      <a:r>
                        <a:rPr lang="en-US" sz="900" b="1" u="none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function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()  {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var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900" b="1" u="none" kern="0" spc="0" dirty="0" err="1">
                          <a:solidFill>
                            <a:srgbClr val="4EC9B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JSON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parse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xhr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51B6C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responseText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var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resultDiv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console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log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넘겨받음</a:t>
                      </a:r>
                      <a:r>
                        <a:rPr lang="en-US" altLang="ko-KR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+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</a:txBody>
                  <a:tcPr marL="58878" marR="58878" marT="16278" marB="162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64697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43450" y="1736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13641"/>
              </p:ext>
            </p:extLst>
          </p:nvPr>
        </p:nvGraphicFramePr>
        <p:xfrm>
          <a:off x="5308600" y="2193925"/>
          <a:ext cx="4916819" cy="4262326"/>
        </p:xfrm>
        <a:graphic>
          <a:graphicData uri="http://schemas.openxmlformats.org/drawingml/2006/table">
            <a:tbl>
              <a:tblPr/>
              <a:tblGrid>
                <a:gridCol w="4916819">
                  <a:extLst>
                    <a:ext uri="{9D8B030D-6E8A-4147-A177-3AD203B41FA5}">
                      <a16:colId xmlns:a16="http://schemas.microsoft.com/office/drawing/2014/main" val="1161980369"/>
                    </a:ext>
                  </a:extLst>
                </a:gridCol>
              </a:tblGrid>
              <a:tr h="4262326"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if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==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'ok'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&amp;&amp;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type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==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'reference'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  {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51B6C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DB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add_div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();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console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log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조회가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완료되었습니다</a:t>
                      </a:r>
                      <a:r>
                        <a:rPr lang="en-US" altLang="ko-KR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.'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 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} </a:t>
                      </a:r>
                      <a:r>
                        <a:rPr lang="en-US" sz="9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else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if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==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'ok'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&amp;&amp;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type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==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'delete'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  {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console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log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삭제가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완료되었습니다</a:t>
                      </a:r>
                      <a:r>
                        <a:rPr lang="en-US" altLang="ko-KR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.'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 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} </a:t>
                      </a:r>
                      <a:r>
                        <a:rPr lang="en-US" sz="9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else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if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==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'none'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&amp;&amp;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type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==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'reference'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  {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''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console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log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되겠냐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 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} </a:t>
                      </a:r>
                      <a:r>
                        <a:rPr lang="en-US" sz="9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else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if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==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'none'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&amp;&amp;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result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type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==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'delete'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  {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''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console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log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되겠냐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 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}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 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});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AutoNum type="arabicPeriod" startAt="19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 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}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</a:txBody>
                  <a:tcPr marL="59771" marR="59771" marT="16525" marB="16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690331"/>
                  </a:ext>
                </a:extLst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080250" y="17530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8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960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금주 진행사항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임대인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27E32B-2EA1-4E4E-BC2A-B3E3C80AB032}"/>
              </a:ext>
            </a:extLst>
          </p:cNvPr>
          <p:cNvSpPr/>
          <p:nvPr/>
        </p:nvSpPr>
        <p:spPr>
          <a:xfrm>
            <a:off x="562285" y="1225200"/>
            <a:ext cx="9415380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add_div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::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와 웹에서 연동된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데이터로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	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이루어진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div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추가시키는 함수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27E32B-2EA1-4E4E-BC2A-B3E3C80AB032}"/>
              </a:ext>
            </a:extLst>
          </p:cNvPr>
          <p:cNvSpPr/>
          <p:nvPr/>
        </p:nvSpPr>
        <p:spPr>
          <a:xfrm>
            <a:off x="562285" y="2214454"/>
            <a:ext cx="982686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2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el_div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:: 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웹에서 연동된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 이루어진 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지우는 함수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16450" y="1284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93359"/>
              </p:ext>
            </p:extLst>
          </p:nvPr>
        </p:nvGraphicFramePr>
        <p:xfrm>
          <a:off x="5955956" y="2166114"/>
          <a:ext cx="6166583" cy="4652250"/>
        </p:xfrm>
        <a:graphic>
          <a:graphicData uri="http://schemas.openxmlformats.org/drawingml/2006/table">
            <a:tbl>
              <a:tblPr/>
              <a:tblGrid>
                <a:gridCol w="6166583">
                  <a:extLst>
                    <a:ext uri="{9D8B030D-6E8A-4147-A177-3AD203B41FA5}">
                      <a16:colId xmlns:a16="http://schemas.microsoft.com/office/drawing/2014/main" val="2731353139"/>
                    </a:ext>
                  </a:extLst>
                </a:gridCol>
              </a:tblGrid>
              <a:tr h="4482308"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function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add_div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()  {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console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10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log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for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</a:t>
                      </a:r>
                      <a:r>
                        <a:rPr lang="en-US" sz="1000" b="1" u="none" kern="0" spc="0" dirty="0" err="1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var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1000" b="1" u="none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0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&lt;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10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1000" b="1" u="none" kern="0" spc="0" dirty="0" err="1">
                          <a:solidFill>
                            <a:srgbClr val="51B6C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length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++)  {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if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[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].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u_age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&lt; </a:t>
                      </a:r>
                      <a:r>
                        <a:rPr lang="en-US" sz="1000" b="1" u="none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15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  {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if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[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].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u_gender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== </a:t>
                      </a:r>
                      <a:r>
                        <a:rPr lang="en-US" sz="1000" b="1" u="none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0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path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'./images/boy.png'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else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path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'./images/girl.png'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 } </a:t>
                      </a:r>
                      <a:r>
                        <a:rPr lang="en-US" sz="10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else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if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[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].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u_age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&gt;= </a:t>
                      </a:r>
                      <a:r>
                        <a:rPr lang="en-US" sz="1000" b="1" u="none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15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&amp;&amp;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[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].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u_age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&lt;= </a:t>
                      </a:r>
                      <a:r>
                        <a:rPr lang="en-US" sz="1000" b="1" u="none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65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  {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if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[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].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u_gender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== </a:t>
                      </a:r>
                      <a:r>
                        <a:rPr lang="en-US" sz="1000" b="1" u="none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0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path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'./images/fa.png'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else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path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'./images/ma.png'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 } </a:t>
                      </a:r>
                      <a:r>
                        <a:rPr lang="en-US" sz="10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else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 {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if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[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].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u_gender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== </a:t>
                      </a:r>
                      <a:r>
                        <a:rPr lang="en-US" sz="1000" b="1" u="none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0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path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'./images/granfa.png'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else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path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'./images/granma.png'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 }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1000" b="1" u="none" kern="0" spc="0" dirty="0" err="1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var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htmlCode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'&lt;div class="</a:t>
                      </a:r>
                      <a:r>
                        <a:rPr lang="en-US" sz="1000" b="1" u="none" kern="0" spc="0" dirty="0" err="1" smtClean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swiperslide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"&gt;&lt;</a:t>
                      </a:r>
                      <a:r>
                        <a:rPr lang="en-US" sz="1000" b="1" u="none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img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src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='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+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path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+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 width="80%" height="80%"&gt;&lt;div&gt;&lt;/div&gt;'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+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[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].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u_name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+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'&lt;/div</a:t>
                      </a:r>
                      <a:r>
                        <a:rPr lang="en-US" sz="1000" b="1" u="none" kern="0" spc="0" dirty="0" smtClean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&gt;'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swiper</a:t>
                      </a:r>
                      <a:r>
                        <a:rPr lang="en-US" sz="10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10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appendSlide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htmlCode</a:t>
                      </a:r>
                      <a:r>
                        <a:rPr lang="en-US" sz="1000" b="1" u="none" kern="0" spc="0" dirty="0" smtClean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r>
                        <a:rPr lang="en-US" sz="1000" u="none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swiper</a:t>
                      </a:r>
                      <a:r>
                        <a:rPr lang="en-US" sz="10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10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update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();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 }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console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10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log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slideNum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 }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</a:txBody>
                  <a:tcPr marL="34886" marR="34886" marT="9645" marB="96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005972"/>
                  </a:ext>
                </a:extLst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616450" y="1284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71126"/>
              </p:ext>
            </p:extLst>
          </p:nvPr>
        </p:nvGraphicFramePr>
        <p:xfrm>
          <a:off x="5955955" y="117458"/>
          <a:ext cx="6166583" cy="2048656"/>
        </p:xfrm>
        <a:graphic>
          <a:graphicData uri="http://schemas.openxmlformats.org/drawingml/2006/table">
            <a:tbl>
              <a:tblPr/>
              <a:tblGrid>
                <a:gridCol w="6166583">
                  <a:extLst>
                    <a:ext uri="{9D8B030D-6E8A-4147-A177-3AD203B41FA5}">
                      <a16:colId xmlns:a16="http://schemas.microsoft.com/office/drawing/2014/main" val="3898859320"/>
                    </a:ext>
                  </a:extLst>
                </a:gridCol>
              </a:tblGrid>
              <a:tr h="2048656"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function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9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del_div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()  {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if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(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51B6C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length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&lt; </a:t>
                      </a:r>
                      <a:r>
                        <a:rPr lang="en-US" sz="900" b="1" u="none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1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 </a:t>
                      </a:r>
                      <a:r>
                        <a:rPr lang="en-US" sz="9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alert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지울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없습니다</a:t>
                      </a:r>
                      <a:r>
                        <a:rPr lang="en-US" altLang="ko-KR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.'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C586C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else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 {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900" b="1" u="none" kern="0" spc="0" dirty="0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alert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[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swiper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activeIndex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-</a:t>
                      </a:r>
                      <a:r>
                        <a:rPr lang="en-US" sz="900" b="1" u="none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1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].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u_name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+ 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 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ko-KR" altLang="en-US" sz="900" b="1" u="none" kern="0" spc="0" dirty="0">
                          <a:solidFill>
                            <a:srgbClr val="CE9178"/>
                          </a:solidFill>
                          <a:effectLst/>
                          <a:ea typeface="맑은 고딕" panose="020B0503020000020004" pitchFamily="50" charset="-127"/>
                        </a:rPr>
                        <a:t>삭제되었습니다</a:t>
                      </a:r>
                      <a:r>
                        <a:rPr lang="en-US" altLang="ko-KR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.'</a:t>
                      </a:r>
                      <a:r>
                        <a:rPr lang="en-US" altLang="ko-KR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ko-KR" alt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sendDB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'/</a:t>
                      </a:r>
                      <a:r>
                        <a:rPr lang="en-US" sz="900" b="1" u="none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db</a:t>
                      </a:r>
                      <a:r>
                        <a:rPr lang="en-US" sz="9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/delete'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tmp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[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swiper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activeIndex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-</a:t>
                      </a:r>
                      <a:r>
                        <a:rPr lang="en-US" sz="900" b="1" u="none" kern="0" spc="0" dirty="0">
                          <a:solidFill>
                            <a:srgbClr val="B5CEA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1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].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u_num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window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location</a:t>
                      </a:r>
                      <a:r>
                        <a:rPr lang="en-US" sz="900" b="1" u="none" kern="0" spc="0" dirty="0" err="1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.</a:t>
                      </a:r>
                      <a:r>
                        <a:rPr lang="en-US" sz="900" b="1" u="none" kern="0" spc="0" dirty="0" err="1">
                          <a:solidFill>
                            <a:srgbClr val="DCDCAA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reload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900" b="1" u="none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true</a:t>
                      </a: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);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 }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9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 </a:t>
                      </a:r>
                      <a:r>
                        <a:rPr lang="en-US" sz="900" b="1" u="none" kern="0" spc="0" dirty="0" smtClean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}</a:t>
                      </a:r>
                      <a:endParaRPr lang="en-US" sz="9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</a:txBody>
                  <a:tcPr marL="36397" marR="36397" marT="10063" marB="100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897897"/>
                  </a:ext>
                </a:extLst>
              </a:tr>
            </a:tbl>
          </a:graphicData>
        </a:graphic>
      </p:graphicFrame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773855" y="12419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7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960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금주 진행사항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임대인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27E32B-2EA1-4E4E-BC2A-B3E3C80AB032}"/>
              </a:ext>
            </a:extLst>
          </p:cNvPr>
          <p:cNvSpPr/>
          <p:nvPr/>
        </p:nvSpPr>
        <p:spPr>
          <a:xfrm>
            <a:off x="465220" y="1291570"/>
            <a:ext cx="73071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2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각종 </a:t>
            </a:r>
            <a:r>
              <a:rPr lang="ko-KR" altLang="en-US" sz="2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기능을위한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89350" y="386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60486"/>
              </p:ext>
            </p:extLst>
          </p:nvPr>
        </p:nvGraphicFramePr>
        <p:xfrm>
          <a:off x="404260" y="2007510"/>
          <a:ext cx="3604476" cy="2941244"/>
        </p:xfrm>
        <a:graphic>
          <a:graphicData uri="http://schemas.openxmlformats.org/drawingml/2006/table">
            <a:tbl>
              <a:tblPr/>
              <a:tblGrid>
                <a:gridCol w="3604476">
                  <a:extLst>
                    <a:ext uri="{9D8B030D-6E8A-4147-A177-3AD203B41FA5}">
                      <a16:colId xmlns:a16="http://schemas.microsoft.com/office/drawing/2014/main" val="157513718"/>
                    </a:ext>
                  </a:extLst>
                </a:gridCol>
              </a:tblGrid>
              <a:tr h="2492375"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 err="1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var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swiper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= </a:t>
                      </a:r>
                      <a:r>
                        <a:rPr lang="en-US" sz="1000" b="1" u="none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new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 err="1">
                          <a:solidFill>
                            <a:srgbClr val="4EC9B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Swiper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'.</a:t>
                      </a:r>
                      <a:r>
                        <a:rPr lang="en-US" sz="1000" b="1" u="none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swiper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-container'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  {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loop: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false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pagination: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 {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el: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'.</a:t>
                      </a:r>
                      <a:r>
                        <a:rPr lang="en-US" sz="1000" b="1" u="none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swiper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-pagination'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clickable: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true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dynamicBullets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: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>
                          <a:solidFill>
                            <a:srgbClr val="569CD6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true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 },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navigation: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 {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nextEl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: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'.</a:t>
                      </a:r>
                      <a:r>
                        <a:rPr lang="en-US" sz="1000" b="1" u="none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swiper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-button-next'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    </a:t>
                      </a:r>
                      <a:r>
                        <a:rPr lang="en-US" sz="1000" b="1" u="none" kern="0" spc="0" dirty="0" err="1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prevEl</a:t>
                      </a:r>
                      <a:r>
                        <a:rPr lang="en-US" sz="1000" b="1" u="none" kern="0" spc="0" dirty="0">
                          <a:solidFill>
                            <a:srgbClr val="9CDCFE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: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'.</a:t>
                      </a:r>
                      <a:r>
                        <a:rPr lang="en-US" sz="1000" b="1" u="none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swiper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-button-</a:t>
                      </a:r>
                      <a:r>
                        <a:rPr lang="en-US" sz="1000" b="1" u="none" kern="0" spc="0" dirty="0" err="1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prev</a:t>
                      </a:r>
                      <a:r>
                        <a:rPr lang="en-US" sz="1000" b="1" u="none" kern="0" spc="0" dirty="0">
                          <a:solidFill>
                            <a:srgbClr val="CE9178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'</a:t>
                      </a: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,</a:t>
                      </a: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     </a:t>
                      </a:r>
                      <a:r>
                        <a:rPr lang="en-US" sz="1000" b="1" u="none" kern="0" spc="0" dirty="0" smtClean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},</a:t>
                      </a:r>
                      <a:endParaRPr lang="ko-KR" alt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함초롬바탕" panose="02030504000101010101" pitchFamily="18" charset="-127"/>
                        <a:buAutoNum type="arabicPeriod"/>
                      </a:pPr>
                      <a:r>
                        <a:rPr lang="ko-KR" altLang="en-US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                     </a:t>
                      </a:r>
                      <a:r>
                        <a:rPr lang="en-US" altLang="ko-KR" sz="1000" b="1" u="none" kern="0" spc="0" dirty="0">
                          <a:solidFill>
                            <a:srgbClr val="D4D4D4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504000101010101" pitchFamily="18" charset="-127"/>
                        </a:rPr>
                        <a:t>});</a:t>
                      </a:r>
                      <a:endParaRPr lang="ko-KR" altLang="en-US" sz="1000" u="none" kern="0" spc="0" dirty="0">
                        <a:solidFill>
                          <a:srgbClr val="000000"/>
                        </a:solidFill>
                        <a:effectLst/>
                        <a:ea typeface="함초롬바탕" panose="02030504000101010101" pitchFamily="18" charset="-127"/>
                      </a:endParaRPr>
                    </a:p>
                  </a:txBody>
                  <a:tcPr marL="27424" marR="27424" marT="7582" marB="75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64974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117850" y="1946942"/>
            <a:ext cx="9074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en-US" altLang="ko-KR" sz="1000" b="1" kern="0" dirty="0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on: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 {</a:t>
            </a:r>
            <a:endParaRPr lang="en-US" altLang="ko-KR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</a:t>
            </a:r>
            <a:r>
              <a:rPr lang="en-US" altLang="ko-KR" sz="1000" b="1" kern="0" dirty="0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tap</a:t>
            </a:r>
            <a:r>
              <a:rPr lang="en-US" altLang="ko-KR" sz="1000" b="1" kern="0" dirty="0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: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en-US" altLang="ko-KR" sz="1000" b="1" kern="0" dirty="0">
                <a:solidFill>
                  <a:srgbClr val="569CD6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function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()  {</a:t>
            </a:r>
            <a:endParaRPr lang="en-US" altLang="ko-KR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</a:t>
            </a:r>
            <a:r>
              <a:rPr lang="en-US" altLang="ko-KR" sz="1000" b="1" kern="0" dirty="0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alert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(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'['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+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tmp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[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swiper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activeIndex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- </a:t>
            </a:r>
            <a:r>
              <a:rPr lang="en-US" altLang="ko-KR" sz="1000" b="1" kern="0" dirty="0">
                <a:solidFill>
                  <a:srgbClr val="B5CEA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1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].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u_name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+ 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']</a:t>
            </a:r>
            <a:r>
              <a:rPr lang="ko-KR" altLang="en-US" sz="1000" b="1" kern="0" dirty="0">
                <a:solidFill>
                  <a:srgbClr val="CE9178"/>
                </a:solidFill>
              </a:rPr>
              <a:t>다음</a:t>
            </a:r>
            <a:r>
              <a:rPr lang="ko-KR" altLang="en-US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ko-KR" altLang="en-US" sz="1000" b="1" kern="0" dirty="0">
                <a:solidFill>
                  <a:srgbClr val="CE9178"/>
                </a:solidFill>
              </a:rPr>
              <a:t>사용자로</a:t>
            </a:r>
            <a:r>
              <a:rPr lang="ko-KR" altLang="en-US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ko-KR" altLang="en-US" sz="1000" b="1" kern="0" dirty="0" err="1">
                <a:solidFill>
                  <a:srgbClr val="CE9178"/>
                </a:solidFill>
              </a:rPr>
              <a:t>시작하사겠어요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);</a:t>
            </a:r>
            <a:endParaRPr lang="ko-KR" altLang="en-US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ko-KR" altLang="en-US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 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},</a:t>
            </a:r>
            <a:endParaRPr lang="ko-KR" altLang="en-US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ko-KR" altLang="en-US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</a:t>
            </a:r>
            <a:r>
              <a:rPr lang="en-US" altLang="ko-KR" sz="1000" b="1" kern="0" dirty="0" err="1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slideChangeTransitionStart</a:t>
            </a:r>
            <a:r>
              <a:rPr lang="en-US" altLang="ko-KR" sz="1000" b="1" kern="0" dirty="0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: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en-US" altLang="ko-KR" sz="1000" b="1" kern="0" dirty="0">
                <a:solidFill>
                  <a:srgbClr val="569CD6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function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()  {</a:t>
            </a:r>
            <a:endParaRPr lang="en-US" altLang="ko-KR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</a:t>
            </a:r>
            <a:r>
              <a:rPr lang="en-US" altLang="ko-KR" sz="1000" b="1" kern="0" dirty="0">
                <a:solidFill>
                  <a:srgbClr val="C586C0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if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(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swiper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activeIndex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!== </a:t>
            </a:r>
            <a:r>
              <a:rPr lang="en-US" altLang="ko-KR" sz="1000" b="1" kern="0" dirty="0">
                <a:solidFill>
                  <a:srgbClr val="B5CEA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0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 {</a:t>
            </a:r>
            <a:endParaRPr lang="en-US" altLang="ko-KR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   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document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getElementById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(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 err="1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label_name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innerHTML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=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tmp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[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swiper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activeIndex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- </a:t>
            </a:r>
            <a:r>
              <a:rPr lang="en-US" altLang="ko-KR" sz="1000" b="1" kern="0" dirty="0">
                <a:solidFill>
                  <a:srgbClr val="B5CEA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1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].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u_name</a:t>
            </a:r>
            <a:endParaRPr lang="en-US" altLang="ko-KR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    </a:t>
            </a:r>
            <a:r>
              <a:rPr lang="en-US" altLang="ko-KR" sz="1000" b="1" kern="0" dirty="0">
                <a:solidFill>
                  <a:srgbClr val="C586C0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if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(!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tmp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[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swiper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activeIndex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- </a:t>
            </a:r>
            <a:r>
              <a:rPr lang="en-US" altLang="ko-KR" sz="1000" b="1" kern="0" dirty="0">
                <a:solidFill>
                  <a:srgbClr val="B5CEA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1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].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u_gender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document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getElementById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(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 err="1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label_gender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innerHTML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= 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ko-KR" altLang="en-US" sz="1000" b="1" kern="0" dirty="0">
                <a:solidFill>
                  <a:srgbClr val="CE9178"/>
                </a:solidFill>
              </a:rPr>
              <a:t>남성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endParaRPr lang="ko-KR" altLang="en-US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ko-KR" altLang="en-US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     </a:t>
            </a:r>
            <a:r>
              <a:rPr lang="en-US" altLang="ko-KR" sz="1000" b="1" kern="0" dirty="0">
                <a:solidFill>
                  <a:srgbClr val="C586C0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else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document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getElementById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(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 err="1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label_gender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innerHTML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= 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ko-KR" altLang="en-US" sz="1000" b="1" kern="0" dirty="0">
                <a:solidFill>
                  <a:srgbClr val="CE9178"/>
                </a:solidFill>
              </a:rPr>
              <a:t>여성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endParaRPr lang="ko-KR" altLang="en-US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ko-KR" altLang="en-US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   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document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getElementById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(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 err="1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label_age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innerHTML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=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tmp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[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swiper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activeIndex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- </a:t>
            </a:r>
            <a:r>
              <a:rPr lang="en-US" altLang="ko-KR" sz="1000" b="1" kern="0" dirty="0">
                <a:solidFill>
                  <a:srgbClr val="B5CEA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1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].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u_age</a:t>
            </a:r>
            <a:endParaRPr lang="en-US" altLang="ko-KR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   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document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getElementById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(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 err="1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label_job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innerHTML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=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tmp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[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swiper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activeIndex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- </a:t>
            </a:r>
            <a:r>
              <a:rPr lang="en-US" altLang="ko-KR" sz="1000" b="1" kern="0" dirty="0">
                <a:solidFill>
                  <a:srgbClr val="B5CEA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1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].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u_job</a:t>
            </a:r>
            <a:endParaRPr lang="en-US" altLang="ko-KR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 }</a:t>
            </a:r>
            <a:endParaRPr lang="en-US" altLang="ko-KR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</a:t>
            </a:r>
            <a:r>
              <a:rPr lang="en-US" altLang="ko-KR" sz="1000" b="1" kern="0" dirty="0">
                <a:solidFill>
                  <a:srgbClr val="C586C0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else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 {</a:t>
            </a:r>
            <a:endParaRPr lang="en-US" altLang="ko-KR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   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document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getElementById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(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 err="1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label_name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innerHTML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= 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ko-KR" altLang="en-US" sz="1000" b="1" kern="0" dirty="0">
                <a:solidFill>
                  <a:srgbClr val="CE9178"/>
                </a:solidFill>
              </a:rPr>
              <a:t>사용자를</a:t>
            </a:r>
            <a:r>
              <a:rPr lang="ko-KR" altLang="en-US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ko-KR" altLang="en-US" sz="1000" b="1" kern="0" dirty="0">
                <a:solidFill>
                  <a:srgbClr val="CE9178"/>
                </a:solidFill>
              </a:rPr>
              <a:t>추가시켜</a:t>
            </a:r>
            <a:r>
              <a:rPr lang="ko-KR" altLang="en-US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ko-KR" altLang="en-US" sz="1000" b="1" kern="0" dirty="0">
                <a:solidFill>
                  <a:srgbClr val="CE9178"/>
                </a:solidFill>
              </a:rPr>
              <a:t>주세요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endParaRPr lang="ko-KR" altLang="en-US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ko-KR" altLang="en-US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   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document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getElementById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(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 err="1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label_gender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innerHTML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= 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ko-KR" altLang="en-US" sz="1000" b="1" kern="0" dirty="0">
                <a:solidFill>
                  <a:srgbClr val="CE9178"/>
                </a:solidFill>
              </a:rPr>
              <a:t>사용자를</a:t>
            </a:r>
            <a:r>
              <a:rPr lang="ko-KR" altLang="en-US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ko-KR" altLang="en-US" sz="1000" b="1" kern="0" dirty="0">
                <a:solidFill>
                  <a:srgbClr val="CE9178"/>
                </a:solidFill>
              </a:rPr>
              <a:t>추가시켜</a:t>
            </a:r>
            <a:r>
              <a:rPr lang="ko-KR" altLang="en-US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ko-KR" altLang="en-US" sz="1000" b="1" kern="0" dirty="0">
                <a:solidFill>
                  <a:srgbClr val="CE9178"/>
                </a:solidFill>
              </a:rPr>
              <a:t>주세요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endParaRPr lang="ko-KR" altLang="en-US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ko-KR" altLang="en-US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   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document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getElementById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(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 err="1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label_age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innerHTML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= 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ko-KR" altLang="en-US" sz="1000" b="1" kern="0" dirty="0">
                <a:solidFill>
                  <a:srgbClr val="CE9178"/>
                </a:solidFill>
              </a:rPr>
              <a:t>사용자를</a:t>
            </a:r>
            <a:r>
              <a:rPr lang="ko-KR" altLang="en-US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ko-KR" altLang="en-US" sz="1000" b="1" kern="0" dirty="0">
                <a:solidFill>
                  <a:srgbClr val="CE9178"/>
                </a:solidFill>
              </a:rPr>
              <a:t>추가시켜</a:t>
            </a:r>
            <a:r>
              <a:rPr lang="ko-KR" altLang="en-US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ko-KR" altLang="en-US" sz="1000" b="1" kern="0" dirty="0">
                <a:solidFill>
                  <a:srgbClr val="CE9178"/>
                </a:solidFill>
              </a:rPr>
              <a:t>주세요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endParaRPr lang="ko-KR" altLang="en-US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ko-KR" altLang="en-US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    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document</a:t>
            </a:r>
            <a:r>
              <a:rPr lang="en-US" altLang="ko-KR" sz="1000" b="1" kern="0" dirty="0" err="1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.</a:t>
            </a:r>
            <a:r>
              <a:rPr lang="en-US" altLang="ko-KR" sz="1000" b="1" kern="0" dirty="0" err="1">
                <a:solidFill>
                  <a:srgbClr val="DCDCAA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getElementById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(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 err="1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label_job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).</a:t>
            </a:r>
            <a:r>
              <a:rPr lang="en-US" altLang="ko-KR" sz="1000" b="1" kern="0" dirty="0" err="1">
                <a:solidFill>
                  <a:srgbClr val="9CDCFE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innerHTML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= 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r>
              <a:rPr lang="ko-KR" altLang="en-US" sz="1000" b="1" kern="0" dirty="0">
                <a:solidFill>
                  <a:srgbClr val="CE9178"/>
                </a:solidFill>
              </a:rPr>
              <a:t>사용자를</a:t>
            </a:r>
            <a:r>
              <a:rPr lang="ko-KR" altLang="en-US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ko-KR" altLang="en-US" sz="1000" b="1" kern="0" dirty="0">
                <a:solidFill>
                  <a:srgbClr val="CE9178"/>
                </a:solidFill>
              </a:rPr>
              <a:t>추가시켜</a:t>
            </a:r>
            <a:r>
              <a:rPr lang="ko-KR" altLang="en-US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</a:t>
            </a:r>
            <a:r>
              <a:rPr lang="ko-KR" altLang="en-US" sz="1000" b="1" kern="0" dirty="0">
                <a:solidFill>
                  <a:srgbClr val="CE9178"/>
                </a:solidFill>
              </a:rPr>
              <a:t>주세요</a:t>
            </a:r>
            <a:r>
              <a:rPr lang="en-US" altLang="ko-KR" sz="1000" b="1" kern="0" dirty="0">
                <a:solidFill>
                  <a:srgbClr val="CE9178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'</a:t>
            </a:r>
            <a:endParaRPr lang="ko-KR" altLang="en-US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ko-KR" altLang="en-US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     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}</a:t>
            </a:r>
            <a:endParaRPr lang="ko-KR" altLang="en-US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ko-KR" altLang="en-US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     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}</a:t>
            </a:r>
            <a:endParaRPr lang="ko-KR" altLang="en-US" sz="1000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fontAlgn="base" latinLnBrk="0">
              <a:lnSpc>
                <a:spcPct val="160000"/>
              </a:lnSpc>
              <a:buClr>
                <a:srgbClr val="000000"/>
              </a:buClr>
              <a:buSzPts val="1000"/>
            </a:pPr>
            <a:r>
              <a:rPr lang="ko-KR" altLang="en-US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                         </a:t>
            </a:r>
            <a:r>
              <a:rPr lang="en-US" altLang="ko-KR" sz="1000" b="1" kern="0" dirty="0">
                <a:solidFill>
                  <a:srgbClr val="D4D4D4"/>
                </a:solidFill>
                <a:latin typeface="맑은 고딕" panose="020B0503020000020004" pitchFamily="50" charset="-127"/>
                <a:ea typeface="함초롬바탕" panose="02030504000101010101" pitchFamily="18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726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960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금주 진행사항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조휘훈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36170"/>
              </p:ext>
            </p:extLst>
          </p:nvPr>
        </p:nvGraphicFramePr>
        <p:xfrm>
          <a:off x="4893936" y="1666341"/>
          <a:ext cx="6669712" cy="4834928"/>
        </p:xfrm>
        <a:graphic>
          <a:graphicData uri="http://schemas.openxmlformats.org/drawingml/2006/table">
            <a:tbl>
              <a:tblPr/>
              <a:tblGrid>
                <a:gridCol w="979567">
                  <a:extLst>
                    <a:ext uri="{9D8B030D-6E8A-4147-A177-3AD203B41FA5}">
                      <a16:colId xmlns:a16="http://schemas.microsoft.com/office/drawing/2014/main" val="3682818944"/>
                    </a:ext>
                  </a:extLst>
                </a:gridCol>
                <a:gridCol w="5690145">
                  <a:extLst>
                    <a:ext uri="{9D8B030D-6E8A-4147-A177-3AD203B41FA5}">
                      <a16:colId xmlns:a16="http://schemas.microsoft.com/office/drawing/2014/main" val="287550117"/>
                    </a:ext>
                  </a:extLst>
                </a:gridCol>
              </a:tblGrid>
              <a:tr h="1063338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[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비고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]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성별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입욕제여부를 제외한 나머지 모든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항목에대해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주관식으로 설문을 진행하였기 때문에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그에대해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전처리과정이 필요하다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75608"/>
                  </a:ext>
                </a:extLst>
              </a:tr>
              <a:tr h="3875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전처리현황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434536"/>
                  </a:ext>
                </a:extLst>
              </a:tr>
              <a:tr h="387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성 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남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여의 양자택일이라 전처리가 필요하기 않음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765739"/>
                  </a:ext>
                </a:extLst>
              </a:tr>
              <a:tr h="387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나 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숫자만 추출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-&gt; ‘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살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세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’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와 같은 문자열 제거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753800"/>
                  </a:ext>
                </a:extLst>
              </a:tr>
              <a:tr h="725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묙 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시 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숫자만 추출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-&gt; 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~’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와 같은 문자열 제거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701210"/>
                  </a:ext>
                </a:extLst>
              </a:tr>
              <a:tr h="725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시 작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시 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~X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시 라는 답변을 숫자만 추출 후 수정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 6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~1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-&gt; 6, 1 -&gt; 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시작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)6~(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끝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)1 -&gt; 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시작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)6~(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끝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)13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16332"/>
                  </a:ext>
                </a:extLst>
              </a:tr>
              <a:tr h="387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 욕 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아니오의 양자택일이라 전처리가 필요하기 않음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00125"/>
                  </a:ext>
                </a:extLst>
              </a:tr>
              <a:tr h="725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직 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세부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직업군과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같은 경우는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대분류로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치환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고등학생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중학생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 -&gt; 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학생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755" marR="89755" marT="24815" marB="248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05828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89350" y="2273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27E32B-2EA1-4E4E-BC2A-B3E3C80AB032}"/>
              </a:ext>
            </a:extLst>
          </p:cNvPr>
          <p:cNvSpPr/>
          <p:nvPr/>
        </p:nvSpPr>
        <p:spPr>
          <a:xfrm>
            <a:off x="465221" y="1600489"/>
            <a:ext cx="563488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전처리 과정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52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960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금주 진행사항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조휘훈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1241987"/>
            <a:ext cx="9063790" cy="51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3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4327</Words>
  <Application>Microsoft Office PowerPoint</Application>
  <PresentationFormat>와이드스크린</PresentationFormat>
  <Paragraphs>260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Yu Gothic</vt:lpstr>
      <vt:lpstr>굴림</vt:lpstr>
      <vt:lpstr>나눔스퀘어 ExtraBold</vt:lpstr>
      <vt:lpstr>나눔스퀘어라운드 ExtraBold</vt:lpstr>
      <vt:lpstr>돋움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박 지수</cp:lastModifiedBy>
  <cp:revision>141</cp:revision>
  <dcterms:created xsi:type="dcterms:W3CDTF">2018-04-26T13:55:58Z</dcterms:created>
  <dcterms:modified xsi:type="dcterms:W3CDTF">2020-05-12T12:21:26Z</dcterms:modified>
</cp:coreProperties>
</file>