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380" r:id="rId3"/>
    <p:sldId id="353" r:id="rId4"/>
    <p:sldId id="281" r:id="rId5"/>
    <p:sldId id="354" r:id="rId6"/>
    <p:sldId id="340" r:id="rId7"/>
    <p:sldId id="355" r:id="rId8"/>
    <p:sldId id="377" r:id="rId9"/>
    <p:sldId id="283" r:id="rId10"/>
    <p:sldId id="329" r:id="rId11"/>
    <p:sldId id="356" r:id="rId12"/>
    <p:sldId id="337" r:id="rId13"/>
    <p:sldId id="333" r:id="rId14"/>
    <p:sldId id="314" r:id="rId15"/>
    <p:sldId id="334" r:id="rId16"/>
    <p:sldId id="315" r:id="rId17"/>
    <p:sldId id="335" r:id="rId18"/>
    <p:sldId id="381" r:id="rId19"/>
    <p:sldId id="361" r:id="rId20"/>
    <p:sldId id="367" r:id="rId21"/>
    <p:sldId id="372" r:id="rId22"/>
    <p:sldId id="357" r:id="rId23"/>
    <p:sldId id="363" r:id="rId24"/>
    <p:sldId id="360" r:id="rId25"/>
    <p:sldId id="362" r:id="rId26"/>
    <p:sldId id="351" r:id="rId27"/>
    <p:sldId id="352" r:id="rId28"/>
    <p:sldId id="347" r:id="rId29"/>
    <p:sldId id="364" r:id="rId30"/>
    <p:sldId id="348" r:id="rId31"/>
    <p:sldId id="366" r:id="rId32"/>
    <p:sldId id="358" r:id="rId33"/>
    <p:sldId id="376" r:id="rId34"/>
    <p:sldId id="373" r:id="rId35"/>
    <p:sldId id="375" r:id="rId36"/>
    <p:sldId id="383" r:id="rId37"/>
    <p:sldId id="378" r:id="rId38"/>
    <p:sldId id="382" r:id="rId39"/>
    <p:sldId id="327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조휘훈" initials="조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67171"/>
    <a:srgbClr val="7F7F7F"/>
    <a:srgbClr val="F0D252"/>
    <a:srgbClr val="806C97"/>
    <a:srgbClr val="2AB9D1"/>
    <a:srgbClr val="CC84B0"/>
    <a:srgbClr val="32AA2B"/>
    <a:srgbClr val="0CC1D3"/>
    <a:srgbClr val="E389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74" autoAdjust="0"/>
    <p:restoredTop sz="85771" autoAdjust="0"/>
  </p:normalViewPr>
  <p:slideViewPr>
    <p:cSldViewPr snapToGrid="0">
      <p:cViewPr varScale="1">
        <p:scale>
          <a:sx n="59" d="100"/>
          <a:sy n="59" d="100"/>
        </p:scale>
        <p:origin x="-102" y="-9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39740"/>
    </p:cViewPr>
  </p:sorterViewPr>
  <p:notesViewPr>
    <p:cSldViewPr snapToGrid="0">
      <p:cViewPr varScale="1">
        <p:scale>
          <a:sx n="84" d="100"/>
          <a:sy n="84" d="100"/>
        </p:scale>
        <p:origin x="3268" y="8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8F334-0BC8-4772-BE31-097A600F09A1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20682-DB5E-4CC0-AA31-8F00C0953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2127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8FC29-C020-4DB6-86E3-01FBF24CFD99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37C46-DA24-43C4-9DEC-08027D337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637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307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410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506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4474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6015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4018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8561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3212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2099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281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951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0588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3217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738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003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451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034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309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516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907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774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CE3ABCB-927C-4CF9-BDD8-BA96CE711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0B6048C8-A9E8-4620-BABF-50A577E05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9D57391-6A94-4242-9F99-21116C521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7E61772-3AC5-4169-B68B-3FB46FBD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7C1ED51-5FAC-4DBB-9D9B-88500635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353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FB59466-BBC4-411A-8E55-36B186D7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8B7D87B-285C-4337-80A1-C61AD53F6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21E34A1-3721-4D0F-9321-0233E91B9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5C3F600-2C46-483A-9034-4EAA96F75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9541AA7-CB5C-4593-B767-55F60472E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20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346B1DFD-65F3-4843-9B84-53C149848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B23AE38-7FBF-4810-B70B-4306FF5CA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4B60800-C439-4B80-A153-F1D272BA6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EF312B9-9045-49F7-BC54-03CC9E0B9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0292CDF-8149-436C-89DF-756DDC00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53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96D908E-B895-482F-8711-7655D756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6B8AF23-E896-49EC-BB1C-A60C0E76E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FBF9E74-75C6-4B15-9B6F-A1A357C0B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AB2F95F-963D-4851-86F4-BAFDAF430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CDAF616-BEA5-433A-A125-49C2B6A0A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46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0DC256F-C630-4033-95CC-6C9B7758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590348C-69BD-43BE-B0D5-586CE2D51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929E911-8D24-4839-84DD-732792AC9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5BD29E4-5326-42FF-BDD0-AA464DC06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F9A46CC-BB68-4F4B-A6E9-635102DAD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47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9533048-BE3F-4E70-ACF3-475D2B0F0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A55FFCB-6FE4-49DE-B927-64C0017C03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66720D2-CDCC-475C-92C8-26B8F1E8D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2EA56BC-08A2-404F-8259-E3D682ADE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C721FA7-B580-4B2B-A3CB-101872C18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9A5EC5E-8376-419E-AD00-611E613EC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024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A3DA246-D749-4794-9F94-8358178B4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2F46F43-0FBE-42FE-A4AD-4387266DA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D9E05421-6341-45AA-8229-48D655BBD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9E21E1E4-644B-496D-9108-F9838B4936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8B8DCA52-5686-4A3F-A402-6C2F6AF01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5C572F9D-35EA-4B3B-BEF8-5FD495657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94D69ADA-D891-48A1-AF43-3A6B002A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509C0DBD-D9EF-4EC5-AA9F-0233B4E60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86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BC0C5EE-F9A2-4B38-ADED-E72684F2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70E6C8F9-3E49-4036-9A70-0D555FB3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03D16C11-D7ED-42EB-B49E-AE77A16C1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ED19F8C1-7D8B-4E97-89B5-0DA5B8743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333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FC4BFBEE-1209-4C0D-BB08-E459DCB1D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7C050B9-0FF5-4EFE-90F4-2705B6F5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BBECE45-C633-48DD-B8D9-3367467E2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56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6C91497-5B4F-406A-A5EE-138E4DFF3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F8B4CF0-05E0-4BB7-B1EC-B39B3DF87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54BB0B5-A5BD-4B1A-A4FC-F53AA8233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20AE4AC-AB08-4429-B9BE-8318D4501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DE0E481-2310-415B-88DB-688C87D04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41B5EFC-53F1-465E-A115-35352BD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30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BA5E13-FD4D-4215-B730-888EAFCC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C81457D6-77E9-49E7-9FD6-FCF33AA57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0B7BC7C-E7B2-438F-8683-F897FDC2F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E907225-8432-4548-A27D-587C5F5B8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247F9E3-BADC-4A25-A19A-2DC019581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19CD58C-8E85-403A-9939-C49DE1B5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4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9BFA6864-A383-4CD8-8A84-23832844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19F3F98-D52F-4441-A477-A78DDD1C5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93F4E9E-291C-47DB-BDDE-D7AFC911A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B5CF1-FC4D-498E-B2DB-618EE3700C43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4188EFD-D909-482F-BE5D-262BB748B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F7EEA89-0CEB-47A1-A63E-B3B62D185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74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ltimate-ItubProject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mailto:dnfwlxo11@naver.co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7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eroku.com/" TargetMode="External"/><Relationship Id="rId5" Type="http://schemas.openxmlformats.org/officeDocument/2006/relationships/hyperlink" Target="https://www.mysql.com/" TargetMode="External"/><Relationship Id="rId4" Type="http://schemas.openxmlformats.org/officeDocument/2006/relationships/hyperlink" Target="https://nodejs.org/k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86538" y="1294287"/>
            <a:ext cx="9112405" cy="1546232"/>
            <a:chOff x="1558566" y="1787953"/>
            <a:chExt cx="4329491" cy="1546232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xmlns="" id="{D45685C0-6B51-4306-BF71-8F0F182BEB53}"/>
                </a:ext>
              </a:extLst>
            </p:cNvPr>
            <p:cNvCxnSpPr/>
            <p:nvPr/>
          </p:nvCxnSpPr>
          <p:spPr>
            <a:xfrm>
              <a:off x="1776300" y="2814950"/>
              <a:ext cx="145341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669A7FAA-3802-4525-8157-04AF3072C3D6}"/>
                </a:ext>
              </a:extLst>
            </p:cNvPr>
            <p:cNvSpPr txBox="1"/>
            <p:nvPr/>
          </p:nvSpPr>
          <p:spPr>
            <a:xfrm>
              <a:off x="1558566" y="2872520"/>
              <a:ext cx="35703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76717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    빅데이터와 </a:t>
              </a:r>
              <a:r>
                <a:rPr lang="en-US" altLang="ko-KR" sz="2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76717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IOT</a:t>
              </a:r>
              <a:r>
                <a:rPr lang="ko-KR" altLang="en-US" sz="2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76717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기술을 융합한 욕조 서비스 플랫폼</a:t>
              </a:r>
              <a:endPara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6717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A73CC374-A08C-401F-B3BB-558632252688}"/>
                </a:ext>
              </a:extLst>
            </p:cNvPr>
            <p:cNvSpPr/>
            <p:nvPr/>
          </p:nvSpPr>
          <p:spPr>
            <a:xfrm>
              <a:off x="1651171" y="1829158"/>
              <a:ext cx="885525" cy="356132"/>
            </a:xfrm>
            <a:prstGeom prst="rect">
              <a:avLst/>
            </a:prstGeom>
            <a:solidFill>
              <a:srgbClr val="F0D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9DDE03D4-0FBC-4018-A501-15A3D0BECED1}"/>
                </a:ext>
              </a:extLst>
            </p:cNvPr>
            <p:cNvSpPr txBox="1"/>
            <p:nvPr/>
          </p:nvSpPr>
          <p:spPr>
            <a:xfrm>
              <a:off x="1747063" y="1787953"/>
              <a:ext cx="414099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b="1" dirty="0">
                  <a:solidFill>
                    <a:srgbClr val="76717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I-Tub (Intelligent-Tub)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BAAC093-8AFF-4608-AEE3-CDBB7F82E8A4}"/>
              </a:ext>
            </a:extLst>
          </p:cNvPr>
          <p:cNvSpPr txBox="1"/>
          <p:nvPr/>
        </p:nvSpPr>
        <p:spPr>
          <a:xfrm>
            <a:off x="7668128" y="4017481"/>
            <a:ext cx="42673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solidFill>
                  <a:srgbClr val="767171"/>
                </a:solidFill>
              </a:rPr>
              <a:t>학</a:t>
            </a:r>
            <a:r>
              <a:rPr kumimoji="1" lang="en-US" altLang="ko-KR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>
                <a:solidFill>
                  <a:srgbClr val="767171"/>
                </a:solidFill>
              </a:rPr>
              <a:t>      </a:t>
            </a:r>
            <a:r>
              <a:rPr kumimoji="1" lang="ko-KR" altLang="en-US" sz="1100" b="1" dirty="0">
                <a:solidFill>
                  <a:srgbClr val="767171"/>
                </a:solidFill>
              </a:rPr>
              <a:t>   </a:t>
            </a:r>
            <a:r>
              <a:rPr kumimoji="1" lang="ko-KR" altLang="en-US" b="1" dirty="0">
                <a:solidFill>
                  <a:srgbClr val="767171"/>
                </a:solidFill>
              </a:rPr>
              <a:t>기 </a:t>
            </a:r>
            <a:r>
              <a:rPr kumimoji="1" lang="en-US" altLang="ko-KR" b="1" dirty="0">
                <a:solidFill>
                  <a:srgbClr val="767171"/>
                </a:solidFill>
              </a:rPr>
              <a:t>:</a:t>
            </a:r>
            <a:r>
              <a:rPr kumimoji="1" lang="ko-KR" altLang="en-US" b="1" dirty="0">
                <a:solidFill>
                  <a:srgbClr val="767171"/>
                </a:solidFill>
              </a:rPr>
              <a:t> </a:t>
            </a:r>
            <a:r>
              <a:rPr kumimoji="1" lang="en-US" altLang="ko-KR" b="1" dirty="0">
                <a:solidFill>
                  <a:srgbClr val="767171"/>
                </a:solidFill>
              </a:rPr>
              <a:t>2020-1</a:t>
            </a:r>
          </a:p>
          <a:p>
            <a:r>
              <a:rPr kumimoji="1" lang="ko-KR" altLang="en-US" b="1" dirty="0">
                <a:solidFill>
                  <a:srgbClr val="767171"/>
                </a:solidFill>
              </a:rPr>
              <a:t>과</a:t>
            </a:r>
            <a:r>
              <a:rPr kumimoji="1" lang="en-US" altLang="ko-KR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>
                <a:solidFill>
                  <a:srgbClr val="767171"/>
                </a:solidFill>
              </a:rPr>
              <a:t>      </a:t>
            </a:r>
            <a:r>
              <a:rPr kumimoji="1" lang="ko-KR" altLang="en-US" sz="1100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>
                <a:solidFill>
                  <a:srgbClr val="767171"/>
                </a:solidFill>
              </a:rPr>
              <a:t> 목 </a:t>
            </a:r>
            <a:r>
              <a:rPr kumimoji="1" lang="en-US" altLang="ko-KR" b="1" dirty="0">
                <a:solidFill>
                  <a:srgbClr val="767171"/>
                </a:solidFill>
              </a:rPr>
              <a:t>: </a:t>
            </a:r>
            <a:r>
              <a:rPr kumimoji="1" lang="ko-KR" altLang="en-US" b="1" dirty="0">
                <a:solidFill>
                  <a:srgbClr val="767171"/>
                </a:solidFill>
              </a:rPr>
              <a:t>캡스톤디자인</a:t>
            </a:r>
            <a:r>
              <a:rPr kumimoji="1" lang="en-US" altLang="ko-KR" b="1" dirty="0">
                <a:solidFill>
                  <a:srgbClr val="767171"/>
                </a:solidFill>
              </a:rPr>
              <a:t>1</a:t>
            </a:r>
          </a:p>
          <a:p>
            <a:r>
              <a:rPr kumimoji="1" lang="ko-KR" altLang="en-US" b="1" dirty="0">
                <a:solidFill>
                  <a:srgbClr val="767171"/>
                </a:solidFill>
              </a:rPr>
              <a:t>담 당 교 수 </a:t>
            </a:r>
            <a:r>
              <a:rPr kumimoji="1" lang="en-US" altLang="ko-KR" b="1" dirty="0">
                <a:solidFill>
                  <a:srgbClr val="767171"/>
                </a:solidFill>
              </a:rPr>
              <a:t>:</a:t>
            </a:r>
            <a:r>
              <a:rPr kumimoji="1" lang="ko-KR" altLang="en-US" b="1" dirty="0">
                <a:solidFill>
                  <a:srgbClr val="767171"/>
                </a:solidFill>
              </a:rPr>
              <a:t> 정현숙</a:t>
            </a:r>
            <a:endParaRPr kumimoji="1" lang="en-US" altLang="ko-KR" b="1" dirty="0">
              <a:solidFill>
                <a:srgbClr val="767171"/>
              </a:solidFill>
            </a:endParaRPr>
          </a:p>
          <a:p>
            <a:r>
              <a:rPr kumimoji="1" lang="ko-KR" altLang="en-US" b="1" dirty="0">
                <a:solidFill>
                  <a:srgbClr val="767171"/>
                </a:solidFill>
              </a:rPr>
              <a:t>팀</a:t>
            </a:r>
            <a:r>
              <a:rPr kumimoji="1" lang="en-US" altLang="ko-KR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>
                <a:solidFill>
                  <a:srgbClr val="767171"/>
                </a:solidFill>
              </a:rPr>
              <a:t>      </a:t>
            </a:r>
            <a:r>
              <a:rPr kumimoji="1" lang="ko-KR" altLang="en-US" sz="1100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>
                <a:solidFill>
                  <a:srgbClr val="767171"/>
                </a:solidFill>
              </a:rPr>
              <a:t> 명 </a:t>
            </a:r>
            <a:r>
              <a:rPr kumimoji="1" lang="en-US" altLang="ko-KR" b="1" dirty="0">
                <a:solidFill>
                  <a:srgbClr val="767171"/>
                </a:solidFill>
              </a:rPr>
              <a:t>:</a:t>
            </a:r>
            <a:r>
              <a:rPr kumimoji="1" lang="ko-KR" altLang="en-US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 err="1">
                <a:solidFill>
                  <a:srgbClr val="767171"/>
                </a:solidFill>
              </a:rPr>
              <a:t>얼티밋</a:t>
            </a:r>
            <a:endParaRPr kumimoji="1" lang="en-US" altLang="x-none" b="1" dirty="0">
              <a:solidFill>
                <a:srgbClr val="767171"/>
              </a:solidFill>
            </a:endParaRPr>
          </a:p>
          <a:p>
            <a:r>
              <a:rPr kumimoji="1" lang="x-none" altLang="en-US" b="1" dirty="0">
                <a:solidFill>
                  <a:srgbClr val="767171"/>
                </a:solidFill>
              </a:rPr>
              <a:t>팀</a:t>
            </a:r>
            <a:r>
              <a:rPr kumimoji="1" lang="en-US" altLang="ko-KR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>
                <a:solidFill>
                  <a:srgbClr val="767171"/>
                </a:solidFill>
              </a:rPr>
              <a:t>      </a:t>
            </a:r>
            <a:r>
              <a:rPr kumimoji="1" lang="ko-KR" altLang="en-US" sz="1100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>
                <a:solidFill>
                  <a:srgbClr val="767171"/>
                </a:solidFill>
              </a:rPr>
              <a:t> </a:t>
            </a:r>
            <a:r>
              <a:rPr kumimoji="1" lang="x-none" altLang="en-US" b="1" dirty="0">
                <a:solidFill>
                  <a:srgbClr val="767171"/>
                </a:solidFill>
              </a:rPr>
              <a:t>장</a:t>
            </a:r>
            <a:r>
              <a:rPr kumimoji="1" lang="en-US" altLang="en-US" b="1" dirty="0">
                <a:solidFill>
                  <a:srgbClr val="767171"/>
                </a:solidFill>
              </a:rPr>
              <a:t> </a:t>
            </a:r>
            <a:r>
              <a:rPr kumimoji="1" lang="en-US" altLang="x-none" b="1" dirty="0">
                <a:solidFill>
                  <a:srgbClr val="767171"/>
                </a:solidFill>
              </a:rPr>
              <a:t>:</a:t>
            </a:r>
            <a:r>
              <a:rPr kumimoji="1" lang="ko-KR" altLang="en-US" b="1" dirty="0">
                <a:solidFill>
                  <a:srgbClr val="767171"/>
                </a:solidFill>
              </a:rPr>
              <a:t> 임대인</a:t>
            </a:r>
            <a:r>
              <a:rPr kumimoji="1" lang="en-US" altLang="ko-KR" b="1" dirty="0">
                <a:solidFill>
                  <a:srgbClr val="767171"/>
                </a:solidFill>
              </a:rPr>
              <a:t>(20154300)</a:t>
            </a:r>
          </a:p>
          <a:p>
            <a:r>
              <a:rPr kumimoji="1" lang="ko-KR" altLang="en-US" b="1" dirty="0">
                <a:solidFill>
                  <a:srgbClr val="767171"/>
                </a:solidFill>
              </a:rPr>
              <a:t>팀</a:t>
            </a:r>
            <a:r>
              <a:rPr kumimoji="1" lang="en-US" altLang="ko-KR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>
                <a:solidFill>
                  <a:srgbClr val="767171"/>
                </a:solidFill>
              </a:rPr>
              <a:t>      </a:t>
            </a:r>
            <a:r>
              <a:rPr kumimoji="1" lang="ko-KR" altLang="en-US" sz="1100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>
                <a:solidFill>
                  <a:srgbClr val="767171"/>
                </a:solidFill>
              </a:rPr>
              <a:t> 원 </a:t>
            </a:r>
            <a:r>
              <a:rPr kumimoji="1" lang="en-US" altLang="ko-KR" b="1" dirty="0">
                <a:solidFill>
                  <a:srgbClr val="767171"/>
                </a:solidFill>
              </a:rPr>
              <a:t>:</a:t>
            </a:r>
            <a:r>
              <a:rPr kumimoji="1" lang="ko-KR" altLang="en-US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 err="1">
                <a:solidFill>
                  <a:srgbClr val="767171"/>
                </a:solidFill>
              </a:rPr>
              <a:t>정해민</a:t>
            </a:r>
            <a:r>
              <a:rPr kumimoji="1" lang="en-US" altLang="ko-KR" b="1" dirty="0">
                <a:solidFill>
                  <a:srgbClr val="767171"/>
                </a:solidFill>
              </a:rPr>
              <a:t>(20144748)</a:t>
            </a:r>
          </a:p>
          <a:p>
            <a:r>
              <a:rPr kumimoji="1" lang="ko-KR" altLang="en-US" b="1" dirty="0">
                <a:solidFill>
                  <a:srgbClr val="767171"/>
                </a:solidFill>
              </a:rPr>
              <a:t>                 서정욱</a:t>
            </a:r>
            <a:r>
              <a:rPr kumimoji="1" lang="en-US" altLang="ko-KR" b="1" dirty="0">
                <a:solidFill>
                  <a:srgbClr val="767171"/>
                </a:solidFill>
              </a:rPr>
              <a:t>(20154199)</a:t>
            </a:r>
          </a:p>
          <a:p>
            <a:r>
              <a:rPr kumimoji="1" lang="en-US" altLang="ko-KR" b="1" dirty="0">
                <a:solidFill>
                  <a:srgbClr val="767171"/>
                </a:solidFill>
              </a:rPr>
              <a:t>                 </a:t>
            </a:r>
            <a:r>
              <a:rPr kumimoji="1" lang="ko-KR" altLang="en-US" b="1" dirty="0">
                <a:solidFill>
                  <a:srgbClr val="767171"/>
                </a:solidFill>
              </a:rPr>
              <a:t>박지수</a:t>
            </a:r>
            <a:r>
              <a:rPr kumimoji="1" lang="en-US" altLang="ko-KR" b="1" dirty="0">
                <a:solidFill>
                  <a:srgbClr val="767171"/>
                </a:solidFill>
              </a:rPr>
              <a:t>(20154280)</a:t>
            </a:r>
            <a:endParaRPr kumimoji="1" lang="x-none" altLang="en-US" b="1" dirty="0">
              <a:solidFill>
                <a:srgbClr val="7671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66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89AAFAD0-5F1B-47D7-B4A2-E83B36ABEA9B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9926764-7BB4-4871-8C70-108B8CC68A5B}"/>
              </a:ext>
            </a:extLst>
          </p:cNvPr>
          <p:cNvSpPr txBox="1"/>
          <p:nvPr/>
        </p:nvSpPr>
        <p:spPr>
          <a:xfrm>
            <a:off x="465222" y="523116"/>
            <a:ext cx="49817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I-Tub 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시스템 흐름도</a:t>
            </a:r>
          </a:p>
        </p:txBody>
      </p:sp>
      <p:sp>
        <p:nvSpPr>
          <p:cNvPr id="4" name="AutoShape 4" descr="아두이노icon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아두이노icon에 대한 이미지 검색결과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A65AD21-41C2-4848-8179-5B78909D09D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124414" y="1241987"/>
            <a:ext cx="9874318" cy="45797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A4148C5-DC47-4EEA-AD01-A050887326E2}"/>
              </a:ext>
            </a:extLst>
          </p:cNvPr>
          <p:cNvSpPr txBox="1"/>
          <p:nvPr/>
        </p:nvSpPr>
        <p:spPr>
          <a:xfrm>
            <a:off x="754760" y="5822649"/>
            <a:ext cx="1095051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1400" b="1" dirty="0">
                <a:solidFill>
                  <a:srgbClr val="767171"/>
                </a:solidFill>
              </a:rPr>
              <a:t>1. (</a:t>
            </a:r>
            <a:r>
              <a:rPr lang="ko-KR" altLang="en-US" sz="1400" b="1" dirty="0">
                <a:solidFill>
                  <a:srgbClr val="767171"/>
                </a:solidFill>
              </a:rPr>
              <a:t>데이터 요청</a:t>
            </a:r>
            <a:r>
              <a:rPr lang="en-US" altLang="ko-KR" sz="1400" b="1" dirty="0">
                <a:solidFill>
                  <a:srgbClr val="767171"/>
                </a:solidFill>
              </a:rPr>
              <a:t>) </a:t>
            </a:r>
            <a:r>
              <a:rPr lang="ko-KR" altLang="en-US" sz="1400" b="1" dirty="0">
                <a:solidFill>
                  <a:srgbClr val="767171"/>
                </a:solidFill>
              </a:rPr>
              <a:t>각 모드에 맞는 데이터를 서버로 전송</a:t>
            </a:r>
            <a:r>
              <a:rPr lang="en-US" altLang="ko-KR" sz="1400" b="1" dirty="0">
                <a:solidFill>
                  <a:srgbClr val="767171"/>
                </a:solidFill>
              </a:rPr>
              <a:t> 	                 2. (</a:t>
            </a:r>
            <a:r>
              <a:rPr lang="ko-KR" altLang="en-US" sz="1400" b="1" dirty="0">
                <a:solidFill>
                  <a:srgbClr val="767171"/>
                </a:solidFill>
              </a:rPr>
              <a:t>데이터 입출력</a:t>
            </a:r>
            <a:r>
              <a:rPr lang="en-US" altLang="ko-KR" sz="1400" b="1" dirty="0">
                <a:solidFill>
                  <a:srgbClr val="767171"/>
                </a:solidFill>
              </a:rPr>
              <a:t>) </a:t>
            </a:r>
            <a:r>
              <a:rPr lang="ko-KR" altLang="en-US" sz="1400" b="1" dirty="0">
                <a:solidFill>
                  <a:srgbClr val="767171"/>
                </a:solidFill>
              </a:rPr>
              <a:t>사용자의 정보 및 데이터를 읽고 씀</a:t>
            </a:r>
            <a:endParaRPr lang="en-US" altLang="ko-KR" sz="1400" b="1" dirty="0">
              <a:solidFill>
                <a:srgbClr val="76717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1400" b="1" dirty="0">
                <a:solidFill>
                  <a:srgbClr val="767171"/>
                </a:solidFill>
              </a:rPr>
              <a:t>3. (</a:t>
            </a:r>
            <a:r>
              <a:rPr lang="ko-KR" altLang="en-US" sz="1400" b="1" dirty="0">
                <a:solidFill>
                  <a:srgbClr val="767171"/>
                </a:solidFill>
              </a:rPr>
              <a:t>데이터 전송</a:t>
            </a:r>
            <a:r>
              <a:rPr lang="en-US" altLang="ko-KR" sz="1400" b="1" dirty="0">
                <a:solidFill>
                  <a:srgbClr val="767171"/>
                </a:solidFill>
              </a:rPr>
              <a:t>) DB</a:t>
            </a:r>
            <a:r>
              <a:rPr lang="ko-KR" altLang="en-US" sz="1400" b="1" dirty="0">
                <a:solidFill>
                  <a:srgbClr val="767171"/>
                </a:solidFill>
              </a:rPr>
              <a:t>에 저장된 데이터 값을 </a:t>
            </a:r>
            <a:r>
              <a:rPr lang="ko-KR" altLang="en-US" sz="1400" b="1" dirty="0" err="1">
                <a:solidFill>
                  <a:srgbClr val="767171"/>
                </a:solidFill>
              </a:rPr>
              <a:t>라즈베리파이로</a:t>
            </a:r>
            <a:r>
              <a:rPr lang="ko-KR" altLang="en-US" sz="1400" b="1" dirty="0">
                <a:solidFill>
                  <a:srgbClr val="767171"/>
                </a:solidFill>
              </a:rPr>
              <a:t> 전송</a:t>
            </a:r>
            <a:r>
              <a:rPr lang="en-US" altLang="ko-KR" sz="1400" b="1" dirty="0">
                <a:solidFill>
                  <a:srgbClr val="767171"/>
                </a:solidFill>
              </a:rPr>
              <a:t> 	  4. (</a:t>
            </a:r>
            <a:r>
              <a:rPr lang="ko-KR" altLang="en-US" sz="1400" b="1" dirty="0">
                <a:solidFill>
                  <a:srgbClr val="767171"/>
                </a:solidFill>
              </a:rPr>
              <a:t>데이터 학습</a:t>
            </a:r>
            <a:r>
              <a:rPr lang="en-US" altLang="ko-KR" sz="1400" b="1" dirty="0">
                <a:solidFill>
                  <a:srgbClr val="767171"/>
                </a:solidFill>
              </a:rPr>
              <a:t>) DB</a:t>
            </a:r>
            <a:r>
              <a:rPr lang="ko-KR" altLang="en-US" sz="1400" b="1" dirty="0">
                <a:solidFill>
                  <a:srgbClr val="767171"/>
                </a:solidFill>
              </a:rPr>
              <a:t>에 있는 데이터를 일정 시간마다 자동 학습</a:t>
            </a:r>
            <a:endParaRPr lang="en-US" altLang="ko-KR" sz="1400" b="1" dirty="0">
              <a:solidFill>
                <a:srgbClr val="76717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ko-KR" sz="1400" b="1" dirty="0">
                <a:solidFill>
                  <a:srgbClr val="767171"/>
                </a:solidFill>
              </a:rPr>
              <a:t>5. (</a:t>
            </a:r>
            <a:r>
              <a:rPr lang="ko-KR" altLang="en-US" sz="1400" b="1" dirty="0">
                <a:solidFill>
                  <a:srgbClr val="767171"/>
                </a:solidFill>
              </a:rPr>
              <a:t>시제품 동작</a:t>
            </a:r>
            <a:r>
              <a:rPr lang="en-US" altLang="ko-KR" sz="1400" b="1" dirty="0">
                <a:solidFill>
                  <a:srgbClr val="767171"/>
                </a:solidFill>
              </a:rPr>
              <a:t>) </a:t>
            </a:r>
            <a:r>
              <a:rPr lang="ko-KR" altLang="en-US" sz="1400" b="1" dirty="0">
                <a:solidFill>
                  <a:srgbClr val="767171"/>
                </a:solidFill>
              </a:rPr>
              <a:t>라즈베리 파이가 센서가 달린 시제품에 작동 명령</a:t>
            </a:r>
            <a:endParaRPr lang="en-US" altLang="ko-KR" sz="1400" b="1" dirty="0">
              <a:solidFill>
                <a:srgbClr val="7671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71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5C265A66-5F2C-488C-AC8D-8D373FF54653}"/>
              </a:ext>
            </a:extLst>
          </p:cNvPr>
          <p:cNvSpPr/>
          <p:nvPr/>
        </p:nvSpPr>
        <p:spPr>
          <a:xfrm>
            <a:off x="2591178" y="2321004"/>
            <a:ext cx="1863790" cy="435259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C9DAF82C-ADFD-4B48-B29F-3AE82A1617AC}"/>
              </a:ext>
            </a:extLst>
          </p:cNvPr>
          <p:cNvSpPr txBox="1"/>
          <p:nvPr/>
        </p:nvSpPr>
        <p:spPr>
          <a:xfrm>
            <a:off x="2209962" y="2321004"/>
            <a:ext cx="59001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데이터 수집</a:t>
            </a:r>
            <a:endParaRPr lang="en-US" altLang="ko-KR" sz="66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8FA9A9F-94F2-41E0-8243-A2BA3040BBDE}"/>
              </a:ext>
            </a:extLst>
          </p:cNvPr>
          <p:cNvSpPr txBox="1"/>
          <p:nvPr/>
        </p:nvSpPr>
        <p:spPr>
          <a:xfrm>
            <a:off x="3259377" y="3429000"/>
            <a:ext cx="61861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b="1" dirty="0">
                <a:solidFill>
                  <a:srgbClr val="767171"/>
                </a:solidFill>
                <a:latin typeface="+mj-lt"/>
              </a:rPr>
              <a:t> 데이터 수집 방법</a:t>
            </a:r>
            <a:endParaRPr lang="en-US" altLang="ko-KR" sz="2800" b="1" dirty="0">
              <a:solidFill>
                <a:srgbClr val="767171"/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b="1" dirty="0">
                <a:solidFill>
                  <a:srgbClr val="767171"/>
                </a:solidFill>
                <a:latin typeface="+mj-lt"/>
              </a:rPr>
              <a:t> 데이터 전처리 및 </a:t>
            </a:r>
            <a:r>
              <a:rPr lang="ko-KR" altLang="en-US" sz="2800" b="1" dirty="0" smtClean="0">
                <a:solidFill>
                  <a:srgbClr val="767171"/>
                </a:solidFill>
                <a:latin typeface="+mj-lt"/>
              </a:rPr>
              <a:t>시각화</a:t>
            </a:r>
            <a:endParaRPr lang="en-US" altLang="ko-KR" sz="2800" b="1" dirty="0" smtClean="0">
              <a:solidFill>
                <a:srgbClr val="767171"/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b="1" dirty="0" smtClean="0">
                <a:solidFill>
                  <a:srgbClr val="767171"/>
                </a:solidFill>
                <a:latin typeface="+mj-lt"/>
              </a:rPr>
              <a:t> 데이터 학습</a:t>
            </a:r>
            <a:endParaRPr lang="en-US" altLang="ko-KR" sz="2800" b="1" dirty="0">
              <a:solidFill>
                <a:srgbClr val="76717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391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89AAFAD0-5F1B-47D7-B4A2-E83B36ABEA9B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9926764-7BB4-4871-8C70-108B8CC68A5B}"/>
              </a:ext>
            </a:extLst>
          </p:cNvPr>
          <p:cNvSpPr txBox="1"/>
          <p:nvPr/>
        </p:nvSpPr>
        <p:spPr>
          <a:xfrm>
            <a:off x="465221" y="523116"/>
            <a:ext cx="4569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데이터 수집 방법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5" name="표 7">
            <a:extLst>
              <a:ext uri="{FF2B5EF4-FFF2-40B4-BE49-F238E27FC236}">
                <a16:creationId xmlns:a16="http://schemas.microsoft.com/office/drawing/2014/main" xmlns="" id="{F7BF730C-71E5-439E-91D4-C0ADF57490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654791"/>
              </p:ext>
            </p:extLst>
          </p:nvPr>
        </p:nvGraphicFramePr>
        <p:xfrm>
          <a:off x="624840" y="2228293"/>
          <a:ext cx="10942320" cy="4117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8163">
                  <a:extLst>
                    <a:ext uri="{9D8B030D-6E8A-4147-A177-3AD203B41FA5}">
                      <a16:colId xmlns:a16="http://schemas.microsoft.com/office/drawing/2014/main" xmlns="" val="2289281271"/>
                    </a:ext>
                  </a:extLst>
                </a:gridCol>
                <a:gridCol w="8104157">
                  <a:extLst>
                    <a:ext uri="{9D8B030D-6E8A-4147-A177-3AD203B41FA5}">
                      <a16:colId xmlns:a16="http://schemas.microsoft.com/office/drawing/2014/main" xmlns="" val="699324120"/>
                    </a:ext>
                  </a:extLst>
                </a:gridCol>
              </a:tblGrid>
              <a:tr h="514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질문 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&lt;</a:t>
                      </a:r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총 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7</a:t>
                      </a:r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개 항목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&gt;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답변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13328272"/>
                  </a:ext>
                </a:extLst>
              </a:tr>
              <a:tr h="514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귀하의 성별은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설문자의 성별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66177984"/>
                  </a:ext>
                </a:extLst>
              </a:tr>
              <a:tr h="514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귀하의 나이는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설문자의 나이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04680341"/>
                  </a:ext>
                </a:extLst>
              </a:tr>
              <a:tr h="5146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선호하는 온도는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설문자의 선호하는 온도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76676868"/>
                  </a:ext>
                </a:extLst>
              </a:tr>
              <a:tr h="514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평균 목욕 시간대는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설문자의 목욕 시간대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93305397"/>
                  </a:ext>
                </a:extLst>
              </a:tr>
              <a:tr h="514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목욕 하는데 걸리는 시간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목욕하는데 걸리는 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58523849"/>
                  </a:ext>
                </a:extLst>
              </a:tr>
              <a:tr h="514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rgbClr val="767171"/>
                          </a:solidFill>
                        </a:rPr>
                        <a:t>입욕제</a:t>
                      </a:r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 사용 여부는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설문자의 </a:t>
                      </a:r>
                      <a:r>
                        <a:rPr lang="ko-KR" altLang="en-US" dirty="0" err="1">
                          <a:solidFill>
                            <a:srgbClr val="767171"/>
                          </a:solidFill>
                        </a:rPr>
                        <a:t>입욕제</a:t>
                      </a:r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 사용 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93497633"/>
                  </a:ext>
                </a:extLst>
              </a:tr>
              <a:tr h="5146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귀하의 직업은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설문자의 직업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1017005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3B551CD-4C2F-438F-ACE5-E32C39B23CFF}"/>
              </a:ext>
            </a:extLst>
          </p:cNvPr>
          <p:cNvSpPr txBox="1"/>
          <p:nvPr/>
        </p:nvSpPr>
        <p:spPr>
          <a:xfrm>
            <a:off x="773584" y="1119028"/>
            <a:ext cx="107935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>
                <a:solidFill>
                  <a:srgbClr val="767171"/>
                </a:solidFill>
              </a:rPr>
              <a:t>● </a:t>
            </a:r>
            <a:r>
              <a:rPr lang="en-US" altLang="ko-KR" sz="2200" dirty="0">
                <a:solidFill>
                  <a:srgbClr val="767171"/>
                </a:solidFill>
              </a:rPr>
              <a:t>I-Tub</a:t>
            </a:r>
            <a:r>
              <a:rPr lang="ko-KR" altLang="en-US" sz="2200" dirty="0">
                <a:solidFill>
                  <a:srgbClr val="767171"/>
                </a:solidFill>
              </a:rPr>
              <a:t>에 사용할 적당한 데이터가 없어 직접 중요하다고 판단한 항목들을 선정하여 구글 폼을 활용해 설문조사를 통한 데이터를 수집 실시</a:t>
            </a:r>
            <a:endParaRPr lang="ko-KR" altLang="en-US" dirty="0">
              <a:solidFill>
                <a:srgbClr val="7671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41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6FC95020-5A6E-4171-999C-3B5611B5A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15" y="2068182"/>
            <a:ext cx="11494367" cy="443962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B3CFC53-944D-4121-99A8-7850B4C34EC9}"/>
              </a:ext>
            </a:extLst>
          </p:cNvPr>
          <p:cNvSpPr txBox="1"/>
          <p:nvPr/>
        </p:nvSpPr>
        <p:spPr>
          <a:xfrm>
            <a:off x="5500651" y="652819"/>
            <a:ext cx="52785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●  데이터 </a:t>
            </a:r>
            <a:r>
              <a:rPr lang="ko-KR" altLang="en-US" sz="2200" b="1" dirty="0" err="1"/>
              <a:t>전처리가</a:t>
            </a:r>
            <a:r>
              <a:rPr lang="ko-KR" altLang="en-US" sz="2200" b="1" dirty="0"/>
              <a:t> 필요한 항목 존재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0D5C70D5-79A4-4A16-BEB2-5B6FA87EA2C2}"/>
              </a:ext>
            </a:extLst>
          </p:cNvPr>
          <p:cNvSpPr txBox="1"/>
          <p:nvPr/>
        </p:nvSpPr>
        <p:spPr>
          <a:xfrm>
            <a:off x="465221" y="523116"/>
            <a:ext cx="43195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데이터 수집결과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xmlns="" id="{39FCFA70-CF5D-4FA8-921B-6286F7CDB4A0}"/>
              </a:ext>
            </a:extLst>
          </p:cNvPr>
          <p:cNvSpPr/>
          <p:nvPr/>
        </p:nvSpPr>
        <p:spPr>
          <a:xfrm>
            <a:off x="2583292" y="1409479"/>
            <a:ext cx="343472" cy="34347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B3E21CF0-FF70-4E76-83B4-0F80BA96B622}"/>
              </a:ext>
            </a:extLst>
          </p:cNvPr>
          <p:cNvSpPr/>
          <p:nvPr/>
        </p:nvSpPr>
        <p:spPr>
          <a:xfrm>
            <a:off x="3593587" y="1409479"/>
            <a:ext cx="343472" cy="343472"/>
          </a:xfrm>
          <a:prstGeom prst="ellipse">
            <a:avLst/>
          </a:prstGeom>
          <a:noFill/>
          <a:ln w="571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915F3DFF-F506-4D54-8A10-81E46699DF41}"/>
              </a:ext>
            </a:extLst>
          </p:cNvPr>
          <p:cNvSpPr/>
          <p:nvPr/>
        </p:nvSpPr>
        <p:spPr>
          <a:xfrm>
            <a:off x="5369758" y="1418434"/>
            <a:ext cx="343472" cy="34347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DB992159-D768-40E6-B976-CDFACBA5766F}"/>
              </a:ext>
            </a:extLst>
          </p:cNvPr>
          <p:cNvSpPr/>
          <p:nvPr/>
        </p:nvSpPr>
        <p:spPr>
          <a:xfrm>
            <a:off x="7247166" y="1418434"/>
            <a:ext cx="343472" cy="343472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C102FCF-D12A-4A7D-A4EC-80FBB2B28E8D}"/>
              </a:ext>
            </a:extLst>
          </p:cNvPr>
          <p:cNvSpPr txBox="1"/>
          <p:nvPr/>
        </p:nvSpPr>
        <p:spPr>
          <a:xfrm>
            <a:off x="2926764" y="1370557"/>
            <a:ext cx="69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나이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C102FCF-D12A-4A7D-A4EC-80FBB2B28E8D}"/>
              </a:ext>
            </a:extLst>
          </p:cNvPr>
          <p:cNvSpPr txBox="1"/>
          <p:nvPr/>
        </p:nvSpPr>
        <p:spPr>
          <a:xfrm>
            <a:off x="3998518" y="1370557"/>
            <a:ext cx="130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C55A11"/>
                </a:solidFill>
              </a:rPr>
              <a:t>샤워 온도</a:t>
            </a:r>
            <a:endParaRPr lang="ko-KR" altLang="en-US" b="1" dirty="0">
              <a:solidFill>
                <a:srgbClr val="C55A1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C102FCF-D12A-4A7D-A4EC-80FBB2B28E8D}"/>
              </a:ext>
            </a:extLst>
          </p:cNvPr>
          <p:cNvSpPr txBox="1"/>
          <p:nvPr/>
        </p:nvSpPr>
        <p:spPr>
          <a:xfrm>
            <a:off x="5558545" y="1194130"/>
            <a:ext cx="1309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목욕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err="1">
                <a:solidFill>
                  <a:srgbClr val="00B050"/>
                </a:solidFill>
              </a:rPr>
              <a:t>시작시간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C102FCF-D12A-4A7D-A4EC-80FBB2B28E8D}"/>
              </a:ext>
            </a:extLst>
          </p:cNvPr>
          <p:cNvSpPr txBox="1"/>
          <p:nvPr/>
        </p:nvSpPr>
        <p:spPr>
          <a:xfrm>
            <a:off x="7590638" y="1409479"/>
            <a:ext cx="130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00B0F0"/>
                </a:solidFill>
              </a:rPr>
              <a:t>목욕시간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xmlns="" id="{A794A462-073B-4C97-8AE6-258424987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647140"/>
              </p:ext>
            </p:extLst>
          </p:nvPr>
        </p:nvGraphicFramePr>
        <p:xfrm>
          <a:off x="348816" y="1950885"/>
          <a:ext cx="1149436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154">
                  <a:extLst>
                    <a:ext uri="{9D8B030D-6E8A-4147-A177-3AD203B41FA5}">
                      <a16:colId xmlns:a16="http://schemas.microsoft.com/office/drawing/2014/main" xmlns="" val="1665916211"/>
                    </a:ext>
                  </a:extLst>
                </a:gridCol>
                <a:gridCol w="1099226">
                  <a:extLst>
                    <a:ext uri="{9D8B030D-6E8A-4147-A177-3AD203B41FA5}">
                      <a16:colId xmlns:a16="http://schemas.microsoft.com/office/drawing/2014/main" xmlns="" val="3931800829"/>
                    </a:ext>
                  </a:extLst>
                </a:gridCol>
                <a:gridCol w="933855">
                  <a:extLst>
                    <a:ext uri="{9D8B030D-6E8A-4147-A177-3AD203B41FA5}">
                      <a16:colId xmlns:a16="http://schemas.microsoft.com/office/drawing/2014/main" xmlns="" val="4104544172"/>
                    </a:ext>
                  </a:extLst>
                </a:gridCol>
                <a:gridCol w="1750979">
                  <a:extLst>
                    <a:ext uri="{9D8B030D-6E8A-4147-A177-3AD203B41FA5}">
                      <a16:colId xmlns:a16="http://schemas.microsoft.com/office/drawing/2014/main" xmlns="" val="2071757096"/>
                    </a:ext>
                  </a:extLst>
                </a:gridCol>
                <a:gridCol w="1974715">
                  <a:extLst>
                    <a:ext uri="{9D8B030D-6E8A-4147-A177-3AD203B41FA5}">
                      <a16:colId xmlns:a16="http://schemas.microsoft.com/office/drawing/2014/main" xmlns="" val="144601928"/>
                    </a:ext>
                  </a:extLst>
                </a:gridCol>
                <a:gridCol w="1896893">
                  <a:extLst>
                    <a:ext uri="{9D8B030D-6E8A-4147-A177-3AD203B41FA5}">
                      <a16:colId xmlns:a16="http://schemas.microsoft.com/office/drawing/2014/main" xmlns="" val="867727936"/>
                    </a:ext>
                  </a:extLst>
                </a:gridCol>
                <a:gridCol w="1313234">
                  <a:extLst>
                    <a:ext uri="{9D8B030D-6E8A-4147-A177-3AD203B41FA5}">
                      <a16:colId xmlns:a16="http://schemas.microsoft.com/office/drawing/2014/main" xmlns="" val="2688473200"/>
                    </a:ext>
                  </a:extLst>
                </a:gridCol>
                <a:gridCol w="1337311">
                  <a:extLst>
                    <a:ext uri="{9D8B030D-6E8A-4147-A177-3AD203B41FA5}">
                      <a16:colId xmlns:a16="http://schemas.microsoft.com/office/drawing/2014/main" xmlns="" val="2287402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설문시간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</a:rPr>
                        <a:t>성별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</a:rPr>
                        <a:t>나이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</a:rPr>
                        <a:t>샤워 온도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</a:rPr>
                        <a:t>목욕시작시간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</a:rPr>
                        <a:t>목욕 시간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>
                          <a:solidFill>
                            <a:sysClr val="windowText" lastClr="000000"/>
                          </a:solidFill>
                        </a:rPr>
                        <a:t>입욕제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</a:rPr>
                        <a:t>직업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7544723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E7EBE937-C8CC-4207-A060-FBB1C3A9179F}"/>
              </a:ext>
            </a:extLst>
          </p:cNvPr>
          <p:cNvSpPr/>
          <p:nvPr/>
        </p:nvSpPr>
        <p:spPr>
          <a:xfrm>
            <a:off x="2658676" y="2316489"/>
            <a:ext cx="877824" cy="4222565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909E4249-35B4-4AEB-B46F-F51BC6B25FF3}"/>
              </a:ext>
            </a:extLst>
          </p:cNvPr>
          <p:cNvSpPr/>
          <p:nvPr/>
        </p:nvSpPr>
        <p:spPr>
          <a:xfrm>
            <a:off x="3607433" y="2320233"/>
            <a:ext cx="1670304" cy="4222565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7B24B50-86F1-45E1-9115-628804FB1820}"/>
              </a:ext>
            </a:extLst>
          </p:cNvPr>
          <p:cNvSpPr/>
          <p:nvPr/>
        </p:nvSpPr>
        <p:spPr>
          <a:xfrm>
            <a:off x="5361731" y="2310003"/>
            <a:ext cx="1924286" cy="4224480"/>
          </a:xfrm>
          <a:prstGeom prst="rect">
            <a:avLst/>
          </a:prstGeom>
          <a:noFill/>
          <a:ln w="76200">
            <a:solidFill>
              <a:srgbClr val="00B05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056D204A-38F4-4BDC-AE22-1916359F778D}"/>
              </a:ext>
            </a:extLst>
          </p:cNvPr>
          <p:cNvSpPr/>
          <p:nvPr/>
        </p:nvSpPr>
        <p:spPr>
          <a:xfrm>
            <a:off x="7341969" y="2316489"/>
            <a:ext cx="1850669" cy="4222565"/>
          </a:xfrm>
          <a:prstGeom prst="rect">
            <a:avLst/>
          </a:prstGeom>
          <a:noFill/>
          <a:ln w="76200">
            <a:solidFill>
              <a:srgbClr val="00B0F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97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3948A208-27B6-4D81-8D2C-A36F23B6B45F}"/>
              </a:ext>
            </a:extLst>
          </p:cNvPr>
          <p:cNvGrpSpPr/>
          <p:nvPr/>
        </p:nvGrpSpPr>
        <p:grpSpPr>
          <a:xfrm>
            <a:off x="3456199" y="2954739"/>
            <a:ext cx="7973373" cy="3207735"/>
            <a:chOff x="1902084" y="2164850"/>
            <a:chExt cx="6792063" cy="21600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47FCAA13-F236-46A2-98B2-0B7952ADFA02}"/>
                </a:ext>
              </a:extLst>
            </p:cNvPr>
            <p:cNvSpPr/>
            <p:nvPr/>
          </p:nvSpPr>
          <p:spPr>
            <a:xfrm>
              <a:off x="5472113" y="3244850"/>
              <a:ext cx="1247775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>
                  <a:solidFill>
                    <a:srgbClr val="FFFFFF"/>
                  </a:solidFill>
                  <a:latin typeface="맑은 고딕" panose="020B0503020000020004" pitchFamily="50" charset="-127"/>
                </a:rPr>
                <a:t>Column2</a:t>
              </a:r>
              <a:r>
                <a:rPr lang="en-US" altLang="ko-KR" dirty="0"/>
                <a:t> </a:t>
              </a:r>
              <a:endParaRPr lang="ko-KR" altLang="en-US" dirty="0"/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xmlns="" id="{97C5B7B8-9087-4E94-A010-7C8B603D32B3}"/>
                </a:ext>
              </a:extLst>
            </p:cNvPr>
            <p:cNvCxnSpPr/>
            <p:nvPr/>
          </p:nvCxnSpPr>
          <p:spPr>
            <a:xfrm>
              <a:off x="4865991" y="3183890"/>
              <a:ext cx="86424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49" name="_x138102184" descr="EMB00000b285146">
              <a:extLst>
                <a:ext uri="{FF2B5EF4-FFF2-40B4-BE49-F238E27FC236}">
                  <a16:creationId xmlns:a16="http://schemas.microsoft.com/office/drawing/2014/main" xmlns="" id="{15942BEE-63D9-4C2C-B5B2-E9D156D855F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2084" y="2164850"/>
              <a:ext cx="216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_x138075216" descr="EMB00000b285144">
              <a:extLst>
                <a:ext uri="{FF2B5EF4-FFF2-40B4-BE49-F238E27FC236}">
                  <a16:creationId xmlns:a16="http://schemas.microsoft.com/office/drawing/2014/main" xmlns="" id="{8A2A3C27-4871-4161-AB21-76E020C7EEE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4147" y="2164850"/>
              <a:ext cx="216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3851AB4-E429-40CC-9E70-1F2237C4A465}"/>
              </a:ext>
            </a:extLst>
          </p:cNvPr>
          <p:cNvSpPr txBox="1"/>
          <p:nvPr/>
        </p:nvSpPr>
        <p:spPr>
          <a:xfrm>
            <a:off x="3456199" y="2133829"/>
            <a:ext cx="7325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● 통계 및 분석의 용이함을 위해 </a:t>
            </a:r>
            <a:r>
              <a:rPr lang="ko-KR" altLang="en-US" sz="2400" b="1" dirty="0" err="1"/>
              <a:t>정수형으로</a:t>
            </a:r>
            <a:r>
              <a:rPr lang="ko-KR" altLang="en-US" sz="2400" b="1" dirty="0"/>
              <a:t> 통일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77B0155-CAAC-43EB-8992-CE472441E6EA}"/>
              </a:ext>
            </a:extLst>
          </p:cNvPr>
          <p:cNvSpPr txBox="1"/>
          <p:nvPr/>
        </p:nvSpPr>
        <p:spPr>
          <a:xfrm>
            <a:off x="465221" y="523116"/>
            <a:ext cx="36924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데이터 </a:t>
            </a:r>
            <a:r>
              <a:rPr lang="ko-KR" altLang="en-US" sz="4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전처리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2DADA452-711A-425B-8B54-79F55C071350}"/>
              </a:ext>
            </a:extLst>
          </p:cNvPr>
          <p:cNvSpPr/>
          <p:nvPr/>
        </p:nvSpPr>
        <p:spPr>
          <a:xfrm>
            <a:off x="457154" y="1670546"/>
            <a:ext cx="343472" cy="34347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5EAAC1A0-4B0E-435F-AAE8-D7E8909ADA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684" t="37719" r="69360" b="59906"/>
          <a:stretch/>
        </p:blipFill>
        <p:spPr>
          <a:xfrm>
            <a:off x="3404574" y="1532757"/>
            <a:ext cx="3598110" cy="388639"/>
          </a:xfrm>
          <a:prstGeom prst="rect">
            <a:avLst/>
          </a:prstGeom>
          <a:effectLst>
            <a:softEdge rad="0"/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0F62859-3ADF-46C1-913E-7FB3AA738897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947163" y="2014018"/>
            <a:ext cx="1389600" cy="4150800"/>
          </a:xfrm>
          <a:prstGeom prst="rect">
            <a:avLst/>
          </a:prstGeom>
        </p:spPr>
      </p:pic>
      <p:cxnSp>
        <p:nvCxnSpPr>
          <p:cNvPr id="9" name="구부러진 연결선 8"/>
          <p:cNvCxnSpPr>
            <a:endCxn id="14" idx="1"/>
          </p:cNvCxnSpPr>
          <p:nvPr/>
        </p:nvCxnSpPr>
        <p:spPr>
          <a:xfrm rot="5400000" flipH="1" flipV="1">
            <a:off x="1876299" y="2162220"/>
            <a:ext cx="1963418" cy="1093132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7CB23BD1-934A-4AE7-8019-4252498EC117}"/>
              </a:ext>
            </a:extLst>
          </p:cNvPr>
          <p:cNvSpPr/>
          <p:nvPr/>
        </p:nvSpPr>
        <p:spPr>
          <a:xfrm>
            <a:off x="4218624" y="748539"/>
            <a:ext cx="343472" cy="34347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362B0A97-E9FA-4710-BE7E-0E343C1FA597}"/>
              </a:ext>
            </a:extLst>
          </p:cNvPr>
          <p:cNvSpPr/>
          <p:nvPr/>
        </p:nvSpPr>
        <p:spPr>
          <a:xfrm>
            <a:off x="5316470" y="748539"/>
            <a:ext cx="343472" cy="343472"/>
          </a:xfrm>
          <a:prstGeom prst="ellips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58FEC933-537E-430B-8C35-338F62CFA541}"/>
              </a:ext>
            </a:extLst>
          </p:cNvPr>
          <p:cNvSpPr/>
          <p:nvPr/>
        </p:nvSpPr>
        <p:spPr>
          <a:xfrm>
            <a:off x="6953425" y="746663"/>
            <a:ext cx="343472" cy="343472"/>
          </a:xfrm>
          <a:prstGeom prst="ellips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6DA9168F-8003-4D39-A8F8-7862DC9A3B7F}"/>
              </a:ext>
            </a:extLst>
          </p:cNvPr>
          <p:cNvSpPr/>
          <p:nvPr/>
        </p:nvSpPr>
        <p:spPr>
          <a:xfrm>
            <a:off x="8365867" y="746663"/>
            <a:ext cx="343472" cy="343472"/>
          </a:xfrm>
          <a:prstGeom prst="ellips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AD627032-C3EA-4097-B11E-3411755C9D82}"/>
              </a:ext>
            </a:extLst>
          </p:cNvPr>
          <p:cNvSpPr txBox="1"/>
          <p:nvPr/>
        </p:nvSpPr>
        <p:spPr>
          <a:xfrm>
            <a:off x="4562096" y="712283"/>
            <a:ext cx="69291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나이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8D6D7B01-9AB1-4FBA-8955-7A6A132134C0}"/>
              </a:ext>
            </a:extLst>
          </p:cNvPr>
          <p:cNvSpPr txBox="1"/>
          <p:nvPr/>
        </p:nvSpPr>
        <p:spPr>
          <a:xfrm>
            <a:off x="5721401" y="712283"/>
            <a:ext cx="13097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샤워 온도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64BD4105-936B-4124-AFA1-D5C781248EDB}"/>
              </a:ext>
            </a:extLst>
          </p:cNvPr>
          <p:cNvSpPr txBox="1"/>
          <p:nvPr/>
        </p:nvSpPr>
        <p:spPr>
          <a:xfrm>
            <a:off x="7192289" y="584671"/>
            <a:ext cx="130978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목욕</a:t>
            </a:r>
            <a:endParaRPr lang="en-US" altLang="ko-KR" b="1" dirty="0"/>
          </a:p>
          <a:p>
            <a:pPr algn="ctr"/>
            <a:r>
              <a:rPr lang="ko-KR" altLang="en-US" b="1" dirty="0" err="1"/>
              <a:t>시작시간</a:t>
            </a:r>
            <a:endParaRPr lang="ko-KR" alt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FD0192ED-46F3-4D97-BCC9-460BDDB36059}"/>
              </a:ext>
            </a:extLst>
          </p:cNvPr>
          <p:cNvSpPr txBox="1"/>
          <p:nvPr/>
        </p:nvSpPr>
        <p:spPr>
          <a:xfrm>
            <a:off x="8709339" y="740374"/>
            <a:ext cx="13097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목욕시간</a:t>
            </a:r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18562"/>
              </p:ext>
            </p:extLst>
          </p:nvPr>
        </p:nvGraphicFramePr>
        <p:xfrm>
          <a:off x="8222436" y="1353737"/>
          <a:ext cx="334067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558">
                  <a:extLst>
                    <a:ext uri="{9D8B030D-6E8A-4147-A177-3AD203B41FA5}">
                      <a16:colId xmlns:a16="http://schemas.microsoft.com/office/drawing/2014/main" xmlns="" val="3495750884"/>
                    </a:ext>
                  </a:extLst>
                </a:gridCol>
                <a:gridCol w="1113558">
                  <a:extLst>
                    <a:ext uri="{9D8B030D-6E8A-4147-A177-3AD203B41FA5}">
                      <a16:colId xmlns:a16="http://schemas.microsoft.com/office/drawing/2014/main" xmlns="" val="1627812997"/>
                    </a:ext>
                  </a:extLst>
                </a:gridCol>
                <a:gridCol w="1113558">
                  <a:extLst>
                    <a:ext uri="{9D8B030D-6E8A-4147-A177-3AD203B41FA5}">
                      <a16:colId xmlns:a16="http://schemas.microsoft.com/office/drawing/2014/main" xmlns="" val="461743688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평균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최소값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최대값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04616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28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68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67737596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B83E6634-544C-4052-96E6-41335824CC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41513"/>
              </p:ext>
            </p:extLst>
          </p:nvPr>
        </p:nvGraphicFramePr>
        <p:xfrm>
          <a:off x="947163" y="1622849"/>
          <a:ext cx="13896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600">
                  <a:extLst>
                    <a:ext uri="{9D8B030D-6E8A-4147-A177-3AD203B41FA5}">
                      <a16:colId xmlns:a16="http://schemas.microsoft.com/office/drawing/2014/main" xmlns="" val="2832150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</a:rPr>
                        <a:t>나이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73923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03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2957256E-42B8-402B-B169-C610CF43EFF6}"/>
              </a:ext>
            </a:extLst>
          </p:cNvPr>
          <p:cNvGrpSpPr/>
          <p:nvPr/>
        </p:nvGrpSpPr>
        <p:grpSpPr>
          <a:xfrm>
            <a:off x="3132642" y="2960534"/>
            <a:ext cx="7974000" cy="3207600"/>
            <a:chOff x="2493667" y="3936055"/>
            <a:chExt cx="6635328" cy="2166035"/>
          </a:xfrm>
        </p:grpSpPr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xmlns="" id="{6796008F-0131-4063-A8EB-08A354570C95}"/>
                </a:ext>
              </a:extLst>
            </p:cNvPr>
            <p:cNvCxnSpPr/>
            <p:nvPr/>
          </p:nvCxnSpPr>
          <p:spPr>
            <a:xfrm>
              <a:off x="5193002" y="4922520"/>
              <a:ext cx="104015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7" name="_x138104104" descr="EMB00000b285147">
              <a:extLst>
                <a:ext uri="{FF2B5EF4-FFF2-40B4-BE49-F238E27FC236}">
                  <a16:creationId xmlns:a16="http://schemas.microsoft.com/office/drawing/2014/main" xmlns="" id="{0718C87B-E352-471A-B049-09B680354C5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3667" y="3936055"/>
              <a:ext cx="216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_x138076016" descr="EMB00000b285148">
              <a:extLst>
                <a:ext uri="{FF2B5EF4-FFF2-40B4-BE49-F238E27FC236}">
                  <a16:creationId xmlns:a16="http://schemas.microsoft.com/office/drawing/2014/main" xmlns="" id="{EA8123C1-1970-4C62-9438-0507CB12915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8995" y="3942090"/>
              <a:ext cx="216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1ADC8BD-9D9D-498C-9980-6E07DD2979E1}"/>
              </a:ext>
            </a:extLst>
          </p:cNvPr>
          <p:cNvSpPr txBox="1"/>
          <p:nvPr/>
        </p:nvSpPr>
        <p:spPr>
          <a:xfrm>
            <a:off x="3811596" y="2036537"/>
            <a:ext cx="6615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● 통계 및 분석의 용이함을 위해 </a:t>
            </a:r>
            <a:r>
              <a:rPr lang="en-US" altLang="ko-KR" sz="2400" b="1" dirty="0"/>
              <a:t>3</a:t>
            </a:r>
            <a:r>
              <a:rPr lang="ko-KR" altLang="en-US" sz="2400" b="1" dirty="0"/>
              <a:t>가지로 통일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FA1CF3A-4C0D-4D46-A33C-4A4B50477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981" y="1892011"/>
            <a:ext cx="1672709" cy="42228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44C08DD-A46F-4250-AE54-53AA7F279AB9}"/>
              </a:ext>
            </a:extLst>
          </p:cNvPr>
          <p:cNvSpPr txBox="1"/>
          <p:nvPr/>
        </p:nvSpPr>
        <p:spPr>
          <a:xfrm>
            <a:off x="465221" y="523116"/>
            <a:ext cx="3749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데이터 </a:t>
            </a:r>
            <a:r>
              <a:rPr lang="ko-KR" altLang="en-US" sz="4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전처리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D036A916-83D2-4F52-B5BE-5B7E2F1F6BD7}"/>
              </a:ext>
            </a:extLst>
          </p:cNvPr>
          <p:cNvSpPr/>
          <p:nvPr/>
        </p:nvSpPr>
        <p:spPr>
          <a:xfrm>
            <a:off x="334714" y="1513333"/>
            <a:ext cx="343472" cy="339893"/>
          </a:xfrm>
          <a:prstGeom prst="ellipse">
            <a:avLst/>
          </a:prstGeom>
          <a:noFill/>
          <a:ln w="571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" name="구부러진 연결선 12"/>
          <p:cNvCxnSpPr/>
          <p:nvPr/>
        </p:nvCxnSpPr>
        <p:spPr>
          <a:xfrm rot="5400000" flipH="1" flipV="1">
            <a:off x="2058078" y="2105787"/>
            <a:ext cx="1903689" cy="1093132"/>
          </a:xfrm>
          <a:prstGeom prst="curvedConnector2">
            <a:avLst/>
          </a:prstGeom>
          <a:ln w="57150">
            <a:solidFill>
              <a:srgbClr val="C55A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5EAAC1A0-4B0E-435F-AAE8-D7E8909ADA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396" t="37775" r="57347" b="60130"/>
          <a:stretch/>
        </p:blipFill>
        <p:spPr>
          <a:xfrm>
            <a:off x="3577629" y="1513333"/>
            <a:ext cx="3286158" cy="303892"/>
          </a:xfrm>
          <a:prstGeom prst="rect">
            <a:avLst/>
          </a:prstGeom>
          <a:effectLst>
            <a:softEdge rad="0"/>
          </a:effectLst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39FCFA70-CF5D-4FA8-921B-6286F7CDB4A0}"/>
              </a:ext>
            </a:extLst>
          </p:cNvPr>
          <p:cNvSpPr/>
          <p:nvPr/>
        </p:nvSpPr>
        <p:spPr>
          <a:xfrm>
            <a:off x="4218624" y="748539"/>
            <a:ext cx="343472" cy="343472"/>
          </a:xfrm>
          <a:prstGeom prst="ellips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B3E21CF0-FF70-4E76-83B4-0F80BA96B622}"/>
              </a:ext>
            </a:extLst>
          </p:cNvPr>
          <p:cNvSpPr/>
          <p:nvPr/>
        </p:nvSpPr>
        <p:spPr>
          <a:xfrm>
            <a:off x="5316470" y="748539"/>
            <a:ext cx="343472" cy="343472"/>
          </a:xfrm>
          <a:prstGeom prst="ellipse">
            <a:avLst/>
          </a:prstGeom>
          <a:noFill/>
          <a:ln w="571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915F3DFF-F506-4D54-8A10-81E46699DF41}"/>
              </a:ext>
            </a:extLst>
          </p:cNvPr>
          <p:cNvSpPr/>
          <p:nvPr/>
        </p:nvSpPr>
        <p:spPr>
          <a:xfrm>
            <a:off x="6953425" y="746663"/>
            <a:ext cx="343472" cy="343472"/>
          </a:xfrm>
          <a:prstGeom prst="ellips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DB992159-D768-40E6-B976-CDFACBA5766F}"/>
              </a:ext>
            </a:extLst>
          </p:cNvPr>
          <p:cNvSpPr/>
          <p:nvPr/>
        </p:nvSpPr>
        <p:spPr>
          <a:xfrm>
            <a:off x="8365867" y="746663"/>
            <a:ext cx="343472" cy="343472"/>
          </a:xfrm>
          <a:prstGeom prst="ellips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C102FCF-D12A-4A7D-A4EC-80FBB2B28E8D}"/>
              </a:ext>
            </a:extLst>
          </p:cNvPr>
          <p:cNvSpPr txBox="1"/>
          <p:nvPr/>
        </p:nvSpPr>
        <p:spPr>
          <a:xfrm>
            <a:off x="4562096" y="712283"/>
            <a:ext cx="69291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나이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BC102FCF-D12A-4A7D-A4EC-80FBB2B28E8D}"/>
              </a:ext>
            </a:extLst>
          </p:cNvPr>
          <p:cNvSpPr txBox="1"/>
          <p:nvPr/>
        </p:nvSpPr>
        <p:spPr>
          <a:xfrm>
            <a:off x="5721401" y="712283"/>
            <a:ext cx="13097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C55A11"/>
                </a:solidFill>
              </a:rPr>
              <a:t>샤워 온도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BC102FCF-D12A-4A7D-A4EC-80FBB2B28E8D}"/>
              </a:ext>
            </a:extLst>
          </p:cNvPr>
          <p:cNvSpPr txBox="1"/>
          <p:nvPr/>
        </p:nvSpPr>
        <p:spPr>
          <a:xfrm>
            <a:off x="7192289" y="584671"/>
            <a:ext cx="130978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목욕</a:t>
            </a:r>
            <a:endParaRPr lang="en-US" altLang="ko-KR" b="1" dirty="0"/>
          </a:p>
          <a:p>
            <a:pPr algn="ctr"/>
            <a:r>
              <a:rPr lang="ko-KR" altLang="en-US" b="1" dirty="0" err="1"/>
              <a:t>시작시간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BC102FCF-D12A-4A7D-A4EC-80FBB2B28E8D}"/>
              </a:ext>
            </a:extLst>
          </p:cNvPr>
          <p:cNvSpPr txBox="1"/>
          <p:nvPr/>
        </p:nvSpPr>
        <p:spPr>
          <a:xfrm>
            <a:off x="8709339" y="740374"/>
            <a:ext cx="13097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목욕시간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070136" y="1417115"/>
            <a:ext cx="34772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따뜻함 </a:t>
            </a:r>
            <a:r>
              <a:rPr lang="en-US" altLang="ko-KR" sz="2000" b="1" dirty="0"/>
              <a:t>&gt; </a:t>
            </a:r>
            <a:r>
              <a:rPr lang="ko-KR" altLang="en-US" sz="2000" b="1" dirty="0"/>
              <a:t>시원함 </a:t>
            </a:r>
            <a:r>
              <a:rPr lang="en-US" altLang="ko-KR" sz="2000" b="1" dirty="0"/>
              <a:t>&gt; </a:t>
            </a:r>
            <a:r>
              <a:rPr lang="ko-KR" altLang="en-US" sz="2000" b="1" dirty="0"/>
              <a:t>미지근함</a:t>
            </a: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xmlns="" id="{1EF6B41F-F929-46DE-8B38-35086B483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319918"/>
              </p:ext>
            </p:extLst>
          </p:nvPr>
        </p:nvGraphicFramePr>
        <p:xfrm>
          <a:off x="818648" y="1505984"/>
          <a:ext cx="166704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042">
                  <a:extLst>
                    <a:ext uri="{9D8B030D-6E8A-4147-A177-3AD203B41FA5}">
                      <a16:colId xmlns:a16="http://schemas.microsoft.com/office/drawing/2014/main" xmlns="" val="2832150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</a:rPr>
                        <a:t>샤워 온도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73923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60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578EBDAF-47B0-4060-A740-4B4144C784A2}"/>
              </a:ext>
            </a:extLst>
          </p:cNvPr>
          <p:cNvGrpSpPr/>
          <p:nvPr/>
        </p:nvGrpSpPr>
        <p:grpSpPr>
          <a:xfrm>
            <a:off x="3220244" y="2887463"/>
            <a:ext cx="7974000" cy="3207600"/>
            <a:chOff x="2538415" y="3956504"/>
            <a:chExt cx="6393185" cy="2160000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xmlns="" id="{C6EC35F5-BB04-4C1A-A5D1-0B781DCA4906}"/>
                </a:ext>
              </a:extLst>
            </p:cNvPr>
            <p:cNvCxnSpPr>
              <a:cxnSpLocks/>
            </p:cNvCxnSpPr>
            <p:nvPr/>
          </p:nvCxnSpPr>
          <p:spPr>
            <a:xfrm>
              <a:off x="5221008" y="4975544"/>
              <a:ext cx="104015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xmlns="" id="{02139C99-075D-4C35-A172-C9466D3C7A71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8415" y="3956504"/>
              <a:ext cx="2160000" cy="2160000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xmlns="" id="{8AC75C43-D145-4B92-BBA0-04C09974247B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71600" y="3956504"/>
              <a:ext cx="2160000" cy="2160000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94369B4C-0AF5-428A-8BC1-C37B81D9895B}"/>
              </a:ext>
            </a:extLst>
          </p:cNvPr>
          <p:cNvSpPr txBox="1"/>
          <p:nvPr/>
        </p:nvSpPr>
        <p:spPr>
          <a:xfrm>
            <a:off x="3278419" y="2067372"/>
            <a:ext cx="7872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● 통계 및 분석의 용이함을 위해 </a:t>
            </a:r>
            <a:r>
              <a:rPr lang="en-US" altLang="ko-KR" sz="2400" b="1" dirty="0"/>
              <a:t>24</a:t>
            </a:r>
            <a:r>
              <a:rPr lang="ko-KR" altLang="en-US" sz="2400" b="1" dirty="0"/>
              <a:t>시 형식으로 통일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30A92AD0-C40A-4CB9-A8CE-649EB48F5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929" y="2047916"/>
            <a:ext cx="1573254" cy="41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6646EC2-9978-46CB-B740-A052E2D84003}"/>
              </a:ext>
            </a:extLst>
          </p:cNvPr>
          <p:cNvSpPr txBox="1"/>
          <p:nvPr/>
        </p:nvSpPr>
        <p:spPr>
          <a:xfrm>
            <a:off x="465220" y="523116"/>
            <a:ext cx="3663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데이터 </a:t>
            </a:r>
            <a:r>
              <a:rPr lang="ko-KR" altLang="en-US" sz="4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전처리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5BE75209-AB84-4770-A2EE-11BF66B63767}"/>
              </a:ext>
            </a:extLst>
          </p:cNvPr>
          <p:cNvSpPr/>
          <p:nvPr/>
        </p:nvSpPr>
        <p:spPr>
          <a:xfrm>
            <a:off x="293484" y="1653496"/>
            <a:ext cx="343472" cy="34347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4" name="구부러진 연결선 13"/>
          <p:cNvCxnSpPr>
            <a:cxnSpLocks/>
          </p:cNvCxnSpPr>
          <p:nvPr/>
        </p:nvCxnSpPr>
        <p:spPr>
          <a:xfrm flipV="1">
            <a:off x="2341528" y="1617757"/>
            <a:ext cx="832703" cy="736599"/>
          </a:xfrm>
          <a:prstGeom prst="curvedConnector3">
            <a:avLst>
              <a:gd name="adj1" fmla="val 50000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5EAAC1A0-4B0E-435F-AAE8-D7E8909ADA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538" t="28632" r="29960" b="67957"/>
          <a:stretch/>
        </p:blipFill>
        <p:spPr>
          <a:xfrm>
            <a:off x="3278419" y="1357232"/>
            <a:ext cx="3786549" cy="468000"/>
          </a:xfrm>
          <a:prstGeom prst="rect">
            <a:avLst/>
          </a:prstGeom>
          <a:effectLst>
            <a:softEdge rad="0"/>
          </a:effectLst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99F124F9-76E2-4FFC-B2E7-3BCDADEBFA02}"/>
              </a:ext>
            </a:extLst>
          </p:cNvPr>
          <p:cNvSpPr/>
          <p:nvPr/>
        </p:nvSpPr>
        <p:spPr>
          <a:xfrm>
            <a:off x="4218624" y="748539"/>
            <a:ext cx="343472" cy="343472"/>
          </a:xfrm>
          <a:prstGeom prst="ellips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F8E2E864-D732-4277-99EA-89096277E259}"/>
              </a:ext>
            </a:extLst>
          </p:cNvPr>
          <p:cNvSpPr/>
          <p:nvPr/>
        </p:nvSpPr>
        <p:spPr>
          <a:xfrm>
            <a:off x="5316470" y="748539"/>
            <a:ext cx="343472" cy="343472"/>
          </a:xfrm>
          <a:prstGeom prst="ellips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A651A96B-DEF5-4FDB-881E-8CD792BD41B7}"/>
              </a:ext>
            </a:extLst>
          </p:cNvPr>
          <p:cNvSpPr/>
          <p:nvPr/>
        </p:nvSpPr>
        <p:spPr>
          <a:xfrm>
            <a:off x="6953425" y="746663"/>
            <a:ext cx="343472" cy="34347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3B178C8B-1591-4BA3-8434-8893BD4090DF}"/>
              </a:ext>
            </a:extLst>
          </p:cNvPr>
          <p:cNvSpPr/>
          <p:nvPr/>
        </p:nvSpPr>
        <p:spPr>
          <a:xfrm>
            <a:off x="8365867" y="746663"/>
            <a:ext cx="343472" cy="343472"/>
          </a:xfrm>
          <a:prstGeom prst="ellips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EDD4E719-B0D9-4FD8-814E-74E392BFB62A}"/>
              </a:ext>
            </a:extLst>
          </p:cNvPr>
          <p:cNvSpPr txBox="1"/>
          <p:nvPr/>
        </p:nvSpPr>
        <p:spPr>
          <a:xfrm>
            <a:off x="4562096" y="712283"/>
            <a:ext cx="69291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나이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CC58DB7D-DB47-4F20-B51E-12E0659133AC}"/>
              </a:ext>
            </a:extLst>
          </p:cNvPr>
          <p:cNvSpPr txBox="1"/>
          <p:nvPr/>
        </p:nvSpPr>
        <p:spPr>
          <a:xfrm>
            <a:off x="5721401" y="712283"/>
            <a:ext cx="13097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샤워 온도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45634F3A-3B2E-4850-9117-F564F2CBCC9D}"/>
              </a:ext>
            </a:extLst>
          </p:cNvPr>
          <p:cNvSpPr txBox="1"/>
          <p:nvPr/>
        </p:nvSpPr>
        <p:spPr>
          <a:xfrm>
            <a:off x="7192289" y="584671"/>
            <a:ext cx="130978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목욕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err="1">
                <a:solidFill>
                  <a:srgbClr val="00B050"/>
                </a:solidFill>
              </a:rPr>
              <a:t>시작시간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285F3EBF-782D-442C-B364-3FF091282A3C}"/>
              </a:ext>
            </a:extLst>
          </p:cNvPr>
          <p:cNvSpPr txBox="1"/>
          <p:nvPr/>
        </p:nvSpPr>
        <p:spPr>
          <a:xfrm>
            <a:off x="8709339" y="740374"/>
            <a:ext cx="13097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목욕시간</a:t>
            </a:r>
            <a:endParaRPr lang="ko-KR" altLang="en-US" b="1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56770"/>
              </p:ext>
            </p:extLst>
          </p:nvPr>
        </p:nvGraphicFramePr>
        <p:xfrm>
          <a:off x="8222436" y="1353737"/>
          <a:ext cx="334067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558">
                  <a:extLst>
                    <a:ext uri="{9D8B030D-6E8A-4147-A177-3AD203B41FA5}">
                      <a16:colId xmlns:a16="http://schemas.microsoft.com/office/drawing/2014/main" xmlns="" val="3495750884"/>
                    </a:ext>
                  </a:extLst>
                </a:gridCol>
                <a:gridCol w="1113558">
                  <a:extLst>
                    <a:ext uri="{9D8B030D-6E8A-4147-A177-3AD203B41FA5}">
                      <a16:colId xmlns:a16="http://schemas.microsoft.com/office/drawing/2014/main" xmlns="" val="1627812997"/>
                    </a:ext>
                  </a:extLst>
                </a:gridCol>
                <a:gridCol w="1113558">
                  <a:extLst>
                    <a:ext uri="{9D8B030D-6E8A-4147-A177-3AD203B41FA5}">
                      <a16:colId xmlns:a16="http://schemas.microsoft.com/office/drawing/2014/main" xmlns="" val="461743688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평균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최소값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최대값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04616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23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67737596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xmlns="" id="{084A1C71-7AA9-4CB1-B5BF-92665D783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108534"/>
              </p:ext>
            </p:extLst>
          </p:nvPr>
        </p:nvGraphicFramePr>
        <p:xfrm>
          <a:off x="749453" y="1672745"/>
          <a:ext cx="15657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730">
                  <a:extLst>
                    <a:ext uri="{9D8B030D-6E8A-4147-A177-3AD203B41FA5}">
                      <a16:colId xmlns:a16="http://schemas.microsoft.com/office/drawing/2014/main" xmlns="" val="2832150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목욕시작시간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73923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203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94369B4C-0AF5-428A-8BC1-C37B81D9895B}"/>
              </a:ext>
            </a:extLst>
          </p:cNvPr>
          <p:cNvSpPr txBox="1"/>
          <p:nvPr/>
        </p:nvSpPr>
        <p:spPr>
          <a:xfrm>
            <a:off x="3346733" y="2155273"/>
            <a:ext cx="7184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● 통계 및 분석의 용이함을 위해 정수형으로 통일 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87655CD2-446C-4282-825F-8C2E4F12D5BC}"/>
              </a:ext>
            </a:extLst>
          </p:cNvPr>
          <p:cNvGrpSpPr/>
          <p:nvPr/>
        </p:nvGrpSpPr>
        <p:grpSpPr>
          <a:xfrm>
            <a:off x="3220999" y="2989085"/>
            <a:ext cx="8208573" cy="2705100"/>
            <a:chOff x="1326984" y="2217539"/>
            <a:chExt cx="8208573" cy="2705100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xmlns="" id="{C6EC35F5-BB04-4C1A-A5D1-0B781DCA4906}"/>
                </a:ext>
              </a:extLst>
            </p:cNvPr>
            <p:cNvCxnSpPr>
              <a:cxnSpLocks/>
            </p:cNvCxnSpPr>
            <p:nvPr/>
          </p:nvCxnSpPr>
          <p:spPr>
            <a:xfrm>
              <a:off x="4782594" y="3579614"/>
              <a:ext cx="129735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054BD152-E6A4-461F-BB39-73258F73A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6984" y="2236589"/>
              <a:ext cx="2838450" cy="268605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xmlns="" id="{4D4CCC0A-952F-4593-BF3D-D8C21FFEC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97107" y="2217539"/>
              <a:ext cx="2838450" cy="2705100"/>
            </a:xfrm>
            <a:prstGeom prst="rect">
              <a:avLst/>
            </a:prstGeom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890280F0-B7AF-43C5-8C79-6B89ADF27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10" y="2051631"/>
            <a:ext cx="1213292" cy="41868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2748DB6-2568-4275-83B0-7C7E129AC4FF}"/>
              </a:ext>
            </a:extLst>
          </p:cNvPr>
          <p:cNvSpPr txBox="1"/>
          <p:nvPr/>
        </p:nvSpPr>
        <p:spPr>
          <a:xfrm>
            <a:off x="465221" y="523116"/>
            <a:ext cx="36781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데이터 </a:t>
            </a:r>
            <a:r>
              <a:rPr lang="ko-KR" altLang="en-US" sz="4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전처리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E144CDE5-3D2E-4D5E-873B-BB2180206F3F}"/>
              </a:ext>
            </a:extLst>
          </p:cNvPr>
          <p:cNvSpPr/>
          <p:nvPr/>
        </p:nvSpPr>
        <p:spPr>
          <a:xfrm>
            <a:off x="347354" y="1686429"/>
            <a:ext cx="343472" cy="343472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4" name="구부러진 연결선 13"/>
          <p:cNvCxnSpPr/>
          <p:nvPr/>
        </p:nvCxnSpPr>
        <p:spPr>
          <a:xfrm rot="5400000" flipH="1" flipV="1">
            <a:off x="1685123" y="2021044"/>
            <a:ext cx="1903689" cy="1093132"/>
          </a:xfrm>
          <a:prstGeom prst="curvedConnector2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5EAAC1A0-4B0E-435F-AAE8-D7E8909ADA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1163" t="26144" r="18934" b="70910"/>
          <a:stretch/>
        </p:blipFill>
        <p:spPr>
          <a:xfrm>
            <a:off x="3219155" y="1381765"/>
            <a:ext cx="3473051" cy="468000"/>
          </a:xfrm>
          <a:prstGeom prst="rect">
            <a:avLst/>
          </a:prstGeom>
          <a:effectLst>
            <a:softEdge rad="0"/>
          </a:effectLst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501113BA-6603-49FA-9D8F-A9C8DBC76DC4}"/>
              </a:ext>
            </a:extLst>
          </p:cNvPr>
          <p:cNvSpPr/>
          <p:nvPr/>
        </p:nvSpPr>
        <p:spPr>
          <a:xfrm>
            <a:off x="4218624" y="748539"/>
            <a:ext cx="343472" cy="343472"/>
          </a:xfrm>
          <a:prstGeom prst="ellips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BC3D4B42-9B5B-4F97-A155-91A56F2F1595}"/>
              </a:ext>
            </a:extLst>
          </p:cNvPr>
          <p:cNvSpPr/>
          <p:nvPr/>
        </p:nvSpPr>
        <p:spPr>
          <a:xfrm>
            <a:off x="5316470" y="748539"/>
            <a:ext cx="343472" cy="343472"/>
          </a:xfrm>
          <a:prstGeom prst="ellips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28725373-944C-49F9-9DBA-1D56105E146F}"/>
              </a:ext>
            </a:extLst>
          </p:cNvPr>
          <p:cNvSpPr/>
          <p:nvPr/>
        </p:nvSpPr>
        <p:spPr>
          <a:xfrm>
            <a:off x="6953425" y="746663"/>
            <a:ext cx="343472" cy="343472"/>
          </a:xfrm>
          <a:prstGeom prst="ellips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3412E4AC-F598-4D89-80E9-8493ABEC6E87}"/>
              </a:ext>
            </a:extLst>
          </p:cNvPr>
          <p:cNvSpPr/>
          <p:nvPr/>
        </p:nvSpPr>
        <p:spPr>
          <a:xfrm>
            <a:off x="8365867" y="746663"/>
            <a:ext cx="343472" cy="343472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79D4701E-4D29-4AF0-8B0E-D384D2F34FBA}"/>
              </a:ext>
            </a:extLst>
          </p:cNvPr>
          <p:cNvSpPr txBox="1"/>
          <p:nvPr/>
        </p:nvSpPr>
        <p:spPr>
          <a:xfrm>
            <a:off x="4562096" y="712283"/>
            <a:ext cx="69291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나이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098C63EC-CF5C-4E9D-8DA3-D561BB65EAAA}"/>
              </a:ext>
            </a:extLst>
          </p:cNvPr>
          <p:cNvSpPr txBox="1"/>
          <p:nvPr/>
        </p:nvSpPr>
        <p:spPr>
          <a:xfrm>
            <a:off x="5721401" y="712283"/>
            <a:ext cx="13097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샤워 온도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6518227A-A9B2-4177-A4C6-0E0A78F73372}"/>
              </a:ext>
            </a:extLst>
          </p:cNvPr>
          <p:cNvSpPr txBox="1"/>
          <p:nvPr/>
        </p:nvSpPr>
        <p:spPr>
          <a:xfrm>
            <a:off x="7192289" y="584671"/>
            <a:ext cx="130978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목욕</a:t>
            </a:r>
            <a:endParaRPr lang="en-US" altLang="ko-KR" b="1" dirty="0"/>
          </a:p>
          <a:p>
            <a:pPr algn="ctr"/>
            <a:r>
              <a:rPr lang="ko-KR" altLang="en-US" b="1" dirty="0" err="1"/>
              <a:t>시작시간</a:t>
            </a:r>
            <a:endParaRPr lang="ko-KR" altLang="en-US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3411D389-F33D-45C7-A51C-9FBA291C0B5E}"/>
              </a:ext>
            </a:extLst>
          </p:cNvPr>
          <p:cNvSpPr txBox="1"/>
          <p:nvPr/>
        </p:nvSpPr>
        <p:spPr>
          <a:xfrm>
            <a:off x="8709339" y="740374"/>
            <a:ext cx="13097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00B0F0"/>
                </a:solidFill>
              </a:rPr>
              <a:t>목욕시간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452562"/>
              </p:ext>
            </p:extLst>
          </p:nvPr>
        </p:nvGraphicFramePr>
        <p:xfrm>
          <a:off x="8222436" y="1353737"/>
          <a:ext cx="334067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558">
                  <a:extLst>
                    <a:ext uri="{9D8B030D-6E8A-4147-A177-3AD203B41FA5}">
                      <a16:colId xmlns:a16="http://schemas.microsoft.com/office/drawing/2014/main" xmlns="" val="3495750884"/>
                    </a:ext>
                  </a:extLst>
                </a:gridCol>
                <a:gridCol w="1113558">
                  <a:extLst>
                    <a:ext uri="{9D8B030D-6E8A-4147-A177-3AD203B41FA5}">
                      <a16:colId xmlns:a16="http://schemas.microsoft.com/office/drawing/2014/main" xmlns="" val="1627812997"/>
                    </a:ext>
                  </a:extLst>
                </a:gridCol>
                <a:gridCol w="1113558">
                  <a:extLst>
                    <a:ext uri="{9D8B030D-6E8A-4147-A177-3AD203B41FA5}">
                      <a16:colId xmlns:a16="http://schemas.microsoft.com/office/drawing/2014/main" xmlns="" val="461743688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평균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최소값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최대값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04616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23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120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67737596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xmlns="" id="{ED7EC79B-1B1E-4105-BF9D-0E15419AE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606455"/>
              </p:ext>
            </p:extLst>
          </p:nvPr>
        </p:nvGraphicFramePr>
        <p:xfrm>
          <a:off x="921237" y="1672745"/>
          <a:ext cx="12132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292">
                  <a:extLst>
                    <a:ext uri="{9D8B030D-6E8A-4147-A177-3AD203B41FA5}">
                      <a16:colId xmlns:a16="http://schemas.microsoft.com/office/drawing/2014/main" xmlns="" val="2832150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목욕시간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73923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74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6A0AFEC5-621A-4253-B488-8DEBE1058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77" y="1402048"/>
            <a:ext cx="7161829" cy="52054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39081C3-781B-4BF8-870E-09F8DCED1388}"/>
              </a:ext>
            </a:extLst>
          </p:cNvPr>
          <p:cNvSpPr txBox="1"/>
          <p:nvPr/>
        </p:nvSpPr>
        <p:spPr>
          <a:xfrm>
            <a:off x="465220" y="523116"/>
            <a:ext cx="4869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데이터 전처리 완료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205597"/>
              </p:ext>
            </p:extLst>
          </p:nvPr>
        </p:nvGraphicFramePr>
        <p:xfrm>
          <a:off x="7873009" y="1930024"/>
          <a:ext cx="4034282" cy="3212592"/>
        </p:xfrm>
        <a:graphic>
          <a:graphicData uri="http://schemas.openxmlformats.org/drawingml/2006/table">
            <a:tbl>
              <a:tblPr/>
              <a:tblGrid>
                <a:gridCol w="1190498">
                  <a:extLst>
                    <a:ext uri="{9D8B030D-6E8A-4147-A177-3AD203B41FA5}">
                      <a16:colId xmlns:a16="http://schemas.microsoft.com/office/drawing/2014/main" xmlns="" val="1689243806"/>
                    </a:ext>
                  </a:extLst>
                </a:gridCol>
                <a:gridCol w="2843784">
                  <a:extLst>
                    <a:ext uri="{9D8B030D-6E8A-4147-A177-3AD203B41FA5}">
                      <a16:colId xmlns:a16="http://schemas.microsoft.com/office/drawing/2014/main" xmlns="" val="22219304"/>
                    </a:ext>
                  </a:extLst>
                </a:gridCol>
              </a:tblGrid>
              <a:tr h="3913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5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50923036"/>
                  </a:ext>
                </a:extLst>
              </a:tr>
              <a:tr h="3913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s_gender</a:t>
                      </a:r>
                      <a:endParaRPr lang="en-US" sz="15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설문자의</a:t>
                      </a: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성별</a:t>
                      </a: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34090218"/>
                  </a:ext>
                </a:extLst>
              </a:tr>
              <a:tr h="3913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s_age</a:t>
                      </a: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설문자의</a:t>
                      </a: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나이</a:t>
                      </a: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33536160"/>
                  </a:ext>
                </a:extLst>
              </a:tr>
              <a:tr h="3913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s_temp</a:t>
                      </a: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설문자가</a:t>
                      </a: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선호하는 목욕 온도</a:t>
                      </a: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72712932"/>
                  </a:ext>
                </a:extLst>
              </a:tr>
              <a:tr h="3913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s_start</a:t>
                      </a:r>
                      <a:endParaRPr lang="en-US" sz="15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설문자의</a:t>
                      </a: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샤워 </a:t>
                      </a:r>
                      <a:r>
                        <a:rPr lang="ko-KR" altLang="en-US" sz="15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시작시간</a:t>
                      </a:r>
                      <a:endParaRPr lang="ko-KR" altLang="en-US" sz="15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16230268"/>
                  </a:ext>
                </a:extLst>
              </a:tr>
              <a:tr h="3913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s_during</a:t>
                      </a: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설문자의</a:t>
                      </a: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샤워 시간</a:t>
                      </a: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76901004"/>
                  </a:ext>
                </a:extLst>
              </a:tr>
              <a:tr h="3913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s_perfume</a:t>
                      </a: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입욕제</a:t>
                      </a: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사용여부</a:t>
                      </a: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39184716"/>
                  </a:ext>
                </a:extLst>
              </a:tr>
              <a:tr h="3913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s_job</a:t>
                      </a:r>
                      <a:endParaRPr lang="en-US" sz="15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설문자의</a:t>
                      </a: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직업</a:t>
                      </a: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74622054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105837"/>
              </p:ext>
            </p:extLst>
          </p:nvPr>
        </p:nvGraphicFramePr>
        <p:xfrm>
          <a:off x="7873009" y="5504405"/>
          <a:ext cx="4034282" cy="1204722"/>
        </p:xfrm>
        <a:graphic>
          <a:graphicData uri="http://schemas.openxmlformats.org/drawingml/2006/table">
            <a:tbl>
              <a:tblPr/>
              <a:tblGrid>
                <a:gridCol w="1190498">
                  <a:extLst>
                    <a:ext uri="{9D8B030D-6E8A-4147-A177-3AD203B41FA5}">
                      <a16:colId xmlns:a16="http://schemas.microsoft.com/office/drawing/2014/main" xmlns="" val="51577836"/>
                    </a:ext>
                  </a:extLst>
                </a:gridCol>
                <a:gridCol w="2843784">
                  <a:extLst>
                    <a:ext uri="{9D8B030D-6E8A-4147-A177-3AD203B41FA5}">
                      <a16:colId xmlns:a16="http://schemas.microsoft.com/office/drawing/2014/main" xmlns="" val="3840094303"/>
                    </a:ext>
                  </a:extLst>
                </a:gridCol>
              </a:tblGrid>
              <a:tr h="3709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5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51951405"/>
                  </a:ext>
                </a:extLst>
              </a:tr>
              <a:tr h="3780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s_date</a:t>
                      </a:r>
                      <a:endParaRPr lang="en-US" sz="15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설문자가</a:t>
                      </a: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설문한 날짜</a:t>
                      </a: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48412882"/>
                  </a:ext>
                </a:extLst>
              </a:tr>
              <a:tr h="3709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s_weather</a:t>
                      </a:r>
                      <a:endParaRPr lang="en-US" sz="15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설문한 날짜의 날씨</a:t>
                      </a: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49595306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33ABA0F2-8F6A-44B7-AB21-8FBAA9D82947}"/>
              </a:ext>
            </a:extLst>
          </p:cNvPr>
          <p:cNvSpPr/>
          <p:nvPr/>
        </p:nvSpPr>
        <p:spPr>
          <a:xfrm>
            <a:off x="7787000" y="1559184"/>
            <a:ext cx="3986323" cy="48033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F0D252"/>
              </a:buClr>
            </a:pPr>
            <a:r>
              <a:rPr lang="ko-KR" altLang="en-US" sz="1600" b="1" dirty="0">
                <a:solidFill>
                  <a:schemeClr val="tx1"/>
                </a:solidFill>
              </a:rPr>
              <a:t>기존의 설문조사 컬럼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33ABA0F2-8F6A-44B7-AB21-8FBAA9D82947}"/>
              </a:ext>
            </a:extLst>
          </p:cNvPr>
          <p:cNvSpPr/>
          <p:nvPr/>
        </p:nvSpPr>
        <p:spPr>
          <a:xfrm>
            <a:off x="7787000" y="5116062"/>
            <a:ext cx="4604464" cy="48033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F0D252"/>
              </a:buClr>
            </a:pPr>
            <a:r>
              <a:rPr lang="ko-KR" altLang="en-US" sz="1600" b="1" dirty="0">
                <a:solidFill>
                  <a:schemeClr val="tx1"/>
                </a:solidFill>
              </a:rPr>
              <a:t>추가된 컬럼 </a:t>
            </a:r>
            <a:r>
              <a:rPr lang="en-US" altLang="ko-KR" sz="1600" b="1" dirty="0">
                <a:solidFill>
                  <a:schemeClr val="tx1"/>
                </a:solidFill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</a:rPr>
              <a:t>기존의 컬럼을 합쳐 생성</a:t>
            </a:r>
            <a:r>
              <a:rPr lang="en-US" altLang="ko-KR" sz="1600" b="1" dirty="0">
                <a:solidFill>
                  <a:schemeClr val="tx1"/>
                </a:solidFill>
              </a:rPr>
              <a:t>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graphicFrame>
        <p:nvGraphicFramePr>
          <p:cNvPr id="12" name="표 7">
            <a:extLst>
              <a:ext uri="{FF2B5EF4-FFF2-40B4-BE49-F238E27FC236}">
                <a16:creationId xmlns:a16="http://schemas.microsoft.com/office/drawing/2014/main" xmlns="" id="{6114FAE8-14A4-41CE-8471-4775F80F8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896614"/>
              </p:ext>
            </p:extLst>
          </p:nvPr>
        </p:nvGraphicFramePr>
        <p:xfrm>
          <a:off x="520377" y="1231440"/>
          <a:ext cx="113869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673">
                  <a:extLst>
                    <a:ext uri="{9D8B030D-6E8A-4147-A177-3AD203B41FA5}">
                      <a16:colId xmlns:a16="http://schemas.microsoft.com/office/drawing/2014/main" xmlns="" val="1665916211"/>
                    </a:ext>
                  </a:extLst>
                </a:gridCol>
                <a:gridCol w="1475177">
                  <a:extLst>
                    <a:ext uri="{9D8B030D-6E8A-4147-A177-3AD203B41FA5}">
                      <a16:colId xmlns:a16="http://schemas.microsoft.com/office/drawing/2014/main" xmlns="" val="3931800829"/>
                    </a:ext>
                  </a:extLst>
                </a:gridCol>
                <a:gridCol w="942351">
                  <a:extLst>
                    <a:ext uri="{9D8B030D-6E8A-4147-A177-3AD203B41FA5}">
                      <a16:colId xmlns:a16="http://schemas.microsoft.com/office/drawing/2014/main" xmlns="" val="4104544172"/>
                    </a:ext>
                  </a:extLst>
                </a:gridCol>
                <a:gridCol w="1091143">
                  <a:extLst>
                    <a:ext uri="{9D8B030D-6E8A-4147-A177-3AD203B41FA5}">
                      <a16:colId xmlns:a16="http://schemas.microsoft.com/office/drawing/2014/main" xmlns="" val="2071757096"/>
                    </a:ext>
                  </a:extLst>
                </a:gridCol>
                <a:gridCol w="1080766">
                  <a:extLst>
                    <a:ext uri="{9D8B030D-6E8A-4147-A177-3AD203B41FA5}">
                      <a16:colId xmlns:a16="http://schemas.microsoft.com/office/drawing/2014/main" xmlns="" val="144601928"/>
                    </a:ext>
                  </a:extLst>
                </a:gridCol>
                <a:gridCol w="1415638">
                  <a:extLst>
                    <a:ext uri="{9D8B030D-6E8A-4147-A177-3AD203B41FA5}">
                      <a16:colId xmlns:a16="http://schemas.microsoft.com/office/drawing/2014/main" xmlns="" val="867727936"/>
                    </a:ext>
                  </a:extLst>
                </a:gridCol>
                <a:gridCol w="1620182">
                  <a:extLst>
                    <a:ext uri="{9D8B030D-6E8A-4147-A177-3AD203B41FA5}">
                      <a16:colId xmlns:a16="http://schemas.microsoft.com/office/drawing/2014/main" xmlns="" val="199935883"/>
                    </a:ext>
                  </a:extLst>
                </a:gridCol>
                <a:gridCol w="1099127">
                  <a:extLst>
                    <a:ext uri="{9D8B030D-6E8A-4147-A177-3AD203B41FA5}">
                      <a16:colId xmlns:a16="http://schemas.microsoft.com/office/drawing/2014/main" xmlns="" val="2688473200"/>
                    </a:ext>
                  </a:extLst>
                </a:gridCol>
                <a:gridCol w="1587857">
                  <a:extLst>
                    <a:ext uri="{9D8B030D-6E8A-4147-A177-3AD203B41FA5}">
                      <a16:colId xmlns:a16="http://schemas.microsoft.com/office/drawing/2014/main" xmlns="" val="2287402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>
                          <a:solidFill>
                            <a:sysClr val="windowText" lastClr="000000"/>
                          </a:solidFill>
                        </a:rPr>
                        <a:t>s_date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>
                          <a:solidFill>
                            <a:sysClr val="windowText" lastClr="000000"/>
                          </a:solidFill>
                        </a:rPr>
                        <a:t>s_gender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>
                          <a:solidFill>
                            <a:sysClr val="windowText" lastClr="000000"/>
                          </a:solidFill>
                        </a:rPr>
                        <a:t>s_age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>
                          <a:solidFill>
                            <a:sysClr val="windowText" lastClr="000000"/>
                          </a:solidFill>
                        </a:rPr>
                        <a:t>s_temp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>
                          <a:solidFill>
                            <a:sysClr val="windowText" lastClr="000000"/>
                          </a:solidFill>
                        </a:rPr>
                        <a:t>s_start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>
                          <a:solidFill>
                            <a:sysClr val="windowText" lastClr="000000"/>
                          </a:solidFill>
                        </a:rPr>
                        <a:t>s_during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>
                          <a:solidFill>
                            <a:sysClr val="windowText" lastClr="000000"/>
                          </a:solidFill>
                        </a:rPr>
                        <a:t>s_perfume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>
                          <a:solidFill>
                            <a:sysClr val="windowText" lastClr="000000"/>
                          </a:solidFill>
                        </a:rPr>
                        <a:t>s_job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>
                          <a:solidFill>
                            <a:sysClr val="windowText" lastClr="000000"/>
                          </a:solidFill>
                        </a:rPr>
                        <a:t>s_weather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7544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229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39081C3-781B-4BF8-870E-09F8DCED1388}"/>
              </a:ext>
            </a:extLst>
          </p:cNvPr>
          <p:cNvSpPr txBox="1"/>
          <p:nvPr/>
        </p:nvSpPr>
        <p:spPr>
          <a:xfrm>
            <a:off x="465219" y="523116"/>
            <a:ext cx="7550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데이터 시각화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나이와 샤워 시간에 관한 관계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A36EB30C-77D5-434A-BC38-53270A683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03" y="1724239"/>
            <a:ext cx="4619625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BB66CBC-DC6A-44BB-9E0E-A5A0C42A0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963" y="3610734"/>
            <a:ext cx="4610100" cy="2724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7A692989-726B-45B9-BB7D-754166AC229B}"/>
              </a:ext>
            </a:extLst>
          </p:cNvPr>
          <p:cNvSpPr/>
          <p:nvPr/>
        </p:nvSpPr>
        <p:spPr>
          <a:xfrm>
            <a:off x="1085502" y="2334639"/>
            <a:ext cx="636292" cy="408562"/>
          </a:xfrm>
          <a:prstGeom prst="ellipse">
            <a:avLst/>
          </a:prstGeom>
          <a:noFill/>
          <a:ln w="38100">
            <a:solidFill>
              <a:srgbClr val="0CC1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77D0758B-B878-40A4-8F94-E81C86139F30}"/>
              </a:ext>
            </a:extLst>
          </p:cNvPr>
          <p:cNvSpPr/>
          <p:nvPr/>
        </p:nvSpPr>
        <p:spPr>
          <a:xfrm>
            <a:off x="1627009" y="3352402"/>
            <a:ext cx="636292" cy="408562"/>
          </a:xfrm>
          <a:prstGeom prst="ellipse">
            <a:avLst/>
          </a:prstGeom>
          <a:noFill/>
          <a:ln w="38100">
            <a:solidFill>
              <a:srgbClr val="32AA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D46578EE-5263-4BEC-8EED-C89BDFACFC10}"/>
              </a:ext>
            </a:extLst>
          </p:cNvPr>
          <p:cNvSpPr/>
          <p:nvPr/>
        </p:nvSpPr>
        <p:spPr>
          <a:xfrm>
            <a:off x="3341464" y="2334639"/>
            <a:ext cx="636292" cy="408562"/>
          </a:xfrm>
          <a:prstGeom prst="ellipse">
            <a:avLst/>
          </a:prstGeom>
          <a:noFill/>
          <a:ln w="38100">
            <a:solidFill>
              <a:srgbClr val="8972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D931C761-0085-4F53-89C1-0B36EB818AAB}"/>
              </a:ext>
            </a:extLst>
          </p:cNvPr>
          <p:cNvSpPr/>
          <p:nvPr/>
        </p:nvSpPr>
        <p:spPr>
          <a:xfrm>
            <a:off x="1982618" y="2347409"/>
            <a:ext cx="636292" cy="408562"/>
          </a:xfrm>
          <a:prstGeom prst="ellipse">
            <a:avLst/>
          </a:prstGeom>
          <a:noFill/>
          <a:ln w="38100">
            <a:solidFill>
              <a:srgbClr val="E389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96D8C316-E5EA-43BF-8632-DC19C580B3B8}"/>
              </a:ext>
            </a:extLst>
          </p:cNvPr>
          <p:cNvSpPr/>
          <p:nvPr/>
        </p:nvSpPr>
        <p:spPr>
          <a:xfrm>
            <a:off x="3977756" y="5115865"/>
            <a:ext cx="636292" cy="79855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4D4EDD39-F135-402D-A6F7-81C9B4247CCB}"/>
              </a:ext>
            </a:extLst>
          </p:cNvPr>
          <p:cNvSpPr/>
          <p:nvPr/>
        </p:nvSpPr>
        <p:spPr>
          <a:xfrm>
            <a:off x="6145477" y="3878095"/>
            <a:ext cx="780614" cy="589344"/>
          </a:xfrm>
          <a:prstGeom prst="ellipse">
            <a:avLst/>
          </a:prstGeom>
          <a:noFill/>
          <a:ln w="38100">
            <a:solidFill>
              <a:srgbClr val="956C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8DD96A27-9462-42BB-B908-7C933549D920}"/>
              </a:ext>
            </a:extLst>
          </p:cNvPr>
          <p:cNvSpPr/>
          <p:nvPr/>
        </p:nvSpPr>
        <p:spPr>
          <a:xfrm>
            <a:off x="4506395" y="4587371"/>
            <a:ext cx="1057823" cy="408562"/>
          </a:xfrm>
          <a:prstGeom prst="ellipse">
            <a:avLst/>
          </a:prstGeom>
          <a:noFill/>
          <a:ln w="38100">
            <a:solidFill>
              <a:srgbClr val="F17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1C372EE8-4D8B-4F7C-BF46-07D001459700}"/>
              </a:ext>
            </a:extLst>
          </p:cNvPr>
          <p:cNvSpPr/>
          <p:nvPr/>
        </p:nvSpPr>
        <p:spPr>
          <a:xfrm>
            <a:off x="4918199" y="4972809"/>
            <a:ext cx="1326956" cy="408562"/>
          </a:xfrm>
          <a:prstGeom prst="ellipse">
            <a:avLst/>
          </a:prstGeom>
          <a:noFill/>
          <a:ln w="38100">
            <a:solidFill>
              <a:srgbClr val="B4B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C255E71A-B962-4F24-AB04-4B112506B787}"/>
              </a:ext>
            </a:extLst>
          </p:cNvPr>
          <p:cNvSpPr/>
          <p:nvPr/>
        </p:nvSpPr>
        <p:spPr>
          <a:xfrm>
            <a:off x="4491428" y="5209416"/>
            <a:ext cx="1500808" cy="620097"/>
          </a:xfrm>
          <a:prstGeom prst="ellipse">
            <a:avLst/>
          </a:prstGeom>
          <a:noFill/>
          <a:ln w="38100">
            <a:solidFill>
              <a:srgbClr val="29AB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27867253-7ED2-4A4A-8728-797DB99E70F6}"/>
              </a:ext>
            </a:extLst>
          </p:cNvPr>
          <p:cNvSpPr/>
          <p:nvPr/>
        </p:nvSpPr>
        <p:spPr>
          <a:xfrm>
            <a:off x="1481094" y="3028188"/>
            <a:ext cx="1860370" cy="462613"/>
          </a:xfrm>
          <a:prstGeom prst="ellipse">
            <a:avLst/>
          </a:prstGeom>
          <a:noFill/>
          <a:ln w="38100">
            <a:solidFill>
              <a:srgbClr val="B0B9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F4E5D70-A9FF-46DE-921F-040CF95729C8}"/>
              </a:ext>
            </a:extLst>
          </p:cNvPr>
          <p:cNvSpPr txBox="1"/>
          <p:nvPr/>
        </p:nvSpPr>
        <p:spPr>
          <a:xfrm>
            <a:off x="5836595" y="1762819"/>
            <a:ext cx="7550372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나이에 따라 샤워를 시작하는 시간이나 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샤워를 하는 시간이 군집화 되는 것을 확인 할 수 있음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xmlns="" id="{013F1F42-9701-44DD-BA21-F933090374E8}"/>
              </a:ext>
            </a:extLst>
          </p:cNvPr>
          <p:cNvSpPr/>
          <p:nvPr/>
        </p:nvSpPr>
        <p:spPr>
          <a:xfrm>
            <a:off x="5254804" y="1831293"/>
            <a:ext cx="581791" cy="412506"/>
          </a:xfrm>
          <a:prstGeom prst="rightArrow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xmlns="" id="{AB7D0E4D-F0E5-4E7E-B21C-4DC511540506}"/>
              </a:ext>
            </a:extLst>
          </p:cNvPr>
          <p:cNvSpPr/>
          <p:nvPr/>
        </p:nvSpPr>
        <p:spPr>
          <a:xfrm rot="5400000">
            <a:off x="9641614" y="3280716"/>
            <a:ext cx="782257" cy="412506"/>
          </a:xfrm>
          <a:prstGeom prst="rightArrow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224DDCEA-D826-4198-9523-3082933D8B78}"/>
              </a:ext>
            </a:extLst>
          </p:cNvPr>
          <p:cNvSpPr txBox="1"/>
          <p:nvPr/>
        </p:nvSpPr>
        <p:spPr>
          <a:xfrm>
            <a:off x="8067060" y="4253257"/>
            <a:ext cx="3931364" cy="956159"/>
          </a:xfrm>
          <a:prstGeom prst="rect">
            <a:avLst/>
          </a:prstGeom>
          <a:noFill/>
          <a:ln w="28575">
            <a:solidFill>
              <a:srgbClr val="F0D252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맑은 고딕" panose="020B0503020000020004" pitchFamily="50" charset="-127"/>
                <a:cs typeface="함초롬바탕" panose="02030604000101010101" pitchFamily="18" charset="-127"/>
              </a:rPr>
              <a:t>나이와 샤워 시간에 관한 요소는 상관관계가 있다고 판단</a:t>
            </a:r>
            <a:endParaRPr lang="en-US" altLang="ko-KR" sz="4000" b="1" dirty="0"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440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D88E4607-9DCB-4441-8774-3AD9A9E27B4D}"/>
              </a:ext>
            </a:extLst>
          </p:cNvPr>
          <p:cNvSpPr/>
          <p:nvPr/>
        </p:nvSpPr>
        <p:spPr>
          <a:xfrm>
            <a:off x="508623" y="810890"/>
            <a:ext cx="1568918" cy="393018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C9DAF82C-ADFD-4B48-B29F-3AE82A1617AC}"/>
              </a:ext>
            </a:extLst>
          </p:cNvPr>
          <p:cNvSpPr txBox="1"/>
          <p:nvPr/>
        </p:nvSpPr>
        <p:spPr>
          <a:xfrm>
            <a:off x="353771" y="788409"/>
            <a:ext cx="3447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Contents</a:t>
            </a:r>
            <a:endParaRPr lang="en-US" altLang="ko-KR" sz="48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7B5A79B-FC4B-4CF9-A953-CFDF95A35F8F}"/>
              </a:ext>
            </a:extLst>
          </p:cNvPr>
          <p:cNvSpPr txBox="1"/>
          <p:nvPr/>
        </p:nvSpPr>
        <p:spPr>
          <a:xfrm>
            <a:off x="4610306" y="505999"/>
            <a:ext cx="3174054" cy="6935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spc="200" dirty="0" smtClean="0">
                <a:solidFill>
                  <a:srgbClr val="767171"/>
                </a:solidFill>
              </a:rPr>
              <a:t>1. </a:t>
            </a:r>
            <a:r>
              <a:rPr lang="ko-KR" altLang="en-US" sz="2000" b="1" spc="200" dirty="0" smtClean="0">
                <a:solidFill>
                  <a:srgbClr val="767171"/>
                </a:solidFill>
              </a:rPr>
              <a:t>팀원 </a:t>
            </a:r>
            <a:r>
              <a:rPr lang="ko-KR" altLang="en-US" sz="2000" b="1" spc="200" dirty="0">
                <a:solidFill>
                  <a:srgbClr val="767171"/>
                </a:solidFill>
              </a:rPr>
              <a:t>소개</a:t>
            </a:r>
            <a:endParaRPr lang="en-US" altLang="ko-KR" sz="2000" b="1" spc="200" dirty="0">
              <a:solidFill>
                <a:srgbClr val="767171"/>
              </a:solidFill>
            </a:endParaRPr>
          </a:p>
          <a:p>
            <a:pPr algn="r"/>
            <a:endParaRPr lang="en-US" altLang="ko-KR" sz="2000" b="1" spc="200" dirty="0">
              <a:solidFill>
                <a:srgbClr val="767171"/>
              </a:solidFill>
            </a:endParaRPr>
          </a:p>
          <a:p>
            <a:pPr algn="r"/>
            <a:r>
              <a:rPr lang="en-US" altLang="ko-KR" sz="2000" b="1" spc="200" dirty="0" smtClean="0">
                <a:solidFill>
                  <a:srgbClr val="767171"/>
                </a:solidFill>
              </a:rPr>
              <a:t>2. </a:t>
            </a:r>
            <a:r>
              <a:rPr lang="ko-KR" altLang="en-US" sz="2000" b="1" spc="200" dirty="0" smtClean="0">
                <a:solidFill>
                  <a:srgbClr val="767171"/>
                </a:solidFill>
              </a:rPr>
              <a:t>주제 선정</a:t>
            </a:r>
            <a:endParaRPr lang="en-US" altLang="ko-KR" sz="2000" b="1" spc="200" dirty="0" smtClean="0">
              <a:solidFill>
                <a:srgbClr val="767171"/>
              </a:solidFill>
            </a:endParaRPr>
          </a:p>
          <a:p>
            <a:pPr algn="r"/>
            <a:endParaRPr lang="en-US" altLang="ko-KR" sz="2000" b="1" spc="200" dirty="0">
              <a:solidFill>
                <a:srgbClr val="767171"/>
              </a:solidFill>
            </a:endParaRPr>
          </a:p>
          <a:p>
            <a:pPr algn="r"/>
            <a:r>
              <a:rPr lang="en-US" altLang="ko-KR" sz="2000" b="1" spc="200" dirty="0" smtClean="0">
                <a:solidFill>
                  <a:srgbClr val="767171"/>
                </a:solidFill>
              </a:rPr>
              <a:t>3. </a:t>
            </a:r>
            <a:r>
              <a:rPr lang="ko-KR" altLang="en-US" sz="2000" b="1" spc="200" dirty="0" smtClean="0">
                <a:solidFill>
                  <a:srgbClr val="767171"/>
                </a:solidFill>
              </a:rPr>
              <a:t>프로젝트 </a:t>
            </a:r>
            <a:r>
              <a:rPr lang="ko-KR" altLang="en-US" sz="2000" b="1" spc="200" dirty="0">
                <a:solidFill>
                  <a:srgbClr val="767171"/>
                </a:solidFill>
              </a:rPr>
              <a:t>소개</a:t>
            </a:r>
            <a:endParaRPr lang="en-US" altLang="ko-KR" sz="2000" b="1" spc="200" dirty="0">
              <a:solidFill>
                <a:srgbClr val="767171"/>
              </a:solidFill>
            </a:endParaRPr>
          </a:p>
          <a:p>
            <a:pPr algn="r"/>
            <a:endParaRPr lang="en-US" altLang="ko-KR" sz="2000" b="1" spc="200" dirty="0" smtClean="0">
              <a:solidFill>
                <a:srgbClr val="767171"/>
              </a:solidFill>
            </a:endParaRPr>
          </a:p>
          <a:p>
            <a:pPr algn="r"/>
            <a:endParaRPr lang="en-US" altLang="ko-KR" sz="2000" b="1" spc="200" dirty="0">
              <a:solidFill>
                <a:srgbClr val="767171"/>
              </a:solidFill>
            </a:endParaRPr>
          </a:p>
          <a:p>
            <a:pPr algn="r"/>
            <a:r>
              <a:rPr lang="en-US" altLang="ko-KR" sz="2000" b="1" spc="200" dirty="0" smtClean="0">
                <a:solidFill>
                  <a:srgbClr val="767171"/>
                </a:solidFill>
              </a:rPr>
              <a:t>4. </a:t>
            </a:r>
            <a:r>
              <a:rPr lang="ko-KR" altLang="en-US" sz="2000" b="1" spc="200" dirty="0" smtClean="0">
                <a:solidFill>
                  <a:srgbClr val="767171"/>
                </a:solidFill>
              </a:rPr>
              <a:t>사용 데이터</a:t>
            </a:r>
            <a:endParaRPr lang="en-US" altLang="ko-KR" sz="2000" b="1" spc="200" dirty="0" smtClean="0">
              <a:solidFill>
                <a:srgbClr val="767171"/>
              </a:solidFill>
            </a:endParaRPr>
          </a:p>
          <a:p>
            <a:pPr algn="r"/>
            <a:endParaRPr lang="en-US" altLang="ko-KR" sz="2000" b="1" spc="200" dirty="0">
              <a:solidFill>
                <a:srgbClr val="767171"/>
              </a:solidFill>
            </a:endParaRPr>
          </a:p>
          <a:p>
            <a:pPr algn="r"/>
            <a:endParaRPr lang="en-US" altLang="ko-KR" sz="2000" b="1" spc="200" dirty="0" smtClean="0">
              <a:solidFill>
                <a:srgbClr val="767171"/>
              </a:solidFill>
            </a:endParaRPr>
          </a:p>
          <a:p>
            <a:pPr algn="r"/>
            <a:endParaRPr lang="en-US" altLang="ko-KR" sz="2000" b="1" spc="200" dirty="0" smtClean="0">
              <a:solidFill>
                <a:srgbClr val="767171"/>
              </a:solidFill>
            </a:endParaRPr>
          </a:p>
          <a:p>
            <a:pPr algn="r"/>
            <a:r>
              <a:rPr lang="en-US" altLang="ko-KR" sz="2000" b="1" spc="200" dirty="0">
                <a:solidFill>
                  <a:srgbClr val="767171"/>
                </a:solidFill>
              </a:rPr>
              <a:t>5. </a:t>
            </a:r>
            <a:r>
              <a:rPr lang="ko-KR" altLang="en-US" sz="2000" b="1" spc="200" dirty="0" smtClean="0">
                <a:solidFill>
                  <a:srgbClr val="767171"/>
                </a:solidFill>
              </a:rPr>
              <a:t>구현</a:t>
            </a:r>
            <a:endParaRPr lang="en-US" altLang="ko-KR" sz="2000" b="1" spc="200" dirty="0" smtClean="0">
              <a:solidFill>
                <a:srgbClr val="767171"/>
              </a:solidFill>
            </a:endParaRPr>
          </a:p>
          <a:p>
            <a:pPr algn="r"/>
            <a:endParaRPr lang="en-US" altLang="ko-KR" sz="3200" b="1" spc="200" dirty="0" smtClean="0">
              <a:solidFill>
                <a:srgbClr val="767171"/>
              </a:solidFill>
            </a:endParaRPr>
          </a:p>
          <a:p>
            <a:pPr algn="r">
              <a:spcBef>
                <a:spcPts val="200"/>
              </a:spcBef>
              <a:spcAft>
                <a:spcPts val="200"/>
              </a:spcAft>
            </a:pPr>
            <a:r>
              <a:rPr lang="en-US" altLang="ko-KR" sz="2000" b="1" spc="200" dirty="0" smtClean="0">
                <a:solidFill>
                  <a:srgbClr val="767171"/>
                </a:solidFill>
              </a:rPr>
              <a:t>6. </a:t>
            </a:r>
            <a:r>
              <a:rPr lang="ko-KR" altLang="en-US" sz="2000" b="1" spc="200" dirty="0">
                <a:solidFill>
                  <a:srgbClr val="767171"/>
                </a:solidFill>
              </a:rPr>
              <a:t>금주 진행 사항</a:t>
            </a:r>
            <a:endParaRPr lang="en-US" altLang="ko-KR" sz="2000" b="1" spc="200" dirty="0">
              <a:solidFill>
                <a:srgbClr val="767171"/>
              </a:solidFill>
            </a:endParaRPr>
          </a:p>
          <a:p>
            <a:pPr algn="r">
              <a:spcBef>
                <a:spcPts val="200"/>
              </a:spcBef>
              <a:spcAft>
                <a:spcPts val="200"/>
              </a:spcAft>
            </a:pPr>
            <a:endParaRPr lang="en-US" altLang="ko-KR" sz="2000" b="1" spc="200" dirty="0">
              <a:solidFill>
                <a:srgbClr val="767171"/>
              </a:solidFill>
            </a:endParaRPr>
          </a:p>
          <a:p>
            <a:pPr algn="r">
              <a:spcBef>
                <a:spcPts val="200"/>
              </a:spcBef>
              <a:spcAft>
                <a:spcPts val="200"/>
              </a:spcAft>
            </a:pPr>
            <a:r>
              <a:rPr lang="en-US" altLang="ko-KR" sz="2000" b="1" spc="200" dirty="0">
                <a:solidFill>
                  <a:srgbClr val="767171"/>
                </a:solidFill>
              </a:rPr>
              <a:t>7. </a:t>
            </a:r>
            <a:r>
              <a:rPr lang="ko-KR" altLang="en-US" sz="2000" b="1" spc="200" dirty="0">
                <a:solidFill>
                  <a:srgbClr val="767171"/>
                </a:solidFill>
              </a:rPr>
              <a:t>차주 계획</a:t>
            </a:r>
            <a:endParaRPr lang="en-US" altLang="ko-KR" sz="2000" b="1" spc="200" dirty="0">
              <a:solidFill>
                <a:srgbClr val="767171"/>
              </a:solidFill>
            </a:endParaRPr>
          </a:p>
          <a:p>
            <a:pPr algn="r">
              <a:spcBef>
                <a:spcPts val="200"/>
              </a:spcBef>
              <a:spcAft>
                <a:spcPts val="200"/>
              </a:spcAft>
            </a:pPr>
            <a:endParaRPr lang="en-US" altLang="ko-KR" sz="2000" b="1" spc="200" dirty="0">
              <a:solidFill>
                <a:srgbClr val="767171"/>
              </a:solidFill>
            </a:endParaRPr>
          </a:p>
          <a:p>
            <a:pPr algn="r">
              <a:spcBef>
                <a:spcPts val="200"/>
              </a:spcBef>
              <a:spcAft>
                <a:spcPts val="200"/>
              </a:spcAft>
            </a:pPr>
            <a:r>
              <a:rPr lang="en-US" altLang="ko-KR" sz="2000" b="1" spc="200" dirty="0">
                <a:solidFill>
                  <a:srgbClr val="767171"/>
                </a:solidFill>
              </a:rPr>
              <a:t>8. </a:t>
            </a:r>
            <a:r>
              <a:rPr lang="ko-KR" altLang="en-US" sz="2000" b="1" spc="200" dirty="0" smtClean="0">
                <a:solidFill>
                  <a:srgbClr val="767171"/>
                </a:solidFill>
              </a:rPr>
              <a:t>참고문헌</a:t>
            </a:r>
            <a:endParaRPr lang="en-US" altLang="ko-KR" sz="2000" b="1" spc="200" dirty="0">
              <a:solidFill>
                <a:srgbClr val="767171"/>
              </a:solidFill>
            </a:endParaRPr>
          </a:p>
          <a:p>
            <a:pPr marL="1257300" lvl="2" indent="-342900">
              <a:buFont typeface="+mj-lt"/>
              <a:buAutoNum type="arabicPeriod"/>
            </a:pPr>
            <a:endParaRPr lang="en-US" altLang="ko-KR" sz="2000" b="1" spc="200" dirty="0">
              <a:solidFill>
                <a:srgbClr val="76717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2000" b="1" spc="200" dirty="0">
              <a:solidFill>
                <a:srgbClr val="767171"/>
              </a:solidFill>
            </a:endParaRPr>
          </a:p>
          <a:p>
            <a:pPr algn="r"/>
            <a:endParaRPr lang="en-US" altLang="ko-KR" sz="2000" b="1" spc="200" dirty="0">
              <a:solidFill>
                <a:srgbClr val="767171"/>
              </a:solidFill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7902146" y="566117"/>
            <a:ext cx="0" cy="304891"/>
          </a:xfrm>
          <a:prstGeom prst="line">
            <a:avLst/>
          </a:prstGeom>
          <a:ln w="38100">
            <a:solidFill>
              <a:srgbClr val="F0D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019933" y="1686902"/>
            <a:ext cx="20409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200" dirty="0" smtClean="0">
                <a:solidFill>
                  <a:srgbClr val="767171"/>
                </a:solidFill>
              </a:rPr>
              <a:t>3-1) </a:t>
            </a:r>
            <a:r>
              <a:rPr lang="ko-KR" altLang="en-US" sz="1400" b="1" spc="200" dirty="0" smtClean="0">
                <a:solidFill>
                  <a:srgbClr val="767171"/>
                </a:solidFill>
              </a:rPr>
              <a:t>개발환경</a:t>
            </a:r>
            <a:endParaRPr lang="en-US" altLang="ko-KR" sz="1400" b="1" spc="200" dirty="0" smtClean="0">
              <a:solidFill>
                <a:srgbClr val="76717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spc="200" dirty="0" smtClean="0">
                <a:solidFill>
                  <a:srgbClr val="767171"/>
                </a:solidFill>
              </a:rPr>
              <a:t>3-2) </a:t>
            </a:r>
            <a:r>
              <a:rPr lang="ko-KR" altLang="en-US" sz="1400" b="1" spc="200" dirty="0" smtClean="0">
                <a:solidFill>
                  <a:srgbClr val="767171"/>
                </a:solidFill>
              </a:rPr>
              <a:t>시스템 흐름도</a:t>
            </a:r>
            <a:endParaRPr lang="en-US" altLang="ko-KR" sz="1400" b="1" spc="200" dirty="0" smtClean="0">
              <a:solidFill>
                <a:srgbClr val="767171"/>
              </a:solidFill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7902146" y="2708579"/>
            <a:ext cx="0" cy="891270"/>
          </a:xfrm>
          <a:prstGeom prst="line">
            <a:avLst/>
          </a:prstGeom>
          <a:ln w="38100">
            <a:solidFill>
              <a:srgbClr val="F0D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902146" y="1794179"/>
            <a:ext cx="0" cy="602512"/>
          </a:xfrm>
          <a:prstGeom prst="line">
            <a:avLst/>
          </a:prstGeom>
          <a:ln w="38100">
            <a:solidFill>
              <a:srgbClr val="F0D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902146" y="3906238"/>
            <a:ext cx="0" cy="605960"/>
          </a:xfrm>
          <a:prstGeom prst="line">
            <a:avLst/>
          </a:prstGeom>
          <a:ln w="38100">
            <a:solidFill>
              <a:srgbClr val="F0D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010308" y="3812034"/>
            <a:ext cx="31261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200" dirty="0">
                <a:solidFill>
                  <a:srgbClr val="767171"/>
                </a:solidFill>
              </a:rPr>
              <a:t>5</a:t>
            </a:r>
            <a:r>
              <a:rPr lang="en-US" altLang="ko-KR" sz="1400" b="1" spc="200" dirty="0" smtClean="0">
                <a:solidFill>
                  <a:srgbClr val="767171"/>
                </a:solidFill>
              </a:rPr>
              <a:t>-1) </a:t>
            </a:r>
            <a:r>
              <a:rPr lang="ko-KR" altLang="en-US" sz="1400" b="1" spc="200" dirty="0" smtClean="0">
                <a:solidFill>
                  <a:srgbClr val="767171"/>
                </a:solidFill>
              </a:rPr>
              <a:t>웹 </a:t>
            </a:r>
            <a:r>
              <a:rPr lang="ko-KR" altLang="en-US" sz="1400" b="1" spc="200" dirty="0" smtClean="0">
                <a:solidFill>
                  <a:srgbClr val="767171"/>
                </a:solidFill>
              </a:rPr>
              <a:t>사이트 구성도 및 기능</a:t>
            </a:r>
            <a:endParaRPr lang="en-US" altLang="ko-KR" sz="1400" b="1" spc="200" dirty="0" smtClean="0">
              <a:solidFill>
                <a:srgbClr val="76717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spc="200" dirty="0">
                <a:solidFill>
                  <a:srgbClr val="767171"/>
                </a:solidFill>
              </a:rPr>
              <a:t>5</a:t>
            </a:r>
            <a:r>
              <a:rPr lang="en-US" altLang="ko-KR" sz="1400" b="1" spc="200" dirty="0" smtClean="0">
                <a:solidFill>
                  <a:srgbClr val="767171"/>
                </a:solidFill>
              </a:rPr>
              <a:t>-2) </a:t>
            </a:r>
            <a:r>
              <a:rPr lang="ko-KR" altLang="en-US" sz="1400" b="1" spc="200" dirty="0" smtClean="0">
                <a:solidFill>
                  <a:srgbClr val="767171"/>
                </a:solidFill>
              </a:rPr>
              <a:t>모형 구현</a:t>
            </a:r>
            <a:endParaRPr lang="ko-KR" altLang="en-US" sz="1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8019933" y="2592698"/>
            <a:ext cx="3038011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200" dirty="0" smtClean="0">
                <a:solidFill>
                  <a:srgbClr val="767171"/>
                </a:solidFill>
              </a:rPr>
              <a:t>4-1) </a:t>
            </a:r>
            <a:r>
              <a:rPr lang="ko-KR" altLang="en-US" sz="1400" b="1" spc="200" dirty="0" smtClean="0">
                <a:solidFill>
                  <a:srgbClr val="767171"/>
                </a:solidFill>
              </a:rPr>
              <a:t>데이터 수집</a:t>
            </a:r>
            <a:endParaRPr lang="en-US" altLang="ko-KR" sz="1400" b="1" spc="200" dirty="0" smtClean="0">
              <a:solidFill>
                <a:srgbClr val="76717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spc="200" dirty="0" smtClean="0">
                <a:solidFill>
                  <a:srgbClr val="767171"/>
                </a:solidFill>
              </a:rPr>
              <a:t>4-2) </a:t>
            </a:r>
            <a:r>
              <a:rPr lang="ko-KR" altLang="en-US" sz="1400" b="1" spc="200" dirty="0" smtClean="0">
                <a:solidFill>
                  <a:srgbClr val="767171"/>
                </a:solidFill>
              </a:rPr>
              <a:t>데이터 전처리 및 시각화</a:t>
            </a:r>
            <a:endParaRPr lang="en-US" altLang="ko-KR" sz="1400" b="1" spc="200" dirty="0" smtClean="0">
              <a:solidFill>
                <a:srgbClr val="76717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spc="200" dirty="0" smtClean="0">
                <a:solidFill>
                  <a:srgbClr val="767171"/>
                </a:solidFill>
              </a:rPr>
              <a:t>4-3) </a:t>
            </a:r>
            <a:r>
              <a:rPr lang="ko-KR" altLang="en-US" sz="1400" b="1" spc="200" dirty="0" smtClean="0">
                <a:solidFill>
                  <a:srgbClr val="767171"/>
                </a:solidFill>
              </a:rPr>
              <a:t>데이터 학습</a:t>
            </a:r>
            <a:endParaRPr lang="ko-KR" altLang="en-US" sz="1400" b="1" dirty="0"/>
          </a:p>
        </p:txBody>
      </p:sp>
      <p:cxnSp>
        <p:nvCxnSpPr>
          <p:cNvPr id="54" name="직선 연결선 53"/>
          <p:cNvCxnSpPr/>
          <p:nvPr/>
        </p:nvCxnSpPr>
        <p:spPr>
          <a:xfrm>
            <a:off x="7902146" y="1203907"/>
            <a:ext cx="0" cy="304891"/>
          </a:xfrm>
          <a:prstGeom prst="line">
            <a:avLst/>
          </a:prstGeom>
          <a:ln w="38100">
            <a:solidFill>
              <a:srgbClr val="F0D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7902146" y="4741877"/>
            <a:ext cx="0" cy="304891"/>
          </a:xfrm>
          <a:prstGeom prst="line">
            <a:avLst/>
          </a:prstGeom>
          <a:ln w="38100">
            <a:solidFill>
              <a:srgbClr val="F0D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7902146" y="5444522"/>
            <a:ext cx="0" cy="304891"/>
          </a:xfrm>
          <a:prstGeom prst="line">
            <a:avLst/>
          </a:prstGeom>
          <a:ln w="38100">
            <a:solidFill>
              <a:srgbClr val="F0D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7902146" y="6166416"/>
            <a:ext cx="0" cy="304891"/>
          </a:xfrm>
          <a:prstGeom prst="line">
            <a:avLst/>
          </a:prstGeom>
          <a:ln w="38100">
            <a:solidFill>
              <a:srgbClr val="F0D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05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39081C3-781B-4BF8-870E-09F8DCED1388}"/>
              </a:ext>
            </a:extLst>
          </p:cNvPr>
          <p:cNvSpPr txBox="1"/>
          <p:nvPr/>
        </p:nvSpPr>
        <p:spPr>
          <a:xfrm>
            <a:off x="465219" y="523116"/>
            <a:ext cx="7261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데이터 시각화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날씨와 샤워 시간에 관한 관계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C353B26D-25E0-4ECB-8FE6-380073090E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19" y="1639111"/>
            <a:ext cx="4600575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8173A468-AD04-49D5-B573-8EEB4201892C}"/>
              </a:ext>
            </a:extLst>
          </p:cNvPr>
          <p:cNvSpPr/>
          <p:nvPr/>
        </p:nvSpPr>
        <p:spPr>
          <a:xfrm>
            <a:off x="847021" y="3010711"/>
            <a:ext cx="3131591" cy="408562"/>
          </a:xfrm>
          <a:prstGeom prst="ellipse">
            <a:avLst/>
          </a:prstGeom>
          <a:noFill/>
          <a:ln w="38100">
            <a:solidFill>
              <a:srgbClr val="B4B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22D81BCC-7C6B-4C6D-8F32-6FB1962C92D2}"/>
              </a:ext>
            </a:extLst>
          </p:cNvPr>
          <p:cNvSpPr/>
          <p:nvPr/>
        </p:nvSpPr>
        <p:spPr>
          <a:xfrm>
            <a:off x="746092" y="3278439"/>
            <a:ext cx="3333448" cy="316848"/>
          </a:xfrm>
          <a:prstGeom prst="ellipse">
            <a:avLst/>
          </a:prstGeom>
          <a:noFill/>
          <a:ln w="38100">
            <a:solidFill>
              <a:srgbClr val="2AB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700B8792-A74D-4A9E-99DF-FA0BF08EE874}"/>
              </a:ext>
            </a:extLst>
          </p:cNvPr>
          <p:cNvSpPr/>
          <p:nvPr/>
        </p:nvSpPr>
        <p:spPr>
          <a:xfrm>
            <a:off x="2234106" y="1956707"/>
            <a:ext cx="1845434" cy="534708"/>
          </a:xfrm>
          <a:prstGeom prst="ellipse">
            <a:avLst/>
          </a:prstGeom>
          <a:noFill/>
          <a:ln w="38100">
            <a:solidFill>
              <a:srgbClr val="806C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9C3DF63C-DF35-4591-B909-3CDBA77FDB9A}"/>
              </a:ext>
            </a:extLst>
          </p:cNvPr>
          <p:cNvSpPr/>
          <p:nvPr/>
        </p:nvSpPr>
        <p:spPr>
          <a:xfrm>
            <a:off x="908164" y="3595287"/>
            <a:ext cx="3070448" cy="261809"/>
          </a:xfrm>
          <a:prstGeom prst="ellipse">
            <a:avLst/>
          </a:prstGeom>
          <a:noFill/>
          <a:ln w="38100">
            <a:solidFill>
              <a:srgbClr val="29AB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848686C3-ACA2-4D81-AD5C-1563303AE5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687" y="3670362"/>
            <a:ext cx="4638675" cy="2790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4AC7BE95-18EB-453F-93D4-B64CD9BB3518}"/>
              </a:ext>
            </a:extLst>
          </p:cNvPr>
          <p:cNvSpPr/>
          <p:nvPr/>
        </p:nvSpPr>
        <p:spPr>
          <a:xfrm>
            <a:off x="3014720" y="4428202"/>
            <a:ext cx="3333448" cy="190716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1ADE7DAB-D887-4298-914E-F2E6D30F07B8}"/>
              </a:ext>
            </a:extLst>
          </p:cNvPr>
          <p:cNvSpPr/>
          <p:nvPr/>
        </p:nvSpPr>
        <p:spPr>
          <a:xfrm>
            <a:off x="4675487" y="3984304"/>
            <a:ext cx="780614" cy="296165"/>
          </a:xfrm>
          <a:prstGeom prst="ellipse">
            <a:avLst/>
          </a:prstGeom>
          <a:noFill/>
          <a:ln w="38100">
            <a:solidFill>
              <a:srgbClr val="CC84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97B701C2-D9B1-4683-A864-DBD50DDC1137}"/>
              </a:ext>
            </a:extLst>
          </p:cNvPr>
          <p:cNvSpPr/>
          <p:nvPr/>
        </p:nvSpPr>
        <p:spPr>
          <a:xfrm>
            <a:off x="3017962" y="5062815"/>
            <a:ext cx="3078038" cy="408562"/>
          </a:xfrm>
          <a:prstGeom prst="ellipse">
            <a:avLst/>
          </a:prstGeom>
          <a:noFill/>
          <a:ln w="38100">
            <a:solidFill>
              <a:srgbClr val="B4B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EF4231CB-72C9-4EC5-930E-E53A7A6D58C4}"/>
              </a:ext>
            </a:extLst>
          </p:cNvPr>
          <p:cNvSpPr/>
          <p:nvPr/>
        </p:nvSpPr>
        <p:spPr>
          <a:xfrm>
            <a:off x="3502082" y="5376757"/>
            <a:ext cx="2593918" cy="261809"/>
          </a:xfrm>
          <a:prstGeom prst="ellipse">
            <a:avLst/>
          </a:prstGeom>
          <a:noFill/>
          <a:ln w="38100">
            <a:solidFill>
              <a:srgbClr val="29AB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CB42B6B7-4106-46C7-B938-D2207B21432E}"/>
              </a:ext>
            </a:extLst>
          </p:cNvPr>
          <p:cNvSpPr txBox="1"/>
          <p:nvPr/>
        </p:nvSpPr>
        <p:spPr>
          <a:xfrm>
            <a:off x="5836595" y="1762819"/>
            <a:ext cx="7550372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날씨에 따라 샤워하는 시간이나 시작하는 시간이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군집화 되는 것을 볼 수 있음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xmlns="" id="{20C5B552-6EA0-4C3E-9A74-52683A948E5D}"/>
              </a:ext>
            </a:extLst>
          </p:cNvPr>
          <p:cNvSpPr/>
          <p:nvPr/>
        </p:nvSpPr>
        <p:spPr>
          <a:xfrm>
            <a:off x="5254804" y="1831293"/>
            <a:ext cx="581791" cy="412506"/>
          </a:xfrm>
          <a:prstGeom prst="rightArrow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xmlns="" id="{D4472370-7D17-4EF3-8AF9-95C8CEADF94C}"/>
              </a:ext>
            </a:extLst>
          </p:cNvPr>
          <p:cNvSpPr/>
          <p:nvPr/>
        </p:nvSpPr>
        <p:spPr>
          <a:xfrm rot="5400000">
            <a:off x="8298503" y="3275002"/>
            <a:ext cx="782257" cy="412506"/>
          </a:xfrm>
          <a:prstGeom prst="rightArrow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46258E25-36A8-4CD2-9BDC-9AC14E81D574}"/>
              </a:ext>
            </a:extLst>
          </p:cNvPr>
          <p:cNvSpPr txBox="1"/>
          <p:nvPr/>
        </p:nvSpPr>
        <p:spPr>
          <a:xfrm>
            <a:off x="7726592" y="4236074"/>
            <a:ext cx="3931364" cy="956159"/>
          </a:xfrm>
          <a:prstGeom prst="rect">
            <a:avLst/>
          </a:prstGeom>
          <a:noFill/>
          <a:ln w="28575">
            <a:solidFill>
              <a:srgbClr val="F0D252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맑은 고딕" panose="020B0503020000020004" pitchFamily="50" charset="-127"/>
                <a:cs typeface="함초롬바탕" panose="02030604000101010101" pitchFamily="18" charset="-127"/>
              </a:rPr>
              <a:t>날씨와 샤워 시간에 관한 요소는 상관관계가 있다고 판단</a:t>
            </a:r>
            <a:endParaRPr lang="en-US" altLang="ko-KR" sz="4000" b="1" dirty="0"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293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06794F9-AD92-41FC-9A8F-A29EE2155711}"/>
              </a:ext>
            </a:extLst>
          </p:cNvPr>
          <p:cNvSpPr txBox="1"/>
          <p:nvPr/>
        </p:nvSpPr>
        <p:spPr>
          <a:xfrm>
            <a:off x="465220" y="523116"/>
            <a:ext cx="6124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데이터 학습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59" y="1379529"/>
            <a:ext cx="11642597" cy="469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640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5C265A66-5F2C-488C-AC8D-8D373FF54653}"/>
              </a:ext>
            </a:extLst>
          </p:cNvPr>
          <p:cNvSpPr/>
          <p:nvPr/>
        </p:nvSpPr>
        <p:spPr>
          <a:xfrm>
            <a:off x="2704193" y="2321004"/>
            <a:ext cx="1188538" cy="383007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01976EF-180B-4C1B-8BE7-0D218B0A121F}"/>
              </a:ext>
            </a:extLst>
          </p:cNvPr>
          <p:cNvSpPr txBox="1"/>
          <p:nvPr/>
        </p:nvSpPr>
        <p:spPr>
          <a:xfrm>
            <a:off x="3357245" y="3429000"/>
            <a:ext cx="3801292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b="1" dirty="0">
                <a:solidFill>
                  <a:srgbClr val="767171"/>
                </a:solidFill>
                <a:latin typeface="+mj-lt"/>
              </a:rPr>
              <a:t> 웹 사이트 구성도</a:t>
            </a:r>
            <a:endParaRPr lang="en-US" altLang="ko-KR" sz="2800" b="1" dirty="0">
              <a:solidFill>
                <a:srgbClr val="767171"/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800" b="1" dirty="0">
                <a:solidFill>
                  <a:srgbClr val="767171"/>
                </a:solidFill>
                <a:latin typeface="+mj-lt"/>
              </a:rPr>
              <a:t> </a:t>
            </a:r>
            <a:r>
              <a:rPr lang="ko-KR" altLang="en-US" sz="2800" b="1" dirty="0">
                <a:solidFill>
                  <a:srgbClr val="767171"/>
                </a:solidFill>
                <a:latin typeface="+mj-lt"/>
              </a:rPr>
              <a:t>웹 사이트 구현</a:t>
            </a:r>
            <a:endParaRPr lang="en-US" altLang="ko-KR" sz="2800" b="1" dirty="0">
              <a:solidFill>
                <a:srgbClr val="767171"/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800" b="1" dirty="0">
                <a:solidFill>
                  <a:srgbClr val="767171"/>
                </a:solidFill>
                <a:latin typeface="+mj-lt"/>
              </a:rPr>
              <a:t> </a:t>
            </a:r>
            <a:r>
              <a:rPr lang="ko-KR" altLang="en-US" sz="2800" b="1" dirty="0">
                <a:solidFill>
                  <a:srgbClr val="767171"/>
                </a:solidFill>
                <a:latin typeface="+mj-lt"/>
              </a:rPr>
              <a:t>모형 구현</a:t>
            </a:r>
            <a:endParaRPr lang="en-US" altLang="ko-KR" sz="2800" b="1" dirty="0">
              <a:solidFill>
                <a:srgbClr val="76717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62E4E4D-70C7-43BB-9CA7-3687B4A71079}"/>
              </a:ext>
            </a:extLst>
          </p:cNvPr>
          <p:cNvSpPr txBox="1"/>
          <p:nvPr/>
        </p:nvSpPr>
        <p:spPr>
          <a:xfrm>
            <a:off x="2209962" y="2321004"/>
            <a:ext cx="32183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구현</a:t>
            </a:r>
            <a:endParaRPr lang="en-US" altLang="ko-KR" sz="66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724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xmlns="" id="{8859A968-FEC5-408D-9E26-1A47099F5EFA}"/>
              </a:ext>
            </a:extLst>
          </p:cNvPr>
          <p:cNvGrpSpPr/>
          <p:nvPr/>
        </p:nvGrpSpPr>
        <p:grpSpPr>
          <a:xfrm>
            <a:off x="258345" y="1754656"/>
            <a:ext cx="6455561" cy="3553103"/>
            <a:chOff x="404260" y="949135"/>
            <a:chExt cx="6455561" cy="355310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4FABC9C4-1E89-4136-8EED-80919274B685}"/>
                </a:ext>
              </a:extLst>
            </p:cNvPr>
            <p:cNvSpPr txBox="1"/>
            <p:nvPr/>
          </p:nvSpPr>
          <p:spPr>
            <a:xfrm>
              <a:off x="404260" y="2709289"/>
              <a:ext cx="1440673" cy="369332"/>
            </a:xfrm>
            <a:prstGeom prst="rect">
              <a:avLst/>
            </a:prstGeom>
            <a:noFill/>
            <a:ln w="19050">
              <a:solidFill>
                <a:srgbClr val="76717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767171"/>
                  </a:solidFill>
                </a:rPr>
                <a:t>회원 가입</a:t>
              </a:r>
              <a:endParaRPr lang="en-US" altLang="ko-KR" b="1" dirty="0">
                <a:solidFill>
                  <a:srgbClr val="76717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4FABC9C4-1E89-4136-8EED-80919274B685}"/>
                </a:ext>
              </a:extLst>
            </p:cNvPr>
            <p:cNvSpPr txBox="1"/>
            <p:nvPr/>
          </p:nvSpPr>
          <p:spPr>
            <a:xfrm>
              <a:off x="2085596" y="2704561"/>
              <a:ext cx="1440673" cy="369332"/>
            </a:xfrm>
            <a:prstGeom prst="rect">
              <a:avLst/>
            </a:prstGeom>
            <a:noFill/>
            <a:ln w="19050">
              <a:solidFill>
                <a:srgbClr val="76717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767171"/>
                  </a:solidFill>
                </a:rPr>
                <a:t>프로필 선택</a:t>
              </a:r>
              <a:endParaRPr lang="en-US" altLang="ko-KR" b="1" dirty="0">
                <a:solidFill>
                  <a:srgbClr val="76717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4FABC9C4-1E89-4136-8EED-80919274B685}"/>
                </a:ext>
              </a:extLst>
            </p:cNvPr>
            <p:cNvSpPr txBox="1"/>
            <p:nvPr/>
          </p:nvSpPr>
          <p:spPr>
            <a:xfrm>
              <a:off x="3752372" y="2704561"/>
              <a:ext cx="1440673" cy="369332"/>
            </a:xfrm>
            <a:prstGeom prst="rect">
              <a:avLst/>
            </a:prstGeom>
            <a:noFill/>
            <a:ln w="19050">
              <a:solidFill>
                <a:srgbClr val="76717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767171"/>
                  </a:solidFill>
                </a:rPr>
                <a:t>모드 선택</a:t>
              </a:r>
              <a:endParaRPr lang="en-US" altLang="ko-KR" b="1" dirty="0">
                <a:solidFill>
                  <a:srgbClr val="76717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4FABC9C4-1E89-4136-8EED-80919274B685}"/>
                </a:ext>
              </a:extLst>
            </p:cNvPr>
            <p:cNvSpPr txBox="1"/>
            <p:nvPr/>
          </p:nvSpPr>
          <p:spPr>
            <a:xfrm>
              <a:off x="5419148" y="2706703"/>
              <a:ext cx="1440673" cy="369332"/>
            </a:xfrm>
            <a:prstGeom prst="rect">
              <a:avLst/>
            </a:prstGeom>
            <a:noFill/>
            <a:ln w="19050">
              <a:solidFill>
                <a:srgbClr val="76717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767171"/>
                  </a:solidFill>
                </a:rPr>
                <a:t>추천 모드</a:t>
              </a:r>
              <a:endParaRPr lang="en-US" altLang="ko-KR" b="1" dirty="0">
                <a:solidFill>
                  <a:srgbClr val="76717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4FABC9C4-1E89-4136-8EED-80919274B685}"/>
                </a:ext>
              </a:extLst>
            </p:cNvPr>
            <p:cNvSpPr txBox="1"/>
            <p:nvPr/>
          </p:nvSpPr>
          <p:spPr>
            <a:xfrm>
              <a:off x="5419148" y="4132906"/>
              <a:ext cx="1440673" cy="369332"/>
            </a:xfrm>
            <a:prstGeom prst="rect">
              <a:avLst/>
            </a:prstGeom>
            <a:noFill/>
            <a:ln w="19050">
              <a:solidFill>
                <a:srgbClr val="76717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767171"/>
                  </a:solidFill>
                </a:rPr>
                <a:t>온라인 모드</a:t>
              </a:r>
              <a:endParaRPr lang="en-US" altLang="ko-KR" b="1" dirty="0">
                <a:solidFill>
                  <a:srgbClr val="76717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4FABC9C4-1E89-4136-8EED-80919274B685}"/>
                </a:ext>
              </a:extLst>
            </p:cNvPr>
            <p:cNvSpPr txBox="1"/>
            <p:nvPr/>
          </p:nvSpPr>
          <p:spPr>
            <a:xfrm>
              <a:off x="5419148" y="1280500"/>
              <a:ext cx="1440673" cy="369332"/>
            </a:xfrm>
            <a:prstGeom prst="rect">
              <a:avLst/>
            </a:prstGeom>
            <a:noFill/>
            <a:ln w="19050">
              <a:solidFill>
                <a:srgbClr val="76717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767171"/>
                  </a:solidFill>
                </a:rPr>
                <a:t>나만의 설정</a:t>
              </a:r>
              <a:endParaRPr lang="en-US" altLang="ko-KR" b="1" dirty="0">
                <a:solidFill>
                  <a:srgbClr val="767171"/>
                </a:solidFill>
              </a:endParaRPr>
            </a:p>
          </p:txBody>
        </p:sp>
        <p:cxnSp>
          <p:nvCxnSpPr>
            <p:cNvPr id="3" name="꺾인 연결선 2"/>
            <p:cNvCxnSpPr>
              <a:cxnSpLocks/>
              <a:stCxn id="23" idx="1"/>
              <a:endCxn id="17" idx="2"/>
            </p:cNvCxnSpPr>
            <p:nvPr/>
          </p:nvCxnSpPr>
          <p:spPr>
            <a:xfrm rot="10800000">
              <a:off x="4472710" y="3073894"/>
              <a:ext cx="946439" cy="1243679"/>
            </a:xfrm>
            <a:prstGeom prst="bentConnector2">
              <a:avLst/>
            </a:prstGeom>
            <a:ln w="19050">
              <a:solidFill>
                <a:srgbClr val="7671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>
              <a:cxnSpLocks/>
              <a:stCxn id="21" idx="1"/>
              <a:endCxn id="17" idx="3"/>
            </p:cNvCxnSpPr>
            <p:nvPr/>
          </p:nvCxnSpPr>
          <p:spPr>
            <a:xfrm flipH="1" flipV="1">
              <a:off x="5193045" y="2889227"/>
              <a:ext cx="226103" cy="2142"/>
            </a:xfrm>
            <a:prstGeom prst="line">
              <a:avLst/>
            </a:prstGeom>
            <a:ln w="19050">
              <a:solidFill>
                <a:srgbClr val="7671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꺾인 연결선 15"/>
            <p:cNvCxnSpPr>
              <a:cxnSpLocks/>
              <a:stCxn id="25" idx="1"/>
              <a:endCxn id="17" idx="0"/>
            </p:cNvCxnSpPr>
            <p:nvPr/>
          </p:nvCxnSpPr>
          <p:spPr>
            <a:xfrm rot="10800000" flipV="1">
              <a:off x="4472710" y="1465165"/>
              <a:ext cx="946439" cy="1239395"/>
            </a:xfrm>
            <a:prstGeom prst="bentConnector2">
              <a:avLst/>
            </a:prstGeom>
            <a:ln w="19050">
              <a:solidFill>
                <a:srgbClr val="7671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cxnSpLocks/>
              <a:stCxn id="10" idx="3"/>
              <a:endCxn id="15" idx="1"/>
            </p:cNvCxnSpPr>
            <p:nvPr/>
          </p:nvCxnSpPr>
          <p:spPr>
            <a:xfrm flipV="1">
              <a:off x="1844933" y="2889227"/>
              <a:ext cx="240663" cy="4728"/>
            </a:xfrm>
            <a:prstGeom prst="line">
              <a:avLst/>
            </a:prstGeom>
            <a:ln w="19050">
              <a:solidFill>
                <a:srgbClr val="7671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cxnSpLocks/>
              <a:stCxn id="15" idx="3"/>
              <a:endCxn id="17" idx="1"/>
            </p:cNvCxnSpPr>
            <p:nvPr/>
          </p:nvCxnSpPr>
          <p:spPr>
            <a:xfrm>
              <a:off x="3526269" y="2889227"/>
              <a:ext cx="226103" cy="0"/>
            </a:xfrm>
            <a:prstGeom prst="line">
              <a:avLst/>
            </a:prstGeom>
            <a:ln w="19050">
              <a:solidFill>
                <a:srgbClr val="7671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xmlns="" id="{D036A916-83D2-4F52-B5BE-5B7E2F1F6BD7}"/>
                </a:ext>
              </a:extLst>
            </p:cNvPr>
            <p:cNvSpPr/>
            <p:nvPr/>
          </p:nvSpPr>
          <p:spPr>
            <a:xfrm>
              <a:off x="984380" y="2346550"/>
              <a:ext cx="280431" cy="277509"/>
            </a:xfrm>
            <a:prstGeom prst="ellipse">
              <a:avLst/>
            </a:prstGeom>
            <a:noFill/>
            <a:ln w="12700"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767171"/>
                  </a:solidFill>
                </a:rPr>
                <a:t>1</a:t>
              </a:r>
              <a:endParaRPr lang="ko-KR" altLang="en-US" sz="1600" b="1" dirty="0">
                <a:solidFill>
                  <a:srgbClr val="767171"/>
                </a:solidFill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xmlns="" id="{D036A916-83D2-4F52-B5BE-5B7E2F1F6BD7}"/>
                </a:ext>
              </a:extLst>
            </p:cNvPr>
            <p:cNvSpPr/>
            <p:nvPr/>
          </p:nvSpPr>
          <p:spPr>
            <a:xfrm>
              <a:off x="2640284" y="2368379"/>
              <a:ext cx="280431" cy="277509"/>
            </a:xfrm>
            <a:prstGeom prst="ellipse">
              <a:avLst/>
            </a:prstGeom>
            <a:noFill/>
            <a:ln w="12700"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767171"/>
                  </a:solidFill>
                </a:rPr>
                <a:t>2</a:t>
              </a:r>
              <a:endParaRPr lang="ko-KR" altLang="en-US" sz="1600" b="1" dirty="0">
                <a:solidFill>
                  <a:srgbClr val="767171"/>
                </a:solidFill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xmlns="" id="{D036A916-83D2-4F52-B5BE-5B7E2F1F6BD7}"/>
                </a:ext>
              </a:extLst>
            </p:cNvPr>
            <p:cNvSpPr/>
            <p:nvPr/>
          </p:nvSpPr>
          <p:spPr>
            <a:xfrm>
              <a:off x="4105458" y="2375338"/>
              <a:ext cx="280431" cy="277509"/>
            </a:xfrm>
            <a:prstGeom prst="ellipse">
              <a:avLst/>
            </a:prstGeom>
            <a:noFill/>
            <a:ln w="12700"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767171"/>
                  </a:solidFill>
                </a:rPr>
                <a:t>3</a:t>
              </a:r>
              <a:endParaRPr lang="ko-KR" altLang="en-US" sz="1600" b="1" dirty="0">
                <a:solidFill>
                  <a:srgbClr val="76717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xmlns="" id="{D036A916-83D2-4F52-B5BE-5B7E2F1F6BD7}"/>
                </a:ext>
              </a:extLst>
            </p:cNvPr>
            <p:cNvSpPr/>
            <p:nvPr/>
          </p:nvSpPr>
          <p:spPr>
            <a:xfrm>
              <a:off x="5955784" y="2375338"/>
              <a:ext cx="280431" cy="277509"/>
            </a:xfrm>
            <a:prstGeom prst="ellipse">
              <a:avLst/>
            </a:prstGeom>
            <a:noFill/>
            <a:ln w="12700"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767171"/>
                  </a:solidFill>
                </a:rPr>
                <a:t>5</a:t>
              </a:r>
              <a:endParaRPr lang="ko-KR" altLang="en-US" sz="1600" b="1" dirty="0">
                <a:solidFill>
                  <a:srgbClr val="767171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xmlns="" id="{D036A916-83D2-4F52-B5BE-5B7E2F1F6BD7}"/>
                </a:ext>
              </a:extLst>
            </p:cNvPr>
            <p:cNvSpPr/>
            <p:nvPr/>
          </p:nvSpPr>
          <p:spPr>
            <a:xfrm>
              <a:off x="5955783" y="3806439"/>
              <a:ext cx="280431" cy="277509"/>
            </a:xfrm>
            <a:prstGeom prst="ellipse">
              <a:avLst/>
            </a:prstGeom>
            <a:noFill/>
            <a:ln w="12700"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767171"/>
                  </a:solidFill>
                </a:rPr>
                <a:t>6</a:t>
              </a:r>
              <a:endParaRPr lang="ko-KR" altLang="en-US" sz="1600" b="1" dirty="0">
                <a:solidFill>
                  <a:srgbClr val="767171"/>
                </a:solidFill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xmlns="" id="{D036A916-83D2-4F52-B5BE-5B7E2F1F6BD7}"/>
                </a:ext>
              </a:extLst>
            </p:cNvPr>
            <p:cNvSpPr/>
            <p:nvPr/>
          </p:nvSpPr>
          <p:spPr>
            <a:xfrm>
              <a:off x="5961142" y="949135"/>
              <a:ext cx="280431" cy="277509"/>
            </a:xfrm>
            <a:prstGeom prst="ellipse">
              <a:avLst/>
            </a:prstGeom>
            <a:noFill/>
            <a:ln w="12700"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767171"/>
                  </a:solidFill>
                </a:rPr>
                <a:t>4</a:t>
              </a:r>
              <a:endParaRPr lang="ko-KR" altLang="en-US" sz="1600" b="1" dirty="0">
                <a:solidFill>
                  <a:srgbClr val="767171"/>
                </a:solidFill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7078100" y="1569005"/>
            <a:ext cx="5113900" cy="3882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>
                <a:solidFill>
                  <a:srgbClr val="767171"/>
                </a:solidFill>
              </a:rPr>
              <a:t>웹 사이트 구성</a:t>
            </a:r>
            <a:endParaRPr lang="en-US" altLang="ko-KR" b="1" dirty="0">
              <a:solidFill>
                <a:srgbClr val="767171"/>
              </a:solidFill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b="1" dirty="0">
                <a:solidFill>
                  <a:srgbClr val="767171"/>
                </a:solidFill>
              </a:rPr>
              <a:t>새로운 사용자등록을 위한 페이지</a:t>
            </a:r>
            <a:endParaRPr lang="en-US" altLang="ko-KR" b="1" dirty="0">
              <a:solidFill>
                <a:srgbClr val="767171"/>
              </a:solidFill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b="1" dirty="0">
                <a:solidFill>
                  <a:srgbClr val="767171"/>
                </a:solidFill>
              </a:rPr>
              <a:t>등록된 사용자를 선택할 수 있는 페이지</a:t>
            </a:r>
            <a:endParaRPr lang="en-US" altLang="ko-KR" b="1" dirty="0">
              <a:solidFill>
                <a:srgbClr val="767171"/>
              </a:solidFill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b="1" dirty="0">
                <a:solidFill>
                  <a:srgbClr val="767171"/>
                </a:solidFill>
              </a:rPr>
              <a:t>원하는 모드를 선택하여 이동하는 페이지</a:t>
            </a:r>
            <a:endParaRPr lang="en-US" altLang="ko-KR" b="1" dirty="0">
              <a:solidFill>
                <a:srgbClr val="767171"/>
              </a:solidFill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b="1" dirty="0">
                <a:solidFill>
                  <a:srgbClr val="767171"/>
                </a:solidFill>
              </a:rPr>
              <a:t>사용자가 원하는 옵션을 선택하는 페이지</a:t>
            </a:r>
            <a:endParaRPr lang="en-US" altLang="ko-KR" b="1" dirty="0">
              <a:solidFill>
                <a:srgbClr val="767171"/>
              </a:solidFill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b="1" dirty="0">
                <a:solidFill>
                  <a:srgbClr val="767171"/>
                </a:solidFill>
              </a:rPr>
              <a:t>사용자에게 알맞은 옵션을 추천하는 페이지</a:t>
            </a:r>
            <a:endParaRPr lang="en-US" altLang="ko-KR" b="1" dirty="0">
              <a:solidFill>
                <a:srgbClr val="767171"/>
              </a:solidFill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b="1" dirty="0">
                <a:solidFill>
                  <a:srgbClr val="767171"/>
                </a:solidFill>
              </a:rPr>
              <a:t>나이</a:t>
            </a:r>
            <a:r>
              <a:rPr lang="en-US" altLang="ko-KR" b="1" dirty="0">
                <a:solidFill>
                  <a:srgbClr val="767171"/>
                </a:solidFill>
              </a:rPr>
              <a:t>, </a:t>
            </a:r>
            <a:r>
              <a:rPr lang="ko-KR" altLang="en-US" b="1" dirty="0">
                <a:solidFill>
                  <a:srgbClr val="767171"/>
                </a:solidFill>
              </a:rPr>
              <a:t>성별 등 통계를 보여주는 페이지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8CB83217-ED26-46B3-B3DD-9A3B549CCE9D}"/>
              </a:ext>
            </a:extLst>
          </p:cNvPr>
          <p:cNvSpPr txBox="1"/>
          <p:nvPr/>
        </p:nvSpPr>
        <p:spPr>
          <a:xfrm>
            <a:off x="465219" y="523116"/>
            <a:ext cx="42599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웹 </a:t>
            </a:r>
            <a:r>
              <a:rPr lang="ko-KR" altLang="en-US" sz="4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사이트 구성도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160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39081C3-781B-4BF8-870E-09F8DCED1388}"/>
              </a:ext>
            </a:extLst>
          </p:cNvPr>
          <p:cNvSpPr txBox="1"/>
          <p:nvPr/>
        </p:nvSpPr>
        <p:spPr>
          <a:xfrm>
            <a:off x="465219" y="523116"/>
            <a:ext cx="42599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웹 </a:t>
            </a:r>
            <a:r>
              <a:rPr lang="ko-KR" altLang="en-US" sz="4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사이트 구성도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FABC9C4-1E89-4136-8EED-80919274B685}"/>
              </a:ext>
            </a:extLst>
          </p:cNvPr>
          <p:cNvSpPr txBox="1"/>
          <p:nvPr/>
        </p:nvSpPr>
        <p:spPr>
          <a:xfrm>
            <a:off x="868979" y="2413295"/>
            <a:ext cx="144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회원 가입</a:t>
            </a:r>
            <a:endParaRPr lang="en-US" altLang="ko-KR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B7277CF1-9EBE-4F45-87DC-0F88CC2E045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04260" y="2769427"/>
            <a:ext cx="2370110" cy="169293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16077E92-84DE-40F5-A534-096275CA6828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074628" y="2769427"/>
            <a:ext cx="2370110" cy="169293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FABC9C4-1E89-4136-8EED-80919274B685}"/>
              </a:ext>
            </a:extLst>
          </p:cNvPr>
          <p:cNvSpPr txBox="1"/>
          <p:nvPr/>
        </p:nvSpPr>
        <p:spPr>
          <a:xfrm>
            <a:off x="3539347" y="2413295"/>
            <a:ext cx="144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프로필 선택</a:t>
            </a:r>
            <a:endParaRPr lang="en-US" altLang="ko-KR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FABC9C4-1E89-4136-8EED-80919274B685}"/>
              </a:ext>
            </a:extLst>
          </p:cNvPr>
          <p:cNvSpPr txBox="1"/>
          <p:nvPr/>
        </p:nvSpPr>
        <p:spPr>
          <a:xfrm>
            <a:off x="6209715" y="2413295"/>
            <a:ext cx="144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모드 선택</a:t>
            </a:r>
            <a:endParaRPr lang="en-US" altLang="ko-KR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FABC9C4-1E89-4136-8EED-80919274B685}"/>
              </a:ext>
            </a:extLst>
          </p:cNvPr>
          <p:cNvSpPr txBox="1"/>
          <p:nvPr/>
        </p:nvSpPr>
        <p:spPr>
          <a:xfrm>
            <a:off x="8879605" y="2413295"/>
            <a:ext cx="144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추천 모드</a:t>
            </a:r>
            <a:endParaRPr lang="en-US" altLang="ko-KR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FABC9C4-1E89-4136-8EED-80919274B685}"/>
              </a:ext>
            </a:extLst>
          </p:cNvPr>
          <p:cNvSpPr txBox="1"/>
          <p:nvPr/>
        </p:nvSpPr>
        <p:spPr>
          <a:xfrm>
            <a:off x="8612310" y="351369"/>
            <a:ext cx="197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나만의 </a:t>
            </a:r>
            <a:r>
              <a:rPr lang="ko-KR" altLang="en-US" b="1" dirty="0" err="1"/>
              <a:t>설정모드</a:t>
            </a:r>
            <a:endParaRPr lang="en-US" altLang="ko-KR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FABC9C4-1E89-4136-8EED-80919274B685}"/>
              </a:ext>
            </a:extLst>
          </p:cNvPr>
          <p:cNvSpPr txBox="1"/>
          <p:nvPr/>
        </p:nvSpPr>
        <p:spPr>
          <a:xfrm>
            <a:off x="8879605" y="4475221"/>
            <a:ext cx="144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온라인 모드</a:t>
            </a:r>
            <a:endParaRPr lang="en-US" altLang="ko-KR" b="1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CDB55DF7-9EB9-4E21-89A9-DFD9326D9B64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8415364" y="720701"/>
            <a:ext cx="2369632" cy="169259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DE2F024D-3D51-42AB-917C-B735ED3E634E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8414886" y="4844553"/>
            <a:ext cx="2369632" cy="1692594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7"/>
          <a:srcRect l="7856" r="9538"/>
          <a:stretch/>
        </p:blipFill>
        <p:spPr>
          <a:xfrm>
            <a:off x="8401074" y="2782627"/>
            <a:ext cx="2383444" cy="1679735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650C7A95-4E80-4D0B-89DA-10844F7D7C3A}"/>
              </a:ext>
            </a:extLst>
          </p:cNvPr>
          <p:cNvGrpSpPr/>
          <p:nvPr/>
        </p:nvGrpSpPr>
        <p:grpSpPr>
          <a:xfrm>
            <a:off x="5769745" y="2739729"/>
            <a:ext cx="2413037" cy="1735492"/>
            <a:chOff x="1162532" y="2445771"/>
            <a:chExt cx="9859645" cy="2441122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xmlns="" id="{C1F72A72-CD8E-424D-B717-67BDF805310D}"/>
                </a:ext>
              </a:extLst>
            </p:cNvPr>
            <p:cNvPicPr>
              <a:picLocks/>
            </p:cNvPicPr>
            <p:nvPr/>
          </p:nvPicPr>
          <p:blipFill rotWithShape="1">
            <a:blip r:embed="rId8"/>
            <a:srcRect l="49431" b="49938"/>
            <a:stretch/>
          </p:blipFill>
          <p:spPr>
            <a:xfrm>
              <a:off x="4414847" y="2445771"/>
              <a:ext cx="3452191" cy="2441122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xmlns="" id="{0C07A360-F2DD-4A3E-8FCE-05DAB622ED51}"/>
                </a:ext>
              </a:extLst>
            </p:cNvPr>
            <p:cNvPicPr>
              <a:picLocks/>
            </p:cNvPicPr>
            <p:nvPr/>
          </p:nvPicPr>
          <p:blipFill rotWithShape="1">
            <a:blip r:embed="rId8"/>
            <a:srcRect r="49946" b="1783"/>
            <a:stretch/>
          </p:blipFill>
          <p:spPr>
            <a:xfrm>
              <a:off x="1162532" y="2487304"/>
              <a:ext cx="3458028" cy="2358056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xmlns="" id="{A56C697E-7E78-488E-A10E-8F6AA3AEFC1B}"/>
                </a:ext>
              </a:extLst>
            </p:cNvPr>
            <p:cNvPicPr>
              <a:picLocks/>
            </p:cNvPicPr>
            <p:nvPr/>
          </p:nvPicPr>
          <p:blipFill rotWithShape="1">
            <a:blip r:embed="rId8"/>
            <a:srcRect l="50220" t="49248"/>
            <a:stretch/>
          </p:blipFill>
          <p:spPr>
            <a:xfrm>
              <a:off x="7727103" y="2487304"/>
              <a:ext cx="3295074" cy="23995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113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7277CF1-9EBE-4F45-87DC-0F88CC2E045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99957" y="1540198"/>
            <a:ext cx="6896265" cy="492590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39081C3-781B-4BF8-870E-09F8DCED1388}"/>
              </a:ext>
            </a:extLst>
          </p:cNvPr>
          <p:cNvSpPr txBox="1"/>
          <p:nvPr/>
        </p:nvSpPr>
        <p:spPr>
          <a:xfrm>
            <a:off x="465220" y="523116"/>
            <a:ext cx="6429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웹 사이트 구현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회원가입 페이지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8D0AC66-1F81-4445-9B0C-9BFA96DA1D10}"/>
              </a:ext>
            </a:extLst>
          </p:cNvPr>
          <p:cNvSpPr txBox="1"/>
          <p:nvPr/>
        </p:nvSpPr>
        <p:spPr>
          <a:xfrm>
            <a:off x="721398" y="6511925"/>
            <a:ext cx="59167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767171"/>
                </a:solidFill>
              </a:rPr>
              <a:t>(</a:t>
            </a:r>
            <a:r>
              <a:rPr lang="ko-KR" altLang="en-US" sz="1500" dirty="0">
                <a:solidFill>
                  <a:srgbClr val="767171"/>
                </a:solidFill>
              </a:rPr>
              <a:t>사용자 인적사항을 적고 가입을 누르면 서버로 데이터를 전송함</a:t>
            </a:r>
            <a:r>
              <a:rPr lang="en-US" altLang="ko-KR" sz="1500" dirty="0">
                <a:solidFill>
                  <a:srgbClr val="767171"/>
                </a:solidFill>
              </a:rPr>
              <a:t>)</a:t>
            </a:r>
            <a:endParaRPr lang="ko-KR" altLang="en-US" sz="1500" dirty="0">
              <a:solidFill>
                <a:srgbClr val="76717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525436" y="1170866"/>
            <a:ext cx="2308634" cy="369332"/>
            <a:chOff x="2088158" y="1958403"/>
            <a:chExt cx="2308634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4FABC9C4-1E89-4136-8EED-80919274B685}"/>
                </a:ext>
              </a:extLst>
            </p:cNvPr>
            <p:cNvSpPr txBox="1"/>
            <p:nvPr/>
          </p:nvSpPr>
          <p:spPr>
            <a:xfrm>
              <a:off x="2088158" y="1958403"/>
              <a:ext cx="2308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767171"/>
                  </a:solidFill>
                </a:rPr>
                <a:t>회원 가입</a:t>
              </a:r>
              <a:endParaRPr lang="en-US" altLang="ko-KR" b="1" dirty="0">
                <a:solidFill>
                  <a:srgbClr val="76717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D036A916-83D2-4F52-B5BE-5B7E2F1F6BD7}"/>
                </a:ext>
              </a:extLst>
            </p:cNvPr>
            <p:cNvSpPr/>
            <p:nvPr/>
          </p:nvSpPr>
          <p:spPr>
            <a:xfrm>
              <a:off x="2358611" y="2000854"/>
              <a:ext cx="280431" cy="27750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767171"/>
                  </a:solidFill>
                </a:rPr>
                <a:t>1</a:t>
              </a:r>
              <a:endParaRPr lang="ko-KR" altLang="en-US" sz="1600" b="1" dirty="0">
                <a:solidFill>
                  <a:srgbClr val="76717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7D3AFEB-7050-4A00-A7E7-847DB2E75EC1}"/>
              </a:ext>
            </a:extLst>
          </p:cNvPr>
          <p:cNvSpPr txBox="1"/>
          <p:nvPr/>
        </p:nvSpPr>
        <p:spPr>
          <a:xfrm>
            <a:off x="8069351" y="1666655"/>
            <a:ext cx="4318817" cy="1225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rgbClr val="767171"/>
                </a:solidFill>
              </a:rPr>
              <a:t>새로운 사용자 등록을 위한</a:t>
            </a:r>
            <a:endParaRPr lang="en-US" altLang="ko-KR" sz="2000" b="1" dirty="0">
              <a:solidFill>
                <a:srgbClr val="76717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rgbClr val="767171"/>
                </a:solidFill>
              </a:rPr>
              <a:t>회원가입 화면</a:t>
            </a: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xmlns="" id="{DE009CED-06F9-4943-8624-78D7D5DA97FC}"/>
              </a:ext>
            </a:extLst>
          </p:cNvPr>
          <p:cNvSpPr/>
          <p:nvPr/>
        </p:nvSpPr>
        <p:spPr>
          <a:xfrm rot="19800000">
            <a:off x="7693050" y="1900767"/>
            <a:ext cx="285288" cy="245938"/>
          </a:xfrm>
          <a:prstGeom prst="triangl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200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39081C3-781B-4BF8-870E-09F8DCED1388}"/>
              </a:ext>
            </a:extLst>
          </p:cNvPr>
          <p:cNvSpPr txBox="1"/>
          <p:nvPr/>
        </p:nvSpPr>
        <p:spPr>
          <a:xfrm>
            <a:off x="465220" y="523116"/>
            <a:ext cx="6124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웹 사이트 구현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사용자선택 페이지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793771" y="1166106"/>
            <a:ext cx="2308634" cy="369332"/>
            <a:chOff x="1924375" y="1873992"/>
            <a:chExt cx="2308634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58C9CC48-2BCE-4256-A9D6-F2B838AFEA1B}"/>
                </a:ext>
              </a:extLst>
            </p:cNvPr>
            <p:cNvSpPr txBox="1"/>
            <p:nvPr/>
          </p:nvSpPr>
          <p:spPr>
            <a:xfrm>
              <a:off x="1924375" y="1873992"/>
              <a:ext cx="2308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767171"/>
                  </a:solidFill>
                </a:rPr>
                <a:t>프로필 선택</a:t>
              </a:r>
              <a:endParaRPr lang="en-US" altLang="ko-KR" b="1" dirty="0">
                <a:solidFill>
                  <a:srgbClr val="767171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xmlns="" id="{D036A916-83D2-4F52-B5BE-5B7E2F1F6BD7}"/>
                </a:ext>
              </a:extLst>
            </p:cNvPr>
            <p:cNvSpPr/>
            <p:nvPr/>
          </p:nvSpPr>
          <p:spPr>
            <a:xfrm>
              <a:off x="2075739" y="1919904"/>
              <a:ext cx="280431" cy="27750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767171"/>
                  </a:solidFill>
                </a:rPr>
                <a:t>2</a:t>
              </a:r>
              <a:endParaRPr lang="ko-KR" altLang="en-US" sz="1600" b="1" dirty="0">
                <a:solidFill>
                  <a:srgbClr val="76717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D5F1DDB-5E56-44E8-9D45-709C511AFDE3}"/>
              </a:ext>
            </a:extLst>
          </p:cNvPr>
          <p:cNvSpPr txBox="1"/>
          <p:nvPr/>
        </p:nvSpPr>
        <p:spPr>
          <a:xfrm>
            <a:off x="8080120" y="1361695"/>
            <a:ext cx="4700783" cy="1841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rgbClr val="767171"/>
                </a:solidFill>
              </a:rPr>
              <a:t>등록된 사용자들을 </a:t>
            </a:r>
            <a:endParaRPr lang="en-US" altLang="ko-KR" sz="2000" b="1" dirty="0">
              <a:solidFill>
                <a:srgbClr val="76717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rgbClr val="767171"/>
                </a:solidFill>
              </a:rPr>
              <a:t>선택 할 수 있는</a:t>
            </a:r>
            <a:endParaRPr lang="en-US" altLang="ko-KR" sz="2000" b="1" dirty="0">
              <a:solidFill>
                <a:srgbClr val="76717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rgbClr val="767171"/>
                </a:solidFill>
              </a:rPr>
              <a:t>프로필선택 페이지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16077E92-84DE-40F5-A534-096275CA682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99956" y="1540198"/>
            <a:ext cx="6896265" cy="49259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2E4F743-ACEC-43EB-B79B-346C366BDE93}"/>
              </a:ext>
            </a:extLst>
          </p:cNvPr>
          <p:cNvSpPr txBox="1"/>
          <p:nvPr/>
        </p:nvSpPr>
        <p:spPr>
          <a:xfrm>
            <a:off x="1271437" y="6534835"/>
            <a:ext cx="53533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767171"/>
                </a:solidFill>
              </a:rPr>
              <a:t>(</a:t>
            </a:r>
            <a:r>
              <a:rPr lang="ko-KR" altLang="en-US" sz="1500" dirty="0">
                <a:solidFill>
                  <a:srgbClr val="767171"/>
                </a:solidFill>
              </a:rPr>
              <a:t>사용자를 선택하면 서버에 저장된 사용자</a:t>
            </a:r>
            <a:r>
              <a:rPr lang="en-US" altLang="ko-KR" sz="1500" dirty="0">
                <a:solidFill>
                  <a:srgbClr val="767171"/>
                </a:solidFill>
              </a:rPr>
              <a:t> </a:t>
            </a:r>
            <a:r>
              <a:rPr lang="ko-KR" altLang="en-US" sz="1500" dirty="0">
                <a:solidFill>
                  <a:srgbClr val="767171"/>
                </a:solidFill>
              </a:rPr>
              <a:t>데이터를 불러옴</a:t>
            </a:r>
            <a:r>
              <a:rPr lang="en-US" altLang="ko-KR" sz="1500" dirty="0">
                <a:solidFill>
                  <a:srgbClr val="767171"/>
                </a:solidFill>
              </a:rPr>
              <a:t>)</a:t>
            </a:r>
            <a:endParaRPr lang="ko-KR" altLang="en-US" sz="1500" dirty="0">
              <a:solidFill>
                <a:srgbClr val="767171"/>
              </a:solidFill>
            </a:endParaRP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xmlns="" id="{115E11F5-4627-4149-877E-30C2AEB0747C}"/>
              </a:ext>
            </a:extLst>
          </p:cNvPr>
          <p:cNvSpPr/>
          <p:nvPr/>
        </p:nvSpPr>
        <p:spPr>
          <a:xfrm rot="19800000">
            <a:off x="7693050" y="1608937"/>
            <a:ext cx="285288" cy="245938"/>
          </a:xfrm>
          <a:prstGeom prst="triangl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566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51176E3-64C9-4936-B6B7-05EE73EA3C68}"/>
              </a:ext>
            </a:extLst>
          </p:cNvPr>
          <p:cNvSpPr txBox="1"/>
          <p:nvPr/>
        </p:nvSpPr>
        <p:spPr>
          <a:xfrm>
            <a:off x="4414847" y="5604887"/>
            <a:ext cx="34580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767171"/>
                </a:solidFill>
              </a:rPr>
              <a:t>(</a:t>
            </a:r>
            <a:r>
              <a:rPr lang="ko-KR" altLang="en-US" sz="1500" dirty="0">
                <a:solidFill>
                  <a:srgbClr val="767171"/>
                </a:solidFill>
              </a:rPr>
              <a:t>모드를 선택하면 해당 페이지로 이동</a:t>
            </a:r>
            <a:r>
              <a:rPr lang="en-US" altLang="ko-KR" sz="1500" dirty="0">
                <a:solidFill>
                  <a:srgbClr val="767171"/>
                </a:solidFill>
              </a:rPr>
              <a:t>)</a:t>
            </a:r>
            <a:endParaRPr lang="ko-KR" altLang="en-US" sz="1500" dirty="0">
              <a:solidFill>
                <a:srgbClr val="76717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DF68E72-30B0-4BD3-8754-80BACCD0C8A7}"/>
              </a:ext>
            </a:extLst>
          </p:cNvPr>
          <p:cNvSpPr txBox="1"/>
          <p:nvPr/>
        </p:nvSpPr>
        <p:spPr>
          <a:xfrm>
            <a:off x="465219" y="523116"/>
            <a:ext cx="7608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웹 사이트 구현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모드 선택 페이지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986625" y="2448329"/>
            <a:ext cx="2308634" cy="369332"/>
            <a:chOff x="1769943" y="2036018"/>
            <a:chExt cx="2308634" cy="3693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4A6CDFC8-0760-4C83-8B21-16319EEB7349}"/>
                </a:ext>
              </a:extLst>
            </p:cNvPr>
            <p:cNvSpPr txBox="1"/>
            <p:nvPr/>
          </p:nvSpPr>
          <p:spPr>
            <a:xfrm>
              <a:off x="1769943" y="2036018"/>
              <a:ext cx="2308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767171"/>
                  </a:solidFill>
                </a:rPr>
                <a:t>모드 선택</a:t>
              </a:r>
              <a:endParaRPr lang="en-US" altLang="ko-KR" b="1" dirty="0">
                <a:solidFill>
                  <a:srgbClr val="76717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xmlns="" id="{D036A916-83D2-4F52-B5BE-5B7E2F1F6BD7}"/>
                </a:ext>
              </a:extLst>
            </p:cNvPr>
            <p:cNvSpPr/>
            <p:nvPr/>
          </p:nvSpPr>
          <p:spPr>
            <a:xfrm>
              <a:off x="2102053" y="2081930"/>
              <a:ext cx="280431" cy="27750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767171"/>
                  </a:solidFill>
                </a:rPr>
                <a:t>3</a:t>
              </a:r>
              <a:endParaRPr lang="ko-KR" altLang="en-US" sz="1600" b="1" dirty="0">
                <a:solidFill>
                  <a:srgbClr val="767171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56E0CD0F-DEB2-42D0-BC13-302EA6FD983A}"/>
              </a:ext>
            </a:extLst>
          </p:cNvPr>
          <p:cNvSpPr txBox="1"/>
          <p:nvPr/>
        </p:nvSpPr>
        <p:spPr>
          <a:xfrm>
            <a:off x="2805192" y="1686444"/>
            <a:ext cx="6671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767171"/>
                </a:solidFill>
              </a:rPr>
              <a:t>원하는 모드를 선택하여 이동하는 모드 선택 페이지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162532" y="2984882"/>
            <a:ext cx="9859645" cy="2441122"/>
            <a:chOff x="1162532" y="2445771"/>
            <a:chExt cx="9859645" cy="2441122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xmlns="" id="{B0B95B15-A9B0-4C7D-A226-C5B268FC2DEB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49431" b="49938"/>
            <a:stretch/>
          </p:blipFill>
          <p:spPr>
            <a:xfrm>
              <a:off x="4414847" y="2445771"/>
              <a:ext cx="3452191" cy="2441122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xmlns="" id="{B0B95B15-A9B0-4C7D-A226-C5B268FC2DEB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r="49946" b="1783"/>
            <a:stretch/>
          </p:blipFill>
          <p:spPr>
            <a:xfrm>
              <a:off x="1162532" y="2487304"/>
              <a:ext cx="3458028" cy="2358056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xmlns="" id="{B0B95B15-A9B0-4C7D-A226-C5B268FC2DEB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50220" t="49248"/>
            <a:stretch/>
          </p:blipFill>
          <p:spPr>
            <a:xfrm>
              <a:off x="7727103" y="2487304"/>
              <a:ext cx="3295074" cy="2399589"/>
            </a:xfrm>
            <a:prstGeom prst="rect">
              <a:avLst/>
            </a:prstGeom>
          </p:spPr>
        </p:pic>
      </p:grp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xmlns="" id="{955F6684-879D-4ECF-8E8F-AB9A4A10E8EC}"/>
              </a:ext>
            </a:extLst>
          </p:cNvPr>
          <p:cNvSpPr/>
          <p:nvPr/>
        </p:nvSpPr>
        <p:spPr>
          <a:xfrm rot="19800000">
            <a:off x="2477529" y="1721234"/>
            <a:ext cx="285288" cy="245938"/>
          </a:xfrm>
          <a:prstGeom prst="triangl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506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FA8A330-9975-4AEA-BCB5-4D51AAE260E3}"/>
              </a:ext>
            </a:extLst>
          </p:cNvPr>
          <p:cNvSpPr txBox="1"/>
          <p:nvPr/>
        </p:nvSpPr>
        <p:spPr>
          <a:xfrm>
            <a:off x="7729757" y="1449068"/>
            <a:ext cx="4661104" cy="1225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rgbClr val="767171"/>
                </a:solidFill>
              </a:rPr>
              <a:t>사용자가 원하는 옵션을 선택 후 </a:t>
            </a:r>
            <a:endParaRPr lang="en-US" altLang="ko-KR" sz="2000" b="1" dirty="0">
              <a:solidFill>
                <a:srgbClr val="76717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rgbClr val="767171"/>
                </a:solidFill>
              </a:rPr>
              <a:t>저장할 수 있는 나만의 설정 페이지</a:t>
            </a:r>
            <a:endParaRPr lang="en-US" altLang="ko-KR" sz="2000" b="1" dirty="0">
              <a:solidFill>
                <a:srgbClr val="76717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DE07F19-E585-4F8B-B289-E66AF41107A6}"/>
              </a:ext>
            </a:extLst>
          </p:cNvPr>
          <p:cNvSpPr txBox="1"/>
          <p:nvPr/>
        </p:nvSpPr>
        <p:spPr>
          <a:xfrm>
            <a:off x="2351156" y="6433303"/>
            <a:ext cx="52397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767171"/>
                </a:solidFill>
              </a:rPr>
              <a:t>(</a:t>
            </a:r>
            <a:r>
              <a:rPr lang="ko-KR" altLang="en-US" sz="1500" dirty="0">
                <a:solidFill>
                  <a:srgbClr val="767171"/>
                </a:solidFill>
              </a:rPr>
              <a:t>원하는 옵션을 선택 후 서버에 저장</a:t>
            </a:r>
            <a:r>
              <a:rPr lang="en-US" altLang="ko-KR" sz="1500" dirty="0">
                <a:solidFill>
                  <a:srgbClr val="767171"/>
                </a:solidFill>
              </a:rPr>
              <a:t>)</a:t>
            </a:r>
            <a:endParaRPr lang="ko-KR" altLang="en-US" sz="1500" dirty="0">
              <a:solidFill>
                <a:srgbClr val="76717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06794F9-AD92-41FC-9A8F-A29EE2155711}"/>
              </a:ext>
            </a:extLst>
          </p:cNvPr>
          <p:cNvSpPr txBox="1"/>
          <p:nvPr/>
        </p:nvSpPr>
        <p:spPr>
          <a:xfrm>
            <a:off x="465220" y="523116"/>
            <a:ext cx="7754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웹 사이트 구현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커스텀 설정 페이지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787255" y="1187423"/>
            <a:ext cx="2308634" cy="369332"/>
            <a:chOff x="1769943" y="1990566"/>
            <a:chExt cx="2308634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82DF4E1C-EA2D-4C81-8D2B-8FC2FC7A0823}"/>
                </a:ext>
              </a:extLst>
            </p:cNvPr>
            <p:cNvSpPr txBox="1"/>
            <p:nvPr/>
          </p:nvSpPr>
          <p:spPr>
            <a:xfrm>
              <a:off x="1769943" y="1990566"/>
              <a:ext cx="2308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767171"/>
                  </a:solidFill>
                </a:rPr>
                <a:t>나만의 설정</a:t>
              </a:r>
              <a:endParaRPr lang="en-US" altLang="ko-KR" b="1" dirty="0">
                <a:solidFill>
                  <a:srgbClr val="767171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xmlns="" id="{D036A916-83D2-4F52-B5BE-5B7E2F1F6BD7}"/>
                </a:ext>
              </a:extLst>
            </p:cNvPr>
            <p:cNvSpPr/>
            <p:nvPr/>
          </p:nvSpPr>
          <p:spPr>
            <a:xfrm>
              <a:off x="2005792" y="2036477"/>
              <a:ext cx="280431" cy="27750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767171"/>
                  </a:solidFill>
                </a:rPr>
                <a:t>4</a:t>
              </a:r>
              <a:endParaRPr lang="ko-KR" altLang="en-US" sz="1600" b="1" dirty="0">
                <a:solidFill>
                  <a:srgbClr val="767171"/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4B4AEA19-E0FB-48CC-9EA5-C5822032ABA7}"/>
              </a:ext>
            </a:extLst>
          </p:cNvPr>
          <p:cNvGrpSpPr/>
          <p:nvPr/>
        </p:nvGrpSpPr>
        <p:grpSpPr>
          <a:xfrm>
            <a:off x="6647904" y="264703"/>
            <a:ext cx="5488247" cy="922720"/>
            <a:chOff x="6664285" y="43902"/>
            <a:chExt cx="5488247" cy="9227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4A6CDFC8-0760-4C83-8B21-16319EEB7349}"/>
                </a:ext>
              </a:extLst>
            </p:cNvPr>
            <p:cNvSpPr txBox="1"/>
            <p:nvPr/>
          </p:nvSpPr>
          <p:spPr>
            <a:xfrm>
              <a:off x="7624733" y="498931"/>
              <a:ext cx="1506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 나만의 설정</a:t>
              </a:r>
              <a:endParaRPr lang="en-US" altLang="ko-KR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4A6CDFC8-0760-4C83-8B21-16319EEB7349}"/>
                </a:ext>
              </a:extLst>
            </p:cNvPr>
            <p:cNvSpPr txBox="1"/>
            <p:nvPr/>
          </p:nvSpPr>
          <p:spPr>
            <a:xfrm>
              <a:off x="9137770" y="498931"/>
              <a:ext cx="150610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 추천 모드</a:t>
              </a:r>
              <a:endParaRPr lang="en-US" altLang="ko-KR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4A6CDFC8-0760-4C83-8B21-16319EEB7349}"/>
                </a:ext>
              </a:extLst>
            </p:cNvPr>
            <p:cNvSpPr txBox="1"/>
            <p:nvPr/>
          </p:nvSpPr>
          <p:spPr>
            <a:xfrm>
              <a:off x="10643880" y="498931"/>
              <a:ext cx="15086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 온라인 모드</a:t>
              </a:r>
              <a:endParaRPr lang="en-US" altLang="ko-KR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D036A916-83D2-4F52-B5BE-5B7E2F1F6BD7}"/>
                </a:ext>
              </a:extLst>
            </p:cNvPr>
            <p:cNvSpPr/>
            <p:nvPr/>
          </p:nvSpPr>
          <p:spPr>
            <a:xfrm>
              <a:off x="7484517" y="544842"/>
              <a:ext cx="280431" cy="27750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4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D036A916-83D2-4F52-B5BE-5B7E2F1F6BD7}"/>
                </a:ext>
              </a:extLst>
            </p:cNvPr>
            <p:cNvSpPr/>
            <p:nvPr/>
          </p:nvSpPr>
          <p:spPr>
            <a:xfrm>
              <a:off x="9097479" y="544842"/>
              <a:ext cx="280904" cy="277509"/>
            </a:xfrm>
            <a:prstGeom prst="ellips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xmlns="" id="{D036A916-83D2-4F52-B5BE-5B7E2F1F6BD7}"/>
                </a:ext>
              </a:extLst>
            </p:cNvPr>
            <p:cNvSpPr/>
            <p:nvPr/>
          </p:nvSpPr>
          <p:spPr>
            <a:xfrm>
              <a:off x="10510591" y="544842"/>
              <a:ext cx="280431" cy="277509"/>
            </a:xfrm>
            <a:prstGeom prst="ellips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4A6CDFC8-0760-4C83-8B21-16319EEB7349}"/>
                </a:ext>
              </a:extLst>
            </p:cNvPr>
            <p:cNvSpPr txBox="1"/>
            <p:nvPr/>
          </p:nvSpPr>
          <p:spPr>
            <a:xfrm>
              <a:off x="6664285" y="123161"/>
              <a:ext cx="2308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모드 선택</a:t>
              </a:r>
              <a:endParaRPr lang="en-US" altLang="ko-KR" b="1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xmlns="" id="{D036A916-83D2-4F52-B5BE-5B7E2F1F6BD7}"/>
                </a:ext>
              </a:extLst>
            </p:cNvPr>
            <p:cNvSpPr/>
            <p:nvPr/>
          </p:nvSpPr>
          <p:spPr>
            <a:xfrm>
              <a:off x="6996395" y="169073"/>
              <a:ext cx="280431" cy="27750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3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887604" y="43902"/>
              <a:ext cx="5264927" cy="92272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CDB55DF7-9EB9-4E21-89A9-DFD9326D9B6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99956" y="1535438"/>
            <a:ext cx="6760489" cy="4916594"/>
          </a:xfrm>
          <a:prstGeom prst="rect">
            <a:avLst/>
          </a:prstGeom>
        </p:spPr>
      </p:pic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xmlns="" id="{F8B67F72-6D9C-4907-ADF1-3C28BB692983}"/>
              </a:ext>
            </a:extLst>
          </p:cNvPr>
          <p:cNvSpPr/>
          <p:nvPr/>
        </p:nvSpPr>
        <p:spPr>
          <a:xfrm rot="19800000">
            <a:off x="7382639" y="1697299"/>
            <a:ext cx="285288" cy="245938"/>
          </a:xfrm>
          <a:prstGeom prst="triangl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557C7F6F-3FDB-4539-873B-9BBCDFEDC049}"/>
              </a:ext>
            </a:extLst>
          </p:cNvPr>
          <p:cNvSpPr txBox="1"/>
          <p:nvPr/>
        </p:nvSpPr>
        <p:spPr>
          <a:xfrm>
            <a:off x="7417942" y="3649213"/>
            <a:ext cx="5919942" cy="2802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b="1" dirty="0">
              <a:solidFill>
                <a:srgbClr val="76717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767171"/>
                </a:solidFill>
              </a:rPr>
              <a:t>● 설정 기능 목록</a:t>
            </a:r>
            <a:endParaRPr lang="en-US" altLang="ko-KR" sz="2000" b="1" dirty="0">
              <a:solidFill>
                <a:srgbClr val="76717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767171"/>
                </a:solidFill>
              </a:rPr>
              <a:t>	1. </a:t>
            </a:r>
            <a:r>
              <a:rPr lang="ko-KR" altLang="en-US" sz="2000" b="1" dirty="0">
                <a:solidFill>
                  <a:srgbClr val="767171"/>
                </a:solidFill>
              </a:rPr>
              <a:t>수위 조절</a:t>
            </a:r>
            <a:r>
              <a:rPr lang="en-US" altLang="ko-KR" sz="2000" b="1" dirty="0">
                <a:solidFill>
                  <a:srgbClr val="767171"/>
                </a:solidFill>
              </a:rPr>
              <a:t>	[0~100 </a:t>
            </a:r>
            <a:r>
              <a:rPr lang="ko-KR" altLang="en-US" sz="2000" b="1" dirty="0" err="1">
                <a:solidFill>
                  <a:srgbClr val="767171"/>
                </a:solidFill>
              </a:rPr>
              <a:t>물높이</a:t>
            </a:r>
            <a:r>
              <a:rPr lang="en-US" altLang="ko-KR" sz="2000" b="1" dirty="0">
                <a:solidFill>
                  <a:srgbClr val="767171"/>
                </a:solidFill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767171"/>
                </a:solidFill>
              </a:rPr>
              <a:t>	2. </a:t>
            </a:r>
            <a:r>
              <a:rPr lang="ko-KR" altLang="en-US" sz="2000" b="1" dirty="0" err="1">
                <a:solidFill>
                  <a:srgbClr val="767171"/>
                </a:solidFill>
              </a:rPr>
              <a:t>입욕제</a:t>
            </a:r>
            <a:r>
              <a:rPr lang="ko-KR" altLang="en-US" sz="2000" b="1" dirty="0">
                <a:solidFill>
                  <a:srgbClr val="767171"/>
                </a:solidFill>
              </a:rPr>
              <a:t> 선택</a:t>
            </a:r>
            <a:r>
              <a:rPr lang="en-US" altLang="ko-KR" sz="2000" b="1" dirty="0">
                <a:solidFill>
                  <a:srgbClr val="767171"/>
                </a:solidFill>
              </a:rPr>
              <a:t>	[</a:t>
            </a:r>
            <a:r>
              <a:rPr lang="ko-KR" altLang="en-US" sz="2000" b="1" dirty="0">
                <a:solidFill>
                  <a:srgbClr val="767171"/>
                </a:solidFill>
              </a:rPr>
              <a:t>향기별로</a:t>
            </a:r>
            <a:r>
              <a:rPr lang="en-US" altLang="ko-KR" sz="2000" b="1" dirty="0">
                <a:solidFill>
                  <a:srgbClr val="767171"/>
                </a:solidFill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767171"/>
                </a:solidFill>
              </a:rPr>
              <a:t>	3. </a:t>
            </a:r>
            <a:r>
              <a:rPr lang="ko-KR" altLang="en-US" sz="2000" b="1" dirty="0">
                <a:solidFill>
                  <a:srgbClr val="767171"/>
                </a:solidFill>
              </a:rPr>
              <a:t>타이머 선택</a:t>
            </a:r>
            <a:r>
              <a:rPr lang="en-US" altLang="ko-KR" sz="2000" b="1" dirty="0">
                <a:solidFill>
                  <a:srgbClr val="767171"/>
                </a:solidFill>
              </a:rPr>
              <a:t>	[0 ~ 60	</a:t>
            </a:r>
            <a:r>
              <a:rPr lang="ko-KR" altLang="en-US" sz="2000" b="1" dirty="0">
                <a:solidFill>
                  <a:srgbClr val="767171"/>
                </a:solidFill>
              </a:rPr>
              <a:t>분</a:t>
            </a:r>
            <a:r>
              <a:rPr lang="en-US" altLang="ko-KR" sz="2000" b="1" dirty="0">
                <a:solidFill>
                  <a:srgbClr val="767171"/>
                </a:solidFill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767171"/>
                </a:solidFill>
              </a:rPr>
              <a:t>	4. </a:t>
            </a:r>
            <a:r>
              <a:rPr lang="ko-KR" altLang="en-US" sz="2000" b="1" dirty="0">
                <a:solidFill>
                  <a:srgbClr val="767171"/>
                </a:solidFill>
              </a:rPr>
              <a:t>온도 조절</a:t>
            </a:r>
            <a:r>
              <a:rPr lang="en-US" altLang="ko-KR" sz="2000" b="1" dirty="0">
                <a:solidFill>
                  <a:srgbClr val="767171"/>
                </a:solidFill>
              </a:rPr>
              <a:t>	[0 ~ 40</a:t>
            </a:r>
            <a:r>
              <a:rPr lang="ko-KR" altLang="en-US" sz="2000" b="1" dirty="0">
                <a:solidFill>
                  <a:srgbClr val="767171"/>
                </a:solidFill>
              </a:rPr>
              <a:t>도</a:t>
            </a:r>
            <a:r>
              <a:rPr lang="en-US" altLang="ko-KR" sz="2000" b="1" dirty="0">
                <a:solidFill>
                  <a:srgbClr val="767171"/>
                </a:solidFill>
              </a:rPr>
              <a:t>]</a:t>
            </a:r>
            <a:endParaRPr lang="ko-KR" altLang="en-US" sz="2000" b="1" dirty="0">
              <a:solidFill>
                <a:srgbClr val="7671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68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DE07F19-E585-4F8B-B289-E66AF41107A6}"/>
              </a:ext>
            </a:extLst>
          </p:cNvPr>
          <p:cNvSpPr txBox="1"/>
          <p:nvPr/>
        </p:nvSpPr>
        <p:spPr>
          <a:xfrm>
            <a:off x="2343548" y="6387391"/>
            <a:ext cx="31672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767171"/>
                </a:solidFill>
              </a:rPr>
              <a:t>(</a:t>
            </a:r>
            <a:r>
              <a:rPr lang="ko-KR" altLang="en-US" sz="1500" dirty="0">
                <a:solidFill>
                  <a:srgbClr val="767171"/>
                </a:solidFill>
              </a:rPr>
              <a:t>여러가지 추천 모드 선택 후 시작</a:t>
            </a:r>
            <a:r>
              <a:rPr lang="en-US" altLang="ko-KR" sz="1500" dirty="0">
                <a:solidFill>
                  <a:srgbClr val="767171"/>
                </a:solidFill>
              </a:rPr>
              <a:t>)</a:t>
            </a:r>
            <a:endParaRPr lang="ko-KR" altLang="en-US" sz="1500" dirty="0">
              <a:solidFill>
                <a:srgbClr val="76717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06794F9-AD92-41FC-9A8F-A29EE2155711}"/>
              </a:ext>
            </a:extLst>
          </p:cNvPr>
          <p:cNvSpPr txBox="1"/>
          <p:nvPr/>
        </p:nvSpPr>
        <p:spPr>
          <a:xfrm>
            <a:off x="465220" y="523116"/>
            <a:ext cx="6124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웹 사이트 구현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사용자 추천 페이지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72832" y="1196156"/>
            <a:ext cx="2308634" cy="369332"/>
            <a:chOff x="1769943" y="2000294"/>
            <a:chExt cx="2308634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82DF4E1C-EA2D-4C81-8D2B-8FC2FC7A0823}"/>
                </a:ext>
              </a:extLst>
            </p:cNvPr>
            <p:cNvSpPr txBox="1"/>
            <p:nvPr/>
          </p:nvSpPr>
          <p:spPr>
            <a:xfrm>
              <a:off x="1769943" y="2000294"/>
              <a:ext cx="2308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767171"/>
                  </a:solidFill>
                </a:rPr>
                <a:t>추천 모드</a:t>
              </a:r>
              <a:endParaRPr lang="en-US" altLang="ko-KR" b="1" dirty="0">
                <a:solidFill>
                  <a:srgbClr val="76717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xmlns="" id="{D036A916-83D2-4F52-B5BE-5B7E2F1F6BD7}"/>
                </a:ext>
              </a:extLst>
            </p:cNvPr>
            <p:cNvSpPr/>
            <p:nvPr/>
          </p:nvSpPr>
          <p:spPr>
            <a:xfrm>
              <a:off x="2111045" y="2039627"/>
              <a:ext cx="280431" cy="27750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767171"/>
                  </a:solidFill>
                </a:rPr>
                <a:t>5</a:t>
              </a:r>
              <a:endParaRPr lang="ko-KR" altLang="en-US" sz="1600" b="1" dirty="0">
                <a:solidFill>
                  <a:srgbClr val="767171"/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6413C52F-B314-425D-B965-CE56126053FF}"/>
              </a:ext>
            </a:extLst>
          </p:cNvPr>
          <p:cNvGrpSpPr/>
          <p:nvPr/>
        </p:nvGrpSpPr>
        <p:grpSpPr>
          <a:xfrm>
            <a:off x="6589486" y="271691"/>
            <a:ext cx="5488246" cy="865677"/>
            <a:chOff x="6664285" y="59654"/>
            <a:chExt cx="5488246" cy="86567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4A6CDFC8-0760-4C83-8B21-16319EEB7349}"/>
                </a:ext>
              </a:extLst>
            </p:cNvPr>
            <p:cNvSpPr txBox="1"/>
            <p:nvPr/>
          </p:nvSpPr>
          <p:spPr>
            <a:xfrm>
              <a:off x="7624733" y="498931"/>
              <a:ext cx="1506109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 나만의 설정</a:t>
              </a:r>
              <a:endParaRPr lang="en-US" altLang="ko-KR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4A6CDFC8-0760-4C83-8B21-16319EEB7349}"/>
                </a:ext>
              </a:extLst>
            </p:cNvPr>
            <p:cNvSpPr txBox="1"/>
            <p:nvPr/>
          </p:nvSpPr>
          <p:spPr>
            <a:xfrm>
              <a:off x="9137770" y="498931"/>
              <a:ext cx="1506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 추천 모드</a:t>
              </a:r>
              <a:endParaRPr lang="en-US" altLang="ko-KR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4A6CDFC8-0760-4C83-8B21-16319EEB7349}"/>
                </a:ext>
              </a:extLst>
            </p:cNvPr>
            <p:cNvSpPr txBox="1"/>
            <p:nvPr/>
          </p:nvSpPr>
          <p:spPr>
            <a:xfrm>
              <a:off x="10646422" y="498931"/>
              <a:ext cx="150610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 온라인 모드</a:t>
              </a:r>
              <a:endParaRPr lang="en-US" altLang="ko-KR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xmlns="" id="{D036A916-83D2-4F52-B5BE-5B7E2F1F6BD7}"/>
                </a:ext>
              </a:extLst>
            </p:cNvPr>
            <p:cNvSpPr/>
            <p:nvPr/>
          </p:nvSpPr>
          <p:spPr>
            <a:xfrm>
              <a:off x="7484517" y="544842"/>
              <a:ext cx="280431" cy="277509"/>
            </a:xfrm>
            <a:prstGeom prst="ellips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xmlns="" id="{D036A916-83D2-4F52-B5BE-5B7E2F1F6BD7}"/>
                </a:ext>
              </a:extLst>
            </p:cNvPr>
            <p:cNvSpPr/>
            <p:nvPr/>
          </p:nvSpPr>
          <p:spPr>
            <a:xfrm>
              <a:off x="9097951" y="544842"/>
              <a:ext cx="280431" cy="27750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5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xmlns="" id="{D036A916-83D2-4F52-B5BE-5B7E2F1F6BD7}"/>
                </a:ext>
              </a:extLst>
            </p:cNvPr>
            <p:cNvSpPr/>
            <p:nvPr/>
          </p:nvSpPr>
          <p:spPr>
            <a:xfrm>
              <a:off x="10510591" y="544842"/>
              <a:ext cx="280431" cy="277509"/>
            </a:xfrm>
            <a:prstGeom prst="ellips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4A6CDFC8-0760-4C83-8B21-16319EEB7349}"/>
                </a:ext>
              </a:extLst>
            </p:cNvPr>
            <p:cNvSpPr txBox="1"/>
            <p:nvPr/>
          </p:nvSpPr>
          <p:spPr>
            <a:xfrm>
              <a:off x="6664285" y="123161"/>
              <a:ext cx="2308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모드 선택</a:t>
              </a:r>
              <a:endParaRPr lang="en-US" altLang="ko-KR" b="1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xmlns="" id="{D036A916-83D2-4F52-B5BE-5B7E2F1F6BD7}"/>
                </a:ext>
              </a:extLst>
            </p:cNvPr>
            <p:cNvSpPr/>
            <p:nvPr/>
          </p:nvSpPr>
          <p:spPr>
            <a:xfrm>
              <a:off x="6996395" y="169073"/>
              <a:ext cx="280431" cy="27750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3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887604" y="59654"/>
              <a:ext cx="5264927" cy="8656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B6696BB6-7D56-45BB-A6F8-64C882161F09}"/>
              </a:ext>
            </a:extLst>
          </p:cNvPr>
          <p:cNvSpPr txBox="1"/>
          <p:nvPr/>
        </p:nvSpPr>
        <p:spPr>
          <a:xfrm>
            <a:off x="7743804" y="1614617"/>
            <a:ext cx="5021603" cy="1225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rgbClr val="767171"/>
                </a:solidFill>
              </a:rPr>
              <a:t>미리 만들어진 테마에 맞추어</a:t>
            </a:r>
            <a:endParaRPr lang="en-US" altLang="ko-KR" sz="2000" b="1" dirty="0">
              <a:solidFill>
                <a:srgbClr val="76717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rgbClr val="767171"/>
                </a:solidFill>
              </a:rPr>
              <a:t>간단하게 사용할 수 있게 만든 페이지</a:t>
            </a:r>
            <a:endParaRPr lang="en-US" altLang="ko-KR" sz="2000" b="1" dirty="0">
              <a:solidFill>
                <a:srgbClr val="767171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/>
          <a:srcRect l="7856" r="9538"/>
          <a:stretch/>
        </p:blipFill>
        <p:spPr>
          <a:xfrm>
            <a:off x="499956" y="1556755"/>
            <a:ext cx="6854386" cy="4830636"/>
          </a:xfrm>
          <a:prstGeom prst="rect">
            <a:avLst/>
          </a:prstGeom>
        </p:spPr>
      </p:pic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xmlns="" id="{A9344E60-0449-424E-A2C0-CF7475B93F68}"/>
              </a:ext>
            </a:extLst>
          </p:cNvPr>
          <p:cNvSpPr/>
          <p:nvPr/>
        </p:nvSpPr>
        <p:spPr>
          <a:xfrm rot="19800000">
            <a:off x="7382640" y="1862670"/>
            <a:ext cx="285288" cy="245938"/>
          </a:xfrm>
          <a:prstGeom prst="triangl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112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DC2E80FA-5D49-4E17-925B-617AEB1393C6}"/>
              </a:ext>
            </a:extLst>
          </p:cNvPr>
          <p:cNvSpPr/>
          <p:nvPr/>
        </p:nvSpPr>
        <p:spPr>
          <a:xfrm>
            <a:off x="3990852" y="2875001"/>
            <a:ext cx="1863790" cy="435259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C9DAF82C-ADFD-4B48-B29F-3AE82A1617AC}"/>
              </a:ext>
            </a:extLst>
          </p:cNvPr>
          <p:cNvSpPr txBox="1"/>
          <p:nvPr/>
        </p:nvSpPr>
        <p:spPr>
          <a:xfrm>
            <a:off x="3622700" y="2875002"/>
            <a:ext cx="4946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팀원 소개</a:t>
            </a:r>
            <a:endParaRPr lang="en-US" altLang="ko-KR" sz="66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123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5B7065A-AA33-4824-B368-7C38FF33D0B0}"/>
              </a:ext>
            </a:extLst>
          </p:cNvPr>
          <p:cNvSpPr txBox="1"/>
          <p:nvPr/>
        </p:nvSpPr>
        <p:spPr>
          <a:xfrm>
            <a:off x="1451183" y="6373980"/>
            <a:ext cx="53307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767171"/>
                </a:solidFill>
              </a:rPr>
              <a:t>(</a:t>
            </a:r>
            <a:r>
              <a:rPr lang="ko-KR" altLang="en-US" sz="1500" dirty="0">
                <a:solidFill>
                  <a:srgbClr val="767171"/>
                </a:solidFill>
              </a:rPr>
              <a:t>서버에 저장된 데이터를 읽어 카테고리별로 차트에 보여줌</a:t>
            </a:r>
            <a:r>
              <a:rPr lang="en-US" altLang="ko-KR" sz="1500" dirty="0">
                <a:solidFill>
                  <a:srgbClr val="767171"/>
                </a:solidFill>
              </a:rPr>
              <a:t>)</a:t>
            </a:r>
            <a:endParaRPr lang="ko-KR" altLang="en-US" sz="1500" dirty="0">
              <a:solidFill>
                <a:srgbClr val="76717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C570160-E600-428F-9611-AEADA8E74AA4}"/>
              </a:ext>
            </a:extLst>
          </p:cNvPr>
          <p:cNvSpPr txBox="1"/>
          <p:nvPr/>
        </p:nvSpPr>
        <p:spPr>
          <a:xfrm>
            <a:off x="465220" y="523116"/>
            <a:ext cx="6124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웹 사이트 구현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온라인모드 페이지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77705" y="1212017"/>
            <a:ext cx="2308634" cy="369332"/>
            <a:chOff x="1996051" y="2077852"/>
            <a:chExt cx="2308634" cy="3693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CF8D6917-5DE8-473E-A198-A202C372EF66}"/>
                </a:ext>
              </a:extLst>
            </p:cNvPr>
            <p:cNvSpPr txBox="1"/>
            <p:nvPr/>
          </p:nvSpPr>
          <p:spPr>
            <a:xfrm>
              <a:off x="1996051" y="2077852"/>
              <a:ext cx="2308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767171"/>
                  </a:solidFill>
                </a:rPr>
                <a:t>온라인 모드</a:t>
              </a:r>
              <a:endParaRPr lang="en-US" altLang="ko-KR" b="1" dirty="0">
                <a:solidFill>
                  <a:srgbClr val="76717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xmlns="" id="{D036A916-83D2-4F52-B5BE-5B7E2F1F6BD7}"/>
                </a:ext>
              </a:extLst>
            </p:cNvPr>
            <p:cNvSpPr/>
            <p:nvPr/>
          </p:nvSpPr>
          <p:spPr>
            <a:xfrm>
              <a:off x="2203141" y="2117322"/>
              <a:ext cx="280431" cy="27750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767171"/>
                  </a:solidFill>
                </a:rPr>
                <a:t>6</a:t>
              </a:r>
              <a:endParaRPr lang="ko-KR" altLang="en-US" sz="1600" b="1" dirty="0">
                <a:solidFill>
                  <a:srgbClr val="767171"/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E8B92D6F-299F-43E9-991A-7FC54841798C}"/>
              </a:ext>
            </a:extLst>
          </p:cNvPr>
          <p:cNvGrpSpPr/>
          <p:nvPr/>
        </p:nvGrpSpPr>
        <p:grpSpPr>
          <a:xfrm>
            <a:off x="6558611" y="268018"/>
            <a:ext cx="5488246" cy="903812"/>
            <a:chOff x="6664285" y="49500"/>
            <a:chExt cx="5488246" cy="90381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4A6CDFC8-0760-4C83-8B21-16319EEB7349}"/>
                </a:ext>
              </a:extLst>
            </p:cNvPr>
            <p:cNvSpPr txBox="1"/>
            <p:nvPr/>
          </p:nvSpPr>
          <p:spPr>
            <a:xfrm>
              <a:off x="7624733" y="498931"/>
              <a:ext cx="1506109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 나만의 설정</a:t>
              </a:r>
              <a:endParaRPr lang="en-US" altLang="ko-KR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4A6CDFC8-0760-4C83-8B21-16319EEB7349}"/>
                </a:ext>
              </a:extLst>
            </p:cNvPr>
            <p:cNvSpPr txBox="1"/>
            <p:nvPr/>
          </p:nvSpPr>
          <p:spPr>
            <a:xfrm>
              <a:off x="9137770" y="498931"/>
              <a:ext cx="1506109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 추천 모드</a:t>
              </a:r>
              <a:endParaRPr lang="en-US" altLang="ko-KR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4A6CDFC8-0760-4C83-8B21-16319EEB7349}"/>
                </a:ext>
              </a:extLst>
            </p:cNvPr>
            <p:cNvSpPr txBox="1"/>
            <p:nvPr/>
          </p:nvSpPr>
          <p:spPr>
            <a:xfrm>
              <a:off x="10646422" y="498931"/>
              <a:ext cx="1506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 온라인 모드</a:t>
              </a:r>
              <a:endParaRPr lang="en-US" altLang="ko-KR" b="1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D036A916-83D2-4F52-B5BE-5B7E2F1F6BD7}"/>
                </a:ext>
              </a:extLst>
            </p:cNvPr>
            <p:cNvSpPr/>
            <p:nvPr/>
          </p:nvSpPr>
          <p:spPr>
            <a:xfrm>
              <a:off x="7484517" y="544842"/>
              <a:ext cx="280431" cy="277509"/>
            </a:xfrm>
            <a:prstGeom prst="ellips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xmlns="" id="{D036A916-83D2-4F52-B5BE-5B7E2F1F6BD7}"/>
                </a:ext>
              </a:extLst>
            </p:cNvPr>
            <p:cNvSpPr/>
            <p:nvPr/>
          </p:nvSpPr>
          <p:spPr>
            <a:xfrm>
              <a:off x="9097951" y="544842"/>
              <a:ext cx="280431" cy="277509"/>
            </a:xfrm>
            <a:prstGeom prst="ellips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xmlns="" id="{D036A916-83D2-4F52-B5BE-5B7E2F1F6BD7}"/>
                </a:ext>
              </a:extLst>
            </p:cNvPr>
            <p:cNvSpPr/>
            <p:nvPr/>
          </p:nvSpPr>
          <p:spPr>
            <a:xfrm>
              <a:off x="10510591" y="544842"/>
              <a:ext cx="280431" cy="27750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6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4A6CDFC8-0760-4C83-8B21-16319EEB7349}"/>
                </a:ext>
              </a:extLst>
            </p:cNvPr>
            <p:cNvSpPr txBox="1"/>
            <p:nvPr/>
          </p:nvSpPr>
          <p:spPr>
            <a:xfrm>
              <a:off x="6664285" y="123161"/>
              <a:ext cx="2308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모드 선택</a:t>
              </a:r>
              <a:endParaRPr lang="en-US" altLang="ko-KR" b="1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xmlns="" id="{D036A916-83D2-4F52-B5BE-5B7E2F1F6BD7}"/>
                </a:ext>
              </a:extLst>
            </p:cNvPr>
            <p:cNvSpPr/>
            <p:nvPr/>
          </p:nvSpPr>
          <p:spPr>
            <a:xfrm>
              <a:off x="6996395" y="169073"/>
              <a:ext cx="280431" cy="27750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3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887604" y="49500"/>
              <a:ext cx="5264927" cy="90381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AF7454FF-4E1B-4BCC-8B86-DB6D8E3EA500}"/>
              </a:ext>
            </a:extLst>
          </p:cNvPr>
          <p:cNvSpPr txBox="1"/>
          <p:nvPr/>
        </p:nvSpPr>
        <p:spPr>
          <a:xfrm>
            <a:off x="7811061" y="1390241"/>
            <a:ext cx="3948177" cy="2764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rgbClr val="767171"/>
                </a:solidFill>
              </a:rPr>
              <a:t>성별</a:t>
            </a:r>
            <a:r>
              <a:rPr lang="en-US" altLang="ko-KR" sz="2000" b="1" dirty="0">
                <a:solidFill>
                  <a:srgbClr val="767171"/>
                </a:solidFill>
              </a:rPr>
              <a:t>, </a:t>
            </a:r>
            <a:r>
              <a:rPr lang="ko-KR" altLang="en-US" sz="2000" b="1" dirty="0">
                <a:solidFill>
                  <a:srgbClr val="767171"/>
                </a:solidFill>
              </a:rPr>
              <a:t>나이</a:t>
            </a:r>
            <a:r>
              <a:rPr lang="en-US" altLang="ko-KR" sz="2000" b="1" dirty="0">
                <a:solidFill>
                  <a:srgbClr val="767171"/>
                </a:solidFill>
              </a:rPr>
              <a:t>, </a:t>
            </a:r>
            <a:r>
              <a:rPr lang="ko-KR" altLang="en-US" sz="2000" b="1" dirty="0">
                <a:solidFill>
                  <a:srgbClr val="767171"/>
                </a:solidFill>
              </a:rPr>
              <a:t>직업</a:t>
            </a:r>
            <a:r>
              <a:rPr lang="en-US" altLang="ko-KR" sz="2000" b="1" dirty="0">
                <a:solidFill>
                  <a:srgbClr val="767171"/>
                </a:solidFill>
              </a:rPr>
              <a:t>, </a:t>
            </a:r>
            <a:r>
              <a:rPr lang="ko-KR" altLang="en-US" sz="2000" b="1" dirty="0">
                <a:solidFill>
                  <a:srgbClr val="767171"/>
                </a:solidFill>
              </a:rPr>
              <a:t>날씨 별로 </a:t>
            </a:r>
            <a:endParaRPr lang="en-US" altLang="ko-KR" sz="2000" b="1" dirty="0">
              <a:solidFill>
                <a:srgbClr val="76717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rgbClr val="767171"/>
                </a:solidFill>
              </a:rPr>
              <a:t>통계 된 목욕 데이터를 보여줌</a:t>
            </a:r>
            <a:endParaRPr lang="en-US" altLang="ko-KR" sz="2000" b="1" dirty="0">
              <a:solidFill>
                <a:srgbClr val="767171"/>
              </a:solidFill>
            </a:endParaRPr>
          </a:p>
          <a:p>
            <a:pPr lvl="1"/>
            <a:endParaRPr lang="en-US" altLang="ko-KR" sz="2000" b="1" dirty="0">
              <a:solidFill>
                <a:srgbClr val="76717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 err="1">
                <a:solidFill>
                  <a:srgbClr val="767171"/>
                </a:solidFill>
              </a:rPr>
              <a:t>머신러닝으로</a:t>
            </a:r>
            <a:r>
              <a:rPr lang="ko-KR" altLang="en-US" sz="2000" b="1" dirty="0">
                <a:solidFill>
                  <a:srgbClr val="767171"/>
                </a:solidFill>
              </a:rPr>
              <a:t> 학습된 데이터를 통해</a:t>
            </a:r>
            <a:r>
              <a:rPr lang="en-US" altLang="ko-KR" sz="2000" b="1" dirty="0">
                <a:solidFill>
                  <a:srgbClr val="767171"/>
                </a:solidFill>
              </a:rPr>
              <a:t> </a:t>
            </a:r>
            <a:r>
              <a:rPr lang="ko-KR" altLang="en-US" sz="2000" b="1" dirty="0">
                <a:solidFill>
                  <a:srgbClr val="767171"/>
                </a:solidFill>
              </a:rPr>
              <a:t>사용자에게 알맞은 추천</a:t>
            </a:r>
            <a:endParaRPr lang="en-US" altLang="ko-KR" sz="2000" b="1" dirty="0">
              <a:solidFill>
                <a:srgbClr val="767171"/>
              </a:solidFill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2F024D-3D51-42AB-917C-B735ED3E634E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32762" y="1574644"/>
            <a:ext cx="6966062" cy="4806041"/>
          </a:xfrm>
          <a:prstGeom prst="rect">
            <a:avLst/>
          </a:prstGeom>
        </p:spPr>
      </p:pic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xmlns="" id="{75E2EA59-B7E7-4104-B271-BFEEF5C566F7}"/>
              </a:ext>
            </a:extLst>
          </p:cNvPr>
          <p:cNvSpPr/>
          <p:nvPr/>
        </p:nvSpPr>
        <p:spPr>
          <a:xfrm rot="19800000">
            <a:off x="7441198" y="1636196"/>
            <a:ext cx="285288" cy="245938"/>
          </a:xfrm>
          <a:prstGeom prst="triangl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DC8E206A-FBC6-46B4-9F82-FFB000FF2BAB}"/>
              </a:ext>
            </a:extLst>
          </p:cNvPr>
          <p:cNvSpPr txBox="1"/>
          <p:nvPr/>
        </p:nvSpPr>
        <p:spPr>
          <a:xfrm>
            <a:off x="7470420" y="4709513"/>
            <a:ext cx="39481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767171"/>
                </a:solidFill>
              </a:rPr>
              <a:t>● </a:t>
            </a:r>
            <a:r>
              <a:rPr lang="en-US" altLang="ko-KR" sz="2000" b="1" dirty="0">
                <a:solidFill>
                  <a:srgbClr val="767171"/>
                </a:solidFill>
              </a:rPr>
              <a:t>[</a:t>
            </a:r>
            <a:r>
              <a:rPr lang="ko-KR" altLang="en-US" sz="2000" b="1" dirty="0">
                <a:solidFill>
                  <a:srgbClr val="767171"/>
                </a:solidFill>
              </a:rPr>
              <a:t>통계목록</a:t>
            </a:r>
            <a:r>
              <a:rPr lang="en-US" altLang="ko-KR" sz="2000" b="1" dirty="0">
                <a:solidFill>
                  <a:srgbClr val="767171"/>
                </a:solidFill>
              </a:rPr>
              <a:t>]	</a:t>
            </a:r>
          </a:p>
          <a:p>
            <a:pPr lvl="1"/>
            <a:r>
              <a:rPr lang="en-US" altLang="ko-KR" sz="2000" b="1" dirty="0">
                <a:solidFill>
                  <a:srgbClr val="767171"/>
                </a:solidFill>
              </a:rPr>
              <a:t>     </a:t>
            </a:r>
            <a:r>
              <a:rPr lang="ko-KR" altLang="en-US" sz="2000" b="1" dirty="0">
                <a:solidFill>
                  <a:srgbClr val="767171"/>
                </a:solidFill>
              </a:rPr>
              <a:t>성별 </a:t>
            </a:r>
            <a:r>
              <a:rPr lang="en-US" altLang="ko-KR" sz="2000" b="1" dirty="0">
                <a:solidFill>
                  <a:srgbClr val="767171"/>
                </a:solidFill>
              </a:rPr>
              <a:t>: </a:t>
            </a:r>
            <a:r>
              <a:rPr lang="ko-KR" altLang="en-US" sz="2000" b="1" dirty="0">
                <a:solidFill>
                  <a:srgbClr val="767171"/>
                </a:solidFill>
              </a:rPr>
              <a:t>남</a:t>
            </a:r>
            <a:r>
              <a:rPr lang="en-US" altLang="ko-KR" sz="2000" b="1" dirty="0">
                <a:solidFill>
                  <a:srgbClr val="767171"/>
                </a:solidFill>
              </a:rPr>
              <a:t>, </a:t>
            </a:r>
            <a:r>
              <a:rPr lang="ko-KR" altLang="en-US" sz="2000" b="1" dirty="0">
                <a:solidFill>
                  <a:srgbClr val="767171"/>
                </a:solidFill>
              </a:rPr>
              <a:t>여</a:t>
            </a:r>
            <a:r>
              <a:rPr lang="en-US" altLang="ko-KR" sz="2000" b="1" dirty="0">
                <a:solidFill>
                  <a:srgbClr val="767171"/>
                </a:solidFill>
              </a:rPr>
              <a:t>	</a:t>
            </a:r>
          </a:p>
          <a:p>
            <a:pPr lvl="1"/>
            <a:r>
              <a:rPr lang="en-US" altLang="ko-KR" sz="2000" b="1" dirty="0">
                <a:solidFill>
                  <a:srgbClr val="767171"/>
                </a:solidFill>
              </a:rPr>
              <a:t>	</a:t>
            </a:r>
            <a:r>
              <a:rPr lang="ko-KR" altLang="en-US" sz="2000" b="1" dirty="0">
                <a:solidFill>
                  <a:srgbClr val="767171"/>
                </a:solidFill>
              </a:rPr>
              <a:t>나이 </a:t>
            </a:r>
            <a:r>
              <a:rPr lang="en-US" altLang="ko-KR" sz="2000" b="1" dirty="0">
                <a:solidFill>
                  <a:srgbClr val="767171"/>
                </a:solidFill>
              </a:rPr>
              <a:t>: 10</a:t>
            </a:r>
            <a:r>
              <a:rPr lang="ko-KR" altLang="en-US" sz="2000" b="1" dirty="0">
                <a:solidFill>
                  <a:srgbClr val="767171"/>
                </a:solidFill>
              </a:rPr>
              <a:t>대</a:t>
            </a:r>
            <a:r>
              <a:rPr lang="en-US" altLang="ko-KR" sz="2000" b="1" dirty="0">
                <a:solidFill>
                  <a:srgbClr val="767171"/>
                </a:solidFill>
              </a:rPr>
              <a:t>~70</a:t>
            </a:r>
            <a:r>
              <a:rPr lang="ko-KR" altLang="en-US" sz="2000" b="1" dirty="0">
                <a:solidFill>
                  <a:srgbClr val="767171"/>
                </a:solidFill>
              </a:rPr>
              <a:t>대</a:t>
            </a:r>
            <a:endParaRPr lang="en-US" altLang="ko-KR" sz="2000" b="1" dirty="0">
              <a:solidFill>
                <a:srgbClr val="767171"/>
              </a:solidFill>
            </a:endParaRPr>
          </a:p>
          <a:p>
            <a:pPr lvl="1"/>
            <a:r>
              <a:rPr lang="en-US" altLang="ko-KR" sz="2000" b="1" dirty="0">
                <a:solidFill>
                  <a:srgbClr val="767171"/>
                </a:solidFill>
              </a:rPr>
              <a:t>	</a:t>
            </a:r>
            <a:r>
              <a:rPr lang="ko-KR" altLang="en-US" sz="2000" b="1" dirty="0">
                <a:solidFill>
                  <a:srgbClr val="767171"/>
                </a:solidFill>
              </a:rPr>
              <a:t>직업 </a:t>
            </a:r>
            <a:r>
              <a:rPr lang="en-US" altLang="ko-KR" sz="2000" b="1" dirty="0">
                <a:solidFill>
                  <a:srgbClr val="767171"/>
                </a:solidFill>
              </a:rPr>
              <a:t>: </a:t>
            </a:r>
            <a:r>
              <a:rPr lang="ko-KR" altLang="en-US" sz="2000" b="1" dirty="0">
                <a:solidFill>
                  <a:srgbClr val="767171"/>
                </a:solidFill>
              </a:rPr>
              <a:t>학생</a:t>
            </a:r>
            <a:r>
              <a:rPr lang="en-US" altLang="ko-KR" sz="2000" b="1" dirty="0">
                <a:solidFill>
                  <a:srgbClr val="767171"/>
                </a:solidFill>
              </a:rPr>
              <a:t>, </a:t>
            </a:r>
            <a:r>
              <a:rPr lang="ko-KR" altLang="en-US" sz="2000" b="1" dirty="0">
                <a:solidFill>
                  <a:srgbClr val="767171"/>
                </a:solidFill>
              </a:rPr>
              <a:t>주부 등 </a:t>
            </a:r>
            <a:endParaRPr lang="en-US" altLang="ko-KR" sz="2000" b="1" dirty="0">
              <a:solidFill>
                <a:srgbClr val="767171"/>
              </a:solidFill>
            </a:endParaRPr>
          </a:p>
          <a:p>
            <a:pPr lvl="1"/>
            <a:r>
              <a:rPr lang="en-US" altLang="ko-KR" sz="2000" b="1" dirty="0">
                <a:solidFill>
                  <a:srgbClr val="767171"/>
                </a:solidFill>
              </a:rPr>
              <a:t>	         (13</a:t>
            </a:r>
            <a:r>
              <a:rPr lang="ko-KR" altLang="en-US" sz="2000" b="1" dirty="0">
                <a:solidFill>
                  <a:srgbClr val="767171"/>
                </a:solidFill>
              </a:rPr>
              <a:t>개 </a:t>
            </a:r>
            <a:r>
              <a:rPr lang="ko-KR" altLang="en-US" sz="2000" b="1" dirty="0" err="1">
                <a:solidFill>
                  <a:srgbClr val="767171"/>
                </a:solidFill>
              </a:rPr>
              <a:t>직업군</a:t>
            </a:r>
            <a:r>
              <a:rPr lang="en-US" altLang="ko-KR" sz="2000" b="1" dirty="0">
                <a:solidFill>
                  <a:srgbClr val="767171"/>
                </a:solidFill>
              </a:rPr>
              <a:t>)</a:t>
            </a:r>
          </a:p>
          <a:p>
            <a:pPr lvl="1"/>
            <a:r>
              <a:rPr lang="en-US" altLang="ko-KR" sz="2000" b="1" dirty="0">
                <a:solidFill>
                  <a:srgbClr val="767171"/>
                </a:solidFill>
              </a:rPr>
              <a:t>	</a:t>
            </a:r>
            <a:r>
              <a:rPr lang="ko-KR" altLang="en-US" sz="2000" b="1" dirty="0">
                <a:solidFill>
                  <a:srgbClr val="767171"/>
                </a:solidFill>
              </a:rPr>
              <a:t>날씨 </a:t>
            </a:r>
            <a:r>
              <a:rPr lang="en-US" altLang="ko-KR" sz="2000" b="1" dirty="0">
                <a:solidFill>
                  <a:srgbClr val="767171"/>
                </a:solidFill>
              </a:rPr>
              <a:t>: 5 ~ 40</a:t>
            </a:r>
            <a:r>
              <a:rPr lang="ko-KR" altLang="en-US" sz="2000" b="1" dirty="0">
                <a:solidFill>
                  <a:srgbClr val="767171"/>
                </a:solidFill>
              </a:rPr>
              <a:t>도</a:t>
            </a:r>
            <a:endParaRPr lang="en-US" altLang="ko-KR" sz="2000" b="1" dirty="0">
              <a:solidFill>
                <a:srgbClr val="7671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49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C570160-E600-428F-9611-AEADA8E74AA4}"/>
              </a:ext>
            </a:extLst>
          </p:cNvPr>
          <p:cNvSpPr txBox="1"/>
          <p:nvPr/>
        </p:nvSpPr>
        <p:spPr>
          <a:xfrm>
            <a:off x="465220" y="523116"/>
            <a:ext cx="6124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모형 구현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 rot="5023291">
            <a:off x="4640021" y="2360029"/>
            <a:ext cx="862737" cy="2319880"/>
          </a:xfrm>
          <a:prstGeom prst="ellipse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" t="7025" r="5355" b="9431"/>
          <a:stretch/>
        </p:blipFill>
        <p:spPr>
          <a:xfrm>
            <a:off x="421993" y="1622103"/>
            <a:ext cx="6885305" cy="4932311"/>
          </a:xfrm>
          <a:prstGeom prst="rect">
            <a:avLst/>
          </a:prstGeom>
        </p:spPr>
      </p:pic>
      <p:sp>
        <p:nvSpPr>
          <p:cNvPr id="12" name="타원 11"/>
          <p:cNvSpPr/>
          <p:nvPr/>
        </p:nvSpPr>
        <p:spPr>
          <a:xfrm>
            <a:off x="4193478" y="4133254"/>
            <a:ext cx="862737" cy="862737"/>
          </a:xfrm>
          <a:prstGeom prst="ellipse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485788" y="3640279"/>
            <a:ext cx="862737" cy="862737"/>
          </a:xfrm>
          <a:prstGeom prst="ellipse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79815" y="1564452"/>
            <a:ext cx="2116095" cy="2116095"/>
          </a:xfrm>
          <a:prstGeom prst="ellipse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370900" y="4633096"/>
            <a:ext cx="1569477" cy="1569477"/>
          </a:xfrm>
          <a:prstGeom prst="ellipse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3412E4AC-F598-4D89-80E9-8493ABEC6E87}"/>
              </a:ext>
            </a:extLst>
          </p:cNvPr>
          <p:cNvSpPr/>
          <p:nvPr/>
        </p:nvSpPr>
        <p:spPr>
          <a:xfrm>
            <a:off x="684989" y="1564452"/>
            <a:ext cx="324066" cy="324066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1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3412E4AC-F598-4D89-80E9-8493ABEC6E87}"/>
              </a:ext>
            </a:extLst>
          </p:cNvPr>
          <p:cNvSpPr/>
          <p:nvPr/>
        </p:nvSpPr>
        <p:spPr>
          <a:xfrm>
            <a:off x="3203287" y="3283212"/>
            <a:ext cx="324066" cy="324066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2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3412E4AC-F598-4D89-80E9-8493ABEC6E87}"/>
              </a:ext>
            </a:extLst>
          </p:cNvPr>
          <p:cNvSpPr/>
          <p:nvPr/>
        </p:nvSpPr>
        <p:spPr>
          <a:xfrm>
            <a:off x="4883499" y="3690319"/>
            <a:ext cx="324066" cy="324066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3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3412E4AC-F598-4D89-80E9-8493ABEC6E87}"/>
              </a:ext>
            </a:extLst>
          </p:cNvPr>
          <p:cNvSpPr/>
          <p:nvPr/>
        </p:nvSpPr>
        <p:spPr>
          <a:xfrm>
            <a:off x="6668547" y="4190591"/>
            <a:ext cx="324066" cy="324066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4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B6696BB6-7D56-45BB-A6F8-64C882161F09}"/>
              </a:ext>
            </a:extLst>
          </p:cNvPr>
          <p:cNvSpPr txBox="1"/>
          <p:nvPr/>
        </p:nvSpPr>
        <p:spPr>
          <a:xfrm>
            <a:off x="7570294" y="1564452"/>
            <a:ext cx="439641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 smtClean="0">
                <a:solidFill>
                  <a:srgbClr val="767171"/>
                </a:solidFill>
              </a:rPr>
              <a:t>1. </a:t>
            </a:r>
            <a:r>
              <a:rPr lang="ko-KR" altLang="en-US" sz="2000" b="1" dirty="0" smtClean="0">
                <a:solidFill>
                  <a:srgbClr val="767171"/>
                </a:solidFill>
              </a:rPr>
              <a:t>사용자에게 </a:t>
            </a:r>
            <a:r>
              <a:rPr lang="ko-KR" altLang="en-US" sz="2000" b="1" dirty="0" err="1" smtClean="0">
                <a:solidFill>
                  <a:srgbClr val="767171"/>
                </a:solidFill>
              </a:rPr>
              <a:t>웹서비스</a:t>
            </a:r>
            <a:endParaRPr lang="en-US" altLang="ko-KR" sz="2000" b="1" dirty="0" smtClean="0">
              <a:solidFill>
                <a:srgbClr val="76717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 smtClean="0">
                <a:solidFill>
                  <a:srgbClr val="767171"/>
                </a:solidFill>
              </a:rPr>
              <a:t>2. </a:t>
            </a:r>
            <a:r>
              <a:rPr lang="ko-KR" altLang="en-US" sz="2000" b="1" dirty="0" smtClean="0">
                <a:solidFill>
                  <a:srgbClr val="767171"/>
                </a:solidFill>
              </a:rPr>
              <a:t>욕조의 물 온도를 측정해 줌</a:t>
            </a:r>
            <a:endParaRPr lang="en-US" altLang="ko-KR" sz="2000" b="1" dirty="0" smtClean="0">
              <a:solidFill>
                <a:srgbClr val="76717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 smtClean="0">
                <a:solidFill>
                  <a:srgbClr val="767171"/>
                </a:solidFill>
              </a:rPr>
              <a:t>3. </a:t>
            </a:r>
            <a:r>
              <a:rPr lang="ko-KR" altLang="en-US" sz="2000" b="1" dirty="0" smtClean="0">
                <a:solidFill>
                  <a:srgbClr val="767171"/>
                </a:solidFill>
              </a:rPr>
              <a:t>워터펌프센서로 물을 끌어올려 </a:t>
            </a:r>
            <a:endParaRPr lang="en-US" altLang="ko-KR" sz="2000" b="1" dirty="0">
              <a:solidFill>
                <a:srgbClr val="76717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 smtClean="0">
                <a:solidFill>
                  <a:srgbClr val="767171"/>
                </a:solidFill>
              </a:rPr>
              <a:t>   </a:t>
            </a:r>
            <a:r>
              <a:rPr lang="ko-KR" altLang="en-US" sz="2000" b="1" dirty="0" smtClean="0">
                <a:solidFill>
                  <a:srgbClr val="767171"/>
                </a:solidFill>
              </a:rPr>
              <a:t>욕조에 물을 받아 줌</a:t>
            </a:r>
            <a:endParaRPr lang="en-US" altLang="ko-KR" sz="2000" b="1" dirty="0" smtClean="0">
              <a:solidFill>
                <a:srgbClr val="76717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 smtClean="0">
                <a:solidFill>
                  <a:srgbClr val="767171"/>
                </a:solidFill>
              </a:rPr>
              <a:t>4. </a:t>
            </a:r>
            <a:r>
              <a:rPr lang="ko-KR" altLang="en-US" sz="2000" b="1" dirty="0" err="1" smtClean="0">
                <a:solidFill>
                  <a:srgbClr val="767171"/>
                </a:solidFill>
              </a:rPr>
              <a:t>라즈베리파이로</a:t>
            </a:r>
            <a:r>
              <a:rPr lang="ko-KR" altLang="en-US" sz="2000" b="1" dirty="0" smtClean="0">
                <a:solidFill>
                  <a:srgbClr val="767171"/>
                </a:solidFill>
              </a:rPr>
              <a:t> 센서를 제어</a:t>
            </a:r>
            <a:endParaRPr lang="en-US" altLang="ko-KR" sz="2000" b="1" dirty="0" smtClean="0">
              <a:solidFill>
                <a:srgbClr val="7671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25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5C265A66-5F2C-488C-AC8D-8D373FF54653}"/>
              </a:ext>
            </a:extLst>
          </p:cNvPr>
          <p:cNvSpPr/>
          <p:nvPr/>
        </p:nvSpPr>
        <p:spPr>
          <a:xfrm>
            <a:off x="3376898" y="2875002"/>
            <a:ext cx="1863790" cy="435259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C9DAF82C-ADFD-4B48-B29F-3AE82A1617AC}"/>
              </a:ext>
            </a:extLst>
          </p:cNvPr>
          <p:cNvSpPr txBox="1"/>
          <p:nvPr/>
        </p:nvSpPr>
        <p:spPr>
          <a:xfrm>
            <a:off x="2995682" y="2875002"/>
            <a:ext cx="74415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진행 및 예정사항</a:t>
            </a:r>
            <a:endParaRPr lang="en-US" altLang="ko-KR" sz="66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597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89AAFAD0-5F1B-47D7-B4A2-E83B36ABEA9B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9926764-7BB4-4871-8C70-108B8CC68A5B}"/>
              </a:ext>
            </a:extLst>
          </p:cNvPr>
          <p:cNvSpPr txBox="1"/>
          <p:nvPr/>
        </p:nvSpPr>
        <p:spPr>
          <a:xfrm>
            <a:off x="465222" y="523116"/>
            <a:ext cx="49817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금주 진행 사항</a:t>
            </a:r>
          </a:p>
        </p:txBody>
      </p:sp>
      <p:sp>
        <p:nvSpPr>
          <p:cNvPr id="4" name="AutoShape 4" descr="아두이노icon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아두이노icon에 대한 이미지 검색결과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A65AD21-41C2-4848-8179-5B78909D09D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280057" y="1601913"/>
            <a:ext cx="9874318" cy="457972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615398" y="4714261"/>
            <a:ext cx="965446" cy="7963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819165" y="2468772"/>
            <a:ext cx="1879846" cy="10278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793642" y="5025688"/>
            <a:ext cx="1057732" cy="2553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51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89AAFAD0-5F1B-47D7-B4A2-E83B36ABEA9B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9926764-7BB4-4871-8C70-108B8CC68A5B}"/>
              </a:ext>
            </a:extLst>
          </p:cNvPr>
          <p:cNvSpPr txBox="1"/>
          <p:nvPr/>
        </p:nvSpPr>
        <p:spPr>
          <a:xfrm>
            <a:off x="465222" y="523116"/>
            <a:ext cx="7213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금주 진행 사항</a:t>
            </a:r>
          </a:p>
        </p:txBody>
      </p:sp>
      <p:sp>
        <p:nvSpPr>
          <p:cNvPr id="4" name="AutoShape 4" descr="아두이노icon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아두이노icon에 대한 이미지 검색결과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94900"/>
              </p:ext>
            </p:extLst>
          </p:nvPr>
        </p:nvGraphicFramePr>
        <p:xfrm>
          <a:off x="1421353" y="2187278"/>
          <a:ext cx="9456341" cy="3342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5078">
                  <a:extLst>
                    <a:ext uri="{9D8B030D-6E8A-4147-A177-3AD203B41FA5}">
                      <a16:colId xmlns:a16="http://schemas.microsoft.com/office/drawing/2014/main" xmlns="" val="1115776647"/>
                    </a:ext>
                  </a:extLst>
                </a:gridCol>
                <a:gridCol w="7301263">
                  <a:extLst>
                    <a:ext uri="{9D8B030D-6E8A-4147-A177-3AD203B41FA5}">
                      <a16:colId xmlns:a16="http://schemas.microsoft.com/office/drawing/2014/main" xmlns="" val="969549235"/>
                    </a:ext>
                  </a:extLst>
                </a:gridCol>
              </a:tblGrid>
              <a:tr h="1114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rgbClr val="767171"/>
                          </a:solidFill>
                        </a:rPr>
                        <a:t>데이터 수집</a:t>
                      </a:r>
                      <a:endParaRPr lang="en-US" altLang="ko-KR" sz="1800" b="1" dirty="0" smtClean="0">
                        <a:solidFill>
                          <a:srgbClr val="76717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rgbClr val="767171"/>
                          </a:solidFill>
                        </a:rPr>
                        <a:t>&amp;</a:t>
                      </a:r>
                    </a:p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rgbClr val="767171"/>
                          </a:solidFill>
                        </a:rPr>
                        <a:t>머신 러닝</a:t>
                      </a:r>
                      <a:endParaRPr lang="ko-KR" altLang="en-US" sz="1800" b="1" dirty="0">
                        <a:solidFill>
                          <a:srgbClr val="767171"/>
                        </a:solidFill>
                      </a:endParaRPr>
                    </a:p>
                  </a:txBody>
                  <a:tcPr marL="106384" marR="106384" marT="53192" marB="531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smtClean="0">
                          <a:solidFill>
                            <a:srgbClr val="767171"/>
                          </a:solidFill>
                        </a:rPr>
                        <a:t>추가적인 데이터 수집 및 수집한 데이터를 바탕으로 모델 정확도 확인</a:t>
                      </a:r>
                      <a:endParaRPr lang="en-US" altLang="ko-KR" sz="1600" b="0" dirty="0" smtClean="0">
                        <a:solidFill>
                          <a:srgbClr val="767171"/>
                        </a:solidFill>
                      </a:endParaRPr>
                    </a:p>
                  </a:txBody>
                  <a:tcPr marL="106384" marR="106384" marT="53192" marB="531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67975623"/>
                  </a:ext>
                </a:extLst>
              </a:tr>
              <a:tr h="1114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mtClean="0">
                          <a:solidFill>
                            <a:srgbClr val="767171"/>
                          </a:solidFill>
                        </a:rPr>
                        <a:t>웹 페이지</a:t>
                      </a:r>
                      <a:r>
                        <a:rPr lang="ko-KR" altLang="en-US" sz="1800" b="1" baseline="0" smtClean="0">
                          <a:solidFill>
                            <a:srgbClr val="767171"/>
                          </a:solidFill>
                        </a:rPr>
                        <a:t> 수정</a:t>
                      </a:r>
                      <a:endParaRPr lang="en-US" altLang="ko-KR" sz="1800" b="1" dirty="0">
                        <a:solidFill>
                          <a:srgbClr val="767171"/>
                        </a:solidFill>
                      </a:endParaRPr>
                    </a:p>
                  </a:txBody>
                  <a:tcPr marL="106384" marR="106384" marT="53192" marB="531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smtClean="0">
                          <a:solidFill>
                            <a:srgbClr val="767171"/>
                          </a:solidFill>
                        </a:rPr>
                        <a:t>모드 선택 페이지 수정 및 온라인 모드 페이지</a:t>
                      </a:r>
                      <a:r>
                        <a:rPr lang="ko-KR" altLang="en-US" sz="1600" b="0" baseline="0" smtClean="0">
                          <a:solidFill>
                            <a:srgbClr val="767171"/>
                          </a:solidFill>
                        </a:rPr>
                        <a:t> 수정</a:t>
                      </a:r>
                      <a:endParaRPr lang="ko-KR" altLang="en-US" sz="1600" b="0" dirty="0">
                        <a:solidFill>
                          <a:srgbClr val="767171"/>
                        </a:solidFill>
                      </a:endParaRPr>
                    </a:p>
                  </a:txBody>
                  <a:tcPr marL="106384" marR="106384" marT="53192" marB="531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64851218"/>
                  </a:ext>
                </a:extLst>
              </a:tr>
              <a:tr h="1114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mtClean="0">
                          <a:solidFill>
                            <a:srgbClr val="767171"/>
                          </a:solidFill>
                        </a:rPr>
                        <a:t>시제품 제작</a:t>
                      </a:r>
                      <a:endParaRPr lang="ko-KR" altLang="en-US" sz="1800" b="1" dirty="0">
                        <a:solidFill>
                          <a:srgbClr val="767171"/>
                        </a:solidFill>
                      </a:endParaRPr>
                    </a:p>
                  </a:txBody>
                  <a:tcPr marL="106384" marR="106384" marT="53192" marB="531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smtClean="0">
                          <a:solidFill>
                            <a:srgbClr val="767171"/>
                          </a:solidFill>
                        </a:rPr>
                        <a:t>기본 틀 제작 중 </a:t>
                      </a:r>
                      <a:r>
                        <a:rPr lang="en-US" altLang="ko-KR" sz="1600" b="0" dirty="0" smtClean="0">
                          <a:solidFill>
                            <a:srgbClr val="767171"/>
                          </a:solidFill>
                        </a:rPr>
                        <a:t>(</a:t>
                      </a:r>
                      <a:r>
                        <a:rPr lang="ko-KR" altLang="en-US" sz="1600" b="0" baseline="0" dirty="0" smtClean="0">
                          <a:solidFill>
                            <a:srgbClr val="767171"/>
                          </a:solidFill>
                        </a:rPr>
                        <a:t>욕조</a:t>
                      </a:r>
                      <a:r>
                        <a:rPr lang="en-US" altLang="ko-KR" sz="1600" b="0" baseline="0" dirty="0" smtClean="0">
                          <a:solidFill>
                            <a:srgbClr val="767171"/>
                          </a:solidFill>
                        </a:rPr>
                        <a:t>)</a:t>
                      </a:r>
                      <a:endParaRPr lang="en-US" altLang="ko-KR" sz="1600" b="0" dirty="0" smtClean="0">
                        <a:solidFill>
                          <a:srgbClr val="76717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600" b="0" dirty="0" smtClean="0">
                          <a:solidFill>
                            <a:srgbClr val="767171"/>
                          </a:solidFill>
                        </a:rPr>
                        <a:t>워터 펌프</a:t>
                      </a:r>
                      <a:r>
                        <a:rPr lang="en-US" altLang="ko-KR" sz="1600" b="0" dirty="0" smtClean="0">
                          <a:solidFill>
                            <a:srgbClr val="767171"/>
                          </a:solidFill>
                        </a:rPr>
                        <a:t>, </a:t>
                      </a:r>
                      <a:r>
                        <a:rPr lang="ko-KR" altLang="en-US" sz="1600" b="0" dirty="0" smtClean="0">
                          <a:solidFill>
                            <a:srgbClr val="767171"/>
                          </a:solidFill>
                        </a:rPr>
                        <a:t>수위 센서</a:t>
                      </a:r>
                      <a:r>
                        <a:rPr lang="en-US" altLang="ko-KR" sz="1600" b="0" dirty="0" smtClean="0">
                          <a:solidFill>
                            <a:srgbClr val="767171"/>
                          </a:solidFill>
                        </a:rPr>
                        <a:t>, </a:t>
                      </a:r>
                      <a:r>
                        <a:rPr lang="ko-KR" altLang="en-US" sz="1600" b="0" dirty="0" smtClean="0">
                          <a:solidFill>
                            <a:srgbClr val="767171"/>
                          </a:solidFill>
                        </a:rPr>
                        <a:t>온도 센서 테스트 및</a:t>
                      </a:r>
                      <a:endParaRPr lang="en-US" altLang="ko-KR" sz="1600" b="0" dirty="0" smtClean="0">
                        <a:solidFill>
                          <a:srgbClr val="76717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600" b="0" dirty="0" smtClean="0">
                          <a:solidFill>
                            <a:srgbClr val="767171"/>
                          </a:solidFill>
                        </a:rPr>
                        <a:t>터치스크린의 기본기능 테스트</a:t>
                      </a:r>
                      <a:r>
                        <a:rPr lang="ko-KR" altLang="en-US" sz="1600" b="0" baseline="0" dirty="0" smtClean="0">
                          <a:solidFill>
                            <a:srgbClr val="767171"/>
                          </a:solidFill>
                        </a:rPr>
                        <a:t> 완료</a:t>
                      </a:r>
                      <a:r>
                        <a:rPr lang="ko-KR" altLang="en-US" sz="1600" b="0" dirty="0" smtClean="0">
                          <a:solidFill>
                            <a:srgbClr val="767171"/>
                          </a:solidFill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rgbClr val="767171"/>
                          </a:solidFill>
                        </a:rPr>
                        <a:t>(</a:t>
                      </a:r>
                      <a:r>
                        <a:rPr lang="ko-KR" altLang="en-US" sz="1600" b="0" dirty="0" smtClean="0">
                          <a:solidFill>
                            <a:srgbClr val="767171"/>
                          </a:solidFill>
                        </a:rPr>
                        <a:t>터치</a:t>
                      </a:r>
                      <a:r>
                        <a:rPr lang="en-US" altLang="ko-KR" sz="1600" b="0" dirty="0" smtClean="0">
                          <a:solidFill>
                            <a:srgbClr val="767171"/>
                          </a:solidFill>
                        </a:rPr>
                        <a:t>, </a:t>
                      </a:r>
                      <a:r>
                        <a:rPr lang="ko-KR" altLang="en-US" sz="1600" b="0" dirty="0" smtClean="0">
                          <a:solidFill>
                            <a:srgbClr val="767171"/>
                          </a:solidFill>
                        </a:rPr>
                        <a:t>웹 접속</a:t>
                      </a:r>
                      <a:r>
                        <a:rPr lang="en-US" altLang="ko-KR" sz="1600" b="0" dirty="0" smtClean="0">
                          <a:solidFill>
                            <a:srgbClr val="767171"/>
                          </a:solidFill>
                        </a:rPr>
                        <a:t>, </a:t>
                      </a:r>
                      <a:r>
                        <a:rPr lang="ko-KR" altLang="en-US" sz="1600" b="0" dirty="0" smtClean="0">
                          <a:solidFill>
                            <a:srgbClr val="767171"/>
                          </a:solidFill>
                        </a:rPr>
                        <a:t>화면 해상도</a:t>
                      </a:r>
                      <a:r>
                        <a:rPr lang="en-US" altLang="ko-KR" sz="1600" b="0" dirty="0" smtClean="0">
                          <a:solidFill>
                            <a:srgbClr val="767171"/>
                          </a:solidFill>
                        </a:rPr>
                        <a:t>, </a:t>
                      </a:r>
                      <a:r>
                        <a:rPr lang="ko-KR" altLang="en-US" sz="1600" b="0" dirty="0" smtClean="0">
                          <a:solidFill>
                            <a:srgbClr val="767171"/>
                          </a:solidFill>
                        </a:rPr>
                        <a:t>키보드 등</a:t>
                      </a:r>
                      <a:r>
                        <a:rPr lang="en-US" altLang="ko-KR" sz="1600" b="0" dirty="0" smtClean="0">
                          <a:solidFill>
                            <a:srgbClr val="767171"/>
                          </a:solidFill>
                        </a:rPr>
                        <a:t>)</a:t>
                      </a:r>
                      <a:endParaRPr lang="ko-KR" altLang="en-US" sz="1600" b="0" dirty="0">
                        <a:solidFill>
                          <a:srgbClr val="767171"/>
                        </a:solidFill>
                      </a:endParaRPr>
                    </a:p>
                  </a:txBody>
                  <a:tcPr marL="106384" marR="106384" marT="53192" marB="531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76776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013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89AAFAD0-5F1B-47D7-B4A2-E83B36ABEA9B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9926764-7BB4-4871-8C70-108B8CC68A5B}"/>
              </a:ext>
            </a:extLst>
          </p:cNvPr>
          <p:cNvSpPr txBox="1"/>
          <p:nvPr/>
        </p:nvSpPr>
        <p:spPr>
          <a:xfrm>
            <a:off x="465222" y="523116"/>
            <a:ext cx="49817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차주 예정 사항</a:t>
            </a:r>
          </a:p>
        </p:txBody>
      </p:sp>
      <p:sp>
        <p:nvSpPr>
          <p:cNvPr id="4" name="AutoShape 4" descr="아두이노icon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아두이노icon에 대한 이미지 검색결과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4A65AD21-41C2-4848-8179-5B78909D09D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289785" y="1566101"/>
            <a:ext cx="9874318" cy="457972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659600" y="4681887"/>
            <a:ext cx="926191" cy="778009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819165" y="2435642"/>
            <a:ext cx="1879846" cy="1027893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788519" y="4989252"/>
            <a:ext cx="1109238" cy="232106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86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89AAFAD0-5F1B-47D7-B4A2-E83B36ABEA9B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9926764-7BB4-4871-8C70-108B8CC68A5B}"/>
              </a:ext>
            </a:extLst>
          </p:cNvPr>
          <p:cNvSpPr txBox="1"/>
          <p:nvPr/>
        </p:nvSpPr>
        <p:spPr>
          <a:xfrm>
            <a:off x="465222" y="523116"/>
            <a:ext cx="7213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차주 예정 사항</a:t>
            </a:r>
          </a:p>
        </p:txBody>
      </p:sp>
      <p:sp>
        <p:nvSpPr>
          <p:cNvPr id="4" name="AutoShape 4" descr="아두이노icon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아두이노icon에 대한 이미지 검색결과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925278"/>
              </p:ext>
            </p:extLst>
          </p:nvPr>
        </p:nvGraphicFramePr>
        <p:xfrm>
          <a:off x="1421353" y="2174026"/>
          <a:ext cx="9456341" cy="3342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5078">
                  <a:extLst>
                    <a:ext uri="{9D8B030D-6E8A-4147-A177-3AD203B41FA5}">
                      <a16:colId xmlns:a16="http://schemas.microsoft.com/office/drawing/2014/main" xmlns="" val="1115776647"/>
                    </a:ext>
                  </a:extLst>
                </a:gridCol>
                <a:gridCol w="7301263">
                  <a:extLst>
                    <a:ext uri="{9D8B030D-6E8A-4147-A177-3AD203B41FA5}">
                      <a16:colId xmlns:a16="http://schemas.microsoft.com/office/drawing/2014/main" xmlns="" val="969549235"/>
                    </a:ext>
                  </a:extLst>
                </a:gridCol>
              </a:tblGrid>
              <a:tr h="1114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rgbClr val="767171"/>
                          </a:solidFill>
                        </a:rPr>
                        <a:t>데이터 수집</a:t>
                      </a:r>
                      <a:endParaRPr lang="en-US" altLang="ko-KR" sz="1800" b="1" dirty="0" smtClean="0">
                        <a:solidFill>
                          <a:srgbClr val="76717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rgbClr val="767171"/>
                          </a:solidFill>
                        </a:rPr>
                        <a:t>&amp;</a:t>
                      </a:r>
                    </a:p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rgbClr val="767171"/>
                          </a:solidFill>
                        </a:rPr>
                        <a:t>머신 </a:t>
                      </a:r>
                      <a:r>
                        <a:rPr lang="ko-KR" altLang="en-US" sz="1800" b="1" dirty="0">
                          <a:solidFill>
                            <a:srgbClr val="767171"/>
                          </a:solidFill>
                        </a:rPr>
                        <a:t>러닝</a:t>
                      </a:r>
                    </a:p>
                  </a:txBody>
                  <a:tcPr marL="106384" marR="106384" marT="53192" marB="531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smtClean="0">
                          <a:solidFill>
                            <a:srgbClr val="767171"/>
                          </a:solidFill>
                        </a:rPr>
                        <a:t>수집한 데이터를 바탕으로 회원에게 알맞은 모드를 추천하는 기능</a:t>
                      </a:r>
                      <a:endParaRPr lang="en-US" altLang="ko-KR" sz="1600" b="0" dirty="0" smtClean="0">
                        <a:solidFill>
                          <a:srgbClr val="76717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600" b="0" dirty="0" smtClean="0">
                          <a:solidFill>
                            <a:srgbClr val="767171"/>
                          </a:solidFill>
                        </a:rPr>
                        <a:t>(</a:t>
                      </a:r>
                      <a:r>
                        <a:rPr lang="ko-KR" altLang="en-US" sz="1600" b="0" dirty="0" smtClean="0">
                          <a:solidFill>
                            <a:srgbClr val="767171"/>
                          </a:solidFill>
                        </a:rPr>
                        <a:t>더 좋은 성능을 위해 데이터수집과 함께 진행중</a:t>
                      </a:r>
                      <a:r>
                        <a:rPr lang="en-US" altLang="ko-KR" sz="1600" b="0" dirty="0" smtClean="0">
                          <a:solidFill>
                            <a:srgbClr val="767171"/>
                          </a:solidFill>
                        </a:rPr>
                        <a:t>)</a:t>
                      </a:r>
                      <a:endParaRPr lang="ko-KR" altLang="en-US" sz="1600" b="0" dirty="0">
                        <a:solidFill>
                          <a:srgbClr val="767171"/>
                        </a:solidFill>
                      </a:endParaRPr>
                    </a:p>
                  </a:txBody>
                  <a:tcPr marL="106384" marR="106384" marT="53192" marB="531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67975623"/>
                  </a:ext>
                </a:extLst>
              </a:tr>
              <a:tr h="1114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rgbClr val="767171"/>
                          </a:solidFill>
                        </a:rPr>
                        <a:t>웹 </a:t>
                      </a:r>
                      <a:r>
                        <a:rPr lang="ko-KR" altLang="en-US" sz="1800" b="1" dirty="0" smtClean="0">
                          <a:solidFill>
                            <a:srgbClr val="767171"/>
                          </a:solidFill>
                        </a:rPr>
                        <a:t>페이지</a:t>
                      </a:r>
                      <a:r>
                        <a:rPr lang="ko-KR" altLang="en-US" sz="1800" b="1" baseline="0" dirty="0" smtClean="0">
                          <a:solidFill>
                            <a:srgbClr val="767171"/>
                          </a:solidFill>
                        </a:rPr>
                        <a:t> 수정</a:t>
                      </a:r>
                      <a:endParaRPr lang="ko-KR" altLang="en-US" sz="1800" b="1" dirty="0">
                        <a:solidFill>
                          <a:srgbClr val="767171"/>
                        </a:solidFill>
                      </a:endParaRPr>
                    </a:p>
                  </a:txBody>
                  <a:tcPr marL="106384" marR="106384" marT="53192" marB="531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smtClean="0">
                          <a:solidFill>
                            <a:srgbClr val="767171"/>
                          </a:solidFill>
                        </a:rPr>
                        <a:t>사용자 추천 모드</a:t>
                      </a:r>
                      <a:r>
                        <a:rPr lang="en-US" altLang="ko-KR" sz="1600" b="0" dirty="0">
                          <a:solidFill>
                            <a:srgbClr val="767171"/>
                          </a:solidFill>
                        </a:rPr>
                        <a:t>, </a:t>
                      </a:r>
                      <a:r>
                        <a:rPr lang="ko-KR" altLang="en-US" sz="1600" b="0" dirty="0" smtClean="0">
                          <a:solidFill>
                            <a:srgbClr val="767171"/>
                          </a:solidFill>
                        </a:rPr>
                        <a:t>온라인 추천 모드</a:t>
                      </a:r>
                      <a:r>
                        <a:rPr lang="en-US" altLang="ko-KR" sz="1600" b="0" baseline="0" dirty="0" smtClean="0">
                          <a:solidFill>
                            <a:srgbClr val="767171"/>
                          </a:solidFill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rgbClr val="767171"/>
                          </a:solidFill>
                        </a:rPr>
                        <a:t>UI</a:t>
                      </a:r>
                      <a:r>
                        <a:rPr lang="ko-KR" altLang="en-US" sz="1600" b="0" dirty="0" smtClean="0">
                          <a:solidFill>
                            <a:srgbClr val="767171"/>
                          </a:solidFill>
                        </a:rPr>
                        <a:t>수정 및 기능 추가</a:t>
                      </a:r>
                      <a:endParaRPr lang="ko-KR" altLang="en-US" sz="1600" b="0" dirty="0">
                        <a:solidFill>
                          <a:srgbClr val="767171"/>
                        </a:solidFill>
                      </a:endParaRPr>
                    </a:p>
                  </a:txBody>
                  <a:tcPr marL="106384" marR="106384" marT="53192" marB="531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64851218"/>
                  </a:ext>
                </a:extLst>
              </a:tr>
              <a:tr h="1114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rgbClr val="767171"/>
                          </a:solidFill>
                        </a:rPr>
                        <a:t>시제품 제작</a:t>
                      </a:r>
                    </a:p>
                  </a:txBody>
                  <a:tcPr marL="106384" marR="106384" marT="53192" marB="531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smtClean="0">
                          <a:solidFill>
                            <a:srgbClr val="767171"/>
                          </a:solidFill>
                        </a:rPr>
                        <a:t>시제품</a:t>
                      </a:r>
                      <a:r>
                        <a:rPr lang="ko-KR" altLang="en-US" sz="1600" b="0" baseline="0" dirty="0" smtClean="0">
                          <a:solidFill>
                            <a:srgbClr val="767171"/>
                          </a:solidFill>
                        </a:rPr>
                        <a:t> </a:t>
                      </a:r>
                      <a:r>
                        <a:rPr lang="ko-KR" altLang="en-US" sz="1600" b="0" dirty="0" smtClean="0">
                          <a:solidFill>
                            <a:srgbClr val="767171"/>
                          </a:solidFill>
                        </a:rPr>
                        <a:t>디자인 제작</a:t>
                      </a:r>
                      <a:endParaRPr lang="ko-KR" altLang="en-US" sz="1600" b="0" dirty="0">
                        <a:solidFill>
                          <a:srgbClr val="767171"/>
                        </a:solidFill>
                      </a:endParaRPr>
                    </a:p>
                  </a:txBody>
                  <a:tcPr marL="106384" marR="106384" marT="53192" marB="531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76776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10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8F04EAB-6C7D-48B3-92CF-E9E7645E4C30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7B4B6BF-0FD2-47C3-BC64-7D7D09641ECE}"/>
              </a:ext>
            </a:extLst>
          </p:cNvPr>
          <p:cNvSpPr txBox="1"/>
          <p:nvPr/>
        </p:nvSpPr>
        <p:spPr>
          <a:xfrm>
            <a:off x="465222" y="523116"/>
            <a:ext cx="9653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참고 문헌</a:t>
            </a:r>
            <a:endParaRPr lang="ko-KR" altLang="en-US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73768" y="1366787"/>
            <a:ext cx="10876548" cy="504363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</a:rPr>
              <a:t>https</a:t>
            </a:r>
            <a:r>
              <a:rPr lang="en-US" altLang="ko-KR" sz="1600" dirty="0">
                <a:solidFill>
                  <a:schemeClr val="tx1"/>
                </a:solidFill>
              </a:rPr>
              <a:t>://</a:t>
            </a:r>
            <a:r>
              <a:rPr lang="en-US" altLang="ko-KR" sz="1600" dirty="0" smtClean="0">
                <a:solidFill>
                  <a:schemeClr val="tx1"/>
                </a:solidFill>
              </a:rPr>
              <a:t>opentutorials.org/course/1 (</a:t>
            </a:r>
            <a:r>
              <a:rPr lang="ko-KR" altLang="en-US" sz="1600" dirty="0" smtClean="0">
                <a:solidFill>
                  <a:schemeClr val="tx1"/>
                </a:solidFill>
              </a:rPr>
              <a:t>자바스크립트 사용법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</a:rPr>
              <a:t>https://</a:t>
            </a:r>
            <a:r>
              <a:rPr lang="en-US" altLang="ko-KR" sz="1600" dirty="0" smtClean="0">
                <a:solidFill>
                  <a:schemeClr val="tx1"/>
                </a:solidFill>
              </a:rPr>
              <a:t>opentutorials.org/course/3780/18031 (HTML </a:t>
            </a:r>
            <a:r>
              <a:rPr lang="ko-KR" altLang="en-US" sz="1600" dirty="0" smtClean="0">
                <a:solidFill>
                  <a:schemeClr val="tx1"/>
                </a:solidFill>
              </a:rPr>
              <a:t>및 </a:t>
            </a:r>
            <a:r>
              <a:rPr lang="en-US" altLang="ko-KR" sz="1600" dirty="0" smtClean="0">
                <a:solidFill>
                  <a:schemeClr val="tx1"/>
                </a:solidFill>
              </a:rPr>
              <a:t>CSS</a:t>
            </a:r>
            <a:r>
              <a:rPr lang="ko-KR" altLang="en-US" sz="1600" dirty="0" smtClean="0">
                <a:solidFill>
                  <a:schemeClr val="tx1"/>
                </a:solidFill>
              </a:rPr>
              <a:t>사용법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</a:rPr>
              <a:t>https://github.com/dabeng/OrgChart (</a:t>
            </a:r>
            <a:r>
              <a:rPr lang="ko-KR" altLang="en-US" sz="1600" dirty="0" smtClean="0">
                <a:solidFill>
                  <a:schemeClr val="tx1"/>
                </a:solidFill>
              </a:rPr>
              <a:t>온라인 모드에서 통계를 보여줄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OrgChart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오픈소스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</a:rPr>
              <a:t>https</a:t>
            </a:r>
            <a:r>
              <a:rPr lang="en-US" altLang="ko-KR" sz="1600" dirty="0">
                <a:solidFill>
                  <a:schemeClr val="tx1"/>
                </a:solidFill>
              </a:rPr>
              <a:t>://dabeng.github.io/OrgChart/ (</a:t>
            </a:r>
            <a:r>
              <a:rPr lang="en-US" altLang="ko-KR" sz="1600" dirty="0" err="1">
                <a:solidFill>
                  <a:schemeClr val="tx1"/>
                </a:solidFill>
              </a:rPr>
              <a:t>orgchart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각종 예제</a:t>
            </a:r>
            <a:r>
              <a:rPr lang="en-US" altLang="ko-KR" sz="1600" dirty="0">
                <a:solidFill>
                  <a:schemeClr val="tx1"/>
                </a:solidFill>
              </a:rPr>
              <a:t>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</a:rPr>
              <a:t>https://win.adrirobot.it/sensori/moisture_sensor/moisture_sensor.html(</a:t>
            </a:r>
            <a:r>
              <a:rPr lang="ko-KR" altLang="en-US" sz="1600" dirty="0">
                <a:solidFill>
                  <a:schemeClr val="tx1"/>
                </a:solidFill>
              </a:rPr>
              <a:t>토양습도센서 예제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</a:rPr>
              <a:t>https://blog.naver.com/elepartsblog/221726825667 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라즈베리파이</a:t>
            </a:r>
            <a:r>
              <a:rPr lang="ko-KR" altLang="en-US" sz="1600" dirty="0" smtClean="0">
                <a:solidFill>
                  <a:schemeClr val="tx1"/>
                </a:solidFill>
              </a:rPr>
              <a:t> 사용하기 위한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라즈비안</a:t>
            </a:r>
            <a:r>
              <a:rPr lang="ko-KR" altLang="en-US" sz="1600" dirty="0" smtClean="0">
                <a:solidFill>
                  <a:schemeClr val="tx1"/>
                </a:solidFill>
              </a:rPr>
              <a:t> 설치법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</a:rPr>
              <a:t>https://www.raspberrypi.org/ 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라즈베리파이</a:t>
            </a:r>
            <a:r>
              <a:rPr lang="ko-KR" altLang="en-US" sz="1600" dirty="0" smtClean="0">
                <a:solidFill>
                  <a:schemeClr val="tx1"/>
                </a:solidFill>
              </a:rPr>
              <a:t> 사용하기 위한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라즈비안</a:t>
            </a:r>
            <a:r>
              <a:rPr lang="ko-KR" altLang="en-US" sz="1600" dirty="0" smtClean="0">
                <a:solidFill>
                  <a:schemeClr val="tx1"/>
                </a:solidFill>
              </a:rPr>
              <a:t> 설치 자료실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</a:rPr>
              <a:t>https://www.circuitbasics.com/raspberry-pi-ds18b20-temperature-sensor-tutorial/(</a:t>
            </a:r>
            <a:r>
              <a:rPr lang="ko-KR" altLang="en-US" sz="1600" dirty="0">
                <a:solidFill>
                  <a:schemeClr val="tx1"/>
                </a:solidFill>
              </a:rPr>
              <a:t>온도센서 예제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</a:rPr>
              <a:t>https://blog.naver.com/rhrkdfus/221373635978 (</a:t>
            </a:r>
            <a:r>
              <a:rPr lang="ko-KR" altLang="en-US" sz="1600" dirty="0" err="1">
                <a:solidFill>
                  <a:schemeClr val="tx1"/>
                </a:solidFill>
              </a:rPr>
              <a:t>라즈비안</a:t>
            </a:r>
            <a:r>
              <a:rPr lang="ko-KR" altLang="en-US" sz="1600" dirty="0">
                <a:solidFill>
                  <a:schemeClr val="tx1"/>
                </a:solidFill>
              </a:rPr>
              <a:t> 무선마우스 장애 해결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</a:rPr>
              <a:t>https://www.kocoafab.cc/fboard/view/1089 (</a:t>
            </a:r>
            <a:r>
              <a:rPr lang="ko-KR" altLang="en-US" sz="1600" dirty="0" err="1">
                <a:solidFill>
                  <a:schemeClr val="tx1"/>
                </a:solidFill>
              </a:rPr>
              <a:t>미니브레드보드</a:t>
            </a:r>
            <a:r>
              <a:rPr lang="ko-KR" altLang="en-US" sz="1600" dirty="0">
                <a:solidFill>
                  <a:schemeClr val="tx1"/>
                </a:solidFill>
              </a:rPr>
              <a:t> 원리 이해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</a:rPr>
              <a:t>https://www.inflearn.com/course/node-js-%EC%9B%B9%EA%B0%9C%EB%B0%9C</a:t>
            </a:r>
            <a:r>
              <a:rPr lang="en-US" altLang="ko-KR" sz="1600" dirty="0" smtClean="0">
                <a:solidFill>
                  <a:schemeClr val="tx1"/>
                </a:solidFill>
              </a:rPr>
              <a:t>#(</a:t>
            </a:r>
            <a:r>
              <a:rPr lang="ko-KR" altLang="en-US" sz="1600" dirty="0" smtClean="0">
                <a:solidFill>
                  <a:schemeClr val="tx1"/>
                </a:solidFill>
              </a:rPr>
              <a:t>사용자 요청을 처리할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웹서버</a:t>
            </a:r>
            <a:r>
              <a:rPr lang="ko-KR" altLang="en-US" sz="1600" dirty="0" smtClean="0">
                <a:solidFill>
                  <a:schemeClr val="tx1"/>
                </a:solidFill>
              </a:rPr>
              <a:t> 제작을 위한 </a:t>
            </a:r>
            <a:r>
              <a:rPr lang="en-US" altLang="ko-KR" sz="1600" dirty="0" smtClean="0">
                <a:solidFill>
                  <a:schemeClr val="tx1"/>
                </a:solidFill>
              </a:rPr>
              <a:t>node.js </a:t>
            </a:r>
            <a:r>
              <a:rPr lang="ko-KR" altLang="en-US" sz="1600" dirty="0" smtClean="0">
                <a:solidFill>
                  <a:schemeClr val="tx1"/>
                </a:solidFill>
              </a:rPr>
              <a:t>이해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</a:rPr>
              <a:t>https://swiperjs.com/api</a:t>
            </a:r>
            <a:r>
              <a:rPr lang="en-US" altLang="ko-KR" sz="1600" dirty="0" smtClean="0">
                <a:solidFill>
                  <a:schemeClr val="tx1"/>
                </a:solidFill>
              </a:rPr>
              <a:t>/ (</a:t>
            </a:r>
            <a:r>
              <a:rPr lang="ko-KR" altLang="en-US" sz="1600" dirty="0" smtClean="0">
                <a:solidFill>
                  <a:schemeClr val="tx1"/>
                </a:solidFill>
              </a:rPr>
              <a:t>프로필 선택 시 사용한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스와이프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API)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94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8F04EAB-6C7D-48B3-92CF-E9E7645E4C30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7B4B6BF-0FD2-47C3-BC64-7D7D09641ECE}"/>
              </a:ext>
            </a:extLst>
          </p:cNvPr>
          <p:cNvSpPr txBox="1"/>
          <p:nvPr/>
        </p:nvSpPr>
        <p:spPr>
          <a:xfrm>
            <a:off x="465222" y="523116"/>
            <a:ext cx="9653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Github</a:t>
            </a:r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주소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BB5E121-33D9-4744-9E7C-89E4FF83A3B3}"/>
              </a:ext>
            </a:extLst>
          </p:cNvPr>
          <p:cNvSpPr/>
          <p:nvPr/>
        </p:nvSpPr>
        <p:spPr>
          <a:xfrm>
            <a:off x="743636" y="1659285"/>
            <a:ext cx="10452900" cy="3908762"/>
          </a:xfrm>
          <a:prstGeom prst="rect">
            <a:avLst/>
          </a:prstGeom>
          <a:noFill/>
          <a:ln>
            <a:solidFill>
              <a:srgbClr val="767171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ko-KR" sz="4000" dirty="0">
                <a:hlinkClick r:id="rId2"/>
              </a:rPr>
              <a:t>https://github.com/Ultimate-ItubProject</a:t>
            </a:r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6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3FCA96D-33A3-4F8F-8F65-992B97B15DA5}"/>
              </a:ext>
            </a:extLst>
          </p:cNvPr>
          <p:cNvSpPr/>
          <p:nvPr/>
        </p:nvSpPr>
        <p:spPr>
          <a:xfrm>
            <a:off x="4747660" y="2460845"/>
            <a:ext cx="1138790" cy="595761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DDE03D4-0FBC-4018-A501-15A3D0BECED1}"/>
              </a:ext>
            </a:extLst>
          </p:cNvPr>
          <p:cNvSpPr txBox="1"/>
          <p:nvPr/>
        </p:nvSpPr>
        <p:spPr>
          <a:xfrm>
            <a:off x="4937543" y="2493752"/>
            <a:ext cx="28552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감사</a:t>
            </a:r>
            <a:endParaRPr lang="en-US" altLang="ko-KR" sz="6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ko-KR" altLang="en-US" sz="6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합니다</a:t>
            </a:r>
            <a:r>
              <a:rPr lang="en-US" altLang="ko-KR" sz="6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6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675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89AAFAD0-5F1B-47D7-B4A2-E83B36ABEA9B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9926764-7BB4-4871-8C70-108B8CC68A5B}"/>
              </a:ext>
            </a:extLst>
          </p:cNvPr>
          <p:cNvSpPr txBox="1"/>
          <p:nvPr/>
        </p:nvSpPr>
        <p:spPr>
          <a:xfrm>
            <a:off x="465221" y="523116"/>
            <a:ext cx="3452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팀원 소개</a:t>
            </a:r>
            <a:endParaRPr lang="en-US" altLang="ko-KR" sz="40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54" y="1652336"/>
            <a:ext cx="1440000" cy="18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941690F-3CA3-43A4-9C00-0A1A716ABEEE}"/>
              </a:ext>
            </a:extLst>
          </p:cNvPr>
          <p:cNvSpPr txBox="1"/>
          <p:nvPr/>
        </p:nvSpPr>
        <p:spPr>
          <a:xfrm>
            <a:off x="3119114" y="1652336"/>
            <a:ext cx="1939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임 대 인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팀장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941690F-3CA3-43A4-9C00-0A1A716ABEEE}"/>
              </a:ext>
            </a:extLst>
          </p:cNvPr>
          <p:cNvSpPr txBox="1"/>
          <p:nvPr/>
        </p:nvSpPr>
        <p:spPr>
          <a:xfrm>
            <a:off x="3202373" y="2175555"/>
            <a:ext cx="3087705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컴퓨터공학과 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15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  <a:hlinkClick r:id="rId4"/>
            </a:endParaRPr>
          </a:p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dnfwlxo11@naver.com</a:t>
            </a:r>
          </a:p>
          <a:p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웹 </a:t>
            </a:r>
            <a:r>
              <a:rPr lang="ko-KR" altLang="en-US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백엔드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,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IoT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코딩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,</a:t>
            </a:r>
          </a:p>
          <a:p>
            <a:pPr marL="285750" indent="-285750">
              <a:buFontTx/>
              <a:buChar char="-"/>
            </a:pP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데이터 분석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,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시제품 제작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3252350" y="2175556"/>
            <a:ext cx="1812758" cy="0"/>
          </a:xfrm>
          <a:prstGeom prst="line">
            <a:avLst/>
          </a:prstGeom>
          <a:ln w="38100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089" y="1652336"/>
            <a:ext cx="1440000" cy="18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그림 9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54" y="4049485"/>
            <a:ext cx="1440000" cy="18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941690F-3CA3-43A4-9C00-0A1A716ABEEE}"/>
              </a:ext>
            </a:extLst>
          </p:cNvPr>
          <p:cNvSpPr txBox="1"/>
          <p:nvPr/>
        </p:nvSpPr>
        <p:spPr>
          <a:xfrm>
            <a:off x="3119114" y="4049485"/>
            <a:ext cx="1939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박 지 수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팀원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941690F-3CA3-43A4-9C00-0A1A716ABEEE}"/>
              </a:ext>
            </a:extLst>
          </p:cNvPr>
          <p:cNvSpPr txBox="1"/>
          <p:nvPr/>
        </p:nvSpPr>
        <p:spPr>
          <a:xfrm>
            <a:off x="3202373" y="4594209"/>
            <a:ext cx="260359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컴퓨터공학과 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15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  <a:hlinkClick r:id="rId4"/>
            </a:endParaRPr>
          </a:p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xrl0603@naver.com</a:t>
            </a:r>
          </a:p>
          <a:p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- DB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설계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,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시제품 제작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252350" y="4572705"/>
            <a:ext cx="1812758" cy="0"/>
          </a:xfrm>
          <a:prstGeom prst="line">
            <a:avLst/>
          </a:prstGeom>
          <a:ln w="38100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941690F-3CA3-43A4-9C00-0A1A716ABEEE}"/>
              </a:ext>
            </a:extLst>
          </p:cNvPr>
          <p:cNvSpPr txBox="1"/>
          <p:nvPr/>
        </p:nvSpPr>
        <p:spPr>
          <a:xfrm>
            <a:off x="8231223" y="1652335"/>
            <a:ext cx="1939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서 정 욱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팀원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41690F-3CA3-43A4-9C00-0A1A716ABEEE}"/>
              </a:ext>
            </a:extLst>
          </p:cNvPr>
          <p:cNvSpPr txBox="1"/>
          <p:nvPr/>
        </p:nvSpPr>
        <p:spPr>
          <a:xfrm>
            <a:off x="8306394" y="2220294"/>
            <a:ext cx="3318537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컴퓨터공학과 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15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  <a:hlinkClick r:id="rId4"/>
            </a:endParaRPr>
          </a:p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junguk7880@naver.com</a:t>
            </a:r>
          </a:p>
          <a:p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웹 </a:t>
            </a:r>
            <a:r>
              <a:rPr lang="ko-KR" altLang="en-US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프론트엔드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,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데이터 분석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시제품 제작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8364459" y="2175555"/>
            <a:ext cx="1812758" cy="0"/>
          </a:xfrm>
          <a:prstGeom prst="line">
            <a:avLst/>
          </a:prstGeom>
          <a:ln w="38100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7941690F-3CA3-43A4-9C00-0A1A716ABEEE}"/>
              </a:ext>
            </a:extLst>
          </p:cNvPr>
          <p:cNvSpPr txBox="1"/>
          <p:nvPr/>
        </p:nvSpPr>
        <p:spPr>
          <a:xfrm>
            <a:off x="8231224" y="4049485"/>
            <a:ext cx="1939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정 해 민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팀원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941690F-3CA3-43A4-9C00-0A1A716ABEEE}"/>
              </a:ext>
            </a:extLst>
          </p:cNvPr>
          <p:cNvSpPr txBox="1"/>
          <p:nvPr/>
        </p:nvSpPr>
        <p:spPr>
          <a:xfrm>
            <a:off x="8306395" y="4613356"/>
            <a:ext cx="2601994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컴퓨터공학과 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14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  <a:hlinkClick r:id="rId4"/>
            </a:endParaRPr>
          </a:p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jhm0828@gmail.com</a:t>
            </a:r>
          </a:p>
          <a:p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웹 </a:t>
            </a:r>
            <a:r>
              <a:rPr lang="ko-KR" altLang="en-US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프론트엔드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데이터 수집 및 </a:t>
            </a:r>
            <a:r>
              <a:rPr lang="ko-KR" altLang="en-US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전처리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  <a:p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8364460" y="4572705"/>
            <a:ext cx="1812758" cy="0"/>
          </a:xfrm>
          <a:prstGeom prst="line">
            <a:avLst/>
          </a:prstGeom>
          <a:ln w="38100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사람, 소년, 젊은, 아이이(가) 표시된 사진&#10;&#10;자동 생성된 설명">
            <a:extLst>
              <a:ext uri="{FF2B5EF4-FFF2-40B4-BE49-F238E27FC236}">
                <a16:creationId xmlns:a16="http://schemas.microsoft.com/office/drawing/2014/main" xmlns="" id="{A0BDCD2F-94CD-8746-B945-6D56B4840CAE}"/>
              </a:ext>
            </a:extLst>
          </p:cNvPr>
          <p:cNvPicPr preferRelativeResize="0"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089" y="4049485"/>
            <a:ext cx="1440000" cy="1800000"/>
          </a:xfrm>
          <a:prstGeom prst="rect">
            <a:avLst/>
          </a:prstGeom>
          <a:ln w="88900" cap="sq">
            <a:solidFill>
              <a:schemeClr val="bg1"/>
            </a:solidFill>
            <a:miter lim="800000"/>
          </a:ln>
          <a:effectLst>
            <a:outerShdw blurRad="50800" dist="12700" dir="5400000" algn="ctr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767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B49BAE7A-C466-4C0A-AE0D-167077B357B6}"/>
              </a:ext>
            </a:extLst>
          </p:cNvPr>
          <p:cNvSpPr/>
          <p:nvPr/>
        </p:nvSpPr>
        <p:spPr>
          <a:xfrm>
            <a:off x="3990852" y="2875001"/>
            <a:ext cx="1926622" cy="435259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C9DAF82C-ADFD-4B48-B29F-3AE82A1617AC}"/>
              </a:ext>
            </a:extLst>
          </p:cNvPr>
          <p:cNvSpPr txBox="1"/>
          <p:nvPr/>
        </p:nvSpPr>
        <p:spPr>
          <a:xfrm>
            <a:off x="3622700" y="2875002"/>
            <a:ext cx="4946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주제 선정</a:t>
            </a:r>
            <a:endParaRPr lang="en-US" altLang="ko-KR" sz="66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145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89AAFAD0-5F1B-47D7-B4A2-E83B36ABEA9B}"/>
              </a:ext>
            </a:extLst>
          </p:cNvPr>
          <p:cNvSpPr/>
          <p:nvPr/>
        </p:nvSpPr>
        <p:spPr>
          <a:xfrm>
            <a:off x="5845178" y="4426708"/>
            <a:ext cx="825733" cy="356400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89AAFAD0-5F1B-47D7-B4A2-E83B36ABEA9B}"/>
              </a:ext>
            </a:extLst>
          </p:cNvPr>
          <p:cNvSpPr/>
          <p:nvPr/>
        </p:nvSpPr>
        <p:spPr>
          <a:xfrm>
            <a:off x="3392848" y="3972192"/>
            <a:ext cx="2247992" cy="356400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89AAFAD0-5F1B-47D7-B4A2-E83B36ABEA9B}"/>
              </a:ext>
            </a:extLst>
          </p:cNvPr>
          <p:cNvSpPr/>
          <p:nvPr/>
        </p:nvSpPr>
        <p:spPr>
          <a:xfrm>
            <a:off x="5323432" y="3505565"/>
            <a:ext cx="1120052" cy="356400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89AAFAD0-5F1B-47D7-B4A2-E83B36ABEA9B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9926764-7BB4-4871-8C70-108B8CC68A5B}"/>
              </a:ext>
            </a:extLst>
          </p:cNvPr>
          <p:cNvSpPr txBox="1"/>
          <p:nvPr/>
        </p:nvSpPr>
        <p:spPr>
          <a:xfrm>
            <a:off x="465222" y="523116"/>
            <a:ext cx="2483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주제 선정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9926764-7BB4-4871-8C70-108B8CC68A5B}"/>
              </a:ext>
            </a:extLst>
          </p:cNvPr>
          <p:cNvSpPr txBox="1"/>
          <p:nvPr/>
        </p:nvSpPr>
        <p:spPr>
          <a:xfrm>
            <a:off x="1601527" y="1704660"/>
            <a:ext cx="5694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개발 동기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9926764-7BB4-4871-8C70-108B8CC68A5B}"/>
              </a:ext>
            </a:extLst>
          </p:cNvPr>
          <p:cNvSpPr txBox="1"/>
          <p:nvPr/>
        </p:nvSpPr>
        <p:spPr>
          <a:xfrm>
            <a:off x="1601527" y="2896897"/>
            <a:ext cx="2393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개발 목적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79926764-7BB4-4871-8C70-108B8CC68A5B}"/>
              </a:ext>
            </a:extLst>
          </p:cNvPr>
          <p:cNvSpPr txBox="1"/>
          <p:nvPr/>
        </p:nvSpPr>
        <p:spPr>
          <a:xfrm>
            <a:off x="1880236" y="3407518"/>
            <a:ext cx="94454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0D252"/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ysClr val="windowText" lastClr="000000"/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자동화된 시스템으로 보다 편리하게 사용할 수 있게</a:t>
            </a:r>
            <a:endParaRPr lang="en-US" altLang="ko-KR" sz="2000" b="1" dirty="0">
              <a:solidFill>
                <a:sysClr val="windowText" lastClr="000000"/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marL="342900" indent="-342900">
              <a:lnSpc>
                <a:spcPct val="150000"/>
              </a:lnSpc>
              <a:buClr>
                <a:srgbClr val="F0D252"/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ysClr val="windowText" lastClr="000000"/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사용자가 가장 좋아하는 환경으로 목욕을 할 수 있게</a:t>
            </a:r>
            <a:endParaRPr lang="en-US" altLang="ko-KR" sz="2000" b="1" dirty="0">
              <a:solidFill>
                <a:sysClr val="windowText" lastClr="000000"/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marL="342900" indent="-342900">
              <a:lnSpc>
                <a:spcPct val="150000"/>
              </a:lnSpc>
              <a:buClr>
                <a:srgbClr val="F0D252"/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ysClr val="windowText" lastClr="000000"/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빅데이터와 결합하여 사용자의 편의성을 극대화하기 위해</a:t>
            </a:r>
            <a:endParaRPr lang="en-US" altLang="ko-KR" sz="2000" b="1" dirty="0">
              <a:solidFill>
                <a:sysClr val="windowText" lastClr="000000"/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7F204B37-1C2A-4D26-8D41-D7200380B417}"/>
              </a:ext>
            </a:extLst>
          </p:cNvPr>
          <p:cNvSpPr/>
          <p:nvPr/>
        </p:nvSpPr>
        <p:spPr>
          <a:xfrm>
            <a:off x="6192456" y="2288678"/>
            <a:ext cx="2523527" cy="421097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xmlns="" id="{3B85DD87-EC7E-4871-AB5A-A089BDB4BEFE}"/>
              </a:ext>
            </a:extLst>
          </p:cNvPr>
          <p:cNvSpPr/>
          <p:nvPr/>
        </p:nvSpPr>
        <p:spPr>
          <a:xfrm>
            <a:off x="1413547" y="3033739"/>
            <a:ext cx="187980" cy="187980"/>
          </a:xfrm>
          <a:prstGeom prst="ellipse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B6443B5A-47F0-4C81-983B-010A8817C0B7}"/>
              </a:ext>
            </a:extLst>
          </p:cNvPr>
          <p:cNvSpPr/>
          <p:nvPr/>
        </p:nvSpPr>
        <p:spPr>
          <a:xfrm>
            <a:off x="1384518" y="1841134"/>
            <a:ext cx="209227" cy="187980"/>
          </a:xfrm>
          <a:prstGeom prst="ellipse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9926764-7BB4-4871-8C70-108B8CC68A5B}"/>
              </a:ext>
            </a:extLst>
          </p:cNvPr>
          <p:cNvSpPr txBox="1"/>
          <p:nvPr/>
        </p:nvSpPr>
        <p:spPr>
          <a:xfrm>
            <a:off x="1880236" y="2215281"/>
            <a:ext cx="944544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0D252"/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맑은 고딕" panose="020B0503020000020004" pitchFamily="50" charset="-127"/>
                <a:cs typeface="함초롬바탕" panose="02030604000101010101" pitchFamily="18" charset="-127"/>
              </a:rPr>
              <a:t>하루의 시작</a:t>
            </a:r>
            <a:r>
              <a:rPr lang="en-US" altLang="ko-KR" sz="2000" b="1" dirty="0">
                <a:latin typeface="맑은 고딕" panose="020B0503020000020004" pitchFamily="50" charset="-127"/>
                <a:cs typeface="함초롬바탕" panose="02030604000101010101" pitchFamily="18" charset="-127"/>
              </a:rPr>
              <a:t>,</a:t>
            </a:r>
            <a:r>
              <a:rPr lang="ko-KR" altLang="en-US" sz="2000" b="1" dirty="0">
                <a:latin typeface="맑은 고딕" panose="020B0503020000020004" pitchFamily="50" charset="-127"/>
                <a:cs typeface="함초롬바탕" panose="02030604000101010101" pitchFamily="18" charset="-127"/>
              </a:rPr>
              <a:t> 마무리를 할 때 하는 목욕을 보다 </a:t>
            </a:r>
            <a:r>
              <a:rPr lang="ko-KR" altLang="en-US" sz="2000" b="1" dirty="0" err="1">
                <a:latin typeface="맑은 고딕" panose="020B0503020000020004" pitchFamily="50" charset="-127"/>
                <a:cs typeface="함초롬바탕" panose="02030604000101010101" pitchFamily="18" charset="-127"/>
              </a:rPr>
              <a:t>가치있게</a:t>
            </a:r>
            <a:r>
              <a:rPr lang="ko-KR" altLang="en-US" sz="2000" b="1" dirty="0">
                <a:latin typeface="맑은 고딕" panose="020B0503020000020004" pitchFamily="50" charset="-127"/>
                <a:cs typeface="함초롬바탕" panose="02030604000101010101" pitchFamily="18" charset="-127"/>
              </a:rPr>
              <a:t> 하기위해</a:t>
            </a:r>
            <a:endParaRPr lang="en-US" altLang="ko-KR" sz="2000" b="1" dirty="0"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cxnSp>
        <p:nvCxnSpPr>
          <p:cNvPr id="4" name="구부러진 연결선 3"/>
          <p:cNvCxnSpPr/>
          <p:nvPr/>
        </p:nvCxnSpPr>
        <p:spPr>
          <a:xfrm rot="16200000" flipV="1">
            <a:off x="7701877" y="1882054"/>
            <a:ext cx="516628" cy="434788"/>
          </a:xfrm>
          <a:prstGeom prst="curvedConnector3">
            <a:avLst/>
          </a:prstGeom>
          <a:ln w="38100">
            <a:solidFill>
              <a:srgbClr val="F0D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5912808" y="1460807"/>
            <a:ext cx="4941583" cy="414024"/>
            <a:chOff x="5912808" y="1460807"/>
            <a:chExt cx="4941583" cy="41402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79926764-7BB4-4871-8C70-108B8CC68A5B}"/>
                </a:ext>
              </a:extLst>
            </p:cNvPr>
            <p:cNvSpPr txBox="1"/>
            <p:nvPr/>
          </p:nvSpPr>
          <p:spPr>
            <a:xfrm>
              <a:off x="5912808" y="1460807"/>
              <a:ext cx="4941583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buClr>
                  <a:srgbClr val="F0D252"/>
                </a:buClr>
              </a:pPr>
              <a:r>
                <a:rPr lang="ko-KR" altLang="en-US" sz="1600" b="1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cs typeface="함초롬바탕" panose="02030604000101010101" pitchFamily="18" charset="-127"/>
                </a:rPr>
                <a:t>단순히 씻는 행위 </a:t>
              </a:r>
              <a:r>
                <a:rPr lang="en-US" altLang="ko-KR" sz="1600" b="1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cs typeface="함초롬바탕" panose="02030604000101010101" pitchFamily="18" charset="-127"/>
                </a:rPr>
                <a:t>    </a:t>
              </a:r>
              <a:r>
                <a:rPr lang="ko-KR" altLang="en-US" sz="1600" b="1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cs typeface="함초롬바탕" panose="02030604000101010101" pitchFamily="18" charset="-127"/>
                </a:rPr>
                <a:t>휴식과 즐거움을 얻는 행위</a:t>
              </a:r>
              <a:endParaRPr lang="en-US" altLang="ko-KR" sz="1600" b="1" dirty="0">
                <a:solidFill>
                  <a:sysClr val="windowText" lastClr="000000"/>
                </a:solidFill>
                <a:latin typeface="맑은 고딕" panose="020B0503020000020004" pitchFamily="50" charset="-127"/>
                <a:cs typeface="함초롬바탕" panose="02030604000101010101" pitchFamily="18" charset="-127"/>
              </a:endParaRPr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7598071" y="1704660"/>
              <a:ext cx="315764" cy="0"/>
            </a:xfrm>
            <a:prstGeom prst="straightConnector1">
              <a:avLst/>
            </a:prstGeom>
            <a:ln w="38100">
              <a:solidFill>
                <a:srgbClr val="F0D25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79926764-7BB4-4871-8C70-108B8CC68A5B}"/>
              </a:ext>
            </a:extLst>
          </p:cNvPr>
          <p:cNvSpPr txBox="1"/>
          <p:nvPr/>
        </p:nvSpPr>
        <p:spPr>
          <a:xfrm>
            <a:off x="1601527" y="4995770"/>
            <a:ext cx="5694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기대 효과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B6443B5A-47F0-4C81-983B-010A8817C0B7}"/>
              </a:ext>
            </a:extLst>
          </p:cNvPr>
          <p:cNvSpPr/>
          <p:nvPr/>
        </p:nvSpPr>
        <p:spPr>
          <a:xfrm>
            <a:off x="1384518" y="5132244"/>
            <a:ext cx="209227" cy="187980"/>
          </a:xfrm>
          <a:prstGeom prst="ellipse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79926764-7BB4-4871-8C70-108B8CC68A5B}"/>
              </a:ext>
            </a:extLst>
          </p:cNvPr>
          <p:cNvSpPr txBox="1"/>
          <p:nvPr/>
        </p:nvSpPr>
        <p:spPr>
          <a:xfrm>
            <a:off x="1880235" y="5506391"/>
            <a:ext cx="9870777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0D252"/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맑은 고딕" panose="020B0503020000020004" pitchFamily="50" charset="-127"/>
                <a:cs typeface="함초롬바탕" panose="02030604000101010101" pitchFamily="18" charset="-127"/>
              </a:rPr>
              <a:t>맞춤형 서비스와</a:t>
            </a:r>
            <a:r>
              <a:rPr lang="en-US" altLang="ko-KR" sz="2000" b="1" dirty="0">
                <a:latin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ko-KR" altLang="en-US" sz="2000" b="1" dirty="0">
                <a:latin typeface="맑은 고딕" panose="020B0503020000020004" pitchFamily="50" charset="-127"/>
                <a:cs typeface="함초롬바탕" panose="02030604000101010101" pitchFamily="18" charset="-127"/>
              </a:rPr>
              <a:t>편리한 사용으로 원하는 젊은 세대의 요구를 충족</a:t>
            </a:r>
            <a:endParaRPr lang="en-US" altLang="ko-KR" sz="2000" b="1" dirty="0">
              <a:latin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marL="342900" indent="-342900">
              <a:lnSpc>
                <a:spcPct val="150000"/>
              </a:lnSpc>
              <a:buClr>
                <a:srgbClr val="F0D252"/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맑은 고딕" panose="020B0503020000020004" pitchFamily="50" charset="-127"/>
                <a:cs typeface="함초롬바탕" panose="02030604000101010101" pitchFamily="18" charset="-127"/>
              </a:rPr>
              <a:t>단순한 위생활동으로 끝나는 것이 아닌 찜질방과 같은 컨텐츠화 될 것으로 기대</a:t>
            </a:r>
            <a:endParaRPr lang="en-US" altLang="ko-KR" sz="2000" b="1" dirty="0"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429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DC2E80FA-5D49-4E17-925B-617AEB1393C6}"/>
              </a:ext>
            </a:extLst>
          </p:cNvPr>
          <p:cNvSpPr/>
          <p:nvPr/>
        </p:nvSpPr>
        <p:spPr>
          <a:xfrm>
            <a:off x="2873830" y="2321003"/>
            <a:ext cx="1985554" cy="409133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C9DAF82C-ADFD-4B48-B29F-3AE82A1617AC}"/>
              </a:ext>
            </a:extLst>
          </p:cNvPr>
          <p:cNvSpPr txBox="1"/>
          <p:nvPr/>
        </p:nvSpPr>
        <p:spPr>
          <a:xfrm>
            <a:off x="2995682" y="2321004"/>
            <a:ext cx="59001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프로젝트 소개</a:t>
            </a:r>
            <a:endParaRPr lang="en-US" altLang="ko-KR" sz="66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8FA9A9F-94F2-41E0-8243-A2BA3040BBDE}"/>
              </a:ext>
            </a:extLst>
          </p:cNvPr>
          <p:cNvSpPr txBox="1"/>
          <p:nvPr/>
        </p:nvSpPr>
        <p:spPr>
          <a:xfrm>
            <a:off x="3431144" y="3433829"/>
            <a:ext cx="5029198" cy="138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000" b="1" dirty="0">
                <a:solidFill>
                  <a:srgbClr val="767171"/>
                </a:solidFill>
              </a:rPr>
              <a:t> 개발 환경</a:t>
            </a:r>
            <a:endParaRPr lang="en-US" altLang="ko-KR" sz="3000" b="1" dirty="0">
              <a:solidFill>
                <a:srgbClr val="76717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3000" b="1" dirty="0">
                <a:solidFill>
                  <a:srgbClr val="767171"/>
                </a:solidFill>
              </a:rPr>
              <a:t> I-Tub </a:t>
            </a:r>
            <a:r>
              <a:rPr lang="ko-KR" altLang="en-US" sz="3000" b="1" dirty="0">
                <a:solidFill>
                  <a:srgbClr val="767171"/>
                </a:solidFill>
              </a:rPr>
              <a:t>시스템 흐름도</a:t>
            </a:r>
          </a:p>
        </p:txBody>
      </p:sp>
    </p:spTree>
    <p:extLst>
      <p:ext uri="{BB962C8B-B14F-4D97-AF65-F5344CB8AC3E}">
        <p14:creationId xmlns:p14="http://schemas.microsoft.com/office/powerpoint/2010/main" val="404898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11B2CC22-359A-43BB-8761-8DA07F2D4CDE}"/>
              </a:ext>
            </a:extLst>
          </p:cNvPr>
          <p:cNvSpPr/>
          <p:nvPr/>
        </p:nvSpPr>
        <p:spPr>
          <a:xfrm>
            <a:off x="389020" y="23781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83A6A91-43D8-4301-B8E7-4888D0512AFD}"/>
              </a:ext>
            </a:extLst>
          </p:cNvPr>
          <p:cNvSpPr txBox="1"/>
          <p:nvPr/>
        </p:nvSpPr>
        <p:spPr>
          <a:xfrm>
            <a:off x="389020" y="294040"/>
            <a:ext cx="7454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개발환경</a:t>
            </a:r>
          </a:p>
        </p:txBody>
      </p:sp>
      <p:sp>
        <p:nvSpPr>
          <p:cNvPr id="2" name="오른쪽 화살표 1"/>
          <p:cNvSpPr/>
          <p:nvPr/>
        </p:nvSpPr>
        <p:spPr>
          <a:xfrm>
            <a:off x="2896529" y="4703749"/>
            <a:ext cx="227153" cy="258837"/>
          </a:xfrm>
          <a:prstGeom prst="rightArrow">
            <a:avLst>
              <a:gd name="adj1" fmla="val 34616"/>
              <a:gd name="adj2" fmla="val 5576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82" y="4356919"/>
            <a:ext cx="1905000" cy="9525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817" y="4403861"/>
            <a:ext cx="1407561" cy="85861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850" y="4175944"/>
            <a:ext cx="1905000" cy="13144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663" y="4533192"/>
            <a:ext cx="1438275" cy="6096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67" t="28701" r="9020" b="30625"/>
          <a:stretch/>
        </p:blipFill>
        <p:spPr>
          <a:xfrm>
            <a:off x="9521139" y="4478673"/>
            <a:ext cx="2040836" cy="708991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4843513" y="4703749"/>
            <a:ext cx="227153" cy="258837"/>
          </a:xfrm>
          <a:prstGeom prst="rightArrow">
            <a:avLst>
              <a:gd name="adj1" fmla="val 34616"/>
              <a:gd name="adj2" fmla="val 5576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7251986" y="4703749"/>
            <a:ext cx="227153" cy="258837"/>
          </a:xfrm>
          <a:prstGeom prst="rightArrow">
            <a:avLst>
              <a:gd name="adj1" fmla="val 34616"/>
              <a:gd name="adj2" fmla="val 5576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9164850" y="4703749"/>
            <a:ext cx="227153" cy="258837"/>
          </a:xfrm>
          <a:prstGeom prst="rightArrow">
            <a:avLst>
              <a:gd name="adj1" fmla="val 34616"/>
              <a:gd name="adj2" fmla="val 5576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>
            <a:stCxn id="3" idx="0"/>
          </p:cNvCxnSpPr>
          <p:nvPr/>
        </p:nvCxnSpPr>
        <p:spPr>
          <a:xfrm flipV="1">
            <a:off x="1784282" y="2629737"/>
            <a:ext cx="0" cy="1727182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endCxn id="26" idx="2"/>
          </p:cNvCxnSpPr>
          <p:nvPr/>
        </p:nvCxnSpPr>
        <p:spPr>
          <a:xfrm flipV="1">
            <a:off x="3981216" y="3530543"/>
            <a:ext cx="0" cy="826377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8" idx="0"/>
          </p:cNvCxnSpPr>
          <p:nvPr/>
        </p:nvCxnSpPr>
        <p:spPr>
          <a:xfrm flipV="1">
            <a:off x="6170350" y="2629737"/>
            <a:ext cx="0" cy="1546207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9" idx="0"/>
            <a:endCxn id="36" idx="2"/>
          </p:cNvCxnSpPr>
          <p:nvPr/>
        </p:nvCxnSpPr>
        <p:spPr>
          <a:xfrm flipV="1">
            <a:off x="8323801" y="3699820"/>
            <a:ext cx="1" cy="833372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1" idx="0"/>
          </p:cNvCxnSpPr>
          <p:nvPr/>
        </p:nvCxnSpPr>
        <p:spPr>
          <a:xfrm flipV="1">
            <a:off x="10541557" y="2650921"/>
            <a:ext cx="0" cy="1827752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6027" y="198340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767171"/>
                </a:solidFill>
              </a:rPr>
              <a:t>전체 개발도구</a:t>
            </a:r>
            <a:endParaRPr lang="en-US" altLang="ko-KR" sz="2000" b="1" dirty="0" smtClean="0">
              <a:solidFill>
                <a:srgbClr val="767171"/>
              </a:solidFill>
            </a:endParaRPr>
          </a:p>
          <a:p>
            <a:pPr algn="ctr"/>
            <a:r>
              <a:rPr lang="ko-KR" altLang="en-US" sz="2000" b="1" dirty="0" smtClean="0">
                <a:solidFill>
                  <a:srgbClr val="767171"/>
                </a:solidFill>
              </a:rPr>
              <a:t>소스코드편집기능</a:t>
            </a:r>
            <a:endParaRPr lang="ko-KR" altLang="en-US" sz="2000" b="1" dirty="0">
              <a:solidFill>
                <a:srgbClr val="76717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81685" y="2822657"/>
            <a:ext cx="35990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err="1" smtClean="0">
                <a:solidFill>
                  <a:srgbClr val="767171"/>
                </a:solidFill>
              </a:rPr>
              <a:t>웹페이지</a:t>
            </a:r>
            <a:r>
              <a:rPr lang="ko-KR" altLang="en-US" sz="2000" b="1" dirty="0" smtClean="0">
                <a:solidFill>
                  <a:srgbClr val="767171"/>
                </a:solidFill>
              </a:rPr>
              <a:t> 제작</a:t>
            </a:r>
            <a:r>
              <a:rPr lang="en-US" altLang="ko-KR" sz="2000" b="1" dirty="0" smtClean="0">
                <a:solidFill>
                  <a:srgbClr val="767171"/>
                </a:solidFill>
              </a:rPr>
              <a:t>, </a:t>
            </a:r>
            <a:r>
              <a:rPr lang="ko-KR" altLang="en-US" sz="2000" b="1" dirty="0" smtClean="0">
                <a:solidFill>
                  <a:srgbClr val="767171"/>
                </a:solidFill>
              </a:rPr>
              <a:t>서비스를 위한</a:t>
            </a:r>
            <a:endParaRPr lang="en-US" altLang="ko-KR" sz="2000" b="1" dirty="0" smtClean="0">
              <a:solidFill>
                <a:srgbClr val="767171"/>
              </a:solidFill>
            </a:endParaRPr>
          </a:p>
          <a:p>
            <a:pPr algn="ctr"/>
            <a:r>
              <a:rPr lang="ko-KR" altLang="en-US" sz="2000" b="1" dirty="0" smtClean="0">
                <a:solidFill>
                  <a:srgbClr val="767171"/>
                </a:solidFill>
              </a:rPr>
              <a:t>웹 서버 플랫폼</a:t>
            </a:r>
            <a:endParaRPr lang="ko-KR" altLang="en-US" sz="2000" b="1" dirty="0">
              <a:solidFill>
                <a:srgbClr val="76717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89203" y="1983406"/>
            <a:ext cx="27622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767171"/>
                </a:solidFill>
              </a:rPr>
              <a:t>사용자 정보 등에 대한</a:t>
            </a:r>
            <a:endParaRPr lang="en-US" altLang="ko-KR" sz="2000" b="1" dirty="0" smtClean="0">
              <a:solidFill>
                <a:srgbClr val="767171"/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rgbClr val="767171"/>
                </a:solidFill>
              </a:rPr>
              <a:t>Crud</a:t>
            </a:r>
            <a:r>
              <a:rPr lang="ko-KR" altLang="en-US" sz="2000" b="1" dirty="0" smtClean="0">
                <a:solidFill>
                  <a:srgbClr val="767171"/>
                </a:solidFill>
              </a:rPr>
              <a:t>기능 수행</a:t>
            </a:r>
            <a:endParaRPr lang="ko-KR" altLang="en-US" sz="2000" b="1" dirty="0">
              <a:solidFill>
                <a:srgbClr val="76717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99F124F9-76E2-4FFC-B2E7-3BCDADEBFA02}"/>
              </a:ext>
            </a:extLst>
          </p:cNvPr>
          <p:cNvSpPr/>
          <p:nvPr/>
        </p:nvSpPr>
        <p:spPr>
          <a:xfrm>
            <a:off x="1612545" y="1639934"/>
            <a:ext cx="343472" cy="343472"/>
          </a:xfrm>
          <a:prstGeom prst="ellips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767171"/>
                </a:solidFill>
              </a:rPr>
              <a:t>1</a:t>
            </a:r>
            <a:endParaRPr lang="ko-KR" altLang="en-US" b="1" dirty="0">
              <a:solidFill>
                <a:srgbClr val="76717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99F124F9-76E2-4FFC-B2E7-3BCDADEBFA02}"/>
              </a:ext>
            </a:extLst>
          </p:cNvPr>
          <p:cNvSpPr/>
          <p:nvPr/>
        </p:nvSpPr>
        <p:spPr>
          <a:xfrm>
            <a:off x="3815607" y="2479185"/>
            <a:ext cx="343472" cy="343472"/>
          </a:xfrm>
          <a:prstGeom prst="ellips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767171"/>
                </a:solidFill>
              </a:rPr>
              <a:t>2</a:t>
            </a:r>
            <a:endParaRPr lang="ko-KR" altLang="en-US" b="1" dirty="0">
              <a:solidFill>
                <a:srgbClr val="76717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60663" y="2684157"/>
            <a:ext cx="23262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767171"/>
                </a:solidFill>
              </a:rPr>
              <a:t>사용자에게</a:t>
            </a:r>
            <a:endParaRPr lang="en-US" altLang="ko-KR" sz="2000" b="1" dirty="0" smtClean="0">
              <a:solidFill>
                <a:srgbClr val="767171"/>
              </a:solidFill>
            </a:endParaRPr>
          </a:p>
          <a:p>
            <a:pPr algn="ctr"/>
            <a:r>
              <a:rPr lang="ko-KR" altLang="en-US" sz="2000" b="1" dirty="0" smtClean="0">
                <a:solidFill>
                  <a:srgbClr val="767171"/>
                </a:solidFill>
              </a:rPr>
              <a:t>웹을 배포하기위한</a:t>
            </a:r>
            <a:endParaRPr lang="en-US" altLang="ko-KR" sz="2000" b="1" dirty="0" smtClean="0">
              <a:solidFill>
                <a:srgbClr val="767171"/>
              </a:solidFill>
            </a:endParaRPr>
          </a:p>
          <a:p>
            <a:pPr algn="ctr"/>
            <a:r>
              <a:rPr lang="ko-KR" altLang="en-US" sz="2000" b="1" dirty="0" smtClean="0">
                <a:solidFill>
                  <a:srgbClr val="767171"/>
                </a:solidFill>
              </a:rPr>
              <a:t> 지원 플랫폼</a:t>
            </a:r>
            <a:endParaRPr lang="ko-KR" altLang="en-US" sz="2000" b="1" dirty="0">
              <a:solidFill>
                <a:srgbClr val="76717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907137" y="1983406"/>
            <a:ext cx="32688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err="1" smtClean="0">
                <a:solidFill>
                  <a:srgbClr val="767171"/>
                </a:solidFill>
              </a:rPr>
              <a:t>라즈베리파이의</a:t>
            </a:r>
            <a:endParaRPr lang="en-US" altLang="ko-KR" sz="2000" b="1" dirty="0">
              <a:solidFill>
                <a:srgbClr val="767171"/>
              </a:solidFill>
            </a:endParaRPr>
          </a:p>
          <a:p>
            <a:pPr algn="ctr"/>
            <a:r>
              <a:rPr lang="ko-KR" altLang="en-US" sz="2000" b="1" dirty="0" smtClean="0">
                <a:solidFill>
                  <a:srgbClr val="767171"/>
                </a:solidFill>
              </a:rPr>
              <a:t>각종 센서</a:t>
            </a:r>
            <a:r>
              <a:rPr lang="en-US" altLang="ko-KR" sz="2000" b="1" dirty="0" smtClean="0">
                <a:solidFill>
                  <a:srgbClr val="767171"/>
                </a:solidFill>
              </a:rPr>
              <a:t>(</a:t>
            </a:r>
            <a:r>
              <a:rPr lang="ko-KR" altLang="en-US" sz="2000" b="1" dirty="0" smtClean="0">
                <a:solidFill>
                  <a:srgbClr val="767171"/>
                </a:solidFill>
              </a:rPr>
              <a:t>온도</a:t>
            </a:r>
            <a:r>
              <a:rPr lang="en-US" altLang="ko-KR" sz="2000" b="1" dirty="0" smtClean="0">
                <a:solidFill>
                  <a:srgbClr val="767171"/>
                </a:solidFill>
              </a:rPr>
              <a:t>, </a:t>
            </a:r>
            <a:r>
              <a:rPr lang="ko-KR" altLang="en-US" sz="2000" b="1" dirty="0" smtClean="0">
                <a:solidFill>
                  <a:srgbClr val="767171"/>
                </a:solidFill>
              </a:rPr>
              <a:t>수위</a:t>
            </a:r>
            <a:r>
              <a:rPr lang="en-US" altLang="ko-KR" sz="2000" b="1" dirty="0" smtClean="0">
                <a:solidFill>
                  <a:srgbClr val="767171"/>
                </a:solidFill>
              </a:rPr>
              <a:t>)</a:t>
            </a:r>
            <a:r>
              <a:rPr lang="ko-KR" altLang="en-US" sz="2000" b="1" dirty="0" smtClean="0">
                <a:solidFill>
                  <a:srgbClr val="767171"/>
                </a:solidFill>
              </a:rPr>
              <a:t> 제어</a:t>
            </a:r>
            <a:endParaRPr lang="ko-KR" altLang="en-US" sz="2000" b="1" dirty="0">
              <a:solidFill>
                <a:srgbClr val="76717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99F124F9-76E2-4FFC-B2E7-3BCDADEBFA02}"/>
              </a:ext>
            </a:extLst>
          </p:cNvPr>
          <p:cNvSpPr/>
          <p:nvPr/>
        </p:nvSpPr>
        <p:spPr>
          <a:xfrm>
            <a:off x="5998614" y="1639934"/>
            <a:ext cx="343472" cy="343472"/>
          </a:xfrm>
          <a:prstGeom prst="ellips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767171"/>
                </a:solidFill>
              </a:rPr>
              <a:t>3</a:t>
            </a:r>
            <a:endParaRPr lang="ko-KR" altLang="en-US" b="1" dirty="0">
              <a:solidFill>
                <a:srgbClr val="76717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99F124F9-76E2-4FFC-B2E7-3BCDADEBFA02}"/>
              </a:ext>
            </a:extLst>
          </p:cNvPr>
          <p:cNvSpPr/>
          <p:nvPr/>
        </p:nvSpPr>
        <p:spPr>
          <a:xfrm>
            <a:off x="10369821" y="1639934"/>
            <a:ext cx="343472" cy="343472"/>
          </a:xfrm>
          <a:prstGeom prst="ellips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767171"/>
                </a:solidFill>
              </a:rPr>
              <a:t>5</a:t>
            </a:r>
            <a:endParaRPr lang="ko-KR" altLang="en-US" b="1" dirty="0">
              <a:solidFill>
                <a:srgbClr val="76717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99F124F9-76E2-4FFC-B2E7-3BCDADEBFA02}"/>
              </a:ext>
            </a:extLst>
          </p:cNvPr>
          <p:cNvSpPr/>
          <p:nvPr/>
        </p:nvSpPr>
        <p:spPr>
          <a:xfrm>
            <a:off x="8152064" y="2334651"/>
            <a:ext cx="343472" cy="343472"/>
          </a:xfrm>
          <a:prstGeom prst="ellips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767171"/>
                </a:solidFill>
              </a:rPr>
              <a:t>4</a:t>
            </a:r>
            <a:endParaRPr lang="ko-KR" altLang="en-US" b="1" dirty="0">
              <a:solidFill>
                <a:srgbClr val="7671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85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89AAFAD0-5F1B-47D7-B4A2-E83B36ABEA9B}"/>
              </a:ext>
            </a:extLst>
          </p:cNvPr>
          <p:cNvSpPr/>
          <p:nvPr/>
        </p:nvSpPr>
        <p:spPr>
          <a:xfrm>
            <a:off x="389020" y="23781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9926764-7BB4-4871-8C70-108B8CC68A5B}"/>
              </a:ext>
            </a:extLst>
          </p:cNvPr>
          <p:cNvSpPr txBox="1"/>
          <p:nvPr/>
        </p:nvSpPr>
        <p:spPr>
          <a:xfrm>
            <a:off x="389020" y="294040"/>
            <a:ext cx="7454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개발환경</a:t>
            </a:r>
          </a:p>
        </p:txBody>
      </p:sp>
      <p:graphicFrame>
        <p:nvGraphicFramePr>
          <p:cNvPr id="22" name="표 23">
            <a:extLst>
              <a:ext uri="{FF2B5EF4-FFF2-40B4-BE49-F238E27FC236}">
                <a16:creationId xmlns:a16="http://schemas.microsoft.com/office/drawing/2014/main" xmlns="" id="{E20C881E-A649-41C2-BDF2-212F53F07070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53211315"/>
              </p:ext>
            </p:extLst>
          </p:nvPr>
        </p:nvGraphicFramePr>
        <p:xfrm>
          <a:off x="423109" y="1256274"/>
          <a:ext cx="11345783" cy="5307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644">
                  <a:extLst>
                    <a:ext uri="{9D8B030D-6E8A-4147-A177-3AD203B41FA5}">
                      <a16:colId xmlns:a16="http://schemas.microsoft.com/office/drawing/2014/main" xmlns="" val="4257127257"/>
                    </a:ext>
                  </a:extLst>
                </a:gridCol>
                <a:gridCol w="1743644">
                  <a:extLst>
                    <a:ext uri="{9D8B030D-6E8A-4147-A177-3AD203B41FA5}">
                      <a16:colId xmlns:a16="http://schemas.microsoft.com/office/drawing/2014/main" xmlns="" val="3637284956"/>
                    </a:ext>
                  </a:extLst>
                </a:gridCol>
                <a:gridCol w="1743644">
                  <a:extLst>
                    <a:ext uri="{9D8B030D-6E8A-4147-A177-3AD203B41FA5}">
                      <a16:colId xmlns:a16="http://schemas.microsoft.com/office/drawing/2014/main" xmlns="" val="887185796"/>
                    </a:ext>
                  </a:extLst>
                </a:gridCol>
                <a:gridCol w="6114851">
                  <a:extLst>
                    <a:ext uri="{9D8B030D-6E8A-4147-A177-3AD203B41FA5}">
                      <a16:colId xmlns:a16="http://schemas.microsoft.com/office/drawing/2014/main" xmlns="" val="649894734"/>
                    </a:ext>
                  </a:extLst>
                </a:gridCol>
              </a:tblGrid>
              <a:tr h="4821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767171"/>
                          </a:solidFill>
                        </a:rPr>
                        <a:t>설치 순서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프로그램명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1928998"/>
                  </a:ext>
                </a:extLst>
              </a:tr>
              <a:tr h="482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rgbClr val="767171"/>
                          </a:solidFill>
                        </a:rPr>
                        <a:t>VSCode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1.44.2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HTML</a:t>
                      </a:r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파일을 작성할 때 실시간 미리보기가 있고 각종 편의 기능이 많을 뿐더러 자바 스크립트도 지원해서 사용함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30240325"/>
                  </a:ext>
                </a:extLst>
              </a:tr>
              <a:tr h="48214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https://code.visualstudio.com/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33790073"/>
                  </a:ext>
                </a:extLst>
              </a:tr>
              <a:tr h="482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Node.js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12.16.2 LST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웹페이지를 제작 및 서비스하기 위한 웹 서버 플랫폼이며 코드 몇 줄로 서버를 여닫을 수 있어 사용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58304494"/>
                  </a:ext>
                </a:extLst>
              </a:tr>
              <a:tr h="469567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https://nodejs.org/ko/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73540497"/>
                  </a:ext>
                </a:extLst>
              </a:tr>
              <a:tr h="482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MySQL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8.0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사용자의 정보나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사용자가 사용한 정보에</a:t>
                      </a:r>
                      <a:r>
                        <a:rPr lang="en-US" altLang="ko-KR" baseline="0" dirty="0">
                          <a:solidFill>
                            <a:srgbClr val="767171"/>
                          </a:solidFill>
                        </a:rPr>
                        <a:t> </a:t>
                      </a:r>
                      <a:r>
                        <a:rPr lang="ko-KR" altLang="en-US" baseline="0" dirty="0">
                          <a:solidFill>
                            <a:srgbClr val="767171"/>
                          </a:solidFill>
                        </a:rPr>
                        <a:t>대해 </a:t>
                      </a:r>
                      <a:r>
                        <a:rPr lang="en-US" altLang="ko-KR" baseline="0" dirty="0">
                          <a:solidFill>
                            <a:srgbClr val="767171"/>
                          </a:solidFill>
                        </a:rPr>
                        <a:t>Crud(</a:t>
                      </a:r>
                      <a:r>
                        <a:rPr lang="en-US" altLang="ko-KR" baseline="0" dirty="0" err="1">
                          <a:solidFill>
                            <a:srgbClr val="767171"/>
                          </a:solidFill>
                        </a:rPr>
                        <a:t>create,read,update,delete</a:t>
                      </a:r>
                      <a:r>
                        <a:rPr lang="en-US" altLang="ko-KR" baseline="0" dirty="0">
                          <a:solidFill>
                            <a:srgbClr val="767171"/>
                          </a:solidFill>
                        </a:rPr>
                        <a:t>)</a:t>
                      </a:r>
                      <a:r>
                        <a:rPr lang="ko-KR" altLang="en-US" baseline="0" dirty="0">
                          <a:solidFill>
                            <a:srgbClr val="767171"/>
                          </a:solidFill>
                        </a:rPr>
                        <a:t>기능을 사용하기위해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7113929"/>
                  </a:ext>
                </a:extLst>
              </a:tr>
              <a:tr h="48214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https://www.mysql.com/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5273094"/>
                  </a:ext>
                </a:extLst>
              </a:tr>
              <a:tr h="482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HEROKU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7.39.5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rgbClr val="767171"/>
                          </a:solidFill>
                        </a:rPr>
                        <a:t>웹 배포를 지원하는 플랫폼으로 </a:t>
                      </a:r>
                      <a:r>
                        <a:rPr lang="en-US" altLang="ko-KR" sz="1800" dirty="0">
                          <a:solidFill>
                            <a:srgbClr val="767171"/>
                          </a:solidFill>
                        </a:rPr>
                        <a:t>Node.js</a:t>
                      </a:r>
                      <a:r>
                        <a:rPr lang="ko-KR" altLang="en-US" sz="1800" dirty="0">
                          <a:solidFill>
                            <a:srgbClr val="767171"/>
                          </a:solidFill>
                        </a:rPr>
                        <a:t>를 지원하고 쉽게 배포를 할 수 있어 사용함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68253461"/>
                  </a:ext>
                </a:extLst>
              </a:tr>
              <a:tr h="48214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https://www.heroku.com/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5167777"/>
                  </a:ext>
                </a:extLst>
              </a:tr>
              <a:tr h="498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Python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3.6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인터프리터 언어로 라즈베리 파이의 각종 센서를 통해서 온도 및 수위를 제어하기 위해 필요함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34865039"/>
                  </a:ext>
                </a:extLst>
              </a:tr>
              <a:tr h="48214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https://www.python.org/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84487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42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7801</TotalTime>
  <Words>1407</Words>
  <Application>Microsoft Office PowerPoint</Application>
  <PresentationFormat>사용자 지정</PresentationFormat>
  <Paragraphs>472</Paragraphs>
  <Slides>39</Slides>
  <Notes>21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림</dc:creator>
  <cp:lastModifiedBy>서정욱</cp:lastModifiedBy>
  <cp:revision>539</cp:revision>
  <dcterms:created xsi:type="dcterms:W3CDTF">2018-04-26T13:55:58Z</dcterms:created>
  <dcterms:modified xsi:type="dcterms:W3CDTF">2020-06-10T16:43:03Z</dcterms:modified>
</cp:coreProperties>
</file>