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80" r:id="rId3"/>
    <p:sldId id="353" r:id="rId4"/>
    <p:sldId id="281" r:id="rId5"/>
    <p:sldId id="354" r:id="rId6"/>
    <p:sldId id="340" r:id="rId7"/>
    <p:sldId id="355" r:id="rId8"/>
    <p:sldId id="377" r:id="rId9"/>
    <p:sldId id="283" r:id="rId10"/>
    <p:sldId id="329" r:id="rId11"/>
    <p:sldId id="356" r:id="rId12"/>
    <p:sldId id="337" r:id="rId13"/>
    <p:sldId id="333" r:id="rId14"/>
    <p:sldId id="314" r:id="rId15"/>
    <p:sldId id="334" r:id="rId16"/>
    <p:sldId id="315" r:id="rId17"/>
    <p:sldId id="335" r:id="rId18"/>
    <p:sldId id="381" r:id="rId19"/>
    <p:sldId id="361" r:id="rId20"/>
    <p:sldId id="367" r:id="rId21"/>
    <p:sldId id="372" r:id="rId22"/>
    <p:sldId id="357" r:id="rId23"/>
    <p:sldId id="363" r:id="rId24"/>
    <p:sldId id="360" r:id="rId25"/>
    <p:sldId id="362" r:id="rId26"/>
    <p:sldId id="351" r:id="rId27"/>
    <p:sldId id="352" r:id="rId28"/>
    <p:sldId id="347" r:id="rId29"/>
    <p:sldId id="364" r:id="rId30"/>
    <p:sldId id="348" r:id="rId31"/>
    <p:sldId id="366" r:id="rId32"/>
    <p:sldId id="358" r:id="rId33"/>
    <p:sldId id="376" r:id="rId34"/>
    <p:sldId id="373" r:id="rId35"/>
    <p:sldId id="375" r:id="rId36"/>
    <p:sldId id="383" r:id="rId37"/>
    <p:sldId id="378" r:id="rId38"/>
    <p:sldId id="382" r:id="rId39"/>
    <p:sldId id="32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0000FF"/>
    <a:srgbClr val="7F7F7F"/>
    <a:srgbClr val="F0D252"/>
    <a:srgbClr val="806C97"/>
    <a:srgbClr val="2AB9D1"/>
    <a:srgbClr val="CC84B0"/>
    <a:srgbClr val="32AA2B"/>
    <a:srgbClr val="0CC1D3"/>
    <a:srgbClr val="E38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 autoAdjust="0"/>
    <p:restoredTop sz="85771" autoAdjust="0"/>
  </p:normalViewPr>
  <p:slideViewPr>
    <p:cSldViewPr snapToGrid="0">
      <p:cViewPr varScale="1">
        <p:scale>
          <a:sx n="99" d="100"/>
          <a:sy n="99" d="100"/>
        </p:scale>
        <p:origin x="110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974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06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09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8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5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2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3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5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1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0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timate-ItubProjec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nfwlxo11@naver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x-none" b="1" dirty="0">
              <a:solidFill>
                <a:srgbClr val="767171"/>
              </a:solidFill>
            </a:endParaRPr>
          </a:p>
          <a:p>
            <a:r>
              <a:rPr kumimoji="1" lang="x-none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x-none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x-none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en-US" altLang="ko-KR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>
                <a:solidFill>
                  <a:srgbClr val="767171"/>
                </a:solidFill>
              </a:rPr>
              <a:t>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x-none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14" y="1241987"/>
            <a:ext cx="9874318" cy="4579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754760" y="5822649"/>
            <a:ext cx="109505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>
                <a:solidFill>
                  <a:srgbClr val="767171"/>
                </a:solidFill>
              </a:rPr>
              <a:t>1. 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요청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각 모드에 맞는 데이터를 서버로 전송</a:t>
            </a:r>
            <a:r>
              <a:rPr lang="en-US" altLang="ko-KR" sz="1400" b="1" dirty="0">
                <a:solidFill>
                  <a:srgbClr val="767171"/>
                </a:solidFill>
              </a:rPr>
              <a:t> 	                 2. 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입출력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사용자의 정보 및 데이터를 읽고 씀</a:t>
            </a:r>
            <a:endParaRPr lang="en-US" altLang="ko-KR" sz="1400" b="1" dirty="0">
              <a:solidFill>
                <a:srgbClr val="76717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>
                <a:solidFill>
                  <a:srgbClr val="767171"/>
                </a:solidFill>
              </a:rPr>
              <a:t>3. 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전송</a:t>
            </a:r>
            <a:r>
              <a:rPr lang="en-US" altLang="ko-KR" sz="1400" b="1" dirty="0">
                <a:solidFill>
                  <a:srgbClr val="767171"/>
                </a:solidFill>
              </a:rPr>
              <a:t>) DB</a:t>
            </a:r>
            <a:r>
              <a:rPr lang="ko-KR" altLang="en-US" sz="1400" b="1" dirty="0">
                <a:solidFill>
                  <a:srgbClr val="767171"/>
                </a:solidFill>
              </a:rPr>
              <a:t>에 저장된 데이터 값을 </a:t>
            </a:r>
            <a:r>
              <a:rPr lang="ko-KR" altLang="en-US" sz="1400" b="1" dirty="0" err="1">
                <a:solidFill>
                  <a:srgbClr val="767171"/>
                </a:solidFill>
              </a:rPr>
              <a:t>라즈베리파이로</a:t>
            </a:r>
            <a:r>
              <a:rPr lang="ko-KR" altLang="en-US" sz="1400" b="1" dirty="0">
                <a:solidFill>
                  <a:srgbClr val="767171"/>
                </a:solidFill>
              </a:rPr>
              <a:t> 전송</a:t>
            </a:r>
            <a:r>
              <a:rPr lang="en-US" altLang="ko-KR" sz="1400" b="1" dirty="0">
                <a:solidFill>
                  <a:srgbClr val="767171"/>
                </a:solidFill>
              </a:rPr>
              <a:t> 	  4. (</a:t>
            </a:r>
            <a:r>
              <a:rPr lang="ko-KR" altLang="en-US" sz="1400" b="1" dirty="0">
                <a:solidFill>
                  <a:srgbClr val="767171"/>
                </a:solidFill>
              </a:rPr>
              <a:t>데이터 학습</a:t>
            </a:r>
            <a:r>
              <a:rPr lang="en-US" altLang="ko-KR" sz="1400" b="1" dirty="0">
                <a:solidFill>
                  <a:srgbClr val="767171"/>
                </a:solidFill>
              </a:rPr>
              <a:t>) DB</a:t>
            </a:r>
            <a:r>
              <a:rPr lang="ko-KR" altLang="en-US" sz="1400" b="1" dirty="0">
                <a:solidFill>
                  <a:srgbClr val="767171"/>
                </a:solidFill>
              </a:rPr>
              <a:t>에 있는 데이터를 일정 시간마다 자동 학습</a:t>
            </a:r>
            <a:endParaRPr lang="en-US" altLang="ko-KR" sz="1400" b="1" dirty="0">
              <a:solidFill>
                <a:srgbClr val="76717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>
                <a:solidFill>
                  <a:srgbClr val="767171"/>
                </a:solidFill>
              </a:rPr>
              <a:t>5. (</a:t>
            </a:r>
            <a:r>
              <a:rPr lang="ko-KR" altLang="en-US" sz="1400" b="1" dirty="0">
                <a:solidFill>
                  <a:srgbClr val="767171"/>
                </a:solidFill>
              </a:rPr>
              <a:t>시제품 동작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라즈베리 파이가 센서가 달린 시제품에 작동 명령</a:t>
            </a:r>
            <a:endParaRPr lang="en-US" altLang="ko-KR" sz="14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6186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수집 방법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전처리 및 </a:t>
            </a:r>
            <a:r>
              <a:rPr lang="ko-KR" altLang="en-US" sz="2800" b="1" dirty="0" smtClean="0">
                <a:solidFill>
                  <a:srgbClr val="767171"/>
                </a:solidFill>
                <a:latin typeface="+mj-lt"/>
              </a:rPr>
              <a:t>시각화</a:t>
            </a:r>
            <a:endParaRPr lang="en-US" altLang="ko-KR" sz="2800" b="1" dirty="0" smtClean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767171"/>
                </a:solidFill>
                <a:latin typeface="+mj-lt"/>
              </a:rPr>
              <a:t> 데이터 학습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456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 방법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4791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&lt;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총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개 항목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793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en-US" altLang="ko-KR" sz="2200" dirty="0">
                <a:solidFill>
                  <a:srgbClr val="767171"/>
                </a:solidFill>
              </a:rPr>
              <a:t>I-Tub</a:t>
            </a:r>
            <a:r>
              <a:rPr lang="ko-KR" altLang="en-US" sz="2200" dirty="0">
                <a:solidFill>
                  <a:srgbClr val="767171"/>
                </a:solidFill>
              </a:rPr>
              <a:t>에 사용할 적당한 데이터가 없어 직접 중요하다고 판단한 항목들을 선정하여 구글 폼을 활용해 설문조사를 통한 데이터를 수집 실시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6FC95020-5A6E-4171-999C-3B5611B5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15" y="2068182"/>
            <a:ext cx="11494367" cy="44396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67171"/>
                </a:solidFill>
              </a:rPr>
              <a:t>●  데이터 </a:t>
            </a:r>
            <a:r>
              <a:rPr lang="ko-KR" altLang="en-US" sz="2200" b="1" dirty="0" err="1">
                <a:solidFill>
                  <a:srgbClr val="767171"/>
                </a:solidFill>
              </a:rPr>
              <a:t>전처리가</a:t>
            </a:r>
            <a:r>
              <a:rPr lang="ko-KR" altLang="en-US" sz="2200" b="1" dirty="0">
                <a:solidFill>
                  <a:srgbClr val="767171"/>
                </a:solidFill>
              </a:rPr>
              <a:t> 필요한 항목 존재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2583292" y="140947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3593587" y="140947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5369758" y="1418434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7247166" y="1418434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2926764" y="1370557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3998518" y="1370557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558545" y="1194130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590638" y="1409479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794A462-073B-4C97-8AE6-25842498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47140"/>
              </p:ext>
            </p:extLst>
          </p:nvPr>
        </p:nvGraphicFramePr>
        <p:xfrm>
          <a:off x="348816" y="1950885"/>
          <a:ext cx="114943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54">
                  <a:extLst>
                    <a:ext uri="{9D8B030D-6E8A-4147-A177-3AD203B41FA5}">
                      <a16:colId xmlns:a16="http://schemas.microsoft.com/office/drawing/2014/main" val="1665916211"/>
                    </a:ext>
                  </a:extLst>
                </a:gridCol>
                <a:gridCol w="1099226">
                  <a:extLst>
                    <a:ext uri="{9D8B030D-6E8A-4147-A177-3AD203B41FA5}">
                      <a16:colId xmlns:a16="http://schemas.microsoft.com/office/drawing/2014/main" val="3931800829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4104544172"/>
                    </a:ext>
                  </a:extLst>
                </a:gridCol>
                <a:gridCol w="1750979">
                  <a:extLst>
                    <a:ext uri="{9D8B030D-6E8A-4147-A177-3AD203B41FA5}">
                      <a16:colId xmlns:a16="http://schemas.microsoft.com/office/drawing/2014/main" val="2071757096"/>
                    </a:ext>
                  </a:extLst>
                </a:gridCol>
                <a:gridCol w="1974715">
                  <a:extLst>
                    <a:ext uri="{9D8B030D-6E8A-4147-A177-3AD203B41FA5}">
                      <a16:colId xmlns:a16="http://schemas.microsoft.com/office/drawing/2014/main" val="144601928"/>
                    </a:ext>
                  </a:extLst>
                </a:gridCol>
                <a:gridCol w="1896893">
                  <a:extLst>
                    <a:ext uri="{9D8B030D-6E8A-4147-A177-3AD203B41FA5}">
                      <a16:colId xmlns:a16="http://schemas.microsoft.com/office/drawing/2014/main" val="867727936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688473200"/>
                    </a:ext>
                  </a:extLst>
                </a:gridCol>
                <a:gridCol w="1337311">
                  <a:extLst>
                    <a:ext uri="{9D8B030D-6E8A-4147-A177-3AD203B41FA5}">
                      <a16:colId xmlns:a16="http://schemas.microsoft.com/office/drawing/2014/main" val="228740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설문시간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샤워 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목욕시작시간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목욕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입욕제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4472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2658676" y="2316489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3607433" y="2320233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5361731" y="2310003"/>
            <a:ext cx="1924286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7341969" y="2316489"/>
            <a:ext cx="1850669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67171"/>
                </a:solidFill>
              </a:rPr>
              <a:t>● 통계 및 분석의 용이함을 위해 </a:t>
            </a:r>
            <a:r>
              <a:rPr lang="ko-KR" altLang="en-US" sz="2400" b="1" dirty="0" err="1">
                <a:solidFill>
                  <a:srgbClr val="767171"/>
                </a:solidFill>
              </a:rPr>
              <a:t>정수형으로</a:t>
            </a:r>
            <a:r>
              <a:rPr lang="ko-KR" altLang="en-US" sz="2400" b="1" dirty="0">
                <a:solidFill>
                  <a:srgbClr val="767171"/>
                </a:solidFill>
              </a:rPr>
              <a:t> 통일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457154" y="1670546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84" t="37719" r="69360" b="59906"/>
          <a:stretch/>
        </p:blipFill>
        <p:spPr>
          <a:xfrm>
            <a:off x="3404574" y="1532757"/>
            <a:ext cx="3598110" cy="38863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47163" y="2014018"/>
            <a:ext cx="1389600" cy="4150800"/>
          </a:xfrm>
          <a:prstGeom prst="rect">
            <a:avLst/>
          </a:prstGeom>
        </p:spPr>
      </p:pic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876299" y="2162220"/>
            <a:ext cx="1963418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CB23BD1-934A-4AE7-8019-4252498EC117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2B0A97-E9FA-4710-BE7E-0E343C1FA597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2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FEC933-537E-430B-8C35-338F62CFA5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3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A9168F-8003-4D39-A8F8-7862DC9A3B7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4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627032-C3EA-4097-B11E-3411755C9D82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D7B01-9AB1-4FBA-8955-7A6A132134C0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67171"/>
                </a:solidFill>
              </a:rPr>
              <a:t>샤워 온도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BD4105-936B-4124-AFA1-D5C781248EDB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목욕</a:t>
            </a:r>
            <a:endParaRPr lang="en-US" altLang="ko-KR" b="1" dirty="0">
              <a:solidFill>
                <a:srgbClr val="767171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767171"/>
                </a:solidFill>
              </a:rPr>
              <a:t>시작시간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192ED-46F3-4D97-BCC9-460BDDB36059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767171"/>
                </a:solidFill>
              </a:rPr>
              <a:t>목욕시간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59574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28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68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3E6634-544C-4052-96E6-41335824C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1513"/>
              </p:ext>
            </p:extLst>
          </p:nvPr>
        </p:nvGraphicFramePr>
        <p:xfrm>
          <a:off x="947163" y="1622849"/>
          <a:ext cx="1389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b="1" dirty="0">
                <a:solidFill>
                  <a:srgbClr val="767171"/>
                </a:solidFill>
              </a:rPr>
              <a:t>3</a:t>
            </a:r>
            <a:r>
              <a:rPr lang="ko-KR" altLang="en-US" sz="2400" b="1" dirty="0">
                <a:solidFill>
                  <a:srgbClr val="767171"/>
                </a:solidFill>
              </a:rPr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334714" y="1513333"/>
            <a:ext cx="343472" cy="339893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57347" b="60130"/>
          <a:stretch/>
        </p:blipFill>
        <p:spPr>
          <a:xfrm>
            <a:off x="3577629" y="1513333"/>
            <a:ext cx="3286158" cy="303892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1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3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4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67171"/>
                </a:solidFill>
              </a:rPr>
              <a:t>나이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목욕</a:t>
            </a:r>
            <a:endParaRPr lang="en-US" altLang="ko-KR" b="1" dirty="0">
              <a:solidFill>
                <a:srgbClr val="767171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767171"/>
                </a:solidFill>
              </a:rPr>
              <a:t>시작시간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767171"/>
                </a:solidFill>
              </a:rPr>
              <a:t>목욕시간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0136" y="1417115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767171"/>
                </a:solidFill>
              </a:rPr>
              <a:t>따뜻함 </a:t>
            </a:r>
            <a:r>
              <a:rPr lang="en-US" altLang="ko-KR" sz="2000" b="1" dirty="0">
                <a:solidFill>
                  <a:srgbClr val="767171"/>
                </a:solidFill>
              </a:rPr>
              <a:t>&gt; </a:t>
            </a:r>
            <a:r>
              <a:rPr lang="ko-KR" altLang="en-US" sz="2000" b="1" dirty="0">
                <a:solidFill>
                  <a:srgbClr val="767171"/>
                </a:solidFill>
              </a:rPr>
              <a:t>시원함 </a:t>
            </a:r>
            <a:r>
              <a:rPr lang="en-US" altLang="ko-KR" sz="2000" b="1" dirty="0">
                <a:solidFill>
                  <a:srgbClr val="767171"/>
                </a:solidFill>
              </a:rPr>
              <a:t>&gt; </a:t>
            </a:r>
            <a:r>
              <a:rPr lang="ko-KR" altLang="en-US" sz="2000" b="1" dirty="0">
                <a:solidFill>
                  <a:srgbClr val="767171"/>
                </a:solidFill>
              </a:rPr>
              <a:t>미지근함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F6B41F-F929-46DE-8B38-35086B48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19918"/>
              </p:ext>
            </p:extLst>
          </p:nvPr>
        </p:nvGraphicFramePr>
        <p:xfrm>
          <a:off x="818648" y="1505984"/>
          <a:ext cx="166704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042">
                  <a:extLst>
                    <a:ext uri="{9D8B030D-6E8A-4147-A177-3AD203B41FA5}">
                      <a16:colId xmlns:a16="http://schemas.microsoft.com/office/drawing/2014/main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샤워 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b="1" dirty="0">
                <a:solidFill>
                  <a:srgbClr val="767171"/>
                </a:solidFill>
              </a:rPr>
              <a:t>24</a:t>
            </a:r>
            <a:r>
              <a:rPr lang="ko-KR" altLang="en-US" sz="2400" b="1" dirty="0">
                <a:solidFill>
                  <a:srgbClr val="767171"/>
                </a:solidFill>
              </a:rPr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9" y="2047916"/>
            <a:ext cx="1573254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293484" y="1653496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구부러진 연결선 13"/>
          <p:cNvCxnSpPr>
            <a:cxnSpLocks/>
          </p:cNvCxnSpPr>
          <p:nvPr/>
        </p:nvCxnSpPr>
        <p:spPr>
          <a:xfrm flipV="1">
            <a:off x="2341528" y="1617757"/>
            <a:ext cx="832703" cy="736599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1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8E2E864-D732-4277-99EA-89096277E259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2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51A96B-DEF5-4FDB-881E-8CD792BD41B7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78C8B-1591-4BA3-8434-8893BD4090D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4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D4E719-B0D9-4FD8-814E-74E392BFB62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67171"/>
                </a:solidFill>
              </a:rPr>
              <a:t>나이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58DB7D-DB47-4F20-B51E-12E0659133AC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67171"/>
                </a:solidFill>
              </a:rPr>
              <a:t>샤워 온도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34F3A-3B2E-4850-9117-F564F2CBCC9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F3EBF-782D-442C-B364-3FF091282A3C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767171"/>
                </a:solidFill>
              </a:rPr>
              <a:t>목욕시간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40655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4A1C71-7AA9-4CB1-B5BF-92665D78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08534"/>
              </p:ext>
            </p:extLst>
          </p:nvPr>
        </p:nvGraphicFramePr>
        <p:xfrm>
          <a:off x="749453" y="1672745"/>
          <a:ext cx="1565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30">
                  <a:extLst>
                    <a:ext uri="{9D8B030D-6E8A-4147-A177-3AD203B41FA5}">
                      <a16:colId xmlns:a16="http://schemas.microsoft.com/office/drawing/2014/main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목욕시작시간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67171"/>
                </a:solidFill>
              </a:rPr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51631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347354" y="1686429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01113BA-6603-49FA-9D8F-A9C8DBC76DC4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1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3D4B42-9B5B-4F97-A155-91A56F2F1595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2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725373-944C-49F9-9DBA-1D56105E146F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3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4701E-4D29-4AF0-8B0E-D384D2F34FB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67171"/>
                </a:solidFill>
              </a:rPr>
              <a:t>나이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C63EC-CF5C-4E9D-8DA3-D561BB65EAAA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67171"/>
                </a:solidFill>
              </a:rPr>
              <a:t>샤워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18227A-A9B2-4177-A4C6-0E0A78F73372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목욕</a:t>
            </a:r>
            <a:endParaRPr lang="en-US" altLang="ko-KR" b="1" dirty="0">
              <a:solidFill>
                <a:srgbClr val="767171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767171"/>
                </a:solidFill>
              </a:rPr>
              <a:t>시작시간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1D389-F33D-45C7-A51C-9FBA291C0B5E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237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23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120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D7EC79B-1B1E-4105-BF9D-0E15419A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06455"/>
              </p:ext>
            </p:extLst>
          </p:nvPr>
        </p:nvGraphicFramePr>
        <p:xfrm>
          <a:off x="921237" y="1672745"/>
          <a:ext cx="12132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92">
                  <a:extLst>
                    <a:ext uri="{9D8B030D-6E8A-4147-A177-3AD203B41FA5}">
                      <a16:colId xmlns:a16="http://schemas.microsoft.com/office/drawing/2014/main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목욕시간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7" y="1402048"/>
            <a:ext cx="7161829" cy="520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05597"/>
              </p:ext>
            </p:extLst>
          </p:nvPr>
        </p:nvGraphicFramePr>
        <p:xfrm>
          <a:off x="7873009" y="1930024"/>
          <a:ext cx="4034282" cy="3212592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168924380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22219304"/>
                    </a:ext>
                  </a:extLst>
                </a:gridCol>
              </a:tblGrid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23036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s_gender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90218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s_age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나이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36160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s_temp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선호하는 목욕 온도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712932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s_start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30268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s_during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시간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1004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s_perfume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입욕제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사용여부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84716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s_job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직업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6220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05837"/>
              </p:ext>
            </p:extLst>
          </p:nvPr>
        </p:nvGraphicFramePr>
        <p:xfrm>
          <a:off x="7873009" y="5504405"/>
          <a:ext cx="4034282" cy="1204722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5157783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3840094303"/>
                    </a:ext>
                  </a:extLst>
                </a:gridCol>
              </a:tblGrid>
              <a:tr h="370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51405"/>
                  </a:ext>
                </a:extLst>
              </a:tr>
              <a:tr h="3780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s_date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설문한 날짜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2882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s_weather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설문한 날짜의 날씨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53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7787000" y="1559184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sz="1600" b="1" dirty="0">
                <a:solidFill>
                  <a:schemeClr val="tx1"/>
                </a:solidFill>
              </a:rPr>
              <a:t>기존의 설문조사 컬럼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7787000" y="5116062"/>
            <a:ext cx="4604464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sz="1600" b="1" dirty="0">
                <a:solidFill>
                  <a:schemeClr val="tx1"/>
                </a:solidFill>
              </a:rPr>
              <a:t>추가된 컬럼 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기존의 컬럼을 합쳐 생성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6114FAE8-14A4-41CE-8471-4775F80F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96614"/>
              </p:ext>
            </p:extLst>
          </p:nvPr>
        </p:nvGraphicFramePr>
        <p:xfrm>
          <a:off x="520377" y="1231440"/>
          <a:ext cx="11386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73">
                  <a:extLst>
                    <a:ext uri="{9D8B030D-6E8A-4147-A177-3AD203B41FA5}">
                      <a16:colId xmlns:a16="http://schemas.microsoft.com/office/drawing/2014/main" val="1665916211"/>
                    </a:ext>
                  </a:extLst>
                </a:gridCol>
                <a:gridCol w="1475177">
                  <a:extLst>
                    <a:ext uri="{9D8B030D-6E8A-4147-A177-3AD203B41FA5}">
                      <a16:colId xmlns:a16="http://schemas.microsoft.com/office/drawing/2014/main" val="3931800829"/>
                    </a:ext>
                  </a:extLst>
                </a:gridCol>
                <a:gridCol w="942351">
                  <a:extLst>
                    <a:ext uri="{9D8B030D-6E8A-4147-A177-3AD203B41FA5}">
                      <a16:colId xmlns:a16="http://schemas.microsoft.com/office/drawing/2014/main" val="4104544172"/>
                    </a:ext>
                  </a:extLst>
                </a:gridCol>
                <a:gridCol w="1091143">
                  <a:extLst>
                    <a:ext uri="{9D8B030D-6E8A-4147-A177-3AD203B41FA5}">
                      <a16:colId xmlns:a16="http://schemas.microsoft.com/office/drawing/2014/main" val="2071757096"/>
                    </a:ext>
                  </a:extLst>
                </a:gridCol>
                <a:gridCol w="1080766">
                  <a:extLst>
                    <a:ext uri="{9D8B030D-6E8A-4147-A177-3AD203B41FA5}">
                      <a16:colId xmlns:a16="http://schemas.microsoft.com/office/drawing/2014/main" val="144601928"/>
                    </a:ext>
                  </a:extLst>
                </a:gridCol>
                <a:gridCol w="1415638">
                  <a:extLst>
                    <a:ext uri="{9D8B030D-6E8A-4147-A177-3AD203B41FA5}">
                      <a16:colId xmlns:a16="http://schemas.microsoft.com/office/drawing/2014/main" val="867727936"/>
                    </a:ext>
                  </a:extLst>
                </a:gridCol>
                <a:gridCol w="1620182">
                  <a:extLst>
                    <a:ext uri="{9D8B030D-6E8A-4147-A177-3AD203B41FA5}">
                      <a16:colId xmlns:a16="http://schemas.microsoft.com/office/drawing/2014/main" val="199935883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2688473200"/>
                    </a:ext>
                  </a:extLst>
                </a:gridCol>
                <a:gridCol w="1587857">
                  <a:extLst>
                    <a:ext uri="{9D8B030D-6E8A-4147-A177-3AD203B41FA5}">
                      <a16:colId xmlns:a16="http://schemas.microsoft.com/office/drawing/2014/main" val="228740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s_date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s_gender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s_age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s_temp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s_start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s_during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s_perfume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s_job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s_weather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4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550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6EB30C-77D5-434A-BC38-53270A68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3" y="1724239"/>
            <a:ext cx="46196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66CBC-DC6A-44BB-9E0E-A5A0C42A0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3" y="3610734"/>
            <a:ext cx="46101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A692989-726B-45B9-BB7D-754166AC229B}"/>
              </a:ext>
            </a:extLst>
          </p:cNvPr>
          <p:cNvSpPr/>
          <p:nvPr/>
        </p:nvSpPr>
        <p:spPr>
          <a:xfrm>
            <a:off x="1085502" y="2334639"/>
            <a:ext cx="636292" cy="408562"/>
          </a:xfrm>
          <a:prstGeom prst="ellipse">
            <a:avLst/>
          </a:prstGeom>
          <a:noFill/>
          <a:ln w="38100">
            <a:solidFill>
              <a:srgbClr val="0C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D0758B-B878-40A4-8F94-E81C86139F30}"/>
              </a:ext>
            </a:extLst>
          </p:cNvPr>
          <p:cNvSpPr/>
          <p:nvPr/>
        </p:nvSpPr>
        <p:spPr>
          <a:xfrm>
            <a:off x="1627009" y="3352402"/>
            <a:ext cx="636292" cy="408562"/>
          </a:xfrm>
          <a:prstGeom prst="ellipse">
            <a:avLst/>
          </a:prstGeom>
          <a:noFill/>
          <a:ln w="38100">
            <a:solidFill>
              <a:srgbClr val="32A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6578EE-5263-4BEC-8EED-C89BDFACFC10}"/>
              </a:ext>
            </a:extLst>
          </p:cNvPr>
          <p:cNvSpPr/>
          <p:nvPr/>
        </p:nvSpPr>
        <p:spPr>
          <a:xfrm>
            <a:off x="3341464" y="2334639"/>
            <a:ext cx="636292" cy="408562"/>
          </a:xfrm>
          <a:prstGeom prst="ellipse">
            <a:avLst/>
          </a:prstGeom>
          <a:noFill/>
          <a:ln w="38100">
            <a:solidFill>
              <a:srgbClr val="897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31C761-0085-4F53-89C1-0B36EB818AAB}"/>
              </a:ext>
            </a:extLst>
          </p:cNvPr>
          <p:cNvSpPr/>
          <p:nvPr/>
        </p:nvSpPr>
        <p:spPr>
          <a:xfrm>
            <a:off x="1982618" y="2347409"/>
            <a:ext cx="636292" cy="408562"/>
          </a:xfrm>
          <a:prstGeom prst="ellipse">
            <a:avLst/>
          </a:prstGeom>
          <a:noFill/>
          <a:ln w="38100">
            <a:solidFill>
              <a:srgbClr val="E389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D8C316-E5EA-43BF-8632-DC19C580B3B8}"/>
              </a:ext>
            </a:extLst>
          </p:cNvPr>
          <p:cNvSpPr/>
          <p:nvPr/>
        </p:nvSpPr>
        <p:spPr>
          <a:xfrm>
            <a:off x="3977756" y="5115865"/>
            <a:ext cx="636292" cy="7985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4EDD39-F135-402D-A6F7-81C9B4247CCB}"/>
              </a:ext>
            </a:extLst>
          </p:cNvPr>
          <p:cNvSpPr/>
          <p:nvPr/>
        </p:nvSpPr>
        <p:spPr>
          <a:xfrm>
            <a:off x="6145477" y="3878095"/>
            <a:ext cx="780614" cy="589344"/>
          </a:xfrm>
          <a:prstGeom prst="ellipse">
            <a:avLst/>
          </a:prstGeom>
          <a:noFill/>
          <a:ln w="38100">
            <a:solidFill>
              <a:srgbClr val="956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D96A27-9462-42BB-B908-7C933549D920}"/>
              </a:ext>
            </a:extLst>
          </p:cNvPr>
          <p:cNvSpPr/>
          <p:nvPr/>
        </p:nvSpPr>
        <p:spPr>
          <a:xfrm>
            <a:off x="4506395" y="4587371"/>
            <a:ext cx="1057823" cy="408562"/>
          </a:xfrm>
          <a:prstGeom prst="ellipse">
            <a:avLst/>
          </a:prstGeom>
          <a:noFill/>
          <a:ln w="38100">
            <a:solidFill>
              <a:srgbClr val="F17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372EE8-4D8B-4F7C-BF46-07D001459700}"/>
              </a:ext>
            </a:extLst>
          </p:cNvPr>
          <p:cNvSpPr/>
          <p:nvPr/>
        </p:nvSpPr>
        <p:spPr>
          <a:xfrm>
            <a:off x="4918199" y="4972809"/>
            <a:ext cx="1326956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55E71A-B962-4F24-AB04-4B112506B787}"/>
              </a:ext>
            </a:extLst>
          </p:cNvPr>
          <p:cNvSpPr/>
          <p:nvPr/>
        </p:nvSpPr>
        <p:spPr>
          <a:xfrm>
            <a:off x="4491428" y="5209416"/>
            <a:ext cx="1500808" cy="620097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867253-7ED2-4A4A-8728-797DB99E70F6}"/>
              </a:ext>
            </a:extLst>
          </p:cNvPr>
          <p:cNvSpPr/>
          <p:nvPr/>
        </p:nvSpPr>
        <p:spPr>
          <a:xfrm>
            <a:off x="1481094" y="3028188"/>
            <a:ext cx="1860370" cy="462613"/>
          </a:xfrm>
          <a:prstGeom prst="ellipse">
            <a:avLst/>
          </a:prstGeom>
          <a:noFill/>
          <a:ln w="38100">
            <a:solidFill>
              <a:srgbClr val="B0B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E5D70-A9FF-46DE-921F-040CF95729C8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나이에 따라 샤워를 시작하는 시간이나 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샤워를 하는 시간이 군집화 되는 것을 확인 할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3F1F42-9701-44DD-BA21-F933090374E8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B7D0E4D-F0E5-4E7E-B21C-4DC511540506}"/>
              </a:ext>
            </a:extLst>
          </p:cNvPr>
          <p:cNvSpPr/>
          <p:nvPr/>
        </p:nvSpPr>
        <p:spPr>
          <a:xfrm rot="5400000">
            <a:off x="9641614" y="3280716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DDCEA-D826-4198-9523-3082933D8B78}"/>
              </a:ext>
            </a:extLst>
          </p:cNvPr>
          <p:cNvSpPr txBox="1"/>
          <p:nvPr/>
        </p:nvSpPr>
        <p:spPr>
          <a:xfrm>
            <a:off x="8067060" y="4253257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요소는 상관관계가 있다고 판단</a:t>
            </a:r>
            <a:endParaRPr lang="en-US" altLang="ko-KR" sz="4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508623" y="810890"/>
            <a:ext cx="1568918" cy="39301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53771" y="788409"/>
            <a:ext cx="344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4610306" y="505999"/>
            <a:ext cx="3174054" cy="6935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1.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팀원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2.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3.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프로젝트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4.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>
                <a:solidFill>
                  <a:srgbClr val="767171"/>
                </a:solidFill>
              </a:rPr>
              <a:t>5.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구현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3200" b="1" spc="200" dirty="0" smtClean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 smtClean="0">
                <a:solidFill>
                  <a:srgbClr val="767171"/>
                </a:solidFill>
              </a:rPr>
              <a:t>6. </a:t>
            </a: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>
                <a:solidFill>
                  <a:srgbClr val="767171"/>
                </a:solidFill>
              </a:rPr>
              <a:t>7.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>
                <a:solidFill>
                  <a:srgbClr val="767171"/>
                </a:solidFill>
              </a:rPr>
              <a:t>8.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참고문헌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902146" y="56611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19933" y="1686902"/>
            <a:ext cx="2040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3-1)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개발환경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3-2)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시스템 흐름도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902146" y="2708579"/>
            <a:ext cx="0" cy="891270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902146" y="1794179"/>
            <a:ext cx="0" cy="602512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902146" y="3906238"/>
            <a:ext cx="0" cy="605960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10308" y="3812034"/>
            <a:ext cx="31261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>
                <a:solidFill>
                  <a:srgbClr val="767171"/>
                </a:solidFill>
              </a:rPr>
              <a:t>5</a:t>
            </a:r>
            <a:r>
              <a:rPr lang="en-US" altLang="ko-KR" sz="1400" b="1" spc="200" dirty="0" smtClean="0">
                <a:solidFill>
                  <a:srgbClr val="767171"/>
                </a:solidFill>
              </a:rPr>
              <a:t>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웹 사이트 구성도 및 기능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>
                <a:solidFill>
                  <a:srgbClr val="767171"/>
                </a:solidFill>
              </a:rPr>
              <a:t>5</a:t>
            </a:r>
            <a:r>
              <a:rPr lang="en-US" altLang="ko-KR" sz="1400" b="1" spc="200" dirty="0" smtClean="0">
                <a:solidFill>
                  <a:srgbClr val="767171"/>
                </a:solidFill>
              </a:rPr>
              <a:t>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모형 구현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019933" y="2592698"/>
            <a:ext cx="30380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수집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전처리 및 시각화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4-3)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학습</a:t>
            </a:r>
            <a:endParaRPr lang="ko-KR" altLang="en-US" sz="1400" b="1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902146" y="120390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902146" y="474187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902146" y="5444522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902146" y="6166416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26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3B26D-25E0-4ECB-8FE6-38007309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9" y="1639111"/>
            <a:ext cx="46005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173A468-AD04-49D5-B573-8EEB4201892C}"/>
              </a:ext>
            </a:extLst>
          </p:cNvPr>
          <p:cNvSpPr/>
          <p:nvPr/>
        </p:nvSpPr>
        <p:spPr>
          <a:xfrm>
            <a:off x="847021" y="3010711"/>
            <a:ext cx="3131591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D81BCC-7C6B-4C6D-8F32-6FB1962C92D2}"/>
              </a:ext>
            </a:extLst>
          </p:cNvPr>
          <p:cNvSpPr/>
          <p:nvPr/>
        </p:nvSpPr>
        <p:spPr>
          <a:xfrm>
            <a:off x="746092" y="3278439"/>
            <a:ext cx="3333448" cy="316848"/>
          </a:xfrm>
          <a:prstGeom prst="ellipse">
            <a:avLst/>
          </a:prstGeom>
          <a:noFill/>
          <a:ln w="38100">
            <a:solidFill>
              <a:srgbClr val="2AB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0B8792-A74D-4A9E-99DF-FA0BF08EE874}"/>
              </a:ext>
            </a:extLst>
          </p:cNvPr>
          <p:cNvSpPr/>
          <p:nvPr/>
        </p:nvSpPr>
        <p:spPr>
          <a:xfrm>
            <a:off x="2234106" y="1956707"/>
            <a:ext cx="1845434" cy="534708"/>
          </a:xfrm>
          <a:prstGeom prst="ellipse">
            <a:avLst/>
          </a:prstGeom>
          <a:noFill/>
          <a:ln w="38100">
            <a:solidFill>
              <a:srgbClr val="806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3DF63C-DF35-4591-B909-3CDBA77FDB9A}"/>
              </a:ext>
            </a:extLst>
          </p:cNvPr>
          <p:cNvSpPr/>
          <p:nvPr/>
        </p:nvSpPr>
        <p:spPr>
          <a:xfrm>
            <a:off x="908164" y="3595287"/>
            <a:ext cx="307044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8686C3-ACA2-4D81-AD5C-1563303AE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7" y="3670362"/>
            <a:ext cx="46386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AC7BE95-18EB-453F-93D4-B64CD9BB3518}"/>
              </a:ext>
            </a:extLst>
          </p:cNvPr>
          <p:cNvSpPr/>
          <p:nvPr/>
        </p:nvSpPr>
        <p:spPr>
          <a:xfrm>
            <a:off x="3014720" y="4428202"/>
            <a:ext cx="3333448" cy="19071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DE7DAB-D887-4298-914E-F2E6D30F07B8}"/>
              </a:ext>
            </a:extLst>
          </p:cNvPr>
          <p:cNvSpPr/>
          <p:nvPr/>
        </p:nvSpPr>
        <p:spPr>
          <a:xfrm>
            <a:off x="4675487" y="3984304"/>
            <a:ext cx="780614" cy="296165"/>
          </a:xfrm>
          <a:prstGeom prst="ellipse">
            <a:avLst/>
          </a:prstGeom>
          <a:noFill/>
          <a:ln w="38100">
            <a:solidFill>
              <a:srgbClr val="CC8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B701C2-D9B1-4683-A864-DBD50DDC1137}"/>
              </a:ext>
            </a:extLst>
          </p:cNvPr>
          <p:cNvSpPr/>
          <p:nvPr/>
        </p:nvSpPr>
        <p:spPr>
          <a:xfrm>
            <a:off x="3017962" y="5062815"/>
            <a:ext cx="3078038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4231CB-72C9-4EC5-930E-E53A7A6D58C4}"/>
              </a:ext>
            </a:extLst>
          </p:cNvPr>
          <p:cNvSpPr/>
          <p:nvPr/>
        </p:nvSpPr>
        <p:spPr>
          <a:xfrm>
            <a:off x="3502082" y="5376757"/>
            <a:ext cx="259391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2B6B7-4106-46C7-B938-D2207B21432E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날씨에 따라 샤워하는 시간이나 시작하는 시간이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군집화 되는 것을 볼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0C5B552-6EA0-4C3E-9A74-52683A948E5D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4472370-7D17-4EF3-8AF9-95C8CEADF94C}"/>
              </a:ext>
            </a:extLst>
          </p:cNvPr>
          <p:cNvSpPr/>
          <p:nvPr/>
        </p:nvSpPr>
        <p:spPr>
          <a:xfrm rot="5400000">
            <a:off x="8298503" y="3275002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58E25-36A8-4CD2-9BDC-9AC14E81D574}"/>
              </a:ext>
            </a:extLst>
          </p:cNvPr>
          <p:cNvSpPr txBox="1"/>
          <p:nvPr/>
        </p:nvSpPr>
        <p:spPr>
          <a:xfrm>
            <a:off x="7726592" y="4236074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요소는 상관관계가 있다고 판단</a:t>
            </a:r>
            <a:endParaRPr lang="en-US" altLang="ko-KR" sz="4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학습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0" y="1803041"/>
            <a:ext cx="10222032" cy="46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2B6B7-4106-46C7-B938-D2207B21432E}"/>
              </a:ext>
            </a:extLst>
          </p:cNvPr>
          <p:cNvSpPr txBox="1"/>
          <p:nvPr/>
        </p:nvSpPr>
        <p:spPr>
          <a:xfrm>
            <a:off x="404260" y="1231002"/>
            <a:ext cx="11251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수집한 데이터로 사용자들이 사용할 것을 예측하기 위해 학습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임시 작성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다음 주까지 다시 작성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웹 사이트 구성도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모형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859A968-FEC5-408D-9E26-1A47099F5EFA}"/>
              </a:ext>
            </a:extLst>
          </p:cNvPr>
          <p:cNvGrpSpPr/>
          <p:nvPr/>
        </p:nvGrpSpPr>
        <p:grpSpPr>
          <a:xfrm>
            <a:off x="258345" y="1754656"/>
            <a:ext cx="6455561" cy="3553103"/>
            <a:chOff x="404260" y="949135"/>
            <a:chExt cx="6455561" cy="35531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404260" y="2709289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2085596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3752372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2706703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4132906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1280500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cxnSp>
          <p:nvCxnSpPr>
            <p:cNvPr id="3" name="꺾인 연결선 2"/>
            <p:cNvCxnSpPr>
              <a:cxnSpLocks/>
              <a:stCxn id="23" idx="1"/>
              <a:endCxn id="17" idx="2"/>
            </p:cNvCxnSpPr>
            <p:nvPr/>
          </p:nvCxnSpPr>
          <p:spPr>
            <a:xfrm rot="10800000">
              <a:off x="4472710" y="3073894"/>
              <a:ext cx="946439" cy="1243679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  <a:stCxn id="21" idx="1"/>
              <a:endCxn id="17" idx="3"/>
            </p:cNvCxnSpPr>
            <p:nvPr/>
          </p:nvCxnSpPr>
          <p:spPr>
            <a:xfrm flipH="1" flipV="1">
              <a:off x="5193045" y="2889227"/>
              <a:ext cx="226103" cy="2142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cxnSpLocks/>
              <a:stCxn id="25" idx="1"/>
              <a:endCxn id="17" idx="0"/>
            </p:cNvCxnSpPr>
            <p:nvPr/>
          </p:nvCxnSpPr>
          <p:spPr>
            <a:xfrm rot="10800000" flipV="1">
              <a:off x="4472710" y="1465165"/>
              <a:ext cx="946439" cy="1239395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1844933" y="2889227"/>
              <a:ext cx="240663" cy="4728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3526269" y="2889227"/>
              <a:ext cx="226103" cy="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84380" y="2346550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640284" y="236837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4105458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4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3" y="380643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61142" y="949135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78100" y="1569005"/>
            <a:ext cx="5113900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767171"/>
                </a:solidFill>
              </a:rPr>
              <a:t>웹 사이트 구성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새로운 사용자등록을 위한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등록된 사용자를 선택할 수 있는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원하는 모드를 선택하여 이동하는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사용자가 원하는 옵션을 선택하는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사용자에게 알맞은 옵션을 추천하는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나이</a:t>
            </a:r>
            <a:r>
              <a:rPr lang="en-US" altLang="ko-KR" b="1" dirty="0">
                <a:solidFill>
                  <a:srgbClr val="767171"/>
                </a:solidFill>
              </a:rPr>
              <a:t>, </a:t>
            </a:r>
            <a:r>
              <a:rPr lang="ko-KR" altLang="en-US" b="1" dirty="0">
                <a:solidFill>
                  <a:srgbClr val="767171"/>
                </a:solidFill>
              </a:rPr>
              <a:t>성별 등 통계를 보여주는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83217-ED26-46B3-B3DD-9A3B549CCE9D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8979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회원 가입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769427"/>
            <a:ext cx="2370110" cy="1692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28" y="2769427"/>
            <a:ext cx="2370110" cy="1692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39347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프로필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620971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모드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추천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12310" y="351369"/>
            <a:ext cx="19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767171"/>
                </a:solidFill>
              </a:rPr>
              <a:t>나만의 </a:t>
            </a:r>
            <a:r>
              <a:rPr lang="ko-KR" altLang="en-US" b="1" dirty="0" err="1">
                <a:solidFill>
                  <a:srgbClr val="767171"/>
                </a:solidFill>
              </a:rPr>
              <a:t>설정모드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4475221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온라인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415364" y="720701"/>
            <a:ext cx="2369632" cy="16925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14886" y="4844553"/>
            <a:ext cx="2369632" cy="16925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l="7856" r="9538"/>
          <a:stretch/>
        </p:blipFill>
        <p:spPr>
          <a:xfrm>
            <a:off x="8401074" y="2782627"/>
            <a:ext cx="2383444" cy="167973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0C7A95-4E80-4D0B-89DA-10844F7D7C3A}"/>
              </a:ext>
            </a:extLst>
          </p:cNvPr>
          <p:cNvGrpSpPr/>
          <p:nvPr/>
        </p:nvGrpSpPr>
        <p:grpSpPr>
          <a:xfrm>
            <a:off x="5769745" y="2739729"/>
            <a:ext cx="2413037" cy="1735492"/>
            <a:chOff x="1162532" y="2445771"/>
            <a:chExt cx="9859645" cy="244112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1F72A72-CD8E-424D-B717-67BDF805310D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49431" b="49938"/>
            <a:stretch/>
          </p:blipFill>
          <p:spPr>
            <a:xfrm>
              <a:off x="4414847" y="2445771"/>
              <a:ext cx="3452191" cy="244112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C07A360-F2DD-4A3E-8FCE-05DAB622ED51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r="49946" b="1783"/>
            <a:stretch/>
          </p:blipFill>
          <p:spPr>
            <a:xfrm>
              <a:off x="1162532" y="2487304"/>
              <a:ext cx="3458028" cy="235805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56C697E-7E78-488E-A10E-8F6AA3AEFC1B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50220" t="49248"/>
            <a:stretch/>
          </p:blipFill>
          <p:spPr>
            <a:xfrm>
              <a:off x="7727103" y="2487304"/>
              <a:ext cx="3295074" cy="2399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7" y="1540198"/>
            <a:ext cx="6896265" cy="49259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721398" y="6511925"/>
            <a:ext cx="59167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25436" y="1170866"/>
            <a:ext cx="2308634" cy="369332"/>
            <a:chOff x="2088158" y="1958403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2088158" y="1958403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358611" y="2000854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7D3AFEB-7050-4A00-A7E7-847DB2E75EC1}"/>
              </a:ext>
            </a:extLst>
          </p:cNvPr>
          <p:cNvSpPr txBox="1"/>
          <p:nvPr/>
        </p:nvSpPr>
        <p:spPr>
          <a:xfrm>
            <a:off x="8069351" y="1666655"/>
            <a:ext cx="4318817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새로운 사용자 등록을 위한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회원가입 화면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E009CED-06F9-4943-8624-78D7D5DA97FC}"/>
              </a:ext>
            </a:extLst>
          </p:cNvPr>
          <p:cNvSpPr/>
          <p:nvPr/>
        </p:nvSpPr>
        <p:spPr>
          <a:xfrm rot="19800000">
            <a:off x="7693050" y="1900767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3771" y="1166106"/>
            <a:ext cx="2308634" cy="369332"/>
            <a:chOff x="1924375" y="1873992"/>
            <a:chExt cx="230863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C9CC48-2BCE-4256-A9D6-F2B838AFEA1B}"/>
                </a:ext>
              </a:extLst>
            </p:cNvPr>
            <p:cNvSpPr txBox="1"/>
            <p:nvPr/>
          </p:nvSpPr>
          <p:spPr>
            <a:xfrm>
              <a:off x="1924375" y="1873992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075739" y="1919904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5F1DDB-5E56-44E8-9D45-709C511AFDE3}"/>
              </a:ext>
            </a:extLst>
          </p:cNvPr>
          <p:cNvSpPr txBox="1"/>
          <p:nvPr/>
        </p:nvSpPr>
        <p:spPr>
          <a:xfrm>
            <a:off x="8080120" y="1361695"/>
            <a:ext cx="4700783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등록된 사용자들을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선택 할 수 있는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프로필선택 페이지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6" y="1540198"/>
            <a:ext cx="6896265" cy="4925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1271437" y="6534835"/>
            <a:ext cx="53533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15E11F5-4627-4149-877E-30C2AEB0747C}"/>
              </a:ext>
            </a:extLst>
          </p:cNvPr>
          <p:cNvSpPr/>
          <p:nvPr/>
        </p:nvSpPr>
        <p:spPr>
          <a:xfrm rot="19800000">
            <a:off x="7693050" y="1608937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4414847" y="5604887"/>
            <a:ext cx="3458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19" y="523116"/>
            <a:ext cx="760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86625" y="2448329"/>
            <a:ext cx="2308634" cy="369332"/>
            <a:chOff x="1769943" y="2036018"/>
            <a:chExt cx="230863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769943" y="2036018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102053" y="2081930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6E0CD0F-DEB2-42D0-BC13-302EA6FD983A}"/>
              </a:ext>
            </a:extLst>
          </p:cNvPr>
          <p:cNvSpPr txBox="1"/>
          <p:nvPr/>
        </p:nvSpPr>
        <p:spPr>
          <a:xfrm>
            <a:off x="2805192" y="1686444"/>
            <a:ext cx="667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67171"/>
                </a:solidFill>
              </a:rPr>
              <a:t>원하는 모드를 선택하여 이동하는 모드 선택 페이지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62532" y="2984882"/>
            <a:ext cx="9859645" cy="2441122"/>
            <a:chOff x="1162532" y="2445771"/>
            <a:chExt cx="9859645" cy="24411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49431" b="49938"/>
            <a:stretch/>
          </p:blipFill>
          <p:spPr>
            <a:xfrm>
              <a:off x="4414847" y="2445771"/>
              <a:ext cx="3452191" cy="24411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r="49946" b="1783"/>
            <a:stretch/>
          </p:blipFill>
          <p:spPr>
            <a:xfrm>
              <a:off x="1162532" y="2487304"/>
              <a:ext cx="3458028" cy="235805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50220" t="49248"/>
            <a:stretch/>
          </p:blipFill>
          <p:spPr>
            <a:xfrm>
              <a:off x="7727103" y="2487304"/>
              <a:ext cx="3295074" cy="2399589"/>
            </a:xfrm>
            <a:prstGeom prst="rect">
              <a:avLst/>
            </a:prstGeom>
          </p:spPr>
        </p:pic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55F6684-879D-4ECF-8E8F-AB9A4A10E8EC}"/>
              </a:ext>
            </a:extLst>
          </p:cNvPr>
          <p:cNvSpPr/>
          <p:nvPr/>
        </p:nvSpPr>
        <p:spPr>
          <a:xfrm rot="19800000">
            <a:off x="2477529" y="1721234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7729757" y="1449068"/>
            <a:ext cx="4661104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사용자가 원하는 옵션을 선택 후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저장할 수 있는 나만의 설정 페이지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2351156" y="6433303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75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커스텀 설정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87255" y="1187423"/>
            <a:ext cx="2308634" cy="369332"/>
            <a:chOff x="1769943" y="1990566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DF4E1C-EA2D-4C81-8D2B-8FC2FC7A0823}"/>
                </a:ext>
              </a:extLst>
            </p:cNvPr>
            <p:cNvSpPr txBox="1"/>
            <p:nvPr/>
          </p:nvSpPr>
          <p:spPr>
            <a:xfrm>
              <a:off x="1769943" y="1990566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005792" y="2036477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4AEA19-E0FB-48CC-9EA5-C5822032ABA7}"/>
              </a:ext>
            </a:extLst>
          </p:cNvPr>
          <p:cNvGrpSpPr/>
          <p:nvPr/>
        </p:nvGrpSpPr>
        <p:grpSpPr>
          <a:xfrm>
            <a:off x="6647904" y="264703"/>
            <a:ext cx="5488247" cy="922720"/>
            <a:chOff x="6664285" y="43902"/>
            <a:chExt cx="5488247" cy="9227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나만의 설정</a:t>
              </a:r>
              <a:endParaRPr lang="en-US" altLang="ko-KR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추천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3880" y="498931"/>
              <a:ext cx="15086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온라인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479" y="544842"/>
              <a:ext cx="280904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87604" y="43902"/>
              <a:ext cx="5264927" cy="922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6" y="1535438"/>
            <a:ext cx="6760489" cy="4916594"/>
          </a:xfrm>
          <a:prstGeom prst="rect">
            <a:avLst/>
          </a:prstGeom>
        </p:spPr>
      </p:pic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8B67F72-6D9C-4907-ADF1-3C28BB692983}"/>
              </a:ext>
            </a:extLst>
          </p:cNvPr>
          <p:cNvSpPr/>
          <p:nvPr/>
        </p:nvSpPr>
        <p:spPr>
          <a:xfrm rot="19800000">
            <a:off x="7382639" y="1697299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C7F6F-3FDB-4539-873B-9BBCDFEDC049}"/>
              </a:ext>
            </a:extLst>
          </p:cNvPr>
          <p:cNvSpPr txBox="1"/>
          <p:nvPr/>
        </p:nvSpPr>
        <p:spPr>
          <a:xfrm>
            <a:off x="7417942" y="3649213"/>
            <a:ext cx="591994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● 설정 기능 목록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1. </a:t>
            </a:r>
            <a:r>
              <a:rPr lang="ko-KR" altLang="en-US" sz="2000" b="1" dirty="0">
                <a:solidFill>
                  <a:srgbClr val="767171"/>
                </a:solidFill>
              </a:rPr>
              <a:t>수위 조절</a:t>
            </a:r>
            <a:r>
              <a:rPr lang="en-US" altLang="ko-KR" sz="2000" b="1" dirty="0">
                <a:solidFill>
                  <a:srgbClr val="767171"/>
                </a:solidFill>
              </a:rPr>
              <a:t>	[0~100 </a:t>
            </a:r>
            <a:r>
              <a:rPr lang="ko-KR" altLang="en-US" sz="2000" b="1" dirty="0" err="1">
                <a:solidFill>
                  <a:srgbClr val="767171"/>
                </a:solidFill>
              </a:rPr>
              <a:t>물높이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2. </a:t>
            </a:r>
            <a:r>
              <a:rPr lang="ko-KR" altLang="en-US" sz="2000" b="1" dirty="0" err="1">
                <a:solidFill>
                  <a:srgbClr val="767171"/>
                </a:solidFill>
              </a:rPr>
              <a:t>입욕제</a:t>
            </a:r>
            <a:r>
              <a:rPr lang="ko-KR" altLang="en-US" sz="2000" b="1" dirty="0">
                <a:solidFill>
                  <a:srgbClr val="767171"/>
                </a:solidFill>
              </a:rPr>
              <a:t> 선택</a:t>
            </a:r>
            <a:r>
              <a:rPr lang="en-US" altLang="ko-KR" sz="2000" b="1" dirty="0">
                <a:solidFill>
                  <a:srgbClr val="767171"/>
                </a:solidFill>
              </a:rPr>
              <a:t>	[</a:t>
            </a:r>
            <a:r>
              <a:rPr lang="ko-KR" altLang="en-US" sz="2000" b="1" dirty="0">
                <a:solidFill>
                  <a:srgbClr val="767171"/>
                </a:solidFill>
              </a:rPr>
              <a:t>향기별로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3. </a:t>
            </a:r>
            <a:r>
              <a:rPr lang="ko-KR" altLang="en-US" sz="2000" b="1" dirty="0">
                <a:solidFill>
                  <a:srgbClr val="767171"/>
                </a:solidFill>
              </a:rPr>
              <a:t>타이머 선택</a:t>
            </a:r>
            <a:r>
              <a:rPr lang="en-US" altLang="ko-KR" sz="2000" b="1" dirty="0">
                <a:solidFill>
                  <a:srgbClr val="767171"/>
                </a:solidFill>
              </a:rPr>
              <a:t>	[0 ~ 60	</a:t>
            </a:r>
            <a:r>
              <a:rPr lang="ko-KR" altLang="en-US" sz="2000" b="1" dirty="0">
                <a:solidFill>
                  <a:srgbClr val="767171"/>
                </a:solidFill>
              </a:rPr>
              <a:t>분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4. </a:t>
            </a:r>
            <a:r>
              <a:rPr lang="ko-KR" altLang="en-US" sz="2000" b="1" dirty="0">
                <a:solidFill>
                  <a:srgbClr val="767171"/>
                </a:solidFill>
              </a:rPr>
              <a:t>온도 조절</a:t>
            </a:r>
            <a:r>
              <a:rPr lang="en-US" altLang="ko-KR" sz="2000" b="1" dirty="0">
                <a:solidFill>
                  <a:srgbClr val="767171"/>
                </a:solidFill>
              </a:rPr>
              <a:t>	[0 ~ 40</a:t>
            </a:r>
            <a:r>
              <a:rPr lang="ko-KR" altLang="en-US" sz="2000" b="1" dirty="0">
                <a:solidFill>
                  <a:srgbClr val="767171"/>
                </a:solidFill>
              </a:rPr>
              <a:t>도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2343548" y="6387391"/>
            <a:ext cx="3167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여러가지 추천 모드 선택 후 시작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 추천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2832" y="1196156"/>
            <a:ext cx="2308634" cy="369332"/>
            <a:chOff x="1769943" y="2000294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DF4E1C-EA2D-4C81-8D2B-8FC2FC7A0823}"/>
                </a:ext>
              </a:extLst>
            </p:cNvPr>
            <p:cNvSpPr txBox="1"/>
            <p:nvPr/>
          </p:nvSpPr>
          <p:spPr>
            <a:xfrm>
              <a:off x="1769943" y="2000294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111045" y="2039627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3C52F-B314-425D-B965-CE56126053FF}"/>
              </a:ext>
            </a:extLst>
          </p:cNvPr>
          <p:cNvGrpSpPr/>
          <p:nvPr/>
        </p:nvGrpSpPr>
        <p:grpSpPr>
          <a:xfrm>
            <a:off x="6589486" y="271691"/>
            <a:ext cx="5488246" cy="865677"/>
            <a:chOff x="6664285" y="59654"/>
            <a:chExt cx="5488246" cy="8656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나만의 설정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추천 모드</a:t>
              </a:r>
              <a:endParaRPr lang="en-US" altLang="ko-KR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온라인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87604" y="59654"/>
              <a:ext cx="5264927" cy="865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7743804" y="1614617"/>
            <a:ext cx="5021603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미리 만들어진 테마에 맞추어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간단하게 사용할 수 있게 만든 페이지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7856" r="9538"/>
          <a:stretch/>
        </p:blipFill>
        <p:spPr>
          <a:xfrm>
            <a:off x="499956" y="1556755"/>
            <a:ext cx="6854386" cy="4830636"/>
          </a:xfrm>
          <a:prstGeom prst="rect">
            <a:avLst/>
          </a:prstGeom>
        </p:spPr>
      </p:pic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9344E60-0449-424E-A2C0-CF7475B93F68}"/>
              </a:ext>
            </a:extLst>
          </p:cNvPr>
          <p:cNvSpPr/>
          <p:nvPr/>
        </p:nvSpPr>
        <p:spPr>
          <a:xfrm rot="19800000">
            <a:off x="7382640" y="1862670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1451183" y="6373980"/>
            <a:ext cx="5330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7705" y="1212017"/>
            <a:ext cx="2308634" cy="369332"/>
            <a:chOff x="1996051" y="2077852"/>
            <a:chExt cx="230863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8D6917-5DE8-473E-A198-A202C372EF66}"/>
                </a:ext>
              </a:extLst>
            </p:cNvPr>
            <p:cNvSpPr txBox="1"/>
            <p:nvPr/>
          </p:nvSpPr>
          <p:spPr>
            <a:xfrm>
              <a:off x="1996051" y="2077852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203141" y="211732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92D6F-299F-43E9-991A-7FC54841798C}"/>
              </a:ext>
            </a:extLst>
          </p:cNvPr>
          <p:cNvGrpSpPr/>
          <p:nvPr/>
        </p:nvGrpSpPr>
        <p:grpSpPr>
          <a:xfrm>
            <a:off x="6558611" y="268018"/>
            <a:ext cx="5488246" cy="903812"/>
            <a:chOff x="6664285" y="49500"/>
            <a:chExt cx="5488246" cy="9038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나만의 설정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추천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온라인 모드</a:t>
              </a:r>
              <a:endParaRPr lang="en-US" altLang="ko-KR" b="1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7604" y="49500"/>
              <a:ext cx="5264927" cy="90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7454FF-4E1B-4BCC-8B86-DB6D8E3EA500}"/>
              </a:ext>
            </a:extLst>
          </p:cNvPr>
          <p:cNvSpPr txBox="1"/>
          <p:nvPr/>
        </p:nvSpPr>
        <p:spPr>
          <a:xfrm>
            <a:off x="7811061" y="1390241"/>
            <a:ext cx="3948177" cy="276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성별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나이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직업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날씨 별로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통계 된 목욕 데이터를 보여줌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lvl="1"/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767171"/>
                </a:solidFill>
              </a:rPr>
              <a:t>머신러닝으로</a:t>
            </a:r>
            <a:r>
              <a:rPr lang="ko-KR" altLang="en-US" sz="2000" b="1" dirty="0">
                <a:solidFill>
                  <a:srgbClr val="767171"/>
                </a:solidFill>
              </a:rPr>
              <a:t> 학습된 데이터를 통해</a:t>
            </a:r>
            <a:r>
              <a:rPr lang="en-US" altLang="ko-KR" sz="2000" b="1" dirty="0">
                <a:solidFill>
                  <a:srgbClr val="767171"/>
                </a:solidFill>
              </a:rPr>
              <a:t> </a:t>
            </a:r>
            <a:r>
              <a:rPr lang="ko-KR" altLang="en-US" sz="2000" b="1" dirty="0">
                <a:solidFill>
                  <a:srgbClr val="767171"/>
                </a:solidFill>
              </a:rPr>
              <a:t>사용자에게 알맞은 추천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2762" y="1574644"/>
            <a:ext cx="6966062" cy="4806041"/>
          </a:xfrm>
          <a:prstGeom prst="rect">
            <a:avLst/>
          </a:prstGeom>
        </p:spPr>
      </p:pic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5E2EA59-B7E7-4104-B271-BFEEF5C566F7}"/>
              </a:ext>
            </a:extLst>
          </p:cNvPr>
          <p:cNvSpPr/>
          <p:nvPr/>
        </p:nvSpPr>
        <p:spPr>
          <a:xfrm rot="19800000">
            <a:off x="7441198" y="1636196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E206A-FBC6-46B4-9F82-FFB000FF2BAB}"/>
              </a:ext>
            </a:extLst>
          </p:cNvPr>
          <p:cNvSpPr txBox="1"/>
          <p:nvPr/>
        </p:nvSpPr>
        <p:spPr>
          <a:xfrm>
            <a:off x="7470420" y="4709513"/>
            <a:ext cx="51964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67171"/>
                </a:solidFill>
              </a:rPr>
              <a:t>● </a:t>
            </a:r>
            <a:r>
              <a:rPr lang="en-US" altLang="ko-KR" sz="2000" b="1" dirty="0">
                <a:solidFill>
                  <a:srgbClr val="767171"/>
                </a:solidFill>
              </a:rPr>
              <a:t>[</a:t>
            </a:r>
            <a:r>
              <a:rPr lang="ko-KR" altLang="en-US" sz="2000" b="1" dirty="0">
                <a:solidFill>
                  <a:srgbClr val="767171"/>
                </a:solidFill>
              </a:rPr>
              <a:t>통계목록</a:t>
            </a:r>
            <a:r>
              <a:rPr lang="en-US" altLang="ko-KR" sz="2000" b="1" dirty="0">
                <a:solidFill>
                  <a:srgbClr val="767171"/>
                </a:solidFill>
              </a:rPr>
              <a:t>]	</a:t>
            </a: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  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성별 </a:t>
            </a:r>
            <a:r>
              <a:rPr lang="en-US" altLang="ko-KR" sz="2000" b="1" dirty="0">
                <a:solidFill>
                  <a:srgbClr val="767171"/>
                </a:solidFill>
              </a:rPr>
              <a:t>: </a:t>
            </a:r>
            <a:r>
              <a:rPr lang="ko-KR" altLang="en-US" sz="2000" b="1" dirty="0">
                <a:solidFill>
                  <a:srgbClr val="767171"/>
                </a:solidFill>
              </a:rPr>
              <a:t>남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여</a:t>
            </a:r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 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 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나이 </a:t>
            </a:r>
            <a:r>
              <a:rPr lang="en-US" altLang="ko-KR" sz="2000" b="1" dirty="0">
                <a:solidFill>
                  <a:srgbClr val="767171"/>
                </a:solidFill>
              </a:rPr>
              <a:t>: 10</a:t>
            </a:r>
            <a:r>
              <a:rPr lang="ko-KR" altLang="en-US" sz="2000" b="1" dirty="0">
                <a:solidFill>
                  <a:srgbClr val="767171"/>
                </a:solidFill>
              </a:rPr>
              <a:t>대</a:t>
            </a:r>
            <a:r>
              <a:rPr lang="en-US" altLang="ko-KR" sz="2000" b="1" dirty="0">
                <a:solidFill>
                  <a:srgbClr val="767171"/>
                </a:solidFill>
              </a:rPr>
              <a:t>~70</a:t>
            </a:r>
            <a:r>
              <a:rPr lang="ko-KR" altLang="en-US" sz="2000" b="1" dirty="0">
                <a:solidFill>
                  <a:srgbClr val="767171"/>
                </a:solidFill>
              </a:rPr>
              <a:t>대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 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 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직업 </a:t>
            </a:r>
            <a:r>
              <a:rPr lang="en-US" altLang="ko-KR" sz="2000" b="1" dirty="0">
                <a:solidFill>
                  <a:srgbClr val="767171"/>
                </a:solidFill>
              </a:rPr>
              <a:t>: </a:t>
            </a:r>
            <a:r>
              <a:rPr lang="ko-KR" altLang="en-US" sz="2000" b="1" dirty="0">
                <a:solidFill>
                  <a:srgbClr val="767171"/>
                </a:solidFill>
              </a:rPr>
              <a:t>학생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주부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등 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(</a:t>
            </a:r>
            <a:r>
              <a:rPr lang="en-US" altLang="ko-KR" sz="2000" b="1" dirty="0">
                <a:solidFill>
                  <a:srgbClr val="767171"/>
                </a:solidFill>
              </a:rPr>
              <a:t>13</a:t>
            </a:r>
            <a:r>
              <a:rPr lang="ko-KR" altLang="en-US" sz="2000" b="1" dirty="0">
                <a:solidFill>
                  <a:srgbClr val="767171"/>
                </a:solidFill>
              </a:rPr>
              <a:t>개 </a:t>
            </a:r>
            <a:r>
              <a:rPr lang="ko-KR" altLang="en-US" sz="2000" b="1" dirty="0" err="1">
                <a:solidFill>
                  <a:srgbClr val="767171"/>
                </a:solidFill>
              </a:rPr>
              <a:t>직업군</a:t>
            </a:r>
            <a:r>
              <a:rPr lang="en-US" altLang="ko-KR" sz="2000" b="1" dirty="0">
                <a:solidFill>
                  <a:srgbClr val="767171"/>
                </a:solidFill>
              </a:rPr>
              <a:t>)</a:t>
            </a:r>
          </a:p>
          <a:p>
            <a:pPr lvl="1"/>
            <a:r>
              <a:rPr lang="ko-KR" altLang="en-US" sz="2000" b="1" dirty="0" smtClean="0">
                <a:solidFill>
                  <a:srgbClr val="767171"/>
                </a:solidFill>
              </a:rPr>
              <a:t>   날씨 </a:t>
            </a:r>
            <a:r>
              <a:rPr lang="en-US" altLang="ko-KR" sz="2000" b="1" dirty="0">
                <a:solidFill>
                  <a:srgbClr val="767171"/>
                </a:solidFill>
              </a:rPr>
              <a:t>: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날짜에 따라 다름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19" y="523116"/>
            <a:ext cx="8139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구현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테스트 모습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다음 주까지 제품 제작 완료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 rot="5023291">
            <a:off x="4640021" y="2360029"/>
            <a:ext cx="862737" cy="231988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7025" r="5355" b="9431"/>
          <a:stretch/>
        </p:blipFill>
        <p:spPr>
          <a:xfrm>
            <a:off x="421993" y="1482291"/>
            <a:ext cx="6885305" cy="5072123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193478" y="4133254"/>
            <a:ext cx="862737" cy="862737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85788" y="3640279"/>
            <a:ext cx="862737" cy="862737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79815" y="1564452"/>
            <a:ext cx="2116095" cy="2116095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370900" y="4633096"/>
            <a:ext cx="1569477" cy="1569477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684989" y="1564452"/>
            <a:ext cx="324066" cy="32406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3203287" y="3283212"/>
            <a:ext cx="324066" cy="32406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4883499" y="3690319"/>
            <a:ext cx="324066" cy="32406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6668547" y="4190591"/>
            <a:ext cx="324066" cy="32406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7570294" y="1564452"/>
            <a:ext cx="4396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1.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사용자에게 </a:t>
            </a:r>
            <a:r>
              <a:rPr lang="ko-KR" altLang="en-US" sz="2000" b="1" dirty="0" err="1" smtClean="0">
                <a:solidFill>
                  <a:srgbClr val="767171"/>
                </a:solidFill>
              </a:rPr>
              <a:t>웹서비스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2.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욕조의 물 온도를 측정해 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3.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워터펌프센서로 물을 끌어올려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  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욕조에 물을 받아 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4. </a:t>
            </a:r>
            <a:r>
              <a:rPr lang="ko-KR" altLang="en-US" sz="2000" b="1" dirty="0" err="1" smtClean="0">
                <a:solidFill>
                  <a:srgbClr val="767171"/>
                </a:solidFill>
              </a:rPr>
              <a:t>라즈베리파이로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센서를 제어</a:t>
            </a:r>
            <a:endParaRPr lang="en-US" altLang="ko-KR" sz="2000" b="1" dirty="0" smtClean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진행 및 예정사항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57" y="1601913"/>
            <a:ext cx="9874318" cy="45797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15398" y="4714261"/>
            <a:ext cx="965446" cy="796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19165" y="2468772"/>
            <a:ext cx="1879846" cy="1027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3642" y="5025688"/>
            <a:ext cx="1057732" cy="255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86860"/>
              </p:ext>
            </p:extLst>
          </p:nvPr>
        </p:nvGraphicFramePr>
        <p:xfrm>
          <a:off x="1421353" y="2187278"/>
          <a:ext cx="9456341" cy="334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78">
                  <a:extLst>
                    <a:ext uri="{9D8B030D-6E8A-4147-A177-3AD203B41FA5}">
                      <a16:colId xmlns:a16="http://schemas.microsoft.com/office/drawing/2014/main" val="1115776647"/>
                    </a:ext>
                  </a:extLst>
                </a:gridCol>
                <a:gridCol w="7301263">
                  <a:extLst>
                    <a:ext uri="{9D8B030D-6E8A-4147-A177-3AD203B41FA5}">
                      <a16:colId xmlns:a16="http://schemas.microsoft.com/office/drawing/2014/main" val="969549235"/>
                    </a:ext>
                  </a:extLst>
                </a:gridCol>
              </a:tblGrid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데이터 수집</a:t>
                      </a:r>
                      <a:endParaRPr lang="en-US" altLang="ko-KR" sz="1800" b="1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76717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머신 러닝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추가적인 데이터 수집 및 수집한 데이터를 바탕으로 모델 정확도 확인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75623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웹 페이지</a:t>
                      </a:r>
                      <a:r>
                        <a:rPr lang="ko-KR" altLang="en-US" sz="1800" b="1" baseline="0" dirty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en-US" altLang="ko-KR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모드 선택 페이지 수정 및 온라인 모드 페이지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51218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시제품 제작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기본 틀 제작 중 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욕조</a:t>
                      </a:r>
                      <a:r>
                        <a:rPr lang="en-US" altLang="ko-KR" sz="1600" b="0" baseline="0" dirty="0" smtClean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워터 펌프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수위 센서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온도 센서 테스트 및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터치스크린의 기본기능 테스트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 완료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터치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웹 접속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화면 해상도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키보드 등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7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85" y="1566101"/>
            <a:ext cx="9874318" cy="45797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59600" y="4681887"/>
            <a:ext cx="926191" cy="77800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19165" y="2435642"/>
            <a:ext cx="1879846" cy="102789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88519" y="4989252"/>
            <a:ext cx="1109238" cy="23210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60636"/>
              </p:ext>
            </p:extLst>
          </p:nvPr>
        </p:nvGraphicFramePr>
        <p:xfrm>
          <a:off x="1421353" y="2174026"/>
          <a:ext cx="9456341" cy="334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78">
                  <a:extLst>
                    <a:ext uri="{9D8B030D-6E8A-4147-A177-3AD203B41FA5}">
                      <a16:colId xmlns:a16="http://schemas.microsoft.com/office/drawing/2014/main" val="1115776647"/>
                    </a:ext>
                  </a:extLst>
                </a:gridCol>
                <a:gridCol w="7301263">
                  <a:extLst>
                    <a:ext uri="{9D8B030D-6E8A-4147-A177-3AD203B41FA5}">
                      <a16:colId xmlns:a16="http://schemas.microsoft.com/office/drawing/2014/main" val="969549235"/>
                    </a:ext>
                  </a:extLst>
                </a:gridCol>
              </a:tblGrid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데이터 수집</a:t>
                      </a:r>
                      <a:endParaRPr lang="en-US" altLang="ko-KR" sz="1800" b="1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76717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머신 </a:t>
                      </a:r>
                      <a:r>
                        <a:rPr lang="ko-KR" altLang="en-US" sz="1800" b="1" dirty="0">
                          <a:solidFill>
                            <a:srgbClr val="767171"/>
                          </a:solidFill>
                        </a:rPr>
                        <a:t>러닝</a:t>
                      </a: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수집한 데이터를 바탕으로 회원에게 알맞은 모드를 추천하는 기능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더 좋은 성능을 위해 데이터수집과 함께 진행중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75623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767171"/>
                          </a:solidFill>
                        </a:rPr>
                        <a:t>웹 </a:t>
                      </a:r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페이지</a:t>
                      </a:r>
                      <a:r>
                        <a:rPr lang="ko-KR" altLang="en-US" sz="1800" b="1" baseline="0" dirty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사용자 추천 모드</a:t>
                      </a:r>
                      <a:r>
                        <a:rPr lang="en-US" altLang="ko-KR" sz="1600" b="0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온라인 추천 모드</a:t>
                      </a:r>
                      <a:r>
                        <a:rPr lang="en-US" altLang="ko-KR" sz="1600" b="0" baseline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UI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수정 및 기능 추가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51218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767171"/>
                          </a:solidFill>
                        </a:rPr>
                        <a:t>시제품 제작</a:t>
                      </a: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시제품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디자인 제작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7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참고 문헌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3768" y="1366787"/>
            <a:ext cx="10876548" cy="50436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</a:rPr>
              <a:t>://</a:t>
            </a:r>
            <a:r>
              <a:rPr lang="en-US" altLang="ko-KR" sz="1600" dirty="0" smtClean="0">
                <a:solidFill>
                  <a:schemeClr val="tx1"/>
                </a:solidFill>
              </a:rPr>
              <a:t>opentutorials.org/course/1 (</a:t>
            </a:r>
            <a:r>
              <a:rPr lang="ko-KR" altLang="en-US" sz="1600" dirty="0" smtClean="0">
                <a:solidFill>
                  <a:schemeClr val="tx1"/>
                </a:solidFill>
              </a:rPr>
              <a:t>자바스크립트 사용법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</a:t>
            </a:r>
            <a:r>
              <a:rPr lang="en-US" altLang="ko-KR" sz="1600" dirty="0" smtClean="0">
                <a:solidFill>
                  <a:schemeClr val="tx1"/>
                </a:solidFill>
              </a:rPr>
              <a:t>opentutorials.org/course/3780/18031 (HTML </a:t>
            </a:r>
            <a:r>
              <a:rPr lang="ko-KR" altLang="en-US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CSS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https://github.com/dabeng/OrgChart (</a:t>
            </a:r>
            <a:r>
              <a:rPr lang="ko-KR" altLang="en-US" sz="1600" dirty="0" smtClean="0">
                <a:solidFill>
                  <a:schemeClr val="tx1"/>
                </a:solidFill>
              </a:rPr>
              <a:t>온라인 모드에서 통계를 보여줄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OrgChart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오픈소스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</a:rPr>
              <a:t>://dabeng.github.io/OrgChart/ (</a:t>
            </a:r>
            <a:r>
              <a:rPr lang="en-US" altLang="ko-KR" sz="1600" dirty="0" err="1">
                <a:solidFill>
                  <a:schemeClr val="tx1"/>
                </a:solidFill>
              </a:rPr>
              <a:t>orgchart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각종 예제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https://win.adrirobot.it/sensori/moisture_sensor/moisture_sensor.html(</a:t>
            </a:r>
            <a:r>
              <a:rPr lang="ko-KR" altLang="en-US" sz="1600" dirty="0">
                <a:solidFill>
                  <a:schemeClr val="tx1"/>
                </a:solidFill>
              </a:rPr>
              <a:t>토양습도센서 예제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https://blog.naver.com/elepartsblog/221726825667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라즈베리파이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사용하기 위한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라즈비안</a:t>
            </a:r>
            <a:r>
              <a:rPr lang="ko-KR" altLang="en-US" sz="1600" dirty="0" smtClean="0">
                <a:solidFill>
                  <a:schemeClr val="tx1"/>
                </a:solidFill>
              </a:rPr>
              <a:t> 설치법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https://www.raspberrypi.org/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라즈베리파이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사용하기 위한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라즈비안</a:t>
            </a:r>
            <a:r>
              <a:rPr lang="ko-KR" altLang="en-US" sz="1600" dirty="0" smtClean="0">
                <a:solidFill>
                  <a:schemeClr val="tx1"/>
                </a:solidFill>
              </a:rPr>
              <a:t> 설치 자료실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https://www.circuitbasics.com/raspberry-pi-ds18b20-temperature-sensor-tutorial/(</a:t>
            </a:r>
            <a:r>
              <a:rPr lang="ko-KR" altLang="en-US" sz="1600" dirty="0">
                <a:solidFill>
                  <a:schemeClr val="tx1"/>
                </a:solidFill>
              </a:rPr>
              <a:t>온도센서 예제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https://blog.naver.com/rhrkdfus/221373635978 (</a:t>
            </a:r>
            <a:r>
              <a:rPr lang="ko-KR" altLang="en-US" sz="1600" dirty="0" err="1">
                <a:solidFill>
                  <a:schemeClr val="tx1"/>
                </a:solidFill>
              </a:rPr>
              <a:t>라즈비안</a:t>
            </a:r>
            <a:r>
              <a:rPr lang="ko-KR" altLang="en-US" sz="1600" dirty="0">
                <a:solidFill>
                  <a:schemeClr val="tx1"/>
                </a:solidFill>
              </a:rPr>
              <a:t> 무선마우스 장애 해결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https://www.kocoafab.cc/fboard/view/1089 (</a:t>
            </a:r>
            <a:r>
              <a:rPr lang="ko-KR" altLang="en-US" sz="1600" dirty="0" err="1">
                <a:solidFill>
                  <a:schemeClr val="tx1"/>
                </a:solidFill>
              </a:rPr>
              <a:t>미니브레드보드</a:t>
            </a:r>
            <a:r>
              <a:rPr lang="ko-KR" altLang="en-US" sz="1600" dirty="0">
                <a:solidFill>
                  <a:schemeClr val="tx1"/>
                </a:solidFill>
              </a:rPr>
              <a:t> 원리 이해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https://www.inflearn.com/course/node-js-%EC%9B%B9%EA%B0%9C%EB%B0%9C</a:t>
            </a:r>
            <a:r>
              <a:rPr lang="en-US" altLang="ko-KR" sz="1600" dirty="0" smtClean="0">
                <a:solidFill>
                  <a:schemeClr val="tx1"/>
                </a:solidFill>
              </a:rPr>
              <a:t>#(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사용자 요청을 처리할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웹서버</a:t>
            </a:r>
            <a:r>
              <a:rPr lang="ko-KR" altLang="en-US" sz="1600" dirty="0" smtClean="0">
                <a:solidFill>
                  <a:schemeClr val="tx1"/>
                </a:solidFill>
              </a:rPr>
              <a:t> 제작을 위한 </a:t>
            </a:r>
            <a:r>
              <a:rPr lang="en-US" altLang="ko-KR" sz="1600" dirty="0" smtClean="0">
                <a:solidFill>
                  <a:schemeClr val="tx1"/>
                </a:solidFill>
              </a:rPr>
              <a:t>node.js </a:t>
            </a:r>
            <a:r>
              <a:rPr lang="ko-KR" altLang="en-US" sz="1600" dirty="0" smtClean="0">
                <a:solidFill>
                  <a:schemeClr val="tx1"/>
                </a:solidFill>
              </a:rPr>
              <a:t>이해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https://swiperjs.com/api</a:t>
            </a:r>
            <a:r>
              <a:rPr lang="en-US" altLang="ko-KR" sz="1600" dirty="0" smtClean="0">
                <a:solidFill>
                  <a:schemeClr val="tx1"/>
                </a:solidFill>
              </a:rPr>
              <a:t>/ (</a:t>
            </a:r>
            <a:r>
              <a:rPr lang="ko-KR" altLang="en-US" sz="1600" dirty="0" smtClean="0">
                <a:solidFill>
                  <a:schemeClr val="tx1"/>
                </a:solidFill>
              </a:rPr>
              <a:t>프로필 선택 시 사용한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스와이프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API)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Github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3908762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4000" dirty="0">
                <a:hlinkClick r:id="rId2"/>
              </a:rPr>
              <a:t>https://github.com/Ultimate-ItubProject</a:t>
            </a:r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853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DB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3" y="165233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4" y="2220294"/>
            <a:ext cx="33185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59" y="217555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4613356"/>
            <a:ext cx="260199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 및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04948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442670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397219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350556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289689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340751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rgbClr val="767171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목욕을 할 수 있게</a:t>
            </a:r>
            <a:endParaRPr lang="en-US" altLang="ko-KR" sz="2000" b="1" dirty="0">
              <a:solidFill>
                <a:srgbClr val="767171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rgbClr val="767171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6192456" y="2288678"/>
            <a:ext cx="2523527" cy="42109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03373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15281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하기위해</a:t>
            </a:r>
            <a:endParaRPr lang="en-US" altLang="ko-KR" sz="2000" b="1" dirty="0">
              <a:solidFill>
                <a:srgbClr val="767171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7701877" y="1882054"/>
            <a:ext cx="516628" cy="434788"/>
          </a:xfrm>
          <a:prstGeom prst="curvedConnector3">
            <a:avLst/>
          </a:prstGeom>
          <a:ln w="38100">
            <a:solidFill>
              <a:srgbClr val="F0D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912808" y="1460807"/>
            <a:ext cx="4941583" cy="414024"/>
            <a:chOff x="5912808" y="1460807"/>
            <a:chExt cx="4941583" cy="4140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5912808" y="1460807"/>
              <a:ext cx="49415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F0D252"/>
                </a:buClr>
              </a:pPr>
              <a:r>
                <a:rPr lang="ko-KR" altLang="en-US" sz="1600" b="1" dirty="0">
                  <a:solidFill>
                    <a:srgbClr val="767171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단순히 씻는 행위 </a:t>
              </a:r>
              <a:r>
                <a:rPr lang="en-US" altLang="ko-KR" sz="1600" b="1" dirty="0">
                  <a:solidFill>
                    <a:srgbClr val="767171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   </a:t>
              </a:r>
              <a:r>
                <a:rPr lang="ko-KR" altLang="en-US" sz="1600" b="1" dirty="0">
                  <a:solidFill>
                    <a:srgbClr val="767171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휴식과 즐거움을 얻는 행위</a:t>
              </a:r>
              <a:endParaRPr lang="en-US" altLang="ko-KR" sz="16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98071" y="1704660"/>
              <a:ext cx="315764" cy="0"/>
            </a:xfrm>
            <a:prstGeom prst="straightConnector1">
              <a:avLst/>
            </a:prstGeom>
            <a:ln w="38100">
              <a:solidFill>
                <a:srgbClr val="F0D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499577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기대 효과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513224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5" y="5506391"/>
            <a:ext cx="9870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맞춤형 서비스와</a:t>
            </a:r>
            <a:r>
              <a:rPr lang="en-US" altLang="ko-KR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편리한 사용으로 원하는 젊은 세대의 요구를 충족</a:t>
            </a:r>
            <a:endParaRPr lang="en-US" altLang="ko-KR" sz="2000" b="1" dirty="0">
              <a:solidFill>
                <a:srgbClr val="767171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6717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단순한 위생활동으로 끝나는 것이 아닌 찜질방과 같은 컨텐츠화 될 것으로 기대</a:t>
            </a:r>
            <a:endParaRPr lang="en-US" altLang="ko-KR" sz="2000" b="1" dirty="0">
              <a:solidFill>
                <a:srgbClr val="767171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 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 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B2CC22-359A-43BB-8761-8DA07F2D4CDE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A6A91-43D8-4301-B8E7-4888D0512AFD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896529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2" y="4356919"/>
            <a:ext cx="1905000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17" y="4403861"/>
            <a:ext cx="1407561" cy="8586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50" y="4175944"/>
            <a:ext cx="1905000" cy="1314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63" y="4533192"/>
            <a:ext cx="1438275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t="28701" r="9020" b="30625"/>
          <a:stretch/>
        </p:blipFill>
        <p:spPr>
          <a:xfrm>
            <a:off x="9521139" y="4478673"/>
            <a:ext cx="2040836" cy="70899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843513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251986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9164850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0"/>
          </p:cNvCxnSpPr>
          <p:nvPr/>
        </p:nvCxnSpPr>
        <p:spPr>
          <a:xfrm flipV="1">
            <a:off x="1784282" y="2629737"/>
            <a:ext cx="0" cy="172718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26" idx="2"/>
          </p:cNvCxnSpPr>
          <p:nvPr/>
        </p:nvCxnSpPr>
        <p:spPr>
          <a:xfrm flipV="1">
            <a:off x="3981216" y="3530543"/>
            <a:ext cx="0" cy="8263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0"/>
          </p:cNvCxnSpPr>
          <p:nvPr/>
        </p:nvCxnSpPr>
        <p:spPr>
          <a:xfrm flipV="1">
            <a:off x="6170350" y="2629737"/>
            <a:ext cx="0" cy="154620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0"/>
            <a:endCxn id="36" idx="2"/>
          </p:cNvCxnSpPr>
          <p:nvPr/>
        </p:nvCxnSpPr>
        <p:spPr>
          <a:xfrm flipV="1">
            <a:off x="8323801" y="3699820"/>
            <a:ext cx="1" cy="8333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0"/>
          </p:cNvCxnSpPr>
          <p:nvPr/>
        </p:nvCxnSpPr>
        <p:spPr>
          <a:xfrm flipV="1">
            <a:off x="10541557" y="2650921"/>
            <a:ext cx="0" cy="18277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1143" y="1983406"/>
            <a:ext cx="2326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전체 개발도구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소스코드 편집기능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1685" y="2822657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767171"/>
                </a:solidFill>
              </a:rPr>
              <a:t>웹페이지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제작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서비스를 위한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웹 서버 플랫폼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0572" y="1617648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사용자 정보나 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사용 정보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입출력 기능 수행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1612545" y="1639934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1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3815607" y="2479185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2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0663" y="2684157"/>
            <a:ext cx="2326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사용자에게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웹을 배포하기위한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 지원 플랫폼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07137" y="1983406"/>
            <a:ext cx="3268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767171"/>
                </a:solidFill>
              </a:rPr>
              <a:t>라즈베리파이의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각종 센서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(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온도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수위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)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제어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5998614" y="1274176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3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10369821" y="1639934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67171"/>
                </a:solidFill>
              </a:rPr>
              <a:t>5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8152064" y="2334651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4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정보나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사용자가 사용한 정보에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7815</TotalTime>
  <Words>1433</Words>
  <Application>Microsoft Office PowerPoint</Application>
  <PresentationFormat>와이드스크린</PresentationFormat>
  <Paragraphs>472</Paragraphs>
  <Slides>39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함초롬바탕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대인 임</cp:lastModifiedBy>
  <cp:revision>548</cp:revision>
  <dcterms:created xsi:type="dcterms:W3CDTF">2018-04-26T13:55:58Z</dcterms:created>
  <dcterms:modified xsi:type="dcterms:W3CDTF">2020-06-10T16:58:33Z</dcterms:modified>
</cp:coreProperties>
</file>