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41" r:id="rId3"/>
    <p:sldId id="353" r:id="rId4"/>
    <p:sldId id="281" r:id="rId5"/>
    <p:sldId id="354" r:id="rId6"/>
    <p:sldId id="340" r:id="rId7"/>
    <p:sldId id="355" r:id="rId8"/>
    <p:sldId id="283" r:id="rId9"/>
    <p:sldId id="329" r:id="rId10"/>
    <p:sldId id="356" r:id="rId11"/>
    <p:sldId id="337" r:id="rId12"/>
    <p:sldId id="333" r:id="rId13"/>
    <p:sldId id="314" r:id="rId14"/>
    <p:sldId id="334" r:id="rId15"/>
    <p:sldId id="315" r:id="rId16"/>
    <p:sldId id="335" r:id="rId17"/>
    <p:sldId id="343" r:id="rId18"/>
    <p:sldId id="361" r:id="rId19"/>
    <p:sldId id="357" r:id="rId20"/>
    <p:sldId id="360" r:id="rId21"/>
    <p:sldId id="363" r:id="rId22"/>
    <p:sldId id="362" r:id="rId23"/>
    <p:sldId id="351" r:id="rId24"/>
    <p:sldId id="352" r:id="rId25"/>
    <p:sldId id="347" r:id="rId26"/>
    <p:sldId id="364" r:id="rId27"/>
    <p:sldId id="348" r:id="rId28"/>
    <p:sldId id="358" r:id="rId29"/>
    <p:sldId id="342" r:id="rId30"/>
    <p:sldId id="359" r:id="rId31"/>
    <p:sldId id="299" r:id="rId32"/>
    <p:sldId id="32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휘훈" initials="조" lastIdx="1" clrIdx="0">
    <p:extLst>
      <p:ext uri="{19B8F6BF-5375-455C-9EA6-DF929625EA0E}">
        <p15:presenceInfo xmlns:p15="http://schemas.microsoft.com/office/powerpoint/2012/main" userId="S::hh3768@chosun.kr::5ec78aac-99b8-4b07-92d7-b0b2c0bfe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C55A11"/>
    <a:srgbClr val="F0D252"/>
    <a:srgbClr val="767171"/>
    <a:srgbClr val="FF0000"/>
    <a:srgbClr val="F4E5A5"/>
    <a:srgbClr val="48484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28" autoAdjust="0"/>
    <p:restoredTop sz="85771" autoAdjust="0"/>
  </p:normalViewPr>
  <p:slideViewPr>
    <p:cSldViewPr snapToGrid="0">
      <p:cViewPr varScale="1">
        <p:scale>
          <a:sx n="97" d="100"/>
          <a:sy n="97" d="100"/>
        </p:scale>
        <p:origin x="39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12480"/>
    </p:cViewPr>
  </p:sorterViewPr>
  <p:notesViewPr>
    <p:cSldViewPr snapToGrid="0">
      <p:cViewPr varScale="1">
        <p:scale>
          <a:sx n="84" d="100"/>
          <a:sy n="84" d="100"/>
        </p:scale>
        <p:origin x="3268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8F334-0BC8-4772-BE31-097A600F09A1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20682-DB5E-4CC0-AA31-8F00C0953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212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8FC29-C020-4DB6-86E3-01FBF24CFD99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37C46-DA24-43C4-9DEC-08027D337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637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8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856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321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481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034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309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410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774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506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447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601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401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3ABCB-927C-4CF9-BDD8-BA96CE711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6048C8-A9E8-4620-BABF-50A577E05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D57391-6A94-4242-9F99-21116C52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61772-3AC5-4169-B68B-3FB46FBD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1ED51-5FAC-4DBB-9D9B-88500635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35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59466-BBC4-411A-8E55-36B186D7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B7D87B-285C-4337-80A1-C61AD53F6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E34A1-3721-4D0F-9321-0233E91B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3F600-2C46-483A-9034-4EAA96F7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541AA7-CB5C-4593-B767-55F60472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20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6B1DFD-65F3-4843-9B84-53C149848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3AE38-7FBF-4810-B70B-4306FF5CA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60800-C439-4B80-A153-F1D272BA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312B9-9045-49F7-BC54-03CC9E0B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92CDF-8149-436C-89DF-756DDC00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3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D908E-B895-482F-8711-7655D756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B8AF23-E896-49EC-BB1C-A60C0E76E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F9E74-75C6-4B15-9B6F-A1A357C0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2F95F-963D-4851-86F4-BAFDAF43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DAF616-BEA5-433A-A125-49C2B6A0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46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C256F-C630-4033-95CC-6C9B7758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90348C-69BD-43BE-B0D5-586CE2D51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9E911-8D24-4839-84DD-732792AC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D29E4-5326-42FF-BDD0-AA464DC0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A46CC-BB68-4F4B-A6E9-635102DA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7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33048-BE3F-4E70-ACF3-475D2B0F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55FFCB-6FE4-49DE-B927-64C0017C0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6720D2-CDCC-475C-92C8-26B8F1E8D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A56BC-08A2-404F-8259-E3D682AD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721FA7-B580-4B2B-A3CB-101872C1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A5EC5E-8376-419E-AD00-611E613E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02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DA246-D749-4794-9F94-8358178B4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46F43-0FBE-42FE-A4AD-4387266DA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E05421-6341-45AA-8229-48D655BBD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21E1E4-644B-496D-9108-F9838B493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8DCA52-5686-4A3F-A402-6C2F6AF01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572F9D-35EA-4B3B-BEF8-5FD49565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D69ADA-D891-48A1-AF43-3A6B002A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9C0DBD-D9EF-4EC5-AA9F-0233B4E6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86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0C5EE-F9A2-4B38-ADED-E72684F2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E6C8F9-3E49-4036-9A70-0D555FB3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D16C11-D7ED-42EB-B49E-AE77A16C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19F8C1-7D8B-4E97-89B5-0DA5B874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33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4BFBEE-1209-4C0D-BB08-E459DCB1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C050B9-0FF5-4EFE-90F4-2705B6F5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BECE45-C633-48DD-B8D9-3367467E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56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91497-5B4F-406A-A5EE-138E4DFF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B4CF0-05E0-4BB7-B1EC-B39B3DF87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4BB0B5-A5BD-4B1A-A4FC-F53AA8233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0AE4AC-AB08-4429-B9BE-8318D450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E0E481-2310-415B-88DB-688C87D0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1B5EFC-53F1-465E-A115-35352BD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30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A5E13-FD4D-4215-B730-888EAFCC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1457D6-77E9-49E7-9FD6-FCF33AA57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B7BC7C-E7B2-438F-8683-F897FDC2F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907225-8432-4548-A27D-587C5F5B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47F9E3-BADC-4A25-A19A-2DC01958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CD58C-8E85-403A-9939-C49DE1B5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4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FA6864-A383-4CD8-8A84-23832844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9F3F98-D52F-4441-A477-A78DDD1C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3F4E9E-291C-47DB-BDDE-D7AFC911A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B5CF1-FC4D-498E-B2DB-618EE3700C43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88EFD-D909-482F-BE5D-262BB748B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EEA89-0CEB-47A1-A63E-B3B62D185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74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dnfwlxo11@naver.com" TargetMode="External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7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eroku.com/" TargetMode="External"/><Relationship Id="rId5" Type="http://schemas.openxmlformats.org/officeDocument/2006/relationships/hyperlink" Target="https://www.mysql.com/" TargetMode="External"/><Relationship Id="rId4" Type="http://schemas.openxmlformats.org/officeDocument/2006/relationships/hyperlink" Target="https://nodejs.org/ko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6538" y="1294287"/>
            <a:ext cx="9112405" cy="1546232"/>
            <a:chOff x="1558566" y="1787953"/>
            <a:chExt cx="4329491" cy="154623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45685C0-6B51-4306-BF71-8F0F182BEB53}"/>
                </a:ext>
              </a:extLst>
            </p:cNvPr>
            <p:cNvCxnSpPr/>
            <p:nvPr/>
          </p:nvCxnSpPr>
          <p:spPr>
            <a:xfrm>
              <a:off x="1776300" y="2814950"/>
              <a:ext cx="14534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69A7FAA-3802-4525-8157-04AF3072C3D6}"/>
                </a:ext>
              </a:extLst>
            </p:cNvPr>
            <p:cNvSpPr txBox="1"/>
            <p:nvPr/>
          </p:nvSpPr>
          <p:spPr>
            <a:xfrm>
              <a:off x="1558566" y="2872520"/>
              <a:ext cx="3570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76717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    빅데이터와 </a:t>
              </a:r>
              <a:r>
                <a:rPr lang="en-US" altLang="ko-KR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76717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IOT</a:t>
              </a:r>
              <a:r>
                <a:rPr lang="ko-KR" altLang="en-US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76717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기술을 융합한 욕조 서비스 플랫폼</a:t>
              </a:r>
              <a:endPara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6717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3CC374-A08C-401F-B3BB-558632252688}"/>
                </a:ext>
              </a:extLst>
            </p:cNvPr>
            <p:cNvSpPr/>
            <p:nvPr/>
          </p:nvSpPr>
          <p:spPr>
            <a:xfrm>
              <a:off x="1651171" y="1829158"/>
              <a:ext cx="885525" cy="356132"/>
            </a:xfrm>
            <a:prstGeom prst="rect">
              <a:avLst/>
            </a:prstGeom>
            <a:solidFill>
              <a:srgbClr val="F0D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DE03D4-0FBC-4018-A501-15A3D0BECED1}"/>
                </a:ext>
              </a:extLst>
            </p:cNvPr>
            <p:cNvSpPr txBox="1"/>
            <p:nvPr/>
          </p:nvSpPr>
          <p:spPr>
            <a:xfrm>
              <a:off x="1747063" y="1787953"/>
              <a:ext cx="414099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>
                  <a:solidFill>
                    <a:srgbClr val="76717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I-Tub (Intelligent-Tub)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BAAC093-8AFF-4608-AEE3-CDBB7F82E8A4}"/>
              </a:ext>
            </a:extLst>
          </p:cNvPr>
          <p:cNvSpPr txBox="1"/>
          <p:nvPr/>
        </p:nvSpPr>
        <p:spPr>
          <a:xfrm>
            <a:off x="7668128" y="4017481"/>
            <a:ext cx="42673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rgbClr val="767171"/>
                </a:solidFill>
              </a:rPr>
              <a:t>학</a:t>
            </a:r>
            <a:r>
              <a:rPr kumimoji="1" lang="en-US" altLang="ko-KR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767171"/>
                </a:solidFill>
              </a:rPr>
              <a:t>   </a:t>
            </a:r>
            <a:r>
              <a:rPr kumimoji="1" lang="ko-KR" altLang="en-US" b="1" dirty="0">
                <a:solidFill>
                  <a:srgbClr val="767171"/>
                </a:solidFill>
              </a:rPr>
              <a:t>기 </a:t>
            </a:r>
            <a:r>
              <a:rPr kumimoji="1" lang="en-US" altLang="ko-KR" b="1" dirty="0">
                <a:solidFill>
                  <a:srgbClr val="767171"/>
                </a:solidFill>
              </a:rPr>
              <a:t>:</a:t>
            </a:r>
            <a:r>
              <a:rPr kumimoji="1" lang="ko-KR" altLang="en-US" b="1" dirty="0">
                <a:solidFill>
                  <a:srgbClr val="767171"/>
                </a:solidFill>
              </a:rPr>
              <a:t> </a:t>
            </a:r>
            <a:r>
              <a:rPr kumimoji="1" lang="en-US" altLang="ko-KR" b="1" dirty="0">
                <a:solidFill>
                  <a:srgbClr val="767171"/>
                </a:solidFill>
              </a:rPr>
              <a:t>2020-1</a:t>
            </a: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과</a:t>
            </a:r>
            <a:r>
              <a:rPr kumimoji="1" lang="en-US" altLang="ko-KR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목 </a:t>
            </a:r>
            <a:r>
              <a:rPr kumimoji="1" lang="en-US" altLang="ko-KR" b="1" dirty="0">
                <a:solidFill>
                  <a:srgbClr val="767171"/>
                </a:solidFill>
              </a:rPr>
              <a:t>: </a:t>
            </a:r>
            <a:r>
              <a:rPr kumimoji="1" lang="ko-KR" altLang="en-US" b="1" dirty="0">
                <a:solidFill>
                  <a:srgbClr val="767171"/>
                </a:solidFill>
              </a:rPr>
              <a:t>캡스톤디자인</a:t>
            </a:r>
            <a:r>
              <a:rPr kumimoji="1" lang="en-US" altLang="ko-KR" b="1" dirty="0">
                <a:solidFill>
                  <a:srgbClr val="767171"/>
                </a:solidFill>
              </a:rPr>
              <a:t>1</a:t>
            </a: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담 당 교 수 </a:t>
            </a:r>
            <a:r>
              <a:rPr kumimoji="1" lang="en-US" altLang="ko-KR" b="1" dirty="0">
                <a:solidFill>
                  <a:srgbClr val="767171"/>
                </a:solidFill>
              </a:rPr>
              <a:t>:</a:t>
            </a:r>
            <a:r>
              <a:rPr kumimoji="1" lang="ko-KR" altLang="en-US" b="1" dirty="0">
                <a:solidFill>
                  <a:srgbClr val="767171"/>
                </a:solidFill>
              </a:rPr>
              <a:t> 정현숙</a:t>
            </a:r>
            <a:endParaRPr kumimoji="1" lang="en-US" altLang="ko-KR" b="1" dirty="0">
              <a:solidFill>
                <a:srgbClr val="767171"/>
              </a:solidFill>
            </a:endParaRP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팀</a:t>
            </a:r>
            <a:r>
              <a:rPr kumimoji="1" lang="en-US" altLang="ko-KR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명 </a:t>
            </a:r>
            <a:r>
              <a:rPr kumimoji="1" lang="en-US" altLang="ko-KR" b="1" dirty="0">
                <a:solidFill>
                  <a:srgbClr val="767171"/>
                </a:solidFill>
              </a:rPr>
              <a:t>:</a:t>
            </a:r>
            <a:r>
              <a:rPr kumimoji="1" lang="ko-KR" altLang="en-US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 err="1">
                <a:solidFill>
                  <a:srgbClr val="767171"/>
                </a:solidFill>
              </a:rPr>
              <a:t>얼티밋</a:t>
            </a:r>
            <a:endParaRPr kumimoji="1" lang="en-US" altLang="ko-Kore-KR" b="1" dirty="0">
              <a:solidFill>
                <a:srgbClr val="767171"/>
              </a:solidFill>
            </a:endParaRPr>
          </a:p>
          <a:p>
            <a:r>
              <a:rPr kumimoji="1" lang="ko-Kore-KR" altLang="en-US" b="1" dirty="0">
                <a:solidFill>
                  <a:srgbClr val="767171"/>
                </a:solidFill>
              </a:rPr>
              <a:t>팀</a:t>
            </a:r>
            <a:r>
              <a:rPr kumimoji="1" lang="en-US" altLang="ko-KR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</a:t>
            </a:r>
            <a:r>
              <a:rPr kumimoji="1" lang="ko-Kore-KR" altLang="en-US" b="1" dirty="0">
                <a:solidFill>
                  <a:srgbClr val="767171"/>
                </a:solidFill>
              </a:rPr>
              <a:t>장</a:t>
            </a:r>
            <a:r>
              <a:rPr kumimoji="1" lang="en-US" altLang="en-US" b="1" dirty="0">
                <a:solidFill>
                  <a:srgbClr val="767171"/>
                </a:solidFill>
              </a:rPr>
              <a:t> </a:t>
            </a:r>
            <a:r>
              <a:rPr kumimoji="1" lang="en-US" altLang="ko-Kore-KR" b="1" dirty="0">
                <a:solidFill>
                  <a:srgbClr val="767171"/>
                </a:solidFill>
              </a:rPr>
              <a:t>:</a:t>
            </a:r>
            <a:r>
              <a:rPr kumimoji="1" lang="ko-KR" altLang="en-US" b="1" dirty="0">
                <a:solidFill>
                  <a:srgbClr val="767171"/>
                </a:solidFill>
              </a:rPr>
              <a:t> 임대인</a:t>
            </a:r>
            <a:r>
              <a:rPr kumimoji="1" lang="en-US" altLang="ko-KR" b="1" dirty="0">
                <a:solidFill>
                  <a:srgbClr val="767171"/>
                </a:solidFill>
              </a:rPr>
              <a:t>(20154300)</a:t>
            </a: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팀</a:t>
            </a:r>
            <a:r>
              <a:rPr kumimoji="1" lang="en-US" altLang="ko-KR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원 </a:t>
            </a:r>
            <a:r>
              <a:rPr kumimoji="1" lang="en-US" altLang="ko-KR" b="1" dirty="0">
                <a:solidFill>
                  <a:srgbClr val="767171"/>
                </a:solidFill>
              </a:rPr>
              <a:t>:</a:t>
            </a:r>
            <a:r>
              <a:rPr kumimoji="1" lang="ko-KR" altLang="en-US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 err="1">
                <a:solidFill>
                  <a:srgbClr val="767171"/>
                </a:solidFill>
              </a:rPr>
              <a:t>정해민</a:t>
            </a:r>
            <a:r>
              <a:rPr kumimoji="1" lang="en-US" altLang="ko-KR" b="1" dirty="0">
                <a:solidFill>
                  <a:srgbClr val="767171"/>
                </a:solidFill>
              </a:rPr>
              <a:t>(20144748)</a:t>
            </a: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                 서정욱</a:t>
            </a:r>
            <a:r>
              <a:rPr kumimoji="1" lang="en-US" altLang="ko-KR" b="1" dirty="0">
                <a:solidFill>
                  <a:srgbClr val="767171"/>
                </a:solidFill>
              </a:rPr>
              <a:t>(20154199)</a:t>
            </a: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                 </a:t>
            </a:r>
            <a:r>
              <a:rPr kumimoji="1" lang="ko-KR" altLang="en-US" b="1" dirty="0" err="1">
                <a:solidFill>
                  <a:srgbClr val="767171"/>
                </a:solidFill>
              </a:rPr>
              <a:t>조휘훈</a:t>
            </a:r>
            <a:r>
              <a:rPr kumimoji="1" lang="en-US" altLang="ko-KR" b="1" dirty="0">
                <a:solidFill>
                  <a:srgbClr val="767171"/>
                </a:solidFill>
              </a:rPr>
              <a:t>(20154219)</a:t>
            </a: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                 박지수</a:t>
            </a:r>
            <a:r>
              <a:rPr kumimoji="1" lang="en-US" altLang="ko-KR" b="1" dirty="0">
                <a:solidFill>
                  <a:srgbClr val="767171"/>
                </a:solidFill>
              </a:rPr>
              <a:t>(20154280)</a:t>
            </a:r>
            <a:endParaRPr kumimoji="1" lang="ko-Kore-KR" altLang="en-US" b="1" dirty="0">
              <a:solidFill>
                <a:srgbClr val="767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66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C265A66-5F2C-488C-AC8D-8D373FF54653}"/>
              </a:ext>
            </a:extLst>
          </p:cNvPr>
          <p:cNvSpPr/>
          <p:nvPr/>
        </p:nvSpPr>
        <p:spPr>
          <a:xfrm>
            <a:off x="2591178" y="2321004"/>
            <a:ext cx="1863790" cy="435259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2209962" y="2321004"/>
            <a:ext cx="59001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사용 데이터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A9A9F-94F2-41E0-8243-A2BA3040BBDE}"/>
              </a:ext>
            </a:extLst>
          </p:cNvPr>
          <p:cNvSpPr txBox="1"/>
          <p:nvPr/>
        </p:nvSpPr>
        <p:spPr>
          <a:xfrm>
            <a:off x="3259377" y="3429000"/>
            <a:ext cx="3801292" cy="130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rgbClr val="767171"/>
                </a:solidFill>
                <a:latin typeface="+mj-lt"/>
              </a:rPr>
              <a:t>데이터 수집</a:t>
            </a:r>
            <a:endParaRPr lang="en-US" altLang="ko-KR" sz="2800" b="1" dirty="0">
              <a:solidFill>
                <a:srgbClr val="767171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rgbClr val="767171"/>
                </a:solidFill>
                <a:latin typeface="+mj-lt"/>
              </a:rPr>
              <a:t>데이터 </a:t>
            </a:r>
            <a:r>
              <a:rPr lang="ko-KR" altLang="en-US" sz="2800" b="1" dirty="0" err="1">
                <a:solidFill>
                  <a:srgbClr val="767171"/>
                </a:solidFill>
                <a:latin typeface="+mj-lt"/>
              </a:rPr>
              <a:t>전처리</a:t>
            </a:r>
            <a:endParaRPr lang="en-US" altLang="ko-KR" sz="2800" b="1" dirty="0">
              <a:solidFill>
                <a:srgbClr val="76717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3912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1" y="523116"/>
            <a:ext cx="3359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수집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F7BF730C-71E5-439E-91D4-C0ADF5749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376832"/>
              </p:ext>
            </p:extLst>
          </p:nvPr>
        </p:nvGraphicFramePr>
        <p:xfrm>
          <a:off x="624840" y="2228293"/>
          <a:ext cx="10942320" cy="411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163">
                  <a:extLst>
                    <a:ext uri="{9D8B030D-6E8A-4147-A177-3AD203B41FA5}">
                      <a16:colId xmlns:a16="http://schemas.microsoft.com/office/drawing/2014/main" val="2289281271"/>
                    </a:ext>
                  </a:extLst>
                </a:gridCol>
                <a:gridCol w="8104157">
                  <a:extLst>
                    <a:ext uri="{9D8B030D-6E8A-4147-A177-3AD203B41FA5}">
                      <a16:colId xmlns:a16="http://schemas.microsoft.com/office/drawing/2014/main" val="699324120"/>
                    </a:ext>
                  </a:extLst>
                </a:gridCol>
              </a:tblGrid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767171"/>
                          </a:solidFill>
                        </a:rPr>
                        <a:t>질문 </a:t>
                      </a:r>
                      <a:r>
                        <a:rPr lang="en-US" altLang="ko-KR" dirty="0" smtClean="0">
                          <a:solidFill>
                            <a:srgbClr val="767171"/>
                          </a:solidFill>
                        </a:rPr>
                        <a:t>&lt;</a:t>
                      </a:r>
                      <a:r>
                        <a:rPr lang="ko-KR" altLang="en-US" dirty="0" smtClean="0">
                          <a:solidFill>
                            <a:srgbClr val="767171"/>
                          </a:solidFill>
                        </a:rPr>
                        <a:t>총 </a:t>
                      </a:r>
                      <a:r>
                        <a:rPr lang="en-US" altLang="ko-KR" dirty="0" smtClean="0">
                          <a:solidFill>
                            <a:srgbClr val="767171"/>
                          </a:solidFill>
                        </a:rPr>
                        <a:t>7</a:t>
                      </a:r>
                      <a:r>
                        <a:rPr lang="ko-KR" altLang="en-US" dirty="0" smtClean="0">
                          <a:solidFill>
                            <a:srgbClr val="767171"/>
                          </a:solidFill>
                        </a:rPr>
                        <a:t>항</a:t>
                      </a:r>
                      <a:r>
                        <a:rPr lang="en-US" altLang="ko-KR" dirty="0" smtClean="0">
                          <a:solidFill>
                            <a:srgbClr val="767171"/>
                          </a:solidFill>
                        </a:rPr>
                        <a:t>&gt;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답변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328272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귀하의 성별은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177984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귀하의 나이는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나이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680341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선호하는 온도는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선호하는 온도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6676868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평균 목욕 시간대는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목욕 시간대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3305397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목욕 하는데 걸리는 시간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목욕하는데 걸리는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8523849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rgbClr val="767171"/>
                          </a:solidFill>
                        </a:rPr>
                        <a:t>입욕제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 사용 여부는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</a:t>
                      </a:r>
                      <a:r>
                        <a:rPr lang="ko-KR" altLang="en-US" dirty="0" err="1">
                          <a:solidFill>
                            <a:srgbClr val="767171"/>
                          </a:solidFill>
                        </a:rPr>
                        <a:t>입욕제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 사용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497633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귀하의 직업은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직업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1700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3B551CD-4C2F-438F-ACE5-E32C39B23CFF}"/>
              </a:ext>
            </a:extLst>
          </p:cNvPr>
          <p:cNvSpPr txBox="1"/>
          <p:nvPr/>
        </p:nvSpPr>
        <p:spPr>
          <a:xfrm>
            <a:off x="773584" y="1119028"/>
            <a:ext cx="10644831" cy="104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solidFill>
                  <a:srgbClr val="767171"/>
                </a:solidFill>
              </a:rPr>
              <a:t>● </a:t>
            </a:r>
            <a:r>
              <a:rPr lang="ko-KR" altLang="en-US" sz="2200" dirty="0" smtClean="0">
                <a:solidFill>
                  <a:srgbClr val="767171"/>
                </a:solidFill>
              </a:rPr>
              <a:t>데이터분석을 통해 사용자에게 알맞은 목욕 환경을 추천하기위해서</a:t>
            </a:r>
            <a:endParaRPr lang="en-US" altLang="ko-KR" sz="2200" dirty="0" smtClean="0">
              <a:solidFill>
                <a:srgbClr val="76717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 smtClean="0">
                <a:solidFill>
                  <a:srgbClr val="767171"/>
                </a:solidFill>
              </a:rPr>
              <a:t>구글 폼 설문 조사를 이용하여 데이터를 수집 </a:t>
            </a:r>
            <a:r>
              <a:rPr lang="en-US" altLang="ko-KR" dirty="0" smtClean="0">
                <a:solidFill>
                  <a:srgbClr val="767171"/>
                </a:solidFill>
              </a:rPr>
              <a:t>(</a:t>
            </a:r>
            <a:r>
              <a:rPr lang="ko-KR" altLang="en-US" dirty="0" smtClean="0">
                <a:solidFill>
                  <a:srgbClr val="767171"/>
                </a:solidFill>
              </a:rPr>
              <a:t>공공 데이터 등 데이터가 미 존재</a:t>
            </a:r>
            <a:r>
              <a:rPr lang="en-US" altLang="ko-KR" dirty="0" smtClean="0">
                <a:solidFill>
                  <a:srgbClr val="767171"/>
                </a:solidFill>
              </a:rPr>
              <a:t>)</a:t>
            </a:r>
            <a:endParaRPr lang="ko-KR" altLang="en-US" dirty="0">
              <a:solidFill>
                <a:srgbClr val="767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415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EAAC1A0-4B0E-435F-AAE8-D7E8909AD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761" y="1732848"/>
            <a:ext cx="9366478" cy="4241998"/>
          </a:xfrm>
          <a:prstGeom prst="rect">
            <a:avLst/>
          </a:prstGeom>
          <a:effectLst>
            <a:softEdge rad="0"/>
          </a:effec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7EBE937-C8CC-4207-A060-FBB1C3A9179F}"/>
              </a:ext>
            </a:extLst>
          </p:cNvPr>
          <p:cNvSpPr/>
          <p:nvPr/>
        </p:nvSpPr>
        <p:spPr>
          <a:xfrm>
            <a:off x="3328416" y="1752281"/>
            <a:ext cx="877824" cy="422256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09E4249-35B4-4AEB-B46F-F51BC6B25FF3}"/>
              </a:ext>
            </a:extLst>
          </p:cNvPr>
          <p:cNvSpPr/>
          <p:nvPr/>
        </p:nvSpPr>
        <p:spPr>
          <a:xfrm>
            <a:off x="4384177" y="1756025"/>
            <a:ext cx="1670304" cy="4222565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3CFC53-944D-4121-99A8-7850B4C34EC9}"/>
              </a:ext>
            </a:extLst>
          </p:cNvPr>
          <p:cNvSpPr txBox="1"/>
          <p:nvPr/>
        </p:nvSpPr>
        <p:spPr>
          <a:xfrm>
            <a:off x="5500651" y="652819"/>
            <a:ext cx="52785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67171"/>
                </a:solidFill>
              </a:rPr>
              <a:t>●  </a:t>
            </a:r>
            <a:r>
              <a:rPr lang="ko-KR" altLang="en-US" sz="2200" dirty="0" err="1" smtClean="0">
                <a:solidFill>
                  <a:srgbClr val="767171"/>
                </a:solidFill>
              </a:rPr>
              <a:t>전처리가</a:t>
            </a:r>
            <a:r>
              <a:rPr lang="ko-KR" altLang="en-US" sz="2200" dirty="0" smtClean="0">
                <a:solidFill>
                  <a:srgbClr val="767171"/>
                </a:solidFill>
              </a:rPr>
              <a:t> 필요한 데이터 </a:t>
            </a:r>
            <a:r>
              <a:rPr lang="ko-KR" altLang="en-US" sz="2200" dirty="0">
                <a:solidFill>
                  <a:srgbClr val="767171"/>
                </a:solidFill>
              </a:rPr>
              <a:t>확인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5C70D5-79A4-4A16-BEB2-5B6FA87EA2C2}"/>
              </a:ext>
            </a:extLst>
          </p:cNvPr>
          <p:cNvSpPr txBox="1"/>
          <p:nvPr/>
        </p:nvSpPr>
        <p:spPr>
          <a:xfrm>
            <a:off x="465221" y="523116"/>
            <a:ext cx="4319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</a:t>
            </a:r>
            <a:r>
              <a:rPr lang="ko-KR" altLang="en-US" sz="4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수집결과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9FCFA70-CF5D-4FA8-921B-6286F7CDB4A0}"/>
              </a:ext>
            </a:extLst>
          </p:cNvPr>
          <p:cNvSpPr/>
          <p:nvPr/>
        </p:nvSpPr>
        <p:spPr>
          <a:xfrm>
            <a:off x="3114595" y="1321928"/>
            <a:ext cx="343472" cy="3434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3E21CF0-FF70-4E76-83B4-0F80BA96B622}"/>
              </a:ext>
            </a:extLst>
          </p:cNvPr>
          <p:cNvSpPr/>
          <p:nvPr/>
        </p:nvSpPr>
        <p:spPr>
          <a:xfrm>
            <a:off x="4212441" y="1321928"/>
            <a:ext cx="343472" cy="343472"/>
          </a:xfrm>
          <a:prstGeom prst="ellipse">
            <a:avLst/>
          </a:prstGeom>
          <a:noFill/>
          <a:ln w="571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B24B50-86F1-45E1-9115-628804FB1820}"/>
              </a:ext>
            </a:extLst>
          </p:cNvPr>
          <p:cNvSpPr/>
          <p:nvPr/>
        </p:nvSpPr>
        <p:spPr>
          <a:xfrm>
            <a:off x="6751320" y="1745795"/>
            <a:ext cx="1127760" cy="4224480"/>
          </a:xfrm>
          <a:prstGeom prst="rect">
            <a:avLst/>
          </a:prstGeom>
          <a:noFill/>
          <a:ln w="76200">
            <a:solidFill>
              <a:srgbClr val="00B05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6D204A-38F4-4BDC-AE22-1916359F778D}"/>
              </a:ext>
            </a:extLst>
          </p:cNvPr>
          <p:cNvSpPr/>
          <p:nvPr/>
        </p:nvSpPr>
        <p:spPr>
          <a:xfrm>
            <a:off x="8013300" y="1751454"/>
            <a:ext cx="1221493" cy="4222565"/>
          </a:xfrm>
          <a:prstGeom prst="rect">
            <a:avLst/>
          </a:prstGeom>
          <a:noFill/>
          <a:ln w="76200">
            <a:solidFill>
              <a:srgbClr val="00B0F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15F3DFF-F506-4D54-8A10-81E46699DF41}"/>
              </a:ext>
            </a:extLst>
          </p:cNvPr>
          <p:cNvSpPr/>
          <p:nvPr/>
        </p:nvSpPr>
        <p:spPr>
          <a:xfrm>
            <a:off x="6580424" y="1330883"/>
            <a:ext cx="343472" cy="34347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B992159-D768-40E6-B976-CDFACBA5766F}"/>
              </a:ext>
            </a:extLst>
          </p:cNvPr>
          <p:cNvSpPr/>
          <p:nvPr/>
        </p:nvSpPr>
        <p:spPr>
          <a:xfrm>
            <a:off x="7992866" y="1330883"/>
            <a:ext cx="343472" cy="343472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3458067" y="1283006"/>
            <a:ext cx="69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나이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4617372" y="1283006"/>
            <a:ext cx="130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C55A11"/>
                </a:solidFill>
              </a:rPr>
              <a:t>샤워 온도</a:t>
            </a:r>
            <a:endParaRPr lang="ko-KR" altLang="en-US" b="1" dirty="0">
              <a:solidFill>
                <a:srgbClr val="C55A1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6922276" y="1087495"/>
            <a:ext cx="130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B050"/>
                </a:solidFill>
              </a:rPr>
              <a:t>목욕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r>
              <a:rPr lang="ko-KR" altLang="en-US" b="1" dirty="0" err="1" smtClean="0">
                <a:solidFill>
                  <a:srgbClr val="00B050"/>
                </a:solidFill>
              </a:rPr>
              <a:t>시작시간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8336338" y="1321928"/>
            <a:ext cx="130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B0F0"/>
                </a:solidFill>
              </a:rPr>
              <a:t>목욕시간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973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948A208-27B6-4D81-8D2C-A36F23B6B45F}"/>
              </a:ext>
            </a:extLst>
          </p:cNvPr>
          <p:cNvGrpSpPr/>
          <p:nvPr/>
        </p:nvGrpSpPr>
        <p:grpSpPr>
          <a:xfrm>
            <a:off x="3456199" y="2954739"/>
            <a:ext cx="7973373" cy="3207735"/>
            <a:chOff x="1902084" y="2164850"/>
            <a:chExt cx="6792063" cy="21600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7FCAA13-F236-46A2-98B2-0B7952ADFA02}"/>
                </a:ext>
              </a:extLst>
            </p:cNvPr>
            <p:cNvSpPr/>
            <p:nvPr/>
          </p:nvSpPr>
          <p:spPr>
            <a:xfrm>
              <a:off x="5472113" y="3244850"/>
              <a:ext cx="1247775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rgbClr val="FFFFFF"/>
                  </a:solidFill>
                  <a:latin typeface="맑은 고딕" panose="020B0503020000020004" pitchFamily="50" charset="-127"/>
                </a:rPr>
                <a:t>Column2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97C5B7B8-9087-4E94-A010-7C8B603D32B3}"/>
                </a:ext>
              </a:extLst>
            </p:cNvPr>
            <p:cNvCxnSpPr/>
            <p:nvPr/>
          </p:nvCxnSpPr>
          <p:spPr>
            <a:xfrm>
              <a:off x="4865991" y="3183890"/>
              <a:ext cx="8642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49" name="_x138102184" descr="EMB00000b285146">
              <a:extLst>
                <a:ext uri="{FF2B5EF4-FFF2-40B4-BE49-F238E27FC236}">
                  <a16:creationId xmlns:a16="http://schemas.microsoft.com/office/drawing/2014/main" id="{15942BEE-63D9-4C2C-B5B2-E9D156D855F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2084" y="2164850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_x138075216" descr="EMB00000b285144">
              <a:extLst>
                <a:ext uri="{FF2B5EF4-FFF2-40B4-BE49-F238E27FC236}">
                  <a16:creationId xmlns:a16="http://schemas.microsoft.com/office/drawing/2014/main" id="{8A2A3C27-4871-4161-AB21-76E020C7EEE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4147" y="2164850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3851AB4-E429-40CC-9E70-1F2237C4A465}"/>
              </a:ext>
            </a:extLst>
          </p:cNvPr>
          <p:cNvSpPr txBox="1"/>
          <p:nvPr/>
        </p:nvSpPr>
        <p:spPr>
          <a:xfrm>
            <a:off x="3456199" y="2133829"/>
            <a:ext cx="7325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767171"/>
                </a:solidFill>
              </a:rPr>
              <a:t>● 통계 및 분석의 용이함을 </a:t>
            </a:r>
            <a:r>
              <a:rPr lang="ko-KR" altLang="en-US" sz="2400" dirty="0" smtClean="0">
                <a:solidFill>
                  <a:srgbClr val="767171"/>
                </a:solidFill>
              </a:rPr>
              <a:t>위해 </a:t>
            </a:r>
            <a:r>
              <a:rPr lang="ko-KR" altLang="en-US" sz="2400" dirty="0" err="1" smtClean="0">
                <a:solidFill>
                  <a:srgbClr val="767171"/>
                </a:solidFill>
              </a:rPr>
              <a:t>정수형으로</a:t>
            </a:r>
            <a:r>
              <a:rPr lang="ko-KR" altLang="en-US" sz="2400" dirty="0" smtClean="0">
                <a:solidFill>
                  <a:srgbClr val="767171"/>
                </a:solidFill>
              </a:rPr>
              <a:t> </a:t>
            </a:r>
            <a:r>
              <a:rPr lang="ko-KR" altLang="en-US" sz="2400" dirty="0">
                <a:solidFill>
                  <a:srgbClr val="767171"/>
                </a:solidFill>
              </a:rPr>
              <a:t>통일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F62859-3ADF-46C1-913E-7FB3AA73889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47163" y="2020914"/>
            <a:ext cx="1389600" cy="41508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77B0155-CAAC-43EB-8992-CE472441E6EA}"/>
              </a:ext>
            </a:extLst>
          </p:cNvPr>
          <p:cNvSpPr txBox="1"/>
          <p:nvPr/>
        </p:nvSpPr>
        <p:spPr>
          <a:xfrm>
            <a:off x="465221" y="523116"/>
            <a:ext cx="3692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</a:t>
            </a:r>
            <a:r>
              <a:rPr lang="ko-KR" alt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전처리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DADA452-711A-425B-8B54-79F55C071350}"/>
              </a:ext>
            </a:extLst>
          </p:cNvPr>
          <p:cNvSpPr/>
          <p:nvPr/>
        </p:nvSpPr>
        <p:spPr>
          <a:xfrm>
            <a:off x="649869" y="1593665"/>
            <a:ext cx="343472" cy="3434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EAAC1A0-4B0E-435F-AAE8-D7E8909ADA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684" t="37719" r="67576" b="59177"/>
          <a:stretch/>
        </p:blipFill>
        <p:spPr>
          <a:xfrm>
            <a:off x="3404574" y="1532758"/>
            <a:ext cx="4242572" cy="508091"/>
          </a:xfrm>
          <a:prstGeom prst="rect">
            <a:avLst/>
          </a:prstGeom>
          <a:effectLst>
            <a:softEdge rad="0"/>
          </a:effectLst>
        </p:spPr>
      </p:pic>
      <p:cxnSp>
        <p:nvCxnSpPr>
          <p:cNvPr id="7" name="직선 연결선 6"/>
          <p:cNvCxnSpPr/>
          <p:nvPr/>
        </p:nvCxnSpPr>
        <p:spPr>
          <a:xfrm>
            <a:off x="993341" y="3690493"/>
            <a:ext cx="131810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endCxn id="14" idx="1"/>
          </p:cNvCxnSpPr>
          <p:nvPr/>
        </p:nvCxnSpPr>
        <p:spPr>
          <a:xfrm rot="5400000" flipH="1" flipV="1">
            <a:off x="1906164" y="2192083"/>
            <a:ext cx="1903689" cy="1093132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39FCFA70-CF5D-4FA8-921B-6286F7CDB4A0}"/>
              </a:ext>
            </a:extLst>
          </p:cNvPr>
          <p:cNvSpPr/>
          <p:nvPr/>
        </p:nvSpPr>
        <p:spPr>
          <a:xfrm>
            <a:off x="4218624" y="748539"/>
            <a:ext cx="343472" cy="3434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3E21CF0-FF70-4E76-83B4-0F80BA96B622}"/>
              </a:ext>
            </a:extLst>
          </p:cNvPr>
          <p:cNvSpPr/>
          <p:nvPr/>
        </p:nvSpPr>
        <p:spPr>
          <a:xfrm>
            <a:off x="5316470" y="748539"/>
            <a:ext cx="343472" cy="343472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15F3DFF-F506-4D54-8A10-81E46699DF41}"/>
              </a:ext>
            </a:extLst>
          </p:cNvPr>
          <p:cNvSpPr/>
          <p:nvPr/>
        </p:nvSpPr>
        <p:spPr>
          <a:xfrm>
            <a:off x="6953425" y="746663"/>
            <a:ext cx="343472" cy="343472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B992159-D768-40E6-B976-CDFACBA5766F}"/>
              </a:ext>
            </a:extLst>
          </p:cNvPr>
          <p:cNvSpPr/>
          <p:nvPr/>
        </p:nvSpPr>
        <p:spPr>
          <a:xfrm>
            <a:off x="8365867" y="746663"/>
            <a:ext cx="343472" cy="343472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4562096" y="712283"/>
            <a:ext cx="69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나이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5721401" y="712283"/>
            <a:ext cx="1309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bg1">
                    <a:lumMod val="85000"/>
                  </a:schemeClr>
                </a:solidFill>
              </a:rPr>
              <a:t>샤워 온도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7295277" y="505941"/>
            <a:ext cx="13097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85000"/>
                  </a:schemeClr>
                </a:solidFill>
              </a:rPr>
              <a:t>목욕</a:t>
            </a:r>
            <a:endParaRPr lang="en-US" altLang="ko-KR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b="1" dirty="0" err="1" smtClean="0">
                <a:solidFill>
                  <a:schemeClr val="bg1">
                    <a:lumMod val="85000"/>
                  </a:schemeClr>
                </a:solidFill>
              </a:rPr>
              <a:t>시작시간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8709339" y="740374"/>
            <a:ext cx="1309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bg1">
                    <a:lumMod val="85000"/>
                  </a:schemeClr>
                </a:solidFill>
              </a:rPr>
              <a:t>목욕시간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993341" y="1602137"/>
            <a:ext cx="69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나이</a:t>
            </a:r>
          </a:p>
        </p:txBody>
      </p:sp>
    </p:spTree>
    <p:extLst>
      <p:ext uri="{BB962C8B-B14F-4D97-AF65-F5344CB8AC3E}">
        <p14:creationId xmlns:p14="http://schemas.microsoft.com/office/powerpoint/2010/main" val="700032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957256E-42B8-402B-B169-C610CF43EFF6}"/>
              </a:ext>
            </a:extLst>
          </p:cNvPr>
          <p:cNvGrpSpPr/>
          <p:nvPr/>
        </p:nvGrpSpPr>
        <p:grpSpPr>
          <a:xfrm>
            <a:off x="3132642" y="2960534"/>
            <a:ext cx="7974000" cy="3207600"/>
            <a:chOff x="2493667" y="3936055"/>
            <a:chExt cx="6635328" cy="2166035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6796008F-0131-4063-A8EB-08A354570C95}"/>
                </a:ext>
              </a:extLst>
            </p:cNvPr>
            <p:cNvCxnSpPr/>
            <p:nvPr/>
          </p:nvCxnSpPr>
          <p:spPr>
            <a:xfrm>
              <a:off x="5193002" y="4922520"/>
              <a:ext cx="104015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7" name="_x138104104" descr="EMB00000b285147">
              <a:extLst>
                <a:ext uri="{FF2B5EF4-FFF2-40B4-BE49-F238E27FC236}">
                  <a16:creationId xmlns:a16="http://schemas.microsoft.com/office/drawing/2014/main" id="{0718C87B-E352-471A-B049-09B680354C5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3667" y="3936055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_x138076016" descr="EMB00000b285148">
              <a:extLst>
                <a:ext uri="{FF2B5EF4-FFF2-40B4-BE49-F238E27FC236}">
                  <a16:creationId xmlns:a16="http://schemas.microsoft.com/office/drawing/2014/main" id="{EA8123C1-1970-4C62-9438-0507CB12915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995" y="3942090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1ADC8BD-9D9D-498C-9980-6E07DD2979E1}"/>
              </a:ext>
            </a:extLst>
          </p:cNvPr>
          <p:cNvSpPr txBox="1"/>
          <p:nvPr/>
        </p:nvSpPr>
        <p:spPr>
          <a:xfrm>
            <a:off x="3811596" y="2036537"/>
            <a:ext cx="661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767171"/>
                </a:solidFill>
              </a:rPr>
              <a:t>● 통계 및 분석의 용이함을 위해 </a:t>
            </a:r>
            <a:r>
              <a:rPr lang="en-US" altLang="ko-KR" sz="2400" dirty="0">
                <a:solidFill>
                  <a:srgbClr val="767171"/>
                </a:solidFill>
              </a:rPr>
              <a:t>3</a:t>
            </a:r>
            <a:r>
              <a:rPr lang="ko-KR" altLang="en-US" sz="2400" dirty="0">
                <a:solidFill>
                  <a:srgbClr val="767171"/>
                </a:solidFill>
              </a:rPr>
              <a:t>가지로 통일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A1CF3A-4C0D-4D46-A33C-4A4B50477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81" y="1892011"/>
            <a:ext cx="1672709" cy="4222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44C08DD-A46F-4250-AE54-53AA7F279AB9}"/>
              </a:ext>
            </a:extLst>
          </p:cNvPr>
          <p:cNvSpPr txBox="1"/>
          <p:nvPr/>
        </p:nvSpPr>
        <p:spPr>
          <a:xfrm>
            <a:off x="465221" y="523116"/>
            <a:ext cx="3749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</a:t>
            </a:r>
            <a:r>
              <a:rPr lang="ko-KR" alt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전처리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469509" y="1513333"/>
            <a:ext cx="343472" cy="339893"/>
          </a:xfrm>
          <a:prstGeom prst="ellipse">
            <a:avLst/>
          </a:prstGeom>
          <a:noFill/>
          <a:ln w="571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861773" y="3597022"/>
            <a:ext cx="1622723" cy="1"/>
          </a:xfrm>
          <a:prstGeom prst="line">
            <a:avLst/>
          </a:prstGeom>
          <a:ln w="571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 12"/>
          <p:cNvCxnSpPr/>
          <p:nvPr/>
        </p:nvCxnSpPr>
        <p:spPr>
          <a:xfrm rot="5400000" flipH="1" flipV="1">
            <a:off x="2058078" y="2105787"/>
            <a:ext cx="1903689" cy="1093132"/>
          </a:xfrm>
          <a:prstGeom prst="curvedConnector2">
            <a:avLst/>
          </a:prstGeom>
          <a:ln w="57150">
            <a:solidFill>
              <a:srgbClr val="C55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5EAAC1A0-4B0E-435F-AAE8-D7E8909ADA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396" t="37775" r="46043" b="59743"/>
          <a:stretch/>
        </p:blipFill>
        <p:spPr>
          <a:xfrm>
            <a:off x="3577629" y="1513333"/>
            <a:ext cx="6907544" cy="360000"/>
          </a:xfrm>
          <a:prstGeom prst="rect">
            <a:avLst/>
          </a:prstGeom>
          <a:effectLst>
            <a:softEdge rad="0"/>
          </a:effectLst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39FCFA70-CF5D-4FA8-921B-6286F7CDB4A0}"/>
              </a:ext>
            </a:extLst>
          </p:cNvPr>
          <p:cNvSpPr/>
          <p:nvPr/>
        </p:nvSpPr>
        <p:spPr>
          <a:xfrm>
            <a:off x="4218624" y="748539"/>
            <a:ext cx="343472" cy="343472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3E21CF0-FF70-4E76-83B4-0F80BA96B622}"/>
              </a:ext>
            </a:extLst>
          </p:cNvPr>
          <p:cNvSpPr/>
          <p:nvPr/>
        </p:nvSpPr>
        <p:spPr>
          <a:xfrm>
            <a:off x="5316470" y="748539"/>
            <a:ext cx="343472" cy="343472"/>
          </a:xfrm>
          <a:prstGeom prst="ellipse">
            <a:avLst/>
          </a:prstGeom>
          <a:noFill/>
          <a:ln w="571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15F3DFF-F506-4D54-8A10-81E46699DF41}"/>
              </a:ext>
            </a:extLst>
          </p:cNvPr>
          <p:cNvSpPr/>
          <p:nvPr/>
        </p:nvSpPr>
        <p:spPr>
          <a:xfrm>
            <a:off x="6953425" y="746663"/>
            <a:ext cx="343472" cy="343472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B992159-D768-40E6-B976-CDFACBA5766F}"/>
              </a:ext>
            </a:extLst>
          </p:cNvPr>
          <p:cNvSpPr/>
          <p:nvPr/>
        </p:nvSpPr>
        <p:spPr>
          <a:xfrm>
            <a:off x="8365867" y="746663"/>
            <a:ext cx="343472" cy="343472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4562096" y="712283"/>
            <a:ext cx="6929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나이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5721401" y="712283"/>
            <a:ext cx="130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C55A11"/>
                </a:solidFill>
              </a:rPr>
              <a:t>샤워 온도</a:t>
            </a:r>
            <a:endParaRPr lang="ko-KR" altLang="en-US" b="1" dirty="0">
              <a:solidFill>
                <a:srgbClr val="C55A1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7295277" y="505941"/>
            <a:ext cx="1309781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85000"/>
                  </a:schemeClr>
                </a:solidFill>
              </a:rPr>
              <a:t>목욕</a:t>
            </a:r>
            <a:endParaRPr lang="en-US" altLang="ko-KR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b="1" dirty="0" err="1" smtClean="0">
                <a:solidFill>
                  <a:schemeClr val="bg1">
                    <a:lumMod val="85000"/>
                  </a:schemeClr>
                </a:solidFill>
              </a:rPr>
              <a:t>시작시간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8709339" y="740374"/>
            <a:ext cx="130978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>
                    <a:lumMod val="85000"/>
                  </a:schemeClr>
                </a:solidFill>
              </a:rPr>
              <a:t>목욕시간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812981" y="1485708"/>
            <a:ext cx="130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C55A11"/>
                </a:solidFill>
              </a:rPr>
              <a:t>샤워 온도</a:t>
            </a:r>
            <a:endParaRPr lang="ko-KR" altLang="en-US" b="1" dirty="0">
              <a:solidFill>
                <a:srgbClr val="C55A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602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78EBDAF-47B0-4060-A740-4B4144C784A2}"/>
              </a:ext>
            </a:extLst>
          </p:cNvPr>
          <p:cNvGrpSpPr/>
          <p:nvPr/>
        </p:nvGrpSpPr>
        <p:grpSpPr>
          <a:xfrm>
            <a:off x="3220244" y="2887463"/>
            <a:ext cx="7974000" cy="3207600"/>
            <a:chOff x="2538415" y="3956504"/>
            <a:chExt cx="6393185" cy="2160000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6EC35F5-BB04-4C1A-A5D1-0B781DCA4906}"/>
                </a:ext>
              </a:extLst>
            </p:cNvPr>
            <p:cNvCxnSpPr>
              <a:cxnSpLocks/>
            </p:cNvCxnSpPr>
            <p:nvPr/>
          </p:nvCxnSpPr>
          <p:spPr>
            <a:xfrm>
              <a:off x="5221008" y="4975544"/>
              <a:ext cx="104015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2139C99-075D-4C35-A172-C9466D3C7A71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8415" y="3956504"/>
              <a:ext cx="2160000" cy="216000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8AC75C43-D145-4B92-BBA0-04C09974247B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1600" y="3956504"/>
              <a:ext cx="2160000" cy="2160000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4369B4C-0AF5-428A-8BC1-C37B81D9895B}"/>
              </a:ext>
            </a:extLst>
          </p:cNvPr>
          <p:cNvSpPr txBox="1"/>
          <p:nvPr/>
        </p:nvSpPr>
        <p:spPr>
          <a:xfrm>
            <a:off x="3278419" y="2067372"/>
            <a:ext cx="7872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767171"/>
                </a:solidFill>
              </a:rPr>
              <a:t>● 통계 및 분석의 용이함을 위해 </a:t>
            </a:r>
            <a:r>
              <a:rPr lang="en-US" altLang="ko-KR" sz="2400" dirty="0">
                <a:solidFill>
                  <a:srgbClr val="767171"/>
                </a:solidFill>
              </a:rPr>
              <a:t>24</a:t>
            </a:r>
            <a:r>
              <a:rPr lang="ko-KR" altLang="en-US" sz="2400" dirty="0">
                <a:solidFill>
                  <a:srgbClr val="767171"/>
                </a:solidFill>
              </a:rPr>
              <a:t>시 형식으로 통일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0A92AD0-C40A-4CB9-A8CE-649EB48F5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903" y="2066340"/>
            <a:ext cx="1146983" cy="41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6646EC2-9978-46CB-B740-A052E2D84003}"/>
              </a:ext>
            </a:extLst>
          </p:cNvPr>
          <p:cNvSpPr txBox="1"/>
          <p:nvPr/>
        </p:nvSpPr>
        <p:spPr>
          <a:xfrm>
            <a:off x="465220" y="523116"/>
            <a:ext cx="3663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</a:t>
            </a:r>
            <a:r>
              <a:rPr lang="ko-KR" alt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전처리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BE75209-AB84-4770-A2EE-11BF66B63767}"/>
              </a:ext>
            </a:extLst>
          </p:cNvPr>
          <p:cNvSpPr/>
          <p:nvPr/>
        </p:nvSpPr>
        <p:spPr>
          <a:xfrm>
            <a:off x="593431" y="1653496"/>
            <a:ext cx="343472" cy="34347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969793" y="3420778"/>
            <a:ext cx="1084962" cy="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 13"/>
          <p:cNvCxnSpPr/>
          <p:nvPr/>
        </p:nvCxnSpPr>
        <p:spPr>
          <a:xfrm rot="5400000" flipH="1" flipV="1">
            <a:off x="1649477" y="1922368"/>
            <a:ext cx="1903689" cy="1093132"/>
          </a:xfrm>
          <a:prstGeom prst="curvedConnector2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5EAAC1A0-4B0E-435F-AAE8-D7E8909ADA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538" t="28632" r="29960" b="67957"/>
          <a:stretch/>
        </p:blipFill>
        <p:spPr>
          <a:xfrm>
            <a:off x="3278419" y="1357232"/>
            <a:ext cx="3786549" cy="468000"/>
          </a:xfrm>
          <a:prstGeom prst="rect">
            <a:avLst/>
          </a:prstGeom>
          <a:effectLst>
            <a:softEdge rad="0"/>
          </a:effectLst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39FCFA70-CF5D-4FA8-921B-6286F7CDB4A0}"/>
              </a:ext>
            </a:extLst>
          </p:cNvPr>
          <p:cNvSpPr/>
          <p:nvPr/>
        </p:nvSpPr>
        <p:spPr>
          <a:xfrm>
            <a:off x="4218624" y="748539"/>
            <a:ext cx="343472" cy="343472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3E21CF0-FF70-4E76-83B4-0F80BA96B622}"/>
              </a:ext>
            </a:extLst>
          </p:cNvPr>
          <p:cNvSpPr/>
          <p:nvPr/>
        </p:nvSpPr>
        <p:spPr>
          <a:xfrm>
            <a:off x="5316470" y="748539"/>
            <a:ext cx="343472" cy="343472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15F3DFF-F506-4D54-8A10-81E46699DF41}"/>
              </a:ext>
            </a:extLst>
          </p:cNvPr>
          <p:cNvSpPr/>
          <p:nvPr/>
        </p:nvSpPr>
        <p:spPr>
          <a:xfrm>
            <a:off x="6953425" y="746663"/>
            <a:ext cx="343472" cy="34347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B992159-D768-40E6-B976-CDFACBA5766F}"/>
              </a:ext>
            </a:extLst>
          </p:cNvPr>
          <p:cNvSpPr/>
          <p:nvPr/>
        </p:nvSpPr>
        <p:spPr>
          <a:xfrm>
            <a:off x="8365867" y="746663"/>
            <a:ext cx="343472" cy="343472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4562096" y="712283"/>
            <a:ext cx="6929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나이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5721401" y="712283"/>
            <a:ext cx="130978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bg1">
                    <a:lumMod val="85000"/>
                  </a:schemeClr>
                </a:solidFill>
              </a:rPr>
              <a:t>샤워 온도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7295277" y="505941"/>
            <a:ext cx="130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B050"/>
                </a:solidFill>
              </a:rPr>
              <a:t>목욕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r>
              <a:rPr lang="ko-KR" altLang="en-US" b="1" dirty="0" err="1" smtClean="0">
                <a:solidFill>
                  <a:srgbClr val="00B050"/>
                </a:solidFill>
              </a:rPr>
              <a:t>시작시간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8709339" y="740374"/>
            <a:ext cx="130978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bg1">
                    <a:lumMod val="85000"/>
                  </a:schemeClr>
                </a:solidFill>
              </a:rPr>
              <a:t>목욕시간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910384" y="1436265"/>
            <a:ext cx="130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B050"/>
                </a:solidFill>
              </a:rPr>
              <a:t>목욕</a:t>
            </a:r>
            <a:endParaRPr lang="en-US" altLang="ko-KR" b="1" dirty="0" smtClean="0">
              <a:solidFill>
                <a:srgbClr val="00B050"/>
              </a:solidFill>
            </a:endParaRPr>
          </a:p>
          <a:p>
            <a:r>
              <a:rPr lang="ko-KR" altLang="en-US" b="1" dirty="0" err="1" smtClean="0">
                <a:solidFill>
                  <a:srgbClr val="00B050"/>
                </a:solidFill>
              </a:rPr>
              <a:t>시작시간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036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369B4C-0AF5-428A-8BC1-C37B81D9895B}"/>
              </a:ext>
            </a:extLst>
          </p:cNvPr>
          <p:cNvSpPr txBox="1"/>
          <p:nvPr/>
        </p:nvSpPr>
        <p:spPr>
          <a:xfrm>
            <a:off x="3346733" y="2155273"/>
            <a:ext cx="7184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767171"/>
                </a:solidFill>
              </a:rPr>
              <a:t>● 통계 및 분석의 용이함을 위해 정수형으로 통일 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7655CD2-446C-4282-825F-8C2E4F12D5BC}"/>
              </a:ext>
            </a:extLst>
          </p:cNvPr>
          <p:cNvGrpSpPr/>
          <p:nvPr/>
        </p:nvGrpSpPr>
        <p:grpSpPr>
          <a:xfrm>
            <a:off x="3220999" y="2989085"/>
            <a:ext cx="8208573" cy="2705100"/>
            <a:chOff x="1326984" y="2217539"/>
            <a:chExt cx="8208573" cy="2705100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6EC35F5-BB04-4C1A-A5D1-0B781DCA4906}"/>
                </a:ext>
              </a:extLst>
            </p:cNvPr>
            <p:cNvCxnSpPr>
              <a:cxnSpLocks/>
            </p:cNvCxnSpPr>
            <p:nvPr/>
          </p:nvCxnSpPr>
          <p:spPr>
            <a:xfrm>
              <a:off x="4782594" y="3579614"/>
              <a:ext cx="12973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54BD152-E6A4-461F-BB39-73258F73A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6984" y="2236589"/>
              <a:ext cx="2838450" cy="268605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D4CCC0A-952F-4593-BF3D-D8C21FFEC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7107" y="2217539"/>
              <a:ext cx="2838450" cy="2705100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890280F0-B7AF-43C5-8C79-6B89ADF27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10" y="2071087"/>
            <a:ext cx="1213292" cy="41868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2748DB6-2568-4275-83B0-7C7E129AC4FF}"/>
              </a:ext>
            </a:extLst>
          </p:cNvPr>
          <p:cNvSpPr txBox="1"/>
          <p:nvPr/>
        </p:nvSpPr>
        <p:spPr>
          <a:xfrm>
            <a:off x="465221" y="523116"/>
            <a:ext cx="36781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</a:t>
            </a:r>
            <a:r>
              <a:rPr lang="ko-KR" alt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전처리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144CDE5-3D2E-4D5E-873B-BB2180206F3F}"/>
              </a:ext>
            </a:extLst>
          </p:cNvPr>
          <p:cNvSpPr/>
          <p:nvPr/>
        </p:nvSpPr>
        <p:spPr>
          <a:xfrm>
            <a:off x="568038" y="1678029"/>
            <a:ext cx="343472" cy="343472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911510" y="3519455"/>
            <a:ext cx="1178891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 13"/>
          <p:cNvCxnSpPr/>
          <p:nvPr/>
        </p:nvCxnSpPr>
        <p:spPr>
          <a:xfrm rot="5400000" flipH="1" flipV="1">
            <a:off x="1685123" y="2021044"/>
            <a:ext cx="1903689" cy="1093132"/>
          </a:xfrm>
          <a:prstGeom prst="curvedConnector2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5EAAC1A0-4B0E-435F-AAE8-D7E8909ADA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1163" t="26144" r="18934" b="70910"/>
          <a:stretch/>
        </p:blipFill>
        <p:spPr>
          <a:xfrm>
            <a:off x="3219155" y="1381765"/>
            <a:ext cx="3473051" cy="468000"/>
          </a:xfrm>
          <a:prstGeom prst="rect">
            <a:avLst/>
          </a:prstGeom>
          <a:effectLst>
            <a:softEdge rad="0"/>
          </a:effectLst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39FCFA70-CF5D-4FA8-921B-6286F7CDB4A0}"/>
              </a:ext>
            </a:extLst>
          </p:cNvPr>
          <p:cNvSpPr/>
          <p:nvPr/>
        </p:nvSpPr>
        <p:spPr>
          <a:xfrm>
            <a:off x="4218624" y="748539"/>
            <a:ext cx="343472" cy="343472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3E21CF0-FF70-4E76-83B4-0F80BA96B622}"/>
              </a:ext>
            </a:extLst>
          </p:cNvPr>
          <p:cNvSpPr/>
          <p:nvPr/>
        </p:nvSpPr>
        <p:spPr>
          <a:xfrm>
            <a:off x="5316470" y="748539"/>
            <a:ext cx="343472" cy="343472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15F3DFF-F506-4D54-8A10-81E46699DF41}"/>
              </a:ext>
            </a:extLst>
          </p:cNvPr>
          <p:cNvSpPr/>
          <p:nvPr/>
        </p:nvSpPr>
        <p:spPr>
          <a:xfrm>
            <a:off x="6953425" y="746663"/>
            <a:ext cx="343472" cy="343472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B992159-D768-40E6-B976-CDFACBA5766F}"/>
              </a:ext>
            </a:extLst>
          </p:cNvPr>
          <p:cNvSpPr/>
          <p:nvPr/>
        </p:nvSpPr>
        <p:spPr>
          <a:xfrm>
            <a:off x="8365867" y="746663"/>
            <a:ext cx="343472" cy="343472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B0F0"/>
                </a:solidFill>
              </a:rPr>
              <a:t>4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4562096" y="712283"/>
            <a:ext cx="6929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나이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5721401" y="712283"/>
            <a:ext cx="1309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85000"/>
                  </a:schemeClr>
                </a:solidFill>
              </a:rPr>
              <a:t>샤워 온도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7295277" y="505941"/>
            <a:ext cx="13097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85000"/>
                  </a:schemeClr>
                </a:solidFill>
              </a:rPr>
              <a:t>목욕</a:t>
            </a:r>
            <a:endParaRPr lang="en-US" altLang="ko-KR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b="1" dirty="0" err="1" smtClean="0">
                <a:solidFill>
                  <a:schemeClr val="bg1">
                    <a:lumMod val="85000"/>
                  </a:schemeClr>
                </a:solidFill>
              </a:rPr>
              <a:t>시작시간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8709339" y="740374"/>
            <a:ext cx="130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00B0F0"/>
                </a:solidFill>
              </a:rPr>
              <a:t>목욕시간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994517" y="1658760"/>
            <a:ext cx="130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00B0F0"/>
                </a:solidFill>
              </a:rPr>
              <a:t>목욕시간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741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ABA0F2-8F6A-44B7-AB21-8FBAA9D82947}"/>
              </a:ext>
            </a:extLst>
          </p:cNvPr>
          <p:cNvSpPr/>
          <p:nvPr/>
        </p:nvSpPr>
        <p:spPr>
          <a:xfrm>
            <a:off x="6587720" y="529162"/>
            <a:ext cx="3986323" cy="48033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solidFill>
                  <a:srgbClr val="767171"/>
                </a:solidFill>
              </a:rPr>
              <a:t>데이터베이스 </a:t>
            </a:r>
            <a:r>
              <a:rPr lang="ko-KR" altLang="en-US" sz="2400" b="1" dirty="0" smtClean="0">
                <a:solidFill>
                  <a:srgbClr val="767171"/>
                </a:solidFill>
              </a:rPr>
              <a:t>테이블</a:t>
            </a:r>
            <a:endParaRPr lang="ko-KR" altLang="en-US" sz="2400" b="1" dirty="0">
              <a:solidFill>
                <a:srgbClr val="76717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A0AFEC5-621A-4253-B488-8DEBE1058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35" y="1370444"/>
            <a:ext cx="5975051" cy="52054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39081C3-781B-4BF8-870E-09F8DCED1388}"/>
              </a:ext>
            </a:extLst>
          </p:cNvPr>
          <p:cNvSpPr txBox="1"/>
          <p:nvPr/>
        </p:nvSpPr>
        <p:spPr>
          <a:xfrm>
            <a:off x="465220" y="523116"/>
            <a:ext cx="4869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</a:t>
            </a:r>
            <a:r>
              <a:rPr lang="ko-KR" alt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전처리 완료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059436"/>
              </p:ext>
            </p:extLst>
          </p:nvPr>
        </p:nvGraphicFramePr>
        <p:xfrm>
          <a:off x="7328257" y="1373550"/>
          <a:ext cx="4034282" cy="3407664"/>
        </p:xfrm>
        <a:graphic>
          <a:graphicData uri="http://schemas.openxmlformats.org/drawingml/2006/table">
            <a:tbl>
              <a:tblPr/>
              <a:tblGrid>
                <a:gridCol w="1190498">
                  <a:extLst>
                    <a:ext uri="{9D8B030D-6E8A-4147-A177-3AD203B41FA5}">
                      <a16:colId xmlns:a16="http://schemas.microsoft.com/office/drawing/2014/main" val="1689243806"/>
                    </a:ext>
                  </a:extLst>
                </a:gridCol>
                <a:gridCol w="2843784">
                  <a:extLst>
                    <a:ext uri="{9D8B030D-6E8A-4147-A177-3AD203B41FA5}">
                      <a16:colId xmlns:a16="http://schemas.microsoft.com/office/drawing/2014/main" val="22219304"/>
                    </a:ext>
                  </a:extLst>
                </a:gridCol>
              </a:tblGrid>
              <a:tr h="3586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923036"/>
                  </a:ext>
                </a:extLst>
              </a:tr>
              <a:tr h="3605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s_gender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설문자의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성별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090218"/>
                  </a:ext>
                </a:extLst>
              </a:tr>
              <a:tr h="3605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s_age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설문자의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나이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536160"/>
                  </a:ext>
                </a:extLst>
              </a:tr>
              <a:tr h="3605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s_temp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설문자가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선호하는 목욕 온도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712932"/>
                  </a:ext>
                </a:extLst>
              </a:tr>
              <a:tr h="3605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s_start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설문자의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샤워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시작시간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230268"/>
                  </a:ext>
                </a:extLst>
              </a:tr>
              <a:tr h="3605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s_during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설문자의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샤워 시간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901004"/>
                  </a:ext>
                </a:extLst>
              </a:tr>
              <a:tr h="3605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s_perfume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입욕제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사용여부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184716"/>
                  </a:ext>
                </a:extLst>
              </a:tr>
              <a:tr h="3605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s_job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설문자의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직업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462205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345236"/>
              </p:ext>
            </p:extLst>
          </p:nvPr>
        </p:nvGraphicFramePr>
        <p:xfrm>
          <a:off x="7328257" y="5289942"/>
          <a:ext cx="4034282" cy="1285977"/>
        </p:xfrm>
        <a:graphic>
          <a:graphicData uri="http://schemas.openxmlformats.org/drawingml/2006/table">
            <a:tbl>
              <a:tblPr/>
              <a:tblGrid>
                <a:gridCol w="1190498">
                  <a:extLst>
                    <a:ext uri="{9D8B030D-6E8A-4147-A177-3AD203B41FA5}">
                      <a16:colId xmlns:a16="http://schemas.microsoft.com/office/drawing/2014/main" val="51577836"/>
                    </a:ext>
                  </a:extLst>
                </a:gridCol>
                <a:gridCol w="2843784">
                  <a:extLst>
                    <a:ext uri="{9D8B030D-6E8A-4147-A177-3AD203B41FA5}">
                      <a16:colId xmlns:a16="http://schemas.microsoft.com/office/drawing/2014/main" val="38400943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951405"/>
                  </a:ext>
                </a:extLst>
              </a:tr>
              <a:tr h="4340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s_date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설문자가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설문한 날짜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412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s_weather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설문한 날짜의 날씨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595306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ABA0F2-8F6A-44B7-AB21-8FBAA9D82947}"/>
              </a:ext>
            </a:extLst>
          </p:cNvPr>
          <p:cNvSpPr/>
          <p:nvPr/>
        </p:nvSpPr>
        <p:spPr>
          <a:xfrm>
            <a:off x="6979601" y="963328"/>
            <a:ext cx="3986323" cy="48033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F0D252"/>
              </a:buClr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767171"/>
                </a:solidFill>
              </a:rPr>
              <a:t>기존의 설문조사 칼럼</a:t>
            </a:r>
            <a:endParaRPr lang="ko-KR" altLang="en-US" b="1" dirty="0">
              <a:solidFill>
                <a:srgbClr val="76717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ABA0F2-8F6A-44B7-AB21-8FBAA9D82947}"/>
              </a:ext>
            </a:extLst>
          </p:cNvPr>
          <p:cNvSpPr/>
          <p:nvPr/>
        </p:nvSpPr>
        <p:spPr>
          <a:xfrm>
            <a:off x="6979601" y="4882144"/>
            <a:ext cx="3986323" cy="48033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F0D252"/>
              </a:buClr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767171"/>
                </a:solidFill>
              </a:rPr>
              <a:t>추가된 칼럼</a:t>
            </a:r>
            <a:endParaRPr lang="ko-KR" altLang="en-US" b="1" dirty="0">
              <a:solidFill>
                <a:srgbClr val="767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450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9081C3-781B-4BF8-870E-09F8DCED1388}"/>
              </a:ext>
            </a:extLst>
          </p:cNvPr>
          <p:cNvSpPr txBox="1"/>
          <p:nvPr/>
        </p:nvSpPr>
        <p:spPr>
          <a:xfrm>
            <a:off x="465219" y="523116"/>
            <a:ext cx="6073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전처리 된 데이터 시각화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4406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C265A66-5F2C-488C-AC8D-8D373FF54653}"/>
              </a:ext>
            </a:extLst>
          </p:cNvPr>
          <p:cNvSpPr/>
          <p:nvPr/>
        </p:nvSpPr>
        <p:spPr>
          <a:xfrm>
            <a:off x="2704193" y="2321004"/>
            <a:ext cx="1188538" cy="383007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976EF-180B-4C1B-8BE7-0D218B0A121F}"/>
              </a:ext>
            </a:extLst>
          </p:cNvPr>
          <p:cNvSpPr txBox="1"/>
          <p:nvPr/>
        </p:nvSpPr>
        <p:spPr>
          <a:xfrm>
            <a:off x="3357245" y="3429000"/>
            <a:ext cx="3801292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rgbClr val="767171"/>
                </a:solidFill>
                <a:latin typeface="+mj-lt"/>
              </a:rPr>
              <a:t>웹 </a:t>
            </a:r>
            <a:r>
              <a:rPr lang="ko-KR" altLang="en-US" sz="2800" b="1" dirty="0" smtClean="0">
                <a:solidFill>
                  <a:srgbClr val="767171"/>
                </a:solidFill>
                <a:latin typeface="+mj-lt"/>
              </a:rPr>
              <a:t>사이트</a:t>
            </a:r>
            <a:endParaRPr lang="en-US" altLang="ko-KR" sz="2800" b="1" dirty="0">
              <a:solidFill>
                <a:srgbClr val="76717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E4E4D-70C7-43BB-9CA7-3687B4A71079}"/>
              </a:ext>
            </a:extLst>
          </p:cNvPr>
          <p:cNvSpPr txBox="1"/>
          <p:nvPr/>
        </p:nvSpPr>
        <p:spPr>
          <a:xfrm>
            <a:off x="2209962" y="2321004"/>
            <a:ext cx="32183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구현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724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98B8069-2215-446D-9571-D94529AC90C6}"/>
              </a:ext>
            </a:extLst>
          </p:cNvPr>
          <p:cNvCxnSpPr/>
          <p:nvPr/>
        </p:nvCxnSpPr>
        <p:spPr>
          <a:xfrm>
            <a:off x="6096000" y="557546"/>
            <a:ext cx="0" cy="6093976"/>
          </a:xfrm>
          <a:prstGeom prst="line">
            <a:avLst/>
          </a:prstGeom>
          <a:ln w="285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88E4607-9DCB-4441-8774-3AD9A9E27B4D}"/>
              </a:ext>
            </a:extLst>
          </p:cNvPr>
          <p:cNvSpPr/>
          <p:nvPr/>
        </p:nvSpPr>
        <p:spPr>
          <a:xfrm>
            <a:off x="378321" y="459445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0" y="261579"/>
            <a:ext cx="494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Contents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B5A79B-FC4B-4CF9-A953-CFDF95A35F8F}"/>
              </a:ext>
            </a:extLst>
          </p:cNvPr>
          <p:cNvSpPr txBox="1"/>
          <p:nvPr/>
        </p:nvSpPr>
        <p:spPr>
          <a:xfrm>
            <a:off x="6418673" y="764024"/>
            <a:ext cx="4103512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200" dirty="0">
                <a:solidFill>
                  <a:srgbClr val="767171"/>
                </a:solidFill>
              </a:rPr>
              <a:t>팀원 소개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endParaRPr lang="en-US" altLang="ko-KR" sz="2000" b="1" spc="200" dirty="0">
              <a:solidFill>
                <a:srgbClr val="767171"/>
              </a:solidFill>
            </a:endParaRPr>
          </a:p>
          <a:p>
            <a:r>
              <a:rPr lang="ko-KR" altLang="en-US" sz="2000" b="1" spc="200" dirty="0">
                <a:solidFill>
                  <a:srgbClr val="767171"/>
                </a:solidFill>
              </a:rPr>
              <a:t>주제 선정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endParaRPr lang="en-US" altLang="ko-KR" sz="2000" b="1" spc="200" dirty="0">
              <a:solidFill>
                <a:srgbClr val="767171"/>
              </a:solidFill>
            </a:endParaRPr>
          </a:p>
          <a:p>
            <a:r>
              <a:rPr lang="ko-KR" altLang="en-US" sz="2000" b="1" spc="200" dirty="0">
                <a:solidFill>
                  <a:srgbClr val="767171"/>
                </a:solidFill>
              </a:rPr>
              <a:t>프로젝트 소개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spc="200" dirty="0">
                <a:solidFill>
                  <a:srgbClr val="767171"/>
                </a:solidFill>
              </a:rPr>
              <a:t>개발환경</a:t>
            </a:r>
            <a:endParaRPr lang="en-US" altLang="ko-KR" sz="1600" spc="200" dirty="0">
              <a:solidFill>
                <a:srgbClr val="76717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spc="200" dirty="0">
                <a:solidFill>
                  <a:srgbClr val="767171"/>
                </a:solidFill>
              </a:rPr>
              <a:t>시스템 흐름도</a:t>
            </a:r>
            <a:endParaRPr lang="en-US" altLang="ko-KR" sz="1600" spc="200" dirty="0">
              <a:solidFill>
                <a:srgbClr val="767171"/>
              </a:solidFill>
            </a:endParaRPr>
          </a:p>
          <a:p>
            <a:endParaRPr lang="en-US" altLang="ko-KR" sz="2000" b="1" spc="200" dirty="0">
              <a:solidFill>
                <a:srgbClr val="767171"/>
              </a:solidFill>
            </a:endParaRPr>
          </a:p>
          <a:p>
            <a:r>
              <a:rPr lang="ko-KR" altLang="en-US" sz="2000" b="1" spc="200" dirty="0">
                <a:solidFill>
                  <a:srgbClr val="767171"/>
                </a:solidFill>
              </a:rPr>
              <a:t>사용 데이터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spc="200" dirty="0">
                <a:solidFill>
                  <a:srgbClr val="767171"/>
                </a:solidFill>
              </a:rPr>
              <a:t>데이터 수집</a:t>
            </a:r>
            <a:endParaRPr lang="en-US" altLang="ko-KR" sz="1600" spc="200" dirty="0">
              <a:solidFill>
                <a:srgbClr val="76717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spc="200" dirty="0">
                <a:solidFill>
                  <a:srgbClr val="767171"/>
                </a:solidFill>
              </a:rPr>
              <a:t>데이터 </a:t>
            </a:r>
            <a:r>
              <a:rPr lang="ko-KR" altLang="en-US" sz="1600" spc="200" dirty="0" err="1">
                <a:solidFill>
                  <a:srgbClr val="767171"/>
                </a:solidFill>
              </a:rPr>
              <a:t>전처리</a:t>
            </a:r>
            <a:endParaRPr lang="en-US" altLang="ko-KR" sz="1600" spc="200" dirty="0">
              <a:solidFill>
                <a:srgbClr val="76717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spc="200" dirty="0">
              <a:solidFill>
                <a:srgbClr val="767171"/>
              </a:solidFill>
            </a:endParaRPr>
          </a:p>
          <a:p>
            <a:r>
              <a:rPr lang="ko-KR" altLang="en-US" sz="2000" b="1" spc="200" dirty="0" smtClean="0">
                <a:solidFill>
                  <a:srgbClr val="767171"/>
                </a:solidFill>
              </a:rPr>
              <a:t>구현</a:t>
            </a:r>
            <a:endParaRPr lang="en-US" altLang="ko-KR" sz="2000" b="1" spc="200" dirty="0" smtClean="0">
              <a:solidFill>
                <a:srgbClr val="767171"/>
              </a:solidFill>
            </a:endParaRPr>
          </a:p>
          <a:p>
            <a:r>
              <a:rPr lang="en-US" altLang="ko-KR" sz="2000" spc="200" dirty="0" smtClean="0">
                <a:solidFill>
                  <a:srgbClr val="767171"/>
                </a:solidFill>
              </a:rPr>
              <a:t>    </a:t>
            </a:r>
            <a:r>
              <a:rPr lang="en-US" altLang="ko-KR" sz="1600" spc="200" dirty="0">
                <a:solidFill>
                  <a:srgbClr val="767171"/>
                </a:solidFill>
              </a:rPr>
              <a:t>1. </a:t>
            </a:r>
            <a:r>
              <a:rPr lang="ko-KR" altLang="en-US" sz="1600" spc="200" dirty="0" smtClean="0">
                <a:solidFill>
                  <a:srgbClr val="767171"/>
                </a:solidFill>
              </a:rPr>
              <a:t>웹 사이트 구성도</a:t>
            </a:r>
            <a:endParaRPr lang="en-US" altLang="ko-KR" sz="1600" spc="200" dirty="0" smtClean="0">
              <a:solidFill>
                <a:srgbClr val="767171"/>
              </a:solidFill>
            </a:endParaRPr>
          </a:p>
          <a:p>
            <a:r>
              <a:rPr lang="en-US" altLang="ko-KR" sz="2000" spc="200" dirty="0" smtClean="0">
                <a:solidFill>
                  <a:srgbClr val="767171"/>
                </a:solidFill>
              </a:rPr>
              <a:t>    </a:t>
            </a:r>
            <a:r>
              <a:rPr lang="en-US" altLang="ko-KR" sz="1600" spc="200" dirty="0" smtClean="0">
                <a:solidFill>
                  <a:srgbClr val="767171"/>
                </a:solidFill>
              </a:rPr>
              <a:t>2. </a:t>
            </a:r>
            <a:r>
              <a:rPr lang="ko-KR" altLang="en-US" sz="1600" spc="200" dirty="0" smtClean="0">
                <a:solidFill>
                  <a:srgbClr val="767171"/>
                </a:solidFill>
              </a:rPr>
              <a:t>각 웹 사이트 구현</a:t>
            </a:r>
            <a:r>
              <a:rPr lang="en-US" altLang="ko-KR" sz="1600" spc="200" dirty="0" smtClean="0">
                <a:solidFill>
                  <a:srgbClr val="767171"/>
                </a:solidFill>
              </a:rPr>
              <a:t> </a:t>
            </a:r>
            <a:endParaRPr lang="en-US" altLang="ko-KR" sz="2000" b="1" spc="200" dirty="0" smtClean="0">
              <a:solidFill>
                <a:srgbClr val="767171"/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endParaRPr lang="en-US" altLang="ko-KR" sz="2000" b="1" spc="200" dirty="0">
              <a:solidFill>
                <a:srgbClr val="76717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sz="2000" b="1" spc="200" dirty="0">
                <a:solidFill>
                  <a:srgbClr val="767171"/>
                </a:solidFill>
              </a:rPr>
              <a:t>금주 진행 사항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sz="2000" b="1" spc="200" dirty="0">
              <a:solidFill>
                <a:srgbClr val="76717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sz="2000" b="1" spc="200" dirty="0">
                <a:solidFill>
                  <a:srgbClr val="767171"/>
                </a:solidFill>
              </a:rPr>
              <a:t>차주 계획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endParaRPr lang="en-US" altLang="ko-KR" sz="2000" b="1" spc="200" dirty="0">
              <a:solidFill>
                <a:srgbClr val="76717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3580340-A8CB-4559-91D0-258F793198B6}"/>
              </a:ext>
            </a:extLst>
          </p:cNvPr>
          <p:cNvGrpSpPr/>
          <p:nvPr/>
        </p:nvGrpSpPr>
        <p:grpSpPr>
          <a:xfrm>
            <a:off x="5976998" y="839074"/>
            <a:ext cx="238004" cy="5548384"/>
            <a:chOff x="6102350" y="811259"/>
            <a:chExt cx="238004" cy="554838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CA0182B-B0B1-4ECB-9109-D3B5BC91AE16}"/>
                </a:ext>
              </a:extLst>
            </p:cNvPr>
            <p:cNvSpPr/>
            <p:nvPr/>
          </p:nvSpPr>
          <p:spPr>
            <a:xfrm>
              <a:off x="6110748" y="811259"/>
              <a:ext cx="229606" cy="2296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B450D1B-FBC8-43D3-9B50-EBBA22BC0997}"/>
                </a:ext>
              </a:extLst>
            </p:cNvPr>
            <p:cNvSpPr/>
            <p:nvPr/>
          </p:nvSpPr>
          <p:spPr>
            <a:xfrm>
              <a:off x="6102350" y="1439533"/>
              <a:ext cx="229606" cy="2296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A9B06AE-C542-4E4A-A0C4-ECEA87145B98}"/>
                </a:ext>
              </a:extLst>
            </p:cNvPr>
            <p:cNvSpPr/>
            <p:nvPr/>
          </p:nvSpPr>
          <p:spPr>
            <a:xfrm>
              <a:off x="6102350" y="2037728"/>
              <a:ext cx="229606" cy="2296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A05DDBC-584C-4D20-8A51-13C1E137625E}"/>
                </a:ext>
              </a:extLst>
            </p:cNvPr>
            <p:cNvSpPr/>
            <p:nvPr/>
          </p:nvSpPr>
          <p:spPr>
            <a:xfrm>
              <a:off x="6109371" y="3129049"/>
              <a:ext cx="229606" cy="2296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EEBB941-FEC5-4624-A639-1D77B58B0B26}"/>
                </a:ext>
              </a:extLst>
            </p:cNvPr>
            <p:cNvSpPr/>
            <p:nvPr/>
          </p:nvSpPr>
          <p:spPr>
            <a:xfrm>
              <a:off x="6108700" y="4173399"/>
              <a:ext cx="229606" cy="2296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35CBC43D-E024-4612-AF4A-1047AD29ABF9}"/>
                </a:ext>
              </a:extLst>
            </p:cNvPr>
            <p:cNvSpPr/>
            <p:nvPr/>
          </p:nvSpPr>
          <p:spPr>
            <a:xfrm>
              <a:off x="6108700" y="5408742"/>
              <a:ext cx="229606" cy="2296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97C3B65-B4BE-4149-BFF1-6DF036841B4F}"/>
                </a:ext>
              </a:extLst>
            </p:cNvPr>
            <p:cNvSpPr/>
            <p:nvPr/>
          </p:nvSpPr>
          <p:spPr>
            <a:xfrm>
              <a:off x="6108700" y="6130037"/>
              <a:ext cx="229606" cy="2296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7310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9081C3-781B-4BF8-870E-09F8DCED1388}"/>
              </a:ext>
            </a:extLst>
          </p:cNvPr>
          <p:cNvSpPr txBox="1"/>
          <p:nvPr/>
        </p:nvSpPr>
        <p:spPr>
          <a:xfrm>
            <a:off x="465220" y="523116"/>
            <a:ext cx="3600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</a:t>
            </a:r>
            <a:r>
              <a:rPr lang="ko-KR" altLang="en-US" sz="4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사이트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구성도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868979" y="2413295"/>
            <a:ext cx="14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회원 가입</a:t>
            </a:r>
            <a:endParaRPr lang="en-US" altLang="ko-KR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7277CF1-9EBE-4F45-87DC-0F88CC2E045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04260" y="2769427"/>
            <a:ext cx="2370110" cy="169293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6077E92-84DE-40F5-A534-096275CA6828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074628" y="2769427"/>
            <a:ext cx="2370110" cy="16929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3539347" y="2413295"/>
            <a:ext cx="14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프로필 선택</a:t>
            </a:r>
            <a:endParaRPr lang="en-US" altLang="ko-KR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6209715" y="2413295"/>
            <a:ext cx="14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모드 선택</a:t>
            </a:r>
            <a:endParaRPr lang="en-US" altLang="ko-KR" b="1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0B95B15-A9B0-4C7D-A226-C5B268FC2DEB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744996" y="2782627"/>
            <a:ext cx="2369632" cy="169259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8879605" y="2413295"/>
            <a:ext cx="14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추천 모드</a:t>
            </a:r>
            <a:endParaRPr lang="en-US" altLang="ko-KR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8612310" y="351369"/>
            <a:ext cx="197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나만의 </a:t>
            </a:r>
            <a:r>
              <a:rPr lang="ko-KR" altLang="en-US" b="1" dirty="0" err="1" smtClean="0"/>
              <a:t>설정모드</a:t>
            </a:r>
            <a:endParaRPr lang="en-US" altLang="ko-KR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8879605" y="4475221"/>
            <a:ext cx="14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온라인 모드</a:t>
            </a:r>
            <a:endParaRPr lang="en-US" altLang="ko-KR" b="1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CDB55DF7-9EB9-4E21-89A9-DFD9326D9B64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8415364" y="720701"/>
            <a:ext cx="2369632" cy="169259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DE2F024D-3D51-42AB-917C-B735ED3E634E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8414886" y="4844553"/>
            <a:ext cx="2369632" cy="169259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8"/>
          <a:srcRect l="7856" r="9538"/>
          <a:stretch/>
        </p:blipFill>
        <p:spPr>
          <a:xfrm>
            <a:off x="8401074" y="2782627"/>
            <a:ext cx="2383444" cy="16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36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9081C3-781B-4BF8-870E-09F8DCED1388}"/>
              </a:ext>
            </a:extLst>
          </p:cNvPr>
          <p:cNvSpPr txBox="1"/>
          <p:nvPr/>
        </p:nvSpPr>
        <p:spPr>
          <a:xfrm>
            <a:off x="465220" y="523116"/>
            <a:ext cx="3600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</a:t>
            </a:r>
            <a:r>
              <a:rPr lang="ko-KR" altLang="en-US" sz="4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사이트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구성도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3579756" y="2434853"/>
            <a:ext cx="144067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회원 가입</a:t>
            </a:r>
            <a:endParaRPr lang="en-US" altLang="ko-KR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3579756" y="3247814"/>
            <a:ext cx="144067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프로필 선택</a:t>
            </a:r>
            <a:endParaRPr lang="en-US" altLang="ko-KR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3579756" y="4060775"/>
            <a:ext cx="144067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모드 선택</a:t>
            </a:r>
            <a:endParaRPr lang="en-US" altLang="ko-KR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3579755" y="4873736"/>
            <a:ext cx="144067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추천 모드</a:t>
            </a:r>
            <a:endParaRPr lang="en-US" altLang="ko-KR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1650353" y="4873736"/>
            <a:ext cx="148948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나만의 설정</a:t>
            </a:r>
            <a:endParaRPr lang="en-US" altLang="ko-KR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5409650" y="4873736"/>
            <a:ext cx="144067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온라인 모드</a:t>
            </a:r>
            <a:endParaRPr lang="en-US" altLang="ko-KR" b="1" dirty="0"/>
          </a:p>
        </p:txBody>
      </p:sp>
      <p:cxnSp>
        <p:nvCxnSpPr>
          <p:cNvPr id="3" name="꺾인 연결선 2"/>
          <p:cNvCxnSpPr>
            <a:stCxn id="23" idx="0"/>
            <a:endCxn id="17" idx="2"/>
          </p:cNvCxnSpPr>
          <p:nvPr/>
        </p:nvCxnSpPr>
        <p:spPr>
          <a:xfrm rot="5400000" flipH="1" flipV="1">
            <a:off x="3125779" y="3699422"/>
            <a:ext cx="443629" cy="19050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21" idx="0"/>
            <a:endCxn id="17" idx="2"/>
          </p:cNvCxnSpPr>
          <p:nvPr/>
        </p:nvCxnSpPr>
        <p:spPr>
          <a:xfrm flipV="1">
            <a:off x="4300092" y="4430107"/>
            <a:ext cx="1" cy="4436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25" idx="0"/>
            <a:endCxn id="17" idx="2"/>
          </p:cNvCxnSpPr>
          <p:nvPr/>
        </p:nvCxnSpPr>
        <p:spPr>
          <a:xfrm rot="16200000" flipV="1">
            <a:off x="4993226" y="3736975"/>
            <a:ext cx="443629" cy="18298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0" idx="2"/>
            <a:endCxn id="15" idx="0"/>
          </p:cNvCxnSpPr>
          <p:nvPr/>
        </p:nvCxnSpPr>
        <p:spPr>
          <a:xfrm>
            <a:off x="4300093" y="2804185"/>
            <a:ext cx="0" cy="4436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5" idx="2"/>
            <a:endCxn id="17" idx="0"/>
          </p:cNvCxnSpPr>
          <p:nvPr/>
        </p:nvCxnSpPr>
        <p:spPr>
          <a:xfrm>
            <a:off x="4300093" y="3617146"/>
            <a:ext cx="0" cy="4436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3312481" y="2140122"/>
            <a:ext cx="280431" cy="2775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3305902" y="2959663"/>
            <a:ext cx="280431" cy="2775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3312480" y="3785724"/>
            <a:ext cx="280431" cy="2775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3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3305901" y="4919647"/>
            <a:ext cx="280431" cy="2775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5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5129219" y="4919647"/>
            <a:ext cx="280431" cy="2775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6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1369922" y="4919647"/>
            <a:ext cx="280431" cy="2775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4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97937" y="2546298"/>
            <a:ext cx="478207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/>
              <a:t>새로운 사용자등록을 위한 화면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/>
              <a:t>등록된 사용자를 선택할 수 있는 화면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/>
              <a:t>원하는 모드를 선택하여 이동하는 화면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/>
              <a:t>사용자가 원하는 옵션을 선택하는 화면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/>
              <a:t>사용자에게 알맞은 옵션을 추천하는 화면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 smtClean="0"/>
              <a:t>나이</a:t>
            </a:r>
            <a:r>
              <a:rPr lang="en-US" altLang="ko-KR" dirty="0" smtClean="0"/>
              <a:t>,</a:t>
            </a:r>
            <a:r>
              <a:rPr lang="ko-KR" altLang="en-US" dirty="0" smtClean="0"/>
              <a:t>성별</a:t>
            </a:r>
            <a:r>
              <a:rPr lang="en-US" altLang="ko-KR" dirty="0" smtClean="0"/>
              <a:t>,</a:t>
            </a:r>
            <a:r>
              <a:rPr lang="ko-KR" altLang="en-US" dirty="0" smtClean="0"/>
              <a:t>직업</a:t>
            </a:r>
            <a:r>
              <a:rPr lang="en-US" altLang="ko-KR" dirty="0" smtClean="0"/>
              <a:t>,</a:t>
            </a:r>
            <a:r>
              <a:rPr lang="ko-KR" altLang="en-US" dirty="0" smtClean="0"/>
              <a:t>날씨 별 </a:t>
            </a:r>
            <a:r>
              <a:rPr lang="ko-KR" altLang="en-US" dirty="0" err="1" smtClean="0"/>
              <a:t>통계화면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1608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7277CF1-9EBE-4F45-87DC-0F88CC2E045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22475" y="2326477"/>
            <a:ext cx="5040000" cy="3600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9081C3-781B-4BF8-870E-09F8DCED1388}"/>
              </a:ext>
            </a:extLst>
          </p:cNvPr>
          <p:cNvSpPr txBox="1"/>
          <p:nvPr/>
        </p:nvSpPr>
        <p:spPr>
          <a:xfrm>
            <a:off x="465220" y="523116"/>
            <a:ext cx="6429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회원가입 페이지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D0AC66-1F81-4445-9B0C-9BFA96DA1D10}"/>
              </a:ext>
            </a:extLst>
          </p:cNvPr>
          <p:cNvSpPr txBox="1"/>
          <p:nvPr/>
        </p:nvSpPr>
        <p:spPr>
          <a:xfrm>
            <a:off x="404260" y="6022704"/>
            <a:ext cx="68963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767171"/>
                </a:solidFill>
              </a:rPr>
              <a:t>(</a:t>
            </a:r>
            <a:r>
              <a:rPr lang="ko-KR" altLang="en-US" sz="1500" dirty="0">
                <a:solidFill>
                  <a:srgbClr val="767171"/>
                </a:solidFill>
              </a:rPr>
              <a:t>사용자 인적사항을 적고 가입을 누르면 서버로 데이터를 전송함</a:t>
            </a:r>
            <a:r>
              <a:rPr lang="en-US" altLang="ko-KR" sz="1500" dirty="0">
                <a:solidFill>
                  <a:srgbClr val="767171"/>
                </a:solidFill>
              </a:rPr>
              <a:t>)</a:t>
            </a:r>
            <a:endParaRPr lang="ko-KR" altLang="en-US" sz="1500" dirty="0">
              <a:solidFill>
                <a:srgbClr val="76717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67994-2AA1-47D0-9AF8-86D1A489FDA0}"/>
              </a:ext>
            </a:extLst>
          </p:cNvPr>
          <p:cNvSpPr txBox="1"/>
          <p:nvPr/>
        </p:nvSpPr>
        <p:spPr>
          <a:xfrm>
            <a:off x="1289785" y="1310078"/>
            <a:ext cx="1033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67171"/>
                </a:solidFill>
              </a:rPr>
              <a:t>● 새로운 사용자 등록을 위한 회원가입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2088158" y="1958403"/>
            <a:ext cx="23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회원 가입</a:t>
            </a:r>
            <a:endParaRPr lang="en-US" altLang="ko-KR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6D8825-3C13-4F84-93A3-FF954F9C49AB}"/>
              </a:ext>
            </a:extLst>
          </p:cNvPr>
          <p:cNvSpPr/>
          <p:nvPr/>
        </p:nvSpPr>
        <p:spPr>
          <a:xfrm>
            <a:off x="5772093" y="2237052"/>
            <a:ext cx="6419908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getRadio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  for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16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6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radio_btn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++) {</a:t>
            </a:r>
          </a:p>
          <a:p>
            <a:r>
              <a:rPr lang="en-US" altLang="ko-KR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    if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radio_btn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checked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US" altLang="ko-KR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      return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radio_btn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b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inputdata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  '</a:t>
            </a:r>
            <a:r>
              <a:rPr lang="en-US" altLang="ko-KR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u_name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input_name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  '</a:t>
            </a:r>
            <a:r>
              <a:rPr lang="en-US" altLang="ko-KR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u_gender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getRadio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  '</a:t>
            </a:r>
            <a:r>
              <a:rPr lang="en-US" altLang="ko-KR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u_age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input_age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  '</a:t>
            </a:r>
            <a:r>
              <a:rPr lang="en-US" altLang="ko-KR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u_job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input_job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ko-KR" alt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sendDB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en-US" altLang="ko-KR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db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/create'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inputdata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'./profile.html'</a:t>
            </a:r>
            <a:endParaRPr lang="en-US" altLang="ko-KR" sz="16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2358611" y="2000854"/>
            <a:ext cx="280431" cy="2775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1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007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9081C3-781B-4BF8-870E-09F8DCED1388}"/>
              </a:ext>
            </a:extLst>
          </p:cNvPr>
          <p:cNvSpPr txBox="1"/>
          <p:nvPr/>
        </p:nvSpPr>
        <p:spPr>
          <a:xfrm>
            <a:off x="465220" y="523116"/>
            <a:ext cx="612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</a:t>
            </a:r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사용자선택 페이지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077E92-84DE-40F5-A534-096275CA682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58693" y="2243324"/>
            <a:ext cx="5040000" cy="360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C9CC48-2BCE-4256-A9D6-F2B838AFEA1B}"/>
              </a:ext>
            </a:extLst>
          </p:cNvPr>
          <p:cNvSpPr txBox="1"/>
          <p:nvPr/>
        </p:nvSpPr>
        <p:spPr>
          <a:xfrm>
            <a:off x="1924375" y="1873992"/>
            <a:ext cx="23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프로필 선택</a:t>
            </a:r>
            <a:endParaRPr lang="en-US" altLang="ko-KR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12E271-00B3-4428-9D7C-60BF98AF7356}"/>
              </a:ext>
            </a:extLst>
          </p:cNvPr>
          <p:cNvSpPr txBox="1"/>
          <p:nvPr/>
        </p:nvSpPr>
        <p:spPr>
          <a:xfrm>
            <a:off x="1289785" y="1278539"/>
            <a:ext cx="1033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67171"/>
                </a:solidFill>
              </a:rPr>
              <a:t>● 등록된 사용자들을 선택 할 수 있는 프로필선택 페이지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E4F743-ACEC-43EB-B79B-346C366BDE93}"/>
              </a:ext>
            </a:extLst>
          </p:cNvPr>
          <p:cNvSpPr txBox="1"/>
          <p:nvPr/>
        </p:nvSpPr>
        <p:spPr>
          <a:xfrm>
            <a:off x="404260" y="5843324"/>
            <a:ext cx="65218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767171"/>
                </a:solidFill>
              </a:rPr>
              <a:t>(</a:t>
            </a:r>
            <a:r>
              <a:rPr lang="ko-KR" altLang="en-US" sz="1500" dirty="0">
                <a:solidFill>
                  <a:srgbClr val="767171"/>
                </a:solidFill>
              </a:rPr>
              <a:t>사용자를 선택하면 서버에 저장된 사용자</a:t>
            </a:r>
            <a:r>
              <a:rPr lang="en-US" altLang="ko-KR" sz="1500" dirty="0">
                <a:solidFill>
                  <a:srgbClr val="767171"/>
                </a:solidFill>
              </a:rPr>
              <a:t> </a:t>
            </a:r>
            <a:r>
              <a:rPr lang="ko-KR" altLang="en-US" sz="1500" dirty="0">
                <a:solidFill>
                  <a:srgbClr val="767171"/>
                </a:solidFill>
              </a:rPr>
              <a:t>데이터를 불러옴</a:t>
            </a:r>
            <a:r>
              <a:rPr lang="en-US" altLang="ko-KR" sz="1500" dirty="0">
                <a:solidFill>
                  <a:srgbClr val="767171"/>
                </a:solidFill>
              </a:rPr>
              <a:t>)</a:t>
            </a:r>
            <a:endParaRPr lang="ko-KR" altLang="en-US" sz="1500" dirty="0">
              <a:solidFill>
                <a:srgbClr val="76717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6ADE20D-130D-41AE-BB03-C4003EF76AF2}"/>
              </a:ext>
            </a:extLst>
          </p:cNvPr>
          <p:cNvSpPr/>
          <p:nvPr/>
        </p:nvSpPr>
        <p:spPr>
          <a:xfrm>
            <a:off x="5598693" y="2243324"/>
            <a:ext cx="6593308" cy="30931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'#</a:t>
            </a:r>
            <a:r>
              <a:rPr lang="en-US" altLang="ko-KR" sz="15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dialog_text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500" b="1" dirty="0">
                <a:solidFill>
                  <a:srgbClr val="DCDCAA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'[‘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swiper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activeIndex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u_name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'] </a:t>
            </a:r>
            <a:r>
              <a:rPr lang="ko-KR" altLang="en-US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사용자로 </a:t>
            </a:r>
            <a:r>
              <a:rPr lang="ko-KR" altLang="en-US" sz="15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시작하시겠어요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?'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1" dirty="0">
                <a:solidFill>
                  <a:srgbClr val="51B6C4"/>
                </a:solidFill>
                <a:latin typeface="Consolas" panose="020B0609020204030204" pitchFamily="49" charset="0"/>
              </a:rPr>
              <a:t>    $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"#dialog"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500" b="1" dirty="0">
                <a:solidFill>
                  <a:srgbClr val="DCDCAA"/>
                </a:solidFill>
                <a:latin typeface="Consolas" panose="020B0609020204030204" pitchFamily="49" charset="0"/>
              </a:rPr>
              <a:t>dialog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ko-KR" altLang="en-U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    </a:t>
            </a:r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      title: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사용자 선택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      width: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B5CEA8"/>
                </a:solidFill>
                <a:latin typeface="Consolas" panose="020B0609020204030204" pitchFamily="49" charset="0"/>
              </a:rPr>
              <a:t>400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      height: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B5CEA8"/>
                </a:solidFill>
                <a:latin typeface="Consolas" panose="020B0609020204030204" pitchFamily="49" charset="0"/>
              </a:rPr>
              <a:t>250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      modal: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      buttons: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[{</a:t>
            </a:r>
          </a:p>
          <a:p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        text: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확인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500" b="1" dirty="0">
                <a:solidFill>
                  <a:srgbClr val="DCDCAA"/>
                </a:solidFill>
                <a:latin typeface="Consolas" panose="020B0609020204030204" pitchFamily="49" charset="0"/>
              </a:rPr>
              <a:t>        click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() {</a:t>
            </a:r>
          </a:p>
          <a:p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'./user_choice.html'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     },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2075739" y="1919904"/>
            <a:ext cx="280431" cy="2775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2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665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B95B15-A9B0-4C7D-A226-C5B268FC2DE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04260" y="2405350"/>
            <a:ext cx="5040000" cy="360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C6742F-6700-481A-BA06-D0629B4EAA2F}"/>
              </a:ext>
            </a:extLst>
          </p:cNvPr>
          <p:cNvSpPr txBox="1"/>
          <p:nvPr/>
        </p:nvSpPr>
        <p:spPr>
          <a:xfrm>
            <a:off x="1289785" y="1276784"/>
            <a:ext cx="1033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67171"/>
                </a:solidFill>
              </a:rPr>
              <a:t>● 원하는 모드를 선택하여 이동하는 모드 선택 페이지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6CDFC8-0760-4C83-8B21-16319EEB7349}"/>
              </a:ext>
            </a:extLst>
          </p:cNvPr>
          <p:cNvSpPr txBox="1"/>
          <p:nvPr/>
        </p:nvSpPr>
        <p:spPr>
          <a:xfrm>
            <a:off x="1769943" y="2036018"/>
            <a:ext cx="23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모드 선택</a:t>
            </a:r>
            <a:endParaRPr lang="en-US" altLang="ko-KR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176E3-64C9-4936-B6B7-05EE73EA3C68}"/>
              </a:ext>
            </a:extLst>
          </p:cNvPr>
          <p:cNvSpPr txBox="1"/>
          <p:nvPr/>
        </p:nvSpPr>
        <p:spPr>
          <a:xfrm>
            <a:off x="1162532" y="5991983"/>
            <a:ext cx="52965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767171"/>
                </a:solidFill>
              </a:rPr>
              <a:t>(</a:t>
            </a:r>
            <a:r>
              <a:rPr lang="ko-KR" altLang="en-US" sz="1500" dirty="0">
                <a:solidFill>
                  <a:srgbClr val="767171"/>
                </a:solidFill>
              </a:rPr>
              <a:t>모드를 선택하면 해당 페이지로 이동</a:t>
            </a:r>
            <a:r>
              <a:rPr lang="en-US" altLang="ko-KR" sz="1500" dirty="0">
                <a:solidFill>
                  <a:srgbClr val="767171"/>
                </a:solidFill>
              </a:rPr>
              <a:t>)</a:t>
            </a:r>
            <a:endParaRPr lang="ko-KR" altLang="en-US" sz="1500" dirty="0">
              <a:solidFill>
                <a:srgbClr val="76717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E2D3BF-2D14-4A41-A61D-02F0D1549D63}"/>
              </a:ext>
            </a:extLst>
          </p:cNvPr>
          <p:cNvSpPr/>
          <p:nvPr/>
        </p:nvSpPr>
        <p:spPr>
          <a:xfrm>
            <a:off x="5653825" y="2405350"/>
            <a:ext cx="6538175" cy="36009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lidiv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"./own_setting.html"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"./images/own_setting_image.jpg"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sz="1500" b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lidiv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"./recommend_mode.html"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"./images/recommend_image.jpg"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lidiv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"./online_mode.html"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"./images/online_image.jpg"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F68E72-30B0-4BD3-8754-80BACCD0C8A7}"/>
              </a:ext>
            </a:extLst>
          </p:cNvPr>
          <p:cNvSpPr txBox="1"/>
          <p:nvPr/>
        </p:nvSpPr>
        <p:spPr>
          <a:xfrm>
            <a:off x="465220" y="523116"/>
            <a:ext cx="612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</a:t>
            </a:r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원하는 모드 선택 페이지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6CDFC8-0760-4C83-8B21-16319EEB7349}"/>
              </a:ext>
            </a:extLst>
          </p:cNvPr>
          <p:cNvSpPr txBox="1"/>
          <p:nvPr/>
        </p:nvSpPr>
        <p:spPr>
          <a:xfrm>
            <a:off x="7624733" y="498931"/>
            <a:ext cx="150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나만의 설정</a:t>
            </a:r>
            <a:endParaRPr lang="en-US" altLang="ko-KR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6CDFC8-0760-4C83-8B21-16319EEB7349}"/>
              </a:ext>
            </a:extLst>
          </p:cNvPr>
          <p:cNvSpPr txBox="1"/>
          <p:nvPr/>
        </p:nvSpPr>
        <p:spPr>
          <a:xfrm>
            <a:off x="9137770" y="498931"/>
            <a:ext cx="150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추천 모드</a:t>
            </a:r>
            <a:endParaRPr lang="en-US" altLang="ko-KR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6CDFC8-0760-4C83-8B21-16319EEB7349}"/>
              </a:ext>
            </a:extLst>
          </p:cNvPr>
          <p:cNvSpPr txBox="1"/>
          <p:nvPr/>
        </p:nvSpPr>
        <p:spPr>
          <a:xfrm>
            <a:off x="10646422" y="498931"/>
            <a:ext cx="150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온라인 모드</a:t>
            </a:r>
            <a:endParaRPr lang="en-US" altLang="ko-KR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2102053" y="2081930"/>
            <a:ext cx="280431" cy="2775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3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7484517" y="544842"/>
            <a:ext cx="280431" cy="2775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4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9097951" y="544842"/>
            <a:ext cx="280431" cy="2775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5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10510591" y="544842"/>
            <a:ext cx="280431" cy="2775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6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6CDFC8-0760-4C83-8B21-16319EEB7349}"/>
              </a:ext>
            </a:extLst>
          </p:cNvPr>
          <p:cNvSpPr txBox="1"/>
          <p:nvPr/>
        </p:nvSpPr>
        <p:spPr>
          <a:xfrm>
            <a:off x="6664285" y="123161"/>
            <a:ext cx="23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모드 선택</a:t>
            </a:r>
            <a:endParaRPr lang="en-US" altLang="ko-KR" b="1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6996395" y="169073"/>
            <a:ext cx="280431" cy="2775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3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87604" y="109916"/>
            <a:ext cx="5264927" cy="74510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069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A8A330-9975-4AEA-BCB5-4D51AAE260E3}"/>
              </a:ext>
            </a:extLst>
          </p:cNvPr>
          <p:cNvSpPr txBox="1"/>
          <p:nvPr/>
        </p:nvSpPr>
        <p:spPr>
          <a:xfrm>
            <a:off x="1289785" y="1278539"/>
            <a:ext cx="1033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67171"/>
                </a:solidFill>
              </a:rPr>
              <a:t>● 사용자가 원하는 옵션을 선택 후 저장할 수 있는 나만의 설정 페이지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DB55DF7-9EB9-4E21-89A9-DFD9326D9B6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04260" y="2357057"/>
            <a:ext cx="5040000" cy="360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DF4E1C-EA2D-4C81-8D2B-8FC2FC7A0823}"/>
              </a:ext>
            </a:extLst>
          </p:cNvPr>
          <p:cNvSpPr txBox="1"/>
          <p:nvPr/>
        </p:nvSpPr>
        <p:spPr>
          <a:xfrm>
            <a:off x="1769943" y="2058661"/>
            <a:ext cx="23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나만의 설정</a:t>
            </a:r>
            <a:endParaRPr lang="en-US" altLang="ko-KR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E07F19-E585-4F8B-B289-E66AF41107A6}"/>
              </a:ext>
            </a:extLst>
          </p:cNvPr>
          <p:cNvSpPr txBox="1"/>
          <p:nvPr/>
        </p:nvSpPr>
        <p:spPr>
          <a:xfrm>
            <a:off x="1219268" y="5907954"/>
            <a:ext cx="52397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767171"/>
                </a:solidFill>
              </a:rPr>
              <a:t>(</a:t>
            </a:r>
            <a:r>
              <a:rPr lang="ko-KR" altLang="en-US" sz="1500" dirty="0">
                <a:solidFill>
                  <a:srgbClr val="767171"/>
                </a:solidFill>
              </a:rPr>
              <a:t>원하는 옵션을 선택 후 서버에 저장</a:t>
            </a:r>
            <a:r>
              <a:rPr lang="en-US" altLang="ko-KR" sz="1500" dirty="0">
                <a:solidFill>
                  <a:srgbClr val="767171"/>
                </a:solidFill>
              </a:rPr>
              <a:t>)</a:t>
            </a:r>
            <a:endParaRPr lang="ko-KR" altLang="en-US" sz="1500" dirty="0">
              <a:solidFill>
                <a:srgbClr val="76717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D642E82-DD17-4E8C-9330-4C5351969DEE}"/>
              </a:ext>
            </a:extLst>
          </p:cNvPr>
          <p:cNvSpPr/>
          <p:nvPr/>
        </p:nvSpPr>
        <p:spPr>
          <a:xfrm>
            <a:off x="5685287" y="2342977"/>
            <a:ext cx="6506713" cy="32932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"water-title"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"title"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수위 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"water-title"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70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"slider-wrapper"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  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"range"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"water-slider"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	min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"0"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"100"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"70"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waterrange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".water-slider"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watervalue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"#water-title"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waterrange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"input"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watervalue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51B6C4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6794F9-AD92-41FC-9A8F-A29EE2155711}"/>
              </a:ext>
            </a:extLst>
          </p:cNvPr>
          <p:cNvSpPr txBox="1"/>
          <p:nvPr/>
        </p:nvSpPr>
        <p:spPr>
          <a:xfrm>
            <a:off x="465220" y="523116"/>
            <a:ext cx="612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</a:t>
            </a:r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목욕 스타일 커스텀 페이지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6CDFC8-0760-4C83-8B21-16319EEB7349}"/>
              </a:ext>
            </a:extLst>
          </p:cNvPr>
          <p:cNvSpPr txBox="1"/>
          <p:nvPr/>
        </p:nvSpPr>
        <p:spPr>
          <a:xfrm>
            <a:off x="7624733" y="498931"/>
            <a:ext cx="150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나만의 설정</a:t>
            </a:r>
            <a:endParaRPr lang="en-US" altLang="ko-KR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6CDFC8-0760-4C83-8B21-16319EEB7349}"/>
              </a:ext>
            </a:extLst>
          </p:cNvPr>
          <p:cNvSpPr txBox="1"/>
          <p:nvPr/>
        </p:nvSpPr>
        <p:spPr>
          <a:xfrm>
            <a:off x="9137770" y="498931"/>
            <a:ext cx="150610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>
                    <a:lumMod val="85000"/>
                  </a:schemeClr>
                </a:solidFill>
              </a:rPr>
              <a:t>추천 모드</a:t>
            </a:r>
            <a:endParaRPr lang="en-US" altLang="ko-KR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6CDFC8-0760-4C83-8B21-16319EEB7349}"/>
              </a:ext>
            </a:extLst>
          </p:cNvPr>
          <p:cNvSpPr txBox="1"/>
          <p:nvPr/>
        </p:nvSpPr>
        <p:spPr>
          <a:xfrm>
            <a:off x="10646422" y="498931"/>
            <a:ext cx="150610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>
                    <a:lumMod val="85000"/>
                  </a:schemeClr>
                </a:solidFill>
              </a:rPr>
              <a:t>온라인 모드</a:t>
            </a:r>
            <a:endParaRPr lang="en-US" altLang="ko-KR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7484517" y="544842"/>
            <a:ext cx="280431" cy="2775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4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9097951" y="544842"/>
            <a:ext cx="280431" cy="277509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10510591" y="544842"/>
            <a:ext cx="280431" cy="277509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6CDFC8-0760-4C83-8B21-16319EEB7349}"/>
              </a:ext>
            </a:extLst>
          </p:cNvPr>
          <p:cNvSpPr txBox="1"/>
          <p:nvPr/>
        </p:nvSpPr>
        <p:spPr>
          <a:xfrm>
            <a:off x="6664285" y="123161"/>
            <a:ext cx="23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모드 선택</a:t>
            </a:r>
            <a:endParaRPr lang="en-US" altLang="ko-KR" b="1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6996395" y="169073"/>
            <a:ext cx="280431" cy="2775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3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2005792" y="2104572"/>
            <a:ext cx="280431" cy="2775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4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87604" y="109916"/>
            <a:ext cx="5264927" cy="74510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680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A8A330-9975-4AEA-BCB5-4D51AAE260E3}"/>
              </a:ext>
            </a:extLst>
          </p:cNvPr>
          <p:cNvSpPr txBox="1"/>
          <p:nvPr/>
        </p:nvSpPr>
        <p:spPr>
          <a:xfrm>
            <a:off x="1289785" y="1278539"/>
            <a:ext cx="1033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67171"/>
                </a:solidFill>
              </a:rPr>
              <a:t>● </a:t>
            </a:r>
            <a:r>
              <a:rPr lang="ko-KR" altLang="en-US" sz="2000" dirty="0" smtClean="0">
                <a:solidFill>
                  <a:srgbClr val="767171"/>
                </a:solidFill>
              </a:rPr>
              <a:t>사용자에게 알맞은 옵션을 추천해주는 페이지</a:t>
            </a:r>
            <a:endParaRPr lang="ko-KR" altLang="en-US" sz="2000" dirty="0">
              <a:solidFill>
                <a:srgbClr val="76717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DF4E1C-EA2D-4C81-8D2B-8FC2FC7A0823}"/>
              </a:ext>
            </a:extLst>
          </p:cNvPr>
          <p:cNvSpPr txBox="1"/>
          <p:nvPr/>
        </p:nvSpPr>
        <p:spPr>
          <a:xfrm>
            <a:off x="1769943" y="2058661"/>
            <a:ext cx="23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추천 모드</a:t>
            </a:r>
            <a:endParaRPr lang="en-US" altLang="ko-KR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E07F19-E585-4F8B-B289-E66AF41107A6}"/>
              </a:ext>
            </a:extLst>
          </p:cNvPr>
          <p:cNvSpPr txBox="1"/>
          <p:nvPr/>
        </p:nvSpPr>
        <p:spPr>
          <a:xfrm>
            <a:off x="1219268" y="5907954"/>
            <a:ext cx="52397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rgbClr val="767171"/>
                </a:solidFill>
              </a:rPr>
              <a:t>(</a:t>
            </a:r>
            <a:r>
              <a:rPr lang="ko-KR" altLang="en-US" sz="1500" dirty="0" smtClean="0">
                <a:solidFill>
                  <a:srgbClr val="767171"/>
                </a:solidFill>
              </a:rPr>
              <a:t>여러가지 추천 모드 선택 후 시작</a:t>
            </a:r>
            <a:r>
              <a:rPr lang="en-US" altLang="ko-KR" sz="1500" dirty="0" smtClean="0">
                <a:solidFill>
                  <a:srgbClr val="767171"/>
                </a:solidFill>
              </a:rPr>
              <a:t>)</a:t>
            </a:r>
            <a:endParaRPr lang="ko-KR" altLang="en-US" sz="1500" dirty="0">
              <a:solidFill>
                <a:srgbClr val="76717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D642E82-DD17-4E8C-9330-4C5351969DEE}"/>
              </a:ext>
            </a:extLst>
          </p:cNvPr>
          <p:cNvSpPr/>
          <p:nvPr/>
        </p:nvSpPr>
        <p:spPr>
          <a:xfrm>
            <a:off x="5685287" y="2342977"/>
            <a:ext cx="6506713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endParaRPr lang="en-US" altLang="ko-KR" sz="1600" b="1" dirty="0" smtClean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 smtClean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 smtClean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 smtClean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1600" b="1" dirty="0" smtClean="0">
                <a:solidFill>
                  <a:srgbClr val="9CDCFE"/>
                </a:solidFill>
                <a:latin typeface="Consolas" panose="020B0609020204030204" pitchFamily="49" charset="0"/>
              </a:rPr>
              <a:t>구현중</a:t>
            </a:r>
            <a:endParaRPr lang="en-US" altLang="ko-KR" sz="1600" b="1" dirty="0" smtClean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 smtClean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 smtClean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6794F9-AD92-41FC-9A8F-A29EE2155711}"/>
              </a:ext>
            </a:extLst>
          </p:cNvPr>
          <p:cNvSpPr txBox="1"/>
          <p:nvPr/>
        </p:nvSpPr>
        <p:spPr>
          <a:xfrm>
            <a:off x="465220" y="523116"/>
            <a:ext cx="612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</a:t>
            </a:r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사용자 추천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페이지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7856" r="9538"/>
          <a:stretch/>
        </p:blipFill>
        <p:spPr>
          <a:xfrm>
            <a:off x="405748" y="2357057"/>
            <a:ext cx="5038512" cy="3550897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2111045" y="2097994"/>
            <a:ext cx="280431" cy="2775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5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6CDFC8-0760-4C83-8B21-16319EEB7349}"/>
              </a:ext>
            </a:extLst>
          </p:cNvPr>
          <p:cNvSpPr txBox="1"/>
          <p:nvPr/>
        </p:nvSpPr>
        <p:spPr>
          <a:xfrm>
            <a:off x="7624733" y="498931"/>
            <a:ext cx="150610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>
                    <a:lumMod val="85000"/>
                  </a:schemeClr>
                </a:solidFill>
              </a:rPr>
              <a:t>나만의 설정</a:t>
            </a:r>
            <a:endParaRPr lang="en-US" altLang="ko-KR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6CDFC8-0760-4C83-8B21-16319EEB7349}"/>
              </a:ext>
            </a:extLst>
          </p:cNvPr>
          <p:cNvSpPr txBox="1"/>
          <p:nvPr/>
        </p:nvSpPr>
        <p:spPr>
          <a:xfrm>
            <a:off x="9137770" y="498931"/>
            <a:ext cx="150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추천 모드</a:t>
            </a:r>
            <a:endParaRPr lang="en-US" altLang="ko-KR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6CDFC8-0760-4C83-8B21-16319EEB7349}"/>
              </a:ext>
            </a:extLst>
          </p:cNvPr>
          <p:cNvSpPr txBox="1"/>
          <p:nvPr/>
        </p:nvSpPr>
        <p:spPr>
          <a:xfrm>
            <a:off x="10646422" y="498931"/>
            <a:ext cx="150610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>
                    <a:lumMod val="85000"/>
                  </a:schemeClr>
                </a:solidFill>
              </a:rPr>
              <a:t>온라인 모드</a:t>
            </a:r>
            <a:endParaRPr lang="en-US" altLang="ko-KR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7484517" y="544842"/>
            <a:ext cx="280431" cy="277509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9097951" y="544842"/>
            <a:ext cx="280431" cy="2775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5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10510591" y="544842"/>
            <a:ext cx="280431" cy="277509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85000"/>
                  </a:schemeClr>
                </a:solidFill>
              </a:rPr>
              <a:t>6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6CDFC8-0760-4C83-8B21-16319EEB7349}"/>
              </a:ext>
            </a:extLst>
          </p:cNvPr>
          <p:cNvSpPr txBox="1"/>
          <p:nvPr/>
        </p:nvSpPr>
        <p:spPr>
          <a:xfrm>
            <a:off x="6664285" y="123161"/>
            <a:ext cx="23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모드 선택</a:t>
            </a:r>
            <a:endParaRPr lang="en-US" altLang="ko-KR" b="1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6996395" y="169073"/>
            <a:ext cx="280431" cy="2775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3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87604" y="109916"/>
            <a:ext cx="5264927" cy="74510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122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E2F024D-3D51-42AB-917C-B735ED3E634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82994" y="2447184"/>
            <a:ext cx="5040000" cy="360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C09114-4532-449B-A701-D3370080C700}"/>
              </a:ext>
            </a:extLst>
          </p:cNvPr>
          <p:cNvSpPr txBox="1"/>
          <p:nvPr/>
        </p:nvSpPr>
        <p:spPr>
          <a:xfrm>
            <a:off x="1289785" y="1278539"/>
            <a:ext cx="1033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67171"/>
                </a:solidFill>
              </a:rPr>
              <a:t>● 성별</a:t>
            </a:r>
            <a:r>
              <a:rPr lang="en-US" altLang="ko-KR" sz="2000" dirty="0">
                <a:solidFill>
                  <a:srgbClr val="767171"/>
                </a:solidFill>
              </a:rPr>
              <a:t>, </a:t>
            </a:r>
            <a:r>
              <a:rPr lang="ko-KR" altLang="en-US" sz="2000" dirty="0">
                <a:solidFill>
                  <a:srgbClr val="767171"/>
                </a:solidFill>
              </a:rPr>
              <a:t>나이</a:t>
            </a:r>
            <a:r>
              <a:rPr lang="en-US" altLang="ko-KR" sz="2000" dirty="0">
                <a:solidFill>
                  <a:srgbClr val="767171"/>
                </a:solidFill>
              </a:rPr>
              <a:t>, </a:t>
            </a:r>
            <a:r>
              <a:rPr lang="ko-KR" altLang="en-US" sz="2000" dirty="0" smtClean="0">
                <a:solidFill>
                  <a:srgbClr val="767171"/>
                </a:solidFill>
              </a:rPr>
              <a:t>직업</a:t>
            </a:r>
            <a:r>
              <a:rPr lang="en-US" altLang="ko-KR" sz="2000" dirty="0" smtClean="0">
                <a:solidFill>
                  <a:srgbClr val="767171"/>
                </a:solidFill>
              </a:rPr>
              <a:t>, </a:t>
            </a:r>
            <a:r>
              <a:rPr lang="ko-KR" altLang="en-US" sz="2000" dirty="0" smtClean="0">
                <a:solidFill>
                  <a:srgbClr val="767171"/>
                </a:solidFill>
              </a:rPr>
              <a:t>날씨 별로 통계 된 목욕 데이터를 보여줌</a:t>
            </a:r>
            <a:endParaRPr lang="ko-KR" altLang="en-US" sz="2000" dirty="0">
              <a:solidFill>
                <a:srgbClr val="76717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8D6917-5DE8-473E-A198-A202C372EF66}"/>
              </a:ext>
            </a:extLst>
          </p:cNvPr>
          <p:cNvSpPr txBox="1"/>
          <p:nvPr/>
        </p:nvSpPr>
        <p:spPr>
          <a:xfrm>
            <a:off x="1996051" y="2077852"/>
            <a:ext cx="23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온라인 </a:t>
            </a:r>
            <a:r>
              <a:rPr lang="ko-KR" altLang="en-US" b="1" dirty="0" smtClean="0"/>
              <a:t>모드</a:t>
            </a:r>
            <a:endParaRPr lang="en-US" altLang="ko-KR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B7065A-AA33-4824-B368-7C38FF33D0B0}"/>
              </a:ext>
            </a:extLst>
          </p:cNvPr>
          <p:cNvSpPr txBox="1"/>
          <p:nvPr/>
        </p:nvSpPr>
        <p:spPr>
          <a:xfrm>
            <a:off x="641430" y="6011719"/>
            <a:ext cx="65218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767171"/>
                </a:solidFill>
              </a:rPr>
              <a:t>(</a:t>
            </a:r>
            <a:r>
              <a:rPr lang="ko-KR" altLang="en-US" sz="1500" dirty="0">
                <a:solidFill>
                  <a:srgbClr val="767171"/>
                </a:solidFill>
              </a:rPr>
              <a:t>서버에 저장된 데이터를 읽어 카테고리별로 차트에 보여줌</a:t>
            </a:r>
            <a:r>
              <a:rPr lang="en-US" altLang="ko-KR" sz="1500" dirty="0">
                <a:solidFill>
                  <a:srgbClr val="767171"/>
                </a:solidFill>
              </a:rPr>
              <a:t>)</a:t>
            </a:r>
            <a:endParaRPr lang="ko-KR" altLang="en-US" sz="1500" dirty="0">
              <a:solidFill>
                <a:srgbClr val="76717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5E99669-284B-4A85-9FDA-BA1C210718BB}"/>
              </a:ext>
            </a:extLst>
          </p:cNvPr>
          <p:cNvSpPr/>
          <p:nvPr/>
        </p:nvSpPr>
        <p:spPr>
          <a:xfrm>
            <a:off x="5940768" y="2447184"/>
            <a:ext cx="6106089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drawChart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500" b="1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"shower_test.csv"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csvString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arrayData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500" b="1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csv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toArrays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csvString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    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onParseValue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csv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hooks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castToScalar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options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5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allowHtml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                 }</a:t>
            </a:r>
            <a:b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chart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google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visualization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OrgChart</a:t>
            </a:r>
            <a:endParaRPr lang="en-US" altLang="ko-KR" sz="1500" b="1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4EC9B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5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today_mode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  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chart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draw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todaydata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options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5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570160-E600-428F-9611-AEADA8E74AA4}"/>
              </a:ext>
            </a:extLst>
          </p:cNvPr>
          <p:cNvSpPr txBox="1"/>
          <p:nvPr/>
        </p:nvSpPr>
        <p:spPr>
          <a:xfrm>
            <a:off x="465220" y="523116"/>
            <a:ext cx="612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</a:t>
            </a:r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온라인모드 페이지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2203141" y="2117322"/>
            <a:ext cx="280431" cy="2775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6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6CDFC8-0760-4C83-8B21-16319EEB7349}"/>
              </a:ext>
            </a:extLst>
          </p:cNvPr>
          <p:cNvSpPr txBox="1"/>
          <p:nvPr/>
        </p:nvSpPr>
        <p:spPr>
          <a:xfrm>
            <a:off x="7624733" y="498931"/>
            <a:ext cx="150610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>
                    <a:lumMod val="85000"/>
                  </a:schemeClr>
                </a:solidFill>
              </a:rPr>
              <a:t>나만의 설정</a:t>
            </a:r>
            <a:endParaRPr lang="en-US" altLang="ko-KR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6CDFC8-0760-4C83-8B21-16319EEB7349}"/>
              </a:ext>
            </a:extLst>
          </p:cNvPr>
          <p:cNvSpPr txBox="1"/>
          <p:nvPr/>
        </p:nvSpPr>
        <p:spPr>
          <a:xfrm>
            <a:off x="9137770" y="498931"/>
            <a:ext cx="150610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>
                    <a:lumMod val="85000"/>
                  </a:schemeClr>
                </a:solidFill>
              </a:rPr>
              <a:t>추천 모드</a:t>
            </a:r>
            <a:endParaRPr lang="en-US" altLang="ko-KR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6CDFC8-0760-4C83-8B21-16319EEB7349}"/>
              </a:ext>
            </a:extLst>
          </p:cNvPr>
          <p:cNvSpPr txBox="1"/>
          <p:nvPr/>
        </p:nvSpPr>
        <p:spPr>
          <a:xfrm>
            <a:off x="10646422" y="498931"/>
            <a:ext cx="150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온라인 모드</a:t>
            </a:r>
            <a:endParaRPr lang="en-US" altLang="ko-KR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7484517" y="544842"/>
            <a:ext cx="280431" cy="277509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9097951" y="544842"/>
            <a:ext cx="280431" cy="277509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10510591" y="544842"/>
            <a:ext cx="280431" cy="2775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6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6CDFC8-0760-4C83-8B21-16319EEB7349}"/>
              </a:ext>
            </a:extLst>
          </p:cNvPr>
          <p:cNvSpPr txBox="1"/>
          <p:nvPr/>
        </p:nvSpPr>
        <p:spPr>
          <a:xfrm>
            <a:off x="6664285" y="123161"/>
            <a:ext cx="23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모드 선택</a:t>
            </a:r>
            <a:endParaRPr lang="en-US" altLang="ko-KR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6996395" y="169073"/>
            <a:ext cx="280431" cy="2775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3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887604" y="109916"/>
            <a:ext cx="5264927" cy="74510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93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C265A66-5F2C-488C-AC8D-8D373FF54653}"/>
              </a:ext>
            </a:extLst>
          </p:cNvPr>
          <p:cNvSpPr/>
          <p:nvPr/>
        </p:nvSpPr>
        <p:spPr>
          <a:xfrm>
            <a:off x="3376898" y="2875002"/>
            <a:ext cx="1863790" cy="435259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2995682" y="2875002"/>
            <a:ext cx="74415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금주 진행 사항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5976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2" y="523116"/>
            <a:ext cx="4007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금주 진행 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F63D4-F3BD-41EF-8477-A2D237961FD2}"/>
              </a:ext>
            </a:extLst>
          </p:cNvPr>
          <p:cNvSpPr txBox="1"/>
          <p:nvPr/>
        </p:nvSpPr>
        <p:spPr>
          <a:xfrm>
            <a:off x="1048843" y="1322258"/>
            <a:ext cx="105433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 smtClean="0">
                <a:solidFill>
                  <a:srgbClr val="767171"/>
                </a:solidFill>
              </a:rPr>
              <a:t>● 내용</a:t>
            </a:r>
            <a:endParaRPr lang="en-US" altLang="ko-KR" sz="2200" b="1" dirty="0">
              <a:solidFill>
                <a:srgbClr val="767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786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2E80FA-5D49-4E17-925B-617AEB1393C6}"/>
              </a:ext>
            </a:extLst>
          </p:cNvPr>
          <p:cNvSpPr/>
          <p:nvPr/>
        </p:nvSpPr>
        <p:spPr>
          <a:xfrm>
            <a:off x="3990852" y="2875001"/>
            <a:ext cx="1863790" cy="435259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3622700" y="2875002"/>
            <a:ext cx="494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팀원 소개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1236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C265A66-5F2C-488C-AC8D-8D373FF54653}"/>
              </a:ext>
            </a:extLst>
          </p:cNvPr>
          <p:cNvSpPr/>
          <p:nvPr/>
        </p:nvSpPr>
        <p:spPr>
          <a:xfrm>
            <a:off x="3376898" y="2875002"/>
            <a:ext cx="1863790" cy="435259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2995682" y="2875002"/>
            <a:ext cx="74415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차주 예정 사항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1048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F04EAB-6C7D-48B3-92CF-E9E7645E4C30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B4B6BF-0FD2-47C3-BC64-7D7D09641ECE}"/>
              </a:ext>
            </a:extLst>
          </p:cNvPr>
          <p:cNvSpPr txBox="1"/>
          <p:nvPr/>
        </p:nvSpPr>
        <p:spPr>
          <a:xfrm>
            <a:off x="465222" y="523116"/>
            <a:ext cx="9653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차주 예정 사항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D85167A-1167-4B2D-9811-AA9FD7550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137210"/>
              </p:ext>
            </p:extLst>
          </p:nvPr>
        </p:nvGraphicFramePr>
        <p:xfrm>
          <a:off x="847022" y="2119212"/>
          <a:ext cx="10468366" cy="3149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2250">
                  <a:extLst>
                    <a:ext uri="{9D8B030D-6E8A-4147-A177-3AD203B41FA5}">
                      <a16:colId xmlns:a16="http://schemas.microsoft.com/office/drawing/2014/main" val="175180916"/>
                    </a:ext>
                  </a:extLst>
                </a:gridCol>
                <a:gridCol w="7846116">
                  <a:extLst>
                    <a:ext uri="{9D8B030D-6E8A-4147-A177-3AD203B41FA5}">
                      <a16:colId xmlns:a16="http://schemas.microsoft.com/office/drawing/2014/main" val="1285843594"/>
                    </a:ext>
                  </a:extLst>
                </a:gridCol>
              </a:tblGrid>
              <a:tr h="10498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rgbClr val="767171"/>
                          </a:solidFill>
                        </a:rPr>
                        <a:t>내용</a:t>
                      </a:r>
                      <a:endParaRPr lang="ko-KR" altLang="en-US" b="1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b="0" dirty="0" smtClean="0">
                          <a:solidFill>
                            <a:srgbClr val="767171"/>
                          </a:solidFill>
                        </a:rPr>
                        <a:t>내용</a:t>
                      </a:r>
                      <a:endParaRPr lang="ko-KR" altLang="en-US" b="0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724906"/>
                  </a:ext>
                </a:extLst>
              </a:tr>
              <a:tr h="1049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767171"/>
                          </a:solidFill>
                        </a:rPr>
                        <a:t>내용</a:t>
                      </a:r>
                      <a:endParaRPr lang="ko-KR" altLang="en-US" b="1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solidFill>
                            <a:srgbClr val="767171"/>
                          </a:solidFill>
                        </a:rPr>
                        <a:t>내용</a:t>
                      </a:r>
                      <a:endParaRPr lang="en-US" altLang="ko-KR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598107"/>
                  </a:ext>
                </a:extLst>
              </a:tr>
              <a:tr h="1049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767171"/>
                          </a:solidFill>
                        </a:rPr>
                        <a:t>내용</a:t>
                      </a:r>
                      <a:endParaRPr lang="ko-KR" altLang="en-US" b="1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solidFill>
                            <a:srgbClr val="767171"/>
                          </a:solidFill>
                        </a:rPr>
                        <a:t>내용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6049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465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3FCA96D-33A3-4F8F-8F65-992B97B15DA5}"/>
              </a:ext>
            </a:extLst>
          </p:cNvPr>
          <p:cNvSpPr/>
          <p:nvPr/>
        </p:nvSpPr>
        <p:spPr>
          <a:xfrm>
            <a:off x="4747660" y="2460845"/>
            <a:ext cx="1138790" cy="595761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E03D4-0FBC-4018-A501-15A3D0BECED1}"/>
              </a:ext>
            </a:extLst>
          </p:cNvPr>
          <p:cNvSpPr txBox="1"/>
          <p:nvPr/>
        </p:nvSpPr>
        <p:spPr>
          <a:xfrm>
            <a:off x="4937543" y="2493752"/>
            <a:ext cx="28552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감사</a:t>
            </a:r>
            <a:endParaRPr lang="en-US" altLang="ko-KR" sz="6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ko-KR" altLang="en-US" sz="6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합니다</a:t>
            </a:r>
            <a:r>
              <a:rPr lang="en-US" altLang="ko-KR" sz="6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6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6753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1" y="523116"/>
            <a:ext cx="3452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팀원 소개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54" y="1652336"/>
            <a:ext cx="144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3119114" y="1652336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임 대 인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팀장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3202373" y="2175555"/>
            <a:ext cx="308770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컴퓨터공학과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15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  <a:hlinkClick r:id="rId3"/>
            </a:endParaRPr>
          </a:p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dnfwlxo11@naver.com</a:t>
            </a: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웹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백엔드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IoT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코딩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데이터 분석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시제품 제작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252350" y="2175556"/>
            <a:ext cx="1812758" cy="0"/>
          </a:xfrm>
          <a:prstGeom prst="line">
            <a:avLst/>
          </a:prstGeom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89" y="523116"/>
            <a:ext cx="144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54" y="4049485"/>
            <a:ext cx="144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그림 10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89" y="4809374"/>
            <a:ext cx="144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3119114" y="4049485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박 지 수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팀원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3202373" y="4594209"/>
            <a:ext cx="260359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컴퓨터공학과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15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  <a:hlinkClick r:id="rId3"/>
            </a:endParaRPr>
          </a:p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xrl0603@naver.com</a:t>
            </a: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- DB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설계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시제품 제작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252350" y="4572705"/>
            <a:ext cx="1812758" cy="0"/>
          </a:xfrm>
          <a:prstGeom prst="line">
            <a:avLst/>
          </a:prstGeom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8231224" y="482977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서 정 욱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팀원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8306395" y="1050936"/>
            <a:ext cx="320792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컴퓨터공학과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15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  <a:hlinkClick r:id="rId3"/>
            </a:endParaRPr>
          </a:p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junguk7880@naver.com</a:t>
            </a: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-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웹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프론트엔드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데이터 분석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8364460" y="1006197"/>
            <a:ext cx="1812758" cy="0"/>
          </a:xfrm>
          <a:prstGeom prst="line">
            <a:avLst/>
          </a:prstGeom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8231224" y="2666245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정 해 민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팀원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8306395" y="3230116"/>
            <a:ext cx="224292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컴퓨터공학과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14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  <a:hlinkClick r:id="rId3"/>
            </a:endParaRPr>
          </a:p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jhm0828@gmail.com</a:t>
            </a: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-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웹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프론트엔드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8364460" y="3189465"/>
            <a:ext cx="1812758" cy="0"/>
          </a:xfrm>
          <a:prstGeom prst="line">
            <a:avLst/>
          </a:prstGeom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8213576" y="4788427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조 휘 훈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팀원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8272217" y="5332192"/>
            <a:ext cx="245451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컴퓨터공학과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15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  <a:hlinkClick r:id="rId3"/>
            </a:endParaRPr>
          </a:p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hh3768@naver.com</a:t>
            </a: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-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데이터 수집 및 정제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8346812" y="5311647"/>
            <a:ext cx="1812758" cy="0"/>
          </a:xfrm>
          <a:prstGeom prst="line">
            <a:avLst/>
          </a:prstGeom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사람, 소년, 젊은, 아이이(가) 표시된 사진&#10;&#10;자동 생성된 설명">
            <a:extLst>
              <a:ext uri="{FF2B5EF4-FFF2-40B4-BE49-F238E27FC236}">
                <a16:creationId xmlns:a16="http://schemas.microsoft.com/office/drawing/2014/main" id="{A0BDCD2F-94CD-8746-B945-6D56B4840CAE}"/>
              </a:ext>
            </a:extLst>
          </p:cNvPr>
          <p:cNvPicPr preferRelativeResize="0">
            <a:picLocks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89" y="2666245"/>
            <a:ext cx="1440000" cy="1800000"/>
          </a:xfrm>
          <a:prstGeom prst="rect">
            <a:avLst/>
          </a:prstGeom>
          <a:ln w="88900" cap="sq">
            <a:solidFill>
              <a:schemeClr val="bg1"/>
            </a:solidFill>
            <a:miter lim="800000"/>
          </a:ln>
          <a:effectLst>
            <a:outerShdw blurRad="50800" dist="12700" dir="5400000" algn="ctr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7677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9BAE7A-C466-4C0A-AE0D-167077B357B6}"/>
              </a:ext>
            </a:extLst>
          </p:cNvPr>
          <p:cNvSpPr/>
          <p:nvPr/>
        </p:nvSpPr>
        <p:spPr>
          <a:xfrm>
            <a:off x="3990852" y="2875001"/>
            <a:ext cx="1926622" cy="435259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3622700" y="2875002"/>
            <a:ext cx="494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주제 선정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1458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5845178" y="5236378"/>
            <a:ext cx="825733" cy="356400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3392848" y="4781862"/>
            <a:ext cx="2247992" cy="356400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5323432" y="4315235"/>
            <a:ext cx="1120052" cy="356400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2" y="523116"/>
            <a:ext cx="2483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주제 선정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1601527" y="1704660"/>
            <a:ext cx="5694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개발 동기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1601527" y="3706567"/>
            <a:ext cx="2393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개발 목적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1880236" y="4217188"/>
            <a:ext cx="94454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0D252"/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자동화된 시스템으로 보다 편리하게 사용할 수 있게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342900" indent="-342900">
              <a:lnSpc>
                <a:spcPct val="150000"/>
              </a:lnSpc>
              <a:buClr>
                <a:srgbClr val="F0D252"/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사용자가 가장 좋아하는 환경으로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목욕을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할 수 있게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342900" indent="-342900">
              <a:lnSpc>
                <a:spcPct val="150000"/>
              </a:lnSpc>
              <a:buClr>
                <a:srgbClr val="F0D252"/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빅데이터와 결합하여 사용자의 편의성을 극대화하기 위해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80A68FC-D8D8-418C-B857-D30A5A601755}"/>
              </a:ext>
            </a:extLst>
          </p:cNvPr>
          <p:cNvSpPr/>
          <p:nvPr/>
        </p:nvSpPr>
        <p:spPr>
          <a:xfrm>
            <a:off x="2272692" y="2382752"/>
            <a:ext cx="2572643" cy="400110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204B37-1C2A-4D26-8D41-D7200380B417}"/>
              </a:ext>
            </a:extLst>
          </p:cNvPr>
          <p:cNvSpPr/>
          <p:nvPr/>
        </p:nvSpPr>
        <p:spPr>
          <a:xfrm>
            <a:off x="7583244" y="2357761"/>
            <a:ext cx="1188683" cy="421098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B85DD87-EC7E-4871-AB5A-A089BDB4BEFE}"/>
              </a:ext>
            </a:extLst>
          </p:cNvPr>
          <p:cNvSpPr/>
          <p:nvPr/>
        </p:nvSpPr>
        <p:spPr>
          <a:xfrm>
            <a:off x="1413547" y="3843409"/>
            <a:ext cx="187980" cy="187980"/>
          </a:xfrm>
          <a:prstGeom prst="ellipse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6443B5A-47F0-4C81-983B-010A8817C0B7}"/>
              </a:ext>
            </a:extLst>
          </p:cNvPr>
          <p:cNvSpPr/>
          <p:nvPr/>
        </p:nvSpPr>
        <p:spPr>
          <a:xfrm>
            <a:off x="1384518" y="1841134"/>
            <a:ext cx="209227" cy="187980"/>
          </a:xfrm>
          <a:prstGeom prst="ellipse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1880236" y="2284364"/>
            <a:ext cx="944544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0D252"/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하루의 시작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 마무리를 할 때 하는 목욕을 보다 </a:t>
            </a:r>
            <a:r>
              <a:rPr lang="ko-KR" alt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가치있게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 하기 위해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4" name="구부러진 연결선 3"/>
          <p:cNvCxnSpPr/>
          <p:nvPr/>
        </p:nvCxnSpPr>
        <p:spPr>
          <a:xfrm rot="16200000" flipV="1">
            <a:off x="7701877" y="1882054"/>
            <a:ext cx="516628" cy="434788"/>
          </a:xfrm>
          <a:prstGeom prst="curvedConnector3">
            <a:avLst/>
          </a:prstGeom>
          <a:ln w="38100">
            <a:solidFill>
              <a:srgbClr val="F0D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5912808" y="1460807"/>
            <a:ext cx="4941583" cy="461665"/>
            <a:chOff x="5912808" y="1460807"/>
            <a:chExt cx="4941583" cy="46166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9926764-7BB4-4871-8C70-108B8CC68A5B}"/>
                </a:ext>
              </a:extLst>
            </p:cNvPr>
            <p:cNvSpPr txBox="1"/>
            <p:nvPr/>
          </p:nvSpPr>
          <p:spPr>
            <a:xfrm>
              <a:off x="5912808" y="1460807"/>
              <a:ext cx="4941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Clr>
                  <a:srgbClr val="F0D252"/>
                </a:buClr>
              </a:pPr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cs typeface="함초롬바탕" panose="02030604000101010101" pitchFamily="18" charset="-127"/>
                </a:rPr>
                <a:t>단순히 씻는 행위 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cs typeface="함초롬바탕" panose="02030604000101010101" pitchFamily="18" charset="-127"/>
                </a:rPr>
                <a:t> </a:t>
              </a:r>
              <a:r>
                <a:rPr lang="en-US" altLang="ko-KR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cs typeface="함초롬바탕" panose="02030604000101010101" pitchFamily="18" charset="-127"/>
                </a:rPr>
                <a:t>  </a:t>
              </a:r>
              <a:r>
                <a:rPr lang="en-US" altLang="ko-KR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cs typeface="함초롬바탕" panose="02030604000101010101" pitchFamily="18" charset="-127"/>
                </a:rPr>
                <a:t> </a:t>
              </a:r>
              <a:r>
                <a:rPr lang="ko-KR" alt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cs typeface="함초롬바탕" panose="02030604000101010101" pitchFamily="18" charset="-127"/>
                </a:rPr>
                <a:t>휴식과 즐거움을 얻는 행위</a:t>
              </a:r>
              <a:endPara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7598071" y="1704660"/>
              <a:ext cx="315764" cy="0"/>
            </a:xfrm>
            <a:prstGeom prst="straightConnector1">
              <a:avLst/>
            </a:prstGeom>
            <a:ln w="38100">
              <a:solidFill>
                <a:srgbClr val="F0D25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429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2E80FA-5D49-4E17-925B-617AEB1393C6}"/>
              </a:ext>
            </a:extLst>
          </p:cNvPr>
          <p:cNvSpPr/>
          <p:nvPr/>
        </p:nvSpPr>
        <p:spPr>
          <a:xfrm>
            <a:off x="2873830" y="2321003"/>
            <a:ext cx="1985554" cy="409133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2995682" y="2321004"/>
            <a:ext cx="59001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프로젝트 소개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A9A9F-94F2-41E0-8243-A2BA3040BBDE}"/>
              </a:ext>
            </a:extLst>
          </p:cNvPr>
          <p:cNvSpPr txBox="1"/>
          <p:nvPr/>
        </p:nvSpPr>
        <p:spPr>
          <a:xfrm>
            <a:off x="3431144" y="3433829"/>
            <a:ext cx="5029198" cy="138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000" b="1" dirty="0">
                <a:solidFill>
                  <a:srgbClr val="767171"/>
                </a:solidFill>
              </a:rPr>
              <a:t>개발 환경</a:t>
            </a:r>
            <a:endParaRPr lang="en-US" altLang="ko-KR" sz="3000" b="1" dirty="0">
              <a:solidFill>
                <a:srgbClr val="76717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000" b="1" dirty="0">
                <a:solidFill>
                  <a:srgbClr val="767171"/>
                </a:solidFill>
              </a:rPr>
              <a:t>I-Tub </a:t>
            </a:r>
            <a:r>
              <a:rPr lang="ko-KR" altLang="en-US" sz="3000" b="1" dirty="0">
                <a:solidFill>
                  <a:srgbClr val="767171"/>
                </a:solidFill>
              </a:rPr>
              <a:t>시스템 흐름도</a:t>
            </a:r>
          </a:p>
        </p:txBody>
      </p:sp>
    </p:spTree>
    <p:extLst>
      <p:ext uri="{BB962C8B-B14F-4D97-AF65-F5344CB8AC3E}">
        <p14:creationId xmlns:p14="http://schemas.microsoft.com/office/powerpoint/2010/main" val="4048986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389020" y="23781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389020" y="294040"/>
            <a:ext cx="7454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개발환경</a:t>
            </a:r>
          </a:p>
        </p:txBody>
      </p:sp>
      <p:graphicFrame>
        <p:nvGraphicFramePr>
          <p:cNvPr id="22" name="표 23">
            <a:extLst>
              <a:ext uri="{FF2B5EF4-FFF2-40B4-BE49-F238E27FC236}">
                <a16:creationId xmlns:a16="http://schemas.microsoft.com/office/drawing/2014/main" id="{E20C881E-A649-41C2-BDF2-212F53F07070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53211315"/>
              </p:ext>
            </p:extLst>
          </p:nvPr>
        </p:nvGraphicFramePr>
        <p:xfrm>
          <a:off x="423109" y="1256274"/>
          <a:ext cx="11345783" cy="5307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644">
                  <a:extLst>
                    <a:ext uri="{9D8B030D-6E8A-4147-A177-3AD203B41FA5}">
                      <a16:colId xmlns:a16="http://schemas.microsoft.com/office/drawing/2014/main" val="4257127257"/>
                    </a:ext>
                  </a:extLst>
                </a:gridCol>
                <a:gridCol w="1743644">
                  <a:extLst>
                    <a:ext uri="{9D8B030D-6E8A-4147-A177-3AD203B41FA5}">
                      <a16:colId xmlns:a16="http://schemas.microsoft.com/office/drawing/2014/main" val="3637284956"/>
                    </a:ext>
                  </a:extLst>
                </a:gridCol>
                <a:gridCol w="1743644">
                  <a:extLst>
                    <a:ext uri="{9D8B030D-6E8A-4147-A177-3AD203B41FA5}">
                      <a16:colId xmlns:a16="http://schemas.microsoft.com/office/drawing/2014/main" val="887185796"/>
                    </a:ext>
                  </a:extLst>
                </a:gridCol>
                <a:gridCol w="6114851">
                  <a:extLst>
                    <a:ext uri="{9D8B030D-6E8A-4147-A177-3AD203B41FA5}">
                      <a16:colId xmlns:a16="http://schemas.microsoft.com/office/drawing/2014/main" val="649894734"/>
                    </a:ext>
                  </a:extLst>
                </a:gridCol>
              </a:tblGrid>
              <a:tr h="4821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767171"/>
                          </a:solidFill>
                        </a:rPr>
                        <a:t>설치 순서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프로그램명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928998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rgbClr val="767171"/>
                          </a:solidFill>
                        </a:rPr>
                        <a:t>VSCode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1.44.2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HTML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파일을 작성할 때 실시간 미리보기가 있고 각종 편의 기능이 많을 뿐더러 자바 스크립트도 지원해서 사용함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240325"/>
                  </a:ext>
                </a:extLst>
              </a:tr>
              <a:tr h="48214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  <a:hlinkClick r:id="rId3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https://code.visualstudio.com/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790073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Node.js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12.16.2 LST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웹페이지를 제작 및 서비스하기 위한 웹 서버 플랫폼이며 코드 몇 줄로 서버를 여닫을 수 있어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304494"/>
                  </a:ext>
                </a:extLst>
              </a:tr>
              <a:tr h="469567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  <a:hlinkClick r:id="rId4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https://nodejs.org/ko/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540497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MySQL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8.0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사용자의 </a:t>
                      </a:r>
                      <a:r>
                        <a:rPr lang="ko-KR" altLang="en-US" dirty="0" smtClean="0">
                          <a:solidFill>
                            <a:srgbClr val="767171"/>
                          </a:solidFill>
                        </a:rPr>
                        <a:t>정보나</a:t>
                      </a:r>
                      <a:r>
                        <a:rPr lang="en-US" altLang="ko-KR" dirty="0" smtClean="0">
                          <a:solidFill>
                            <a:srgbClr val="767171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rgbClr val="767171"/>
                          </a:solidFill>
                        </a:rPr>
                        <a:t>사용자가 사용한 정보에</a:t>
                      </a:r>
                      <a:r>
                        <a:rPr lang="en-US" altLang="ko-KR" baseline="0" dirty="0" smtClean="0">
                          <a:solidFill>
                            <a:srgbClr val="767171"/>
                          </a:solidFill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rgbClr val="767171"/>
                          </a:solidFill>
                        </a:rPr>
                        <a:t>대해 </a:t>
                      </a:r>
                      <a:r>
                        <a:rPr lang="en-US" altLang="ko-KR" baseline="0" dirty="0" smtClean="0">
                          <a:solidFill>
                            <a:srgbClr val="767171"/>
                          </a:solidFill>
                        </a:rPr>
                        <a:t>Crud(</a:t>
                      </a:r>
                      <a:r>
                        <a:rPr lang="en-US" altLang="ko-KR" baseline="0" dirty="0" err="1" smtClean="0">
                          <a:solidFill>
                            <a:srgbClr val="767171"/>
                          </a:solidFill>
                        </a:rPr>
                        <a:t>create,read,update,delete</a:t>
                      </a:r>
                      <a:r>
                        <a:rPr lang="en-US" altLang="ko-KR" baseline="0" dirty="0" smtClean="0">
                          <a:solidFill>
                            <a:srgbClr val="767171"/>
                          </a:solidFill>
                        </a:rPr>
                        <a:t>)</a:t>
                      </a:r>
                      <a:r>
                        <a:rPr lang="ko-KR" altLang="en-US" baseline="0" dirty="0" smtClean="0">
                          <a:solidFill>
                            <a:srgbClr val="767171"/>
                          </a:solidFill>
                        </a:rPr>
                        <a:t>기능을 사용하기위해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113929"/>
                  </a:ext>
                </a:extLst>
              </a:tr>
              <a:tr h="48214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  <a:hlinkClick r:id="rId5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https://www.mysql.com/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273094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HEROKU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7.39.5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767171"/>
                          </a:solidFill>
                        </a:rPr>
                        <a:t>웹 배포를 지원하는 플랫폼으로 </a:t>
                      </a:r>
                      <a:r>
                        <a:rPr lang="en-US" altLang="ko-KR" sz="1800" dirty="0">
                          <a:solidFill>
                            <a:srgbClr val="767171"/>
                          </a:solidFill>
                        </a:rPr>
                        <a:t>Node.js</a:t>
                      </a:r>
                      <a:r>
                        <a:rPr lang="ko-KR" altLang="en-US" sz="1800" dirty="0">
                          <a:solidFill>
                            <a:srgbClr val="767171"/>
                          </a:solidFill>
                        </a:rPr>
                        <a:t>를 지원하고 쉽게 배포를 할 수 있어 사용함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253461"/>
                  </a:ext>
                </a:extLst>
              </a:tr>
              <a:tr h="48214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  <a:hlinkClick r:id="rId6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https://www.heroku.com/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67777"/>
                  </a:ext>
                </a:extLst>
              </a:tr>
              <a:tr h="498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Python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3.6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인터프리터 언어로 라즈베리 파이의 각종 센서를 통해서 온도 및 수위를 제어하기 위해 필요함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865039"/>
                  </a:ext>
                </a:extLst>
              </a:tr>
              <a:tr h="48214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  <a:hlinkClick r:id="rId7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https://www.python.org/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487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425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2" y="523116"/>
            <a:ext cx="7213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I-Tub 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시스템 흐름도</a:t>
            </a:r>
          </a:p>
        </p:txBody>
      </p:sp>
      <p:sp>
        <p:nvSpPr>
          <p:cNvPr id="4" name="AutoShape 4" descr="아두이노icon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아두이노icon에 대한 이미지 검색결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4148C5-DC47-4EEA-AD01-A050887326E2}"/>
              </a:ext>
            </a:extLst>
          </p:cNvPr>
          <p:cNvSpPr txBox="1"/>
          <p:nvPr/>
        </p:nvSpPr>
        <p:spPr>
          <a:xfrm>
            <a:off x="7333989" y="1366977"/>
            <a:ext cx="485801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en-US" altLang="ko-KR" sz="1600" dirty="0">
                <a:solidFill>
                  <a:srgbClr val="767171"/>
                </a:solidFill>
              </a:rPr>
              <a:t>(</a:t>
            </a:r>
            <a:r>
              <a:rPr lang="ko-KR" altLang="en-US" sz="1600" dirty="0">
                <a:solidFill>
                  <a:srgbClr val="767171"/>
                </a:solidFill>
              </a:rPr>
              <a:t>데이터 요청</a:t>
            </a:r>
            <a:r>
              <a:rPr lang="en-US" altLang="ko-KR" sz="1600" dirty="0">
                <a:solidFill>
                  <a:srgbClr val="767171"/>
                </a:solidFill>
              </a:rPr>
              <a:t>) 				     </a:t>
            </a:r>
            <a:r>
              <a:rPr lang="ko-KR" altLang="en-US" sz="1600" dirty="0">
                <a:solidFill>
                  <a:srgbClr val="767171"/>
                </a:solidFill>
              </a:rPr>
              <a:t>각 모드 양식에 맞는 데이터를 전송</a:t>
            </a:r>
            <a:endParaRPr lang="en-US" altLang="ko-KR" sz="1600" dirty="0">
              <a:solidFill>
                <a:srgbClr val="767171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en-US" altLang="ko-KR" sz="1600" dirty="0">
                <a:solidFill>
                  <a:srgbClr val="767171"/>
                </a:solidFill>
              </a:rPr>
              <a:t>(</a:t>
            </a:r>
            <a:r>
              <a:rPr lang="ko-KR" altLang="en-US" sz="1600" dirty="0">
                <a:solidFill>
                  <a:srgbClr val="767171"/>
                </a:solidFill>
              </a:rPr>
              <a:t>데이터 입출력</a:t>
            </a:r>
            <a:r>
              <a:rPr lang="en-US" altLang="ko-KR" sz="1600" dirty="0">
                <a:solidFill>
                  <a:srgbClr val="767171"/>
                </a:solidFill>
              </a:rPr>
              <a:t>) </a:t>
            </a:r>
            <a:r>
              <a:rPr lang="ko-KR" altLang="en-US" sz="1600" dirty="0">
                <a:solidFill>
                  <a:srgbClr val="767171"/>
                </a:solidFill>
              </a:rPr>
              <a:t>사용자의 정보 </a:t>
            </a:r>
            <a:r>
              <a:rPr lang="ko-KR" altLang="en-US" sz="1600" dirty="0" smtClean="0">
                <a:solidFill>
                  <a:srgbClr val="767171"/>
                </a:solidFill>
              </a:rPr>
              <a:t>및                     사용 </a:t>
            </a:r>
            <a:r>
              <a:rPr lang="ko-KR" altLang="en-US" sz="1600" dirty="0">
                <a:solidFill>
                  <a:srgbClr val="767171"/>
                </a:solidFill>
              </a:rPr>
              <a:t>데이터를 데이터 베이스에 읽고 씀</a:t>
            </a:r>
            <a:endParaRPr lang="en-US" altLang="ko-KR" sz="1600" dirty="0">
              <a:solidFill>
                <a:srgbClr val="767171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en-US" altLang="ko-KR" sz="1600" dirty="0">
                <a:solidFill>
                  <a:srgbClr val="767171"/>
                </a:solidFill>
              </a:rPr>
              <a:t>(</a:t>
            </a:r>
            <a:r>
              <a:rPr lang="ko-KR" altLang="en-US" sz="1600" dirty="0">
                <a:solidFill>
                  <a:srgbClr val="767171"/>
                </a:solidFill>
              </a:rPr>
              <a:t>데이터 전송</a:t>
            </a:r>
            <a:r>
              <a:rPr lang="en-US" altLang="ko-KR" sz="1600" dirty="0">
                <a:solidFill>
                  <a:srgbClr val="767171"/>
                </a:solidFill>
              </a:rPr>
              <a:t>) </a:t>
            </a:r>
            <a:r>
              <a:rPr lang="ko-KR" altLang="en-US" sz="1600" dirty="0">
                <a:solidFill>
                  <a:srgbClr val="767171"/>
                </a:solidFill>
              </a:rPr>
              <a:t>데이터베이스에 저장된 데이터를 </a:t>
            </a:r>
            <a:r>
              <a:rPr lang="ko-KR" altLang="en-US" sz="1600" dirty="0" smtClean="0">
                <a:solidFill>
                  <a:srgbClr val="767171"/>
                </a:solidFill>
              </a:rPr>
              <a:t>   센서가 </a:t>
            </a:r>
            <a:r>
              <a:rPr lang="ko-KR" altLang="en-US" sz="1600" dirty="0">
                <a:solidFill>
                  <a:srgbClr val="767171"/>
                </a:solidFill>
              </a:rPr>
              <a:t>읽어와 그 값들로 작동을 준비</a:t>
            </a:r>
            <a:endParaRPr lang="en-US" altLang="ko-KR" sz="1600" dirty="0">
              <a:solidFill>
                <a:srgbClr val="767171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en-US" altLang="ko-KR" sz="1600" dirty="0">
                <a:solidFill>
                  <a:srgbClr val="767171"/>
                </a:solidFill>
              </a:rPr>
              <a:t>(</a:t>
            </a:r>
            <a:r>
              <a:rPr lang="ko-KR" altLang="en-US" sz="1600" dirty="0">
                <a:solidFill>
                  <a:srgbClr val="767171"/>
                </a:solidFill>
              </a:rPr>
              <a:t>데이터 학습</a:t>
            </a:r>
            <a:r>
              <a:rPr lang="en-US" altLang="ko-KR" sz="1600" dirty="0">
                <a:solidFill>
                  <a:srgbClr val="767171"/>
                </a:solidFill>
              </a:rPr>
              <a:t>) </a:t>
            </a:r>
            <a:r>
              <a:rPr lang="ko-KR" altLang="en-US" sz="1600" dirty="0">
                <a:solidFill>
                  <a:srgbClr val="767171"/>
                </a:solidFill>
              </a:rPr>
              <a:t>데이터베이스에 있는 데이터를 </a:t>
            </a:r>
            <a:r>
              <a:rPr lang="ko-KR" altLang="en-US" sz="1600" dirty="0" smtClean="0">
                <a:solidFill>
                  <a:srgbClr val="767171"/>
                </a:solidFill>
              </a:rPr>
              <a:t>      일정 </a:t>
            </a:r>
            <a:r>
              <a:rPr lang="ko-KR" altLang="en-US" sz="1600" dirty="0">
                <a:solidFill>
                  <a:srgbClr val="767171"/>
                </a:solidFill>
              </a:rPr>
              <a:t>시간</a:t>
            </a:r>
            <a:r>
              <a:rPr lang="en-US" altLang="ko-KR" sz="1600" dirty="0">
                <a:solidFill>
                  <a:srgbClr val="767171"/>
                </a:solidFill>
              </a:rPr>
              <a:t>(1</a:t>
            </a:r>
            <a:r>
              <a:rPr lang="ko-KR" altLang="en-US" sz="1600" dirty="0">
                <a:solidFill>
                  <a:srgbClr val="767171"/>
                </a:solidFill>
              </a:rPr>
              <a:t>일 기준</a:t>
            </a:r>
            <a:r>
              <a:rPr lang="en-US" altLang="ko-KR" sz="1600" dirty="0">
                <a:solidFill>
                  <a:srgbClr val="767171"/>
                </a:solidFill>
              </a:rPr>
              <a:t>)</a:t>
            </a:r>
            <a:r>
              <a:rPr lang="ko-KR" altLang="en-US" sz="1600" dirty="0">
                <a:solidFill>
                  <a:srgbClr val="767171"/>
                </a:solidFill>
              </a:rPr>
              <a:t>마다 자동으로 학습</a:t>
            </a:r>
            <a:endParaRPr lang="en-US" altLang="ko-KR" sz="1600" dirty="0">
              <a:solidFill>
                <a:srgbClr val="767171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en-US" altLang="ko-KR" sz="1600" dirty="0">
                <a:solidFill>
                  <a:srgbClr val="767171"/>
                </a:solidFill>
              </a:rPr>
              <a:t>(</a:t>
            </a:r>
            <a:r>
              <a:rPr lang="ko-KR" altLang="en-US" sz="1600" dirty="0">
                <a:solidFill>
                  <a:srgbClr val="767171"/>
                </a:solidFill>
              </a:rPr>
              <a:t>시제품 동작</a:t>
            </a:r>
            <a:r>
              <a:rPr lang="en-US" altLang="ko-KR" sz="1600" dirty="0">
                <a:solidFill>
                  <a:srgbClr val="767171"/>
                </a:solidFill>
              </a:rPr>
              <a:t>) </a:t>
            </a:r>
            <a:r>
              <a:rPr lang="ko-KR" altLang="en-US" sz="1600" dirty="0">
                <a:solidFill>
                  <a:srgbClr val="767171"/>
                </a:solidFill>
              </a:rPr>
              <a:t>라즈베리 파이가 센서가 달린 </a:t>
            </a:r>
            <a:r>
              <a:rPr lang="ko-KR" altLang="en-US" sz="1600" dirty="0" smtClean="0">
                <a:solidFill>
                  <a:srgbClr val="767171"/>
                </a:solidFill>
              </a:rPr>
              <a:t>       시제품에 </a:t>
            </a:r>
            <a:r>
              <a:rPr lang="ko-KR" altLang="en-US" sz="1600" dirty="0">
                <a:solidFill>
                  <a:srgbClr val="767171"/>
                </a:solidFill>
              </a:rPr>
              <a:t>작동 명령</a:t>
            </a:r>
            <a:endParaRPr lang="en-US" altLang="ko-KR" sz="1600" dirty="0">
              <a:solidFill>
                <a:srgbClr val="76717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A65AD21-41C2-4848-8179-5B78909D09D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04259" y="1301193"/>
            <a:ext cx="692972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18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6820</TotalTime>
  <Words>1611</Words>
  <Application>Microsoft Office PowerPoint</Application>
  <PresentationFormat>와이드스크린</PresentationFormat>
  <Paragraphs>411</Paragraphs>
  <Slides>32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맑은 고딕</vt:lpstr>
      <vt:lpstr>함초롬바탕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림</dc:creator>
  <cp:lastModifiedBy>박 지수</cp:lastModifiedBy>
  <cp:revision>413</cp:revision>
  <dcterms:created xsi:type="dcterms:W3CDTF">2018-04-26T13:55:58Z</dcterms:created>
  <dcterms:modified xsi:type="dcterms:W3CDTF">2020-06-01T11:36:52Z</dcterms:modified>
</cp:coreProperties>
</file>