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81" r:id="rId4"/>
    <p:sldId id="282" r:id="rId5"/>
    <p:sldId id="317" r:id="rId6"/>
    <p:sldId id="318" r:id="rId7"/>
    <p:sldId id="319" r:id="rId8"/>
    <p:sldId id="298" r:id="rId9"/>
    <p:sldId id="314" r:id="rId10"/>
    <p:sldId id="322" r:id="rId11"/>
    <p:sldId id="315" r:id="rId12"/>
    <p:sldId id="316" r:id="rId13"/>
    <p:sldId id="304" r:id="rId14"/>
    <p:sldId id="303" r:id="rId15"/>
    <p:sldId id="306" r:id="rId16"/>
    <p:sldId id="305" r:id="rId17"/>
    <p:sldId id="308" r:id="rId18"/>
    <p:sldId id="309" r:id="rId19"/>
    <p:sldId id="310" r:id="rId20"/>
    <p:sldId id="307" r:id="rId21"/>
    <p:sldId id="299" r:id="rId22"/>
    <p:sldId id="300" r:id="rId23"/>
    <p:sldId id="325" r:id="rId24"/>
    <p:sldId id="328" r:id="rId25"/>
    <p:sldId id="283" r:id="rId26"/>
    <p:sldId id="32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>
      <p:ext uri="{19B8F6BF-5375-455C-9EA6-DF929625EA0E}">
        <p15:presenceInfo xmlns:p15="http://schemas.microsoft.com/office/powerpoint/2012/main" userId="S::hh3768@chosun.kr::5ec78aac-99b8-4b07-92d7-b0b2c0bfe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  <a:srgbClr val="F4E5A5"/>
    <a:srgbClr val="767171"/>
    <a:srgbClr val="48484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9" autoAdjust="0"/>
    <p:restoredTop sz="94295" autoAdjust="0"/>
  </p:normalViewPr>
  <p:slideViewPr>
    <p:cSldViewPr snapToGrid="0">
      <p:cViewPr varScale="1">
        <p:scale>
          <a:sx n="109" d="100"/>
          <a:sy n="109" d="100"/>
        </p:scale>
        <p:origin x="62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48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2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nfwlxo11@naver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2VM7vNB8BpA2Zspu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wnsurvey.com/issue/share/link/147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4146" y="1807003"/>
            <a:ext cx="4236886" cy="1546232"/>
            <a:chOff x="1651171" y="1787953"/>
            <a:chExt cx="4236886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674419" y="2872520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지능형 욕조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84848"/>
                </a:solidFill>
              </a:rPr>
              <a:t>학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  </a:t>
            </a:r>
            <a:r>
              <a:rPr kumimoji="1" lang="ko-KR" altLang="en-US" b="1" dirty="0">
                <a:solidFill>
                  <a:srgbClr val="484848"/>
                </a:solidFill>
              </a:rPr>
              <a:t>기 </a:t>
            </a:r>
            <a:r>
              <a:rPr kumimoji="1" lang="en-US" altLang="ko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</a:t>
            </a:r>
            <a:r>
              <a:rPr kumimoji="1" lang="en-US" altLang="ko-KR" b="1" dirty="0">
                <a:solidFill>
                  <a:srgbClr val="484848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과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목 </a:t>
            </a:r>
            <a:r>
              <a:rPr kumimoji="1" lang="en-US" altLang="ko-KR" b="1" dirty="0">
                <a:solidFill>
                  <a:srgbClr val="484848"/>
                </a:solidFill>
              </a:rPr>
              <a:t>: </a:t>
            </a:r>
            <a:r>
              <a:rPr kumimoji="1" lang="ko-KR" altLang="en-US" b="1" dirty="0">
                <a:solidFill>
                  <a:srgbClr val="484848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484848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정현숙</a:t>
            </a:r>
            <a:endParaRPr kumimoji="1" lang="en-US" altLang="ko-KR" b="1" dirty="0">
              <a:solidFill>
                <a:srgbClr val="484848"/>
              </a:solidFill>
            </a:endParaRP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팀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명 </a:t>
            </a:r>
            <a:r>
              <a:rPr kumimoji="1" lang="en-US" altLang="ko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 err="1">
                <a:solidFill>
                  <a:srgbClr val="484848"/>
                </a:solidFill>
              </a:rPr>
              <a:t>얼티밋</a:t>
            </a:r>
            <a:endParaRPr kumimoji="1" lang="en-US" altLang="ko-Kore-KR" b="1" dirty="0">
              <a:solidFill>
                <a:srgbClr val="484848"/>
              </a:solidFill>
            </a:endParaRPr>
          </a:p>
          <a:p>
            <a:r>
              <a:rPr kumimoji="1" lang="ko-Kore-KR" altLang="en-US" b="1" dirty="0">
                <a:solidFill>
                  <a:srgbClr val="484848"/>
                </a:solidFill>
              </a:rPr>
              <a:t>팀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</a:t>
            </a:r>
            <a:r>
              <a:rPr kumimoji="1" lang="ko-Kore-KR" altLang="en-US" b="1" dirty="0">
                <a:solidFill>
                  <a:srgbClr val="484848"/>
                </a:solidFill>
              </a:rPr>
              <a:t>장</a:t>
            </a:r>
            <a:r>
              <a:rPr kumimoji="1" lang="en-US" altLang="en-US" b="1" dirty="0">
                <a:solidFill>
                  <a:srgbClr val="484848"/>
                </a:solidFill>
              </a:rPr>
              <a:t> </a:t>
            </a:r>
            <a:r>
              <a:rPr kumimoji="1" lang="en-US" altLang="ko-Kore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임대인</a:t>
            </a:r>
            <a:r>
              <a:rPr kumimoji="1" lang="en-US" altLang="ko-KR" b="1" dirty="0">
                <a:solidFill>
                  <a:srgbClr val="484848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팀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원 </a:t>
            </a:r>
            <a:r>
              <a:rPr kumimoji="1" lang="en-US" altLang="ko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 err="1">
                <a:solidFill>
                  <a:srgbClr val="484848"/>
                </a:solidFill>
              </a:rPr>
              <a:t>정해민</a:t>
            </a:r>
            <a:r>
              <a:rPr kumimoji="1" lang="en-US" altLang="ko-KR" b="1" dirty="0">
                <a:solidFill>
                  <a:srgbClr val="484848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484848"/>
                </a:solidFill>
              </a:rPr>
              <a:t>(20154199)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                 </a:t>
            </a:r>
            <a:r>
              <a:rPr kumimoji="1" lang="ko-KR" altLang="en-US" b="1" dirty="0" err="1">
                <a:solidFill>
                  <a:srgbClr val="484848"/>
                </a:solidFill>
              </a:rPr>
              <a:t>조휘훈</a:t>
            </a:r>
            <a:r>
              <a:rPr kumimoji="1" lang="en-US" altLang="ko-KR" b="1" dirty="0">
                <a:solidFill>
                  <a:srgbClr val="484848"/>
                </a:solidFill>
              </a:rPr>
              <a:t>(20154219)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                 박지수</a:t>
            </a:r>
            <a:r>
              <a:rPr kumimoji="1" lang="en-US" altLang="ko-KR" b="1" dirty="0">
                <a:solidFill>
                  <a:srgbClr val="484848"/>
                </a:solidFill>
              </a:rPr>
              <a:t>(20154280)</a:t>
            </a:r>
            <a:endParaRPr kumimoji="1" lang="ko-Kore-KR" altLang="en-US" b="1" dirty="0">
              <a:solidFill>
                <a:srgbClr val="48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474D9-8B56-40E3-AA8F-A2BB2ADB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3" y="543050"/>
            <a:ext cx="792000" cy="792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042167-24B8-4033-9E48-BBDE844247E7}"/>
              </a:ext>
            </a:extLst>
          </p:cNvPr>
          <p:cNvGrpSpPr/>
          <p:nvPr/>
        </p:nvGrpSpPr>
        <p:grpSpPr>
          <a:xfrm>
            <a:off x="465222" y="952562"/>
            <a:ext cx="11288372" cy="5524990"/>
            <a:chOff x="3981626" y="2116935"/>
            <a:chExt cx="2462614" cy="304561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8874F2B-24C3-43DE-888A-41064C884115}"/>
                </a:ext>
              </a:extLst>
            </p:cNvPr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81D0EE8-C012-46E5-A3C8-59C63B331E72}"/>
                </a:ext>
              </a:extLst>
            </p:cNvPr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3610964-D721-4262-828E-289C0D698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406" y="2116935"/>
              <a:ext cx="14683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DCB56B-9DBC-47C1-868E-43609F7C8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26" y="2414251"/>
              <a:ext cx="2" cy="2748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9554FB-6006-4276-9563-9611AE318B1C}"/>
              </a:ext>
            </a:extLst>
          </p:cNvPr>
          <p:cNvSpPr/>
          <p:nvPr/>
        </p:nvSpPr>
        <p:spPr>
          <a:xfrm>
            <a:off x="1755916" y="1301188"/>
            <a:ext cx="2499360" cy="3135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선호하는 온도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436688" y="523116"/>
            <a:ext cx="10640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C9721B-D1D9-4D7C-A10A-586C9A6A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96" y="2016323"/>
            <a:ext cx="3510000" cy="1550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3AAFD3-341B-4960-B608-83B1BA2A8A60}"/>
              </a:ext>
            </a:extLst>
          </p:cNvPr>
          <p:cNvSpPr txBox="1"/>
          <p:nvPr/>
        </p:nvSpPr>
        <p:spPr>
          <a:xfrm>
            <a:off x="5193002" y="2047367"/>
            <a:ext cx="4089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선택지에 없어 추가된 온도를 선택지</a:t>
            </a:r>
            <a:r>
              <a:rPr lang="en-US" altLang="ko-KR" dirty="0"/>
              <a:t>(</a:t>
            </a:r>
            <a:r>
              <a:rPr lang="ko-KR" altLang="en-US" dirty="0"/>
              <a:t>따뜻함</a:t>
            </a:r>
            <a:r>
              <a:rPr lang="en-US" altLang="ko-KR" dirty="0"/>
              <a:t>, </a:t>
            </a:r>
            <a:r>
              <a:rPr lang="ko-KR" altLang="en-US" dirty="0"/>
              <a:t>미지근함</a:t>
            </a:r>
            <a:r>
              <a:rPr lang="en-US" altLang="ko-KR" dirty="0"/>
              <a:t>, </a:t>
            </a:r>
            <a:r>
              <a:rPr lang="ko-KR" altLang="en-US" dirty="0"/>
              <a:t>차가움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에 가까운 값으로 변경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뜨거움 </a:t>
            </a:r>
            <a:r>
              <a:rPr lang="en-US" altLang="ko-KR" dirty="0"/>
              <a:t>-&gt; </a:t>
            </a:r>
            <a:r>
              <a:rPr lang="ko-KR" altLang="en-US" dirty="0"/>
              <a:t>따뜻함</a:t>
            </a:r>
            <a:endParaRPr lang="en-US" altLang="ko-KR" dirty="0"/>
          </a:p>
          <a:p>
            <a:r>
              <a:rPr lang="en-US" altLang="ko-KR" dirty="0"/>
              <a:t>         36.8 -&gt; </a:t>
            </a:r>
            <a:r>
              <a:rPr lang="ko-KR" altLang="en-US" dirty="0"/>
              <a:t>미지근함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96008F-0131-4063-A8EB-08A354570C95}"/>
              </a:ext>
            </a:extLst>
          </p:cNvPr>
          <p:cNvCxnSpPr/>
          <p:nvPr/>
        </p:nvCxnSpPr>
        <p:spPr>
          <a:xfrm>
            <a:off x="5193002" y="4922520"/>
            <a:ext cx="1040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_x138104104" descr="EMB00000b285147">
            <a:extLst>
              <a:ext uri="{FF2B5EF4-FFF2-40B4-BE49-F238E27FC236}">
                <a16:creationId xmlns:a16="http://schemas.microsoft.com/office/drawing/2014/main" id="{0718C87B-E352-471A-B049-09B680354C5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67" y="393605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38076016" descr="EMB00000b285148">
            <a:extLst>
              <a:ext uri="{FF2B5EF4-FFF2-40B4-BE49-F238E27FC236}">
                <a16:creationId xmlns:a16="http://schemas.microsoft.com/office/drawing/2014/main" id="{EA8123C1-1970-4C62-9438-0507CB1291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95" y="394209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5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474D9-8B56-40E3-AA8F-A2BB2ADB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3" y="543050"/>
            <a:ext cx="792000" cy="79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DB13EF-A5E6-41BB-A0C7-30835F1F664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88" y="2062908"/>
            <a:ext cx="3510000" cy="155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68F6F5-E034-4EAC-99CC-C469C740AD5B}"/>
              </a:ext>
            </a:extLst>
          </p:cNvPr>
          <p:cNvSpPr txBox="1"/>
          <p:nvPr/>
        </p:nvSpPr>
        <p:spPr>
          <a:xfrm>
            <a:off x="5923977" y="2377043"/>
            <a:ext cx="408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 데이터 값은 입력 형식이 통일 되지 않아서 </a:t>
            </a:r>
            <a:r>
              <a:rPr lang="en-US" altLang="ko-KR" dirty="0"/>
              <a:t>24</a:t>
            </a:r>
            <a:r>
              <a:rPr lang="ko-KR" altLang="en-US" dirty="0"/>
              <a:t>시간 기준으로 변환  후 작성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44115-42F5-4C8B-847F-D0A7E494D687}"/>
              </a:ext>
            </a:extLst>
          </p:cNvPr>
          <p:cNvSpPr/>
          <p:nvPr/>
        </p:nvSpPr>
        <p:spPr>
          <a:xfrm>
            <a:off x="1942008" y="1502241"/>
            <a:ext cx="2499360" cy="3135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평균 목욕 시간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042167-24B8-4033-9E48-BBDE844247E7}"/>
              </a:ext>
            </a:extLst>
          </p:cNvPr>
          <p:cNvGrpSpPr/>
          <p:nvPr/>
        </p:nvGrpSpPr>
        <p:grpSpPr>
          <a:xfrm>
            <a:off x="465222" y="952562"/>
            <a:ext cx="11288372" cy="5524990"/>
            <a:chOff x="3981626" y="2116935"/>
            <a:chExt cx="2462614" cy="304561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8874F2B-24C3-43DE-888A-41064C884115}"/>
                </a:ext>
              </a:extLst>
            </p:cNvPr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81D0EE8-C012-46E5-A3C8-59C63B331E72}"/>
                </a:ext>
              </a:extLst>
            </p:cNvPr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3610964-D721-4262-828E-289C0D698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406" y="2116935"/>
              <a:ext cx="14683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DCB56B-9DBC-47C1-868E-43609F7C8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26" y="2414251"/>
              <a:ext cx="2" cy="2748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436688" y="523116"/>
            <a:ext cx="10640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EC35F5-BB04-4C1A-A5D1-0B781DCA4906}"/>
              </a:ext>
            </a:extLst>
          </p:cNvPr>
          <p:cNvCxnSpPr/>
          <p:nvPr/>
        </p:nvCxnSpPr>
        <p:spPr>
          <a:xfrm>
            <a:off x="5221008" y="4975544"/>
            <a:ext cx="1040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2139C99-075D-4C35-A172-C9466D3C7A7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15" y="3956504"/>
            <a:ext cx="2160000" cy="21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AC75C43-D145-4B92-BBA0-04C09974247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771600" y="395650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474D9-8B56-40E3-AA8F-A2BB2ADB7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3" y="543050"/>
            <a:ext cx="792000" cy="7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E9CB12-58FF-4C5E-A787-2D8B584428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" b="31442"/>
          <a:stretch/>
        </p:blipFill>
        <p:spPr>
          <a:xfrm>
            <a:off x="1162212" y="1670396"/>
            <a:ext cx="9713450" cy="3517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4927286" y="1178296"/>
            <a:ext cx="2499360" cy="3135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정제 완료된 모습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6C501-9E7F-46E4-A2D4-3C0641287487}"/>
              </a:ext>
            </a:extLst>
          </p:cNvPr>
          <p:cNvSpPr txBox="1"/>
          <p:nvPr/>
        </p:nvSpPr>
        <p:spPr>
          <a:xfrm>
            <a:off x="1478280" y="5425439"/>
            <a:ext cx="939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날씨 컬럼의 데이터는 선호하는 시간의 데이터와 설문한 날짜 데이터를 합쳐 목욕 시간대라는 컬럼을 만든 후 실제 기상청 데이터를 받아와 </a:t>
            </a:r>
            <a:r>
              <a:rPr lang="en-US" altLang="ko-KR" dirty="0"/>
              <a:t>VLOOKUP</a:t>
            </a:r>
            <a:r>
              <a:rPr lang="ko-KR" altLang="en-US" dirty="0"/>
              <a:t>함수를 이용하여 작성함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042167-24B8-4033-9E48-BBDE844247E7}"/>
              </a:ext>
            </a:extLst>
          </p:cNvPr>
          <p:cNvGrpSpPr/>
          <p:nvPr/>
        </p:nvGrpSpPr>
        <p:grpSpPr>
          <a:xfrm>
            <a:off x="465222" y="952562"/>
            <a:ext cx="11288372" cy="5524990"/>
            <a:chOff x="3981626" y="2116935"/>
            <a:chExt cx="2462614" cy="304561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8874F2B-24C3-43DE-888A-41064C884115}"/>
                </a:ext>
              </a:extLst>
            </p:cNvPr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81D0EE8-C012-46E5-A3C8-59C63B331E72}"/>
                </a:ext>
              </a:extLst>
            </p:cNvPr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3610964-D721-4262-828E-289C0D698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406" y="2116935"/>
              <a:ext cx="14683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DCB56B-9DBC-47C1-868E-43609F7C8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26" y="2414251"/>
              <a:ext cx="2" cy="2748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436688" y="523116"/>
            <a:ext cx="10640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55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016044A-9A0A-42E9-9602-019435291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57" y="325142"/>
            <a:ext cx="1191600" cy="119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161FC5-5379-44D4-B15E-EE0C75D3ED6A}"/>
              </a:ext>
            </a:extLst>
          </p:cNvPr>
          <p:cNvSpPr txBox="1"/>
          <p:nvPr/>
        </p:nvSpPr>
        <p:spPr>
          <a:xfrm>
            <a:off x="465221" y="523116"/>
            <a:ext cx="422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피드백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B7996-3989-4FA1-84A6-6F4BDC71EF11}"/>
              </a:ext>
            </a:extLst>
          </p:cNvPr>
          <p:cNvSpPr/>
          <p:nvPr/>
        </p:nvSpPr>
        <p:spPr>
          <a:xfrm>
            <a:off x="1035207" y="1817231"/>
            <a:ext cx="2196330" cy="356400"/>
          </a:xfrm>
          <a:prstGeom prst="rect">
            <a:avLst/>
          </a:prstGeom>
          <a:solidFill>
            <a:srgbClr val="F4E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51EB7-1D3C-4D16-B837-680AD486C9AD}"/>
              </a:ext>
            </a:extLst>
          </p:cNvPr>
          <p:cNvSpPr/>
          <p:nvPr/>
        </p:nvSpPr>
        <p:spPr>
          <a:xfrm>
            <a:off x="3801521" y="1819084"/>
            <a:ext cx="7629012" cy="356400"/>
          </a:xfrm>
          <a:prstGeom prst="rect">
            <a:avLst/>
          </a:prstGeom>
          <a:solidFill>
            <a:srgbClr val="F4E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처리 및 답변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D6482-0EFC-4360-8BCE-88C0B866A510}"/>
              </a:ext>
            </a:extLst>
          </p:cNvPr>
          <p:cNvSpPr txBox="1"/>
          <p:nvPr/>
        </p:nvSpPr>
        <p:spPr>
          <a:xfrm>
            <a:off x="1025728" y="2468845"/>
            <a:ext cx="219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욕조 모양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059CF-AC3B-490C-9F69-64D229A4A6FE}"/>
              </a:ext>
            </a:extLst>
          </p:cNvPr>
          <p:cNvSpPr txBox="1"/>
          <p:nvPr/>
        </p:nvSpPr>
        <p:spPr>
          <a:xfrm>
            <a:off x="3892167" y="2438412"/>
            <a:ext cx="749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욕조의 벽면에 부착하는 방식으로 욕조의 모양 두께와 상관 없음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654443-0010-48EA-BAF1-DCF3CD7F899E}"/>
              </a:ext>
            </a:extLst>
          </p:cNvPr>
          <p:cNvCxnSpPr/>
          <p:nvPr/>
        </p:nvCxnSpPr>
        <p:spPr>
          <a:xfrm>
            <a:off x="1035206" y="3202072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974EB2-1D7B-4B73-BB66-D430658FEFE1}"/>
              </a:ext>
            </a:extLst>
          </p:cNvPr>
          <p:cNvSpPr txBox="1"/>
          <p:nvPr/>
        </p:nvSpPr>
        <p:spPr>
          <a:xfrm>
            <a:off x="1086488" y="3703505"/>
            <a:ext cx="219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 세기 조절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266407-EADA-4C0E-9305-5C91F586FCF1}"/>
              </a:ext>
            </a:extLst>
          </p:cNvPr>
          <p:cNvCxnSpPr/>
          <p:nvPr/>
        </p:nvCxnSpPr>
        <p:spPr>
          <a:xfrm>
            <a:off x="1035206" y="4605122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87D54F-EE59-48EB-BA1E-25844D54B32E}"/>
              </a:ext>
            </a:extLst>
          </p:cNvPr>
          <p:cNvSpPr txBox="1"/>
          <p:nvPr/>
        </p:nvSpPr>
        <p:spPr>
          <a:xfrm>
            <a:off x="1025727" y="4965383"/>
            <a:ext cx="219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입욕제</a:t>
            </a:r>
            <a:r>
              <a:rPr lang="ko-KR" altLang="en-US" dirty="0"/>
              <a:t> 추천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B04B19-0CB5-4E75-94C6-4249761E85F6}"/>
              </a:ext>
            </a:extLst>
          </p:cNvPr>
          <p:cNvSpPr txBox="1"/>
          <p:nvPr/>
        </p:nvSpPr>
        <p:spPr>
          <a:xfrm>
            <a:off x="3795947" y="4744692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입욕제는</a:t>
            </a:r>
            <a:r>
              <a:rPr lang="ko-KR" altLang="en-US" dirty="0"/>
              <a:t> 추천하는 것 뿐만 아니라 사용자가 직접 선택할 수도 있음</a:t>
            </a:r>
            <a:endParaRPr lang="en-US" altLang="ko-KR" dirty="0"/>
          </a:p>
          <a:p>
            <a:r>
              <a:rPr lang="ko-KR" altLang="en-US" dirty="0"/>
              <a:t>액체나 고체에 대한 설정은 모형을 제작해보며 천천히 고를 예정</a:t>
            </a:r>
            <a:endParaRPr lang="en-US" altLang="ko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757175-0D6C-4F24-9C91-66DBD5B39BBA}"/>
              </a:ext>
            </a:extLst>
          </p:cNvPr>
          <p:cNvCxnSpPr/>
          <p:nvPr/>
        </p:nvCxnSpPr>
        <p:spPr>
          <a:xfrm>
            <a:off x="1035206" y="5782309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A059CF-AC3B-490C-9F69-64D229A4A6FE}"/>
              </a:ext>
            </a:extLst>
          </p:cNvPr>
          <p:cNvSpPr txBox="1"/>
          <p:nvPr/>
        </p:nvSpPr>
        <p:spPr>
          <a:xfrm>
            <a:off x="3904080" y="3584659"/>
            <a:ext cx="749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수도꼭지에 씌우는 형태를 생각하고 있으며 </a:t>
            </a:r>
            <a:r>
              <a:rPr lang="ko-KR" altLang="en-US" dirty="0" err="1"/>
              <a:t>스텝모터를</a:t>
            </a:r>
            <a:r>
              <a:rPr lang="ko-KR" altLang="en-US" dirty="0"/>
              <a:t> 사용해 상하 좌우 운동을 구현해 온도</a:t>
            </a:r>
            <a:r>
              <a:rPr lang="en-US" altLang="ko-KR" dirty="0"/>
              <a:t>, </a:t>
            </a:r>
            <a:r>
              <a:rPr lang="ko-KR" altLang="en-US" dirty="0"/>
              <a:t>세기를 조절할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105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1ED8EBE8-2FAD-448F-8BF4-A772C122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63" y="341245"/>
            <a:ext cx="1192097" cy="119209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9EAFCA-C0FF-4E07-92FF-16591DA7BE07}"/>
              </a:ext>
            </a:extLst>
          </p:cNvPr>
          <p:cNvSpPr/>
          <p:nvPr/>
        </p:nvSpPr>
        <p:spPr>
          <a:xfrm>
            <a:off x="1035207" y="1817231"/>
            <a:ext cx="2196330" cy="356400"/>
          </a:xfrm>
          <a:prstGeom prst="rect">
            <a:avLst/>
          </a:prstGeom>
          <a:solidFill>
            <a:srgbClr val="F4E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E2D09A-3900-472A-96CB-53682D6035CD}"/>
              </a:ext>
            </a:extLst>
          </p:cNvPr>
          <p:cNvSpPr/>
          <p:nvPr/>
        </p:nvSpPr>
        <p:spPr>
          <a:xfrm>
            <a:off x="3801521" y="1819084"/>
            <a:ext cx="7629012" cy="356400"/>
          </a:xfrm>
          <a:prstGeom prst="rect">
            <a:avLst/>
          </a:prstGeom>
          <a:solidFill>
            <a:srgbClr val="F4E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처리 및 답변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05B89-36D0-4972-80CF-910DAED14AAE}"/>
              </a:ext>
            </a:extLst>
          </p:cNvPr>
          <p:cNvSpPr txBox="1"/>
          <p:nvPr/>
        </p:nvSpPr>
        <p:spPr>
          <a:xfrm>
            <a:off x="1035198" y="2696647"/>
            <a:ext cx="219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관심있는 연령대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CB9E24-4E06-44D3-9B6D-2AE3A726CACB}"/>
              </a:ext>
            </a:extLst>
          </p:cNvPr>
          <p:cNvSpPr txBox="1"/>
          <p:nvPr/>
        </p:nvSpPr>
        <p:spPr>
          <a:xfrm>
            <a:off x="3801500" y="2467515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목욕을 할 수 있는 모든 연령대를 위해 제작 하여 구분 필요성을 못 느낌</a:t>
            </a:r>
            <a:endParaRPr lang="en-US" altLang="ko-KR" dirty="0"/>
          </a:p>
          <a:p>
            <a:r>
              <a:rPr lang="ko-KR" altLang="en-US" dirty="0"/>
              <a:t>수집된 바탕으로 연령별로 특징을 찾아낼 수 있지않을까 생각됨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38960-9916-4AFE-AD22-4EDF0F536FE8}"/>
              </a:ext>
            </a:extLst>
          </p:cNvPr>
          <p:cNvSpPr txBox="1"/>
          <p:nvPr/>
        </p:nvSpPr>
        <p:spPr>
          <a:xfrm>
            <a:off x="1035206" y="4449077"/>
            <a:ext cx="219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설문조사 대상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1BEB6D-4C3D-48D4-9C96-56F28E3DAE0C}"/>
              </a:ext>
            </a:extLst>
          </p:cNvPr>
          <p:cNvSpPr txBox="1"/>
          <p:nvPr/>
        </p:nvSpPr>
        <p:spPr>
          <a:xfrm>
            <a:off x="3801500" y="4296880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인터넷 설문조사 사이트 배포 및</a:t>
            </a:r>
            <a:r>
              <a:rPr lang="en-US" altLang="ko-KR" dirty="0"/>
              <a:t> </a:t>
            </a:r>
            <a:r>
              <a:rPr lang="ko-KR" altLang="en-US" dirty="0"/>
              <a:t>조원들의 가족</a:t>
            </a:r>
            <a:r>
              <a:rPr lang="en-US" altLang="ko-KR" dirty="0"/>
              <a:t>, </a:t>
            </a:r>
            <a:r>
              <a:rPr lang="ko-KR" altLang="en-US" dirty="0"/>
              <a:t>친구의 직업 특성상 </a:t>
            </a:r>
            <a:endParaRPr lang="en-US" altLang="ko-KR" dirty="0"/>
          </a:p>
          <a:p>
            <a:r>
              <a:rPr lang="ko-KR" altLang="en-US" dirty="0"/>
              <a:t>다양한 사람들을 접하는 직업이라 다양한 연령의 데이터를</a:t>
            </a:r>
            <a:r>
              <a:rPr lang="en-US" altLang="ko-KR" dirty="0"/>
              <a:t> </a:t>
            </a:r>
            <a:r>
              <a:rPr lang="ko-KR" altLang="en-US" dirty="0"/>
              <a:t>수집할 수 있었음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D6415E-9011-4569-84B9-4421160BC926}"/>
              </a:ext>
            </a:extLst>
          </p:cNvPr>
          <p:cNvSpPr txBox="1"/>
          <p:nvPr/>
        </p:nvSpPr>
        <p:spPr>
          <a:xfrm>
            <a:off x="465221" y="523116"/>
            <a:ext cx="422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피드백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7CAB2B0-C600-4858-844A-A55712D1EB4E}"/>
              </a:ext>
            </a:extLst>
          </p:cNvPr>
          <p:cNvCxnSpPr/>
          <p:nvPr/>
        </p:nvCxnSpPr>
        <p:spPr>
          <a:xfrm>
            <a:off x="1035206" y="3671777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A2DDE6A-84CA-4018-910F-61997FBEA7D1}"/>
              </a:ext>
            </a:extLst>
          </p:cNvPr>
          <p:cNvCxnSpPr/>
          <p:nvPr/>
        </p:nvCxnSpPr>
        <p:spPr>
          <a:xfrm>
            <a:off x="1035206" y="5514754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6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1ED8EBE8-2FAD-448F-8BF4-A772C122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63" y="341245"/>
            <a:ext cx="1192097" cy="11920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962C15-9606-435A-8FD0-0569F3CC76FB}"/>
              </a:ext>
            </a:extLst>
          </p:cNvPr>
          <p:cNvSpPr txBox="1"/>
          <p:nvPr/>
        </p:nvSpPr>
        <p:spPr>
          <a:xfrm>
            <a:off x="1352987" y="251948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설문조사</a:t>
            </a:r>
            <a:endParaRPr lang="en-US" altLang="ko-KR" dirty="0"/>
          </a:p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7833A2-5E37-45EB-A69A-CC83E563F859}"/>
              </a:ext>
            </a:extLst>
          </p:cNvPr>
          <p:cNvSpPr txBox="1"/>
          <p:nvPr/>
        </p:nvSpPr>
        <p:spPr>
          <a:xfrm>
            <a:off x="3801520" y="2519482"/>
            <a:ext cx="762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설문에서 나이</a:t>
            </a:r>
            <a:r>
              <a:rPr lang="en-US" altLang="ko-KR" dirty="0"/>
              <a:t>, </a:t>
            </a:r>
            <a:r>
              <a:rPr lang="ko-KR" altLang="en-US" dirty="0"/>
              <a:t>시간의 양식을 정해준 것이 아니라 적은 방법이 다 달라</a:t>
            </a:r>
            <a:r>
              <a:rPr lang="en-US" altLang="ko-KR" dirty="0"/>
              <a:t>, </a:t>
            </a:r>
            <a:r>
              <a:rPr lang="ko-KR" altLang="en-US" dirty="0"/>
              <a:t>나이는 숫자로만 쓰고</a:t>
            </a:r>
            <a:r>
              <a:rPr lang="en-US" altLang="ko-KR" dirty="0"/>
              <a:t>,</a:t>
            </a:r>
            <a:r>
              <a:rPr lang="ko-KR" altLang="en-US" dirty="0"/>
              <a:t> 시간은 </a:t>
            </a:r>
            <a:r>
              <a:rPr lang="en-US" altLang="ko-KR" dirty="0"/>
              <a:t>24</a:t>
            </a:r>
            <a:r>
              <a:rPr lang="ko-KR" altLang="en-US" dirty="0"/>
              <a:t>시간을 기준으로 수정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2A406B-31CB-4355-92B0-30CA559E5118}"/>
              </a:ext>
            </a:extLst>
          </p:cNvPr>
          <p:cNvSpPr txBox="1"/>
          <p:nvPr/>
        </p:nvSpPr>
        <p:spPr>
          <a:xfrm>
            <a:off x="465221" y="523116"/>
            <a:ext cx="422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피드백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018347-6CE2-4B8C-9AC3-BC8DB6A40AA0}"/>
              </a:ext>
            </a:extLst>
          </p:cNvPr>
          <p:cNvSpPr/>
          <p:nvPr/>
        </p:nvSpPr>
        <p:spPr>
          <a:xfrm>
            <a:off x="1035207" y="1817231"/>
            <a:ext cx="2196330" cy="356400"/>
          </a:xfrm>
          <a:prstGeom prst="rect">
            <a:avLst/>
          </a:prstGeom>
          <a:solidFill>
            <a:srgbClr val="F4E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AE7E3C-CEF6-4121-BBC1-60C3836A30AE}"/>
              </a:ext>
            </a:extLst>
          </p:cNvPr>
          <p:cNvSpPr/>
          <p:nvPr/>
        </p:nvSpPr>
        <p:spPr>
          <a:xfrm>
            <a:off x="3801521" y="1819084"/>
            <a:ext cx="7629012" cy="356400"/>
          </a:xfrm>
          <a:prstGeom prst="rect">
            <a:avLst/>
          </a:prstGeom>
          <a:solidFill>
            <a:srgbClr val="F4E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처리 및 답변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38960-9916-4AFE-AD22-4EDF0F536FE8}"/>
              </a:ext>
            </a:extLst>
          </p:cNvPr>
          <p:cNvSpPr txBox="1"/>
          <p:nvPr/>
        </p:nvSpPr>
        <p:spPr>
          <a:xfrm>
            <a:off x="1035207" y="3903146"/>
            <a:ext cx="219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추가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BEB6D-4C3D-48D4-9C96-56F28E3DAE0C}"/>
              </a:ext>
            </a:extLst>
          </p:cNvPr>
          <p:cNvSpPr txBox="1"/>
          <p:nvPr/>
        </p:nvSpPr>
        <p:spPr>
          <a:xfrm>
            <a:off x="3801501" y="3750949"/>
            <a:ext cx="675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말씀해주신 내용대로 목욕에 관한 데이터를 임의로 추가할 예정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smtClean="0"/>
              <a:t>~5/31</a:t>
            </a:r>
            <a:r>
              <a:rPr lang="ko-KR" altLang="en-US" dirty="0" smtClean="0"/>
              <a:t> </a:t>
            </a:r>
            <a:r>
              <a:rPr lang="en-US" altLang="ko-KR" dirty="0" smtClean="0"/>
              <a:t>(1020/2000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CAB2B0-C600-4858-844A-A55712D1EB4E}"/>
              </a:ext>
            </a:extLst>
          </p:cNvPr>
          <p:cNvCxnSpPr/>
          <p:nvPr/>
        </p:nvCxnSpPr>
        <p:spPr>
          <a:xfrm>
            <a:off x="1035207" y="3389716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CAB2B0-C600-4858-844A-A55712D1EB4E}"/>
              </a:ext>
            </a:extLst>
          </p:cNvPr>
          <p:cNvCxnSpPr/>
          <p:nvPr/>
        </p:nvCxnSpPr>
        <p:spPr>
          <a:xfrm>
            <a:off x="1035194" y="4773039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9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28B6D22-ACC7-4F27-A6EA-A049C01E8C3B}"/>
              </a:ext>
            </a:extLst>
          </p:cNvPr>
          <p:cNvSpPr txBox="1"/>
          <p:nvPr/>
        </p:nvSpPr>
        <p:spPr>
          <a:xfrm>
            <a:off x="465221" y="523116"/>
            <a:ext cx="422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피드백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3BA69-0D94-4B32-8A65-F8F44F82FCA6}"/>
              </a:ext>
            </a:extLst>
          </p:cNvPr>
          <p:cNvSpPr txBox="1"/>
          <p:nvPr/>
        </p:nvSpPr>
        <p:spPr>
          <a:xfrm>
            <a:off x="1035207" y="2072918"/>
            <a:ext cx="219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CRUD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CA5BCA-A791-46B7-8D13-FBBA9FEC1F13}"/>
              </a:ext>
            </a:extLst>
          </p:cNvPr>
          <p:cNvSpPr txBox="1"/>
          <p:nvPr/>
        </p:nvSpPr>
        <p:spPr>
          <a:xfrm>
            <a:off x="3801518" y="2072918"/>
            <a:ext cx="734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Create(</a:t>
            </a:r>
            <a:r>
              <a:rPr lang="ko-KR" altLang="en-US" dirty="0"/>
              <a:t>생성</a:t>
            </a:r>
            <a:r>
              <a:rPr lang="en-US" altLang="ko-KR" dirty="0"/>
              <a:t>), Read(</a:t>
            </a:r>
            <a:r>
              <a:rPr lang="ko-KR" altLang="en-US" dirty="0"/>
              <a:t>읽기</a:t>
            </a:r>
            <a:r>
              <a:rPr lang="en-US" altLang="ko-KR" dirty="0"/>
              <a:t>), Update(</a:t>
            </a:r>
            <a:r>
              <a:rPr lang="ko-KR" altLang="en-US" dirty="0"/>
              <a:t>갱신</a:t>
            </a:r>
            <a:r>
              <a:rPr lang="en-US" altLang="ko-KR" dirty="0"/>
              <a:t>), Delete(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가지 기능이</a:t>
            </a:r>
            <a:endParaRPr lang="en-US" altLang="ko-KR" dirty="0"/>
          </a:p>
          <a:p>
            <a:r>
              <a:rPr lang="ko-KR" altLang="en-US" dirty="0"/>
              <a:t>구현된 사용자 인터페이스를 일컫는다</a:t>
            </a:r>
            <a:r>
              <a:rPr lang="en-US" altLang="ko-KR" dirty="0"/>
              <a:t>.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24E394-109A-40C1-99DC-DCE5E651DE49}"/>
              </a:ext>
            </a:extLst>
          </p:cNvPr>
          <p:cNvCxnSpPr/>
          <p:nvPr/>
        </p:nvCxnSpPr>
        <p:spPr>
          <a:xfrm>
            <a:off x="1035206" y="2844263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AA70DB-91D3-4C28-AD5B-716F25D08878}"/>
              </a:ext>
            </a:extLst>
          </p:cNvPr>
          <p:cNvSpPr txBox="1"/>
          <p:nvPr/>
        </p:nvSpPr>
        <p:spPr>
          <a:xfrm>
            <a:off x="3801518" y="3095895"/>
            <a:ext cx="597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생성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/>
              <a:t>3</a:t>
            </a:r>
            <a:r>
              <a:rPr lang="ko-KR" altLang="en-US" dirty="0"/>
              <a:t>가지 기능에 대해서 구현이 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갱신에 대한 기능구현은 추후 예정되어 있습니다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430F0-8511-43B0-9E29-FBD80B9058B2}"/>
              </a:ext>
            </a:extLst>
          </p:cNvPr>
          <p:cNvSpPr txBox="1"/>
          <p:nvPr/>
        </p:nvSpPr>
        <p:spPr>
          <a:xfrm>
            <a:off x="1035207" y="3089581"/>
            <a:ext cx="219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진행사항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A09138-0CB5-42E7-9C8F-D93D3ABA3B5F}"/>
              </a:ext>
            </a:extLst>
          </p:cNvPr>
          <p:cNvCxnSpPr/>
          <p:nvPr/>
        </p:nvCxnSpPr>
        <p:spPr>
          <a:xfrm>
            <a:off x="1035206" y="3947701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11119C-53A2-4F89-89A3-53F2C6B8C078}"/>
              </a:ext>
            </a:extLst>
          </p:cNvPr>
          <p:cNvSpPr txBox="1"/>
          <p:nvPr/>
        </p:nvSpPr>
        <p:spPr>
          <a:xfrm>
            <a:off x="1035207" y="4067158"/>
            <a:ext cx="219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구현된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4028D-0BBE-4519-917B-7E563DDF01D5}"/>
              </a:ext>
            </a:extLst>
          </p:cNvPr>
          <p:cNvSpPr txBox="1"/>
          <p:nvPr/>
        </p:nvSpPr>
        <p:spPr>
          <a:xfrm>
            <a:off x="1035207" y="4436490"/>
            <a:ext cx="219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/create</a:t>
            </a:r>
          </a:p>
          <a:p>
            <a:pPr algn="ctr"/>
            <a:r>
              <a:rPr lang="en-US" altLang="ko-KR" dirty="0"/>
              <a:t>Create(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D2EB42-D830-4655-8104-71361C24D57B}"/>
              </a:ext>
            </a:extLst>
          </p:cNvPr>
          <p:cNvSpPr txBox="1"/>
          <p:nvPr/>
        </p:nvSpPr>
        <p:spPr>
          <a:xfrm>
            <a:off x="1035207" y="5091554"/>
            <a:ext cx="219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/reference</a:t>
            </a:r>
          </a:p>
          <a:p>
            <a:pPr algn="ctr"/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5F523-6718-4A25-B9CE-DA257A99346B}"/>
              </a:ext>
            </a:extLst>
          </p:cNvPr>
          <p:cNvSpPr txBox="1"/>
          <p:nvPr/>
        </p:nvSpPr>
        <p:spPr>
          <a:xfrm>
            <a:off x="1035207" y="5737885"/>
            <a:ext cx="219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/delete</a:t>
            </a:r>
          </a:p>
          <a:p>
            <a:pPr algn="ctr"/>
            <a:r>
              <a:rPr lang="en-US" altLang="ko-KR" dirty="0"/>
              <a:t>Delete(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D316C-086A-4CB6-9FA5-3FCF01ECF5C2}"/>
              </a:ext>
            </a:extLst>
          </p:cNvPr>
          <p:cNvSpPr txBox="1"/>
          <p:nvPr/>
        </p:nvSpPr>
        <p:spPr>
          <a:xfrm>
            <a:off x="3801517" y="4067158"/>
            <a:ext cx="762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Dbfunc.js</a:t>
            </a:r>
            <a:r>
              <a:rPr lang="ko-KR" altLang="en-US" dirty="0"/>
              <a:t>에 구현되어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적용된 코드에서 </a:t>
            </a:r>
            <a:r>
              <a:rPr lang="en-US" altLang="ko-KR" dirty="0"/>
              <a:t>Console.log</a:t>
            </a:r>
            <a:r>
              <a:rPr lang="ko-KR" altLang="en-US" dirty="0"/>
              <a:t>를 제외한 소스코드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뒤에 </a:t>
            </a:r>
            <a:r>
              <a:rPr lang="ko-KR" altLang="en-US" dirty="0" err="1"/>
              <a:t>나올소스중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Var</a:t>
            </a:r>
            <a:r>
              <a:rPr lang="en-US" altLang="ko-KR" dirty="0"/>
              <a:t>) </a:t>
            </a:r>
            <a:r>
              <a:rPr lang="en-US" altLang="ko-KR" dirty="0" err="1"/>
              <a:t>Dbconfig</a:t>
            </a:r>
            <a:r>
              <a:rPr lang="ko-KR" altLang="en-US" dirty="0"/>
              <a:t>는 </a:t>
            </a:r>
            <a:r>
              <a:rPr lang="en-US" altLang="ko-KR" dirty="0"/>
              <a:t>Config.js </a:t>
            </a:r>
            <a:r>
              <a:rPr lang="ko-KR" altLang="en-US" dirty="0"/>
              <a:t>소스의 </a:t>
            </a:r>
            <a:r>
              <a:rPr lang="en-US" altLang="ko-KR" dirty="0"/>
              <a:t>DB</a:t>
            </a:r>
            <a:r>
              <a:rPr lang="ko-KR" altLang="en-US" dirty="0" err="1"/>
              <a:t>접속정보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8C0C208-EF09-4211-8378-F4AFCF6172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44" y="475554"/>
            <a:ext cx="900000" cy="900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80CBB2-2D77-4FE7-8435-2BDD2377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79898"/>
              </p:ext>
            </p:extLst>
          </p:nvPr>
        </p:nvGraphicFramePr>
        <p:xfrm>
          <a:off x="3892167" y="5012190"/>
          <a:ext cx="7629014" cy="1321212"/>
        </p:xfrm>
        <a:graphic>
          <a:graphicData uri="http://schemas.openxmlformats.org/drawingml/2006/table">
            <a:tbl>
              <a:tblPr/>
              <a:tblGrid>
                <a:gridCol w="7629014">
                  <a:extLst>
                    <a:ext uri="{9D8B030D-6E8A-4147-A177-3AD203B41FA5}">
                      <a16:colId xmlns:a16="http://schemas.microsoft.com/office/drawing/2014/main" val="3618850385"/>
                    </a:ext>
                  </a:extLst>
                </a:gridCol>
              </a:tblGrid>
              <a:tr h="1321212"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altLang="ko-KR" sz="1000" b="1" u="none" kern="0" spc="0" dirty="0">
                          <a:solidFill>
                            <a:srgbClr val="4EC9B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module</a:t>
                      </a:r>
                      <a:r>
                        <a:rPr lang="en-US" altLang="ko-KR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000" b="1" u="none" kern="0" spc="0" dirty="0">
                          <a:solidFill>
                            <a:srgbClr val="4EC9B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exports</a:t>
                      </a: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altLang="ko-KR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=  {</a:t>
                      </a:r>
                      <a:endParaRPr lang="ko-KR" alt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</a:t>
                      </a:r>
                      <a:r>
                        <a:rPr lang="en-US" altLang="ko-KR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host:</a:t>
                      </a: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/*‘</a:t>
                      </a:r>
                      <a:r>
                        <a:rPr lang="ko-KR" altLang="en-US" sz="1000" b="1" u="none" kern="0" spc="0" dirty="0" err="1">
                          <a:solidFill>
                            <a:srgbClr val="008000"/>
                          </a:solidFill>
                          <a:effectLst/>
                          <a:ea typeface="맑은 고딕" panose="020B0503020000020004" pitchFamily="50" charset="-127"/>
                        </a:rPr>
                        <a:t>해외호스트주소</a:t>
                      </a:r>
                      <a:r>
                        <a:rPr lang="ko-KR" altLang="en-US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’*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/,</a:t>
                      </a:r>
                      <a:endParaRPr lang="ko-KR" alt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</a:t>
                      </a:r>
                      <a:r>
                        <a:rPr lang="en-US" altLang="ko-KR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user:</a:t>
                      </a:r>
                      <a:r>
                        <a:rPr lang="ko-KR" altLang="en-US" sz="1000" b="1" u="none" kern="0" spc="0" dirty="0">
                          <a:solidFill>
                            <a:srgbClr val="00CC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/*‘</a:t>
                      </a:r>
                      <a:r>
                        <a:rPr lang="ko-KR" altLang="en-US" sz="1000" b="1" u="none" kern="0" spc="0" dirty="0" err="1">
                          <a:solidFill>
                            <a:srgbClr val="008000"/>
                          </a:solidFill>
                          <a:effectLst/>
                          <a:ea typeface="맑은 고딕" panose="020B0503020000020004" pitchFamily="50" charset="-127"/>
                        </a:rPr>
                        <a:t>해외유저아이디</a:t>
                      </a:r>
                      <a:r>
                        <a:rPr lang="ko-KR" altLang="en-US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’*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/,</a:t>
                      </a:r>
                      <a:r>
                        <a:rPr lang="ko-KR" altLang="en-US" sz="1000" u="none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		</a:t>
                      </a:r>
                      <a:r>
                        <a:rPr lang="ko-KR" altLang="en-US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 </a:t>
                      </a:r>
                      <a:endParaRPr lang="ko-KR" alt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</a:t>
                      </a:r>
                      <a:r>
                        <a:rPr lang="en-US" altLang="ko-KR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password:</a:t>
                      </a: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/*</a:t>
                      </a:r>
                      <a:r>
                        <a:rPr lang="ko-KR" altLang="en-US" sz="1000" b="1" u="none" kern="0" spc="0" dirty="0">
                          <a:solidFill>
                            <a:srgbClr val="008000"/>
                          </a:solidFill>
                          <a:effectLst/>
                          <a:ea typeface="맑은 고딕" panose="020B0503020000020004" pitchFamily="50" charset="-127"/>
                        </a:rPr>
                        <a:t>해외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DB</a:t>
                      </a:r>
                      <a:r>
                        <a:rPr lang="ko-KR" altLang="en-US" sz="1000" b="1" u="none" kern="0" spc="0" dirty="0">
                          <a:solidFill>
                            <a:srgbClr val="008000"/>
                          </a:solidFill>
                          <a:effectLst/>
                          <a:ea typeface="맑은 고딕" panose="020B0503020000020004" pitchFamily="50" charset="-127"/>
                        </a:rPr>
                        <a:t>패스워드</a:t>
                      </a:r>
                      <a:r>
                        <a:rPr lang="ko-KR" altLang="en-US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*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/,</a:t>
                      </a:r>
                      <a:endParaRPr lang="ko-KR" alt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</a:t>
                      </a:r>
                      <a:r>
                        <a:rPr lang="en-US" altLang="ko-KR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database:</a:t>
                      </a: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/*'</a:t>
                      </a:r>
                      <a:r>
                        <a:rPr lang="ko-KR" altLang="en-US" sz="1000" b="1" u="none" kern="0" spc="0" dirty="0">
                          <a:solidFill>
                            <a:srgbClr val="008000"/>
                          </a:solidFill>
                          <a:effectLst/>
                          <a:ea typeface="맑은 고딕" panose="020B0503020000020004" pitchFamily="50" charset="-127"/>
                        </a:rPr>
                        <a:t>해외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DB</a:t>
                      </a:r>
                      <a:r>
                        <a:rPr lang="ko-KR" altLang="en-US" sz="1000" b="1" u="none" kern="0" spc="0" dirty="0">
                          <a:solidFill>
                            <a:srgbClr val="008000"/>
                          </a:solidFill>
                          <a:effectLst/>
                          <a:ea typeface="맑은 고딕" panose="020B0503020000020004" pitchFamily="50" charset="-127"/>
                        </a:rPr>
                        <a:t>서버이름</a:t>
                      </a:r>
                      <a:r>
                        <a:rPr lang="en-US" altLang="ko-KR" sz="1000" b="1" u="none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'*/,</a:t>
                      </a:r>
                      <a:endParaRPr lang="ko-KR" alt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</a:t>
                      </a:r>
                      <a:r>
                        <a:rPr lang="en-US" altLang="ko-KR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connectTimeout</a:t>
                      </a:r>
                      <a:r>
                        <a:rPr lang="en-US" altLang="ko-KR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:</a:t>
                      </a: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altLang="ko-KR" sz="10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/**/</a:t>
                      </a:r>
                      <a:endParaRPr lang="ko-KR" alt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altLang="ko-KR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</a:t>
                      </a:r>
                      <a:endParaRPr lang="ko-KR" alt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44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EE3B746-D04C-4E7D-8DDB-E262D28ACAB1}"/>
              </a:ext>
            </a:extLst>
          </p:cNvPr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1A2050-EDD2-4AE8-927B-5DA174F70BDA}"/>
                </a:ext>
              </a:extLst>
            </p:cNvPr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270C6FA-F78D-40E1-B8CF-DF59BFE4DF4F}"/>
                </a:ext>
              </a:extLst>
            </p:cNvPr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16A144-7769-4020-8934-B76731645651}"/>
                </a:ext>
              </a:extLst>
            </p:cNvPr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802191-9823-43C0-B084-FCA3ECCBCC39}"/>
                </a:ext>
              </a:extLst>
            </p:cNvPr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DBD0D2D-8D77-4DE7-9D57-7854FD9A437F}"/>
                </a:ext>
              </a:extLst>
            </p:cNvPr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B3B4839-603B-4CD0-8E36-65B7B17E6F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44" y="475554"/>
            <a:ext cx="900000" cy="90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D398D-71DD-4428-9502-716158D15A8E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ACAE5-FCC1-400E-9C3B-B095D9A5CC81}"/>
              </a:ext>
            </a:extLst>
          </p:cNvPr>
          <p:cNvSpPr txBox="1"/>
          <p:nvPr/>
        </p:nvSpPr>
        <p:spPr>
          <a:xfrm>
            <a:off x="465221" y="523116"/>
            <a:ext cx="422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소스 코드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2B5DA-BA55-4811-AB3F-50A9867AECC4}"/>
              </a:ext>
            </a:extLst>
          </p:cNvPr>
          <p:cNvSpPr txBox="1"/>
          <p:nvPr/>
        </p:nvSpPr>
        <p:spPr>
          <a:xfrm>
            <a:off x="1035207" y="1974459"/>
            <a:ext cx="219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/create</a:t>
            </a:r>
          </a:p>
          <a:p>
            <a:pPr algn="ctr"/>
            <a:r>
              <a:rPr lang="en-US" altLang="ko-KR" dirty="0"/>
              <a:t>Create(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9B003BB-2BD6-42EF-895E-A120B0C30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450"/>
              </p:ext>
            </p:extLst>
          </p:nvPr>
        </p:nvGraphicFramePr>
        <p:xfrm>
          <a:off x="3551806" y="2471490"/>
          <a:ext cx="7881515" cy="3856758"/>
        </p:xfrm>
        <a:graphic>
          <a:graphicData uri="http://schemas.openxmlformats.org/drawingml/2006/table">
            <a:tbl>
              <a:tblPr/>
              <a:tblGrid>
                <a:gridCol w="7881515">
                  <a:extLst>
                    <a:ext uri="{9D8B030D-6E8A-4147-A177-3AD203B41FA5}">
                      <a16:colId xmlns:a16="http://schemas.microsoft.com/office/drawing/2014/main" val="3044155672"/>
                    </a:ext>
                  </a:extLst>
                </a:gridCol>
              </a:tblGrid>
              <a:tr h="385675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생성기능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C)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router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post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'/create'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baseline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function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req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baseline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mysql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createConnection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dbconfig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baseline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req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body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</a:t>
                      </a:r>
                      <a:r>
                        <a:rPr 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en-US" sz="1000" kern="0" spc="0" baseline="0" dirty="0" err="1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sendDB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통해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보내진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데이터저장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baseline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 { };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baseline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'INSERT INTO </a:t>
                      </a:r>
                      <a:r>
                        <a:rPr lang="en-US" sz="1000" kern="0" spc="0" baseline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u_db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baseline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u_name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baseline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u_age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baseline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u_gender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baseline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u_job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) VALUES (?, ?, ?, ?)'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baseline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query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query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[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u_name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baseline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parseInt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u_age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), </a:t>
                      </a:r>
                      <a:r>
                        <a:rPr lang="en-US" sz="1000" kern="0" spc="0" baseline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parseInt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u_gender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),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u_job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], </a:t>
                      </a:r>
                      <a:r>
                        <a:rPr lang="en-US" sz="1000" kern="0" spc="0" baseline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function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rows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en-US" sz="1000" kern="0" spc="0" baseline="0" dirty="0" err="1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쿼리</a:t>
                      </a:r>
                      <a:r>
                        <a:rPr lang="en-US" altLang="ko-KR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, ?</a:t>
                      </a:r>
                      <a:r>
                        <a:rPr lang="ko-KR" altLang="en-US" sz="1000" kern="0" spc="0" baseline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에해당하는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각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인자</a:t>
                      </a:r>
                      <a:r>
                        <a:rPr lang="en-US" altLang="ko-KR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baseline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필요한경우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baseline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형변환</a:t>
                      </a:r>
                      <a:r>
                        <a:rPr lang="en-US" altLang="ko-KR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전달</a:t>
                      </a:r>
                      <a:r>
                        <a:rPr lang="en-US" altLang="ko-KR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row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결과저장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baseline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</a:rPr>
                        <a:t>if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console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log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"[</a:t>
                      </a:r>
                      <a:r>
                        <a:rPr lang="en-US" sz="1000" kern="0" spc="0" baseline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mysql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 error]"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baseline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result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'none'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type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'create'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end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();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 </a:t>
                      </a:r>
                      <a:r>
                        <a:rPr lang="en-US" sz="1000" kern="0" spc="0" baseline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</a:rPr>
                        <a:t>else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 {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result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'ok'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type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baseline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'create'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json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 </a:t>
                      </a:r>
                      <a:r>
                        <a:rPr 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 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비동기이기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때문에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괄호안에</a:t>
                      </a:r>
                      <a:r>
                        <a:rPr lang="ko-KR" altLang="en-US" sz="1000" kern="0" spc="0" baseline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baseline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적어야함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baseline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baseline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baseline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end</a:t>
                      </a: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();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 })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});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baseline="0" dirty="0">
                        <a:solidFill>
                          <a:srgbClr val="D4D4D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baseline="0" dirty="0">
                        <a:solidFill>
                          <a:srgbClr val="D4D4D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baseline="0" dirty="0">
                        <a:solidFill>
                          <a:srgbClr val="D4D4D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baseline="0" dirty="0">
                        <a:solidFill>
                          <a:srgbClr val="D4D4D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513" marR="52513" marT="14518" marB="14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14715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F49C1A1-7667-4FBA-9E83-28364F62B573}"/>
              </a:ext>
            </a:extLst>
          </p:cNvPr>
          <p:cNvSpPr txBox="1"/>
          <p:nvPr/>
        </p:nvSpPr>
        <p:spPr>
          <a:xfrm>
            <a:off x="3551806" y="1974459"/>
            <a:ext cx="630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사용자 정보 저장</a:t>
            </a:r>
          </a:p>
        </p:txBody>
      </p:sp>
    </p:spTree>
    <p:extLst>
      <p:ext uri="{BB962C8B-B14F-4D97-AF65-F5344CB8AC3E}">
        <p14:creationId xmlns:p14="http://schemas.microsoft.com/office/powerpoint/2010/main" val="59840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EE3B746-D04C-4E7D-8DDB-E262D28ACAB1}"/>
              </a:ext>
            </a:extLst>
          </p:cNvPr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1A2050-EDD2-4AE8-927B-5DA174F70BDA}"/>
                </a:ext>
              </a:extLst>
            </p:cNvPr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270C6FA-F78D-40E1-B8CF-DF59BFE4DF4F}"/>
                </a:ext>
              </a:extLst>
            </p:cNvPr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16A144-7769-4020-8934-B76731645651}"/>
                </a:ext>
              </a:extLst>
            </p:cNvPr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802191-9823-43C0-B084-FCA3ECCBCC39}"/>
                </a:ext>
              </a:extLst>
            </p:cNvPr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DBD0D2D-8D77-4DE7-9D57-7854FD9A437F}"/>
                </a:ext>
              </a:extLst>
            </p:cNvPr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B3B4839-603B-4CD0-8E36-65B7B17E6F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44" y="475554"/>
            <a:ext cx="900000" cy="90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D398D-71DD-4428-9502-716158D15A8E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ACAE5-FCC1-400E-9C3B-B095D9A5CC81}"/>
              </a:ext>
            </a:extLst>
          </p:cNvPr>
          <p:cNvSpPr txBox="1"/>
          <p:nvPr/>
        </p:nvSpPr>
        <p:spPr>
          <a:xfrm>
            <a:off x="465221" y="523116"/>
            <a:ext cx="422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소스 코드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2B5DA-BA55-4811-AB3F-50A9867AECC4}"/>
              </a:ext>
            </a:extLst>
          </p:cNvPr>
          <p:cNvSpPr txBox="1"/>
          <p:nvPr/>
        </p:nvSpPr>
        <p:spPr>
          <a:xfrm>
            <a:off x="1035207" y="1974459"/>
            <a:ext cx="219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/reference</a:t>
            </a:r>
          </a:p>
          <a:p>
            <a:pPr algn="ctr"/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9B003BB-2BD6-42EF-895E-A120B0C30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0523"/>
              </p:ext>
            </p:extLst>
          </p:nvPr>
        </p:nvGraphicFramePr>
        <p:xfrm>
          <a:off x="3551806" y="2453912"/>
          <a:ext cx="7881515" cy="3856751"/>
        </p:xfrm>
        <a:graphic>
          <a:graphicData uri="http://schemas.openxmlformats.org/drawingml/2006/table">
            <a:tbl>
              <a:tblPr/>
              <a:tblGrid>
                <a:gridCol w="7881515">
                  <a:extLst>
                    <a:ext uri="{9D8B030D-6E8A-4147-A177-3AD203B41FA5}">
                      <a16:colId xmlns:a16="http://schemas.microsoft.com/office/drawing/2014/main" val="3044155672"/>
                    </a:ext>
                  </a:extLst>
                </a:gridCol>
              </a:tblGrid>
              <a:tr h="38567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읽기기능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router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post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'/reference'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function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req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mysql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createConnection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dbconfig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req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body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en-US" sz="1000" kern="0" spc="0" dirty="0" err="1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sendDB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통해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보내진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데이터저장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 { };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'SELECT * FROM </a:t>
                      </a:r>
                      <a:r>
                        <a:rPr lang="en-US" sz="1000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u_db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query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query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function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rows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en-US" sz="1000" kern="0" spc="0" dirty="0" err="1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쿼리진행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rows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저장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</a:rPr>
                        <a:t>if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           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예외처리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console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log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"[</a:t>
                      </a:r>
                      <a:r>
                        <a:rPr lang="en-US" sz="1000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mysql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 error]"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end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        </a:t>
                      </a:r>
                      <a:r>
                        <a:rPr lang="en-US" sz="1000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</a:rPr>
                        <a:t>if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rows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length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!== </a:t>
                      </a:r>
                      <a:r>
                        <a:rPr lang="en-US" sz="1000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0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type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'reference'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result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'ok'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51B6C4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rows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 </a:t>
                      </a:r>
                      <a:r>
                        <a:rPr lang="en-US" sz="1000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</a:rPr>
                        <a:t>else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 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result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'none'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type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'reference'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json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비동기이기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때문에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괄호안에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적어야함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end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 })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});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14715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F49C1A1-7667-4FBA-9E83-28364F62B573}"/>
              </a:ext>
            </a:extLst>
          </p:cNvPr>
          <p:cNvSpPr txBox="1"/>
          <p:nvPr/>
        </p:nvSpPr>
        <p:spPr>
          <a:xfrm>
            <a:off x="3551806" y="1974459"/>
            <a:ext cx="630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저장된 사용자정보 불러오기</a:t>
            </a:r>
          </a:p>
        </p:txBody>
      </p:sp>
    </p:spTree>
    <p:extLst>
      <p:ext uri="{BB962C8B-B14F-4D97-AF65-F5344CB8AC3E}">
        <p14:creationId xmlns:p14="http://schemas.microsoft.com/office/powerpoint/2010/main" val="120348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EE3B746-D04C-4E7D-8DDB-E262D28ACAB1}"/>
              </a:ext>
            </a:extLst>
          </p:cNvPr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1A2050-EDD2-4AE8-927B-5DA174F70BDA}"/>
                </a:ext>
              </a:extLst>
            </p:cNvPr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270C6FA-F78D-40E1-B8CF-DF59BFE4DF4F}"/>
                </a:ext>
              </a:extLst>
            </p:cNvPr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16A144-7769-4020-8934-B76731645651}"/>
                </a:ext>
              </a:extLst>
            </p:cNvPr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802191-9823-43C0-B084-FCA3ECCBCC39}"/>
                </a:ext>
              </a:extLst>
            </p:cNvPr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DBD0D2D-8D77-4DE7-9D57-7854FD9A437F}"/>
                </a:ext>
              </a:extLst>
            </p:cNvPr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B3B4839-603B-4CD0-8E36-65B7B17E6F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44" y="475554"/>
            <a:ext cx="900000" cy="90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D398D-71DD-4428-9502-716158D15A8E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ACAE5-FCC1-400E-9C3B-B095D9A5CC81}"/>
              </a:ext>
            </a:extLst>
          </p:cNvPr>
          <p:cNvSpPr txBox="1"/>
          <p:nvPr/>
        </p:nvSpPr>
        <p:spPr>
          <a:xfrm>
            <a:off x="465221" y="523116"/>
            <a:ext cx="422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소스 코드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2B5DA-BA55-4811-AB3F-50A9867AECC4}"/>
              </a:ext>
            </a:extLst>
          </p:cNvPr>
          <p:cNvSpPr txBox="1"/>
          <p:nvPr/>
        </p:nvSpPr>
        <p:spPr>
          <a:xfrm>
            <a:off x="1035207" y="1974459"/>
            <a:ext cx="219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/delete</a:t>
            </a:r>
          </a:p>
          <a:p>
            <a:pPr algn="ctr"/>
            <a:r>
              <a:rPr lang="en-US" altLang="ko-KR" dirty="0"/>
              <a:t>Delete(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49C1A1-7667-4FBA-9E83-28364F62B573}"/>
              </a:ext>
            </a:extLst>
          </p:cNvPr>
          <p:cNvSpPr txBox="1"/>
          <p:nvPr/>
        </p:nvSpPr>
        <p:spPr>
          <a:xfrm>
            <a:off x="3551806" y="1974459"/>
            <a:ext cx="630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저장된 사용자정보 삭제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50DE411-C6A3-437A-A6DC-6C2DD04FF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33778"/>
              </p:ext>
            </p:extLst>
          </p:nvPr>
        </p:nvGraphicFramePr>
        <p:xfrm>
          <a:off x="3551806" y="2479608"/>
          <a:ext cx="7881514" cy="3856750"/>
        </p:xfrm>
        <a:graphic>
          <a:graphicData uri="http://schemas.openxmlformats.org/drawingml/2006/table">
            <a:tbl>
              <a:tblPr/>
              <a:tblGrid>
                <a:gridCol w="7881514">
                  <a:extLst>
                    <a:ext uri="{9D8B030D-6E8A-4147-A177-3AD203B41FA5}">
                      <a16:colId xmlns:a16="http://schemas.microsoft.com/office/drawing/2014/main" val="1012411350"/>
                    </a:ext>
                  </a:extLst>
                </a:gridCol>
              </a:tblGrid>
              <a:tr h="38567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삭제기능</a:t>
                      </a:r>
                      <a:r>
                        <a:rPr lang="en-US" altLang="ko-KR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D)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router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post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'/delete'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function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req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mysql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createConnection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dbconfig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req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body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en-US" sz="1000" kern="0" spc="0" dirty="0" err="1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sendDB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통해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보내진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데이터저장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 { };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'SELECT * FROM </a:t>
                      </a:r>
                      <a:r>
                        <a:rPr lang="en-US" sz="1000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u_db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 WHERE </a:t>
                      </a:r>
                      <a:r>
                        <a:rPr lang="en-US" sz="1000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u_name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=?'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query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query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[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],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function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rows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 </a:t>
                      </a:r>
                      <a:r>
                        <a:rPr lang="en-US" sz="1000" kern="0" spc="0" dirty="0" err="1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000" kern="0" spc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문을통해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data],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결과를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rows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저장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</a:rPr>
                        <a:t>if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rows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000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0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])  {   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정상작동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result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'ok'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type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'delete'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 </a:t>
                      </a:r>
                      <a:r>
                        <a:rPr lang="en-US" sz="1000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</a:rPr>
                        <a:t>else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 {         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비작동</a:t>
                      </a:r>
                      <a:r>
                        <a:rPr lang="en-US" altLang="ko-KR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result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'none'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type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'delete'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console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log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'none : '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+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 });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'DELETE FROM </a:t>
                      </a:r>
                      <a:r>
                        <a:rPr lang="en-US" sz="1000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u_db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 WHERE </a:t>
                      </a:r>
                      <a:r>
                        <a:rPr lang="en-US" sz="1000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u_num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=?'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var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query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=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query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[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], 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function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rows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        </a:t>
                      </a:r>
                      <a:r>
                        <a:rPr lang="en-US" sz="1000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</a:rPr>
                        <a:t>if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(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  {               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 </a:t>
                      </a:r>
                      <a:r>
                        <a:rPr lang="ko-KR" altLang="en-US" sz="1000" kern="0" spc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쿼리예외처리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console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log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"[</a:t>
                      </a:r>
                      <a:r>
                        <a:rPr lang="en-US" sz="1000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mysql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 error]"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err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end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json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responseData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  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비동기이기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때문에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괄호안에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kern="0" spc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적어야함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connection</a:t>
                      </a:r>
                      <a:r>
                        <a:rPr lang="en-US" sz="1000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en-US" sz="1000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end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();           </a:t>
                      </a:r>
                      <a:r>
                        <a:rPr lang="en-US" sz="1000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</a:rPr>
                        <a:t>// </a:t>
                      </a:r>
                      <a:r>
                        <a:rPr lang="ko-KR" altLang="en-US" sz="1000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연결해제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</a:t>
                      </a:r>
                      <a:r>
                        <a:rPr lang="en-US" altLang="ko-KR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})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});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437" marR="44437" marT="12286" marB="122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17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9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4880447" y="5524756"/>
            <a:ext cx="306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I-Tub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산학캡스톤디자인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1 1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4781741" y="1858377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1720016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INDEX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F7198FE-1F6C-4278-8BA6-D455C00C2D41}"/>
              </a:ext>
            </a:extLst>
          </p:cNvPr>
          <p:cNvSpPr/>
          <p:nvPr/>
        </p:nvSpPr>
        <p:spPr>
          <a:xfrm>
            <a:off x="3183533" y="3068053"/>
            <a:ext cx="1696914" cy="1696914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6717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59DE8E-CDF6-4551-B287-C7C5F3EC2EF4}"/>
              </a:ext>
            </a:extLst>
          </p:cNvPr>
          <p:cNvSpPr/>
          <p:nvPr/>
        </p:nvSpPr>
        <p:spPr>
          <a:xfrm>
            <a:off x="5226201" y="3068053"/>
            <a:ext cx="1696914" cy="1696914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6717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1DF4B4-54CA-4C9C-B3CF-6B8503FFEE81}"/>
              </a:ext>
            </a:extLst>
          </p:cNvPr>
          <p:cNvSpPr/>
          <p:nvPr/>
        </p:nvSpPr>
        <p:spPr>
          <a:xfrm>
            <a:off x="7268868" y="3068053"/>
            <a:ext cx="1696914" cy="1696914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6717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3548426" y="3453283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및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5424480" y="3761060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진행 상황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7467147" y="3607172"/>
            <a:ext cx="13003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예정 사항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건의 사항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1140865" y="3068053"/>
            <a:ext cx="1696914" cy="1696914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6717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B1DF4B4-54CA-4C9C-B3CF-6B8503FFEE81}"/>
              </a:ext>
            </a:extLst>
          </p:cNvPr>
          <p:cNvSpPr/>
          <p:nvPr/>
        </p:nvSpPr>
        <p:spPr>
          <a:xfrm>
            <a:off x="9311535" y="3068053"/>
            <a:ext cx="1696914" cy="1696914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6717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9509814" y="3735475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질문 답변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1339147" y="3715565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8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28B6D22-ACC7-4F27-A6EA-A049C01E8C3B}"/>
              </a:ext>
            </a:extLst>
          </p:cNvPr>
          <p:cNvSpPr txBox="1"/>
          <p:nvPr/>
        </p:nvSpPr>
        <p:spPr>
          <a:xfrm>
            <a:off x="465221" y="523116"/>
            <a:ext cx="422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피드백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46C4AB-F909-4809-8A3A-B1619B879FBB}"/>
              </a:ext>
            </a:extLst>
          </p:cNvPr>
          <p:cNvSpPr/>
          <p:nvPr/>
        </p:nvSpPr>
        <p:spPr>
          <a:xfrm>
            <a:off x="4294450" y="1431122"/>
            <a:ext cx="3600000" cy="356400"/>
          </a:xfrm>
          <a:prstGeom prst="rect">
            <a:avLst/>
          </a:prstGeom>
          <a:solidFill>
            <a:srgbClr val="F4E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HTML/CSS </a:t>
            </a:r>
            <a:r>
              <a:rPr lang="ko-KR" altLang="en-US" b="1" dirty="0">
                <a:solidFill>
                  <a:schemeClr val="tx1"/>
                </a:solidFill>
              </a:rPr>
              <a:t>분리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8044B93-5F49-44BB-A720-95B1BE92F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25666"/>
              </p:ext>
            </p:extLst>
          </p:nvPr>
        </p:nvGraphicFramePr>
        <p:xfrm>
          <a:off x="2406828" y="1914009"/>
          <a:ext cx="7378344" cy="4477504"/>
        </p:xfrm>
        <a:graphic>
          <a:graphicData uri="http://schemas.openxmlformats.org/drawingml/2006/table">
            <a:tbl>
              <a:tblPr/>
              <a:tblGrid>
                <a:gridCol w="3666072">
                  <a:extLst>
                    <a:ext uri="{9D8B030D-6E8A-4147-A177-3AD203B41FA5}">
                      <a16:colId xmlns:a16="http://schemas.microsoft.com/office/drawing/2014/main" val="2557489319"/>
                    </a:ext>
                  </a:extLst>
                </a:gridCol>
                <a:gridCol w="3712272">
                  <a:extLst>
                    <a:ext uri="{9D8B030D-6E8A-4147-A177-3AD203B41FA5}">
                      <a16:colId xmlns:a16="http://schemas.microsoft.com/office/drawing/2014/main" val="1301245066"/>
                    </a:ext>
                  </a:extLst>
                </a:gridCol>
              </a:tblGrid>
              <a:tr h="2931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CSS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875193"/>
                  </a:ext>
                </a:extLst>
              </a:tr>
              <a:tr h="2931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main_page.html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main_page_style.css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427515"/>
                  </a:ext>
                </a:extLst>
              </a:tr>
              <a:tr h="2931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recommend_mode.html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recommend_mode_style.css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115106"/>
                  </a:ext>
                </a:extLst>
              </a:tr>
              <a:tr h="2931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user_choice.html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user_choice_style.css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41005"/>
                  </a:ext>
                </a:extLst>
              </a:tr>
              <a:tr h="5495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profile.html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swiper.min.css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profile_style.css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523675"/>
                  </a:ext>
                </a:extLst>
              </a:tr>
              <a:tr h="2931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own_settings.html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own_settings_style.css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426144"/>
                  </a:ext>
                </a:extLst>
              </a:tr>
              <a:tr h="2931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register.html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register_style.css</a:t>
                      </a:r>
                    </a:p>
                  </a:txBody>
                  <a:tcPr marL="75895" marR="75895" marT="20983" marB="209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630279"/>
                  </a:ext>
                </a:extLst>
              </a:tr>
              <a:tr h="184287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분류이유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개발의 편의를 위해 분류를 진행함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개발진행 도중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HTML,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CSS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또는 추가 시 간편하게파일을 수정하기 위함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875" marR="90875" marT="45437" marB="45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913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7DBB5E38-FF59-47D3-8AC3-439E4BA606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44" y="47555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9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주차 진행사항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ADF9B-58D6-47BC-B4EC-D2F4A9248C4C}"/>
              </a:ext>
            </a:extLst>
          </p:cNvPr>
          <p:cNvSpPr/>
          <p:nvPr/>
        </p:nvSpPr>
        <p:spPr>
          <a:xfrm>
            <a:off x="1289784" y="1712899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4F196E-3D3F-493D-BCC7-E491F94B1DEC}"/>
              </a:ext>
            </a:extLst>
          </p:cNvPr>
          <p:cNvSpPr/>
          <p:nvPr/>
        </p:nvSpPr>
        <p:spPr>
          <a:xfrm>
            <a:off x="1289784" y="3129760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A3A101-6E40-4CFC-ADD6-6783520183DC}"/>
              </a:ext>
            </a:extLst>
          </p:cNvPr>
          <p:cNvSpPr/>
          <p:nvPr/>
        </p:nvSpPr>
        <p:spPr>
          <a:xfrm>
            <a:off x="1289785" y="4546660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9A4335-370F-403F-BB3E-3CC1A465E8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65" y="1797196"/>
            <a:ext cx="685244" cy="685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4317F1D-2DE3-433F-9531-FEBE1C057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7" y="3170912"/>
            <a:ext cx="792000" cy="792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1F7509-DE34-49A2-AB83-66CECE4DD0CA}"/>
              </a:ext>
            </a:extLst>
          </p:cNvPr>
          <p:cNvSpPr/>
          <p:nvPr/>
        </p:nvSpPr>
        <p:spPr>
          <a:xfrm>
            <a:off x="2858703" y="1231002"/>
            <a:ext cx="7988968" cy="356400"/>
          </a:xfrm>
          <a:prstGeom prst="rect">
            <a:avLst/>
          </a:prstGeom>
          <a:solidFill>
            <a:srgbClr val="F4E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개발내용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A55955-397F-4B46-9DBC-4E49D7E118BD}"/>
              </a:ext>
            </a:extLst>
          </p:cNvPr>
          <p:cNvSpPr txBox="1"/>
          <p:nvPr/>
        </p:nvSpPr>
        <p:spPr>
          <a:xfrm>
            <a:off x="2858703" y="1797196"/>
            <a:ext cx="5365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맞춤설정페이지 </a:t>
            </a:r>
            <a:r>
              <a:rPr lang="en-US" altLang="ko-KR" sz="2200" dirty="0"/>
              <a:t>	(</a:t>
            </a:r>
            <a:r>
              <a:rPr lang="en-US" altLang="ko-KR" sz="2200" dirty="0" err="1"/>
              <a:t>own_setting</a:t>
            </a:r>
            <a:r>
              <a:rPr lang="en-US" altLang="ko-KR" sz="2200" dirty="0"/>
              <a:t>)	</a:t>
            </a:r>
            <a:r>
              <a:rPr lang="ko-KR" altLang="en-US" sz="2200" dirty="0"/>
              <a:t>제작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사용자선택페이지</a:t>
            </a:r>
            <a:r>
              <a:rPr lang="en-US" altLang="ko-KR" sz="2200" dirty="0"/>
              <a:t>	(</a:t>
            </a:r>
            <a:r>
              <a:rPr lang="en-US" altLang="ko-KR" sz="2200" dirty="0" err="1"/>
              <a:t>user_choice</a:t>
            </a:r>
            <a:r>
              <a:rPr lang="en-US" altLang="ko-KR" sz="2200" dirty="0"/>
              <a:t>)  	</a:t>
            </a:r>
            <a:r>
              <a:rPr lang="ko-KR" altLang="en-US" sz="2200" dirty="0"/>
              <a:t>제작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950C10-BEC2-484F-AC35-22FF5F16A2FC}"/>
              </a:ext>
            </a:extLst>
          </p:cNvPr>
          <p:cNvSpPr txBox="1"/>
          <p:nvPr/>
        </p:nvSpPr>
        <p:spPr>
          <a:xfrm>
            <a:off x="2858703" y="3170912"/>
            <a:ext cx="3650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피드백에 대한 내용 수정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새로운 추가데이터 설정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72A1D1-26A0-4B0A-AFBD-C10C20EF0211}"/>
              </a:ext>
            </a:extLst>
          </p:cNvPr>
          <p:cNvSpPr txBox="1"/>
          <p:nvPr/>
        </p:nvSpPr>
        <p:spPr>
          <a:xfrm>
            <a:off x="2858703" y="4547500"/>
            <a:ext cx="69525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설문조사 데이터셋을 기반으로 새로운 테이블 생성</a:t>
            </a:r>
          </a:p>
        </p:txBody>
      </p:sp>
      <p:pic>
        <p:nvPicPr>
          <p:cNvPr id="15" name="Picture 4" descr="www.galgulee.com/wp-content/uploads/2018/03/mys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64" b="93344" l="5762" r="95215">
                        <a14:foregroundMark x1="28906" y1="6022" x2="28906" y2="6022"/>
                        <a14:foregroundMark x1="5762" y1="77496" x2="5762" y2="77496"/>
                        <a14:foregroundMark x1="29980" y1="85737" x2="29980" y2="85737"/>
                        <a14:foregroundMark x1="39551" y1="84469" x2="39551" y2="84469"/>
                        <a14:foregroundMark x1="36133" y1="93502" x2="36133" y2="93502"/>
                        <a14:foregroundMark x1="45508" y1="74960" x2="45508" y2="74960"/>
                        <a14:foregroundMark x1="78906" y1="78288" x2="78906" y2="78288"/>
                        <a14:foregroundMark x1="95215" y1="84628" x2="95215" y2="84628"/>
                        <a14:foregroundMark x1="36426" y1="15214" x2="36426" y2="15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7" y="4651384"/>
            <a:ext cx="990612" cy="61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6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D0BDC5-C81E-4498-B3CB-5C6A9A9D5341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2342E-26AF-403D-A20B-A13D0F1A0E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1" y="596428"/>
            <a:ext cx="685244" cy="68524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DE50A0-F658-4F5F-9C91-5D4006359B60}"/>
              </a:ext>
            </a:extLst>
          </p:cNvPr>
          <p:cNvGrpSpPr/>
          <p:nvPr/>
        </p:nvGrpSpPr>
        <p:grpSpPr>
          <a:xfrm>
            <a:off x="465222" y="952562"/>
            <a:ext cx="11288372" cy="5524990"/>
            <a:chOff x="3981626" y="2116935"/>
            <a:chExt cx="2462614" cy="304561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E3FD40-EB5F-48EF-BDFA-94CC592B274C}"/>
                </a:ext>
              </a:extLst>
            </p:cNvPr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743903A-01A2-4314-B5DA-B7B67034FB58}"/>
                </a:ext>
              </a:extLst>
            </p:cNvPr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F729794-3F43-4DEC-AB64-D45CE8724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5" y="2116935"/>
              <a:ext cx="21927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18C5CBF-E049-403E-B301-C03F5F123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26" y="2414251"/>
              <a:ext cx="2" cy="2748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B5CC58-146E-47C7-9EF9-7E48D803E034}"/>
              </a:ext>
            </a:extLst>
          </p:cNvPr>
          <p:cNvSpPr/>
          <p:nvPr/>
        </p:nvSpPr>
        <p:spPr>
          <a:xfrm>
            <a:off x="1755916" y="1301188"/>
            <a:ext cx="2499360" cy="3135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own_settings.html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A2781A-12DE-4D2A-A21C-99E5F3582799}"/>
              </a:ext>
            </a:extLst>
          </p:cNvPr>
          <p:cNvSpPr/>
          <p:nvPr/>
        </p:nvSpPr>
        <p:spPr>
          <a:xfrm>
            <a:off x="1289785" y="1829735"/>
            <a:ext cx="3431621" cy="16844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A65EF7-A30A-4CE2-9C2F-A65B9BBAFEEA}"/>
              </a:ext>
            </a:extLst>
          </p:cNvPr>
          <p:cNvSpPr/>
          <p:nvPr/>
        </p:nvSpPr>
        <p:spPr>
          <a:xfrm>
            <a:off x="1755916" y="3999437"/>
            <a:ext cx="2499360" cy="3135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User_choice.html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DDB61F-0727-409A-8000-BD8BFCD7771B}"/>
              </a:ext>
            </a:extLst>
          </p:cNvPr>
          <p:cNvSpPr/>
          <p:nvPr/>
        </p:nvSpPr>
        <p:spPr>
          <a:xfrm>
            <a:off x="1289785" y="4527984"/>
            <a:ext cx="3431621" cy="168442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94AF81-FC77-485A-8C0A-45AF4423D34E}"/>
              </a:ext>
            </a:extLst>
          </p:cNvPr>
          <p:cNvCxnSpPr/>
          <p:nvPr/>
        </p:nvCxnSpPr>
        <p:spPr>
          <a:xfrm>
            <a:off x="1035206" y="3915262"/>
            <a:ext cx="10395327" cy="0"/>
          </a:xfrm>
          <a:prstGeom prst="line">
            <a:avLst/>
          </a:prstGeom>
          <a:ln w="127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7D4EBA-696C-4327-980E-7350BE35CCCF}"/>
              </a:ext>
            </a:extLst>
          </p:cNvPr>
          <p:cNvSpPr txBox="1"/>
          <p:nvPr/>
        </p:nvSpPr>
        <p:spPr>
          <a:xfrm>
            <a:off x="4846720" y="1829735"/>
            <a:ext cx="6583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개인맞춤 설정페이지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샤워에 필요한 </a:t>
            </a:r>
            <a:r>
              <a:rPr lang="ko-KR" altLang="en-US" dirty="0" err="1"/>
              <a:t>입욕제</a:t>
            </a:r>
            <a:r>
              <a:rPr lang="en-US" altLang="ko-KR" dirty="0"/>
              <a:t>, </a:t>
            </a:r>
            <a:r>
              <a:rPr lang="ko-KR" altLang="en-US" dirty="0"/>
              <a:t>물 온도</a:t>
            </a:r>
            <a:r>
              <a:rPr lang="en-US" altLang="ko-KR" dirty="0"/>
              <a:t>, </a:t>
            </a:r>
            <a:r>
              <a:rPr lang="ko-KR" altLang="en-US" dirty="0"/>
              <a:t>사용시간 등 사용자가 직접 설정하여 새로운 모드를 만드는 환경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더 다양한 방식으로 즐길 수 있도록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추후</a:t>
            </a:r>
            <a:r>
              <a:rPr lang="en-US" altLang="ko-KR" dirty="0"/>
              <a:t>, </a:t>
            </a:r>
            <a:r>
              <a:rPr lang="ko-KR" altLang="en-US" dirty="0"/>
              <a:t>이러한 데이터는 내부에 쌓여 인공지능을 통해 빅데이터 분석을 진행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66EFD1-8AE8-4AD5-AA95-252478605E75}"/>
              </a:ext>
            </a:extLst>
          </p:cNvPr>
          <p:cNvSpPr txBox="1"/>
          <p:nvPr/>
        </p:nvSpPr>
        <p:spPr>
          <a:xfrm>
            <a:off x="4846720" y="4527984"/>
            <a:ext cx="658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자신이 생성하거나</a:t>
            </a:r>
            <a:r>
              <a:rPr lang="en-US" altLang="ko-KR" dirty="0"/>
              <a:t>, </a:t>
            </a:r>
            <a:r>
              <a:rPr lang="ko-KR" altLang="en-US" dirty="0"/>
              <a:t>타인이 생성한</a:t>
            </a:r>
            <a:r>
              <a:rPr lang="en-US" altLang="ko-KR" dirty="0"/>
              <a:t>1</a:t>
            </a:r>
            <a:r>
              <a:rPr lang="ko-KR" altLang="en-US" dirty="0"/>
              <a:t> 모드를 선택하는 부분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편리를 위해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사용을 시작할 때마다 세팅을 하지않도록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280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D0BDC5-C81E-4498-B3CB-5C6A9A9D5341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DE50A0-F658-4F5F-9C91-5D4006359B60}"/>
              </a:ext>
            </a:extLst>
          </p:cNvPr>
          <p:cNvGrpSpPr/>
          <p:nvPr/>
        </p:nvGrpSpPr>
        <p:grpSpPr>
          <a:xfrm>
            <a:off x="465222" y="952562"/>
            <a:ext cx="11288372" cy="5524990"/>
            <a:chOff x="3981626" y="2116935"/>
            <a:chExt cx="2462614" cy="304561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E3FD40-EB5F-48EF-BDFA-94CC592B274C}"/>
                </a:ext>
              </a:extLst>
            </p:cNvPr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743903A-01A2-4314-B5DA-B7B67034FB58}"/>
                </a:ext>
              </a:extLst>
            </p:cNvPr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F729794-3F43-4DEC-AB64-D45CE8724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2660" y="2116935"/>
              <a:ext cx="2185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18C5CBF-E049-403E-B301-C03F5F123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26" y="2414251"/>
              <a:ext cx="2" cy="2748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 descr="www.galgulee.com/wp-content/uploads/2018/03/mys..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4" b="93344" l="5762" r="95215">
                        <a14:foregroundMark x1="28906" y1="6022" x2="28906" y2="6022"/>
                        <a14:foregroundMark x1="5762" y1="77496" x2="5762" y2="77496"/>
                        <a14:foregroundMark x1="29980" y1="85737" x2="29980" y2="85737"/>
                        <a14:foregroundMark x1="39551" y1="84469" x2="39551" y2="84469"/>
                        <a14:foregroundMark x1="36133" y1="93502" x2="36133" y2="93502"/>
                        <a14:foregroundMark x1="45508" y1="74960" x2="45508" y2="74960"/>
                        <a14:foregroundMark x1="78906" y1="78288" x2="78906" y2="78288"/>
                        <a14:foregroundMark x1="95215" y1="84628" x2="95215" y2="84628"/>
                        <a14:foregroundMark x1="36426" y1="15214" x2="36426" y2="15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01" y="635529"/>
            <a:ext cx="990612" cy="61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03" y="2138794"/>
            <a:ext cx="5644876" cy="40640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950C10-BEC2-484F-AC35-22FF5F16A2FC}"/>
              </a:ext>
            </a:extLst>
          </p:cNvPr>
          <p:cNvSpPr txBox="1"/>
          <p:nvPr/>
        </p:nvSpPr>
        <p:spPr>
          <a:xfrm>
            <a:off x="731603" y="1369353"/>
            <a:ext cx="761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설문조사데이터대상으로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테이블 작성 예시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6525410" y="2645878"/>
            <a:ext cx="5079253" cy="3049843"/>
            <a:chOff x="4630216" y="1245955"/>
            <a:chExt cx="7000514" cy="4203466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rcRect t="69359" r="2043"/>
            <a:stretch/>
          </p:blipFill>
          <p:spPr>
            <a:xfrm>
              <a:off x="4630216" y="4306822"/>
              <a:ext cx="7000514" cy="114259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6"/>
            <a:srcRect t="66665"/>
            <a:stretch/>
          </p:blipFill>
          <p:spPr>
            <a:xfrm>
              <a:off x="4630216" y="2626728"/>
              <a:ext cx="7000514" cy="1680093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/>
            <a:srcRect b="72865"/>
            <a:stretch/>
          </p:blipFill>
          <p:spPr>
            <a:xfrm>
              <a:off x="4630216" y="1245955"/>
              <a:ext cx="7000514" cy="1367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24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진행사항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ADF9B-58D6-47BC-B4EC-D2F4A9248C4C}"/>
              </a:ext>
            </a:extLst>
          </p:cNvPr>
          <p:cNvSpPr/>
          <p:nvPr/>
        </p:nvSpPr>
        <p:spPr>
          <a:xfrm>
            <a:off x="1289784" y="1712899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4F196E-3D3F-493D-BCC7-E491F94B1DEC}"/>
              </a:ext>
            </a:extLst>
          </p:cNvPr>
          <p:cNvSpPr/>
          <p:nvPr/>
        </p:nvSpPr>
        <p:spPr>
          <a:xfrm>
            <a:off x="1289784" y="3129760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A3A101-6E40-4CFC-ADD6-6783520183DC}"/>
              </a:ext>
            </a:extLst>
          </p:cNvPr>
          <p:cNvSpPr/>
          <p:nvPr/>
        </p:nvSpPr>
        <p:spPr>
          <a:xfrm>
            <a:off x="1289785" y="4546660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9A4335-370F-403F-BB3E-3CC1A465E8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65" y="1797196"/>
            <a:ext cx="685244" cy="685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4317F1D-2DE3-433F-9531-FEBE1C057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7" y="3170912"/>
            <a:ext cx="792000" cy="792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1F7509-DE34-49A2-AB83-66CECE4DD0CA}"/>
              </a:ext>
            </a:extLst>
          </p:cNvPr>
          <p:cNvSpPr/>
          <p:nvPr/>
        </p:nvSpPr>
        <p:spPr>
          <a:xfrm>
            <a:off x="2858703" y="1231002"/>
            <a:ext cx="7988968" cy="356400"/>
          </a:xfrm>
          <a:prstGeom prst="rect">
            <a:avLst/>
          </a:prstGeom>
          <a:solidFill>
            <a:srgbClr val="F4E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개발내용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A55955-397F-4B46-9DBC-4E49D7E118BD}"/>
              </a:ext>
            </a:extLst>
          </p:cNvPr>
          <p:cNvSpPr txBox="1"/>
          <p:nvPr/>
        </p:nvSpPr>
        <p:spPr>
          <a:xfrm>
            <a:off x="2858703" y="1797196"/>
            <a:ext cx="6593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/>
              <a:t>온라인모드페이지 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online_mode</a:t>
            </a:r>
            <a:r>
              <a:rPr lang="en-US" altLang="ko-KR" sz="2200" dirty="0" smtClean="0"/>
              <a:t>)</a:t>
            </a:r>
            <a:r>
              <a:rPr lang="en-US" altLang="ko-KR" sz="2200" dirty="0"/>
              <a:t>	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페이지 제작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사용자선택페이지</a:t>
            </a:r>
            <a:r>
              <a:rPr lang="en-US" altLang="ko-KR" sz="2200" dirty="0"/>
              <a:t>	(</a:t>
            </a:r>
            <a:r>
              <a:rPr lang="en-US" altLang="ko-KR" sz="2200" dirty="0" err="1"/>
              <a:t>user_choice</a:t>
            </a:r>
            <a:r>
              <a:rPr lang="en-US" altLang="ko-KR" sz="2200" dirty="0"/>
              <a:t>)  	</a:t>
            </a:r>
            <a:r>
              <a:rPr lang="ko-KR" altLang="en-US" sz="2200" dirty="0" smtClean="0"/>
              <a:t>레이아웃 변경</a:t>
            </a:r>
            <a:endParaRPr lang="en-US" altLang="ko-KR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/>
              <a:t>추천모드페이지 </a:t>
            </a:r>
            <a:r>
              <a:rPr lang="en-US" altLang="ko-KR" sz="2200" dirty="0" smtClean="0"/>
              <a:t>(recommend) </a:t>
            </a:r>
            <a:r>
              <a:rPr lang="ko-KR" altLang="en-US" sz="2200" dirty="0" smtClean="0"/>
              <a:t>내용 추가 시작</a:t>
            </a:r>
            <a:endParaRPr lang="ko-KR" altLang="en-US" sz="2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950C10-BEC2-484F-AC35-22FF5F16A2FC}"/>
              </a:ext>
            </a:extLst>
          </p:cNvPr>
          <p:cNvSpPr txBox="1"/>
          <p:nvPr/>
        </p:nvSpPr>
        <p:spPr>
          <a:xfrm>
            <a:off x="2858703" y="3170912"/>
            <a:ext cx="3650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피드백에 대한 내용 수정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/>
              <a:t>데이터 추가 수집</a:t>
            </a:r>
            <a:endParaRPr lang="ko-KR" alt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72A1D1-26A0-4B0A-AFBD-C10C20EF0211}"/>
              </a:ext>
            </a:extLst>
          </p:cNvPr>
          <p:cNvSpPr txBox="1"/>
          <p:nvPr/>
        </p:nvSpPr>
        <p:spPr>
          <a:xfrm>
            <a:off x="2858703" y="4547500"/>
            <a:ext cx="69525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설문조사 </a:t>
            </a:r>
            <a:r>
              <a:rPr lang="ko-KR" altLang="en-US" sz="2200" dirty="0" err="1"/>
              <a:t>데이터셋을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기반으로 </a:t>
            </a:r>
            <a:r>
              <a:rPr lang="ko-KR" altLang="en-US" sz="2200" dirty="0" err="1" smtClean="0"/>
              <a:t>머신러닝</a:t>
            </a:r>
            <a:r>
              <a:rPr lang="ko-KR" altLang="en-US" sz="2200" dirty="0" smtClean="0"/>
              <a:t> 모델 생성</a:t>
            </a:r>
            <a:endParaRPr lang="ko-KR" altLang="en-US" sz="2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317F1D-2DE3-433F-9531-FEBE1C057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7" y="4567770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1289784" y="3333291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1289784" y="4522509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1289784" y="5711727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1289785" y="2144073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5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pic>
        <p:nvPicPr>
          <p:cNvPr id="97" name="Picture 6" descr="Heroku | Partner Details | YOW! Conference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47" y="4522509"/>
            <a:ext cx="894680" cy="96327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Node.js Basics | PoiemaWeb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37" y="5662614"/>
            <a:ext cx="1358895" cy="67944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65" y="3417588"/>
            <a:ext cx="685244" cy="685244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2762332" y="2204644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8.0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762332" y="3417588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2762332" y="4522509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dirty="0"/>
              <a:t>7.39.5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62332" y="5735453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12.16.2 LST</a:t>
            </a:r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1289785" y="1276283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099335" y="1276283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버전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774131" y="1276283"/>
            <a:ext cx="4889633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774131" y="2204644"/>
            <a:ext cx="488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내부 사용자 데이터베이스</a:t>
            </a:r>
            <a:endParaRPr lang="en-US" altLang="ko-KR" sz="2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774131" y="3417588"/>
            <a:ext cx="488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사용자인터페이스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74131" y="4522509"/>
            <a:ext cx="488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웹 서버 배포를 위해 사용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774131" y="5735453"/>
            <a:ext cx="488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웹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개발 도구</a:t>
            </a:r>
          </a:p>
        </p:txBody>
      </p:sp>
      <p:pic>
        <p:nvPicPr>
          <p:cNvPr id="23" name="Picture 4" descr="www.galgulee.com/wp-content/uploads/2018/03/mys...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64" b="93344" l="5762" r="95215">
                        <a14:foregroundMark x1="28906" y1="6022" x2="28906" y2="6022"/>
                        <a14:foregroundMark x1="5762" y1="77496" x2="5762" y2="77496"/>
                        <a14:foregroundMark x1="29980" y1="85737" x2="29980" y2="85737"/>
                        <a14:foregroundMark x1="39551" y1="84469" x2="39551" y2="84469"/>
                        <a14:foregroundMark x1="36133" y1="93502" x2="36133" y2="93502"/>
                        <a14:foregroundMark x1="45508" y1="74960" x2="45508" y2="74960"/>
                        <a14:foregroundMark x1="78906" y1="78288" x2="78906" y2="78288"/>
                        <a14:foregroundMark x1="95215" y1="84628" x2="95215" y2="84628"/>
                        <a14:foregroundMark x1="36426" y1="15214" x2="36426" y2="15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64" y="2204644"/>
            <a:ext cx="990612" cy="61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24000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HW, SW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52311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809374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266624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0963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DB, HW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8297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1050936"/>
            <a:ext cx="25243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정제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60" y="100619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266624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3230116"/>
            <a:ext cx="35605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PPT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작성 및 발표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318946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13576" y="478842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조 휘 훈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72217" y="5332192"/>
            <a:ext cx="245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hh3768@naver.com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 및 정제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346812" y="531164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637786" y="5769224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185456" y="5324135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125467" y="486693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144415" y="3177124"/>
            <a:ext cx="121798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433448" y="2263512"/>
            <a:ext cx="2361694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1289785" y="1638292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394135" y="1640481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72842" y="2153716"/>
            <a:ext cx="10020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샤워는 단순한 위생 활동이 아닌 하루의 시작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마무리를 하기 위해 하는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중요한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활동으로 생각하지만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사람마다 취향과 선호도가 다 다른데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획일화 되는 것이 아쉬워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샤워를 보다 가치 있게 해주기 위해 개발 되었음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1289785" y="4202410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394135" y="4229986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72844" y="4740607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샤워를 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48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1841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6" y="888150"/>
            <a:ext cx="1311562" cy="1311562"/>
          </a:xfrm>
          <a:prstGeom prst="rect">
            <a:avLst/>
          </a:prstGeom>
        </p:spPr>
      </p:pic>
      <p:pic>
        <p:nvPicPr>
          <p:cNvPr id="97" name="Picture 6" descr="Heroku | Partner Details | YOW! Conference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29" y="1308387"/>
            <a:ext cx="894680" cy="96327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04151" y="2579692"/>
            <a:ext cx="6391198" cy="4033325"/>
            <a:chOff x="516587" y="3136919"/>
            <a:chExt cx="6178761" cy="3035832"/>
          </a:xfrm>
        </p:grpSpPr>
        <p:cxnSp>
          <p:nvCxnSpPr>
            <p:cNvPr id="120" name="직선 연결선 119"/>
            <p:cNvCxnSpPr/>
            <p:nvPr/>
          </p:nvCxnSpPr>
          <p:spPr>
            <a:xfrm flipV="1">
              <a:off x="516587" y="3149648"/>
              <a:ext cx="0" cy="3023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/>
            <p:cNvGrpSpPr/>
            <p:nvPr/>
          </p:nvGrpSpPr>
          <p:grpSpPr>
            <a:xfrm>
              <a:off x="516587" y="3136919"/>
              <a:ext cx="6178761" cy="3035832"/>
              <a:chOff x="3981626" y="2262344"/>
              <a:chExt cx="2462614" cy="2900208"/>
            </a:xfrm>
          </p:grpSpPr>
          <p:cxnSp>
            <p:nvCxnSpPr>
              <p:cNvPr id="104" name="직선 연결선 103"/>
              <p:cNvCxnSpPr/>
              <p:nvPr/>
            </p:nvCxnSpPr>
            <p:spPr>
              <a:xfrm flipH="1" flipV="1">
                <a:off x="3981626" y="2262344"/>
                <a:ext cx="890179" cy="12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V="1">
                <a:off x="6444240" y="2262344"/>
                <a:ext cx="0" cy="29002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H="1">
                <a:off x="3981628" y="5162550"/>
                <a:ext cx="24626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5558200" y="2262344"/>
                <a:ext cx="879514" cy="12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" name="Picture 4" descr="Node.js Basics | Poiema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57" y="2057377"/>
            <a:ext cx="1770647" cy="88532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타원 129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2363783" y="2262535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3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2815286" y="1503843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4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7030319" y="846357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5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 flipV="1">
            <a:off x="8624080" y="888150"/>
            <a:ext cx="861426" cy="529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4761269" y="3769863"/>
            <a:ext cx="1756198" cy="2514584"/>
            <a:chOff x="3981626" y="1636496"/>
            <a:chExt cx="2462614" cy="3526054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231" y="1636496"/>
              <a:ext cx="960878" cy="960878"/>
            </a:xfrm>
            <a:prstGeom prst="rect">
              <a:avLst/>
            </a:prstGeom>
          </p:spPr>
        </p:pic>
        <p:grpSp>
          <p:nvGrpSpPr>
            <p:cNvPr id="110" name="그룹 109"/>
            <p:cNvGrpSpPr/>
            <p:nvPr/>
          </p:nvGrpSpPr>
          <p:grpSpPr>
            <a:xfrm>
              <a:off x="3981626" y="2116935"/>
              <a:ext cx="2462614" cy="3045615"/>
              <a:chOff x="3981626" y="2116935"/>
              <a:chExt cx="2462614" cy="3045615"/>
            </a:xfrm>
          </p:grpSpPr>
          <p:cxnSp>
            <p:nvCxnSpPr>
              <p:cNvPr id="113" name="직선 연결선 112"/>
              <p:cNvCxnSpPr>
                <a:stCxn id="109" idx="1"/>
              </p:cNvCxnSpPr>
              <p:nvPr/>
            </p:nvCxnSpPr>
            <p:spPr>
              <a:xfrm flipH="1">
                <a:off x="3981626" y="2116935"/>
                <a:ext cx="74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V="1">
                <a:off x="3981626" y="2116935"/>
                <a:ext cx="0" cy="30456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V="1">
                <a:off x="6444240" y="2116935"/>
                <a:ext cx="0" cy="30456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>
                <a:off x="3981628" y="5162550"/>
                <a:ext cx="24626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5690109" y="2116935"/>
                <a:ext cx="74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4307496" y="3077812"/>
              <a:ext cx="1804740" cy="5178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JavaScript</a:t>
              </a:r>
              <a:endParaRPr lang="ko-KR" altLang="en-US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07496" y="3830799"/>
              <a:ext cx="1804740" cy="5178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CSS</a:t>
              </a:r>
              <a:endParaRPr lang="ko-KR" altLang="en-US" b="1" dirty="0"/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1776034" y="2875724"/>
            <a:ext cx="269909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1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4983325" y="3785908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2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35" y="4393931"/>
            <a:ext cx="881093" cy="881093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9702944" y="563274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6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7173591" y="3697216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1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76009" y="3654861"/>
            <a:ext cx="4455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 정보 저장 데이터베이스 </a:t>
            </a:r>
            <a:r>
              <a:rPr lang="en-US" altLang="ko-KR" sz="1600" dirty="0"/>
              <a:t>+ </a:t>
            </a:r>
            <a:r>
              <a:rPr lang="ko-KR" altLang="en-US" sz="1600" dirty="0"/>
              <a:t>설문 데이터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7173591" y="4200983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2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76009" y="4158628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웹 페이지 제작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7173591" y="4707556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3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76009" y="4665201"/>
            <a:ext cx="242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웹 페이지와 </a:t>
            </a:r>
            <a:r>
              <a:rPr lang="en-US" altLang="ko-KR" sz="1600" dirty="0"/>
              <a:t>MySQL</a:t>
            </a:r>
            <a:r>
              <a:rPr lang="ko-KR" altLang="en-US" sz="1600" dirty="0"/>
              <a:t>연동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7173591" y="5211324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4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76009" y="5168969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웹 서버 배포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7173591" y="5715092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5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76009" y="5672737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라즈베리파이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/>
              <a:t>웹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512510-2BA2-4530-8A19-945D066A16E7}"/>
              </a:ext>
            </a:extLst>
          </p:cNvPr>
          <p:cNvSpPr/>
          <p:nvPr/>
        </p:nvSpPr>
        <p:spPr>
          <a:xfrm>
            <a:off x="7169151" y="6218860"/>
            <a:ext cx="253845" cy="253845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67171"/>
                </a:solidFill>
              </a:rPr>
              <a:t>6</a:t>
            </a:r>
            <a:endParaRPr lang="ko-KR" altLang="en-US" sz="1600" dirty="0">
              <a:solidFill>
                <a:srgbClr val="76717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71569" y="617650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 사용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64012" y="3671427"/>
            <a:ext cx="2518842" cy="2824184"/>
            <a:chOff x="564012" y="3671427"/>
            <a:chExt cx="2518842" cy="2824184"/>
          </a:xfrm>
        </p:grpSpPr>
        <p:grpSp>
          <p:nvGrpSpPr>
            <p:cNvPr id="8" name="그룹 7"/>
            <p:cNvGrpSpPr/>
            <p:nvPr/>
          </p:nvGrpSpPr>
          <p:grpSpPr>
            <a:xfrm>
              <a:off x="1812469" y="3671427"/>
              <a:ext cx="1270385" cy="2822983"/>
              <a:chOff x="2925167" y="3715402"/>
              <a:chExt cx="1156201" cy="2822983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3043905" y="3843237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/>
                  <a:t>user_db</a:t>
                </a:r>
                <a:endParaRPr lang="ko-KR" altLang="en-US" b="1" dirty="0"/>
              </a:p>
            </p:txBody>
          </p:sp>
          <p:sp>
            <p:nvSpPr>
              <p:cNvPr id="86" name="원통형 21">
                <a:extLst>
                  <a:ext uri="{FF2B5EF4-FFF2-40B4-BE49-F238E27FC236}">
                    <a16:creationId xmlns:a16="http://schemas.microsoft.com/office/drawing/2014/main" id="{725D15BC-F955-4515-A688-54A25C9EC5FC}"/>
                  </a:ext>
                </a:extLst>
              </p:cNvPr>
              <p:cNvSpPr/>
              <p:nvPr/>
            </p:nvSpPr>
            <p:spPr>
              <a:xfrm>
                <a:off x="2925167" y="3715402"/>
                <a:ext cx="1139191" cy="2822983"/>
              </a:xfrm>
              <a:prstGeom prst="can">
                <a:avLst>
                  <a:gd name="adj" fmla="val 4866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s_num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s_date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s_age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s_gender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s_temperature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s_start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s_during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s_end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s_perfume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s_job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s_weather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64012" y="3672628"/>
              <a:ext cx="1247529" cy="2822983"/>
              <a:chOff x="1777590" y="3690182"/>
              <a:chExt cx="1247529" cy="2822983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2077096" y="3816816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/>
                  <a:t>u_db</a:t>
                </a:r>
                <a:endParaRPr lang="ko-KR" altLang="en-US" b="1" dirty="0"/>
              </a:p>
            </p:txBody>
          </p:sp>
          <p:sp>
            <p:nvSpPr>
              <p:cNvPr id="87" name="원통형 21">
                <a:extLst>
                  <a:ext uri="{FF2B5EF4-FFF2-40B4-BE49-F238E27FC236}">
                    <a16:creationId xmlns:a16="http://schemas.microsoft.com/office/drawing/2014/main" id="{725D15BC-F955-4515-A688-54A25C9EC5FC}"/>
                  </a:ext>
                </a:extLst>
              </p:cNvPr>
              <p:cNvSpPr/>
              <p:nvPr/>
            </p:nvSpPr>
            <p:spPr>
              <a:xfrm>
                <a:off x="1777590" y="3690182"/>
                <a:ext cx="1247529" cy="2822983"/>
              </a:xfrm>
              <a:prstGeom prst="can">
                <a:avLst>
                  <a:gd name="adj" fmla="val 4866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u_num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u_name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u_age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u_gender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u_job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>
            <a:off x="460375" y="3174023"/>
            <a:ext cx="4127640" cy="3312912"/>
            <a:chOff x="516585" y="3349276"/>
            <a:chExt cx="6192688" cy="2823475"/>
          </a:xfrm>
        </p:grpSpPr>
        <p:cxnSp>
          <p:nvCxnSpPr>
            <p:cNvPr id="119" name="직선 연결선 118"/>
            <p:cNvCxnSpPr/>
            <p:nvPr/>
          </p:nvCxnSpPr>
          <p:spPr>
            <a:xfrm flipH="1" flipV="1">
              <a:off x="516585" y="3349276"/>
              <a:ext cx="2" cy="28234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>
              <a:off x="516592" y="3349276"/>
              <a:ext cx="6192681" cy="2823475"/>
              <a:chOff x="3981628" y="2465214"/>
              <a:chExt cx="2468162" cy="2697338"/>
            </a:xfrm>
          </p:grpSpPr>
          <p:cxnSp>
            <p:nvCxnSpPr>
              <p:cNvPr id="122" name="직선 연결선 121"/>
              <p:cNvCxnSpPr/>
              <p:nvPr/>
            </p:nvCxnSpPr>
            <p:spPr>
              <a:xfrm flipH="1">
                <a:off x="3982672" y="2465214"/>
                <a:ext cx="74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H="1" flipV="1">
                <a:off x="6437714" y="2465214"/>
                <a:ext cx="6526" cy="26973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 flipH="1">
                <a:off x="3981628" y="5162550"/>
                <a:ext cx="24626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H="1">
                <a:off x="5702185" y="2465214"/>
                <a:ext cx="74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덧셈 기호 125"/>
          <p:cNvSpPr/>
          <p:nvPr/>
        </p:nvSpPr>
        <p:spPr>
          <a:xfrm>
            <a:off x="3146117" y="4627682"/>
            <a:ext cx="465578" cy="465578"/>
          </a:xfrm>
          <a:prstGeom prst="mathPlus">
            <a:avLst>
              <a:gd name="adj1" fmla="val 105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8624080" y="1648434"/>
            <a:ext cx="861426" cy="529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100114" y="912845"/>
            <a:ext cx="1357359" cy="1259888"/>
            <a:chOff x="7083625" y="878522"/>
            <a:chExt cx="1357359" cy="1259888"/>
          </a:xfrm>
        </p:grpSpPr>
        <p:pic>
          <p:nvPicPr>
            <p:cNvPr id="85" name="Picture 2" descr="라즈베리 파이(컴퓨터) - 나무위키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050" y="878522"/>
              <a:ext cx="1052511" cy="109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083625" y="1799856"/>
              <a:ext cx="1357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Raspberry Pi</a:t>
              </a:r>
              <a:endParaRPr lang="ko-KR" altLang="en-US" sz="1600" dirty="0"/>
            </a:p>
          </p:txBody>
        </p:sp>
      </p:grpSp>
      <p:sp>
        <p:nvSpPr>
          <p:cNvPr id="134" name="덧셈 기호 133"/>
          <p:cNvSpPr/>
          <p:nvPr/>
        </p:nvSpPr>
        <p:spPr>
          <a:xfrm>
            <a:off x="6924453" y="1348662"/>
            <a:ext cx="465578" cy="465578"/>
          </a:xfrm>
          <a:prstGeom prst="mathPlus">
            <a:avLst>
              <a:gd name="adj1" fmla="val 105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83" name="Picture 4" descr="www.galgulee.com/wp-content/uploads/2018/03/mys...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864" b="93344" l="5762" r="95215">
                        <a14:foregroundMark x1="28906" y1="6022" x2="28906" y2="6022"/>
                        <a14:foregroundMark x1="5762" y1="77496" x2="5762" y2="77496"/>
                        <a14:foregroundMark x1="29980" y1="85737" x2="29980" y2="85737"/>
                        <a14:foregroundMark x1="39551" y1="84469" x2="39551" y2="84469"/>
                        <a14:foregroundMark x1="36133" y1="93502" x2="36133" y2="93502"/>
                        <a14:foregroundMark x1="45508" y1="74960" x2="45508" y2="74960"/>
                        <a14:foregroundMark x1="78906" y1="78288" x2="78906" y2="78288"/>
                        <a14:foregroundMark x1="95215" y1="84628" x2="95215" y2="84628"/>
                        <a14:foregroundMark x1="36426" y1="15214" x2="36426" y2="15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11" y="2774936"/>
            <a:ext cx="990612" cy="61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직선 연결선 87"/>
          <p:cNvCxnSpPr/>
          <p:nvPr/>
        </p:nvCxnSpPr>
        <p:spPr>
          <a:xfrm flipV="1">
            <a:off x="212768" y="1913071"/>
            <a:ext cx="1" cy="4769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212769" y="1886367"/>
            <a:ext cx="2870085" cy="2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6805246" y="1886367"/>
            <a:ext cx="0" cy="4795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212769" y="6682154"/>
            <a:ext cx="65924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10423683" y="2099135"/>
            <a:ext cx="2282594" cy="16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3754315" y="1886367"/>
            <a:ext cx="3050932" cy="11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1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데이터베이스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057825" y="2711802"/>
            <a:ext cx="301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u_num</a:t>
            </a:r>
            <a:r>
              <a:rPr lang="en-US" altLang="ko-KR" dirty="0"/>
              <a:t> 		</a:t>
            </a:r>
          </a:p>
          <a:p>
            <a:r>
              <a:rPr lang="en-US" altLang="ko-KR" dirty="0" err="1"/>
              <a:t>u_name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u_age</a:t>
            </a:r>
            <a:endParaRPr lang="en-US" altLang="ko-KR" dirty="0"/>
          </a:p>
          <a:p>
            <a:r>
              <a:rPr lang="en-US" altLang="ko-KR" dirty="0" err="1"/>
              <a:t>u_gender</a:t>
            </a:r>
            <a:endParaRPr lang="en-US" altLang="ko-KR" dirty="0"/>
          </a:p>
          <a:p>
            <a:r>
              <a:rPr lang="en-US" altLang="ko-KR" dirty="0" err="1"/>
              <a:t>u_job</a:t>
            </a:r>
            <a:r>
              <a:rPr lang="en-US" altLang="ko-KR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075013" y="2240256"/>
            <a:ext cx="1183993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제약조건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9851731" y="2219036"/>
            <a:ext cx="818794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5013" y="2688089"/>
            <a:ext cx="5309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 NULL AUTO_INCREMENT PRIMARY KEY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9851731" y="2666869"/>
            <a:ext cx="1871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고유번호</a:t>
            </a:r>
            <a:endParaRPr lang="en-US" altLang="ko-KR" dirty="0"/>
          </a:p>
          <a:p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ko-KR" altLang="en-US" dirty="0"/>
              <a:t>별칭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개인정보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개인정보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개인정보</a:t>
            </a:r>
            <a:r>
              <a:rPr lang="en-US" altLang="ko-KR" dirty="0"/>
              <a:t>(</a:t>
            </a:r>
            <a:r>
              <a:rPr lang="ko-KR" altLang="en-US" dirty="0"/>
              <a:t>직업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3" name="원통형 21">
            <a:extLst>
              <a:ext uri="{FF2B5EF4-FFF2-40B4-BE49-F238E27FC236}">
                <a16:creationId xmlns:a16="http://schemas.microsoft.com/office/drawing/2014/main" id="{725D15BC-F955-4515-A688-54A25C9EC5FC}"/>
              </a:ext>
            </a:extLst>
          </p:cNvPr>
          <p:cNvSpPr/>
          <p:nvPr/>
        </p:nvSpPr>
        <p:spPr>
          <a:xfrm>
            <a:off x="737441" y="2219036"/>
            <a:ext cx="1247529" cy="2822983"/>
          </a:xfrm>
          <a:prstGeom prst="can">
            <a:avLst>
              <a:gd name="adj" fmla="val 4866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u_num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u_name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u_age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u_gender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u_job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5830" y="1316275"/>
            <a:ext cx="528715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사용자의 기본정보 저장 데이터베이스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2057825" y="2240256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42467" y="2711802"/>
            <a:ext cx="301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</a:p>
          <a:p>
            <a:r>
              <a:rPr lang="en-US" altLang="ko-KR" dirty="0" err="1"/>
              <a:t>VarChar</a:t>
            </a:r>
            <a:r>
              <a:rPr lang="en-US" altLang="ko-KR" dirty="0"/>
              <a:t>(80)</a:t>
            </a:r>
          </a:p>
          <a:p>
            <a:r>
              <a:rPr lang="en-US" altLang="ko-KR" dirty="0"/>
              <a:t>INT</a:t>
            </a:r>
          </a:p>
          <a:p>
            <a:r>
              <a:rPr lang="en-US" altLang="ko-KR" dirty="0"/>
              <a:t>INT</a:t>
            </a:r>
          </a:p>
          <a:p>
            <a:r>
              <a:rPr lang="en-US" altLang="ko-KR" dirty="0" err="1"/>
              <a:t>VarChar</a:t>
            </a:r>
            <a:r>
              <a:rPr lang="en-US" altLang="ko-KR" dirty="0"/>
              <a:t>(80)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642467" y="2240256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2057825" y="5523163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목적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23975" y="5523163"/>
            <a:ext cx="728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사용자별</a:t>
            </a:r>
            <a:r>
              <a:rPr lang="ko-KR" altLang="en-US" dirty="0"/>
              <a:t> 서비스를 </a:t>
            </a:r>
            <a:r>
              <a:rPr lang="ko-KR" altLang="en-US" dirty="0" err="1"/>
              <a:t>하기위한</a:t>
            </a:r>
            <a:r>
              <a:rPr lang="ko-KR" altLang="en-US" dirty="0"/>
              <a:t> 사용자 정보 저장 테이블</a:t>
            </a:r>
            <a:endParaRPr lang="en-US" altLang="ko-KR" dirty="0"/>
          </a:p>
        </p:txBody>
      </p:sp>
      <p:sp>
        <p:nvSpPr>
          <p:cNvPr id="39" name="TextBox 38"/>
          <p:cNvSpPr txBox="1"/>
          <p:nvPr/>
        </p:nvSpPr>
        <p:spPr>
          <a:xfrm>
            <a:off x="1030182" y="234247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u_db</a:t>
            </a:r>
            <a:endParaRPr lang="ko-KR" altLang="en-US" b="1" dirty="0"/>
          </a:p>
        </p:txBody>
      </p:sp>
      <p:pic>
        <p:nvPicPr>
          <p:cNvPr id="26" name="Picture 4" descr="www.galgulee.com/wp-content/uploads/2018/03/mys..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4" b="93344" l="5762" r="95215">
                        <a14:foregroundMark x1="28906" y1="6022" x2="28906" y2="6022"/>
                        <a14:foregroundMark x1="5762" y1="77496" x2="5762" y2="77496"/>
                        <a14:foregroundMark x1="29980" y1="85737" x2="29980" y2="85737"/>
                        <a14:foregroundMark x1="39551" y1="84469" x2="39551" y2="84469"/>
                        <a14:foregroundMark x1="36133" y1="93502" x2="36133" y2="93502"/>
                        <a14:foregroundMark x1="45508" y1="74960" x2="45508" y2="74960"/>
                        <a14:foregroundMark x1="78906" y1="78288" x2="78906" y2="78288"/>
                        <a14:foregroundMark x1="95215" y1="84628" x2="95215" y2="84628"/>
                        <a14:foregroundMark x1="36426" y1="15214" x2="36426" y2="15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74" y="386655"/>
            <a:ext cx="1591676" cy="98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7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3981626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690109" y="2116935"/>
              <a:ext cx="7476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57825" y="2269621"/>
            <a:ext cx="3018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s_num</a:t>
            </a:r>
            <a:r>
              <a:rPr lang="en-US" altLang="ko-KR" dirty="0"/>
              <a:t> 		</a:t>
            </a:r>
          </a:p>
          <a:p>
            <a:r>
              <a:rPr lang="en-US" altLang="ko-KR" dirty="0" err="1"/>
              <a:t>s_date</a:t>
            </a:r>
            <a:endParaRPr lang="en-US" altLang="ko-KR" dirty="0"/>
          </a:p>
          <a:p>
            <a:r>
              <a:rPr lang="en-US" altLang="ko-KR" dirty="0" err="1"/>
              <a:t>s_age</a:t>
            </a:r>
            <a:endParaRPr lang="en-US" altLang="ko-KR" dirty="0"/>
          </a:p>
          <a:p>
            <a:r>
              <a:rPr lang="en-US" altLang="ko-KR" dirty="0" err="1"/>
              <a:t>s_gender</a:t>
            </a:r>
            <a:endParaRPr lang="en-US" altLang="ko-KR" dirty="0"/>
          </a:p>
          <a:p>
            <a:r>
              <a:rPr lang="en-US" altLang="ko-KR" dirty="0" err="1"/>
              <a:t>s_temperature</a:t>
            </a:r>
            <a:endParaRPr lang="en-US" altLang="ko-KR" dirty="0"/>
          </a:p>
          <a:p>
            <a:r>
              <a:rPr lang="en-US" altLang="ko-KR" dirty="0" err="1"/>
              <a:t>s_start</a:t>
            </a:r>
            <a:endParaRPr lang="en-US" altLang="ko-KR" dirty="0"/>
          </a:p>
          <a:p>
            <a:r>
              <a:rPr lang="en-US" altLang="ko-KR" dirty="0" err="1"/>
              <a:t>s_during</a:t>
            </a:r>
            <a:endParaRPr lang="en-US" altLang="ko-KR" dirty="0"/>
          </a:p>
          <a:p>
            <a:r>
              <a:rPr lang="en-US" altLang="ko-KR" dirty="0" err="1"/>
              <a:t>s_end</a:t>
            </a:r>
            <a:endParaRPr lang="en-US" altLang="ko-KR" dirty="0"/>
          </a:p>
          <a:p>
            <a:r>
              <a:rPr lang="en-US" altLang="ko-KR" dirty="0" err="1"/>
              <a:t>s_perfume</a:t>
            </a:r>
            <a:endParaRPr lang="en-US" altLang="ko-KR" dirty="0"/>
          </a:p>
          <a:p>
            <a:r>
              <a:rPr lang="en-US" altLang="ko-KR" dirty="0" err="1"/>
              <a:t>s_job</a:t>
            </a:r>
            <a:endParaRPr lang="en-US" altLang="ko-KR" dirty="0"/>
          </a:p>
          <a:p>
            <a:r>
              <a:rPr lang="en-US" altLang="ko-KR" dirty="0" err="1"/>
              <a:t>s_weather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2057825" y="1800567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9851731" y="1776855"/>
            <a:ext cx="818794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6161" y="2245908"/>
            <a:ext cx="5309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 NULL AUTO_INCREMENT PRIMARY KEY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NOT NULL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51731" y="2224688"/>
            <a:ext cx="17742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고유번호</a:t>
            </a:r>
            <a:endParaRPr lang="en-US" altLang="ko-KR" dirty="0"/>
          </a:p>
          <a:p>
            <a:r>
              <a:rPr lang="ko-KR" altLang="en-US" dirty="0"/>
              <a:t>설정 날짜</a:t>
            </a:r>
            <a:endParaRPr lang="en-US" altLang="ko-KR" dirty="0"/>
          </a:p>
          <a:p>
            <a:r>
              <a:rPr lang="ko-KR" altLang="en-US" dirty="0"/>
              <a:t>개인정보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개인정보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설정 온도</a:t>
            </a:r>
            <a:endParaRPr lang="en-US" altLang="ko-KR" dirty="0"/>
          </a:p>
          <a:p>
            <a:r>
              <a:rPr lang="ko-KR" altLang="en-US" dirty="0"/>
              <a:t>시작 시간</a:t>
            </a:r>
            <a:endParaRPr lang="en-US" altLang="ko-KR" dirty="0"/>
          </a:p>
          <a:p>
            <a:r>
              <a:rPr lang="ko-KR" altLang="en-US" dirty="0"/>
              <a:t>사용 시간</a:t>
            </a:r>
            <a:endParaRPr lang="en-US" altLang="ko-KR" dirty="0"/>
          </a:p>
          <a:p>
            <a:r>
              <a:rPr lang="ko-KR" altLang="en-US" dirty="0"/>
              <a:t>끝난 시간</a:t>
            </a:r>
            <a:endParaRPr lang="en-US" altLang="ko-KR" dirty="0"/>
          </a:p>
          <a:p>
            <a:r>
              <a:rPr lang="ko-KR" altLang="en-US" dirty="0" err="1"/>
              <a:t>입욕제</a:t>
            </a:r>
            <a:r>
              <a:rPr lang="ko-KR" altLang="en-US" dirty="0"/>
              <a:t> 종류</a:t>
            </a:r>
            <a:endParaRPr lang="en-US" altLang="ko-KR" dirty="0"/>
          </a:p>
          <a:p>
            <a:r>
              <a:rPr lang="ko-KR" altLang="en-US" dirty="0"/>
              <a:t>개인정보</a:t>
            </a:r>
            <a:r>
              <a:rPr lang="en-US" altLang="ko-KR" dirty="0"/>
              <a:t>(</a:t>
            </a:r>
            <a:r>
              <a:rPr lang="ko-KR" altLang="en-US" dirty="0"/>
              <a:t>직업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그날의 날씨</a:t>
            </a:r>
            <a:endParaRPr lang="en-US" altLang="ko-KR" dirty="0"/>
          </a:p>
        </p:txBody>
      </p:sp>
      <p:sp>
        <p:nvSpPr>
          <p:cNvPr id="27" name="원통형 21">
            <a:extLst>
              <a:ext uri="{FF2B5EF4-FFF2-40B4-BE49-F238E27FC236}">
                <a16:creationId xmlns:a16="http://schemas.microsoft.com/office/drawing/2014/main" id="{725D15BC-F955-4515-A688-54A25C9EC5FC}"/>
              </a:ext>
            </a:extLst>
          </p:cNvPr>
          <p:cNvSpPr/>
          <p:nvPr/>
        </p:nvSpPr>
        <p:spPr>
          <a:xfrm>
            <a:off x="738449" y="1770629"/>
            <a:ext cx="1251695" cy="2822983"/>
          </a:xfrm>
          <a:prstGeom prst="can">
            <a:avLst>
              <a:gd name="adj" fmla="val 4866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s_num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s_date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s_age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s_gender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s_temperature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s_start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s_during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s_end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s_perfume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s_job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s_weather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8310" y="1308610"/>
            <a:ext cx="42422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설문조사결과저장 데이터베이스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45756" y="2263396"/>
            <a:ext cx="301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</a:p>
          <a:p>
            <a:r>
              <a:rPr lang="en-US" altLang="ko-KR" dirty="0" err="1"/>
              <a:t>VarChar</a:t>
            </a:r>
            <a:r>
              <a:rPr lang="en-US" altLang="ko-KR" dirty="0"/>
              <a:t>(80)</a:t>
            </a:r>
          </a:p>
          <a:p>
            <a:r>
              <a:rPr lang="en-US" altLang="ko-KR" dirty="0"/>
              <a:t>INT</a:t>
            </a:r>
          </a:p>
          <a:p>
            <a:r>
              <a:rPr lang="en-US" altLang="ko-KR" dirty="0"/>
              <a:t>INT</a:t>
            </a:r>
          </a:p>
          <a:p>
            <a:r>
              <a:rPr lang="en-US" altLang="ko-KR" dirty="0" err="1"/>
              <a:t>VarChar</a:t>
            </a:r>
            <a:r>
              <a:rPr lang="en-US" altLang="ko-KR" dirty="0"/>
              <a:t>(80)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645756" y="1791850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075013" y="1791850"/>
            <a:ext cx="1183993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제약조건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2057825" y="5530581"/>
            <a:ext cx="885525" cy="356132"/>
          </a:xfrm>
          <a:prstGeom prst="rect">
            <a:avLst/>
          </a:prstGeom>
          <a:solidFill>
            <a:srgbClr val="F0D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목적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23975" y="5530581"/>
            <a:ext cx="728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해당데이터에 대해 인공지능으로 빅데이터 분석하여</a:t>
            </a:r>
            <a:endParaRPr lang="en-US" altLang="ko-KR" dirty="0"/>
          </a:p>
          <a:p>
            <a:r>
              <a:rPr lang="ko-KR" altLang="en-US" dirty="0"/>
              <a:t>사용자에게 알맞은 목욕 모드 추천 해주기 위한 데이터 테이블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854407" y="1876576"/>
            <a:ext cx="113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user_db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176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데이터베이스</a:t>
            </a:r>
          </a:p>
        </p:txBody>
      </p:sp>
      <p:pic>
        <p:nvPicPr>
          <p:cNvPr id="35" name="Picture 4" descr="www.galgulee.com/wp-content/uploads/2018/03/mys..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4" b="93344" l="5762" r="95215">
                        <a14:foregroundMark x1="28906" y1="6022" x2="28906" y2="6022"/>
                        <a14:foregroundMark x1="5762" y1="77496" x2="5762" y2="77496"/>
                        <a14:foregroundMark x1="29980" y1="85737" x2="29980" y2="85737"/>
                        <a14:foregroundMark x1="39551" y1="84469" x2="39551" y2="84469"/>
                        <a14:foregroundMark x1="36133" y1="93502" x2="36133" y2="93502"/>
                        <a14:foregroundMark x1="45508" y1="74960" x2="45508" y2="74960"/>
                        <a14:foregroundMark x1="78906" y1="78288" x2="78906" y2="78288"/>
                        <a14:foregroundMark x1="95215" y1="84628" x2="95215" y2="84628"/>
                        <a14:foregroundMark x1="36426" y1="15214" x2="36426" y2="15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74" y="386655"/>
            <a:ext cx="1591676" cy="98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13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2759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65222" y="1516742"/>
            <a:ext cx="11288372" cy="4960809"/>
            <a:chOff x="3981626" y="2116934"/>
            <a:chExt cx="2462614" cy="3045617"/>
          </a:xfrm>
        </p:grpSpPr>
        <p:cxnSp>
          <p:nvCxnSpPr>
            <p:cNvPr id="47" name="직선 연결선 46"/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3981626" y="2116934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06" y="1547908"/>
            <a:ext cx="438807" cy="4388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92166" y="4451931"/>
            <a:ext cx="76476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설문조사배포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구글설문지</a:t>
            </a:r>
            <a:endParaRPr lang="en-US" altLang="ko-KR" sz="2000" dirty="0"/>
          </a:p>
          <a:p>
            <a:pPr fontAlgn="base"/>
            <a:r>
              <a:rPr lang="en-US" altLang="ko-KR" sz="2000" dirty="0"/>
              <a:t>	</a:t>
            </a:r>
            <a:r>
              <a:rPr lang="en-US" altLang="ko-KR" sz="2000" dirty="0">
                <a:hlinkClick r:id="rId3"/>
              </a:rPr>
              <a:t>https://forms.gle/2VM7vNB8BpA2Zspu7</a:t>
            </a:r>
            <a:endParaRPr lang="en-US" altLang="ko-KR" sz="20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설문조사사이트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나우앤서베이</a:t>
            </a:r>
            <a:r>
              <a:rPr lang="en-US" altLang="ko-KR" sz="2000" dirty="0"/>
              <a:t>)</a:t>
            </a:r>
          </a:p>
          <a:p>
            <a:pPr fontAlgn="base"/>
            <a:r>
              <a:rPr lang="en-US" altLang="ko-KR" sz="2000" dirty="0"/>
              <a:t>	</a:t>
            </a:r>
            <a:r>
              <a:rPr lang="en-US" altLang="ko-KR" sz="2000" dirty="0">
                <a:hlinkClick r:id="rId4"/>
              </a:rPr>
              <a:t>https://www.nownsurvey.com/issue/share/link/1471</a:t>
            </a:r>
            <a:endParaRPr lang="en-US" altLang="ko-KR" sz="2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78960" y="1802487"/>
            <a:ext cx="2999470" cy="4447494"/>
            <a:chOff x="3981626" y="2116935"/>
            <a:chExt cx="2462614" cy="3045615"/>
          </a:xfrm>
        </p:grpSpPr>
        <p:cxnSp>
          <p:nvCxnSpPr>
            <p:cNvPr id="22" name="직선 연결선 21"/>
            <p:cNvCxnSpPr/>
            <p:nvPr/>
          </p:nvCxnSpPr>
          <p:spPr>
            <a:xfrm flipH="1">
              <a:off x="3981628" y="2116935"/>
              <a:ext cx="9572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981626" y="2116935"/>
              <a:ext cx="0" cy="30456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6444240" y="2116935"/>
              <a:ext cx="0" cy="30456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5453410" y="2116935"/>
              <a:ext cx="9843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933426" y="2053055"/>
            <a:ext cx="2490537" cy="3946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설문조사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  성별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  나이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사용물온도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  샤워시작시간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샤워하는시간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  입욕제사용유무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  직업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2167" y="1790508"/>
            <a:ext cx="6628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수집종류</a:t>
            </a:r>
            <a:endParaRPr lang="en-US" altLang="ko-KR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보편화된 데이터와  필요한 </a:t>
            </a:r>
            <a:r>
              <a:rPr lang="ko-KR" altLang="en-US" sz="2000" dirty="0" err="1"/>
              <a:t>데이터셋을</a:t>
            </a:r>
            <a:r>
              <a:rPr lang="ko-KR" altLang="en-US" sz="2000" dirty="0"/>
              <a:t> 수집한다</a:t>
            </a:r>
            <a:endParaRPr lang="en-US" altLang="ko-KR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수집이유</a:t>
            </a:r>
            <a:endParaRPr lang="en-US" altLang="ko-KR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데이터에대해</a:t>
            </a:r>
            <a:r>
              <a:rPr lang="ko-KR" altLang="en-US" sz="2000" dirty="0"/>
              <a:t> 빅데이터분석을 통해</a:t>
            </a:r>
            <a:endParaRPr lang="en-US" altLang="ko-KR" sz="20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개인에게 맞는 </a:t>
            </a:r>
            <a:r>
              <a:rPr lang="ko-KR" altLang="en-US" sz="2000" dirty="0" err="1"/>
              <a:t>목욕설정을</a:t>
            </a:r>
            <a:r>
              <a:rPr lang="ko-KR" altLang="en-US" sz="2000" dirty="0"/>
              <a:t> 추천하기위해 수집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513388" y="3022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70687"/>
              </p:ext>
            </p:extLst>
          </p:nvPr>
        </p:nvGraphicFramePr>
        <p:xfrm>
          <a:off x="10375442" y="2145358"/>
          <a:ext cx="1007110" cy="1957578"/>
        </p:xfrm>
        <a:graphic>
          <a:graphicData uri="http://schemas.openxmlformats.org/drawingml/2006/table">
            <a:tbl>
              <a:tblPr/>
              <a:tblGrid>
                <a:gridCol w="424815">
                  <a:extLst>
                    <a:ext uri="{9D8B030D-6E8A-4147-A177-3AD203B41FA5}">
                      <a16:colId xmlns:a16="http://schemas.microsoft.com/office/drawing/2014/main" val="475000464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3848539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7131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56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47595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0474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441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5464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632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08102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7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768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05802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1020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54868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513388" y="3022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49627" y="1790507"/>
            <a:ext cx="25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주차별</a:t>
            </a:r>
            <a:r>
              <a:rPr lang="ko-KR" altLang="en-US" sz="1600" dirty="0"/>
              <a:t> 데이터수집현황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465221" y="1529802"/>
            <a:ext cx="112883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2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474D9-8B56-40E3-AA8F-A2BB2ADB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3" y="543050"/>
            <a:ext cx="792000" cy="792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042167-24B8-4033-9E48-BBDE844247E7}"/>
              </a:ext>
            </a:extLst>
          </p:cNvPr>
          <p:cNvGrpSpPr/>
          <p:nvPr/>
        </p:nvGrpSpPr>
        <p:grpSpPr>
          <a:xfrm>
            <a:off x="465222" y="952562"/>
            <a:ext cx="11288372" cy="5524990"/>
            <a:chOff x="3981626" y="2116935"/>
            <a:chExt cx="2462614" cy="304561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8874F2B-24C3-43DE-888A-41064C884115}"/>
                </a:ext>
              </a:extLst>
            </p:cNvPr>
            <p:cNvCxnSpPr/>
            <p:nvPr/>
          </p:nvCxnSpPr>
          <p:spPr>
            <a:xfrm flipV="1">
              <a:off x="6444240" y="2116935"/>
              <a:ext cx="0" cy="304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81D0EE8-C012-46E5-A3C8-59C63B331E72}"/>
                </a:ext>
              </a:extLst>
            </p:cNvPr>
            <p:cNvCxnSpPr/>
            <p:nvPr/>
          </p:nvCxnSpPr>
          <p:spPr>
            <a:xfrm flipH="1">
              <a:off x="3981628" y="5162550"/>
              <a:ext cx="2462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3610964-D721-4262-828E-289C0D698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406" y="2116935"/>
              <a:ext cx="14683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DCB56B-9DBC-47C1-868E-43609F7C8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26" y="2414251"/>
              <a:ext cx="2" cy="2748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BE4905C-5C2E-47C0-8F31-28452132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85" y="1888315"/>
            <a:ext cx="3510743" cy="1719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92B15A-37E4-44B5-9FE6-AB9517757461}"/>
              </a:ext>
            </a:extLst>
          </p:cNvPr>
          <p:cNvSpPr txBox="1"/>
          <p:nvPr/>
        </p:nvSpPr>
        <p:spPr>
          <a:xfrm>
            <a:off x="5231751" y="2424983"/>
            <a:ext cx="635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형식에 맞지 않는 데이터를 통일</a:t>
            </a:r>
            <a:endParaRPr lang="en-US" altLang="ko-KR" dirty="0"/>
          </a:p>
          <a:p>
            <a:r>
              <a:rPr lang="en-US" altLang="ko-KR" dirty="0"/>
              <a:t>Ex)24</a:t>
            </a:r>
            <a:r>
              <a:rPr lang="ko-KR" altLang="en-US" dirty="0"/>
              <a:t>세</a:t>
            </a:r>
            <a:r>
              <a:rPr lang="en-US" altLang="ko-KR" dirty="0"/>
              <a:t>, 24</a:t>
            </a:r>
            <a:r>
              <a:rPr lang="ko-KR" altLang="en-US" dirty="0"/>
              <a:t>살</a:t>
            </a:r>
            <a:r>
              <a:rPr lang="en-US" altLang="ko-KR" dirty="0"/>
              <a:t>, </a:t>
            </a:r>
            <a:r>
              <a:rPr lang="ko-KR" altLang="en-US" dirty="0"/>
              <a:t>만 </a:t>
            </a:r>
            <a:r>
              <a:rPr lang="en-US" altLang="ko-KR" dirty="0"/>
              <a:t>24</a:t>
            </a:r>
            <a:r>
              <a:rPr lang="ko-KR" altLang="en-US" dirty="0"/>
              <a:t>세 </a:t>
            </a:r>
            <a:r>
              <a:rPr lang="en-US" altLang="ko-KR" dirty="0"/>
              <a:t>-&gt; 24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9554FB-6006-4276-9563-9611AE318B1C}"/>
              </a:ext>
            </a:extLst>
          </p:cNvPr>
          <p:cNvSpPr/>
          <p:nvPr/>
        </p:nvSpPr>
        <p:spPr>
          <a:xfrm>
            <a:off x="1755916" y="1301188"/>
            <a:ext cx="2499360" cy="3135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436688" y="523116"/>
            <a:ext cx="10640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FCAA13-F236-46A2-98B2-0B7952ADFA02}"/>
              </a:ext>
            </a:extLst>
          </p:cNvPr>
          <p:cNvSpPr/>
          <p:nvPr/>
        </p:nvSpPr>
        <p:spPr>
          <a:xfrm>
            <a:off x="5472113" y="3244850"/>
            <a:ext cx="12477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맑은 고딕" panose="020B0503020000020004" pitchFamily="50" charset="-127"/>
              </a:rPr>
              <a:t>Column2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7C5B7B8-9087-4E94-A010-7C8B603D32B3}"/>
              </a:ext>
            </a:extLst>
          </p:cNvPr>
          <p:cNvCxnSpPr/>
          <p:nvPr/>
        </p:nvCxnSpPr>
        <p:spPr>
          <a:xfrm>
            <a:off x="5231751" y="4907280"/>
            <a:ext cx="864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138102184" descr="EMB00000b285146">
            <a:extLst>
              <a:ext uri="{FF2B5EF4-FFF2-40B4-BE49-F238E27FC236}">
                <a16:creationId xmlns:a16="http://schemas.microsoft.com/office/drawing/2014/main" id="{15942BEE-63D9-4C2C-B5B2-E9D156D855F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14" y="393236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138075216" descr="EMB00000b285144">
            <a:extLst>
              <a:ext uri="{FF2B5EF4-FFF2-40B4-BE49-F238E27FC236}">
                <a16:creationId xmlns:a16="http://schemas.microsoft.com/office/drawing/2014/main" id="{8A2A3C27-4871-4161-AB21-76E020C7EEE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34" y="398159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1026</Words>
  <Application>Microsoft Office PowerPoint</Application>
  <PresentationFormat>와이드스크린</PresentationFormat>
  <Paragraphs>450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대인 임</cp:lastModifiedBy>
  <cp:revision>282</cp:revision>
  <dcterms:created xsi:type="dcterms:W3CDTF">2018-04-26T13:55:58Z</dcterms:created>
  <dcterms:modified xsi:type="dcterms:W3CDTF">2020-05-17T06:59:34Z</dcterms:modified>
</cp:coreProperties>
</file>