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1" r:id="rId3"/>
    <p:sldId id="353" r:id="rId4"/>
    <p:sldId id="281" r:id="rId5"/>
    <p:sldId id="354" r:id="rId6"/>
    <p:sldId id="340" r:id="rId7"/>
    <p:sldId id="355" r:id="rId8"/>
    <p:sldId id="283" r:id="rId9"/>
    <p:sldId id="329" r:id="rId10"/>
    <p:sldId id="356" r:id="rId11"/>
    <p:sldId id="337" r:id="rId12"/>
    <p:sldId id="333" r:id="rId13"/>
    <p:sldId id="314" r:id="rId14"/>
    <p:sldId id="334" r:id="rId15"/>
    <p:sldId id="315" r:id="rId16"/>
    <p:sldId id="335" r:id="rId17"/>
    <p:sldId id="343" r:id="rId18"/>
    <p:sldId id="361" r:id="rId19"/>
    <p:sldId id="357" r:id="rId20"/>
    <p:sldId id="363" r:id="rId21"/>
    <p:sldId id="360" r:id="rId22"/>
    <p:sldId id="362" r:id="rId23"/>
    <p:sldId id="351" r:id="rId24"/>
    <p:sldId id="352" r:id="rId25"/>
    <p:sldId id="347" r:id="rId26"/>
    <p:sldId id="364" r:id="rId27"/>
    <p:sldId id="348" r:id="rId28"/>
    <p:sldId id="366" r:id="rId29"/>
    <p:sldId id="358" r:id="rId30"/>
    <p:sldId id="365" r:id="rId31"/>
    <p:sldId id="342" r:id="rId32"/>
    <p:sldId id="359" r:id="rId33"/>
    <p:sldId id="299" r:id="rId34"/>
    <p:sldId id="327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D9D9D9"/>
    <a:srgbClr val="00B050"/>
    <a:srgbClr val="FF0000"/>
    <a:srgbClr val="C55A11"/>
    <a:srgbClr val="F0D252"/>
    <a:srgbClr val="F4E5A5"/>
    <a:srgbClr val="48484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8" autoAdjust="0"/>
    <p:restoredTop sz="85771" autoAdjust="0"/>
  </p:normalViewPr>
  <p:slideViewPr>
    <p:cSldViewPr snapToGrid="0">
      <p:cViewPr varScale="1">
        <p:scale>
          <a:sx n="98" d="100"/>
          <a:sy n="98" d="100"/>
        </p:scale>
        <p:origin x="11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0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5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nfwlxo11@naver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ko-Kore-KR" b="1" dirty="0">
              <a:solidFill>
                <a:srgbClr val="767171"/>
              </a:solidFill>
            </a:endParaRPr>
          </a:p>
          <a:p>
            <a:r>
              <a:rPr kumimoji="1" lang="ko-Kore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ore-KR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ore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조휘훈</a:t>
            </a:r>
            <a:r>
              <a:rPr kumimoji="1" lang="en-US" altLang="ko-KR" b="1" dirty="0">
                <a:solidFill>
                  <a:srgbClr val="767171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ko-Kore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 데이터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618618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수집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</a:t>
            </a:r>
            <a:r>
              <a:rPr lang="ko-KR" altLang="en-US" sz="2800" b="1" dirty="0" err="1">
                <a:solidFill>
                  <a:srgbClr val="767171"/>
                </a:solidFill>
                <a:latin typeface="+mj-lt"/>
              </a:rPr>
              <a:t>전처리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및 시각화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3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791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개 항목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644831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en-US" altLang="ko-KR" sz="2200" dirty="0">
                <a:solidFill>
                  <a:srgbClr val="767171"/>
                </a:solidFill>
              </a:rPr>
              <a:t>I-Tub</a:t>
            </a:r>
            <a:r>
              <a:rPr lang="ko-KR" altLang="en-US" sz="2200" dirty="0">
                <a:solidFill>
                  <a:srgbClr val="767171"/>
                </a:solidFill>
              </a:rPr>
              <a:t>에 사용할 적당한 데이터가 없어 직접 중요하다고 판단한 </a:t>
            </a:r>
            <a:r>
              <a:rPr lang="ko-KR" altLang="en-US" sz="2200" dirty="0" err="1">
                <a:solidFill>
                  <a:srgbClr val="767171"/>
                </a:solidFill>
              </a:rPr>
              <a:t>특징값을</a:t>
            </a:r>
            <a:r>
              <a:rPr lang="ko-KR" altLang="en-US" sz="2200" dirty="0">
                <a:solidFill>
                  <a:srgbClr val="767171"/>
                </a:solidFill>
              </a:rPr>
              <a:t> 추출하여 구글 폼을 활용해 설문조사를 통한 데이터를 수집 실시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1" y="1732848"/>
            <a:ext cx="9366478" cy="4241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3328416" y="1752281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4384177" y="1756025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 </a:t>
            </a:r>
            <a:r>
              <a:rPr lang="ko-KR" altLang="en-US" sz="2200" dirty="0" err="1">
                <a:solidFill>
                  <a:srgbClr val="767171"/>
                </a:solidFill>
              </a:rPr>
              <a:t>전처리가</a:t>
            </a:r>
            <a:r>
              <a:rPr lang="ko-KR" altLang="en-US" sz="2200" dirty="0">
                <a:solidFill>
                  <a:srgbClr val="767171"/>
                </a:solidFill>
              </a:rPr>
              <a:t> 필요한 데이터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3114595" y="1321928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4212441" y="1321928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6751320" y="1745795"/>
            <a:ext cx="1127760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8013300" y="1751454"/>
            <a:ext cx="1221493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580424" y="133088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7992866" y="133088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3458067" y="1283006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617372" y="1283006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6769211" y="1106579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336338" y="132192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ko-KR" altLang="en-US" sz="2400" dirty="0" err="1">
                <a:solidFill>
                  <a:srgbClr val="767171"/>
                </a:solidFill>
              </a:rPr>
              <a:t>정수형으로</a:t>
            </a:r>
            <a:r>
              <a:rPr lang="ko-KR" altLang="en-US" sz="2400" dirty="0">
                <a:solidFill>
                  <a:srgbClr val="767171"/>
                </a:solidFill>
              </a:rPr>
              <a:t> 통일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3" y="2020914"/>
            <a:ext cx="1389600" cy="4150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649869" y="1593665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84" t="37719" r="67576" b="59177"/>
          <a:stretch/>
        </p:blipFill>
        <p:spPr>
          <a:xfrm>
            <a:off x="3404574" y="1532758"/>
            <a:ext cx="4242572" cy="50809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7" name="직선 연결선 6"/>
          <p:cNvCxnSpPr/>
          <p:nvPr/>
        </p:nvCxnSpPr>
        <p:spPr>
          <a:xfrm>
            <a:off x="993341" y="3690493"/>
            <a:ext cx="13181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906164" y="2192083"/>
            <a:ext cx="1903689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3341" y="160213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CB23BD1-934A-4AE7-8019-4252498EC117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2B0A97-E9FA-4710-BE7E-0E343C1FA597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FEC933-537E-430B-8C35-338F62CFA5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A9168F-8003-4D39-A8F8-7862DC9A3B7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627032-C3EA-4097-B11E-3411755C9D82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7B01-9AB1-4FBA-8955-7A6A132134C0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D4105-936B-4124-AFA1-D5C781248EDB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192ED-46F3-4D97-BCC9-460BDDB36059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3</a:t>
            </a:r>
            <a:r>
              <a:rPr lang="ko-KR" altLang="en-US" sz="2400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469509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61773" y="3597022"/>
            <a:ext cx="1622723" cy="1"/>
          </a:xfrm>
          <a:prstGeom prst="line">
            <a:avLst/>
          </a:prstGeom>
          <a:ln w="571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46043" b="59743"/>
          <a:stretch/>
        </p:blipFill>
        <p:spPr>
          <a:xfrm>
            <a:off x="3577629" y="1513333"/>
            <a:ext cx="6907544" cy="360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12981" y="148570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24</a:t>
            </a:r>
            <a:r>
              <a:rPr lang="ko-KR" altLang="en-US" sz="2400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03" y="2066340"/>
            <a:ext cx="1146983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593431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969793" y="3420778"/>
            <a:ext cx="1084962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49477" y="1922368"/>
            <a:ext cx="1903689" cy="109313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10384" y="1436265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E2E864-D732-4277-99EA-89096277E259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51A96B-DEF5-4FDB-881E-8CD792BD41B7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78C8B-1591-4BA3-8434-8893BD4090D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D4E719-B0D9-4FD8-814E-74E392BFB62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58DB7D-DB47-4F20-B51E-12E0659133AC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34F3A-3B2E-4850-9117-F564F2CBCC9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F3EBF-782D-442C-B364-3FF091282A3C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71087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568038" y="16780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1510" y="3519455"/>
            <a:ext cx="11788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4517" y="1658760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1113BA-6603-49FA-9D8F-A9C8DBC76DC4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3D4B42-9B5B-4F97-A155-91A56F2F1595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725373-944C-49F9-9DBA-1D56105E146F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4701E-4D29-4AF0-8B0E-D384D2F34FB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C63EC-CF5C-4E9D-8DA3-D561BB65EAAA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18227A-A9B2-4177-A4C6-0E0A78F73372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1D389-F33D-45C7-A51C-9FBA291C0B5E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5" y="1370444"/>
            <a:ext cx="5975051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58646"/>
              </p:ext>
            </p:extLst>
          </p:nvPr>
        </p:nvGraphicFramePr>
        <p:xfrm>
          <a:off x="7065610" y="1683013"/>
          <a:ext cx="4034282" cy="2995232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22219304"/>
                    </a:ext>
                  </a:extLst>
                </a:gridCol>
              </a:tblGrid>
              <a:tr h="358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2303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021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36160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12932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3026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1004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8471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15862"/>
              </p:ext>
            </p:extLst>
          </p:nvPr>
        </p:nvGraphicFramePr>
        <p:xfrm>
          <a:off x="7065610" y="5289942"/>
          <a:ext cx="4034282" cy="1181393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3840094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51405"/>
                  </a:ext>
                </a:extLst>
              </a:tr>
              <a:tr h="434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1274617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기존의 설문조사 컬럼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4882144"/>
            <a:ext cx="4604464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추가된 컬럼 </a:t>
            </a:r>
            <a:r>
              <a:rPr lang="en-US" altLang="ko-KR" b="1" dirty="0">
                <a:solidFill>
                  <a:srgbClr val="767171"/>
                </a:solidFill>
              </a:rPr>
              <a:t>(</a:t>
            </a:r>
            <a:r>
              <a:rPr lang="ko-KR" altLang="en-US" b="1" dirty="0">
                <a:solidFill>
                  <a:srgbClr val="767171"/>
                </a:solidFill>
              </a:rPr>
              <a:t>기존의 컬럼을 합쳐 생성</a:t>
            </a:r>
            <a:r>
              <a:rPr lang="en-US" altLang="ko-KR" b="1" dirty="0">
                <a:solidFill>
                  <a:srgbClr val="767171"/>
                </a:solidFill>
              </a:rPr>
              <a:t>)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607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웹 사이트 구성도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모형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8B8069-2215-446D-9571-D94529AC90C6}"/>
              </a:ext>
            </a:extLst>
          </p:cNvPr>
          <p:cNvCxnSpPr/>
          <p:nvPr/>
        </p:nvCxnSpPr>
        <p:spPr>
          <a:xfrm>
            <a:off x="6096000" y="557546"/>
            <a:ext cx="0" cy="6093976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378321" y="459445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0" y="261579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6428400" y="557546"/>
            <a:ext cx="41035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200" dirty="0">
                <a:solidFill>
                  <a:srgbClr val="767171"/>
                </a:solidFill>
              </a:rPr>
              <a:t>팀원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프로젝트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개발환경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시스템 흐름도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수집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</a:t>
            </a:r>
            <a:r>
              <a:rPr lang="ko-KR" altLang="en-US" sz="1600" spc="200" dirty="0" err="1">
                <a:solidFill>
                  <a:srgbClr val="767171"/>
                </a:solidFill>
              </a:rPr>
              <a:t>전처리</a:t>
            </a:r>
            <a:r>
              <a:rPr lang="ko-KR" altLang="en-US" sz="1600" spc="200" dirty="0">
                <a:solidFill>
                  <a:srgbClr val="767171"/>
                </a:solidFill>
              </a:rPr>
              <a:t> 및 시각화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구현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1. </a:t>
            </a:r>
            <a:r>
              <a:rPr lang="ko-KR" altLang="en-US" sz="1600" spc="200" dirty="0">
                <a:solidFill>
                  <a:srgbClr val="767171"/>
                </a:solidFill>
              </a:rPr>
              <a:t>웹 사이트 구성도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2. </a:t>
            </a:r>
            <a:r>
              <a:rPr lang="ko-KR" altLang="en-US" sz="1600" spc="200" dirty="0">
                <a:solidFill>
                  <a:srgbClr val="767171"/>
                </a:solidFill>
              </a:rPr>
              <a:t>각 웹 사이트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3. </a:t>
            </a:r>
            <a:r>
              <a:rPr lang="ko-KR" altLang="en-US" sz="1600" spc="200" dirty="0">
                <a:solidFill>
                  <a:srgbClr val="767171"/>
                </a:solidFill>
              </a:rPr>
              <a:t>모형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580340-A8CB-4559-91D0-258F793198B6}"/>
              </a:ext>
            </a:extLst>
          </p:cNvPr>
          <p:cNvGrpSpPr/>
          <p:nvPr/>
        </p:nvGrpSpPr>
        <p:grpSpPr>
          <a:xfrm>
            <a:off x="5983348" y="644524"/>
            <a:ext cx="232984" cy="5849942"/>
            <a:chOff x="6108700" y="616709"/>
            <a:chExt cx="232984" cy="584994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0182B-B0B1-4ECB-9109-D3B5BC91AE16}"/>
                </a:ext>
              </a:extLst>
            </p:cNvPr>
            <p:cNvSpPr/>
            <p:nvPr/>
          </p:nvSpPr>
          <p:spPr>
            <a:xfrm>
              <a:off x="6110748" y="61670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450D1B-FBC8-43D3-9B50-EBBA22BC0997}"/>
                </a:ext>
              </a:extLst>
            </p:cNvPr>
            <p:cNvSpPr/>
            <p:nvPr/>
          </p:nvSpPr>
          <p:spPr>
            <a:xfrm>
              <a:off x="6112078" y="1244983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9B06AE-C542-4E4A-A0C4-ECEA87145B98}"/>
                </a:ext>
              </a:extLst>
            </p:cNvPr>
            <p:cNvSpPr/>
            <p:nvPr/>
          </p:nvSpPr>
          <p:spPr>
            <a:xfrm>
              <a:off x="6112078" y="1843178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05DDBC-584C-4D20-8A51-13C1E137625E}"/>
                </a:ext>
              </a:extLst>
            </p:cNvPr>
            <p:cNvSpPr/>
            <p:nvPr/>
          </p:nvSpPr>
          <p:spPr>
            <a:xfrm>
              <a:off x="6109371" y="293449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EBB941-FEC5-4624-A639-1D77B58B0B26}"/>
                </a:ext>
              </a:extLst>
            </p:cNvPr>
            <p:cNvSpPr/>
            <p:nvPr/>
          </p:nvSpPr>
          <p:spPr>
            <a:xfrm>
              <a:off x="6108700" y="39788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CBC43D-E024-4612-AF4A-1047AD29ABF9}"/>
                </a:ext>
              </a:extLst>
            </p:cNvPr>
            <p:cNvSpPr/>
            <p:nvPr/>
          </p:nvSpPr>
          <p:spPr>
            <a:xfrm>
              <a:off x="6108700" y="5515750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7C3B65-B4BE-4149-BFF1-6DF036841B4F}"/>
                </a:ext>
              </a:extLst>
            </p:cNvPr>
            <p:cNvSpPr/>
            <p:nvPr/>
          </p:nvSpPr>
          <p:spPr>
            <a:xfrm>
              <a:off x="6108700" y="62370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1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59A968-FEC5-408D-9E26-1A47099F5EFA}"/>
              </a:ext>
            </a:extLst>
          </p:cNvPr>
          <p:cNvGrpSpPr/>
          <p:nvPr/>
        </p:nvGrpSpPr>
        <p:grpSpPr>
          <a:xfrm>
            <a:off x="258345" y="1754656"/>
            <a:ext cx="6455561" cy="3553103"/>
            <a:chOff x="404260" y="949135"/>
            <a:chExt cx="6455561" cy="35531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404260" y="2709289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2085596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3752372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2706703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4132906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1280500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cxnSp>
          <p:nvCxnSpPr>
            <p:cNvPr id="3" name="꺾인 연결선 2"/>
            <p:cNvCxnSpPr>
              <a:cxnSpLocks/>
              <a:stCxn id="23" idx="1"/>
              <a:endCxn id="17" idx="2"/>
            </p:cNvCxnSpPr>
            <p:nvPr/>
          </p:nvCxnSpPr>
          <p:spPr>
            <a:xfrm rot="10800000">
              <a:off x="4472710" y="3073894"/>
              <a:ext cx="946439" cy="1243679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  <a:stCxn id="21" idx="1"/>
              <a:endCxn id="17" idx="3"/>
            </p:cNvCxnSpPr>
            <p:nvPr/>
          </p:nvCxnSpPr>
          <p:spPr>
            <a:xfrm flipH="1" flipV="1">
              <a:off x="5193045" y="2889227"/>
              <a:ext cx="226103" cy="2142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4472710" y="1465165"/>
              <a:ext cx="946439" cy="1239395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1844933" y="2889227"/>
              <a:ext cx="240663" cy="4728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3526269" y="2889227"/>
              <a:ext cx="226103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84380" y="2346550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640284" y="236837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4105458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4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3" y="380643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61142" y="949135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78100" y="1569005"/>
            <a:ext cx="5113900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767171"/>
                </a:solidFill>
              </a:rPr>
              <a:t>웹 사이트 구성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새로운 사용자등록을 위한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등록된 사용자를 선택할 수 있는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원하는 모드를 선택하여 이동하는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사용자가 원하는 옵션을 선택하는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사용자에게 알맞은 옵션을 추천하는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나이</a:t>
            </a:r>
            <a:r>
              <a:rPr lang="en-US" altLang="ko-KR" b="1" dirty="0">
                <a:solidFill>
                  <a:srgbClr val="767171"/>
                </a:solidFill>
              </a:rPr>
              <a:t>, </a:t>
            </a:r>
            <a:r>
              <a:rPr lang="ko-KR" altLang="en-US" b="1" dirty="0">
                <a:solidFill>
                  <a:srgbClr val="767171"/>
                </a:solidFill>
              </a:rPr>
              <a:t>성별 등 통계를 보여주는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83217-ED26-46B3-B3DD-9A3B549CCE9D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8979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769427"/>
            <a:ext cx="2370110" cy="1692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28" y="2769427"/>
            <a:ext cx="2370110" cy="1692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39347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620971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6" y="2782627"/>
            <a:ext cx="2369632" cy="1692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추천 모드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12310" y="351369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나만의 </a:t>
            </a:r>
            <a:r>
              <a:rPr lang="ko-KR" altLang="en-US" b="1" dirty="0" err="1"/>
              <a:t>설정모드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4475221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온라인 모드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64" y="720701"/>
            <a:ext cx="2369632" cy="16925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414886" y="4844553"/>
            <a:ext cx="2369632" cy="16925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/>
          <a:srcRect l="7856" r="9538"/>
          <a:stretch/>
        </p:blipFill>
        <p:spPr>
          <a:xfrm>
            <a:off x="8401074" y="2782627"/>
            <a:ext cx="2383444" cy="16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5" y="2326477"/>
            <a:ext cx="504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404260" y="6022704"/>
            <a:ext cx="6896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088158" y="195840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회원 가입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D8825-3C13-4F84-93A3-FF954F9C49AB}"/>
              </a:ext>
            </a:extLst>
          </p:cNvPr>
          <p:cNvSpPr/>
          <p:nvPr/>
        </p:nvSpPr>
        <p:spPr>
          <a:xfrm>
            <a:off x="5772093" y="2237052"/>
            <a:ext cx="641990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u_gender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sendDB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/create'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'./profile.html'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358611" y="200085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1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3AFEB-7050-4A00-A7E7-847DB2E75EC1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새로운 사용자 등록을 위한 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3" y="2243324"/>
            <a:ext cx="504000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9CC48-2BCE-4256-A9D6-F2B838AFEA1B}"/>
              </a:ext>
            </a:extLst>
          </p:cNvPr>
          <p:cNvSpPr txBox="1"/>
          <p:nvPr/>
        </p:nvSpPr>
        <p:spPr>
          <a:xfrm>
            <a:off x="1924375" y="187399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프로필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404260" y="584332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DE20D-130D-41AE-BB03-C4003EF76AF2}"/>
              </a:ext>
            </a:extLst>
          </p:cNvPr>
          <p:cNvSpPr/>
          <p:nvPr/>
        </p:nvSpPr>
        <p:spPr>
          <a:xfrm>
            <a:off x="5598693" y="2243324"/>
            <a:ext cx="6593308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dialog_text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'[‘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activeIndex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'] 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사용자로 </a:t>
            </a:r>
            <a:r>
              <a:rPr lang="ko-KR" altLang="en-US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시작하시겠어요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    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"#dialog"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title: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 선택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modal: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buttons: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[{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text: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        click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'./user_choice.html'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75739" y="191990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2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F1DDB-5E56-44E8-9D45-709C511AFD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등록된 사용자들을 선택 할 수 있는 프로필선택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405350"/>
            <a:ext cx="5040000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769943" y="2036018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모드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1162532" y="5991983"/>
            <a:ext cx="529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D3BF-2D14-4A41-A61D-02F0D1549D63}"/>
              </a:ext>
            </a:extLst>
          </p:cNvPr>
          <p:cNvSpPr/>
          <p:nvPr/>
        </p:nvSpPr>
        <p:spPr>
          <a:xfrm>
            <a:off x="5653825" y="2405350"/>
            <a:ext cx="653817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"./own_setting.html"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"./images/own_setting_image.jpg"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"./recommend_mode.html"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"./images/recommend_image.jpg"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"./online_mode.html"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"./images/online_image.jpg"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19" y="523116"/>
            <a:ext cx="760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02053" y="2081930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3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0CD0F-DEB2-42D0-BC13-302EA6FD983A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원하는 모드를 선택하여 이동하는 모드 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사용자가 원하는 옵션을 선택 후 저장할 수 있는 나만의 설정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357057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1990566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나만의 설정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수위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"slider-wrapper"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	min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"70"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"#water-title"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51B6C4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커스텀 설정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05792" y="203647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4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4AEA19-E0FB-48CC-9EA5-C5822032ABA7}"/>
              </a:ext>
            </a:extLst>
          </p:cNvPr>
          <p:cNvGrpSpPr/>
          <p:nvPr/>
        </p:nvGrpSpPr>
        <p:grpSpPr>
          <a:xfrm>
            <a:off x="6647904" y="264703"/>
            <a:ext cx="5488246" cy="922720"/>
            <a:chOff x="6664285" y="43902"/>
            <a:chExt cx="5488246" cy="9227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나만의 설정</a:t>
              </a: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87604" y="43902"/>
              <a:ext cx="5264927" cy="922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00294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추천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구현 중</a:t>
            </a:r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05748" y="2357057"/>
            <a:ext cx="5038512" cy="355089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11045" y="203962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5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3C52F-B314-425D-B965-CE56126053FF}"/>
              </a:ext>
            </a:extLst>
          </p:cNvPr>
          <p:cNvGrpSpPr/>
          <p:nvPr/>
        </p:nvGrpSpPr>
        <p:grpSpPr>
          <a:xfrm>
            <a:off x="6589486" y="271691"/>
            <a:ext cx="5488246" cy="865677"/>
            <a:chOff x="6664285" y="59654"/>
            <a:chExt cx="5488246" cy="8656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추천 모드</a:t>
              </a:r>
              <a:endParaRPr lang="en-US" altLang="ko-KR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87604" y="59654"/>
              <a:ext cx="5264927" cy="865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사용자에게 알맞은 옵션을 추천해주는 페이지</a:t>
            </a:r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3" y="2447184"/>
            <a:ext cx="5496127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8D6917-5DE8-473E-A198-A202C372EF66}"/>
              </a:ext>
            </a:extLst>
          </p:cNvPr>
          <p:cNvSpPr txBox="1"/>
          <p:nvPr/>
        </p:nvSpPr>
        <p:spPr>
          <a:xfrm>
            <a:off x="1996051" y="207785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404260" y="604718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99669-284B-4A85-9FDA-BA1C210718BB}"/>
              </a:ext>
            </a:extLst>
          </p:cNvPr>
          <p:cNvSpPr/>
          <p:nvPr/>
        </p:nvSpPr>
        <p:spPr>
          <a:xfrm>
            <a:off x="5940768" y="2447184"/>
            <a:ext cx="610608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"shower_test.csv"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toArrays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onParseValue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hooks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castToScalar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allowHtml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                }</a:t>
            </a:r>
            <a:b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OrgChart</a:t>
            </a:r>
            <a:endParaRPr lang="en-US" altLang="ko-KR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today_mode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todaydata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203141" y="211732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6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92D6F-299F-43E9-991A-7FC54841798C}"/>
              </a:ext>
            </a:extLst>
          </p:cNvPr>
          <p:cNvGrpSpPr/>
          <p:nvPr/>
        </p:nvGrpSpPr>
        <p:grpSpPr>
          <a:xfrm>
            <a:off x="6558611" y="268018"/>
            <a:ext cx="5488246" cy="903812"/>
            <a:chOff x="6664285" y="49500"/>
            <a:chExt cx="5488246" cy="9038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온라인 모드</a:t>
              </a:r>
              <a:endParaRPr lang="en-US" altLang="ko-KR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7604" y="49500"/>
              <a:ext cx="5264927" cy="90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7454FF-4E1B-4BCC-8B86-DB6D8E3EA500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성별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나이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직업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날씨 별로 통계 된 목욕 데이터를 보여줌</a:t>
            </a: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 구현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4401205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rgbClr val="767171"/>
                </a:solidFill>
                <a:latin typeface="Consolas" panose="020B0609020204030204" pitchFamily="49" charset="0"/>
              </a:rPr>
              <a:t>제작 중</a:t>
            </a:r>
            <a:endParaRPr lang="en-US" altLang="ko-KR" sz="40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51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1049" y="1468173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index.js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 컨트롤러 역할을 하는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D5ACB-3FD7-4C13-92E7-DF116AF2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5" y="2747873"/>
            <a:ext cx="6492134" cy="360455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957225" y="3043153"/>
            <a:ext cx="4085617" cy="269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본래는 </a:t>
            </a:r>
            <a:r>
              <a:rPr lang="en-US" altLang="ko-KR" sz="2200" b="1" dirty="0">
                <a:solidFill>
                  <a:srgbClr val="767171"/>
                </a:solidFill>
              </a:rPr>
              <a:t>GET </a:t>
            </a:r>
            <a:r>
              <a:rPr lang="ko-KR" altLang="en-US" sz="2200" b="1" dirty="0">
                <a:solidFill>
                  <a:srgbClr val="767171"/>
                </a:solidFill>
              </a:rPr>
              <a:t>요청으로 주소창에 정보가 노출이 되어</a:t>
            </a:r>
            <a:r>
              <a:rPr lang="en-US" altLang="ko-KR" sz="2200" b="1" dirty="0">
                <a:solidFill>
                  <a:srgbClr val="767171"/>
                </a:solidFill>
              </a:rPr>
              <a:t>, </a:t>
            </a:r>
            <a:r>
              <a:rPr lang="ko-KR" altLang="en-US" sz="2200" b="1" dirty="0">
                <a:solidFill>
                  <a:srgbClr val="767171"/>
                </a:solidFill>
              </a:rPr>
              <a:t>노출이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안되는 </a:t>
            </a: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방식의 요청으로 소스코드를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8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5222" y="1241987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app.js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서버에서 기능을 사용하기 위해 미들웨어를 선언한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D5ACB-3FD7-4C13-92E7-DF116AF2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5" y="2747873"/>
            <a:ext cx="6492134" cy="360455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957225" y="3429000"/>
            <a:ext cx="4085617" cy="20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방식으로 오는 요청을 </a:t>
            </a:r>
            <a:r>
              <a:rPr lang="en-US" altLang="ko-KR" sz="2200" b="1" dirty="0">
                <a:solidFill>
                  <a:srgbClr val="767171"/>
                </a:solidFill>
              </a:rPr>
              <a:t>index.js</a:t>
            </a:r>
            <a:r>
              <a:rPr lang="ko-KR" altLang="en-US" sz="2200" b="1" dirty="0">
                <a:solidFill>
                  <a:srgbClr val="767171"/>
                </a:solidFill>
              </a:rPr>
              <a:t>로 보내 적절하게 처리를 하게 소스 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CA7B6-7E8D-4DD9-8B6D-DB4A0A62BB75}"/>
              </a:ext>
            </a:extLst>
          </p:cNvPr>
          <p:cNvSpPr/>
          <p:nvPr/>
        </p:nvSpPr>
        <p:spPr>
          <a:xfrm>
            <a:off x="4961250" y="22955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(</a:t>
            </a:r>
            <a:r>
              <a:rPr lang="ko-KR" altLang="en-US" sz="1200" b="1" dirty="0">
                <a:solidFill>
                  <a:srgbClr val="767171"/>
                </a:solidFill>
                <a:latin typeface="Apple SD Gothic Neo"/>
              </a:rPr>
              <a:t>데이터를 주고 받을 수 있도록 중간에서 매개 역할을 하는 소프트웨어</a:t>
            </a:r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)</a:t>
            </a:r>
            <a:endParaRPr lang="ko-KR" altLang="en-US" sz="1200" b="1" dirty="0">
              <a:solidFill>
                <a:srgbClr val="76717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5222DE-6E1D-41E1-82D9-8C658D34E219}"/>
              </a:ext>
            </a:extLst>
          </p:cNvPr>
          <p:cNvCxnSpPr>
            <a:cxnSpLocks/>
          </p:cNvCxnSpPr>
          <p:nvPr/>
        </p:nvCxnSpPr>
        <p:spPr>
          <a:xfrm>
            <a:off x="5038928" y="2245604"/>
            <a:ext cx="1186773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8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4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85167A-1167-4B2D-9811-AA9FD755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43068"/>
              </p:ext>
            </p:extLst>
          </p:nvPr>
        </p:nvGraphicFramePr>
        <p:xfrm>
          <a:off x="847022" y="2119211"/>
          <a:ext cx="10468366" cy="365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50">
                  <a:extLst>
                    <a:ext uri="{9D8B030D-6E8A-4147-A177-3AD203B41FA5}">
                      <a16:colId xmlns:a16="http://schemas.microsoft.com/office/drawing/2014/main" val="175180916"/>
                    </a:ext>
                  </a:extLst>
                </a:gridCol>
                <a:gridCol w="7846116">
                  <a:extLst>
                    <a:ext uri="{9D8B030D-6E8A-4147-A177-3AD203B41FA5}">
                      <a16:colId xmlns:a16="http://schemas.microsoft.com/office/drawing/2014/main" val="1285843594"/>
                    </a:ext>
                  </a:extLst>
                </a:gridCol>
              </a:tblGrid>
              <a:tr h="2200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767171"/>
                          </a:solidFill>
                        </a:rPr>
                        <a:t>머신러닝</a:t>
                      </a:r>
                      <a:endParaRPr lang="ko-KR" altLang="en-US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수집한 데이터를 바탕으로 머신 러닝 학습을 하여 회원에게 알맞은 모드를 추천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예측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해주는 기능을 추가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(10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주차에 진행하려 하였으나 데이터가 부족하여 원하는 성능이 나오지 않아 추가 데이터 수집 후 진행 예정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24906"/>
                  </a:ext>
                </a:extLst>
              </a:tr>
              <a:tr h="145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 데이터 추가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표본이 적은 연령대나 시간대가 있어 추가적으로 데이터를 수집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9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3" y="165233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4" y="2220294"/>
            <a:ext cx="320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59" y="217555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4613356"/>
            <a:ext cx="224292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04948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523637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478186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43152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370656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421718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목욕을 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A68FC-D8D8-418C-B857-D30A5A601755}"/>
              </a:ext>
            </a:extLst>
          </p:cNvPr>
          <p:cNvSpPr/>
          <p:nvPr/>
        </p:nvSpPr>
        <p:spPr>
          <a:xfrm>
            <a:off x="2272692" y="2382752"/>
            <a:ext cx="2572643" cy="40011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7622157" y="2357761"/>
            <a:ext cx="1093826" cy="42109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84340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84364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61665"/>
            <a:chOff x="5912808" y="1460807"/>
            <a:chExt cx="4941583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 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 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 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정보나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7333989" y="1366977"/>
            <a:ext cx="485801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요청</a:t>
            </a:r>
            <a:r>
              <a:rPr lang="en-US" altLang="ko-KR" sz="1600" dirty="0">
                <a:solidFill>
                  <a:srgbClr val="767171"/>
                </a:solidFill>
              </a:rPr>
              <a:t>) 				     </a:t>
            </a:r>
            <a:r>
              <a:rPr lang="ko-KR" altLang="en-US" sz="1600" dirty="0">
                <a:solidFill>
                  <a:srgbClr val="767171"/>
                </a:solidFill>
              </a:rPr>
              <a:t>각 모드 양식에 맞는 데이터를 전송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입출력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사용자의 정보 및                     사용 데이터를 데이터 베이스에 읽고 씀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전송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저장된 데이터를    센서가 읽어와 그 값들로 작동을 준비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학습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있는 데이터를       일정 시간</a:t>
            </a:r>
            <a:r>
              <a:rPr lang="en-US" altLang="ko-KR" sz="1600" dirty="0">
                <a:solidFill>
                  <a:srgbClr val="767171"/>
                </a:solidFill>
              </a:rPr>
              <a:t>(1</a:t>
            </a:r>
            <a:r>
              <a:rPr lang="ko-KR" altLang="en-US" sz="1600" dirty="0">
                <a:solidFill>
                  <a:srgbClr val="767171"/>
                </a:solidFill>
              </a:rPr>
              <a:t>일 기준</a:t>
            </a:r>
            <a:r>
              <a:rPr lang="en-US" altLang="ko-KR" sz="1600" dirty="0">
                <a:solidFill>
                  <a:srgbClr val="767171"/>
                </a:solidFill>
              </a:rPr>
              <a:t>)</a:t>
            </a:r>
            <a:r>
              <a:rPr lang="ko-KR" altLang="en-US" sz="1600" dirty="0">
                <a:solidFill>
                  <a:srgbClr val="767171"/>
                </a:solidFill>
              </a:rPr>
              <a:t>마다 자동으로 학습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시제품 동작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라즈베리 파이가 센서가 달린        시제품에 작동 명령</a:t>
            </a:r>
            <a:endParaRPr lang="en-US" altLang="ko-KR" sz="1600" dirty="0">
              <a:solidFill>
                <a:srgbClr val="76717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9" y="1301193"/>
            <a:ext cx="69297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6862</TotalTime>
  <Words>1783</Words>
  <Application>Microsoft Office PowerPoint</Application>
  <PresentationFormat>와이드스크린</PresentationFormat>
  <Paragraphs>426</Paragraphs>
  <Slides>34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note</cp:lastModifiedBy>
  <cp:revision>437</cp:revision>
  <dcterms:created xsi:type="dcterms:W3CDTF">2018-04-26T13:55:58Z</dcterms:created>
  <dcterms:modified xsi:type="dcterms:W3CDTF">2020-06-03T05:06:22Z</dcterms:modified>
</cp:coreProperties>
</file>