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41" r:id="rId3"/>
    <p:sldId id="353" r:id="rId4"/>
    <p:sldId id="281" r:id="rId5"/>
    <p:sldId id="354" r:id="rId6"/>
    <p:sldId id="340" r:id="rId7"/>
    <p:sldId id="355" r:id="rId8"/>
    <p:sldId id="283" r:id="rId9"/>
    <p:sldId id="329" r:id="rId10"/>
    <p:sldId id="356" r:id="rId11"/>
    <p:sldId id="337" r:id="rId12"/>
    <p:sldId id="333" r:id="rId13"/>
    <p:sldId id="314" r:id="rId14"/>
    <p:sldId id="334" r:id="rId15"/>
    <p:sldId id="315" r:id="rId16"/>
    <p:sldId id="335" r:id="rId17"/>
    <p:sldId id="343" r:id="rId18"/>
    <p:sldId id="361" r:id="rId19"/>
    <p:sldId id="367" r:id="rId20"/>
    <p:sldId id="357" r:id="rId21"/>
    <p:sldId id="363" r:id="rId22"/>
    <p:sldId id="360" r:id="rId23"/>
    <p:sldId id="362" r:id="rId24"/>
    <p:sldId id="351" r:id="rId25"/>
    <p:sldId id="352" r:id="rId26"/>
    <p:sldId id="347" r:id="rId27"/>
    <p:sldId id="364" r:id="rId28"/>
    <p:sldId id="348" r:id="rId29"/>
    <p:sldId id="366" r:id="rId30"/>
    <p:sldId id="358" r:id="rId31"/>
    <p:sldId id="365" r:id="rId32"/>
    <p:sldId id="342" r:id="rId33"/>
    <p:sldId id="359" r:id="rId34"/>
    <p:sldId id="299" r:id="rId35"/>
    <p:sldId id="368" r:id="rId36"/>
    <p:sldId id="32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휘훈" initials="조" lastIdx="1" clrIdx="0">
    <p:extLst>
      <p:ext uri="{19B8F6BF-5375-455C-9EA6-DF929625EA0E}">
        <p15:presenceInfo xmlns:p15="http://schemas.microsoft.com/office/powerpoint/2012/main" userId="S::hh3768@chosun.kr::5ec78aac-99b8-4b07-92d7-b0b2c0bfe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252"/>
    <a:srgbClr val="767171"/>
    <a:srgbClr val="806C97"/>
    <a:srgbClr val="2AB9D1"/>
    <a:srgbClr val="CC84B0"/>
    <a:srgbClr val="32AA2B"/>
    <a:srgbClr val="0CC1D3"/>
    <a:srgbClr val="E38913"/>
    <a:srgbClr val="8972A6"/>
    <a:srgbClr val="B0B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8" autoAdjust="0"/>
    <p:restoredTop sz="85771" autoAdjust="0"/>
  </p:normalViewPr>
  <p:slideViewPr>
    <p:cSldViewPr snapToGrid="0">
      <p:cViewPr varScale="1">
        <p:scale>
          <a:sx n="98" d="100"/>
          <a:sy n="98" d="100"/>
        </p:scale>
        <p:origin x="115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2480"/>
    </p:cViewPr>
  </p:sorterViewPr>
  <p:notesViewPr>
    <p:cSldViewPr snapToGrid="0">
      <p:cViewPr varScale="1">
        <p:scale>
          <a:sx n="84" d="100"/>
          <a:sy n="84" d="100"/>
        </p:scale>
        <p:origin x="3268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8F334-0BC8-4772-BE31-097A600F09A1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20682-DB5E-4CC0-AA31-8F00C09534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212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C29-C020-4DB6-86E3-01FBF24CFD99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37C46-DA24-43C4-9DEC-08027D3373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63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0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60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0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5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2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0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94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48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34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30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7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1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5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37C46-DA24-43C4-9DEC-08027D3373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4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3ABCB-927C-4CF9-BDD8-BA96CE711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6048C8-A9E8-4620-BABF-50A577E0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D57391-6A94-4242-9F99-21116C52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61772-3AC5-4169-B68B-3FB46FBD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1ED51-5FAC-4DBB-9D9B-88500635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35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9466-BBC4-411A-8E55-36B186D7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B7D87B-285C-4337-80A1-C61AD53F6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E34A1-3721-4D0F-9321-0233E91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3F600-2C46-483A-9034-4EAA96F7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541AA7-CB5C-4593-B767-55F60472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2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B1DFD-65F3-4843-9B84-53C14984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3AE38-7FBF-4810-B70B-4306FF5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60800-C439-4B80-A153-F1D272BA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312B9-9045-49F7-BC54-03CC9E0B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2CDF-8149-436C-89DF-756DDC00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3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908E-B895-482F-8711-7655D756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AF23-E896-49EC-BB1C-A60C0E76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F9E74-75C6-4B15-9B6F-A1A357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2F95F-963D-4851-86F4-BAFDAF43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AF616-BEA5-433A-A125-49C2B6A0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6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256F-C630-4033-95CC-6C9B7758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90348C-69BD-43BE-B0D5-586CE2D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9E911-8D24-4839-84DD-732792AC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29E4-5326-42FF-BDD0-AA464DC0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A46CC-BB68-4F4B-A6E9-635102D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4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33048-BE3F-4E70-ACF3-475D2B0F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5FFCB-6FE4-49DE-B927-64C0017C0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720D2-CDCC-475C-92C8-26B8F1E8D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56BC-08A2-404F-8259-E3D682AD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721FA7-B580-4B2B-A3CB-101872C1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5EC5E-8376-419E-AD00-611E613E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2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A246-D749-4794-9F94-8358178B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6F43-0FBE-42FE-A4AD-4387266D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05421-6341-45AA-8229-48D655BB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1E1E4-644B-496D-9108-F9838B49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8DCA52-5686-4A3F-A402-6C2F6AF01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572F9D-35EA-4B3B-BEF8-5FD49565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D69ADA-D891-48A1-AF43-3A6B002A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9C0DBD-D9EF-4EC5-AA9F-0233B4E6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86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0C5EE-F9A2-4B38-ADED-E72684F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6C8F9-3E49-4036-9A70-0D555FB3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D16C11-D7ED-42EB-B49E-AE77A16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9F8C1-7D8B-4E97-89B5-0DA5B874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BFBEE-1209-4C0D-BB08-E459DCB1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C050B9-0FF5-4EFE-90F4-2705B6F5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BECE45-C633-48DD-B8D9-3367467E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56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91497-5B4F-406A-A5EE-138E4DFF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B4CF0-05E0-4BB7-B1EC-B39B3DF87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4BB0B5-A5BD-4B1A-A4FC-F53AA8233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AE4AC-AB08-4429-B9BE-8318D4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E0E481-2310-415B-88DB-688C87D04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1B5EFC-53F1-465E-A115-35352BD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0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A5E13-FD4D-4215-B730-888EAFC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457D6-77E9-49E7-9FD6-FCF33AA57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BC7C-E7B2-438F-8683-F897FDC2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07225-8432-4548-A27D-587C5F5B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F9E3-BADC-4A25-A19A-2DC01958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CD58C-8E85-403A-9939-C49DE1B5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A6864-A383-4CD8-8A84-2383284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F3F98-D52F-4441-A477-A78DDD1C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F4E9E-291C-47DB-BDDE-D7AFC911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B5CF1-FC4D-498E-B2DB-618EE3700C43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88EFD-D909-482F-BE5D-262BB748B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7EEA89-0CEB-47A1-A63E-B3B62D185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4FB29-E7F7-4331-8B06-98D2DCCCA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ltimate-ItubProject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dnfwlxo11@naver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roku.com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nodejs.org/ko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6538" y="1294287"/>
            <a:ext cx="9112405" cy="1546232"/>
            <a:chOff x="1558566" y="1787953"/>
            <a:chExt cx="4329491" cy="1546232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45685C0-6B51-4306-BF71-8F0F182BEB53}"/>
                </a:ext>
              </a:extLst>
            </p:cNvPr>
            <p:cNvCxnSpPr/>
            <p:nvPr/>
          </p:nvCxnSpPr>
          <p:spPr>
            <a:xfrm>
              <a:off x="1776300" y="2814950"/>
              <a:ext cx="14534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9A7FAA-3802-4525-8157-04AF3072C3D6}"/>
                </a:ext>
              </a:extLst>
            </p:cNvPr>
            <p:cNvSpPr txBox="1"/>
            <p:nvPr/>
          </p:nvSpPr>
          <p:spPr>
            <a:xfrm>
              <a:off x="1558566" y="2872520"/>
              <a:ext cx="3570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    빅데이터와 </a:t>
              </a:r>
              <a:r>
                <a:rPr lang="en-US" altLang="ko-KR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IOT</a:t>
              </a:r>
              <a:r>
                <a:rPr lang="ko-KR" altLang="en-US" sz="2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기술을 융합한 욕조 서비스 플랫폼</a:t>
              </a:r>
              <a:endPara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6717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3CC374-A08C-401F-B3BB-558632252688}"/>
                </a:ext>
              </a:extLst>
            </p:cNvPr>
            <p:cNvSpPr/>
            <p:nvPr/>
          </p:nvSpPr>
          <p:spPr>
            <a:xfrm>
              <a:off x="1651171" y="1829158"/>
              <a:ext cx="885525" cy="356132"/>
            </a:xfrm>
            <a:prstGeom prst="rect">
              <a:avLst/>
            </a:prstGeom>
            <a:solidFill>
              <a:srgbClr val="F0D2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DE03D4-0FBC-4018-A501-15A3D0BECED1}"/>
                </a:ext>
              </a:extLst>
            </p:cNvPr>
            <p:cNvSpPr txBox="1"/>
            <p:nvPr/>
          </p:nvSpPr>
          <p:spPr>
            <a:xfrm>
              <a:off x="1747063" y="1787953"/>
              <a:ext cx="41409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76717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바탕" panose="02030604000101010101" pitchFamily="18" charset="-127"/>
                </a:rPr>
                <a:t>I-Tub (Intelligent-Tub)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AAC093-8AFF-4608-AEE3-CDBB7F82E8A4}"/>
              </a:ext>
            </a:extLst>
          </p:cNvPr>
          <p:cNvSpPr txBox="1"/>
          <p:nvPr/>
        </p:nvSpPr>
        <p:spPr>
          <a:xfrm>
            <a:off x="7668128" y="4017481"/>
            <a:ext cx="42673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767171"/>
                </a:solidFill>
              </a:rPr>
              <a:t>학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  </a:t>
            </a:r>
            <a:r>
              <a:rPr kumimoji="1" lang="ko-KR" altLang="en-US" b="1" dirty="0">
                <a:solidFill>
                  <a:srgbClr val="767171"/>
                </a:solidFill>
              </a:rPr>
              <a:t>기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R" b="1" dirty="0">
                <a:solidFill>
                  <a:srgbClr val="767171"/>
                </a:solidFill>
              </a:rPr>
              <a:t>2020-1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과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목 </a:t>
            </a:r>
            <a:r>
              <a:rPr kumimoji="1" lang="en-US" altLang="ko-KR" b="1" dirty="0">
                <a:solidFill>
                  <a:srgbClr val="767171"/>
                </a:solidFill>
              </a:rPr>
              <a:t>: </a:t>
            </a:r>
            <a:r>
              <a:rPr kumimoji="1" lang="ko-KR" altLang="en-US" b="1" dirty="0">
                <a:solidFill>
                  <a:srgbClr val="767171"/>
                </a:solidFill>
              </a:rPr>
              <a:t>캡스톤디자인</a:t>
            </a:r>
            <a:r>
              <a:rPr kumimoji="1" lang="en-US" altLang="ko-KR" b="1" dirty="0">
                <a:solidFill>
                  <a:srgbClr val="767171"/>
                </a:solidFill>
              </a:rPr>
              <a:t>1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담 당 교 수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정현숙</a:t>
            </a:r>
            <a:endParaRPr kumimoji="1" lang="en-US" altLang="ko-KR" b="1" dirty="0">
              <a:solidFill>
                <a:srgbClr val="767171"/>
              </a:solidFill>
            </a:endParaRP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명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얼티밋</a:t>
            </a:r>
            <a:endParaRPr kumimoji="1" lang="en-US" altLang="ko-Kore-KR" b="1" dirty="0">
              <a:solidFill>
                <a:srgbClr val="767171"/>
              </a:solidFill>
            </a:endParaRPr>
          </a:p>
          <a:p>
            <a:r>
              <a:rPr kumimoji="1" lang="ko-Kore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ore-KR" altLang="en-US" b="1" dirty="0">
                <a:solidFill>
                  <a:srgbClr val="767171"/>
                </a:solidFill>
              </a:rPr>
              <a:t>장</a:t>
            </a:r>
            <a:r>
              <a:rPr kumimoji="1" lang="en-US" altLang="en-US" b="1" dirty="0">
                <a:solidFill>
                  <a:srgbClr val="767171"/>
                </a:solidFill>
              </a:rPr>
              <a:t> </a:t>
            </a:r>
            <a:r>
              <a:rPr kumimoji="1" lang="en-US" altLang="ko-Kore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임대인</a:t>
            </a:r>
            <a:r>
              <a:rPr kumimoji="1" lang="en-US" altLang="ko-KR" b="1" dirty="0">
                <a:solidFill>
                  <a:srgbClr val="767171"/>
                </a:solidFill>
              </a:rPr>
              <a:t>(20154300)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팀</a:t>
            </a:r>
            <a:r>
              <a:rPr kumimoji="1" lang="en-US" altLang="ko-KR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     </a:t>
            </a:r>
            <a:r>
              <a:rPr kumimoji="1" lang="ko-KR" altLang="en-US" sz="1100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>
                <a:solidFill>
                  <a:srgbClr val="767171"/>
                </a:solidFill>
              </a:rPr>
              <a:t> 원 </a:t>
            </a:r>
            <a:r>
              <a:rPr kumimoji="1" lang="en-US" altLang="ko-KR" b="1" dirty="0">
                <a:solidFill>
                  <a:srgbClr val="767171"/>
                </a:solidFill>
              </a:rPr>
              <a:t>:</a:t>
            </a:r>
            <a:r>
              <a:rPr kumimoji="1" lang="ko-KR" altLang="en-US" b="1" dirty="0">
                <a:solidFill>
                  <a:srgbClr val="767171"/>
                </a:solidFill>
              </a:rPr>
              <a:t> </a:t>
            </a:r>
            <a:r>
              <a:rPr kumimoji="1" lang="ko-KR" altLang="en-US" b="1" dirty="0" err="1">
                <a:solidFill>
                  <a:srgbClr val="767171"/>
                </a:solidFill>
              </a:rPr>
              <a:t>정해민</a:t>
            </a:r>
            <a:r>
              <a:rPr kumimoji="1" lang="en-US" altLang="ko-KR" b="1" dirty="0">
                <a:solidFill>
                  <a:srgbClr val="767171"/>
                </a:solidFill>
              </a:rPr>
              <a:t>(20144748)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서정욱</a:t>
            </a:r>
            <a:r>
              <a:rPr kumimoji="1" lang="en-US" altLang="ko-KR" b="1" dirty="0">
                <a:solidFill>
                  <a:srgbClr val="767171"/>
                </a:solidFill>
              </a:rPr>
              <a:t>(20154199)</a:t>
            </a:r>
          </a:p>
          <a:p>
            <a:r>
              <a:rPr kumimoji="1" lang="ko-KR" altLang="en-US" b="1" dirty="0">
                <a:solidFill>
                  <a:srgbClr val="767171"/>
                </a:solidFill>
              </a:rPr>
              <a:t>                 박지수</a:t>
            </a:r>
            <a:r>
              <a:rPr kumimoji="1" lang="en-US" altLang="ko-KR" b="1" dirty="0">
                <a:solidFill>
                  <a:srgbClr val="767171"/>
                </a:solidFill>
              </a:rPr>
              <a:t>(20154280)</a:t>
            </a:r>
            <a:endParaRPr kumimoji="1" lang="ko-Kore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6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591178" y="2321004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20996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사용 데이터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259377" y="3429000"/>
            <a:ext cx="6186180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수집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데이터 </a:t>
            </a:r>
            <a:r>
              <a:rPr lang="ko-KR" altLang="en-US" sz="2800" b="1" dirty="0" err="1">
                <a:solidFill>
                  <a:srgbClr val="767171"/>
                </a:solidFill>
                <a:latin typeface="+mj-lt"/>
              </a:rPr>
              <a:t>전처리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및 시각화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391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359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F7BF730C-71E5-439E-91D4-C0ADF5749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54791"/>
              </p:ext>
            </p:extLst>
          </p:nvPr>
        </p:nvGraphicFramePr>
        <p:xfrm>
          <a:off x="624840" y="2228293"/>
          <a:ext cx="10942320" cy="411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63">
                  <a:extLst>
                    <a:ext uri="{9D8B030D-6E8A-4147-A177-3AD203B41FA5}">
                      <a16:colId xmlns:a16="http://schemas.microsoft.com/office/drawing/2014/main" val="2289281271"/>
                    </a:ext>
                  </a:extLst>
                </a:gridCol>
                <a:gridCol w="8104157">
                  <a:extLst>
                    <a:ext uri="{9D8B030D-6E8A-4147-A177-3AD203B41FA5}">
                      <a16:colId xmlns:a16="http://schemas.microsoft.com/office/drawing/2014/main" val="699324120"/>
                    </a:ext>
                  </a:extLst>
                </a:gridCol>
              </a:tblGrid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질문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&lt;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총 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개 항목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&gt;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답변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8272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성별은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성별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177984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나이는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나이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680341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선호하는 온도는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선호하는 온도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676868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평균 목욕 시간대는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목욕 시간대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305397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 하는데 걸리는 시간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목욕하는데 걸리는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23849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여부는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</a:t>
                      </a:r>
                      <a:r>
                        <a:rPr lang="ko-KR" altLang="en-US" dirty="0" err="1">
                          <a:solidFill>
                            <a:srgbClr val="767171"/>
                          </a:solidFill>
                        </a:rPr>
                        <a:t>입욕제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 사용 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3497633"/>
                  </a:ext>
                </a:extLst>
              </a:tr>
              <a:tr h="514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귀하의 직업은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설문자의 직업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1700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B551CD-4C2F-438F-ACE5-E32C39B23CFF}"/>
              </a:ext>
            </a:extLst>
          </p:cNvPr>
          <p:cNvSpPr txBox="1"/>
          <p:nvPr/>
        </p:nvSpPr>
        <p:spPr>
          <a:xfrm>
            <a:off x="773584" y="1119028"/>
            <a:ext cx="10644831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767171"/>
                </a:solidFill>
              </a:rPr>
              <a:t>● </a:t>
            </a:r>
            <a:r>
              <a:rPr lang="en-US" altLang="ko-KR" sz="2200" dirty="0">
                <a:solidFill>
                  <a:srgbClr val="767171"/>
                </a:solidFill>
              </a:rPr>
              <a:t>I-Tub</a:t>
            </a:r>
            <a:r>
              <a:rPr lang="ko-KR" altLang="en-US" sz="2200" dirty="0">
                <a:solidFill>
                  <a:srgbClr val="767171"/>
                </a:solidFill>
              </a:rPr>
              <a:t>에 사용할 적당한 데이터가 없어 직접 중요하다고 판단한 </a:t>
            </a:r>
            <a:r>
              <a:rPr lang="ko-KR" altLang="en-US" sz="2200" dirty="0" err="1">
                <a:solidFill>
                  <a:srgbClr val="767171"/>
                </a:solidFill>
              </a:rPr>
              <a:t>특징값을</a:t>
            </a:r>
            <a:r>
              <a:rPr lang="ko-KR" altLang="en-US" sz="2200" dirty="0">
                <a:solidFill>
                  <a:srgbClr val="767171"/>
                </a:solidFill>
              </a:rPr>
              <a:t> 추출하여 구글 폼을 활용해 설문조사를 통한 데이터를 수집 실시</a:t>
            </a:r>
            <a:endParaRPr lang="ko-KR" altLang="en-US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41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61" y="1732848"/>
            <a:ext cx="9366478" cy="4241998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7EBE937-C8CC-4207-A060-FBB1C3A9179F}"/>
              </a:ext>
            </a:extLst>
          </p:cNvPr>
          <p:cNvSpPr/>
          <p:nvPr/>
        </p:nvSpPr>
        <p:spPr>
          <a:xfrm>
            <a:off x="3328416" y="1752281"/>
            <a:ext cx="877824" cy="422256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09E4249-35B4-4AEB-B46F-F51BC6B25FF3}"/>
              </a:ext>
            </a:extLst>
          </p:cNvPr>
          <p:cNvSpPr/>
          <p:nvPr/>
        </p:nvSpPr>
        <p:spPr>
          <a:xfrm>
            <a:off x="4384177" y="1756025"/>
            <a:ext cx="1670304" cy="422256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CFC53-944D-4121-99A8-7850B4C34EC9}"/>
              </a:ext>
            </a:extLst>
          </p:cNvPr>
          <p:cNvSpPr txBox="1"/>
          <p:nvPr/>
        </p:nvSpPr>
        <p:spPr>
          <a:xfrm>
            <a:off x="5500651" y="652819"/>
            <a:ext cx="52785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 </a:t>
            </a:r>
            <a:r>
              <a:rPr lang="ko-KR" altLang="en-US" sz="2200" dirty="0" err="1">
                <a:solidFill>
                  <a:srgbClr val="767171"/>
                </a:solidFill>
              </a:rPr>
              <a:t>전처리가</a:t>
            </a:r>
            <a:r>
              <a:rPr lang="ko-KR" altLang="en-US" sz="2200" dirty="0">
                <a:solidFill>
                  <a:srgbClr val="767171"/>
                </a:solidFill>
              </a:rPr>
              <a:t> 필요한 데이터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5C70D5-79A4-4A16-BEB2-5B6FA87EA2C2}"/>
              </a:ext>
            </a:extLst>
          </p:cNvPr>
          <p:cNvSpPr txBox="1"/>
          <p:nvPr/>
        </p:nvSpPr>
        <p:spPr>
          <a:xfrm>
            <a:off x="465221" y="523116"/>
            <a:ext cx="4319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수집결과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3114595" y="1321928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4212441" y="1321928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24B50-86F1-45E1-9115-628804FB1820}"/>
              </a:ext>
            </a:extLst>
          </p:cNvPr>
          <p:cNvSpPr/>
          <p:nvPr/>
        </p:nvSpPr>
        <p:spPr>
          <a:xfrm>
            <a:off x="6751320" y="1745795"/>
            <a:ext cx="1127760" cy="4224480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D204A-38F4-4BDC-AE22-1916359F778D}"/>
              </a:ext>
            </a:extLst>
          </p:cNvPr>
          <p:cNvSpPr/>
          <p:nvPr/>
        </p:nvSpPr>
        <p:spPr>
          <a:xfrm>
            <a:off x="8013300" y="1751454"/>
            <a:ext cx="1221493" cy="4222565"/>
          </a:xfrm>
          <a:prstGeom prst="rect">
            <a:avLst/>
          </a:prstGeom>
          <a:noFill/>
          <a:ln w="76200">
            <a:solidFill>
              <a:srgbClr val="00B0F0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580424" y="133088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7992866" y="133088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3458067" y="1283006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617372" y="1283006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55A11"/>
                </a:solidFill>
              </a:rPr>
              <a:t>샤워 온도</a:t>
            </a:r>
            <a:endParaRPr lang="ko-KR" altLang="en-US" b="1" dirty="0">
              <a:solidFill>
                <a:srgbClr val="C55A1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6769211" y="1106579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336338" y="132192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7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48A208-27B6-4D81-8D2C-A36F23B6B45F}"/>
              </a:ext>
            </a:extLst>
          </p:cNvPr>
          <p:cNvGrpSpPr/>
          <p:nvPr/>
        </p:nvGrpSpPr>
        <p:grpSpPr>
          <a:xfrm>
            <a:off x="3456199" y="2954739"/>
            <a:ext cx="7973373" cy="3207735"/>
            <a:chOff x="1902084" y="2164850"/>
            <a:chExt cx="6792063" cy="2160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CAA13-F236-46A2-98B2-0B7952ADFA02}"/>
                </a:ext>
              </a:extLst>
            </p:cNvPr>
            <p:cNvSpPr/>
            <p:nvPr/>
          </p:nvSpPr>
          <p:spPr>
            <a:xfrm>
              <a:off x="5472113" y="3244850"/>
              <a:ext cx="1247775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rgbClr val="FFFFFF"/>
                  </a:solidFill>
                  <a:latin typeface="맑은 고딕" panose="020B0503020000020004" pitchFamily="50" charset="-127"/>
                </a:rPr>
                <a:t>Column2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7C5B7B8-9087-4E94-A010-7C8B603D32B3}"/>
                </a:ext>
              </a:extLst>
            </p:cNvPr>
            <p:cNvCxnSpPr/>
            <p:nvPr/>
          </p:nvCxnSpPr>
          <p:spPr>
            <a:xfrm>
              <a:off x="4865991" y="3183890"/>
              <a:ext cx="8642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49" name="_x138102184" descr="EMB00000b285146">
              <a:extLst>
                <a:ext uri="{FF2B5EF4-FFF2-40B4-BE49-F238E27FC236}">
                  <a16:creationId xmlns:a16="http://schemas.microsoft.com/office/drawing/2014/main" id="{15942BEE-63D9-4C2C-B5B2-E9D156D855F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084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38075216" descr="EMB00000b285144">
              <a:extLst>
                <a:ext uri="{FF2B5EF4-FFF2-40B4-BE49-F238E27FC236}">
                  <a16:creationId xmlns:a16="http://schemas.microsoft.com/office/drawing/2014/main" id="{8A2A3C27-4871-4161-AB21-76E020C7EEE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4147" y="216485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851AB4-E429-40CC-9E70-1F2237C4A465}"/>
              </a:ext>
            </a:extLst>
          </p:cNvPr>
          <p:cNvSpPr txBox="1"/>
          <p:nvPr/>
        </p:nvSpPr>
        <p:spPr>
          <a:xfrm>
            <a:off x="3456199" y="2133829"/>
            <a:ext cx="7325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ko-KR" altLang="en-US" sz="2400" dirty="0" err="1">
                <a:solidFill>
                  <a:srgbClr val="767171"/>
                </a:solidFill>
              </a:rPr>
              <a:t>정수형으로</a:t>
            </a:r>
            <a:r>
              <a:rPr lang="ko-KR" altLang="en-US" sz="2400" dirty="0">
                <a:solidFill>
                  <a:srgbClr val="767171"/>
                </a:solidFill>
              </a:rPr>
              <a:t> 통일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62859-3ADF-46C1-913E-7FB3AA73889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47163" y="2020914"/>
            <a:ext cx="1389600" cy="4150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7B0155-CAAC-43EB-8992-CE472441E6EA}"/>
              </a:ext>
            </a:extLst>
          </p:cNvPr>
          <p:cNvSpPr txBox="1"/>
          <p:nvPr/>
        </p:nvSpPr>
        <p:spPr>
          <a:xfrm>
            <a:off x="465221" y="523116"/>
            <a:ext cx="36924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DADA452-711A-425B-8B54-79F55C071350}"/>
              </a:ext>
            </a:extLst>
          </p:cNvPr>
          <p:cNvSpPr/>
          <p:nvPr/>
        </p:nvSpPr>
        <p:spPr>
          <a:xfrm>
            <a:off x="649869" y="1593665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684" t="37719" r="69360" b="59906"/>
          <a:stretch/>
        </p:blipFill>
        <p:spPr>
          <a:xfrm>
            <a:off x="3404574" y="1532757"/>
            <a:ext cx="3598110" cy="388639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7" name="직선 연결선 6"/>
          <p:cNvCxnSpPr/>
          <p:nvPr/>
        </p:nvCxnSpPr>
        <p:spPr>
          <a:xfrm>
            <a:off x="993341" y="3690493"/>
            <a:ext cx="13181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구부러진 연결선 8"/>
          <p:cNvCxnSpPr>
            <a:endCxn id="14" idx="1"/>
          </p:cNvCxnSpPr>
          <p:nvPr/>
        </p:nvCxnSpPr>
        <p:spPr>
          <a:xfrm rot="5400000" flipH="1" flipV="1">
            <a:off x="1876299" y="2162220"/>
            <a:ext cx="1963418" cy="10931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3341" y="1602137"/>
            <a:ext cx="692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CB23BD1-934A-4AE7-8019-4252498EC117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62B0A97-E9FA-4710-BE7E-0E343C1FA597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FEC933-537E-430B-8C35-338F62CFA5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DA9168F-8003-4D39-A8F8-7862DC9A3B7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627032-C3EA-4097-B11E-3411755C9D82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나이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6D7B01-9AB1-4FBA-8955-7A6A132134C0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BD4105-936B-4124-AFA1-D5C781248EDB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192ED-46F3-4D97-BCC9-460BDDB36059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8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68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3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957256E-42B8-402B-B169-C610CF43EFF6}"/>
              </a:ext>
            </a:extLst>
          </p:cNvPr>
          <p:cNvGrpSpPr/>
          <p:nvPr/>
        </p:nvGrpSpPr>
        <p:grpSpPr>
          <a:xfrm>
            <a:off x="3132642" y="2960534"/>
            <a:ext cx="7974000" cy="3207600"/>
            <a:chOff x="2493667" y="3936055"/>
            <a:chExt cx="6635328" cy="2166035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796008F-0131-4063-A8EB-08A354570C95}"/>
                </a:ext>
              </a:extLst>
            </p:cNvPr>
            <p:cNvCxnSpPr/>
            <p:nvPr/>
          </p:nvCxnSpPr>
          <p:spPr>
            <a:xfrm>
              <a:off x="5193002" y="4922520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_x138104104" descr="EMB00000b285147">
              <a:extLst>
                <a:ext uri="{FF2B5EF4-FFF2-40B4-BE49-F238E27FC236}">
                  <a16:creationId xmlns:a16="http://schemas.microsoft.com/office/drawing/2014/main" id="{0718C87B-E352-471A-B049-09B680354C5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3667" y="3936055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_x138076016" descr="EMB00000b285148">
              <a:extLst>
                <a:ext uri="{FF2B5EF4-FFF2-40B4-BE49-F238E27FC236}">
                  <a16:creationId xmlns:a16="http://schemas.microsoft.com/office/drawing/2014/main" id="{EA8123C1-1970-4C62-9438-0507CB12915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8995" y="3942090"/>
              <a:ext cx="2160000" cy="21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1ADC8BD-9D9D-498C-9980-6E07DD2979E1}"/>
              </a:ext>
            </a:extLst>
          </p:cNvPr>
          <p:cNvSpPr txBox="1"/>
          <p:nvPr/>
        </p:nvSpPr>
        <p:spPr>
          <a:xfrm>
            <a:off x="3811596" y="2036537"/>
            <a:ext cx="661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3</a:t>
            </a:r>
            <a:r>
              <a:rPr lang="ko-KR" altLang="en-US" sz="2400" dirty="0">
                <a:solidFill>
                  <a:srgbClr val="767171"/>
                </a:solidFill>
              </a:rPr>
              <a:t>가지로 통일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1CF3A-4C0D-4D46-A33C-4A4B5047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81" y="1892011"/>
            <a:ext cx="1672709" cy="422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4C08DD-A46F-4250-AE54-53AA7F279AB9}"/>
              </a:ext>
            </a:extLst>
          </p:cNvPr>
          <p:cNvSpPr txBox="1"/>
          <p:nvPr/>
        </p:nvSpPr>
        <p:spPr>
          <a:xfrm>
            <a:off x="465221" y="523116"/>
            <a:ext cx="374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469509" y="1513333"/>
            <a:ext cx="343472" cy="339893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861773" y="3597022"/>
            <a:ext cx="1622723" cy="1"/>
          </a:xfrm>
          <a:prstGeom prst="line">
            <a:avLst/>
          </a:prstGeom>
          <a:ln w="57150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rot="5400000" flipH="1" flipV="1">
            <a:off x="2058078" y="2105787"/>
            <a:ext cx="1903689" cy="1093132"/>
          </a:xfrm>
          <a:prstGeom prst="curvedConnector2">
            <a:avLst/>
          </a:prstGeom>
          <a:ln w="57150"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96" t="37775" r="57347" b="60130"/>
          <a:stretch/>
        </p:blipFill>
        <p:spPr>
          <a:xfrm>
            <a:off x="3577629" y="1513333"/>
            <a:ext cx="3286158" cy="303892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9FCFA70-CF5D-4FA8-921B-6286F7CDB4A0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3E21CF0-FF70-4E76-83B4-0F80BA96B622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15F3DFF-F506-4D54-8A10-81E46699DF41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B992159-D768-40E6-B976-CDFACBA5766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812981" y="1485708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55A11"/>
                </a:solidFill>
              </a:rPr>
              <a:t>샤워 온도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0136" y="1417115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따뜻함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시원함 </a:t>
            </a:r>
            <a:r>
              <a:rPr lang="en-US" altLang="ko-KR" sz="2000" b="1" dirty="0"/>
              <a:t>&gt; </a:t>
            </a:r>
            <a:r>
              <a:rPr lang="ko-KR" altLang="en-US" sz="2000" b="1" dirty="0"/>
              <a:t>미지근함</a:t>
            </a:r>
          </a:p>
        </p:txBody>
      </p:sp>
    </p:spTree>
    <p:extLst>
      <p:ext uri="{BB962C8B-B14F-4D97-AF65-F5344CB8AC3E}">
        <p14:creationId xmlns:p14="http://schemas.microsoft.com/office/powerpoint/2010/main" val="1533602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8EBDAF-47B0-4060-A740-4B4144C784A2}"/>
              </a:ext>
            </a:extLst>
          </p:cNvPr>
          <p:cNvGrpSpPr/>
          <p:nvPr/>
        </p:nvGrpSpPr>
        <p:grpSpPr>
          <a:xfrm>
            <a:off x="3220244" y="2887463"/>
            <a:ext cx="7974000" cy="3207600"/>
            <a:chOff x="2538415" y="3956504"/>
            <a:chExt cx="6393185" cy="21600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221008" y="4975544"/>
              <a:ext cx="10401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139C99-075D-4C35-A172-C9466D3C7A7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8415" y="3956504"/>
              <a:ext cx="2160000" cy="216000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AC75C43-D145-4B92-BBA0-04C09974247B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1600" y="3956504"/>
              <a:ext cx="2160000" cy="21600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278419" y="2067372"/>
            <a:ext cx="7872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</a:t>
            </a:r>
            <a:r>
              <a:rPr lang="en-US" altLang="ko-KR" sz="2400" dirty="0">
                <a:solidFill>
                  <a:srgbClr val="767171"/>
                </a:solidFill>
              </a:rPr>
              <a:t>24</a:t>
            </a:r>
            <a:r>
              <a:rPr lang="ko-KR" altLang="en-US" sz="2400" dirty="0">
                <a:solidFill>
                  <a:srgbClr val="767171"/>
                </a:solidFill>
              </a:rPr>
              <a:t>시 형식으로 통일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A92AD0-C40A-4CB9-A8CE-649EB48F5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03" y="2066340"/>
            <a:ext cx="1146983" cy="4186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6646EC2-9978-46CB-B740-A052E2D84003}"/>
              </a:ext>
            </a:extLst>
          </p:cNvPr>
          <p:cNvSpPr txBox="1"/>
          <p:nvPr/>
        </p:nvSpPr>
        <p:spPr>
          <a:xfrm>
            <a:off x="465220" y="523116"/>
            <a:ext cx="3663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BE75209-AB84-4770-A2EE-11BF66B63767}"/>
              </a:ext>
            </a:extLst>
          </p:cNvPr>
          <p:cNvSpPr/>
          <p:nvPr/>
        </p:nvSpPr>
        <p:spPr>
          <a:xfrm>
            <a:off x="593431" y="1653496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969793" y="3420778"/>
            <a:ext cx="1084962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49477" y="1922368"/>
            <a:ext cx="1903689" cy="1093132"/>
          </a:xfrm>
          <a:prstGeom prst="curved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538" t="28632" r="29960" b="67957"/>
          <a:stretch/>
        </p:blipFill>
        <p:spPr>
          <a:xfrm>
            <a:off x="3278419" y="1357232"/>
            <a:ext cx="3786549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10384" y="1436265"/>
            <a:ext cx="130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9F124F9-76E2-4FFC-B2E7-3BCDADEBFA02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8E2E864-D732-4277-99EA-89096277E259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651A96B-DEF5-4FDB-881E-8CD792BD41B7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B178C8B-1591-4BA3-8434-8893BD4090DF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D4E719-B0D9-4FD8-814E-74E392BFB62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58DB7D-DB47-4F20-B51E-12E0659133AC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634F3A-3B2E-4850-9117-F564F2CBCC9D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B050"/>
                </a:solidFill>
              </a:rPr>
              <a:t>목욕</a:t>
            </a:r>
            <a:endParaRPr lang="en-US" altLang="ko-KR" b="1" dirty="0">
              <a:solidFill>
                <a:srgbClr val="00B050"/>
              </a:solidFill>
            </a:endParaRPr>
          </a:p>
          <a:p>
            <a:pPr algn="ctr"/>
            <a:r>
              <a:rPr lang="ko-KR" altLang="en-US" b="1" dirty="0" err="1">
                <a:solidFill>
                  <a:srgbClr val="00B050"/>
                </a:solidFill>
              </a:rPr>
              <a:t>시작시간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F3EBF-782D-442C-B364-3FF091282A3C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목욕시간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6770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3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369B4C-0AF5-428A-8BC1-C37B81D9895B}"/>
              </a:ext>
            </a:extLst>
          </p:cNvPr>
          <p:cNvSpPr txBox="1"/>
          <p:nvPr/>
        </p:nvSpPr>
        <p:spPr>
          <a:xfrm>
            <a:off x="3346733" y="2155273"/>
            <a:ext cx="718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767171"/>
                </a:solidFill>
              </a:rPr>
              <a:t>● 통계 및 분석의 용이함을 위해 정수형으로 통일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655CD2-446C-4282-825F-8C2E4F12D5BC}"/>
              </a:ext>
            </a:extLst>
          </p:cNvPr>
          <p:cNvGrpSpPr/>
          <p:nvPr/>
        </p:nvGrpSpPr>
        <p:grpSpPr>
          <a:xfrm>
            <a:off x="3220999" y="2989085"/>
            <a:ext cx="8208573" cy="2705100"/>
            <a:chOff x="1326984" y="2217539"/>
            <a:chExt cx="8208573" cy="2705100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6EC35F5-BB04-4C1A-A5D1-0B781DCA4906}"/>
                </a:ext>
              </a:extLst>
            </p:cNvPr>
            <p:cNvCxnSpPr>
              <a:cxnSpLocks/>
            </p:cNvCxnSpPr>
            <p:nvPr/>
          </p:nvCxnSpPr>
          <p:spPr>
            <a:xfrm>
              <a:off x="4782594" y="3579614"/>
              <a:ext cx="12973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4BD152-E6A4-461F-BB39-73258F73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984" y="2236589"/>
              <a:ext cx="2838450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D4CCC0A-952F-4593-BF3D-D8C21FFEC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7107" y="2217539"/>
              <a:ext cx="2838450" cy="27051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890280F0-B7AF-43C5-8C79-6B89ADF2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10" y="2071087"/>
            <a:ext cx="1213292" cy="4186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748DB6-2568-4275-83B0-7C7E129AC4FF}"/>
              </a:ext>
            </a:extLst>
          </p:cNvPr>
          <p:cNvSpPr txBox="1"/>
          <p:nvPr/>
        </p:nvSpPr>
        <p:spPr>
          <a:xfrm>
            <a:off x="465221" y="523116"/>
            <a:ext cx="3678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</a:t>
            </a:r>
            <a:r>
              <a:rPr lang="ko-KR" altLang="en-US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전처리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44CDE5-3D2E-4D5E-873B-BB2180206F3F}"/>
              </a:ext>
            </a:extLst>
          </p:cNvPr>
          <p:cNvSpPr/>
          <p:nvPr/>
        </p:nvSpPr>
        <p:spPr>
          <a:xfrm>
            <a:off x="568038" y="1678029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911510" y="3519455"/>
            <a:ext cx="11788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/>
          <p:nvPr/>
        </p:nvCxnSpPr>
        <p:spPr>
          <a:xfrm rot="5400000" flipH="1" flipV="1">
            <a:off x="1685123" y="2021044"/>
            <a:ext cx="1903689" cy="1093132"/>
          </a:xfrm>
          <a:prstGeom prst="curvedConnector2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EAAC1A0-4B0E-435F-AAE8-D7E8909A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163" t="26144" r="18934" b="70910"/>
          <a:stretch/>
        </p:blipFill>
        <p:spPr>
          <a:xfrm>
            <a:off x="3219155" y="1381765"/>
            <a:ext cx="3473051" cy="46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102FCF-D12A-4A7D-A4EC-80FBB2B28E8D}"/>
              </a:ext>
            </a:extLst>
          </p:cNvPr>
          <p:cNvSpPr txBox="1"/>
          <p:nvPr/>
        </p:nvSpPr>
        <p:spPr>
          <a:xfrm>
            <a:off x="994517" y="1658760"/>
            <a:ext cx="13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01113BA-6603-49FA-9D8F-A9C8DBC76DC4}"/>
              </a:ext>
            </a:extLst>
          </p:cNvPr>
          <p:cNvSpPr/>
          <p:nvPr/>
        </p:nvSpPr>
        <p:spPr>
          <a:xfrm>
            <a:off x="4218624" y="748539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C3D4B42-9B5B-4F97-A155-91A56F2F1595}"/>
              </a:ext>
            </a:extLst>
          </p:cNvPr>
          <p:cNvSpPr/>
          <p:nvPr/>
        </p:nvSpPr>
        <p:spPr>
          <a:xfrm>
            <a:off x="5316470" y="748539"/>
            <a:ext cx="343472" cy="343472"/>
          </a:xfrm>
          <a:prstGeom prst="ellipse">
            <a:avLst/>
          </a:prstGeom>
          <a:noFill/>
          <a:ln w="571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9D9D9"/>
                </a:solidFill>
              </a:rPr>
              <a:t>2</a:t>
            </a:r>
            <a:endParaRPr lang="ko-KR" altLang="en-US" b="1" dirty="0">
              <a:solidFill>
                <a:srgbClr val="D9D9D9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725373-944C-49F9-9DBA-1D56105E146F}"/>
              </a:ext>
            </a:extLst>
          </p:cNvPr>
          <p:cNvSpPr/>
          <p:nvPr/>
        </p:nvSpPr>
        <p:spPr>
          <a:xfrm>
            <a:off x="6953425" y="746663"/>
            <a:ext cx="343472" cy="343472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412E4AC-F598-4D89-80E9-8493ABEC6E87}"/>
              </a:ext>
            </a:extLst>
          </p:cNvPr>
          <p:cNvSpPr/>
          <p:nvPr/>
        </p:nvSpPr>
        <p:spPr>
          <a:xfrm>
            <a:off x="8365867" y="746663"/>
            <a:ext cx="343472" cy="34347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D4701E-4D29-4AF0-8B0E-D384D2F34FBA}"/>
              </a:ext>
            </a:extLst>
          </p:cNvPr>
          <p:cNvSpPr txBox="1"/>
          <p:nvPr/>
        </p:nvSpPr>
        <p:spPr>
          <a:xfrm>
            <a:off x="4562096" y="712283"/>
            <a:ext cx="6929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나이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8C63EC-CF5C-4E9D-8DA3-D561BB65EAAA}"/>
              </a:ext>
            </a:extLst>
          </p:cNvPr>
          <p:cNvSpPr txBox="1"/>
          <p:nvPr/>
        </p:nvSpPr>
        <p:spPr>
          <a:xfrm>
            <a:off x="5721401" y="712283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D9D9D9"/>
                </a:solidFill>
              </a:rPr>
              <a:t>샤워 온도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18227A-A9B2-4177-A4C6-0E0A78F73372}"/>
              </a:ext>
            </a:extLst>
          </p:cNvPr>
          <p:cNvSpPr txBox="1"/>
          <p:nvPr/>
        </p:nvSpPr>
        <p:spPr>
          <a:xfrm>
            <a:off x="7192289" y="584671"/>
            <a:ext cx="1309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목욕</a:t>
            </a:r>
            <a:endParaRPr lang="en-US" altLang="ko-KR" b="1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bg1">
                    <a:lumMod val="85000"/>
                  </a:schemeClr>
                </a:solidFill>
              </a:rPr>
              <a:t>시작시간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11D389-F33D-45C7-A51C-9FBA291C0B5E}"/>
              </a:ext>
            </a:extLst>
          </p:cNvPr>
          <p:cNvSpPr txBox="1"/>
          <p:nvPr/>
        </p:nvSpPr>
        <p:spPr>
          <a:xfrm>
            <a:off x="8709339" y="740374"/>
            <a:ext cx="13097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00B0F0"/>
                </a:solidFill>
              </a:rPr>
              <a:t>목욕시간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452562"/>
              </p:ext>
            </p:extLst>
          </p:nvPr>
        </p:nvGraphicFramePr>
        <p:xfrm>
          <a:off x="8222436" y="1353737"/>
          <a:ext cx="33406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558">
                  <a:extLst>
                    <a:ext uri="{9D8B030D-6E8A-4147-A177-3AD203B41FA5}">
                      <a16:colId xmlns:a16="http://schemas.microsoft.com/office/drawing/2014/main" val="3495750884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1627812997"/>
                    </a:ext>
                  </a:extLst>
                </a:gridCol>
                <a:gridCol w="1113558">
                  <a:extLst>
                    <a:ext uri="{9D8B030D-6E8A-4147-A177-3AD203B41FA5}">
                      <a16:colId xmlns:a16="http://schemas.microsoft.com/office/drawing/2014/main" val="461743688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최소값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최대값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61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73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74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A0AFEC5-621A-4253-B488-8DEBE105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5" y="1370444"/>
            <a:ext cx="5975051" cy="5205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4869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전처리 완료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58646"/>
              </p:ext>
            </p:extLst>
          </p:nvPr>
        </p:nvGraphicFramePr>
        <p:xfrm>
          <a:off x="7065610" y="1683013"/>
          <a:ext cx="4034282" cy="3407664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168924380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22219304"/>
                    </a:ext>
                  </a:extLst>
                </a:gridCol>
              </a:tblGrid>
              <a:tr h="3586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92303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s_gender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성별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09021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s_age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나이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536160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s_temp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선호하는 목욕 온도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712932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s_start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30268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s_during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샤워 시간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01004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s_perfume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입욕제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사용여부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184716"/>
                  </a:ext>
                </a:extLst>
              </a:tr>
              <a:tr h="360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s_job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직업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62205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15862"/>
              </p:ext>
            </p:extLst>
          </p:nvPr>
        </p:nvGraphicFramePr>
        <p:xfrm>
          <a:off x="7065610" y="5289942"/>
          <a:ext cx="4034282" cy="1285977"/>
        </p:xfrm>
        <a:graphic>
          <a:graphicData uri="http://schemas.openxmlformats.org/drawingml/2006/table">
            <a:tbl>
              <a:tblPr/>
              <a:tblGrid>
                <a:gridCol w="1190498">
                  <a:extLst>
                    <a:ext uri="{9D8B030D-6E8A-4147-A177-3AD203B41FA5}">
                      <a16:colId xmlns:a16="http://schemas.microsoft.com/office/drawing/2014/main" val="51577836"/>
                    </a:ext>
                  </a:extLst>
                </a:gridCol>
                <a:gridCol w="2843784">
                  <a:extLst>
                    <a:ext uri="{9D8B030D-6E8A-4147-A177-3AD203B41FA5}">
                      <a16:colId xmlns:a16="http://schemas.microsoft.com/office/drawing/2014/main" val="384009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컬럼명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951405"/>
                  </a:ext>
                </a:extLst>
              </a:tr>
              <a:tr h="4340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s_date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설문자가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설문한 날짜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1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s_weather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설문한 날짜의 날씨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530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1274617"/>
            <a:ext cx="3986323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기존의 설문조사 컬럼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ABA0F2-8F6A-44B7-AB21-8FBAA9D82947}"/>
              </a:ext>
            </a:extLst>
          </p:cNvPr>
          <p:cNvSpPr/>
          <p:nvPr/>
        </p:nvSpPr>
        <p:spPr>
          <a:xfrm>
            <a:off x="6979601" y="4882144"/>
            <a:ext cx="4604464" cy="48033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F0D252"/>
              </a:buClr>
            </a:pPr>
            <a:r>
              <a:rPr lang="ko-KR" altLang="en-US" b="1" dirty="0">
                <a:solidFill>
                  <a:srgbClr val="767171"/>
                </a:solidFill>
              </a:rPr>
              <a:t>추가된 컬럼 </a:t>
            </a:r>
            <a:r>
              <a:rPr lang="en-US" altLang="ko-KR" b="1" dirty="0">
                <a:solidFill>
                  <a:srgbClr val="767171"/>
                </a:solidFill>
              </a:rPr>
              <a:t>(</a:t>
            </a:r>
            <a:r>
              <a:rPr lang="ko-KR" altLang="en-US" b="1" dirty="0">
                <a:solidFill>
                  <a:srgbClr val="767171"/>
                </a:solidFill>
              </a:rPr>
              <a:t>기존의 컬럼을 합쳐 생성</a:t>
            </a:r>
            <a:r>
              <a:rPr lang="en-US" altLang="ko-KR" b="1" dirty="0">
                <a:solidFill>
                  <a:srgbClr val="767171"/>
                </a:solidFill>
              </a:rPr>
              <a:t>)</a:t>
            </a:r>
            <a:endParaRPr lang="ko-KR" altLang="en-US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45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550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6EB30C-77D5-434A-BC38-53270A683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3" y="1724239"/>
            <a:ext cx="461962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B66CBC-DC6A-44BB-9E0E-A5A0C42A0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963" y="3610734"/>
            <a:ext cx="4610100" cy="272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7A692989-726B-45B9-BB7D-754166AC229B}"/>
              </a:ext>
            </a:extLst>
          </p:cNvPr>
          <p:cNvSpPr/>
          <p:nvPr/>
        </p:nvSpPr>
        <p:spPr>
          <a:xfrm>
            <a:off x="1085502" y="2334639"/>
            <a:ext cx="636292" cy="408562"/>
          </a:xfrm>
          <a:prstGeom prst="ellipse">
            <a:avLst/>
          </a:prstGeom>
          <a:noFill/>
          <a:ln w="38100">
            <a:solidFill>
              <a:srgbClr val="0C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D0758B-B878-40A4-8F94-E81C86139F30}"/>
              </a:ext>
            </a:extLst>
          </p:cNvPr>
          <p:cNvSpPr/>
          <p:nvPr/>
        </p:nvSpPr>
        <p:spPr>
          <a:xfrm>
            <a:off x="1627009" y="3352402"/>
            <a:ext cx="636292" cy="408562"/>
          </a:xfrm>
          <a:prstGeom prst="ellipse">
            <a:avLst/>
          </a:prstGeom>
          <a:noFill/>
          <a:ln w="38100">
            <a:solidFill>
              <a:srgbClr val="32AA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46578EE-5263-4BEC-8EED-C89BDFACFC10}"/>
              </a:ext>
            </a:extLst>
          </p:cNvPr>
          <p:cNvSpPr/>
          <p:nvPr/>
        </p:nvSpPr>
        <p:spPr>
          <a:xfrm>
            <a:off x="3341464" y="2334639"/>
            <a:ext cx="636292" cy="408562"/>
          </a:xfrm>
          <a:prstGeom prst="ellipse">
            <a:avLst/>
          </a:prstGeom>
          <a:noFill/>
          <a:ln w="38100">
            <a:solidFill>
              <a:srgbClr val="8972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931C761-0085-4F53-89C1-0B36EB818AAB}"/>
              </a:ext>
            </a:extLst>
          </p:cNvPr>
          <p:cNvSpPr/>
          <p:nvPr/>
        </p:nvSpPr>
        <p:spPr>
          <a:xfrm>
            <a:off x="1982618" y="2347409"/>
            <a:ext cx="636292" cy="408562"/>
          </a:xfrm>
          <a:prstGeom prst="ellipse">
            <a:avLst/>
          </a:prstGeom>
          <a:noFill/>
          <a:ln w="38100">
            <a:solidFill>
              <a:srgbClr val="E389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6D8C316-E5EA-43BF-8632-DC19C580B3B8}"/>
              </a:ext>
            </a:extLst>
          </p:cNvPr>
          <p:cNvSpPr/>
          <p:nvPr/>
        </p:nvSpPr>
        <p:spPr>
          <a:xfrm>
            <a:off x="3977756" y="5115865"/>
            <a:ext cx="636292" cy="79855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4EDD39-F135-402D-A6F7-81C9B4247CCB}"/>
              </a:ext>
            </a:extLst>
          </p:cNvPr>
          <p:cNvSpPr/>
          <p:nvPr/>
        </p:nvSpPr>
        <p:spPr>
          <a:xfrm>
            <a:off x="6145477" y="3878095"/>
            <a:ext cx="780614" cy="589344"/>
          </a:xfrm>
          <a:prstGeom prst="ellipse">
            <a:avLst/>
          </a:prstGeom>
          <a:noFill/>
          <a:ln w="38100">
            <a:solidFill>
              <a:srgbClr val="956C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DD96A27-9462-42BB-B908-7C933549D920}"/>
              </a:ext>
            </a:extLst>
          </p:cNvPr>
          <p:cNvSpPr/>
          <p:nvPr/>
        </p:nvSpPr>
        <p:spPr>
          <a:xfrm>
            <a:off x="4506395" y="4587371"/>
            <a:ext cx="1057823" cy="408562"/>
          </a:xfrm>
          <a:prstGeom prst="ellipse">
            <a:avLst/>
          </a:prstGeom>
          <a:noFill/>
          <a:ln w="38100">
            <a:solidFill>
              <a:srgbClr val="F17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C372EE8-4D8B-4F7C-BF46-07D001459700}"/>
              </a:ext>
            </a:extLst>
          </p:cNvPr>
          <p:cNvSpPr/>
          <p:nvPr/>
        </p:nvSpPr>
        <p:spPr>
          <a:xfrm>
            <a:off x="4918199" y="4972809"/>
            <a:ext cx="1326956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255E71A-B962-4F24-AB04-4B112506B787}"/>
              </a:ext>
            </a:extLst>
          </p:cNvPr>
          <p:cNvSpPr/>
          <p:nvPr/>
        </p:nvSpPr>
        <p:spPr>
          <a:xfrm>
            <a:off x="4491428" y="5209416"/>
            <a:ext cx="1500808" cy="620097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7867253-7ED2-4A4A-8728-797DB99E70F6}"/>
              </a:ext>
            </a:extLst>
          </p:cNvPr>
          <p:cNvSpPr/>
          <p:nvPr/>
        </p:nvSpPr>
        <p:spPr>
          <a:xfrm>
            <a:off x="1481094" y="3028188"/>
            <a:ext cx="1860370" cy="462613"/>
          </a:xfrm>
          <a:prstGeom prst="ellipse">
            <a:avLst/>
          </a:prstGeom>
          <a:noFill/>
          <a:ln w="38100">
            <a:solidFill>
              <a:srgbClr val="B0B9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E5D70-A9FF-46DE-921F-040CF95729C8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나이에 따라 샤워를 시작하는 시간이나 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샤워를 하는 시간이 군집화 되는 것을 확인 할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13F1F42-9701-44DD-BA21-F933090374E8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B7D0E4D-F0E5-4E7E-B21C-4DC511540506}"/>
              </a:ext>
            </a:extLst>
          </p:cNvPr>
          <p:cNvSpPr/>
          <p:nvPr/>
        </p:nvSpPr>
        <p:spPr>
          <a:xfrm rot="5400000">
            <a:off x="9641614" y="3280716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4DDCEA-D826-4198-9523-3082933D8B78}"/>
              </a:ext>
            </a:extLst>
          </p:cNvPr>
          <p:cNvSpPr txBox="1"/>
          <p:nvPr/>
        </p:nvSpPr>
        <p:spPr>
          <a:xfrm>
            <a:off x="8067060" y="4253257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나이와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7261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데이터 시각화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관계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53B26D-25E0-4ECB-8FE6-380073090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9" y="1639111"/>
            <a:ext cx="46005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173A468-AD04-49D5-B573-8EEB4201892C}"/>
              </a:ext>
            </a:extLst>
          </p:cNvPr>
          <p:cNvSpPr/>
          <p:nvPr/>
        </p:nvSpPr>
        <p:spPr>
          <a:xfrm>
            <a:off x="847021" y="3010711"/>
            <a:ext cx="3131591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2D81BCC-7C6B-4C6D-8F32-6FB1962C92D2}"/>
              </a:ext>
            </a:extLst>
          </p:cNvPr>
          <p:cNvSpPr/>
          <p:nvPr/>
        </p:nvSpPr>
        <p:spPr>
          <a:xfrm>
            <a:off x="746092" y="3278439"/>
            <a:ext cx="3333448" cy="316848"/>
          </a:xfrm>
          <a:prstGeom prst="ellipse">
            <a:avLst/>
          </a:prstGeom>
          <a:noFill/>
          <a:ln w="38100">
            <a:solidFill>
              <a:srgbClr val="2AB9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00B8792-A74D-4A9E-99DF-FA0BF08EE874}"/>
              </a:ext>
            </a:extLst>
          </p:cNvPr>
          <p:cNvSpPr/>
          <p:nvPr/>
        </p:nvSpPr>
        <p:spPr>
          <a:xfrm>
            <a:off x="2234106" y="1956707"/>
            <a:ext cx="1845434" cy="534708"/>
          </a:xfrm>
          <a:prstGeom prst="ellipse">
            <a:avLst/>
          </a:prstGeom>
          <a:noFill/>
          <a:ln w="38100">
            <a:solidFill>
              <a:srgbClr val="806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C3DF63C-DF35-4591-B909-3CDBA77FDB9A}"/>
              </a:ext>
            </a:extLst>
          </p:cNvPr>
          <p:cNvSpPr/>
          <p:nvPr/>
        </p:nvSpPr>
        <p:spPr>
          <a:xfrm>
            <a:off x="908164" y="3595287"/>
            <a:ext cx="307044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48686C3-ACA2-4D81-AD5C-1563303AE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87" y="3670362"/>
            <a:ext cx="4638675" cy="279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AC7BE95-18EB-453F-93D4-B64CD9BB3518}"/>
              </a:ext>
            </a:extLst>
          </p:cNvPr>
          <p:cNvSpPr/>
          <p:nvPr/>
        </p:nvSpPr>
        <p:spPr>
          <a:xfrm>
            <a:off x="3014720" y="4428202"/>
            <a:ext cx="3333448" cy="190716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ADE7DAB-D887-4298-914E-F2E6D30F07B8}"/>
              </a:ext>
            </a:extLst>
          </p:cNvPr>
          <p:cNvSpPr/>
          <p:nvPr/>
        </p:nvSpPr>
        <p:spPr>
          <a:xfrm>
            <a:off x="4675487" y="3984304"/>
            <a:ext cx="780614" cy="296165"/>
          </a:xfrm>
          <a:prstGeom prst="ellipse">
            <a:avLst/>
          </a:prstGeom>
          <a:noFill/>
          <a:ln w="38100">
            <a:solidFill>
              <a:srgbClr val="CC84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B701C2-D9B1-4683-A864-DBD50DDC1137}"/>
              </a:ext>
            </a:extLst>
          </p:cNvPr>
          <p:cNvSpPr/>
          <p:nvPr/>
        </p:nvSpPr>
        <p:spPr>
          <a:xfrm>
            <a:off x="3017962" y="5062815"/>
            <a:ext cx="3078038" cy="408562"/>
          </a:xfrm>
          <a:prstGeom prst="ellipse">
            <a:avLst/>
          </a:prstGeom>
          <a:noFill/>
          <a:ln w="38100">
            <a:solidFill>
              <a:srgbClr val="B4B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4231CB-72C9-4EC5-930E-E53A7A6D58C4}"/>
              </a:ext>
            </a:extLst>
          </p:cNvPr>
          <p:cNvSpPr/>
          <p:nvPr/>
        </p:nvSpPr>
        <p:spPr>
          <a:xfrm>
            <a:off x="3502082" y="5376757"/>
            <a:ext cx="2593918" cy="261809"/>
          </a:xfrm>
          <a:prstGeom prst="ellipse">
            <a:avLst/>
          </a:prstGeom>
          <a:noFill/>
          <a:ln w="38100">
            <a:solidFill>
              <a:srgbClr val="29AB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2B6B7-4106-46C7-B938-D2207B21432E}"/>
              </a:ext>
            </a:extLst>
          </p:cNvPr>
          <p:cNvSpPr txBox="1"/>
          <p:nvPr/>
        </p:nvSpPr>
        <p:spPr>
          <a:xfrm>
            <a:off x="5836595" y="1762819"/>
            <a:ext cx="755037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날씨에 따라 샤워하는 시간이나 시작하는 시간이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군집화 되는 것을 볼 수 있음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20C5B552-6EA0-4C3E-9A74-52683A948E5D}"/>
              </a:ext>
            </a:extLst>
          </p:cNvPr>
          <p:cNvSpPr/>
          <p:nvPr/>
        </p:nvSpPr>
        <p:spPr>
          <a:xfrm>
            <a:off x="5254804" y="1831293"/>
            <a:ext cx="581791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4472370-7D17-4EF3-8AF9-95C8CEADF94C}"/>
              </a:ext>
            </a:extLst>
          </p:cNvPr>
          <p:cNvSpPr/>
          <p:nvPr/>
        </p:nvSpPr>
        <p:spPr>
          <a:xfrm rot="5400000">
            <a:off x="8298503" y="3275002"/>
            <a:ext cx="782257" cy="412506"/>
          </a:xfrm>
          <a:prstGeom prst="rightArrow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58E25-36A8-4CD2-9BDC-9AC14E81D574}"/>
              </a:ext>
            </a:extLst>
          </p:cNvPr>
          <p:cNvSpPr txBox="1"/>
          <p:nvPr/>
        </p:nvSpPr>
        <p:spPr>
          <a:xfrm>
            <a:off x="7726592" y="4236074"/>
            <a:ext cx="3931364" cy="956159"/>
          </a:xfrm>
          <a:prstGeom prst="rect">
            <a:avLst/>
          </a:prstGeom>
          <a:noFill/>
          <a:ln w="28575">
            <a:solidFill>
              <a:srgbClr val="F0D25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날씨와 샤워 시간에 관한 요소는 상관관계가 있다고 판단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9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98B8069-2215-446D-9571-D94529AC90C6}"/>
              </a:ext>
            </a:extLst>
          </p:cNvPr>
          <p:cNvCxnSpPr/>
          <p:nvPr/>
        </p:nvCxnSpPr>
        <p:spPr>
          <a:xfrm>
            <a:off x="6096000" y="557546"/>
            <a:ext cx="0" cy="6093976"/>
          </a:xfrm>
          <a:prstGeom prst="line">
            <a:avLst/>
          </a:prstGeom>
          <a:ln w="28575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88E4607-9DCB-4441-8774-3AD9A9E27B4D}"/>
              </a:ext>
            </a:extLst>
          </p:cNvPr>
          <p:cNvSpPr/>
          <p:nvPr/>
        </p:nvSpPr>
        <p:spPr>
          <a:xfrm>
            <a:off x="378321" y="459445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0" y="261579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Contents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5A79B-FC4B-4CF9-A953-CFDF95A35F8F}"/>
              </a:ext>
            </a:extLst>
          </p:cNvPr>
          <p:cNvSpPr txBox="1"/>
          <p:nvPr/>
        </p:nvSpPr>
        <p:spPr>
          <a:xfrm>
            <a:off x="6428400" y="557546"/>
            <a:ext cx="4103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200" dirty="0">
                <a:solidFill>
                  <a:srgbClr val="767171"/>
                </a:solidFill>
              </a:rPr>
              <a:t>팀원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주제 선정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프로젝트 소개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개발환경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시스템 흐름도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사용 데이터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수집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spc="200" dirty="0">
                <a:solidFill>
                  <a:srgbClr val="767171"/>
                </a:solidFill>
              </a:rPr>
              <a:t>데이터 </a:t>
            </a:r>
            <a:r>
              <a:rPr lang="ko-KR" altLang="en-US" sz="1600" spc="200" dirty="0" err="1">
                <a:solidFill>
                  <a:srgbClr val="767171"/>
                </a:solidFill>
              </a:rPr>
              <a:t>전처리</a:t>
            </a:r>
            <a:r>
              <a:rPr lang="ko-KR" altLang="en-US" sz="1600" spc="200" dirty="0">
                <a:solidFill>
                  <a:srgbClr val="767171"/>
                </a:solidFill>
              </a:rPr>
              <a:t> 및 시각화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ko-KR" altLang="en-US" sz="2000" b="1" spc="200" dirty="0">
                <a:solidFill>
                  <a:srgbClr val="767171"/>
                </a:solidFill>
              </a:rPr>
              <a:t>구현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1. </a:t>
            </a:r>
            <a:r>
              <a:rPr lang="ko-KR" altLang="en-US" sz="1600" spc="200" dirty="0">
                <a:solidFill>
                  <a:srgbClr val="767171"/>
                </a:solidFill>
              </a:rPr>
              <a:t>웹 사이트 구성도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2. </a:t>
            </a:r>
            <a:r>
              <a:rPr lang="ko-KR" altLang="en-US" sz="1600" spc="200" dirty="0">
                <a:solidFill>
                  <a:srgbClr val="767171"/>
                </a:solidFill>
              </a:rPr>
              <a:t>각 웹 사이트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r>
              <a:rPr lang="en-US" altLang="ko-KR" sz="2000" spc="200" dirty="0">
                <a:solidFill>
                  <a:srgbClr val="767171"/>
                </a:solidFill>
              </a:rPr>
              <a:t>    </a:t>
            </a:r>
            <a:r>
              <a:rPr lang="en-US" altLang="ko-KR" sz="1600" spc="200" dirty="0">
                <a:solidFill>
                  <a:srgbClr val="767171"/>
                </a:solidFill>
              </a:rPr>
              <a:t>3. </a:t>
            </a:r>
            <a:r>
              <a:rPr lang="ko-KR" altLang="en-US" sz="1600" spc="200" dirty="0">
                <a:solidFill>
                  <a:srgbClr val="767171"/>
                </a:solidFill>
              </a:rPr>
              <a:t>모형 구현</a:t>
            </a:r>
            <a:endParaRPr lang="en-US" altLang="ko-KR" sz="1600" spc="200" dirty="0">
              <a:solidFill>
                <a:srgbClr val="767171"/>
              </a:solidFill>
            </a:endParaRPr>
          </a:p>
          <a:p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금주 진행 사항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altLang="ko-KR" sz="2000" b="1" spc="200" dirty="0">
              <a:solidFill>
                <a:srgbClr val="76717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2000" b="1" spc="200" dirty="0">
                <a:solidFill>
                  <a:srgbClr val="767171"/>
                </a:solidFill>
              </a:rPr>
              <a:t>차주 계획</a:t>
            </a:r>
            <a:endParaRPr lang="en-US" altLang="ko-KR" sz="2000" b="1" spc="200" dirty="0">
              <a:solidFill>
                <a:srgbClr val="767171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altLang="ko-KR" sz="2000" b="1" spc="200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3580340-A8CB-4559-91D0-258F793198B6}"/>
              </a:ext>
            </a:extLst>
          </p:cNvPr>
          <p:cNvGrpSpPr/>
          <p:nvPr/>
        </p:nvGrpSpPr>
        <p:grpSpPr>
          <a:xfrm>
            <a:off x="5983348" y="644524"/>
            <a:ext cx="232984" cy="5849942"/>
            <a:chOff x="6108700" y="616709"/>
            <a:chExt cx="232984" cy="5849942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CA0182B-B0B1-4ECB-9109-D3B5BC91AE16}"/>
                </a:ext>
              </a:extLst>
            </p:cNvPr>
            <p:cNvSpPr/>
            <p:nvPr/>
          </p:nvSpPr>
          <p:spPr>
            <a:xfrm>
              <a:off x="6110748" y="616709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B450D1B-FBC8-43D3-9B50-EBBA22BC0997}"/>
                </a:ext>
              </a:extLst>
            </p:cNvPr>
            <p:cNvSpPr/>
            <p:nvPr/>
          </p:nvSpPr>
          <p:spPr>
            <a:xfrm>
              <a:off x="6112078" y="1244983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A9B06AE-C542-4E4A-A0C4-ECEA87145B98}"/>
                </a:ext>
              </a:extLst>
            </p:cNvPr>
            <p:cNvSpPr/>
            <p:nvPr/>
          </p:nvSpPr>
          <p:spPr>
            <a:xfrm>
              <a:off x="6112078" y="1843178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A05DDBC-584C-4D20-8A51-13C1E137625E}"/>
                </a:ext>
              </a:extLst>
            </p:cNvPr>
            <p:cNvSpPr/>
            <p:nvPr/>
          </p:nvSpPr>
          <p:spPr>
            <a:xfrm>
              <a:off x="6109371" y="293449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EEBB941-FEC5-4624-A639-1D77B58B0B26}"/>
                </a:ext>
              </a:extLst>
            </p:cNvPr>
            <p:cNvSpPr/>
            <p:nvPr/>
          </p:nvSpPr>
          <p:spPr>
            <a:xfrm>
              <a:off x="6108700" y="39788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5CBC43D-E024-4612-AF4A-1047AD29ABF9}"/>
                </a:ext>
              </a:extLst>
            </p:cNvPr>
            <p:cNvSpPr/>
            <p:nvPr/>
          </p:nvSpPr>
          <p:spPr>
            <a:xfrm>
              <a:off x="6108700" y="5515750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7C3B65-B4BE-4149-BFF1-6DF036841B4F}"/>
                </a:ext>
              </a:extLst>
            </p:cNvPr>
            <p:cNvSpPr/>
            <p:nvPr/>
          </p:nvSpPr>
          <p:spPr>
            <a:xfrm>
              <a:off x="6108700" y="6237045"/>
              <a:ext cx="229606" cy="2296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310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2704193" y="2321004"/>
            <a:ext cx="1188538" cy="383007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976EF-180B-4C1B-8BE7-0D218B0A121F}"/>
              </a:ext>
            </a:extLst>
          </p:cNvPr>
          <p:cNvSpPr txBox="1"/>
          <p:nvPr/>
        </p:nvSpPr>
        <p:spPr>
          <a:xfrm>
            <a:off x="3357245" y="3429000"/>
            <a:ext cx="3801292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 웹 사이트 구성도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웹 사이트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800" b="1" dirty="0">
                <a:solidFill>
                  <a:srgbClr val="767171"/>
                </a:solidFill>
                <a:latin typeface="+mj-lt"/>
              </a:rPr>
              <a:t> </a:t>
            </a:r>
            <a:r>
              <a:rPr lang="ko-KR" altLang="en-US" sz="2800" b="1" dirty="0">
                <a:solidFill>
                  <a:srgbClr val="767171"/>
                </a:solidFill>
                <a:latin typeface="+mj-lt"/>
              </a:rPr>
              <a:t>모형 구현</a:t>
            </a:r>
            <a:endParaRPr lang="en-US" altLang="ko-KR" sz="2800" b="1" dirty="0">
              <a:solidFill>
                <a:srgbClr val="767171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E4E4D-70C7-43BB-9CA7-3687B4A71079}"/>
              </a:ext>
            </a:extLst>
          </p:cNvPr>
          <p:cNvSpPr txBox="1"/>
          <p:nvPr/>
        </p:nvSpPr>
        <p:spPr>
          <a:xfrm>
            <a:off x="2209962" y="2321004"/>
            <a:ext cx="32183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구현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240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859A968-FEC5-408D-9E26-1A47099F5EFA}"/>
              </a:ext>
            </a:extLst>
          </p:cNvPr>
          <p:cNvGrpSpPr/>
          <p:nvPr/>
        </p:nvGrpSpPr>
        <p:grpSpPr>
          <a:xfrm>
            <a:off x="258345" y="1754656"/>
            <a:ext cx="6455561" cy="3553103"/>
            <a:chOff x="404260" y="949135"/>
            <a:chExt cx="6455561" cy="35531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404260" y="2709289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회원 가입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2085596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프로필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3752372" y="2704561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모드 선택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2706703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추천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4132906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온라인 모드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ABC9C4-1E89-4136-8EED-80919274B685}"/>
                </a:ext>
              </a:extLst>
            </p:cNvPr>
            <p:cNvSpPr txBox="1"/>
            <p:nvPr/>
          </p:nvSpPr>
          <p:spPr>
            <a:xfrm>
              <a:off x="5419148" y="1280500"/>
              <a:ext cx="1440673" cy="369332"/>
            </a:xfrm>
            <a:prstGeom prst="rect">
              <a:avLst/>
            </a:prstGeom>
            <a:noFill/>
            <a:ln w="19050">
              <a:solidFill>
                <a:srgbClr val="76717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67171"/>
                  </a:solidFill>
                </a:rPr>
                <a:t>나만의 설정</a:t>
              </a:r>
              <a:endParaRPr lang="en-US" altLang="ko-KR" b="1" dirty="0">
                <a:solidFill>
                  <a:srgbClr val="767171"/>
                </a:solidFill>
              </a:endParaRPr>
            </a:p>
          </p:txBody>
        </p:sp>
        <p:cxnSp>
          <p:nvCxnSpPr>
            <p:cNvPr id="3" name="꺾인 연결선 2"/>
            <p:cNvCxnSpPr>
              <a:cxnSpLocks/>
              <a:stCxn id="23" idx="1"/>
              <a:endCxn id="17" idx="2"/>
            </p:cNvCxnSpPr>
            <p:nvPr/>
          </p:nvCxnSpPr>
          <p:spPr>
            <a:xfrm rot="10800000">
              <a:off x="4472710" y="3073894"/>
              <a:ext cx="946439" cy="1243679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cxnSpLocks/>
              <a:stCxn id="21" idx="1"/>
              <a:endCxn id="17" idx="3"/>
            </p:cNvCxnSpPr>
            <p:nvPr/>
          </p:nvCxnSpPr>
          <p:spPr>
            <a:xfrm flipH="1" flipV="1">
              <a:off x="5193045" y="2889227"/>
              <a:ext cx="226103" cy="2142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>
              <a:cxnSpLocks/>
              <a:stCxn id="25" idx="1"/>
              <a:endCxn id="17" idx="0"/>
            </p:cNvCxnSpPr>
            <p:nvPr/>
          </p:nvCxnSpPr>
          <p:spPr>
            <a:xfrm rot="10800000" flipV="1">
              <a:off x="4472710" y="1465165"/>
              <a:ext cx="946439" cy="1239395"/>
            </a:xfrm>
            <a:prstGeom prst="bentConnector2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cxnSpLocks/>
              <a:stCxn id="10" idx="3"/>
              <a:endCxn id="15" idx="1"/>
            </p:cNvCxnSpPr>
            <p:nvPr/>
          </p:nvCxnSpPr>
          <p:spPr>
            <a:xfrm flipV="1">
              <a:off x="1844933" y="2889227"/>
              <a:ext cx="240663" cy="4728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3526269" y="2889227"/>
              <a:ext cx="226103" cy="0"/>
            </a:xfrm>
            <a:prstGeom prst="line">
              <a:avLst/>
            </a:prstGeom>
            <a:ln w="190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84380" y="2346550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1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2640284" y="236837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2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4105458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3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4" y="2375338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5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55783" y="3806439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6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5961142" y="949135"/>
              <a:ext cx="280431" cy="277509"/>
            </a:xfrm>
            <a:prstGeom prst="ellipse">
              <a:avLst/>
            </a:prstGeom>
            <a:noFill/>
            <a:ln w="127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767171"/>
                  </a:solidFill>
                </a:rPr>
                <a:t>4</a:t>
              </a:r>
              <a:endParaRPr lang="ko-KR" altLang="en-US" sz="1600" b="1" dirty="0">
                <a:solidFill>
                  <a:srgbClr val="767171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078100" y="1569005"/>
            <a:ext cx="5113900" cy="38821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767171"/>
                </a:solidFill>
              </a:rPr>
              <a:t>웹 사이트 구성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새로운 사용자등록을 위한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등록된 사용자를 선택할 수 있는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원하는 모드를 선택하여 이동하는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사용자가 원하는 옵션을 선택하는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사용자에게 알맞은 옵션을 추천하는 페이지</a:t>
            </a:r>
            <a:endParaRPr lang="en-US" altLang="ko-KR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b="1" dirty="0">
                <a:solidFill>
                  <a:srgbClr val="767171"/>
                </a:solidFill>
              </a:rPr>
              <a:t>나이</a:t>
            </a:r>
            <a:r>
              <a:rPr lang="en-US" altLang="ko-KR" b="1" dirty="0">
                <a:solidFill>
                  <a:srgbClr val="767171"/>
                </a:solidFill>
              </a:rPr>
              <a:t>, </a:t>
            </a:r>
            <a:r>
              <a:rPr lang="ko-KR" altLang="en-US" b="1" dirty="0">
                <a:solidFill>
                  <a:srgbClr val="767171"/>
                </a:solidFill>
              </a:rPr>
              <a:t>성별 등 통계를 보여주는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B83217-ED26-46B3-B3DD-9A3B549CCE9D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60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19" y="523116"/>
            <a:ext cx="425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sz="40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사이트 구성도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8979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회원 가입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769427"/>
            <a:ext cx="2370110" cy="16929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74628" y="2769427"/>
            <a:ext cx="2370110" cy="16929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3539347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프로필 선택</a:t>
            </a:r>
            <a:endParaRPr lang="en-US" altLang="ko-KR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620971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모드 선택</a:t>
            </a:r>
            <a:endParaRPr lang="en-US" altLang="ko-KR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744996" y="2782627"/>
            <a:ext cx="2369632" cy="1692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2413295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추천 모드</a:t>
            </a:r>
            <a:endParaRPr lang="en-US" altLang="ko-KR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612310" y="351369"/>
            <a:ext cx="197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나만의 </a:t>
            </a:r>
            <a:r>
              <a:rPr lang="ko-KR" altLang="en-US" b="1" dirty="0" err="1"/>
              <a:t>설정모드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8879605" y="4475221"/>
            <a:ext cx="144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온라인 모드</a:t>
            </a:r>
            <a:endParaRPr lang="en-US" altLang="ko-KR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415364" y="720701"/>
            <a:ext cx="2369632" cy="169259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86" y="4844553"/>
            <a:ext cx="2369632" cy="169259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rcRect l="7856" r="9538"/>
          <a:stretch/>
        </p:blipFill>
        <p:spPr>
          <a:xfrm>
            <a:off x="8401074" y="2782627"/>
            <a:ext cx="2383444" cy="16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3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277CF1-9EBE-4F45-87DC-0F88CC2E045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475" y="2326477"/>
            <a:ext cx="5040000" cy="3600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429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회원가입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AC66-1F81-4445-9B0C-9BFA96DA1D10}"/>
              </a:ext>
            </a:extLst>
          </p:cNvPr>
          <p:cNvSpPr txBox="1"/>
          <p:nvPr/>
        </p:nvSpPr>
        <p:spPr>
          <a:xfrm>
            <a:off x="404260" y="6022704"/>
            <a:ext cx="68963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 인적사항을 적고 가입을 누르면 서버로 데이터를 전송함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BC9C4-1E89-4136-8EED-80919274B685}"/>
              </a:ext>
            </a:extLst>
          </p:cNvPr>
          <p:cNvSpPr txBox="1"/>
          <p:nvPr/>
        </p:nvSpPr>
        <p:spPr>
          <a:xfrm>
            <a:off x="2088158" y="1958403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회원 가입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6D8825-3C13-4F84-93A3-FF954F9C49AB}"/>
              </a:ext>
            </a:extLst>
          </p:cNvPr>
          <p:cNvSpPr/>
          <p:nvPr/>
        </p:nvSpPr>
        <p:spPr>
          <a:xfrm>
            <a:off x="5772093" y="2237052"/>
            <a:ext cx="6419908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for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checked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altLang="ko-KR" sz="1600" b="1" dirty="0">
                <a:solidFill>
                  <a:srgbClr val="C586C0"/>
                </a:solidFill>
                <a:latin typeface="Consolas" panose="020B0609020204030204" pitchFamily="49" charset="0"/>
              </a:rPr>
              <a:t>      return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radio_btn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b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input_name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u_gender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getRadio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input_age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  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u_job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input_job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sendDB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db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/create'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inputdata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'./profile.html'</a:t>
            </a:r>
            <a:endParaRPr lang="en-US" altLang="ko-KR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358611" y="200085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1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3AFEB-7050-4A00-A7E7-847DB2E75EC1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새로운 사용자 등록을 위한 회원가입 화면</a:t>
            </a:r>
          </a:p>
        </p:txBody>
      </p:sp>
    </p:spTree>
    <p:extLst>
      <p:ext uri="{BB962C8B-B14F-4D97-AF65-F5344CB8AC3E}">
        <p14:creationId xmlns:p14="http://schemas.microsoft.com/office/powerpoint/2010/main" val="352200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081C3-781B-4BF8-870E-09F8DCED1388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077E92-84DE-40F5-A534-096275CA682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3" y="2243324"/>
            <a:ext cx="5040000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C9CC48-2BCE-4256-A9D6-F2B838AFEA1B}"/>
              </a:ext>
            </a:extLst>
          </p:cNvPr>
          <p:cNvSpPr txBox="1"/>
          <p:nvPr/>
        </p:nvSpPr>
        <p:spPr>
          <a:xfrm>
            <a:off x="1924375" y="187399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프로필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4F743-ACEC-43EB-B79B-346C366BDE93}"/>
              </a:ext>
            </a:extLst>
          </p:cNvPr>
          <p:cNvSpPr txBox="1"/>
          <p:nvPr/>
        </p:nvSpPr>
        <p:spPr>
          <a:xfrm>
            <a:off x="404260" y="584332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사용자를 선택하면 서버에 저장된 사용자</a:t>
            </a:r>
            <a:r>
              <a:rPr lang="en-US" altLang="ko-KR" sz="1500" dirty="0">
                <a:solidFill>
                  <a:srgbClr val="767171"/>
                </a:solidFill>
              </a:rPr>
              <a:t> </a:t>
            </a:r>
            <a:r>
              <a:rPr lang="ko-KR" altLang="en-US" sz="1500" dirty="0">
                <a:solidFill>
                  <a:srgbClr val="767171"/>
                </a:solidFill>
              </a:rPr>
              <a:t>데이터를 불러옴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ADE20D-130D-41AE-BB03-C4003EF76AF2}"/>
              </a:ext>
            </a:extLst>
          </p:cNvPr>
          <p:cNvSpPr/>
          <p:nvPr/>
        </p:nvSpPr>
        <p:spPr>
          <a:xfrm>
            <a:off x="5598693" y="2243324"/>
            <a:ext cx="6593308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'#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dialog_text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text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'[‘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swiper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activeIndex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u_name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'] 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사용자로 </a:t>
            </a:r>
            <a:r>
              <a:rPr lang="ko-KR" altLang="en-US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시작하시겠어요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?'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    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"#dialog"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dialog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ko-KR" altLang="en-US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title: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사용자 선택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width: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height: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B5CEA8"/>
                </a:solidFill>
                <a:latin typeface="Consolas" panose="020B0609020204030204" pitchFamily="49" charset="0"/>
              </a:rPr>
              <a:t>250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modal: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buttons: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[{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text: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        click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'./user_choice.html'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75739" y="1919904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2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F1DDB-5E56-44E8-9D45-709C511AFD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등록된 사용자들을 선택 할 수 있는 프로필선택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127566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95B15-A9B0-4C7D-A226-C5B268FC2DE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405350"/>
            <a:ext cx="5040000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CDFC8-0760-4C83-8B21-16319EEB7349}"/>
              </a:ext>
            </a:extLst>
          </p:cNvPr>
          <p:cNvSpPr txBox="1"/>
          <p:nvPr/>
        </p:nvSpPr>
        <p:spPr>
          <a:xfrm>
            <a:off x="1769943" y="2036018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모드 선택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176E3-64C9-4936-B6B7-05EE73EA3C68}"/>
              </a:ext>
            </a:extLst>
          </p:cNvPr>
          <p:cNvSpPr txBox="1"/>
          <p:nvPr/>
        </p:nvSpPr>
        <p:spPr>
          <a:xfrm>
            <a:off x="1162532" y="5991983"/>
            <a:ext cx="5296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모드를 선택하면 해당 페이지로 이동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E2D3BF-2D14-4A41-A61D-02F0D1549D63}"/>
              </a:ext>
            </a:extLst>
          </p:cNvPr>
          <p:cNvSpPr/>
          <p:nvPr/>
        </p:nvSpPr>
        <p:spPr>
          <a:xfrm>
            <a:off x="5653825" y="2405350"/>
            <a:ext cx="6538175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"./own_setting.html"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"./images/own_setting_image.jpg"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"./recommend_mode.html"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"./images/recommend_image.jpg"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lidiv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"./online_mode.html"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5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"./images/online_image.jpg"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5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5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68E72-30B0-4BD3-8754-80BACCD0C8A7}"/>
              </a:ext>
            </a:extLst>
          </p:cNvPr>
          <p:cNvSpPr txBox="1"/>
          <p:nvPr/>
        </p:nvSpPr>
        <p:spPr>
          <a:xfrm>
            <a:off x="465219" y="523116"/>
            <a:ext cx="7608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모드 선택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02053" y="2081930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3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0CD0F-DEB2-42D0-BC13-302EA6FD983A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원하는 모드를 선택하여 이동하는 모드 선택 페이지</a:t>
            </a:r>
          </a:p>
        </p:txBody>
      </p:sp>
    </p:spTree>
    <p:extLst>
      <p:ext uri="{BB962C8B-B14F-4D97-AF65-F5344CB8AC3E}">
        <p14:creationId xmlns:p14="http://schemas.microsoft.com/office/powerpoint/2010/main" val="44506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8A330-9975-4AEA-BCB5-4D51AAE260E3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사용자가 원하는 옵션을 선택 후 저장할 수 있는 나만의 설정 페이지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B55DF7-9EB9-4E21-89A9-DFD9326D9B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357057"/>
            <a:ext cx="5040000" cy="36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1990566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나만의 설정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원하는 옵션을 선택 후 서버에 저장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수위 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"water-title"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70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"slider-wrapper"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  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	min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"100"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"70"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step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".water-slider"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"#water-title"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waterrange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addEventListener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watervalue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51B6C4"/>
                </a:solidFill>
                <a:latin typeface="Consolas" panose="020B0609020204030204" pitchFamily="49" charset="0"/>
              </a:rPr>
              <a:t>target</a:t>
            </a:r>
            <a:r>
              <a:rPr lang="en-US" altLang="ko-KR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775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커스텀 설정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005792" y="203647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4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4AEA19-E0FB-48CC-9EA5-C5822032ABA7}"/>
              </a:ext>
            </a:extLst>
          </p:cNvPr>
          <p:cNvGrpSpPr/>
          <p:nvPr/>
        </p:nvGrpSpPr>
        <p:grpSpPr>
          <a:xfrm>
            <a:off x="6647904" y="264703"/>
            <a:ext cx="5488246" cy="922720"/>
            <a:chOff x="6664285" y="43902"/>
            <a:chExt cx="5488246" cy="9227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나만의 설정</a:t>
              </a:r>
              <a:endParaRPr lang="en-US" altLang="ko-KR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4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887604" y="43902"/>
              <a:ext cx="5264927" cy="92272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3680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4E1C-EA2D-4C81-8D2B-8FC2FC7A0823}"/>
              </a:ext>
            </a:extLst>
          </p:cNvPr>
          <p:cNvSpPr txBox="1"/>
          <p:nvPr/>
        </p:nvSpPr>
        <p:spPr>
          <a:xfrm>
            <a:off x="1769943" y="2000294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추천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E07F19-E585-4F8B-B289-E66AF41107A6}"/>
              </a:ext>
            </a:extLst>
          </p:cNvPr>
          <p:cNvSpPr txBox="1"/>
          <p:nvPr/>
        </p:nvSpPr>
        <p:spPr>
          <a:xfrm>
            <a:off x="1219268" y="5907954"/>
            <a:ext cx="5239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여러가지 추천 모드 선택 후 시작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642E82-DD17-4E8C-9330-4C5351969DEE}"/>
              </a:ext>
            </a:extLst>
          </p:cNvPr>
          <p:cNvSpPr/>
          <p:nvPr/>
        </p:nvSpPr>
        <p:spPr>
          <a:xfrm>
            <a:off x="5685287" y="2342977"/>
            <a:ext cx="6506713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구현 중</a:t>
            </a:r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794F9-AD92-41FC-9A8F-A29EE2155711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 추천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7856" r="9538"/>
          <a:stretch/>
        </p:blipFill>
        <p:spPr>
          <a:xfrm>
            <a:off x="405748" y="2357057"/>
            <a:ext cx="5038512" cy="3550897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111045" y="2039627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5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13C52F-B314-425D-B965-CE56126053FF}"/>
              </a:ext>
            </a:extLst>
          </p:cNvPr>
          <p:cNvGrpSpPr/>
          <p:nvPr/>
        </p:nvGrpSpPr>
        <p:grpSpPr>
          <a:xfrm>
            <a:off x="6589486" y="271691"/>
            <a:ext cx="5488246" cy="865677"/>
            <a:chOff x="6664285" y="59654"/>
            <a:chExt cx="5488246" cy="86567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추천 모드</a:t>
              </a:r>
              <a:endParaRPr lang="en-US" altLang="ko-KR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온라인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5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6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87604" y="59654"/>
              <a:ext cx="5264927" cy="8656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6696BB6-7D56-45BB-A6F8-64C882161F09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사용자에게 알맞은 옵션을 추천해주는 페이지</a:t>
            </a:r>
          </a:p>
        </p:txBody>
      </p:sp>
    </p:spTree>
    <p:extLst>
      <p:ext uri="{BB962C8B-B14F-4D97-AF65-F5344CB8AC3E}">
        <p14:creationId xmlns:p14="http://schemas.microsoft.com/office/powerpoint/2010/main" val="2691122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2F024D-3D51-42AB-917C-B735ED3E634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21013" y="2447184"/>
            <a:ext cx="5496127" cy="360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D6917-5DE8-473E-A198-A202C372EF66}"/>
              </a:ext>
            </a:extLst>
          </p:cNvPr>
          <p:cNvSpPr txBox="1"/>
          <p:nvPr/>
        </p:nvSpPr>
        <p:spPr>
          <a:xfrm>
            <a:off x="1996051" y="2077852"/>
            <a:ext cx="230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767171"/>
                </a:solidFill>
              </a:rPr>
              <a:t>온라인 모드</a:t>
            </a:r>
            <a:endParaRPr lang="en-US" altLang="ko-KR" b="1" dirty="0">
              <a:solidFill>
                <a:srgbClr val="76717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7065A-AA33-4824-B368-7C38FF33D0B0}"/>
              </a:ext>
            </a:extLst>
          </p:cNvPr>
          <p:cNvSpPr txBox="1"/>
          <p:nvPr/>
        </p:nvSpPr>
        <p:spPr>
          <a:xfrm>
            <a:off x="404260" y="6047184"/>
            <a:ext cx="65218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767171"/>
                </a:solidFill>
              </a:rPr>
              <a:t>(</a:t>
            </a:r>
            <a:r>
              <a:rPr lang="ko-KR" altLang="en-US" sz="1500" dirty="0">
                <a:solidFill>
                  <a:srgbClr val="767171"/>
                </a:solidFill>
              </a:rPr>
              <a:t>서버에 저장된 데이터를 읽어 카테고리별로 차트에 보여줌</a:t>
            </a:r>
            <a:r>
              <a:rPr lang="en-US" altLang="ko-KR" sz="1500" dirty="0">
                <a:solidFill>
                  <a:srgbClr val="767171"/>
                </a:solidFill>
              </a:rPr>
              <a:t>)</a:t>
            </a:r>
            <a:endParaRPr lang="ko-KR" altLang="en-US" sz="1500" dirty="0">
              <a:solidFill>
                <a:srgbClr val="76717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E99669-284B-4A85-9FDA-BA1C210718BB}"/>
              </a:ext>
            </a:extLst>
          </p:cNvPr>
          <p:cNvSpPr/>
          <p:nvPr/>
        </p:nvSpPr>
        <p:spPr>
          <a:xfrm>
            <a:off x="5940768" y="2447184"/>
            <a:ext cx="6106089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"shower_test.csv"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arrayData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toArrays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csvString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  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onParseValue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1B6C4"/>
                </a:solidFill>
                <a:latin typeface="Consolas" panose="020B0609020204030204" pitchFamily="49" charset="0"/>
              </a:rPr>
              <a:t>$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csv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hooks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castToScalar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allowHtml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                 }</a:t>
            </a:r>
            <a:b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google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visualization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OrgChart</a:t>
            </a:r>
            <a:endParaRPr lang="en-US" altLang="ko-KR" sz="1500" b="1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US" altLang="ko-KR" sz="1500" b="1" dirty="0">
                <a:solidFill>
                  <a:srgbClr val="4EC9B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today_mode</a:t>
            </a:r>
            <a:r>
              <a:rPr lang="en-US" altLang="ko-KR" sz="1500" b="1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  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chart</a:t>
            </a:r>
            <a:r>
              <a:rPr lang="en-US" altLang="ko-KR" sz="15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5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draw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todaydata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500" b="1" dirty="0">
                <a:solidFill>
                  <a:srgbClr val="9CDCFE"/>
                </a:solidFill>
                <a:latin typeface="Consolas" panose="020B0609020204030204" pitchFamily="49" charset="0"/>
              </a:rPr>
              <a:t>options</a:t>
            </a:r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5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웹 사이트 구현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온라인모드 페이지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036A916-83D2-4F52-B5BE-5B7E2F1F6BD7}"/>
              </a:ext>
            </a:extLst>
          </p:cNvPr>
          <p:cNvSpPr/>
          <p:nvPr/>
        </p:nvSpPr>
        <p:spPr>
          <a:xfrm>
            <a:off x="2203141" y="2117322"/>
            <a:ext cx="280431" cy="2775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767171"/>
                </a:solidFill>
              </a:rPr>
              <a:t>6</a:t>
            </a:r>
            <a:endParaRPr lang="ko-KR" altLang="en-US" sz="1600" b="1" dirty="0">
              <a:solidFill>
                <a:srgbClr val="76717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B92D6F-299F-43E9-991A-7FC54841798C}"/>
              </a:ext>
            </a:extLst>
          </p:cNvPr>
          <p:cNvGrpSpPr/>
          <p:nvPr/>
        </p:nvGrpSpPr>
        <p:grpSpPr>
          <a:xfrm>
            <a:off x="6558611" y="268018"/>
            <a:ext cx="5488246" cy="903812"/>
            <a:chOff x="6664285" y="49500"/>
            <a:chExt cx="5488246" cy="9038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7624733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나만의 설정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9137770" y="498931"/>
              <a:ext cx="150610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 추천 모드</a:t>
              </a:r>
              <a:endParaRPr lang="en-US" altLang="ko-KR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10646422" y="498931"/>
              <a:ext cx="150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 온라인 모드</a:t>
              </a:r>
              <a:endParaRPr lang="en-US" altLang="ko-KR" b="1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7484517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4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909795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endParaRPr lang="ko-KR" altLang="en-US" sz="16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10510591" y="544842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6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CDFC8-0760-4C83-8B21-16319EEB7349}"/>
                </a:ext>
              </a:extLst>
            </p:cNvPr>
            <p:cNvSpPr txBox="1"/>
            <p:nvPr/>
          </p:nvSpPr>
          <p:spPr>
            <a:xfrm>
              <a:off x="6664285" y="123161"/>
              <a:ext cx="23086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모드 선택</a:t>
              </a:r>
              <a:endParaRPr lang="en-US" altLang="ko-KR" b="1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036A916-83D2-4F52-B5BE-5B7E2F1F6BD7}"/>
                </a:ext>
              </a:extLst>
            </p:cNvPr>
            <p:cNvSpPr/>
            <p:nvPr/>
          </p:nvSpPr>
          <p:spPr>
            <a:xfrm>
              <a:off x="6996395" y="169073"/>
              <a:ext cx="280431" cy="2775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3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87604" y="49500"/>
              <a:ext cx="5264927" cy="903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7454FF-4E1B-4BCC-8B86-DB6D8E3EA500}"/>
              </a:ext>
            </a:extLst>
          </p:cNvPr>
          <p:cNvSpPr txBox="1"/>
          <p:nvPr/>
        </p:nvSpPr>
        <p:spPr>
          <a:xfrm>
            <a:off x="484675" y="1367445"/>
            <a:ext cx="10338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767171"/>
                </a:solidFill>
              </a:rPr>
              <a:t>● 성별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나이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직업</a:t>
            </a:r>
            <a:r>
              <a:rPr lang="en-US" altLang="ko-KR" sz="2000" dirty="0">
                <a:solidFill>
                  <a:srgbClr val="767171"/>
                </a:solidFill>
              </a:rPr>
              <a:t>, </a:t>
            </a:r>
            <a:r>
              <a:rPr lang="ko-KR" altLang="en-US" sz="2000" dirty="0">
                <a:solidFill>
                  <a:srgbClr val="767171"/>
                </a:solidFill>
              </a:rPr>
              <a:t>날씨 별로 통계 된 목욕 데이터를 보여줌</a:t>
            </a:r>
          </a:p>
        </p:txBody>
      </p:sp>
    </p:spTree>
    <p:extLst>
      <p:ext uri="{BB962C8B-B14F-4D97-AF65-F5344CB8AC3E}">
        <p14:creationId xmlns:p14="http://schemas.microsoft.com/office/powerpoint/2010/main" val="172349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3F3FFB9-31B7-4F7E-9FF5-C453DB84B302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70160-E600-428F-9611-AEADA8E74AA4}"/>
              </a:ext>
            </a:extLst>
          </p:cNvPr>
          <p:cNvSpPr txBox="1"/>
          <p:nvPr/>
        </p:nvSpPr>
        <p:spPr>
          <a:xfrm>
            <a:off x="465220" y="523116"/>
            <a:ext cx="6124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모형 구현</a:t>
            </a:r>
            <a:endParaRPr lang="en-US" altLang="ko-KR" sz="4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4401205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ko-KR" altLang="en-US" sz="4000" b="1" dirty="0">
                <a:solidFill>
                  <a:srgbClr val="767171"/>
                </a:solidFill>
                <a:latin typeface="Consolas" panose="020B0609020204030204" pitchFamily="49" charset="0"/>
              </a:rPr>
              <a:t>제작 중</a:t>
            </a:r>
            <a:endParaRPr lang="en-US" altLang="ko-KR" sz="40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5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3990852" y="2875001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236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7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1049" y="1468173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index.js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 컨트롤러 역할을 하는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1D5ACB-3FD7-4C13-92E7-DF116AF2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5" y="2747873"/>
            <a:ext cx="6492134" cy="3604554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957225" y="3043153"/>
            <a:ext cx="4085617" cy="269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본래는 </a:t>
            </a:r>
            <a:r>
              <a:rPr lang="en-US" altLang="ko-KR" sz="2200" b="1" dirty="0">
                <a:solidFill>
                  <a:srgbClr val="767171"/>
                </a:solidFill>
              </a:rPr>
              <a:t>GET </a:t>
            </a:r>
            <a:r>
              <a:rPr lang="ko-KR" altLang="en-US" sz="2200" b="1" dirty="0">
                <a:solidFill>
                  <a:srgbClr val="767171"/>
                </a:solidFill>
              </a:rPr>
              <a:t>요청 방식으로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주소창에 정보가 노출이 되어</a:t>
            </a:r>
            <a:r>
              <a:rPr lang="en-US" altLang="ko-KR" sz="2200" b="1" dirty="0">
                <a:solidFill>
                  <a:srgbClr val="767171"/>
                </a:solidFill>
              </a:rPr>
              <a:t>, </a:t>
            </a:r>
            <a:r>
              <a:rPr lang="ko-KR" altLang="en-US" sz="2200" b="1" dirty="0">
                <a:solidFill>
                  <a:srgbClr val="767171"/>
                </a:solidFill>
              </a:rPr>
              <a:t>노출이 안되는 </a:t>
            </a: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소스코드를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48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4007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금주 진행 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F63D4-F3BD-41EF-8477-A2D237961FD2}"/>
              </a:ext>
            </a:extLst>
          </p:cNvPr>
          <p:cNvSpPr txBox="1"/>
          <p:nvPr/>
        </p:nvSpPr>
        <p:spPr>
          <a:xfrm>
            <a:off x="465222" y="1241987"/>
            <a:ext cx="10543389" cy="1042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srgbClr val="767171"/>
                </a:solidFill>
              </a:rPr>
              <a:t>● </a:t>
            </a:r>
            <a:r>
              <a:rPr lang="en-US" altLang="ko-KR" sz="2200" b="1" dirty="0">
                <a:solidFill>
                  <a:srgbClr val="767171"/>
                </a:solidFill>
              </a:rPr>
              <a:t>app.js </a:t>
            </a:r>
            <a:r>
              <a:rPr lang="ko-KR" altLang="en-US" sz="2200" b="1" dirty="0">
                <a:solidFill>
                  <a:srgbClr val="767171"/>
                </a:solidFill>
              </a:rPr>
              <a:t>코드 수정 </a:t>
            </a:r>
            <a:endParaRPr lang="en-US" altLang="ko-KR" sz="2200" b="1" dirty="0">
              <a:solidFill>
                <a:srgbClr val="76717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(</a:t>
            </a:r>
            <a:r>
              <a:rPr lang="ko-KR" altLang="en-US" sz="2200" b="1" dirty="0">
                <a:solidFill>
                  <a:srgbClr val="767171"/>
                </a:solidFill>
              </a:rPr>
              <a:t>웹 서버에서 기능을 사용하기 위해 미들웨어를 선언한 자바 스크립트</a:t>
            </a:r>
            <a:r>
              <a:rPr lang="en-US" altLang="ko-KR" sz="2200" b="1" dirty="0">
                <a:solidFill>
                  <a:srgbClr val="767171"/>
                </a:solidFill>
              </a:rPr>
              <a:t>)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94F6A01-EEA0-4703-BB26-A357285D8E0E}"/>
              </a:ext>
            </a:extLst>
          </p:cNvPr>
          <p:cNvSpPr/>
          <p:nvPr/>
        </p:nvSpPr>
        <p:spPr>
          <a:xfrm>
            <a:off x="7237379" y="4389644"/>
            <a:ext cx="515566" cy="3210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AF201-7CDB-4BB6-9AC5-128828A69A7F}"/>
              </a:ext>
            </a:extLst>
          </p:cNvPr>
          <p:cNvSpPr txBox="1"/>
          <p:nvPr/>
        </p:nvSpPr>
        <p:spPr>
          <a:xfrm>
            <a:off x="7869675" y="3429000"/>
            <a:ext cx="4387175" cy="2015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>
                <a:solidFill>
                  <a:srgbClr val="767171"/>
                </a:solidFill>
              </a:rPr>
              <a:t>POST </a:t>
            </a:r>
            <a:r>
              <a:rPr lang="ko-KR" altLang="en-US" sz="2200" b="1" dirty="0">
                <a:solidFill>
                  <a:srgbClr val="767171"/>
                </a:solidFill>
              </a:rPr>
              <a:t>방식으로 오는 요청을 </a:t>
            </a:r>
            <a:r>
              <a:rPr lang="en-US" altLang="ko-KR" sz="2200" b="1" dirty="0">
                <a:solidFill>
                  <a:srgbClr val="767171"/>
                </a:solidFill>
              </a:rPr>
              <a:t>index.js</a:t>
            </a:r>
            <a:r>
              <a:rPr lang="ko-KR" altLang="en-US" sz="2200" b="1" dirty="0">
                <a:solidFill>
                  <a:srgbClr val="767171"/>
                </a:solidFill>
              </a:rPr>
              <a:t>로 보내 적절하게 처리를 하게 소스 코드를 변경</a:t>
            </a:r>
            <a:endParaRPr lang="en-US" altLang="ko-KR" sz="2200" b="1" dirty="0">
              <a:solidFill>
                <a:srgbClr val="76717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2CA7B6-7E8D-4DD9-8B6D-DB4A0A62BB75}"/>
              </a:ext>
            </a:extLst>
          </p:cNvPr>
          <p:cNvSpPr/>
          <p:nvPr/>
        </p:nvSpPr>
        <p:spPr>
          <a:xfrm>
            <a:off x="4961250" y="22955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(</a:t>
            </a:r>
            <a:r>
              <a:rPr lang="ko-KR" altLang="en-US" sz="1200" b="1" dirty="0">
                <a:solidFill>
                  <a:srgbClr val="767171"/>
                </a:solidFill>
                <a:latin typeface="Apple SD Gothic Neo"/>
              </a:rPr>
              <a:t>데이터를 주고 받을 수 있도록 중간에서 매개 역할을 하는 소프트웨어</a:t>
            </a:r>
            <a:r>
              <a:rPr lang="en-US" altLang="ko-KR" sz="1200" b="1" dirty="0">
                <a:solidFill>
                  <a:srgbClr val="767171"/>
                </a:solidFill>
                <a:latin typeface="Apple SD Gothic Neo"/>
              </a:rPr>
              <a:t>)</a:t>
            </a:r>
            <a:endParaRPr lang="ko-KR" altLang="en-US" sz="1200" b="1" dirty="0">
              <a:solidFill>
                <a:srgbClr val="76717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222DE-6E1D-41E1-82D9-8C658D34E219}"/>
              </a:ext>
            </a:extLst>
          </p:cNvPr>
          <p:cNvCxnSpPr>
            <a:cxnSpLocks/>
          </p:cNvCxnSpPr>
          <p:nvPr/>
        </p:nvCxnSpPr>
        <p:spPr>
          <a:xfrm>
            <a:off x="5038928" y="2245604"/>
            <a:ext cx="1186773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86D56FA-F434-41F1-A153-7C14641B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0" y="2830253"/>
            <a:ext cx="6249459" cy="376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86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C265A66-5F2C-488C-AC8D-8D373FF54653}"/>
              </a:ext>
            </a:extLst>
          </p:cNvPr>
          <p:cNvSpPr/>
          <p:nvPr/>
        </p:nvSpPr>
        <p:spPr>
          <a:xfrm>
            <a:off x="3376898" y="2875002"/>
            <a:ext cx="1863790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875002"/>
            <a:ext cx="7441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104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차주 예정 사항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D85167A-1167-4B2D-9811-AA9FD7550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14768"/>
              </p:ext>
            </p:extLst>
          </p:nvPr>
        </p:nvGraphicFramePr>
        <p:xfrm>
          <a:off x="847022" y="2119211"/>
          <a:ext cx="10468366" cy="365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250">
                  <a:extLst>
                    <a:ext uri="{9D8B030D-6E8A-4147-A177-3AD203B41FA5}">
                      <a16:colId xmlns:a16="http://schemas.microsoft.com/office/drawing/2014/main" val="175180916"/>
                    </a:ext>
                  </a:extLst>
                </a:gridCol>
                <a:gridCol w="7846116">
                  <a:extLst>
                    <a:ext uri="{9D8B030D-6E8A-4147-A177-3AD203B41FA5}">
                      <a16:colId xmlns:a16="http://schemas.microsoft.com/office/drawing/2014/main" val="1285843594"/>
                    </a:ext>
                  </a:extLst>
                </a:gridCol>
              </a:tblGrid>
              <a:tr h="2200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767171"/>
                          </a:solidFill>
                        </a:rPr>
                        <a:t>머신러닝</a:t>
                      </a:r>
                      <a:endParaRPr lang="ko-KR" altLang="en-US" b="1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수집한 데이터를 바탕으로 머신 러닝 학습을 하여 회원에게 알맞은 모드를 추천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예측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해주는 기능을 추가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(10</a:t>
                      </a: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주차에 진행하려 하였으나 데이터가 부족하여 원하는 성능이 나오지 </a:t>
                      </a:r>
                      <a:endParaRPr lang="en-US" altLang="ko-KR" b="0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b="0" dirty="0">
                          <a:solidFill>
                            <a:srgbClr val="767171"/>
                          </a:solidFill>
                        </a:rPr>
                        <a:t>않아 추가 데이터 수집 후 진행 예정</a:t>
                      </a:r>
                      <a:r>
                        <a:rPr lang="en-US" altLang="ko-KR" b="0" dirty="0">
                          <a:solidFill>
                            <a:srgbClr val="76717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724906"/>
                  </a:ext>
                </a:extLst>
              </a:tr>
              <a:tr h="1456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데이터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설문 데이터 추가</a:t>
                      </a:r>
                      <a:endParaRPr lang="en-US" altLang="ko-KR" dirty="0">
                        <a:solidFill>
                          <a:srgbClr val="767171"/>
                        </a:solidFill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표본이 적은 연령대나 시간대가 있어 추가적으로 데이터를 수집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9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465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F04EAB-6C7D-48B3-92CF-E9E7645E4C30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4B6BF-0FD2-47C3-BC64-7D7D09641ECE}"/>
              </a:ext>
            </a:extLst>
          </p:cNvPr>
          <p:cNvSpPr txBox="1"/>
          <p:nvPr/>
        </p:nvSpPr>
        <p:spPr>
          <a:xfrm>
            <a:off x="465222" y="523116"/>
            <a:ext cx="965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Github</a:t>
            </a:r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B5E121-33D9-4744-9E7C-89E4FF83A3B3}"/>
              </a:ext>
            </a:extLst>
          </p:cNvPr>
          <p:cNvSpPr/>
          <p:nvPr/>
        </p:nvSpPr>
        <p:spPr>
          <a:xfrm>
            <a:off x="743636" y="1659285"/>
            <a:ext cx="10452900" cy="3908762"/>
          </a:xfrm>
          <a:prstGeom prst="rect">
            <a:avLst/>
          </a:prstGeom>
          <a:noFill/>
          <a:ln>
            <a:solidFill>
              <a:srgbClr val="76717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ko-KR" sz="4000" dirty="0">
                <a:hlinkClick r:id="rId2"/>
              </a:rPr>
              <a:t>https://github.com/Ultimate-ItubProject</a:t>
            </a:r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  <a:p>
            <a:pPr algn="ctr"/>
            <a:endParaRPr lang="en-US" altLang="ko-KR" sz="1600" b="1" dirty="0">
              <a:solidFill>
                <a:srgbClr val="76717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9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3FCA96D-33A3-4F8F-8F65-992B97B15DA5}"/>
              </a:ext>
            </a:extLst>
          </p:cNvPr>
          <p:cNvSpPr/>
          <p:nvPr/>
        </p:nvSpPr>
        <p:spPr>
          <a:xfrm>
            <a:off x="4747660" y="2460845"/>
            <a:ext cx="1138790" cy="595761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E03D4-0FBC-4018-A501-15A3D0BECED1}"/>
              </a:ext>
            </a:extLst>
          </p:cNvPr>
          <p:cNvSpPr txBox="1"/>
          <p:nvPr/>
        </p:nvSpPr>
        <p:spPr>
          <a:xfrm>
            <a:off x="4937543" y="2493752"/>
            <a:ext cx="28552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감사</a:t>
            </a:r>
            <a:endParaRPr lang="en-US" altLang="ko-KR" sz="6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altLang="ko-KR" sz="6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6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67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1" y="523116"/>
            <a:ext cx="345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</a:rPr>
              <a:t>팀원 소개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1652336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임 대 인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팀장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2175555"/>
            <a:ext cx="308770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dnfwlxo11@naver.com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백엔드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IoT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코딩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분석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252350" y="2175556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1652336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54" y="4049485"/>
            <a:ext cx="144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11911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박 지 수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3202373" y="4594209"/>
            <a:ext cx="26035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xrl0603@naver.com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DB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설계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시제품 제작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25235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3" y="165233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서 정 욱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4" y="2220294"/>
            <a:ext cx="320792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15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junguk7880@naver.com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데이터 분석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8364459" y="217555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231224" y="4049485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정 해 민</a:t>
            </a:r>
            <a:r>
              <a:rPr lang="ko-KR" altLang="en-US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팀원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)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1690F-3CA3-43A4-9C00-0A1A716ABEEE}"/>
              </a:ext>
            </a:extLst>
          </p:cNvPr>
          <p:cNvSpPr txBox="1"/>
          <p:nvPr/>
        </p:nvSpPr>
        <p:spPr>
          <a:xfrm>
            <a:off x="8306395" y="4613356"/>
            <a:ext cx="320792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컴퓨터공학과 </a:t>
            </a:r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14</a:t>
            </a:r>
            <a:endParaRPr lang="en-US" altLang="ko-KR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  <a:hlinkClick r:id="rId4"/>
            </a:endParaRPr>
          </a:p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jhm0828@gmail.com</a:t>
            </a:r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  <a:p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웹 </a:t>
            </a:r>
            <a:r>
              <a:rPr lang="ko-KR" altLang="en-US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프론트엔드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, </a:t>
            </a:r>
            <a:r>
              <a:rPr lang="ko-KR" altLang="en-US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데이터 수집</a:t>
            </a:r>
            <a:br>
              <a:rPr lang="ko-KR" altLang="en-US" dirty="0"/>
            </a:br>
            <a:endParaRPr lang="ko-KR" altLang="en-US" dirty="0"/>
          </a:p>
          <a:p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64460" y="4572705"/>
            <a:ext cx="1812758" cy="0"/>
          </a:xfrm>
          <a:prstGeom prst="line">
            <a:avLst/>
          </a:prstGeom>
          <a:ln w="381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사람, 소년, 젊은, 아이이(가) 표시된 사진&#10;&#10;자동 생성된 설명">
            <a:extLst>
              <a:ext uri="{FF2B5EF4-FFF2-40B4-BE49-F238E27FC236}">
                <a16:creationId xmlns:a16="http://schemas.microsoft.com/office/drawing/2014/main" id="{A0BDCD2F-94CD-8746-B945-6D56B4840CAE}"/>
              </a:ext>
            </a:extLst>
          </p:cNvPr>
          <p:cNvPicPr preferRelativeResize="0">
            <a:picLocks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89" y="4049485"/>
            <a:ext cx="1440000" cy="1800000"/>
          </a:xfrm>
          <a:prstGeom prst="rect">
            <a:avLst/>
          </a:prstGeom>
          <a:ln w="88900" cap="sq">
            <a:solidFill>
              <a:schemeClr val="bg1"/>
            </a:solidFill>
            <a:miter lim="800000"/>
          </a:ln>
          <a:effectLst>
            <a:outerShdw blurRad="50800" dist="12700" dir="5400000" algn="c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7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9BAE7A-C466-4C0A-AE0D-167077B357B6}"/>
              </a:ext>
            </a:extLst>
          </p:cNvPr>
          <p:cNvSpPr/>
          <p:nvPr/>
        </p:nvSpPr>
        <p:spPr>
          <a:xfrm>
            <a:off x="3990852" y="2875001"/>
            <a:ext cx="1926622" cy="435259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3622700" y="2875002"/>
            <a:ext cx="4946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45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845178" y="5236378"/>
            <a:ext cx="825733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392848" y="4781862"/>
            <a:ext cx="224799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5323432" y="4315235"/>
            <a:ext cx="1120052" cy="35640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2483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주제 선정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1704660"/>
            <a:ext cx="569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동기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601527" y="3706567"/>
            <a:ext cx="2393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 목적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4217188"/>
            <a:ext cx="9445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자동화된 시스템으로 보다 편리하게 사용할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사용자가 가장 좋아하는 환경으로 목욕을 할 수 있게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빅데이터와 결합하여 사용자의 편의성을 극대화하기 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0A68FC-D8D8-418C-B857-D30A5A601755}"/>
              </a:ext>
            </a:extLst>
          </p:cNvPr>
          <p:cNvSpPr/>
          <p:nvPr/>
        </p:nvSpPr>
        <p:spPr>
          <a:xfrm>
            <a:off x="2272692" y="2382752"/>
            <a:ext cx="2572643" cy="400110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204B37-1C2A-4D26-8D41-D7200380B417}"/>
              </a:ext>
            </a:extLst>
          </p:cNvPr>
          <p:cNvSpPr/>
          <p:nvPr/>
        </p:nvSpPr>
        <p:spPr>
          <a:xfrm>
            <a:off x="7622157" y="2357761"/>
            <a:ext cx="1093826" cy="421098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B85DD87-EC7E-4871-AB5A-A089BDB4BEFE}"/>
              </a:ext>
            </a:extLst>
          </p:cNvPr>
          <p:cNvSpPr/>
          <p:nvPr/>
        </p:nvSpPr>
        <p:spPr>
          <a:xfrm>
            <a:off x="1413547" y="3843409"/>
            <a:ext cx="187980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6443B5A-47F0-4C81-983B-010A8817C0B7}"/>
              </a:ext>
            </a:extLst>
          </p:cNvPr>
          <p:cNvSpPr/>
          <p:nvPr/>
        </p:nvSpPr>
        <p:spPr>
          <a:xfrm>
            <a:off x="1384518" y="1841134"/>
            <a:ext cx="209227" cy="187980"/>
          </a:xfrm>
          <a:prstGeom prst="ellipse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1880236" y="2284364"/>
            <a:ext cx="9445442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0D252"/>
              </a:buClr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하루의 시작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마무리를 할 때 하는 목욕을 보다 </a:t>
            </a:r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가치있게</a:t>
            </a: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 하기위해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cxnSp>
        <p:nvCxnSpPr>
          <p:cNvPr id="4" name="구부러진 연결선 3"/>
          <p:cNvCxnSpPr/>
          <p:nvPr/>
        </p:nvCxnSpPr>
        <p:spPr>
          <a:xfrm rot="16200000" flipV="1">
            <a:off x="7701877" y="1882054"/>
            <a:ext cx="516628" cy="434788"/>
          </a:xfrm>
          <a:prstGeom prst="curvedConnector3">
            <a:avLst/>
          </a:prstGeom>
          <a:ln w="38100">
            <a:solidFill>
              <a:srgbClr val="F0D2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912808" y="1460807"/>
            <a:ext cx="4941583" cy="461665"/>
            <a:chOff x="5912808" y="1460807"/>
            <a:chExt cx="4941583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926764-7BB4-4871-8C70-108B8CC68A5B}"/>
                </a:ext>
              </a:extLst>
            </p:cNvPr>
            <p:cNvSpPr txBox="1"/>
            <p:nvPr/>
          </p:nvSpPr>
          <p:spPr>
            <a:xfrm>
              <a:off x="5912808" y="1460807"/>
              <a:ext cx="4941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F0D252"/>
                </a:buClr>
              </a:pP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단순히 씻는 행위 </a:t>
              </a:r>
              <a:r>
                <a:rPr lang="en-US" altLang="ko-K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    </a:t>
              </a:r>
              <a:r>
                <a:rPr lang="ko-KR" altLang="en-US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cs typeface="함초롬바탕" panose="02030604000101010101" pitchFamily="18" charset="-127"/>
                </a:rPr>
                <a:t>휴식과 즐거움을 얻는 행위</a:t>
              </a:r>
              <a:endPara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7598071" y="1704660"/>
              <a:ext cx="315764" cy="0"/>
            </a:xfrm>
            <a:prstGeom prst="straightConnector1">
              <a:avLst/>
            </a:prstGeom>
            <a:ln w="38100">
              <a:solidFill>
                <a:srgbClr val="F0D2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29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2E80FA-5D49-4E17-925B-617AEB1393C6}"/>
              </a:ext>
            </a:extLst>
          </p:cNvPr>
          <p:cNvSpPr/>
          <p:nvPr/>
        </p:nvSpPr>
        <p:spPr>
          <a:xfrm>
            <a:off x="2873830" y="2321003"/>
            <a:ext cx="1985554" cy="409133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DAF82C-ADFD-4B48-B29F-3AE82A1617AC}"/>
              </a:ext>
            </a:extLst>
          </p:cNvPr>
          <p:cNvSpPr txBox="1"/>
          <p:nvPr/>
        </p:nvSpPr>
        <p:spPr>
          <a:xfrm>
            <a:off x="2995682" y="2321004"/>
            <a:ext cx="59001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프로젝트 소개</a:t>
            </a:r>
            <a:endParaRPr lang="en-US" altLang="ko-KR" sz="6600" dirty="0">
              <a:latin typeface="맑은 고딕" panose="020B0503020000020004" pitchFamily="50" charset="-127"/>
              <a:ea typeface="맑은 고딕" panose="020B0503020000020004" pitchFamily="50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9A9F-94F2-41E0-8243-A2BA3040BBDE}"/>
              </a:ext>
            </a:extLst>
          </p:cNvPr>
          <p:cNvSpPr txBox="1"/>
          <p:nvPr/>
        </p:nvSpPr>
        <p:spPr>
          <a:xfrm>
            <a:off x="3431144" y="3433829"/>
            <a:ext cx="5029198" cy="138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3000" b="1" dirty="0">
                <a:solidFill>
                  <a:srgbClr val="767171"/>
                </a:solidFill>
              </a:rPr>
              <a:t> 개발 환경</a:t>
            </a:r>
            <a:endParaRPr lang="en-US" altLang="ko-KR" sz="3000" b="1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3000" b="1" dirty="0">
                <a:solidFill>
                  <a:srgbClr val="767171"/>
                </a:solidFill>
              </a:rPr>
              <a:t> I-Tub </a:t>
            </a:r>
            <a:r>
              <a:rPr lang="ko-KR" altLang="en-US" sz="3000" b="1" dirty="0">
                <a:solidFill>
                  <a:srgbClr val="767171"/>
                </a:solidFill>
              </a:rPr>
              <a:t>시스템 흐름도</a:t>
            </a:r>
          </a:p>
        </p:txBody>
      </p:sp>
    </p:spTree>
    <p:extLst>
      <p:ext uri="{BB962C8B-B14F-4D97-AF65-F5344CB8AC3E}">
        <p14:creationId xmlns:p14="http://schemas.microsoft.com/office/powerpoint/2010/main" val="404898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389020" y="23781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389020" y="294040"/>
            <a:ext cx="7454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개발환경</a:t>
            </a:r>
          </a:p>
        </p:txBody>
      </p:sp>
      <p:graphicFrame>
        <p:nvGraphicFramePr>
          <p:cNvPr id="22" name="표 23">
            <a:extLst>
              <a:ext uri="{FF2B5EF4-FFF2-40B4-BE49-F238E27FC236}">
                <a16:creationId xmlns:a16="http://schemas.microsoft.com/office/drawing/2014/main" id="{E20C881E-A649-41C2-BDF2-212F53F0707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3211315"/>
              </p:ext>
            </p:extLst>
          </p:nvPr>
        </p:nvGraphicFramePr>
        <p:xfrm>
          <a:off x="423109" y="1256274"/>
          <a:ext cx="11345783" cy="530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644">
                  <a:extLst>
                    <a:ext uri="{9D8B030D-6E8A-4147-A177-3AD203B41FA5}">
                      <a16:colId xmlns:a16="http://schemas.microsoft.com/office/drawing/2014/main" val="4257127257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3637284956"/>
                    </a:ext>
                  </a:extLst>
                </a:gridCol>
                <a:gridCol w="1743644">
                  <a:extLst>
                    <a:ext uri="{9D8B030D-6E8A-4147-A177-3AD203B41FA5}">
                      <a16:colId xmlns:a16="http://schemas.microsoft.com/office/drawing/2014/main" val="887185796"/>
                    </a:ext>
                  </a:extLst>
                </a:gridCol>
                <a:gridCol w="6114851">
                  <a:extLst>
                    <a:ext uri="{9D8B030D-6E8A-4147-A177-3AD203B41FA5}">
                      <a16:colId xmlns:a16="http://schemas.microsoft.com/office/drawing/2014/main" val="649894734"/>
                    </a:ext>
                  </a:extLst>
                </a:gridCol>
              </a:tblGrid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767171"/>
                          </a:solidFill>
                        </a:rPr>
                        <a:t>설치 순서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프로그램명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28998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rgbClr val="767171"/>
                          </a:solidFill>
                        </a:rPr>
                        <a:t>VSCode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1.44.2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HTML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파일을 작성할 때 실시간 미리보기가 있고 각종 편의 기능이 많을 뿐더러 자바 스크립트도 지원해서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240325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https://code.visualstudio.com/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90073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Node.js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12.16.2 LST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웹페이지를 제작 및 서비스하기 위한 웹 서버 플랫폼이며 코드 몇 줄로 서버를 여닫을 수 있어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04494"/>
                  </a:ext>
                </a:extLst>
              </a:tr>
              <a:tr h="469567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https://nodejs.org/ko/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40497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MySQL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8.0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사용자의 정보나</a:t>
                      </a:r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사용자가 사용한 정보에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대해 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Crud(</a:t>
                      </a:r>
                      <a:r>
                        <a:rPr lang="en-US" altLang="ko-KR" baseline="0" dirty="0" err="1">
                          <a:solidFill>
                            <a:srgbClr val="767171"/>
                          </a:solidFill>
                        </a:rPr>
                        <a:t>create,read,update,delete</a:t>
                      </a:r>
                      <a:r>
                        <a:rPr lang="en-US" altLang="ko-KR" baseline="0" dirty="0">
                          <a:solidFill>
                            <a:srgbClr val="767171"/>
                          </a:solidFill>
                        </a:rPr>
                        <a:t>)</a:t>
                      </a:r>
                      <a:r>
                        <a:rPr lang="ko-KR" altLang="en-US" baseline="0" dirty="0">
                          <a:solidFill>
                            <a:srgbClr val="767171"/>
                          </a:solidFill>
                        </a:rPr>
                        <a:t>기능을 사용하기위해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392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https://www.mysql.com/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3094"/>
                  </a:ext>
                </a:extLst>
              </a:tr>
              <a:tr h="4821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HEROKU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7.39.5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웹 배포를 지원하는 플랫폼으로 </a:t>
                      </a:r>
                      <a:r>
                        <a:rPr lang="en-US" altLang="ko-KR" sz="1800" dirty="0">
                          <a:solidFill>
                            <a:srgbClr val="767171"/>
                          </a:solidFill>
                        </a:rPr>
                        <a:t>Node.js</a:t>
                      </a:r>
                      <a:r>
                        <a:rPr lang="ko-KR" altLang="en-US" sz="1800" dirty="0">
                          <a:solidFill>
                            <a:srgbClr val="767171"/>
                          </a:solidFill>
                        </a:rPr>
                        <a:t>를 지원하고 쉽게 배포를 할 수 있어 사용함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53461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https://www.heroku.com/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7777"/>
                  </a:ext>
                </a:extLst>
              </a:tr>
              <a:tr h="4987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Python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</a:rPr>
                        <a:t>3.6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rgbClr val="767171"/>
                          </a:solidFill>
                        </a:rPr>
                        <a:t>인터프리터 언어로 라즈베리 파이의 각종 센서를 통해서 온도 및 수위를 제어하기 위해 필요함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865039"/>
                  </a:ext>
                </a:extLst>
              </a:tr>
              <a:tr h="48214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76717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https://www.python.org/</a:t>
                      </a:r>
                      <a:endParaRPr lang="ko-KR" altLang="en-US" dirty="0">
                        <a:solidFill>
                          <a:srgbClr val="76717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487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42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9AAFAD0-5F1B-47D7-B4A2-E83B36ABEA9B}"/>
              </a:ext>
            </a:extLst>
          </p:cNvPr>
          <p:cNvSpPr/>
          <p:nvPr/>
        </p:nvSpPr>
        <p:spPr>
          <a:xfrm>
            <a:off x="404260" y="512131"/>
            <a:ext cx="885525" cy="356132"/>
          </a:xfrm>
          <a:prstGeom prst="rect">
            <a:avLst/>
          </a:prstGeom>
          <a:solidFill>
            <a:srgbClr val="F0D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26764-7BB4-4871-8C70-108B8CC68A5B}"/>
              </a:ext>
            </a:extLst>
          </p:cNvPr>
          <p:cNvSpPr txBox="1"/>
          <p:nvPr/>
        </p:nvSpPr>
        <p:spPr>
          <a:xfrm>
            <a:off x="465222" y="523116"/>
            <a:ext cx="7213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I-Tub 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cs typeface="함초롬바탕" panose="02030604000101010101" pitchFamily="18" charset="-127"/>
              </a:rPr>
              <a:t>시스템 흐름도</a:t>
            </a:r>
          </a:p>
        </p:txBody>
      </p:sp>
      <p:sp>
        <p:nvSpPr>
          <p:cNvPr id="4" name="AutoShape 4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아두이노icon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4148C5-DC47-4EEA-AD01-A050887326E2}"/>
              </a:ext>
            </a:extLst>
          </p:cNvPr>
          <p:cNvSpPr txBox="1"/>
          <p:nvPr/>
        </p:nvSpPr>
        <p:spPr>
          <a:xfrm>
            <a:off x="7333989" y="1366977"/>
            <a:ext cx="485801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요청</a:t>
            </a:r>
            <a:r>
              <a:rPr lang="en-US" altLang="ko-KR" sz="1600" dirty="0">
                <a:solidFill>
                  <a:srgbClr val="767171"/>
                </a:solidFill>
              </a:rPr>
              <a:t>) 				     </a:t>
            </a:r>
            <a:r>
              <a:rPr lang="ko-KR" altLang="en-US" sz="1600" dirty="0">
                <a:solidFill>
                  <a:srgbClr val="767171"/>
                </a:solidFill>
              </a:rPr>
              <a:t>각 모드 양식에 맞는 데이터를 전송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입출력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사용자의 정보 및                     사용 데이터를 데이터 베이스에 읽고 씀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전송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저장된 데이터를    센서가 읽어와 그 값들로 작동을 준비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데이터 학습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데이터베이스에 있는 데이터를       일정 시간</a:t>
            </a:r>
            <a:r>
              <a:rPr lang="en-US" altLang="ko-KR" sz="1600" dirty="0">
                <a:solidFill>
                  <a:srgbClr val="767171"/>
                </a:solidFill>
              </a:rPr>
              <a:t>(1</a:t>
            </a:r>
            <a:r>
              <a:rPr lang="ko-KR" altLang="en-US" sz="1600" dirty="0">
                <a:solidFill>
                  <a:srgbClr val="767171"/>
                </a:solidFill>
              </a:rPr>
              <a:t>일 기준</a:t>
            </a:r>
            <a:r>
              <a:rPr lang="en-US" altLang="ko-KR" sz="1600" dirty="0">
                <a:solidFill>
                  <a:srgbClr val="767171"/>
                </a:solidFill>
              </a:rPr>
              <a:t>)</a:t>
            </a:r>
            <a:r>
              <a:rPr lang="ko-KR" altLang="en-US" sz="1600" dirty="0">
                <a:solidFill>
                  <a:srgbClr val="767171"/>
                </a:solidFill>
              </a:rPr>
              <a:t>마다 자동으로 학습</a:t>
            </a:r>
            <a:endParaRPr lang="en-US" altLang="ko-KR" sz="1600" dirty="0">
              <a:solidFill>
                <a:srgbClr val="76717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ea"/>
              <a:buAutoNum type="circleNumDbPlain"/>
            </a:pPr>
            <a:r>
              <a:rPr lang="en-US" altLang="ko-KR" sz="1600" dirty="0">
                <a:solidFill>
                  <a:srgbClr val="767171"/>
                </a:solidFill>
              </a:rPr>
              <a:t>(</a:t>
            </a:r>
            <a:r>
              <a:rPr lang="ko-KR" altLang="en-US" sz="1600" dirty="0">
                <a:solidFill>
                  <a:srgbClr val="767171"/>
                </a:solidFill>
              </a:rPr>
              <a:t>시제품 동작</a:t>
            </a:r>
            <a:r>
              <a:rPr lang="en-US" altLang="ko-KR" sz="1600" dirty="0">
                <a:solidFill>
                  <a:srgbClr val="767171"/>
                </a:solidFill>
              </a:rPr>
              <a:t>) </a:t>
            </a:r>
            <a:r>
              <a:rPr lang="ko-KR" altLang="en-US" sz="1600" dirty="0">
                <a:solidFill>
                  <a:srgbClr val="767171"/>
                </a:solidFill>
              </a:rPr>
              <a:t>라즈베리 파이가 센서가 달린        시제품에 작동 명령</a:t>
            </a:r>
            <a:endParaRPr lang="en-US" altLang="ko-KR" sz="1600" dirty="0">
              <a:solidFill>
                <a:srgbClr val="76717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65AD21-41C2-4848-8179-5B78909D09D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9" y="1301193"/>
            <a:ext cx="692972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1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6902</TotalTime>
  <Words>1883</Words>
  <Application>Microsoft Office PowerPoint</Application>
  <PresentationFormat>와이드스크린</PresentationFormat>
  <Paragraphs>466</Paragraphs>
  <Slides>36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Apple SD Gothic Neo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림</dc:creator>
  <cp:lastModifiedBy>note</cp:lastModifiedBy>
  <cp:revision>448</cp:revision>
  <dcterms:created xsi:type="dcterms:W3CDTF">2018-04-26T13:55:58Z</dcterms:created>
  <dcterms:modified xsi:type="dcterms:W3CDTF">2020-06-04T07:44:57Z</dcterms:modified>
</cp:coreProperties>
</file>