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1" r:id="rId3"/>
    <p:sldId id="353" r:id="rId4"/>
    <p:sldId id="281" r:id="rId5"/>
    <p:sldId id="354" r:id="rId6"/>
    <p:sldId id="340" r:id="rId7"/>
    <p:sldId id="355" r:id="rId8"/>
    <p:sldId id="283" r:id="rId9"/>
    <p:sldId id="329" r:id="rId10"/>
    <p:sldId id="356" r:id="rId11"/>
    <p:sldId id="337" r:id="rId12"/>
    <p:sldId id="333" r:id="rId13"/>
    <p:sldId id="314" r:id="rId14"/>
    <p:sldId id="334" r:id="rId15"/>
    <p:sldId id="315" r:id="rId16"/>
    <p:sldId id="335" r:id="rId17"/>
    <p:sldId id="343" r:id="rId18"/>
    <p:sldId id="357" r:id="rId19"/>
    <p:sldId id="360" r:id="rId20"/>
    <p:sldId id="351" r:id="rId21"/>
    <p:sldId id="352" r:id="rId22"/>
    <p:sldId id="347" r:id="rId23"/>
    <p:sldId id="348" r:id="rId24"/>
    <p:sldId id="358" r:id="rId25"/>
    <p:sldId id="318" r:id="rId26"/>
    <p:sldId id="342" r:id="rId27"/>
    <p:sldId id="359" r:id="rId28"/>
    <p:sldId id="299" r:id="rId29"/>
    <p:sldId id="327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>
      <p:ext uri="{19B8F6BF-5375-455C-9EA6-DF929625EA0E}">
        <p15:presenceInfo xmlns:p15="http://schemas.microsoft.com/office/powerpoint/2012/main" userId="S::hh3768@chosun.kr::5ec78aac-99b8-4b07-92d7-b0b2c0bfe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55A11"/>
    <a:srgbClr val="767171"/>
    <a:srgbClr val="FF0000"/>
    <a:srgbClr val="F0D252"/>
    <a:srgbClr val="F4E5A5"/>
    <a:srgbClr val="48484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8" autoAdjust="0"/>
    <p:restoredTop sz="85771" autoAdjust="0"/>
  </p:normalViewPr>
  <p:slideViewPr>
    <p:cSldViewPr snapToGrid="0">
      <p:cViewPr varScale="1">
        <p:scale>
          <a:sx n="97" d="100"/>
          <a:sy n="97" d="100"/>
        </p:scale>
        <p:origin x="12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48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0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0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1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nfwlxo11@naver.com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nodejs.org/k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6538" y="1294287"/>
            <a:ext cx="9112405" cy="1546232"/>
            <a:chOff x="1558566" y="1787953"/>
            <a:chExt cx="4329491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558566" y="2872520"/>
              <a:ext cx="357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   빅데이터와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IOT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기술을 융합한 욕조 서비스 플랫폼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 (Intelligent-Tub)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767171"/>
                </a:solidFill>
              </a:rPr>
              <a:t>학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  </a:t>
            </a:r>
            <a:r>
              <a:rPr kumimoji="1" lang="ko-KR" altLang="en-US" b="1" dirty="0">
                <a:solidFill>
                  <a:srgbClr val="767171"/>
                </a:solidFill>
              </a:rPr>
              <a:t>기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R" b="1" dirty="0">
                <a:solidFill>
                  <a:srgbClr val="767171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과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목 </a:t>
            </a:r>
            <a:r>
              <a:rPr kumimoji="1" lang="en-US" altLang="ko-KR" b="1" dirty="0">
                <a:solidFill>
                  <a:srgbClr val="767171"/>
                </a:solidFill>
              </a:rPr>
              <a:t>: </a:t>
            </a:r>
            <a:r>
              <a:rPr kumimoji="1" lang="ko-KR" altLang="en-US" b="1" dirty="0">
                <a:solidFill>
                  <a:srgbClr val="767171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767171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정현숙</a:t>
            </a:r>
            <a:endParaRPr kumimoji="1" lang="en-US" altLang="ko-KR" b="1" dirty="0">
              <a:solidFill>
                <a:srgbClr val="767171"/>
              </a:solidFill>
            </a:endParaRP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명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얼티밋</a:t>
            </a:r>
            <a:endParaRPr kumimoji="1" lang="en-US" altLang="ko-Kore-KR" b="1" dirty="0">
              <a:solidFill>
                <a:srgbClr val="767171"/>
              </a:solidFill>
            </a:endParaRPr>
          </a:p>
          <a:p>
            <a:r>
              <a:rPr kumimoji="1" lang="ko-Kore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ore-KR" altLang="en-US" b="1" dirty="0">
                <a:solidFill>
                  <a:srgbClr val="767171"/>
                </a:solidFill>
              </a:rPr>
              <a:t>장</a:t>
            </a:r>
            <a:r>
              <a:rPr kumimoji="1" lang="en-US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ore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임대인</a:t>
            </a:r>
            <a:r>
              <a:rPr kumimoji="1" lang="en-US" altLang="ko-KR" b="1" dirty="0">
                <a:solidFill>
                  <a:srgbClr val="767171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원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정해민</a:t>
            </a:r>
            <a:r>
              <a:rPr kumimoji="1" lang="en-US" altLang="ko-KR" b="1" dirty="0">
                <a:solidFill>
                  <a:srgbClr val="767171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767171"/>
                </a:solidFill>
              </a:rPr>
              <a:t>(20154199)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조휘훈</a:t>
            </a:r>
            <a:r>
              <a:rPr kumimoji="1" lang="en-US" altLang="ko-KR" b="1" dirty="0">
                <a:solidFill>
                  <a:srgbClr val="767171"/>
                </a:solidFill>
              </a:rPr>
              <a:t>(20154219)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박지수</a:t>
            </a:r>
            <a:r>
              <a:rPr kumimoji="1" lang="en-US" altLang="ko-KR" b="1" dirty="0">
                <a:solidFill>
                  <a:srgbClr val="767171"/>
                </a:solidFill>
              </a:rPr>
              <a:t>(20154280)</a:t>
            </a:r>
            <a:endParaRPr kumimoji="1" lang="ko-Kore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591178" y="2321004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20996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사용 데이터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259377" y="3429000"/>
            <a:ext cx="3801292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데이터 수집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데이터 </a:t>
            </a:r>
            <a:r>
              <a:rPr lang="ko-KR" altLang="en-US" sz="2800" b="1" dirty="0" err="1">
                <a:solidFill>
                  <a:srgbClr val="767171"/>
                </a:solidFill>
                <a:latin typeface="+mj-lt"/>
              </a:rPr>
              <a:t>전처리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1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3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7BF730C-71E5-439E-91D4-C0ADF57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24882"/>
              </p:ext>
            </p:extLst>
          </p:nvPr>
        </p:nvGraphicFramePr>
        <p:xfrm>
          <a:off x="624840" y="2228293"/>
          <a:ext cx="10942320" cy="41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63">
                  <a:extLst>
                    <a:ext uri="{9D8B030D-6E8A-4147-A177-3AD203B41FA5}">
                      <a16:colId xmlns:a16="http://schemas.microsoft.com/office/drawing/2014/main" val="2289281271"/>
                    </a:ext>
                  </a:extLst>
                </a:gridCol>
                <a:gridCol w="8104157">
                  <a:extLst>
                    <a:ext uri="{9D8B030D-6E8A-4147-A177-3AD203B41FA5}">
                      <a16:colId xmlns:a16="http://schemas.microsoft.com/office/drawing/2014/main" val="699324120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질문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8272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성별은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77984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나이는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80341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선호하는 온도는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선호하는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76868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 목욕 시간대는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목욕 시간대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05397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 하는데 걸리는 시간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목욕하는데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23849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</a:t>
                      </a:r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97633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직업은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70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B551CD-4C2F-438F-ACE5-E32C39B23CFF}"/>
              </a:ext>
            </a:extLst>
          </p:cNvPr>
          <p:cNvSpPr txBox="1"/>
          <p:nvPr/>
        </p:nvSpPr>
        <p:spPr>
          <a:xfrm>
            <a:off x="773584" y="1119028"/>
            <a:ext cx="10644831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767171"/>
                </a:solidFill>
              </a:rPr>
              <a:t>● </a:t>
            </a:r>
            <a:r>
              <a:rPr lang="ko-KR" altLang="en-US" sz="2200" dirty="0" smtClean="0">
                <a:solidFill>
                  <a:srgbClr val="767171"/>
                </a:solidFill>
              </a:rPr>
              <a:t>데이터분석을 통해 사용자에게 알맞은 목욕 환경을 </a:t>
            </a:r>
            <a:r>
              <a:rPr lang="ko-KR" altLang="en-US" sz="2200" dirty="0" smtClean="0">
                <a:solidFill>
                  <a:srgbClr val="767171"/>
                </a:solidFill>
              </a:rPr>
              <a:t>추천하기위해서</a:t>
            </a:r>
            <a:endParaRPr lang="en-US" altLang="ko-KR" sz="2200" dirty="0" smtClean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smtClean="0">
                <a:solidFill>
                  <a:srgbClr val="767171"/>
                </a:solidFill>
              </a:rPr>
              <a:t>구글 폼 </a:t>
            </a:r>
            <a:r>
              <a:rPr lang="ko-KR" altLang="en-US" sz="2200" dirty="0" smtClean="0">
                <a:solidFill>
                  <a:srgbClr val="767171"/>
                </a:solidFill>
              </a:rPr>
              <a:t>설문 조사를 이용하여 데이터를 수집 </a:t>
            </a:r>
            <a:r>
              <a:rPr lang="en-US" altLang="ko-KR" dirty="0" smtClean="0">
                <a:solidFill>
                  <a:srgbClr val="767171"/>
                </a:solidFill>
              </a:rPr>
              <a:t>(</a:t>
            </a:r>
            <a:r>
              <a:rPr lang="ko-KR" altLang="en-US" dirty="0" smtClean="0">
                <a:solidFill>
                  <a:srgbClr val="767171"/>
                </a:solidFill>
              </a:rPr>
              <a:t>공공 데이터 등 데이터가 미 존재</a:t>
            </a:r>
            <a:r>
              <a:rPr lang="en-US" altLang="ko-KR" dirty="0" smtClean="0">
                <a:solidFill>
                  <a:srgbClr val="767171"/>
                </a:solidFill>
              </a:rPr>
              <a:t>)</a:t>
            </a:r>
            <a:endParaRPr lang="ko-KR" altLang="en-US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61" y="1732848"/>
            <a:ext cx="9366478" cy="4241998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EBE937-C8CC-4207-A060-FBB1C3A9179F}"/>
              </a:ext>
            </a:extLst>
          </p:cNvPr>
          <p:cNvSpPr/>
          <p:nvPr/>
        </p:nvSpPr>
        <p:spPr>
          <a:xfrm>
            <a:off x="3328416" y="1752281"/>
            <a:ext cx="877824" cy="42225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E4249-35B4-4AEB-B46F-F51BC6B25FF3}"/>
              </a:ext>
            </a:extLst>
          </p:cNvPr>
          <p:cNvSpPr/>
          <p:nvPr/>
        </p:nvSpPr>
        <p:spPr>
          <a:xfrm>
            <a:off x="4384177" y="1756025"/>
            <a:ext cx="1670304" cy="422256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CFC53-944D-4121-99A8-7850B4C34EC9}"/>
              </a:ext>
            </a:extLst>
          </p:cNvPr>
          <p:cNvSpPr txBox="1"/>
          <p:nvPr/>
        </p:nvSpPr>
        <p:spPr>
          <a:xfrm>
            <a:off x="5500651" y="661615"/>
            <a:ext cx="52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 </a:t>
            </a:r>
            <a:r>
              <a:rPr lang="ko-KR" altLang="en-US" sz="2200" dirty="0">
                <a:solidFill>
                  <a:srgbClr val="767171"/>
                </a:solidFill>
              </a:rPr>
              <a:t>형식에 맞지 않는 데이터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70D5-79A4-4A16-BEB2-5B6FA87EA2C2}"/>
              </a:ext>
            </a:extLst>
          </p:cNvPr>
          <p:cNvSpPr txBox="1"/>
          <p:nvPr/>
        </p:nvSpPr>
        <p:spPr>
          <a:xfrm>
            <a:off x="465221" y="523116"/>
            <a:ext cx="350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3328416" y="1321928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4441327" y="1321928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24B50-86F1-45E1-9115-628804FB1820}"/>
              </a:ext>
            </a:extLst>
          </p:cNvPr>
          <p:cNvSpPr/>
          <p:nvPr/>
        </p:nvSpPr>
        <p:spPr>
          <a:xfrm>
            <a:off x="6751320" y="1745795"/>
            <a:ext cx="1127760" cy="422448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D204A-38F4-4BDC-AE22-1916359F778D}"/>
              </a:ext>
            </a:extLst>
          </p:cNvPr>
          <p:cNvSpPr/>
          <p:nvPr/>
        </p:nvSpPr>
        <p:spPr>
          <a:xfrm>
            <a:off x="8013300" y="1751454"/>
            <a:ext cx="1221493" cy="4222565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751320" y="133088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013300" y="133088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8A208-27B6-4D81-8D2C-A36F23B6B45F}"/>
              </a:ext>
            </a:extLst>
          </p:cNvPr>
          <p:cNvGrpSpPr/>
          <p:nvPr/>
        </p:nvGrpSpPr>
        <p:grpSpPr>
          <a:xfrm>
            <a:off x="3456199" y="2954739"/>
            <a:ext cx="7973373" cy="3207735"/>
            <a:chOff x="1902084" y="2164850"/>
            <a:chExt cx="6792063" cy="21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CAA13-F236-46A2-98B2-0B7952ADFA02}"/>
                </a:ext>
              </a:extLst>
            </p:cNvPr>
            <p:cNvSpPr/>
            <p:nvPr/>
          </p:nvSpPr>
          <p:spPr>
            <a:xfrm>
              <a:off x="5472113" y="3244850"/>
              <a:ext cx="124777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Column2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7C5B7B8-9087-4E94-A010-7C8B603D32B3}"/>
                </a:ext>
              </a:extLst>
            </p:cNvPr>
            <p:cNvCxnSpPr/>
            <p:nvPr/>
          </p:nvCxnSpPr>
          <p:spPr>
            <a:xfrm>
              <a:off x="4865991" y="3183890"/>
              <a:ext cx="86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" name="_x138102184" descr="EMB00000b285146">
              <a:extLst>
                <a:ext uri="{FF2B5EF4-FFF2-40B4-BE49-F238E27FC236}">
                  <a16:creationId xmlns:a16="http://schemas.microsoft.com/office/drawing/2014/main" id="{15942BEE-63D9-4C2C-B5B2-E9D156D855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084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38075216" descr="EMB00000b285144">
              <a:extLst>
                <a:ext uri="{FF2B5EF4-FFF2-40B4-BE49-F238E27FC236}">
                  <a16:creationId xmlns:a16="http://schemas.microsoft.com/office/drawing/2014/main" id="{8A2A3C27-4871-4161-AB21-76E020C7EE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47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851AB4-E429-40CC-9E70-1F2237C4A465}"/>
              </a:ext>
            </a:extLst>
          </p:cNvPr>
          <p:cNvSpPr txBox="1"/>
          <p:nvPr/>
        </p:nvSpPr>
        <p:spPr>
          <a:xfrm>
            <a:off x="3456199" y="2133829"/>
            <a:ext cx="73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데이터베이스에 넣기 위해 정수형으로 통일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62859-3ADF-46C1-913E-7FB3AA73889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7163" y="2020914"/>
            <a:ext cx="1389600" cy="4150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7B0155-CAAC-43EB-8992-CE472441E6EA}"/>
              </a:ext>
            </a:extLst>
          </p:cNvPr>
          <p:cNvSpPr txBox="1"/>
          <p:nvPr/>
        </p:nvSpPr>
        <p:spPr>
          <a:xfrm>
            <a:off x="465221" y="523116"/>
            <a:ext cx="369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ADA452-711A-425B-8B54-79F55C071350}"/>
              </a:ext>
            </a:extLst>
          </p:cNvPr>
          <p:cNvSpPr/>
          <p:nvPr/>
        </p:nvSpPr>
        <p:spPr>
          <a:xfrm>
            <a:off x="503550" y="2020914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47163" y="1671638"/>
            <a:ext cx="13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나이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84" t="37719" r="67576" b="59177"/>
          <a:stretch/>
        </p:blipFill>
        <p:spPr>
          <a:xfrm>
            <a:off x="3404574" y="1532758"/>
            <a:ext cx="4242572" cy="50809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7" name="직선 연결선 6"/>
          <p:cNvCxnSpPr/>
          <p:nvPr/>
        </p:nvCxnSpPr>
        <p:spPr>
          <a:xfrm>
            <a:off x="993341" y="3690493"/>
            <a:ext cx="13181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endCxn id="14" idx="1"/>
          </p:cNvCxnSpPr>
          <p:nvPr/>
        </p:nvCxnSpPr>
        <p:spPr>
          <a:xfrm rot="5400000" flipH="1" flipV="1">
            <a:off x="1906164" y="2192083"/>
            <a:ext cx="1903689" cy="10931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9554FB-6006-4276-9563-9611AE318B1C}"/>
              </a:ext>
            </a:extLst>
          </p:cNvPr>
          <p:cNvSpPr/>
          <p:nvPr/>
        </p:nvSpPr>
        <p:spPr>
          <a:xfrm>
            <a:off x="375350" y="1561158"/>
            <a:ext cx="2499360" cy="3135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67171"/>
                </a:solidFill>
              </a:rPr>
              <a:t>선호하는 온도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7256E-42B8-402B-B169-C610CF43EFF6}"/>
              </a:ext>
            </a:extLst>
          </p:cNvPr>
          <p:cNvGrpSpPr/>
          <p:nvPr/>
        </p:nvGrpSpPr>
        <p:grpSpPr>
          <a:xfrm>
            <a:off x="3132642" y="2960534"/>
            <a:ext cx="7974000" cy="3207600"/>
            <a:chOff x="2493667" y="3936055"/>
            <a:chExt cx="6635328" cy="216603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796008F-0131-4063-A8EB-08A354570C95}"/>
                </a:ext>
              </a:extLst>
            </p:cNvPr>
            <p:cNvCxnSpPr/>
            <p:nvPr/>
          </p:nvCxnSpPr>
          <p:spPr>
            <a:xfrm>
              <a:off x="5193002" y="4922520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_x138104104" descr="EMB00000b285147">
              <a:extLst>
                <a:ext uri="{FF2B5EF4-FFF2-40B4-BE49-F238E27FC236}">
                  <a16:creationId xmlns:a16="http://schemas.microsoft.com/office/drawing/2014/main" id="{0718C87B-E352-471A-B049-09B680354C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667" y="3936055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38076016" descr="EMB00000b285148">
              <a:extLst>
                <a:ext uri="{FF2B5EF4-FFF2-40B4-BE49-F238E27FC236}">
                  <a16:creationId xmlns:a16="http://schemas.microsoft.com/office/drawing/2014/main" id="{EA8123C1-1970-4C62-9438-0507CB1291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95" y="394209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ADC8BD-9D9D-498C-9980-6E07DD2979E1}"/>
              </a:ext>
            </a:extLst>
          </p:cNvPr>
          <p:cNvSpPr txBox="1"/>
          <p:nvPr/>
        </p:nvSpPr>
        <p:spPr>
          <a:xfrm>
            <a:off x="3811596" y="2036537"/>
            <a:ext cx="66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3</a:t>
            </a:r>
            <a:r>
              <a:rPr lang="ko-KR" altLang="en-US" sz="2400" dirty="0">
                <a:solidFill>
                  <a:srgbClr val="767171"/>
                </a:solidFill>
              </a:rPr>
              <a:t>가지로 통일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1CF3A-4C0D-4D46-A33C-4A4B5047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" y="1892011"/>
            <a:ext cx="1672709" cy="42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4C08DD-A46F-4250-AE54-53AA7F279AB9}"/>
              </a:ext>
            </a:extLst>
          </p:cNvPr>
          <p:cNvSpPr txBox="1"/>
          <p:nvPr/>
        </p:nvSpPr>
        <p:spPr>
          <a:xfrm>
            <a:off x="465221" y="523116"/>
            <a:ext cx="37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404260" y="1923897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861773" y="3597022"/>
            <a:ext cx="1622723" cy="1"/>
          </a:xfrm>
          <a:prstGeom prst="line">
            <a:avLst/>
          </a:prstGeom>
          <a:ln w="571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5400000" flipH="1" flipV="1">
            <a:off x="2058078" y="2105787"/>
            <a:ext cx="1903689" cy="1093132"/>
          </a:xfrm>
          <a:prstGeom prst="curvedConnector2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96" t="37775" r="46043" b="59743"/>
          <a:stretch/>
        </p:blipFill>
        <p:spPr>
          <a:xfrm>
            <a:off x="3577629" y="1513333"/>
            <a:ext cx="6907544" cy="360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336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44115-42F5-4C8B-847F-D0A7E494D687}"/>
              </a:ext>
            </a:extLst>
          </p:cNvPr>
          <p:cNvSpPr/>
          <p:nvPr/>
        </p:nvSpPr>
        <p:spPr>
          <a:xfrm>
            <a:off x="260714" y="1745724"/>
            <a:ext cx="2499360" cy="3135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67171"/>
                </a:solidFill>
              </a:rPr>
              <a:t>평균 목욕하는 시간대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8EBDAF-47B0-4060-A740-4B4144C784A2}"/>
              </a:ext>
            </a:extLst>
          </p:cNvPr>
          <p:cNvGrpSpPr/>
          <p:nvPr/>
        </p:nvGrpSpPr>
        <p:grpSpPr>
          <a:xfrm>
            <a:off x="3220244" y="2887463"/>
            <a:ext cx="7974000" cy="3207600"/>
            <a:chOff x="2538415" y="3956504"/>
            <a:chExt cx="6393185" cy="216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221008" y="4975544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139C99-075D-4C35-A172-C9466D3C7A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5" y="3956504"/>
              <a:ext cx="2160000" cy="216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AC75C43-D145-4B92-BBA0-04C0997424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1600" y="3956504"/>
              <a:ext cx="2160000" cy="216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278419" y="2067372"/>
            <a:ext cx="787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24</a:t>
            </a:r>
            <a:r>
              <a:rPr lang="ko-KR" altLang="en-US" sz="2400" dirty="0">
                <a:solidFill>
                  <a:srgbClr val="767171"/>
                </a:solidFill>
              </a:rPr>
              <a:t>시 형식으로 통일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92AD0-C40A-4CB9-A8CE-649EB48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03" y="2066340"/>
            <a:ext cx="1146983" cy="41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646EC2-9978-46CB-B740-A052E2D84003}"/>
              </a:ext>
            </a:extLst>
          </p:cNvPr>
          <p:cNvSpPr txBox="1"/>
          <p:nvPr/>
        </p:nvSpPr>
        <p:spPr>
          <a:xfrm>
            <a:off x="465220" y="523116"/>
            <a:ext cx="366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E75209-AB84-4770-A2EE-11BF66B63767}"/>
              </a:ext>
            </a:extLst>
          </p:cNvPr>
          <p:cNvSpPr/>
          <p:nvPr/>
        </p:nvSpPr>
        <p:spPr>
          <a:xfrm>
            <a:off x="469030" y="2066340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969793" y="3420778"/>
            <a:ext cx="1084962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49477" y="1922368"/>
            <a:ext cx="1903689" cy="1093132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38" t="28632" r="29960" b="67957"/>
          <a:stretch/>
        </p:blipFill>
        <p:spPr>
          <a:xfrm>
            <a:off x="3278419" y="1357232"/>
            <a:ext cx="3786549" cy="46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D44115-42F5-4C8B-847F-D0A7E494D687}"/>
              </a:ext>
            </a:extLst>
          </p:cNvPr>
          <p:cNvSpPr/>
          <p:nvPr/>
        </p:nvSpPr>
        <p:spPr>
          <a:xfrm>
            <a:off x="268476" y="1757579"/>
            <a:ext cx="2499360" cy="3135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767171"/>
                </a:solidFill>
              </a:rPr>
              <a:t>평균 목욕 시간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346733" y="2155273"/>
            <a:ext cx="71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정수형으로 통일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655CD2-446C-4282-825F-8C2E4F12D5BC}"/>
              </a:ext>
            </a:extLst>
          </p:cNvPr>
          <p:cNvGrpSpPr/>
          <p:nvPr/>
        </p:nvGrpSpPr>
        <p:grpSpPr>
          <a:xfrm>
            <a:off x="3220999" y="2989085"/>
            <a:ext cx="8208573" cy="2705100"/>
            <a:chOff x="1326984" y="2217539"/>
            <a:chExt cx="8208573" cy="27051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94" y="3579614"/>
              <a:ext cx="12973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4BD152-E6A4-461F-BB39-73258F73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984" y="2236589"/>
              <a:ext cx="2838450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4CCC0A-952F-4593-BF3D-D8C21FFE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107" y="2217539"/>
              <a:ext cx="2838450" cy="27051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90280F0-B7AF-43C5-8C79-6B89ADF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0" y="2071087"/>
            <a:ext cx="1213292" cy="41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748DB6-2568-4275-83B0-7C7E129AC4FF}"/>
              </a:ext>
            </a:extLst>
          </p:cNvPr>
          <p:cNvSpPr txBox="1"/>
          <p:nvPr/>
        </p:nvSpPr>
        <p:spPr>
          <a:xfrm>
            <a:off x="465221" y="523116"/>
            <a:ext cx="367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44CDE5-3D2E-4D5E-873B-BB2180206F3F}"/>
              </a:ext>
            </a:extLst>
          </p:cNvPr>
          <p:cNvSpPr/>
          <p:nvPr/>
        </p:nvSpPr>
        <p:spPr>
          <a:xfrm>
            <a:off x="465221" y="2071087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11510" y="3519455"/>
            <a:ext cx="117889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85123" y="2021044"/>
            <a:ext cx="1903689" cy="1093132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63" t="26144" r="18934" b="70910"/>
          <a:stretch/>
        </p:blipFill>
        <p:spPr>
          <a:xfrm>
            <a:off x="3219155" y="1381765"/>
            <a:ext cx="3473051" cy="468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8574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4537105" y="1209424"/>
            <a:ext cx="3117789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767171"/>
                </a:solidFill>
              </a:rPr>
              <a:t>정제 완료된 모습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3B8BE6A-A0DC-4465-87AC-276E8BDD3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5247"/>
              </p:ext>
            </p:extLst>
          </p:nvPr>
        </p:nvGraphicFramePr>
        <p:xfrm>
          <a:off x="6268994" y="1858089"/>
          <a:ext cx="4851452" cy="412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725">
                  <a:extLst>
                    <a:ext uri="{9D8B030D-6E8A-4147-A177-3AD203B41FA5}">
                      <a16:colId xmlns:a16="http://schemas.microsoft.com/office/drawing/2014/main" val="4079517281"/>
                    </a:ext>
                  </a:extLst>
                </a:gridCol>
                <a:gridCol w="3501727">
                  <a:extLst>
                    <a:ext uri="{9D8B030D-6E8A-4147-A177-3AD203B41FA5}">
                      <a16:colId xmlns:a16="http://schemas.microsoft.com/office/drawing/2014/main" val="198407270"/>
                    </a:ext>
                  </a:extLst>
                </a:gridCol>
              </a:tblGrid>
              <a:tr h="407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컬럼명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88077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s_date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설문자가 설문한 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787614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s_gender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380318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s_age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7608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s_temp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설문자가 선호하는 목욕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22993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s_start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샤워 시작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382950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s_during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샤워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48681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s_perfume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01878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s_job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31350"/>
                  </a:ext>
                </a:extLst>
              </a:tr>
              <a:tr h="412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s_weather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설문한 날짜의 날씨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43408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A0AFEC5-621A-4253-B488-8DEBE105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29" y="1858089"/>
            <a:ext cx="4863367" cy="42369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3549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45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704193" y="2321004"/>
            <a:ext cx="1188538" cy="38300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976EF-180B-4C1B-8BE7-0D218B0A121F}"/>
              </a:ext>
            </a:extLst>
          </p:cNvPr>
          <p:cNvSpPr txBox="1"/>
          <p:nvPr/>
        </p:nvSpPr>
        <p:spPr>
          <a:xfrm>
            <a:off x="3357245" y="3429000"/>
            <a:ext cx="3801292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웹 사이트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E4E4D-70C7-43BB-9CA7-3687B4A71079}"/>
              </a:ext>
            </a:extLst>
          </p:cNvPr>
          <p:cNvSpPr txBox="1"/>
          <p:nvPr/>
        </p:nvSpPr>
        <p:spPr>
          <a:xfrm>
            <a:off x="2209962" y="2321004"/>
            <a:ext cx="3218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구현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4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5" y="2326477"/>
            <a:ext cx="504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42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회원가입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AC66-1F81-4445-9B0C-9BFA96DA1D10}"/>
              </a:ext>
            </a:extLst>
          </p:cNvPr>
          <p:cNvSpPr txBox="1"/>
          <p:nvPr/>
        </p:nvSpPr>
        <p:spPr>
          <a:xfrm>
            <a:off x="404260" y="6022704"/>
            <a:ext cx="6896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 인적사항을 적고 가입을 누르면 서버로 데이터를 전송함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67994-2AA1-47D0-9AF8-86D1A489FDA0}"/>
              </a:ext>
            </a:extLst>
          </p:cNvPr>
          <p:cNvSpPr txBox="1"/>
          <p:nvPr/>
        </p:nvSpPr>
        <p:spPr>
          <a:xfrm>
            <a:off x="1289785" y="1310078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새로운 사용자 등록을 위한 회원가입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2088158" y="1958403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가입</a:t>
            </a:r>
            <a:endParaRPr lang="en-US" altLang="ko-KR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6D8825-3C13-4F84-93A3-FF954F9C49AB}"/>
              </a:ext>
            </a:extLst>
          </p:cNvPr>
          <p:cNvSpPr/>
          <p:nvPr/>
        </p:nvSpPr>
        <p:spPr>
          <a:xfrm>
            <a:off x="5772093" y="2237052"/>
            <a:ext cx="6419908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u_gender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sendDB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/create'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'./profile.html'</a:t>
            </a:r>
            <a:endParaRPr lang="en-US" altLang="ko-KR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3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8B8069-2215-446D-9571-D94529AC90C6}"/>
              </a:ext>
            </a:extLst>
          </p:cNvPr>
          <p:cNvCxnSpPr/>
          <p:nvPr/>
        </p:nvCxnSpPr>
        <p:spPr>
          <a:xfrm>
            <a:off x="6096000" y="557546"/>
            <a:ext cx="0" cy="6093976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378321" y="459445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0" y="261579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Contents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5A79B-FC4B-4CF9-A953-CFDF95A35F8F}"/>
              </a:ext>
            </a:extLst>
          </p:cNvPr>
          <p:cNvSpPr txBox="1"/>
          <p:nvPr/>
        </p:nvSpPr>
        <p:spPr>
          <a:xfrm>
            <a:off x="6418673" y="764024"/>
            <a:ext cx="410351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200" dirty="0">
                <a:solidFill>
                  <a:srgbClr val="767171"/>
                </a:solidFill>
              </a:rPr>
              <a:t>팀원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주제 선정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프로젝트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개발환경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시스템 흐름도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사용 데이터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수집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</a:t>
            </a:r>
            <a:r>
              <a:rPr lang="ko-KR" altLang="en-US" sz="1600" spc="200" dirty="0" err="1">
                <a:solidFill>
                  <a:srgbClr val="767171"/>
                </a:solidFill>
              </a:rPr>
              <a:t>전처리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구현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1. </a:t>
            </a:r>
            <a:r>
              <a:rPr lang="ko-KR" altLang="en-US" sz="1600" spc="200" dirty="0">
                <a:solidFill>
                  <a:srgbClr val="767171"/>
                </a:solidFill>
              </a:rPr>
              <a:t>웹 사이트 구현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금주 진행 사항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차주 계획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580340-A8CB-4559-91D0-258F793198B6}"/>
              </a:ext>
            </a:extLst>
          </p:cNvPr>
          <p:cNvGrpSpPr/>
          <p:nvPr/>
        </p:nvGrpSpPr>
        <p:grpSpPr>
          <a:xfrm>
            <a:off x="5976998" y="839074"/>
            <a:ext cx="238004" cy="5548384"/>
            <a:chOff x="6102350" y="811259"/>
            <a:chExt cx="238004" cy="554838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A0182B-B0B1-4ECB-9109-D3B5BC91AE16}"/>
                </a:ext>
              </a:extLst>
            </p:cNvPr>
            <p:cNvSpPr/>
            <p:nvPr/>
          </p:nvSpPr>
          <p:spPr>
            <a:xfrm>
              <a:off x="6110748" y="81125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B450D1B-FBC8-43D3-9B50-EBBA22BC0997}"/>
                </a:ext>
              </a:extLst>
            </p:cNvPr>
            <p:cNvSpPr/>
            <p:nvPr/>
          </p:nvSpPr>
          <p:spPr>
            <a:xfrm>
              <a:off x="6102350" y="1439533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9B06AE-C542-4E4A-A0C4-ECEA87145B98}"/>
                </a:ext>
              </a:extLst>
            </p:cNvPr>
            <p:cNvSpPr/>
            <p:nvPr/>
          </p:nvSpPr>
          <p:spPr>
            <a:xfrm>
              <a:off x="6102350" y="2037728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05DDBC-584C-4D20-8A51-13C1E137625E}"/>
                </a:ext>
              </a:extLst>
            </p:cNvPr>
            <p:cNvSpPr/>
            <p:nvPr/>
          </p:nvSpPr>
          <p:spPr>
            <a:xfrm>
              <a:off x="6109371" y="312904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EEBB941-FEC5-4624-A639-1D77B58B0B26}"/>
                </a:ext>
              </a:extLst>
            </p:cNvPr>
            <p:cNvSpPr/>
            <p:nvPr/>
          </p:nvSpPr>
          <p:spPr>
            <a:xfrm>
              <a:off x="6108700" y="417339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5CBC43D-E024-4612-AF4A-1047AD29ABF9}"/>
                </a:ext>
              </a:extLst>
            </p:cNvPr>
            <p:cNvSpPr/>
            <p:nvPr/>
          </p:nvSpPr>
          <p:spPr>
            <a:xfrm>
              <a:off x="6108700" y="5408742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7C3B65-B4BE-4149-BFF1-6DF036841B4F}"/>
                </a:ext>
              </a:extLst>
            </p:cNvPr>
            <p:cNvSpPr/>
            <p:nvPr/>
          </p:nvSpPr>
          <p:spPr>
            <a:xfrm>
              <a:off x="6108700" y="6130037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31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2" y="2243324"/>
            <a:ext cx="5040000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9CC48-2BCE-4256-A9D6-F2B838AFEA1B}"/>
              </a:ext>
            </a:extLst>
          </p:cNvPr>
          <p:cNvSpPr txBox="1"/>
          <p:nvPr/>
        </p:nvSpPr>
        <p:spPr>
          <a:xfrm>
            <a:off x="1924375" y="187399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프로필 선택</a:t>
            </a:r>
            <a:endParaRPr lang="en-US" altLang="ko-K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2E271-00B3-4428-9D7C-60BF98AF7356}"/>
              </a:ext>
            </a:extLst>
          </p:cNvPr>
          <p:cNvSpPr txBox="1"/>
          <p:nvPr/>
        </p:nvSpPr>
        <p:spPr>
          <a:xfrm>
            <a:off x="1289785" y="1278539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등록된 사용자들을 선택 할 수 있는 프로필선택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4F743-ACEC-43EB-B79B-346C366BDE93}"/>
              </a:ext>
            </a:extLst>
          </p:cNvPr>
          <p:cNvSpPr txBox="1"/>
          <p:nvPr/>
        </p:nvSpPr>
        <p:spPr>
          <a:xfrm>
            <a:off x="404260" y="584332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사용자를 선택하면 서버에 저장된 사용자</a:t>
            </a:r>
            <a:r>
              <a:rPr lang="en-US" altLang="ko-KR" sz="1500" dirty="0">
                <a:solidFill>
                  <a:srgbClr val="767171"/>
                </a:solidFill>
              </a:rPr>
              <a:t> </a:t>
            </a:r>
            <a:r>
              <a:rPr lang="ko-KR" altLang="en-US" sz="1500" dirty="0">
                <a:solidFill>
                  <a:srgbClr val="767171"/>
                </a:solidFill>
              </a:rPr>
              <a:t>데이터를 불러옴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ADE20D-130D-41AE-BB03-C4003EF76AF2}"/>
              </a:ext>
            </a:extLst>
          </p:cNvPr>
          <p:cNvSpPr/>
          <p:nvPr/>
        </p:nvSpPr>
        <p:spPr>
          <a:xfrm>
            <a:off x="5598693" y="2243324"/>
            <a:ext cx="6593308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dialog_text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'[‘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swiper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activeIndex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'] 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사용자로 </a:t>
            </a:r>
            <a:r>
              <a:rPr lang="ko-KR" altLang="en-US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시작하시겠어요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    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"#dialog"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title: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 선택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width: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height: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modal: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buttons: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[{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text: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        click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'./user_choice.html'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},</a:t>
            </a:r>
          </a:p>
        </p:txBody>
      </p:sp>
    </p:spTree>
    <p:extLst>
      <p:ext uri="{BB962C8B-B14F-4D97-AF65-F5344CB8AC3E}">
        <p14:creationId xmlns:p14="http://schemas.microsoft.com/office/powerpoint/2010/main" val="1275665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405350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6742F-6700-481A-BA06-D0629B4EAA2F}"/>
              </a:ext>
            </a:extLst>
          </p:cNvPr>
          <p:cNvSpPr txBox="1"/>
          <p:nvPr/>
        </p:nvSpPr>
        <p:spPr>
          <a:xfrm>
            <a:off x="1289785" y="1276784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원하는 모드를 선택하여 이동하는 모드 선택 페이지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769943" y="2036018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176E3-64C9-4936-B6B7-05EE73EA3C68}"/>
              </a:ext>
            </a:extLst>
          </p:cNvPr>
          <p:cNvSpPr txBox="1"/>
          <p:nvPr/>
        </p:nvSpPr>
        <p:spPr>
          <a:xfrm>
            <a:off x="1162532" y="5991983"/>
            <a:ext cx="5296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모드를 선택하면 해당 페이지로 이동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E2D3BF-2D14-4A41-A61D-02F0D1549D63}"/>
              </a:ext>
            </a:extLst>
          </p:cNvPr>
          <p:cNvSpPr/>
          <p:nvPr/>
        </p:nvSpPr>
        <p:spPr>
          <a:xfrm>
            <a:off x="5653825" y="2405350"/>
            <a:ext cx="6538175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"./own_setting.html"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"./images/own_setting_image.jpg"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"./recommend_mode.html"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"./images/recommend_image.jpg"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"./online_mode.html"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"./images/online_image.jpg"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8E72-30B0-4BD3-8754-80BACCD0C8A7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원하는 모드 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069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8A330-9975-4AEA-BCB5-4D51AAE260E3}"/>
              </a:ext>
            </a:extLst>
          </p:cNvPr>
          <p:cNvSpPr txBox="1"/>
          <p:nvPr/>
        </p:nvSpPr>
        <p:spPr>
          <a:xfrm>
            <a:off x="1289785" y="1278539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사용자가 원하는 옵션을 선택 후 저장할 수 있는 나만의 설정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357057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2058661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나만의 설정</a:t>
            </a:r>
            <a:endParaRPr lang="en-US" altLang="ko-K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원하는 옵션을 선택 후 서버에 저장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수위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"slider-wrapper"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  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	min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"70"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".water-slider"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"#water-title"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51B6C4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목욕 스타일 커스텀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68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2994" y="2447184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C09114-4532-449B-A701-D3370080C700}"/>
              </a:ext>
            </a:extLst>
          </p:cNvPr>
          <p:cNvSpPr txBox="1"/>
          <p:nvPr/>
        </p:nvSpPr>
        <p:spPr>
          <a:xfrm>
            <a:off x="1289785" y="1278539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성별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나이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 smtClean="0">
                <a:solidFill>
                  <a:srgbClr val="767171"/>
                </a:solidFill>
              </a:rPr>
              <a:t>직업</a:t>
            </a:r>
            <a:r>
              <a:rPr lang="en-US" altLang="ko-KR" sz="2000" dirty="0" smtClean="0">
                <a:solidFill>
                  <a:srgbClr val="767171"/>
                </a:solidFill>
              </a:rPr>
              <a:t>, </a:t>
            </a:r>
            <a:r>
              <a:rPr lang="ko-KR" altLang="en-US" sz="2000" dirty="0" smtClean="0">
                <a:solidFill>
                  <a:srgbClr val="767171"/>
                </a:solidFill>
              </a:rPr>
              <a:t>날씨 별로 통계 된 목욕 데이터를 보여줌</a:t>
            </a:r>
            <a:endParaRPr lang="ko-KR" altLang="en-US" sz="2000" dirty="0">
              <a:solidFill>
                <a:srgbClr val="76717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D6917-5DE8-473E-A198-A202C372EF66}"/>
              </a:ext>
            </a:extLst>
          </p:cNvPr>
          <p:cNvSpPr txBox="1"/>
          <p:nvPr/>
        </p:nvSpPr>
        <p:spPr>
          <a:xfrm>
            <a:off x="2048677" y="207785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온라인 추천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7065A-AA33-4824-B368-7C38FF33D0B0}"/>
              </a:ext>
            </a:extLst>
          </p:cNvPr>
          <p:cNvSpPr txBox="1"/>
          <p:nvPr/>
        </p:nvSpPr>
        <p:spPr>
          <a:xfrm>
            <a:off x="641430" y="6011719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서버에 저장된 데이터를 읽어 카테고리별로 차트에 보여줌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99669-284B-4A85-9FDA-BA1C210718BB}"/>
              </a:ext>
            </a:extLst>
          </p:cNvPr>
          <p:cNvSpPr/>
          <p:nvPr/>
        </p:nvSpPr>
        <p:spPr>
          <a:xfrm>
            <a:off x="5940768" y="2447184"/>
            <a:ext cx="610608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"shower_test.csv"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toArrays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onParseValue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hooks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castToScalar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allowHtml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                }</a:t>
            </a:r>
            <a:b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visualization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OrgChart</a:t>
            </a:r>
            <a:endParaRPr lang="en-US" altLang="ko-KR" sz="15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today_mode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todaydata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온라인모드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493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7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1597741" y="2166333"/>
            <a:ext cx="8996515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데이터 분석 결과 특정 연령이나 시간대에 대한 표본이 적어 데이터     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    </a:t>
            </a:r>
            <a:r>
              <a:rPr lang="ko-KR" altLang="en-US" sz="2200" b="1" dirty="0">
                <a:solidFill>
                  <a:srgbClr val="767171"/>
                </a:solidFill>
              </a:rPr>
              <a:t>추가가 필요하여 임의로 추가 중 </a:t>
            </a:r>
            <a:r>
              <a:rPr lang="en-US" altLang="ko-KR" sz="2200" b="1" dirty="0">
                <a:solidFill>
                  <a:srgbClr val="767171"/>
                </a:solidFill>
              </a:rPr>
              <a:t>(</a:t>
            </a:r>
            <a:r>
              <a:rPr lang="ko-KR" altLang="en-US" sz="2200" b="1" dirty="0">
                <a:solidFill>
                  <a:srgbClr val="767171"/>
                </a:solidFill>
              </a:rPr>
              <a:t>설문 조사와 같은 형식</a:t>
            </a:r>
            <a:r>
              <a:rPr lang="en-US" altLang="ko-KR" sz="2200" b="1" dirty="0">
                <a:solidFill>
                  <a:srgbClr val="767171"/>
                </a:solidFill>
              </a:rPr>
              <a:t>)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68C58DD-73A2-44BC-A225-69FA3BB1A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3262"/>
              </p:ext>
            </p:extLst>
          </p:nvPr>
        </p:nvGraphicFramePr>
        <p:xfrm>
          <a:off x="1597742" y="4170402"/>
          <a:ext cx="3490452" cy="105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243061681"/>
                    </a:ext>
                  </a:extLst>
                </a:gridCol>
              </a:tblGrid>
              <a:tr h="1056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데이터 수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: 990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28300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96065941-A41E-4E1C-B7DA-50ADEF39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27684"/>
              </p:ext>
            </p:extLst>
          </p:nvPr>
        </p:nvGraphicFramePr>
        <p:xfrm>
          <a:off x="7108193" y="4170402"/>
          <a:ext cx="3490452" cy="1056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243061681"/>
                    </a:ext>
                  </a:extLst>
                </a:gridCol>
              </a:tblGrid>
              <a:tr h="105601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데이터 수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: 1297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28300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DFAA7D0-5869-4121-898C-AD4FDCE46134}"/>
              </a:ext>
            </a:extLst>
          </p:cNvPr>
          <p:cNvSpPr/>
          <p:nvPr/>
        </p:nvSpPr>
        <p:spPr>
          <a:xfrm>
            <a:off x="5526958" y="4459913"/>
            <a:ext cx="1138083" cy="461224"/>
          </a:xfrm>
          <a:prstGeom prst="rightArrow">
            <a:avLst>
              <a:gd name="adj1" fmla="val 50000"/>
              <a:gd name="adj2" fmla="val 9766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74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1048843" y="1322258"/>
            <a:ext cx="10543389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다른 사용자들이 사용했던 내용을 온라인 데이터 베이스에 저장 후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    통계 낸 후 차트로 보여줌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37B1E-2400-4209-837B-436EFB265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43" y="2456044"/>
            <a:ext cx="10543389" cy="401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6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0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85167A-1167-4B2D-9811-AA9FD7550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58672"/>
              </p:ext>
            </p:extLst>
          </p:nvPr>
        </p:nvGraphicFramePr>
        <p:xfrm>
          <a:off x="847022" y="2119212"/>
          <a:ext cx="10468366" cy="31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250">
                  <a:extLst>
                    <a:ext uri="{9D8B030D-6E8A-4147-A177-3AD203B41FA5}">
                      <a16:colId xmlns:a16="http://schemas.microsoft.com/office/drawing/2014/main" val="175180916"/>
                    </a:ext>
                  </a:extLst>
                </a:gridCol>
                <a:gridCol w="7846116">
                  <a:extLst>
                    <a:ext uri="{9D8B030D-6E8A-4147-A177-3AD203B41FA5}">
                      <a16:colId xmlns:a16="http://schemas.microsoft.com/office/drawing/2014/main" val="1285843594"/>
                    </a:ext>
                  </a:extLst>
                </a:gridCol>
              </a:tblGrid>
              <a:tr h="1049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데이터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수집한 데이터를 바탕으로 학습을 하여 회원에게 알맞은 모드를 </a:t>
                      </a:r>
                      <a:endParaRPr lang="en-US" altLang="ko-KR" b="0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추천해주는 기능을 추가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24906"/>
                  </a:ext>
                </a:extLst>
              </a:tr>
              <a:tr h="1049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차트 디자인 및 </a:t>
                      </a:r>
                      <a:endParaRPr lang="en-US" altLang="ko-KR" b="1" dirty="0">
                        <a:solidFill>
                          <a:srgbClr val="76717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데이터 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차트의 디자인 및 통계 분석 데이터 삽입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보다 가독성이 좋은 웹페이지 퀄리티를 만들기 위함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598107"/>
                  </a:ext>
                </a:extLst>
              </a:tr>
              <a:tr h="1049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데이터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 데이터 추가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표본이 적은 연령대나 시간대가 있어 추가적으로 데이터를 수집하고 있음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049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3990852" y="2875001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3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30877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백엔드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IoT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코딩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52311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809374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6035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설계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8297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1050936"/>
            <a:ext cx="3207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데이터 분석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60" y="1006197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266624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3230116"/>
            <a:ext cx="224292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318946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13576" y="4788427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조 휘 훈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72217" y="5332192"/>
            <a:ext cx="24545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3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hh3768@naver.com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 및 정제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346812" y="5311647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사람, 소년, 젊은, 아이이(가) 표시된 사진&#10;&#10;자동 생성된 설명">
            <a:extLst>
              <a:ext uri="{FF2B5EF4-FFF2-40B4-BE49-F238E27FC236}">
                <a16:creationId xmlns:a16="http://schemas.microsoft.com/office/drawing/2014/main" id="{A0BDCD2F-94CD-8746-B945-6D56B4840CAE}"/>
              </a:ext>
            </a:extLst>
          </p:cNvPr>
          <p:cNvPicPr preferRelativeResize="0"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2666245"/>
            <a:ext cx="1440000" cy="1800000"/>
          </a:xfrm>
          <a:prstGeom prst="rect">
            <a:avLst/>
          </a:prstGeom>
          <a:ln w="88900" cap="sq">
            <a:solidFill>
              <a:schemeClr val="bg1"/>
            </a:solidFill>
            <a:miter lim="800000"/>
          </a:ln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9BAE7A-C466-4C0A-AE0D-167077B357B6}"/>
              </a:ext>
            </a:extLst>
          </p:cNvPr>
          <p:cNvSpPr/>
          <p:nvPr/>
        </p:nvSpPr>
        <p:spPr>
          <a:xfrm>
            <a:off x="3990852" y="2875001"/>
            <a:ext cx="1926622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845178" y="5236378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392848" y="4781862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323432" y="431523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170466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3706567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4217188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목욕을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A68FC-D8D8-418C-B857-D30A5A601755}"/>
              </a:ext>
            </a:extLst>
          </p:cNvPr>
          <p:cNvSpPr/>
          <p:nvPr/>
        </p:nvSpPr>
        <p:spPr>
          <a:xfrm>
            <a:off x="2272692" y="2382752"/>
            <a:ext cx="2572643" cy="40011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204B37-1C2A-4D26-8D41-D7200380B417}"/>
              </a:ext>
            </a:extLst>
          </p:cNvPr>
          <p:cNvSpPr/>
          <p:nvPr/>
        </p:nvSpPr>
        <p:spPr>
          <a:xfrm>
            <a:off x="7576666" y="2357761"/>
            <a:ext cx="1188683" cy="42109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85DD87-EC7E-4871-AB5A-A089BDB4BEFE}"/>
              </a:ext>
            </a:extLst>
          </p:cNvPr>
          <p:cNvSpPr/>
          <p:nvPr/>
        </p:nvSpPr>
        <p:spPr>
          <a:xfrm>
            <a:off x="1413547" y="3843409"/>
            <a:ext cx="187980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184113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2284364"/>
            <a:ext cx="94454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하루의 시작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마무리를 할 때 하는 목욕을 보다 </a:t>
            </a:r>
            <a:r>
              <a:rPr lang="ko-KR" altLang="en-US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가치있게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2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2873830" y="2321003"/>
            <a:ext cx="1985554" cy="409133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431144" y="3433829"/>
            <a:ext cx="5029198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rgbClr val="767171"/>
                </a:solidFill>
              </a:rPr>
              <a:t>개발 환경</a:t>
            </a:r>
            <a:endParaRPr lang="en-US" altLang="ko-KR" sz="30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b="1" dirty="0">
                <a:solidFill>
                  <a:srgbClr val="767171"/>
                </a:solidFill>
              </a:rPr>
              <a:t>I-Tub </a:t>
            </a:r>
            <a:r>
              <a:rPr lang="ko-KR" altLang="en-US" sz="3000" b="1" dirty="0">
                <a:solidFill>
                  <a:srgbClr val="767171"/>
                </a:solidFill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40489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id="{E20C881E-A649-41C2-BDF2-212F53F070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2719986"/>
              </p:ext>
            </p:extLst>
          </p:nvPr>
        </p:nvGraphicFramePr>
        <p:xfrm>
          <a:off x="423109" y="1256274"/>
          <a:ext cx="11345783" cy="530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44">
                  <a:extLst>
                    <a:ext uri="{9D8B030D-6E8A-4147-A177-3AD203B41FA5}">
                      <a16:colId xmlns:a16="http://schemas.microsoft.com/office/drawing/2014/main" val="4257127257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3637284956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887185796"/>
                    </a:ext>
                  </a:extLst>
                </a:gridCol>
                <a:gridCol w="6114851">
                  <a:extLst>
                    <a:ext uri="{9D8B030D-6E8A-4147-A177-3AD203B41FA5}">
                      <a16:colId xmlns:a16="http://schemas.microsoft.com/office/drawing/2014/main" val="649894734"/>
                    </a:ext>
                  </a:extLst>
                </a:gridCol>
              </a:tblGrid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설치 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8998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VSCode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1.44.2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HTML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파일을 작성할 때 실시간 미리보기가 있고 각종 편의 기능이 많을 뿐더러 자바 스크립트도 지원해서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40325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9007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Node.js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12.16.2 LST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웹페이지를 제작 및 서비스하기 위한 웹 서버 플랫폼이며 코드 몇 줄로 서버를 여닫을 수 있어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4494"/>
                  </a:ext>
                </a:extLst>
              </a:tr>
              <a:tr h="4695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https://nodejs.org/ko/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40497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8.0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사용자의 </a:t>
                      </a: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정보나</a:t>
                      </a:r>
                      <a:r>
                        <a:rPr lang="en-US" altLang="ko-KR" dirty="0" smtClean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767171"/>
                          </a:solidFill>
                        </a:rPr>
                        <a:t>사용자가 사용한 항목을 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1392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https://www.mysql.com/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3094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HEROKU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7.39.5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웹 배포를 지원하는 플랫폼으로 </a:t>
                      </a:r>
                      <a:r>
                        <a:rPr lang="en-US" altLang="ko-KR" sz="1800" dirty="0">
                          <a:solidFill>
                            <a:srgbClr val="767171"/>
                          </a:solidFill>
                        </a:rPr>
                        <a:t>Node.js</a:t>
                      </a: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를 지원하고 쉽게 배포를 할 수 있어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53461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https://www.heroku.com/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7777"/>
                  </a:ext>
                </a:extLst>
              </a:tr>
              <a:tr h="49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Python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3.6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인터프리터 언어로 라즈베리 파이의 각종 센서를 통해서 온도 및 수위를 제어하기 위해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6503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https://www.python.org/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I-Tub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 흐름도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148C5-DC47-4EEA-AD01-A050887326E2}"/>
              </a:ext>
            </a:extLst>
          </p:cNvPr>
          <p:cNvSpPr txBox="1"/>
          <p:nvPr/>
        </p:nvSpPr>
        <p:spPr>
          <a:xfrm>
            <a:off x="6956826" y="1241987"/>
            <a:ext cx="5235174" cy="48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dirty="0">
                <a:solidFill>
                  <a:srgbClr val="767171"/>
                </a:solidFill>
              </a:rPr>
              <a:t>(</a:t>
            </a:r>
            <a:r>
              <a:rPr lang="ko-KR" altLang="en-US" dirty="0">
                <a:solidFill>
                  <a:srgbClr val="767171"/>
                </a:solidFill>
              </a:rPr>
              <a:t>데이터 요청</a:t>
            </a:r>
            <a:r>
              <a:rPr lang="en-US" altLang="ko-KR" dirty="0">
                <a:solidFill>
                  <a:srgbClr val="767171"/>
                </a:solidFill>
              </a:rPr>
              <a:t>) 				     </a:t>
            </a:r>
            <a:r>
              <a:rPr lang="ko-KR" altLang="en-US" dirty="0">
                <a:solidFill>
                  <a:srgbClr val="767171"/>
                </a:solidFill>
              </a:rPr>
              <a:t>각 모드 양식에 맞는 데이터를 전송</a:t>
            </a:r>
            <a:endParaRPr lang="en-US" altLang="ko-KR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dirty="0">
                <a:solidFill>
                  <a:srgbClr val="767171"/>
                </a:solidFill>
              </a:rPr>
              <a:t>(</a:t>
            </a:r>
            <a:r>
              <a:rPr lang="ko-KR" altLang="en-US" dirty="0">
                <a:solidFill>
                  <a:srgbClr val="767171"/>
                </a:solidFill>
              </a:rPr>
              <a:t>데이터 입출력</a:t>
            </a:r>
            <a:r>
              <a:rPr lang="en-US" altLang="ko-KR" dirty="0">
                <a:solidFill>
                  <a:srgbClr val="767171"/>
                </a:solidFill>
              </a:rPr>
              <a:t>) </a:t>
            </a:r>
            <a:r>
              <a:rPr lang="ko-KR" altLang="en-US" dirty="0">
                <a:solidFill>
                  <a:srgbClr val="767171"/>
                </a:solidFill>
              </a:rPr>
              <a:t>사용자의 정보 및 사용 데이터를 데이터 베이스에 읽고 씀</a:t>
            </a:r>
            <a:endParaRPr lang="en-US" altLang="ko-KR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dirty="0">
                <a:solidFill>
                  <a:srgbClr val="767171"/>
                </a:solidFill>
              </a:rPr>
              <a:t>(</a:t>
            </a:r>
            <a:r>
              <a:rPr lang="ko-KR" altLang="en-US" dirty="0">
                <a:solidFill>
                  <a:srgbClr val="767171"/>
                </a:solidFill>
              </a:rPr>
              <a:t>데이터 전송</a:t>
            </a:r>
            <a:r>
              <a:rPr lang="en-US" altLang="ko-KR" dirty="0">
                <a:solidFill>
                  <a:srgbClr val="767171"/>
                </a:solidFill>
              </a:rPr>
              <a:t>) </a:t>
            </a:r>
            <a:r>
              <a:rPr lang="ko-KR" altLang="en-US" dirty="0">
                <a:solidFill>
                  <a:srgbClr val="767171"/>
                </a:solidFill>
              </a:rPr>
              <a:t>데이터베이스에 저장된 데이터를 센서가 읽어와 그 값들로 작동을 준비</a:t>
            </a:r>
            <a:endParaRPr lang="en-US" altLang="ko-KR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dirty="0">
                <a:solidFill>
                  <a:srgbClr val="767171"/>
                </a:solidFill>
              </a:rPr>
              <a:t>(</a:t>
            </a:r>
            <a:r>
              <a:rPr lang="ko-KR" altLang="en-US" dirty="0">
                <a:solidFill>
                  <a:srgbClr val="767171"/>
                </a:solidFill>
              </a:rPr>
              <a:t>데이터 학습</a:t>
            </a:r>
            <a:r>
              <a:rPr lang="en-US" altLang="ko-KR" dirty="0">
                <a:solidFill>
                  <a:srgbClr val="767171"/>
                </a:solidFill>
              </a:rPr>
              <a:t>) </a:t>
            </a:r>
            <a:r>
              <a:rPr lang="ko-KR" altLang="en-US" dirty="0">
                <a:solidFill>
                  <a:srgbClr val="767171"/>
                </a:solidFill>
              </a:rPr>
              <a:t>데이터베이스에 있는 데이터를 일정 시간</a:t>
            </a:r>
            <a:r>
              <a:rPr lang="en-US" altLang="ko-KR" dirty="0">
                <a:solidFill>
                  <a:srgbClr val="767171"/>
                </a:solidFill>
              </a:rPr>
              <a:t>(1</a:t>
            </a:r>
            <a:r>
              <a:rPr lang="ko-KR" altLang="en-US" dirty="0">
                <a:solidFill>
                  <a:srgbClr val="767171"/>
                </a:solidFill>
              </a:rPr>
              <a:t>일 기준</a:t>
            </a:r>
            <a:r>
              <a:rPr lang="en-US" altLang="ko-KR" dirty="0">
                <a:solidFill>
                  <a:srgbClr val="767171"/>
                </a:solidFill>
              </a:rPr>
              <a:t>)</a:t>
            </a:r>
            <a:r>
              <a:rPr lang="ko-KR" altLang="en-US" dirty="0">
                <a:solidFill>
                  <a:srgbClr val="767171"/>
                </a:solidFill>
              </a:rPr>
              <a:t>마다 자동으로 학습</a:t>
            </a:r>
            <a:endParaRPr lang="en-US" altLang="ko-KR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dirty="0">
                <a:solidFill>
                  <a:srgbClr val="767171"/>
                </a:solidFill>
              </a:rPr>
              <a:t>(</a:t>
            </a:r>
            <a:r>
              <a:rPr lang="ko-KR" altLang="en-US" dirty="0">
                <a:solidFill>
                  <a:srgbClr val="767171"/>
                </a:solidFill>
              </a:rPr>
              <a:t>시제품 동작</a:t>
            </a:r>
            <a:r>
              <a:rPr lang="en-US" altLang="ko-KR" dirty="0">
                <a:solidFill>
                  <a:srgbClr val="767171"/>
                </a:solidFill>
              </a:rPr>
              <a:t>) </a:t>
            </a:r>
            <a:r>
              <a:rPr lang="ko-KR" altLang="en-US" dirty="0">
                <a:solidFill>
                  <a:srgbClr val="767171"/>
                </a:solidFill>
              </a:rPr>
              <a:t>라즈베리 파이가 센서가 달린 시제품에 작동 명령</a:t>
            </a:r>
            <a:endParaRPr lang="en-US" altLang="ko-KR" dirty="0">
              <a:solidFill>
                <a:srgbClr val="76717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0" y="1241987"/>
            <a:ext cx="64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6684</TotalTime>
  <Words>1471</Words>
  <Application>Microsoft Office PowerPoint</Application>
  <PresentationFormat>와이드스크린</PresentationFormat>
  <Paragraphs>289</Paragraphs>
  <Slides>29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함초롬바탕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박 지수</cp:lastModifiedBy>
  <cp:revision>391</cp:revision>
  <dcterms:created xsi:type="dcterms:W3CDTF">2018-04-26T13:55:58Z</dcterms:created>
  <dcterms:modified xsi:type="dcterms:W3CDTF">2020-05-27T15:41:41Z</dcterms:modified>
</cp:coreProperties>
</file>