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
  </p:notesMasterIdLst>
  <p:sldIdLst>
    <p:sldId id="384" r:id="rId2"/>
    <p:sldId id="381" r:id="rId3"/>
    <p:sldId id="1104" r:id="rId4"/>
    <p:sldId id="1105"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公司渠道结构变化</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批发渠道</c:v>
                </c:pt>
              </c:strCache>
            </c:strRef>
          </c:tx>
          <c:spPr>
            <a:solidFill>
              <a:srgbClr val="FFCD00"/>
            </a:solidFill>
            <a:ln>
              <a:solidFill>
                <a:srgbClr val="FFCD00"/>
              </a:solidFill>
            </a:ln>
            <a:effectLst/>
            <a:sp3d>
              <a:contourClr>
                <a:srgbClr val="FFCD00"/>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0.00%</c:formatCode>
                <c:ptCount val="5"/>
                <c:pt idx="0">
                  <c:v>0.23699999999999999</c:v>
                </c:pt>
                <c:pt idx="1">
                  <c:v>0.28399999999999997</c:v>
                </c:pt>
                <c:pt idx="2">
                  <c:v>0.32300000000000001</c:v>
                </c:pt>
                <c:pt idx="3">
                  <c:v>0.32</c:v>
                </c:pt>
                <c:pt idx="4">
                  <c:v>0.30099999999999999</c:v>
                </c:pt>
              </c:numCache>
            </c:numRef>
          </c:val>
          <c:extLst>
            <c:ext xmlns:c16="http://schemas.microsoft.com/office/drawing/2014/chart" uri="{C3380CC4-5D6E-409C-BE32-E72D297353CC}">
              <c16:uniqueId val="{00000000-0ADE-4E1F-92E9-2A6C7A5F8BC3}"/>
            </c:ext>
          </c:extLst>
        </c:ser>
        <c:ser>
          <c:idx val="1"/>
          <c:order val="1"/>
          <c:tx>
            <c:strRef>
              <c:f>Sheet1!$C$1</c:f>
              <c:strCache>
                <c:ptCount val="1"/>
                <c:pt idx="0">
                  <c:v>零售渠道</c:v>
                </c:pt>
              </c:strCache>
            </c:strRef>
          </c:tx>
          <c:spPr>
            <a:solidFill>
              <a:srgbClr val="ED8B00"/>
            </a:solidFill>
            <a:ln>
              <a:solidFill>
                <a:srgbClr val="ED8B00"/>
              </a:solidFill>
            </a:ln>
            <a:effectLst/>
            <a:sp3d>
              <a:contourClr>
                <a:srgbClr val="ED8B00"/>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Sheet1!$C$2:$C$6</c:f>
              <c:numCache>
                <c:formatCode>0.00%</c:formatCode>
                <c:ptCount val="5"/>
                <c:pt idx="0">
                  <c:v>0.76200000000000001</c:v>
                </c:pt>
                <c:pt idx="1">
                  <c:v>0.71499999999999997</c:v>
                </c:pt>
                <c:pt idx="2">
                  <c:v>0.67500000000000004</c:v>
                </c:pt>
                <c:pt idx="3">
                  <c:v>0.67900000000000005</c:v>
                </c:pt>
                <c:pt idx="4">
                  <c:v>0.69099999999999995</c:v>
                </c:pt>
              </c:numCache>
            </c:numRef>
          </c:val>
          <c:extLst>
            <c:ext xmlns:c16="http://schemas.microsoft.com/office/drawing/2014/chart" uri="{C3380CC4-5D6E-409C-BE32-E72D297353CC}">
              <c16:uniqueId val="{00000001-0ADE-4E1F-92E9-2A6C7A5F8BC3}"/>
            </c:ext>
          </c:extLst>
        </c:ser>
        <c:ser>
          <c:idx val="2"/>
          <c:order val="2"/>
          <c:tx>
            <c:strRef>
              <c:f>Sheet1!$D$1</c:f>
              <c:strCache>
                <c:ptCount val="1"/>
                <c:pt idx="0">
                  <c:v>直销渠道</c:v>
                </c:pt>
              </c:strCache>
            </c:strRef>
          </c:tx>
          <c:spPr>
            <a:solidFill>
              <a:srgbClr val="DA291C"/>
            </a:solidFill>
            <a:ln>
              <a:solidFill>
                <a:srgbClr val="DA291C"/>
              </a:solidFill>
            </a:ln>
            <a:effectLst/>
            <a:sp3d>
              <a:contourClr>
                <a:srgbClr val="DA291C"/>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Sheet1!$D$2:$D$6</c:f>
              <c:numCache>
                <c:formatCode>0.00%</c:formatCode>
                <c:ptCount val="5"/>
                <c:pt idx="0">
                  <c:v>1E-3</c:v>
                </c:pt>
                <c:pt idx="1">
                  <c:v>1E-3</c:v>
                </c:pt>
                <c:pt idx="2">
                  <c:v>2E-3</c:v>
                </c:pt>
                <c:pt idx="3">
                  <c:v>1E-3</c:v>
                </c:pt>
                <c:pt idx="4">
                  <c:v>8.0000000000000002E-3</c:v>
                </c:pt>
              </c:numCache>
            </c:numRef>
          </c:val>
          <c:extLst>
            <c:ext xmlns:c16="http://schemas.microsoft.com/office/drawing/2014/chart" uri="{C3380CC4-5D6E-409C-BE32-E72D297353CC}">
              <c16:uniqueId val="{00000002-0ADE-4E1F-92E9-2A6C7A5F8BC3}"/>
            </c:ext>
          </c:extLst>
        </c:ser>
        <c:dLbls>
          <c:showLegendKey val="0"/>
          <c:showVal val="0"/>
          <c:showCatName val="0"/>
          <c:showSerName val="0"/>
          <c:showPercent val="0"/>
          <c:showBubbleSize val="0"/>
        </c:dLbls>
        <c:gapWidth val="150"/>
        <c:shape val="box"/>
        <c:axId val="1870920896"/>
        <c:axId val="1870918816"/>
        <c:axId val="0"/>
      </c:bar3DChart>
      <c:catAx>
        <c:axId val="1870920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70918816"/>
        <c:crosses val="autoZero"/>
        <c:auto val="1"/>
        <c:lblAlgn val="ctr"/>
        <c:lblOffset val="100"/>
        <c:noMultiLvlLbl val="0"/>
      </c:catAx>
      <c:valAx>
        <c:axId val="18709188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70920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主要产品类别及收入占比（单位：万元）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肉禽类</c:v>
                </c:pt>
              </c:strCache>
            </c:strRef>
          </c:tx>
          <c:spPr>
            <a:solidFill>
              <a:srgbClr val="ED8B00"/>
            </a:solidFill>
            <a:ln>
              <a:solidFill>
                <a:srgbClr val="ED8B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22796.54</c:v>
                </c:pt>
                <c:pt idx="1">
                  <c:v>30358.77</c:v>
                </c:pt>
                <c:pt idx="2">
                  <c:v>36527.47</c:v>
                </c:pt>
                <c:pt idx="3">
                  <c:v>43640.95</c:v>
                </c:pt>
              </c:numCache>
            </c:numRef>
          </c:val>
          <c:extLst>
            <c:ext xmlns:c16="http://schemas.microsoft.com/office/drawing/2014/chart" uri="{C3380CC4-5D6E-409C-BE32-E72D297353CC}">
              <c16:uniqueId val="{00000000-1D26-4FBE-9B40-597721CCA530}"/>
            </c:ext>
          </c:extLst>
        </c:ser>
        <c:ser>
          <c:idx val="1"/>
          <c:order val="1"/>
          <c:tx>
            <c:strRef>
              <c:f>Sheet1!$C$1</c:f>
              <c:strCache>
                <c:ptCount val="1"/>
                <c:pt idx="0">
                  <c:v>水产类</c:v>
                </c:pt>
              </c:strCache>
            </c:strRef>
          </c:tx>
          <c:spPr>
            <a:solidFill>
              <a:srgbClr val="FFCD00"/>
            </a:solidFill>
            <a:ln>
              <a:solidFill>
                <a:srgbClr val="FFCD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12206</c:v>
                </c:pt>
                <c:pt idx="1">
                  <c:v>14923.97</c:v>
                </c:pt>
                <c:pt idx="2">
                  <c:v>15730.16</c:v>
                </c:pt>
                <c:pt idx="3">
                  <c:v>16024.92</c:v>
                </c:pt>
              </c:numCache>
            </c:numRef>
          </c:val>
          <c:extLst>
            <c:ext xmlns:c16="http://schemas.microsoft.com/office/drawing/2014/chart" uri="{C3380CC4-5D6E-409C-BE32-E72D297353CC}">
              <c16:uniqueId val="{00000001-1D26-4FBE-9B40-597721CCA530}"/>
            </c:ext>
          </c:extLst>
        </c:ser>
        <c:ser>
          <c:idx val="2"/>
          <c:order val="2"/>
          <c:tx>
            <c:strRef>
              <c:f>Sheet1!$D$1</c:f>
              <c:strCache>
                <c:ptCount val="1"/>
                <c:pt idx="0">
                  <c:v>其他类</c:v>
                </c:pt>
              </c:strCache>
            </c:strRef>
          </c:tx>
          <c:spPr>
            <a:solidFill>
              <a:srgbClr val="DA291C"/>
            </a:solidFill>
            <a:ln>
              <a:solidFill>
                <a:srgbClr val="DA291C"/>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518</c:v>
                </c:pt>
                <c:pt idx="1">
                  <c:v>692.46</c:v>
                </c:pt>
                <c:pt idx="2">
                  <c:v>1175.27</c:v>
                </c:pt>
                <c:pt idx="3">
                  <c:v>1803.25</c:v>
                </c:pt>
              </c:numCache>
            </c:numRef>
          </c:val>
          <c:extLst>
            <c:ext xmlns:c16="http://schemas.microsoft.com/office/drawing/2014/chart" uri="{C3380CC4-5D6E-409C-BE32-E72D297353CC}">
              <c16:uniqueId val="{00000002-1D26-4FBE-9B40-597721CCA530}"/>
            </c:ext>
          </c:extLst>
        </c:ser>
        <c:dLbls>
          <c:showLegendKey val="0"/>
          <c:showVal val="0"/>
          <c:showCatName val="0"/>
          <c:showSerName val="0"/>
          <c:showPercent val="0"/>
          <c:showBubbleSize val="0"/>
        </c:dLbls>
        <c:gapWidth val="150"/>
        <c:overlap val="100"/>
        <c:axId val="1882038096"/>
        <c:axId val="1882052656"/>
      </c:barChart>
      <c:catAx>
        <c:axId val="188203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82052656"/>
        <c:crosses val="autoZero"/>
        <c:auto val="1"/>
        <c:lblAlgn val="ctr"/>
        <c:lblOffset val="100"/>
        <c:noMultiLvlLbl val="0"/>
      </c:catAx>
      <c:valAx>
        <c:axId val="188205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82038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ECA01-CCAB-40FC-99C1-BA31CF079D5C}"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C01EF-5926-418F-A8D5-33090093D51B}" type="slidenum">
              <a:rPr lang="zh-CN" altLang="en-US" smtClean="0"/>
              <a:t>‹#›</a:t>
            </a:fld>
            <a:endParaRPr lang="zh-CN" altLang="en-US"/>
          </a:p>
        </p:txBody>
      </p:sp>
    </p:spTree>
    <p:extLst>
      <p:ext uri="{BB962C8B-B14F-4D97-AF65-F5344CB8AC3E}">
        <p14:creationId xmlns:p14="http://schemas.microsoft.com/office/powerpoint/2010/main" val="3022691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769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pic>
        <p:nvPicPr>
          <p:cNvPr id="17" name="175商标"/>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4863" y="5175447"/>
            <a:ext cx="1830885" cy="1456571"/>
          </a:xfrm>
          <a:prstGeom prst="rect">
            <a:avLst/>
          </a:prstGeom>
        </p:spPr>
      </p:pic>
      <p:sp>
        <p:nvSpPr>
          <p:cNvPr id="5"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9"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tx1"/>
                </a:solidFill>
                <a:latin typeface="+mj-lt"/>
              </a:defRPr>
            </a:lvl1pPr>
          </a:lstStyle>
          <a:p>
            <a:r>
              <a:rPr lang="zh-CN" altLang="en-US" noProof="0" dirty="0"/>
              <a:t>单击图标添加图片</a:t>
            </a:r>
            <a:endParaRPr lang="en-US" noProof="0" dirty="0"/>
          </a:p>
        </p:txBody>
      </p:sp>
      <p:grpSp>
        <p:nvGrpSpPr>
          <p:cNvPr id="20" name="英文德勤商标"/>
          <p:cNvGrpSpPr/>
          <p:nvPr userDrawn="1"/>
        </p:nvGrpSpPr>
        <p:grpSpPr>
          <a:xfrm>
            <a:off x="501650" y="378211"/>
            <a:ext cx="2166182" cy="327619"/>
            <a:chOff x="398463" y="404813"/>
            <a:chExt cx="1627187" cy="307976"/>
          </a:xfrm>
          <a:solidFill>
            <a:schemeClr val="tx1"/>
          </a:solidFill>
        </p:grpSpPr>
        <p:sp>
          <p:nvSpPr>
            <p:cNvPr id="21"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3"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4"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5"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6"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7"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0"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1"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2"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3"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9494771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8"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0"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8759303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324370694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38384740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8"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3273650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tx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5042210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2" name="文字 2"/>
          <p:cNvSpPr>
            <a:spLocks noGrp="1"/>
          </p:cNvSpPr>
          <p:nvPr>
            <p:ph type="body" sz="quarter" idx="23" hasCustomPrompt="1"/>
          </p:nvPr>
        </p:nvSpPr>
        <p:spPr>
          <a:xfrm>
            <a:off x="575372" y="6178655"/>
            <a:ext cx="11186813" cy="181054"/>
          </a:xfrm>
        </p:spPr>
        <p:txBody>
          <a:bodyPr>
            <a:normAutofit/>
          </a:bodyPr>
          <a:lstStyle>
            <a:lvl1pPr>
              <a:spcAft>
                <a:spcPts val="0"/>
              </a:spcAft>
              <a:defRPr sz="726"/>
            </a:lvl1pPr>
          </a:lstStyle>
          <a:p>
            <a:pPr lvl="0"/>
            <a:r>
              <a:rPr lang="zh-CN" altLang="en-US" dirty="0"/>
              <a:t>单击此处编辑母版文本样式</a:t>
            </a:r>
          </a:p>
        </p:txBody>
      </p:sp>
      <p:sp>
        <p:nvSpPr>
          <p:cNvPr id="17" name="图表"/>
          <p:cNvSpPr>
            <a:spLocks noGrp="1"/>
          </p:cNvSpPr>
          <p:nvPr>
            <p:ph type="chart" sz="quarter" idx="15" hasCustomPrompt="1"/>
          </p:nvPr>
        </p:nvSpPr>
        <p:spPr>
          <a:xfrm>
            <a:off x="573486" y="2052001"/>
            <a:ext cx="11188699" cy="406901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8" name="文字 1"/>
          <p:cNvSpPr>
            <a:spLocks noGrp="1"/>
          </p:cNvSpPr>
          <p:nvPr>
            <p:ph type="body" sz="quarter" idx="18" hasCustomPrompt="1"/>
          </p:nvPr>
        </p:nvSpPr>
        <p:spPr>
          <a:xfrm>
            <a:off x="573486" y="1700215"/>
            <a:ext cx="11188699" cy="3571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733483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内容"/>
          <p:cNvSpPr>
            <a:spLocks noGrp="1"/>
          </p:cNvSpPr>
          <p:nvPr>
            <p:ph idx="1" hasCustomPrompt="1"/>
          </p:nvPr>
        </p:nvSpPr>
        <p:spPr>
          <a:xfrm>
            <a:off x="573486" y="1665290"/>
            <a:ext cx="11165416" cy="4716463"/>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566355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内容"/>
          <p:cNvSpPr>
            <a:spLocks noGrp="1"/>
          </p:cNvSpPr>
          <p:nvPr>
            <p:ph sz="quarter" idx="10" hasCustomPrompt="1"/>
          </p:nvPr>
        </p:nvSpPr>
        <p:spPr>
          <a:xfrm>
            <a:off x="573486" y="1665290"/>
            <a:ext cx="9277349"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vl6pPr>
              <a:tabLst>
                <a:tab pos="7868754" algn="r"/>
              </a:tabLst>
              <a:defRPr/>
            </a:lvl6pPr>
            <a:lvl7pPr>
              <a:tabLst>
                <a:tab pos="7868754" algn="r"/>
              </a:tabLst>
              <a:defRPr/>
            </a:lvl7pPr>
            <a:lvl8pPr>
              <a:tabLst>
                <a:tab pos="7868754" algn="r"/>
              </a:tabLst>
              <a:defRPr/>
            </a:lvl8pPr>
            <a:lvl9pPr>
              <a:tabLst>
                <a:tab pos="7868754" algn="r"/>
              </a:tabLst>
              <a:defRPr/>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标题"/>
          <p:cNvSpPr>
            <a:spLocks noGrp="1"/>
          </p:cNvSpPr>
          <p:nvPr>
            <p:ph type="title" hasCustomPrompt="1"/>
          </p:nvPr>
        </p:nvSpPr>
        <p:spPr>
          <a:xfrm>
            <a:off x="573486" y="290334"/>
            <a:ext cx="11180232" cy="698501"/>
          </a:xfrm>
          <a:prstGeom prst="rect">
            <a:avLst/>
          </a:prstGeom>
        </p:spPr>
        <p:txBody>
          <a:bodyPr vert="horz" lIns="0" tIns="0" rIns="0" bIns="0" rtlCol="0" anchor="t" anchorCtr="0">
            <a:noAutofit/>
          </a:bodyPr>
          <a:lstStyle>
            <a:lvl1pPr>
              <a:defRPr/>
            </a:lvl1pPr>
          </a:lstStyle>
          <a:p>
            <a:r>
              <a:rPr lang="zh-CN" altLang="en-US" dirty="0"/>
              <a:t>点击添加标题</a:t>
            </a:r>
            <a:endParaRPr lang="en-US" dirty="0"/>
          </a:p>
        </p:txBody>
      </p:sp>
    </p:spTree>
    <p:extLst>
      <p:ext uri="{BB962C8B-B14F-4D97-AF65-F5344CB8AC3E}">
        <p14:creationId xmlns:p14="http://schemas.microsoft.com/office/powerpoint/2010/main" val="9855435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22"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Calibri" panose="020F0502020204030204" pitchFamily="34" charset="0"/>
              <a:cs typeface="Calibri" panose="020F0502020204030204" pitchFamily="34" charset="0"/>
            </a:endParaRPr>
          </a:p>
        </p:txBody>
      </p:sp>
      <p:sp>
        <p:nvSpPr>
          <p:cNvPr id="20"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n-lt"/>
                <a:ea typeface="+mn-ea"/>
                <a:cs typeface="Calibri" panose="020F0502020204030204" pitchFamily="34" charset="0"/>
              </a:rPr>
              <a:t>演示文稿标题</a:t>
            </a:r>
          </a:p>
        </p:txBody>
      </p:sp>
      <p:sp>
        <p:nvSpPr>
          <p:cNvPr id="21"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black"/>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n-lt"/>
              <a:ea typeface="+mn-ea"/>
              <a:cs typeface="+mn-cs"/>
            </a:endParaRPr>
          </a:p>
        </p:txBody>
      </p:sp>
      <p:sp>
        <p:nvSpPr>
          <p:cNvPr id="9" name="文字 3"/>
          <p:cNvSpPr>
            <a:spLocks noGrp="1"/>
          </p:cNvSpPr>
          <p:nvPr>
            <p:ph type="body" sz="quarter" idx="12" hasCustomPrompt="1"/>
          </p:nvPr>
        </p:nvSpPr>
        <p:spPr>
          <a:xfrm>
            <a:off x="3780369" y="1700212"/>
            <a:ext cx="7886049" cy="4657726"/>
          </a:xfrm>
        </p:spPr>
        <p:txBody>
          <a:bodyPr>
            <a:normAutofit/>
          </a:bodyPr>
          <a:lstStyle>
            <a:lvl1pPr>
              <a:spcBef>
                <a:spcPts val="1943"/>
              </a:spcBef>
              <a:defRPr sz="1270"/>
            </a:lvl1pPr>
            <a:lvl2pPr>
              <a:defRPr sz="1270"/>
            </a:lvl2pPr>
            <a:lvl3pPr>
              <a:defRPr sz="1270"/>
            </a:lvl3pPr>
            <a:lvl4pPr>
              <a:defRPr sz="1270"/>
            </a:lvl4pPr>
            <a:lvl5pPr>
              <a:defRPr sz="127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字 2"/>
          <p:cNvSpPr>
            <a:spLocks noGrp="1"/>
          </p:cNvSpPr>
          <p:nvPr>
            <p:ph type="body" sz="quarter" idx="11" hasCustomPrompt="1"/>
          </p:nvPr>
        </p:nvSpPr>
        <p:spPr>
          <a:xfrm>
            <a:off x="525586" y="1700215"/>
            <a:ext cx="2766255" cy="4656835"/>
          </a:xfrm>
        </p:spPr>
        <p:txBody>
          <a:bodyPr>
            <a:normAutofit/>
          </a:bodyPr>
          <a:lstStyle>
            <a:lvl1pPr>
              <a:spcBef>
                <a:spcPts val="0"/>
              </a:spcBef>
              <a:spcAft>
                <a:spcPts val="648"/>
              </a:spcAft>
              <a:defRPr sz="1270"/>
            </a:lvl1pPr>
            <a:lvl2pPr>
              <a:spcBef>
                <a:spcPts val="324"/>
              </a:spcBef>
              <a:defRPr/>
            </a:lvl2pPr>
            <a:lvl3pPr>
              <a:spcBef>
                <a:spcPts val="324"/>
              </a:spcBef>
              <a:defRPr/>
            </a:lvl3pPr>
            <a:lvl4pPr>
              <a:spcBef>
                <a:spcPts val="324"/>
              </a:spcBef>
              <a:defRPr/>
            </a:lvl4pPr>
            <a:lvl5pPr>
              <a:spcBef>
                <a:spcPts val="324"/>
              </a:spcBef>
              <a:defRPr/>
            </a:lvl5pPr>
          </a:lstStyle>
          <a:p>
            <a:pPr lvl="0"/>
            <a:r>
              <a:rPr lang="zh-CN" altLang="en-US" dirty="0"/>
              <a:t>单击此处编辑母版文本样式</a:t>
            </a:r>
          </a:p>
        </p:txBody>
      </p:sp>
      <p:sp>
        <p:nvSpPr>
          <p:cNvPr id="5" name="文字 1"/>
          <p:cNvSpPr>
            <a:spLocks noGrp="1"/>
          </p:cNvSpPr>
          <p:nvPr>
            <p:ph type="body" sz="quarter" idx="10" hasCustomPrompt="1"/>
          </p:nvPr>
        </p:nvSpPr>
        <p:spPr>
          <a:xfrm>
            <a:off x="8862257" y="405930"/>
            <a:ext cx="2804160" cy="1027760"/>
          </a:xfrm>
        </p:spPr>
        <p:txBody>
          <a:bodyPr>
            <a:normAutofit/>
          </a:bodyPr>
          <a:lstStyle>
            <a:lvl1pPr>
              <a:spcBef>
                <a:spcPts val="216"/>
              </a:spcBef>
              <a:defRPr sz="907">
                <a:solidFill>
                  <a:schemeClr val="tx1"/>
                </a:solidFill>
              </a:defRPr>
            </a:lvl1pPr>
            <a:lvl2pPr>
              <a:defRPr sz="1133">
                <a:solidFill>
                  <a:schemeClr val="tx2"/>
                </a:solidFill>
              </a:defRPr>
            </a:lvl2pPr>
            <a:lvl3pPr>
              <a:defRPr sz="1133">
                <a:solidFill>
                  <a:schemeClr val="tx2"/>
                </a:solidFill>
              </a:defRPr>
            </a:lvl3pPr>
            <a:lvl4pPr>
              <a:defRPr sz="1079">
                <a:solidFill>
                  <a:schemeClr val="tx2"/>
                </a:solidFill>
              </a:defRPr>
            </a:lvl4pPr>
            <a:lvl5pPr>
              <a:defRPr sz="1079">
                <a:solidFill>
                  <a:schemeClr val="tx2"/>
                </a:solidFill>
              </a:defRPr>
            </a:lvl5pPr>
          </a:lstStyle>
          <a:p>
            <a:pPr lvl="0"/>
            <a:r>
              <a:rPr lang="zh-CN" altLang="en-US" dirty="0"/>
              <a:t>单击此处编辑母版文本样式</a:t>
            </a:r>
          </a:p>
        </p:txBody>
      </p:sp>
      <p:grpSp>
        <p:nvGrpSpPr>
          <p:cNvPr id="46" name="英文德勤商标"/>
          <p:cNvGrpSpPr/>
          <p:nvPr userDrawn="1"/>
        </p:nvGrpSpPr>
        <p:grpSpPr>
          <a:xfrm>
            <a:off x="501650" y="378211"/>
            <a:ext cx="2166182" cy="327619"/>
            <a:chOff x="398463" y="404813"/>
            <a:chExt cx="1627187" cy="307976"/>
          </a:xfrm>
          <a:solidFill>
            <a:schemeClr val="tx1"/>
          </a:solidFill>
        </p:grpSpPr>
        <p:sp>
          <p:nvSpPr>
            <p:cNvPr id="47"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3"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4"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5"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6"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2951648807"/>
      </p:ext>
    </p:extLst>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图片"/>
          <p:cNvSpPr>
            <a:spLocks noGrp="1"/>
          </p:cNvSpPr>
          <p:nvPr>
            <p:ph type="pic" sz="quarter" idx="15" hasCustomPrompt="1"/>
          </p:nvPr>
        </p:nvSpPr>
        <p:spPr>
          <a:xfrm>
            <a:off x="5450350" y="1701801"/>
            <a:ext cx="6240000" cy="4679950"/>
          </a:xfrm>
        </p:spPr>
        <p:txBody>
          <a:bodyPr/>
          <a:lstStyle/>
          <a:p>
            <a:r>
              <a:rPr lang="zh-CN" altLang="en-US" noProof="0" dirty="0"/>
              <a:t>单击图标添加图片</a:t>
            </a:r>
            <a:endParaRPr lang="en-US" noProof="0" dirty="0"/>
          </a:p>
        </p:txBody>
      </p:sp>
      <p:sp>
        <p:nvSpPr>
          <p:cNvPr id="6" name="内容"/>
          <p:cNvSpPr>
            <a:spLocks noGrp="1"/>
          </p:cNvSpPr>
          <p:nvPr>
            <p:ph sz="quarter" idx="10" hasCustomPrompt="1"/>
          </p:nvPr>
        </p:nvSpPr>
        <p:spPr>
          <a:xfrm>
            <a:off x="573485" y="1665290"/>
            <a:ext cx="4456430"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0582238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tx1"/>
        </a:solidFill>
        <a:effectLst/>
      </p:bgPr>
    </p:bg>
    <p:spTree>
      <p:nvGrpSpPr>
        <p:cNvPr id="1" name=""/>
        <p:cNvGrpSpPr/>
        <p:nvPr/>
      </p:nvGrpSpPr>
      <p:grpSpPr>
        <a:xfrm>
          <a:off x="0" y="0"/>
          <a:ext cx="0" cy="0"/>
          <a:chOff x="0" y="0"/>
          <a:chExt cx="0" cy="0"/>
        </a:xfrm>
      </p:grpSpPr>
      <p:pic>
        <p:nvPicPr>
          <p:cNvPr id="25" name="175商标"/>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14"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42529764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5" name="内容 2"/>
          <p:cNvSpPr>
            <a:spLocks noGrp="1"/>
          </p:cNvSpPr>
          <p:nvPr>
            <p:ph sz="quarter" idx="20" hasCustomPrompt="1"/>
          </p:nvPr>
        </p:nvSpPr>
        <p:spPr>
          <a:xfrm>
            <a:off x="6381539" y="1665290"/>
            <a:ext cx="5322781"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内容 1"/>
          <p:cNvSpPr>
            <a:spLocks noGrp="1"/>
          </p:cNvSpPr>
          <p:nvPr>
            <p:ph sz="quarter" idx="10" hasCustomPrompt="1"/>
          </p:nvPr>
        </p:nvSpPr>
        <p:spPr>
          <a:xfrm>
            <a:off x="573485" y="1665290"/>
            <a:ext cx="5305579"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6403057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4" name="文字 2"/>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3" name="图表"/>
          <p:cNvSpPr>
            <a:spLocks noGrp="1"/>
          </p:cNvSpPr>
          <p:nvPr>
            <p:ph type="chart" sz="quarter" idx="21" hasCustomPrompt="1"/>
          </p:nvPr>
        </p:nvSpPr>
        <p:spPr>
          <a:xfrm>
            <a:off x="6341224" y="2125013"/>
            <a:ext cx="5349128"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1"/>
          <p:cNvSpPr>
            <a:spLocks noGrp="1"/>
          </p:cNvSpPr>
          <p:nvPr>
            <p:ph type="body" sz="quarter" idx="22" hasCustomPrompt="1"/>
          </p:nvPr>
        </p:nvSpPr>
        <p:spPr>
          <a:xfrm>
            <a:off x="6341224" y="1665289"/>
            <a:ext cx="5349128"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0" name="内容"/>
          <p:cNvSpPr>
            <a:spLocks noGrp="1"/>
          </p:cNvSpPr>
          <p:nvPr>
            <p:ph sz="quarter" idx="10" hasCustomPrompt="1"/>
          </p:nvPr>
        </p:nvSpPr>
        <p:spPr>
          <a:xfrm>
            <a:off x="573486" y="1665289"/>
            <a:ext cx="5355165" cy="4455725"/>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38206834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3" name="内容 2"/>
          <p:cNvSpPr>
            <a:spLocks noGrp="1"/>
          </p:cNvSpPr>
          <p:nvPr>
            <p:ph sz="quarter" idx="20" hasCustomPrompt="1"/>
          </p:nvPr>
        </p:nvSpPr>
        <p:spPr>
          <a:xfrm>
            <a:off x="6384000" y="1665290"/>
            <a:ext cx="5306351"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内容 1"/>
          <p:cNvSpPr>
            <a:spLocks noGrp="1"/>
          </p:cNvSpPr>
          <p:nvPr>
            <p:ph sz="quarter" idx="10" hasCustomPrompt="1"/>
          </p:nvPr>
        </p:nvSpPr>
        <p:spPr>
          <a:xfrm>
            <a:off x="573486" y="1665290"/>
            <a:ext cx="5305580"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70895581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图表 2"/>
          <p:cNvSpPr>
            <a:spLocks noGrp="1"/>
          </p:cNvSpPr>
          <p:nvPr>
            <p:ph type="chart" sz="quarter" idx="21" hasCustomPrompt="1"/>
          </p:nvPr>
        </p:nvSpPr>
        <p:spPr>
          <a:xfrm>
            <a:off x="6341220" y="2125013"/>
            <a:ext cx="5349129"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9" name="图表 1"/>
          <p:cNvSpPr>
            <a:spLocks noGrp="1"/>
          </p:cNvSpPr>
          <p:nvPr>
            <p:ph type="chart" sz="quarter" idx="24" hasCustomPrompt="1"/>
          </p:nvPr>
        </p:nvSpPr>
        <p:spPr>
          <a:xfrm>
            <a:off x="573485" y="2125013"/>
            <a:ext cx="5339063"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2"/>
          <p:cNvSpPr>
            <a:spLocks noGrp="1"/>
          </p:cNvSpPr>
          <p:nvPr>
            <p:ph type="body" sz="quarter" idx="22" hasCustomPrompt="1"/>
          </p:nvPr>
        </p:nvSpPr>
        <p:spPr>
          <a:xfrm>
            <a:off x="6341223" y="1665289"/>
            <a:ext cx="5349129"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2" name="文字 1"/>
          <p:cNvSpPr>
            <a:spLocks noGrp="1"/>
          </p:cNvSpPr>
          <p:nvPr>
            <p:ph type="body" sz="quarter" idx="25" hasCustomPrompt="1"/>
          </p:nvPr>
        </p:nvSpPr>
        <p:spPr>
          <a:xfrm>
            <a:off x="573486" y="1665289"/>
            <a:ext cx="5339064"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0"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7681218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内容 2"/>
          <p:cNvSpPr>
            <a:spLocks noGrp="1"/>
          </p:cNvSpPr>
          <p:nvPr>
            <p:ph sz="quarter" idx="16" hasCustomPrompt="1"/>
          </p:nvPr>
        </p:nvSpPr>
        <p:spPr>
          <a:xfrm>
            <a:off x="5450349" y="1700214"/>
            <a:ext cx="6240000" cy="4681537"/>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内容 1"/>
          <p:cNvSpPr>
            <a:spLocks noGrp="1"/>
          </p:cNvSpPr>
          <p:nvPr>
            <p:ph sz="quarter" idx="10" hasCustomPrompt="1"/>
          </p:nvPr>
        </p:nvSpPr>
        <p:spPr>
          <a:xfrm>
            <a:off x="573486" y="1665290"/>
            <a:ext cx="4431857"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8139630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引述内容"/>
          <p:cNvSpPr>
            <a:spLocks noGrp="1"/>
          </p:cNvSpPr>
          <p:nvPr>
            <p:ph sz="quarter" idx="10" hasCustomPrompt="1"/>
          </p:nvPr>
        </p:nvSpPr>
        <p:spPr>
          <a:xfrm>
            <a:off x="7577883" y="1658680"/>
            <a:ext cx="4112468" cy="4723072"/>
          </a:xfrm>
          <a:prstGeom prst="rect">
            <a:avLst/>
          </a:prstGeom>
        </p:spPr>
        <p:txBody>
          <a:bodyPr>
            <a:normAutofit/>
          </a:bodyPr>
          <a:lstStyle>
            <a:lvl1pPr>
              <a:tabLst>
                <a:tab pos="5880683" algn="r"/>
              </a:tabLst>
              <a:defRPr sz="2177">
                <a:solidFill>
                  <a:schemeClr val="accent3"/>
                </a:solidFill>
              </a:defRPr>
            </a:lvl1pPr>
            <a:lvl2pPr>
              <a:tabLst>
                <a:tab pos="5880683" algn="r"/>
              </a:tabLst>
              <a:defRPr/>
            </a:lvl2pPr>
            <a:lvl3pPr>
              <a:tabLst>
                <a:tab pos="5880683" algn="r"/>
              </a:tabLst>
              <a:defRPr/>
            </a:lvl3pPr>
            <a:lvl4pPr>
              <a:tabLst>
                <a:tab pos="5880683" algn="r"/>
              </a:tabLst>
              <a:defRPr/>
            </a:lvl4pPr>
            <a:lvl5pPr>
              <a:tabLst>
                <a:tab pos="5880683" algn="r"/>
              </a:tabLst>
              <a:defRPr baseline="0"/>
            </a:lvl5pPr>
          </a:lstStyle>
          <a:p>
            <a:pPr lvl="0"/>
            <a:r>
              <a:rPr lang="zh-CN" altLang="en-US" noProof="0" dirty="0"/>
              <a:t>单击此处编辑母版文本样式</a:t>
            </a:r>
          </a:p>
        </p:txBody>
      </p:sp>
      <p:sp>
        <p:nvSpPr>
          <p:cNvPr id="8" name="内容"/>
          <p:cNvSpPr>
            <a:spLocks noGrp="1"/>
          </p:cNvSpPr>
          <p:nvPr>
            <p:ph sz="quarter" idx="16" hasCustomPrompt="1"/>
          </p:nvPr>
        </p:nvSpPr>
        <p:spPr>
          <a:xfrm>
            <a:off x="573486" y="1665288"/>
            <a:ext cx="6506347" cy="471646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6402498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9" name="文字 4"/>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9" name="图表 3"/>
          <p:cNvSpPr>
            <a:spLocks noGrp="1"/>
          </p:cNvSpPr>
          <p:nvPr>
            <p:ph type="chart" sz="quarter" idx="21" hasCustomPrompt="1"/>
          </p:nvPr>
        </p:nvSpPr>
        <p:spPr>
          <a:xfrm>
            <a:off x="8126396" y="2051999"/>
            <a:ext cx="3563953"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Calibri Light" panose="020F0302020204030204" pitchFamily="34" charset="0"/>
              </a:rPr>
              <a:t>点击添加图表</a:t>
            </a:r>
          </a:p>
        </p:txBody>
      </p:sp>
      <p:sp>
        <p:nvSpPr>
          <p:cNvPr id="7" name="图表 2"/>
          <p:cNvSpPr>
            <a:spLocks noGrp="1"/>
          </p:cNvSpPr>
          <p:nvPr>
            <p:ph type="chart" sz="quarter" idx="19" hasCustomPrompt="1"/>
          </p:nvPr>
        </p:nvSpPr>
        <p:spPr>
          <a:xfrm>
            <a:off x="4351684" y="2051999"/>
            <a:ext cx="3561616"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7" name="图表 1"/>
          <p:cNvSpPr>
            <a:spLocks noGrp="1"/>
          </p:cNvSpPr>
          <p:nvPr>
            <p:ph type="chart" sz="quarter" idx="15" hasCustomPrompt="1"/>
          </p:nvPr>
        </p:nvSpPr>
        <p:spPr>
          <a:xfrm>
            <a:off x="573486" y="2051999"/>
            <a:ext cx="3549550"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0" name="文字 3"/>
          <p:cNvSpPr>
            <a:spLocks noGrp="1"/>
          </p:cNvSpPr>
          <p:nvPr>
            <p:ph type="body" sz="quarter" idx="22" hasCustomPrompt="1"/>
          </p:nvPr>
        </p:nvSpPr>
        <p:spPr>
          <a:xfrm>
            <a:off x="8126398" y="1659145"/>
            <a:ext cx="3563954" cy="398256"/>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文字 2"/>
          <p:cNvSpPr>
            <a:spLocks noGrp="1"/>
          </p:cNvSpPr>
          <p:nvPr>
            <p:ph type="body" sz="quarter" idx="20" hasCustomPrompt="1"/>
          </p:nvPr>
        </p:nvSpPr>
        <p:spPr>
          <a:xfrm>
            <a:off x="4351687" y="1665290"/>
            <a:ext cx="3561614"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8" name="文字 1"/>
          <p:cNvSpPr>
            <a:spLocks noGrp="1"/>
          </p:cNvSpPr>
          <p:nvPr>
            <p:ph type="body" sz="quarter" idx="18" hasCustomPrompt="1"/>
          </p:nvPr>
        </p:nvSpPr>
        <p:spPr>
          <a:xfrm>
            <a:off x="573486" y="1665290"/>
            <a:ext cx="3562351"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3"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41839979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12" name="文字 4"/>
          <p:cNvSpPr>
            <a:spLocks noGrp="1"/>
          </p:cNvSpPr>
          <p:nvPr>
            <p:ph type="body" sz="quarter" idx="20" hasCustomPrompt="1"/>
          </p:nvPr>
        </p:nvSpPr>
        <p:spPr>
          <a:xfrm>
            <a:off x="8993171" y="3108508"/>
            <a:ext cx="2697183" cy="3273240"/>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0" name="文字 3"/>
          <p:cNvSpPr>
            <a:spLocks noGrp="1"/>
          </p:cNvSpPr>
          <p:nvPr>
            <p:ph type="body" sz="quarter" idx="18" hasCustomPrompt="1"/>
          </p:nvPr>
        </p:nvSpPr>
        <p:spPr>
          <a:xfrm>
            <a:off x="6189433" y="3120551"/>
            <a:ext cx="2712000" cy="326119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文字 2"/>
          <p:cNvSpPr>
            <a:spLocks noGrp="1"/>
          </p:cNvSpPr>
          <p:nvPr>
            <p:ph type="body" sz="quarter" idx="19" hasCustomPrompt="1"/>
          </p:nvPr>
        </p:nvSpPr>
        <p:spPr>
          <a:xfrm>
            <a:off x="3385693" y="3124201"/>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6" name="文字 1"/>
          <p:cNvSpPr>
            <a:spLocks noGrp="1"/>
          </p:cNvSpPr>
          <p:nvPr>
            <p:ph type="body" sz="quarter" idx="21" hasCustomPrompt="1"/>
          </p:nvPr>
        </p:nvSpPr>
        <p:spPr>
          <a:xfrm>
            <a:off x="581954" y="3116353"/>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图片 4"/>
          <p:cNvSpPr>
            <a:spLocks noGrp="1"/>
          </p:cNvSpPr>
          <p:nvPr>
            <p:ph type="pic" sz="quarter" idx="16" hasCustomPrompt="1"/>
          </p:nvPr>
        </p:nvSpPr>
        <p:spPr>
          <a:xfrm>
            <a:off x="8978352" y="1700214"/>
            <a:ext cx="2712000" cy="1260000"/>
          </a:xfrm>
        </p:spPr>
        <p:txBody>
          <a:bodyPr lIns="0" tIns="0" rIns="0" bIns="0">
            <a:noAutofit/>
          </a:bodyPr>
          <a:lstStyle/>
          <a:p>
            <a:r>
              <a:rPr lang="zh-CN" altLang="en-US" noProof="0" dirty="0"/>
              <a:t>点击添加图片</a:t>
            </a:r>
            <a:endParaRPr lang="en-US" noProof="0" dirty="0"/>
          </a:p>
        </p:txBody>
      </p:sp>
      <p:sp>
        <p:nvSpPr>
          <p:cNvPr id="6" name="图片 3"/>
          <p:cNvSpPr>
            <a:spLocks noGrp="1"/>
          </p:cNvSpPr>
          <p:nvPr>
            <p:ph type="pic" sz="quarter" idx="15" hasCustomPrompt="1"/>
          </p:nvPr>
        </p:nvSpPr>
        <p:spPr>
          <a:xfrm>
            <a:off x="6176730" y="1700214"/>
            <a:ext cx="2712000" cy="1260000"/>
          </a:xfrm>
        </p:spPr>
        <p:txBody>
          <a:bodyPr lIns="0" tIns="0" rIns="0" bIns="0">
            <a:noAutofit/>
          </a:bodyPr>
          <a:lstStyle/>
          <a:p>
            <a:r>
              <a:rPr lang="zh-CN" altLang="en-US" noProof="0" dirty="0"/>
              <a:t>点击添加图片</a:t>
            </a:r>
            <a:endParaRPr lang="en-US" noProof="0" dirty="0"/>
          </a:p>
        </p:txBody>
      </p:sp>
      <p:sp>
        <p:nvSpPr>
          <p:cNvPr id="5" name="图片 2"/>
          <p:cNvSpPr>
            <a:spLocks noGrp="1"/>
          </p:cNvSpPr>
          <p:nvPr>
            <p:ph type="pic" sz="quarter" idx="14" hasCustomPrompt="1"/>
          </p:nvPr>
        </p:nvSpPr>
        <p:spPr>
          <a:xfrm>
            <a:off x="3375108" y="1700214"/>
            <a:ext cx="2712000" cy="1260000"/>
          </a:xfrm>
        </p:spPr>
        <p:txBody>
          <a:bodyPr lIns="0" tIns="0" rIns="0" bIns="0">
            <a:noAutofit/>
          </a:bodyPr>
          <a:lstStyle/>
          <a:p>
            <a:r>
              <a:rPr lang="zh-CN" altLang="en-US" noProof="0" dirty="0"/>
              <a:t>点击添加图片</a:t>
            </a:r>
            <a:endParaRPr lang="en-US" noProof="0" dirty="0"/>
          </a:p>
        </p:txBody>
      </p:sp>
      <p:sp>
        <p:nvSpPr>
          <p:cNvPr id="4" name="图片 1"/>
          <p:cNvSpPr>
            <a:spLocks noGrp="1"/>
          </p:cNvSpPr>
          <p:nvPr>
            <p:ph type="pic" sz="quarter" idx="13" hasCustomPrompt="1"/>
          </p:nvPr>
        </p:nvSpPr>
        <p:spPr>
          <a:xfrm>
            <a:off x="573486" y="1700214"/>
            <a:ext cx="2712000" cy="1260000"/>
          </a:xfrm>
        </p:spPr>
        <p:txBody>
          <a:bodyPr lIns="0" tIns="0" rIns="0" bIns="0">
            <a:noAutofit/>
          </a:bodyPr>
          <a:lstStyle/>
          <a:p>
            <a:r>
              <a:rPr lang="zh-CN" altLang="en-US" noProof="0" dirty="0"/>
              <a:t>点击添加图片</a:t>
            </a:r>
            <a:endParaRPr lang="en-US" noProof="0" dirty="0"/>
          </a:p>
        </p:txBody>
      </p:sp>
      <p:sp>
        <p:nvSpPr>
          <p:cNvPr id="14" name="副标题"/>
          <p:cNvSpPr>
            <a:spLocks noGrp="1"/>
          </p:cNvSpPr>
          <p:nvPr>
            <p:ph type="body" sz="quarter" idx="22"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17247771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6" name="文字 4"/>
          <p:cNvSpPr>
            <a:spLocks noGrp="1"/>
          </p:cNvSpPr>
          <p:nvPr>
            <p:ph type="body" sz="quarter" idx="35" hasCustomPrompt="1"/>
          </p:nvPr>
        </p:nvSpPr>
        <p:spPr>
          <a:xfrm>
            <a:off x="8396562" y="4256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1" name="图片 4"/>
          <p:cNvSpPr>
            <a:spLocks noGrp="1"/>
          </p:cNvSpPr>
          <p:nvPr>
            <p:ph type="pic" sz="quarter" idx="31" hasCustomPrompt="1"/>
          </p:nvPr>
        </p:nvSpPr>
        <p:spPr>
          <a:xfrm>
            <a:off x="6224085" y="4256213"/>
            <a:ext cx="1968000" cy="1476000"/>
          </a:xfrm>
        </p:spPr>
        <p:txBody>
          <a:bodyPr/>
          <a:lstStyle>
            <a:lvl1pPr algn="ctr">
              <a:defRPr/>
            </a:lvl1pPr>
          </a:lstStyle>
          <a:p>
            <a:r>
              <a:rPr lang="zh-CN" altLang="en-US" noProof="0" dirty="0"/>
              <a:t>点击添加图片</a:t>
            </a:r>
            <a:endParaRPr lang="en-US" noProof="0" dirty="0"/>
          </a:p>
        </p:txBody>
      </p:sp>
      <p:sp>
        <p:nvSpPr>
          <p:cNvPr id="15" name="文字 3"/>
          <p:cNvSpPr>
            <a:spLocks noGrp="1"/>
          </p:cNvSpPr>
          <p:nvPr>
            <p:ph type="body" sz="quarter" idx="34" hasCustomPrompt="1"/>
          </p:nvPr>
        </p:nvSpPr>
        <p:spPr>
          <a:xfrm>
            <a:off x="2756232" y="4256213"/>
            <a:ext cx="3288000"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0" name="图片 3"/>
          <p:cNvSpPr>
            <a:spLocks noGrp="1"/>
          </p:cNvSpPr>
          <p:nvPr>
            <p:ph type="pic" sz="quarter" idx="29" hasCustomPrompt="1"/>
          </p:nvPr>
        </p:nvSpPr>
        <p:spPr>
          <a:xfrm>
            <a:off x="573486" y="4256213"/>
            <a:ext cx="1968000" cy="1476000"/>
          </a:xfrm>
        </p:spPr>
        <p:txBody>
          <a:bodyPr/>
          <a:lstStyle>
            <a:lvl1pPr algn="ctr">
              <a:defRPr/>
            </a:lvl1pPr>
          </a:lstStyle>
          <a:p>
            <a:r>
              <a:rPr lang="zh-CN" altLang="en-US" noProof="0" dirty="0"/>
              <a:t>点击添加图片</a:t>
            </a:r>
            <a:endParaRPr lang="en-US" noProof="0" dirty="0"/>
          </a:p>
        </p:txBody>
      </p:sp>
      <p:sp>
        <p:nvSpPr>
          <p:cNvPr id="21" name="绿色栏 4">
            <a:extLst>
              <a:ext uri="{FF2B5EF4-FFF2-40B4-BE49-F238E27FC236}">
                <a16:creationId xmlns:a16="http://schemas.microsoft.com/office/drawing/2014/main" id="{00D336B3-2575-4F6E-9BAD-8C32D75B6E63}"/>
              </a:ext>
            </a:extLst>
          </p:cNvPr>
          <p:cNvSpPr/>
          <p:nvPr userDrawn="1"/>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0" name="绿色栏 3">
            <a:extLst>
              <a:ext uri="{FF2B5EF4-FFF2-40B4-BE49-F238E27FC236}">
                <a16:creationId xmlns:a16="http://schemas.microsoft.com/office/drawing/2014/main" id="{5737EC39-0EB2-483C-9B36-B0052D120453}"/>
              </a:ext>
            </a:extLst>
          </p:cNvPr>
          <p:cNvSpPr/>
          <p:nvPr userDrawn="1"/>
        </p:nvSpPr>
        <p:spPr>
          <a:xfrm>
            <a:off x="57348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文字 2"/>
          <p:cNvSpPr>
            <a:spLocks noGrp="1"/>
          </p:cNvSpPr>
          <p:nvPr>
            <p:ph type="body" sz="quarter" idx="33" hasCustomPrompt="1"/>
          </p:nvPr>
        </p:nvSpPr>
        <p:spPr>
          <a:xfrm>
            <a:off x="8396562" y="1880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9" name="图片 2"/>
          <p:cNvSpPr>
            <a:spLocks noGrp="1"/>
          </p:cNvSpPr>
          <p:nvPr>
            <p:ph type="pic" sz="quarter" idx="27" hasCustomPrompt="1"/>
          </p:nvPr>
        </p:nvSpPr>
        <p:spPr>
          <a:xfrm>
            <a:off x="6224085" y="1880213"/>
            <a:ext cx="1968000" cy="1476000"/>
          </a:xfrm>
        </p:spPr>
        <p:txBody>
          <a:bodyPr/>
          <a:lstStyle>
            <a:lvl1pPr algn="ctr">
              <a:defRPr/>
            </a:lvl1pPr>
          </a:lstStyle>
          <a:p>
            <a:r>
              <a:rPr lang="zh-CN" altLang="en-US" noProof="0" dirty="0"/>
              <a:t>点击添加图片</a:t>
            </a:r>
            <a:endParaRPr lang="en-US" noProof="0" dirty="0"/>
          </a:p>
        </p:txBody>
      </p:sp>
      <p:sp>
        <p:nvSpPr>
          <p:cNvPr id="13" name="文字 1"/>
          <p:cNvSpPr>
            <a:spLocks noGrp="1"/>
          </p:cNvSpPr>
          <p:nvPr>
            <p:ph type="body" sz="quarter" idx="32" hasCustomPrompt="1"/>
          </p:nvPr>
        </p:nvSpPr>
        <p:spPr>
          <a:xfrm>
            <a:off x="2744107" y="1880213"/>
            <a:ext cx="3288000" cy="1944000"/>
          </a:xfrm>
        </p:spPr>
        <p:txBody>
          <a:bodyPr>
            <a:normAutofit/>
          </a:bodyPr>
          <a:lstStyle>
            <a:lvl1pPr>
              <a:spcAft>
                <a:spcPts val="0"/>
              </a:spcAft>
              <a:defRPr sz="1270" b="1">
                <a:latin typeface="+mn-ea"/>
                <a:ea typeface="+mn-ea"/>
              </a:defRPr>
            </a:lvl1pPr>
            <a:lvl2pPr>
              <a:spcAft>
                <a:spcPts val="0"/>
              </a:spcAft>
              <a:defRPr sz="1270" b="0">
                <a:latin typeface="+mn-ea"/>
                <a:ea typeface="+mn-ea"/>
              </a:defRPr>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8" name="图片 1"/>
          <p:cNvSpPr>
            <a:spLocks noGrp="1"/>
          </p:cNvSpPr>
          <p:nvPr>
            <p:ph type="pic" sz="quarter" idx="25" hasCustomPrompt="1"/>
          </p:nvPr>
        </p:nvSpPr>
        <p:spPr>
          <a:xfrm>
            <a:off x="573486" y="1880213"/>
            <a:ext cx="1968000" cy="1476000"/>
          </a:xfrm>
        </p:spPr>
        <p:txBody>
          <a:bodyPr/>
          <a:lstStyle>
            <a:lvl1pPr algn="ctr">
              <a:defRPr/>
            </a:lvl1pPr>
          </a:lstStyle>
          <a:p>
            <a:r>
              <a:rPr lang="zh-CN" altLang="en-US" noProof="0" dirty="0"/>
              <a:t>点击添加图片</a:t>
            </a:r>
            <a:endParaRPr lang="en-US" noProof="0" dirty="0"/>
          </a:p>
        </p:txBody>
      </p:sp>
      <p:sp>
        <p:nvSpPr>
          <p:cNvPr id="19" name="绿色栏 2">
            <a:extLst>
              <a:ext uri="{FF2B5EF4-FFF2-40B4-BE49-F238E27FC236}">
                <a16:creationId xmlns:a16="http://schemas.microsoft.com/office/drawing/2014/main" id="{E1C3849E-5B87-4E89-A696-B1A8AE50A843}"/>
              </a:ext>
            </a:extLst>
          </p:cNvPr>
          <p:cNvSpPr/>
          <p:nvPr userDrawn="1"/>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绿色栏 1">
            <a:extLst>
              <a:ext uri="{FF2B5EF4-FFF2-40B4-BE49-F238E27FC236}">
                <a16:creationId xmlns:a16="http://schemas.microsoft.com/office/drawing/2014/main" id="{BDA76EEA-1E52-4D3C-80ED-6243878A60CE}"/>
              </a:ext>
            </a:extLst>
          </p:cNvPr>
          <p:cNvSpPr/>
          <p:nvPr userDrawn="1"/>
        </p:nvSpPr>
        <p:spPr>
          <a:xfrm>
            <a:off x="573486"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7"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2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6984457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8" name="联合品牌商标 2"/>
          <p:cNvSpPr>
            <a:spLocks noGrp="1"/>
          </p:cNvSpPr>
          <p:nvPr>
            <p:ph type="pic" sz="quarter" idx="23" hasCustomPrompt="1"/>
          </p:nvPr>
        </p:nvSpPr>
        <p:spPr>
          <a:xfrm>
            <a:off x="10446342"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6" y="1857892"/>
            <a:ext cx="5444156"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6824"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绿色栏 2">
            <a:extLst>
              <a:ext uri="{FF2B5EF4-FFF2-40B4-BE49-F238E27FC236}">
                <a16:creationId xmlns:a16="http://schemas.microsoft.com/office/drawing/2014/main" id="{FD793F86-C856-4EF0-B7D3-046C51438F3B}"/>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0" name="绿色栏 1">
            <a:extLst>
              <a:ext uri="{FF2B5EF4-FFF2-40B4-BE49-F238E27FC236}">
                <a16:creationId xmlns:a16="http://schemas.microsoft.com/office/drawing/2014/main" id="{FDBDB6A6-081D-47AE-B102-5F147C322548}"/>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5034160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tx1"/>
        </a:solidFill>
        <a:effectLst/>
      </p:bgPr>
    </p:bg>
    <p:spTree>
      <p:nvGrpSpPr>
        <p:cNvPr id="1" name=""/>
        <p:cNvGrpSpPr/>
        <p:nvPr/>
      </p:nvGrpSpPr>
      <p:grpSpPr>
        <a:xfrm>
          <a:off x="0" y="0"/>
          <a:ext cx="0" cy="0"/>
          <a:chOff x="0" y="0"/>
          <a:chExt cx="0" cy="0"/>
        </a:xfrm>
      </p:grpSpPr>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25" name="封面满版图">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1" cy="6858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pic>
        <p:nvPicPr>
          <p:cNvPr id="26" name="175商标"/>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Tree>
    <p:extLst>
      <p:ext uri="{BB962C8B-B14F-4D97-AF65-F5344CB8AC3E}">
        <p14:creationId xmlns:p14="http://schemas.microsoft.com/office/powerpoint/2010/main" val="26740460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6191607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0928662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779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6" y="1700213"/>
            <a:ext cx="11165416"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03430390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7" y="1700213"/>
            <a:ext cx="9269612"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5891616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9" name="文字 3"/>
          <p:cNvSpPr>
            <a:spLocks noGrp="1"/>
          </p:cNvSpPr>
          <p:nvPr>
            <p:ph type="body" sz="quarter" idx="19" hasCustomPrompt="1"/>
          </p:nvPr>
        </p:nvSpPr>
        <p:spPr>
          <a:xfrm>
            <a:off x="8128000" y="1851441"/>
            <a:ext cx="3571153"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2"/>
          <p:cNvSpPr>
            <a:spLocks noGrp="1"/>
          </p:cNvSpPr>
          <p:nvPr>
            <p:ph type="body" sz="quarter" idx="17" hasCustomPrompt="1"/>
          </p:nvPr>
        </p:nvSpPr>
        <p:spPr>
          <a:xfrm>
            <a:off x="4350540" y="1851441"/>
            <a:ext cx="3540578"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文字 1"/>
          <p:cNvSpPr>
            <a:spLocks noGrp="1"/>
          </p:cNvSpPr>
          <p:nvPr>
            <p:ph type="body" sz="quarter" idx="18" hasCustomPrompt="1"/>
          </p:nvPr>
        </p:nvSpPr>
        <p:spPr>
          <a:xfrm>
            <a:off x="573486" y="1851441"/>
            <a:ext cx="3560000"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3">
            <a:extLst>
              <a:ext uri="{FF2B5EF4-FFF2-40B4-BE49-F238E27FC236}">
                <a16:creationId xmlns:a16="http://schemas.microsoft.com/office/drawing/2014/main" id="{81F94FD0-40C2-4639-AF6C-A43126827B59}"/>
              </a:ext>
            </a:extLst>
          </p:cNvPr>
          <p:cNvSpPr/>
          <p:nvPr userDrawn="1"/>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绿色栏 2">
            <a:extLst>
              <a:ext uri="{FF2B5EF4-FFF2-40B4-BE49-F238E27FC236}">
                <a16:creationId xmlns:a16="http://schemas.microsoft.com/office/drawing/2014/main" id="{92AE089E-4A0A-4EC7-9961-71221BF50F81}"/>
              </a:ext>
            </a:extLst>
          </p:cNvPr>
          <p:cNvSpPr/>
          <p:nvPr userDrawn="1"/>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1" name="绿色栏 1">
            <a:extLst>
              <a:ext uri="{FF2B5EF4-FFF2-40B4-BE49-F238E27FC236}">
                <a16:creationId xmlns:a16="http://schemas.microsoft.com/office/drawing/2014/main" id="{A820A274-4ADB-4809-84D4-900FDD40E432}"/>
              </a:ext>
            </a:extLst>
          </p:cNvPr>
          <p:cNvSpPr/>
          <p:nvPr userDrawn="1"/>
        </p:nvSpPr>
        <p:spPr>
          <a:xfrm>
            <a:off x="4344827"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71048359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5" name="文字 4"/>
          <p:cNvSpPr>
            <a:spLocks noGrp="1"/>
          </p:cNvSpPr>
          <p:nvPr>
            <p:ph type="body" sz="quarter" idx="18" hasCustomPrompt="1"/>
          </p:nvPr>
        </p:nvSpPr>
        <p:spPr>
          <a:xfrm>
            <a:off x="9096838"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3"/>
          <p:cNvSpPr>
            <a:spLocks noGrp="1"/>
          </p:cNvSpPr>
          <p:nvPr>
            <p:ph type="body" sz="quarter" idx="20" hasCustomPrompt="1"/>
          </p:nvPr>
        </p:nvSpPr>
        <p:spPr>
          <a:xfrm>
            <a:off x="6255721"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6" name="文字 2"/>
          <p:cNvSpPr>
            <a:spLocks noGrp="1"/>
          </p:cNvSpPr>
          <p:nvPr>
            <p:ph type="body" sz="quarter" idx="19" hasCustomPrompt="1"/>
          </p:nvPr>
        </p:nvSpPr>
        <p:spPr>
          <a:xfrm>
            <a:off x="3414604"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4" name="文字 1"/>
          <p:cNvSpPr>
            <a:spLocks noGrp="1"/>
          </p:cNvSpPr>
          <p:nvPr>
            <p:ph type="body" sz="quarter" idx="17" hasCustomPrompt="1"/>
          </p:nvPr>
        </p:nvSpPr>
        <p:spPr>
          <a:xfrm>
            <a:off x="573486"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6624046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2" name="页码">
            <a:extLst>
              <a:ext uri="{FF2B5EF4-FFF2-40B4-BE49-F238E27FC236}">
                <a16:creationId xmlns:a16="http://schemas.microsoft.com/office/drawing/2014/main" id="{6339324F-B0E8-4844-A909-4484C4530653}"/>
              </a:ext>
            </a:extLst>
          </p:cNvPr>
          <p:cNvSpPr txBox="1"/>
          <p:nvPr userDrawn="1"/>
        </p:nvSpPr>
        <p:spPr>
          <a:xfrm>
            <a:off x="11382377" y="6477001"/>
            <a:ext cx="307974" cy="11169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a:extLst>
              <a:ext uri="{FF2B5EF4-FFF2-40B4-BE49-F238E27FC236}">
                <a16:creationId xmlns:a16="http://schemas.microsoft.com/office/drawing/2014/main" id="{96E99109-25A2-44AF-9E0F-DC4C1B2A607D}"/>
              </a:ext>
            </a:extLst>
          </p:cNvPr>
          <p:cNvSpPr txBox="1"/>
          <p:nvPr userDrawn="1"/>
        </p:nvSpPr>
        <p:spPr>
          <a:xfrm>
            <a:off x="6335184" y="6477000"/>
            <a:ext cx="4896560" cy="111697"/>
          </a:xfrm>
          <a:prstGeom prst="rect">
            <a:avLst/>
          </a:prstGeom>
          <a:noFill/>
        </p:spPr>
        <p:txBody>
          <a:bodyPr wrap="square" lIns="0" tIns="0" rIns="0" bIns="0" rtlCol="0">
            <a:spAutoFit/>
          </a:bodyPr>
          <a:lstStyle/>
          <a:p>
            <a:pPr marL="0" marR="0" lvl="0" indent="0" algn="r" defTabSz="829544" rtl="0" eaLnBrk="1" fontAlgn="auto" latinLnBrk="0" hangingPunct="1">
              <a:lnSpc>
                <a:spcPct val="100000"/>
              </a:lnSpc>
              <a:spcBef>
                <a:spcPts val="0"/>
              </a:spcBef>
              <a:spcAft>
                <a:spcPts val="0"/>
              </a:spcAft>
              <a:buClrTx/>
              <a:buSzPct val="100000"/>
              <a:buFont typeface="Arial"/>
              <a:buNone/>
              <a:tabLst/>
              <a:defRPr/>
            </a:pPr>
            <a:r>
              <a:rPr kumimoji="0" lang="zh-CN" altLang="en-US" sz="726" b="0" i="0" u="none" strike="noStrike" kern="1200" cap="none" spc="0" normalizeH="0" baseline="0" noProof="0" dirty="0">
                <a:ln>
                  <a:noFill/>
                </a:ln>
                <a:solidFill>
                  <a:prstClr val="white"/>
                </a:solidFill>
                <a:effectLst/>
                <a:uLnTx/>
                <a:uFillTx/>
                <a:latin typeface="+mn-lt"/>
                <a:ea typeface="+mn-ea"/>
                <a:cs typeface="+mn-cs"/>
              </a:rPr>
              <a:t>演示文稿标题</a:t>
            </a:r>
          </a:p>
        </p:txBody>
      </p:sp>
      <p:sp>
        <p:nvSpPr>
          <p:cNvPr id="15" name="版权">
            <a:extLst>
              <a:ext uri="{FF2B5EF4-FFF2-40B4-BE49-F238E27FC236}">
                <a16:creationId xmlns:a16="http://schemas.microsoft.com/office/drawing/2014/main" id="{F7F5A9B4-9555-F74F-9105-663EF4A0FBB0}"/>
              </a:ext>
            </a:extLst>
          </p:cNvPr>
          <p:cNvSpPr txBox="1"/>
          <p:nvPr userDrawn="1"/>
        </p:nvSpPr>
        <p:spPr>
          <a:xfrm>
            <a:off x="501649" y="6492388"/>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 2021</a:t>
            </a:r>
            <a:r>
              <a:rPr kumimoji="0" lang="zh-CN" altLang="en-US"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white"/>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white"/>
              </a:solidFill>
              <a:effectLst/>
              <a:uLnTx/>
              <a:uFillTx/>
              <a:latin typeface="+mn-lt"/>
              <a:ea typeface="+mn-ea"/>
              <a:cs typeface="+mn-cs"/>
            </a:endParaRPr>
          </a:p>
        </p:txBody>
      </p:sp>
      <p:sp>
        <p:nvSpPr>
          <p:cNvPr id="5" name="文字 4"/>
          <p:cNvSpPr>
            <a:spLocks noGrp="1"/>
          </p:cNvSpPr>
          <p:nvPr>
            <p:ph type="body" sz="quarter" idx="18"/>
          </p:nvPr>
        </p:nvSpPr>
        <p:spPr>
          <a:xfrm>
            <a:off x="9100752"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7" name="文字 3"/>
          <p:cNvSpPr>
            <a:spLocks noGrp="1"/>
          </p:cNvSpPr>
          <p:nvPr>
            <p:ph type="body" sz="quarter" idx="20"/>
          </p:nvPr>
        </p:nvSpPr>
        <p:spPr>
          <a:xfrm>
            <a:off x="6235168"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6" name="文字 2"/>
          <p:cNvSpPr>
            <a:spLocks noGrp="1"/>
          </p:cNvSpPr>
          <p:nvPr>
            <p:ph type="body" sz="quarter" idx="19"/>
          </p:nvPr>
        </p:nvSpPr>
        <p:spPr>
          <a:xfrm>
            <a:off x="3369584"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4" name="文字 1"/>
          <p:cNvSpPr>
            <a:spLocks noGrp="1"/>
          </p:cNvSpPr>
          <p:nvPr>
            <p:ph type="body" sz="quarter" idx="17"/>
          </p:nvPr>
        </p:nvSpPr>
        <p:spPr>
          <a:xfrm>
            <a:off x="504000"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8" name="副标题"/>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177" b="1">
                <a:solidFill>
                  <a:schemeClr val="bg1"/>
                </a:solidFill>
              </a:defRPr>
            </a:lvl1pPr>
          </a:lstStyle>
          <a:p>
            <a:pPr lvl="0"/>
            <a:r>
              <a:rPr lang="zh-CN" altLang="en-US" noProof="0" dirty="0"/>
              <a:t>点击添加副标题</a:t>
            </a:r>
          </a:p>
        </p:txBody>
      </p:sp>
      <p:sp>
        <p:nvSpPr>
          <p:cNvPr id="2" name="标题"/>
          <p:cNvSpPr>
            <a:spLocks noGrp="1"/>
          </p:cNvSpPr>
          <p:nvPr>
            <p:ph type="title"/>
          </p:nvPr>
        </p:nvSpPr>
        <p:spPr>
          <a:xfrm>
            <a:off x="501650" y="317501"/>
            <a:ext cx="11188701" cy="370193"/>
          </a:xfrm>
        </p:spPr>
        <p:txBody>
          <a:bodyPr/>
          <a:lstStyle>
            <a:lvl1pPr>
              <a:defRPr>
                <a:solidFill>
                  <a:schemeClr val="bg1"/>
                </a:solidFill>
              </a:defRPr>
            </a:lvl1pPr>
          </a:lstStyle>
          <a:p>
            <a:r>
              <a:rPr lang="zh-CN" altLang="en-US" noProof="0"/>
              <a:t>单击此处编辑母版标题样式</a:t>
            </a:r>
            <a:endParaRPr lang="en-US" noProof="0" dirty="0"/>
          </a:p>
        </p:txBody>
      </p:sp>
    </p:spTree>
    <p:extLst>
      <p:ext uri="{BB962C8B-B14F-4D97-AF65-F5344CB8AC3E}">
        <p14:creationId xmlns:p14="http://schemas.microsoft.com/office/powerpoint/2010/main" val="242156262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8" name="联合品牌商标 4"/>
          <p:cNvSpPr>
            <a:spLocks noGrp="1"/>
          </p:cNvSpPr>
          <p:nvPr>
            <p:ph type="pic" sz="quarter" idx="27" hasCustomPrompt="1"/>
          </p:nvPr>
        </p:nvSpPr>
        <p:spPr>
          <a:xfrm>
            <a:off x="10446750" y="4249681"/>
            <a:ext cx="1244161" cy="582644"/>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1" name="文字 4"/>
          <p:cNvSpPr>
            <a:spLocks noGrp="1"/>
          </p:cNvSpPr>
          <p:nvPr>
            <p:ph type="body" sz="quarter" idx="23" hasCustomPrompt="1"/>
          </p:nvPr>
        </p:nvSpPr>
        <p:spPr>
          <a:xfrm>
            <a:off x="6246196" y="4249682"/>
            <a:ext cx="545295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7" name="联合品牌商标 3"/>
          <p:cNvSpPr>
            <a:spLocks noGrp="1"/>
          </p:cNvSpPr>
          <p:nvPr>
            <p:ph type="pic" sz="quarter" idx="26" hasCustomPrompt="1"/>
          </p:nvPr>
        </p:nvSpPr>
        <p:spPr>
          <a:xfrm>
            <a:off x="4796150" y="4249682"/>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0" name="文字 3"/>
          <p:cNvSpPr>
            <a:spLocks noGrp="1"/>
          </p:cNvSpPr>
          <p:nvPr>
            <p:ph type="body" sz="quarter" idx="22" hasCustomPrompt="1"/>
          </p:nvPr>
        </p:nvSpPr>
        <p:spPr>
          <a:xfrm>
            <a:off x="573486" y="4249682"/>
            <a:ext cx="5466824"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4"/>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GB" sz="1286" dirty="0">
              <a:solidFill>
                <a:schemeClr val="bg1"/>
              </a:solidFill>
            </a:endParaRPr>
          </a:p>
        </p:txBody>
      </p:sp>
      <p:sp>
        <p:nvSpPr>
          <p:cNvPr id="20" name="绿色栏 3">
            <a:extLst>
              <a:ext uri="{FF2B5EF4-FFF2-40B4-BE49-F238E27FC236}">
                <a16:creationId xmlns:a16="http://schemas.microsoft.com/office/drawing/2014/main" id="{8472F893-FB10-474A-AC95-BCC33ECE8AAB}"/>
              </a:ext>
            </a:extLst>
          </p:cNvPr>
          <p:cNvSpPr/>
          <p:nvPr userDrawn="1"/>
        </p:nvSpPr>
        <p:spPr>
          <a:xfrm>
            <a:off x="573486"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6" name="联合品牌商标 2"/>
          <p:cNvSpPr>
            <a:spLocks noGrp="1"/>
          </p:cNvSpPr>
          <p:nvPr>
            <p:ph type="pic" sz="quarter" idx="25" hasCustomPrompt="1"/>
          </p:nvPr>
        </p:nvSpPr>
        <p:spPr>
          <a:xfrm>
            <a:off x="10446751"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5" y="1857892"/>
            <a:ext cx="545466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3"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8941"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绿色栏 2">
            <a:extLst>
              <a:ext uri="{FF2B5EF4-FFF2-40B4-BE49-F238E27FC236}">
                <a16:creationId xmlns:a16="http://schemas.microsoft.com/office/drawing/2014/main" id="{C93583D3-2ECA-4EAE-ABCB-5AE52087BD26}"/>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8" name="绿色栏 1">
            <a:extLst>
              <a:ext uri="{FF2B5EF4-FFF2-40B4-BE49-F238E27FC236}">
                <a16:creationId xmlns:a16="http://schemas.microsoft.com/office/drawing/2014/main" id="{EA85C88C-90C6-43DC-9A4C-58A4C0BA1F97}"/>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0718236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3" name="文字"/>
          <p:cNvSpPr>
            <a:spLocks noGrp="1"/>
          </p:cNvSpPr>
          <p:nvPr>
            <p:ph type="body" sz="quarter" idx="16" hasCustomPrompt="1"/>
          </p:nvPr>
        </p:nvSpPr>
        <p:spPr>
          <a:xfrm>
            <a:off x="9370847" y="6025288"/>
            <a:ext cx="2336875" cy="356462"/>
          </a:xfrm>
        </p:spPr>
        <p:txBody>
          <a:bodyPr>
            <a:normAutofit/>
          </a:bodyPr>
          <a:lstStyle>
            <a:lvl1pPr>
              <a:defRPr sz="953">
                <a:solidFill>
                  <a:schemeClr val="bg1"/>
                </a:solidFill>
              </a:defRPr>
            </a:lvl1pPr>
          </a:lstStyle>
          <a:p>
            <a:pPr lvl="0"/>
            <a:r>
              <a:rPr lang="zh-CN" altLang="en-US" dirty="0"/>
              <a:t>                按一下加入文字</a:t>
            </a:r>
            <a:endParaRPr lang="en-US" dirty="0"/>
          </a:p>
        </p:txBody>
      </p:sp>
      <p:sp>
        <p:nvSpPr>
          <p:cNvPr id="15" name="赞助书/联合品牌标识"/>
          <p:cNvSpPr>
            <a:spLocks noGrp="1"/>
          </p:cNvSpPr>
          <p:nvPr>
            <p:ph type="pic" sz="quarter" idx="14" hasCustomPrompt="1"/>
          </p:nvPr>
        </p:nvSpPr>
        <p:spPr>
          <a:xfrm>
            <a:off x="9370848" y="4211955"/>
            <a:ext cx="2319502" cy="1725448"/>
          </a:xfrm>
        </p:spPr>
        <p:txBody>
          <a:bodyPr anchor="ctr" anchorCtr="0"/>
          <a:lstStyle>
            <a:lvl1pPr algn="l">
              <a:defRPr sz="900">
                <a:solidFill>
                  <a:schemeClr val="bg1"/>
                </a:solidFill>
              </a:defRPr>
            </a:lvl1pPr>
          </a:lstStyle>
          <a:p>
            <a:r>
              <a:rPr lang="zh-CN" altLang="en-US" sz="900" dirty="0"/>
              <a:t>   此处为赞助书</a:t>
            </a:r>
            <a:r>
              <a:rPr lang="en-US" altLang="zh-CN" sz="900" dirty="0"/>
              <a:t>/</a:t>
            </a:r>
            <a:r>
              <a:rPr lang="zh-CN" altLang="en-US" sz="900" dirty="0"/>
              <a:t>联合品牌标识</a:t>
            </a:r>
          </a:p>
        </p:txBody>
      </p:sp>
      <p:sp>
        <p:nvSpPr>
          <p:cNvPr id="14" name="免责声明"/>
          <p:cNvSpPr>
            <a:spLocks noGrp="1"/>
          </p:cNvSpPr>
          <p:nvPr>
            <p:ph type="body" sz="quarter" idx="13"/>
          </p:nvPr>
        </p:nvSpPr>
        <p:spPr>
          <a:xfrm>
            <a:off x="501653" y="4211955"/>
            <a:ext cx="8528936" cy="2169796"/>
          </a:xfrm>
        </p:spPr>
        <p:txBody>
          <a:bodyPr anchor="b" anchorCtr="0">
            <a:normAutofit/>
          </a:bodyPr>
          <a:lstStyle>
            <a:lvl1pPr>
              <a:lnSpc>
                <a:spcPct val="100000"/>
              </a:lnSpc>
              <a:spcAft>
                <a:spcPts val="600"/>
              </a:spcAft>
              <a:defRPr sz="907">
                <a:solidFill>
                  <a:schemeClr val="bg1"/>
                </a:solidFill>
              </a:defRPr>
            </a:lvl1pPr>
          </a:lstStyle>
          <a:p>
            <a:pPr lvl="0"/>
            <a:r>
              <a:rPr lang="zh-CN" altLang="en-US"/>
              <a:t>单击此处编辑母版文本样式</a:t>
            </a:r>
          </a:p>
        </p:txBody>
      </p:sp>
      <p:pic>
        <p:nvPicPr>
          <p:cNvPr id="23"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7"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8"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9"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0"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1"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2"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3"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35631091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4"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tx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5"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tx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751474914"/>
      </p:ext>
    </p:extLst>
  </p:cSld>
  <p:clrMapOvr>
    <a:masterClrMapping/>
  </p:clrMapOvr>
  <p:transition>
    <p:fade/>
  </p:transition>
  <p:extLst>
    <p:ext uri="{DCECCB84-F9BA-43D5-87BE-67443E8EF086}">
      <p15:sldGuideLst xmlns:p15="http://schemas.microsoft.com/office/powerpoint/2012/main">
        <p15:guide id="1" orient="horz" pos="238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7" name="文字"/>
          <p:cNvSpPr>
            <a:spLocks noGrp="1"/>
          </p:cNvSpPr>
          <p:nvPr>
            <p:ph type="body" sz="quarter" idx="16" hasCustomPrompt="1"/>
          </p:nvPr>
        </p:nvSpPr>
        <p:spPr>
          <a:xfrm>
            <a:off x="9370847" y="6025288"/>
            <a:ext cx="2336875" cy="356462"/>
          </a:xfrm>
        </p:spPr>
        <p:txBody>
          <a:bodyPr>
            <a:normAutofit/>
          </a:bodyPr>
          <a:lstStyle>
            <a:lvl1pPr>
              <a:defRPr sz="953">
                <a:solidFill>
                  <a:schemeClr val="tx1"/>
                </a:solidFill>
              </a:defRPr>
            </a:lvl1pPr>
          </a:lstStyle>
          <a:p>
            <a:pPr lvl="0"/>
            <a:r>
              <a:rPr lang="zh-CN" altLang="en-US" dirty="0"/>
              <a:t>                按一下加入文字</a:t>
            </a:r>
            <a:endParaRPr lang="en-US" dirty="0"/>
          </a:p>
        </p:txBody>
      </p:sp>
      <p:sp>
        <p:nvSpPr>
          <p:cNvPr id="3" name="赞助书/联合品牌标识"/>
          <p:cNvSpPr>
            <a:spLocks noGrp="1"/>
          </p:cNvSpPr>
          <p:nvPr>
            <p:ph type="pic" sz="quarter" idx="14" hasCustomPrompt="1"/>
          </p:nvPr>
        </p:nvSpPr>
        <p:spPr>
          <a:xfrm>
            <a:off x="9370849" y="4211955"/>
            <a:ext cx="2319502" cy="1725448"/>
          </a:xfrm>
        </p:spPr>
        <p:txBody>
          <a:bodyPr anchor="ctr" anchorCtr="0"/>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052" baseline="0"/>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   此处为赞助书</a:t>
            </a:r>
            <a:r>
              <a:rPr kumimoji="0" lang="en-US" altLang="zh-CN" sz="816" b="0" i="0" u="none" strike="noStrike" kern="1200" cap="none" spc="0" normalizeH="0" baseline="0" noProof="0" dirty="0">
                <a:ln>
                  <a:noFill/>
                </a:ln>
                <a:solidFill>
                  <a:prstClr val="black"/>
                </a:solidFill>
                <a:effectLst/>
                <a:uLnTx/>
                <a:uFillTx/>
                <a:latin typeface="Calibri"/>
                <a:ea typeface="+mn-ea"/>
                <a:cs typeface="+mn-cs"/>
              </a:rPr>
              <a:t>/</a:t>
            </a: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联合品牌标识</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免责声明"/>
          <p:cNvSpPr>
            <a:spLocks noGrp="1"/>
          </p:cNvSpPr>
          <p:nvPr>
            <p:ph type="body" sz="quarter" idx="13" hasCustomPrompt="1"/>
          </p:nvPr>
        </p:nvSpPr>
        <p:spPr>
          <a:xfrm>
            <a:off x="501654" y="4211955"/>
            <a:ext cx="8528936" cy="2169796"/>
          </a:xfrm>
        </p:spPr>
        <p:txBody>
          <a:bodyPr anchor="b" anchorCtr="0">
            <a:normAutofit/>
          </a:bodyPr>
          <a:lstStyle>
            <a:lvl1pPr>
              <a:lnSpc>
                <a:spcPct val="100000"/>
              </a:lnSpc>
              <a:spcAft>
                <a:spcPts val="702"/>
              </a:spcAft>
              <a:defRPr sz="907"/>
            </a:lvl1pPr>
          </a:lstStyle>
          <a:p>
            <a:pPr lvl="0"/>
            <a:r>
              <a:rPr lang="zh-CN" altLang="en-US" dirty="0"/>
              <a:t>单击此处编辑母版文本样式</a:t>
            </a:r>
          </a:p>
        </p:txBody>
      </p:sp>
      <p:pic>
        <p:nvPicPr>
          <p:cNvPr id="41"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42" name="英文德勤商标"/>
          <p:cNvGrpSpPr/>
          <p:nvPr userDrawn="1"/>
        </p:nvGrpSpPr>
        <p:grpSpPr>
          <a:xfrm>
            <a:off x="501650" y="378211"/>
            <a:ext cx="2166182" cy="327619"/>
            <a:chOff x="398463" y="404813"/>
            <a:chExt cx="1627187" cy="307976"/>
          </a:xfrm>
          <a:solidFill>
            <a:schemeClr val="tx1"/>
          </a:solidFill>
        </p:grpSpPr>
        <p:sp>
          <p:nvSpPr>
            <p:cNvPr id="43"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4"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5"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6"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7"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25123846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395670" y="395070"/>
            <a:ext cx="9672320" cy="511810"/>
          </a:xfrm>
          <a:prstGeom prst="rect">
            <a:avLst/>
          </a:prstGeom>
        </p:spPr>
        <p:txBody>
          <a:bodyPr anchor="ctr"/>
          <a:lstStyle/>
          <a:p>
            <a:r>
              <a:rPr dirty="0" err="1"/>
              <a:t>标题文本</a:t>
            </a:r>
            <a:endParaRPr dirty="0"/>
          </a:p>
        </p:txBody>
      </p:sp>
    </p:spTree>
    <p:extLst>
      <p:ext uri="{BB962C8B-B14F-4D97-AF65-F5344CB8AC3E}">
        <p14:creationId xmlns:p14="http://schemas.microsoft.com/office/powerpoint/2010/main" val="456738372"/>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1-标题及内容版-20号字体">
    <p:spTree>
      <p:nvGrpSpPr>
        <p:cNvPr id="1" name=""/>
        <p:cNvGrpSpPr/>
        <p:nvPr/>
      </p:nvGrpSpPr>
      <p:grpSpPr>
        <a:xfrm>
          <a:off x="0" y="0"/>
          <a:ext cx="0" cy="0"/>
          <a:chOff x="0" y="0"/>
          <a:chExt cx="0" cy="0"/>
        </a:xfrm>
      </p:grpSpPr>
      <p:sp>
        <p:nvSpPr>
          <p:cNvPr id="19" name="文本占位符 3"/>
          <p:cNvSpPr>
            <a:spLocks noGrp="1"/>
          </p:cNvSpPr>
          <p:nvPr>
            <p:ph type="body" sz="quarter" idx="18"/>
          </p:nvPr>
        </p:nvSpPr>
        <p:spPr>
          <a:xfrm>
            <a:off x="719254" y="1384301"/>
            <a:ext cx="10801765" cy="1152127"/>
          </a:xfrm>
          <a:prstGeom prst="rect">
            <a:avLst/>
          </a:prstGeom>
        </p:spPr>
        <p:txBody>
          <a:bodyPr lIns="0" tIns="0" rIns="0" bIns="0"/>
          <a:lstStyle>
            <a:lvl1pPr marL="0" marR="0" indent="0" algn="l" defTabSz="1219170" rtl="0" eaLnBrk="1" fontAlgn="base" latinLnBrk="0" hangingPunct="1">
              <a:lnSpc>
                <a:spcPct val="100000"/>
              </a:lnSpc>
              <a:spcBef>
                <a:spcPts val="800"/>
              </a:spcBef>
              <a:spcAft>
                <a:spcPct val="0"/>
              </a:spcAft>
              <a:buClrTx/>
              <a:buSzTx/>
              <a:buFont typeface="Arial" pitchFamily="34" charset="0"/>
              <a:buNone/>
              <a:tabLst/>
              <a:defRPr sz="2133" baseline="0">
                <a:solidFill>
                  <a:schemeClr val="tx2"/>
                </a:solidFill>
                <a:latin typeface="Arial" panose="020B0604020202020204" pitchFamily="34" charset="0"/>
                <a:ea typeface="微软雅黑" panose="020B0503020204020204" pitchFamily="34" charset="-122"/>
              </a:defRPr>
            </a:lvl1pPr>
          </a:lstStyle>
          <a:p>
            <a:pPr lvl="0"/>
            <a:endParaRPr lang="zh-CN" altLang="en-US" dirty="0"/>
          </a:p>
        </p:txBody>
      </p:sp>
      <p:sp>
        <p:nvSpPr>
          <p:cNvPr id="21" name="内容占位符 6"/>
          <p:cNvSpPr>
            <a:spLocks noGrp="1"/>
          </p:cNvSpPr>
          <p:nvPr>
            <p:ph sz="half" idx="1"/>
          </p:nvPr>
        </p:nvSpPr>
        <p:spPr>
          <a:xfrm>
            <a:off x="719255" y="2756925"/>
            <a:ext cx="5280000" cy="3595192"/>
          </a:xfrm>
          <a:prstGeom prst="rect">
            <a:avLst/>
          </a:prstGeom>
        </p:spPr>
        <p:txBody>
          <a:bodyPr lIns="0" tIns="0" rIns="0" bIns="0"/>
          <a:lstStyle>
            <a:lvl1pPr marL="0" indent="0" eaLnBrk="1" hangingPunct="1">
              <a:spcBef>
                <a:spcPts val="0"/>
              </a:spcBef>
              <a:buNone/>
              <a:defRPr sz="1600" baseline="0">
                <a:solidFill>
                  <a:schemeClr val="tx1">
                    <a:lumMod val="75000"/>
                    <a:lumOff val="2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22" name="内容占位符 7"/>
          <p:cNvSpPr>
            <a:spLocks noGrp="1"/>
          </p:cNvSpPr>
          <p:nvPr>
            <p:ph sz="half" idx="2"/>
          </p:nvPr>
        </p:nvSpPr>
        <p:spPr>
          <a:xfrm>
            <a:off x="6241017" y="2756925"/>
            <a:ext cx="5280000" cy="3595192"/>
          </a:xfrm>
          <a:prstGeom prst="rect">
            <a:avLst/>
          </a:prstGeom>
        </p:spPr>
        <p:txBody>
          <a:bodyPr lIns="0" tIns="0" rIns="0" bIns="0"/>
          <a:lstStyle>
            <a:lvl1pPr marL="0" indent="0" eaLnBrk="1" hangingPunct="1">
              <a:spcBef>
                <a:spcPts val="0"/>
              </a:spcBef>
              <a:buNone/>
              <a:defRPr sz="1600" baseline="0">
                <a:solidFill>
                  <a:schemeClr val="tx1">
                    <a:lumMod val="75000"/>
                    <a:lumOff val="2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1" name="标题 5"/>
          <p:cNvSpPr>
            <a:spLocks noGrp="1"/>
          </p:cNvSpPr>
          <p:nvPr>
            <p:ph type="title" hasCustomPrompt="1"/>
          </p:nvPr>
        </p:nvSpPr>
        <p:spPr>
          <a:xfrm>
            <a:off x="719252" y="368710"/>
            <a:ext cx="9697229" cy="922457"/>
          </a:xfrm>
          <a:prstGeom prst="rect">
            <a:avLst/>
          </a:prstGeom>
        </p:spPr>
        <p:txBody>
          <a:bodyPr lIns="0" tIns="0" rIns="0" bIns="0"/>
          <a:lstStyle>
            <a:lvl1pPr algn="l" eaLnBrk="0" hangingPunct="0">
              <a:defRPr kumimoji="0" lang="zh-CN" altLang="en-US" sz="2667" b="1" kern="1200" baseline="0" dirty="0">
                <a:solidFill>
                  <a:srgbClr val="17375E"/>
                </a:solidFill>
                <a:latin typeface="Verdana"/>
                <a:ea typeface="微软雅黑" panose="020B0503020204020204" pitchFamily="34" charset="-122"/>
                <a:cs typeface="Verdana"/>
              </a:defRPr>
            </a:lvl1pPr>
          </a:lstStyle>
          <a:p>
            <a:r>
              <a:rPr lang="zh-CN" altLang="en-US" dirty="0"/>
              <a:t>主标题双行模式，同一</a:t>
            </a:r>
            <a:r>
              <a:rPr lang="en-US" altLang="zh-CN" dirty="0" err="1"/>
              <a:t>ppt</a:t>
            </a:r>
            <a:r>
              <a:rPr lang="zh-CN" altLang="en-US" dirty="0"/>
              <a:t>中主标题单双行模式不要混用；主标题双行模式，同一</a:t>
            </a:r>
            <a:r>
              <a:rPr lang="en-US" altLang="zh-CN" dirty="0" err="1"/>
              <a:t>ppt</a:t>
            </a:r>
            <a:r>
              <a:rPr lang="zh-CN" altLang="en-US" dirty="0"/>
              <a:t>中主标题单双行模式不要混用</a:t>
            </a:r>
          </a:p>
        </p:txBody>
      </p:sp>
      <p:sp>
        <p:nvSpPr>
          <p:cNvPr id="6" name="内容占位符 9"/>
          <p:cNvSpPr>
            <a:spLocks noGrp="1"/>
          </p:cNvSpPr>
          <p:nvPr>
            <p:ph sz="quarter" idx="19" hasCustomPrompt="1"/>
          </p:nvPr>
        </p:nvSpPr>
        <p:spPr>
          <a:xfrm>
            <a:off x="719256" y="-4735"/>
            <a:ext cx="6720897" cy="360000"/>
          </a:xfrm>
          <a:prstGeom prst="rect">
            <a:avLst/>
          </a:prstGeom>
        </p:spPr>
        <p:txBody>
          <a:bodyPr lIns="0" tIns="0" rIns="0" bIns="0" anchor="ctr"/>
          <a:lstStyle>
            <a:lvl1pPr eaLnBrk="1" hangingPunct="1">
              <a:buFontTx/>
              <a:buNone/>
              <a:defRPr sz="1867" b="1" baseline="0">
                <a:solidFill>
                  <a:srgbClr val="769706"/>
                </a:solidFill>
                <a:latin typeface="Arial" panose="020B0604020202020204" pitchFamily="34" charset="0"/>
                <a:ea typeface="微软雅黑" panose="020B0503020204020204" pitchFamily="34" charset="-122"/>
              </a:defRPr>
            </a:lvl1pPr>
            <a:lvl2pPr>
              <a:defRPr sz="3200" b="1"/>
            </a:lvl2pPr>
            <a:lvl3pPr>
              <a:defRPr sz="3200" b="1"/>
            </a:lvl3pPr>
            <a:lvl4pPr>
              <a:defRPr sz="3200" b="1"/>
            </a:lvl4pPr>
            <a:lvl5pPr>
              <a:defRPr sz="3200" b="1"/>
            </a:lvl5pPr>
          </a:lstStyle>
          <a:p>
            <a:pPr lvl="0"/>
            <a:r>
              <a:rPr lang="zh-CN" altLang="en-US" dirty="0"/>
              <a:t>副标题</a:t>
            </a:r>
          </a:p>
        </p:txBody>
      </p:sp>
    </p:spTree>
    <p:extLst>
      <p:ext uri="{BB962C8B-B14F-4D97-AF65-F5344CB8AC3E}">
        <p14:creationId xmlns:p14="http://schemas.microsoft.com/office/powerpoint/2010/main" val="367450128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xmlns:p14="http://schemas.microsoft.com/office/powerpoint/2010/main" advTm="2000"/>
    </mc:Fallback>
  </mc:AlternateContent>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663">
          <p15:clr>
            <a:srgbClr val="FBAE40"/>
          </p15:clr>
        </p15:guide>
        <p15:guide id="4" orient="horz" pos="890">
          <p15:clr>
            <a:srgbClr val="FBAE40"/>
          </p15:clr>
        </p15:guide>
        <p15:guide id="5" orient="horz" pos="981">
          <p15:clr>
            <a:srgbClr val="FBAE40"/>
          </p15:clr>
        </p15:guide>
        <p15:guide id="6" orient="horz" pos="3838">
          <p15:clr>
            <a:srgbClr val="FBAE40"/>
          </p15:clr>
        </p15:guide>
        <p15:guide id="7" orient="horz" pos="3929">
          <p15:clr>
            <a:srgbClr val="FBAE40"/>
          </p15:clr>
        </p15:guide>
        <p15:guide id="8" orient="horz" pos="4201">
          <p15:clr>
            <a:srgbClr val="FBAE40"/>
          </p15:clr>
        </p15:guide>
        <p15:guide id="9" orient="horz" pos="527">
          <p15:clr>
            <a:srgbClr val="FBAE40"/>
          </p15:clr>
        </p15:guide>
        <p15:guide id="10" pos="4830">
          <p15:clr>
            <a:srgbClr val="FBAE40"/>
          </p15:clr>
        </p15:guide>
        <p15:guide id="11" pos="340">
          <p15:clr>
            <a:srgbClr val="FBAE40"/>
          </p15:clr>
        </p15:guide>
        <p15:guide id="12" pos="546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8"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9"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8322129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3"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4"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35706967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5"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6"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64076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7191305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3510654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码"/>
          <p:cNvSpPr txBox="1"/>
          <p:nvPr/>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mj-lt"/>
              <a:cs typeface="Calibri" panose="020F0502020204030204" pitchFamily="34" charset="0"/>
            </a:endParaRPr>
          </a:p>
        </p:txBody>
      </p:sp>
      <p:sp>
        <p:nvSpPr>
          <p:cNvPr id="18" name="版权"/>
          <p:cNvSpPr txBox="1"/>
          <p:nvPr/>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j-lt"/>
              <a:ea typeface="+mn-ea"/>
              <a:cs typeface="+mn-cs"/>
            </a:endParaRPr>
          </a:p>
        </p:txBody>
      </p:sp>
      <p:sp>
        <p:nvSpPr>
          <p:cNvPr id="19" name="文字"/>
          <p:cNvSpPr>
            <a:spLocks noGrp="1"/>
          </p:cNvSpPr>
          <p:nvPr>
            <p:ph type="body" idx="1"/>
          </p:nvPr>
        </p:nvSpPr>
        <p:spPr>
          <a:xfrm>
            <a:off x="501651" y="1665289"/>
            <a:ext cx="11188700" cy="4716462"/>
          </a:xfrm>
          <a:prstGeom prst="rect">
            <a:avLst/>
          </a:prstGeom>
        </p:spPr>
        <p:txBody>
          <a:bodyPr vert="horz" lIns="0" tIns="0" rIns="0" bIns="0" rtlCol="0">
            <a:normAutofit/>
          </a:body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标题"/>
          <p:cNvSpPr>
            <a:spLocks noGrp="1"/>
          </p:cNvSpPr>
          <p:nvPr>
            <p:ph type="title"/>
          </p:nvPr>
        </p:nvSpPr>
        <p:spPr bwMode="gray">
          <a:xfrm>
            <a:off x="501652" y="317501"/>
            <a:ext cx="11188700" cy="309820"/>
          </a:xfrm>
          <a:prstGeom prst="rect">
            <a:avLst/>
          </a:prstGeom>
        </p:spPr>
        <p:txBody>
          <a:bodyPr vert="horz" lIns="0" tIns="0" rIns="0" bIns="0" rtlCol="0" anchor="t" anchorCtr="0">
            <a:noAutofit/>
          </a:bodyPr>
          <a:lstStyle/>
          <a:p>
            <a:pPr lvl="0"/>
            <a:r>
              <a:rPr lang="zh-CN" altLang="en-US" dirty="0"/>
              <a:t>单击此处编辑母版文本样式</a:t>
            </a:r>
          </a:p>
        </p:txBody>
      </p:sp>
    </p:spTree>
    <p:extLst>
      <p:ext uri="{BB962C8B-B14F-4D97-AF65-F5344CB8AC3E}">
        <p14:creationId xmlns:p14="http://schemas.microsoft.com/office/powerpoint/2010/main" val="12148279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3" r:id="rId41"/>
    <p:sldLayoutId id="2147483704" r:id="rId42"/>
  </p:sldLayoutIdLst>
  <p:transition>
    <p:fade/>
  </p:transition>
  <p:hf hdr="0" dt="0"/>
  <p:txStyles>
    <p:title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p:titleStyle>
    <p:body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p:bodyStyle>
    <p:otherStyle>
      <a:defPPr>
        <a:defRPr lang="en-US"/>
      </a:defPPr>
      <a:lvl1pPr marL="0" algn="l" defTabSz="1069215" rtl="0" eaLnBrk="1" latinLnBrk="0" hangingPunct="1">
        <a:defRPr sz="2105" kern="1200">
          <a:solidFill>
            <a:schemeClr val="tx1"/>
          </a:solidFill>
          <a:latin typeface="+mn-lt"/>
          <a:ea typeface="+mn-ea"/>
          <a:cs typeface="+mn-cs"/>
        </a:defRPr>
      </a:lvl1pPr>
      <a:lvl2pPr marL="534608" algn="l" defTabSz="1069215" rtl="0" eaLnBrk="1" latinLnBrk="0" hangingPunct="1">
        <a:defRPr sz="2105" kern="1200">
          <a:solidFill>
            <a:schemeClr val="tx1"/>
          </a:solidFill>
          <a:latin typeface="+mn-lt"/>
          <a:ea typeface="+mn-ea"/>
          <a:cs typeface="+mn-cs"/>
        </a:defRPr>
      </a:lvl2pPr>
      <a:lvl3pPr marL="1069215" algn="l" defTabSz="1069215" rtl="0" eaLnBrk="1" latinLnBrk="0" hangingPunct="1">
        <a:defRPr sz="2105" kern="1200">
          <a:solidFill>
            <a:schemeClr val="tx1"/>
          </a:solidFill>
          <a:latin typeface="+mn-lt"/>
          <a:ea typeface="+mn-ea"/>
          <a:cs typeface="+mn-cs"/>
        </a:defRPr>
      </a:lvl3pPr>
      <a:lvl4pPr marL="1603823" algn="l" defTabSz="1069215" rtl="0" eaLnBrk="1" latinLnBrk="0" hangingPunct="1">
        <a:defRPr sz="2105" kern="1200">
          <a:solidFill>
            <a:schemeClr val="tx1"/>
          </a:solidFill>
          <a:latin typeface="+mn-lt"/>
          <a:ea typeface="+mn-ea"/>
          <a:cs typeface="+mn-cs"/>
        </a:defRPr>
      </a:lvl4pPr>
      <a:lvl5pPr marL="2138430" algn="l" defTabSz="1069215" rtl="0" eaLnBrk="1" latinLnBrk="0" hangingPunct="1">
        <a:defRPr sz="2105" kern="1200">
          <a:solidFill>
            <a:schemeClr val="tx1"/>
          </a:solidFill>
          <a:latin typeface="+mn-lt"/>
          <a:ea typeface="+mn-ea"/>
          <a:cs typeface="+mn-cs"/>
        </a:defRPr>
      </a:lvl5pPr>
      <a:lvl6pPr marL="2673038" algn="l" defTabSz="1069215" rtl="0" eaLnBrk="1" latinLnBrk="0" hangingPunct="1">
        <a:defRPr sz="2105" kern="1200">
          <a:solidFill>
            <a:schemeClr val="tx1"/>
          </a:solidFill>
          <a:latin typeface="+mn-lt"/>
          <a:ea typeface="+mn-ea"/>
          <a:cs typeface="+mn-cs"/>
        </a:defRPr>
      </a:lvl6pPr>
      <a:lvl7pPr marL="3207645" algn="l" defTabSz="1069215" rtl="0" eaLnBrk="1" latinLnBrk="0" hangingPunct="1">
        <a:defRPr sz="2105" kern="1200">
          <a:solidFill>
            <a:schemeClr val="tx1"/>
          </a:solidFill>
          <a:latin typeface="+mn-lt"/>
          <a:ea typeface="+mn-ea"/>
          <a:cs typeface="+mn-cs"/>
        </a:defRPr>
      </a:lvl7pPr>
      <a:lvl8pPr marL="3742253" algn="l" defTabSz="1069215" rtl="0" eaLnBrk="1" latinLnBrk="0" hangingPunct="1">
        <a:defRPr sz="2105" kern="1200">
          <a:solidFill>
            <a:schemeClr val="tx1"/>
          </a:solidFill>
          <a:latin typeface="+mn-lt"/>
          <a:ea typeface="+mn-ea"/>
          <a:cs typeface="+mn-cs"/>
        </a:defRPr>
      </a:lvl8pPr>
      <a:lvl9pPr marL="4276860" algn="l" defTabSz="1069215"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483">
          <p15:clr>
            <a:srgbClr val="F26B43"/>
          </p15:clr>
        </p15:guide>
        <p15:guide id="24" orient="horz" pos="2381">
          <p15:clr>
            <a:srgbClr val="F26B43"/>
          </p15:clr>
        </p15:guide>
        <p15:guide id="25" orient="horz" pos="4431">
          <p15:clr>
            <a:srgbClr val="F26B43"/>
          </p15:clr>
        </p15:guide>
        <p15:guide id="26" pos="277">
          <p15:clr>
            <a:srgbClr val="F26B43"/>
          </p15:clr>
        </p15:guide>
        <p15:guide id="27" pos="6458">
          <p15:clr>
            <a:srgbClr val="F26B43"/>
          </p15:clr>
        </p15:guide>
        <p15:guide id="28" orient="horz" pos="1181">
          <p15:clr>
            <a:srgbClr val="F26B43"/>
          </p15:clr>
        </p15:guide>
        <p15:guide id="29" orient="horz" pos="220">
          <p15:clr>
            <a:srgbClr val="F26B43"/>
          </p15:clr>
        </p15:guide>
        <p15:guide id="30" orient="horz" pos="4497">
          <p15:clr>
            <a:srgbClr val="F26B43"/>
          </p15:clr>
        </p15:guide>
        <p15:guide id="31" pos="4351">
          <p15:clr>
            <a:srgbClr val="F26B43"/>
          </p15:clr>
        </p15:guide>
        <p15:guide id="32" orient="horz" pos="260">
          <p15:clr>
            <a:srgbClr val="F26B43"/>
          </p15:clr>
        </p15:guide>
        <p15:guide id="33" pos="1195">
          <p15:clr>
            <a:srgbClr val="F26B43"/>
          </p15:clr>
        </p15:guide>
        <p15:guide id="34" pos="1329">
          <p15:clr>
            <a:srgbClr val="F26B43"/>
          </p15:clr>
        </p15:guide>
        <p15:guide id="35" pos="2245">
          <p15:clr>
            <a:srgbClr val="F26B43"/>
          </p15:clr>
        </p15:guide>
        <p15:guide id="36" pos="2377">
          <p15:clr>
            <a:srgbClr val="F26B43"/>
          </p15:clr>
        </p15:guide>
        <p15:guide id="37" pos="5402">
          <p15:clr>
            <a:srgbClr val="F26B43"/>
          </p15:clr>
        </p15:guide>
        <p15:guide id="38" pos="3301">
          <p15:clr>
            <a:srgbClr val="F26B43"/>
          </p15:clr>
        </p15:guide>
        <p15:guide id="39" pos="3434">
          <p15:clr>
            <a:srgbClr val="F26B43"/>
          </p15:clr>
        </p15:guide>
        <p15:guide id="40" pos="3368">
          <p15:clr>
            <a:srgbClr val="F26B43"/>
          </p15:clr>
        </p15:guide>
        <p15:guide id="41" pos="5535">
          <p15:clr>
            <a:srgbClr val="F26B43"/>
          </p15:clr>
        </p15:guide>
        <p15:guide id="42" orient="horz" pos="1156">
          <p15:clr>
            <a:srgbClr val="F26B43"/>
          </p15:clr>
        </p15:guide>
        <p15:guide id="43" orient="horz" pos="70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9" name="2719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3425" y="484511"/>
            <a:ext cx="12194672" cy="5018086"/>
            <a:chOff x="3425" y="1125538"/>
            <a:chExt cx="12194672" cy="5018086"/>
          </a:xfrm>
        </p:grpSpPr>
        <p:sp>
          <p:nvSpPr>
            <p:cNvPr id="60" name="í$ḷíḓé">
              <a:extLst>
                <a:ext uri="{FF2B5EF4-FFF2-40B4-BE49-F238E27FC236}">
                  <a16:creationId xmlns:a16="http://schemas.microsoft.com/office/drawing/2014/main" id="{FD5E9C9E-255F-44D0-AE0F-DDF6464CD438}"/>
                </a:ext>
              </a:extLst>
            </p:cNvPr>
            <p:cNvSpPr/>
            <p:nvPr/>
          </p:nvSpPr>
          <p:spPr>
            <a:xfrm>
              <a:off x="3425" y="1125538"/>
              <a:ext cx="12194672" cy="1358462"/>
            </a:xfrm>
            <a:prstGeom prst="rect">
              <a:avLst/>
            </a:prstGeom>
            <a:blipFill>
              <a:blip r:embed="rId3"/>
              <a:srcRect/>
              <a:stretch>
                <a:fillRect t="-271060" b="-268539"/>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sz="4800">
                <a:latin typeface="华文细黑" panose="02010600040101010101" pitchFamily="2" charset="-122"/>
                <a:ea typeface="华文细黑" panose="02010600040101010101" pitchFamily="2" charset="-122"/>
              </a:endParaRPr>
            </a:p>
          </p:txBody>
        </p:sp>
        <p:cxnSp>
          <p:nvCxnSpPr>
            <p:cNvPr id="61" name="直接连接符 60">
              <a:extLst>
                <a:ext uri="{FF2B5EF4-FFF2-40B4-BE49-F238E27FC236}">
                  <a16:creationId xmlns:a16="http://schemas.microsoft.com/office/drawing/2014/main" id="{0C5C2F48-B1B4-4A51-88BC-D7C69C7B5710}"/>
                </a:ext>
              </a:extLst>
            </p:cNvPr>
            <p:cNvCxnSpPr>
              <a:cxnSpLocks/>
            </p:cNvCxnSpPr>
            <p:nvPr/>
          </p:nvCxnSpPr>
          <p:spPr>
            <a:xfrm>
              <a:off x="660406" y="2483999"/>
              <a:ext cx="0" cy="3659625"/>
            </a:xfrm>
            <a:prstGeom prst="line">
              <a:avLst/>
            </a:prstGeom>
            <a:ln w="31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17A0B5E-0C11-4C8D-B511-69B78CA6F606}"/>
                </a:ext>
              </a:extLst>
            </p:cNvPr>
            <p:cNvCxnSpPr>
              <a:cxnSpLocks/>
            </p:cNvCxnSpPr>
            <p:nvPr/>
          </p:nvCxnSpPr>
          <p:spPr>
            <a:xfrm>
              <a:off x="4395266" y="2483999"/>
              <a:ext cx="0" cy="3659625"/>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E4F519DE-C16C-40C4-BEE6-C375FD3B907F}"/>
                </a:ext>
              </a:extLst>
            </p:cNvPr>
            <p:cNvCxnSpPr>
              <a:cxnSpLocks/>
            </p:cNvCxnSpPr>
            <p:nvPr/>
          </p:nvCxnSpPr>
          <p:spPr>
            <a:xfrm>
              <a:off x="8120604" y="2483999"/>
              <a:ext cx="0" cy="3659625"/>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ïş1îdê">
              <a:extLst>
                <a:ext uri="{FF2B5EF4-FFF2-40B4-BE49-F238E27FC236}">
                  <a16:creationId xmlns:a16="http://schemas.microsoft.com/office/drawing/2014/main" id="{FD6B0B04-B0FA-4CC1-B328-3B36531E860F}"/>
                </a:ext>
              </a:extLst>
            </p:cNvPr>
            <p:cNvSpPr/>
            <p:nvPr/>
          </p:nvSpPr>
          <p:spPr>
            <a:xfrm>
              <a:off x="736606" y="2932341"/>
              <a:ext cx="3572937" cy="2077284"/>
            </a:xfrm>
            <a:prstGeom prst="rect">
              <a:avLst/>
            </a:prstGeom>
            <a:ln>
              <a:noFill/>
            </a:ln>
          </p:spPr>
          <p:txBody>
            <a:bodyPr wrap="square" lIns="45720" tIns="22860" rIns="45720" bIns="2286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marL="85725" indent="-85725" algn="l">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工业生产</a:t>
              </a:r>
              <a:r>
                <a:rPr lang="zh-CN" altLang="en-US" sz="1000" b="1" dirty="0">
                  <a:solidFill>
                    <a:srgbClr val="ED8B00"/>
                  </a:solidFill>
                  <a:latin typeface="华文细黑" panose="02010600040101010101" pitchFamily="2" charset="-122"/>
                  <a:ea typeface="华文细黑" panose="02010600040101010101" pitchFamily="2" charset="-122"/>
                </a:rPr>
                <a:t>稳定增长</a:t>
              </a:r>
              <a:r>
                <a:rPr lang="zh-CN" altLang="en-US" sz="1000" dirty="0">
                  <a:latin typeface="华文细黑" panose="02010600040101010101" pitchFamily="2" charset="-122"/>
                  <a:ea typeface="华文细黑" panose="02010600040101010101" pitchFamily="2" charset="-122"/>
                </a:rPr>
                <a:t>：上半年全国规模以上工业增加值同比增长</a:t>
              </a:r>
              <a:r>
                <a:rPr lang="en-US" altLang="zh-CN" sz="1000" dirty="0">
                  <a:latin typeface="华文细黑" panose="02010600040101010101" pitchFamily="2" charset="-122"/>
                  <a:ea typeface="华文细黑" panose="02010600040101010101" pitchFamily="2" charset="-122"/>
                </a:rPr>
                <a:t>15.9%</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7.0%</a:t>
              </a:r>
              <a:r>
                <a:rPr lang="zh-CN" altLang="en-US" sz="1000" dirty="0">
                  <a:latin typeface="华文细黑" panose="02010600040101010101" pitchFamily="2" charset="-122"/>
                  <a:ea typeface="华文细黑" panose="02010600040101010101" pitchFamily="2" charset="-122"/>
                </a:rPr>
                <a:t>；比一季度加快</a:t>
              </a:r>
              <a:r>
                <a:rPr lang="en-US" altLang="zh-CN" sz="1000" dirty="0">
                  <a:latin typeface="华文细黑" panose="02010600040101010101" pitchFamily="2" charset="-122"/>
                  <a:ea typeface="华文细黑" panose="02010600040101010101" pitchFamily="2" charset="-122"/>
                </a:rPr>
                <a:t>0.2</a:t>
              </a:r>
              <a:r>
                <a:rPr lang="zh-CN" altLang="en-US" sz="1000" dirty="0">
                  <a:latin typeface="华文细黑" panose="02010600040101010101" pitchFamily="2" charset="-122"/>
                  <a:ea typeface="华文细黑" panose="02010600040101010101" pitchFamily="2" charset="-122"/>
                </a:rPr>
                <a:t>个百分点；其中二季度同比增长</a:t>
              </a:r>
              <a:r>
                <a:rPr lang="en-US" altLang="zh-CN" sz="1000" dirty="0">
                  <a:latin typeface="华文细黑" panose="02010600040101010101" pitchFamily="2" charset="-122"/>
                  <a:ea typeface="华文细黑" panose="02010600040101010101" pitchFamily="2" charset="-122"/>
                </a:rPr>
                <a:t>8.9%</a:t>
              </a:r>
              <a:r>
                <a:rPr lang="zh-CN" altLang="en-US" sz="1000" dirty="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pPr marL="85725" indent="-85725" algn="l">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服务业</a:t>
              </a:r>
              <a:r>
                <a:rPr lang="zh-CN" altLang="en-US" sz="1000" b="1" dirty="0">
                  <a:solidFill>
                    <a:srgbClr val="ED8B00"/>
                  </a:solidFill>
                  <a:latin typeface="华文细黑" panose="02010600040101010101" pitchFamily="2" charset="-122"/>
                  <a:ea typeface="华文细黑" panose="02010600040101010101" pitchFamily="2" charset="-122"/>
                </a:rPr>
                <a:t>稳步恢复</a:t>
              </a:r>
              <a:r>
                <a:rPr lang="zh-CN" altLang="en-US" sz="1000" dirty="0">
                  <a:latin typeface="华文细黑" panose="02010600040101010101" pitchFamily="2" charset="-122"/>
                  <a:ea typeface="华文细黑" panose="02010600040101010101" pitchFamily="2" charset="-122"/>
                </a:rPr>
                <a:t>：二季度第三产业增加值同比增长</a:t>
              </a:r>
              <a:r>
                <a:rPr lang="en-US" altLang="zh-CN" sz="1000" dirty="0">
                  <a:latin typeface="华文细黑" panose="02010600040101010101" pitchFamily="2" charset="-122"/>
                  <a:ea typeface="华文细黑" panose="02010600040101010101" pitchFamily="2" charset="-122"/>
                </a:rPr>
                <a:t>8.3%</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5.1%</a:t>
              </a:r>
              <a:r>
                <a:rPr lang="zh-CN" altLang="en-US" sz="1000" dirty="0">
                  <a:latin typeface="华文细黑" panose="02010600040101010101" pitchFamily="2" charset="-122"/>
                  <a:ea typeface="华文细黑" panose="02010600040101010101" pitchFamily="2" charset="-122"/>
                </a:rPr>
                <a:t>；一季度同比增长</a:t>
              </a:r>
              <a:r>
                <a:rPr lang="en-US" altLang="zh-CN" sz="1000" dirty="0">
                  <a:latin typeface="华文细黑" panose="02010600040101010101" pitchFamily="2" charset="-122"/>
                  <a:ea typeface="华文细黑" panose="02010600040101010101" pitchFamily="2" charset="-122"/>
                </a:rPr>
                <a:t>15.6%</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4.7%</a:t>
              </a:r>
              <a:r>
                <a:rPr lang="zh-CN" altLang="en-US" sz="1000" dirty="0">
                  <a:latin typeface="华文细黑" panose="02010600040101010101" pitchFamily="2" charset="-122"/>
                  <a:ea typeface="华文细黑" panose="02010600040101010101" pitchFamily="2" charset="-122"/>
                </a:rPr>
                <a:t>。</a:t>
              </a:r>
            </a:p>
            <a:p>
              <a:pPr marL="85725" indent="-85725" algn="l">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固定资产投资</a:t>
              </a:r>
              <a:r>
                <a:rPr lang="zh-CN" altLang="en-US" sz="1000" b="1" dirty="0">
                  <a:solidFill>
                    <a:srgbClr val="ED8B00"/>
                  </a:solidFill>
                  <a:latin typeface="华文细黑" panose="02010600040101010101" pitchFamily="2" charset="-122"/>
                  <a:ea typeface="华文细黑" panose="02010600040101010101" pitchFamily="2" charset="-122"/>
                </a:rPr>
                <a:t>持续恢复</a:t>
              </a:r>
              <a:r>
                <a:rPr lang="zh-CN" altLang="en-US" sz="1000" dirty="0">
                  <a:latin typeface="华文细黑" panose="02010600040101010101" pitchFamily="2" charset="-122"/>
                  <a:ea typeface="华文细黑" panose="02010600040101010101" pitchFamily="2" charset="-122"/>
                </a:rPr>
                <a:t>：上半年全国固定资产投资</a:t>
              </a:r>
              <a:r>
                <a:rPr lang="en-US" altLang="zh-CN" sz="1000" dirty="0">
                  <a:latin typeface="华文细黑" panose="02010600040101010101" pitchFamily="2" charset="-122"/>
                  <a:ea typeface="华文细黑" panose="02010600040101010101" pitchFamily="2" charset="-122"/>
                </a:rPr>
                <a:t>255900</a:t>
              </a:r>
              <a:r>
                <a:rPr lang="zh-CN" altLang="en-US" sz="1000" dirty="0">
                  <a:latin typeface="华文细黑" panose="02010600040101010101" pitchFamily="2" charset="-122"/>
                  <a:ea typeface="华文细黑" panose="02010600040101010101" pitchFamily="2" charset="-122"/>
                </a:rPr>
                <a:t>亿元（不含农户），同比增长</a:t>
              </a:r>
              <a:r>
                <a:rPr lang="en-US" altLang="zh-CN" sz="1000" dirty="0">
                  <a:latin typeface="华文细黑" panose="02010600040101010101" pitchFamily="2" charset="-122"/>
                  <a:ea typeface="华文细黑" panose="02010600040101010101" pitchFamily="2" charset="-122"/>
                </a:rPr>
                <a:t>12.6%</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6</a:t>
              </a:r>
              <a:r>
                <a:rPr lang="zh-CN" altLang="en-US" sz="1000" dirty="0">
                  <a:latin typeface="华文细黑" panose="02010600040101010101" pitchFamily="2" charset="-122"/>
                  <a:ea typeface="华文细黑" panose="02010600040101010101" pitchFamily="2" charset="-122"/>
                </a:rPr>
                <a:t>月份环比增长</a:t>
              </a:r>
              <a:r>
                <a:rPr lang="en-US" altLang="zh-CN" sz="1000" dirty="0">
                  <a:latin typeface="华文细黑" panose="02010600040101010101" pitchFamily="2" charset="-122"/>
                  <a:ea typeface="华文细黑" panose="02010600040101010101" pitchFamily="2" charset="-122"/>
                </a:rPr>
                <a:t>0.35%</a:t>
              </a:r>
              <a:r>
                <a:rPr lang="zh-CN" altLang="en-US" sz="1000" dirty="0">
                  <a:latin typeface="华文细黑" panose="02010600040101010101" pitchFamily="2" charset="-122"/>
                  <a:ea typeface="华文细黑" panose="02010600040101010101" pitchFamily="2" charset="-122"/>
                </a:rPr>
                <a:t>；两年平均增长</a:t>
              </a:r>
              <a:r>
                <a:rPr lang="en-US" altLang="zh-CN" sz="1000" dirty="0">
                  <a:latin typeface="华文细黑" panose="02010600040101010101" pitchFamily="2" charset="-122"/>
                  <a:ea typeface="华文细黑" panose="02010600040101010101" pitchFamily="2" charset="-122"/>
                </a:rPr>
                <a:t>4.4%</a:t>
              </a:r>
              <a:r>
                <a:rPr lang="zh-CN" altLang="en-US" sz="1000" dirty="0">
                  <a:latin typeface="华文细黑" panose="02010600040101010101" pitchFamily="2" charset="-122"/>
                  <a:ea typeface="华文细黑" panose="02010600040101010101" pitchFamily="2" charset="-122"/>
                </a:rPr>
                <a:t>，比一季度加快</a:t>
              </a:r>
              <a:r>
                <a:rPr lang="en-US" altLang="zh-CN" sz="1000" dirty="0">
                  <a:latin typeface="华文细黑" panose="02010600040101010101" pitchFamily="2" charset="-122"/>
                  <a:ea typeface="华文细黑" panose="02010600040101010101" pitchFamily="2" charset="-122"/>
                </a:rPr>
                <a:t>1.5</a:t>
              </a:r>
              <a:r>
                <a:rPr lang="zh-CN" altLang="en-US" sz="1000" dirty="0">
                  <a:latin typeface="华文细黑" panose="02010600040101010101" pitchFamily="2" charset="-122"/>
                  <a:ea typeface="华文细黑" panose="02010600040101010101" pitchFamily="2" charset="-122"/>
                </a:rPr>
                <a:t>个百分点。</a:t>
              </a:r>
              <a:endParaRPr lang="en-US" altLang="zh-CN" sz="1000" dirty="0">
                <a:latin typeface="华文细黑" panose="02010600040101010101" pitchFamily="2" charset="-122"/>
                <a:ea typeface="华文细黑" panose="02010600040101010101" pitchFamily="2" charset="-122"/>
              </a:endParaRPr>
            </a:p>
          </p:txBody>
        </p:sp>
        <p:sp>
          <p:nvSpPr>
            <p:cNvPr id="65" name="îṡḻîḑé">
              <a:extLst>
                <a:ext uri="{FF2B5EF4-FFF2-40B4-BE49-F238E27FC236}">
                  <a16:creationId xmlns:a16="http://schemas.microsoft.com/office/drawing/2014/main" id="{F7BEBCDA-DCBA-4DCE-A75F-67DB3BBD59E8}"/>
                </a:ext>
              </a:extLst>
            </p:cNvPr>
            <p:cNvSpPr txBox="1"/>
            <p:nvPr/>
          </p:nvSpPr>
          <p:spPr bwMode="auto">
            <a:xfrm>
              <a:off x="669928" y="2531607"/>
              <a:ext cx="338928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经济层面</a:t>
              </a:r>
              <a:endParaRPr lang="en-US" altLang="zh-CN" sz="1600" b="1" dirty="0">
                <a:latin typeface="华文细黑" panose="02010600040101010101" pitchFamily="2" charset="-122"/>
                <a:ea typeface="华文细黑" panose="02010600040101010101" pitchFamily="2" charset="-122"/>
              </a:endParaRPr>
            </a:p>
          </p:txBody>
        </p:sp>
        <p:sp>
          <p:nvSpPr>
            <p:cNvPr id="66" name="işliḓe">
              <a:extLst>
                <a:ext uri="{FF2B5EF4-FFF2-40B4-BE49-F238E27FC236}">
                  <a16:creationId xmlns:a16="http://schemas.microsoft.com/office/drawing/2014/main" id="{15C6ECAE-9930-416A-AB23-0F7517989CB0}"/>
                </a:ext>
              </a:extLst>
            </p:cNvPr>
            <p:cNvSpPr/>
            <p:nvPr/>
          </p:nvSpPr>
          <p:spPr>
            <a:xfrm>
              <a:off x="4460346" y="2930576"/>
              <a:ext cx="3572938" cy="1820109"/>
            </a:xfrm>
            <a:prstGeom prst="rect">
              <a:avLst/>
            </a:prstGeom>
            <a:ln>
              <a:noFill/>
            </a:ln>
          </p:spPr>
          <p:txBody>
            <a:bodyPr wrap="square" lIns="45720" tIns="22860" rIns="45720" bIns="22860" anchor="t">
              <a:noAutofit/>
            </a:bodyPr>
            <a:lstStyle/>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疫情催化，行业发展</a:t>
              </a:r>
              <a:r>
                <a:rPr lang="zh-CN" altLang="en-US" sz="1000" b="1" dirty="0">
                  <a:solidFill>
                    <a:srgbClr val="ED8B00"/>
                  </a:solidFill>
                  <a:latin typeface="华文细黑" panose="02010600040101010101" pitchFamily="2" charset="-122"/>
                  <a:ea typeface="华文细黑" panose="02010600040101010101" pitchFamily="2" charset="-122"/>
                </a:rPr>
                <a:t>迎来风口</a:t>
              </a:r>
              <a:r>
                <a:rPr lang="zh-CN" altLang="en-US" sz="1000" dirty="0">
                  <a:solidFill>
                    <a:srgbClr val="ED8B00"/>
                  </a:solidFill>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居民活动范围受到限制，消费者行为发生明显改变，新媒体平台培育了新一批预制菜的尝鲜者。</a:t>
              </a:r>
            </a:p>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餐饮企业</a:t>
              </a:r>
              <a:r>
                <a:rPr lang="zh-CN" altLang="en-US" sz="1000" b="1" dirty="0">
                  <a:solidFill>
                    <a:srgbClr val="ED8B00"/>
                  </a:solidFill>
                  <a:latin typeface="华文细黑" panose="02010600040101010101" pitchFamily="2" charset="-122"/>
                  <a:ea typeface="华文细黑" panose="02010600040101010101" pitchFamily="2" charset="-122"/>
                </a:rPr>
                <a:t>抗风险需求增加</a:t>
              </a:r>
              <a:r>
                <a:rPr lang="zh-CN" altLang="en-US" sz="1000" dirty="0">
                  <a:solidFill>
                    <a:srgbClr val="ED8B00"/>
                  </a:solidFill>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2020</a:t>
              </a:r>
              <a:r>
                <a:rPr lang="zh-CN" altLang="en-US" sz="1000" dirty="0">
                  <a:latin typeface="华文细黑" panose="02010600040101010101" pitchFamily="2" charset="-122"/>
                  <a:ea typeface="华文细黑" panose="02010600040101010101" pitchFamily="2" charset="-122"/>
                </a:rPr>
                <a:t>年的疫情对餐饮业造成巨大冲击，但通过餐饮企业将消费者喜欢的餐品变为预制菜在线下线上各种渠道销售，可以某种程度上减小门店暂停营业的影响。疫情期间</a:t>
              </a:r>
              <a:r>
                <a:rPr lang="en-US" altLang="zh-CN" sz="1000" dirty="0">
                  <a:latin typeface="华文细黑" panose="02010600040101010101" pitchFamily="2" charset="-122"/>
                  <a:ea typeface="华文细黑" panose="02010600040101010101" pitchFamily="2" charset="-122"/>
                </a:rPr>
                <a:t>90%</a:t>
              </a:r>
              <a:r>
                <a:rPr lang="zh-CN" altLang="en-US" sz="1000" dirty="0">
                  <a:latin typeface="华文细黑" panose="02010600040101010101" pitchFamily="2" charset="-122"/>
                  <a:ea typeface="华文细黑" panose="02010600040101010101" pitchFamily="2" charset="-122"/>
                </a:rPr>
                <a:t>以上的受访餐饮企业发力外卖产品，有</a:t>
              </a:r>
              <a:r>
                <a:rPr lang="en-US" altLang="zh-CN" sz="1000" dirty="0">
                  <a:latin typeface="华文细黑" panose="02010600040101010101" pitchFamily="2" charset="-122"/>
                  <a:ea typeface="华文细黑" panose="02010600040101010101" pitchFamily="2" charset="-122"/>
                </a:rPr>
                <a:t>91.6%</a:t>
              </a:r>
              <a:r>
                <a:rPr lang="zh-CN" altLang="en-US" sz="1000" dirty="0">
                  <a:latin typeface="华文细黑" panose="02010600040101010101" pitchFamily="2" charset="-122"/>
                  <a:ea typeface="华文细黑" panose="02010600040101010101" pitchFamily="2" charset="-122"/>
                </a:rPr>
                <a:t>的企业出售半成品和预包装食品。</a:t>
              </a:r>
            </a:p>
          </p:txBody>
        </p:sp>
        <p:sp>
          <p:nvSpPr>
            <p:cNvPr id="67" name="iśḷíḑé">
              <a:extLst>
                <a:ext uri="{FF2B5EF4-FFF2-40B4-BE49-F238E27FC236}">
                  <a16:creationId xmlns:a16="http://schemas.microsoft.com/office/drawing/2014/main" id="{DEA06D75-0338-4AAD-8B09-BF019DBA5801}"/>
                </a:ext>
              </a:extLst>
            </p:cNvPr>
            <p:cNvSpPr txBox="1"/>
            <p:nvPr/>
          </p:nvSpPr>
          <p:spPr bwMode="auto">
            <a:xfrm>
              <a:off x="4414078" y="2531607"/>
              <a:ext cx="338928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疫情层面</a:t>
              </a:r>
              <a:endParaRPr lang="en-US" altLang="zh-CN" sz="1600" b="1" dirty="0">
                <a:latin typeface="华文细黑" panose="02010600040101010101" pitchFamily="2" charset="-122"/>
                <a:ea typeface="华文细黑" panose="02010600040101010101" pitchFamily="2" charset="-122"/>
              </a:endParaRPr>
            </a:p>
          </p:txBody>
        </p:sp>
        <p:sp>
          <p:nvSpPr>
            <p:cNvPr id="68" name="is1íḍê">
              <a:extLst>
                <a:ext uri="{FF2B5EF4-FFF2-40B4-BE49-F238E27FC236}">
                  <a16:creationId xmlns:a16="http://schemas.microsoft.com/office/drawing/2014/main" id="{00E50021-E65C-49C6-B4A4-05B7BEE76488}"/>
                </a:ext>
              </a:extLst>
            </p:cNvPr>
            <p:cNvSpPr/>
            <p:nvPr/>
          </p:nvSpPr>
          <p:spPr>
            <a:xfrm>
              <a:off x="8185846" y="2920786"/>
              <a:ext cx="3649138" cy="2477333"/>
            </a:xfrm>
            <a:prstGeom prst="rect">
              <a:avLst/>
            </a:prstGeom>
            <a:ln>
              <a:noFill/>
            </a:ln>
          </p:spPr>
          <p:txBody>
            <a:bodyPr wrap="square" lIns="45720" tIns="22860" rIns="45720" bIns="22860" anchor="t">
              <a:noAutofit/>
            </a:bodyPr>
            <a:lstStyle/>
            <a:p>
              <a:pPr marL="85725" indent="-85725">
                <a:lnSpc>
                  <a:spcPct val="130000"/>
                </a:lnSpc>
                <a:spcBef>
                  <a:spcPct val="0"/>
                </a:spcBef>
                <a:spcAft>
                  <a:spcPts val="1200"/>
                </a:spcAft>
                <a:buFont typeface="Arial" panose="020B0604020202020204" pitchFamily="34" charset="0"/>
                <a:buChar char="•"/>
              </a:pPr>
              <a:r>
                <a:rPr lang="zh-CN" altLang="en-US" sz="1000" b="1" dirty="0">
                  <a:solidFill>
                    <a:srgbClr val="ED8B00"/>
                  </a:solidFill>
                  <a:latin typeface="华文细黑" panose="02010600040101010101" pitchFamily="2" charset="-122"/>
                  <a:ea typeface="华文细黑" panose="02010600040101010101" pitchFamily="2" charset="-122"/>
                </a:rPr>
                <a:t>经济发展催生预制菜消费需求</a:t>
              </a:r>
              <a:r>
                <a:rPr lang="zh-CN" altLang="en-US" sz="1000" dirty="0">
                  <a:latin typeface="华文细黑" panose="02010600040101010101" pitchFamily="2" charset="-122"/>
                  <a:ea typeface="华文细黑" panose="02010600040101010101" pitchFamily="2" charset="-122"/>
                </a:rPr>
                <a:t>：经济发展使人们生活节奏加快，而预制菜有免切、免洗、免配的特点，可以帮助消费者找到工作与生活之间的平衡点。</a:t>
              </a:r>
            </a:p>
            <a:p>
              <a:pPr marL="85725" indent="-85725">
                <a:lnSpc>
                  <a:spcPct val="130000"/>
                </a:lnSpc>
                <a:spcBef>
                  <a:spcPct val="0"/>
                </a:spcBef>
                <a:spcAft>
                  <a:spcPts val="1200"/>
                </a:spcAft>
                <a:buFont typeface="Arial" panose="020B0604020202020204" pitchFamily="34" charset="0"/>
                <a:buChar char="•"/>
              </a:pPr>
              <a:r>
                <a:rPr lang="zh-CN" altLang="en-US" sz="1000" dirty="0">
                  <a:latin typeface="华文细黑" panose="02010600040101010101" pitchFamily="2" charset="-122"/>
                  <a:ea typeface="华文细黑" panose="02010600040101010101" pitchFamily="2" charset="-122"/>
                </a:rPr>
                <a:t>经济发展提高了消费者的</a:t>
              </a:r>
              <a:r>
                <a:rPr lang="zh-CN" altLang="en-US" sz="1000" b="1" dirty="0">
                  <a:solidFill>
                    <a:srgbClr val="ED8B00"/>
                  </a:solidFill>
                  <a:latin typeface="华文细黑" panose="02010600040101010101" pitchFamily="2" charset="-122"/>
                  <a:ea typeface="华文细黑" panose="02010600040101010101" pitchFamily="2" charset="-122"/>
                </a:rPr>
                <a:t>购买力</a:t>
              </a:r>
              <a:r>
                <a:rPr lang="zh-CN" altLang="en-US" sz="1000" dirty="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pPr marL="85725" indent="-85725">
                <a:lnSpc>
                  <a:spcPct val="130000"/>
                </a:lnSpc>
                <a:spcBef>
                  <a:spcPct val="0"/>
                </a:spcBef>
                <a:spcAft>
                  <a:spcPts val="1200"/>
                </a:spcAft>
                <a:buFont typeface="Arial" panose="020B0604020202020204" pitchFamily="34" charset="0"/>
                <a:buChar char="•"/>
              </a:pPr>
              <a:r>
                <a:rPr lang="zh-CN" altLang="en-US" sz="1000" b="1" dirty="0">
                  <a:solidFill>
                    <a:srgbClr val="ED8B00"/>
                  </a:solidFill>
                  <a:latin typeface="华文细黑" panose="02010600040101010101" pitchFamily="2" charset="-122"/>
                  <a:ea typeface="华文细黑" panose="02010600040101010101" pitchFamily="2" charset="-122"/>
                </a:rPr>
                <a:t>家庭结构变化增加预制菜目标消费群体</a:t>
              </a:r>
              <a:r>
                <a:rPr lang="zh-CN" altLang="en-US" sz="1000" dirty="0">
                  <a:latin typeface="华文细黑" panose="02010600040101010101" pitchFamily="2" charset="-122"/>
                  <a:ea typeface="华文细黑" panose="02010600040101010101" pitchFamily="2" charset="-122"/>
                </a:rPr>
                <a:t>：单身及无孩家庭增加将更易成为预制菜的目标消费群体；</a:t>
              </a:r>
              <a:r>
                <a:rPr lang="en-US" altLang="zh-CN" sz="1000" dirty="0">
                  <a:latin typeface="华文细黑" panose="02010600040101010101" pitchFamily="2" charset="-122"/>
                  <a:ea typeface="华文细黑" panose="02010600040101010101" pitchFamily="2" charset="-122"/>
                </a:rPr>
                <a:t>2020</a:t>
              </a:r>
              <a:r>
                <a:rPr lang="zh-CN" altLang="en-US" sz="1000" dirty="0">
                  <a:latin typeface="华文细黑" panose="02010600040101010101" pitchFamily="2" charset="-122"/>
                  <a:ea typeface="华文细黑" panose="02010600040101010101" pitchFamily="2" charset="-122"/>
                </a:rPr>
                <a:t>年我国出生人口约为</a:t>
              </a:r>
              <a:r>
                <a:rPr lang="en-US" altLang="zh-CN" sz="1000" dirty="0">
                  <a:latin typeface="华文细黑" panose="02010600040101010101" pitchFamily="2" charset="-122"/>
                  <a:ea typeface="华文细黑" panose="02010600040101010101" pitchFamily="2" charset="-122"/>
                </a:rPr>
                <a:t>1200</a:t>
              </a:r>
              <a:r>
                <a:rPr lang="zh-CN" altLang="en-US" sz="1000" dirty="0">
                  <a:latin typeface="华文细黑" panose="02010600040101010101" pitchFamily="2" charset="-122"/>
                  <a:ea typeface="华文细黑" panose="02010600040101010101" pitchFamily="2" charset="-122"/>
                </a:rPr>
                <a:t>万人，我国育龄妇女总和生育率为</a:t>
              </a:r>
              <a:r>
                <a:rPr lang="en-US" altLang="zh-CN" sz="1000" dirty="0">
                  <a:latin typeface="华文细黑" panose="02010600040101010101" pitchFamily="2" charset="-122"/>
                  <a:ea typeface="华文细黑" panose="02010600040101010101" pitchFamily="2" charset="-122"/>
                </a:rPr>
                <a:t>1.3</a:t>
              </a:r>
              <a:r>
                <a:rPr lang="zh-CN" altLang="en-US" sz="1000" dirty="0">
                  <a:latin typeface="华文细黑" panose="02010600040101010101" pitchFamily="2" charset="-122"/>
                  <a:ea typeface="华文细黑" panose="02010600040101010101" pitchFamily="2" charset="-122"/>
                </a:rPr>
                <a:t>，处于较低生育水平；我国单身成年人口数量不断壮大，截至</a:t>
              </a:r>
              <a:r>
                <a:rPr lang="en-US" altLang="zh-CN" sz="1000" dirty="0">
                  <a:latin typeface="华文细黑" panose="02010600040101010101" pitchFamily="2" charset="-122"/>
                  <a:ea typeface="华文细黑" panose="02010600040101010101" pitchFamily="2" charset="-122"/>
                </a:rPr>
                <a:t>2019</a:t>
              </a:r>
              <a:r>
                <a:rPr lang="zh-CN" altLang="en-US" sz="1000" dirty="0">
                  <a:latin typeface="华文细黑" panose="02010600040101010101" pitchFamily="2" charset="-122"/>
                  <a:ea typeface="华文细黑" panose="02010600040101010101" pitchFamily="2" charset="-122"/>
                </a:rPr>
                <a:t>年我国单身成年人口已达</a:t>
              </a:r>
              <a:r>
                <a:rPr lang="en-US" altLang="zh-CN" sz="1000" dirty="0">
                  <a:latin typeface="华文细黑" panose="02010600040101010101" pitchFamily="2" charset="-122"/>
                  <a:ea typeface="华文细黑" panose="02010600040101010101" pitchFamily="2" charset="-122"/>
                </a:rPr>
                <a:t>2.6</a:t>
              </a:r>
              <a:r>
                <a:rPr lang="zh-CN" altLang="en-US" sz="1000" dirty="0">
                  <a:latin typeface="华文细黑" panose="02010600040101010101" pitchFamily="2" charset="-122"/>
                  <a:ea typeface="华文细黑" panose="02010600040101010101" pitchFamily="2" charset="-122"/>
                </a:rPr>
                <a:t>亿人，超</a:t>
              </a:r>
              <a:r>
                <a:rPr lang="en-US" altLang="zh-CN" sz="1000" dirty="0">
                  <a:latin typeface="华文细黑" panose="02010600040101010101" pitchFamily="2" charset="-122"/>
                  <a:ea typeface="华文细黑" panose="02010600040101010101" pitchFamily="2" charset="-122"/>
                </a:rPr>
                <a:t>7000</a:t>
              </a:r>
              <a:r>
                <a:rPr lang="zh-CN" altLang="en-US" sz="1000" dirty="0">
                  <a:latin typeface="华文细黑" panose="02010600040101010101" pitchFamily="2" charset="-122"/>
                  <a:ea typeface="华文细黑" panose="02010600040101010101" pitchFamily="2" charset="-122"/>
                </a:rPr>
                <a:t>万人为独居群体，预计</a:t>
              </a:r>
              <a:r>
                <a:rPr lang="en-US" altLang="zh-CN" sz="1000" dirty="0">
                  <a:latin typeface="华文细黑" panose="02010600040101010101" pitchFamily="2" charset="-122"/>
                  <a:ea typeface="华文细黑" panose="02010600040101010101" pitchFamily="2" charset="-122"/>
                </a:rPr>
                <a:t>2021</a:t>
              </a:r>
              <a:r>
                <a:rPr lang="zh-CN" altLang="en-US" sz="1000" dirty="0">
                  <a:latin typeface="华文细黑" panose="02010600040101010101" pitchFamily="2" charset="-122"/>
                  <a:ea typeface="华文细黑" panose="02010600040101010101" pitchFamily="2" charset="-122"/>
                </a:rPr>
                <a:t>年该群体数量达到</a:t>
              </a:r>
              <a:r>
                <a:rPr lang="en-US" altLang="zh-CN" sz="1000" dirty="0">
                  <a:latin typeface="华文细黑" panose="02010600040101010101" pitchFamily="2" charset="-122"/>
                  <a:ea typeface="华文细黑" panose="02010600040101010101" pitchFamily="2" charset="-122"/>
                </a:rPr>
                <a:t>9200</a:t>
              </a:r>
              <a:r>
                <a:rPr lang="zh-CN" altLang="en-US" sz="1000" dirty="0">
                  <a:latin typeface="华文细黑" panose="02010600040101010101" pitchFamily="2" charset="-122"/>
                  <a:ea typeface="华文细黑" panose="02010600040101010101" pitchFamily="2" charset="-122"/>
                </a:rPr>
                <a:t>万。预制菜可满足单身或无孩消费群体方便快捷、避免浪费、一人食等需求，其目标消费群体体量将随家庭结构的改变有所增加。</a:t>
              </a:r>
            </a:p>
            <a:p>
              <a:pPr marL="85725" indent="-85725">
                <a:lnSpc>
                  <a:spcPct val="130000"/>
                </a:lnSpc>
                <a:spcBef>
                  <a:spcPct val="0"/>
                </a:spcBef>
                <a:spcAft>
                  <a:spcPts val="1200"/>
                </a:spcAft>
                <a:buFont typeface="Arial" panose="020B0604020202020204" pitchFamily="34" charset="0"/>
                <a:buChar char="•"/>
              </a:pPr>
              <a:r>
                <a:rPr lang="zh-CN" altLang="en-US" sz="1000" b="1" dirty="0">
                  <a:solidFill>
                    <a:srgbClr val="ED8B00"/>
                  </a:solidFill>
                  <a:latin typeface="华文细黑" panose="02010600040101010101" pitchFamily="2" charset="-122"/>
                  <a:ea typeface="华文细黑" panose="02010600040101010101" pitchFamily="2" charset="-122"/>
                </a:rPr>
                <a:t>新兴消费群体兴起</a:t>
              </a:r>
              <a:r>
                <a:rPr lang="zh-CN" altLang="en-US" sz="1000" dirty="0">
                  <a:latin typeface="华文细黑" panose="02010600040101010101" pitchFamily="2" charset="-122"/>
                  <a:ea typeface="华文细黑" panose="02010600040101010101" pitchFamily="2" charset="-122"/>
                </a:rPr>
                <a:t>转变用户认知：以</a:t>
              </a:r>
              <a:r>
                <a:rPr lang="en-US" altLang="zh-CN" sz="1000" dirty="0">
                  <a:latin typeface="华文细黑" panose="02010600040101010101" pitchFamily="2" charset="-122"/>
                  <a:ea typeface="华文细黑" panose="02010600040101010101" pitchFamily="2" charset="-122"/>
                </a:rPr>
                <a:t>90</a:t>
              </a:r>
              <a:r>
                <a:rPr lang="zh-CN" altLang="en-US" sz="1000" dirty="0">
                  <a:latin typeface="华文细黑" panose="02010600040101010101" pitchFamily="2" charset="-122"/>
                  <a:ea typeface="华文细黑" panose="02010600040101010101" pitchFamily="2" charset="-122"/>
                </a:rPr>
                <a:t>后为主力的年轻餐饮消费者“工作忙”“没时间”，用户认知开始转变，预制菜成为年轻人最爱的商品之一，新兴消费群体的兴起将从思想到行动扭转对预制菜的态度，为预制菜行业打开全新市场空间。</a:t>
              </a:r>
            </a:p>
          </p:txBody>
        </p:sp>
        <p:sp>
          <p:nvSpPr>
            <p:cNvPr id="69" name="ïṣľiḓé">
              <a:extLst>
                <a:ext uri="{FF2B5EF4-FFF2-40B4-BE49-F238E27FC236}">
                  <a16:creationId xmlns:a16="http://schemas.microsoft.com/office/drawing/2014/main" id="{B8173067-B660-4DCC-AB67-978ADF39792E}"/>
                </a:ext>
              </a:extLst>
            </p:cNvPr>
            <p:cNvSpPr txBox="1"/>
            <p:nvPr/>
          </p:nvSpPr>
          <p:spPr bwMode="auto">
            <a:xfrm>
              <a:off x="8120604" y="2532915"/>
              <a:ext cx="33982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nchor="b"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eaLnBrk="1" hangingPunct="1">
                <a:lnSpc>
                  <a:spcPct val="100000"/>
                </a:lnSpc>
                <a:spcBef>
                  <a:spcPct val="0"/>
                </a:spcBef>
                <a:buFontTx/>
                <a:buNone/>
              </a:pPr>
              <a:r>
                <a:rPr lang="zh-CN" altLang="en-US" sz="1600" b="1" dirty="0">
                  <a:latin typeface="华文细黑" panose="02010600040101010101" pitchFamily="2" charset="-122"/>
                  <a:ea typeface="华文细黑" panose="02010600040101010101" pitchFamily="2" charset="-122"/>
                </a:rPr>
                <a:t>消费层面</a:t>
              </a:r>
              <a:endParaRPr lang="en-US" altLang="zh-CN" sz="1600" b="1" dirty="0">
                <a:latin typeface="华文细黑" panose="02010600040101010101" pitchFamily="2" charset="-122"/>
                <a:ea typeface="华文细黑" panose="02010600040101010101" pitchFamily="2" charset="-122"/>
              </a:endParaRPr>
            </a:p>
          </p:txBody>
        </p:sp>
        <p:sp>
          <p:nvSpPr>
            <p:cNvPr id="70" name="íṧ1ïḍè">
              <a:extLst>
                <a:ext uri="{FF2B5EF4-FFF2-40B4-BE49-F238E27FC236}">
                  <a16:creationId xmlns:a16="http://schemas.microsoft.com/office/drawing/2014/main" id="{820D25E8-F476-4199-BF3F-33B3F2B06A7D}"/>
                </a:ext>
              </a:extLst>
            </p:cNvPr>
            <p:cNvSpPr/>
            <p:nvPr/>
          </p:nvSpPr>
          <p:spPr>
            <a:xfrm>
              <a:off x="3425" y="2176272"/>
              <a:ext cx="12194672" cy="30772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anchor="ctr" anchorCtr="0">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endParaRPr sz="2000" b="1">
                <a:latin typeface="华文细黑" panose="02010600040101010101" pitchFamily="2" charset="-122"/>
                <a:ea typeface="华文细黑" panose="02010600040101010101" pitchFamily="2" charset="-122"/>
              </a:endParaRPr>
            </a:p>
          </p:txBody>
        </p:sp>
        <p:sp>
          <p:nvSpPr>
            <p:cNvPr id="81" name="iṩḻiḓé">
              <a:extLst>
                <a:ext uri="{FF2B5EF4-FFF2-40B4-BE49-F238E27FC236}">
                  <a16:creationId xmlns:a16="http://schemas.microsoft.com/office/drawing/2014/main" id="{5272092C-D742-4460-A609-9EB56A9E8BDD}"/>
                </a:ext>
              </a:extLst>
            </p:cNvPr>
            <p:cNvSpPr/>
            <p:nvPr/>
          </p:nvSpPr>
          <p:spPr>
            <a:xfrm>
              <a:off x="669928" y="1987236"/>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grpSp>
          <p:nvGrpSpPr>
            <p:cNvPr id="72" name="í$ľíḍê">
              <a:extLst>
                <a:ext uri="{FF2B5EF4-FFF2-40B4-BE49-F238E27FC236}">
                  <a16:creationId xmlns:a16="http://schemas.microsoft.com/office/drawing/2014/main" id="{828A281E-4947-4365-BAB8-84EB82C4D1EB}"/>
                </a:ext>
              </a:extLst>
            </p:cNvPr>
            <p:cNvGrpSpPr/>
            <p:nvPr/>
          </p:nvGrpSpPr>
          <p:grpSpPr>
            <a:xfrm>
              <a:off x="4404672" y="1987236"/>
              <a:ext cx="685800" cy="685800"/>
              <a:chOff x="1371904" y="2511098"/>
              <a:chExt cx="685800" cy="685800"/>
            </a:xfrm>
          </p:grpSpPr>
          <p:sp>
            <p:nvSpPr>
              <p:cNvPr id="79" name="ïṡľîḑe">
                <a:extLst>
                  <a:ext uri="{FF2B5EF4-FFF2-40B4-BE49-F238E27FC236}">
                    <a16:creationId xmlns:a16="http://schemas.microsoft.com/office/drawing/2014/main" id="{FC9DBE80-118A-4A30-913C-C481D40B0FAC}"/>
                  </a:ext>
                </a:extLst>
              </p:cNvPr>
              <p:cNvSpPr/>
              <p:nvPr/>
            </p:nvSpPr>
            <p:spPr>
              <a:xfrm>
                <a:off x="1371904" y="2511098"/>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sp>
            <p:nvSpPr>
              <p:cNvPr id="80" name="ï$ḻïḓê">
                <a:extLst>
                  <a:ext uri="{FF2B5EF4-FFF2-40B4-BE49-F238E27FC236}">
                    <a16:creationId xmlns:a16="http://schemas.microsoft.com/office/drawing/2014/main" id="{F9C17528-E843-4522-948E-A446A49AB7E2}"/>
                  </a:ext>
                </a:extLst>
              </p:cNvPr>
              <p:cNvSpPr/>
              <p:nvPr/>
            </p:nvSpPr>
            <p:spPr bwMode="auto">
              <a:xfrm>
                <a:off x="1534620" y="2679324"/>
                <a:ext cx="360368" cy="349347"/>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solidFill>
                <a:schemeClr val="bg1"/>
              </a:solidFill>
              <a:ln>
                <a:noFill/>
              </a:ln>
            </p:spPr>
            <p:txBody>
              <a:bodyPr wrap="square" lIns="45720" tIns="22860" rIns="45720" bIns="2286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algn="ctr"/>
                <a:endParaRPr sz="2400">
                  <a:latin typeface="华文细黑" panose="02010600040101010101" pitchFamily="2" charset="-122"/>
                  <a:ea typeface="华文细黑" panose="02010600040101010101" pitchFamily="2" charset="-122"/>
                </a:endParaRPr>
              </a:p>
            </p:txBody>
          </p:sp>
        </p:grpSp>
        <p:sp>
          <p:nvSpPr>
            <p:cNvPr id="78" name="iṡḻiḍe">
              <a:extLst>
                <a:ext uri="{FF2B5EF4-FFF2-40B4-BE49-F238E27FC236}">
                  <a16:creationId xmlns:a16="http://schemas.microsoft.com/office/drawing/2014/main" id="{59E0A063-4831-48C4-9412-ED73A340983A}"/>
                </a:ext>
              </a:extLst>
            </p:cNvPr>
            <p:cNvSpPr/>
            <p:nvPr/>
          </p:nvSpPr>
          <p:spPr bwMode="auto">
            <a:xfrm>
              <a:off x="834140" y="2129294"/>
              <a:ext cx="360367" cy="346877"/>
            </a:xfrm>
            <a:custGeom>
              <a:avLst/>
              <a:gdLst>
                <a:gd name="connsiteX0" fmla="*/ 229534 w 596711"/>
                <a:gd name="connsiteY0" fmla="*/ 417307 h 574373"/>
                <a:gd name="connsiteX1" fmla="*/ 413123 w 596711"/>
                <a:gd name="connsiteY1" fmla="*/ 478892 h 574373"/>
                <a:gd name="connsiteX2" fmla="*/ 595755 w 596711"/>
                <a:gd name="connsiteY2" fmla="*/ 417307 h 574373"/>
                <a:gd name="connsiteX3" fmla="*/ 596711 w 596711"/>
                <a:gd name="connsiteY3" fmla="*/ 422081 h 574373"/>
                <a:gd name="connsiteX4" fmla="*/ 596711 w 596711"/>
                <a:gd name="connsiteY4" fmla="*/ 507537 h 574373"/>
                <a:gd name="connsiteX5" fmla="*/ 413123 w 596711"/>
                <a:gd name="connsiteY5" fmla="*/ 574373 h 574373"/>
                <a:gd name="connsiteX6" fmla="*/ 229534 w 596711"/>
                <a:gd name="connsiteY6" fmla="*/ 507537 h 574373"/>
                <a:gd name="connsiteX7" fmla="*/ 229534 w 596711"/>
                <a:gd name="connsiteY7" fmla="*/ 422081 h 574373"/>
                <a:gd name="connsiteX8" fmla="*/ 229534 w 596711"/>
                <a:gd name="connsiteY8" fmla="*/ 287877 h 574373"/>
                <a:gd name="connsiteX9" fmla="*/ 413123 w 596711"/>
                <a:gd name="connsiteY9" fmla="*/ 349963 h 574373"/>
                <a:gd name="connsiteX10" fmla="*/ 595755 w 596711"/>
                <a:gd name="connsiteY10" fmla="*/ 287877 h 574373"/>
                <a:gd name="connsiteX11" fmla="*/ 596711 w 596711"/>
                <a:gd name="connsiteY11" fmla="*/ 293130 h 574373"/>
                <a:gd name="connsiteX12" fmla="*/ 596711 w 596711"/>
                <a:gd name="connsiteY12" fmla="*/ 378618 h 574373"/>
                <a:gd name="connsiteX13" fmla="*/ 413123 w 596711"/>
                <a:gd name="connsiteY13" fmla="*/ 445480 h 574373"/>
                <a:gd name="connsiteX14" fmla="*/ 229534 w 596711"/>
                <a:gd name="connsiteY14" fmla="*/ 378618 h 574373"/>
                <a:gd name="connsiteX15" fmla="*/ 229534 w 596711"/>
                <a:gd name="connsiteY15" fmla="*/ 293130 h 574373"/>
                <a:gd name="connsiteX16" fmla="*/ 0 w 596711"/>
                <a:gd name="connsiteY16" fmla="*/ 287877 h 574373"/>
                <a:gd name="connsiteX17" fmla="*/ 183584 w 596711"/>
                <a:gd name="connsiteY17" fmla="*/ 349492 h 574373"/>
                <a:gd name="connsiteX18" fmla="*/ 203663 w 596711"/>
                <a:gd name="connsiteY18" fmla="*/ 349015 h 574373"/>
                <a:gd name="connsiteX19" fmla="*/ 203663 w 596711"/>
                <a:gd name="connsiteY19" fmla="*/ 373852 h 574373"/>
                <a:gd name="connsiteX20" fmla="*/ 203663 w 596711"/>
                <a:gd name="connsiteY20" fmla="*/ 444542 h 574373"/>
                <a:gd name="connsiteX21" fmla="*/ 183584 w 596711"/>
                <a:gd name="connsiteY21" fmla="*/ 445020 h 574373"/>
                <a:gd name="connsiteX22" fmla="*/ 0 w 596711"/>
                <a:gd name="connsiteY22" fmla="*/ 378151 h 574373"/>
                <a:gd name="connsiteX23" fmla="*/ 0 w 596711"/>
                <a:gd name="connsiteY23" fmla="*/ 292653 h 574373"/>
                <a:gd name="connsiteX24" fmla="*/ 0 w 596711"/>
                <a:gd name="connsiteY24" fmla="*/ 158524 h 574373"/>
                <a:gd name="connsiteX25" fmla="*/ 183584 w 596711"/>
                <a:gd name="connsiteY25" fmla="*/ 220580 h 574373"/>
                <a:gd name="connsiteX26" fmla="*/ 203663 w 596711"/>
                <a:gd name="connsiteY26" fmla="*/ 220103 h 574373"/>
                <a:gd name="connsiteX27" fmla="*/ 203663 w 596711"/>
                <a:gd name="connsiteY27" fmla="*/ 315574 h 574373"/>
                <a:gd name="connsiteX28" fmla="*/ 183584 w 596711"/>
                <a:gd name="connsiteY28" fmla="*/ 316051 h 574373"/>
                <a:gd name="connsiteX29" fmla="*/ 0 w 596711"/>
                <a:gd name="connsiteY29" fmla="*/ 249221 h 574373"/>
                <a:gd name="connsiteX30" fmla="*/ 0 w 596711"/>
                <a:gd name="connsiteY30" fmla="*/ 163775 h 574373"/>
                <a:gd name="connsiteX31" fmla="*/ 413123 w 596711"/>
                <a:gd name="connsiteY31" fmla="*/ 129353 h 574373"/>
                <a:gd name="connsiteX32" fmla="*/ 596711 w 596711"/>
                <a:gd name="connsiteY32" fmla="*/ 196204 h 574373"/>
                <a:gd name="connsiteX33" fmla="*/ 596711 w 596711"/>
                <a:gd name="connsiteY33" fmla="*/ 251118 h 574373"/>
                <a:gd name="connsiteX34" fmla="*/ 413123 w 596711"/>
                <a:gd name="connsiteY34" fmla="*/ 317970 h 574373"/>
                <a:gd name="connsiteX35" fmla="*/ 229534 w 596711"/>
                <a:gd name="connsiteY35" fmla="*/ 251118 h 574373"/>
                <a:gd name="connsiteX36" fmla="*/ 229534 w 596711"/>
                <a:gd name="connsiteY36" fmla="*/ 196204 h 574373"/>
                <a:gd name="connsiteX37" fmla="*/ 413123 w 596711"/>
                <a:gd name="connsiteY37" fmla="*/ 129353 h 574373"/>
                <a:gd name="connsiteX38" fmla="*/ 183589 w 596711"/>
                <a:gd name="connsiteY38" fmla="*/ 0 h 574373"/>
                <a:gd name="connsiteX39" fmla="*/ 367177 w 596711"/>
                <a:gd name="connsiteY39" fmla="*/ 66851 h 574373"/>
                <a:gd name="connsiteX40" fmla="*/ 367177 w 596711"/>
                <a:gd name="connsiteY40" fmla="*/ 105530 h 574373"/>
                <a:gd name="connsiteX41" fmla="*/ 204147 w 596711"/>
                <a:gd name="connsiteY41" fmla="*/ 188139 h 574373"/>
                <a:gd name="connsiteX42" fmla="*/ 183589 w 596711"/>
                <a:gd name="connsiteY42" fmla="*/ 188617 h 574373"/>
                <a:gd name="connsiteX43" fmla="*/ 0 w 596711"/>
                <a:gd name="connsiteY43" fmla="*/ 121765 h 574373"/>
                <a:gd name="connsiteX44" fmla="*/ 0 w 596711"/>
                <a:gd name="connsiteY44" fmla="*/ 66851 h 574373"/>
                <a:gd name="connsiteX45" fmla="*/ 183589 w 596711"/>
                <a:gd name="connsiteY45" fmla="*/ 0 h 57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6711" h="574373">
                  <a:moveTo>
                    <a:pt x="229534" y="417307"/>
                  </a:moveTo>
                  <a:cubicBezTo>
                    <a:pt x="236705" y="451680"/>
                    <a:pt x="316547" y="478892"/>
                    <a:pt x="413123" y="478892"/>
                  </a:cubicBezTo>
                  <a:cubicBezTo>
                    <a:pt x="509698" y="478892"/>
                    <a:pt x="589061" y="451680"/>
                    <a:pt x="595755" y="417307"/>
                  </a:cubicBezTo>
                  <a:cubicBezTo>
                    <a:pt x="596233" y="418739"/>
                    <a:pt x="596711" y="420172"/>
                    <a:pt x="596711" y="422081"/>
                  </a:cubicBezTo>
                  <a:lnTo>
                    <a:pt x="596711" y="507537"/>
                  </a:lnTo>
                  <a:cubicBezTo>
                    <a:pt x="596711" y="544774"/>
                    <a:pt x="514479" y="574373"/>
                    <a:pt x="413123" y="574373"/>
                  </a:cubicBezTo>
                  <a:cubicBezTo>
                    <a:pt x="311766" y="574373"/>
                    <a:pt x="229534" y="544774"/>
                    <a:pt x="229534" y="507537"/>
                  </a:cubicBezTo>
                  <a:lnTo>
                    <a:pt x="229534" y="422081"/>
                  </a:lnTo>
                  <a:close/>
                  <a:moveTo>
                    <a:pt x="229534" y="287877"/>
                  </a:moveTo>
                  <a:cubicBezTo>
                    <a:pt x="236705" y="322741"/>
                    <a:pt x="316547" y="349963"/>
                    <a:pt x="413123" y="349963"/>
                  </a:cubicBezTo>
                  <a:cubicBezTo>
                    <a:pt x="509698" y="349963"/>
                    <a:pt x="589061" y="322741"/>
                    <a:pt x="595755" y="287877"/>
                  </a:cubicBezTo>
                  <a:cubicBezTo>
                    <a:pt x="596233" y="289787"/>
                    <a:pt x="596711" y="291220"/>
                    <a:pt x="596711" y="293130"/>
                  </a:cubicBezTo>
                  <a:lnTo>
                    <a:pt x="596711" y="378618"/>
                  </a:lnTo>
                  <a:cubicBezTo>
                    <a:pt x="596711" y="415392"/>
                    <a:pt x="514479" y="445480"/>
                    <a:pt x="413123" y="445480"/>
                  </a:cubicBezTo>
                  <a:cubicBezTo>
                    <a:pt x="311766" y="445480"/>
                    <a:pt x="229534" y="415392"/>
                    <a:pt x="229534" y="378618"/>
                  </a:cubicBezTo>
                  <a:lnTo>
                    <a:pt x="229534" y="293130"/>
                  </a:lnTo>
                  <a:close/>
                  <a:moveTo>
                    <a:pt x="0" y="287877"/>
                  </a:moveTo>
                  <a:cubicBezTo>
                    <a:pt x="7171" y="322267"/>
                    <a:pt x="86533" y="349492"/>
                    <a:pt x="183584" y="349492"/>
                  </a:cubicBezTo>
                  <a:cubicBezTo>
                    <a:pt x="190277" y="349492"/>
                    <a:pt x="196970" y="349492"/>
                    <a:pt x="203663" y="349015"/>
                  </a:cubicBezTo>
                  <a:lnTo>
                    <a:pt x="203663" y="373852"/>
                  </a:lnTo>
                  <a:lnTo>
                    <a:pt x="203663" y="444542"/>
                  </a:lnTo>
                  <a:cubicBezTo>
                    <a:pt x="196970" y="445020"/>
                    <a:pt x="190277" y="445020"/>
                    <a:pt x="183584" y="445020"/>
                  </a:cubicBezTo>
                  <a:cubicBezTo>
                    <a:pt x="82230" y="445020"/>
                    <a:pt x="0" y="414929"/>
                    <a:pt x="0" y="378151"/>
                  </a:cubicBezTo>
                  <a:lnTo>
                    <a:pt x="0" y="292653"/>
                  </a:lnTo>
                  <a:close/>
                  <a:moveTo>
                    <a:pt x="0" y="158524"/>
                  </a:moveTo>
                  <a:cubicBezTo>
                    <a:pt x="7171" y="193371"/>
                    <a:pt x="86533" y="220580"/>
                    <a:pt x="183584" y="220580"/>
                  </a:cubicBezTo>
                  <a:cubicBezTo>
                    <a:pt x="190277" y="220580"/>
                    <a:pt x="196970" y="220580"/>
                    <a:pt x="203663" y="220103"/>
                  </a:cubicBezTo>
                  <a:lnTo>
                    <a:pt x="203663" y="315574"/>
                  </a:lnTo>
                  <a:cubicBezTo>
                    <a:pt x="196970" y="316051"/>
                    <a:pt x="190277" y="316051"/>
                    <a:pt x="183584" y="316051"/>
                  </a:cubicBezTo>
                  <a:cubicBezTo>
                    <a:pt x="82230" y="316051"/>
                    <a:pt x="0" y="285978"/>
                    <a:pt x="0" y="249221"/>
                  </a:cubicBezTo>
                  <a:lnTo>
                    <a:pt x="0" y="163775"/>
                  </a:lnTo>
                  <a:close/>
                  <a:moveTo>
                    <a:pt x="413123" y="129353"/>
                  </a:moveTo>
                  <a:cubicBezTo>
                    <a:pt x="514479" y="129353"/>
                    <a:pt x="596711" y="159436"/>
                    <a:pt x="596711" y="196204"/>
                  </a:cubicBezTo>
                  <a:lnTo>
                    <a:pt x="596711" y="251118"/>
                  </a:lnTo>
                  <a:cubicBezTo>
                    <a:pt x="596711" y="288364"/>
                    <a:pt x="514479" y="317970"/>
                    <a:pt x="413123" y="317970"/>
                  </a:cubicBezTo>
                  <a:cubicBezTo>
                    <a:pt x="311766" y="317970"/>
                    <a:pt x="229534" y="288364"/>
                    <a:pt x="229534" y="251118"/>
                  </a:cubicBezTo>
                  <a:lnTo>
                    <a:pt x="229534" y="196204"/>
                  </a:lnTo>
                  <a:cubicBezTo>
                    <a:pt x="229534" y="159436"/>
                    <a:pt x="311766" y="129353"/>
                    <a:pt x="413123" y="129353"/>
                  </a:cubicBezTo>
                  <a:close/>
                  <a:moveTo>
                    <a:pt x="183589" y="0"/>
                  </a:moveTo>
                  <a:cubicBezTo>
                    <a:pt x="284945" y="0"/>
                    <a:pt x="367177" y="30083"/>
                    <a:pt x="367177" y="66851"/>
                  </a:cubicBezTo>
                  <a:lnTo>
                    <a:pt x="367177" y="105530"/>
                  </a:lnTo>
                  <a:cubicBezTo>
                    <a:pt x="282554" y="112693"/>
                    <a:pt x="207493" y="140388"/>
                    <a:pt x="204147" y="188139"/>
                  </a:cubicBezTo>
                  <a:cubicBezTo>
                    <a:pt x="197453" y="188617"/>
                    <a:pt x="190282" y="188617"/>
                    <a:pt x="183589" y="188617"/>
                  </a:cubicBezTo>
                  <a:cubicBezTo>
                    <a:pt x="82232" y="188617"/>
                    <a:pt x="0" y="158534"/>
                    <a:pt x="0" y="121765"/>
                  </a:cubicBezTo>
                  <a:lnTo>
                    <a:pt x="0" y="66851"/>
                  </a:lnTo>
                  <a:cubicBezTo>
                    <a:pt x="0" y="30083"/>
                    <a:pt x="82232" y="0"/>
                    <a:pt x="183589" y="0"/>
                  </a:cubicBezTo>
                  <a:close/>
                </a:path>
              </a:pathLst>
            </a:custGeom>
            <a:solidFill>
              <a:schemeClr val="bg1"/>
            </a:solidFill>
            <a:ln>
              <a:noFill/>
            </a:ln>
          </p:spPr>
          <p:txBody>
            <a:bodyPr wrap="square" lIns="45720" tIns="22860" rIns="45720" bIns="22860" anchor="ctr">
              <a:normAutofit fontScale="9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algn="ctr"/>
              <a:endParaRPr sz="2400">
                <a:latin typeface="华文细黑" panose="02010600040101010101" pitchFamily="2" charset="-122"/>
                <a:ea typeface="华文细黑" panose="02010600040101010101" pitchFamily="2" charset="-122"/>
              </a:endParaRPr>
            </a:p>
          </p:txBody>
        </p:sp>
      </p:grpSp>
      <p:sp>
        <p:nvSpPr>
          <p:cNvPr id="2" name="标题 1">
            <a:extLst>
              <a:ext uri="{FF2B5EF4-FFF2-40B4-BE49-F238E27FC236}">
                <a16:creationId xmlns:a16="http://schemas.microsoft.com/office/drawing/2014/main" id="{1E4C6E6A-0E55-4443-A989-557CC6344DF5}"/>
              </a:ext>
            </a:extLst>
          </p:cNvPr>
          <p:cNvSpPr>
            <a:spLocks noGrp="1"/>
          </p:cNvSpPr>
          <p:nvPr>
            <p:ph type="title"/>
          </p:nvPr>
        </p:nvSpPr>
        <p:spPr>
          <a:xfrm>
            <a:off x="1133551" y="1095"/>
            <a:ext cx="9672320" cy="511810"/>
          </a:xfrm>
        </p:spPr>
        <p:txBody>
          <a:bodyPr/>
          <a:lstStyle/>
          <a:p>
            <a:pPr algn="ctr"/>
            <a:r>
              <a:rPr kumimoji="1" lang="zh-CN" altLang="en-US" dirty="0"/>
              <a:t>预制品行业的宏观环境</a:t>
            </a:r>
          </a:p>
        </p:txBody>
      </p:sp>
      <p:sp>
        <p:nvSpPr>
          <p:cNvPr id="56" name="iṩḻiḓé">
            <a:extLst>
              <a:ext uri="{FF2B5EF4-FFF2-40B4-BE49-F238E27FC236}">
                <a16:creationId xmlns:a16="http://schemas.microsoft.com/office/drawing/2014/main" id="{A60A4726-7A70-450F-A98E-62DF6E325E8E}"/>
              </a:ext>
            </a:extLst>
          </p:cNvPr>
          <p:cNvSpPr/>
          <p:nvPr/>
        </p:nvSpPr>
        <p:spPr>
          <a:xfrm>
            <a:off x="8148138" y="1340014"/>
            <a:ext cx="685800" cy="685800"/>
          </a:xfrm>
          <a:prstGeom prst="ellipse">
            <a:avLst/>
          </a:prstGeom>
          <a:solidFill>
            <a:srgbClr val="ED8B00"/>
          </a:solidFill>
          <a:ln w="38100">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22860" rIns="45720" bIns="22860" rtlCol="0" anchor="ctr">
            <a:normAutofit fontScale="92500"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chemeClr val="lt1"/>
                </a:solidFill>
                <a:effectLst/>
                <a:uFillTx/>
                <a:latin typeface="+mn-lt"/>
                <a:ea typeface="+mn-ea"/>
                <a:cs typeface="+mn-cs"/>
                <a:sym typeface="Helvetica Light"/>
              </a:defRPr>
            </a:lvl9pPr>
          </a:lstStyle>
          <a:p>
            <a:pPr algn="ctr"/>
            <a:endParaRPr lang="zh-CN" altLang="en-US" sz="3300">
              <a:latin typeface="华文细黑" panose="02010600040101010101" pitchFamily="2" charset="-122"/>
              <a:ea typeface="华文细黑" panose="02010600040101010101" pitchFamily="2" charset="-122"/>
            </a:endParaRPr>
          </a:p>
        </p:txBody>
      </p:sp>
      <p:sp>
        <p:nvSpPr>
          <p:cNvPr id="58" name="Freeform 996">
            <a:extLst>
              <a:ext uri="{FF2B5EF4-FFF2-40B4-BE49-F238E27FC236}">
                <a16:creationId xmlns:a16="http://schemas.microsoft.com/office/drawing/2014/main" id="{8F361D08-C123-4C19-B465-4820C6D091DC}"/>
              </a:ext>
            </a:extLst>
          </p:cNvPr>
          <p:cNvSpPr>
            <a:spLocks noChangeAspect="1" noEditPoints="1"/>
          </p:cNvSpPr>
          <p:nvPr/>
        </p:nvSpPr>
        <p:spPr bwMode="auto">
          <a:xfrm>
            <a:off x="8256679" y="1445536"/>
            <a:ext cx="451113" cy="449793"/>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 name="T20" fmla="*/ 362 w 512"/>
              <a:gd name="T21" fmla="*/ 170 h 512"/>
              <a:gd name="T22" fmla="*/ 309 w 512"/>
              <a:gd name="T23" fmla="*/ 170 h 512"/>
              <a:gd name="T24" fmla="*/ 309 w 512"/>
              <a:gd name="T25" fmla="*/ 149 h 512"/>
              <a:gd name="T26" fmla="*/ 256 w 512"/>
              <a:gd name="T27" fmla="*/ 96 h 512"/>
              <a:gd name="T28" fmla="*/ 202 w 512"/>
              <a:gd name="T29" fmla="*/ 149 h 512"/>
              <a:gd name="T30" fmla="*/ 202 w 512"/>
              <a:gd name="T31" fmla="*/ 170 h 512"/>
              <a:gd name="T32" fmla="*/ 149 w 512"/>
              <a:gd name="T33" fmla="*/ 170 h 512"/>
              <a:gd name="T34" fmla="*/ 138 w 512"/>
              <a:gd name="T35" fmla="*/ 181 h 512"/>
              <a:gd name="T36" fmla="*/ 138 w 512"/>
              <a:gd name="T37" fmla="*/ 405 h 512"/>
              <a:gd name="T38" fmla="*/ 149 w 512"/>
              <a:gd name="T39" fmla="*/ 416 h 512"/>
              <a:gd name="T40" fmla="*/ 362 w 512"/>
              <a:gd name="T41" fmla="*/ 416 h 512"/>
              <a:gd name="T42" fmla="*/ 373 w 512"/>
              <a:gd name="T43" fmla="*/ 405 h 512"/>
              <a:gd name="T44" fmla="*/ 373 w 512"/>
              <a:gd name="T45" fmla="*/ 181 h 512"/>
              <a:gd name="T46" fmla="*/ 362 w 512"/>
              <a:gd name="T47" fmla="*/ 170 h 512"/>
              <a:gd name="T48" fmla="*/ 224 w 512"/>
              <a:gd name="T49" fmla="*/ 149 h 512"/>
              <a:gd name="T50" fmla="*/ 256 w 512"/>
              <a:gd name="T51" fmla="*/ 117 h 512"/>
              <a:gd name="T52" fmla="*/ 288 w 512"/>
              <a:gd name="T53" fmla="*/ 149 h 512"/>
              <a:gd name="T54" fmla="*/ 288 w 512"/>
              <a:gd name="T55" fmla="*/ 170 h 512"/>
              <a:gd name="T56" fmla="*/ 224 w 512"/>
              <a:gd name="T57" fmla="*/ 170 h 512"/>
              <a:gd name="T58" fmla="*/ 224 w 512"/>
              <a:gd name="T59" fmla="*/ 149 h 512"/>
              <a:gd name="T60" fmla="*/ 352 w 512"/>
              <a:gd name="T61" fmla="*/ 394 h 512"/>
              <a:gd name="T62" fmla="*/ 160 w 512"/>
              <a:gd name="T63" fmla="*/ 394 h 512"/>
              <a:gd name="T64" fmla="*/ 160 w 512"/>
              <a:gd name="T65" fmla="*/ 192 h 512"/>
              <a:gd name="T66" fmla="*/ 202 w 512"/>
              <a:gd name="T67" fmla="*/ 192 h 512"/>
              <a:gd name="T68" fmla="*/ 202 w 512"/>
              <a:gd name="T69" fmla="*/ 213 h 512"/>
              <a:gd name="T70" fmla="*/ 213 w 512"/>
              <a:gd name="T71" fmla="*/ 224 h 512"/>
              <a:gd name="T72" fmla="*/ 224 w 512"/>
              <a:gd name="T73" fmla="*/ 213 h 512"/>
              <a:gd name="T74" fmla="*/ 224 w 512"/>
              <a:gd name="T75" fmla="*/ 192 h 512"/>
              <a:gd name="T76" fmla="*/ 288 w 512"/>
              <a:gd name="T77" fmla="*/ 192 h 512"/>
              <a:gd name="T78" fmla="*/ 288 w 512"/>
              <a:gd name="T79" fmla="*/ 213 h 512"/>
              <a:gd name="T80" fmla="*/ 298 w 512"/>
              <a:gd name="T81" fmla="*/ 224 h 512"/>
              <a:gd name="T82" fmla="*/ 309 w 512"/>
              <a:gd name="T83" fmla="*/ 213 h 512"/>
              <a:gd name="T84" fmla="*/ 309 w 512"/>
              <a:gd name="T85" fmla="*/ 192 h 512"/>
              <a:gd name="T86" fmla="*/ 352 w 512"/>
              <a:gd name="T87" fmla="*/ 192 h 512"/>
              <a:gd name="T88" fmla="*/ 352 w 512"/>
              <a:gd name="T89"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170"/>
                </a:moveTo>
                <a:cubicBezTo>
                  <a:pt x="309" y="170"/>
                  <a:pt x="309" y="170"/>
                  <a:pt x="309" y="170"/>
                </a:cubicBezTo>
                <a:cubicBezTo>
                  <a:pt x="309" y="149"/>
                  <a:pt x="309" y="149"/>
                  <a:pt x="309" y="149"/>
                </a:cubicBezTo>
                <a:cubicBezTo>
                  <a:pt x="309" y="120"/>
                  <a:pt x="285" y="96"/>
                  <a:pt x="256" y="96"/>
                </a:cubicBezTo>
                <a:cubicBezTo>
                  <a:pt x="226" y="96"/>
                  <a:pt x="202" y="120"/>
                  <a:pt x="202" y="149"/>
                </a:cubicBezTo>
                <a:cubicBezTo>
                  <a:pt x="202" y="170"/>
                  <a:pt x="202" y="170"/>
                  <a:pt x="202" y="170"/>
                </a:cubicBezTo>
                <a:cubicBezTo>
                  <a:pt x="149" y="170"/>
                  <a:pt x="149" y="170"/>
                  <a:pt x="149" y="170"/>
                </a:cubicBezTo>
                <a:cubicBezTo>
                  <a:pt x="143" y="170"/>
                  <a:pt x="138" y="175"/>
                  <a:pt x="138" y="181"/>
                </a:cubicBezTo>
                <a:cubicBezTo>
                  <a:pt x="138" y="405"/>
                  <a:pt x="138" y="405"/>
                  <a:pt x="138" y="405"/>
                </a:cubicBezTo>
                <a:cubicBezTo>
                  <a:pt x="138" y="411"/>
                  <a:pt x="143" y="416"/>
                  <a:pt x="149" y="416"/>
                </a:cubicBezTo>
                <a:cubicBezTo>
                  <a:pt x="362" y="416"/>
                  <a:pt x="362" y="416"/>
                  <a:pt x="362" y="416"/>
                </a:cubicBezTo>
                <a:cubicBezTo>
                  <a:pt x="368" y="416"/>
                  <a:pt x="373" y="411"/>
                  <a:pt x="373" y="405"/>
                </a:cubicBezTo>
                <a:cubicBezTo>
                  <a:pt x="373" y="181"/>
                  <a:pt x="373" y="181"/>
                  <a:pt x="373" y="181"/>
                </a:cubicBezTo>
                <a:cubicBezTo>
                  <a:pt x="373" y="175"/>
                  <a:pt x="368" y="170"/>
                  <a:pt x="362" y="170"/>
                </a:cubicBezTo>
                <a:close/>
                <a:moveTo>
                  <a:pt x="224" y="149"/>
                </a:moveTo>
                <a:cubicBezTo>
                  <a:pt x="224" y="131"/>
                  <a:pt x="238" y="117"/>
                  <a:pt x="256" y="117"/>
                </a:cubicBezTo>
                <a:cubicBezTo>
                  <a:pt x="273" y="117"/>
                  <a:pt x="288" y="131"/>
                  <a:pt x="288" y="149"/>
                </a:cubicBezTo>
                <a:cubicBezTo>
                  <a:pt x="288" y="170"/>
                  <a:pt x="288" y="170"/>
                  <a:pt x="288" y="170"/>
                </a:cubicBezTo>
                <a:cubicBezTo>
                  <a:pt x="224" y="170"/>
                  <a:pt x="224" y="170"/>
                  <a:pt x="224" y="170"/>
                </a:cubicBezTo>
                <a:lnTo>
                  <a:pt x="224" y="149"/>
                </a:lnTo>
                <a:close/>
                <a:moveTo>
                  <a:pt x="352" y="394"/>
                </a:moveTo>
                <a:cubicBezTo>
                  <a:pt x="160" y="394"/>
                  <a:pt x="160" y="394"/>
                  <a:pt x="160" y="394"/>
                </a:cubicBezTo>
                <a:cubicBezTo>
                  <a:pt x="160" y="192"/>
                  <a:pt x="160" y="192"/>
                  <a:pt x="160" y="192"/>
                </a:cubicBezTo>
                <a:cubicBezTo>
                  <a:pt x="202" y="192"/>
                  <a:pt x="202" y="192"/>
                  <a:pt x="202" y="192"/>
                </a:cubicBezTo>
                <a:cubicBezTo>
                  <a:pt x="202" y="213"/>
                  <a:pt x="202" y="213"/>
                  <a:pt x="202" y="213"/>
                </a:cubicBezTo>
                <a:cubicBezTo>
                  <a:pt x="202" y="219"/>
                  <a:pt x="207" y="224"/>
                  <a:pt x="213" y="224"/>
                </a:cubicBezTo>
                <a:cubicBezTo>
                  <a:pt x="219" y="224"/>
                  <a:pt x="224" y="219"/>
                  <a:pt x="224" y="213"/>
                </a:cubicBezTo>
                <a:cubicBezTo>
                  <a:pt x="224" y="192"/>
                  <a:pt x="224" y="192"/>
                  <a:pt x="224" y="192"/>
                </a:cubicBezTo>
                <a:cubicBezTo>
                  <a:pt x="288" y="192"/>
                  <a:pt x="288" y="192"/>
                  <a:pt x="288" y="192"/>
                </a:cubicBezTo>
                <a:cubicBezTo>
                  <a:pt x="288" y="213"/>
                  <a:pt x="288" y="213"/>
                  <a:pt x="288" y="213"/>
                </a:cubicBezTo>
                <a:cubicBezTo>
                  <a:pt x="288" y="219"/>
                  <a:pt x="292" y="224"/>
                  <a:pt x="298" y="224"/>
                </a:cubicBezTo>
                <a:cubicBezTo>
                  <a:pt x="304" y="224"/>
                  <a:pt x="309" y="219"/>
                  <a:pt x="309" y="213"/>
                </a:cubicBezTo>
                <a:cubicBezTo>
                  <a:pt x="309" y="192"/>
                  <a:pt x="309" y="192"/>
                  <a:pt x="309" y="192"/>
                </a:cubicBezTo>
                <a:cubicBezTo>
                  <a:pt x="352" y="192"/>
                  <a:pt x="352" y="192"/>
                  <a:pt x="352" y="192"/>
                </a:cubicBezTo>
                <a:lnTo>
                  <a:pt x="352" y="394"/>
                </a:lnTo>
                <a:close/>
              </a:path>
            </a:pathLst>
          </a:custGeom>
          <a:solidFill>
            <a:schemeClr val="bg1"/>
          </a:solidFill>
          <a:ln>
            <a:solidFill>
              <a:schemeClr val="bg1"/>
            </a:solidFill>
          </a:ln>
        </p:spPr>
        <p:txBody>
          <a:bodyPr vert="horz" wrap="square" lIns="80189" tIns="40095" rIns="80189" bIns="40095" numCol="1" anchor="t" anchorCtr="0" compatLnSpc="1">
            <a:prstTxWarp prst="textNoShape">
              <a:avLst/>
            </a:prstTxWarp>
          </a:bodyPr>
          <a:lstStyle/>
          <a:p>
            <a:pPr defTabSz="986912"/>
            <a:endParaRPr lang="en-GB" sz="1579" dirty="0">
              <a:solidFill>
                <a:prstClr val="black"/>
              </a:solidFill>
              <a:latin typeface="Calibri"/>
              <a:ea typeface="华文细黑"/>
            </a:endParaRPr>
          </a:p>
        </p:txBody>
      </p:sp>
      <p:pic>
        <p:nvPicPr>
          <p:cNvPr id="4" name="图片 3">
            <a:extLst>
              <a:ext uri="{FF2B5EF4-FFF2-40B4-BE49-F238E27FC236}">
                <a16:creationId xmlns:a16="http://schemas.microsoft.com/office/drawing/2014/main" id="{F74CDDB2-E37B-4285-A9D1-F8D995F71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40" y="4381735"/>
            <a:ext cx="3188498" cy="2124868"/>
          </a:xfrm>
          <a:prstGeom prst="rect">
            <a:avLst/>
          </a:prstGeom>
        </p:spPr>
      </p:pic>
      <p:pic>
        <p:nvPicPr>
          <p:cNvPr id="6" name="图片 5">
            <a:extLst>
              <a:ext uri="{FF2B5EF4-FFF2-40B4-BE49-F238E27FC236}">
                <a16:creationId xmlns:a16="http://schemas.microsoft.com/office/drawing/2014/main" id="{6A707345-FB90-42C1-8A8B-0454D7F800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4672" y="4088627"/>
            <a:ext cx="3628324" cy="2417976"/>
          </a:xfrm>
          <a:prstGeom prst="rect">
            <a:avLst/>
          </a:prstGeom>
        </p:spPr>
      </p:pic>
    </p:spTree>
    <p:extLst>
      <p:ext uri="{BB962C8B-B14F-4D97-AF65-F5344CB8AC3E}">
        <p14:creationId xmlns:p14="http://schemas.microsoft.com/office/powerpoint/2010/main" val="33195160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368919" y="716049"/>
            <a:ext cx="5257800" cy="5623263"/>
          </a:xfrm>
          <a:prstGeom prst="rect">
            <a:avLst/>
          </a:prstGeom>
          <a:solidFill>
            <a:schemeClr val="bg1">
              <a:lumMod val="95000"/>
            </a:schemeClr>
          </a:solidFill>
          <a:ln w="12700" cap="flat">
            <a:solidFill>
              <a:srgbClr val="2E7CAC"/>
            </a:solidFill>
            <a:prstDash val="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latin typeface="微软雅黑" panose="020B0503020204020204" pitchFamily="34" charset="-122"/>
              <a:ea typeface="微软雅黑" panose="020B0503020204020204" pitchFamily="34" charset="-122"/>
              <a:sym typeface="Helvetica Light"/>
            </a:endParaRPr>
          </a:p>
        </p:txBody>
      </p:sp>
      <p:sp>
        <p:nvSpPr>
          <p:cNvPr id="7" name="man-succesing_75727"/>
          <p:cNvSpPr>
            <a:spLocks noChangeAspect="1"/>
          </p:cNvSpPr>
          <p:nvPr/>
        </p:nvSpPr>
        <p:spPr bwMode="auto">
          <a:xfrm>
            <a:off x="6879863" y="95613"/>
            <a:ext cx="567580" cy="555025"/>
          </a:xfrm>
          <a:custGeom>
            <a:avLst/>
            <a:gdLst>
              <a:gd name="connsiteX0" fmla="*/ 454143 w 606157"/>
              <a:gd name="connsiteY0" fmla="*/ 386956 h 592750"/>
              <a:gd name="connsiteX1" fmla="*/ 454143 w 606157"/>
              <a:gd name="connsiteY1" fmla="*/ 559114 h 592750"/>
              <a:gd name="connsiteX2" fmla="*/ 456800 w 606157"/>
              <a:gd name="connsiteY2" fmla="*/ 561957 h 592750"/>
              <a:gd name="connsiteX3" fmla="*/ 466005 w 606157"/>
              <a:gd name="connsiteY3" fmla="*/ 561957 h 592750"/>
              <a:gd name="connsiteX4" fmla="*/ 467997 w 606157"/>
              <a:gd name="connsiteY4" fmla="*/ 559114 h 592750"/>
              <a:gd name="connsiteX5" fmla="*/ 467997 w 606157"/>
              <a:gd name="connsiteY5" fmla="*/ 386956 h 592750"/>
              <a:gd name="connsiteX6" fmla="*/ 242918 w 606157"/>
              <a:gd name="connsiteY6" fmla="*/ 134357 h 592750"/>
              <a:gd name="connsiteX7" fmla="*/ 256203 w 606157"/>
              <a:gd name="connsiteY7" fmla="*/ 141463 h 592750"/>
              <a:gd name="connsiteX8" fmla="*/ 323764 w 606157"/>
              <a:gd name="connsiteY8" fmla="*/ 230906 h 592750"/>
              <a:gd name="connsiteX9" fmla="*/ 326327 w 606157"/>
              <a:gd name="connsiteY9" fmla="*/ 244644 h 592750"/>
              <a:gd name="connsiteX10" fmla="*/ 313801 w 606157"/>
              <a:gd name="connsiteY10" fmla="*/ 250803 h 592750"/>
              <a:gd name="connsiteX11" fmla="*/ 286757 w 606157"/>
              <a:gd name="connsiteY11" fmla="*/ 250803 h 592750"/>
              <a:gd name="connsiteX12" fmla="*/ 286757 w 606157"/>
              <a:gd name="connsiteY12" fmla="*/ 561957 h 592750"/>
              <a:gd name="connsiteX13" fmla="*/ 386202 w 606157"/>
              <a:gd name="connsiteY13" fmla="*/ 561957 h 592750"/>
              <a:gd name="connsiteX14" fmla="*/ 389144 w 606157"/>
              <a:gd name="connsiteY14" fmla="*/ 559114 h 592750"/>
              <a:gd name="connsiteX15" fmla="*/ 389144 w 606157"/>
              <a:gd name="connsiteY15" fmla="*/ 332760 h 592750"/>
              <a:gd name="connsiteX16" fmla="*/ 389144 w 606157"/>
              <a:gd name="connsiteY16" fmla="*/ 306799 h 592750"/>
              <a:gd name="connsiteX17" fmla="*/ 378136 w 606157"/>
              <a:gd name="connsiteY17" fmla="*/ 332192 h 592750"/>
              <a:gd name="connsiteX18" fmla="*/ 350998 w 606157"/>
              <a:gd name="connsiteY18" fmla="*/ 350004 h 592750"/>
              <a:gd name="connsiteX19" fmla="*/ 339232 w 606157"/>
              <a:gd name="connsiteY19" fmla="*/ 347541 h 592750"/>
              <a:gd name="connsiteX20" fmla="*/ 323575 w 606157"/>
              <a:gd name="connsiteY20" fmla="*/ 331339 h 592750"/>
              <a:gd name="connsiteX21" fmla="*/ 323859 w 606157"/>
              <a:gd name="connsiteY21" fmla="*/ 308789 h 592750"/>
              <a:gd name="connsiteX22" fmla="*/ 380793 w 606157"/>
              <a:gd name="connsiteY22" fmla="*/ 177278 h 592750"/>
              <a:gd name="connsiteX23" fmla="*/ 404041 w 606157"/>
              <a:gd name="connsiteY23" fmla="*/ 159750 h 592750"/>
              <a:gd name="connsiteX24" fmla="*/ 514683 w 606157"/>
              <a:gd name="connsiteY24" fmla="*/ 159465 h 592750"/>
              <a:gd name="connsiteX25" fmla="*/ 542296 w 606157"/>
              <a:gd name="connsiteY25" fmla="*/ 177278 h 592750"/>
              <a:gd name="connsiteX26" fmla="*/ 599230 w 606157"/>
              <a:gd name="connsiteY26" fmla="*/ 308789 h 592750"/>
              <a:gd name="connsiteX27" fmla="*/ 599610 w 606157"/>
              <a:gd name="connsiteY27" fmla="*/ 331339 h 592750"/>
              <a:gd name="connsiteX28" fmla="*/ 583858 w 606157"/>
              <a:gd name="connsiteY28" fmla="*/ 347541 h 592750"/>
              <a:gd name="connsiteX29" fmla="*/ 572092 w 606157"/>
              <a:gd name="connsiteY29" fmla="*/ 350004 h 592750"/>
              <a:gd name="connsiteX30" fmla="*/ 544953 w 606157"/>
              <a:gd name="connsiteY30" fmla="*/ 332192 h 592750"/>
              <a:gd name="connsiteX31" fmla="*/ 532997 w 606157"/>
              <a:gd name="connsiteY31" fmla="*/ 304525 h 592750"/>
              <a:gd name="connsiteX32" fmla="*/ 532997 w 606157"/>
              <a:gd name="connsiteY32" fmla="*/ 332760 h 592750"/>
              <a:gd name="connsiteX33" fmla="*/ 532997 w 606157"/>
              <a:gd name="connsiteY33" fmla="*/ 559114 h 592750"/>
              <a:gd name="connsiteX34" fmla="*/ 536887 w 606157"/>
              <a:gd name="connsiteY34" fmla="*/ 561957 h 592750"/>
              <a:gd name="connsiteX35" fmla="*/ 590785 w 606157"/>
              <a:gd name="connsiteY35" fmla="*/ 561957 h 592750"/>
              <a:gd name="connsiteX36" fmla="*/ 606157 w 606157"/>
              <a:gd name="connsiteY36" fmla="*/ 577401 h 592750"/>
              <a:gd name="connsiteX37" fmla="*/ 590785 w 606157"/>
              <a:gd name="connsiteY37" fmla="*/ 592750 h 592750"/>
              <a:gd name="connsiteX38" fmla="*/ 15372 w 606157"/>
              <a:gd name="connsiteY38" fmla="*/ 592750 h 592750"/>
              <a:gd name="connsiteX39" fmla="*/ 0 w 606157"/>
              <a:gd name="connsiteY39" fmla="*/ 577401 h 592750"/>
              <a:gd name="connsiteX40" fmla="*/ 15372 w 606157"/>
              <a:gd name="connsiteY40" fmla="*/ 561957 h 592750"/>
              <a:gd name="connsiteX41" fmla="*/ 50766 w 606157"/>
              <a:gd name="connsiteY41" fmla="*/ 561957 h 592750"/>
              <a:gd name="connsiteX42" fmla="*/ 50766 w 606157"/>
              <a:gd name="connsiteY42" fmla="*/ 369617 h 592750"/>
              <a:gd name="connsiteX43" fmla="*/ 23628 w 606157"/>
              <a:gd name="connsiteY43" fmla="*/ 369617 h 592750"/>
              <a:gd name="connsiteX44" fmla="*/ 11102 w 606157"/>
              <a:gd name="connsiteY44" fmla="*/ 363459 h 592750"/>
              <a:gd name="connsiteX45" fmla="*/ 13759 w 606157"/>
              <a:gd name="connsiteY45" fmla="*/ 349720 h 592750"/>
              <a:gd name="connsiteX46" fmla="*/ 81226 w 606157"/>
              <a:gd name="connsiteY46" fmla="*/ 260278 h 592750"/>
              <a:gd name="connsiteX47" fmla="*/ 94605 w 606157"/>
              <a:gd name="connsiteY47" fmla="*/ 253172 h 592750"/>
              <a:gd name="connsiteX48" fmla="*/ 107890 w 606157"/>
              <a:gd name="connsiteY48" fmla="*/ 260278 h 592750"/>
              <a:gd name="connsiteX49" fmla="*/ 175452 w 606157"/>
              <a:gd name="connsiteY49" fmla="*/ 349720 h 592750"/>
              <a:gd name="connsiteX50" fmla="*/ 178014 w 606157"/>
              <a:gd name="connsiteY50" fmla="*/ 363459 h 592750"/>
              <a:gd name="connsiteX51" fmla="*/ 165488 w 606157"/>
              <a:gd name="connsiteY51" fmla="*/ 369617 h 592750"/>
              <a:gd name="connsiteX52" fmla="*/ 138350 w 606157"/>
              <a:gd name="connsiteY52" fmla="*/ 369617 h 592750"/>
              <a:gd name="connsiteX53" fmla="*/ 138350 w 606157"/>
              <a:gd name="connsiteY53" fmla="*/ 561957 h 592750"/>
              <a:gd name="connsiteX54" fmla="*/ 199079 w 606157"/>
              <a:gd name="connsiteY54" fmla="*/ 561957 h 592750"/>
              <a:gd name="connsiteX55" fmla="*/ 199079 w 606157"/>
              <a:gd name="connsiteY55" fmla="*/ 250803 h 592750"/>
              <a:gd name="connsiteX56" fmla="*/ 172035 w 606157"/>
              <a:gd name="connsiteY56" fmla="*/ 250803 h 592750"/>
              <a:gd name="connsiteX57" fmla="*/ 159510 w 606157"/>
              <a:gd name="connsiteY57" fmla="*/ 244644 h 592750"/>
              <a:gd name="connsiteX58" fmla="*/ 162072 w 606157"/>
              <a:gd name="connsiteY58" fmla="*/ 230906 h 592750"/>
              <a:gd name="connsiteX59" fmla="*/ 229539 w 606157"/>
              <a:gd name="connsiteY59" fmla="*/ 141463 h 592750"/>
              <a:gd name="connsiteX60" fmla="*/ 242918 w 606157"/>
              <a:gd name="connsiteY60" fmla="*/ 134357 h 592750"/>
              <a:gd name="connsiteX61" fmla="*/ 458182 w 606157"/>
              <a:gd name="connsiteY61" fmla="*/ 0 h 592750"/>
              <a:gd name="connsiteX62" fmla="*/ 532629 w 606157"/>
              <a:gd name="connsiteY62" fmla="*/ 74306 h 592750"/>
              <a:gd name="connsiteX63" fmla="*/ 458182 w 606157"/>
              <a:gd name="connsiteY63" fmla="*/ 148612 h 592750"/>
              <a:gd name="connsiteX64" fmla="*/ 383735 w 606157"/>
              <a:gd name="connsiteY64" fmla="*/ 74306 h 592750"/>
              <a:gd name="connsiteX65" fmla="*/ 458182 w 606157"/>
              <a:gd name="connsiteY65" fmla="*/ 0 h 59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592750">
                <a:moveTo>
                  <a:pt x="454143" y="386956"/>
                </a:moveTo>
                <a:lnTo>
                  <a:pt x="454143" y="559114"/>
                </a:lnTo>
                <a:cubicBezTo>
                  <a:pt x="454143" y="560062"/>
                  <a:pt x="454048" y="561957"/>
                  <a:pt x="456800" y="561957"/>
                </a:cubicBezTo>
                <a:lnTo>
                  <a:pt x="466005" y="561957"/>
                </a:lnTo>
                <a:cubicBezTo>
                  <a:pt x="468282" y="561957"/>
                  <a:pt x="467997" y="560062"/>
                  <a:pt x="467997" y="559114"/>
                </a:cubicBezTo>
                <a:lnTo>
                  <a:pt x="467997" y="386956"/>
                </a:lnTo>
                <a:close/>
                <a:moveTo>
                  <a:pt x="242918" y="134357"/>
                </a:moveTo>
                <a:cubicBezTo>
                  <a:pt x="247947" y="134357"/>
                  <a:pt x="252787" y="136915"/>
                  <a:pt x="256203" y="141463"/>
                </a:cubicBezTo>
                <a:lnTo>
                  <a:pt x="323764" y="230906"/>
                </a:lnTo>
                <a:cubicBezTo>
                  <a:pt x="328699" y="237443"/>
                  <a:pt x="327465" y="242275"/>
                  <a:pt x="326327" y="244644"/>
                </a:cubicBezTo>
                <a:cubicBezTo>
                  <a:pt x="325188" y="246918"/>
                  <a:pt x="322056" y="250803"/>
                  <a:pt x="313801" y="250803"/>
                </a:cubicBezTo>
                <a:lnTo>
                  <a:pt x="286757" y="250803"/>
                </a:lnTo>
                <a:lnTo>
                  <a:pt x="286757" y="561957"/>
                </a:lnTo>
                <a:lnTo>
                  <a:pt x="386202" y="561957"/>
                </a:lnTo>
                <a:cubicBezTo>
                  <a:pt x="389713" y="561957"/>
                  <a:pt x="389144" y="560062"/>
                  <a:pt x="389144" y="559114"/>
                </a:cubicBezTo>
                <a:lnTo>
                  <a:pt x="389144" y="332760"/>
                </a:lnTo>
                <a:lnTo>
                  <a:pt x="389144" y="306799"/>
                </a:lnTo>
                <a:lnTo>
                  <a:pt x="378136" y="332192"/>
                </a:lnTo>
                <a:cubicBezTo>
                  <a:pt x="373392" y="342993"/>
                  <a:pt x="362764" y="350004"/>
                  <a:pt x="350998" y="350004"/>
                </a:cubicBezTo>
                <a:cubicBezTo>
                  <a:pt x="346918" y="350004"/>
                  <a:pt x="343027" y="349152"/>
                  <a:pt x="339232" y="347541"/>
                </a:cubicBezTo>
                <a:cubicBezTo>
                  <a:pt x="332020" y="344414"/>
                  <a:pt x="326421" y="338635"/>
                  <a:pt x="323575" y="331339"/>
                </a:cubicBezTo>
                <a:cubicBezTo>
                  <a:pt x="320633" y="324043"/>
                  <a:pt x="320728" y="315990"/>
                  <a:pt x="323859" y="308789"/>
                </a:cubicBezTo>
                <a:lnTo>
                  <a:pt x="380793" y="177278"/>
                </a:lnTo>
                <a:cubicBezTo>
                  <a:pt x="384969" y="167708"/>
                  <a:pt x="393224" y="159750"/>
                  <a:pt x="404041" y="159750"/>
                </a:cubicBezTo>
                <a:cubicBezTo>
                  <a:pt x="404990" y="159750"/>
                  <a:pt x="514304" y="159465"/>
                  <a:pt x="514683" y="159465"/>
                </a:cubicBezTo>
                <a:cubicBezTo>
                  <a:pt x="526544" y="159465"/>
                  <a:pt x="537552" y="166477"/>
                  <a:pt x="542296" y="177278"/>
                </a:cubicBezTo>
                <a:lnTo>
                  <a:pt x="599230" y="308789"/>
                </a:lnTo>
                <a:cubicBezTo>
                  <a:pt x="602361" y="315990"/>
                  <a:pt x="602456" y="324043"/>
                  <a:pt x="599610" y="331339"/>
                </a:cubicBezTo>
                <a:cubicBezTo>
                  <a:pt x="596668" y="338635"/>
                  <a:pt x="591070" y="344414"/>
                  <a:pt x="583858" y="347541"/>
                </a:cubicBezTo>
                <a:cubicBezTo>
                  <a:pt x="580062" y="349152"/>
                  <a:pt x="576172" y="350004"/>
                  <a:pt x="572092" y="350004"/>
                </a:cubicBezTo>
                <a:cubicBezTo>
                  <a:pt x="560325" y="350004"/>
                  <a:pt x="549698" y="342993"/>
                  <a:pt x="544953" y="332192"/>
                </a:cubicBezTo>
                <a:lnTo>
                  <a:pt x="532997" y="304525"/>
                </a:lnTo>
                <a:lnTo>
                  <a:pt x="532997" y="332760"/>
                </a:lnTo>
                <a:lnTo>
                  <a:pt x="532997" y="559114"/>
                </a:lnTo>
                <a:cubicBezTo>
                  <a:pt x="532997" y="560062"/>
                  <a:pt x="533282" y="561957"/>
                  <a:pt x="536887" y="561957"/>
                </a:cubicBezTo>
                <a:lnTo>
                  <a:pt x="590785" y="561957"/>
                </a:lnTo>
                <a:cubicBezTo>
                  <a:pt x="599230" y="561957"/>
                  <a:pt x="606157" y="568873"/>
                  <a:pt x="606157" y="577401"/>
                </a:cubicBezTo>
                <a:cubicBezTo>
                  <a:pt x="606157" y="585928"/>
                  <a:pt x="599230" y="592750"/>
                  <a:pt x="590785" y="592750"/>
                </a:cubicBezTo>
                <a:lnTo>
                  <a:pt x="15372" y="592750"/>
                </a:lnTo>
                <a:cubicBezTo>
                  <a:pt x="6927" y="592750"/>
                  <a:pt x="0" y="585833"/>
                  <a:pt x="0" y="577401"/>
                </a:cubicBezTo>
                <a:cubicBezTo>
                  <a:pt x="0" y="568873"/>
                  <a:pt x="6927" y="561957"/>
                  <a:pt x="15372" y="561957"/>
                </a:cubicBezTo>
                <a:lnTo>
                  <a:pt x="50766" y="561957"/>
                </a:lnTo>
                <a:lnTo>
                  <a:pt x="50766" y="369617"/>
                </a:lnTo>
                <a:lnTo>
                  <a:pt x="23628" y="369617"/>
                </a:lnTo>
                <a:cubicBezTo>
                  <a:pt x="15467" y="369617"/>
                  <a:pt x="12336" y="365733"/>
                  <a:pt x="11102" y="363459"/>
                </a:cubicBezTo>
                <a:cubicBezTo>
                  <a:pt x="9963" y="361090"/>
                  <a:pt x="8825" y="356258"/>
                  <a:pt x="13759" y="349720"/>
                </a:cubicBezTo>
                <a:lnTo>
                  <a:pt x="81226" y="260278"/>
                </a:lnTo>
                <a:cubicBezTo>
                  <a:pt x="84642" y="255730"/>
                  <a:pt x="89481" y="253172"/>
                  <a:pt x="94605" y="253172"/>
                </a:cubicBezTo>
                <a:cubicBezTo>
                  <a:pt x="99634" y="253172"/>
                  <a:pt x="104474" y="255730"/>
                  <a:pt x="107890" y="260278"/>
                </a:cubicBezTo>
                <a:lnTo>
                  <a:pt x="175452" y="349720"/>
                </a:lnTo>
                <a:cubicBezTo>
                  <a:pt x="180386" y="356258"/>
                  <a:pt x="179152" y="361090"/>
                  <a:pt x="178014" y="363459"/>
                </a:cubicBezTo>
                <a:cubicBezTo>
                  <a:pt x="176875" y="365733"/>
                  <a:pt x="173649" y="369617"/>
                  <a:pt x="165488" y="369617"/>
                </a:cubicBezTo>
                <a:lnTo>
                  <a:pt x="138350" y="369617"/>
                </a:lnTo>
                <a:lnTo>
                  <a:pt x="138350" y="561957"/>
                </a:lnTo>
                <a:lnTo>
                  <a:pt x="199079" y="561957"/>
                </a:lnTo>
                <a:lnTo>
                  <a:pt x="199079" y="250803"/>
                </a:lnTo>
                <a:lnTo>
                  <a:pt x="172035" y="250803"/>
                </a:lnTo>
                <a:cubicBezTo>
                  <a:pt x="163780" y="250803"/>
                  <a:pt x="160649" y="246918"/>
                  <a:pt x="159510" y="244644"/>
                </a:cubicBezTo>
                <a:cubicBezTo>
                  <a:pt x="158276" y="242275"/>
                  <a:pt x="157138" y="237443"/>
                  <a:pt x="162072" y="230906"/>
                </a:cubicBezTo>
                <a:lnTo>
                  <a:pt x="229539" y="141463"/>
                </a:lnTo>
                <a:cubicBezTo>
                  <a:pt x="232955" y="136915"/>
                  <a:pt x="237889" y="134357"/>
                  <a:pt x="242918" y="134357"/>
                </a:cubicBezTo>
                <a:close/>
                <a:moveTo>
                  <a:pt x="458182" y="0"/>
                </a:moveTo>
                <a:cubicBezTo>
                  <a:pt x="499298" y="0"/>
                  <a:pt x="532629" y="33268"/>
                  <a:pt x="532629" y="74306"/>
                </a:cubicBezTo>
                <a:cubicBezTo>
                  <a:pt x="532629" y="115344"/>
                  <a:pt x="499298" y="148612"/>
                  <a:pt x="458182" y="148612"/>
                </a:cubicBezTo>
                <a:cubicBezTo>
                  <a:pt x="417066" y="148612"/>
                  <a:pt x="383735" y="115344"/>
                  <a:pt x="383735" y="74306"/>
                </a:cubicBezTo>
                <a:cubicBezTo>
                  <a:pt x="383735" y="33268"/>
                  <a:pt x="417066" y="0"/>
                  <a:pt x="458182" y="0"/>
                </a:cubicBezTo>
                <a:close/>
              </a:path>
            </a:pathLst>
          </a:custGeom>
          <a:solidFill>
            <a:srgbClr val="ED8B00"/>
          </a:solidFill>
          <a:ln>
            <a:solidFill>
              <a:srgbClr val="ED8B00"/>
            </a:solidFill>
          </a:ln>
        </p:spPr>
      </p:sp>
      <p:sp>
        <p:nvSpPr>
          <p:cNvPr id="12" name="Rounded Rectangle 11"/>
          <p:cNvSpPr/>
          <p:nvPr/>
        </p:nvSpPr>
        <p:spPr>
          <a:xfrm>
            <a:off x="1738098" y="244630"/>
            <a:ext cx="3137137" cy="397272"/>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格局蓝海</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5" name="Rounded Rectangle 14"/>
          <p:cNvSpPr/>
          <p:nvPr/>
        </p:nvSpPr>
        <p:spPr>
          <a:xfrm>
            <a:off x="7517042" y="244630"/>
            <a:ext cx="3137137" cy="397272"/>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重点企业</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6" name="Rectangle 15"/>
          <p:cNvSpPr/>
          <p:nvPr/>
        </p:nvSpPr>
        <p:spPr>
          <a:xfrm>
            <a:off x="633629" y="716050"/>
            <a:ext cx="5257800" cy="5623263"/>
          </a:xfrm>
          <a:prstGeom prst="rect">
            <a:avLst/>
          </a:prstGeom>
          <a:solidFill>
            <a:schemeClr val="bg1">
              <a:lumMod val="95000"/>
            </a:schemeClr>
          </a:solidFill>
          <a:ln w="12700" cap="flat">
            <a:solidFill>
              <a:srgbClr val="2E7CAC"/>
            </a:solidFill>
            <a:prstDash val="dash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latin typeface="微软雅黑" panose="020B0503020204020204" pitchFamily="34" charset="-122"/>
              <a:ea typeface="微软雅黑" panose="020B0503020204020204" pitchFamily="34" charset="-122"/>
              <a:sym typeface="Helvetica Light"/>
            </a:endParaRPr>
          </a:p>
        </p:txBody>
      </p:sp>
      <p:sp>
        <p:nvSpPr>
          <p:cNvPr id="17" name="Rectangle 16"/>
          <p:cNvSpPr/>
          <p:nvPr/>
        </p:nvSpPr>
        <p:spPr>
          <a:xfrm>
            <a:off x="838550" y="1152341"/>
            <a:ext cx="4850789" cy="890693"/>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rgbClr val="2F2F2F"/>
                </a:solidFill>
                <a:latin typeface="微软雅黑" panose="020B0503020204020204" pitchFamily="34" charset="-122"/>
                <a:ea typeface="微软雅黑" panose="020B0503020204020204" pitchFamily="34" charset="-122"/>
              </a:rPr>
              <a:t>预制菜简化了繁琐的步骤，融合了品质、营养与口感，符合健康化的行业发展趋势，迎合了快节奏年轻消费者的生活方式，更契合了餐饮工业化背景下餐饮企业降本提效的强烈诉求。</a:t>
            </a:r>
            <a:endParaRPr lang="en-US" sz="1200" dirty="0">
              <a:latin typeface="微软雅黑" panose="020B0503020204020204" pitchFamily="34" charset="-122"/>
              <a:ea typeface="微软雅黑" panose="020B0503020204020204" pitchFamily="34" charset="-122"/>
            </a:endParaRPr>
          </a:p>
        </p:txBody>
      </p:sp>
      <p:sp>
        <p:nvSpPr>
          <p:cNvPr id="19" name="Rectangle 18"/>
          <p:cNvSpPr/>
          <p:nvPr/>
        </p:nvSpPr>
        <p:spPr>
          <a:xfrm>
            <a:off x="795627" y="836277"/>
            <a:ext cx="1107996" cy="369332"/>
          </a:xfrm>
          <a:prstGeom prst="rect">
            <a:avLst/>
          </a:prstGeom>
        </p:spPr>
        <p:txBody>
          <a:bodyPr wrap="none">
            <a:spAutoFit/>
          </a:bodyPr>
          <a:lstStyle/>
          <a:p>
            <a:r>
              <a:rPr lang="zh-CN" altLang="en-US" b="1" dirty="0">
                <a:solidFill>
                  <a:srgbClr val="2F2F2F"/>
                </a:solidFill>
                <a:latin typeface="微软雅黑" panose="020B0503020204020204" pitchFamily="34" charset="-122"/>
                <a:ea typeface="微软雅黑" panose="020B0503020204020204" pitchFamily="34" charset="-122"/>
              </a:rPr>
              <a:t>发展现状</a:t>
            </a:r>
            <a:endParaRPr lang="en-US" dirty="0">
              <a:latin typeface="微软雅黑" panose="020B0503020204020204" pitchFamily="34" charset="-122"/>
              <a:ea typeface="微软雅黑" panose="020B0503020204020204" pitchFamily="34" charset="-122"/>
            </a:endParaRPr>
          </a:p>
        </p:txBody>
      </p:sp>
      <p:sp>
        <p:nvSpPr>
          <p:cNvPr id="20" name="Rectangle 19"/>
          <p:cNvSpPr/>
          <p:nvPr/>
        </p:nvSpPr>
        <p:spPr>
          <a:xfrm>
            <a:off x="838550" y="2343853"/>
            <a:ext cx="4850789" cy="613694"/>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rgbClr val="2F2F2F"/>
                </a:solidFill>
                <a:latin typeface="微软雅黑" panose="020B0503020204020204" pitchFamily="34" charset="-122"/>
                <a:ea typeface="微软雅黑" panose="020B0503020204020204" pitchFamily="34" charset="-122"/>
              </a:rPr>
              <a:t>疫情期间，</a:t>
            </a:r>
            <a:r>
              <a:rPr lang="en-US" altLang="zh-CN" sz="1200" dirty="0">
                <a:solidFill>
                  <a:srgbClr val="2F2F2F"/>
                </a:solidFill>
                <a:latin typeface="微软雅黑" panose="020B0503020204020204" pitchFamily="34" charset="-122"/>
                <a:ea typeface="微软雅黑" panose="020B0503020204020204" pitchFamily="34" charset="-122"/>
              </a:rPr>
              <a:t>90%</a:t>
            </a:r>
            <a:r>
              <a:rPr lang="zh-CN" altLang="en-US" sz="1200" dirty="0">
                <a:solidFill>
                  <a:srgbClr val="2F2F2F"/>
                </a:solidFill>
                <a:latin typeface="微软雅黑" panose="020B0503020204020204" pitchFamily="34" charset="-122"/>
                <a:ea typeface="微软雅黑" panose="020B0503020204020204" pitchFamily="34" charset="-122"/>
              </a:rPr>
              <a:t>以上的受访餐饮企业发力外卖产品，有</a:t>
            </a:r>
            <a:r>
              <a:rPr lang="en-US" altLang="zh-CN" sz="1200" dirty="0">
                <a:solidFill>
                  <a:srgbClr val="2F2F2F"/>
                </a:solidFill>
                <a:latin typeface="微软雅黑" panose="020B0503020204020204" pitchFamily="34" charset="-122"/>
                <a:ea typeface="微软雅黑" panose="020B0503020204020204" pitchFamily="34" charset="-122"/>
              </a:rPr>
              <a:t>91.6%</a:t>
            </a:r>
            <a:r>
              <a:rPr lang="zh-CN" altLang="en-US" sz="1200" dirty="0">
                <a:solidFill>
                  <a:srgbClr val="2F2F2F"/>
                </a:solidFill>
                <a:latin typeface="微软雅黑" panose="020B0503020204020204" pitchFamily="34" charset="-122"/>
                <a:ea typeface="微软雅黑" panose="020B0503020204020204" pitchFamily="34" charset="-122"/>
              </a:rPr>
              <a:t>的企业出售半成品和预包装食品。预制菜以餐饮渠道为主。</a:t>
            </a:r>
          </a:p>
        </p:txBody>
      </p:sp>
      <p:sp>
        <p:nvSpPr>
          <p:cNvPr id="21" name="Rectangle 20"/>
          <p:cNvSpPr/>
          <p:nvPr/>
        </p:nvSpPr>
        <p:spPr>
          <a:xfrm>
            <a:off x="795627" y="2031522"/>
            <a:ext cx="1800493" cy="369332"/>
          </a:xfrm>
          <a:prstGeom prst="rect">
            <a:avLst/>
          </a:prstGeom>
        </p:spPr>
        <p:txBody>
          <a:bodyPr wrap="none">
            <a:spAutoFit/>
          </a:bodyPr>
          <a:lstStyle/>
          <a:p>
            <a:r>
              <a:rPr lang="zh-CN" altLang="en-US" b="1" dirty="0">
                <a:solidFill>
                  <a:srgbClr val="2F2F2F"/>
                </a:solidFill>
                <a:latin typeface="微软雅黑" panose="020B0503020204020204" pitchFamily="34" charset="-122"/>
                <a:ea typeface="微软雅黑" panose="020B0503020204020204" pitchFamily="34" charset="-122"/>
              </a:rPr>
              <a:t>预制菜销量增长</a:t>
            </a:r>
            <a:endParaRPr lang="en-US" dirty="0">
              <a:latin typeface="微软雅黑" panose="020B0503020204020204" pitchFamily="34" charset="-122"/>
              <a:ea typeface="微软雅黑" panose="020B0503020204020204" pitchFamily="34" charset="-122"/>
            </a:endParaRPr>
          </a:p>
        </p:txBody>
      </p:sp>
      <p:sp>
        <p:nvSpPr>
          <p:cNvPr id="22" name="Rectangle 21"/>
          <p:cNvSpPr/>
          <p:nvPr/>
        </p:nvSpPr>
        <p:spPr>
          <a:xfrm>
            <a:off x="838550" y="2951485"/>
            <a:ext cx="2262158" cy="369332"/>
          </a:xfrm>
          <a:prstGeom prst="rect">
            <a:avLst/>
          </a:prstGeom>
        </p:spPr>
        <p:txBody>
          <a:bodyPr wrap="none">
            <a:spAutoFit/>
          </a:bodyPr>
          <a:lstStyle/>
          <a:p>
            <a:r>
              <a:rPr lang="zh-CN" altLang="en-US" b="1" dirty="0">
                <a:solidFill>
                  <a:srgbClr val="2F2F2F"/>
                </a:solidFill>
                <a:latin typeface="微软雅黑" panose="020B0503020204020204" pitchFamily="34" charset="-122"/>
                <a:ea typeface="微软雅黑" panose="020B0503020204020204" pitchFamily="34" charset="-122"/>
              </a:rPr>
              <a:t>预制菜企业数量增加</a:t>
            </a:r>
            <a:endParaRPr lang="en-US" dirty="0">
              <a:latin typeface="微软雅黑" panose="020B0503020204020204" pitchFamily="34" charset="-122"/>
              <a:ea typeface="微软雅黑" panose="020B0503020204020204" pitchFamily="34" charset="-122"/>
            </a:endParaRPr>
          </a:p>
        </p:txBody>
      </p:sp>
      <p:sp>
        <p:nvSpPr>
          <p:cNvPr id="23" name="Rectangle 22"/>
          <p:cNvSpPr/>
          <p:nvPr/>
        </p:nvSpPr>
        <p:spPr>
          <a:xfrm>
            <a:off x="838550" y="3261110"/>
            <a:ext cx="4734794" cy="1444691"/>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rgbClr val="2F2F2F"/>
                </a:solidFill>
                <a:latin typeface="微软雅黑" panose="020B0503020204020204" pitchFamily="34" charset="-122"/>
                <a:ea typeface="微软雅黑" panose="020B0503020204020204" pitchFamily="34" charset="-122"/>
              </a:rPr>
              <a:t>资本看好预制菜行业，</a:t>
            </a:r>
            <a:r>
              <a:rPr lang="en-US" altLang="zh-CN" sz="1200" dirty="0">
                <a:solidFill>
                  <a:srgbClr val="2F2F2F"/>
                </a:solidFill>
                <a:latin typeface="微软雅黑" panose="020B0503020204020204" pitchFamily="34" charset="-122"/>
                <a:ea typeface="微软雅黑" panose="020B0503020204020204" pitchFamily="34" charset="-122"/>
              </a:rPr>
              <a:t>2011</a:t>
            </a:r>
            <a:r>
              <a:rPr lang="zh-CN" altLang="en-US" sz="1200" dirty="0">
                <a:solidFill>
                  <a:srgbClr val="2F2F2F"/>
                </a:solidFill>
                <a:latin typeface="微软雅黑" panose="020B0503020204020204" pitchFamily="34" charset="-122"/>
                <a:ea typeface="微软雅黑" panose="020B0503020204020204" pitchFamily="34" charset="-122"/>
              </a:rPr>
              <a:t>年以来的十年之间，预制菜受到广泛关注，预制菜相关企业注册量逐年增长，不少新兴预制菜品牌已获得多轮融资。由于预制菜市场潜力大，发展前景广阔，行业整体集中度较低，仍旧处在蓝海竞争，尚未出现全国性的龙头企业。因此，产业链各环节的大型企业，争相布局预制菜。</a:t>
            </a:r>
            <a:endParaRPr lang="en-US" sz="1200" dirty="0">
              <a:solidFill>
                <a:srgbClr val="2F2F2F"/>
              </a:solidFill>
              <a:latin typeface="微软雅黑" panose="020B0503020204020204" pitchFamily="34" charset="-122"/>
              <a:ea typeface="微软雅黑" panose="020B0503020204020204" pitchFamily="34" charset="-122"/>
            </a:endParaRPr>
          </a:p>
        </p:txBody>
      </p:sp>
      <p:sp>
        <p:nvSpPr>
          <p:cNvPr id="25" name="Rectangle 24"/>
          <p:cNvSpPr/>
          <p:nvPr/>
        </p:nvSpPr>
        <p:spPr>
          <a:xfrm>
            <a:off x="6570280" y="846870"/>
            <a:ext cx="877163" cy="369332"/>
          </a:xfrm>
          <a:prstGeom prst="rect">
            <a:avLst/>
          </a:prstGeom>
        </p:spPr>
        <p:txBody>
          <a:bodyPr wrap="none">
            <a:spAutoFit/>
          </a:bodyPr>
          <a:lstStyle/>
          <a:p>
            <a:r>
              <a:rPr lang="zh-CN" altLang="en-US" b="1" dirty="0">
                <a:solidFill>
                  <a:srgbClr val="2F2F2F"/>
                </a:solidFill>
                <a:latin typeface="微软雅黑" panose="020B0503020204020204" pitchFamily="34" charset="-122"/>
                <a:ea typeface="微软雅黑" panose="020B0503020204020204" pitchFamily="34" charset="-122"/>
              </a:rPr>
              <a:t>味知香</a:t>
            </a:r>
            <a:endParaRPr lang="en-US" dirty="0">
              <a:latin typeface="微软雅黑" panose="020B0503020204020204" pitchFamily="34" charset="-122"/>
              <a:ea typeface="微软雅黑" panose="020B0503020204020204" pitchFamily="34" charset="-122"/>
            </a:endParaRPr>
          </a:p>
        </p:txBody>
      </p:sp>
      <p:sp>
        <p:nvSpPr>
          <p:cNvPr id="28" name="Rectangle 27"/>
          <p:cNvSpPr/>
          <p:nvPr/>
        </p:nvSpPr>
        <p:spPr>
          <a:xfrm>
            <a:off x="6604757" y="3161699"/>
            <a:ext cx="4816311" cy="613694"/>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rgbClr val="2F2F2F"/>
                </a:solidFill>
                <a:latin typeface="微软雅黑" panose="020B0503020204020204" pitchFamily="34" charset="-122"/>
                <a:ea typeface="微软雅黑" panose="020B0503020204020204" pitchFamily="34" charset="-122"/>
              </a:rPr>
              <a:t>三全食品是三全食品股份有限公司的简称，是中国生产速冻食品早、规模大、市场网络广的企业之一，总部位于河南省郑州市。</a:t>
            </a:r>
          </a:p>
        </p:txBody>
      </p:sp>
      <p:sp>
        <p:nvSpPr>
          <p:cNvPr id="29" name="Rectangle 28"/>
          <p:cNvSpPr/>
          <p:nvPr/>
        </p:nvSpPr>
        <p:spPr>
          <a:xfrm>
            <a:off x="6570279" y="2850473"/>
            <a:ext cx="1107996" cy="369332"/>
          </a:xfrm>
          <a:prstGeom prst="rect">
            <a:avLst/>
          </a:prstGeom>
        </p:spPr>
        <p:txBody>
          <a:bodyPr wrap="none">
            <a:spAutoFit/>
          </a:bodyPr>
          <a:lstStyle/>
          <a:p>
            <a:r>
              <a:rPr lang="zh-CN" altLang="en-US" b="1" dirty="0">
                <a:solidFill>
                  <a:srgbClr val="2F2F2F"/>
                </a:solidFill>
                <a:latin typeface="微软雅黑" panose="020B0503020204020204" pitchFamily="34" charset="-122"/>
                <a:ea typeface="微软雅黑" panose="020B0503020204020204" pitchFamily="34" charset="-122"/>
              </a:rPr>
              <a:t>三全食品</a:t>
            </a:r>
            <a:endParaRPr lang="en-US" dirty="0">
              <a:latin typeface="微软雅黑" panose="020B0503020204020204" pitchFamily="34" charset="-122"/>
              <a:ea typeface="微软雅黑" panose="020B0503020204020204" pitchFamily="34" charset="-122"/>
            </a:endParaRPr>
          </a:p>
        </p:txBody>
      </p:sp>
      <p:sp>
        <p:nvSpPr>
          <p:cNvPr id="34" name="Rectangle 33"/>
          <p:cNvSpPr/>
          <p:nvPr/>
        </p:nvSpPr>
        <p:spPr>
          <a:xfrm>
            <a:off x="6570280" y="1158097"/>
            <a:ext cx="4850789" cy="172169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dirty="0">
                <a:solidFill>
                  <a:srgbClr val="2F2F2F"/>
                </a:solidFill>
                <a:latin typeface="微软雅黑" panose="020B0503020204020204" pitchFamily="34" charset="-122"/>
                <a:ea typeface="微软雅黑" panose="020B0503020204020204" pitchFamily="34" charset="-122"/>
              </a:rPr>
              <a:t>味知香是半成品菜产品品牌，隶属于苏州市味知香食品股份有限公司。苏州市味知香食品股份有限公司于</a:t>
            </a:r>
            <a:r>
              <a:rPr lang="en-US" altLang="zh-CN" sz="1200" dirty="0">
                <a:solidFill>
                  <a:srgbClr val="2F2F2F"/>
                </a:solidFill>
                <a:latin typeface="微软雅黑" panose="020B0503020204020204" pitchFamily="34" charset="-122"/>
                <a:ea typeface="微软雅黑" panose="020B0503020204020204" pitchFamily="34" charset="-122"/>
              </a:rPr>
              <a:t>2008</a:t>
            </a:r>
            <a:r>
              <a:rPr lang="zh-CN" altLang="en-US" sz="1200" dirty="0">
                <a:solidFill>
                  <a:srgbClr val="2F2F2F"/>
                </a:solidFill>
                <a:latin typeface="微软雅黑" panose="020B0503020204020204" pitchFamily="34" charset="-122"/>
                <a:ea typeface="微软雅黑" panose="020B0503020204020204" pitchFamily="34" charset="-122"/>
              </a:rPr>
              <a:t>年</a:t>
            </a:r>
            <a:r>
              <a:rPr lang="en-US" altLang="zh-CN" sz="1200" dirty="0">
                <a:solidFill>
                  <a:srgbClr val="2F2F2F"/>
                </a:solidFill>
                <a:latin typeface="微软雅黑" panose="020B0503020204020204" pitchFamily="34" charset="-122"/>
                <a:ea typeface="微软雅黑" panose="020B0503020204020204" pitchFamily="34" charset="-122"/>
              </a:rPr>
              <a:t>12</a:t>
            </a:r>
            <a:r>
              <a:rPr lang="zh-CN" altLang="en-US" sz="1200" dirty="0">
                <a:solidFill>
                  <a:srgbClr val="2F2F2F"/>
                </a:solidFill>
                <a:latin typeface="微软雅黑" panose="020B0503020204020204" pitchFamily="34" charset="-122"/>
                <a:ea typeface="微软雅黑" panose="020B0503020204020204" pitchFamily="34" charset="-122"/>
              </a:rPr>
              <a:t>月</a:t>
            </a:r>
            <a:r>
              <a:rPr lang="en-US" altLang="zh-CN" sz="1200" dirty="0">
                <a:solidFill>
                  <a:srgbClr val="2F2F2F"/>
                </a:solidFill>
                <a:latin typeface="微软雅黑" panose="020B0503020204020204" pitchFamily="34" charset="-122"/>
                <a:ea typeface="微软雅黑" panose="020B0503020204020204" pitchFamily="34" charset="-122"/>
              </a:rPr>
              <a:t>10</a:t>
            </a:r>
            <a:r>
              <a:rPr lang="zh-CN" altLang="en-US" sz="1200" dirty="0">
                <a:solidFill>
                  <a:srgbClr val="2F2F2F"/>
                </a:solidFill>
                <a:latin typeface="微软雅黑" panose="020B0503020204020204" pitchFamily="34" charset="-122"/>
                <a:ea typeface="微软雅黑" panose="020B0503020204020204" pitchFamily="34" charset="-122"/>
              </a:rPr>
              <a:t>日成立，并于</a:t>
            </a:r>
            <a:r>
              <a:rPr lang="en-US" altLang="zh-CN" sz="1200" dirty="0">
                <a:solidFill>
                  <a:srgbClr val="2F2F2F"/>
                </a:solidFill>
                <a:latin typeface="微软雅黑" panose="020B0503020204020204" pitchFamily="34" charset="-122"/>
                <a:ea typeface="微软雅黑" panose="020B0503020204020204" pitchFamily="34" charset="-122"/>
              </a:rPr>
              <a:t>2021</a:t>
            </a:r>
            <a:r>
              <a:rPr lang="zh-CN" altLang="en-US" sz="1200" dirty="0">
                <a:solidFill>
                  <a:srgbClr val="2F2F2F"/>
                </a:solidFill>
                <a:latin typeface="微软雅黑" panose="020B0503020204020204" pitchFamily="34" charset="-122"/>
                <a:ea typeface="微软雅黑" panose="020B0503020204020204" pitchFamily="34" charset="-122"/>
              </a:rPr>
              <a:t>年</a:t>
            </a:r>
            <a:r>
              <a:rPr lang="en-US" altLang="zh-CN" sz="1200" dirty="0">
                <a:solidFill>
                  <a:srgbClr val="2F2F2F"/>
                </a:solidFill>
                <a:latin typeface="微软雅黑" panose="020B0503020204020204" pitchFamily="34" charset="-122"/>
                <a:ea typeface="微软雅黑" panose="020B0503020204020204" pitchFamily="34" charset="-122"/>
              </a:rPr>
              <a:t>4</a:t>
            </a:r>
            <a:r>
              <a:rPr lang="zh-CN" altLang="en-US" sz="1200" dirty="0">
                <a:solidFill>
                  <a:srgbClr val="2F2F2F"/>
                </a:solidFill>
                <a:latin typeface="微软雅黑" panose="020B0503020204020204" pitchFamily="34" charset="-122"/>
                <a:ea typeface="微软雅黑" panose="020B0503020204020204" pitchFamily="34" charset="-122"/>
              </a:rPr>
              <a:t>月</a:t>
            </a:r>
            <a:r>
              <a:rPr lang="en-US" altLang="zh-CN" sz="1200" dirty="0">
                <a:solidFill>
                  <a:srgbClr val="2F2F2F"/>
                </a:solidFill>
                <a:latin typeface="微软雅黑" panose="020B0503020204020204" pitchFamily="34" charset="-122"/>
                <a:ea typeface="微软雅黑" panose="020B0503020204020204" pitchFamily="34" charset="-122"/>
              </a:rPr>
              <a:t>27</a:t>
            </a:r>
            <a:r>
              <a:rPr lang="zh-CN" altLang="en-US" sz="1200" dirty="0">
                <a:solidFill>
                  <a:srgbClr val="2F2F2F"/>
                </a:solidFill>
                <a:latin typeface="微软雅黑" panose="020B0503020204020204" pitchFamily="34" charset="-122"/>
                <a:ea typeface="微软雅黑" panose="020B0503020204020204" pitchFamily="34" charset="-122"/>
              </a:rPr>
              <a:t>日在</a:t>
            </a:r>
            <a:r>
              <a:rPr lang="en-US" altLang="zh-CN" sz="1200" dirty="0">
                <a:solidFill>
                  <a:srgbClr val="2F2F2F"/>
                </a:solidFill>
                <a:latin typeface="微软雅黑" panose="020B0503020204020204" pitchFamily="34" charset="-122"/>
                <a:ea typeface="微软雅黑" panose="020B0503020204020204" pitchFamily="34" charset="-122"/>
              </a:rPr>
              <a:t>A</a:t>
            </a:r>
            <a:r>
              <a:rPr lang="zh-CN" altLang="en-US" sz="1200" dirty="0">
                <a:solidFill>
                  <a:srgbClr val="2F2F2F"/>
                </a:solidFill>
                <a:latin typeface="微软雅黑" panose="020B0503020204020204" pitchFamily="34" charset="-122"/>
                <a:ea typeface="微软雅黑" panose="020B0503020204020204" pitchFamily="34" charset="-122"/>
              </a:rPr>
              <a:t>股主板上市。公司生产和经营“味知香”等自主品牌的各种半成品菜产品，味知香一直致力于为各个家庭提供营养健康的美食方案，并通过不断的创新和对各个家庭饮食需求的挖掘，持续向社会奉献好产品。</a:t>
            </a:r>
            <a:endParaRPr lang="en-US" altLang="zh-CN" sz="1200" dirty="0">
              <a:solidFill>
                <a:srgbClr val="2F2F2F"/>
              </a:solidFill>
              <a:latin typeface="微软雅黑" panose="020B0503020204020204" pitchFamily="34" charset="-122"/>
              <a:ea typeface="微软雅黑" panose="020B0503020204020204" pitchFamily="34" charset="-122"/>
            </a:endParaRPr>
          </a:p>
        </p:txBody>
      </p:sp>
      <p:graphicFrame>
        <p:nvGraphicFramePr>
          <p:cNvPr id="24" name="表格 11">
            <a:extLst>
              <a:ext uri="{FF2B5EF4-FFF2-40B4-BE49-F238E27FC236}">
                <a16:creationId xmlns:a16="http://schemas.microsoft.com/office/drawing/2014/main" id="{B62EAF9E-FBF8-4124-B350-0C86F6AFA7A8}"/>
              </a:ext>
            </a:extLst>
          </p:cNvPr>
          <p:cNvGraphicFramePr>
            <a:graphicFrameLocks noGrp="1"/>
          </p:cNvGraphicFramePr>
          <p:nvPr>
            <p:extLst>
              <p:ext uri="{D42A27DB-BD31-4B8C-83A1-F6EECF244321}">
                <p14:modId xmlns:p14="http://schemas.microsoft.com/office/powerpoint/2010/main" val="2812695757"/>
              </p:ext>
            </p:extLst>
          </p:nvPr>
        </p:nvGraphicFramePr>
        <p:xfrm>
          <a:off x="6300572" y="3812738"/>
          <a:ext cx="5430847" cy="2526575"/>
        </p:xfrm>
        <a:graphic>
          <a:graphicData uri="http://schemas.openxmlformats.org/drawingml/2006/table">
            <a:tbl>
              <a:tblPr firstRow="1" bandRow="1">
                <a:tableStyleId>{5C22544A-7EE6-4342-B048-85BDC9FD1C3A}</a:tableStyleId>
              </a:tblPr>
              <a:tblGrid>
                <a:gridCol w="1261661">
                  <a:extLst>
                    <a:ext uri="{9D8B030D-6E8A-4147-A177-3AD203B41FA5}">
                      <a16:colId xmlns:a16="http://schemas.microsoft.com/office/drawing/2014/main" val="2898492930"/>
                    </a:ext>
                  </a:extLst>
                </a:gridCol>
                <a:gridCol w="4169186">
                  <a:extLst>
                    <a:ext uri="{9D8B030D-6E8A-4147-A177-3AD203B41FA5}">
                      <a16:colId xmlns:a16="http://schemas.microsoft.com/office/drawing/2014/main" val="1768307529"/>
                    </a:ext>
                  </a:extLst>
                </a:gridCol>
              </a:tblGrid>
              <a:tr h="278005">
                <a:tc>
                  <a:txBody>
                    <a:bodyPr/>
                    <a:lstStyle/>
                    <a:p>
                      <a:pPr algn="ctr"/>
                      <a:r>
                        <a:rPr lang="zh-CN" altLang="en-US" sz="1050" dirty="0">
                          <a:solidFill>
                            <a:schemeClr val="tx1"/>
                          </a:solidFill>
                        </a:rPr>
                        <a:t>产业链环节</a:t>
                      </a:r>
                    </a:p>
                  </a:txBody>
                  <a:tcPr>
                    <a:solidFill>
                      <a:srgbClr val="ED8B00"/>
                    </a:solidFill>
                  </a:tcPr>
                </a:tc>
                <a:tc>
                  <a:txBody>
                    <a:bodyPr/>
                    <a:lstStyle/>
                    <a:p>
                      <a:pPr algn="ctr"/>
                      <a:r>
                        <a:rPr lang="zh-CN" altLang="en-US" sz="1050" dirty="0">
                          <a:solidFill>
                            <a:schemeClr val="tx1"/>
                          </a:solidFill>
                        </a:rPr>
                        <a:t>企业布局</a:t>
                      </a:r>
                    </a:p>
                  </a:txBody>
                  <a:tcPr>
                    <a:solidFill>
                      <a:srgbClr val="ED8B00"/>
                    </a:solidFill>
                  </a:tcPr>
                </a:tc>
                <a:extLst>
                  <a:ext uri="{0D108BD9-81ED-4DB2-BD59-A6C34878D82A}">
                    <a16:rowId xmlns:a16="http://schemas.microsoft.com/office/drawing/2014/main" val="2028542087"/>
                  </a:ext>
                </a:extLst>
              </a:tr>
              <a:tr h="625510">
                <a:tc>
                  <a:txBody>
                    <a:bodyPr/>
                    <a:lstStyle/>
                    <a:p>
                      <a:pPr algn="ctr"/>
                      <a:r>
                        <a:rPr lang="zh-CN" altLang="en-US" sz="1050" dirty="0"/>
                        <a:t>上游</a:t>
                      </a:r>
                    </a:p>
                  </a:txBody>
                  <a:tcPr>
                    <a:solidFill>
                      <a:srgbClr val="FFCD00"/>
                    </a:solidFill>
                  </a:tcPr>
                </a:tc>
                <a:tc>
                  <a:txBody>
                    <a:bodyPr/>
                    <a:lstStyle/>
                    <a:p>
                      <a:r>
                        <a:rPr lang="zh-CN" altLang="en-US" sz="1050" dirty="0"/>
                        <a:t>金龙鱼、圣农、正大、新希望、国联水产、得利斯等一些上游巨头企业，凭借其已有的</a:t>
                      </a:r>
                      <a:r>
                        <a:rPr lang="en-US" altLang="zh-CN" sz="1050" dirty="0"/>
                        <a:t>B</a:t>
                      </a:r>
                      <a:r>
                        <a:rPr lang="zh-CN" altLang="en-US" sz="1050" dirty="0"/>
                        <a:t>端渠道布局，原材料价格把控能力，冷链物流优势及全国化布局的规模生产能力，占据生产预制菜产品的较大优势。</a:t>
                      </a:r>
                    </a:p>
                  </a:txBody>
                  <a:tcPr>
                    <a:solidFill>
                      <a:srgbClr val="FFCD00"/>
                    </a:solidFill>
                  </a:tcPr>
                </a:tc>
                <a:extLst>
                  <a:ext uri="{0D108BD9-81ED-4DB2-BD59-A6C34878D82A}">
                    <a16:rowId xmlns:a16="http://schemas.microsoft.com/office/drawing/2014/main" val="3175111783"/>
                  </a:ext>
                </a:extLst>
              </a:tr>
              <a:tr h="625510">
                <a:tc>
                  <a:txBody>
                    <a:bodyPr/>
                    <a:lstStyle/>
                    <a:p>
                      <a:pPr algn="ctr"/>
                      <a:r>
                        <a:rPr lang="zh-CN" altLang="en-US" sz="1050" dirty="0"/>
                        <a:t>中游</a:t>
                      </a:r>
                    </a:p>
                  </a:txBody>
                  <a:tcPr>
                    <a:solidFill>
                      <a:srgbClr val="FFC000"/>
                    </a:solidFill>
                  </a:tcPr>
                </a:tc>
                <a:tc>
                  <a:txBody>
                    <a:bodyPr/>
                    <a:lstStyle/>
                    <a:p>
                      <a:r>
                        <a:rPr lang="zh-CN" altLang="en-US" sz="1050" dirty="0"/>
                        <a:t>含速冻食品商在内的专业预制菜厂商。目前，安井食品、海鑫食品、三全食品等均涉及预制菜的业务。安井食品推出子品牌“冻品先生”，产品种类包括小牛排、蒜香排骨、梅菜扣肉等一批预制菜。</a:t>
                      </a:r>
                    </a:p>
                  </a:txBody>
                  <a:tcPr>
                    <a:solidFill>
                      <a:srgbClr val="FFC000"/>
                    </a:solidFill>
                  </a:tcPr>
                </a:tc>
                <a:extLst>
                  <a:ext uri="{0D108BD9-81ED-4DB2-BD59-A6C34878D82A}">
                    <a16:rowId xmlns:a16="http://schemas.microsoft.com/office/drawing/2014/main" val="3378230620"/>
                  </a:ext>
                </a:extLst>
              </a:tr>
              <a:tr h="799263">
                <a:tc>
                  <a:txBody>
                    <a:bodyPr/>
                    <a:lstStyle/>
                    <a:p>
                      <a:pPr algn="ctr"/>
                      <a:r>
                        <a:rPr lang="zh-CN" altLang="en-US" sz="1050" dirty="0"/>
                        <a:t>下游</a:t>
                      </a:r>
                    </a:p>
                  </a:txBody>
                  <a:tcPr>
                    <a:solidFill>
                      <a:srgbClr val="F0E0C4"/>
                    </a:solidFill>
                  </a:tcPr>
                </a:tc>
                <a:tc>
                  <a:txBody>
                    <a:bodyPr/>
                    <a:lstStyle/>
                    <a:p>
                      <a:r>
                        <a:rPr lang="zh-CN" altLang="en-US" sz="1050" dirty="0"/>
                        <a:t>西贝在直播平台售卖半成品，另外微信端的“甄选商城”小程序和天猫旗舰店也在售卖牛大钴、羊蝎子等预制菜。广州酒家也在外卖平台上推出“自烹胜大厨系列”，推出预制菜产品，将广州酒店的经典菜品进行零售化运营。海底捞在多个电商平台推出了半成品菜“开饭了”。</a:t>
                      </a:r>
                    </a:p>
                  </a:txBody>
                  <a:tcPr>
                    <a:solidFill>
                      <a:srgbClr val="F0E0C4"/>
                    </a:solidFill>
                  </a:tcPr>
                </a:tc>
                <a:extLst>
                  <a:ext uri="{0D108BD9-81ED-4DB2-BD59-A6C34878D82A}">
                    <a16:rowId xmlns:a16="http://schemas.microsoft.com/office/drawing/2014/main" val="590738567"/>
                  </a:ext>
                </a:extLst>
              </a:tr>
            </a:tbl>
          </a:graphicData>
        </a:graphic>
      </p:graphicFrame>
      <p:sp>
        <p:nvSpPr>
          <p:cNvPr id="30" name="man-succesing_75727">
            <a:extLst>
              <a:ext uri="{FF2B5EF4-FFF2-40B4-BE49-F238E27FC236}">
                <a16:creationId xmlns:a16="http://schemas.microsoft.com/office/drawing/2014/main" id="{A4CA3505-896B-4B2A-A4DD-3B13703A5FA9}"/>
              </a:ext>
            </a:extLst>
          </p:cNvPr>
          <p:cNvSpPr>
            <a:spLocks noChangeAspect="1"/>
          </p:cNvSpPr>
          <p:nvPr/>
        </p:nvSpPr>
        <p:spPr bwMode="auto">
          <a:xfrm>
            <a:off x="1120389" y="71765"/>
            <a:ext cx="569179" cy="551773"/>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solidFill>
            <a:srgbClr val="ED8B00"/>
          </a:solidFill>
          <a:ln>
            <a:solidFill>
              <a:srgbClr val="ED8B00"/>
            </a:solidFill>
          </a:ln>
        </p:spPr>
        <p:txBody>
          <a:bodyPr/>
          <a:lstStyle/>
          <a:p>
            <a:endParaRPr lang="en-US" sz="90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D26F4498-DB07-4C9E-A6CB-DEC665D48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871" y="4603874"/>
            <a:ext cx="2627674" cy="1751126"/>
          </a:xfrm>
          <a:prstGeom prst="rect">
            <a:avLst/>
          </a:prstGeom>
        </p:spPr>
      </p:pic>
    </p:spTree>
    <p:extLst>
      <p:ext uri="{BB962C8B-B14F-4D97-AF65-F5344CB8AC3E}">
        <p14:creationId xmlns:p14="http://schemas.microsoft.com/office/powerpoint/2010/main" val="11457442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olidFill>
                  <a:srgbClr val="ED8B00"/>
                </a:solidFill>
                <a:latin typeface="微软雅黑" panose="020B0503020204020204" pitchFamily="34" charset="-122"/>
              </a:rPr>
              <a:t>C</a:t>
            </a:r>
            <a:r>
              <a:rPr lang="zh-CN" altLang="en-US" dirty="0">
                <a:solidFill>
                  <a:srgbClr val="ED8B00"/>
                </a:solidFill>
                <a:latin typeface="微软雅黑" panose="020B0503020204020204" pitchFamily="34" charset="-122"/>
              </a:rPr>
              <a:t>端零售为主</a:t>
            </a:r>
            <a:endParaRPr lang="zh-CN" altLang="en-US" dirty="0">
              <a:solidFill>
                <a:srgbClr val="ED8B00"/>
              </a:solidFill>
            </a:endParaRPr>
          </a:p>
        </p:txBody>
      </p:sp>
      <p:sp>
        <p:nvSpPr>
          <p:cNvPr id="6" name="内容占位符 5"/>
          <p:cNvSpPr>
            <a:spLocks noGrp="1"/>
          </p:cNvSpPr>
          <p:nvPr>
            <p:ph sz="quarter" idx="19"/>
          </p:nvPr>
        </p:nvSpPr>
        <p:spPr/>
        <p:txBody>
          <a:bodyPr/>
          <a:lstStyle/>
          <a:p>
            <a:r>
              <a:rPr lang="zh-CN" altLang="en-US" dirty="0">
                <a:solidFill>
                  <a:srgbClr val="FFC000"/>
                </a:solidFill>
              </a:rPr>
              <a:t>多元化渠道布局</a:t>
            </a:r>
          </a:p>
        </p:txBody>
      </p:sp>
      <p:sp>
        <p:nvSpPr>
          <p:cNvPr id="7" name="文本占位符 1"/>
          <p:cNvSpPr>
            <a:spLocks noGrp="1"/>
          </p:cNvSpPr>
          <p:nvPr>
            <p:ph type="body" sz="quarter" idx="18"/>
          </p:nvPr>
        </p:nvSpPr>
        <p:spPr>
          <a:xfrm>
            <a:off x="6739841" y="1415124"/>
            <a:ext cx="3989200" cy="1920212"/>
          </a:xfrm>
        </p:spPr>
        <p:txBody>
          <a:bodyPr/>
          <a:lstStyle/>
          <a:p>
            <a:r>
              <a:rPr lang="zh-CN" altLang="en-US" sz="1600" dirty="0">
                <a:solidFill>
                  <a:schemeClr val="tx1"/>
                </a:solidFill>
              </a:rPr>
              <a:t>公司通过经销渠道同时覆盖</a:t>
            </a:r>
            <a:r>
              <a:rPr lang="en-US" altLang="zh-CN" sz="1600" dirty="0">
                <a:solidFill>
                  <a:schemeClr val="tx1"/>
                </a:solidFill>
              </a:rPr>
              <a:t>C</a:t>
            </a:r>
            <a:r>
              <a:rPr lang="zh-CN" altLang="en-US" sz="1600" dirty="0">
                <a:solidFill>
                  <a:schemeClr val="tx1"/>
                </a:solidFill>
              </a:rPr>
              <a:t>端和</a:t>
            </a:r>
            <a:r>
              <a:rPr lang="en-US" altLang="zh-CN" sz="1600" dirty="0">
                <a:solidFill>
                  <a:schemeClr val="tx1"/>
                </a:solidFill>
              </a:rPr>
              <a:t>B</a:t>
            </a:r>
            <a:r>
              <a:rPr lang="zh-CN" altLang="en-US" sz="1600" dirty="0">
                <a:solidFill>
                  <a:schemeClr val="tx1"/>
                </a:solidFill>
              </a:rPr>
              <a:t>端用户，但</a:t>
            </a:r>
            <a:r>
              <a:rPr lang="en-US" altLang="zh-CN" sz="1600" dirty="0">
                <a:solidFill>
                  <a:schemeClr val="tx1"/>
                </a:solidFill>
              </a:rPr>
              <a:t>C</a:t>
            </a:r>
            <a:r>
              <a:rPr lang="zh-CN" altLang="en-US" sz="1600" dirty="0">
                <a:solidFill>
                  <a:schemeClr val="tx1"/>
                </a:solidFill>
              </a:rPr>
              <a:t>端客户为核心，占比</a:t>
            </a:r>
            <a:r>
              <a:rPr lang="en-US" altLang="zh-CN" sz="1600" dirty="0">
                <a:solidFill>
                  <a:schemeClr val="tx1"/>
                </a:solidFill>
              </a:rPr>
              <a:t>70%</a:t>
            </a:r>
            <a:r>
              <a:rPr lang="zh-CN" altLang="en-US" sz="1600" dirty="0">
                <a:solidFill>
                  <a:schemeClr val="tx1"/>
                </a:solidFill>
              </a:rPr>
              <a:t>左右，</a:t>
            </a:r>
            <a:r>
              <a:rPr lang="en-US" altLang="zh-CN" sz="1600" dirty="0">
                <a:solidFill>
                  <a:schemeClr val="tx1"/>
                </a:solidFill>
              </a:rPr>
              <a:t>B</a:t>
            </a:r>
            <a:r>
              <a:rPr lang="zh-CN" altLang="en-US" sz="1600" dirty="0">
                <a:solidFill>
                  <a:schemeClr val="tx1"/>
                </a:solidFill>
              </a:rPr>
              <a:t>端销售占比</a:t>
            </a:r>
            <a:r>
              <a:rPr lang="en-US" altLang="zh-CN" sz="1600" dirty="0">
                <a:solidFill>
                  <a:schemeClr val="tx1"/>
                </a:solidFill>
              </a:rPr>
              <a:t>30%</a:t>
            </a:r>
            <a:r>
              <a:rPr lang="zh-CN" altLang="en-US" sz="1600" dirty="0">
                <a:solidFill>
                  <a:schemeClr val="tx1"/>
                </a:solidFill>
              </a:rPr>
              <a:t>左右，渠道结构基本稳定。</a:t>
            </a:r>
          </a:p>
        </p:txBody>
      </p:sp>
      <p:grpSp>
        <p:nvGrpSpPr>
          <p:cNvPr id="305" name="Group 344"/>
          <p:cNvGrpSpPr/>
          <p:nvPr/>
        </p:nvGrpSpPr>
        <p:grpSpPr>
          <a:xfrm>
            <a:off x="405610" y="856246"/>
            <a:ext cx="5104515" cy="553613"/>
            <a:chOff x="4643438" y="2786064"/>
            <a:chExt cx="2659854" cy="288476"/>
          </a:xfrm>
        </p:grpSpPr>
        <p:sp>
          <p:nvSpPr>
            <p:cNvPr id="321" name="Rectangle 330"/>
            <p:cNvSpPr/>
            <p:nvPr/>
          </p:nvSpPr>
          <p:spPr>
            <a:xfrm>
              <a:off x="5072064" y="2786064"/>
              <a:ext cx="2231228" cy="261981"/>
            </a:xfrm>
            <a:prstGeom prst="rect">
              <a:avLst/>
            </a:prstGeom>
          </p:spPr>
          <p:txBody>
            <a:bodyPr wrap="none">
              <a:spAutoFit/>
            </a:bodyPr>
            <a:lstStyle/>
            <a:p>
              <a:r>
                <a:rPr lang="zh-CN" altLang="en-US" sz="2667" b="1" dirty="0">
                  <a:solidFill>
                    <a:srgbClr val="ED8B00"/>
                  </a:solidFill>
                  <a:latin typeface="微软雅黑" panose="020B0503020204020204" pitchFamily="34" charset="-122"/>
                  <a:ea typeface="微软雅黑" panose="020B0503020204020204" pitchFamily="34" charset="-122"/>
                </a:rPr>
                <a:t>多渠道覆盖，零售渠道为主</a:t>
              </a:r>
              <a:endParaRPr lang="en-US" sz="2667" b="1" dirty="0">
                <a:solidFill>
                  <a:srgbClr val="ED8B00"/>
                </a:solidFill>
                <a:latin typeface="微软雅黑" panose="020B0503020204020204" pitchFamily="34" charset="-122"/>
                <a:ea typeface="微软雅黑" panose="020B0503020204020204" pitchFamily="34" charset="-122"/>
                <a:cs typeface="Open Sans" pitchFamily="34" charset="0"/>
              </a:endParaRPr>
            </a:p>
          </p:txBody>
        </p:sp>
        <p:grpSp>
          <p:nvGrpSpPr>
            <p:cNvPr id="322" name="Group 332"/>
            <p:cNvGrpSpPr/>
            <p:nvPr/>
          </p:nvGrpSpPr>
          <p:grpSpPr>
            <a:xfrm>
              <a:off x="4643438" y="2786064"/>
              <a:ext cx="288476" cy="288476"/>
              <a:chOff x="4643438" y="2786064"/>
              <a:chExt cx="288476" cy="288476"/>
            </a:xfrm>
          </p:grpSpPr>
          <p:sp>
            <p:nvSpPr>
              <p:cNvPr id="323" name="Oval 326"/>
              <p:cNvSpPr/>
              <p:nvPr/>
            </p:nvSpPr>
            <p:spPr>
              <a:xfrm>
                <a:off x="4643438" y="2786064"/>
                <a:ext cx="288476" cy="288476"/>
              </a:xfrm>
              <a:prstGeom prst="ellipse">
                <a:avLst/>
              </a:prstGeom>
              <a:solidFill>
                <a:srgbClr val="ED8B00"/>
              </a:solidFill>
              <a:ln>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4"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grpSp>
      <p:grpSp>
        <p:nvGrpSpPr>
          <p:cNvPr id="307" name="Group 346"/>
          <p:cNvGrpSpPr/>
          <p:nvPr/>
        </p:nvGrpSpPr>
        <p:grpSpPr>
          <a:xfrm>
            <a:off x="5823767" y="796900"/>
            <a:ext cx="3286709" cy="553613"/>
            <a:chOff x="4643438" y="3643320"/>
            <a:chExt cx="1712636" cy="288476"/>
          </a:xfrm>
        </p:grpSpPr>
        <p:sp>
          <p:nvSpPr>
            <p:cNvPr id="313" name="Rectangle 335"/>
            <p:cNvSpPr/>
            <p:nvPr/>
          </p:nvSpPr>
          <p:spPr>
            <a:xfrm>
              <a:off x="5072064" y="3643320"/>
              <a:ext cx="1284010" cy="261981"/>
            </a:xfrm>
            <a:prstGeom prst="rect">
              <a:avLst/>
            </a:prstGeom>
          </p:spPr>
          <p:txBody>
            <a:bodyPr wrap="none">
              <a:spAutoFit/>
            </a:bodyPr>
            <a:lstStyle/>
            <a:p>
              <a:r>
                <a:rPr lang="en-US" altLang="zh-CN" sz="2667" b="1" dirty="0">
                  <a:solidFill>
                    <a:srgbClr val="FFC000"/>
                  </a:solidFill>
                  <a:latin typeface="微软雅黑" panose="020B0503020204020204" pitchFamily="34" charset="-122"/>
                  <a:ea typeface="微软雅黑" panose="020B0503020204020204" pitchFamily="34" charset="-122"/>
                </a:rPr>
                <a:t>C</a:t>
              </a:r>
              <a:r>
                <a:rPr lang="zh-CN" altLang="en-US" sz="2667" b="1" dirty="0">
                  <a:solidFill>
                    <a:srgbClr val="FFC000"/>
                  </a:solidFill>
                  <a:latin typeface="微软雅黑" panose="020B0503020204020204" pitchFamily="34" charset="-122"/>
                  <a:ea typeface="微软雅黑" panose="020B0503020204020204" pitchFamily="34" charset="-122"/>
                </a:rPr>
                <a:t>端客户为核心</a:t>
              </a:r>
              <a:endParaRPr lang="en-US" sz="2667" b="1" dirty="0">
                <a:solidFill>
                  <a:srgbClr val="FFC000"/>
                </a:solidFill>
                <a:latin typeface="微软雅黑" panose="020B0503020204020204" pitchFamily="34" charset="-122"/>
                <a:ea typeface="微软雅黑" panose="020B0503020204020204" pitchFamily="34" charset="-122"/>
                <a:cs typeface="Open Sans" pitchFamily="34" charset="0"/>
              </a:endParaRPr>
            </a:p>
          </p:txBody>
        </p:sp>
        <p:grpSp>
          <p:nvGrpSpPr>
            <p:cNvPr id="314" name="Group 341"/>
            <p:cNvGrpSpPr/>
            <p:nvPr/>
          </p:nvGrpSpPr>
          <p:grpSpPr>
            <a:xfrm>
              <a:off x="4643438" y="3643320"/>
              <a:ext cx="288476" cy="288476"/>
              <a:chOff x="4643438" y="3643320"/>
              <a:chExt cx="288476" cy="288476"/>
            </a:xfrm>
          </p:grpSpPr>
          <p:sp>
            <p:nvSpPr>
              <p:cNvPr id="315" name="Oval 328"/>
              <p:cNvSpPr/>
              <p:nvPr/>
            </p:nvSpPr>
            <p:spPr>
              <a:xfrm>
                <a:off x="4643438" y="3643320"/>
                <a:ext cx="288476" cy="28847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6" name="Freeform 26"/>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p>
            </p:txBody>
          </p:sp>
        </p:grpSp>
      </p:grpSp>
      <p:sp>
        <p:nvSpPr>
          <p:cNvPr id="325" name="文本占位符 1"/>
          <p:cNvSpPr txBox="1">
            <a:spLocks/>
          </p:cNvSpPr>
          <p:nvPr/>
        </p:nvSpPr>
        <p:spPr>
          <a:xfrm>
            <a:off x="1362923" y="1499492"/>
            <a:ext cx="3989200" cy="1351859"/>
          </a:xfrm>
          <a:prstGeom prst="rect">
            <a:avLst/>
          </a:prstGeom>
        </p:spPr>
        <p:txBody>
          <a:bodyPr lIns="0" tIns="0" rIns="0" bIns="0"/>
          <a:lstStyle>
            <a:lvl1pPr marL="0" marR="0" indent="0" algn="l" defTabSz="914400" rtl="0" eaLnBrk="1" fontAlgn="base" latinLnBrk="0" hangingPunct="1">
              <a:lnSpc>
                <a:spcPct val="100000"/>
              </a:lnSpc>
              <a:spcBef>
                <a:spcPts val="600"/>
              </a:spcBef>
              <a:spcAft>
                <a:spcPct val="0"/>
              </a:spcAft>
              <a:buClrTx/>
              <a:buSzTx/>
              <a:buFont typeface="Arial" pitchFamily="34" charset="0"/>
              <a:buNone/>
              <a:tabLst/>
              <a:defRPr kumimoji="1" sz="1600" kern="1200" baseline="0">
                <a:solidFill>
                  <a:schemeClr val="tx2"/>
                </a:solidFill>
                <a:latin typeface="Arial" panose="020B0604020202020204" pitchFamily="34" charset="0"/>
                <a:ea typeface="微软雅黑" panose="020B0503020204020204" pitchFamily="34" charset="-122"/>
                <a:cs typeface="微软雅黑"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solidFill>
                  <a:schemeClr val="tx1"/>
                </a:solidFill>
              </a:rPr>
              <a:t>公司渠道以经销为主，经销渠道客户根据销售对象及终端客户不同分为零售和批发渠道。公司零售渠道面向个人消费者，客户通过采购公司“味知香”品牌产品并经由经销店或加盟店销售给终端消费者，批发渠道客户主要采购公司“馔玉”品牌产品销售给酒店、餐厅、食堂等客户。</a:t>
            </a:r>
            <a:endParaRPr lang="en-US" altLang="zh-CN" dirty="0">
              <a:solidFill>
                <a:schemeClr val="tx1"/>
              </a:solidFill>
            </a:endParaRPr>
          </a:p>
        </p:txBody>
      </p:sp>
      <p:graphicFrame>
        <p:nvGraphicFramePr>
          <p:cNvPr id="8" name="图表 7">
            <a:extLst>
              <a:ext uri="{FF2B5EF4-FFF2-40B4-BE49-F238E27FC236}">
                <a16:creationId xmlns:a16="http://schemas.microsoft.com/office/drawing/2014/main" id="{7B519CE3-730E-4483-9369-D963E4FA951F}"/>
              </a:ext>
            </a:extLst>
          </p:cNvPr>
          <p:cNvGraphicFramePr/>
          <p:nvPr>
            <p:extLst>
              <p:ext uri="{D42A27DB-BD31-4B8C-83A1-F6EECF244321}">
                <p14:modId xmlns:p14="http://schemas.microsoft.com/office/powerpoint/2010/main" val="3944946547"/>
              </p:ext>
            </p:extLst>
          </p:nvPr>
        </p:nvGraphicFramePr>
        <p:xfrm>
          <a:off x="405610" y="3194448"/>
          <a:ext cx="5046551" cy="3364368"/>
        </p:xfrm>
        <a:graphic>
          <a:graphicData uri="http://schemas.openxmlformats.org/drawingml/2006/chart">
            <c:chart xmlns:c="http://schemas.openxmlformats.org/drawingml/2006/chart" xmlns:r="http://schemas.openxmlformats.org/officeDocument/2006/relationships" r:id="rId2"/>
          </a:graphicData>
        </a:graphic>
      </p:graphicFrame>
      <p:sp>
        <p:nvSpPr>
          <p:cNvPr id="9" name="矩形 8">
            <a:extLst>
              <a:ext uri="{FF2B5EF4-FFF2-40B4-BE49-F238E27FC236}">
                <a16:creationId xmlns:a16="http://schemas.microsoft.com/office/drawing/2014/main" id="{550298F6-0B04-4DB1-9FC1-47AD2B814019}"/>
              </a:ext>
            </a:extLst>
          </p:cNvPr>
          <p:cNvSpPr/>
          <p:nvPr/>
        </p:nvSpPr>
        <p:spPr bwMode="gray">
          <a:xfrm>
            <a:off x="7440153" y="2479249"/>
            <a:ext cx="3523220" cy="372102"/>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600" b="1" dirty="0">
                <a:solidFill>
                  <a:schemeClr val="bg1"/>
                </a:solidFill>
              </a:rPr>
              <a:t>味知香食品股份有限公司</a:t>
            </a:r>
          </a:p>
        </p:txBody>
      </p:sp>
      <p:sp>
        <p:nvSpPr>
          <p:cNvPr id="10" name="矩形 9">
            <a:extLst>
              <a:ext uri="{FF2B5EF4-FFF2-40B4-BE49-F238E27FC236}">
                <a16:creationId xmlns:a16="http://schemas.microsoft.com/office/drawing/2014/main" id="{0268CB59-328C-48C6-A6E8-D5FC822F33AA}"/>
              </a:ext>
            </a:extLst>
          </p:cNvPr>
          <p:cNvSpPr/>
          <p:nvPr/>
        </p:nvSpPr>
        <p:spPr bwMode="gray">
          <a:xfrm>
            <a:off x="6646340" y="3766264"/>
            <a:ext cx="1306006" cy="360575"/>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600" b="1" dirty="0">
                <a:solidFill>
                  <a:schemeClr val="bg1"/>
                </a:solidFill>
              </a:rPr>
              <a:t>零售渠道</a:t>
            </a:r>
          </a:p>
        </p:txBody>
      </p:sp>
      <p:sp>
        <p:nvSpPr>
          <p:cNvPr id="13" name="矩形 12">
            <a:extLst>
              <a:ext uri="{FF2B5EF4-FFF2-40B4-BE49-F238E27FC236}">
                <a16:creationId xmlns:a16="http://schemas.microsoft.com/office/drawing/2014/main" id="{F56D3CDE-50B7-4755-95D3-DF1496578976}"/>
              </a:ext>
            </a:extLst>
          </p:cNvPr>
          <p:cNvSpPr/>
          <p:nvPr/>
        </p:nvSpPr>
        <p:spPr bwMode="gray">
          <a:xfrm>
            <a:off x="8232268" y="3766263"/>
            <a:ext cx="1306006" cy="360575"/>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600" b="1" dirty="0">
                <a:solidFill>
                  <a:schemeClr val="bg1"/>
                </a:solidFill>
              </a:rPr>
              <a:t>批发渠道</a:t>
            </a:r>
          </a:p>
        </p:txBody>
      </p:sp>
      <p:cxnSp>
        <p:nvCxnSpPr>
          <p:cNvPr id="17" name="直接连接符 16">
            <a:extLst>
              <a:ext uri="{FF2B5EF4-FFF2-40B4-BE49-F238E27FC236}">
                <a16:creationId xmlns:a16="http://schemas.microsoft.com/office/drawing/2014/main" id="{E5ABE2D2-F3A9-4570-9358-3AF47C260786}"/>
              </a:ext>
            </a:extLst>
          </p:cNvPr>
          <p:cNvCxnSpPr>
            <a:cxnSpLocks/>
          </p:cNvCxnSpPr>
          <p:nvPr/>
        </p:nvCxnSpPr>
        <p:spPr>
          <a:xfrm>
            <a:off x="8072011" y="2851351"/>
            <a:ext cx="0" cy="457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EA7F5D4-B497-4AF4-8E04-EEDAD0A97F86}"/>
              </a:ext>
            </a:extLst>
          </p:cNvPr>
          <p:cNvCxnSpPr>
            <a:cxnSpLocks/>
          </p:cNvCxnSpPr>
          <p:nvPr/>
        </p:nvCxnSpPr>
        <p:spPr>
          <a:xfrm flipV="1">
            <a:off x="7440153" y="3308807"/>
            <a:ext cx="126145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0965BE5-64A2-4531-B5D4-ABDE71C4EC39}"/>
              </a:ext>
            </a:extLst>
          </p:cNvPr>
          <p:cNvSpPr txBox="1"/>
          <p:nvPr/>
        </p:nvSpPr>
        <p:spPr>
          <a:xfrm>
            <a:off x="6755300" y="3505253"/>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69.11%</a:t>
            </a:r>
            <a:endParaRPr lang="zh-CN" altLang="en-US" sz="1000" dirty="0">
              <a:solidFill>
                <a:srgbClr val="313131"/>
              </a:solidFill>
            </a:endParaRPr>
          </a:p>
        </p:txBody>
      </p:sp>
      <p:sp>
        <p:nvSpPr>
          <p:cNvPr id="55" name="文本框 54">
            <a:extLst>
              <a:ext uri="{FF2B5EF4-FFF2-40B4-BE49-F238E27FC236}">
                <a16:creationId xmlns:a16="http://schemas.microsoft.com/office/drawing/2014/main" id="{D73D7606-5232-4394-A548-810762C1128F}"/>
              </a:ext>
            </a:extLst>
          </p:cNvPr>
          <p:cNvSpPr txBox="1"/>
          <p:nvPr/>
        </p:nvSpPr>
        <p:spPr>
          <a:xfrm>
            <a:off x="8588721" y="3500462"/>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30.06%</a:t>
            </a:r>
            <a:endParaRPr lang="zh-CN" altLang="en-US" sz="1000" dirty="0">
              <a:solidFill>
                <a:srgbClr val="313131"/>
              </a:solidFill>
            </a:endParaRPr>
          </a:p>
        </p:txBody>
      </p:sp>
      <p:sp>
        <p:nvSpPr>
          <p:cNvPr id="56" name="文本框 55">
            <a:extLst>
              <a:ext uri="{FF2B5EF4-FFF2-40B4-BE49-F238E27FC236}">
                <a16:creationId xmlns:a16="http://schemas.microsoft.com/office/drawing/2014/main" id="{106C3B93-34EE-4954-8328-7127C830D90F}"/>
              </a:ext>
            </a:extLst>
          </p:cNvPr>
          <p:cNvSpPr txBox="1"/>
          <p:nvPr/>
        </p:nvSpPr>
        <p:spPr>
          <a:xfrm>
            <a:off x="7962354" y="2905233"/>
            <a:ext cx="839425" cy="384721"/>
          </a:xfrm>
          <a:prstGeom prst="rect">
            <a:avLst/>
          </a:prstGeom>
          <a:noFill/>
        </p:spPr>
        <p:txBody>
          <a:bodyPr wrap="square" lIns="0" tIns="0" rIns="0" bIns="0" rtlCol="0">
            <a:spAutoFit/>
          </a:bodyPr>
          <a:lstStyle/>
          <a:p>
            <a:pPr algn="ctr">
              <a:spcBef>
                <a:spcPts val="600"/>
              </a:spcBef>
              <a:buSzPct val="100000"/>
            </a:pPr>
            <a:r>
              <a:rPr lang="zh-CN" altLang="en-US" sz="1000" dirty="0">
                <a:solidFill>
                  <a:srgbClr val="313131"/>
                </a:solidFill>
              </a:rPr>
              <a:t>经销渠道</a:t>
            </a:r>
            <a:endParaRPr lang="en-US" altLang="zh-CN" sz="1000" dirty="0">
              <a:solidFill>
                <a:srgbClr val="313131"/>
              </a:solidFill>
            </a:endParaRPr>
          </a:p>
          <a:p>
            <a:pPr algn="ctr">
              <a:spcBef>
                <a:spcPts val="600"/>
              </a:spcBef>
              <a:buSzPct val="100000"/>
            </a:pPr>
            <a:r>
              <a:rPr lang="en-US" altLang="zh-CN" sz="1000" dirty="0">
                <a:solidFill>
                  <a:srgbClr val="313131"/>
                </a:solidFill>
              </a:rPr>
              <a:t>99.17%</a:t>
            </a:r>
            <a:endParaRPr lang="zh-CN" altLang="en-US" sz="1000" dirty="0">
              <a:solidFill>
                <a:srgbClr val="313131"/>
              </a:solidFill>
            </a:endParaRPr>
          </a:p>
        </p:txBody>
      </p:sp>
      <p:sp>
        <p:nvSpPr>
          <p:cNvPr id="57" name="文本框 56">
            <a:extLst>
              <a:ext uri="{FF2B5EF4-FFF2-40B4-BE49-F238E27FC236}">
                <a16:creationId xmlns:a16="http://schemas.microsoft.com/office/drawing/2014/main" id="{B2A3DA94-2695-4747-BA6B-D9EDDCE56930}"/>
              </a:ext>
            </a:extLst>
          </p:cNvPr>
          <p:cNvSpPr txBox="1"/>
          <p:nvPr/>
        </p:nvSpPr>
        <p:spPr>
          <a:xfrm>
            <a:off x="10230528" y="4104703"/>
            <a:ext cx="839425" cy="384721"/>
          </a:xfrm>
          <a:prstGeom prst="rect">
            <a:avLst/>
          </a:prstGeom>
          <a:noFill/>
        </p:spPr>
        <p:txBody>
          <a:bodyPr wrap="square" lIns="0" tIns="0" rIns="0" bIns="0" rtlCol="0">
            <a:spAutoFit/>
          </a:bodyPr>
          <a:lstStyle/>
          <a:p>
            <a:pPr algn="ctr">
              <a:spcBef>
                <a:spcPts val="600"/>
              </a:spcBef>
              <a:buSzPct val="100000"/>
            </a:pPr>
            <a:r>
              <a:rPr lang="zh-CN" altLang="en-US" sz="1000" dirty="0">
                <a:solidFill>
                  <a:srgbClr val="313131"/>
                </a:solidFill>
              </a:rPr>
              <a:t>直销渠道</a:t>
            </a:r>
            <a:endParaRPr lang="en-US" altLang="zh-CN" sz="1000" dirty="0">
              <a:solidFill>
                <a:srgbClr val="313131"/>
              </a:solidFill>
            </a:endParaRPr>
          </a:p>
          <a:p>
            <a:pPr algn="ctr">
              <a:spcBef>
                <a:spcPts val="600"/>
              </a:spcBef>
              <a:buSzPct val="100000"/>
            </a:pPr>
            <a:r>
              <a:rPr lang="en-US" altLang="zh-CN" sz="1000" dirty="0">
                <a:solidFill>
                  <a:srgbClr val="313131"/>
                </a:solidFill>
              </a:rPr>
              <a:t>0.83%</a:t>
            </a:r>
            <a:endParaRPr lang="zh-CN" altLang="en-US" sz="1000" dirty="0">
              <a:solidFill>
                <a:srgbClr val="313131"/>
              </a:solidFill>
            </a:endParaRPr>
          </a:p>
        </p:txBody>
      </p:sp>
      <p:cxnSp>
        <p:nvCxnSpPr>
          <p:cNvPr id="27" name="直接箭头连接符 26">
            <a:extLst>
              <a:ext uri="{FF2B5EF4-FFF2-40B4-BE49-F238E27FC236}">
                <a16:creationId xmlns:a16="http://schemas.microsoft.com/office/drawing/2014/main" id="{5B635078-AC8F-4860-97B2-50E50CC45D9E}"/>
              </a:ext>
            </a:extLst>
          </p:cNvPr>
          <p:cNvCxnSpPr/>
          <p:nvPr/>
        </p:nvCxnSpPr>
        <p:spPr>
          <a:xfrm>
            <a:off x="10312924" y="2851351"/>
            <a:ext cx="0" cy="2804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15566B9-F7CE-487B-9CC5-956C0E1D1470}"/>
              </a:ext>
            </a:extLst>
          </p:cNvPr>
          <p:cNvSpPr/>
          <p:nvPr/>
        </p:nvSpPr>
        <p:spPr bwMode="gray">
          <a:xfrm>
            <a:off x="9766169" y="5656082"/>
            <a:ext cx="1093509" cy="471341"/>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400" b="1" dirty="0">
                <a:solidFill>
                  <a:schemeClr val="bg1"/>
                </a:solidFill>
              </a:rPr>
              <a:t>终端消费者</a:t>
            </a:r>
          </a:p>
        </p:txBody>
      </p:sp>
      <p:cxnSp>
        <p:nvCxnSpPr>
          <p:cNvPr id="61" name="直接箭头连接符 60">
            <a:extLst>
              <a:ext uri="{FF2B5EF4-FFF2-40B4-BE49-F238E27FC236}">
                <a16:creationId xmlns:a16="http://schemas.microsoft.com/office/drawing/2014/main" id="{DB6D9DCE-2145-4BAA-98C1-D244B0AFD42E}"/>
              </a:ext>
            </a:extLst>
          </p:cNvPr>
          <p:cNvCxnSpPr>
            <a:cxnSpLocks/>
            <a:stCxn id="13" idx="2"/>
            <a:endCxn id="64" idx="0"/>
          </p:cNvCxnSpPr>
          <p:nvPr/>
        </p:nvCxnSpPr>
        <p:spPr>
          <a:xfrm flipH="1">
            <a:off x="8881392" y="4126838"/>
            <a:ext cx="3879" cy="15292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1C79E09C-E3FC-4360-BD88-2F395A827699}"/>
              </a:ext>
            </a:extLst>
          </p:cNvPr>
          <p:cNvSpPr/>
          <p:nvPr/>
        </p:nvSpPr>
        <p:spPr bwMode="gray">
          <a:xfrm>
            <a:off x="8334637" y="5656082"/>
            <a:ext cx="1093509" cy="471341"/>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400" b="1" dirty="0">
                <a:solidFill>
                  <a:schemeClr val="bg1"/>
                </a:solidFill>
              </a:rPr>
              <a:t>酒店</a:t>
            </a:r>
            <a:r>
              <a:rPr lang="en-US" altLang="zh-CN" sz="1400" b="1" dirty="0">
                <a:solidFill>
                  <a:schemeClr val="bg1"/>
                </a:solidFill>
              </a:rPr>
              <a:t>/</a:t>
            </a:r>
            <a:r>
              <a:rPr lang="zh-CN" altLang="en-US" sz="1400" b="1" dirty="0">
                <a:solidFill>
                  <a:schemeClr val="bg1"/>
                </a:solidFill>
              </a:rPr>
              <a:t>餐厅</a:t>
            </a:r>
            <a:r>
              <a:rPr lang="en-US" altLang="zh-CN" sz="1400" b="1" dirty="0">
                <a:solidFill>
                  <a:schemeClr val="bg1"/>
                </a:solidFill>
              </a:rPr>
              <a:t>/</a:t>
            </a:r>
            <a:r>
              <a:rPr lang="zh-CN" altLang="en-US" sz="1400" b="1" dirty="0">
                <a:solidFill>
                  <a:schemeClr val="bg1"/>
                </a:solidFill>
              </a:rPr>
              <a:t>食堂等客户</a:t>
            </a:r>
          </a:p>
        </p:txBody>
      </p:sp>
      <p:sp>
        <p:nvSpPr>
          <p:cNvPr id="34" name="矩形 33">
            <a:extLst>
              <a:ext uri="{FF2B5EF4-FFF2-40B4-BE49-F238E27FC236}">
                <a16:creationId xmlns:a16="http://schemas.microsoft.com/office/drawing/2014/main" id="{FA1DABA4-D396-4633-A1C2-3A1ADB83FB9D}"/>
              </a:ext>
            </a:extLst>
          </p:cNvPr>
          <p:cNvSpPr/>
          <p:nvPr/>
        </p:nvSpPr>
        <p:spPr bwMode="gray">
          <a:xfrm>
            <a:off x="6220225" y="4876632"/>
            <a:ext cx="834149" cy="360575"/>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600" b="1" dirty="0">
                <a:solidFill>
                  <a:schemeClr val="bg1"/>
                </a:solidFill>
              </a:rPr>
              <a:t>经销</a:t>
            </a:r>
          </a:p>
        </p:txBody>
      </p:sp>
      <p:sp>
        <p:nvSpPr>
          <p:cNvPr id="69" name="矩形 68">
            <a:extLst>
              <a:ext uri="{FF2B5EF4-FFF2-40B4-BE49-F238E27FC236}">
                <a16:creationId xmlns:a16="http://schemas.microsoft.com/office/drawing/2014/main" id="{98B1BC7C-08B0-4A60-8741-39DF8DE58E36}"/>
              </a:ext>
            </a:extLst>
          </p:cNvPr>
          <p:cNvSpPr/>
          <p:nvPr/>
        </p:nvSpPr>
        <p:spPr bwMode="gray">
          <a:xfrm>
            <a:off x="7286423" y="4876632"/>
            <a:ext cx="834149" cy="360575"/>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600" b="1" dirty="0">
                <a:solidFill>
                  <a:schemeClr val="bg1"/>
                </a:solidFill>
              </a:rPr>
              <a:t>加盟</a:t>
            </a:r>
          </a:p>
        </p:txBody>
      </p:sp>
      <p:sp>
        <p:nvSpPr>
          <p:cNvPr id="35" name="矩形 34">
            <a:extLst>
              <a:ext uri="{FF2B5EF4-FFF2-40B4-BE49-F238E27FC236}">
                <a16:creationId xmlns:a16="http://schemas.microsoft.com/office/drawing/2014/main" id="{07E52256-7164-4314-9EBB-E2FC6A895DFE}"/>
              </a:ext>
            </a:extLst>
          </p:cNvPr>
          <p:cNvSpPr/>
          <p:nvPr/>
        </p:nvSpPr>
        <p:spPr bwMode="gray">
          <a:xfrm>
            <a:off x="6311779" y="5656082"/>
            <a:ext cx="1698296" cy="469656"/>
          </a:xfrm>
          <a:prstGeom prst="rect">
            <a:avLst/>
          </a:prstGeom>
          <a:solidFill>
            <a:srgbClr val="ED8B00"/>
          </a:solidFill>
          <a:ln w="19050" algn="ctr">
            <a:solidFill>
              <a:srgbClr val="ED8B00"/>
            </a:solidFill>
            <a:miter lim="800000"/>
            <a:headEnd/>
            <a:tailEnd/>
          </a:ln>
        </p:spPr>
        <p:txBody>
          <a:bodyPr wrap="square" lIns="88900" tIns="88900" rIns="88900" bIns="88900" rtlCol="0" anchor="ctr"/>
          <a:lstStyle/>
          <a:p>
            <a:pPr algn="ctr">
              <a:lnSpc>
                <a:spcPct val="106000"/>
              </a:lnSpc>
              <a:buFont typeface="Wingdings 2" pitchFamily="18" charset="2"/>
              <a:buNone/>
            </a:pPr>
            <a:r>
              <a:rPr lang="zh-CN" altLang="en-US" sz="1600" b="1" dirty="0">
                <a:solidFill>
                  <a:schemeClr val="bg1"/>
                </a:solidFill>
              </a:rPr>
              <a:t>终端消费者</a:t>
            </a:r>
          </a:p>
        </p:txBody>
      </p:sp>
      <p:cxnSp>
        <p:nvCxnSpPr>
          <p:cNvPr id="39" name="直接箭头连接符 38">
            <a:extLst>
              <a:ext uri="{FF2B5EF4-FFF2-40B4-BE49-F238E27FC236}">
                <a16:creationId xmlns:a16="http://schemas.microsoft.com/office/drawing/2014/main" id="{FDC350A3-84EC-4FBB-BBE5-0D0166CF3375}"/>
              </a:ext>
            </a:extLst>
          </p:cNvPr>
          <p:cNvCxnSpPr>
            <a:cxnSpLocks/>
            <a:stCxn id="34" idx="2"/>
          </p:cNvCxnSpPr>
          <p:nvPr/>
        </p:nvCxnSpPr>
        <p:spPr>
          <a:xfrm>
            <a:off x="6637300" y="5237207"/>
            <a:ext cx="0" cy="418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44B72469-F11A-4BCA-A05C-4A5D12A6385B}"/>
              </a:ext>
            </a:extLst>
          </p:cNvPr>
          <p:cNvCxnSpPr>
            <a:cxnSpLocks/>
          </p:cNvCxnSpPr>
          <p:nvPr/>
        </p:nvCxnSpPr>
        <p:spPr>
          <a:xfrm>
            <a:off x="7724752" y="5237207"/>
            <a:ext cx="0" cy="418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C0434078-37DC-4989-A6CB-DBCB08AAA701}"/>
              </a:ext>
            </a:extLst>
          </p:cNvPr>
          <p:cNvCxnSpPr>
            <a:cxnSpLocks/>
          </p:cNvCxnSpPr>
          <p:nvPr/>
        </p:nvCxnSpPr>
        <p:spPr>
          <a:xfrm>
            <a:off x="6637299" y="4457757"/>
            <a:ext cx="0" cy="418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6936C86-3841-49E7-AE59-F407A5D9A3AD}"/>
              </a:ext>
            </a:extLst>
          </p:cNvPr>
          <p:cNvCxnSpPr>
            <a:cxnSpLocks/>
          </p:cNvCxnSpPr>
          <p:nvPr/>
        </p:nvCxnSpPr>
        <p:spPr>
          <a:xfrm>
            <a:off x="7715325" y="4457756"/>
            <a:ext cx="0" cy="418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424A8A4-1C80-41EC-AA74-0D4DEB71CCD6}"/>
              </a:ext>
            </a:extLst>
          </p:cNvPr>
          <p:cNvCxnSpPr>
            <a:cxnSpLocks/>
          </p:cNvCxnSpPr>
          <p:nvPr/>
        </p:nvCxnSpPr>
        <p:spPr>
          <a:xfrm>
            <a:off x="6637299" y="4457756"/>
            <a:ext cx="1073067" cy="8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829F8149-D709-4392-837D-5E5E28B57803}"/>
              </a:ext>
            </a:extLst>
          </p:cNvPr>
          <p:cNvCxnSpPr>
            <a:cxnSpLocks/>
          </p:cNvCxnSpPr>
          <p:nvPr/>
        </p:nvCxnSpPr>
        <p:spPr>
          <a:xfrm flipH="1" flipV="1">
            <a:off x="7160927" y="4126838"/>
            <a:ext cx="1" cy="330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7786B4C9-9422-4DE9-B10F-43AD1F96945C}"/>
              </a:ext>
            </a:extLst>
          </p:cNvPr>
          <p:cNvSpPr txBox="1"/>
          <p:nvPr/>
        </p:nvSpPr>
        <p:spPr>
          <a:xfrm>
            <a:off x="5998916" y="4590249"/>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17.05%</a:t>
            </a:r>
            <a:endParaRPr lang="zh-CN" altLang="en-US" sz="1000" dirty="0">
              <a:solidFill>
                <a:srgbClr val="313131"/>
              </a:solidFill>
            </a:endParaRPr>
          </a:p>
        </p:txBody>
      </p:sp>
      <p:sp>
        <p:nvSpPr>
          <p:cNvPr id="88" name="文本框 87">
            <a:extLst>
              <a:ext uri="{FF2B5EF4-FFF2-40B4-BE49-F238E27FC236}">
                <a16:creationId xmlns:a16="http://schemas.microsoft.com/office/drawing/2014/main" id="{154E6330-31E6-43DD-A926-E3FC368268D9}"/>
              </a:ext>
            </a:extLst>
          </p:cNvPr>
          <p:cNvSpPr txBox="1"/>
          <p:nvPr/>
        </p:nvSpPr>
        <p:spPr>
          <a:xfrm>
            <a:off x="7522078" y="4590249"/>
            <a:ext cx="839425" cy="153888"/>
          </a:xfrm>
          <a:prstGeom prst="rect">
            <a:avLst/>
          </a:prstGeom>
          <a:noFill/>
        </p:spPr>
        <p:txBody>
          <a:bodyPr wrap="square" lIns="0" tIns="0" rIns="0" bIns="0" rtlCol="0">
            <a:spAutoFit/>
          </a:bodyPr>
          <a:lstStyle/>
          <a:p>
            <a:pPr algn="ctr">
              <a:spcBef>
                <a:spcPts val="600"/>
              </a:spcBef>
              <a:buSzPct val="100000"/>
            </a:pPr>
            <a:r>
              <a:rPr lang="en-US" altLang="zh-CN" sz="1000" dirty="0">
                <a:solidFill>
                  <a:srgbClr val="313131"/>
                </a:solidFill>
              </a:rPr>
              <a:t>52.06%</a:t>
            </a:r>
            <a:endParaRPr lang="zh-CN" altLang="en-US" sz="1000" dirty="0">
              <a:solidFill>
                <a:srgbClr val="313131"/>
              </a:solidFill>
            </a:endParaRPr>
          </a:p>
        </p:txBody>
      </p:sp>
      <p:cxnSp>
        <p:nvCxnSpPr>
          <p:cNvPr id="89" name="直接箭头连接符 88">
            <a:extLst>
              <a:ext uri="{FF2B5EF4-FFF2-40B4-BE49-F238E27FC236}">
                <a16:creationId xmlns:a16="http://schemas.microsoft.com/office/drawing/2014/main" id="{AD8EFC4A-DF1B-4B1D-84DC-5D2F4371A4E8}"/>
              </a:ext>
            </a:extLst>
          </p:cNvPr>
          <p:cNvCxnSpPr>
            <a:cxnSpLocks/>
          </p:cNvCxnSpPr>
          <p:nvPr/>
        </p:nvCxnSpPr>
        <p:spPr>
          <a:xfrm>
            <a:off x="7434844" y="3308807"/>
            <a:ext cx="0" cy="418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CE1540BD-1FCB-48C5-B2C3-CE8A73BFA15C}"/>
              </a:ext>
            </a:extLst>
          </p:cNvPr>
          <p:cNvCxnSpPr>
            <a:cxnSpLocks/>
          </p:cNvCxnSpPr>
          <p:nvPr/>
        </p:nvCxnSpPr>
        <p:spPr>
          <a:xfrm>
            <a:off x="8701611" y="3308807"/>
            <a:ext cx="0" cy="418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987891"/>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xmlns:p14="http://schemas.microsoft.com/office/powerpoint/2010/main"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n-succesing_75727"/>
          <p:cNvSpPr>
            <a:spLocks noChangeAspect="1"/>
          </p:cNvSpPr>
          <p:nvPr/>
        </p:nvSpPr>
        <p:spPr bwMode="auto">
          <a:xfrm>
            <a:off x="6833773" y="168112"/>
            <a:ext cx="569179" cy="551773"/>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solidFill>
            <a:srgbClr val="ED8B00"/>
          </a:solidFill>
          <a:ln>
            <a:solidFill>
              <a:srgbClr val="ED8B00"/>
            </a:solidFill>
          </a:ln>
        </p:spPr>
        <p:txBody>
          <a:bodyPr/>
          <a:lstStyle/>
          <a:p>
            <a:endParaRPr lang="en-US" sz="900">
              <a:latin typeface="微软雅黑" panose="020B0503020204020204" pitchFamily="34" charset="-122"/>
              <a:ea typeface="微软雅黑" panose="020B0503020204020204" pitchFamily="34" charset="-122"/>
            </a:endParaRPr>
          </a:p>
        </p:txBody>
      </p:sp>
      <p:sp>
        <p:nvSpPr>
          <p:cNvPr id="7" name="man-succesing_75727"/>
          <p:cNvSpPr>
            <a:spLocks noChangeAspect="1"/>
          </p:cNvSpPr>
          <p:nvPr/>
        </p:nvSpPr>
        <p:spPr bwMode="auto">
          <a:xfrm>
            <a:off x="1077851" y="125062"/>
            <a:ext cx="567580" cy="555025"/>
          </a:xfrm>
          <a:custGeom>
            <a:avLst/>
            <a:gdLst>
              <a:gd name="connsiteX0" fmla="*/ 454143 w 606157"/>
              <a:gd name="connsiteY0" fmla="*/ 386956 h 592750"/>
              <a:gd name="connsiteX1" fmla="*/ 454143 w 606157"/>
              <a:gd name="connsiteY1" fmla="*/ 559114 h 592750"/>
              <a:gd name="connsiteX2" fmla="*/ 456800 w 606157"/>
              <a:gd name="connsiteY2" fmla="*/ 561957 h 592750"/>
              <a:gd name="connsiteX3" fmla="*/ 466005 w 606157"/>
              <a:gd name="connsiteY3" fmla="*/ 561957 h 592750"/>
              <a:gd name="connsiteX4" fmla="*/ 467997 w 606157"/>
              <a:gd name="connsiteY4" fmla="*/ 559114 h 592750"/>
              <a:gd name="connsiteX5" fmla="*/ 467997 w 606157"/>
              <a:gd name="connsiteY5" fmla="*/ 386956 h 592750"/>
              <a:gd name="connsiteX6" fmla="*/ 242918 w 606157"/>
              <a:gd name="connsiteY6" fmla="*/ 134357 h 592750"/>
              <a:gd name="connsiteX7" fmla="*/ 256203 w 606157"/>
              <a:gd name="connsiteY7" fmla="*/ 141463 h 592750"/>
              <a:gd name="connsiteX8" fmla="*/ 323764 w 606157"/>
              <a:gd name="connsiteY8" fmla="*/ 230906 h 592750"/>
              <a:gd name="connsiteX9" fmla="*/ 326327 w 606157"/>
              <a:gd name="connsiteY9" fmla="*/ 244644 h 592750"/>
              <a:gd name="connsiteX10" fmla="*/ 313801 w 606157"/>
              <a:gd name="connsiteY10" fmla="*/ 250803 h 592750"/>
              <a:gd name="connsiteX11" fmla="*/ 286757 w 606157"/>
              <a:gd name="connsiteY11" fmla="*/ 250803 h 592750"/>
              <a:gd name="connsiteX12" fmla="*/ 286757 w 606157"/>
              <a:gd name="connsiteY12" fmla="*/ 561957 h 592750"/>
              <a:gd name="connsiteX13" fmla="*/ 386202 w 606157"/>
              <a:gd name="connsiteY13" fmla="*/ 561957 h 592750"/>
              <a:gd name="connsiteX14" fmla="*/ 389144 w 606157"/>
              <a:gd name="connsiteY14" fmla="*/ 559114 h 592750"/>
              <a:gd name="connsiteX15" fmla="*/ 389144 w 606157"/>
              <a:gd name="connsiteY15" fmla="*/ 332760 h 592750"/>
              <a:gd name="connsiteX16" fmla="*/ 389144 w 606157"/>
              <a:gd name="connsiteY16" fmla="*/ 306799 h 592750"/>
              <a:gd name="connsiteX17" fmla="*/ 378136 w 606157"/>
              <a:gd name="connsiteY17" fmla="*/ 332192 h 592750"/>
              <a:gd name="connsiteX18" fmla="*/ 350998 w 606157"/>
              <a:gd name="connsiteY18" fmla="*/ 350004 h 592750"/>
              <a:gd name="connsiteX19" fmla="*/ 339232 w 606157"/>
              <a:gd name="connsiteY19" fmla="*/ 347541 h 592750"/>
              <a:gd name="connsiteX20" fmla="*/ 323575 w 606157"/>
              <a:gd name="connsiteY20" fmla="*/ 331339 h 592750"/>
              <a:gd name="connsiteX21" fmla="*/ 323859 w 606157"/>
              <a:gd name="connsiteY21" fmla="*/ 308789 h 592750"/>
              <a:gd name="connsiteX22" fmla="*/ 380793 w 606157"/>
              <a:gd name="connsiteY22" fmla="*/ 177278 h 592750"/>
              <a:gd name="connsiteX23" fmla="*/ 404041 w 606157"/>
              <a:gd name="connsiteY23" fmla="*/ 159750 h 592750"/>
              <a:gd name="connsiteX24" fmla="*/ 514683 w 606157"/>
              <a:gd name="connsiteY24" fmla="*/ 159465 h 592750"/>
              <a:gd name="connsiteX25" fmla="*/ 542296 w 606157"/>
              <a:gd name="connsiteY25" fmla="*/ 177278 h 592750"/>
              <a:gd name="connsiteX26" fmla="*/ 599230 w 606157"/>
              <a:gd name="connsiteY26" fmla="*/ 308789 h 592750"/>
              <a:gd name="connsiteX27" fmla="*/ 599610 w 606157"/>
              <a:gd name="connsiteY27" fmla="*/ 331339 h 592750"/>
              <a:gd name="connsiteX28" fmla="*/ 583858 w 606157"/>
              <a:gd name="connsiteY28" fmla="*/ 347541 h 592750"/>
              <a:gd name="connsiteX29" fmla="*/ 572092 w 606157"/>
              <a:gd name="connsiteY29" fmla="*/ 350004 h 592750"/>
              <a:gd name="connsiteX30" fmla="*/ 544953 w 606157"/>
              <a:gd name="connsiteY30" fmla="*/ 332192 h 592750"/>
              <a:gd name="connsiteX31" fmla="*/ 532997 w 606157"/>
              <a:gd name="connsiteY31" fmla="*/ 304525 h 592750"/>
              <a:gd name="connsiteX32" fmla="*/ 532997 w 606157"/>
              <a:gd name="connsiteY32" fmla="*/ 332760 h 592750"/>
              <a:gd name="connsiteX33" fmla="*/ 532997 w 606157"/>
              <a:gd name="connsiteY33" fmla="*/ 559114 h 592750"/>
              <a:gd name="connsiteX34" fmla="*/ 536887 w 606157"/>
              <a:gd name="connsiteY34" fmla="*/ 561957 h 592750"/>
              <a:gd name="connsiteX35" fmla="*/ 590785 w 606157"/>
              <a:gd name="connsiteY35" fmla="*/ 561957 h 592750"/>
              <a:gd name="connsiteX36" fmla="*/ 606157 w 606157"/>
              <a:gd name="connsiteY36" fmla="*/ 577401 h 592750"/>
              <a:gd name="connsiteX37" fmla="*/ 590785 w 606157"/>
              <a:gd name="connsiteY37" fmla="*/ 592750 h 592750"/>
              <a:gd name="connsiteX38" fmla="*/ 15372 w 606157"/>
              <a:gd name="connsiteY38" fmla="*/ 592750 h 592750"/>
              <a:gd name="connsiteX39" fmla="*/ 0 w 606157"/>
              <a:gd name="connsiteY39" fmla="*/ 577401 h 592750"/>
              <a:gd name="connsiteX40" fmla="*/ 15372 w 606157"/>
              <a:gd name="connsiteY40" fmla="*/ 561957 h 592750"/>
              <a:gd name="connsiteX41" fmla="*/ 50766 w 606157"/>
              <a:gd name="connsiteY41" fmla="*/ 561957 h 592750"/>
              <a:gd name="connsiteX42" fmla="*/ 50766 w 606157"/>
              <a:gd name="connsiteY42" fmla="*/ 369617 h 592750"/>
              <a:gd name="connsiteX43" fmla="*/ 23628 w 606157"/>
              <a:gd name="connsiteY43" fmla="*/ 369617 h 592750"/>
              <a:gd name="connsiteX44" fmla="*/ 11102 w 606157"/>
              <a:gd name="connsiteY44" fmla="*/ 363459 h 592750"/>
              <a:gd name="connsiteX45" fmla="*/ 13759 w 606157"/>
              <a:gd name="connsiteY45" fmla="*/ 349720 h 592750"/>
              <a:gd name="connsiteX46" fmla="*/ 81226 w 606157"/>
              <a:gd name="connsiteY46" fmla="*/ 260278 h 592750"/>
              <a:gd name="connsiteX47" fmla="*/ 94605 w 606157"/>
              <a:gd name="connsiteY47" fmla="*/ 253172 h 592750"/>
              <a:gd name="connsiteX48" fmla="*/ 107890 w 606157"/>
              <a:gd name="connsiteY48" fmla="*/ 260278 h 592750"/>
              <a:gd name="connsiteX49" fmla="*/ 175452 w 606157"/>
              <a:gd name="connsiteY49" fmla="*/ 349720 h 592750"/>
              <a:gd name="connsiteX50" fmla="*/ 178014 w 606157"/>
              <a:gd name="connsiteY50" fmla="*/ 363459 h 592750"/>
              <a:gd name="connsiteX51" fmla="*/ 165488 w 606157"/>
              <a:gd name="connsiteY51" fmla="*/ 369617 h 592750"/>
              <a:gd name="connsiteX52" fmla="*/ 138350 w 606157"/>
              <a:gd name="connsiteY52" fmla="*/ 369617 h 592750"/>
              <a:gd name="connsiteX53" fmla="*/ 138350 w 606157"/>
              <a:gd name="connsiteY53" fmla="*/ 561957 h 592750"/>
              <a:gd name="connsiteX54" fmla="*/ 199079 w 606157"/>
              <a:gd name="connsiteY54" fmla="*/ 561957 h 592750"/>
              <a:gd name="connsiteX55" fmla="*/ 199079 w 606157"/>
              <a:gd name="connsiteY55" fmla="*/ 250803 h 592750"/>
              <a:gd name="connsiteX56" fmla="*/ 172035 w 606157"/>
              <a:gd name="connsiteY56" fmla="*/ 250803 h 592750"/>
              <a:gd name="connsiteX57" fmla="*/ 159510 w 606157"/>
              <a:gd name="connsiteY57" fmla="*/ 244644 h 592750"/>
              <a:gd name="connsiteX58" fmla="*/ 162072 w 606157"/>
              <a:gd name="connsiteY58" fmla="*/ 230906 h 592750"/>
              <a:gd name="connsiteX59" fmla="*/ 229539 w 606157"/>
              <a:gd name="connsiteY59" fmla="*/ 141463 h 592750"/>
              <a:gd name="connsiteX60" fmla="*/ 242918 w 606157"/>
              <a:gd name="connsiteY60" fmla="*/ 134357 h 592750"/>
              <a:gd name="connsiteX61" fmla="*/ 458182 w 606157"/>
              <a:gd name="connsiteY61" fmla="*/ 0 h 592750"/>
              <a:gd name="connsiteX62" fmla="*/ 532629 w 606157"/>
              <a:gd name="connsiteY62" fmla="*/ 74306 h 592750"/>
              <a:gd name="connsiteX63" fmla="*/ 458182 w 606157"/>
              <a:gd name="connsiteY63" fmla="*/ 148612 h 592750"/>
              <a:gd name="connsiteX64" fmla="*/ 383735 w 606157"/>
              <a:gd name="connsiteY64" fmla="*/ 74306 h 592750"/>
              <a:gd name="connsiteX65" fmla="*/ 458182 w 606157"/>
              <a:gd name="connsiteY65" fmla="*/ 0 h 59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592750">
                <a:moveTo>
                  <a:pt x="454143" y="386956"/>
                </a:moveTo>
                <a:lnTo>
                  <a:pt x="454143" y="559114"/>
                </a:lnTo>
                <a:cubicBezTo>
                  <a:pt x="454143" y="560062"/>
                  <a:pt x="454048" y="561957"/>
                  <a:pt x="456800" y="561957"/>
                </a:cubicBezTo>
                <a:lnTo>
                  <a:pt x="466005" y="561957"/>
                </a:lnTo>
                <a:cubicBezTo>
                  <a:pt x="468282" y="561957"/>
                  <a:pt x="467997" y="560062"/>
                  <a:pt x="467997" y="559114"/>
                </a:cubicBezTo>
                <a:lnTo>
                  <a:pt x="467997" y="386956"/>
                </a:lnTo>
                <a:close/>
                <a:moveTo>
                  <a:pt x="242918" y="134357"/>
                </a:moveTo>
                <a:cubicBezTo>
                  <a:pt x="247947" y="134357"/>
                  <a:pt x="252787" y="136915"/>
                  <a:pt x="256203" y="141463"/>
                </a:cubicBezTo>
                <a:lnTo>
                  <a:pt x="323764" y="230906"/>
                </a:lnTo>
                <a:cubicBezTo>
                  <a:pt x="328699" y="237443"/>
                  <a:pt x="327465" y="242275"/>
                  <a:pt x="326327" y="244644"/>
                </a:cubicBezTo>
                <a:cubicBezTo>
                  <a:pt x="325188" y="246918"/>
                  <a:pt x="322056" y="250803"/>
                  <a:pt x="313801" y="250803"/>
                </a:cubicBezTo>
                <a:lnTo>
                  <a:pt x="286757" y="250803"/>
                </a:lnTo>
                <a:lnTo>
                  <a:pt x="286757" y="561957"/>
                </a:lnTo>
                <a:lnTo>
                  <a:pt x="386202" y="561957"/>
                </a:lnTo>
                <a:cubicBezTo>
                  <a:pt x="389713" y="561957"/>
                  <a:pt x="389144" y="560062"/>
                  <a:pt x="389144" y="559114"/>
                </a:cubicBezTo>
                <a:lnTo>
                  <a:pt x="389144" y="332760"/>
                </a:lnTo>
                <a:lnTo>
                  <a:pt x="389144" y="306799"/>
                </a:lnTo>
                <a:lnTo>
                  <a:pt x="378136" y="332192"/>
                </a:lnTo>
                <a:cubicBezTo>
                  <a:pt x="373392" y="342993"/>
                  <a:pt x="362764" y="350004"/>
                  <a:pt x="350998" y="350004"/>
                </a:cubicBezTo>
                <a:cubicBezTo>
                  <a:pt x="346918" y="350004"/>
                  <a:pt x="343027" y="349152"/>
                  <a:pt x="339232" y="347541"/>
                </a:cubicBezTo>
                <a:cubicBezTo>
                  <a:pt x="332020" y="344414"/>
                  <a:pt x="326421" y="338635"/>
                  <a:pt x="323575" y="331339"/>
                </a:cubicBezTo>
                <a:cubicBezTo>
                  <a:pt x="320633" y="324043"/>
                  <a:pt x="320728" y="315990"/>
                  <a:pt x="323859" y="308789"/>
                </a:cubicBezTo>
                <a:lnTo>
                  <a:pt x="380793" y="177278"/>
                </a:lnTo>
                <a:cubicBezTo>
                  <a:pt x="384969" y="167708"/>
                  <a:pt x="393224" y="159750"/>
                  <a:pt x="404041" y="159750"/>
                </a:cubicBezTo>
                <a:cubicBezTo>
                  <a:pt x="404990" y="159750"/>
                  <a:pt x="514304" y="159465"/>
                  <a:pt x="514683" y="159465"/>
                </a:cubicBezTo>
                <a:cubicBezTo>
                  <a:pt x="526544" y="159465"/>
                  <a:pt x="537552" y="166477"/>
                  <a:pt x="542296" y="177278"/>
                </a:cubicBezTo>
                <a:lnTo>
                  <a:pt x="599230" y="308789"/>
                </a:lnTo>
                <a:cubicBezTo>
                  <a:pt x="602361" y="315990"/>
                  <a:pt x="602456" y="324043"/>
                  <a:pt x="599610" y="331339"/>
                </a:cubicBezTo>
                <a:cubicBezTo>
                  <a:pt x="596668" y="338635"/>
                  <a:pt x="591070" y="344414"/>
                  <a:pt x="583858" y="347541"/>
                </a:cubicBezTo>
                <a:cubicBezTo>
                  <a:pt x="580062" y="349152"/>
                  <a:pt x="576172" y="350004"/>
                  <a:pt x="572092" y="350004"/>
                </a:cubicBezTo>
                <a:cubicBezTo>
                  <a:pt x="560325" y="350004"/>
                  <a:pt x="549698" y="342993"/>
                  <a:pt x="544953" y="332192"/>
                </a:cubicBezTo>
                <a:lnTo>
                  <a:pt x="532997" y="304525"/>
                </a:lnTo>
                <a:lnTo>
                  <a:pt x="532997" y="332760"/>
                </a:lnTo>
                <a:lnTo>
                  <a:pt x="532997" y="559114"/>
                </a:lnTo>
                <a:cubicBezTo>
                  <a:pt x="532997" y="560062"/>
                  <a:pt x="533282" y="561957"/>
                  <a:pt x="536887" y="561957"/>
                </a:cubicBezTo>
                <a:lnTo>
                  <a:pt x="590785" y="561957"/>
                </a:lnTo>
                <a:cubicBezTo>
                  <a:pt x="599230" y="561957"/>
                  <a:pt x="606157" y="568873"/>
                  <a:pt x="606157" y="577401"/>
                </a:cubicBezTo>
                <a:cubicBezTo>
                  <a:pt x="606157" y="585928"/>
                  <a:pt x="599230" y="592750"/>
                  <a:pt x="590785" y="592750"/>
                </a:cubicBezTo>
                <a:lnTo>
                  <a:pt x="15372" y="592750"/>
                </a:lnTo>
                <a:cubicBezTo>
                  <a:pt x="6927" y="592750"/>
                  <a:pt x="0" y="585833"/>
                  <a:pt x="0" y="577401"/>
                </a:cubicBezTo>
                <a:cubicBezTo>
                  <a:pt x="0" y="568873"/>
                  <a:pt x="6927" y="561957"/>
                  <a:pt x="15372" y="561957"/>
                </a:cubicBezTo>
                <a:lnTo>
                  <a:pt x="50766" y="561957"/>
                </a:lnTo>
                <a:lnTo>
                  <a:pt x="50766" y="369617"/>
                </a:lnTo>
                <a:lnTo>
                  <a:pt x="23628" y="369617"/>
                </a:lnTo>
                <a:cubicBezTo>
                  <a:pt x="15467" y="369617"/>
                  <a:pt x="12336" y="365733"/>
                  <a:pt x="11102" y="363459"/>
                </a:cubicBezTo>
                <a:cubicBezTo>
                  <a:pt x="9963" y="361090"/>
                  <a:pt x="8825" y="356258"/>
                  <a:pt x="13759" y="349720"/>
                </a:cubicBezTo>
                <a:lnTo>
                  <a:pt x="81226" y="260278"/>
                </a:lnTo>
                <a:cubicBezTo>
                  <a:pt x="84642" y="255730"/>
                  <a:pt x="89481" y="253172"/>
                  <a:pt x="94605" y="253172"/>
                </a:cubicBezTo>
                <a:cubicBezTo>
                  <a:pt x="99634" y="253172"/>
                  <a:pt x="104474" y="255730"/>
                  <a:pt x="107890" y="260278"/>
                </a:cubicBezTo>
                <a:lnTo>
                  <a:pt x="175452" y="349720"/>
                </a:lnTo>
                <a:cubicBezTo>
                  <a:pt x="180386" y="356258"/>
                  <a:pt x="179152" y="361090"/>
                  <a:pt x="178014" y="363459"/>
                </a:cubicBezTo>
                <a:cubicBezTo>
                  <a:pt x="176875" y="365733"/>
                  <a:pt x="173649" y="369617"/>
                  <a:pt x="165488" y="369617"/>
                </a:cubicBezTo>
                <a:lnTo>
                  <a:pt x="138350" y="369617"/>
                </a:lnTo>
                <a:lnTo>
                  <a:pt x="138350" y="561957"/>
                </a:lnTo>
                <a:lnTo>
                  <a:pt x="199079" y="561957"/>
                </a:lnTo>
                <a:lnTo>
                  <a:pt x="199079" y="250803"/>
                </a:lnTo>
                <a:lnTo>
                  <a:pt x="172035" y="250803"/>
                </a:lnTo>
                <a:cubicBezTo>
                  <a:pt x="163780" y="250803"/>
                  <a:pt x="160649" y="246918"/>
                  <a:pt x="159510" y="244644"/>
                </a:cubicBezTo>
                <a:cubicBezTo>
                  <a:pt x="158276" y="242275"/>
                  <a:pt x="157138" y="237443"/>
                  <a:pt x="162072" y="230906"/>
                </a:cubicBezTo>
                <a:lnTo>
                  <a:pt x="229539" y="141463"/>
                </a:lnTo>
                <a:cubicBezTo>
                  <a:pt x="232955" y="136915"/>
                  <a:pt x="237889" y="134357"/>
                  <a:pt x="242918" y="134357"/>
                </a:cubicBezTo>
                <a:close/>
                <a:moveTo>
                  <a:pt x="458182" y="0"/>
                </a:moveTo>
                <a:cubicBezTo>
                  <a:pt x="499298" y="0"/>
                  <a:pt x="532629" y="33268"/>
                  <a:pt x="532629" y="74306"/>
                </a:cubicBezTo>
                <a:cubicBezTo>
                  <a:pt x="532629" y="115344"/>
                  <a:pt x="499298" y="148612"/>
                  <a:pt x="458182" y="148612"/>
                </a:cubicBezTo>
                <a:cubicBezTo>
                  <a:pt x="417066" y="148612"/>
                  <a:pt x="383735" y="115344"/>
                  <a:pt x="383735" y="74306"/>
                </a:cubicBezTo>
                <a:cubicBezTo>
                  <a:pt x="383735" y="33268"/>
                  <a:pt x="417066" y="0"/>
                  <a:pt x="458182" y="0"/>
                </a:cubicBezTo>
                <a:close/>
              </a:path>
            </a:pathLst>
          </a:custGeom>
          <a:solidFill>
            <a:srgbClr val="ED8B00"/>
          </a:solidFill>
          <a:ln>
            <a:solidFill>
              <a:srgbClr val="ED8B00"/>
            </a:solidFill>
          </a:ln>
        </p:spPr>
      </p:sp>
      <p:sp>
        <p:nvSpPr>
          <p:cNvPr id="12" name="Rounded Rectangle 11"/>
          <p:cNvSpPr/>
          <p:nvPr/>
        </p:nvSpPr>
        <p:spPr>
          <a:xfrm>
            <a:off x="1693961" y="274935"/>
            <a:ext cx="3137137" cy="397272"/>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产品体系</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5" name="Rounded Rectangle 14"/>
          <p:cNvSpPr/>
          <p:nvPr/>
        </p:nvSpPr>
        <p:spPr>
          <a:xfrm>
            <a:off x="7517042" y="279530"/>
            <a:ext cx="3137137" cy="397272"/>
          </a:xfrm>
          <a:prstGeom prst="roundRect">
            <a:avLst/>
          </a:prstGeom>
          <a:solidFill>
            <a:srgbClr val="ED8B00"/>
          </a:solidFill>
          <a:ln w="12700" cap="flat">
            <a:solidFill>
              <a:srgbClr val="ED8B0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产品研发</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7" name="Rectangle 16"/>
          <p:cNvSpPr/>
          <p:nvPr/>
        </p:nvSpPr>
        <p:spPr>
          <a:xfrm>
            <a:off x="838550" y="787285"/>
            <a:ext cx="4850789" cy="1998689"/>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b="1" dirty="0">
                <a:solidFill>
                  <a:srgbClr val="2F2F2F"/>
                </a:solidFill>
                <a:latin typeface="微软雅黑" panose="020B0503020204020204" pitchFamily="34" charset="-122"/>
                <a:ea typeface="微软雅黑" panose="020B0503020204020204" pitchFamily="34" charset="-122"/>
              </a:rPr>
              <a:t>纵观味知香的产品体系，其主要产品目前为肉禽类产品和水产海鲜类产品。</a:t>
            </a:r>
            <a:r>
              <a:rPr lang="en-US" altLang="zh-CN" sz="1200" dirty="0">
                <a:solidFill>
                  <a:srgbClr val="2F2F2F"/>
                </a:solidFill>
                <a:latin typeface="微软雅黑" panose="020B0503020204020204" pitchFamily="34" charset="-122"/>
                <a:ea typeface="微软雅黑" panose="020B0503020204020204" pitchFamily="34" charset="-122"/>
              </a:rPr>
              <a:t>2020</a:t>
            </a:r>
            <a:r>
              <a:rPr lang="zh-CN" altLang="en-US" sz="1200" dirty="0">
                <a:solidFill>
                  <a:srgbClr val="2F2F2F"/>
                </a:solidFill>
                <a:latin typeface="微软雅黑" panose="020B0503020204020204" pitchFamily="34" charset="-122"/>
                <a:ea typeface="微软雅黑" panose="020B0503020204020204" pitchFamily="34" charset="-122"/>
              </a:rPr>
              <a:t>年其收入分别为</a:t>
            </a:r>
            <a:r>
              <a:rPr lang="en-US" altLang="zh-CN" sz="1200" dirty="0">
                <a:solidFill>
                  <a:srgbClr val="2F2F2F"/>
                </a:solidFill>
                <a:latin typeface="微软雅黑" panose="020B0503020204020204" pitchFamily="34" charset="-122"/>
                <a:ea typeface="微软雅黑" panose="020B0503020204020204" pitchFamily="34" charset="-122"/>
              </a:rPr>
              <a:t>4.36</a:t>
            </a:r>
            <a:r>
              <a:rPr lang="zh-CN" altLang="en-US" sz="1200" dirty="0">
                <a:solidFill>
                  <a:srgbClr val="2F2F2F"/>
                </a:solidFill>
                <a:latin typeface="微软雅黑" panose="020B0503020204020204" pitchFamily="34" charset="-122"/>
                <a:ea typeface="微软雅黑" panose="020B0503020204020204" pitchFamily="34" charset="-122"/>
              </a:rPr>
              <a:t>亿元和</a:t>
            </a:r>
            <a:r>
              <a:rPr lang="en-US" altLang="zh-CN" sz="1200" dirty="0">
                <a:solidFill>
                  <a:srgbClr val="2F2F2F"/>
                </a:solidFill>
                <a:latin typeface="微软雅黑" panose="020B0503020204020204" pitchFamily="34" charset="-122"/>
                <a:ea typeface="微软雅黑" panose="020B0503020204020204" pitchFamily="34" charset="-122"/>
              </a:rPr>
              <a:t>1.6</a:t>
            </a:r>
            <a:r>
              <a:rPr lang="zh-CN" altLang="en-US" sz="1200" dirty="0">
                <a:solidFill>
                  <a:srgbClr val="2F2F2F"/>
                </a:solidFill>
                <a:latin typeface="微软雅黑" panose="020B0503020204020204" pitchFamily="34" charset="-122"/>
                <a:ea typeface="微软雅黑" panose="020B0503020204020204" pitchFamily="34" charset="-122"/>
              </a:rPr>
              <a:t>亿元，同比增长分别为</a:t>
            </a:r>
            <a:r>
              <a:rPr lang="en-US" altLang="zh-CN" sz="1200" dirty="0">
                <a:solidFill>
                  <a:srgbClr val="2F2F2F"/>
                </a:solidFill>
                <a:latin typeface="微软雅黑" panose="020B0503020204020204" pitchFamily="34" charset="-122"/>
                <a:ea typeface="微软雅黑" panose="020B0503020204020204" pitchFamily="34" charset="-122"/>
              </a:rPr>
              <a:t>19.48%</a:t>
            </a:r>
            <a:r>
              <a:rPr lang="zh-CN" altLang="en-US" sz="1200" dirty="0">
                <a:solidFill>
                  <a:srgbClr val="2F2F2F"/>
                </a:solidFill>
                <a:latin typeface="微软雅黑" panose="020B0503020204020204" pitchFamily="34" charset="-122"/>
                <a:ea typeface="微软雅黑" panose="020B0503020204020204" pitchFamily="34" charset="-122"/>
              </a:rPr>
              <a:t>和</a:t>
            </a:r>
            <a:r>
              <a:rPr lang="en-US" altLang="zh-CN" sz="1200" dirty="0">
                <a:solidFill>
                  <a:srgbClr val="2F2F2F"/>
                </a:solidFill>
                <a:latin typeface="微软雅黑" panose="020B0503020204020204" pitchFamily="34" charset="-122"/>
                <a:ea typeface="微软雅黑" panose="020B0503020204020204" pitchFamily="34" charset="-122"/>
              </a:rPr>
              <a:t>1.88%</a:t>
            </a:r>
            <a:r>
              <a:rPr lang="zh-CN" altLang="en-US" sz="1200" dirty="0">
                <a:solidFill>
                  <a:srgbClr val="2F2F2F"/>
                </a:solidFill>
                <a:latin typeface="微软雅黑" panose="020B0503020204020204" pitchFamily="34" charset="-122"/>
                <a:ea typeface="微软雅黑" panose="020B0503020204020204" pitchFamily="34" charset="-122"/>
              </a:rPr>
              <a:t>，占总营业收入的</a:t>
            </a:r>
            <a:r>
              <a:rPr lang="en-US" altLang="zh-CN" sz="1200" dirty="0">
                <a:solidFill>
                  <a:srgbClr val="2F2F2F"/>
                </a:solidFill>
                <a:latin typeface="微软雅黑" panose="020B0503020204020204" pitchFamily="34" charset="-122"/>
                <a:ea typeface="微软雅黑" panose="020B0503020204020204" pitchFamily="34" charset="-122"/>
              </a:rPr>
              <a:t>71%</a:t>
            </a:r>
            <a:r>
              <a:rPr lang="zh-CN" altLang="en-US" sz="1200" dirty="0">
                <a:solidFill>
                  <a:srgbClr val="2F2F2F"/>
                </a:solidFill>
                <a:latin typeface="微软雅黑" panose="020B0503020204020204" pitchFamily="34" charset="-122"/>
                <a:ea typeface="微软雅黑" panose="020B0503020204020204" pitchFamily="34" charset="-122"/>
              </a:rPr>
              <a:t>和</a:t>
            </a:r>
            <a:r>
              <a:rPr lang="en-US" altLang="zh-CN" sz="1200" dirty="0">
                <a:solidFill>
                  <a:srgbClr val="2F2F2F"/>
                </a:solidFill>
                <a:latin typeface="微软雅黑" panose="020B0503020204020204" pitchFamily="34" charset="-122"/>
                <a:ea typeface="微软雅黑" panose="020B0503020204020204" pitchFamily="34" charset="-122"/>
              </a:rPr>
              <a:t>26.07%</a:t>
            </a:r>
            <a:r>
              <a:rPr lang="zh-CN" altLang="en-US" sz="1200" dirty="0">
                <a:solidFill>
                  <a:srgbClr val="2F2F2F"/>
                </a:solidFill>
                <a:latin typeface="微软雅黑" panose="020B0503020204020204" pitchFamily="34" charset="-122"/>
                <a:ea typeface="微软雅黑" panose="020B0503020204020204" pitchFamily="34" charset="-122"/>
              </a:rPr>
              <a:t>。在</a:t>
            </a:r>
            <a:r>
              <a:rPr lang="en-US" altLang="zh-CN" sz="1200" dirty="0">
                <a:solidFill>
                  <a:srgbClr val="2F2F2F"/>
                </a:solidFill>
                <a:latin typeface="微软雅黑" panose="020B0503020204020204" pitchFamily="34" charset="-122"/>
                <a:ea typeface="微软雅黑" panose="020B0503020204020204" pitchFamily="34" charset="-122"/>
              </a:rPr>
              <a:t>2017</a:t>
            </a:r>
            <a:r>
              <a:rPr lang="zh-CN" altLang="en-US" sz="1200" dirty="0">
                <a:solidFill>
                  <a:srgbClr val="2F2F2F"/>
                </a:solidFill>
                <a:latin typeface="微软雅黑" panose="020B0503020204020204" pitchFamily="34" charset="-122"/>
                <a:ea typeface="微软雅黑" panose="020B0503020204020204" pitchFamily="34" charset="-122"/>
              </a:rPr>
              <a:t>年到</a:t>
            </a:r>
            <a:r>
              <a:rPr lang="en-US" altLang="zh-CN" sz="1200" dirty="0">
                <a:solidFill>
                  <a:srgbClr val="2F2F2F"/>
                </a:solidFill>
                <a:latin typeface="微软雅黑" panose="020B0503020204020204" pitchFamily="34" charset="-122"/>
                <a:ea typeface="微软雅黑" panose="020B0503020204020204" pitchFamily="34" charset="-122"/>
              </a:rPr>
              <a:t>2020</a:t>
            </a:r>
            <a:r>
              <a:rPr lang="zh-CN" altLang="en-US" sz="1200" dirty="0">
                <a:solidFill>
                  <a:srgbClr val="2F2F2F"/>
                </a:solidFill>
                <a:latin typeface="微软雅黑" panose="020B0503020204020204" pitchFamily="34" charset="-122"/>
                <a:ea typeface="微软雅黑" panose="020B0503020204020204" pitchFamily="34" charset="-122"/>
              </a:rPr>
              <a:t>年间，肉禽类产品收入比不断提升，水产海鲜类产品占比下降，其他产品占比有所提升。根据细分品类来看，牛肉类占比较高，</a:t>
            </a:r>
            <a:r>
              <a:rPr lang="en-US" altLang="zh-CN" sz="1200" dirty="0">
                <a:solidFill>
                  <a:srgbClr val="2F2F2F"/>
                </a:solidFill>
                <a:latin typeface="微软雅黑" panose="020B0503020204020204" pitchFamily="34" charset="-122"/>
                <a:ea typeface="微软雅黑" panose="020B0503020204020204" pitchFamily="34" charset="-122"/>
              </a:rPr>
              <a:t>2020</a:t>
            </a:r>
            <a:r>
              <a:rPr lang="zh-CN" altLang="en-US" sz="1200" dirty="0">
                <a:solidFill>
                  <a:srgbClr val="2F2F2F"/>
                </a:solidFill>
                <a:latin typeface="微软雅黑" panose="020B0503020204020204" pitchFamily="34" charset="-122"/>
                <a:ea typeface="微软雅黑" panose="020B0503020204020204" pitchFamily="34" charset="-122"/>
              </a:rPr>
              <a:t>年牛肉单细分品类收入达到</a:t>
            </a:r>
            <a:r>
              <a:rPr lang="en-US" altLang="zh-CN" sz="1200" dirty="0">
                <a:solidFill>
                  <a:srgbClr val="2F2F2F"/>
                </a:solidFill>
                <a:latin typeface="微软雅黑" panose="020B0503020204020204" pitchFamily="34" charset="-122"/>
                <a:ea typeface="微软雅黑" panose="020B0503020204020204" pitchFamily="34" charset="-122"/>
              </a:rPr>
              <a:t>3.08</a:t>
            </a:r>
            <a:r>
              <a:rPr lang="zh-CN" altLang="en-US" sz="1200" dirty="0">
                <a:solidFill>
                  <a:srgbClr val="2F2F2F"/>
                </a:solidFill>
                <a:latin typeface="微软雅黑" panose="020B0503020204020204" pitchFamily="34" charset="-122"/>
                <a:ea typeface="微软雅黑" panose="020B0503020204020204" pitchFamily="34" charset="-122"/>
              </a:rPr>
              <a:t>亿元，同比增长</a:t>
            </a:r>
            <a:r>
              <a:rPr lang="en-US" altLang="zh-CN" sz="1200" dirty="0">
                <a:solidFill>
                  <a:srgbClr val="2F2F2F"/>
                </a:solidFill>
                <a:latin typeface="微软雅黑" panose="020B0503020204020204" pitchFamily="34" charset="-122"/>
                <a:ea typeface="微软雅黑" panose="020B0503020204020204" pitchFamily="34" charset="-122"/>
              </a:rPr>
              <a:t>18.36%</a:t>
            </a:r>
            <a:r>
              <a:rPr lang="zh-CN" altLang="en-US" sz="1200" dirty="0">
                <a:solidFill>
                  <a:srgbClr val="2F2F2F"/>
                </a:solidFill>
                <a:latin typeface="微软雅黑" panose="020B0503020204020204" pitchFamily="34" charset="-122"/>
                <a:ea typeface="微软雅黑" panose="020B0503020204020204" pitchFamily="34" charset="-122"/>
              </a:rPr>
              <a:t>，占总营业收入</a:t>
            </a:r>
            <a:r>
              <a:rPr lang="en-US" altLang="zh-CN" sz="1200" dirty="0">
                <a:solidFill>
                  <a:srgbClr val="2F2F2F"/>
                </a:solidFill>
                <a:latin typeface="微软雅黑" panose="020B0503020204020204" pitchFamily="34" charset="-122"/>
                <a:ea typeface="微软雅黑" panose="020B0503020204020204" pitchFamily="34" charset="-122"/>
              </a:rPr>
              <a:t>50.2%</a:t>
            </a:r>
            <a:r>
              <a:rPr lang="zh-CN" altLang="en-US" sz="1200" dirty="0">
                <a:solidFill>
                  <a:srgbClr val="2F2F2F"/>
                </a:solidFill>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6" name="Rectangle 25"/>
          <p:cNvSpPr/>
          <p:nvPr/>
        </p:nvSpPr>
        <p:spPr>
          <a:xfrm>
            <a:off x="6604757" y="816111"/>
            <a:ext cx="4850789" cy="172169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200" b="1" dirty="0">
                <a:solidFill>
                  <a:srgbClr val="2F2F2F"/>
                </a:solidFill>
                <a:latin typeface="微软雅黑" panose="020B0503020204020204" pitchFamily="34" charset="-122"/>
                <a:ea typeface="微软雅黑" panose="020B0503020204020204" pitchFamily="34" charset="-122"/>
              </a:rPr>
              <a:t>味知香专注于半成品菜的研发、生产、销售，产品口味稳定，产品体系丰富，且具有持续开发、拓展新品的能力。</a:t>
            </a:r>
            <a:r>
              <a:rPr lang="zh-CN" altLang="en-US" sz="1200" dirty="0">
                <a:solidFill>
                  <a:srgbClr val="2F2F2F"/>
                </a:solidFill>
                <a:latin typeface="微软雅黑" panose="020B0503020204020204" pitchFamily="34" charset="-122"/>
                <a:ea typeface="微软雅黑" panose="020B0503020204020204" pitchFamily="34" charset="-122"/>
              </a:rPr>
              <a:t>长期来看，味知香的主要产品为肉禽系列、水产海鲜系列，除此之外还推出了素菜系列、礼盒类等半成品菜产品以及酱包、调料包等预制调味品。味知香现已推出</a:t>
            </a:r>
            <a:r>
              <a:rPr lang="en-US" altLang="zh-CN" sz="1200" dirty="0">
                <a:solidFill>
                  <a:srgbClr val="2F2F2F"/>
                </a:solidFill>
                <a:latin typeface="微软雅黑" panose="020B0503020204020204" pitchFamily="34" charset="-122"/>
                <a:ea typeface="微软雅黑" panose="020B0503020204020204" pitchFamily="34" charset="-122"/>
              </a:rPr>
              <a:t>200</a:t>
            </a:r>
            <a:r>
              <a:rPr lang="zh-CN" altLang="en-US" sz="1200" dirty="0">
                <a:solidFill>
                  <a:srgbClr val="2F2F2F"/>
                </a:solidFill>
                <a:latin typeface="微软雅黑" panose="020B0503020204020204" pitchFamily="34" charset="-122"/>
                <a:ea typeface="微软雅黑" panose="020B0503020204020204" pitchFamily="34" charset="-122"/>
              </a:rPr>
              <a:t>余种不同口味规格的半成品菜产品，且还在持续进行菜品的开发创新，力求满足消费者的多方位需求。</a:t>
            </a:r>
          </a:p>
        </p:txBody>
      </p:sp>
      <p:graphicFrame>
        <p:nvGraphicFramePr>
          <p:cNvPr id="9" name="图表 8">
            <a:extLst>
              <a:ext uri="{FF2B5EF4-FFF2-40B4-BE49-F238E27FC236}">
                <a16:creationId xmlns:a16="http://schemas.microsoft.com/office/drawing/2014/main" id="{3095E17E-261A-466D-BE90-B12CED2A2036}"/>
              </a:ext>
            </a:extLst>
          </p:cNvPr>
          <p:cNvGraphicFramePr/>
          <p:nvPr>
            <p:extLst>
              <p:ext uri="{D42A27DB-BD31-4B8C-83A1-F6EECF244321}">
                <p14:modId xmlns:p14="http://schemas.microsoft.com/office/powerpoint/2010/main" val="1987583548"/>
              </p:ext>
            </p:extLst>
          </p:nvPr>
        </p:nvGraphicFramePr>
        <p:xfrm>
          <a:off x="2032000" y="2785974"/>
          <a:ext cx="8128000" cy="33523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329467"/>
      </p:ext>
    </p:extLst>
  </p:cSld>
  <p:clrMapOvr>
    <a:masterClrMapping/>
  </p:clrMapOvr>
  <p:transition spd="med"/>
</p:sld>
</file>

<file path=ppt/theme/theme1.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1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 Presentation template_SC.potx" id="{9E65D893-F388-46DD-9EF4-97B3C3FA7CD4}" vid="{5B27416C-C39E-4B29-B46A-DDD028BEBCE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1389</Words>
  <Application>Microsoft Office PowerPoint</Application>
  <PresentationFormat>宽屏</PresentationFormat>
  <Paragraphs>61</Paragraphs>
  <Slides>4</Slides>
  <Notes>1</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华文细黑</vt:lpstr>
      <vt:lpstr>微软雅黑</vt:lpstr>
      <vt:lpstr>Arial</vt:lpstr>
      <vt:lpstr>Calibri</vt:lpstr>
      <vt:lpstr>Verdana</vt:lpstr>
      <vt:lpstr>Wingdings 2</vt:lpstr>
      <vt:lpstr>Deloitte Brand Theme</vt:lpstr>
      <vt:lpstr>预制品行业的宏观环境</vt:lpstr>
      <vt:lpstr>PowerPoint 演示文稿</vt:lpstr>
      <vt:lpstr>C端零售为主</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ZIAN</dc:creator>
  <cp:lastModifiedBy>WANG ZIAN</cp:lastModifiedBy>
  <cp:revision>28</cp:revision>
  <dcterms:created xsi:type="dcterms:W3CDTF">2021-10-08T02:05:35Z</dcterms:created>
  <dcterms:modified xsi:type="dcterms:W3CDTF">2021-10-13T08:37:33Z</dcterms:modified>
</cp:coreProperties>
</file>