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2"/>
    <p:sldId id="264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A6A434-22C1-4B56-8CF5-1E21F690EE8E}">
          <p14:sldIdLst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CA95"/>
    <a:srgbClr val="9BD3EF"/>
    <a:srgbClr val="5E75BA"/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54" d="100"/>
          <a:sy n="54" d="100"/>
        </p:scale>
        <p:origin x="91" y="76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已发放额度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Sheet1!$B$22</c:f>
              <c:numCache>
                <c:formatCode>General</c:formatCode>
                <c:ptCount val="1"/>
                <c:pt idx="0">
                  <c:v>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8-4B0C-BFFB-CF61D23F6456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可用资金余额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val>
            <c:numRef>
              <c:f>Sheet1!$C$22</c:f>
              <c:numCache>
                <c:formatCode>General</c:formatCode>
                <c:ptCount val="1"/>
                <c:pt idx="0">
                  <c:v>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28-4B0C-BFFB-CF61D23F6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4854687"/>
        <c:axId val="1354848031"/>
      </c:barChart>
      <c:catAx>
        <c:axId val="1354854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4848031"/>
        <c:crosses val="autoZero"/>
        <c:auto val="1"/>
        <c:lblAlgn val="ctr"/>
        <c:lblOffset val="100"/>
        <c:noMultiLvlLbl val="0"/>
      </c:catAx>
      <c:valAx>
        <c:axId val="1354848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485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014215300864011"/>
          <c:y val="0.23015664602247751"/>
          <c:w val="0.31770882295129599"/>
          <c:h val="0.28270343476426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已发放额度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Sheet1!$B$22</c:f>
              <c:numCache>
                <c:formatCode>General</c:formatCode>
                <c:ptCount val="1"/>
                <c:pt idx="0">
                  <c:v>3500000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E-4CBC-9644-3B476BC34CA6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可用资金余额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val>
            <c:numRef>
              <c:f>Sheet1!$C$22</c:f>
              <c:numCache>
                <c:formatCode>General</c:formatCode>
                <c:ptCount val="1"/>
                <c:pt idx="0">
                  <c:v>1500000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E-4CBC-9644-3B476BC34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5135215"/>
        <c:axId val="1715135631"/>
      </c:barChart>
      <c:catAx>
        <c:axId val="17151352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5135631"/>
        <c:crosses val="autoZero"/>
        <c:auto val="1"/>
        <c:lblAlgn val="ctr"/>
        <c:lblOffset val="100"/>
        <c:noMultiLvlLbl val="0"/>
      </c:catAx>
      <c:valAx>
        <c:axId val="1715135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513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7-4DAF-8F68-46EE00D75C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17-4DAF-8F68-46EE00D75C76}"/>
              </c:ext>
            </c:extLst>
          </c:dPt>
          <c:cat>
            <c:strRef>
              <c:f>Sheet1!$A$7:$B$7</c:f>
              <c:strCache>
                <c:ptCount val="2"/>
                <c:pt idx="0">
                  <c:v>男性</c:v>
                </c:pt>
                <c:pt idx="1">
                  <c:v>女性</c:v>
                </c:pt>
              </c:strCache>
            </c:strRef>
          </c:cat>
          <c:val>
            <c:numRef>
              <c:f>Sheet1!$A$8:$B$8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17-4DAF-8F68-46EE00D75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E-4617-8816-B7FDFE6206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FE-4617-8816-B7FDFE6206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FE-4617-8816-B7FDFE6206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FE-4617-8816-B7FDFE6206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FE-4617-8816-B7FDFE6206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FE-4617-8816-B7FDFE6206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5FE-4617-8816-B7FDFE6206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5FE-4617-8816-B7FDFE62061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5FE-4617-8816-B7FDFE62061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5FE-4617-8816-B7FDFE620615}"/>
              </c:ext>
            </c:extLst>
          </c:dPt>
          <c:cat>
            <c:strRef>
              <c:f>Sheet1!$A$10:$J$10</c:f>
              <c:strCache>
                <c:ptCount val="10"/>
                <c:pt idx="0">
                  <c:v>汉族</c:v>
                </c:pt>
                <c:pt idx="1">
                  <c:v>壮族</c:v>
                </c:pt>
                <c:pt idx="2">
                  <c:v>瑶族</c:v>
                </c:pt>
                <c:pt idx="3">
                  <c:v>苗族</c:v>
                </c:pt>
                <c:pt idx="4">
                  <c:v>侗族</c:v>
                </c:pt>
                <c:pt idx="5">
                  <c:v>仫佬族</c:v>
                </c:pt>
                <c:pt idx="6">
                  <c:v>水族</c:v>
                </c:pt>
                <c:pt idx="7">
                  <c:v>回族</c:v>
                </c:pt>
                <c:pt idx="8">
                  <c:v>京族</c:v>
                </c:pt>
                <c:pt idx="9">
                  <c:v>彝族</c:v>
                </c:pt>
              </c:strCache>
            </c:strRef>
          </c:cat>
          <c:val>
            <c:numRef>
              <c:f>Sheet1!$A$11:$J$11</c:f>
              <c:numCache>
                <c:formatCode>General</c:formatCode>
                <c:ptCount val="10"/>
                <c:pt idx="0">
                  <c:v>60</c:v>
                </c:pt>
                <c:pt idx="1">
                  <c:v>30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5FE-4617-8816-B7FDFE620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856819764589252"/>
          <c:y val="6.0329074409733327E-2"/>
          <c:w val="0.5937232641075203"/>
          <c:h val="0.5017488834393621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2F3-4BCE-9698-AAD2237F8E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2F3-4BCE-9698-AAD2237F8E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2F3-4BCE-9698-AAD2237F8E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2F3-4BCE-9698-AAD2237F8EF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2F3-4BCE-9698-AAD2237F8EF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2F3-4BCE-9698-AAD2237F8EF1}"/>
              </c:ext>
            </c:extLst>
          </c:dPt>
          <c:cat>
            <c:strRef>
              <c:f>Sheet1!$D$6:$D$11</c:f>
              <c:strCache>
                <c:ptCount val="6"/>
                <c:pt idx="0">
                  <c:v>其他</c:v>
                </c:pt>
                <c:pt idx="1">
                  <c:v>小学及以下</c:v>
                </c:pt>
                <c:pt idx="2">
                  <c:v>初中</c:v>
                </c:pt>
                <c:pt idx="3">
                  <c:v>高中</c:v>
                </c:pt>
                <c:pt idx="4">
                  <c:v>本科</c:v>
                </c:pt>
                <c:pt idx="5">
                  <c:v>硕士及以上</c:v>
                </c:pt>
              </c:strCache>
            </c:strRef>
          </c:cat>
          <c:val>
            <c:numRef>
              <c:f>Sheet1!$E$6:$E$11</c:f>
              <c:numCache>
                <c:formatCode>General</c:formatCode>
                <c:ptCount val="6"/>
                <c:pt idx="0">
                  <c:v>30.8</c:v>
                </c:pt>
                <c:pt idx="1">
                  <c:v>34.9</c:v>
                </c:pt>
                <c:pt idx="2">
                  <c:v>16.3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2F3-4BCE-9698-AAD2237F8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0521688524007531"/>
          <c:w val="1"/>
          <c:h val="0.23836274300742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DB-404F-A74A-7247F0D99D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B-404F-A74A-7247F0D99D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DB-404F-A74A-7247F0D99D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DB-404F-A74A-7247F0D99D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DB-404F-A74A-7247F0D99D22}"/>
              </c:ext>
            </c:extLst>
          </c:dPt>
          <c:cat>
            <c:strRef>
              <c:f>Sheet1!$A$14:$A$18</c:f>
              <c:strCache>
                <c:ptCount val="5"/>
                <c:pt idx="0">
                  <c:v>非农业人口</c:v>
                </c:pt>
                <c:pt idx="1">
                  <c:v>农业户口</c:v>
                </c:pt>
                <c:pt idx="2">
                  <c:v>居民户</c:v>
                </c:pt>
                <c:pt idx="3">
                  <c:v>台港澳人员</c:v>
                </c:pt>
                <c:pt idx="4">
                  <c:v>外籍人员</c:v>
                </c:pt>
              </c:strCache>
            </c:strRef>
          </c:cat>
          <c:val>
            <c:numRef>
              <c:f>Sheet1!$B$14:$B$18</c:f>
              <c:numCache>
                <c:formatCode>General</c:formatCode>
                <c:ptCount val="5"/>
                <c:pt idx="0">
                  <c:v>45</c:v>
                </c:pt>
                <c:pt idx="1">
                  <c:v>30</c:v>
                </c:pt>
                <c:pt idx="2">
                  <c:v>20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DB-404F-A74A-7247F0D99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428955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4" name="日期占位符 4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9364980" y="6314440"/>
            <a:ext cx="257175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8656320" y="0"/>
            <a:ext cx="3348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广西南宁市人力资源和社会保障局</a:t>
            </a:r>
            <a:r>
              <a:rPr lang="en-US" altLang="zh-CN" sz="1600" b="1" dirty="0"/>
              <a:t> 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8714740" y="301625"/>
            <a:ext cx="38246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GVANGJSIH NANNINGZ SI YINZLIZ SWHYENZ CAEUQ SEVEL BAUIZCANG GIZ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10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2" name="日期占位符 4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6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785C-808A-4A35-8A0A-7D0419C2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13541-4EAD-45B5-84EB-004609BD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EC47D-5F62-42AB-A14C-E7CE94AB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6C0F9-64E6-4BD1-A562-09B78F6C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6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2</a:t>
            </a:r>
          </a:p>
        </p:txBody>
      </p:sp>
      <p:sp>
        <p:nvSpPr>
          <p:cNvPr id="7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8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7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4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8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364092FE-0F6F-40AC-B0AC-3EE59BFD626B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5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11" name="日期占位符 4"/>
          <p:cNvSpPr>
            <a:spLocks noGrp="1"/>
          </p:cNvSpPr>
          <p:nvPr userDrawn="1">
            <p:custDataLst>
              <p:tags r:id="rId7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12" name="标题占位符 1">
            <a:extLst>
              <a:ext uri="{FF2B5EF4-FFF2-40B4-BE49-F238E27FC236}">
                <a16:creationId xmlns:a16="http://schemas.microsoft.com/office/drawing/2014/main" id="{12D4A6F9-3BA9-4A1A-B98A-38B3A849BF44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6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6" name="日期占位符 4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4AA4622-1F97-4E94-8D27-99C6AB720D52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7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5" name="日期占位符 4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2" name="日期占位符 4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9</a:t>
            </a:r>
          </a:p>
        </p:txBody>
      </p:sp>
      <p:sp>
        <p:nvSpPr>
          <p:cNvPr id="10" name="灯片编号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966835" y="6314440"/>
            <a:ext cx="296989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@2021 Deloitte Consulting. All rights reserved.</a:t>
            </a:r>
          </a:p>
        </p:txBody>
      </p:sp>
      <p:sp>
        <p:nvSpPr>
          <p:cNvPr id="7" name="日期占位符 4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223520" y="6314440"/>
            <a:ext cx="2700020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800" b="1" baseline="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</a:rPr>
              <a:t>Deloitte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63352" y="197891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3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5">
            <a:extLst>
              <a:ext uri="{FF2B5EF4-FFF2-40B4-BE49-F238E27FC236}">
                <a16:creationId xmlns:a16="http://schemas.microsoft.com/office/drawing/2014/main" id="{BCDE6EA8-518E-4989-9F46-0B27DF9B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634380"/>
            <a:ext cx="9936427" cy="5589240"/>
          </a:xfrm>
          <a:prstGeom prst="rect">
            <a:avLst/>
          </a:prstGeom>
          <a:noFill/>
          <a:ln w="12700" algn="ctr">
            <a:solidFill>
              <a:srgbClr val="0075A3"/>
            </a:solidFill>
            <a:round/>
            <a:headEnd/>
            <a:tailEnd/>
          </a:ln>
        </p:spPr>
        <p:txBody>
          <a:bodyPr anchor="ctr"/>
          <a:lstStyle/>
          <a:p>
            <a:pPr marL="0" lvl="1">
              <a:spcBef>
                <a:spcPct val="40000"/>
              </a:spcBef>
              <a:buClr>
                <a:srgbClr val="002776"/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419476FB-5EB6-4B5C-9654-9F76EDD5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634380"/>
            <a:ext cx="9936427" cy="77839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广西人保统计分析</a:t>
            </a: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就业创业概览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DEE39C-F48A-4C5E-A6D0-5F543689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86" y="847070"/>
            <a:ext cx="2303918" cy="353015"/>
          </a:xfrm>
          <a:prstGeom prst="rect">
            <a:avLst/>
          </a:prstGeom>
        </p:spPr>
      </p:pic>
      <p:sp>
        <p:nvSpPr>
          <p:cNvPr id="54" name="Rectangle 4">
            <a:extLst>
              <a:ext uri="{FF2B5EF4-FFF2-40B4-BE49-F238E27FC236}">
                <a16:creationId xmlns:a16="http://schemas.microsoft.com/office/drawing/2014/main" id="{203FE46C-716E-4A1A-B3C1-883B2901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1412775"/>
            <a:ext cx="9936427" cy="360041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级别：                           期间：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B29A3E-6ED9-4604-91B1-E1E89DF1A79F}"/>
              </a:ext>
            </a:extLst>
          </p:cNvPr>
          <p:cNvSpPr/>
          <p:nvPr/>
        </p:nvSpPr>
        <p:spPr>
          <a:xfrm>
            <a:off x="1919536" y="1484783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市级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158EF0-11D0-469C-98CA-EC74FAFF61EC}"/>
              </a:ext>
            </a:extLst>
          </p:cNvPr>
          <p:cNvSpPr/>
          <p:nvPr/>
        </p:nvSpPr>
        <p:spPr>
          <a:xfrm>
            <a:off x="2783632" y="1484782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911A655-F05A-4FE2-A03B-F6D798CC45C0}"/>
              </a:ext>
            </a:extLst>
          </p:cNvPr>
          <p:cNvSpPr/>
          <p:nvPr/>
        </p:nvSpPr>
        <p:spPr>
          <a:xfrm rot="10800000">
            <a:off x="2855640" y="1556792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AE72850-395C-4D0C-98F6-BDE35565C85D}"/>
              </a:ext>
            </a:extLst>
          </p:cNvPr>
          <p:cNvSpPr/>
          <p:nvPr/>
        </p:nvSpPr>
        <p:spPr>
          <a:xfrm>
            <a:off x="3840067" y="1484783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2021-08</a:t>
            </a:r>
            <a:endParaRPr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526EE0B-AA13-4093-B253-2C499CBC359F}"/>
              </a:ext>
            </a:extLst>
          </p:cNvPr>
          <p:cNvSpPr/>
          <p:nvPr/>
        </p:nvSpPr>
        <p:spPr>
          <a:xfrm>
            <a:off x="4704163" y="1484782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1FEA9CD2-829F-42F3-AD64-3ACCB097D23C}"/>
              </a:ext>
            </a:extLst>
          </p:cNvPr>
          <p:cNvSpPr/>
          <p:nvPr/>
        </p:nvSpPr>
        <p:spPr>
          <a:xfrm rot="10800000">
            <a:off x="4776171" y="1556792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E17F6DA1-AB8E-4973-8682-B99C97A5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63" y="1805608"/>
            <a:ext cx="4896545" cy="2127448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失业帮扶概览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BAF5D101-D0EF-4A1C-839D-9987E63A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78" y="4014614"/>
            <a:ext cx="4896545" cy="2127448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职业资格概览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新增职业资格证人次                     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612</a:t>
            </a: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累计获职业资格证户籍人次           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35655</a:t>
            </a: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职业培训补贴总额                        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500000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DEEB5119-05A2-441D-A5A6-D8FD6DCC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003" y="1805608"/>
            <a:ext cx="4896545" cy="2127448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创业辅助概览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总投资事件   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2077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总投资额（亿元）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1130.3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创业培训人次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1566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创业补贴总额          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15000000</a:t>
            </a: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50E5ABD0-90B4-42A9-B75A-025A2A27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003" y="4003829"/>
            <a:ext cx="4896545" cy="2126642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部门财务概览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403513-E6DC-40B9-9E5C-6CE865DC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62982"/>
              </p:ext>
            </p:extLst>
          </p:nvPr>
        </p:nvGraphicFramePr>
        <p:xfrm>
          <a:off x="1344455" y="2202459"/>
          <a:ext cx="4506590" cy="132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9650">
                  <a:extLst>
                    <a:ext uri="{9D8B030D-6E8A-4147-A177-3AD203B41FA5}">
                      <a16:colId xmlns:a16="http://schemas.microsoft.com/office/drawing/2014/main" val="3719648322"/>
                    </a:ext>
                  </a:extLst>
                </a:gridCol>
                <a:gridCol w="942555">
                  <a:extLst>
                    <a:ext uri="{9D8B030D-6E8A-4147-A177-3AD203B41FA5}">
                      <a16:colId xmlns:a16="http://schemas.microsoft.com/office/drawing/2014/main" val="976494298"/>
                    </a:ext>
                  </a:extLst>
                </a:gridCol>
                <a:gridCol w="706915">
                  <a:extLst>
                    <a:ext uri="{9D8B030D-6E8A-4147-A177-3AD203B41FA5}">
                      <a16:colId xmlns:a16="http://schemas.microsoft.com/office/drawing/2014/main" val="760319592"/>
                    </a:ext>
                  </a:extLst>
                </a:gridCol>
                <a:gridCol w="1487470">
                  <a:extLst>
                    <a:ext uri="{9D8B030D-6E8A-4147-A177-3AD203B41FA5}">
                      <a16:colId xmlns:a16="http://schemas.microsoft.com/office/drawing/2014/main" val="1503914181"/>
                    </a:ext>
                  </a:extLst>
                </a:gridCol>
              </a:tblGrid>
              <a:tr h="416455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总人数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比率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占全国同类人口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比重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extLst>
                  <a:ext uri="{0D108BD9-81ED-4DB2-BD59-A6C34878D82A}">
                    <a16:rowId xmlns:a16="http://schemas.microsoft.com/office/drawing/2014/main" val="1227645569"/>
                  </a:ext>
                </a:extLst>
              </a:tr>
              <a:tr h="2203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失业人员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2150423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5.5%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extLst>
                  <a:ext uri="{0D108BD9-81ED-4DB2-BD59-A6C34878D82A}">
                    <a16:rowId xmlns:a16="http://schemas.microsoft.com/office/drawing/2014/main" val="4084287851"/>
                  </a:ext>
                </a:extLst>
              </a:tr>
              <a:tr h="2203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未参保人员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120203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5.5%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6.8%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extLst>
                  <a:ext uri="{0D108BD9-81ED-4DB2-BD59-A6C34878D82A}">
                    <a16:rowId xmlns:a16="http://schemas.microsoft.com/office/drawing/2014/main" val="1601842334"/>
                  </a:ext>
                </a:extLst>
              </a:tr>
              <a:tr h="2203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未领取人员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66663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extLst>
                  <a:ext uri="{0D108BD9-81ED-4DB2-BD59-A6C34878D82A}">
                    <a16:rowId xmlns:a16="http://schemas.microsoft.com/office/drawing/2014/main" val="1049395249"/>
                  </a:ext>
                </a:extLst>
              </a:tr>
              <a:tr h="2203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就业补助人数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460190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21.4%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08" marR="9408" marT="9408" marB="0" anchor="b"/>
                </a:tc>
                <a:extLst>
                  <a:ext uri="{0D108BD9-81ED-4DB2-BD59-A6C34878D82A}">
                    <a16:rowId xmlns:a16="http://schemas.microsoft.com/office/drawing/2014/main" val="3442845964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77D5A2B-C3DE-479C-AF27-F250006D8903}"/>
              </a:ext>
            </a:extLst>
          </p:cNvPr>
          <p:cNvSpPr/>
          <p:nvPr/>
        </p:nvSpPr>
        <p:spPr>
          <a:xfrm>
            <a:off x="2459596" y="2682957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63AC0C4-6335-4EDC-9916-0F48C8F98A6C}"/>
              </a:ext>
            </a:extLst>
          </p:cNvPr>
          <p:cNvSpPr/>
          <p:nvPr/>
        </p:nvSpPr>
        <p:spPr>
          <a:xfrm rot="5400000">
            <a:off x="2509883" y="2733244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19661E9-3F99-4EA7-BBED-EFACE0A2E905}"/>
              </a:ext>
            </a:extLst>
          </p:cNvPr>
          <p:cNvSpPr/>
          <p:nvPr/>
        </p:nvSpPr>
        <p:spPr>
          <a:xfrm>
            <a:off x="2459596" y="2903774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7C7AB56-39F8-4E48-989E-E9C13EAA7D79}"/>
              </a:ext>
            </a:extLst>
          </p:cNvPr>
          <p:cNvSpPr/>
          <p:nvPr/>
        </p:nvSpPr>
        <p:spPr>
          <a:xfrm rot="5400000">
            <a:off x="2509883" y="2954061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C895660-47BD-4F24-9946-6364C99B12AB}"/>
              </a:ext>
            </a:extLst>
          </p:cNvPr>
          <p:cNvSpPr/>
          <p:nvPr/>
        </p:nvSpPr>
        <p:spPr>
          <a:xfrm>
            <a:off x="2459596" y="3112060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D585EE7-A823-4A01-8887-A00195438607}"/>
              </a:ext>
            </a:extLst>
          </p:cNvPr>
          <p:cNvSpPr/>
          <p:nvPr/>
        </p:nvSpPr>
        <p:spPr>
          <a:xfrm rot="5400000">
            <a:off x="2509883" y="3162347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0DF1DB9-1D7F-44CC-A5ED-8AF82D2B449F}"/>
              </a:ext>
            </a:extLst>
          </p:cNvPr>
          <p:cNvSpPr/>
          <p:nvPr/>
        </p:nvSpPr>
        <p:spPr>
          <a:xfrm>
            <a:off x="2459596" y="3338902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2AD51D6-BBFF-47EB-B524-ED99C89DED29}"/>
              </a:ext>
            </a:extLst>
          </p:cNvPr>
          <p:cNvSpPr/>
          <p:nvPr/>
        </p:nvSpPr>
        <p:spPr>
          <a:xfrm rot="5400000">
            <a:off x="2509883" y="3389189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54464226-A137-4225-9A7B-783059BCB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544738"/>
              </p:ext>
            </p:extLst>
          </p:nvPr>
        </p:nvGraphicFramePr>
        <p:xfrm>
          <a:off x="6731401" y="3103888"/>
          <a:ext cx="2880320" cy="1016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EEB7AC9-4D97-4C2E-96B8-1E5E4289ACF9}"/>
              </a:ext>
            </a:extLst>
          </p:cNvPr>
          <p:cNvSpPr/>
          <p:nvPr/>
        </p:nvSpPr>
        <p:spPr>
          <a:xfrm>
            <a:off x="10632504" y="2182783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4574646-0AAD-4C1A-9663-7A1526F51609}"/>
              </a:ext>
            </a:extLst>
          </p:cNvPr>
          <p:cNvSpPr/>
          <p:nvPr/>
        </p:nvSpPr>
        <p:spPr>
          <a:xfrm rot="5400000">
            <a:off x="10682791" y="2233070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71D1400-947A-4D59-98A1-8D621E843832}"/>
              </a:ext>
            </a:extLst>
          </p:cNvPr>
          <p:cNvSpPr/>
          <p:nvPr/>
        </p:nvSpPr>
        <p:spPr>
          <a:xfrm>
            <a:off x="10632504" y="2513464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CFAB11B-D920-423A-A251-36B098586ABC}"/>
              </a:ext>
            </a:extLst>
          </p:cNvPr>
          <p:cNvSpPr/>
          <p:nvPr/>
        </p:nvSpPr>
        <p:spPr>
          <a:xfrm rot="5400000">
            <a:off x="10682791" y="2563751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336F0A-E30A-404A-B77D-052A8D813D06}"/>
              </a:ext>
            </a:extLst>
          </p:cNvPr>
          <p:cNvSpPr/>
          <p:nvPr/>
        </p:nvSpPr>
        <p:spPr>
          <a:xfrm>
            <a:off x="10632504" y="2833820"/>
            <a:ext cx="150863" cy="1508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7610B8D-28FB-4885-B259-47EA26A1F3E9}"/>
              </a:ext>
            </a:extLst>
          </p:cNvPr>
          <p:cNvSpPr/>
          <p:nvPr/>
        </p:nvSpPr>
        <p:spPr>
          <a:xfrm rot="5400000">
            <a:off x="10682791" y="2884107"/>
            <a:ext cx="50288" cy="502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31F42B01-E484-4193-8104-B18E8A10A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7316"/>
              </p:ext>
            </p:extLst>
          </p:nvPr>
        </p:nvGraphicFramePr>
        <p:xfrm>
          <a:off x="1471881" y="5025330"/>
          <a:ext cx="2623501" cy="120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id="{3BF42750-F5B0-489C-8FC4-D54BEB00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634380"/>
            <a:ext cx="9936427" cy="5589240"/>
          </a:xfrm>
          <a:prstGeom prst="rect">
            <a:avLst/>
          </a:prstGeom>
          <a:noFill/>
          <a:ln w="12700" algn="ctr">
            <a:solidFill>
              <a:srgbClr val="0075A3"/>
            </a:solidFill>
            <a:round/>
            <a:headEnd/>
            <a:tailEnd/>
          </a:ln>
        </p:spPr>
        <p:txBody>
          <a:bodyPr anchor="ctr"/>
          <a:lstStyle/>
          <a:p>
            <a:pPr marL="0" lvl="1">
              <a:spcBef>
                <a:spcPct val="40000"/>
              </a:spcBef>
              <a:buClr>
                <a:srgbClr val="002776"/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6B93EF-C8B5-4133-955E-FE7156A5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634380"/>
            <a:ext cx="9936427" cy="77839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广西人保统计分析</a:t>
            </a: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失业管理模块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035A7-EBD2-4FEB-8E69-F5B365FF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86" y="847070"/>
            <a:ext cx="2303918" cy="35301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250BB0F-DD4D-435B-8D06-30772182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" y="1412775"/>
            <a:ext cx="9936427" cy="360041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级别：                           期间：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088B62-8A6A-4A30-A848-B603ED36F51D}"/>
              </a:ext>
            </a:extLst>
          </p:cNvPr>
          <p:cNvSpPr/>
          <p:nvPr/>
        </p:nvSpPr>
        <p:spPr>
          <a:xfrm>
            <a:off x="1919536" y="1484783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市级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099EBB5-7241-4B56-B6E1-5A5852237A08}"/>
              </a:ext>
            </a:extLst>
          </p:cNvPr>
          <p:cNvSpPr/>
          <p:nvPr/>
        </p:nvSpPr>
        <p:spPr>
          <a:xfrm>
            <a:off x="2783632" y="1484782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5811B15-F16E-409E-9500-5199BC6F32B4}"/>
              </a:ext>
            </a:extLst>
          </p:cNvPr>
          <p:cNvSpPr/>
          <p:nvPr/>
        </p:nvSpPr>
        <p:spPr>
          <a:xfrm rot="10800000">
            <a:off x="2855640" y="1556792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6C9EFE-3C1D-4A60-9CC2-0AE4A06EC621}"/>
              </a:ext>
            </a:extLst>
          </p:cNvPr>
          <p:cNvSpPr/>
          <p:nvPr/>
        </p:nvSpPr>
        <p:spPr>
          <a:xfrm>
            <a:off x="3840067" y="1484783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2021-08</a:t>
            </a:r>
            <a:endParaRPr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344B41-E847-4E91-B64D-29B9EAA06034}"/>
              </a:ext>
            </a:extLst>
          </p:cNvPr>
          <p:cNvSpPr/>
          <p:nvPr/>
        </p:nvSpPr>
        <p:spPr>
          <a:xfrm>
            <a:off x="4704163" y="1484782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F1147D67-E289-47D6-861C-0D7BEDD1E885}"/>
              </a:ext>
            </a:extLst>
          </p:cNvPr>
          <p:cNvSpPr/>
          <p:nvPr/>
        </p:nvSpPr>
        <p:spPr>
          <a:xfrm rot="10800000">
            <a:off x="4776171" y="1556792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4D36F9F-0023-452A-B5AB-D8A1B7AA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63" y="1805608"/>
            <a:ext cx="9882185" cy="2127448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失业人口结构分析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性别结构                           民族结构                          年龄结构                           学历结构                      户口性质结构        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90ACA60-231B-4AE6-BC99-A15DB60A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78" y="4014614"/>
            <a:ext cx="4896545" cy="2127448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失业人口区域分布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级别：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区域：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62529C1-D5FC-462A-93D8-CC23CE3A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003" y="4003829"/>
            <a:ext cx="4896545" cy="2126642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失业变化趋势</a:t>
            </a: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AF4E94B6-4A87-4EE4-9911-292C07BDD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15814"/>
              </p:ext>
            </p:extLst>
          </p:nvPr>
        </p:nvGraphicFramePr>
        <p:xfrm>
          <a:off x="753970" y="2387034"/>
          <a:ext cx="2331132" cy="149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0A550C26-ADC8-4B70-B27E-DEC6562E4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80966"/>
              </p:ext>
            </p:extLst>
          </p:nvPr>
        </p:nvGraphicFramePr>
        <p:xfrm>
          <a:off x="2711624" y="2392213"/>
          <a:ext cx="2609839" cy="149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0" name="Picture 2" descr="本图片已被缩小，点击查看原大小图片。">
            <a:extLst>
              <a:ext uri="{FF2B5EF4-FFF2-40B4-BE49-F238E27FC236}">
                <a16:creationId xmlns:a16="http://schemas.microsoft.com/office/drawing/2014/main" id="{921DEF73-9B8B-49D1-95A1-89E92E5C1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29000"/>
          <a:stretch/>
        </p:blipFill>
        <p:spPr bwMode="auto">
          <a:xfrm>
            <a:off x="1577335" y="4280920"/>
            <a:ext cx="2262732" cy="173001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009F08F-F834-42A8-B314-BB92F6050BC8}"/>
              </a:ext>
            </a:extLst>
          </p:cNvPr>
          <p:cNvSpPr/>
          <p:nvPr/>
        </p:nvSpPr>
        <p:spPr>
          <a:xfrm>
            <a:off x="4583832" y="4653136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市级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57E789A-F56D-4ED8-98D5-4CB6FC2F4B89}"/>
              </a:ext>
            </a:extLst>
          </p:cNvPr>
          <p:cNvSpPr/>
          <p:nvPr/>
        </p:nvSpPr>
        <p:spPr>
          <a:xfrm>
            <a:off x="5447928" y="4653135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6243172F-5CEC-4C5F-81A8-4C21136813C3}"/>
              </a:ext>
            </a:extLst>
          </p:cNvPr>
          <p:cNvSpPr/>
          <p:nvPr/>
        </p:nvSpPr>
        <p:spPr>
          <a:xfrm rot="10800000">
            <a:off x="5519936" y="4725145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70684C8-8E21-442D-8401-6D5BE85FED7A}"/>
              </a:ext>
            </a:extLst>
          </p:cNvPr>
          <p:cNvSpPr/>
          <p:nvPr/>
        </p:nvSpPr>
        <p:spPr>
          <a:xfrm>
            <a:off x="4578693" y="4958053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南宁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EBD223-94EB-4BFE-96D6-7FEBF40F7713}"/>
              </a:ext>
            </a:extLst>
          </p:cNvPr>
          <p:cNvSpPr/>
          <p:nvPr/>
        </p:nvSpPr>
        <p:spPr>
          <a:xfrm>
            <a:off x="5442789" y="4958052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68417458-66CF-4762-AAD7-20A6B35C89F2}"/>
              </a:ext>
            </a:extLst>
          </p:cNvPr>
          <p:cNvSpPr/>
          <p:nvPr/>
        </p:nvSpPr>
        <p:spPr>
          <a:xfrm rot="10800000">
            <a:off x="5514797" y="5030062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FECC6-8432-4933-BDB6-41B312DE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90" y="2471871"/>
            <a:ext cx="1301282" cy="12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A1D0A37C-875D-4758-B395-62315C0D6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041458"/>
              </p:ext>
            </p:extLst>
          </p:nvPr>
        </p:nvGraphicFramePr>
        <p:xfrm>
          <a:off x="6960096" y="2471871"/>
          <a:ext cx="2186901" cy="135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25EC3553-D434-40D9-AF20-52BE81531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70640"/>
              </p:ext>
            </p:extLst>
          </p:nvPr>
        </p:nvGraphicFramePr>
        <p:xfrm>
          <a:off x="8886770" y="2388263"/>
          <a:ext cx="2609839" cy="1491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0C0334-DD62-4AFC-B075-6FF7E891A241}"/>
              </a:ext>
            </a:extLst>
          </p:cNvPr>
          <p:cNvSpPr/>
          <p:nvPr/>
        </p:nvSpPr>
        <p:spPr>
          <a:xfrm>
            <a:off x="4578693" y="5271869"/>
            <a:ext cx="1080120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新增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F18F63D-2D79-4C17-AF6A-930677D13CCD}"/>
              </a:ext>
            </a:extLst>
          </p:cNvPr>
          <p:cNvSpPr/>
          <p:nvPr/>
        </p:nvSpPr>
        <p:spPr>
          <a:xfrm>
            <a:off x="5442789" y="5271868"/>
            <a:ext cx="216024" cy="21602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lumOff val="7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lumOff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25FEEE6-C95F-4790-B9E7-BA5A75F4418C}"/>
              </a:ext>
            </a:extLst>
          </p:cNvPr>
          <p:cNvSpPr/>
          <p:nvPr/>
        </p:nvSpPr>
        <p:spPr>
          <a:xfrm rot="10800000">
            <a:off x="5514797" y="5343878"/>
            <a:ext cx="72008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9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6FFDA1AB-78D6-4D32-9C19-0ED14820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6" y="980728"/>
            <a:ext cx="5141182" cy="2895065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就业创业场景分析思路及举例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8F23B8B3-C98A-470D-B58C-67634641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852936"/>
            <a:ext cx="5544616" cy="289188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3200522-CF9B-46C8-9B6A-2EE1A879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4797152"/>
            <a:ext cx="6556657" cy="144016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1EA9B3B-EAF3-4EB6-AD73-193821205626}"/>
              </a:ext>
            </a:extLst>
          </p:cNvPr>
          <p:cNvSpPr txBox="1"/>
          <p:nvPr/>
        </p:nvSpPr>
        <p:spPr>
          <a:xfrm>
            <a:off x="5447928" y="980728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在仪表盘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就业创业概览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中，通过失业帮扶、创业辅助等模块反映就业创业整体业务概况，然后根据人数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人次、比率、全国占比等指标分析其现状，对于需要分析的内容可以点击进入。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val 33">
            <a:extLst>
              <a:ext uri="{FF2B5EF4-FFF2-40B4-BE49-F238E27FC236}">
                <a16:creationId xmlns:a16="http://schemas.microsoft.com/office/drawing/2014/main" id="{28AC2D3B-F117-4B7C-AA74-416915893FE4}"/>
              </a:ext>
            </a:extLst>
          </p:cNvPr>
          <p:cNvSpPr/>
          <p:nvPr/>
        </p:nvSpPr>
        <p:spPr>
          <a:xfrm>
            <a:off x="5618352" y="1061536"/>
            <a:ext cx="2592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2" name="TextBox 31">
            <a:extLst>
              <a:ext uri="{FF2B5EF4-FFF2-40B4-BE49-F238E27FC236}">
                <a16:creationId xmlns:a16="http://schemas.microsoft.com/office/drawing/2014/main" id="{6B68070F-3C8B-4CE7-B7CD-2FAEFA53D859}"/>
              </a:ext>
            </a:extLst>
          </p:cNvPr>
          <p:cNvSpPr txBox="1"/>
          <p:nvPr/>
        </p:nvSpPr>
        <p:spPr>
          <a:xfrm>
            <a:off x="7311576" y="2499993"/>
            <a:ext cx="3530731" cy="11772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在仪表盘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失业管理模块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中，按失业者身份信息对失业人口分布进行了细分，还可以通过历史数据查看失业的整体变化趋势。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3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5F710355-FE14-496E-9B52-2184045ED772}"/>
              </a:ext>
            </a:extLst>
          </p:cNvPr>
          <p:cNvSpPr/>
          <p:nvPr/>
        </p:nvSpPr>
        <p:spPr>
          <a:xfrm>
            <a:off x="7335174" y="2516021"/>
            <a:ext cx="257955" cy="175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en-US" b="1" dirty="0"/>
          </a:p>
        </p:txBody>
      </p:sp>
      <p:sp>
        <p:nvSpPr>
          <p:cNvPr id="74" name="TextBox 32">
            <a:extLst>
              <a:ext uri="{FF2B5EF4-FFF2-40B4-BE49-F238E27FC236}">
                <a16:creationId xmlns:a16="http://schemas.microsoft.com/office/drawing/2014/main" id="{597E9CC2-007C-4715-AE99-05CD6FE90783}"/>
              </a:ext>
            </a:extLst>
          </p:cNvPr>
          <p:cNvSpPr txBox="1"/>
          <p:nvPr/>
        </p:nvSpPr>
        <p:spPr>
          <a:xfrm>
            <a:off x="8107675" y="4006159"/>
            <a:ext cx="3530731" cy="9618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3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在报表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失业人口男性统计表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中，按登记时间进行排序，观察不同时段的新增失业情况。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3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4AE675C1-48C8-4906-839E-D4C27108D4C6}"/>
              </a:ext>
            </a:extLst>
          </p:cNvPr>
          <p:cNvSpPr/>
          <p:nvPr/>
        </p:nvSpPr>
        <p:spPr>
          <a:xfrm>
            <a:off x="8110636" y="4006159"/>
            <a:ext cx="2592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en-US" b="1" dirty="0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1E2E098D-E0CC-4B95-B99D-6DF06098FB23}"/>
              </a:ext>
            </a:extLst>
          </p:cNvPr>
          <p:cNvGrpSpPr/>
          <p:nvPr/>
        </p:nvGrpSpPr>
        <p:grpSpPr>
          <a:xfrm>
            <a:off x="407369" y="1237936"/>
            <a:ext cx="4367233" cy="907509"/>
            <a:chOff x="618653" y="1777664"/>
            <a:chExt cx="4452429" cy="907509"/>
          </a:xfrm>
        </p:grpSpPr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EAA94013-639C-4624-9C65-169C08C2613C}"/>
                </a:ext>
              </a:extLst>
            </p:cNvPr>
            <p:cNvSpPr/>
            <p:nvPr/>
          </p:nvSpPr>
          <p:spPr>
            <a:xfrm>
              <a:off x="618653" y="2576763"/>
              <a:ext cx="2422619" cy="1084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Line Callout 2 27">
              <a:extLst>
                <a:ext uri="{FF2B5EF4-FFF2-40B4-BE49-F238E27FC236}">
                  <a16:creationId xmlns:a16="http://schemas.microsoft.com/office/drawing/2014/main" id="{79DDCCFE-23D9-4CD5-8918-9C08AE8BA425}"/>
                </a:ext>
              </a:extLst>
            </p:cNvPr>
            <p:cNvSpPr/>
            <p:nvPr/>
          </p:nvSpPr>
          <p:spPr>
            <a:xfrm>
              <a:off x="3701987" y="1777664"/>
              <a:ext cx="1369095" cy="656279"/>
            </a:xfrm>
            <a:prstGeom prst="borderCallout2">
              <a:avLst>
                <a:gd name="adj1" fmla="val 18750"/>
                <a:gd name="adj2" fmla="val -230"/>
                <a:gd name="adj3" fmla="val 18750"/>
                <a:gd name="adj4" fmla="val -16667"/>
                <a:gd name="adj5" fmla="val 133648"/>
                <a:gd name="adj6" fmla="val -4820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通过失业人员仪表盘查看失业人员的结构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3">
            <a:extLst>
              <a:ext uri="{FF2B5EF4-FFF2-40B4-BE49-F238E27FC236}">
                <a16:creationId xmlns:a16="http://schemas.microsoft.com/office/drawing/2014/main" id="{0CA1A955-8A76-47F9-AB33-E3F4ADEDB235}"/>
              </a:ext>
            </a:extLst>
          </p:cNvPr>
          <p:cNvGrpSpPr/>
          <p:nvPr/>
        </p:nvGrpSpPr>
        <p:grpSpPr>
          <a:xfrm>
            <a:off x="2137949" y="3192034"/>
            <a:ext cx="2957020" cy="540709"/>
            <a:chOff x="618654" y="2144464"/>
            <a:chExt cx="3014705" cy="540709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905AD1C1-564E-45B0-BDE0-722F950691AD}"/>
                </a:ext>
              </a:extLst>
            </p:cNvPr>
            <p:cNvSpPr/>
            <p:nvPr/>
          </p:nvSpPr>
          <p:spPr>
            <a:xfrm>
              <a:off x="618654" y="2525446"/>
              <a:ext cx="731693" cy="159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Line Callout 2 27">
              <a:extLst>
                <a:ext uri="{FF2B5EF4-FFF2-40B4-BE49-F238E27FC236}">
                  <a16:creationId xmlns:a16="http://schemas.microsoft.com/office/drawing/2014/main" id="{C4F677E6-944B-4729-A22F-E4F3E1C97C0D}"/>
                </a:ext>
              </a:extLst>
            </p:cNvPr>
            <p:cNvSpPr/>
            <p:nvPr/>
          </p:nvSpPr>
          <p:spPr>
            <a:xfrm>
              <a:off x="2264264" y="2144464"/>
              <a:ext cx="1369095" cy="440255"/>
            </a:xfrm>
            <a:prstGeom prst="borderCallout2">
              <a:avLst>
                <a:gd name="adj1" fmla="val 41746"/>
                <a:gd name="adj2" fmla="val 431"/>
                <a:gd name="adj3" fmla="val 41747"/>
                <a:gd name="adj4" fmla="val -17990"/>
                <a:gd name="adj5" fmla="val 101384"/>
                <a:gd name="adj6" fmla="val -6671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点击查看失业人口明细表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Group 3">
            <a:extLst>
              <a:ext uri="{FF2B5EF4-FFF2-40B4-BE49-F238E27FC236}">
                <a16:creationId xmlns:a16="http://schemas.microsoft.com/office/drawing/2014/main" id="{46F8396C-089E-4B76-AA1A-5C4F6B589EA7}"/>
              </a:ext>
            </a:extLst>
          </p:cNvPr>
          <p:cNvGrpSpPr/>
          <p:nvPr/>
        </p:nvGrpSpPr>
        <p:grpSpPr>
          <a:xfrm>
            <a:off x="4583832" y="5157192"/>
            <a:ext cx="2727743" cy="850336"/>
            <a:chOff x="782093" y="2467142"/>
            <a:chExt cx="2780956" cy="850336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ADCCFC6A-0D7F-4873-9641-5D1E74A7D2F2}"/>
                </a:ext>
              </a:extLst>
            </p:cNvPr>
            <p:cNvSpPr/>
            <p:nvPr/>
          </p:nvSpPr>
          <p:spPr>
            <a:xfrm>
              <a:off x="782093" y="2467142"/>
              <a:ext cx="521108" cy="240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Line Callout 2 27">
              <a:extLst>
                <a:ext uri="{FF2B5EF4-FFF2-40B4-BE49-F238E27FC236}">
                  <a16:creationId xmlns:a16="http://schemas.microsoft.com/office/drawing/2014/main" id="{53D5D8DB-046D-4B46-B30C-81CCACD8921C}"/>
                </a:ext>
              </a:extLst>
            </p:cNvPr>
            <p:cNvSpPr/>
            <p:nvPr/>
          </p:nvSpPr>
          <p:spPr>
            <a:xfrm>
              <a:off x="2193954" y="2877223"/>
              <a:ext cx="1369095" cy="440255"/>
            </a:xfrm>
            <a:prstGeom prst="borderCallout2">
              <a:avLst>
                <a:gd name="adj1" fmla="val 41746"/>
                <a:gd name="adj2" fmla="val 431"/>
                <a:gd name="adj3" fmla="val 43764"/>
                <a:gd name="adj4" fmla="val -25262"/>
                <a:gd name="adj5" fmla="val -49852"/>
                <a:gd name="adj6" fmla="val -6209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按登记时间再细分</a:t>
              </a:r>
              <a:endParaRPr 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dirty="0"/>
              <a:t>智慧监督：业务场景分析概览</a:t>
            </a:r>
            <a:endParaRPr lang="zh-CN" altLang="en-US" dirty="0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DE27CB67-29F6-4830-AD41-2C74ACF76733}"/>
              </a:ext>
            </a:extLst>
          </p:cNvPr>
          <p:cNvSpPr/>
          <p:nvPr/>
        </p:nvSpPr>
        <p:spPr>
          <a:xfrm>
            <a:off x="857296" y="1441362"/>
            <a:ext cx="1124423" cy="46984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西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社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析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B727884-C037-4363-BFCB-C96FE61286BE}"/>
              </a:ext>
            </a:extLst>
          </p:cNvPr>
          <p:cNvSpPr/>
          <p:nvPr/>
        </p:nvSpPr>
        <p:spPr>
          <a:xfrm>
            <a:off x="2485334" y="1446993"/>
            <a:ext cx="1122204" cy="1788973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行政检查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576EA16C-999B-492D-B6D0-3D6FFAA44EE7}"/>
              </a:ext>
            </a:extLst>
          </p:cNvPr>
          <p:cNvSpPr/>
          <p:nvPr/>
        </p:nvSpPr>
        <p:spPr>
          <a:xfrm>
            <a:off x="2488870" y="3429000"/>
            <a:ext cx="1118668" cy="2738029"/>
          </a:xfrm>
          <a:prstGeom prst="rect">
            <a:avLst/>
          </a:prstGeom>
          <a:solidFill>
            <a:srgbClr val="92D400"/>
          </a:solidFill>
          <a:ln w="127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行政处罚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803EC251-37B8-479B-BF5E-15687167D82D}"/>
              </a:ext>
            </a:extLst>
          </p:cNvPr>
          <p:cNvSpPr/>
          <p:nvPr/>
        </p:nvSpPr>
        <p:spPr>
          <a:xfrm>
            <a:off x="4134409" y="1510032"/>
            <a:ext cx="1111002" cy="382588"/>
          </a:xfrm>
          <a:prstGeom prst="rect">
            <a:avLst/>
          </a:prstGeom>
          <a:solidFill>
            <a:srgbClr val="6096E6"/>
          </a:solidFill>
          <a:ln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人力资源服务机构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09732C13-5956-4970-A3F0-1DE3C8A6536F}"/>
              </a:ext>
            </a:extLst>
          </p:cNvPr>
          <p:cNvSpPr/>
          <p:nvPr/>
        </p:nvSpPr>
        <p:spPr>
          <a:xfrm>
            <a:off x="4148326" y="1965766"/>
            <a:ext cx="1111002" cy="381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654EFC73-CA20-43DF-B2D0-B6DB2F90B873}"/>
              </a:ext>
            </a:extLst>
          </p:cNvPr>
          <p:cNvSpPr/>
          <p:nvPr/>
        </p:nvSpPr>
        <p:spPr>
          <a:xfrm>
            <a:off x="4133988" y="2408852"/>
            <a:ext cx="1111002" cy="381000"/>
          </a:xfrm>
          <a:prstGeom prst="rect">
            <a:avLst/>
          </a:prstGeom>
          <a:solidFill>
            <a:srgbClr val="5E75BA"/>
          </a:solidFill>
          <a:ln w="12700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社会保险经办机构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E0521BBA-E763-4DAE-94B9-3B0BB8D3B0DE}"/>
              </a:ext>
            </a:extLst>
          </p:cNvPr>
          <p:cNvSpPr/>
          <p:nvPr/>
        </p:nvSpPr>
        <p:spPr>
          <a:xfrm>
            <a:off x="2485333" y="980728"/>
            <a:ext cx="1118667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主题域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69D1E7B7-2DB9-4362-9C58-5785A22F7549}"/>
              </a:ext>
            </a:extLst>
          </p:cNvPr>
          <p:cNvSpPr/>
          <p:nvPr/>
        </p:nvSpPr>
        <p:spPr>
          <a:xfrm>
            <a:off x="4113191" y="982316"/>
            <a:ext cx="1118667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6BBA6D74-BD50-477C-AD50-B606D28D4766}"/>
              </a:ext>
            </a:extLst>
          </p:cNvPr>
          <p:cNvSpPr/>
          <p:nvPr/>
        </p:nvSpPr>
        <p:spPr>
          <a:xfrm>
            <a:off x="5744777" y="980728"/>
            <a:ext cx="3911986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子主题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4780B9EA-2C8D-4E27-B8CE-5B92853C8B42}"/>
              </a:ext>
            </a:extLst>
          </p:cNvPr>
          <p:cNvSpPr/>
          <p:nvPr/>
        </p:nvSpPr>
        <p:spPr>
          <a:xfrm>
            <a:off x="10200456" y="982316"/>
            <a:ext cx="793448" cy="3921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Straight Arrow Connector 31">
            <a:extLst>
              <a:ext uri="{FF2B5EF4-FFF2-40B4-BE49-F238E27FC236}">
                <a16:creationId xmlns:a16="http://schemas.microsoft.com/office/drawing/2014/main" id="{D59F8F09-721E-4A2A-A741-1A36BA9239E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604000" y="1176785"/>
            <a:ext cx="509191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9ECD3156-82B9-4A75-A3E2-AE72CEE6FB6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231858" y="1176785"/>
            <a:ext cx="512919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F15E9ED5-6D08-4887-9423-D1D40C07A6A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9656763" y="1176785"/>
            <a:ext cx="543693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5EB79FF4-D79E-49DF-83A4-FB5DA94E8DC4}"/>
              </a:ext>
            </a:extLst>
          </p:cNvPr>
          <p:cNvSpPr/>
          <p:nvPr/>
        </p:nvSpPr>
        <p:spPr>
          <a:xfrm>
            <a:off x="10200456" y="1530967"/>
            <a:ext cx="793448" cy="1469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释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Isosceles Triangle 10">
            <a:extLst>
              <a:ext uri="{FF2B5EF4-FFF2-40B4-BE49-F238E27FC236}">
                <a16:creationId xmlns:a16="http://schemas.microsoft.com/office/drawing/2014/main" id="{C760486D-4753-4EC9-8845-A7D1A05085A7}"/>
              </a:ext>
            </a:extLst>
          </p:cNvPr>
          <p:cNvSpPr/>
          <p:nvPr/>
        </p:nvSpPr>
        <p:spPr>
          <a:xfrm rot="5400000">
            <a:off x="5258119" y="1663881"/>
            <a:ext cx="379633" cy="71942"/>
          </a:xfrm>
          <a:prstGeom prst="triangle">
            <a:avLst/>
          </a:prstGeom>
          <a:solidFill>
            <a:srgbClr val="6096E6"/>
          </a:solidFill>
          <a:ln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Isosceles Triangle 91">
            <a:extLst>
              <a:ext uri="{FF2B5EF4-FFF2-40B4-BE49-F238E27FC236}">
                <a16:creationId xmlns:a16="http://schemas.microsoft.com/office/drawing/2014/main" id="{98C4ECD0-C56E-4AAD-B7AC-80F98C92AD41}"/>
              </a:ext>
            </a:extLst>
          </p:cNvPr>
          <p:cNvSpPr/>
          <p:nvPr/>
        </p:nvSpPr>
        <p:spPr>
          <a:xfrm rot="5400000">
            <a:off x="7624634" y="3735224"/>
            <a:ext cx="4700641" cy="16297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EEB2F8DB-3EA3-4C95-A592-B6FFF6129EF5}"/>
              </a:ext>
            </a:extLst>
          </p:cNvPr>
          <p:cNvSpPr/>
          <p:nvPr/>
        </p:nvSpPr>
        <p:spPr>
          <a:xfrm>
            <a:off x="5755364" y="1543681"/>
            <a:ext cx="1863444" cy="31687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举报数据分析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02">
            <a:extLst>
              <a:ext uri="{FF2B5EF4-FFF2-40B4-BE49-F238E27FC236}">
                <a16:creationId xmlns:a16="http://schemas.microsoft.com/office/drawing/2014/main" id="{C95826BF-19F6-4FA3-A82F-B0D13C28BE92}"/>
              </a:ext>
            </a:extLst>
          </p:cNvPr>
          <p:cNvSpPr/>
          <p:nvPr/>
        </p:nvSpPr>
        <p:spPr>
          <a:xfrm>
            <a:off x="5760859" y="1962022"/>
            <a:ext cx="1870277" cy="1894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经营合规性分析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Isosceles Triangle 106">
            <a:extLst>
              <a:ext uri="{FF2B5EF4-FFF2-40B4-BE49-F238E27FC236}">
                <a16:creationId xmlns:a16="http://schemas.microsoft.com/office/drawing/2014/main" id="{E499A777-E3D9-4C12-B932-B7026B831940}"/>
              </a:ext>
            </a:extLst>
          </p:cNvPr>
          <p:cNvSpPr/>
          <p:nvPr/>
        </p:nvSpPr>
        <p:spPr>
          <a:xfrm rot="5400000">
            <a:off x="5276519" y="2109718"/>
            <a:ext cx="355163" cy="84270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Isosceles Triangle 123">
            <a:extLst>
              <a:ext uri="{FF2B5EF4-FFF2-40B4-BE49-F238E27FC236}">
                <a16:creationId xmlns:a16="http://schemas.microsoft.com/office/drawing/2014/main" id="{3BE04287-B791-4F6F-AC7D-4197E4B81CF5}"/>
              </a:ext>
            </a:extLst>
          </p:cNvPr>
          <p:cNvSpPr/>
          <p:nvPr/>
        </p:nvSpPr>
        <p:spPr>
          <a:xfrm rot="5400000">
            <a:off x="5257886" y="2553001"/>
            <a:ext cx="379630" cy="84271"/>
          </a:xfrm>
          <a:prstGeom prst="triangle">
            <a:avLst/>
          </a:prstGeom>
          <a:solidFill>
            <a:srgbClr val="5E75BA"/>
          </a:solidFill>
          <a:ln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Isosceles Triangle 148">
            <a:extLst>
              <a:ext uri="{FF2B5EF4-FFF2-40B4-BE49-F238E27FC236}">
                <a16:creationId xmlns:a16="http://schemas.microsoft.com/office/drawing/2014/main" id="{668C8496-FF75-4FE2-83A6-173BAE405212}"/>
              </a:ext>
            </a:extLst>
          </p:cNvPr>
          <p:cNvSpPr/>
          <p:nvPr/>
        </p:nvSpPr>
        <p:spPr>
          <a:xfrm rot="5400000">
            <a:off x="2970358" y="2281702"/>
            <a:ext cx="1788975" cy="133698"/>
          </a:xfrm>
          <a:prstGeom prst="triangl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Isosceles Triangle 149">
            <a:extLst>
              <a:ext uri="{FF2B5EF4-FFF2-40B4-BE49-F238E27FC236}">
                <a16:creationId xmlns:a16="http://schemas.microsoft.com/office/drawing/2014/main" id="{DCB39271-1444-42DC-BC0D-0396770304C7}"/>
              </a:ext>
            </a:extLst>
          </p:cNvPr>
          <p:cNvSpPr/>
          <p:nvPr/>
        </p:nvSpPr>
        <p:spPr>
          <a:xfrm rot="5400000">
            <a:off x="2500521" y="4732681"/>
            <a:ext cx="2734856" cy="127494"/>
          </a:xfrm>
          <a:prstGeom prst="triangle">
            <a:avLst/>
          </a:prstGeom>
          <a:solidFill>
            <a:srgbClr val="92D400"/>
          </a:solidFill>
          <a:ln w="127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tangle 160">
            <a:hlinkClick r:id="" action="ppaction://noaction"/>
            <a:extLst>
              <a:ext uri="{FF2B5EF4-FFF2-40B4-BE49-F238E27FC236}">
                <a16:creationId xmlns:a16="http://schemas.microsoft.com/office/drawing/2014/main" id="{0BE86917-9403-457F-8B69-1CCB416AB8DB}"/>
              </a:ext>
            </a:extLst>
          </p:cNvPr>
          <p:cNvSpPr/>
          <p:nvPr/>
        </p:nvSpPr>
        <p:spPr>
          <a:xfrm>
            <a:off x="10198444" y="5899025"/>
            <a:ext cx="795460" cy="2477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90">
            <a:extLst>
              <a:ext uri="{FF2B5EF4-FFF2-40B4-BE49-F238E27FC236}">
                <a16:creationId xmlns:a16="http://schemas.microsoft.com/office/drawing/2014/main" id="{3F22A45D-92B9-4073-B0E8-80FB28643EBB}"/>
              </a:ext>
            </a:extLst>
          </p:cNvPr>
          <p:cNvSpPr/>
          <p:nvPr/>
        </p:nvSpPr>
        <p:spPr>
          <a:xfrm>
            <a:off x="4136120" y="2855353"/>
            <a:ext cx="111820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人民政府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Isosceles Triangle 110">
            <a:extLst>
              <a:ext uri="{FF2B5EF4-FFF2-40B4-BE49-F238E27FC236}">
                <a16:creationId xmlns:a16="http://schemas.microsoft.com/office/drawing/2014/main" id="{41579334-DA46-4B41-99A0-9FD35CEA9278}"/>
              </a:ext>
            </a:extLst>
          </p:cNvPr>
          <p:cNvSpPr/>
          <p:nvPr/>
        </p:nvSpPr>
        <p:spPr>
          <a:xfrm rot="5400000">
            <a:off x="5244754" y="3013298"/>
            <a:ext cx="379630" cy="8427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276F7A78-24B2-423D-9EF7-AA8A1A36C69C}"/>
              </a:ext>
            </a:extLst>
          </p:cNvPr>
          <p:cNvSpPr/>
          <p:nvPr/>
        </p:nvSpPr>
        <p:spPr>
          <a:xfrm>
            <a:off x="5760859" y="2183968"/>
            <a:ext cx="1870277" cy="1931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工作休息制度检查分析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297A38EE-3371-49E4-ACDF-E5D4C34793F9}"/>
              </a:ext>
            </a:extLst>
          </p:cNvPr>
          <p:cNvSpPr/>
          <p:nvPr/>
        </p:nvSpPr>
        <p:spPr>
          <a:xfrm>
            <a:off x="4147722" y="3842891"/>
            <a:ext cx="1128077" cy="381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人力资源服务部门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21EED920-81DD-4F63-AB38-C5E506150607}"/>
              </a:ext>
            </a:extLst>
          </p:cNvPr>
          <p:cNvSpPr/>
          <p:nvPr/>
        </p:nvSpPr>
        <p:spPr>
          <a:xfrm>
            <a:off x="4150308" y="5026467"/>
            <a:ext cx="1128077" cy="382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Isosceles Triangle 137">
            <a:extLst>
              <a:ext uri="{FF2B5EF4-FFF2-40B4-BE49-F238E27FC236}">
                <a16:creationId xmlns:a16="http://schemas.microsoft.com/office/drawing/2014/main" id="{87BA328D-62F2-4591-8C3C-A1B0E3316422}"/>
              </a:ext>
            </a:extLst>
          </p:cNvPr>
          <p:cNvSpPr/>
          <p:nvPr/>
        </p:nvSpPr>
        <p:spPr>
          <a:xfrm rot="5400000">
            <a:off x="5300986" y="3962553"/>
            <a:ext cx="335142" cy="77069"/>
          </a:xfrm>
          <a:prstGeom prst="triangle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Rectangle 138">
            <a:extLst>
              <a:ext uri="{FF2B5EF4-FFF2-40B4-BE49-F238E27FC236}">
                <a16:creationId xmlns:a16="http://schemas.microsoft.com/office/drawing/2014/main" id="{1BD270AB-952D-44F1-B834-E11F7D53A9A4}"/>
              </a:ext>
            </a:extLst>
          </p:cNvPr>
          <p:cNvSpPr/>
          <p:nvPr/>
        </p:nvSpPr>
        <p:spPr>
          <a:xfrm>
            <a:off x="5811256" y="4770117"/>
            <a:ext cx="1863444" cy="26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违法延长工作时长情况分析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tangle 141">
            <a:extLst>
              <a:ext uri="{FF2B5EF4-FFF2-40B4-BE49-F238E27FC236}">
                <a16:creationId xmlns:a16="http://schemas.microsoft.com/office/drawing/2014/main" id="{1757A036-3B3F-4404-8991-B2F6DCFF9025}"/>
              </a:ext>
            </a:extLst>
          </p:cNvPr>
          <p:cNvSpPr/>
          <p:nvPr/>
        </p:nvSpPr>
        <p:spPr>
          <a:xfrm>
            <a:off x="7802441" y="4770117"/>
            <a:ext cx="1870277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提交不实申请材料、行贿过审、擅自变更许可证情况分析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Isosceles Triangle 142">
            <a:extLst>
              <a:ext uri="{FF2B5EF4-FFF2-40B4-BE49-F238E27FC236}">
                <a16:creationId xmlns:a16="http://schemas.microsoft.com/office/drawing/2014/main" id="{885D9879-6907-4CFB-9F5B-1875341FDCF8}"/>
              </a:ext>
            </a:extLst>
          </p:cNvPr>
          <p:cNvSpPr/>
          <p:nvPr/>
        </p:nvSpPr>
        <p:spPr>
          <a:xfrm rot="5400000">
            <a:off x="5270582" y="5195142"/>
            <a:ext cx="378043" cy="8427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62">
            <a:extLst>
              <a:ext uri="{FF2B5EF4-FFF2-40B4-BE49-F238E27FC236}">
                <a16:creationId xmlns:a16="http://schemas.microsoft.com/office/drawing/2014/main" id="{7C478F71-E49E-43F7-B1B8-9C861530470C}"/>
              </a:ext>
            </a:extLst>
          </p:cNvPr>
          <p:cNvSpPr/>
          <p:nvPr/>
        </p:nvSpPr>
        <p:spPr>
          <a:xfrm>
            <a:off x="10200456" y="3107990"/>
            <a:ext cx="793448" cy="12648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录音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录像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复制资料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21D9113D-3D7B-4440-AC98-56D518983E2B}"/>
              </a:ext>
            </a:extLst>
          </p:cNvPr>
          <p:cNvSpPr/>
          <p:nvPr/>
        </p:nvSpPr>
        <p:spPr>
          <a:xfrm>
            <a:off x="10200456" y="4464470"/>
            <a:ext cx="795460" cy="12648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罚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款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CCDD2CB6-83D7-42AA-87FA-80D6AA3458CA}"/>
              </a:ext>
            </a:extLst>
          </p:cNvPr>
          <p:cNvSpPr/>
          <p:nvPr/>
        </p:nvSpPr>
        <p:spPr>
          <a:xfrm>
            <a:off x="7660534" y="1544068"/>
            <a:ext cx="1870277" cy="316877"/>
          </a:xfrm>
          <a:prstGeom prst="rect">
            <a:avLst/>
          </a:prstGeom>
          <a:solidFill>
            <a:srgbClr val="6096E6"/>
          </a:solidFill>
          <a:ln w="3175">
            <a:solidFill>
              <a:srgbClr val="6096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职业介绍资质检查分析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6E99ACB4-DD84-43D7-B462-73B792C4564F}"/>
              </a:ext>
            </a:extLst>
          </p:cNvPr>
          <p:cNvSpPr/>
          <p:nvPr/>
        </p:nvSpPr>
        <p:spPr>
          <a:xfrm>
            <a:off x="5764481" y="2420888"/>
            <a:ext cx="1344525" cy="181785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社会保险收支情况分析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E3E89F3A-A9DD-42A9-A7A6-D6E823C157DA}"/>
              </a:ext>
            </a:extLst>
          </p:cNvPr>
          <p:cNvSpPr/>
          <p:nvPr/>
        </p:nvSpPr>
        <p:spPr>
          <a:xfrm>
            <a:off x="5760259" y="2650635"/>
            <a:ext cx="1348746" cy="180869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社会保险投资情况分析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100">
            <a:extLst>
              <a:ext uri="{FF2B5EF4-FFF2-40B4-BE49-F238E27FC236}">
                <a16:creationId xmlns:a16="http://schemas.microsoft.com/office/drawing/2014/main" id="{87D33A37-5E8E-47A7-A6E9-D4D8DE13CCF1}"/>
              </a:ext>
            </a:extLst>
          </p:cNvPr>
          <p:cNvSpPr/>
          <p:nvPr/>
        </p:nvSpPr>
        <p:spPr>
          <a:xfrm>
            <a:off x="7172402" y="2441078"/>
            <a:ext cx="1150471" cy="360000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履行服务协议情况分析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100">
            <a:extLst>
              <a:ext uri="{FF2B5EF4-FFF2-40B4-BE49-F238E27FC236}">
                <a16:creationId xmlns:a16="http://schemas.microsoft.com/office/drawing/2014/main" id="{B87B0620-E580-4B0E-801C-6335A171A1CC}"/>
              </a:ext>
            </a:extLst>
          </p:cNvPr>
          <p:cNvSpPr/>
          <p:nvPr/>
        </p:nvSpPr>
        <p:spPr>
          <a:xfrm>
            <a:off x="8386269" y="2441078"/>
            <a:ext cx="1150471" cy="360000"/>
          </a:xfrm>
          <a:prstGeom prst="rect">
            <a:avLst/>
          </a:prstGeom>
          <a:solidFill>
            <a:srgbClr val="5E75BA"/>
          </a:solidFill>
          <a:ln w="3175">
            <a:solidFill>
              <a:srgbClr val="5E75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社保基金支付情况分析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091D5FA9-7F4B-4AF2-B63B-0457C74CDBAC}"/>
              </a:ext>
            </a:extLst>
          </p:cNvPr>
          <p:cNvSpPr/>
          <p:nvPr/>
        </p:nvSpPr>
        <p:spPr>
          <a:xfrm>
            <a:off x="5755364" y="2919089"/>
            <a:ext cx="1863444" cy="316877"/>
          </a:xfrm>
          <a:prstGeom prst="rect">
            <a:avLst/>
          </a:prstGeom>
          <a:solidFill>
            <a:srgbClr val="9BD3EF"/>
          </a:solidFill>
          <a:ln w="3175">
            <a:solidFill>
              <a:srgbClr val="9BD3E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本级人民政府合规性数据分析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1DB0B6EA-88DC-42EB-BB29-B6EF75311EFE}"/>
              </a:ext>
            </a:extLst>
          </p:cNvPr>
          <p:cNvSpPr/>
          <p:nvPr/>
        </p:nvSpPr>
        <p:spPr>
          <a:xfrm>
            <a:off x="7660534" y="2919476"/>
            <a:ext cx="1870277" cy="316877"/>
          </a:xfrm>
          <a:prstGeom prst="rect">
            <a:avLst/>
          </a:prstGeom>
          <a:solidFill>
            <a:srgbClr val="9BD3EF"/>
          </a:solidFill>
          <a:ln w="3175">
            <a:solidFill>
              <a:srgbClr val="9BD3E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下级人民政府合规性数据分析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4F20C1C0-2EC9-44BF-B86B-5167D61E915E}"/>
              </a:ext>
            </a:extLst>
          </p:cNvPr>
          <p:cNvSpPr/>
          <p:nvPr/>
        </p:nvSpPr>
        <p:spPr>
          <a:xfrm>
            <a:off x="5753409" y="3429000"/>
            <a:ext cx="1034407" cy="326582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关停未经许可从事业务情况分析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E355CE84-C159-4E29-96C3-1255E724BC1C}"/>
              </a:ext>
            </a:extLst>
          </p:cNvPr>
          <p:cNvSpPr/>
          <p:nvPr/>
        </p:nvSpPr>
        <p:spPr>
          <a:xfrm>
            <a:off x="6858718" y="3430337"/>
            <a:ext cx="1163415" cy="335985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非法牟利情况数据分析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Rectangle 93">
            <a:extLst>
              <a:ext uri="{FF2B5EF4-FFF2-40B4-BE49-F238E27FC236}">
                <a16:creationId xmlns:a16="http://schemas.microsoft.com/office/drawing/2014/main" id="{E87765A9-F996-4E1E-8D98-F10D761E9E45}"/>
              </a:ext>
            </a:extLst>
          </p:cNvPr>
          <p:cNvSpPr/>
          <p:nvPr/>
        </p:nvSpPr>
        <p:spPr>
          <a:xfrm>
            <a:off x="6851197" y="3812293"/>
            <a:ext cx="1163414" cy="568507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为无资质个体进行职业介绍情况分析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59F20FAC-B50A-4D37-8A5F-989BD2DDB656}"/>
              </a:ext>
            </a:extLst>
          </p:cNvPr>
          <p:cNvSpPr/>
          <p:nvPr/>
        </p:nvSpPr>
        <p:spPr>
          <a:xfrm>
            <a:off x="5744777" y="3836946"/>
            <a:ext cx="1042893" cy="535855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业务未备案、机构情况变动未申请情况分析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Rectangle 96">
            <a:extLst>
              <a:ext uri="{FF2B5EF4-FFF2-40B4-BE49-F238E27FC236}">
                <a16:creationId xmlns:a16="http://schemas.microsoft.com/office/drawing/2014/main" id="{61253930-7D9E-46A8-957E-D434F72922D6}"/>
              </a:ext>
            </a:extLst>
          </p:cNvPr>
          <p:cNvSpPr/>
          <p:nvPr/>
        </p:nvSpPr>
        <p:spPr>
          <a:xfrm>
            <a:off x="8078139" y="3429000"/>
            <a:ext cx="450443" cy="951800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职业歧视性信息情况分析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82">
            <a:extLst>
              <a:ext uri="{FF2B5EF4-FFF2-40B4-BE49-F238E27FC236}">
                <a16:creationId xmlns:a16="http://schemas.microsoft.com/office/drawing/2014/main" id="{D2553EA4-86B0-4F71-A697-6409DE2AE714}"/>
              </a:ext>
            </a:extLst>
          </p:cNvPr>
          <p:cNvSpPr/>
          <p:nvPr/>
        </p:nvSpPr>
        <p:spPr>
          <a:xfrm>
            <a:off x="8600750" y="3434166"/>
            <a:ext cx="1056013" cy="267147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违法收入中介费用分析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Rectangle 85">
            <a:extLst>
              <a:ext uri="{FF2B5EF4-FFF2-40B4-BE49-F238E27FC236}">
                <a16:creationId xmlns:a16="http://schemas.microsoft.com/office/drawing/2014/main" id="{D97F0A56-8372-4AB4-BD46-233241C137EB}"/>
              </a:ext>
            </a:extLst>
          </p:cNvPr>
          <p:cNvSpPr/>
          <p:nvPr/>
        </p:nvSpPr>
        <p:spPr>
          <a:xfrm>
            <a:off x="8600750" y="3766323"/>
            <a:ext cx="1056013" cy="271374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滥发职业资格证或擅自涂改分析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95">
            <a:extLst>
              <a:ext uri="{FF2B5EF4-FFF2-40B4-BE49-F238E27FC236}">
                <a16:creationId xmlns:a16="http://schemas.microsoft.com/office/drawing/2014/main" id="{72574B17-EE0A-4BAE-B0AF-C6397808B00C}"/>
              </a:ext>
            </a:extLst>
          </p:cNvPr>
          <p:cNvSpPr/>
          <p:nvPr/>
        </p:nvSpPr>
        <p:spPr>
          <a:xfrm>
            <a:off x="8600750" y="4103164"/>
            <a:ext cx="1056013" cy="277636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以暴力胁迫职业介绍情况分析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93">
            <a:extLst>
              <a:ext uri="{FF2B5EF4-FFF2-40B4-BE49-F238E27FC236}">
                <a16:creationId xmlns:a16="http://schemas.microsoft.com/office/drawing/2014/main" id="{B88FBFC2-5A87-4301-9E80-E4B539BD1FA1}"/>
              </a:ext>
            </a:extLst>
          </p:cNvPr>
          <p:cNvSpPr/>
          <p:nvPr/>
        </p:nvSpPr>
        <p:spPr>
          <a:xfrm>
            <a:off x="5747952" y="4458629"/>
            <a:ext cx="1924911" cy="200203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与用人单位串通分析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93">
            <a:extLst>
              <a:ext uri="{FF2B5EF4-FFF2-40B4-BE49-F238E27FC236}">
                <a16:creationId xmlns:a16="http://schemas.microsoft.com/office/drawing/2014/main" id="{270ECD37-AB71-4476-AA4F-EDAA0D43DD3C}"/>
              </a:ext>
            </a:extLst>
          </p:cNvPr>
          <p:cNvSpPr/>
          <p:nvPr/>
        </p:nvSpPr>
        <p:spPr>
          <a:xfrm>
            <a:off x="7795395" y="4458629"/>
            <a:ext cx="1870277" cy="200204"/>
          </a:xfrm>
          <a:prstGeom prst="rect">
            <a:avLst/>
          </a:prstGeom>
          <a:solidFill>
            <a:srgbClr val="56CA95"/>
          </a:solidFill>
          <a:ln w="3175">
            <a:solidFill>
              <a:srgbClr val="56CA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部门打击报复举报人情况分析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02">
            <a:extLst>
              <a:ext uri="{FF2B5EF4-FFF2-40B4-BE49-F238E27FC236}">
                <a16:creationId xmlns:a16="http://schemas.microsoft.com/office/drawing/2014/main" id="{415CC6E2-9181-4BC5-AE54-FD9024C8E5AF}"/>
              </a:ext>
            </a:extLst>
          </p:cNvPr>
          <p:cNvSpPr/>
          <p:nvPr/>
        </p:nvSpPr>
        <p:spPr>
          <a:xfrm>
            <a:off x="7675962" y="1962022"/>
            <a:ext cx="1870277" cy="1894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工资情况检查分析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102">
            <a:extLst>
              <a:ext uri="{FF2B5EF4-FFF2-40B4-BE49-F238E27FC236}">
                <a16:creationId xmlns:a16="http://schemas.microsoft.com/office/drawing/2014/main" id="{A2FB4055-4C28-4F3C-8EAC-7FF49288B619}"/>
              </a:ext>
            </a:extLst>
          </p:cNvPr>
          <p:cNvSpPr/>
          <p:nvPr/>
        </p:nvSpPr>
        <p:spPr>
          <a:xfrm>
            <a:off x="7675962" y="2183404"/>
            <a:ext cx="1870277" cy="1894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订立劳动合同情况检查分析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38">
            <a:extLst>
              <a:ext uri="{FF2B5EF4-FFF2-40B4-BE49-F238E27FC236}">
                <a16:creationId xmlns:a16="http://schemas.microsoft.com/office/drawing/2014/main" id="{39B5198A-8933-4368-B4F7-C64FE52A8A22}"/>
              </a:ext>
            </a:extLst>
          </p:cNvPr>
          <p:cNvSpPr/>
          <p:nvPr/>
        </p:nvSpPr>
        <p:spPr>
          <a:xfrm>
            <a:off x="5811256" y="5086400"/>
            <a:ext cx="1863444" cy="3156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阻挠检查、不接受问询、作伪证或销毁证据情况分析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138">
            <a:extLst>
              <a:ext uri="{FF2B5EF4-FFF2-40B4-BE49-F238E27FC236}">
                <a16:creationId xmlns:a16="http://schemas.microsoft.com/office/drawing/2014/main" id="{59F15823-2739-4B4B-A809-43228E563205}"/>
              </a:ext>
            </a:extLst>
          </p:cNvPr>
          <p:cNvSpPr/>
          <p:nvPr/>
        </p:nvSpPr>
        <p:spPr>
          <a:xfrm>
            <a:off x="7818573" y="5176664"/>
            <a:ext cx="1863444" cy="23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企业打击报复举报人情况分析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A4F3C267-D39A-454B-A057-F5D469988721}"/>
              </a:ext>
            </a:extLst>
          </p:cNvPr>
          <p:cNvSpPr/>
          <p:nvPr/>
        </p:nvSpPr>
        <p:spPr>
          <a:xfrm>
            <a:off x="4150308" y="5786527"/>
            <a:ext cx="1128077" cy="382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培训机构</a:t>
            </a:r>
            <a:endParaRPr 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Isosceles Triangle 142">
            <a:extLst>
              <a:ext uri="{FF2B5EF4-FFF2-40B4-BE49-F238E27FC236}">
                <a16:creationId xmlns:a16="http://schemas.microsoft.com/office/drawing/2014/main" id="{F1947C0E-35E7-4EDE-8C03-7E15278E157F}"/>
              </a:ext>
            </a:extLst>
          </p:cNvPr>
          <p:cNvSpPr/>
          <p:nvPr/>
        </p:nvSpPr>
        <p:spPr>
          <a:xfrm rot="5400000">
            <a:off x="5270582" y="5931502"/>
            <a:ext cx="378043" cy="8427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138">
            <a:extLst>
              <a:ext uri="{FF2B5EF4-FFF2-40B4-BE49-F238E27FC236}">
                <a16:creationId xmlns:a16="http://schemas.microsoft.com/office/drawing/2014/main" id="{0CA3377C-95BD-4C27-B697-17F85EAD0353}"/>
              </a:ext>
            </a:extLst>
          </p:cNvPr>
          <p:cNvSpPr/>
          <p:nvPr/>
        </p:nvSpPr>
        <p:spPr>
          <a:xfrm>
            <a:off x="5811256" y="5784617"/>
            <a:ext cx="1863444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经营资质情况分析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141">
            <a:extLst>
              <a:ext uri="{FF2B5EF4-FFF2-40B4-BE49-F238E27FC236}">
                <a16:creationId xmlns:a16="http://schemas.microsoft.com/office/drawing/2014/main" id="{99CCE828-7CBA-4899-9078-B28E18D0DA5E}"/>
              </a:ext>
            </a:extLst>
          </p:cNvPr>
          <p:cNvSpPr/>
          <p:nvPr/>
        </p:nvSpPr>
        <p:spPr>
          <a:xfrm>
            <a:off x="7802441" y="5784616"/>
            <a:ext cx="1870277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骗取培训补贴情况分析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38">
            <a:extLst>
              <a:ext uri="{FF2B5EF4-FFF2-40B4-BE49-F238E27FC236}">
                <a16:creationId xmlns:a16="http://schemas.microsoft.com/office/drawing/2014/main" id="{9B62421E-9B7B-4042-8397-A5B5A07EC008}"/>
              </a:ext>
            </a:extLst>
          </p:cNvPr>
          <p:cNvSpPr/>
          <p:nvPr/>
        </p:nvSpPr>
        <p:spPr>
          <a:xfrm>
            <a:off x="5811256" y="5451778"/>
            <a:ext cx="1863444" cy="23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工资发放合规性情况分析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138">
            <a:extLst>
              <a:ext uri="{FF2B5EF4-FFF2-40B4-BE49-F238E27FC236}">
                <a16:creationId xmlns:a16="http://schemas.microsoft.com/office/drawing/2014/main" id="{8E7C0584-40D4-4847-BCB8-251C46915E49}"/>
              </a:ext>
            </a:extLst>
          </p:cNvPr>
          <p:cNvSpPr/>
          <p:nvPr/>
        </p:nvSpPr>
        <p:spPr>
          <a:xfrm>
            <a:off x="7818573" y="5458660"/>
            <a:ext cx="1863444" cy="23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残疾人申报、待遇合规性分析</a:t>
            </a:r>
            <a:endParaRPr 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0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A864686-61E9-43B3-A99F-B676B47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dirty="0"/>
              <a:t>智慧监督：业务场景分析概览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23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560</Words>
  <Application>Microsoft Office PowerPoint</Application>
  <PresentationFormat>宽屏</PresentationFormat>
  <Paragraphs>148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就业创业场景分析思路及举例</vt:lpstr>
      <vt:lpstr>智慧监督：业务场景分析概览</vt:lpstr>
      <vt:lpstr>智慧监督：业务场景分析概览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一公 袁</cp:lastModifiedBy>
  <cp:revision>165</cp:revision>
  <dcterms:created xsi:type="dcterms:W3CDTF">2019-06-19T02:08:00Z</dcterms:created>
  <dcterms:modified xsi:type="dcterms:W3CDTF">2021-08-24T14:54:15Z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8D597D73142E41FCBC1668305AC1B54C</vt:lpwstr>
  </property>
</Properties>
</file>