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7" r:id="rId2"/>
    <p:sldId id="268" r:id="rId3"/>
    <p:sldId id="269" r:id="rId4"/>
    <p:sldId id="270" r:id="rId5"/>
    <p:sldId id="266" r:id="rId6"/>
    <p:sldId id="271" r:id="rId7"/>
    <p:sldId id="265" r:id="rId8"/>
    <p:sldId id="272" r:id="rId9"/>
    <p:sldId id="27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CA6A434-22C1-4B56-8CF5-1E21F690EE8E}">
          <p14:sldIdLst>
            <p14:sldId id="267"/>
            <p14:sldId id="268"/>
            <p14:sldId id="269"/>
            <p14:sldId id="270"/>
            <p14:sldId id="266"/>
            <p14:sldId id="271"/>
            <p14:sldId id="265"/>
            <p14:sldId id="272"/>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一公 袁" initials="一公" lastIdx="4" clrIdx="0">
    <p:extLst>
      <p:ext uri="{19B8F6BF-5375-455C-9EA6-DF929625EA0E}">
        <p15:presenceInfo xmlns:p15="http://schemas.microsoft.com/office/powerpoint/2012/main" userId="7390d4e96d21cc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D400"/>
    <a:srgbClr val="0070C0"/>
    <a:srgbClr val="5E75BA"/>
    <a:srgbClr val="6096E6"/>
    <a:srgbClr val="F7BFC7"/>
    <a:srgbClr val="9BD3EF"/>
    <a:srgbClr val="002776"/>
    <a:srgbClr val="FFFFFF"/>
    <a:srgbClr val="DCDCDC"/>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howGuides="1">
      <p:cViewPr varScale="1">
        <p:scale>
          <a:sx n="86" d="100"/>
          <a:sy n="86" d="100"/>
        </p:scale>
        <p:origin x="614" y="62"/>
      </p:cViewPr>
      <p:guideLst>
        <p:guide orient="horz" pos="2160"/>
        <p:guide pos="3840"/>
      </p:guideLst>
    </p:cSldViewPr>
  </p:slideViewPr>
  <p:notesTextViewPr>
    <p:cViewPr>
      <p:scale>
        <a:sx n="3" d="2"/>
        <a:sy n="3" d="2"/>
      </p:scale>
      <p:origin x="0" y="0"/>
    </p:cViewPr>
  </p:notesTextViewPr>
  <p:notesViewPr>
    <p:cSldViewPr>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2021/8/31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428955"/>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custDataLst>
              <p:tags r:id="rId3"/>
            </p:custDataLst>
          </p:nvPr>
        </p:nvSpPr>
        <p:spPr/>
        <p:txBody>
          <a:bodyPr/>
          <a:lstStyle>
            <a:lvl1pPr>
              <a:defRPr>
                <a:solidFill>
                  <a:schemeClr val="tx1"/>
                </a:solidFill>
              </a:defRPr>
            </a:lvl1pPr>
          </a:lstStyle>
          <a:p>
            <a:r>
              <a:rPr lang="en-US" altLang="zh-CN" dirty="0"/>
              <a:t>1</a:t>
            </a:r>
          </a:p>
        </p:txBody>
      </p:sp>
      <p:sp>
        <p:nvSpPr>
          <p:cNvPr id="4" name="日期占位符 4"/>
          <p:cNvSpPr>
            <a:spLocks noGrp="1"/>
          </p:cNvSpPr>
          <p:nvPr userDrawn="1">
            <p:custDataLst>
              <p:tags r:id="rId4"/>
            </p:custDataLst>
          </p:nvPr>
        </p:nvSpPr>
        <p:spPr>
          <a:xfrm>
            <a:off x="223520" y="6314440"/>
            <a:ext cx="2700020" cy="316865"/>
          </a:xfrm>
          <a:prstGeom prst="rect">
            <a:avLst/>
          </a:prstGeom>
        </p:spPr>
        <p:txBody>
          <a:bodyPr vert="horz" lIns="91440" tIns="45720" rIns="91440" bIns="45720" rtlCol="0" anchor="ctr">
            <a:noAutofit/>
          </a:bodyPr>
          <a:lstStyle>
            <a:lvl1pPr algn="l">
              <a:defRPr sz="1800" b="1" baseline="0">
                <a:solidFill>
                  <a:schemeClr val="tx1">
                    <a:tint val="75000"/>
                  </a:schemeClr>
                </a:solidFill>
                <a:latin typeface="Calibri" panose="020F0502020204030204" charset="0"/>
                <a:ea typeface="微软雅黑" panose="020B0503020204020204" pitchFamily="34" charset="-122"/>
                <a:cs typeface="Calibri" panose="020F0502020204030204" charset="0"/>
              </a:defRPr>
            </a:lvl1pPr>
          </a:lstStyle>
          <a:p>
            <a:r>
              <a:rPr lang="en-US" altLang="zh-CN" sz="1600">
                <a:solidFill>
                  <a:schemeClr val="tx1"/>
                </a:solidFill>
                <a:latin typeface="微软雅黑" panose="020B0503020204020204" pitchFamily="34" charset="-122"/>
              </a:rPr>
              <a:t>Deloitte</a:t>
            </a:r>
            <a:r>
              <a:rPr lang="en-US" altLang="zh-CN" sz="1600">
                <a:solidFill>
                  <a:srgbClr val="92D050"/>
                </a:solidFill>
                <a:latin typeface="微软雅黑" panose="020B0503020204020204" pitchFamily="34" charset="-122"/>
              </a:rPr>
              <a:t>.</a:t>
            </a:r>
          </a:p>
        </p:txBody>
      </p:sp>
      <p:sp>
        <p:nvSpPr>
          <p:cNvPr id="10" name="灯片编号占位符 6"/>
          <p:cNvSpPr>
            <a:spLocks noGrp="1"/>
          </p:cNvSpPr>
          <p:nvPr userDrawn="1">
            <p:custDataLst>
              <p:tags r:id="rId5"/>
            </p:custDataLst>
          </p:nvPr>
        </p:nvSpPr>
        <p:spPr>
          <a:xfrm>
            <a:off x="9364980" y="6314440"/>
            <a:ext cx="2571750" cy="316865"/>
          </a:xfrm>
          <a:prstGeom prst="rect">
            <a:avLst/>
          </a:prstGeom>
        </p:spPr>
        <p:txBody>
          <a:bodyPr vert="horz" lIns="91440" tIns="45720" rIns="91440" bIns="45720" rtlCol="0" anchor="ctr">
            <a:normAutofit/>
          </a:bodyPr>
          <a:lstStyle>
            <a:lvl1pPr algn="r">
              <a:defRPr sz="1000" baseline="0">
                <a:solidFill>
                  <a:schemeClr val="tx1"/>
                </a:solidFill>
                <a:latin typeface="Calibri" panose="020F0502020204030204" charset="0"/>
                <a:ea typeface="微软雅黑" panose="020B0503020204020204" pitchFamily="34" charset="-122"/>
                <a:cs typeface="Calibri" panose="020F0502020204030204" charset="0"/>
              </a:defRPr>
            </a:lvl1pPr>
          </a:lstStyle>
          <a:p>
            <a:r>
              <a:rPr lang="en-US" altLang="zh-CN"/>
              <a:t>@2021 Deloitte Consulting. All rights reserved.</a:t>
            </a:r>
          </a:p>
        </p:txBody>
      </p:sp>
      <p:sp>
        <p:nvSpPr>
          <p:cNvPr id="5" name="文本框 4"/>
          <p:cNvSpPr txBox="1"/>
          <p:nvPr userDrawn="1"/>
        </p:nvSpPr>
        <p:spPr>
          <a:xfrm>
            <a:off x="8656320" y="0"/>
            <a:ext cx="3348355" cy="337185"/>
          </a:xfrm>
          <a:prstGeom prst="rect">
            <a:avLst/>
          </a:prstGeom>
          <a:noFill/>
        </p:spPr>
        <p:txBody>
          <a:bodyPr wrap="square" rtlCol="0">
            <a:spAutoFit/>
          </a:bodyPr>
          <a:lstStyle/>
          <a:p>
            <a:r>
              <a:rPr lang="en-US" altLang="zh-CN" sz="1600" b="1"/>
              <a:t> </a:t>
            </a:r>
            <a:r>
              <a:rPr lang="zh-CN" altLang="en-US" sz="1600" b="1"/>
              <a:t>广西南宁市人力资源和社会保障局</a:t>
            </a:r>
            <a:r>
              <a:rPr lang="en-US" altLang="zh-CN" sz="1600" b="1"/>
              <a:t> </a:t>
            </a:r>
          </a:p>
        </p:txBody>
      </p:sp>
      <p:sp>
        <p:nvSpPr>
          <p:cNvPr id="6" name="文本框 5"/>
          <p:cNvSpPr txBox="1"/>
          <p:nvPr userDrawn="1"/>
        </p:nvSpPr>
        <p:spPr>
          <a:xfrm>
            <a:off x="8714740" y="301625"/>
            <a:ext cx="3824605" cy="183515"/>
          </a:xfrm>
          <a:prstGeom prst="rect">
            <a:avLst/>
          </a:prstGeom>
          <a:noFill/>
        </p:spPr>
        <p:txBody>
          <a:bodyPr wrap="square" rtlCol="0">
            <a:spAutoFit/>
          </a:bodyPr>
          <a:lstStyle/>
          <a:p>
            <a:r>
              <a:rPr lang="en-US" altLang="zh-CN" sz="600" b="1">
                <a:latin typeface="微软雅黑" panose="020B0503020204020204" pitchFamily="34" charset="-122"/>
                <a:ea typeface="微软雅黑" panose="020B0503020204020204" pitchFamily="34" charset="-122"/>
              </a:rPr>
              <a:t>GVANGJSIH NANNINGZ SI YINZLIZ SWHYENZ CAEUQ SEVEL BAUIZCANG GIZ</a:t>
            </a: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页脚占位符 3"/>
          <p:cNvSpPr>
            <a:spLocks noGrp="1"/>
          </p:cNvSpPr>
          <p:nvPr>
            <p:ph type="ftr" sz="quarter" idx="11"/>
            <p:custDataLst>
              <p:tags r:id="rId1"/>
            </p:custDataLst>
          </p:nvPr>
        </p:nvSpPr>
        <p:spPr/>
        <p:txBody>
          <a:bodyPr/>
          <a:lstStyle>
            <a:lvl1pPr>
              <a:defRPr>
                <a:solidFill>
                  <a:schemeClr val="tx1"/>
                </a:solidFill>
              </a:defRPr>
            </a:lvl1pPr>
          </a:lstStyle>
          <a:p>
            <a:r>
              <a:rPr lang="zh-CN" altLang="en-US"/>
              <a:t>10</a:t>
            </a:r>
          </a:p>
        </p:txBody>
      </p:sp>
      <p:sp>
        <p:nvSpPr>
          <p:cNvPr id="7" name="内容占位符 6"/>
          <p:cNvSpPr>
            <a:spLocks noGrp="1"/>
          </p:cNvSpPr>
          <p:nvPr>
            <p:ph sz="quarter" idx="13"/>
            <p:custDataLst>
              <p:tags r:id="rId2"/>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灯片编号占位符 6"/>
          <p:cNvSpPr>
            <a:spLocks noGrp="1"/>
          </p:cNvSpPr>
          <p:nvPr userDrawn="1">
            <p:custDataLst>
              <p:tags r:id="rId3"/>
            </p:custDataLst>
          </p:nvPr>
        </p:nvSpPr>
        <p:spPr>
          <a:xfrm>
            <a:off x="8966835" y="6314440"/>
            <a:ext cx="2969895" cy="316865"/>
          </a:xfrm>
          <a:prstGeom prst="rect">
            <a:avLst/>
          </a:prstGeom>
        </p:spPr>
        <p:txBody>
          <a:bodyPr vert="horz" lIns="91440" tIns="45720" rIns="91440" bIns="45720" rtlCol="0" anchor="ctr">
            <a:normAutofit/>
          </a:bodyPr>
          <a:lstStyle>
            <a:lvl1pPr algn="r">
              <a:defRPr sz="1000" baseline="0">
                <a:solidFill>
                  <a:schemeClr val="tx1"/>
                </a:solidFill>
                <a:latin typeface="Calibri" panose="020F0502020204030204" charset="0"/>
                <a:ea typeface="微软雅黑" panose="020B0503020204020204" pitchFamily="34" charset="-122"/>
                <a:cs typeface="Calibri" panose="020F0502020204030204" charset="0"/>
              </a:defRPr>
            </a:lvl1pPr>
          </a:lstStyle>
          <a:p>
            <a:r>
              <a:rPr lang="en-US" altLang="zh-CN"/>
              <a:t>@2021 Deloitte Consulting. All rights reserved.</a:t>
            </a:r>
          </a:p>
        </p:txBody>
      </p:sp>
      <p:sp>
        <p:nvSpPr>
          <p:cNvPr id="2" name="日期占位符 4"/>
          <p:cNvSpPr>
            <a:spLocks noGrp="1"/>
          </p:cNvSpPr>
          <p:nvPr userDrawn="1">
            <p:custDataLst>
              <p:tags r:id="rId4"/>
            </p:custDataLst>
          </p:nvPr>
        </p:nvSpPr>
        <p:spPr>
          <a:xfrm>
            <a:off x="223520" y="6314440"/>
            <a:ext cx="2700020" cy="316865"/>
          </a:xfrm>
          <a:prstGeom prst="rect">
            <a:avLst/>
          </a:prstGeom>
        </p:spPr>
        <p:txBody>
          <a:bodyPr vert="horz" lIns="91440" tIns="45720" rIns="91440" bIns="45720" rtlCol="0" anchor="ctr">
            <a:noAutofit/>
          </a:bodyPr>
          <a:lstStyle>
            <a:lvl1pPr algn="l">
              <a:defRPr sz="1800" b="1" baseline="0">
                <a:solidFill>
                  <a:schemeClr val="tx1">
                    <a:tint val="75000"/>
                  </a:schemeClr>
                </a:solidFill>
                <a:latin typeface="Calibri" panose="020F0502020204030204" charset="0"/>
                <a:ea typeface="微软雅黑" panose="020B0503020204020204" pitchFamily="34" charset="-122"/>
                <a:cs typeface="Calibri" panose="020F0502020204030204" charset="0"/>
              </a:defRPr>
            </a:lvl1pPr>
          </a:lstStyle>
          <a:p>
            <a:r>
              <a:rPr lang="en-US" altLang="zh-CN" sz="1600">
                <a:solidFill>
                  <a:schemeClr val="tx1"/>
                </a:solidFill>
                <a:latin typeface="微软雅黑" panose="020B0503020204020204" pitchFamily="34" charset="-122"/>
              </a:rPr>
              <a:t>Deloitte</a:t>
            </a:r>
            <a:r>
              <a:rPr lang="en-US" altLang="zh-CN" sz="1600">
                <a:solidFill>
                  <a:srgbClr val="92D050"/>
                </a:solidFill>
                <a:latin typeface="微软雅黑" panose="020B0503020204020204" pitchFamily="34" charset="-122"/>
              </a:rPr>
              <a:t>.</a:t>
            </a:r>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4" name="页脚占位符 3"/>
          <p:cNvSpPr>
            <a:spLocks noGrp="1"/>
          </p:cNvSpPr>
          <p:nvPr>
            <p:ph type="ftr" sz="quarter" idx="11"/>
            <p:custDataLst>
              <p:tags r:id="rId1"/>
            </p:custDataLst>
          </p:nvPr>
        </p:nvSpPr>
        <p:spPr/>
        <p:txBody>
          <a:bodyPr/>
          <a:lstStyle>
            <a:lvl1pPr>
              <a:defRPr>
                <a:solidFill>
                  <a:schemeClr val="tx1"/>
                </a:solidFill>
              </a:defRPr>
            </a:lvl1pPr>
          </a:lstStyle>
          <a:p>
            <a:r>
              <a:rPr lang="zh-CN" altLang="en-US"/>
              <a:t>11</a:t>
            </a:r>
          </a:p>
        </p:txBody>
      </p:sp>
      <p:sp>
        <p:nvSpPr>
          <p:cNvPr id="2" name="标题 1"/>
          <p:cNvSpPr>
            <a:spLocks noGrp="1"/>
          </p:cNvSpPr>
          <p:nvPr>
            <p:ph type="title" hasCustomPrompt="1"/>
            <p:custDataLst>
              <p:tags r:id="rId2"/>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3"/>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
        <p:nvSpPr>
          <p:cNvPr id="10" name="灯片编号占位符 6"/>
          <p:cNvSpPr>
            <a:spLocks noGrp="1"/>
          </p:cNvSpPr>
          <p:nvPr userDrawn="1">
            <p:custDataLst>
              <p:tags r:id="rId4"/>
            </p:custDataLst>
          </p:nvPr>
        </p:nvSpPr>
        <p:spPr>
          <a:xfrm>
            <a:off x="8966835" y="6314440"/>
            <a:ext cx="2969895" cy="316865"/>
          </a:xfrm>
          <a:prstGeom prst="rect">
            <a:avLst/>
          </a:prstGeom>
        </p:spPr>
        <p:txBody>
          <a:bodyPr vert="horz" lIns="91440" tIns="45720" rIns="91440" bIns="45720" rtlCol="0" anchor="ctr">
            <a:normAutofit/>
          </a:bodyPr>
          <a:lstStyle>
            <a:lvl1pPr algn="r">
              <a:defRPr sz="1000" baseline="0">
                <a:solidFill>
                  <a:schemeClr val="tx1"/>
                </a:solidFill>
                <a:latin typeface="Calibri" panose="020F0502020204030204" charset="0"/>
                <a:ea typeface="微软雅黑" panose="020B0503020204020204" pitchFamily="34" charset="-122"/>
                <a:cs typeface="Calibri" panose="020F0502020204030204" charset="0"/>
              </a:defRPr>
            </a:lvl1pPr>
          </a:lstStyle>
          <a:p>
            <a:r>
              <a:rPr lang="en-US" altLang="zh-CN"/>
              <a:t>@2021 Deloitte Consulting. All rights reserved.</a:t>
            </a:r>
          </a:p>
        </p:txBody>
      </p:sp>
      <p:sp>
        <p:nvSpPr>
          <p:cNvPr id="6" name="日期占位符 4"/>
          <p:cNvSpPr>
            <a:spLocks noGrp="1"/>
          </p:cNvSpPr>
          <p:nvPr userDrawn="1">
            <p:custDataLst>
              <p:tags r:id="rId5"/>
            </p:custDataLst>
          </p:nvPr>
        </p:nvSpPr>
        <p:spPr>
          <a:xfrm>
            <a:off x="223520" y="6314440"/>
            <a:ext cx="2700020" cy="316865"/>
          </a:xfrm>
          <a:prstGeom prst="rect">
            <a:avLst/>
          </a:prstGeom>
        </p:spPr>
        <p:txBody>
          <a:bodyPr vert="horz" lIns="91440" tIns="45720" rIns="91440" bIns="45720" rtlCol="0" anchor="ctr">
            <a:noAutofit/>
          </a:bodyPr>
          <a:lstStyle>
            <a:lvl1pPr algn="l">
              <a:defRPr sz="1800" b="1" baseline="0">
                <a:solidFill>
                  <a:schemeClr val="tx1">
                    <a:tint val="75000"/>
                  </a:schemeClr>
                </a:solidFill>
                <a:latin typeface="Calibri" panose="020F0502020204030204" charset="0"/>
                <a:ea typeface="微软雅黑" panose="020B0503020204020204" pitchFamily="34" charset="-122"/>
                <a:cs typeface="Calibri" panose="020F0502020204030204" charset="0"/>
              </a:defRPr>
            </a:lvl1pPr>
          </a:lstStyle>
          <a:p>
            <a:r>
              <a:rPr lang="en-US" altLang="zh-CN" sz="1600">
                <a:solidFill>
                  <a:schemeClr val="tx1"/>
                </a:solidFill>
                <a:latin typeface="微软雅黑" panose="020B0503020204020204" pitchFamily="34" charset="-122"/>
              </a:rPr>
              <a:t>Deloitte</a:t>
            </a:r>
            <a:r>
              <a:rPr lang="en-US" altLang="zh-CN" sz="1600">
                <a:solidFill>
                  <a:srgbClr val="92D050"/>
                </a:solidFill>
                <a:latin typeface="微软雅黑" panose="020B0503020204020204" pitchFamily="34" charset="-122"/>
              </a:rPr>
              <a:t>.</a:t>
            </a:r>
          </a:p>
        </p:txBody>
      </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E785C-808A-4A35-8A0A-7D0419C2E78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2F13541-4EAD-45B5-84EB-004609BDD329}"/>
              </a:ext>
            </a:extLst>
          </p:cNvPr>
          <p:cNvSpPr>
            <a:spLocks noGrp="1"/>
          </p:cNvSpPr>
          <p:nvPr>
            <p:ph type="dt" sz="half" idx="10"/>
          </p:nvPr>
        </p:nvSpPr>
        <p:spPr/>
        <p:txBody>
          <a:bodyPr/>
          <a:lstStyle/>
          <a:p>
            <a:fld id="{760FBDFE-C587-4B4C-A407-44438C67B59E}" type="datetimeFigureOut">
              <a:rPr lang="zh-CN" altLang="en-US" smtClean="0"/>
              <a:t>2021/8/31</a:t>
            </a:fld>
            <a:endParaRPr lang="zh-CN" altLang="en-US"/>
          </a:p>
        </p:txBody>
      </p:sp>
      <p:sp>
        <p:nvSpPr>
          <p:cNvPr id="4" name="页脚占位符 3">
            <a:extLst>
              <a:ext uri="{FF2B5EF4-FFF2-40B4-BE49-F238E27FC236}">
                <a16:creationId xmlns:a16="http://schemas.microsoft.com/office/drawing/2014/main" id="{883EC47D-5F62-42AB-A14C-E7CE94ABD819}"/>
              </a:ext>
            </a:extLst>
          </p:cNvPr>
          <p:cNvSpPr>
            <a:spLocks noGrp="1"/>
          </p:cNvSpPr>
          <p:nvPr>
            <p:ph type="ftr" sz="quarter" idx="11"/>
          </p:nvPr>
        </p:nvSpPr>
        <p:spPr/>
        <p:txBody>
          <a:bodyPr/>
          <a:lstStyle/>
          <a:p>
            <a:r>
              <a:rPr lang="zh-CN" altLang="en-US"/>
              <a:t>1</a:t>
            </a:r>
            <a:endParaRPr lang="zh-CN" altLang="en-US" dirty="0"/>
          </a:p>
        </p:txBody>
      </p:sp>
      <p:sp>
        <p:nvSpPr>
          <p:cNvPr id="5" name="灯片编号占位符 4">
            <a:extLst>
              <a:ext uri="{FF2B5EF4-FFF2-40B4-BE49-F238E27FC236}">
                <a16:creationId xmlns:a16="http://schemas.microsoft.com/office/drawing/2014/main" id="{F936C0F9-64E6-4BD1-A562-09B78F6CE299}"/>
              </a:ext>
            </a:extLst>
          </p:cNvPr>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21764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页脚占位符 4"/>
          <p:cNvSpPr>
            <a:spLocks noGrp="1"/>
          </p:cNvSpPr>
          <p:nvPr>
            <p:ph type="ftr" sz="quarter" idx="11"/>
            <p:custDataLst>
              <p:tags r:id="rId3"/>
            </p:custDataLst>
          </p:nvPr>
        </p:nvSpPr>
        <p:spPr/>
        <p:txBody>
          <a:bodyPr/>
          <a:lstStyle>
            <a:lvl1pPr>
              <a:defRPr>
                <a:solidFill>
                  <a:schemeClr val="tx1"/>
                </a:solidFill>
              </a:defRPr>
            </a:lvl1pPr>
          </a:lstStyle>
          <a:p>
            <a:r>
              <a:rPr lang="en-US" altLang="zh-CN"/>
              <a:t>2</a:t>
            </a:r>
          </a:p>
        </p:txBody>
      </p:sp>
      <p:sp>
        <p:nvSpPr>
          <p:cNvPr id="7" name="灯片编号占位符 6"/>
          <p:cNvSpPr>
            <a:spLocks noGrp="1"/>
          </p:cNvSpPr>
          <p:nvPr userDrawn="1">
            <p:custDataLst>
              <p:tags r:id="rId4"/>
            </p:custDataLst>
          </p:nvPr>
        </p:nvSpPr>
        <p:spPr>
          <a:xfrm>
            <a:off x="8966835" y="6314440"/>
            <a:ext cx="2969895" cy="316865"/>
          </a:xfrm>
          <a:prstGeom prst="rect">
            <a:avLst/>
          </a:prstGeom>
        </p:spPr>
        <p:txBody>
          <a:bodyPr vert="horz" lIns="91440" tIns="45720" rIns="91440" bIns="45720" rtlCol="0" anchor="ctr">
            <a:normAutofit/>
          </a:bodyPr>
          <a:lstStyle>
            <a:lvl1pPr algn="r">
              <a:defRPr sz="1000" baseline="0">
                <a:solidFill>
                  <a:schemeClr val="tx1"/>
                </a:solidFill>
                <a:latin typeface="Calibri" panose="020F0502020204030204" charset="0"/>
                <a:ea typeface="微软雅黑" panose="020B0503020204020204" pitchFamily="34" charset="-122"/>
                <a:cs typeface="Calibri" panose="020F0502020204030204" charset="0"/>
              </a:defRPr>
            </a:lvl1pPr>
          </a:lstStyle>
          <a:p>
            <a:r>
              <a:rPr lang="en-US" altLang="zh-CN"/>
              <a:t>@2021 Deloitte Consulting. All rights reserved.</a:t>
            </a:r>
          </a:p>
        </p:txBody>
      </p:sp>
      <p:sp>
        <p:nvSpPr>
          <p:cNvPr id="8" name="日期占位符 4"/>
          <p:cNvSpPr>
            <a:spLocks noGrp="1"/>
          </p:cNvSpPr>
          <p:nvPr userDrawn="1">
            <p:custDataLst>
              <p:tags r:id="rId5"/>
            </p:custDataLst>
          </p:nvPr>
        </p:nvSpPr>
        <p:spPr>
          <a:xfrm>
            <a:off x="223520" y="6314440"/>
            <a:ext cx="2700020" cy="316865"/>
          </a:xfrm>
          <a:prstGeom prst="rect">
            <a:avLst/>
          </a:prstGeom>
        </p:spPr>
        <p:txBody>
          <a:bodyPr vert="horz" lIns="91440" tIns="45720" rIns="91440" bIns="45720" rtlCol="0" anchor="ctr">
            <a:noAutofit/>
          </a:bodyPr>
          <a:lstStyle>
            <a:lvl1pPr algn="l">
              <a:defRPr sz="1800" b="1" baseline="0">
                <a:solidFill>
                  <a:schemeClr val="tx1">
                    <a:tint val="75000"/>
                  </a:schemeClr>
                </a:solidFill>
                <a:latin typeface="Calibri" panose="020F0502020204030204" charset="0"/>
                <a:ea typeface="微软雅黑" panose="020B0503020204020204" pitchFamily="34" charset="-122"/>
                <a:cs typeface="Calibri" panose="020F0502020204030204" charset="0"/>
              </a:defRPr>
            </a:lvl1pPr>
          </a:lstStyle>
          <a:p>
            <a:r>
              <a:rPr lang="en-US" altLang="zh-CN" sz="1600">
                <a:solidFill>
                  <a:schemeClr val="tx1"/>
                </a:solidFill>
                <a:latin typeface="微软雅黑" panose="020B0503020204020204" pitchFamily="34" charset="-122"/>
              </a:rPr>
              <a:t>Deloitte</a:t>
            </a:r>
            <a:r>
              <a:rPr lang="en-US" altLang="zh-CN" sz="1600">
                <a:solidFill>
                  <a:srgbClr val="92D050"/>
                </a:solidFill>
                <a:latin typeface="微软雅黑" panose="020B0503020204020204" pitchFamily="34" charset="-122"/>
              </a:rPr>
              <a:t>.</a:t>
            </a:r>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5" name="页脚占位符 4"/>
          <p:cNvSpPr>
            <a:spLocks noGrp="1"/>
          </p:cNvSpPr>
          <p:nvPr>
            <p:ph type="ftr" sz="quarter" idx="11"/>
            <p:custDataLst>
              <p:tags r:id="rId3"/>
            </p:custDataLst>
          </p:nvPr>
        </p:nvSpPr>
        <p:spPr/>
        <p:txBody>
          <a:bodyPr/>
          <a:lstStyle>
            <a:lvl1pPr>
              <a:defRPr>
                <a:solidFill>
                  <a:schemeClr val="tx1"/>
                </a:solidFill>
              </a:defRPr>
            </a:lvl1pPr>
          </a:lstStyle>
          <a:p>
            <a:r>
              <a:rPr lang="en-US" altLang="zh-CN"/>
              <a:t>3</a:t>
            </a:r>
          </a:p>
        </p:txBody>
      </p:sp>
      <p:sp>
        <p:nvSpPr>
          <p:cNvPr id="10" name="灯片编号占位符 6"/>
          <p:cNvSpPr>
            <a:spLocks noGrp="1"/>
          </p:cNvSpPr>
          <p:nvPr userDrawn="1">
            <p:custDataLst>
              <p:tags r:id="rId4"/>
            </p:custDataLst>
          </p:nvPr>
        </p:nvSpPr>
        <p:spPr>
          <a:xfrm>
            <a:off x="8966835" y="6314440"/>
            <a:ext cx="2969895" cy="316865"/>
          </a:xfrm>
          <a:prstGeom prst="rect">
            <a:avLst/>
          </a:prstGeom>
        </p:spPr>
        <p:txBody>
          <a:bodyPr vert="horz" lIns="91440" tIns="45720" rIns="91440" bIns="45720" rtlCol="0" anchor="ctr">
            <a:normAutofit/>
          </a:bodyPr>
          <a:lstStyle>
            <a:lvl1pPr algn="r">
              <a:defRPr sz="1000" baseline="0">
                <a:solidFill>
                  <a:schemeClr val="tx1"/>
                </a:solidFill>
                <a:latin typeface="Calibri" panose="020F0502020204030204" charset="0"/>
                <a:ea typeface="微软雅黑" panose="020B0503020204020204" pitchFamily="34" charset="-122"/>
                <a:cs typeface="Calibri" panose="020F0502020204030204" charset="0"/>
              </a:defRPr>
            </a:lvl1pPr>
          </a:lstStyle>
          <a:p>
            <a:r>
              <a:rPr lang="en-US" altLang="zh-CN"/>
              <a:t>@2021 Deloitte Consulting. All rights reserved.</a:t>
            </a:r>
          </a:p>
        </p:txBody>
      </p:sp>
      <p:sp>
        <p:nvSpPr>
          <p:cNvPr id="7" name="日期占位符 4"/>
          <p:cNvSpPr>
            <a:spLocks noGrp="1"/>
          </p:cNvSpPr>
          <p:nvPr userDrawn="1">
            <p:custDataLst>
              <p:tags r:id="rId5"/>
            </p:custDataLst>
          </p:nvPr>
        </p:nvSpPr>
        <p:spPr>
          <a:xfrm>
            <a:off x="223520" y="6314440"/>
            <a:ext cx="2700020" cy="316865"/>
          </a:xfrm>
          <a:prstGeom prst="rect">
            <a:avLst/>
          </a:prstGeom>
        </p:spPr>
        <p:txBody>
          <a:bodyPr vert="horz" lIns="91440" tIns="45720" rIns="91440" bIns="45720" rtlCol="0" anchor="ctr">
            <a:noAutofit/>
          </a:bodyPr>
          <a:lstStyle>
            <a:lvl1pPr algn="l">
              <a:defRPr sz="1800" b="1" baseline="0">
                <a:solidFill>
                  <a:schemeClr val="tx1">
                    <a:tint val="75000"/>
                  </a:schemeClr>
                </a:solidFill>
                <a:latin typeface="Calibri" panose="020F0502020204030204" charset="0"/>
                <a:ea typeface="微软雅黑" panose="020B0503020204020204" pitchFamily="34" charset="-122"/>
                <a:cs typeface="Calibri" panose="020F0502020204030204" charset="0"/>
              </a:defRPr>
            </a:lvl1pPr>
          </a:lstStyle>
          <a:p>
            <a:r>
              <a:rPr lang="en-US" altLang="zh-CN" sz="1600">
                <a:solidFill>
                  <a:schemeClr val="tx1"/>
                </a:solidFill>
                <a:latin typeface="微软雅黑" panose="020B0503020204020204" pitchFamily="34" charset="-122"/>
              </a:rPr>
              <a:t>Deloitte</a:t>
            </a:r>
            <a:r>
              <a:rPr lang="en-US" altLang="zh-CN" sz="1600">
                <a:solidFill>
                  <a:srgbClr val="92D050"/>
                </a:solidFill>
                <a:latin typeface="微软雅黑" panose="020B0503020204020204" pitchFamily="34" charset="-122"/>
              </a:rPr>
              <a:t>.</a:t>
            </a:r>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2"/>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11"/>
            <p:custDataLst>
              <p:tags r:id="rId3"/>
            </p:custDataLst>
          </p:nvPr>
        </p:nvSpPr>
        <p:spPr/>
        <p:txBody>
          <a:bodyPr/>
          <a:lstStyle>
            <a:lvl1pPr>
              <a:defRPr>
                <a:solidFill>
                  <a:schemeClr val="tx1"/>
                </a:solidFill>
              </a:defRPr>
            </a:lvl1pPr>
          </a:lstStyle>
          <a:p>
            <a:r>
              <a:rPr lang="en-US" altLang="zh-CN"/>
              <a:t>4</a:t>
            </a:r>
          </a:p>
        </p:txBody>
      </p:sp>
      <p:sp>
        <p:nvSpPr>
          <p:cNvPr id="10" name="灯片编号占位符 6"/>
          <p:cNvSpPr>
            <a:spLocks noGrp="1"/>
          </p:cNvSpPr>
          <p:nvPr userDrawn="1">
            <p:custDataLst>
              <p:tags r:id="rId4"/>
            </p:custDataLst>
          </p:nvPr>
        </p:nvSpPr>
        <p:spPr>
          <a:xfrm>
            <a:off x="8966835" y="6314440"/>
            <a:ext cx="2969895" cy="316865"/>
          </a:xfrm>
          <a:prstGeom prst="rect">
            <a:avLst/>
          </a:prstGeom>
        </p:spPr>
        <p:txBody>
          <a:bodyPr vert="horz" lIns="91440" tIns="45720" rIns="91440" bIns="45720" rtlCol="0" anchor="ctr">
            <a:normAutofit/>
          </a:bodyPr>
          <a:lstStyle>
            <a:lvl1pPr algn="r">
              <a:defRPr sz="1000" baseline="0">
                <a:solidFill>
                  <a:schemeClr val="tx1"/>
                </a:solidFill>
                <a:latin typeface="Calibri" panose="020F0502020204030204" charset="0"/>
                <a:ea typeface="微软雅黑" panose="020B0503020204020204" pitchFamily="34" charset="-122"/>
                <a:cs typeface="Calibri" panose="020F0502020204030204" charset="0"/>
              </a:defRPr>
            </a:lvl1pPr>
          </a:lstStyle>
          <a:p>
            <a:r>
              <a:rPr lang="en-US" altLang="zh-CN"/>
              <a:t>@2021 Deloitte Consulting. All rights reserved.</a:t>
            </a:r>
          </a:p>
        </p:txBody>
      </p:sp>
      <p:sp>
        <p:nvSpPr>
          <p:cNvPr id="8" name="日期占位符 4"/>
          <p:cNvSpPr>
            <a:spLocks noGrp="1"/>
          </p:cNvSpPr>
          <p:nvPr userDrawn="1">
            <p:custDataLst>
              <p:tags r:id="rId5"/>
            </p:custDataLst>
          </p:nvPr>
        </p:nvSpPr>
        <p:spPr>
          <a:xfrm>
            <a:off x="223520" y="6314440"/>
            <a:ext cx="2700020" cy="316865"/>
          </a:xfrm>
          <a:prstGeom prst="rect">
            <a:avLst/>
          </a:prstGeom>
        </p:spPr>
        <p:txBody>
          <a:bodyPr vert="horz" lIns="91440" tIns="45720" rIns="91440" bIns="45720" rtlCol="0" anchor="ctr">
            <a:noAutofit/>
          </a:bodyPr>
          <a:lstStyle>
            <a:lvl1pPr algn="l">
              <a:defRPr sz="1800" b="1" baseline="0">
                <a:solidFill>
                  <a:schemeClr val="tx1">
                    <a:tint val="75000"/>
                  </a:schemeClr>
                </a:solidFill>
                <a:latin typeface="Calibri" panose="020F0502020204030204" charset="0"/>
                <a:ea typeface="微软雅黑" panose="020B0503020204020204" pitchFamily="34" charset="-122"/>
                <a:cs typeface="Calibri" panose="020F0502020204030204" charset="0"/>
              </a:defRPr>
            </a:lvl1pPr>
          </a:lstStyle>
          <a:p>
            <a:r>
              <a:rPr lang="en-US" altLang="zh-CN" sz="1600">
                <a:solidFill>
                  <a:schemeClr val="tx1"/>
                </a:solidFill>
                <a:latin typeface="微软雅黑" panose="020B0503020204020204" pitchFamily="34" charset="-122"/>
              </a:rPr>
              <a:t>Deloitte</a:t>
            </a:r>
            <a:r>
              <a:rPr lang="en-US" altLang="zh-CN" sz="1600">
                <a:solidFill>
                  <a:srgbClr val="92D050"/>
                </a:solidFill>
                <a:latin typeface="微软雅黑" panose="020B0503020204020204" pitchFamily="34" charset="-122"/>
              </a:rPr>
              <a:t>.</a:t>
            </a:r>
          </a:p>
        </p:txBody>
      </p:sp>
      <p:sp>
        <p:nvSpPr>
          <p:cNvPr id="9" name="标题占位符 1">
            <a:extLst>
              <a:ext uri="{FF2B5EF4-FFF2-40B4-BE49-F238E27FC236}">
                <a16:creationId xmlns:a16="http://schemas.microsoft.com/office/drawing/2014/main" id="{364092FE-0F6F-40AC-B0AC-3EE59BFD626B}"/>
              </a:ext>
            </a:extLst>
          </p:cNvPr>
          <p:cNvSpPr>
            <a:spLocks noGrp="1"/>
          </p:cNvSpPr>
          <p:nvPr>
            <p:ph type="title"/>
            <p:custDataLst>
              <p:tags r:id="rId6"/>
            </p:custDataLst>
          </p:nvPr>
        </p:nvSpPr>
        <p:spPr>
          <a:xfrm>
            <a:off x="263352" y="197891"/>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2"/>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3"/>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4"/>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8" name="页脚占位符 7"/>
          <p:cNvSpPr>
            <a:spLocks noGrp="1"/>
          </p:cNvSpPr>
          <p:nvPr>
            <p:ph type="ftr" sz="quarter" idx="11"/>
            <p:custDataLst>
              <p:tags r:id="rId5"/>
            </p:custDataLst>
          </p:nvPr>
        </p:nvSpPr>
        <p:spPr/>
        <p:txBody>
          <a:bodyPr/>
          <a:lstStyle>
            <a:lvl1pPr>
              <a:defRPr>
                <a:solidFill>
                  <a:schemeClr val="tx1"/>
                </a:solidFill>
              </a:defRPr>
            </a:lvl1pPr>
          </a:lstStyle>
          <a:p>
            <a:r>
              <a:rPr lang="en-US" altLang="zh-CN"/>
              <a:t>5</a:t>
            </a:r>
          </a:p>
        </p:txBody>
      </p:sp>
      <p:sp>
        <p:nvSpPr>
          <p:cNvPr id="10" name="灯片编号占位符 6"/>
          <p:cNvSpPr>
            <a:spLocks noGrp="1"/>
          </p:cNvSpPr>
          <p:nvPr userDrawn="1">
            <p:custDataLst>
              <p:tags r:id="rId6"/>
            </p:custDataLst>
          </p:nvPr>
        </p:nvSpPr>
        <p:spPr>
          <a:xfrm>
            <a:off x="8966835" y="6314440"/>
            <a:ext cx="2969895" cy="316865"/>
          </a:xfrm>
          <a:prstGeom prst="rect">
            <a:avLst/>
          </a:prstGeom>
        </p:spPr>
        <p:txBody>
          <a:bodyPr vert="horz" lIns="91440" tIns="45720" rIns="91440" bIns="45720" rtlCol="0" anchor="ctr">
            <a:normAutofit/>
          </a:bodyPr>
          <a:lstStyle>
            <a:lvl1pPr algn="r">
              <a:defRPr sz="1000" baseline="0">
                <a:solidFill>
                  <a:schemeClr val="tx1"/>
                </a:solidFill>
                <a:latin typeface="Calibri" panose="020F0502020204030204" charset="0"/>
                <a:ea typeface="微软雅黑" panose="020B0503020204020204" pitchFamily="34" charset="-122"/>
                <a:cs typeface="Calibri" panose="020F0502020204030204" charset="0"/>
              </a:defRPr>
            </a:lvl1pPr>
          </a:lstStyle>
          <a:p>
            <a:r>
              <a:rPr lang="en-US" altLang="zh-CN"/>
              <a:t>@2021 Deloitte Consulting. All rights reserved.</a:t>
            </a:r>
          </a:p>
        </p:txBody>
      </p:sp>
      <p:sp>
        <p:nvSpPr>
          <p:cNvPr id="11" name="日期占位符 4"/>
          <p:cNvSpPr>
            <a:spLocks noGrp="1"/>
          </p:cNvSpPr>
          <p:nvPr userDrawn="1">
            <p:custDataLst>
              <p:tags r:id="rId7"/>
            </p:custDataLst>
          </p:nvPr>
        </p:nvSpPr>
        <p:spPr>
          <a:xfrm>
            <a:off x="223520" y="6314440"/>
            <a:ext cx="2700020" cy="316865"/>
          </a:xfrm>
          <a:prstGeom prst="rect">
            <a:avLst/>
          </a:prstGeom>
        </p:spPr>
        <p:txBody>
          <a:bodyPr vert="horz" lIns="91440" tIns="45720" rIns="91440" bIns="45720" rtlCol="0" anchor="ctr">
            <a:noAutofit/>
          </a:bodyPr>
          <a:lstStyle>
            <a:lvl1pPr algn="l">
              <a:defRPr sz="1800" b="1" baseline="0">
                <a:solidFill>
                  <a:schemeClr val="tx1">
                    <a:tint val="75000"/>
                  </a:schemeClr>
                </a:solidFill>
                <a:latin typeface="Calibri" panose="020F0502020204030204" charset="0"/>
                <a:ea typeface="微软雅黑" panose="020B0503020204020204" pitchFamily="34" charset="-122"/>
                <a:cs typeface="Calibri" panose="020F0502020204030204" charset="0"/>
              </a:defRPr>
            </a:lvl1pPr>
          </a:lstStyle>
          <a:p>
            <a:r>
              <a:rPr lang="en-US" altLang="zh-CN" sz="1600">
                <a:solidFill>
                  <a:schemeClr val="tx1"/>
                </a:solidFill>
                <a:latin typeface="微软雅黑" panose="020B0503020204020204" pitchFamily="34" charset="-122"/>
              </a:rPr>
              <a:t>Deloitte</a:t>
            </a:r>
            <a:r>
              <a:rPr lang="en-US" altLang="zh-CN" sz="1600">
                <a:solidFill>
                  <a:srgbClr val="92D050"/>
                </a:solidFill>
                <a:latin typeface="微软雅黑" panose="020B0503020204020204" pitchFamily="34" charset="-122"/>
              </a:rPr>
              <a:t>.</a:t>
            </a:r>
          </a:p>
        </p:txBody>
      </p:sp>
      <p:sp>
        <p:nvSpPr>
          <p:cNvPr id="12" name="标题占位符 1">
            <a:extLst>
              <a:ext uri="{FF2B5EF4-FFF2-40B4-BE49-F238E27FC236}">
                <a16:creationId xmlns:a16="http://schemas.microsoft.com/office/drawing/2014/main" id="{12D4A6F9-3BA9-4A1A-B98A-38B3A849BF44}"/>
              </a:ext>
            </a:extLst>
          </p:cNvPr>
          <p:cNvSpPr txBox="1">
            <a:spLocks/>
          </p:cNvSpPr>
          <p:nvPr userDrawn="1">
            <p:custDataLst>
              <p:tags r:id="rId8"/>
            </p:custDataLst>
          </p:nvPr>
        </p:nvSpPr>
        <p:spPr>
          <a:xfrm>
            <a:off x="263352" y="197891"/>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22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a:t>单击此处编辑母版标题样式</a:t>
            </a:r>
            <a:endParaRPr lang="zh-CN" altLang="en-US" dirty="0"/>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custDataLst>
              <p:tags r:id="rId1"/>
            </p:custDataLst>
          </p:nvPr>
        </p:nvSpPr>
        <p:spPr/>
        <p:txBody>
          <a:bodyPr/>
          <a:lstStyle>
            <a:lvl1pPr>
              <a:defRPr>
                <a:solidFill>
                  <a:schemeClr val="tx1"/>
                </a:solidFill>
              </a:defRPr>
            </a:lvl1pPr>
          </a:lstStyle>
          <a:p>
            <a:r>
              <a:rPr lang="en-US" altLang="zh-CN"/>
              <a:t>6</a:t>
            </a:r>
          </a:p>
        </p:txBody>
      </p:sp>
      <p:sp>
        <p:nvSpPr>
          <p:cNvPr id="10" name="灯片编号占位符 6"/>
          <p:cNvSpPr>
            <a:spLocks noGrp="1"/>
          </p:cNvSpPr>
          <p:nvPr userDrawn="1">
            <p:custDataLst>
              <p:tags r:id="rId2"/>
            </p:custDataLst>
          </p:nvPr>
        </p:nvSpPr>
        <p:spPr>
          <a:xfrm>
            <a:off x="8966835" y="6314440"/>
            <a:ext cx="2969895" cy="316865"/>
          </a:xfrm>
          <a:prstGeom prst="rect">
            <a:avLst/>
          </a:prstGeom>
        </p:spPr>
        <p:txBody>
          <a:bodyPr vert="horz" lIns="91440" tIns="45720" rIns="91440" bIns="45720" rtlCol="0" anchor="ctr">
            <a:normAutofit/>
          </a:bodyPr>
          <a:lstStyle>
            <a:lvl1pPr algn="r">
              <a:defRPr sz="1000" baseline="0">
                <a:solidFill>
                  <a:schemeClr val="tx1"/>
                </a:solidFill>
                <a:latin typeface="Calibri" panose="020F0502020204030204" charset="0"/>
                <a:ea typeface="微软雅黑" panose="020B0503020204020204" pitchFamily="34" charset="-122"/>
                <a:cs typeface="Calibri" panose="020F0502020204030204" charset="0"/>
              </a:defRPr>
            </a:lvl1pPr>
          </a:lstStyle>
          <a:p>
            <a:r>
              <a:rPr lang="en-US" altLang="zh-CN"/>
              <a:t>@2021 Deloitte Consulting. All rights reserved.</a:t>
            </a:r>
          </a:p>
        </p:txBody>
      </p:sp>
      <p:sp>
        <p:nvSpPr>
          <p:cNvPr id="6" name="日期占位符 4"/>
          <p:cNvSpPr>
            <a:spLocks noGrp="1"/>
          </p:cNvSpPr>
          <p:nvPr userDrawn="1">
            <p:custDataLst>
              <p:tags r:id="rId3"/>
            </p:custDataLst>
          </p:nvPr>
        </p:nvSpPr>
        <p:spPr>
          <a:xfrm>
            <a:off x="223520" y="6314440"/>
            <a:ext cx="2700020" cy="316865"/>
          </a:xfrm>
          <a:prstGeom prst="rect">
            <a:avLst/>
          </a:prstGeom>
        </p:spPr>
        <p:txBody>
          <a:bodyPr vert="horz" lIns="91440" tIns="45720" rIns="91440" bIns="45720" rtlCol="0" anchor="ctr">
            <a:noAutofit/>
          </a:bodyPr>
          <a:lstStyle>
            <a:lvl1pPr algn="l">
              <a:defRPr sz="1800" b="1" baseline="0">
                <a:solidFill>
                  <a:schemeClr val="tx1">
                    <a:tint val="75000"/>
                  </a:schemeClr>
                </a:solidFill>
                <a:latin typeface="Calibri" panose="020F0502020204030204" charset="0"/>
                <a:ea typeface="微软雅黑" panose="020B0503020204020204" pitchFamily="34" charset="-122"/>
                <a:cs typeface="Calibri" panose="020F0502020204030204" charset="0"/>
              </a:defRPr>
            </a:lvl1pPr>
          </a:lstStyle>
          <a:p>
            <a:r>
              <a:rPr lang="en-US" altLang="zh-CN" sz="1600">
                <a:solidFill>
                  <a:schemeClr val="tx1"/>
                </a:solidFill>
                <a:latin typeface="微软雅黑" panose="020B0503020204020204" pitchFamily="34" charset="-122"/>
              </a:rPr>
              <a:t>Deloitte</a:t>
            </a:r>
            <a:r>
              <a:rPr lang="en-US" altLang="zh-CN" sz="1600">
                <a:solidFill>
                  <a:srgbClr val="92D050"/>
                </a:solidFill>
                <a:latin typeface="微软雅黑" panose="020B0503020204020204" pitchFamily="34" charset="-122"/>
              </a:rPr>
              <a:t>.</a:t>
            </a:r>
          </a:p>
        </p:txBody>
      </p:sp>
      <p:sp>
        <p:nvSpPr>
          <p:cNvPr id="7" name="标题占位符 1">
            <a:extLst>
              <a:ext uri="{FF2B5EF4-FFF2-40B4-BE49-F238E27FC236}">
                <a16:creationId xmlns:a16="http://schemas.microsoft.com/office/drawing/2014/main" id="{34AA4622-1F97-4E94-8D27-99C6AB720D52}"/>
              </a:ext>
            </a:extLst>
          </p:cNvPr>
          <p:cNvSpPr txBox="1">
            <a:spLocks/>
          </p:cNvSpPr>
          <p:nvPr userDrawn="1">
            <p:custDataLst>
              <p:tags r:id="rId4"/>
            </p:custDataLst>
          </p:nvPr>
        </p:nvSpPr>
        <p:spPr>
          <a:xfrm>
            <a:off x="263352" y="197891"/>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22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a:t>单击此处编辑母版标题样式</a:t>
            </a:r>
            <a:endParaRPr lang="zh-CN" altLang="en-US" dirty="0"/>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custDataLst>
              <p:tags r:id="rId1"/>
            </p:custDataLst>
          </p:nvPr>
        </p:nvSpPr>
        <p:spPr/>
        <p:txBody>
          <a:bodyPr/>
          <a:lstStyle>
            <a:lvl1pPr>
              <a:defRPr>
                <a:solidFill>
                  <a:schemeClr val="tx1"/>
                </a:solidFill>
              </a:defRPr>
            </a:lvl1pPr>
          </a:lstStyle>
          <a:p>
            <a:r>
              <a:rPr lang="en-US" altLang="zh-CN"/>
              <a:t>7</a:t>
            </a:r>
          </a:p>
        </p:txBody>
      </p:sp>
      <p:sp>
        <p:nvSpPr>
          <p:cNvPr id="10" name="灯片编号占位符 6"/>
          <p:cNvSpPr>
            <a:spLocks noGrp="1"/>
          </p:cNvSpPr>
          <p:nvPr userDrawn="1">
            <p:custDataLst>
              <p:tags r:id="rId2"/>
            </p:custDataLst>
          </p:nvPr>
        </p:nvSpPr>
        <p:spPr>
          <a:xfrm>
            <a:off x="8966835" y="6314440"/>
            <a:ext cx="2969895" cy="316865"/>
          </a:xfrm>
          <a:prstGeom prst="rect">
            <a:avLst/>
          </a:prstGeom>
        </p:spPr>
        <p:txBody>
          <a:bodyPr vert="horz" lIns="91440" tIns="45720" rIns="91440" bIns="45720" rtlCol="0" anchor="ctr">
            <a:normAutofit/>
          </a:bodyPr>
          <a:lstStyle>
            <a:lvl1pPr algn="r">
              <a:defRPr sz="1000" baseline="0">
                <a:solidFill>
                  <a:schemeClr val="tx1"/>
                </a:solidFill>
                <a:latin typeface="Calibri" panose="020F0502020204030204" charset="0"/>
                <a:ea typeface="微软雅黑" panose="020B0503020204020204" pitchFamily="34" charset="-122"/>
                <a:cs typeface="Calibri" panose="020F0502020204030204" charset="0"/>
              </a:defRPr>
            </a:lvl1pPr>
          </a:lstStyle>
          <a:p>
            <a:r>
              <a:rPr lang="en-US" altLang="zh-CN"/>
              <a:t>@2021 Deloitte Consulting. All rights reserved.</a:t>
            </a:r>
          </a:p>
        </p:txBody>
      </p:sp>
      <p:sp>
        <p:nvSpPr>
          <p:cNvPr id="5" name="日期占位符 4"/>
          <p:cNvSpPr>
            <a:spLocks noGrp="1"/>
          </p:cNvSpPr>
          <p:nvPr userDrawn="1">
            <p:custDataLst>
              <p:tags r:id="rId3"/>
            </p:custDataLst>
          </p:nvPr>
        </p:nvSpPr>
        <p:spPr>
          <a:xfrm>
            <a:off x="223520" y="6314440"/>
            <a:ext cx="2700020" cy="316865"/>
          </a:xfrm>
          <a:prstGeom prst="rect">
            <a:avLst/>
          </a:prstGeom>
        </p:spPr>
        <p:txBody>
          <a:bodyPr vert="horz" lIns="91440" tIns="45720" rIns="91440" bIns="45720" rtlCol="0" anchor="ctr">
            <a:noAutofit/>
          </a:bodyPr>
          <a:lstStyle>
            <a:lvl1pPr algn="l">
              <a:defRPr sz="1800" b="1" baseline="0">
                <a:solidFill>
                  <a:schemeClr val="tx1">
                    <a:tint val="75000"/>
                  </a:schemeClr>
                </a:solidFill>
                <a:latin typeface="Calibri" panose="020F0502020204030204" charset="0"/>
                <a:ea typeface="微软雅黑" panose="020B0503020204020204" pitchFamily="34" charset="-122"/>
                <a:cs typeface="Calibri" panose="020F0502020204030204" charset="0"/>
              </a:defRPr>
            </a:lvl1pPr>
          </a:lstStyle>
          <a:p>
            <a:r>
              <a:rPr lang="en-US" altLang="zh-CN" sz="1600">
                <a:solidFill>
                  <a:schemeClr val="tx1"/>
                </a:solidFill>
                <a:latin typeface="微软雅黑" panose="020B0503020204020204" pitchFamily="34" charset="-122"/>
              </a:rPr>
              <a:t>Deloitte</a:t>
            </a:r>
            <a:r>
              <a:rPr lang="en-US" altLang="zh-CN" sz="1600">
                <a:solidFill>
                  <a:srgbClr val="92D050"/>
                </a:solidFill>
                <a:latin typeface="微软雅黑" panose="020B0503020204020204" pitchFamily="34" charset="-122"/>
              </a:rPr>
              <a:t>.</a:t>
            </a:r>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6" name="页脚占位符 5"/>
          <p:cNvSpPr>
            <a:spLocks noGrp="1"/>
          </p:cNvSpPr>
          <p:nvPr>
            <p:ph type="ftr" sz="quarter" idx="11"/>
            <p:custDataLst>
              <p:tags r:id="rId3"/>
            </p:custDataLst>
          </p:nvPr>
        </p:nvSpPr>
        <p:spPr/>
        <p:txBody>
          <a:bodyPr/>
          <a:lstStyle>
            <a:lvl1pPr>
              <a:defRPr>
                <a:solidFill>
                  <a:schemeClr val="tx1"/>
                </a:solidFill>
              </a:defRPr>
            </a:lvl1pPr>
          </a:lstStyle>
          <a:p>
            <a:r>
              <a:rPr lang="en-US" altLang="zh-CN" dirty="0"/>
              <a:t>8</a:t>
            </a:r>
          </a:p>
        </p:txBody>
      </p:sp>
      <p:sp>
        <p:nvSpPr>
          <p:cNvPr id="9" name="标题 8"/>
          <p:cNvSpPr>
            <a:spLocks noGrp="1"/>
          </p:cNvSpPr>
          <p:nvPr>
            <p:ph type="title"/>
            <p:custDataLst>
              <p:tags r:id="rId4"/>
            </p:custDataLst>
          </p:nvPr>
        </p:nvSpPr>
        <p:spPr/>
        <p:txBody>
          <a:bodyPr/>
          <a:lstStyle/>
          <a:p>
            <a:r>
              <a:rPr lang="zh-CN" altLang="en-US"/>
              <a:t>单击此处编辑母版标题样式</a:t>
            </a:r>
          </a:p>
        </p:txBody>
      </p:sp>
      <p:sp>
        <p:nvSpPr>
          <p:cNvPr id="10" name="灯片编号占位符 6"/>
          <p:cNvSpPr>
            <a:spLocks noGrp="1"/>
          </p:cNvSpPr>
          <p:nvPr userDrawn="1">
            <p:custDataLst>
              <p:tags r:id="rId5"/>
            </p:custDataLst>
          </p:nvPr>
        </p:nvSpPr>
        <p:spPr>
          <a:xfrm>
            <a:off x="8966835" y="6314440"/>
            <a:ext cx="2969895" cy="316865"/>
          </a:xfrm>
          <a:prstGeom prst="rect">
            <a:avLst/>
          </a:prstGeom>
        </p:spPr>
        <p:txBody>
          <a:bodyPr vert="horz" lIns="91440" tIns="45720" rIns="91440" bIns="45720" rtlCol="0" anchor="ctr">
            <a:normAutofit/>
          </a:bodyPr>
          <a:lstStyle>
            <a:lvl1pPr algn="r">
              <a:defRPr sz="1000" baseline="0">
                <a:solidFill>
                  <a:schemeClr val="tx1"/>
                </a:solidFill>
                <a:latin typeface="Calibri" panose="020F0502020204030204" charset="0"/>
                <a:ea typeface="微软雅黑" panose="020B0503020204020204" pitchFamily="34" charset="-122"/>
                <a:cs typeface="Calibri" panose="020F0502020204030204" charset="0"/>
              </a:defRPr>
            </a:lvl1pPr>
          </a:lstStyle>
          <a:p>
            <a:r>
              <a:rPr lang="en-US" altLang="zh-CN"/>
              <a:t>@2021 Deloitte Consulting. All rights reserved.</a:t>
            </a:r>
          </a:p>
        </p:txBody>
      </p:sp>
      <p:sp>
        <p:nvSpPr>
          <p:cNvPr id="2" name="日期占位符 4"/>
          <p:cNvSpPr>
            <a:spLocks noGrp="1"/>
          </p:cNvSpPr>
          <p:nvPr userDrawn="1">
            <p:custDataLst>
              <p:tags r:id="rId6"/>
            </p:custDataLst>
          </p:nvPr>
        </p:nvSpPr>
        <p:spPr>
          <a:xfrm>
            <a:off x="223520" y="6314440"/>
            <a:ext cx="2700020" cy="316865"/>
          </a:xfrm>
          <a:prstGeom prst="rect">
            <a:avLst/>
          </a:prstGeom>
        </p:spPr>
        <p:txBody>
          <a:bodyPr vert="horz" lIns="91440" tIns="45720" rIns="91440" bIns="45720" rtlCol="0" anchor="ctr">
            <a:noAutofit/>
          </a:bodyPr>
          <a:lstStyle>
            <a:lvl1pPr algn="l">
              <a:defRPr sz="1800" b="1" baseline="0">
                <a:solidFill>
                  <a:schemeClr val="tx1">
                    <a:tint val="75000"/>
                  </a:schemeClr>
                </a:solidFill>
                <a:latin typeface="Calibri" panose="020F0502020204030204" charset="0"/>
                <a:ea typeface="微软雅黑" panose="020B0503020204020204" pitchFamily="34" charset="-122"/>
                <a:cs typeface="Calibri" panose="020F0502020204030204" charset="0"/>
              </a:defRPr>
            </a:lvl1pPr>
          </a:lstStyle>
          <a:p>
            <a:r>
              <a:rPr lang="en-US" altLang="zh-CN" sz="1600">
                <a:solidFill>
                  <a:schemeClr val="tx1"/>
                </a:solidFill>
                <a:latin typeface="微软雅黑" panose="020B0503020204020204" pitchFamily="34" charset="-122"/>
              </a:rPr>
              <a:t>Deloitte</a:t>
            </a:r>
            <a:r>
              <a:rPr lang="en-US" altLang="zh-CN" sz="1600">
                <a:solidFill>
                  <a:srgbClr val="92D050"/>
                </a:solidFill>
                <a:latin typeface="微软雅黑" panose="020B0503020204020204" pitchFamily="34" charset="-122"/>
              </a:rPr>
              <a:t>.</a:t>
            </a:r>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custDataLst>
              <p:tags r:id="rId3"/>
            </p:custDataLst>
          </p:nvPr>
        </p:nvSpPr>
        <p:spPr/>
        <p:txBody>
          <a:bodyPr/>
          <a:lstStyle>
            <a:lvl1pPr>
              <a:defRPr>
                <a:solidFill>
                  <a:schemeClr val="tx1"/>
                </a:solidFill>
              </a:defRPr>
            </a:lvl1pPr>
          </a:lstStyle>
          <a:p>
            <a:r>
              <a:rPr lang="en-US" altLang="zh-CN"/>
              <a:t>9</a:t>
            </a:r>
          </a:p>
        </p:txBody>
      </p:sp>
      <p:sp>
        <p:nvSpPr>
          <p:cNvPr id="10" name="灯片编号占位符 6"/>
          <p:cNvSpPr>
            <a:spLocks noGrp="1"/>
          </p:cNvSpPr>
          <p:nvPr userDrawn="1">
            <p:custDataLst>
              <p:tags r:id="rId4"/>
            </p:custDataLst>
          </p:nvPr>
        </p:nvSpPr>
        <p:spPr>
          <a:xfrm>
            <a:off x="8966835" y="6314440"/>
            <a:ext cx="2969895" cy="316865"/>
          </a:xfrm>
          <a:prstGeom prst="rect">
            <a:avLst/>
          </a:prstGeom>
        </p:spPr>
        <p:txBody>
          <a:bodyPr vert="horz" lIns="91440" tIns="45720" rIns="91440" bIns="45720" rtlCol="0" anchor="ctr">
            <a:normAutofit/>
          </a:bodyPr>
          <a:lstStyle>
            <a:lvl1pPr algn="r">
              <a:defRPr sz="1000" baseline="0">
                <a:solidFill>
                  <a:schemeClr val="tx1"/>
                </a:solidFill>
                <a:latin typeface="Calibri" panose="020F0502020204030204" charset="0"/>
                <a:ea typeface="微软雅黑" panose="020B0503020204020204" pitchFamily="34" charset="-122"/>
                <a:cs typeface="Calibri" panose="020F0502020204030204" charset="0"/>
              </a:defRPr>
            </a:lvl1pPr>
          </a:lstStyle>
          <a:p>
            <a:r>
              <a:rPr lang="en-US" altLang="zh-CN"/>
              <a:t>@2021 Deloitte Consulting. All rights reserved.</a:t>
            </a:r>
          </a:p>
        </p:txBody>
      </p:sp>
      <p:sp>
        <p:nvSpPr>
          <p:cNvPr id="7" name="日期占位符 4"/>
          <p:cNvSpPr>
            <a:spLocks noGrp="1"/>
          </p:cNvSpPr>
          <p:nvPr userDrawn="1">
            <p:custDataLst>
              <p:tags r:id="rId5"/>
            </p:custDataLst>
          </p:nvPr>
        </p:nvSpPr>
        <p:spPr>
          <a:xfrm>
            <a:off x="223520" y="6314440"/>
            <a:ext cx="2700020" cy="316865"/>
          </a:xfrm>
          <a:prstGeom prst="rect">
            <a:avLst/>
          </a:prstGeom>
        </p:spPr>
        <p:txBody>
          <a:bodyPr vert="horz" lIns="91440" tIns="45720" rIns="91440" bIns="45720" rtlCol="0" anchor="ctr">
            <a:noAutofit/>
          </a:bodyPr>
          <a:lstStyle>
            <a:lvl1pPr algn="l">
              <a:defRPr sz="1800" b="1" baseline="0">
                <a:solidFill>
                  <a:schemeClr val="tx1">
                    <a:tint val="75000"/>
                  </a:schemeClr>
                </a:solidFill>
                <a:latin typeface="Calibri" panose="020F0502020204030204" charset="0"/>
                <a:ea typeface="微软雅黑" panose="020B0503020204020204" pitchFamily="34" charset="-122"/>
                <a:cs typeface="Calibri" panose="020F0502020204030204" charset="0"/>
              </a:defRPr>
            </a:lvl1pPr>
          </a:lstStyle>
          <a:p>
            <a:r>
              <a:rPr lang="en-US" altLang="zh-CN" sz="1600">
                <a:solidFill>
                  <a:schemeClr val="tx1"/>
                </a:solidFill>
                <a:latin typeface="微软雅黑" panose="020B0503020204020204" pitchFamily="34" charset="-122"/>
              </a:rPr>
              <a:t>Deloitte</a:t>
            </a:r>
            <a:r>
              <a:rPr lang="en-US" altLang="zh-CN" sz="1600">
                <a:solidFill>
                  <a:srgbClr val="92D050"/>
                </a:solidFill>
                <a:latin typeface="微软雅黑" panose="020B0503020204020204" pitchFamily="34" charset="-122"/>
              </a:rPr>
              <a:t>.</a:t>
            </a:r>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263352" y="197891"/>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2021/8/31</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r>
              <a:rPr lang="zh-CN" altLang="en-US" dirty="0"/>
              <a:t>1</a:t>
            </a:r>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fontAlgn="auto" latinLnBrk="0" hangingPunct="1">
        <a:lnSpc>
          <a:spcPct val="100000"/>
        </a:lnSpc>
        <a:spcBef>
          <a:spcPct val="0"/>
        </a:spcBef>
        <a:buNone/>
        <a:defRPr sz="22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EA864686-61E9-43B3-A99F-B676B4744A7B}"/>
              </a:ext>
            </a:extLst>
          </p:cNvPr>
          <p:cNvSpPr>
            <a:spLocks noGrp="1"/>
          </p:cNvSpPr>
          <p:nvPr>
            <p:ph type="title"/>
          </p:nvPr>
        </p:nvSpPr>
        <p:spPr/>
        <p:txBody>
          <a:bodyPr/>
          <a:lstStyle/>
          <a:p>
            <a:pPr algn="l"/>
            <a:r>
              <a:rPr lang="zh-CN" altLang="en-US" sz="2200" dirty="0"/>
              <a:t>宏观：政府数字化转型的支点</a:t>
            </a:r>
          </a:p>
        </p:txBody>
      </p:sp>
      <p:sp>
        <p:nvSpPr>
          <p:cNvPr id="21" name="Oval 12">
            <a:extLst>
              <a:ext uri="{FF2B5EF4-FFF2-40B4-BE49-F238E27FC236}">
                <a16:creationId xmlns:a16="http://schemas.microsoft.com/office/drawing/2014/main" id="{8CC90C6B-74F0-41E3-828A-B89EF075F503}"/>
              </a:ext>
            </a:extLst>
          </p:cNvPr>
          <p:cNvSpPr>
            <a:spLocks noChangeArrowheads="1"/>
          </p:cNvSpPr>
          <p:nvPr/>
        </p:nvSpPr>
        <p:spPr bwMode="auto">
          <a:xfrm>
            <a:off x="479425" y="1408988"/>
            <a:ext cx="11225528" cy="571886"/>
          </a:xfrm>
          <a:prstGeom prst="rect">
            <a:avLst/>
          </a:prstGeom>
          <a:solidFill>
            <a:srgbClr val="92D400"/>
          </a:solidFill>
          <a:ln w="6350" algn="ctr">
            <a:solidFill>
              <a:srgbClr val="92D400"/>
            </a:solidFill>
            <a:round/>
            <a:headEnd/>
            <a:tailEnd/>
          </a:ln>
        </p:spPr>
        <p:txBody>
          <a:bodyPr lIns="0" tIns="0" rIns="0" bIns="0" anchor="ctr"/>
          <a:lstStyle/>
          <a:p>
            <a:pPr marL="0" marR="0" lvl="0" indent="0" defTabSz="457200" rtl="0" eaLnBrk="0" fontAlgn="auto" latinLnBrk="0" hangingPunct="0">
              <a:lnSpc>
                <a:spcPct val="100000"/>
              </a:lnSpc>
              <a:spcBef>
                <a:spcPts val="0"/>
              </a:spcBef>
              <a:spcAft>
                <a:spcPct val="50000"/>
              </a:spcAft>
              <a:buClr>
                <a:srgbClr val="000000"/>
              </a:buClr>
              <a:buSzPct val="100000"/>
              <a:buFontTx/>
              <a:buNone/>
              <a:tabLst/>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       数据掌控力</a:t>
            </a:r>
          </a:p>
        </p:txBody>
      </p:sp>
      <p:sp>
        <p:nvSpPr>
          <p:cNvPr id="22" name="Oval 12">
            <a:extLst>
              <a:ext uri="{FF2B5EF4-FFF2-40B4-BE49-F238E27FC236}">
                <a16:creationId xmlns:a16="http://schemas.microsoft.com/office/drawing/2014/main" id="{4F776BEB-5979-46B7-87E1-41D56C5D5DBA}"/>
              </a:ext>
            </a:extLst>
          </p:cNvPr>
          <p:cNvSpPr>
            <a:spLocks noChangeArrowheads="1"/>
          </p:cNvSpPr>
          <p:nvPr/>
        </p:nvSpPr>
        <p:spPr bwMode="auto">
          <a:xfrm>
            <a:off x="479425" y="2057059"/>
            <a:ext cx="11225528" cy="571886"/>
          </a:xfrm>
          <a:prstGeom prst="rect">
            <a:avLst/>
          </a:prstGeom>
          <a:solidFill>
            <a:srgbClr val="92D400"/>
          </a:solidFill>
          <a:ln w="6350" algn="ctr">
            <a:noFill/>
            <a:round/>
            <a:headEnd/>
            <a:tailEnd/>
          </a:ln>
        </p:spPr>
        <p:txBody>
          <a:bodyPr lIns="0" tIns="0" rIns="0" bIns="0" anchor="ctr"/>
          <a:lstStyle/>
          <a:p>
            <a:pPr marL="0" marR="0" lvl="0" indent="0" defTabSz="457200" rtl="0" eaLnBrk="0" fontAlgn="auto" latinLnBrk="0" hangingPunct="0">
              <a:lnSpc>
                <a:spcPct val="100000"/>
              </a:lnSpc>
              <a:spcBef>
                <a:spcPts val="0"/>
              </a:spcBef>
              <a:spcAft>
                <a:spcPct val="50000"/>
              </a:spcAft>
              <a:buClr>
                <a:srgbClr val="000000"/>
              </a:buClr>
              <a:buSzPct val="100000"/>
              <a:buFontTx/>
              <a:buNone/>
              <a:tabLst/>
              <a:defRPr/>
            </a:pPr>
            <a:r>
              <a:rPr lang="zh-CN" altLang="en-US" sz="1400" b="1" dirty="0">
                <a:solidFill>
                  <a:srgbClr val="FFFFFF"/>
                </a:solidFill>
                <a:latin typeface="微软雅黑" panose="020B0503020204020204" pitchFamily="34" charset="-122"/>
                <a:ea typeface="微软雅黑" panose="020B0503020204020204" pitchFamily="34" charset="-122"/>
                <a:cs typeface="Arial"/>
              </a:rPr>
              <a:t>      灵活安全的基础框架</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3" name="Oval 12">
            <a:extLst>
              <a:ext uri="{FF2B5EF4-FFF2-40B4-BE49-F238E27FC236}">
                <a16:creationId xmlns:a16="http://schemas.microsoft.com/office/drawing/2014/main" id="{BA3BCFEC-C4A2-4E9F-A8A4-BED2ADE55E8E}"/>
              </a:ext>
            </a:extLst>
          </p:cNvPr>
          <p:cNvSpPr>
            <a:spLocks noChangeArrowheads="1"/>
          </p:cNvSpPr>
          <p:nvPr/>
        </p:nvSpPr>
        <p:spPr bwMode="auto">
          <a:xfrm>
            <a:off x="479425" y="2705131"/>
            <a:ext cx="11225528" cy="571886"/>
          </a:xfrm>
          <a:prstGeom prst="rect">
            <a:avLst/>
          </a:prstGeom>
          <a:solidFill>
            <a:srgbClr val="92D400"/>
          </a:solidFill>
          <a:ln w="6350" algn="ctr">
            <a:solidFill>
              <a:srgbClr val="92D400"/>
            </a:solidFill>
            <a:round/>
            <a:headEnd/>
            <a:tailEnd/>
          </a:ln>
        </p:spPr>
        <p:txBody>
          <a:bodyPr lIns="0" tIns="0" rIns="0" bIns="0" anchor="ctr"/>
          <a:lstStyle/>
          <a:p>
            <a:pPr marL="0" marR="0" lvl="0" indent="0" defTabSz="457200" rtl="0" eaLnBrk="0" fontAlgn="auto" latinLnBrk="0" hangingPunct="0">
              <a:lnSpc>
                <a:spcPct val="100000"/>
              </a:lnSpc>
              <a:spcBef>
                <a:spcPts val="0"/>
              </a:spcBef>
              <a:spcAft>
                <a:spcPct val="50000"/>
              </a:spcAft>
              <a:buClr>
                <a:srgbClr val="000000"/>
              </a:buClr>
              <a:buSzPct val="100000"/>
              <a:buFontTx/>
              <a:buNone/>
              <a:tabLst/>
              <a:defRPr/>
            </a:pPr>
            <a:r>
              <a:rPr lang="zh-CN" altLang="en-US" sz="1400" b="1" dirty="0">
                <a:solidFill>
                  <a:srgbClr val="FFFFFF"/>
                </a:solidFill>
                <a:latin typeface="微软雅黑" panose="020B0503020204020204" pitchFamily="34" charset="-122"/>
                <a:ea typeface="微软雅黑" panose="020B0503020204020204" pitchFamily="34" charset="-122"/>
                <a:cs typeface="Arial"/>
              </a:rPr>
              <a:t>      数据敏感的开放人才平台</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4" name="Oval 12">
            <a:extLst>
              <a:ext uri="{FF2B5EF4-FFF2-40B4-BE49-F238E27FC236}">
                <a16:creationId xmlns:a16="http://schemas.microsoft.com/office/drawing/2014/main" id="{82D12244-7B69-405B-A4DB-04F247D9B948}"/>
              </a:ext>
            </a:extLst>
          </p:cNvPr>
          <p:cNvSpPr>
            <a:spLocks noChangeArrowheads="1"/>
          </p:cNvSpPr>
          <p:nvPr/>
        </p:nvSpPr>
        <p:spPr bwMode="auto">
          <a:xfrm>
            <a:off x="479425" y="3353203"/>
            <a:ext cx="11225528" cy="571886"/>
          </a:xfrm>
          <a:prstGeom prst="rect">
            <a:avLst/>
          </a:prstGeom>
          <a:solidFill>
            <a:srgbClr val="92D400"/>
          </a:solidFill>
          <a:ln w="6350" algn="ctr">
            <a:solidFill>
              <a:srgbClr val="92D400"/>
            </a:solidFill>
            <a:round/>
            <a:headEnd/>
            <a:tailEnd/>
          </a:ln>
        </p:spPr>
        <p:txBody>
          <a:bodyPr lIns="0" tIns="0" rIns="0" bIns="0" anchor="ctr"/>
          <a:lstStyle/>
          <a:p>
            <a:pPr marL="0" marR="0" lvl="0" indent="0" defTabSz="457200" rtl="0" eaLnBrk="0" fontAlgn="auto" latinLnBrk="0" hangingPunct="0">
              <a:lnSpc>
                <a:spcPct val="100000"/>
              </a:lnSpc>
              <a:spcBef>
                <a:spcPts val="0"/>
              </a:spcBef>
              <a:spcAft>
                <a:spcPct val="50000"/>
              </a:spcAft>
              <a:buClr>
                <a:srgbClr val="000000"/>
              </a:buClr>
              <a:buSzPct val="100000"/>
              <a:buFontTx/>
              <a:buNone/>
              <a:tabLst/>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      对接外部生态</a:t>
            </a:r>
          </a:p>
        </p:txBody>
      </p:sp>
      <p:sp>
        <p:nvSpPr>
          <p:cNvPr id="25" name="Oval 12">
            <a:extLst>
              <a:ext uri="{FF2B5EF4-FFF2-40B4-BE49-F238E27FC236}">
                <a16:creationId xmlns:a16="http://schemas.microsoft.com/office/drawing/2014/main" id="{62691845-70DF-408D-9F58-CBFD8CFE9D4F}"/>
              </a:ext>
            </a:extLst>
          </p:cNvPr>
          <p:cNvSpPr>
            <a:spLocks noChangeArrowheads="1"/>
          </p:cNvSpPr>
          <p:nvPr/>
        </p:nvSpPr>
        <p:spPr bwMode="auto">
          <a:xfrm>
            <a:off x="479425" y="4001275"/>
            <a:ext cx="11225528" cy="571886"/>
          </a:xfrm>
          <a:prstGeom prst="rect">
            <a:avLst/>
          </a:prstGeom>
          <a:solidFill>
            <a:srgbClr val="92D400"/>
          </a:solidFill>
          <a:ln w="6350" algn="ctr">
            <a:solidFill>
              <a:srgbClr val="92D400"/>
            </a:solidFill>
            <a:round/>
            <a:headEnd/>
            <a:tailEnd/>
          </a:ln>
        </p:spPr>
        <p:txBody>
          <a:bodyPr lIns="0" tIns="0" rIns="0" bIns="0" anchor="ctr"/>
          <a:lstStyle/>
          <a:p>
            <a:pPr marL="0" marR="0" lvl="0" indent="0" defTabSz="457200" rtl="0" eaLnBrk="0" fontAlgn="auto" latinLnBrk="0" hangingPunct="0">
              <a:lnSpc>
                <a:spcPct val="100000"/>
              </a:lnSpc>
              <a:spcBef>
                <a:spcPts val="0"/>
              </a:spcBef>
              <a:spcAft>
                <a:spcPct val="50000"/>
              </a:spcAft>
              <a:buClr>
                <a:srgbClr val="000000"/>
              </a:buClr>
              <a:buSzPct val="100000"/>
              <a:buFontTx/>
              <a:buNone/>
              <a:tabLst/>
              <a:defRPr/>
            </a:pPr>
            <a:r>
              <a:rPr lang="zh-CN" altLang="en-US" sz="1400" b="1" dirty="0">
                <a:solidFill>
                  <a:srgbClr val="FFFFFF"/>
                </a:solidFill>
                <a:latin typeface="微软雅黑" panose="020B0503020204020204" pitchFamily="34" charset="-122"/>
                <a:ea typeface="微软雅黑" panose="020B0503020204020204" pitchFamily="34" charset="-122"/>
                <a:cs typeface="Arial"/>
              </a:rPr>
              <a:t>      灵活安全的基础框架</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6" name="Oval 12">
            <a:extLst>
              <a:ext uri="{FF2B5EF4-FFF2-40B4-BE49-F238E27FC236}">
                <a16:creationId xmlns:a16="http://schemas.microsoft.com/office/drawing/2014/main" id="{5DFF38DC-CA75-4270-AEA0-E81FBC9B68EF}"/>
              </a:ext>
            </a:extLst>
          </p:cNvPr>
          <p:cNvSpPr>
            <a:spLocks noChangeArrowheads="1"/>
          </p:cNvSpPr>
          <p:nvPr/>
        </p:nvSpPr>
        <p:spPr bwMode="auto">
          <a:xfrm>
            <a:off x="479425" y="4630769"/>
            <a:ext cx="11225528" cy="571886"/>
          </a:xfrm>
          <a:prstGeom prst="rect">
            <a:avLst/>
          </a:prstGeom>
          <a:solidFill>
            <a:srgbClr val="92D400"/>
          </a:solidFill>
          <a:ln w="6350" algn="ctr">
            <a:solidFill>
              <a:srgbClr val="92D400"/>
            </a:solidFill>
            <a:round/>
            <a:headEnd/>
            <a:tailEnd/>
          </a:ln>
        </p:spPr>
        <p:txBody>
          <a:bodyPr lIns="0" tIns="0" rIns="0" bIns="0" anchor="ctr"/>
          <a:lstStyle/>
          <a:p>
            <a:pPr marL="0" marR="0" lvl="0" indent="0" defTabSz="457200" rtl="0" eaLnBrk="0" fontAlgn="auto" latinLnBrk="0" hangingPunct="0">
              <a:lnSpc>
                <a:spcPct val="100000"/>
              </a:lnSpc>
              <a:spcBef>
                <a:spcPts val="0"/>
              </a:spcBef>
              <a:spcAft>
                <a:spcPct val="50000"/>
              </a:spcAft>
              <a:buClr>
                <a:srgbClr val="000000"/>
              </a:buClr>
              <a:buSzPct val="100000"/>
              <a:buFontTx/>
              <a:buNone/>
              <a:tabLst/>
              <a:defRPr/>
            </a:pPr>
            <a:r>
              <a:rPr lang="zh-CN" altLang="en-US" sz="1400" b="1" dirty="0">
                <a:solidFill>
                  <a:srgbClr val="FFFFFF"/>
                </a:solidFill>
                <a:latin typeface="微软雅黑" panose="020B0503020204020204" pitchFamily="34" charset="-122"/>
                <a:ea typeface="微软雅黑" panose="020B0503020204020204" pitchFamily="34" charset="-122"/>
                <a:cs typeface="Arial"/>
              </a:rPr>
              <a:t>      统一的客户体验</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7" name="Oval 12">
            <a:extLst>
              <a:ext uri="{FF2B5EF4-FFF2-40B4-BE49-F238E27FC236}">
                <a16:creationId xmlns:a16="http://schemas.microsoft.com/office/drawing/2014/main" id="{08B3211E-3805-4483-8B91-1E4DFF29B595}"/>
              </a:ext>
            </a:extLst>
          </p:cNvPr>
          <p:cNvSpPr>
            <a:spLocks noChangeArrowheads="1"/>
          </p:cNvSpPr>
          <p:nvPr/>
        </p:nvSpPr>
        <p:spPr bwMode="auto">
          <a:xfrm>
            <a:off x="479425" y="5264928"/>
            <a:ext cx="11225528" cy="571886"/>
          </a:xfrm>
          <a:prstGeom prst="rect">
            <a:avLst/>
          </a:prstGeom>
          <a:solidFill>
            <a:srgbClr val="92D400"/>
          </a:solidFill>
          <a:ln w="6350" algn="ctr">
            <a:solidFill>
              <a:srgbClr val="92D400"/>
            </a:solidFill>
            <a:round/>
            <a:headEnd/>
            <a:tailEnd/>
          </a:ln>
        </p:spPr>
        <p:txBody>
          <a:bodyPr lIns="0" tIns="0" rIns="0" bIns="0" anchor="ctr"/>
          <a:lstStyle/>
          <a:p>
            <a:pPr marL="0" marR="0" lvl="0" indent="0" defTabSz="457200" rtl="0" eaLnBrk="0" fontAlgn="auto" latinLnBrk="0" hangingPunct="0">
              <a:lnSpc>
                <a:spcPct val="100000"/>
              </a:lnSpc>
              <a:spcBef>
                <a:spcPts val="0"/>
              </a:spcBef>
              <a:spcAft>
                <a:spcPct val="50000"/>
              </a:spcAft>
              <a:buClr>
                <a:srgbClr val="000000"/>
              </a:buClr>
              <a:buSzPct val="100000"/>
              <a:buFontTx/>
              <a:buNone/>
              <a:tabLst/>
              <a:defRPr/>
            </a:pPr>
            <a:r>
              <a:rPr lang="zh-CN" altLang="en-US" sz="1400" b="1" dirty="0">
                <a:solidFill>
                  <a:srgbClr val="FFFFFF"/>
                </a:solidFill>
                <a:latin typeface="微软雅黑" panose="020B0503020204020204" pitchFamily="34" charset="-122"/>
                <a:ea typeface="微软雅黑" panose="020B0503020204020204" pitchFamily="34" charset="-122"/>
                <a:cs typeface="Arial"/>
              </a:rPr>
              <a:t>      引入新的商业模型</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8" name="AutoShape 3">
            <a:extLst>
              <a:ext uri="{FF2B5EF4-FFF2-40B4-BE49-F238E27FC236}">
                <a16:creationId xmlns:a16="http://schemas.microsoft.com/office/drawing/2014/main" id="{A5373453-3E2B-4657-AE39-D0EA22F3EE14}"/>
              </a:ext>
            </a:extLst>
          </p:cNvPr>
          <p:cNvSpPr>
            <a:spLocks noChangeArrowheads="1"/>
          </p:cNvSpPr>
          <p:nvPr/>
        </p:nvSpPr>
        <p:spPr bwMode="auto">
          <a:xfrm rot="5400000">
            <a:off x="2045384" y="2510509"/>
            <a:ext cx="5401151" cy="2196464"/>
          </a:xfrm>
          <a:prstGeom prst="homePlate">
            <a:avLst>
              <a:gd name="adj" fmla="val 18720"/>
            </a:avLst>
          </a:prstGeom>
          <a:solidFill>
            <a:schemeClr val="accent1"/>
          </a:solidFill>
          <a:ln w="9525" cap="flat" cmpd="sng" algn="ctr">
            <a:solidFill>
              <a:srgbClr val="0070C0"/>
            </a:solidFill>
            <a:prstDash val="solid"/>
            <a:round/>
            <a:headEnd type="none" w="med" len="med"/>
            <a:tailEnd type="none" w="med" len="med"/>
          </a:ln>
          <a:effectLst/>
        </p:spPr>
        <p:txBody>
          <a:bodyPr anchor="ctr"/>
          <a:lstStyle/>
          <a:p>
            <a:pPr eaLnBrk="0" fontAlgn="auto" hangingPunct="0">
              <a:spcBef>
                <a:spcPts val="0"/>
              </a:spcBef>
              <a:spcAft>
                <a:spcPts val="0"/>
              </a:spcAft>
              <a:defRPr/>
            </a:pPr>
            <a:endParaRPr lang="en-US" altLang="zh-CN" sz="1400" b="1" kern="0" dirty="0">
              <a:solidFill>
                <a:schemeClr val="bg1"/>
              </a:solidFill>
              <a:latin typeface="微软雅黑" pitchFamily="34" charset="-122"/>
              <a:ea typeface="微软雅黑" pitchFamily="34" charset="-122"/>
              <a:cs typeface="Arial" charset="0"/>
            </a:endParaRPr>
          </a:p>
        </p:txBody>
      </p:sp>
      <p:sp>
        <p:nvSpPr>
          <p:cNvPr id="29" name="AutoShape 3">
            <a:extLst>
              <a:ext uri="{FF2B5EF4-FFF2-40B4-BE49-F238E27FC236}">
                <a16:creationId xmlns:a16="http://schemas.microsoft.com/office/drawing/2014/main" id="{55A45ED0-5BCE-4BD6-A706-61672B90B1CD}"/>
              </a:ext>
            </a:extLst>
          </p:cNvPr>
          <p:cNvSpPr>
            <a:spLocks noChangeArrowheads="1"/>
          </p:cNvSpPr>
          <p:nvPr/>
        </p:nvSpPr>
        <p:spPr bwMode="auto">
          <a:xfrm rot="5400000">
            <a:off x="4745466" y="2510512"/>
            <a:ext cx="5401150" cy="2196464"/>
          </a:xfrm>
          <a:prstGeom prst="homePlate">
            <a:avLst>
              <a:gd name="adj" fmla="val 18720"/>
            </a:avLst>
          </a:prstGeom>
          <a:solidFill>
            <a:srgbClr val="0070C0"/>
          </a:solidFill>
          <a:ln w="9525" cap="flat" cmpd="sng" algn="ctr">
            <a:solidFill>
              <a:srgbClr val="0070C0"/>
            </a:solidFill>
            <a:prstDash val="solid"/>
            <a:round/>
            <a:headEnd type="none" w="med" len="med"/>
            <a:tailEnd type="none" w="med" len="med"/>
          </a:ln>
          <a:effectLst/>
        </p:spPr>
        <p:txBody>
          <a:bodyPr anchor="ctr"/>
          <a:lstStyle/>
          <a:p>
            <a:pPr eaLnBrk="0" fontAlgn="auto" hangingPunct="0">
              <a:spcBef>
                <a:spcPts val="0"/>
              </a:spcBef>
              <a:spcAft>
                <a:spcPts val="0"/>
              </a:spcAft>
              <a:defRPr/>
            </a:pPr>
            <a:endParaRPr lang="en-US" altLang="zh-CN" sz="1400" b="1" kern="0" dirty="0">
              <a:solidFill>
                <a:schemeClr val="bg1"/>
              </a:solidFill>
              <a:latin typeface="微软雅黑" pitchFamily="34" charset="-122"/>
              <a:ea typeface="微软雅黑" pitchFamily="34" charset="-122"/>
              <a:cs typeface="Arial" charset="0"/>
            </a:endParaRPr>
          </a:p>
        </p:txBody>
      </p:sp>
      <p:sp>
        <p:nvSpPr>
          <p:cNvPr id="30" name="AutoShape 3">
            <a:extLst>
              <a:ext uri="{FF2B5EF4-FFF2-40B4-BE49-F238E27FC236}">
                <a16:creationId xmlns:a16="http://schemas.microsoft.com/office/drawing/2014/main" id="{872BDDDE-AF51-4FF6-8111-A2BA999682F1}"/>
              </a:ext>
            </a:extLst>
          </p:cNvPr>
          <p:cNvSpPr>
            <a:spLocks noChangeArrowheads="1"/>
          </p:cNvSpPr>
          <p:nvPr/>
        </p:nvSpPr>
        <p:spPr bwMode="auto">
          <a:xfrm rot="5400000">
            <a:off x="7445546" y="2510513"/>
            <a:ext cx="5401150" cy="2196463"/>
          </a:xfrm>
          <a:prstGeom prst="homePlate">
            <a:avLst>
              <a:gd name="adj" fmla="val 18720"/>
            </a:avLst>
          </a:prstGeom>
          <a:solidFill>
            <a:schemeClr val="tx2">
              <a:lumMod val="50000"/>
              <a:lumOff val="50000"/>
            </a:schemeClr>
          </a:solidFill>
          <a:ln w="9525" cap="flat" cmpd="sng" algn="ctr">
            <a:solidFill>
              <a:srgbClr val="0070C0"/>
            </a:solidFill>
            <a:prstDash val="solid"/>
            <a:round/>
            <a:headEnd type="none" w="med" len="med"/>
            <a:tailEnd type="none" w="med" len="med"/>
          </a:ln>
          <a:effectLst/>
        </p:spPr>
        <p:txBody>
          <a:bodyPr anchor="ctr"/>
          <a:lstStyle/>
          <a:p>
            <a:pPr eaLnBrk="0" fontAlgn="auto" hangingPunct="0">
              <a:spcBef>
                <a:spcPts val="0"/>
              </a:spcBef>
              <a:spcAft>
                <a:spcPts val="0"/>
              </a:spcAft>
              <a:defRPr/>
            </a:pPr>
            <a:endParaRPr lang="en-US" altLang="zh-CN" sz="1400" b="1" kern="0" dirty="0">
              <a:solidFill>
                <a:schemeClr val="bg1"/>
              </a:solidFill>
              <a:latin typeface="微软雅黑" pitchFamily="34" charset="-122"/>
              <a:ea typeface="微软雅黑" pitchFamily="34" charset="-122"/>
              <a:cs typeface="Arial" charset="0"/>
            </a:endParaRPr>
          </a:p>
        </p:txBody>
      </p:sp>
      <p:sp>
        <p:nvSpPr>
          <p:cNvPr id="31" name="文本框 30">
            <a:extLst>
              <a:ext uri="{FF2B5EF4-FFF2-40B4-BE49-F238E27FC236}">
                <a16:creationId xmlns:a16="http://schemas.microsoft.com/office/drawing/2014/main" id="{A001815F-3F93-4998-A2DF-30155ED025F6}"/>
              </a:ext>
            </a:extLst>
          </p:cNvPr>
          <p:cNvSpPr txBox="1"/>
          <p:nvPr/>
        </p:nvSpPr>
        <p:spPr>
          <a:xfrm>
            <a:off x="3647728" y="1389968"/>
            <a:ext cx="2196464" cy="600164"/>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通过将数据系统嵌入业务和行动中，组织、激活并关联系统中孤立、未利用的数据</a:t>
            </a:r>
            <a:endParaRPr lang="en-US" altLang="zh-CN" sz="1100" dirty="0">
              <a:solidFill>
                <a:schemeClr val="bg1"/>
              </a:solidFill>
              <a:latin typeface="微软雅黑" panose="020B0503020204020204" pitchFamily="34" charset="-122"/>
              <a:ea typeface="微软雅黑" panose="020B0503020204020204" pitchFamily="34" charset="-122"/>
              <a:cs typeface="Arial"/>
            </a:endParaRPr>
          </a:p>
        </p:txBody>
      </p:sp>
      <p:sp>
        <p:nvSpPr>
          <p:cNvPr id="32" name="文本框 31">
            <a:extLst>
              <a:ext uri="{FF2B5EF4-FFF2-40B4-BE49-F238E27FC236}">
                <a16:creationId xmlns:a16="http://schemas.microsoft.com/office/drawing/2014/main" id="{416226A6-5B9C-4545-8905-6B57C46C9824}"/>
              </a:ext>
            </a:extLst>
          </p:cNvPr>
          <p:cNvSpPr txBox="1"/>
          <p:nvPr/>
        </p:nvSpPr>
        <p:spPr>
          <a:xfrm>
            <a:off x="6347808" y="1474606"/>
            <a:ext cx="2196464" cy="430887"/>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不仅助力高层决策，更帮助一线人员了解用户、提供个性化服务</a:t>
            </a:r>
          </a:p>
        </p:txBody>
      </p:sp>
      <p:sp>
        <p:nvSpPr>
          <p:cNvPr id="33" name="文本框 32">
            <a:extLst>
              <a:ext uri="{FF2B5EF4-FFF2-40B4-BE49-F238E27FC236}">
                <a16:creationId xmlns:a16="http://schemas.microsoft.com/office/drawing/2014/main" id="{01095B1C-6A0E-4EEE-95DF-3B36EAB6580B}"/>
              </a:ext>
            </a:extLst>
          </p:cNvPr>
          <p:cNvSpPr txBox="1"/>
          <p:nvPr/>
        </p:nvSpPr>
        <p:spPr>
          <a:xfrm>
            <a:off x="9042962" y="1399729"/>
            <a:ext cx="2196464" cy="600164"/>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建立用户画像，用户只用提供一次数据，就可以让服务方获得全方位的认识</a:t>
            </a:r>
          </a:p>
        </p:txBody>
      </p:sp>
      <p:sp>
        <p:nvSpPr>
          <p:cNvPr id="34" name="文本框 33">
            <a:extLst>
              <a:ext uri="{FF2B5EF4-FFF2-40B4-BE49-F238E27FC236}">
                <a16:creationId xmlns:a16="http://schemas.microsoft.com/office/drawing/2014/main" id="{D5249F17-3917-431A-BFDA-A6037370460A}"/>
              </a:ext>
            </a:extLst>
          </p:cNvPr>
          <p:cNvSpPr txBox="1"/>
          <p:nvPr/>
        </p:nvSpPr>
        <p:spPr>
          <a:xfrm>
            <a:off x="3647728" y="2038040"/>
            <a:ext cx="2196464" cy="600164"/>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建立一个权限可调控的基础数据架构，从而达到平衡系统安全和个人隐私的效益</a:t>
            </a:r>
          </a:p>
        </p:txBody>
      </p:sp>
      <p:sp>
        <p:nvSpPr>
          <p:cNvPr id="35" name="文本框 34">
            <a:extLst>
              <a:ext uri="{FF2B5EF4-FFF2-40B4-BE49-F238E27FC236}">
                <a16:creationId xmlns:a16="http://schemas.microsoft.com/office/drawing/2014/main" id="{6C8272D0-7246-4A71-993E-A778D8EC0C8C}"/>
              </a:ext>
            </a:extLst>
          </p:cNvPr>
          <p:cNvSpPr txBox="1"/>
          <p:nvPr/>
        </p:nvSpPr>
        <p:spPr>
          <a:xfrm>
            <a:off x="3647728" y="2705130"/>
            <a:ext cx="2196464" cy="600164"/>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建立一个权限可调控的基础数据架构，从而达到平衡系统安全和个人隐私的效益</a:t>
            </a:r>
          </a:p>
        </p:txBody>
      </p:sp>
      <p:sp>
        <p:nvSpPr>
          <p:cNvPr id="36" name="文本框 35">
            <a:extLst>
              <a:ext uri="{FF2B5EF4-FFF2-40B4-BE49-F238E27FC236}">
                <a16:creationId xmlns:a16="http://schemas.microsoft.com/office/drawing/2014/main" id="{83B6B61F-ED13-441A-8E87-3342FA5AF3A9}"/>
              </a:ext>
            </a:extLst>
          </p:cNvPr>
          <p:cNvSpPr txBox="1"/>
          <p:nvPr/>
        </p:nvSpPr>
        <p:spPr>
          <a:xfrm>
            <a:off x="3647728" y="3334183"/>
            <a:ext cx="2196464" cy="600164"/>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与研发机构、孵化器、新兴企业等外部商业机构合作，获得技术和人员支持，提升组织创造力</a:t>
            </a:r>
          </a:p>
        </p:txBody>
      </p:sp>
      <p:sp>
        <p:nvSpPr>
          <p:cNvPr id="37" name="文本框 36">
            <a:extLst>
              <a:ext uri="{FF2B5EF4-FFF2-40B4-BE49-F238E27FC236}">
                <a16:creationId xmlns:a16="http://schemas.microsoft.com/office/drawing/2014/main" id="{908EB304-82AD-4015-88DD-4CAF0FDBDEB4}"/>
              </a:ext>
            </a:extLst>
          </p:cNvPr>
          <p:cNvSpPr txBox="1"/>
          <p:nvPr/>
        </p:nvSpPr>
        <p:spPr>
          <a:xfrm>
            <a:off x="3647728" y="3982255"/>
            <a:ext cx="2196464" cy="600164"/>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通过执行并持续调整工作流程，达到员工和技术的最大效益，并解放资源用于更高价值的行动</a:t>
            </a:r>
          </a:p>
        </p:txBody>
      </p:sp>
      <p:sp>
        <p:nvSpPr>
          <p:cNvPr id="38" name="文本框 37">
            <a:extLst>
              <a:ext uri="{FF2B5EF4-FFF2-40B4-BE49-F238E27FC236}">
                <a16:creationId xmlns:a16="http://schemas.microsoft.com/office/drawing/2014/main" id="{132E5F35-F402-4BF5-8EE1-0AA423C0E0E7}"/>
              </a:ext>
            </a:extLst>
          </p:cNvPr>
          <p:cNvSpPr txBox="1"/>
          <p:nvPr/>
        </p:nvSpPr>
        <p:spPr>
          <a:xfrm>
            <a:off x="3647728" y="4616630"/>
            <a:ext cx="2196464" cy="600164"/>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建立对于客户信息的全面共享，根据客户画像为其匹配合适的数字化和人工服务</a:t>
            </a:r>
          </a:p>
        </p:txBody>
      </p:sp>
      <p:sp>
        <p:nvSpPr>
          <p:cNvPr id="39" name="文本框 38">
            <a:extLst>
              <a:ext uri="{FF2B5EF4-FFF2-40B4-BE49-F238E27FC236}">
                <a16:creationId xmlns:a16="http://schemas.microsoft.com/office/drawing/2014/main" id="{4E42E3E8-9A7D-49F9-BCE1-87F5A3B8F35E}"/>
              </a:ext>
            </a:extLst>
          </p:cNvPr>
          <p:cNvSpPr txBox="1"/>
          <p:nvPr/>
        </p:nvSpPr>
        <p:spPr>
          <a:xfrm>
            <a:off x="3647728" y="5254924"/>
            <a:ext cx="2196464" cy="600164"/>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通过采用新的商业模型和适应机构的需求，创新组织的商业模型序列</a:t>
            </a:r>
          </a:p>
        </p:txBody>
      </p:sp>
      <p:sp>
        <p:nvSpPr>
          <p:cNvPr id="40" name="文本框 39">
            <a:extLst>
              <a:ext uri="{FF2B5EF4-FFF2-40B4-BE49-F238E27FC236}">
                <a16:creationId xmlns:a16="http://schemas.microsoft.com/office/drawing/2014/main" id="{9AC39660-4F7E-4A78-BBB7-A8E673F67D1C}"/>
              </a:ext>
            </a:extLst>
          </p:cNvPr>
          <p:cNvSpPr txBox="1"/>
          <p:nvPr/>
        </p:nvSpPr>
        <p:spPr>
          <a:xfrm>
            <a:off x="6347808" y="2131936"/>
            <a:ext cx="2196464" cy="430887"/>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通过云框架和云原生环境，让数据在部门间实现有限制的共享</a:t>
            </a:r>
          </a:p>
        </p:txBody>
      </p:sp>
      <p:sp>
        <p:nvSpPr>
          <p:cNvPr id="41" name="文本框 40">
            <a:extLst>
              <a:ext uri="{FF2B5EF4-FFF2-40B4-BE49-F238E27FC236}">
                <a16:creationId xmlns:a16="http://schemas.microsoft.com/office/drawing/2014/main" id="{9AE96670-719D-4E2C-B223-6EAF203585F5}"/>
              </a:ext>
            </a:extLst>
          </p:cNvPr>
          <p:cNvSpPr txBox="1"/>
          <p:nvPr/>
        </p:nvSpPr>
        <p:spPr>
          <a:xfrm>
            <a:off x="6347808" y="2769715"/>
            <a:ext cx="2196464" cy="430887"/>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数字换转型成为领导力建设的当务之急，重构管理层人才队伍</a:t>
            </a:r>
          </a:p>
        </p:txBody>
      </p:sp>
      <p:sp>
        <p:nvSpPr>
          <p:cNvPr id="42" name="文本框 41">
            <a:extLst>
              <a:ext uri="{FF2B5EF4-FFF2-40B4-BE49-F238E27FC236}">
                <a16:creationId xmlns:a16="http://schemas.microsoft.com/office/drawing/2014/main" id="{AB80A16B-20A5-4ECE-8CC8-D67D2D656158}"/>
              </a:ext>
            </a:extLst>
          </p:cNvPr>
          <p:cNvSpPr txBox="1"/>
          <p:nvPr/>
        </p:nvSpPr>
        <p:spPr>
          <a:xfrm>
            <a:off x="6347808" y="3393298"/>
            <a:ext cx="2196464" cy="430887"/>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将新项目的构建基于外部合作机构，从而避免部门内的推诿争执</a:t>
            </a:r>
          </a:p>
        </p:txBody>
      </p:sp>
      <p:sp>
        <p:nvSpPr>
          <p:cNvPr id="43" name="文本框 42">
            <a:extLst>
              <a:ext uri="{FF2B5EF4-FFF2-40B4-BE49-F238E27FC236}">
                <a16:creationId xmlns:a16="http://schemas.microsoft.com/office/drawing/2014/main" id="{218A9507-FF0B-4914-92D8-CF0AA3591DA4}"/>
              </a:ext>
            </a:extLst>
          </p:cNvPr>
          <p:cNvSpPr txBox="1"/>
          <p:nvPr/>
        </p:nvSpPr>
        <p:spPr>
          <a:xfrm>
            <a:off x="6347808" y="3978133"/>
            <a:ext cx="2196464" cy="600164"/>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帮助部门减少冗余数据录入、提升数据质量、减少错误，减少文书、减少积压、克服资源限制</a:t>
            </a:r>
          </a:p>
        </p:txBody>
      </p:sp>
      <p:sp>
        <p:nvSpPr>
          <p:cNvPr id="44" name="文本框 43">
            <a:extLst>
              <a:ext uri="{FF2B5EF4-FFF2-40B4-BE49-F238E27FC236}">
                <a16:creationId xmlns:a16="http://schemas.microsoft.com/office/drawing/2014/main" id="{7901B6DE-5D1B-4BDD-B312-EDA13363B650}"/>
              </a:ext>
            </a:extLst>
          </p:cNvPr>
          <p:cNvSpPr txBox="1"/>
          <p:nvPr/>
        </p:nvSpPr>
        <p:spPr>
          <a:xfrm>
            <a:off x="6347808" y="4621295"/>
            <a:ext cx="2196464" cy="600164"/>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建议设立用户体验管理员，统一全流程用户体验中不同部门负责的环节，保持风格和质量一致</a:t>
            </a:r>
          </a:p>
        </p:txBody>
      </p:sp>
      <p:sp>
        <p:nvSpPr>
          <p:cNvPr id="45" name="文本框 44">
            <a:extLst>
              <a:ext uri="{FF2B5EF4-FFF2-40B4-BE49-F238E27FC236}">
                <a16:creationId xmlns:a16="http://schemas.microsoft.com/office/drawing/2014/main" id="{FCC87CD8-2F94-4039-9A49-015B3457C6AA}"/>
              </a:ext>
            </a:extLst>
          </p:cNvPr>
          <p:cNvSpPr txBox="1"/>
          <p:nvPr/>
        </p:nvSpPr>
        <p:spPr>
          <a:xfrm>
            <a:off x="6347808" y="5250789"/>
            <a:ext cx="2196464" cy="600164"/>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对政府引入信息技术，并在一定程度上摈弃老的工作模式提出了需求</a:t>
            </a:r>
          </a:p>
        </p:txBody>
      </p:sp>
      <p:sp>
        <p:nvSpPr>
          <p:cNvPr id="46" name="文本框 45">
            <a:extLst>
              <a:ext uri="{FF2B5EF4-FFF2-40B4-BE49-F238E27FC236}">
                <a16:creationId xmlns:a16="http://schemas.microsoft.com/office/drawing/2014/main" id="{308E8959-7D1E-4E0B-BF23-C06B14266B14}"/>
              </a:ext>
            </a:extLst>
          </p:cNvPr>
          <p:cNvSpPr txBox="1"/>
          <p:nvPr/>
        </p:nvSpPr>
        <p:spPr>
          <a:xfrm>
            <a:off x="9042962" y="2131935"/>
            <a:ext cx="2196464" cy="430887"/>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云框架下系统处理能力提升了，用户诉求得到及时反馈</a:t>
            </a:r>
          </a:p>
        </p:txBody>
      </p:sp>
      <p:sp>
        <p:nvSpPr>
          <p:cNvPr id="47" name="文本框 46">
            <a:extLst>
              <a:ext uri="{FF2B5EF4-FFF2-40B4-BE49-F238E27FC236}">
                <a16:creationId xmlns:a16="http://schemas.microsoft.com/office/drawing/2014/main" id="{62D9F398-6DC6-4A77-9E82-3788B19254EE}"/>
              </a:ext>
            </a:extLst>
          </p:cNvPr>
          <p:cNvSpPr txBox="1"/>
          <p:nvPr/>
        </p:nvSpPr>
        <p:spPr>
          <a:xfrm>
            <a:off x="9059080" y="2789768"/>
            <a:ext cx="2196464" cy="430887"/>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政府</a:t>
            </a:r>
            <a:r>
              <a:rPr lang="en-US" altLang="zh-CN" sz="1100" dirty="0">
                <a:solidFill>
                  <a:schemeClr val="bg1"/>
                </a:solidFill>
                <a:latin typeface="微软雅黑" panose="020B0503020204020204" pitchFamily="34" charset="-122"/>
                <a:ea typeface="微软雅黑" panose="020B0503020204020204" pitchFamily="34" charset="-122"/>
                <a:cs typeface="Arial"/>
              </a:rPr>
              <a:t>IT</a:t>
            </a:r>
            <a:r>
              <a:rPr lang="zh-CN" altLang="en-US" sz="1100" dirty="0">
                <a:solidFill>
                  <a:schemeClr val="bg1"/>
                </a:solidFill>
                <a:latin typeface="微软雅黑" panose="020B0503020204020204" pitchFamily="34" charset="-122"/>
                <a:ea typeface="微软雅黑" panose="020B0503020204020204" pitchFamily="34" charset="-122"/>
                <a:cs typeface="Arial"/>
              </a:rPr>
              <a:t>工作人员讲通过平台学习活提升数字化工作能力</a:t>
            </a:r>
          </a:p>
        </p:txBody>
      </p:sp>
      <p:sp>
        <p:nvSpPr>
          <p:cNvPr id="48" name="文本框 47">
            <a:extLst>
              <a:ext uri="{FF2B5EF4-FFF2-40B4-BE49-F238E27FC236}">
                <a16:creationId xmlns:a16="http://schemas.microsoft.com/office/drawing/2014/main" id="{E2F034EF-3DDB-4FE7-BF99-96D6E003AE30}"/>
              </a:ext>
            </a:extLst>
          </p:cNvPr>
          <p:cNvSpPr txBox="1"/>
          <p:nvPr/>
        </p:nvSpPr>
        <p:spPr>
          <a:xfrm>
            <a:off x="9051492" y="3418821"/>
            <a:ext cx="2196464" cy="430887"/>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部分项目中公司掌握了比政府独立研发的更好的技术，造福大众</a:t>
            </a:r>
          </a:p>
        </p:txBody>
      </p:sp>
      <p:sp>
        <p:nvSpPr>
          <p:cNvPr id="49" name="文本框 48">
            <a:extLst>
              <a:ext uri="{FF2B5EF4-FFF2-40B4-BE49-F238E27FC236}">
                <a16:creationId xmlns:a16="http://schemas.microsoft.com/office/drawing/2014/main" id="{B06E46F4-A568-43A8-83A2-3C6F02B1C4D0}"/>
              </a:ext>
            </a:extLst>
          </p:cNvPr>
          <p:cNvSpPr txBox="1"/>
          <p:nvPr/>
        </p:nvSpPr>
        <p:spPr>
          <a:xfrm>
            <a:off x="9051492" y="3991519"/>
            <a:ext cx="2196464" cy="600164"/>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“无接触政府”，用户所需的服务将自动数字化提供，无需向政府发起申请</a:t>
            </a:r>
          </a:p>
        </p:txBody>
      </p:sp>
      <p:sp>
        <p:nvSpPr>
          <p:cNvPr id="50" name="文本框 49">
            <a:extLst>
              <a:ext uri="{FF2B5EF4-FFF2-40B4-BE49-F238E27FC236}">
                <a16:creationId xmlns:a16="http://schemas.microsoft.com/office/drawing/2014/main" id="{9A4EAEAD-28B0-4BB6-8E84-2AB303EF725E}"/>
              </a:ext>
            </a:extLst>
          </p:cNvPr>
          <p:cNvSpPr txBox="1"/>
          <p:nvPr/>
        </p:nvSpPr>
        <p:spPr>
          <a:xfrm>
            <a:off x="9059080" y="4704904"/>
            <a:ext cx="2196464" cy="430887"/>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居民将得到标准化品控前提下量身定制过的服务流程</a:t>
            </a:r>
          </a:p>
        </p:txBody>
      </p:sp>
      <p:sp>
        <p:nvSpPr>
          <p:cNvPr id="51" name="文本框 50">
            <a:extLst>
              <a:ext uri="{FF2B5EF4-FFF2-40B4-BE49-F238E27FC236}">
                <a16:creationId xmlns:a16="http://schemas.microsoft.com/office/drawing/2014/main" id="{D53CD73F-CFC7-4FB6-8FEC-F08F779CAEC4}"/>
              </a:ext>
            </a:extLst>
          </p:cNvPr>
          <p:cNvSpPr txBox="1"/>
          <p:nvPr/>
        </p:nvSpPr>
        <p:spPr>
          <a:xfrm>
            <a:off x="9049691" y="5335427"/>
            <a:ext cx="2196464" cy="430887"/>
          </a:xfrm>
          <a:prstGeom prst="rect">
            <a:avLst/>
          </a:prstGeom>
          <a:noFill/>
        </p:spPr>
        <p:txBody>
          <a:bodyPr wrap="square">
            <a:spAutoFit/>
          </a:bodyPr>
          <a:lstStyle/>
          <a:p>
            <a:pPr marR="0" lvl="0" defTabSz="457200" rtl="0" eaLnBrk="0" fontAlgn="auto" latinLnBrk="0" hangingPunct="0">
              <a:lnSpc>
                <a:spcPct val="100000"/>
              </a:lnSpc>
              <a:spcBef>
                <a:spcPts val="0"/>
              </a:spcBef>
              <a:buClr>
                <a:srgbClr val="000000"/>
              </a:buClr>
              <a:buSzPct val="100000"/>
              <a:tabLst/>
              <a:defRPr/>
            </a:pPr>
            <a:r>
              <a:rPr lang="zh-CN" altLang="en-US" sz="1100" dirty="0">
                <a:solidFill>
                  <a:schemeClr val="bg1"/>
                </a:solidFill>
                <a:latin typeface="微软雅黑" panose="020B0503020204020204" pitchFamily="34" charset="-122"/>
                <a:ea typeface="微软雅黑" panose="020B0503020204020204" pitchFamily="34" charset="-122"/>
                <a:cs typeface="Arial"/>
              </a:rPr>
              <a:t>政府服务提质，居民体验综合提升</a:t>
            </a:r>
          </a:p>
        </p:txBody>
      </p:sp>
      <p:sp>
        <p:nvSpPr>
          <p:cNvPr id="52" name="文本框 51">
            <a:extLst>
              <a:ext uri="{FF2B5EF4-FFF2-40B4-BE49-F238E27FC236}">
                <a16:creationId xmlns:a16="http://schemas.microsoft.com/office/drawing/2014/main" id="{212E1CD3-473D-45A0-AF7C-36BCE2B55732}"/>
              </a:ext>
            </a:extLst>
          </p:cNvPr>
          <p:cNvSpPr txBox="1"/>
          <p:nvPr/>
        </p:nvSpPr>
        <p:spPr>
          <a:xfrm>
            <a:off x="4056958" y="963028"/>
            <a:ext cx="1378006" cy="369332"/>
          </a:xfrm>
          <a:prstGeom prst="rect">
            <a:avLst/>
          </a:prstGeom>
          <a:noFill/>
        </p:spPr>
        <p:txBody>
          <a:bodyPr wrap="square">
            <a:spAutoFit/>
          </a:bodyPr>
          <a:lstStyle/>
          <a:p>
            <a:pPr algn="ct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业务功能</a:t>
            </a:r>
            <a:endParaRPr lang="zh-CN" altLang="en-US" dirty="0"/>
          </a:p>
        </p:txBody>
      </p:sp>
      <p:sp>
        <p:nvSpPr>
          <p:cNvPr id="53" name="文本框 52">
            <a:extLst>
              <a:ext uri="{FF2B5EF4-FFF2-40B4-BE49-F238E27FC236}">
                <a16:creationId xmlns:a16="http://schemas.microsoft.com/office/drawing/2014/main" id="{E5512302-C1A0-4E85-B1D4-3B6775E337CA}"/>
              </a:ext>
            </a:extLst>
          </p:cNvPr>
          <p:cNvSpPr txBox="1"/>
          <p:nvPr/>
        </p:nvSpPr>
        <p:spPr>
          <a:xfrm>
            <a:off x="6757037" y="963028"/>
            <a:ext cx="1378006" cy="369332"/>
          </a:xfrm>
          <a:prstGeom prst="rect">
            <a:avLst/>
          </a:prstGeom>
          <a:noFill/>
        </p:spPr>
        <p:txBody>
          <a:bodyPr wrap="square">
            <a:spAutoFit/>
          </a:bodyPr>
          <a:lstStyle/>
          <a:p>
            <a:pPr algn="ctr"/>
            <a:r>
              <a:rPr lang="zh-CN" altLang="en-US" b="1" dirty="0">
                <a:solidFill>
                  <a:srgbClr val="FFFFFF"/>
                </a:solidFill>
                <a:latin typeface="微软雅黑" panose="020B0503020204020204" pitchFamily="34" charset="-122"/>
                <a:ea typeface="微软雅黑" panose="020B0503020204020204" pitchFamily="34" charset="-122"/>
                <a:cs typeface="Arial"/>
              </a:rPr>
              <a:t>组织内调整</a:t>
            </a:r>
            <a:endParaRPr lang="zh-CN" altLang="en-US" dirty="0"/>
          </a:p>
        </p:txBody>
      </p:sp>
      <p:sp>
        <p:nvSpPr>
          <p:cNvPr id="54" name="文本框 53">
            <a:extLst>
              <a:ext uri="{FF2B5EF4-FFF2-40B4-BE49-F238E27FC236}">
                <a16:creationId xmlns:a16="http://schemas.microsoft.com/office/drawing/2014/main" id="{A51DB9B2-0670-4BAF-8AD9-5CF8280DE5A9}"/>
              </a:ext>
            </a:extLst>
          </p:cNvPr>
          <p:cNvSpPr txBox="1"/>
          <p:nvPr/>
        </p:nvSpPr>
        <p:spPr>
          <a:xfrm>
            <a:off x="9468309" y="963028"/>
            <a:ext cx="1378006" cy="369332"/>
          </a:xfrm>
          <a:prstGeom prst="rect">
            <a:avLst/>
          </a:prstGeom>
          <a:solidFill>
            <a:srgbClr val="5E75BA"/>
          </a:solidFill>
        </p:spPr>
        <p:txBody>
          <a:bodyPr wrap="square">
            <a:spAutoFit/>
          </a:bodyPr>
          <a:lstStyle/>
          <a:p>
            <a:pPr algn="ctr"/>
            <a:r>
              <a:rPr lang="zh-CN" altLang="en-US" b="1" dirty="0">
                <a:solidFill>
                  <a:srgbClr val="FFFFFF"/>
                </a:solidFill>
                <a:latin typeface="微软雅黑" panose="020B0503020204020204" pitchFamily="34" charset="-122"/>
                <a:ea typeface="微软雅黑" panose="020B0503020204020204" pitchFamily="34" charset="-122"/>
                <a:cs typeface="Arial"/>
              </a:rPr>
              <a:t>用户体验</a:t>
            </a:r>
            <a:endParaRPr lang="zh-CN" altLang="en-US" dirty="0"/>
          </a:p>
        </p:txBody>
      </p:sp>
    </p:spTree>
    <p:extLst>
      <p:ext uri="{BB962C8B-B14F-4D97-AF65-F5344CB8AC3E}">
        <p14:creationId xmlns:p14="http://schemas.microsoft.com/office/powerpoint/2010/main" val="212964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EA864686-61E9-43B3-A99F-B676B4744A7B}"/>
              </a:ext>
            </a:extLst>
          </p:cNvPr>
          <p:cNvSpPr>
            <a:spLocks noGrp="1"/>
          </p:cNvSpPr>
          <p:nvPr>
            <p:ph type="title"/>
          </p:nvPr>
        </p:nvSpPr>
        <p:spPr/>
        <p:txBody>
          <a:bodyPr/>
          <a:lstStyle/>
          <a:p>
            <a:pPr algn="l"/>
            <a:r>
              <a:rPr lang="zh-CN" altLang="en-US" sz="2200" dirty="0"/>
              <a:t>对标分析：博采众长，精准定位需求特殊性</a:t>
            </a:r>
          </a:p>
        </p:txBody>
      </p:sp>
      <p:sp>
        <p:nvSpPr>
          <p:cNvPr id="55" name="TextBox 32">
            <a:extLst>
              <a:ext uri="{FF2B5EF4-FFF2-40B4-BE49-F238E27FC236}">
                <a16:creationId xmlns:a16="http://schemas.microsoft.com/office/drawing/2014/main" id="{396475D9-2519-4609-A9BE-434692D50EEA}"/>
              </a:ext>
            </a:extLst>
          </p:cNvPr>
          <p:cNvSpPr txBox="1"/>
          <p:nvPr/>
        </p:nvSpPr>
        <p:spPr>
          <a:xfrm>
            <a:off x="382770" y="1733494"/>
            <a:ext cx="5425198" cy="3677930"/>
          </a:xfrm>
          <a:prstGeom prst="rect">
            <a:avLst/>
          </a:prstGeom>
          <a:noFill/>
        </p:spPr>
        <p:txBody>
          <a:bodyPr wrap="square" lIns="0" tIns="0" rIns="0" bIns="0" rtlCol="0">
            <a:spAutoFit/>
          </a:bodyPr>
          <a:lstStyle/>
          <a:p>
            <a:pPr marL="285750" indent="-285750">
              <a:spcAft>
                <a:spcPts val="300"/>
              </a:spcAft>
              <a:buClr>
                <a:srgbClr val="002060"/>
              </a:buClr>
              <a:buFont typeface="Wingdings" panose="05000000000000000000" pitchFamily="2" charset="2"/>
              <a:buChar char="§"/>
            </a:pPr>
            <a:r>
              <a:rPr lang="zh-CN" altLang="en-US" sz="1400" b="1" dirty="0">
                <a:latin typeface="华文细黑" panose="02010600040101010101" pitchFamily="2" charset="-122"/>
                <a:ea typeface="华文细黑" panose="02010600040101010101" pitchFamily="2" charset="-122"/>
              </a:rPr>
              <a:t>青岛市人社局</a:t>
            </a:r>
            <a:r>
              <a:rPr lang="zh-CN" altLang="en-US" sz="1400" dirty="0">
                <a:latin typeface="华文细黑" panose="02010600040101010101" pitchFamily="2" charset="-122"/>
                <a:ea typeface="华文细黑" panose="02010600040101010101" pitchFamily="2" charset="-122"/>
              </a:rPr>
              <a:t>建立了数据智能分析系统，以技术进步和制度创新作为基础，形成以精准决策、智能服务、信息共享为核心，科学监管延申的大数据分析系统</a:t>
            </a:r>
            <a:r>
              <a:rPr lang="en-US" altLang="zh-CN" sz="1400" dirty="0">
                <a:solidFill>
                  <a:srgbClr val="002776"/>
                </a:solidFill>
                <a:latin typeface="华文细黑" panose="02010600040101010101" pitchFamily="2" charset="-122"/>
                <a:ea typeface="华文细黑" panose="02010600040101010101" pitchFamily="2" charset="-122"/>
              </a:rPr>
              <a:t>【</a:t>
            </a:r>
            <a:r>
              <a:rPr lang="zh-CN" altLang="en-US" sz="1400" dirty="0">
                <a:solidFill>
                  <a:srgbClr val="002776"/>
                </a:solidFill>
                <a:latin typeface="华文细黑" panose="02010600040101010101" pitchFamily="2" charset="-122"/>
                <a:ea typeface="华文细黑" panose="02010600040101010101" pitchFamily="2" charset="-122"/>
              </a:rPr>
              <a:t>覆盖决策、服务、信息共享</a:t>
            </a:r>
            <a:r>
              <a:rPr lang="en-US" altLang="zh-CN" sz="1400" dirty="0">
                <a:solidFill>
                  <a:srgbClr val="002776"/>
                </a:solidFill>
                <a:latin typeface="华文细黑" panose="02010600040101010101" pitchFamily="2" charset="-122"/>
                <a:ea typeface="华文细黑" panose="02010600040101010101" pitchFamily="2" charset="-122"/>
              </a:rPr>
              <a:t>】</a:t>
            </a:r>
          </a:p>
          <a:p>
            <a:pPr>
              <a:spcAft>
                <a:spcPts val="300"/>
              </a:spcAft>
              <a:buClr>
                <a:schemeClr val="tx1"/>
              </a:buClr>
            </a:pPr>
            <a:endParaRPr lang="en-US" sz="1400" dirty="0">
              <a:latin typeface="微软雅黑" pitchFamily="34" charset="-122"/>
              <a:ea typeface="微软雅黑" pitchFamily="34" charset="-122"/>
            </a:endParaRPr>
          </a:p>
          <a:p>
            <a:pPr marL="285750" indent="-285750">
              <a:spcAft>
                <a:spcPts val="300"/>
              </a:spcAft>
              <a:buClr>
                <a:srgbClr val="002060"/>
              </a:buClr>
              <a:buFont typeface="Wingdings" panose="05000000000000000000" pitchFamily="2" charset="2"/>
              <a:buChar char="§"/>
            </a:pPr>
            <a:endParaRPr lang="en-US" altLang="zh-CN" sz="1400" b="1" dirty="0">
              <a:latin typeface="华文细黑" panose="02010600040101010101" pitchFamily="2" charset="-122"/>
              <a:ea typeface="华文细黑" panose="02010600040101010101" pitchFamily="2" charset="-122"/>
            </a:endParaRPr>
          </a:p>
          <a:p>
            <a:pPr marL="285750" indent="-285750">
              <a:spcAft>
                <a:spcPts val="300"/>
              </a:spcAft>
              <a:buClr>
                <a:srgbClr val="002060"/>
              </a:buClr>
              <a:buFont typeface="Wingdings" panose="05000000000000000000" pitchFamily="2" charset="2"/>
              <a:buChar char="§"/>
            </a:pPr>
            <a:r>
              <a:rPr lang="zh-CN" altLang="en-US" sz="1400" b="1" dirty="0">
                <a:latin typeface="华文细黑" panose="02010600040101010101" pitchFamily="2" charset="-122"/>
                <a:ea typeface="华文细黑" panose="02010600040101010101" pitchFamily="2" charset="-122"/>
              </a:rPr>
              <a:t>广州市人保局</a:t>
            </a:r>
            <a:r>
              <a:rPr lang="zh-CN" altLang="en-US" sz="1400" dirty="0">
                <a:latin typeface="华文细黑" panose="02010600040101010101" pitchFamily="2" charset="-122"/>
                <a:ea typeface="华文细黑" panose="02010600040101010101" pitchFamily="2" charset="-122"/>
              </a:rPr>
              <a:t>搭建的智慧人社平台是建立在“金保工程”数据系统之上的数据分析平台，主要目的是提升决策效率、降低基金风险，系统包括社保数据综合分析系统，以及和医疗保险、养老保险的关联分析系统</a:t>
            </a:r>
            <a:r>
              <a:rPr lang="en-US" altLang="zh-CN" sz="1400" dirty="0">
                <a:solidFill>
                  <a:srgbClr val="002776"/>
                </a:solidFill>
                <a:latin typeface="华文细黑" panose="02010600040101010101" pitchFamily="2" charset="-122"/>
                <a:ea typeface="华文细黑" panose="02010600040101010101" pitchFamily="2" charset="-122"/>
              </a:rPr>
              <a:t>【</a:t>
            </a:r>
            <a:r>
              <a:rPr lang="zh-CN" altLang="en-US" sz="1400" dirty="0">
                <a:solidFill>
                  <a:srgbClr val="002776"/>
                </a:solidFill>
                <a:latin typeface="华文细黑" panose="02010600040101010101" pitchFamily="2" charset="-122"/>
                <a:ea typeface="华文细黑" panose="02010600040101010101" pitchFamily="2" charset="-122"/>
              </a:rPr>
              <a:t>引入外部数据，增进对于基金的财务管理</a:t>
            </a:r>
            <a:r>
              <a:rPr lang="en-US" altLang="zh-CN" sz="1400" dirty="0">
                <a:solidFill>
                  <a:srgbClr val="002776"/>
                </a:solidFill>
                <a:latin typeface="华文细黑" panose="02010600040101010101" pitchFamily="2" charset="-122"/>
                <a:ea typeface="华文细黑" panose="02010600040101010101" pitchFamily="2" charset="-122"/>
              </a:rPr>
              <a:t>】</a:t>
            </a:r>
          </a:p>
          <a:p>
            <a:pPr>
              <a:spcAft>
                <a:spcPts val="300"/>
              </a:spcAft>
              <a:buClr>
                <a:schemeClr val="tx1"/>
              </a:buClr>
            </a:pPr>
            <a:endParaRPr lang="en-US" altLang="zh-CN" sz="1400" b="1" dirty="0">
              <a:latin typeface="微软雅黑" pitchFamily="34" charset="-122"/>
              <a:ea typeface="微软雅黑" pitchFamily="34" charset="-122"/>
            </a:endParaRPr>
          </a:p>
          <a:p>
            <a:pPr>
              <a:spcAft>
                <a:spcPts val="300"/>
              </a:spcAft>
              <a:buClr>
                <a:schemeClr val="tx1"/>
              </a:buClr>
            </a:pPr>
            <a:endParaRPr lang="en-US" altLang="zh-CN" sz="1400" b="1" dirty="0">
              <a:latin typeface="微软雅黑" pitchFamily="34" charset="-122"/>
              <a:ea typeface="微软雅黑" pitchFamily="34" charset="-122"/>
            </a:endParaRPr>
          </a:p>
          <a:p>
            <a:pPr marL="285750" indent="-285750">
              <a:spcAft>
                <a:spcPts val="300"/>
              </a:spcAft>
              <a:buClr>
                <a:srgbClr val="002060"/>
              </a:buClr>
              <a:buFont typeface="Wingdings" panose="05000000000000000000" pitchFamily="2" charset="2"/>
              <a:buChar char="§"/>
            </a:pPr>
            <a:r>
              <a:rPr lang="zh-CN" altLang="en-US" sz="1400" b="1" dirty="0">
                <a:latin typeface="华文细黑" panose="02010600040101010101" pitchFamily="2" charset="-122"/>
                <a:ea typeface="华文细黑" panose="02010600040101010101" pitchFamily="2" charset="-122"/>
              </a:rPr>
              <a:t>东软社保大数据系统</a:t>
            </a:r>
            <a:r>
              <a:rPr lang="zh-CN" altLang="en-US" sz="1400" dirty="0">
                <a:latin typeface="华文细黑" panose="02010600040101010101" pitchFamily="2" charset="-122"/>
                <a:ea typeface="华文细黑" panose="02010600040101010101" pitchFamily="2" charset="-122"/>
              </a:rPr>
              <a:t>，为市一级和省一级的人力资源和社会保障场景设计，设计初衷是为了应对人口增长带来的数据暴增和建立统一的数据分析体系，系统包含智慧服务、智慧经办、智慧监管、智慧决策四大模块，较广的覆盖了人社局涉及的各项业务</a:t>
            </a:r>
            <a:r>
              <a:rPr lang="en-US" altLang="zh-CN" sz="1400" dirty="0">
                <a:solidFill>
                  <a:srgbClr val="002776"/>
                </a:solidFill>
                <a:latin typeface="华文细黑" panose="02010600040101010101" pitchFamily="2" charset="-122"/>
                <a:ea typeface="华文细黑" panose="02010600040101010101" pitchFamily="2" charset="-122"/>
              </a:rPr>
              <a:t>【</a:t>
            </a:r>
            <a:r>
              <a:rPr lang="zh-CN" altLang="en-US" sz="1400" dirty="0">
                <a:solidFill>
                  <a:srgbClr val="002776"/>
                </a:solidFill>
                <a:latin typeface="华文细黑" panose="02010600040101010101" pitchFamily="2" charset="-122"/>
                <a:ea typeface="华文细黑" panose="02010600040101010101" pitchFamily="2" charset="-122"/>
              </a:rPr>
              <a:t>完善智能监管，引入外部数据，在决策中引入了政策仿真的分析模式</a:t>
            </a:r>
            <a:r>
              <a:rPr lang="en-US" altLang="zh-CN" sz="1400" dirty="0">
                <a:solidFill>
                  <a:srgbClr val="002776"/>
                </a:solidFill>
                <a:latin typeface="华文细黑" panose="02010600040101010101" pitchFamily="2" charset="-122"/>
                <a:ea typeface="华文细黑" panose="02010600040101010101" pitchFamily="2" charset="-122"/>
              </a:rPr>
              <a:t>】</a:t>
            </a:r>
          </a:p>
        </p:txBody>
      </p:sp>
      <p:sp>
        <p:nvSpPr>
          <p:cNvPr id="56" name="Rounded Rectangle 26">
            <a:extLst>
              <a:ext uri="{FF2B5EF4-FFF2-40B4-BE49-F238E27FC236}">
                <a16:creationId xmlns:a16="http://schemas.microsoft.com/office/drawing/2014/main" id="{49C1AF01-78AD-406C-BE80-D5D115AB286D}"/>
              </a:ext>
            </a:extLst>
          </p:cNvPr>
          <p:cNvSpPr/>
          <p:nvPr/>
        </p:nvSpPr>
        <p:spPr bwMode="auto">
          <a:xfrm>
            <a:off x="382772" y="1330604"/>
            <a:ext cx="5425196" cy="402890"/>
          </a:xfrm>
          <a:prstGeom prst="roundRect">
            <a:avLst/>
          </a:prstGeom>
          <a:noFill/>
          <a:ln w="12700" algn="ctr">
            <a:noFill/>
            <a:miter lim="800000"/>
            <a:headEnd/>
            <a:tailEnd/>
          </a:ln>
          <a:effectLst/>
        </p:spPr>
        <p:txBody>
          <a:bodyPr lIns="87086" tIns="43544" rIns="87086" bIns="43544" rtlCol="0" anchor="ctr"/>
          <a:lstStyle/>
          <a:p>
            <a:pPr algn="ctr">
              <a:spcAft>
                <a:spcPts val="300"/>
              </a:spcAft>
            </a:pPr>
            <a:r>
              <a:rPr lang="en-US" altLang="zh-CN" sz="1400" b="1" dirty="0">
                <a:solidFill>
                  <a:srgbClr val="0070C0"/>
                </a:solidFill>
                <a:latin typeface="微软雅黑" pitchFamily="34" charset="-122"/>
                <a:ea typeface="微软雅黑" pitchFamily="34" charset="-122"/>
              </a:rPr>
              <a:t>————</a:t>
            </a:r>
            <a:r>
              <a:rPr lang="zh-CN" altLang="en-US" sz="1400" b="1" dirty="0">
                <a:latin typeface="华文细黑" panose="02010600040101010101" pitchFamily="2" charset="-122"/>
                <a:ea typeface="华文细黑" panose="02010600040101010101" pitchFamily="2" charset="-122"/>
              </a:rPr>
              <a:t>少数领先企业取得了一定成绩</a:t>
            </a:r>
            <a:r>
              <a:rPr lang="en-US" altLang="zh-CN" sz="1400" b="1" dirty="0">
                <a:solidFill>
                  <a:srgbClr val="0070C0"/>
                </a:solidFill>
                <a:latin typeface="微软雅黑" pitchFamily="34" charset="-122"/>
                <a:ea typeface="微软雅黑" pitchFamily="34" charset="-122"/>
              </a:rPr>
              <a:t>————</a:t>
            </a:r>
            <a:endParaRPr lang="en-US" sz="1400" b="1" dirty="0">
              <a:solidFill>
                <a:srgbClr val="0070C0"/>
              </a:solidFill>
              <a:latin typeface="微软雅黑" pitchFamily="34" charset="-122"/>
              <a:ea typeface="微软雅黑" pitchFamily="34" charset="-122"/>
            </a:endParaRPr>
          </a:p>
        </p:txBody>
      </p:sp>
      <p:sp>
        <p:nvSpPr>
          <p:cNvPr id="57" name="Isosceles Triangle 18">
            <a:extLst>
              <a:ext uri="{FF2B5EF4-FFF2-40B4-BE49-F238E27FC236}">
                <a16:creationId xmlns:a16="http://schemas.microsoft.com/office/drawing/2014/main" id="{FE3135E0-30AC-4BA2-8B51-87CFA4B2CECB}"/>
              </a:ext>
            </a:extLst>
          </p:cNvPr>
          <p:cNvSpPr/>
          <p:nvPr/>
        </p:nvSpPr>
        <p:spPr>
          <a:xfrm rot="10800000">
            <a:off x="2051315" y="2563090"/>
            <a:ext cx="2088108" cy="177840"/>
          </a:xfrm>
          <a:prstGeom prst="triangle">
            <a:avLst/>
          </a:prstGeom>
          <a:solidFill>
            <a:srgbClr val="0070C0"/>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58" name="Isosceles Triangle 20">
            <a:extLst>
              <a:ext uri="{FF2B5EF4-FFF2-40B4-BE49-F238E27FC236}">
                <a16:creationId xmlns:a16="http://schemas.microsoft.com/office/drawing/2014/main" id="{C8133295-A4CB-4110-951F-9D2D3DF00FA3}"/>
              </a:ext>
            </a:extLst>
          </p:cNvPr>
          <p:cNvSpPr/>
          <p:nvPr/>
        </p:nvSpPr>
        <p:spPr>
          <a:xfrm rot="10800000">
            <a:off x="2051315" y="3943805"/>
            <a:ext cx="2088108" cy="177840"/>
          </a:xfrm>
          <a:prstGeom prst="triangle">
            <a:avLst/>
          </a:prstGeom>
          <a:solidFill>
            <a:srgbClr val="0070C0"/>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59" name="TextBox 24">
            <a:extLst>
              <a:ext uri="{FF2B5EF4-FFF2-40B4-BE49-F238E27FC236}">
                <a16:creationId xmlns:a16="http://schemas.microsoft.com/office/drawing/2014/main" id="{3A0BF2EA-D12B-4BFE-8663-2D3AA9A4168F}"/>
              </a:ext>
            </a:extLst>
          </p:cNvPr>
          <p:cNvSpPr txBox="1"/>
          <p:nvPr/>
        </p:nvSpPr>
        <p:spPr>
          <a:xfrm>
            <a:off x="6524713" y="4357567"/>
            <a:ext cx="5212827" cy="430887"/>
          </a:xfrm>
          <a:prstGeom prst="rect">
            <a:avLst/>
          </a:prstGeom>
          <a:noFill/>
        </p:spPr>
        <p:txBody>
          <a:bodyPr wrap="square" lIns="0" tIns="0" rIns="0" bIns="0" rtlCol="0">
            <a:spAutoFit/>
          </a:bodyPr>
          <a:lstStyle/>
          <a:p>
            <a:pPr marL="285750" indent="-285750">
              <a:spcAft>
                <a:spcPts val="300"/>
              </a:spcAft>
              <a:buFont typeface="Wingdings" pitchFamily="2" charset="2"/>
              <a:buChar char="§"/>
            </a:pPr>
            <a:r>
              <a:rPr lang="zh-CN" altLang="en-US" sz="1400" dirty="0">
                <a:latin typeface="华文细黑" panose="02010600040101010101" pitchFamily="2" charset="-122"/>
                <a:ea typeface="华文细黑" panose="02010600040101010101" pitchFamily="2" charset="-122"/>
              </a:rPr>
              <a:t>在可能的情况下，</a:t>
            </a:r>
            <a:r>
              <a:rPr lang="zh-CN" altLang="en-US" sz="1400" b="1" dirty="0">
                <a:solidFill>
                  <a:srgbClr val="002776"/>
                </a:solidFill>
                <a:latin typeface="华文细黑" panose="02010600040101010101" pitchFamily="2" charset="-122"/>
                <a:ea typeface="华文细黑" panose="02010600040101010101" pitchFamily="2" charset="-122"/>
              </a:rPr>
              <a:t>尽量增加数据收集与分析的频率</a:t>
            </a:r>
            <a:r>
              <a:rPr lang="zh-CN" altLang="en-US" sz="1400" dirty="0">
                <a:latin typeface="华文细黑" panose="02010600040101010101" pitchFamily="2" charset="-122"/>
                <a:ea typeface="华文细黑" panose="02010600040101010101" pitchFamily="2" charset="-122"/>
              </a:rPr>
              <a:t>，提高天物集团应对外部经济环境变化的能力</a:t>
            </a:r>
            <a:endParaRPr lang="en-US" sz="1400" dirty="0">
              <a:latin typeface="华文细黑" panose="02010600040101010101" pitchFamily="2" charset="-122"/>
              <a:ea typeface="华文细黑" panose="02010600040101010101" pitchFamily="2" charset="-122"/>
            </a:endParaRPr>
          </a:p>
        </p:txBody>
      </p:sp>
      <p:sp>
        <p:nvSpPr>
          <p:cNvPr id="60" name="TextBox 25">
            <a:extLst>
              <a:ext uri="{FF2B5EF4-FFF2-40B4-BE49-F238E27FC236}">
                <a16:creationId xmlns:a16="http://schemas.microsoft.com/office/drawing/2014/main" id="{E5489D26-FBFC-4D93-9F3B-DCD2015E3E42}"/>
              </a:ext>
            </a:extLst>
          </p:cNvPr>
          <p:cNvSpPr txBox="1"/>
          <p:nvPr/>
        </p:nvSpPr>
        <p:spPr>
          <a:xfrm>
            <a:off x="6524714" y="1851220"/>
            <a:ext cx="5212827" cy="646331"/>
          </a:xfrm>
          <a:prstGeom prst="rect">
            <a:avLst/>
          </a:prstGeom>
          <a:noFill/>
        </p:spPr>
        <p:txBody>
          <a:bodyPr wrap="square" lIns="0" tIns="0" rIns="0" bIns="0" rtlCol="0">
            <a:spAutoFit/>
          </a:bodyPr>
          <a:lstStyle/>
          <a:p>
            <a:pPr marL="285750" indent="-285750">
              <a:spcAft>
                <a:spcPts val="300"/>
              </a:spcAft>
              <a:buFont typeface="Wingdings" pitchFamily="2" charset="2"/>
              <a:buChar char="§"/>
            </a:pPr>
            <a:r>
              <a:rPr lang="zh-CN" altLang="en-US" sz="1400" dirty="0">
                <a:latin typeface="华文细黑" panose="02010600040101010101" pitchFamily="2" charset="-122"/>
                <a:ea typeface="华文细黑" panose="02010600040101010101" pitchFamily="2" charset="-122"/>
              </a:rPr>
              <a:t>将服务人民作为平台建设的首要目的，完善平台布局，推动线上服务</a:t>
            </a:r>
            <a:r>
              <a:rPr lang="zh-CN" altLang="en-US" sz="1400" b="1" dirty="0">
                <a:solidFill>
                  <a:srgbClr val="002776"/>
                </a:solidFill>
                <a:latin typeface="华文细黑" panose="02010600040101010101" pitchFamily="2" charset="-122"/>
                <a:ea typeface="华文细黑" panose="02010600040101010101" pitchFamily="2" charset="-122"/>
              </a:rPr>
              <a:t>业务覆盖全面化、操作方式人性化、经办流程透明化，</a:t>
            </a:r>
            <a:r>
              <a:rPr lang="zh-CN" altLang="en-US" sz="1400" dirty="0">
                <a:latin typeface="华文细黑" panose="02010600040101010101" pitchFamily="2" charset="-122"/>
                <a:ea typeface="华文细黑" panose="02010600040101010101" pitchFamily="2" charset="-122"/>
              </a:rPr>
              <a:t>优化办理体验，提升办理效率</a:t>
            </a:r>
            <a:endParaRPr lang="en-US" sz="1400" dirty="0">
              <a:solidFill>
                <a:srgbClr val="002776"/>
              </a:solidFill>
              <a:latin typeface="华文细黑" panose="02010600040101010101" pitchFamily="2" charset="-122"/>
              <a:ea typeface="华文细黑" panose="02010600040101010101" pitchFamily="2" charset="-122"/>
            </a:endParaRPr>
          </a:p>
        </p:txBody>
      </p:sp>
      <p:sp>
        <p:nvSpPr>
          <p:cNvPr id="61" name="TextBox 26">
            <a:extLst>
              <a:ext uri="{FF2B5EF4-FFF2-40B4-BE49-F238E27FC236}">
                <a16:creationId xmlns:a16="http://schemas.microsoft.com/office/drawing/2014/main" id="{94F97763-EAAA-4C74-92EA-9BC08A7EB11A}"/>
              </a:ext>
            </a:extLst>
          </p:cNvPr>
          <p:cNvSpPr txBox="1"/>
          <p:nvPr/>
        </p:nvSpPr>
        <p:spPr>
          <a:xfrm>
            <a:off x="6524715" y="3689175"/>
            <a:ext cx="5212827" cy="430887"/>
          </a:xfrm>
          <a:prstGeom prst="rect">
            <a:avLst/>
          </a:prstGeom>
          <a:noFill/>
        </p:spPr>
        <p:txBody>
          <a:bodyPr wrap="square" lIns="0" tIns="0" rIns="0" bIns="0" rtlCol="0">
            <a:spAutoFit/>
          </a:bodyPr>
          <a:lstStyle/>
          <a:p>
            <a:pPr marL="285750" indent="-285750">
              <a:spcAft>
                <a:spcPts val="300"/>
              </a:spcAft>
              <a:buFont typeface="Wingdings" pitchFamily="2" charset="2"/>
              <a:buChar char="§"/>
            </a:pPr>
            <a:r>
              <a:rPr lang="zh-CN" altLang="en-US" sz="1400" dirty="0">
                <a:latin typeface="华文细黑" panose="02010600040101010101" pitchFamily="2" charset="-122"/>
                <a:ea typeface="华文细黑" panose="02010600040101010101" pitchFamily="2" charset="-122"/>
              </a:rPr>
              <a:t>进一步完善</a:t>
            </a:r>
            <a:r>
              <a:rPr lang="en-US" altLang="zh-CN" sz="1400" dirty="0">
                <a:latin typeface="华文细黑" panose="02010600040101010101" pitchFamily="2" charset="-122"/>
                <a:ea typeface="华文细黑" panose="02010600040101010101" pitchFamily="2" charset="-122"/>
              </a:rPr>
              <a:t>ERP</a:t>
            </a:r>
            <a:r>
              <a:rPr lang="zh-CN" altLang="en-US" sz="1400" dirty="0">
                <a:latin typeface="华文细黑" panose="02010600040101010101" pitchFamily="2" charset="-122"/>
                <a:ea typeface="华文细黑" panose="02010600040101010101" pitchFamily="2" charset="-122"/>
              </a:rPr>
              <a:t>系统，</a:t>
            </a:r>
            <a:r>
              <a:rPr lang="zh-CN" altLang="en-US" sz="1400" b="1" dirty="0">
                <a:solidFill>
                  <a:srgbClr val="002776"/>
                </a:solidFill>
                <a:latin typeface="华文细黑" panose="02010600040101010101" pitchFamily="2" charset="-122"/>
                <a:ea typeface="华文细黑" panose="02010600040101010101" pitchFamily="2" charset="-122"/>
              </a:rPr>
              <a:t>统一数据标准，提高数据质量</a:t>
            </a:r>
            <a:r>
              <a:rPr lang="zh-CN" altLang="en-US" sz="1400" dirty="0">
                <a:latin typeface="华文细黑" panose="02010600040101010101" pitchFamily="2" charset="-122"/>
                <a:ea typeface="华文细黑" panose="02010600040101010101" pitchFamily="2" charset="-122"/>
              </a:rPr>
              <a:t>，并搭建集中式的数据仓库</a:t>
            </a:r>
            <a:endParaRPr lang="en-US" sz="1400" dirty="0">
              <a:latin typeface="华文细黑" panose="02010600040101010101" pitchFamily="2" charset="-122"/>
              <a:ea typeface="华文细黑" panose="02010600040101010101" pitchFamily="2" charset="-122"/>
            </a:endParaRPr>
          </a:p>
        </p:txBody>
      </p:sp>
      <p:sp>
        <p:nvSpPr>
          <p:cNvPr id="62" name="TextBox 27">
            <a:extLst>
              <a:ext uri="{FF2B5EF4-FFF2-40B4-BE49-F238E27FC236}">
                <a16:creationId xmlns:a16="http://schemas.microsoft.com/office/drawing/2014/main" id="{F272CB01-9B8D-4FAD-8589-54B2A0630688}"/>
              </a:ext>
            </a:extLst>
          </p:cNvPr>
          <p:cNvSpPr txBox="1"/>
          <p:nvPr/>
        </p:nvSpPr>
        <p:spPr>
          <a:xfrm>
            <a:off x="6524714" y="5266203"/>
            <a:ext cx="5212828" cy="430887"/>
          </a:xfrm>
          <a:prstGeom prst="rect">
            <a:avLst/>
          </a:prstGeom>
          <a:noFill/>
        </p:spPr>
        <p:txBody>
          <a:bodyPr wrap="square" lIns="0" tIns="0" rIns="0" bIns="0" rtlCol="0">
            <a:spAutoFit/>
          </a:bodyPr>
          <a:lstStyle/>
          <a:p>
            <a:pPr marL="285750" indent="-285750">
              <a:spcAft>
                <a:spcPts val="300"/>
              </a:spcAft>
              <a:buFont typeface="Wingdings" pitchFamily="2" charset="2"/>
              <a:buChar char="§"/>
            </a:pPr>
            <a:r>
              <a:rPr lang="zh-CN" altLang="en-US" sz="1400" dirty="0">
                <a:latin typeface="华文细黑" panose="02010600040101010101" pitchFamily="2" charset="-122"/>
                <a:ea typeface="华文细黑" panose="02010600040101010101" pitchFamily="2" charset="-122"/>
              </a:rPr>
              <a:t>提升人社数据的正外部性，实现</a:t>
            </a:r>
            <a:r>
              <a:rPr lang="zh-CN" altLang="en-US" sz="1400" b="1" dirty="0">
                <a:solidFill>
                  <a:srgbClr val="002776"/>
                </a:solidFill>
                <a:latin typeface="华文细黑" panose="02010600040101010101" pitchFamily="2" charset="-122"/>
                <a:ea typeface="华文细黑" panose="02010600040101010101" pitchFamily="2" charset="-122"/>
              </a:rPr>
              <a:t>人社数据的社会共享</a:t>
            </a:r>
            <a:r>
              <a:rPr lang="zh-CN" altLang="en-US" sz="1400" dirty="0">
                <a:latin typeface="华文细黑" panose="02010600040101010101" pitchFamily="2" charset="-122"/>
                <a:ea typeface="华文细黑" panose="02010600040101010101" pitchFamily="2" charset="-122"/>
              </a:rPr>
              <a:t>，服务于社会征信体系建设</a:t>
            </a:r>
            <a:endParaRPr lang="en-US" sz="1400" dirty="0">
              <a:latin typeface="华文细黑" panose="02010600040101010101" pitchFamily="2" charset="-122"/>
              <a:ea typeface="华文细黑" panose="02010600040101010101" pitchFamily="2" charset="-122"/>
            </a:endParaRPr>
          </a:p>
        </p:txBody>
      </p:sp>
      <p:sp>
        <p:nvSpPr>
          <p:cNvPr id="63" name="TextBox 33">
            <a:extLst>
              <a:ext uri="{FF2B5EF4-FFF2-40B4-BE49-F238E27FC236}">
                <a16:creationId xmlns:a16="http://schemas.microsoft.com/office/drawing/2014/main" id="{355E9A33-385A-4BA0-9062-51AFF7FA85D5}"/>
              </a:ext>
            </a:extLst>
          </p:cNvPr>
          <p:cNvSpPr txBox="1"/>
          <p:nvPr/>
        </p:nvSpPr>
        <p:spPr>
          <a:xfrm>
            <a:off x="6524718" y="2652010"/>
            <a:ext cx="5212824" cy="646331"/>
          </a:xfrm>
          <a:prstGeom prst="rect">
            <a:avLst/>
          </a:prstGeom>
          <a:noFill/>
        </p:spPr>
        <p:txBody>
          <a:bodyPr wrap="square" lIns="0" tIns="0" rIns="0" bIns="0" rtlCol="0">
            <a:spAutoFit/>
          </a:bodyPr>
          <a:lstStyle/>
          <a:p>
            <a:pPr marL="285750" indent="-285750">
              <a:spcAft>
                <a:spcPts val="300"/>
              </a:spcAft>
              <a:buFont typeface="Wingdings" pitchFamily="2" charset="2"/>
              <a:buChar char="§"/>
            </a:pPr>
            <a:r>
              <a:rPr lang="zh-CN" altLang="en-US" sz="1400" dirty="0">
                <a:latin typeface="华文细黑" panose="02010600040101010101" pitchFamily="2" charset="-122"/>
                <a:ea typeface="华文细黑" panose="02010600040101010101" pitchFamily="2" charset="-122"/>
              </a:rPr>
              <a:t>以精准决策为数据平台改革核心，建立多维度全数据的分析平台，</a:t>
            </a:r>
            <a:r>
              <a:rPr lang="zh-CN" altLang="en-US" sz="1400" b="1" dirty="0">
                <a:solidFill>
                  <a:srgbClr val="002776"/>
                </a:solidFill>
                <a:latin typeface="华文细黑" panose="02010600040101010101" pitchFamily="2" charset="-122"/>
                <a:ea typeface="华文细黑" panose="02010600040101010101" pitchFamily="2" charset="-122"/>
              </a:rPr>
              <a:t>进行科学的专项业务统计分析、政策仿真，</a:t>
            </a:r>
            <a:r>
              <a:rPr lang="zh-CN" altLang="en-US" sz="1400" dirty="0">
                <a:latin typeface="华文细黑" panose="02010600040101010101" pitchFamily="2" charset="-122"/>
                <a:ea typeface="华文细黑" panose="02010600040101010101" pitchFamily="2" charset="-122"/>
              </a:rPr>
              <a:t>解决报表分散统计不便的问题，提升决策效率，推动业务模式创新</a:t>
            </a:r>
            <a:endParaRPr lang="en-US" sz="1400" dirty="0">
              <a:latin typeface="华文细黑" panose="02010600040101010101" pitchFamily="2" charset="-122"/>
              <a:ea typeface="华文细黑" panose="02010600040101010101" pitchFamily="2" charset="-122"/>
            </a:endParaRPr>
          </a:p>
        </p:txBody>
      </p:sp>
      <p:sp>
        <p:nvSpPr>
          <p:cNvPr id="64" name="Rounded Rectangle 22">
            <a:extLst>
              <a:ext uri="{FF2B5EF4-FFF2-40B4-BE49-F238E27FC236}">
                <a16:creationId xmlns:a16="http://schemas.microsoft.com/office/drawing/2014/main" id="{D9706431-8FFF-40AD-9896-857873D7A482}"/>
              </a:ext>
            </a:extLst>
          </p:cNvPr>
          <p:cNvSpPr/>
          <p:nvPr/>
        </p:nvSpPr>
        <p:spPr bwMode="auto">
          <a:xfrm>
            <a:off x="6384030" y="1280278"/>
            <a:ext cx="5425199" cy="514036"/>
          </a:xfrm>
          <a:prstGeom prst="roundRect">
            <a:avLst/>
          </a:prstGeom>
          <a:noFill/>
          <a:ln w="12700" algn="ctr">
            <a:noFill/>
            <a:miter lim="800000"/>
            <a:headEnd/>
            <a:tailEnd/>
          </a:ln>
          <a:effectLst/>
        </p:spPr>
        <p:txBody>
          <a:bodyPr lIns="87086" tIns="43544" rIns="87086" bIns="43544" rtlCol="0" anchor="ctr"/>
          <a:lstStyle/>
          <a:p>
            <a:pPr algn="ctr">
              <a:spcAft>
                <a:spcPts val="300"/>
              </a:spcAft>
            </a:pPr>
            <a:r>
              <a:rPr lang="en-US" altLang="zh-CN" sz="1400" b="1" dirty="0">
                <a:solidFill>
                  <a:srgbClr val="0070C0"/>
                </a:solidFill>
                <a:latin typeface="微软雅黑" pitchFamily="34" charset="-122"/>
                <a:ea typeface="微软雅黑" pitchFamily="34" charset="-122"/>
              </a:rPr>
              <a:t>——————</a:t>
            </a:r>
            <a:r>
              <a:rPr lang="zh-CN" altLang="en-US" sz="1400" b="1" dirty="0">
                <a:latin typeface="华文细黑" panose="02010600040101010101" pitchFamily="2" charset="-122"/>
                <a:ea typeface="华文细黑" panose="02010600040101010101" pitchFamily="2" charset="-122"/>
              </a:rPr>
              <a:t>市级人社局初步需求</a:t>
            </a:r>
            <a:r>
              <a:rPr lang="en-US" altLang="zh-CN" sz="1400" b="1" dirty="0">
                <a:solidFill>
                  <a:srgbClr val="0070C0"/>
                </a:solidFill>
                <a:latin typeface="微软雅黑" pitchFamily="34" charset="-122"/>
                <a:ea typeface="微软雅黑" pitchFamily="34" charset="-122"/>
              </a:rPr>
              <a:t>——————</a:t>
            </a:r>
            <a:endParaRPr lang="en-US" sz="1400" b="1" dirty="0">
              <a:solidFill>
                <a:srgbClr val="0070C0"/>
              </a:solidFill>
              <a:latin typeface="微软雅黑" pitchFamily="34" charset="-122"/>
              <a:ea typeface="微软雅黑" pitchFamily="34" charset="-122"/>
            </a:endParaRPr>
          </a:p>
        </p:txBody>
      </p:sp>
      <p:sp>
        <p:nvSpPr>
          <p:cNvPr id="65" name="Isosceles Triangle 5">
            <a:extLst>
              <a:ext uri="{FF2B5EF4-FFF2-40B4-BE49-F238E27FC236}">
                <a16:creationId xmlns:a16="http://schemas.microsoft.com/office/drawing/2014/main" id="{8FE1DD02-6470-41E1-ADC8-EC3238302E98}"/>
              </a:ext>
            </a:extLst>
          </p:cNvPr>
          <p:cNvSpPr/>
          <p:nvPr/>
        </p:nvSpPr>
        <p:spPr>
          <a:xfrm rot="5400000">
            <a:off x="3946508" y="3772790"/>
            <a:ext cx="4298982" cy="342030"/>
          </a:xfrm>
          <a:prstGeom prst="triangle">
            <a:avLst/>
          </a:prstGeom>
          <a:solidFill>
            <a:srgbClr val="0070C0"/>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91889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EA864686-61E9-43B3-A99F-B676B4744A7B}"/>
              </a:ext>
            </a:extLst>
          </p:cNvPr>
          <p:cNvSpPr>
            <a:spLocks noGrp="1"/>
          </p:cNvSpPr>
          <p:nvPr>
            <p:ph type="title"/>
          </p:nvPr>
        </p:nvSpPr>
        <p:spPr/>
        <p:txBody>
          <a:bodyPr/>
          <a:lstStyle/>
          <a:p>
            <a:pPr algn="l"/>
            <a:r>
              <a:rPr lang="zh-CN" altLang="en-US" sz="2200" dirty="0"/>
              <a:t>时间地图：广西社保提升治理能力的整体思路</a:t>
            </a:r>
          </a:p>
        </p:txBody>
      </p:sp>
      <p:sp>
        <p:nvSpPr>
          <p:cNvPr id="55" name="Text Box 27">
            <a:extLst>
              <a:ext uri="{FF2B5EF4-FFF2-40B4-BE49-F238E27FC236}">
                <a16:creationId xmlns:a16="http://schemas.microsoft.com/office/drawing/2014/main" id="{580B3C15-6624-4163-A611-5CF7986BC9B4}"/>
              </a:ext>
            </a:extLst>
          </p:cNvPr>
          <p:cNvSpPr txBox="1">
            <a:spLocks noChangeArrowheads="1"/>
          </p:cNvSpPr>
          <p:nvPr/>
        </p:nvSpPr>
        <p:spPr bwMode="auto">
          <a:xfrm>
            <a:off x="10584852" y="6064225"/>
            <a:ext cx="647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a:solidFill>
                  <a:srgbClr val="000000"/>
                </a:solidFill>
                <a:latin typeface="微软雅黑" panose="020B0503020204020204" pitchFamily="34" charset="-122"/>
                <a:ea typeface="微软雅黑" panose="020B0503020204020204" pitchFamily="34" charset="-122"/>
                <a:cs typeface="Arial Unicode MS" pitchFamily="34" charset="-122"/>
              </a:rPr>
              <a:t>时间</a:t>
            </a:r>
          </a:p>
        </p:txBody>
      </p:sp>
      <p:sp>
        <p:nvSpPr>
          <p:cNvPr id="56" name="Freeform 9">
            <a:extLst>
              <a:ext uri="{FF2B5EF4-FFF2-40B4-BE49-F238E27FC236}">
                <a16:creationId xmlns:a16="http://schemas.microsoft.com/office/drawing/2014/main" id="{4AB6BE53-64CA-47DA-9299-5C66DE3FF2A2}"/>
              </a:ext>
            </a:extLst>
          </p:cNvPr>
          <p:cNvSpPr>
            <a:spLocks/>
          </p:cNvSpPr>
          <p:nvPr/>
        </p:nvSpPr>
        <p:spPr bwMode="auto">
          <a:xfrm>
            <a:off x="1007414" y="2006988"/>
            <a:ext cx="10177167" cy="4033936"/>
          </a:xfrm>
          <a:custGeom>
            <a:avLst/>
            <a:gdLst>
              <a:gd name="T0" fmla="*/ 0 w 5390"/>
              <a:gd name="T1" fmla="*/ 2147483647 h 2373"/>
              <a:gd name="T2" fmla="*/ 2147483647 w 5390"/>
              <a:gd name="T3" fmla="*/ 2147483647 h 2373"/>
              <a:gd name="T4" fmla="*/ 2147483647 w 5390"/>
              <a:gd name="T5" fmla="*/ 2147483647 h 2373"/>
              <a:gd name="T6" fmla="*/ 2147483647 w 5390"/>
              <a:gd name="T7" fmla="*/ 0 h 2373"/>
              <a:gd name="T8" fmla="*/ 2147483647 w 5390"/>
              <a:gd name="T9" fmla="*/ 2147483647 h 2373"/>
              <a:gd name="T10" fmla="*/ 2147483647 w 5390"/>
              <a:gd name="T11" fmla="*/ 2147483647 h 2373"/>
              <a:gd name="T12" fmla="*/ 0 w 5390"/>
              <a:gd name="T13" fmla="*/ 2147483647 h 2373"/>
              <a:gd name="T14" fmla="*/ 0 60000 65536"/>
              <a:gd name="T15" fmla="*/ 0 60000 65536"/>
              <a:gd name="T16" fmla="*/ 0 60000 65536"/>
              <a:gd name="T17" fmla="*/ 0 60000 65536"/>
              <a:gd name="T18" fmla="*/ 0 60000 65536"/>
              <a:gd name="T19" fmla="*/ 0 60000 65536"/>
              <a:gd name="T20" fmla="*/ 0 60000 65536"/>
              <a:gd name="T21" fmla="*/ 0 w 5390"/>
              <a:gd name="T22" fmla="*/ 0 h 2373"/>
              <a:gd name="T23" fmla="*/ 5390 w 5390"/>
              <a:gd name="T24" fmla="*/ 2373 h 23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90" h="2373">
                <a:moveTo>
                  <a:pt x="0" y="2373"/>
                </a:moveTo>
                <a:lnTo>
                  <a:pt x="3706" y="356"/>
                </a:lnTo>
                <a:lnTo>
                  <a:pt x="3224" y="277"/>
                </a:lnTo>
                <a:lnTo>
                  <a:pt x="5149" y="0"/>
                </a:lnTo>
                <a:lnTo>
                  <a:pt x="5390" y="673"/>
                </a:lnTo>
                <a:lnTo>
                  <a:pt x="4716" y="554"/>
                </a:lnTo>
                <a:lnTo>
                  <a:pt x="0" y="2373"/>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 name="Line 24">
            <a:extLst>
              <a:ext uri="{FF2B5EF4-FFF2-40B4-BE49-F238E27FC236}">
                <a16:creationId xmlns:a16="http://schemas.microsoft.com/office/drawing/2014/main" id="{C704CE64-1B93-45B0-92C2-F9FDD35A13B0}"/>
              </a:ext>
            </a:extLst>
          </p:cNvPr>
          <p:cNvSpPr>
            <a:spLocks noChangeShapeType="1"/>
          </p:cNvSpPr>
          <p:nvPr/>
        </p:nvSpPr>
        <p:spPr bwMode="auto">
          <a:xfrm flipV="1">
            <a:off x="1007416" y="1196752"/>
            <a:ext cx="0" cy="4844172"/>
          </a:xfrm>
          <a:prstGeom prst="line">
            <a:avLst/>
          </a:prstGeom>
          <a:noFill/>
          <a:ln w="28575">
            <a:solidFill>
              <a:srgbClr val="0070C0"/>
            </a:solidFill>
            <a:round/>
            <a:headEnd/>
            <a:tailEnd type="triangle" w="med" len="med"/>
          </a:ln>
        </p:spPr>
        <p:txBody>
          <a:bodyPr tIns="91440" bIns="91440" anchor="ctr"/>
          <a:lstStyle/>
          <a:p>
            <a:pPr>
              <a:defRPr/>
            </a:pPr>
            <a:endParaRPr lang="en-US" kern="0">
              <a:solidFill>
                <a:sysClr val="windowText" lastClr="000000"/>
              </a:solidFill>
              <a:latin typeface="Arial Unicode MS" pitchFamily="34" charset="-122"/>
              <a:ea typeface="Arial Unicode MS" pitchFamily="34" charset="-122"/>
              <a:cs typeface="Arial Unicode MS" pitchFamily="34" charset="-122"/>
            </a:endParaRPr>
          </a:p>
        </p:txBody>
      </p:sp>
      <p:sp>
        <p:nvSpPr>
          <p:cNvPr id="58" name="Text Box 26">
            <a:extLst>
              <a:ext uri="{FF2B5EF4-FFF2-40B4-BE49-F238E27FC236}">
                <a16:creationId xmlns:a16="http://schemas.microsoft.com/office/drawing/2014/main" id="{7C2CA93C-6A4C-4EFD-AFF5-BB442770914B}"/>
              </a:ext>
            </a:extLst>
          </p:cNvPr>
          <p:cNvSpPr txBox="1">
            <a:spLocks noChangeArrowheads="1"/>
          </p:cNvSpPr>
          <p:nvPr/>
        </p:nvSpPr>
        <p:spPr bwMode="auto">
          <a:xfrm>
            <a:off x="586435" y="1399202"/>
            <a:ext cx="3381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a:solidFill>
                  <a:srgbClr val="000000"/>
                </a:solidFill>
                <a:latin typeface="微软雅黑" pitchFamily="34" charset="-122"/>
                <a:ea typeface="微软雅黑" pitchFamily="34" charset="-122"/>
                <a:cs typeface="Arial Unicode MS" pitchFamily="34" charset="-122"/>
              </a:rPr>
              <a:t>治理能力</a:t>
            </a:r>
          </a:p>
        </p:txBody>
      </p:sp>
      <p:sp>
        <p:nvSpPr>
          <p:cNvPr id="59" name="Rectangle 30">
            <a:extLst>
              <a:ext uri="{FF2B5EF4-FFF2-40B4-BE49-F238E27FC236}">
                <a16:creationId xmlns:a16="http://schemas.microsoft.com/office/drawing/2014/main" id="{A43F5FEC-F139-4D27-8958-63896D1F7E5B}"/>
              </a:ext>
            </a:extLst>
          </p:cNvPr>
          <p:cNvSpPr>
            <a:spLocks noChangeArrowheads="1"/>
          </p:cNvSpPr>
          <p:nvPr/>
        </p:nvSpPr>
        <p:spPr bwMode="auto">
          <a:xfrm>
            <a:off x="1487663" y="2417370"/>
            <a:ext cx="2241651" cy="285750"/>
          </a:xfrm>
          <a:prstGeom prst="rect">
            <a:avLst/>
          </a:prstGeom>
          <a:solidFill>
            <a:srgbClr val="0070C0"/>
          </a:solidFill>
          <a:ln w="6350" algn="ctr">
            <a:solidFill>
              <a:srgbClr val="0070C0"/>
            </a:solidFill>
            <a:miter lim="800000"/>
            <a:headEnd type="none" w="sm" len="sm"/>
            <a:tailEnd type="none" w="sm" len="sm"/>
          </a:ln>
        </p:spPr>
        <p:txBody>
          <a:bodyPr tIns="91440" bIns="91440" anchor="ctr"/>
          <a:lstStyle/>
          <a:p>
            <a:pPr algn="ctr" eaLnBrk="0" hangingPunct="0">
              <a:spcBef>
                <a:spcPts val="600"/>
              </a:spcBef>
              <a:buClr>
                <a:srgbClr val="002060"/>
              </a:buClr>
              <a:buSzPct val="100000"/>
              <a:tabLst>
                <a:tab pos="0" algn="l"/>
              </a:tabLst>
            </a:pPr>
            <a:r>
              <a:rPr lang="zh-CN" altLang="en-US" sz="1400" b="1">
                <a:solidFill>
                  <a:schemeClr val="bg2"/>
                </a:solidFill>
                <a:latin typeface="微软雅黑" pitchFamily="34" charset="-122"/>
                <a:ea typeface="微软雅黑" pitchFamily="34" charset="-122"/>
                <a:cs typeface="Arial Unicode MS" pitchFamily="34" charset="-122"/>
              </a:rPr>
              <a:t>现状</a:t>
            </a:r>
          </a:p>
        </p:txBody>
      </p:sp>
      <p:cxnSp>
        <p:nvCxnSpPr>
          <p:cNvPr id="60" name="Straight Connector 42">
            <a:extLst>
              <a:ext uri="{FF2B5EF4-FFF2-40B4-BE49-F238E27FC236}">
                <a16:creationId xmlns:a16="http://schemas.microsoft.com/office/drawing/2014/main" id="{6C5938CC-A811-4BCA-981C-AE7FEB606D79}"/>
              </a:ext>
            </a:extLst>
          </p:cNvPr>
          <p:cNvCxnSpPr>
            <a:cxnSpLocks noChangeShapeType="1"/>
          </p:cNvCxnSpPr>
          <p:nvPr/>
        </p:nvCxnSpPr>
        <p:spPr bwMode="auto">
          <a:xfrm flipV="1">
            <a:off x="2207568" y="1798856"/>
            <a:ext cx="7780646" cy="2411161"/>
          </a:xfrm>
          <a:prstGeom prst="line">
            <a:avLst/>
          </a:prstGeom>
          <a:noFill/>
          <a:ln w="3175" algn="ctr">
            <a:solidFill>
              <a:srgbClr val="0070C0"/>
            </a:solidFill>
            <a:prstDash val="dash"/>
            <a:round/>
            <a:headEnd/>
            <a:tailEnd/>
          </a:ln>
          <a:extLst>
            <a:ext uri="{909E8E84-426E-40DD-AFC4-6F175D3DCCD1}">
              <a14:hiddenFill xmlns:a14="http://schemas.microsoft.com/office/drawing/2010/main">
                <a:noFill/>
              </a14:hiddenFill>
            </a:ext>
          </a:extLst>
        </p:spPr>
      </p:cxnSp>
      <p:sp>
        <p:nvSpPr>
          <p:cNvPr id="61" name="AutoShape 12">
            <a:extLst>
              <a:ext uri="{FF2B5EF4-FFF2-40B4-BE49-F238E27FC236}">
                <a16:creationId xmlns:a16="http://schemas.microsoft.com/office/drawing/2014/main" id="{262A6F10-3B28-4CF6-BB59-EE51ADEBB8EF}"/>
              </a:ext>
            </a:extLst>
          </p:cNvPr>
          <p:cNvSpPr>
            <a:spLocks noChangeArrowheads="1"/>
          </p:cNvSpPr>
          <p:nvPr>
            <p:custDataLst>
              <p:tags r:id="rId1"/>
            </p:custDataLst>
          </p:nvPr>
        </p:nvSpPr>
        <p:spPr bwMode="gray">
          <a:xfrm>
            <a:off x="1487663" y="3453300"/>
            <a:ext cx="2241651" cy="1349375"/>
          </a:xfrm>
          <a:prstGeom prst="parallelogram">
            <a:avLst/>
          </a:prstGeom>
          <a:solidFill>
            <a:srgbClr val="0070C0"/>
          </a:solidFill>
          <a:ln w="6350" algn="ctr">
            <a:solidFill>
              <a:srgbClr val="0070C0"/>
            </a:solidFill>
            <a:miter lim="800000"/>
            <a:headEnd type="none" w="sm" len="sm"/>
            <a:tailEnd type="none" w="sm" len="sm"/>
          </a:ln>
        </p:spPr>
        <p:txBody>
          <a:bodyPr tIns="91440" bIns="91440" anchor="ctr"/>
          <a:lstStyle/>
          <a:p>
            <a:pPr algn="ctr" eaLnBrk="0" hangingPunct="0">
              <a:spcBef>
                <a:spcPts val="600"/>
              </a:spcBef>
              <a:buClr>
                <a:srgbClr val="002060"/>
              </a:buClr>
              <a:buSzPct val="100000"/>
              <a:tabLst>
                <a:tab pos="0" algn="l"/>
              </a:tabLst>
            </a:pPr>
            <a:r>
              <a:rPr lang="zh-CN" altLang="en-US" sz="1400" b="1" dirty="0">
                <a:solidFill>
                  <a:schemeClr val="bg2"/>
                </a:solidFill>
                <a:latin typeface="微软雅黑" pitchFamily="34" charset="-122"/>
                <a:ea typeface="微软雅黑" pitchFamily="34" charset="-122"/>
                <a:cs typeface="Arial Unicode MS" pitchFamily="34" charset="-122"/>
              </a:rPr>
              <a:t>第一阶段：有管控意识，但手段更多的是自上而下的要求，且未形成体系化的模式</a:t>
            </a:r>
          </a:p>
        </p:txBody>
      </p:sp>
      <p:sp>
        <p:nvSpPr>
          <p:cNvPr id="62" name="Rectangle 29">
            <a:extLst>
              <a:ext uri="{FF2B5EF4-FFF2-40B4-BE49-F238E27FC236}">
                <a16:creationId xmlns:a16="http://schemas.microsoft.com/office/drawing/2014/main" id="{9C247B18-97CF-4699-A1B4-F21EBE08B165}"/>
              </a:ext>
            </a:extLst>
          </p:cNvPr>
          <p:cNvSpPr>
            <a:spLocks noChangeArrowheads="1"/>
          </p:cNvSpPr>
          <p:nvPr/>
        </p:nvSpPr>
        <p:spPr bwMode="auto">
          <a:xfrm>
            <a:off x="1487663" y="2703121"/>
            <a:ext cx="2241651" cy="503237"/>
          </a:xfrm>
          <a:prstGeom prst="rect">
            <a:avLst/>
          </a:prstGeom>
          <a:solidFill>
            <a:schemeClr val="bg1"/>
          </a:solidFill>
          <a:ln w="6350" algn="ctr">
            <a:solidFill>
              <a:srgbClr val="0070C0"/>
            </a:solidFill>
            <a:miter lim="800000"/>
            <a:headEnd type="none" w="sm" len="sm"/>
            <a:tailEnd type="none" w="sm" len="sm"/>
          </a:ln>
        </p:spPr>
        <p:txBody>
          <a:bodyPr tIns="91440" bIns="91440" anchor="ctr"/>
          <a:lstStyle/>
          <a:p>
            <a:pPr eaLnBrk="0" hangingPunct="0">
              <a:spcBef>
                <a:spcPts val="600"/>
              </a:spcBef>
              <a:buClr>
                <a:srgbClr val="002060"/>
              </a:buClr>
              <a:buSzPct val="100000"/>
              <a:tabLst>
                <a:tab pos="0" algn="l"/>
              </a:tabLst>
            </a:pPr>
            <a:r>
              <a:rPr lang="zh-CN" altLang="en-US" sz="1400" dirty="0">
                <a:latin typeface="微软雅黑" pitchFamily="34" charset="-122"/>
                <a:ea typeface="微软雅黑" pitchFamily="34" charset="-122"/>
                <a:cs typeface="Arial Unicode MS" pitchFamily="34" charset="-122"/>
              </a:rPr>
              <a:t>广西智慧人社平台搭建处于起步阶段</a:t>
            </a:r>
          </a:p>
        </p:txBody>
      </p:sp>
      <p:sp>
        <p:nvSpPr>
          <p:cNvPr id="63" name="Rectangle 47">
            <a:extLst>
              <a:ext uri="{FF2B5EF4-FFF2-40B4-BE49-F238E27FC236}">
                <a16:creationId xmlns:a16="http://schemas.microsoft.com/office/drawing/2014/main" id="{ECB8E693-0D81-4F09-8FCD-809594C6D410}"/>
              </a:ext>
            </a:extLst>
          </p:cNvPr>
          <p:cNvSpPr>
            <a:spLocks noChangeArrowheads="1"/>
          </p:cNvSpPr>
          <p:nvPr/>
        </p:nvSpPr>
        <p:spPr bwMode="auto">
          <a:xfrm>
            <a:off x="1392463" y="4911755"/>
            <a:ext cx="2432050" cy="1061829"/>
          </a:xfrm>
          <a:prstGeom prst="rect">
            <a:avLst/>
          </a:prstGeom>
          <a:noFill/>
          <a:ln>
            <a:noFill/>
          </a:ln>
        </p:spPr>
        <p:txBody>
          <a:bodyPr wrap="square" lIns="0" tIns="0" rIns="0" bIns="0" anchor="b">
            <a:spAutoFit/>
          </a:bodyPr>
          <a:lstStyle/>
          <a:p>
            <a:pPr marL="114300" lvl="1" indent="-114300">
              <a:buClr>
                <a:srgbClr val="0070C0"/>
              </a:buClr>
              <a:buSzPct val="70000"/>
              <a:buFont typeface="Wingdings" pitchFamily="2" charset="2"/>
              <a:buChar char="n"/>
              <a:defRPr/>
            </a:pPr>
            <a:r>
              <a:rPr kumimoji="1" lang="zh-CN" altLang="en-US" sz="1150" dirty="0">
                <a:latin typeface="微软雅黑" pitchFamily="34" charset="-122"/>
                <a:ea typeface="微软雅黑" pitchFamily="34" charset="-122"/>
                <a:cs typeface="Arial Unicode MS" pitchFamily="34" charset="-122"/>
              </a:rPr>
              <a:t>管理层有全面管控的意识</a:t>
            </a:r>
          </a:p>
          <a:p>
            <a:pPr marL="114300" lvl="1" indent="-114300">
              <a:buClr>
                <a:srgbClr val="0070C0"/>
              </a:buClr>
              <a:buSzPct val="70000"/>
              <a:buFont typeface="Wingdings" pitchFamily="2" charset="2"/>
              <a:buChar char="n"/>
              <a:defRPr/>
            </a:pPr>
            <a:r>
              <a:rPr kumimoji="1" lang="zh-CN" altLang="en-US" sz="1150" dirty="0">
                <a:latin typeface="微软雅黑" pitchFamily="34" charset="-122"/>
                <a:ea typeface="微软雅黑" pitchFamily="34" charset="-122"/>
                <a:cs typeface="Arial Unicode MS" pitchFamily="34" charset="-122"/>
              </a:rPr>
              <a:t>管控的手段更多的是自上而下的方式</a:t>
            </a:r>
            <a:endParaRPr kumimoji="1" lang="en-US" altLang="zh-CN" sz="1150" dirty="0">
              <a:latin typeface="微软雅黑" pitchFamily="34" charset="-122"/>
              <a:ea typeface="微软雅黑" pitchFamily="34" charset="-122"/>
              <a:cs typeface="Arial Unicode MS" pitchFamily="34" charset="-122"/>
            </a:endParaRPr>
          </a:p>
          <a:p>
            <a:pPr marL="114300" lvl="1" indent="-114300">
              <a:buClr>
                <a:srgbClr val="0070C0"/>
              </a:buClr>
              <a:buSzPct val="70000"/>
              <a:buFont typeface="Wingdings" pitchFamily="2" charset="2"/>
              <a:buChar char="n"/>
              <a:defRPr/>
            </a:pPr>
            <a:r>
              <a:rPr kumimoji="1" lang="zh-CN" altLang="en-US" sz="1150" dirty="0">
                <a:latin typeface="微软雅黑" pitchFamily="34" charset="-122"/>
                <a:ea typeface="微软雅黑" pitchFamily="34" charset="-122"/>
                <a:cs typeface="Arial Unicode MS" pitchFamily="34" charset="-122"/>
              </a:rPr>
              <a:t>数据库对各个部门数据的汇总一般通过将各部门定期上交的报表进行录入实现</a:t>
            </a:r>
            <a:endParaRPr kumimoji="1" lang="en-US" altLang="zh-CN" sz="1150" dirty="0">
              <a:latin typeface="微软雅黑" pitchFamily="34" charset="-122"/>
              <a:ea typeface="微软雅黑" pitchFamily="34" charset="-122"/>
              <a:cs typeface="Arial Unicode MS" pitchFamily="34" charset="-122"/>
            </a:endParaRPr>
          </a:p>
        </p:txBody>
      </p:sp>
      <p:sp>
        <p:nvSpPr>
          <p:cNvPr id="64" name="Rectangle 29">
            <a:extLst>
              <a:ext uri="{FF2B5EF4-FFF2-40B4-BE49-F238E27FC236}">
                <a16:creationId xmlns:a16="http://schemas.microsoft.com/office/drawing/2014/main" id="{6BE078C5-52DA-4DC9-B8EF-4AF8A274FDDA}"/>
              </a:ext>
            </a:extLst>
          </p:cNvPr>
          <p:cNvSpPr>
            <a:spLocks noChangeArrowheads="1"/>
          </p:cNvSpPr>
          <p:nvPr/>
        </p:nvSpPr>
        <p:spPr bwMode="auto">
          <a:xfrm>
            <a:off x="8071485" y="4040674"/>
            <a:ext cx="3090862" cy="871081"/>
          </a:xfrm>
          <a:prstGeom prst="rect">
            <a:avLst/>
          </a:prstGeom>
          <a:noFill/>
          <a:ln w="6350" algn="ctr">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tIns="91440" bIns="91440" anchor="ctr"/>
          <a:lstStyle/>
          <a:p>
            <a:pPr eaLnBrk="0" hangingPunct="0">
              <a:spcBef>
                <a:spcPts val="600"/>
              </a:spcBef>
              <a:buClr>
                <a:srgbClr val="002060"/>
              </a:buClr>
              <a:buSzPct val="100000"/>
              <a:tabLst>
                <a:tab pos="0" algn="l"/>
              </a:tabLst>
            </a:pPr>
            <a:r>
              <a:rPr lang="zh-CN" altLang="en-US" sz="1400" dirty="0">
                <a:latin typeface="微软雅黑" pitchFamily="34" charset="-122"/>
                <a:ea typeface="微软雅黑" pitchFamily="34" charset="-122"/>
                <a:cs typeface="Arial Unicode MS" pitchFamily="34" charset="-122"/>
              </a:rPr>
              <a:t>着眼于及时高效决策、提升服务质量和全方位运营监控，建立一体化的管理分析平台，提升行政效率</a:t>
            </a:r>
          </a:p>
        </p:txBody>
      </p:sp>
      <p:sp>
        <p:nvSpPr>
          <p:cNvPr id="65" name="Rectangle 30">
            <a:extLst>
              <a:ext uri="{FF2B5EF4-FFF2-40B4-BE49-F238E27FC236}">
                <a16:creationId xmlns:a16="http://schemas.microsoft.com/office/drawing/2014/main" id="{E962B853-D389-48F1-A92F-3D29AC0C6D8C}"/>
              </a:ext>
            </a:extLst>
          </p:cNvPr>
          <p:cNvSpPr>
            <a:spLocks noChangeArrowheads="1"/>
          </p:cNvSpPr>
          <p:nvPr/>
        </p:nvSpPr>
        <p:spPr bwMode="auto">
          <a:xfrm>
            <a:off x="8071485" y="3688812"/>
            <a:ext cx="3090862" cy="357188"/>
          </a:xfrm>
          <a:prstGeom prst="rect">
            <a:avLst/>
          </a:prstGeom>
          <a:solidFill>
            <a:srgbClr val="002060"/>
          </a:solidFill>
          <a:ln w="6350" algn="ctr">
            <a:solidFill>
              <a:srgbClr val="002060"/>
            </a:solidFill>
            <a:miter lim="800000"/>
            <a:headEnd type="none" w="sm" len="sm"/>
            <a:tailEnd type="none" w="sm" len="sm"/>
          </a:ln>
        </p:spPr>
        <p:txBody>
          <a:bodyPr tIns="91440" bIns="91440" anchor="ctr"/>
          <a:lstStyle/>
          <a:p>
            <a:pPr algn="ctr" eaLnBrk="0" hangingPunct="0">
              <a:spcBef>
                <a:spcPts val="600"/>
              </a:spcBef>
              <a:buClr>
                <a:srgbClr val="002060"/>
              </a:buClr>
              <a:buSzPct val="100000"/>
              <a:tabLst>
                <a:tab pos="0" algn="l"/>
              </a:tabLst>
            </a:pPr>
            <a:r>
              <a:rPr lang="zh-CN" altLang="en-US" sz="1400" b="1">
                <a:solidFill>
                  <a:schemeClr val="bg2"/>
                </a:solidFill>
                <a:latin typeface="微软雅黑" pitchFamily="34" charset="-122"/>
                <a:ea typeface="微软雅黑" pitchFamily="34" charset="-122"/>
                <a:cs typeface="Arial Unicode MS" pitchFamily="34" charset="-122"/>
              </a:rPr>
              <a:t>目标</a:t>
            </a:r>
          </a:p>
        </p:txBody>
      </p:sp>
      <p:sp>
        <p:nvSpPr>
          <p:cNvPr id="66" name="AutoShape 12">
            <a:extLst>
              <a:ext uri="{FF2B5EF4-FFF2-40B4-BE49-F238E27FC236}">
                <a16:creationId xmlns:a16="http://schemas.microsoft.com/office/drawing/2014/main" id="{66A4527C-9BF3-488E-8CA5-AA72F783AA84}"/>
              </a:ext>
            </a:extLst>
          </p:cNvPr>
          <p:cNvSpPr>
            <a:spLocks noChangeArrowheads="1"/>
          </p:cNvSpPr>
          <p:nvPr>
            <p:custDataLst>
              <p:tags r:id="rId2"/>
            </p:custDataLst>
          </p:nvPr>
        </p:nvSpPr>
        <p:spPr bwMode="gray">
          <a:xfrm>
            <a:off x="4788677" y="2566541"/>
            <a:ext cx="2243700" cy="1006475"/>
          </a:xfrm>
          <a:prstGeom prst="parallelogram">
            <a:avLst/>
          </a:prstGeom>
          <a:solidFill>
            <a:srgbClr val="92D400"/>
          </a:solidFill>
          <a:ln w="6350" algn="ctr">
            <a:solidFill>
              <a:srgbClr val="92D400"/>
            </a:solidFill>
            <a:miter lim="800000"/>
            <a:headEnd type="none" w="sm" len="sm"/>
            <a:tailEnd type="none" w="sm" len="sm"/>
          </a:ln>
        </p:spPr>
        <p:txBody>
          <a:bodyPr tIns="91440" bIns="91440" anchor="ctr"/>
          <a:lstStyle/>
          <a:p>
            <a:pPr algn="ctr" eaLnBrk="0" hangingPunct="0">
              <a:spcBef>
                <a:spcPts val="600"/>
              </a:spcBef>
              <a:buClr>
                <a:srgbClr val="002060"/>
              </a:buClr>
              <a:buSzPct val="100000"/>
              <a:tabLst>
                <a:tab pos="0" algn="l"/>
              </a:tabLst>
            </a:pPr>
            <a:r>
              <a:rPr lang="zh-CN" altLang="en-US" sz="1400" b="1" dirty="0">
                <a:solidFill>
                  <a:schemeClr val="bg2"/>
                </a:solidFill>
                <a:latin typeface="微软雅黑" pitchFamily="34" charset="-122"/>
                <a:ea typeface="微软雅黑" pitchFamily="34" charset="-122"/>
                <a:cs typeface="Arial Unicode MS" pitchFamily="34" charset="-122"/>
              </a:rPr>
              <a:t>第二阶段：建立决策、监管、服务的一体化平台</a:t>
            </a:r>
          </a:p>
        </p:txBody>
      </p:sp>
      <p:sp>
        <p:nvSpPr>
          <p:cNvPr id="67" name="Rectangle 48">
            <a:extLst>
              <a:ext uri="{FF2B5EF4-FFF2-40B4-BE49-F238E27FC236}">
                <a16:creationId xmlns:a16="http://schemas.microsoft.com/office/drawing/2014/main" id="{10407F4A-F14E-4B74-A029-30819C248651}"/>
              </a:ext>
            </a:extLst>
          </p:cNvPr>
          <p:cNvSpPr>
            <a:spLocks noChangeArrowheads="1"/>
          </p:cNvSpPr>
          <p:nvPr/>
        </p:nvSpPr>
        <p:spPr bwMode="auto">
          <a:xfrm>
            <a:off x="4709786" y="3717032"/>
            <a:ext cx="2432050" cy="2031325"/>
          </a:xfrm>
          <a:prstGeom prst="rect">
            <a:avLst/>
          </a:prstGeom>
          <a:noFill/>
          <a:ln>
            <a:noFill/>
          </a:ln>
        </p:spPr>
        <p:txBody>
          <a:bodyPr wrap="square" lIns="0" tIns="0" rIns="0" bIns="0" anchor="b">
            <a:spAutoFit/>
          </a:bodyPr>
          <a:lstStyle/>
          <a:p>
            <a:pPr marL="114300" indent="-114300">
              <a:buClr>
                <a:schemeClr val="accent4">
                  <a:lumMod val="50000"/>
                </a:schemeClr>
              </a:buClr>
              <a:buSzPct val="70000"/>
              <a:buFont typeface="Wingdings" pitchFamily="2" charset="2"/>
              <a:buChar char="n"/>
              <a:defRPr/>
            </a:pPr>
            <a:r>
              <a:rPr kumimoji="1" lang="zh-CN" altLang="en-US" sz="1200" dirty="0">
                <a:latin typeface="微软雅黑" pitchFamily="34" charset="-122"/>
                <a:ea typeface="微软雅黑" pitchFamily="34" charset="-122"/>
                <a:cs typeface="Arial Unicode MS" pitchFamily="34" charset="-122"/>
              </a:rPr>
              <a:t>全面管控的意识理念和文化已经深入人心</a:t>
            </a:r>
            <a:endParaRPr kumimoji="1" lang="en-US" altLang="zh-CN" sz="1200" dirty="0">
              <a:latin typeface="微软雅黑" pitchFamily="34" charset="-122"/>
              <a:ea typeface="微软雅黑" pitchFamily="34" charset="-122"/>
              <a:cs typeface="Arial Unicode MS" pitchFamily="34" charset="-122"/>
            </a:endParaRPr>
          </a:p>
          <a:p>
            <a:pPr marL="114300" indent="-114300">
              <a:buClr>
                <a:schemeClr val="accent4">
                  <a:lumMod val="50000"/>
                </a:schemeClr>
              </a:buClr>
              <a:buSzPct val="70000"/>
              <a:buFont typeface="Wingdings" pitchFamily="2" charset="2"/>
              <a:buChar char="n"/>
              <a:defRPr/>
            </a:pPr>
            <a:r>
              <a:rPr kumimoji="1" lang="zh-CN" altLang="en-US" sz="1200" dirty="0">
                <a:latin typeface="微软雅黑" pitchFamily="34" charset="-122"/>
                <a:ea typeface="微软雅黑" pitchFamily="34" charset="-122"/>
                <a:cs typeface="Arial Unicode MS" pitchFamily="34" charset="-122"/>
              </a:rPr>
              <a:t>智慧决策作为平台的核心功能，梳理管理分析指标，建立完善的业务场景分析体系</a:t>
            </a:r>
            <a:endParaRPr kumimoji="1" lang="en-US" altLang="zh-CN" sz="1200" dirty="0">
              <a:latin typeface="微软雅黑" pitchFamily="34" charset="-122"/>
              <a:ea typeface="微软雅黑" pitchFamily="34" charset="-122"/>
              <a:cs typeface="Arial Unicode MS" pitchFamily="34" charset="-122"/>
            </a:endParaRPr>
          </a:p>
          <a:p>
            <a:pPr marL="114300" indent="-114300">
              <a:buClr>
                <a:schemeClr val="accent4">
                  <a:lumMod val="50000"/>
                </a:schemeClr>
              </a:buClr>
              <a:buSzPct val="70000"/>
              <a:buFont typeface="Wingdings" pitchFamily="2" charset="2"/>
              <a:buChar char="n"/>
              <a:defRPr/>
            </a:pPr>
            <a:r>
              <a:rPr kumimoji="1" lang="zh-CN" altLang="en-US" sz="1200" dirty="0">
                <a:latin typeface="微软雅黑" pitchFamily="34" charset="-122"/>
                <a:ea typeface="微软雅黑" pitchFamily="34" charset="-122"/>
                <a:cs typeface="Arial Unicode MS" pitchFamily="34" charset="-122"/>
              </a:rPr>
              <a:t>智慧监管作为平台的基础功能，引入外接数据库，实现对于保险基金的风险监控</a:t>
            </a:r>
            <a:endParaRPr kumimoji="1" lang="en-US" altLang="zh-CN" sz="1200" dirty="0">
              <a:latin typeface="微软雅黑" pitchFamily="34" charset="-122"/>
              <a:ea typeface="微软雅黑" pitchFamily="34" charset="-122"/>
              <a:cs typeface="Arial Unicode MS" pitchFamily="34" charset="-122"/>
            </a:endParaRPr>
          </a:p>
          <a:p>
            <a:pPr marL="114300" indent="-114300">
              <a:buClr>
                <a:schemeClr val="accent4">
                  <a:lumMod val="50000"/>
                </a:schemeClr>
              </a:buClr>
              <a:buSzPct val="70000"/>
              <a:buFont typeface="Wingdings" pitchFamily="2" charset="2"/>
              <a:buChar char="n"/>
              <a:defRPr/>
            </a:pPr>
            <a:r>
              <a:rPr kumimoji="1" lang="zh-CN" altLang="en-US" sz="1200" dirty="0">
                <a:latin typeface="微软雅黑" pitchFamily="34" charset="-122"/>
                <a:ea typeface="微软雅黑" pitchFamily="34" charset="-122"/>
                <a:cs typeface="Arial Unicode MS" pitchFamily="34" charset="-122"/>
              </a:rPr>
              <a:t>智慧服务作为平台的基础功能，用于再保证服务质量统一的基础上提升个性化服务能力</a:t>
            </a:r>
            <a:endParaRPr kumimoji="1" lang="en-US" altLang="zh-CN" sz="1200" dirty="0">
              <a:latin typeface="微软雅黑" pitchFamily="34" charset="-122"/>
              <a:ea typeface="微软雅黑" pitchFamily="34" charset="-122"/>
              <a:cs typeface="Arial Unicode MS" pitchFamily="34" charset="-122"/>
            </a:endParaRPr>
          </a:p>
        </p:txBody>
      </p:sp>
      <p:sp>
        <p:nvSpPr>
          <p:cNvPr id="68" name="AutoShape 12">
            <a:extLst>
              <a:ext uri="{FF2B5EF4-FFF2-40B4-BE49-F238E27FC236}">
                <a16:creationId xmlns:a16="http://schemas.microsoft.com/office/drawing/2014/main" id="{D728A1B2-DF03-4781-8396-7E772504EEDC}"/>
              </a:ext>
            </a:extLst>
          </p:cNvPr>
          <p:cNvSpPr>
            <a:spLocks noChangeArrowheads="1"/>
          </p:cNvSpPr>
          <p:nvPr>
            <p:custDataLst>
              <p:tags r:id="rId3"/>
            </p:custDataLst>
          </p:nvPr>
        </p:nvSpPr>
        <p:spPr bwMode="gray">
          <a:xfrm>
            <a:off x="8490080" y="1409402"/>
            <a:ext cx="2221306" cy="1074738"/>
          </a:xfrm>
          <a:prstGeom prst="parallelogram">
            <a:avLst/>
          </a:prstGeom>
          <a:solidFill>
            <a:srgbClr val="002060"/>
          </a:solidFill>
          <a:ln w="6350" algn="ctr">
            <a:noFill/>
            <a:miter lim="800000"/>
            <a:headEnd type="none" w="sm" len="sm"/>
            <a:tailEnd type="none" w="sm" len="sm"/>
          </a:ln>
        </p:spPr>
        <p:txBody>
          <a:bodyPr tIns="91440" bIns="91440" anchor="ctr"/>
          <a:lstStyle/>
          <a:p>
            <a:pPr algn="ctr" eaLnBrk="0" hangingPunct="0">
              <a:spcBef>
                <a:spcPts val="600"/>
              </a:spcBef>
              <a:buClr>
                <a:srgbClr val="002060"/>
              </a:buClr>
              <a:buSzPct val="100000"/>
              <a:tabLst>
                <a:tab pos="0" algn="l"/>
              </a:tabLst>
            </a:pPr>
            <a:r>
              <a:rPr lang="zh-CN" altLang="en-US" sz="1400" b="1" dirty="0">
                <a:solidFill>
                  <a:schemeClr val="bg2"/>
                </a:solidFill>
                <a:latin typeface="微软雅黑" pitchFamily="34" charset="-122"/>
                <a:ea typeface="微软雅黑" pitchFamily="34" charset="-122"/>
                <a:cs typeface="Arial Unicode MS" pitchFamily="34" charset="-122"/>
              </a:rPr>
              <a:t>第三阶段：完善智慧化平台，深化决策与监管职能</a:t>
            </a:r>
            <a:endParaRPr lang="en-US" altLang="zh-CN" sz="1400" b="1" dirty="0">
              <a:solidFill>
                <a:schemeClr val="bg2"/>
              </a:solidFill>
              <a:latin typeface="微软雅黑" pitchFamily="34" charset="-122"/>
              <a:ea typeface="微软雅黑" pitchFamily="34" charset="-122"/>
              <a:cs typeface="Arial Unicode MS" pitchFamily="34" charset="-122"/>
            </a:endParaRPr>
          </a:p>
        </p:txBody>
      </p:sp>
      <p:sp>
        <p:nvSpPr>
          <p:cNvPr id="69" name="Rectangle 29">
            <a:extLst>
              <a:ext uri="{FF2B5EF4-FFF2-40B4-BE49-F238E27FC236}">
                <a16:creationId xmlns:a16="http://schemas.microsoft.com/office/drawing/2014/main" id="{3851CE6C-4E80-43F9-9DFD-D110864CAD87}"/>
              </a:ext>
            </a:extLst>
          </p:cNvPr>
          <p:cNvSpPr>
            <a:spLocks noChangeArrowheads="1"/>
          </p:cNvSpPr>
          <p:nvPr/>
        </p:nvSpPr>
        <p:spPr bwMode="auto">
          <a:xfrm>
            <a:off x="8065637" y="5301208"/>
            <a:ext cx="3090861" cy="671564"/>
          </a:xfrm>
          <a:prstGeom prst="rect">
            <a:avLst/>
          </a:prstGeom>
          <a:solidFill>
            <a:schemeClr val="bg1"/>
          </a:solidFill>
          <a:ln w="6350" algn="ctr">
            <a:solidFill>
              <a:schemeClr val="tx2"/>
            </a:solidFill>
            <a:miter lim="800000"/>
            <a:headEnd type="none" w="sm" len="sm"/>
            <a:tailEnd type="none" w="sm" len="sm"/>
          </a:ln>
        </p:spPr>
        <p:txBody>
          <a:bodyPr tIns="91440" bIns="91440" anchor="ctr"/>
          <a:lstStyle/>
          <a:p>
            <a:pPr eaLnBrk="0" hangingPunct="0">
              <a:spcBef>
                <a:spcPts val="600"/>
              </a:spcBef>
              <a:buClr>
                <a:srgbClr val="002060"/>
              </a:buClr>
              <a:buSzPct val="100000"/>
              <a:tabLst>
                <a:tab pos="0" algn="l"/>
              </a:tabLst>
            </a:pPr>
            <a:r>
              <a:rPr lang="zh-CN" altLang="en-US" sz="1400" dirty="0">
                <a:latin typeface="微软雅黑" pitchFamily="34" charset="-122"/>
                <a:ea typeface="微软雅黑" pitchFamily="34" charset="-122"/>
                <a:cs typeface="Arial Unicode MS" pitchFamily="34" charset="-122"/>
              </a:rPr>
              <a:t>建立符合人民诉求、引领业务发展、达到业内领先标准的管理体系</a:t>
            </a:r>
            <a:endParaRPr lang="en-US" altLang="zh-CN" sz="1400" dirty="0">
              <a:latin typeface="微软雅黑" pitchFamily="34" charset="-122"/>
              <a:ea typeface="微软雅黑" pitchFamily="34" charset="-122"/>
              <a:cs typeface="Arial Unicode MS" pitchFamily="34" charset="-122"/>
            </a:endParaRPr>
          </a:p>
        </p:txBody>
      </p:sp>
      <p:sp>
        <p:nvSpPr>
          <p:cNvPr id="70" name="Rectangle 30">
            <a:extLst>
              <a:ext uri="{FF2B5EF4-FFF2-40B4-BE49-F238E27FC236}">
                <a16:creationId xmlns:a16="http://schemas.microsoft.com/office/drawing/2014/main" id="{9BADC02F-F8BE-48D8-B0E6-2EE5CE8C93FE}"/>
              </a:ext>
            </a:extLst>
          </p:cNvPr>
          <p:cNvSpPr>
            <a:spLocks noChangeArrowheads="1"/>
          </p:cNvSpPr>
          <p:nvPr/>
        </p:nvSpPr>
        <p:spPr bwMode="auto">
          <a:xfrm>
            <a:off x="8065638" y="5015069"/>
            <a:ext cx="3090860" cy="295275"/>
          </a:xfrm>
          <a:prstGeom prst="rect">
            <a:avLst/>
          </a:prstGeom>
          <a:solidFill>
            <a:srgbClr val="002060"/>
          </a:solidFill>
          <a:ln w="6350" algn="ctr">
            <a:solidFill>
              <a:srgbClr val="002060"/>
            </a:solidFill>
            <a:miter lim="800000"/>
            <a:headEnd type="none" w="sm" len="sm"/>
            <a:tailEnd type="none" w="sm" len="sm"/>
          </a:ln>
        </p:spPr>
        <p:txBody>
          <a:bodyPr tIns="91440" bIns="91440" anchor="ctr"/>
          <a:lstStyle/>
          <a:p>
            <a:pPr algn="ctr" eaLnBrk="0" hangingPunct="0">
              <a:spcBef>
                <a:spcPts val="600"/>
              </a:spcBef>
              <a:buClr>
                <a:srgbClr val="002060"/>
              </a:buClr>
              <a:buSzPct val="100000"/>
              <a:tabLst>
                <a:tab pos="0" algn="l"/>
              </a:tabLst>
            </a:pPr>
            <a:r>
              <a:rPr lang="zh-CN" altLang="en-US" sz="1400" b="1">
                <a:solidFill>
                  <a:schemeClr val="bg2"/>
                </a:solidFill>
                <a:latin typeface="微软雅黑" pitchFamily="34" charset="-122"/>
                <a:ea typeface="微软雅黑" pitchFamily="34" charset="-122"/>
                <a:cs typeface="Arial Unicode MS" pitchFamily="34" charset="-122"/>
              </a:rPr>
              <a:t>愿景</a:t>
            </a:r>
          </a:p>
        </p:txBody>
      </p:sp>
      <p:sp>
        <p:nvSpPr>
          <p:cNvPr id="71" name="Rectangle 50">
            <a:extLst>
              <a:ext uri="{FF2B5EF4-FFF2-40B4-BE49-F238E27FC236}">
                <a16:creationId xmlns:a16="http://schemas.microsoft.com/office/drawing/2014/main" id="{D67860B1-A379-4816-9B9E-2A0077D97B07}"/>
              </a:ext>
            </a:extLst>
          </p:cNvPr>
          <p:cNvSpPr>
            <a:spLocks noChangeArrowheads="1"/>
          </p:cNvSpPr>
          <p:nvPr/>
        </p:nvSpPr>
        <p:spPr bwMode="auto">
          <a:xfrm>
            <a:off x="8074501" y="2708920"/>
            <a:ext cx="3052465" cy="738664"/>
          </a:xfrm>
          <a:prstGeom prst="rect">
            <a:avLst/>
          </a:prstGeom>
          <a:noFill/>
          <a:ln>
            <a:noFill/>
          </a:ln>
        </p:spPr>
        <p:txBody>
          <a:bodyPr wrap="square" lIns="0" tIns="0" rIns="0" bIns="0" anchor="b">
            <a:spAutoFit/>
          </a:bodyPr>
          <a:lstStyle/>
          <a:p>
            <a:pPr marL="114300" indent="-114300">
              <a:buClr>
                <a:schemeClr val="tx2"/>
              </a:buClr>
              <a:buSzPct val="70000"/>
              <a:buFont typeface="Wingdings" pitchFamily="2" charset="2"/>
              <a:buChar char="n"/>
              <a:defRPr/>
            </a:pPr>
            <a:r>
              <a:rPr kumimoji="1" lang="zh-CN" altLang="en-US" sz="1200" dirty="0">
                <a:latin typeface="微软雅黑" pitchFamily="34" charset="-122"/>
                <a:ea typeface="微软雅黑" pitchFamily="34" charset="-122"/>
                <a:cs typeface="Arial Unicode MS" pitchFamily="34" charset="-122"/>
              </a:rPr>
              <a:t>完善智慧决策系统，搭建数字孪生框架，对接外部数据库，实现政策仿真</a:t>
            </a:r>
            <a:endParaRPr kumimoji="1" lang="en-US" altLang="zh-CN" sz="1200" dirty="0">
              <a:latin typeface="微软雅黑" pitchFamily="34" charset="-122"/>
              <a:ea typeface="微软雅黑" pitchFamily="34" charset="-122"/>
              <a:cs typeface="Arial Unicode MS" pitchFamily="34" charset="-122"/>
            </a:endParaRPr>
          </a:p>
          <a:p>
            <a:pPr marL="114300" indent="-114300">
              <a:buClr>
                <a:schemeClr val="tx2"/>
              </a:buClr>
              <a:buSzPct val="70000"/>
              <a:buFont typeface="Wingdings" pitchFamily="2" charset="2"/>
              <a:buChar char="n"/>
              <a:defRPr/>
            </a:pPr>
            <a:r>
              <a:rPr kumimoji="1" lang="zh-CN" altLang="en-US" sz="1200" dirty="0">
                <a:latin typeface="微软雅黑" pitchFamily="34" charset="-122"/>
                <a:ea typeface="微软雅黑" pitchFamily="34" charset="-122"/>
                <a:cs typeface="Arial Unicode MS" pitchFamily="34" charset="-122"/>
              </a:rPr>
              <a:t>完善智慧监管系统，实现对全流程业务合规性、服务质量和财务风险的综合监控</a:t>
            </a:r>
          </a:p>
        </p:txBody>
      </p:sp>
      <p:sp>
        <p:nvSpPr>
          <p:cNvPr id="72" name="Line 5">
            <a:extLst>
              <a:ext uri="{FF2B5EF4-FFF2-40B4-BE49-F238E27FC236}">
                <a16:creationId xmlns:a16="http://schemas.microsoft.com/office/drawing/2014/main" id="{420B6394-9186-40B0-98EC-1229209503AB}"/>
              </a:ext>
            </a:extLst>
          </p:cNvPr>
          <p:cNvSpPr>
            <a:spLocks noChangeShapeType="1"/>
          </p:cNvSpPr>
          <p:nvPr/>
        </p:nvSpPr>
        <p:spPr bwMode="auto">
          <a:xfrm flipV="1">
            <a:off x="1007416" y="6040924"/>
            <a:ext cx="10225136" cy="0"/>
          </a:xfrm>
          <a:prstGeom prst="line">
            <a:avLst/>
          </a:prstGeom>
          <a:noFill/>
          <a:ln w="28575">
            <a:solidFill>
              <a:srgbClr val="0070C0"/>
            </a:solidFill>
            <a:round/>
            <a:headEnd/>
            <a:tailEnd type="triangle" w="med" len="med"/>
          </a:ln>
        </p:spPr>
        <p:txBody>
          <a:bodyPr tIns="91440" bIns="91440" anchor="ctr"/>
          <a:lstStyle/>
          <a:p>
            <a:pPr>
              <a:defRPr/>
            </a:pPr>
            <a:endParaRPr lang="en-US" kern="0">
              <a:solidFill>
                <a:sysClr val="windowText" lastClr="000000"/>
              </a:solidFill>
              <a:latin typeface="Arial Unicode MS" pitchFamily="34" charset="-122"/>
              <a:ea typeface="Arial Unicode MS" pitchFamily="34" charset="-122"/>
              <a:cs typeface="Arial Unicode MS" pitchFamily="34" charset="-122"/>
            </a:endParaRPr>
          </a:p>
        </p:txBody>
      </p:sp>
      <p:sp>
        <p:nvSpPr>
          <p:cNvPr id="73" name="Line 4">
            <a:extLst>
              <a:ext uri="{FF2B5EF4-FFF2-40B4-BE49-F238E27FC236}">
                <a16:creationId xmlns:a16="http://schemas.microsoft.com/office/drawing/2014/main" id="{50D33ED1-A22A-4054-94FA-2F62DBB386E3}"/>
              </a:ext>
            </a:extLst>
          </p:cNvPr>
          <p:cNvSpPr>
            <a:spLocks noChangeShapeType="1"/>
          </p:cNvSpPr>
          <p:nvPr/>
        </p:nvSpPr>
        <p:spPr bwMode="auto">
          <a:xfrm flipV="1">
            <a:off x="4200981" y="1467568"/>
            <a:ext cx="11906" cy="4562242"/>
          </a:xfrm>
          <a:prstGeom prst="line">
            <a:avLst/>
          </a:prstGeom>
          <a:noFill/>
          <a:ln w="3175">
            <a:solidFill>
              <a:schemeClr val="accent1"/>
            </a:solidFill>
            <a:prstDash val="sysDash"/>
            <a:round/>
            <a:headEnd/>
            <a:tailEnd type="triangle" w="med" len="med"/>
          </a:ln>
          <a:extLst>
            <a:ext uri="{909E8E84-426E-40DD-AFC4-6F175D3DCCD1}">
              <a14:hiddenFill xmlns:a14="http://schemas.microsoft.com/office/drawing/2010/main">
                <a:noFill/>
              </a14:hiddenFill>
            </a:ext>
          </a:extLst>
        </p:spPr>
        <p:txBody>
          <a:bodyPr tIns="91440" bIns="91440" anchor="ctr"/>
          <a:lstStyle/>
          <a:p>
            <a:endParaRPr lang="en-US"/>
          </a:p>
        </p:txBody>
      </p:sp>
      <p:sp>
        <p:nvSpPr>
          <p:cNvPr id="74" name="Line 4">
            <a:extLst>
              <a:ext uri="{FF2B5EF4-FFF2-40B4-BE49-F238E27FC236}">
                <a16:creationId xmlns:a16="http://schemas.microsoft.com/office/drawing/2014/main" id="{BB86BB56-3E8B-40B9-AFE1-19DCC1DC9A65}"/>
              </a:ext>
            </a:extLst>
          </p:cNvPr>
          <p:cNvSpPr>
            <a:spLocks noChangeShapeType="1"/>
          </p:cNvSpPr>
          <p:nvPr/>
        </p:nvSpPr>
        <p:spPr bwMode="auto">
          <a:xfrm flipV="1">
            <a:off x="7608168" y="1467568"/>
            <a:ext cx="0" cy="4564362"/>
          </a:xfrm>
          <a:prstGeom prst="line">
            <a:avLst/>
          </a:prstGeom>
          <a:noFill/>
          <a:ln w="3175">
            <a:solidFill>
              <a:schemeClr val="accent1"/>
            </a:solidFill>
            <a:prstDash val="sysDash"/>
            <a:round/>
            <a:headEnd/>
            <a:tailEnd type="triangle" w="med" len="med"/>
          </a:ln>
          <a:extLst>
            <a:ext uri="{909E8E84-426E-40DD-AFC4-6F175D3DCCD1}">
              <a14:hiddenFill xmlns:a14="http://schemas.microsoft.com/office/drawing/2010/main">
                <a:noFill/>
              </a14:hiddenFill>
            </a:ext>
          </a:extLst>
        </p:spPr>
        <p:txBody>
          <a:bodyPr tIns="91440" bIns="91440" anchor="ctr"/>
          <a:lstStyle/>
          <a:p>
            <a:endParaRPr lang="en-US"/>
          </a:p>
        </p:txBody>
      </p:sp>
      <p:sp>
        <p:nvSpPr>
          <p:cNvPr id="75" name="Rectangle 30">
            <a:extLst>
              <a:ext uri="{FF2B5EF4-FFF2-40B4-BE49-F238E27FC236}">
                <a16:creationId xmlns:a16="http://schemas.microsoft.com/office/drawing/2014/main" id="{4D1CCE0E-9EA1-473F-8959-839112C5B9DF}"/>
              </a:ext>
            </a:extLst>
          </p:cNvPr>
          <p:cNvSpPr>
            <a:spLocks noChangeArrowheads="1"/>
          </p:cNvSpPr>
          <p:nvPr/>
        </p:nvSpPr>
        <p:spPr bwMode="auto">
          <a:xfrm>
            <a:off x="4793031" y="1419180"/>
            <a:ext cx="2234991" cy="285750"/>
          </a:xfrm>
          <a:prstGeom prst="rect">
            <a:avLst/>
          </a:prstGeom>
          <a:solidFill>
            <a:srgbClr val="92D050"/>
          </a:solidFill>
          <a:ln w="6350" algn="ctr">
            <a:solidFill>
              <a:srgbClr val="92D400"/>
            </a:solidFill>
            <a:miter lim="800000"/>
            <a:headEnd type="none" w="sm" len="sm"/>
            <a:tailEnd type="none" w="sm" len="sm"/>
          </a:ln>
        </p:spPr>
        <p:txBody>
          <a:bodyPr tIns="91440" bIns="91440" anchor="ctr"/>
          <a:lstStyle/>
          <a:p>
            <a:pPr algn="ctr" eaLnBrk="0" hangingPunct="0">
              <a:spcBef>
                <a:spcPts val="600"/>
              </a:spcBef>
              <a:buClr>
                <a:srgbClr val="002060"/>
              </a:buClr>
              <a:buSzPct val="100000"/>
              <a:tabLst>
                <a:tab pos="0" algn="l"/>
              </a:tabLst>
            </a:pPr>
            <a:r>
              <a:rPr lang="zh-CN" altLang="en-US" sz="1400" b="1" dirty="0">
                <a:solidFill>
                  <a:schemeClr val="bg2"/>
                </a:solidFill>
                <a:latin typeface="微软雅黑" pitchFamily="34" charset="-122"/>
                <a:ea typeface="微软雅黑" pitchFamily="34" charset="-122"/>
                <a:cs typeface="Arial Unicode MS" pitchFamily="34" charset="-122"/>
              </a:rPr>
              <a:t>一期目标</a:t>
            </a:r>
          </a:p>
        </p:txBody>
      </p:sp>
      <p:sp>
        <p:nvSpPr>
          <p:cNvPr id="76" name="Rectangle 29">
            <a:extLst>
              <a:ext uri="{FF2B5EF4-FFF2-40B4-BE49-F238E27FC236}">
                <a16:creationId xmlns:a16="http://schemas.microsoft.com/office/drawing/2014/main" id="{1B1E4500-A4FB-4A95-9DE4-23FB1097DFE7}"/>
              </a:ext>
            </a:extLst>
          </p:cNvPr>
          <p:cNvSpPr>
            <a:spLocks noChangeArrowheads="1"/>
          </p:cNvSpPr>
          <p:nvPr/>
        </p:nvSpPr>
        <p:spPr bwMode="auto">
          <a:xfrm>
            <a:off x="4793030" y="1713591"/>
            <a:ext cx="2234991" cy="630085"/>
          </a:xfrm>
          <a:prstGeom prst="rect">
            <a:avLst/>
          </a:prstGeom>
          <a:solidFill>
            <a:schemeClr val="bg1"/>
          </a:solidFill>
          <a:ln w="6350" algn="ctr">
            <a:solidFill>
              <a:srgbClr val="92D400"/>
            </a:solidFill>
            <a:miter lim="800000"/>
            <a:headEnd type="none" w="sm" len="sm"/>
            <a:tailEnd type="none" w="sm" len="sm"/>
          </a:ln>
        </p:spPr>
        <p:txBody>
          <a:bodyPr tIns="91440" bIns="91440" anchor="ctr"/>
          <a:lstStyle/>
          <a:p>
            <a:pPr eaLnBrk="0" hangingPunct="0">
              <a:spcBef>
                <a:spcPts val="600"/>
              </a:spcBef>
              <a:buClr>
                <a:srgbClr val="002060"/>
              </a:buClr>
              <a:buSzPct val="100000"/>
              <a:tabLst>
                <a:tab pos="0" algn="l"/>
              </a:tabLst>
            </a:pPr>
            <a:r>
              <a:rPr lang="zh-CN" altLang="en-US" sz="1400" dirty="0">
                <a:latin typeface="微软雅黑" pitchFamily="34" charset="-122"/>
                <a:ea typeface="微软雅黑" pitchFamily="34" charset="-122"/>
                <a:cs typeface="Arial Unicode MS" pitchFamily="34" charset="-122"/>
              </a:rPr>
              <a:t>智慧人社平台初具雏形</a:t>
            </a:r>
          </a:p>
        </p:txBody>
      </p:sp>
    </p:spTree>
    <p:extLst>
      <p:ext uri="{BB962C8B-B14F-4D97-AF65-F5344CB8AC3E}">
        <p14:creationId xmlns:p14="http://schemas.microsoft.com/office/powerpoint/2010/main" val="267930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EA864686-61E9-43B3-A99F-B676B4744A7B}"/>
              </a:ext>
            </a:extLst>
          </p:cNvPr>
          <p:cNvSpPr>
            <a:spLocks noGrp="1"/>
          </p:cNvSpPr>
          <p:nvPr>
            <p:ph type="title"/>
          </p:nvPr>
        </p:nvSpPr>
        <p:spPr/>
        <p:txBody>
          <a:bodyPr/>
          <a:lstStyle/>
          <a:p>
            <a:pPr algn="l"/>
            <a:r>
              <a:rPr lang="zh-CN" altLang="en-US" dirty="0"/>
              <a:t>智慧决策：业务场景分析概览</a:t>
            </a:r>
            <a:endParaRPr lang="zh-CN" altLang="en-US" sz="2200" dirty="0"/>
          </a:p>
        </p:txBody>
      </p:sp>
      <p:sp>
        <p:nvSpPr>
          <p:cNvPr id="55" name="Rectangle 21">
            <a:extLst>
              <a:ext uri="{FF2B5EF4-FFF2-40B4-BE49-F238E27FC236}">
                <a16:creationId xmlns:a16="http://schemas.microsoft.com/office/drawing/2014/main" id="{2579F309-5556-4D1C-B959-CE36212A85B3}"/>
              </a:ext>
            </a:extLst>
          </p:cNvPr>
          <p:cNvSpPr/>
          <p:nvPr/>
        </p:nvSpPr>
        <p:spPr>
          <a:xfrm>
            <a:off x="857296" y="1441362"/>
            <a:ext cx="1124423" cy="4698412"/>
          </a:xfrm>
          <a:prstGeom prst="rect">
            <a:avLst/>
          </a:prstGeom>
          <a:solidFill>
            <a:schemeClr val="tx2">
              <a:lumMod val="60000"/>
              <a:lumOff val="40000"/>
            </a:schemeClr>
          </a:solidFill>
          <a:ln w="12700">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400" b="1" dirty="0">
                <a:solidFill>
                  <a:schemeClr val="bg1"/>
                </a:solidFill>
                <a:latin typeface="微软雅黑" pitchFamily="34" charset="-122"/>
                <a:ea typeface="微软雅黑" pitchFamily="34" charset="-122"/>
              </a:rPr>
              <a:t>广</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西</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人</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社</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大</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数</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据</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分</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析</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体</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系</a:t>
            </a:r>
            <a:endParaRPr lang="en-US" altLang="zh-CN" sz="1400" b="1" dirty="0">
              <a:solidFill>
                <a:schemeClr val="bg1"/>
              </a:solidFill>
              <a:latin typeface="微软雅黑" pitchFamily="34" charset="-122"/>
              <a:ea typeface="微软雅黑" pitchFamily="34" charset="-122"/>
            </a:endParaRPr>
          </a:p>
        </p:txBody>
      </p:sp>
      <p:sp>
        <p:nvSpPr>
          <p:cNvPr id="56" name="Rectangle 22">
            <a:extLst>
              <a:ext uri="{FF2B5EF4-FFF2-40B4-BE49-F238E27FC236}">
                <a16:creationId xmlns:a16="http://schemas.microsoft.com/office/drawing/2014/main" id="{7C754E12-3577-4FFF-8494-620DB9627D02}"/>
              </a:ext>
            </a:extLst>
          </p:cNvPr>
          <p:cNvSpPr/>
          <p:nvPr/>
        </p:nvSpPr>
        <p:spPr>
          <a:xfrm>
            <a:off x="2485334" y="1446993"/>
            <a:ext cx="1122204" cy="3564816"/>
          </a:xfrm>
          <a:prstGeom prst="rect">
            <a:avLst/>
          </a:prstGeom>
          <a:solidFill>
            <a:srgbClr val="00B0F0"/>
          </a:solidFill>
          <a:ln w="12700">
            <a:no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400" b="1" dirty="0">
                <a:solidFill>
                  <a:schemeClr val="bg1"/>
                </a:solidFill>
                <a:latin typeface="微软雅黑" pitchFamily="34" charset="-122"/>
                <a:ea typeface="微软雅黑" pitchFamily="34" charset="-122"/>
              </a:rPr>
              <a:t>统计分析</a:t>
            </a:r>
            <a:endParaRPr lang="en-US" sz="1400" b="1" dirty="0">
              <a:solidFill>
                <a:schemeClr val="bg1"/>
              </a:solidFill>
              <a:latin typeface="微软雅黑" pitchFamily="34" charset="-122"/>
              <a:ea typeface="微软雅黑" pitchFamily="34" charset="-122"/>
            </a:endParaRPr>
          </a:p>
        </p:txBody>
      </p:sp>
      <p:sp>
        <p:nvSpPr>
          <p:cNvPr id="57" name="Rectangle 23">
            <a:extLst>
              <a:ext uri="{FF2B5EF4-FFF2-40B4-BE49-F238E27FC236}">
                <a16:creationId xmlns:a16="http://schemas.microsoft.com/office/drawing/2014/main" id="{F320B887-6F36-4709-88D4-48DAE0B24C03}"/>
              </a:ext>
            </a:extLst>
          </p:cNvPr>
          <p:cNvSpPr/>
          <p:nvPr/>
        </p:nvSpPr>
        <p:spPr>
          <a:xfrm>
            <a:off x="2488870" y="5187111"/>
            <a:ext cx="1118668" cy="939326"/>
          </a:xfrm>
          <a:prstGeom prst="rect">
            <a:avLst/>
          </a:prstGeom>
          <a:solidFill>
            <a:srgbClr val="92D400"/>
          </a:solidFill>
          <a:ln w="12700">
            <a:solidFill>
              <a:srgbClr val="92D05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400" b="1" dirty="0">
                <a:solidFill>
                  <a:schemeClr val="bg1"/>
                </a:solidFill>
                <a:latin typeface="微软雅黑" pitchFamily="34" charset="-122"/>
                <a:ea typeface="微软雅黑" pitchFamily="34" charset="-122"/>
              </a:rPr>
              <a:t>政策仿真</a:t>
            </a:r>
            <a:endParaRPr lang="en-US" altLang="zh-CN" sz="1400" b="1" dirty="0">
              <a:solidFill>
                <a:schemeClr val="bg1"/>
              </a:solidFill>
              <a:latin typeface="微软雅黑" pitchFamily="34" charset="-122"/>
              <a:ea typeface="微软雅黑" pitchFamily="34" charset="-122"/>
            </a:endParaRPr>
          </a:p>
        </p:txBody>
      </p:sp>
      <p:sp>
        <p:nvSpPr>
          <p:cNvPr id="58" name="Rectangle 24">
            <a:extLst>
              <a:ext uri="{FF2B5EF4-FFF2-40B4-BE49-F238E27FC236}">
                <a16:creationId xmlns:a16="http://schemas.microsoft.com/office/drawing/2014/main" id="{3BF424B5-34F9-446E-BF1E-C94B3050054A}"/>
              </a:ext>
            </a:extLst>
          </p:cNvPr>
          <p:cNvSpPr/>
          <p:nvPr/>
        </p:nvSpPr>
        <p:spPr>
          <a:xfrm>
            <a:off x="4134409" y="1668154"/>
            <a:ext cx="1111002" cy="382588"/>
          </a:xfrm>
          <a:prstGeom prst="rect">
            <a:avLst/>
          </a:prstGeom>
          <a:solidFill>
            <a:srgbClr val="6096E6"/>
          </a:solidFill>
          <a:ln>
            <a:solidFill>
              <a:srgbClr val="6096E6"/>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社会保险</a:t>
            </a:r>
            <a:endParaRPr lang="en-US" sz="1200" b="1" dirty="0">
              <a:solidFill>
                <a:schemeClr val="tx1"/>
              </a:solidFill>
              <a:latin typeface="微软雅黑" pitchFamily="34" charset="-122"/>
              <a:ea typeface="微软雅黑" pitchFamily="34" charset="-122"/>
            </a:endParaRPr>
          </a:p>
        </p:txBody>
      </p:sp>
      <p:sp>
        <p:nvSpPr>
          <p:cNvPr id="59" name="Rectangle 25">
            <a:extLst>
              <a:ext uri="{FF2B5EF4-FFF2-40B4-BE49-F238E27FC236}">
                <a16:creationId xmlns:a16="http://schemas.microsoft.com/office/drawing/2014/main" id="{FDF13148-F24A-4F69-8EAF-11B8D48C5D58}"/>
              </a:ext>
            </a:extLst>
          </p:cNvPr>
          <p:cNvSpPr/>
          <p:nvPr/>
        </p:nvSpPr>
        <p:spPr>
          <a:xfrm>
            <a:off x="4135997" y="2600271"/>
            <a:ext cx="1111002" cy="381000"/>
          </a:xfrm>
          <a:prstGeom prst="rect">
            <a:avLst/>
          </a:prstGeom>
          <a:solidFill>
            <a:schemeClr val="tx2">
              <a:lumMod val="25000"/>
              <a:lumOff val="75000"/>
            </a:schemeClr>
          </a:solidFill>
          <a:ln w="12700">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就业创业</a:t>
            </a:r>
            <a:endParaRPr lang="en-US" sz="1200" b="1" dirty="0">
              <a:solidFill>
                <a:schemeClr val="tx1"/>
              </a:solidFill>
              <a:latin typeface="微软雅黑" pitchFamily="34" charset="-122"/>
              <a:ea typeface="微软雅黑" pitchFamily="34" charset="-122"/>
            </a:endParaRPr>
          </a:p>
        </p:txBody>
      </p:sp>
      <p:sp>
        <p:nvSpPr>
          <p:cNvPr id="60" name="Rectangle 26">
            <a:extLst>
              <a:ext uri="{FF2B5EF4-FFF2-40B4-BE49-F238E27FC236}">
                <a16:creationId xmlns:a16="http://schemas.microsoft.com/office/drawing/2014/main" id="{121B065B-4D86-4939-9BAF-5B82C16D3BCF}"/>
              </a:ext>
            </a:extLst>
          </p:cNvPr>
          <p:cNvSpPr/>
          <p:nvPr/>
        </p:nvSpPr>
        <p:spPr>
          <a:xfrm>
            <a:off x="4128059" y="3840088"/>
            <a:ext cx="1111002" cy="381000"/>
          </a:xfrm>
          <a:prstGeom prst="rect">
            <a:avLst/>
          </a:prstGeom>
          <a:solidFill>
            <a:srgbClr val="5E75BA"/>
          </a:solidFill>
          <a:ln w="12700">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人才服务</a:t>
            </a:r>
            <a:endParaRPr lang="en-US" sz="1200" b="1" dirty="0">
              <a:solidFill>
                <a:schemeClr val="tx1"/>
              </a:solidFill>
              <a:latin typeface="微软雅黑" pitchFamily="34" charset="-122"/>
              <a:ea typeface="微软雅黑" pitchFamily="34" charset="-122"/>
            </a:endParaRPr>
          </a:p>
        </p:txBody>
      </p:sp>
      <p:sp>
        <p:nvSpPr>
          <p:cNvPr id="61" name="Rounded Rectangle 27">
            <a:extLst>
              <a:ext uri="{FF2B5EF4-FFF2-40B4-BE49-F238E27FC236}">
                <a16:creationId xmlns:a16="http://schemas.microsoft.com/office/drawing/2014/main" id="{65BE6CA5-7BDE-45FB-8D60-4135A899102A}"/>
              </a:ext>
            </a:extLst>
          </p:cNvPr>
          <p:cNvSpPr/>
          <p:nvPr/>
        </p:nvSpPr>
        <p:spPr>
          <a:xfrm>
            <a:off x="2485333" y="980728"/>
            <a:ext cx="1118667" cy="392113"/>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400" b="1" dirty="0">
                <a:solidFill>
                  <a:schemeClr val="bg1"/>
                </a:solidFill>
                <a:latin typeface="微软雅黑" pitchFamily="34" charset="-122"/>
                <a:ea typeface="微软雅黑" pitchFamily="34" charset="-122"/>
              </a:rPr>
              <a:t>主题域</a:t>
            </a:r>
            <a:endParaRPr lang="en-US" sz="1400" b="1" dirty="0">
              <a:solidFill>
                <a:schemeClr val="bg1"/>
              </a:solidFill>
              <a:latin typeface="微软雅黑" pitchFamily="34" charset="-122"/>
              <a:ea typeface="微软雅黑" pitchFamily="34" charset="-122"/>
            </a:endParaRPr>
          </a:p>
        </p:txBody>
      </p:sp>
      <p:sp>
        <p:nvSpPr>
          <p:cNvPr id="62" name="Rounded Rectangle 28">
            <a:extLst>
              <a:ext uri="{FF2B5EF4-FFF2-40B4-BE49-F238E27FC236}">
                <a16:creationId xmlns:a16="http://schemas.microsoft.com/office/drawing/2014/main" id="{14728D85-CD62-4198-970A-75CC9A092179}"/>
              </a:ext>
            </a:extLst>
          </p:cNvPr>
          <p:cNvSpPr/>
          <p:nvPr/>
        </p:nvSpPr>
        <p:spPr>
          <a:xfrm>
            <a:off x="4113191" y="982316"/>
            <a:ext cx="1118667" cy="392113"/>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400" b="1" dirty="0">
                <a:solidFill>
                  <a:schemeClr val="bg1"/>
                </a:solidFill>
                <a:latin typeface="微软雅黑" pitchFamily="34" charset="-122"/>
                <a:ea typeface="微软雅黑" pitchFamily="34" charset="-122"/>
              </a:rPr>
              <a:t>主题</a:t>
            </a:r>
            <a:endParaRPr lang="en-US" altLang="zh-CN" sz="1400" b="1" dirty="0">
              <a:solidFill>
                <a:schemeClr val="bg1"/>
              </a:solidFill>
              <a:latin typeface="微软雅黑" pitchFamily="34" charset="-122"/>
              <a:ea typeface="微软雅黑" pitchFamily="34" charset="-122"/>
            </a:endParaRPr>
          </a:p>
        </p:txBody>
      </p:sp>
      <p:sp>
        <p:nvSpPr>
          <p:cNvPr id="63" name="Rounded Rectangle 29">
            <a:extLst>
              <a:ext uri="{FF2B5EF4-FFF2-40B4-BE49-F238E27FC236}">
                <a16:creationId xmlns:a16="http://schemas.microsoft.com/office/drawing/2014/main" id="{825C6FD5-CAAA-4137-A917-A17EE26B9354}"/>
              </a:ext>
            </a:extLst>
          </p:cNvPr>
          <p:cNvSpPr/>
          <p:nvPr/>
        </p:nvSpPr>
        <p:spPr>
          <a:xfrm>
            <a:off x="5744777" y="980728"/>
            <a:ext cx="3911986" cy="392113"/>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400" b="1" dirty="0">
                <a:solidFill>
                  <a:schemeClr val="bg1"/>
                </a:solidFill>
                <a:latin typeface="微软雅黑" pitchFamily="34" charset="-122"/>
                <a:ea typeface="微软雅黑" pitchFamily="34" charset="-122"/>
              </a:rPr>
              <a:t>子主题</a:t>
            </a:r>
            <a:endParaRPr lang="en-US" sz="1400" b="1" dirty="0">
              <a:solidFill>
                <a:schemeClr val="bg1"/>
              </a:solidFill>
              <a:latin typeface="微软雅黑" pitchFamily="34" charset="-122"/>
              <a:ea typeface="微软雅黑" pitchFamily="34" charset="-122"/>
            </a:endParaRPr>
          </a:p>
        </p:txBody>
      </p:sp>
      <p:sp>
        <p:nvSpPr>
          <p:cNvPr id="64" name="Rounded Rectangle 30">
            <a:extLst>
              <a:ext uri="{FF2B5EF4-FFF2-40B4-BE49-F238E27FC236}">
                <a16:creationId xmlns:a16="http://schemas.microsoft.com/office/drawing/2014/main" id="{B34F3B83-D109-428F-BD54-7E76EDAED2AB}"/>
              </a:ext>
            </a:extLst>
          </p:cNvPr>
          <p:cNvSpPr/>
          <p:nvPr/>
        </p:nvSpPr>
        <p:spPr>
          <a:xfrm>
            <a:off x="10200456" y="982316"/>
            <a:ext cx="793448" cy="392113"/>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400" b="1" dirty="0">
                <a:solidFill>
                  <a:schemeClr val="bg1"/>
                </a:solidFill>
                <a:latin typeface="微软雅黑" pitchFamily="34" charset="-122"/>
                <a:ea typeface="微软雅黑" pitchFamily="34" charset="-122"/>
              </a:rPr>
              <a:t>数据源</a:t>
            </a:r>
            <a:endParaRPr lang="en-US" sz="1400" b="1" dirty="0">
              <a:solidFill>
                <a:schemeClr val="bg1"/>
              </a:solidFill>
              <a:latin typeface="微软雅黑" pitchFamily="34" charset="-122"/>
              <a:ea typeface="微软雅黑" pitchFamily="34" charset="-122"/>
            </a:endParaRPr>
          </a:p>
        </p:txBody>
      </p:sp>
      <p:cxnSp>
        <p:nvCxnSpPr>
          <p:cNvPr id="65" name="Straight Arrow Connector 31">
            <a:extLst>
              <a:ext uri="{FF2B5EF4-FFF2-40B4-BE49-F238E27FC236}">
                <a16:creationId xmlns:a16="http://schemas.microsoft.com/office/drawing/2014/main" id="{4242A480-A334-4884-9C1D-AD0FEA5D79E0}"/>
              </a:ext>
            </a:extLst>
          </p:cNvPr>
          <p:cNvCxnSpPr>
            <a:cxnSpLocks/>
            <a:stCxn id="61" idx="3"/>
            <a:endCxn id="62" idx="1"/>
          </p:cNvCxnSpPr>
          <p:nvPr/>
        </p:nvCxnSpPr>
        <p:spPr>
          <a:xfrm>
            <a:off x="3604000" y="1176785"/>
            <a:ext cx="509191" cy="1588"/>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32">
            <a:extLst>
              <a:ext uri="{FF2B5EF4-FFF2-40B4-BE49-F238E27FC236}">
                <a16:creationId xmlns:a16="http://schemas.microsoft.com/office/drawing/2014/main" id="{935E907E-C5E1-42F2-ABFF-0561D9D2CA25}"/>
              </a:ext>
            </a:extLst>
          </p:cNvPr>
          <p:cNvCxnSpPr>
            <a:cxnSpLocks/>
            <a:stCxn id="62" idx="3"/>
            <a:endCxn id="63" idx="1"/>
          </p:cNvCxnSpPr>
          <p:nvPr/>
        </p:nvCxnSpPr>
        <p:spPr>
          <a:xfrm flipV="1">
            <a:off x="5231858" y="1176785"/>
            <a:ext cx="512919" cy="1588"/>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33">
            <a:extLst>
              <a:ext uri="{FF2B5EF4-FFF2-40B4-BE49-F238E27FC236}">
                <a16:creationId xmlns:a16="http://schemas.microsoft.com/office/drawing/2014/main" id="{D164BACE-9063-4C68-9E98-03ECBFD0E793}"/>
              </a:ext>
            </a:extLst>
          </p:cNvPr>
          <p:cNvCxnSpPr>
            <a:cxnSpLocks/>
            <a:stCxn id="63" idx="3"/>
            <a:endCxn id="64" idx="1"/>
          </p:cNvCxnSpPr>
          <p:nvPr/>
        </p:nvCxnSpPr>
        <p:spPr>
          <a:xfrm>
            <a:off x="9656763" y="1176785"/>
            <a:ext cx="543693" cy="1588"/>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sp>
        <p:nvSpPr>
          <p:cNvPr id="68" name="Rectangle 62">
            <a:extLst>
              <a:ext uri="{FF2B5EF4-FFF2-40B4-BE49-F238E27FC236}">
                <a16:creationId xmlns:a16="http://schemas.microsoft.com/office/drawing/2014/main" id="{5BDCB566-1B45-47EC-9264-E47B722FA015}"/>
              </a:ext>
            </a:extLst>
          </p:cNvPr>
          <p:cNvSpPr/>
          <p:nvPr/>
        </p:nvSpPr>
        <p:spPr>
          <a:xfrm>
            <a:off x="10200456" y="1507062"/>
            <a:ext cx="793448" cy="531821"/>
          </a:xfrm>
          <a:prstGeom prst="rect">
            <a:avLst/>
          </a:prstGeom>
          <a:solidFill>
            <a:schemeClr val="accent3">
              <a:lumMod val="75000"/>
            </a:schemeClr>
          </a:solidFill>
          <a:ln w="12700">
            <a:solidFill>
              <a:srgbClr val="92D40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社保缴费情况</a:t>
            </a:r>
            <a:r>
              <a:rPr lang="en-US" altLang="zh-CN" sz="900" dirty="0">
                <a:solidFill>
                  <a:schemeClr val="tx1"/>
                </a:solidFill>
                <a:latin typeface="微软雅黑" pitchFamily="34" charset="-122"/>
                <a:ea typeface="微软雅黑" pitchFamily="34" charset="-122"/>
              </a:rPr>
              <a:t>-</a:t>
            </a:r>
            <a:r>
              <a:rPr lang="zh-CN" altLang="en-US" sz="900" dirty="0">
                <a:solidFill>
                  <a:schemeClr val="tx1"/>
                </a:solidFill>
                <a:latin typeface="微软雅黑" pitchFamily="34" charset="-122"/>
                <a:ea typeface="微软雅黑" pitchFamily="34" charset="-122"/>
              </a:rPr>
              <a:t>利率控制</a:t>
            </a:r>
            <a:endParaRPr lang="en-US" altLang="zh-CN" sz="1050" dirty="0">
              <a:solidFill>
                <a:schemeClr val="tx1"/>
              </a:solidFill>
              <a:latin typeface="微软雅黑" pitchFamily="34" charset="-122"/>
              <a:ea typeface="微软雅黑" pitchFamily="34" charset="-122"/>
            </a:endParaRPr>
          </a:p>
        </p:txBody>
      </p:sp>
      <p:sp>
        <p:nvSpPr>
          <p:cNvPr id="69" name="Isosceles Triangle 10">
            <a:extLst>
              <a:ext uri="{FF2B5EF4-FFF2-40B4-BE49-F238E27FC236}">
                <a16:creationId xmlns:a16="http://schemas.microsoft.com/office/drawing/2014/main" id="{0EF7A057-BDC1-402C-8A0E-E94E15F49C57}"/>
              </a:ext>
            </a:extLst>
          </p:cNvPr>
          <p:cNvSpPr/>
          <p:nvPr/>
        </p:nvSpPr>
        <p:spPr>
          <a:xfrm rot="5400000">
            <a:off x="5258006" y="1809789"/>
            <a:ext cx="367532" cy="84270"/>
          </a:xfrm>
          <a:prstGeom prst="triangle">
            <a:avLst/>
          </a:prstGeom>
          <a:solidFill>
            <a:srgbClr val="6096E6"/>
          </a:solidFill>
          <a:ln>
            <a:solidFill>
              <a:srgbClr val="6096E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70" name="Isosceles Triangle 91">
            <a:extLst>
              <a:ext uri="{FF2B5EF4-FFF2-40B4-BE49-F238E27FC236}">
                <a16:creationId xmlns:a16="http://schemas.microsoft.com/office/drawing/2014/main" id="{0841EF2D-4D30-40C3-8C35-48BF2F033CBA}"/>
              </a:ext>
            </a:extLst>
          </p:cNvPr>
          <p:cNvSpPr/>
          <p:nvPr/>
        </p:nvSpPr>
        <p:spPr>
          <a:xfrm rot="5400000">
            <a:off x="7624634" y="3735224"/>
            <a:ext cx="4700641" cy="162971"/>
          </a:xfrm>
          <a:prstGeom prst="triangle">
            <a:avLst/>
          </a:prstGeom>
          <a:solidFill>
            <a:schemeClr val="accent3">
              <a:lumMod val="75000"/>
            </a:schemeClr>
          </a:solidFill>
          <a:ln>
            <a:solidFill>
              <a:srgbClr val="92D4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71" name="Rectangle 78">
            <a:hlinkClick r:id="" action="ppaction://noaction"/>
            <a:extLst>
              <a:ext uri="{FF2B5EF4-FFF2-40B4-BE49-F238E27FC236}">
                <a16:creationId xmlns:a16="http://schemas.microsoft.com/office/drawing/2014/main" id="{132C5D6D-E8DE-4A8C-A6D3-06A2982B264D}"/>
              </a:ext>
            </a:extLst>
          </p:cNvPr>
          <p:cNvSpPr/>
          <p:nvPr/>
        </p:nvSpPr>
        <p:spPr>
          <a:xfrm>
            <a:off x="5755363" y="1515505"/>
            <a:ext cx="1034407" cy="326582"/>
          </a:xfrm>
          <a:prstGeom prst="rect">
            <a:avLst/>
          </a:prstGeom>
          <a:solidFill>
            <a:srgbClr val="6096E6"/>
          </a:solidFill>
          <a:ln w="3175">
            <a:solidFill>
              <a:srgbClr val="6096E6"/>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社保精算指标</a:t>
            </a:r>
            <a:endParaRPr lang="en-US" altLang="zh-CN" sz="900" dirty="0">
              <a:solidFill>
                <a:schemeClr val="tx1"/>
              </a:solidFill>
              <a:latin typeface="微软雅黑" pitchFamily="34" charset="-122"/>
              <a:ea typeface="微软雅黑" pitchFamily="34" charset="-122"/>
            </a:endParaRPr>
          </a:p>
          <a:p>
            <a:pPr algn="ctr"/>
            <a:r>
              <a:rPr lang="zh-CN" altLang="en-US" sz="900" dirty="0">
                <a:solidFill>
                  <a:schemeClr val="tx1"/>
                </a:solidFill>
                <a:latin typeface="微软雅黑" pitchFamily="34" charset="-122"/>
                <a:ea typeface="微软雅黑" pitchFamily="34" charset="-122"/>
              </a:rPr>
              <a:t>分析</a:t>
            </a:r>
            <a:endParaRPr lang="en-US" sz="900" dirty="0">
              <a:solidFill>
                <a:schemeClr val="tx1"/>
              </a:solidFill>
              <a:latin typeface="微软雅黑" pitchFamily="34" charset="-122"/>
              <a:ea typeface="微软雅黑" pitchFamily="34" charset="-122"/>
            </a:endParaRPr>
          </a:p>
        </p:txBody>
      </p:sp>
      <p:sp>
        <p:nvSpPr>
          <p:cNvPr id="72" name="Rectangle 82">
            <a:extLst>
              <a:ext uri="{FF2B5EF4-FFF2-40B4-BE49-F238E27FC236}">
                <a16:creationId xmlns:a16="http://schemas.microsoft.com/office/drawing/2014/main" id="{85941A16-C54F-4E47-9A39-11AA352E77BB}"/>
              </a:ext>
            </a:extLst>
          </p:cNvPr>
          <p:cNvSpPr/>
          <p:nvPr/>
        </p:nvSpPr>
        <p:spPr>
          <a:xfrm>
            <a:off x="8474798" y="1500733"/>
            <a:ext cx="1056013" cy="180000"/>
          </a:xfrm>
          <a:prstGeom prst="rect">
            <a:avLst/>
          </a:prstGeom>
          <a:solidFill>
            <a:srgbClr val="6096E6"/>
          </a:solidFill>
          <a:ln w="3175">
            <a:solidFill>
              <a:srgbClr val="6096E6"/>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人群结构分析</a:t>
            </a:r>
            <a:endParaRPr lang="en-US" sz="900" dirty="0">
              <a:solidFill>
                <a:schemeClr val="tx1"/>
              </a:solidFill>
              <a:latin typeface="微软雅黑" pitchFamily="34" charset="-122"/>
              <a:ea typeface="微软雅黑" pitchFamily="34" charset="-122"/>
            </a:endParaRPr>
          </a:p>
        </p:txBody>
      </p:sp>
      <p:sp>
        <p:nvSpPr>
          <p:cNvPr id="73" name="Rectangle 85">
            <a:extLst>
              <a:ext uri="{FF2B5EF4-FFF2-40B4-BE49-F238E27FC236}">
                <a16:creationId xmlns:a16="http://schemas.microsoft.com/office/drawing/2014/main" id="{9134E248-CB93-4A1B-A41E-8138B1C915C1}"/>
              </a:ext>
            </a:extLst>
          </p:cNvPr>
          <p:cNvSpPr/>
          <p:nvPr/>
        </p:nvSpPr>
        <p:spPr>
          <a:xfrm>
            <a:off x="8474798" y="1736449"/>
            <a:ext cx="1056013" cy="180000"/>
          </a:xfrm>
          <a:prstGeom prst="rect">
            <a:avLst/>
          </a:prstGeom>
          <a:solidFill>
            <a:srgbClr val="6096E6"/>
          </a:solidFill>
          <a:ln w="3175">
            <a:solidFill>
              <a:srgbClr val="6096E6"/>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补偿额度分析</a:t>
            </a:r>
            <a:endParaRPr lang="en-US" sz="900" dirty="0">
              <a:solidFill>
                <a:schemeClr val="tx1"/>
              </a:solidFill>
              <a:latin typeface="微软雅黑" pitchFamily="34" charset="-122"/>
              <a:ea typeface="微软雅黑" pitchFamily="34" charset="-122"/>
            </a:endParaRPr>
          </a:p>
        </p:txBody>
      </p:sp>
      <p:sp>
        <p:nvSpPr>
          <p:cNvPr id="74" name="Rectangle 92">
            <a:hlinkClick r:id="" action="ppaction://noaction"/>
            <a:extLst>
              <a:ext uri="{FF2B5EF4-FFF2-40B4-BE49-F238E27FC236}">
                <a16:creationId xmlns:a16="http://schemas.microsoft.com/office/drawing/2014/main" id="{7726EC3B-E685-487F-979E-83E96EA90B8A}"/>
              </a:ext>
            </a:extLst>
          </p:cNvPr>
          <p:cNvSpPr/>
          <p:nvPr/>
        </p:nvSpPr>
        <p:spPr>
          <a:xfrm>
            <a:off x="6860673" y="1516842"/>
            <a:ext cx="1034406" cy="160383"/>
          </a:xfrm>
          <a:prstGeom prst="rect">
            <a:avLst/>
          </a:prstGeom>
          <a:solidFill>
            <a:srgbClr val="6096E6"/>
          </a:solidFill>
          <a:ln w="3175">
            <a:solidFill>
              <a:srgbClr val="6096E6"/>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工程项目分析</a:t>
            </a:r>
            <a:endParaRPr lang="en-US" sz="900" dirty="0">
              <a:solidFill>
                <a:schemeClr val="tx1"/>
              </a:solidFill>
              <a:latin typeface="微软雅黑" pitchFamily="34" charset="-122"/>
              <a:ea typeface="微软雅黑" pitchFamily="34" charset="-122"/>
            </a:endParaRPr>
          </a:p>
        </p:txBody>
      </p:sp>
      <p:sp>
        <p:nvSpPr>
          <p:cNvPr id="75" name="Rectangle 93">
            <a:extLst>
              <a:ext uri="{FF2B5EF4-FFF2-40B4-BE49-F238E27FC236}">
                <a16:creationId xmlns:a16="http://schemas.microsoft.com/office/drawing/2014/main" id="{5A34BADE-556A-4D02-B9E6-97F382439532}"/>
              </a:ext>
            </a:extLst>
          </p:cNvPr>
          <p:cNvSpPr/>
          <p:nvPr/>
        </p:nvSpPr>
        <p:spPr>
          <a:xfrm>
            <a:off x="6860673" y="1750791"/>
            <a:ext cx="1034406" cy="162207"/>
          </a:xfrm>
          <a:prstGeom prst="rect">
            <a:avLst/>
          </a:prstGeom>
          <a:solidFill>
            <a:srgbClr val="6096E6"/>
          </a:solidFill>
          <a:ln w="3175">
            <a:solidFill>
              <a:srgbClr val="6096E6"/>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工资指标分析</a:t>
            </a:r>
            <a:endParaRPr lang="en-US" sz="900" dirty="0">
              <a:solidFill>
                <a:schemeClr val="tx1"/>
              </a:solidFill>
              <a:latin typeface="微软雅黑" pitchFamily="34" charset="-122"/>
              <a:ea typeface="微软雅黑" pitchFamily="34" charset="-122"/>
            </a:endParaRPr>
          </a:p>
        </p:txBody>
      </p:sp>
      <p:sp>
        <p:nvSpPr>
          <p:cNvPr id="76" name="Rectangle 94">
            <a:extLst>
              <a:ext uri="{FF2B5EF4-FFF2-40B4-BE49-F238E27FC236}">
                <a16:creationId xmlns:a16="http://schemas.microsoft.com/office/drawing/2014/main" id="{F251F055-E251-4C4B-9B75-CC983275976B}"/>
              </a:ext>
            </a:extLst>
          </p:cNvPr>
          <p:cNvSpPr/>
          <p:nvPr/>
        </p:nvSpPr>
        <p:spPr>
          <a:xfrm>
            <a:off x="6860673" y="1986564"/>
            <a:ext cx="1034406" cy="162207"/>
          </a:xfrm>
          <a:prstGeom prst="rect">
            <a:avLst/>
          </a:prstGeom>
          <a:solidFill>
            <a:srgbClr val="6096E6"/>
          </a:solidFill>
          <a:ln w="3175">
            <a:solidFill>
              <a:srgbClr val="6096E6"/>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工伤情况分析</a:t>
            </a:r>
            <a:endParaRPr lang="en-US" sz="900" dirty="0">
              <a:solidFill>
                <a:schemeClr val="tx1"/>
              </a:solidFill>
              <a:latin typeface="微软雅黑" pitchFamily="34" charset="-122"/>
              <a:ea typeface="微软雅黑" pitchFamily="34" charset="-122"/>
            </a:endParaRPr>
          </a:p>
        </p:txBody>
      </p:sp>
      <p:sp>
        <p:nvSpPr>
          <p:cNvPr id="77" name="Rectangle 95">
            <a:extLst>
              <a:ext uri="{FF2B5EF4-FFF2-40B4-BE49-F238E27FC236}">
                <a16:creationId xmlns:a16="http://schemas.microsoft.com/office/drawing/2014/main" id="{F2DFB551-B4D2-4BF1-9DA5-68DB400A0C2A}"/>
              </a:ext>
            </a:extLst>
          </p:cNvPr>
          <p:cNvSpPr/>
          <p:nvPr/>
        </p:nvSpPr>
        <p:spPr>
          <a:xfrm>
            <a:off x="8474798" y="1972165"/>
            <a:ext cx="1056013" cy="180000"/>
          </a:xfrm>
          <a:prstGeom prst="rect">
            <a:avLst/>
          </a:prstGeom>
          <a:solidFill>
            <a:srgbClr val="6096E6"/>
          </a:solidFill>
          <a:ln w="3175">
            <a:solidFill>
              <a:srgbClr val="6096E6"/>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查询方式分析</a:t>
            </a:r>
            <a:endParaRPr lang="en-US" sz="900" dirty="0">
              <a:solidFill>
                <a:schemeClr val="tx1"/>
              </a:solidFill>
              <a:latin typeface="微软雅黑" pitchFamily="34" charset="-122"/>
              <a:ea typeface="微软雅黑" pitchFamily="34" charset="-122"/>
            </a:endParaRPr>
          </a:p>
        </p:txBody>
      </p:sp>
      <p:sp>
        <p:nvSpPr>
          <p:cNvPr id="78" name="Rectangle 96">
            <a:extLst>
              <a:ext uri="{FF2B5EF4-FFF2-40B4-BE49-F238E27FC236}">
                <a16:creationId xmlns:a16="http://schemas.microsoft.com/office/drawing/2014/main" id="{ECB5BA00-6A90-43F4-8F5D-C1DD04023ABA}"/>
              </a:ext>
            </a:extLst>
          </p:cNvPr>
          <p:cNvSpPr/>
          <p:nvPr/>
        </p:nvSpPr>
        <p:spPr>
          <a:xfrm>
            <a:off x="7959717" y="1495848"/>
            <a:ext cx="450443" cy="661202"/>
          </a:xfrm>
          <a:prstGeom prst="rect">
            <a:avLst/>
          </a:prstGeom>
          <a:solidFill>
            <a:srgbClr val="6096E6"/>
          </a:solidFill>
          <a:ln w="3175">
            <a:solidFill>
              <a:srgbClr val="6096E6"/>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养老金待遇分析</a:t>
            </a:r>
            <a:endParaRPr lang="en-US" sz="900" dirty="0">
              <a:solidFill>
                <a:schemeClr val="tx1"/>
              </a:solidFill>
              <a:latin typeface="微软雅黑" pitchFamily="34" charset="-122"/>
              <a:ea typeface="微软雅黑" pitchFamily="34" charset="-122"/>
            </a:endParaRPr>
          </a:p>
        </p:txBody>
      </p:sp>
      <p:sp>
        <p:nvSpPr>
          <p:cNvPr id="79" name="Rectangle 97">
            <a:hlinkClick r:id="" action="ppaction://noaction"/>
            <a:extLst>
              <a:ext uri="{FF2B5EF4-FFF2-40B4-BE49-F238E27FC236}">
                <a16:creationId xmlns:a16="http://schemas.microsoft.com/office/drawing/2014/main" id="{94A13D18-483C-474F-9F81-3FA695FB39FC}"/>
              </a:ext>
            </a:extLst>
          </p:cNvPr>
          <p:cNvSpPr/>
          <p:nvPr/>
        </p:nvSpPr>
        <p:spPr>
          <a:xfrm>
            <a:off x="5755361" y="2263890"/>
            <a:ext cx="1154698" cy="230263"/>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失业人口结构分析</a:t>
            </a:r>
            <a:endParaRPr lang="en-US" sz="900" dirty="0">
              <a:solidFill>
                <a:schemeClr val="tx1"/>
              </a:solidFill>
              <a:latin typeface="微软雅黑" pitchFamily="34" charset="-122"/>
              <a:ea typeface="微软雅黑" pitchFamily="34" charset="-122"/>
            </a:endParaRPr>
          </a:p>
        </p:txBody>
      </p:sp>
      <p:sp>
        <p:nvSpPr>
          <p:cNvPr id="80" name="Rectangle 99">
            <a:extLst>
              <a:ext uri="{FF2B5EF4-FFF2-40B4-BE49-F238E27FC236}">
                <a16:creationId xmlns:a16="http://schemas.microsoft.com/office/drawing/2014/main" id="{FEEB829C-3755-47A7-A27D-645D0597C115}"/>
              </a:ext>
            </a:extLst>
          </p:cNvPr>
          <p:cNvSpPr/>
          <p:nvPr/>
        </p:nvSpPr>
        <p:spPr>
          <a:xfrm>
            <a:off x="8711887" y="2261257"/>
            <a:ext cx="818280" cy="421398"/>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创业补助金申请人结构分析</a:t>
            </a:r>
            <a:endParaRPr lang="en-US" sz="900" dirty="0">
              <a:solidFill>
                <a:schemeClr val="tx1"/>
              </a:solidFill>
              <a:latin typeface="微软雅黑" pitchFamily="34" charset="-122"/>
              <a:ea typeface="微软雅黑" pitchFamily="34" charset="-122"/>
            </a:endParaRPr>
          </a:p>
        </p:txBody>
      </p:sp>
      <p:sp>
        <p:nvSpPr>
          <p:cNvPr id="81" name="Rectangle 101">
            <a:hlinkClick r:id="" action="ppaction://noaction"/>
            <a:extLst>
              <a:ext uri="{FF2B5EF4-FFF2-40B4-BE49-F238E27FC236}">
                <a16:creationId xmlns:a16="http://schemas.microsoft.com/office/drawing/2014/main" id="{4DFE0C44-5148-404D-88C5-0C27AD409D36}"/>
              </a:ext>
            </a:extLst>
          </p:cNvPr>
          <p:cNvSpPr/>
          <p:nvPr/>
        </p:nvSpPr>
        <p:spPr>
          <a:xfrm>
            <a:off x="7025154" y="2271821"/>
            <a:ext cx="1575596" cy="180000"/>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职业培训人员结构分析</a:t>
            </a:r>
            <a:endParaRPr lang="en-US" sz="900" dirty="0">
              <a:solidFill>
                <a:schemeClr val="tx1"/>
              </a:solidFill>
              <a:latin typeface="微软雅黑" pitchFamily="34" charset="-122"/>
              <a:ea typeface="微软雅黑" pitchFamily="34" charset="-122"/>
            </a:endParaRPr>
          </a:p>
        </p:txBody>
      </p:sp>
      <p:sp>
        <p:nvSpPr>
          <p:cNvPr id="82" name="Rectangle 102">
            <a:extLst>
              <a:ext uri="{FF2B5EF4-FFF2-40B4-BE49-F238E27FC236}">
                <a16:creationId xmlns:a16="http://schemas.microsoft.com/office/drawing/2014/main" id="{DCC60D6B-200B-4C49-B406-A842919379FB}"/>
              </a:ext>
            </a:extLst>
          </p:cNvPr>
          <p:cNvSpPr/>
          <p:nvPr/>
        </p:nvSpPr>
        <p:spPr>
          <a:xfrm>
            <a:off x="7012904" y="2503558"/>
            <a:ext cx="1587846" cy="176970"/>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职业培训补贴申请结构分析</a:t>
            </a:r>
            <a:endParaRPr lang="en-US" sz="900" dirty="0">
              <a:solidFill>
                <a:schemeClr val="tx1"/>
              </a:solidFill>
              <a:latin typeface="微软雅黑" pitchFamily="34" charset="-122"/>
              <a:ea typeface="微软雅黑" pitchFamily="34" charset="-122"/>
            </a:endParaRPr>
          </a:p>
        </p:txBody>
      </p:sp>
      <p:sp>
        <p:nvSpPr>
          <p:cNvPr id="83" name="Isosceles Triangle 106">
            <a:extLst>
              <a:ext uri="{FF2B5EF4-FFF2-40B4-BE49-F238E27FC236}">
                <a16:creationId xmlns:a16="http://schemas.microsoft.com/office/drawing/2014/main" id="{BBE1518A-E624-4BE7-B94F-2DB402C3FF0B}"/>
              </a:ext>
            </a:extLst>
          </p:cNvPr>
          <p:cNvSpPr/>
          <p:nvPr/>
        </p:nvSpPr>
        <p:spPr>
          <a:xfrm rot="5400000">
            <a:off x="5264189" y="2721087"/>
            <a:ext cx="355163" cy="84270"/>
          </a:xfrm>
          <a:prstGeom prst="triangle">
            <a:avLst/>
          </a:prstGeom>
          <a:solidFill>
            <a:schemeClr val="tx2">
              <a:lumMod val="25000"/>
              <a:lumOff val="75000"/>
            </a:schemeClr>
          </a:solidFill>
          <a:ln>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84" name="Isosceles Triangle 123">
            <a:extLst>
              <a:ext uri="{FF2B5EF4-FFF2-40B4-BE49-F238E27FC236}">
                <a16:creationId xmlns:a16="http://schemas.microsoft.com/office/drawing/2014/main" id="{1FB9C540-0719-42CD-87D6-AFF26D243AC3}"/>
              </a:ext>
            </a:extLst>
          </p:cNvPr>
          <p:cNvSpPr/>
          <p:nvPr/>
        </p:nvSpPr>
        <p:spPr>
          <a:xfrm rot="5400000">
            <a:off x="5251957" y="3987770"/>
            <a:ext cx="379630" cy="84271"/>
          </a:xfrm>
          <a:prstGeom prst="triangle">
            <a:avLst/>
          </a:prstGeom>
          <a:solidFill>
            <a:srgbClr val="5E75BA"/>
          </a:solidFill>
          <a:ln>
            <a:solidFill>
              <a:srgbClr val="5E75BA"/>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85" name="Isosceles Triangle 148">
            <a:extLst>
              <a:ext uri="{FF2B5EF4-FFF2-40B4-BE49-F238E27FC236}">
                <a16:creationId xmlns:a16="http://schemas.microsoft.com/office/drawing/2014/main" id="{FD7F6BA2-BDB3-4F77-BE60-8641A7892F07}"/>
              </a:ext>
            </a:extLst>
          </p:cNvPr>
          <p:cNvSpPr/>
          <p:nvPr/>
        </p:nvSpPr>
        <p:spPr>
          <a:xfrm rot="5400000">
            <a:off x="2085894" y="3166009"/>
            <a:ext cx="3557747" cy="133854"/>
          </a:xfrm>
          <a:prstGeom prst="triangle">
            <a:avLst/>
          </a:prstGeom>
          <a:solidFill>
            <a:srgbClr val="00B0F0"/>
          </a:solidFill>
          <a:ln w="12700">
            <a:noFill/>
          </a:ln>
        </p:spPr>
        <p:style>
          <a:lnRef idx="2">
            <a:schemeClr val="accent1"/>
          </a:lnRef>
          <a:fillRef idx="1">
            <a:schemeClr val="lt1"/>
          </a:fillRef>
          <a:effectRef idx="0">
            <a:schemeClr val="accent1"/>
          </a:effectRef>
          <a:fontRef idx="minor">
            <a:schemeClr val="dk1"/>
          </a:fontRef>
        </p:style>
        <p:txBody>
          <a:bodyPr anchor="ctr"/>
          <a:lstStyle/>
          <a:p>
            <a:pPr algn="ctr"/>
            <a:endParaRPr lang="en-US" sz="1400" b="1" dirty="0">
              <a:solidFill>
                <a:schemeClr val="tx1"/>
              </a:solidFill>
              <a:latin typeface="微软雅黑" pitchFamily="34" charset="-122"/>
              <a:ea typeface="微软雅黑" pitchFamily="34" charset="-122"/>
            </a:endParaRPr>
          </a:p>
        </p:txBody>
      </p:sp>
      <p:sp>
        <p:nvSpPr>
          <p:cNvPr id="86" name="Isosceles Triangle 149">
            <a:extLst>
              <a:ext uri="{FF2B5EF4-FFF2-40B4-BE49-F238E27FC236}">
                <a16:creationId xmlns:a16="http://schemas.microsoft.com/office/drawing/2014/main" id="{D2A5D959-2CA0-47F2-9C2F-42A143E29B24}"/>
              </a:ext>
            </a:extLst>
          </p:cNvPr>
          <p:cNvSpPr/>
          <p:nvPr/>
        </p:nvSpPr>
        <p:spPr>
          <a:xfrm rot="5400000">
            <a:off x="3388437" y="5596515"/>
            <a:ext cx="952662" cy="133856"/>
          </a:xfrm>
          <a:prstGeom prst="triangle">
            <a:avLst/>
          </a:prstGeom>
          <a:solidFill>
            <a:srgbClr val="92D400"/>
          </a:solidFill>
          <a:ln w="12700">
            <a:solidFill>
              <a:srgbClr val="92D050"/>
            </a:solidFill>
          </a:ln>
        </p:spPr>
        <p:style>
          <a:lnRef idx="2">
            <a:schemeClr val="accent1"/>
          </a:lnRef>
          <a:fillRef idx="1">
            <a:schemeClr val="lt1"/>
          </a:fillRef>
          <a:effectRef idx="0">
            <a:schemeClr val="accent1"/>
          </a:effectRef>
          <a:fontRef idx="minor">
            <a:schemeClr val="dk1"/>
          </a:fontRef>
        </p:style>
        <p:txBody>
          <a:bodyPr anchor="ctr"/>
          <a:lstStyle/>
          <a:p>
            <a:pPr algn="ctr"/>
            <a:endParaRPr lang="en-US" sz="1400" b="1" dirty="0">
              <a:solidFill>
                <a:schemeClr val="tx1"/>
              </a:solidFill>
              <a:latin typeface="微软雅黑" pitchFamily="34" charset="-122"/>
              <a:ea typeface="微软雅黑" pitchFamily="34" charset="-122"/>
            </a:endParaRPr>
          </a:p>
        </p:txBody>
      </p:sp>
      <p:sp>
        <p:nvSpPr>
          <p:cNvPr id="87" name="Rectangle 160">
            <a:hlinkClick r:id="" action="ppaction://noaction"/>
            <a:extLst>
              <a:ext uri="{FF2B5EF4-FFF2-40B4-BE49-F238E27FC236}">
                <a16:creationId xmlns:a16="http://schemas.microsoft.com/office/drawing/2014/main" id="{DFDBECCC-E7E8-4D3A-8C98-B011271721D9}"/>
              </a:ext>
            </a:extLst>
          </p:cNvPr>
          <p:cNvSpPr/>
          <p:nvPr/>
        </p:nvSpPr>
        <p:spPr>
          <a:xfrm>
            <a:off x="10198444" y="5993105"/>
            <a:ext cx="795460" cy="247788"/>
          </a:xfrm>
          <a:prstGeom prst="rect">
            <a:avLst/>
          </a:prstGeom>
          <a:solidFill>
            <a:schemeClr val="accent3">
              <a:lumMod val="75000"/>
            </a:schemeClr>
          </a:solidFill>
          <a:ln w="12700">
            <a:solidFill>
              <a:srgbClr val="92D400"/>
            </a:solidFill>
          </a:ln>
        </p:spPr>
        <p:style>
          <a:lnRef idx="2">
            <a:schemeClr val="accent1"/>
          </a:lnRef>
          <a:fillRef idx="1">
            <a:schemeClr val="lt1"/>
          </a:fillRef>
          <a:effectRef idx="0">
            <a:schemeClr val="accent1"/>
          </a:effectRef>
          <a:fontRef idx="minor">
            <a:schemeClr val="dk1"/>
          </a:fontRef>
        </p:style>
        <p:txBody>
          <a:bodyPr anchor="ctr"/>
          <a:lstStyle/>
          <a:p>
            <a:pPr algn="ctr"/>
            <a:r>
              <a:rPr lang="en-US" altLang="zh-CN" sz="900" dirty="0">
                <a:solidFill>
                  <a:schemeClr val="tx1"/>
                </a:solidFill>
                <a:latin typeface="微软雅黑" pitchFamily="34" charset="-122"/>
                <a:ea typeface="微软雅黑" pitchFamily="34" charset="-122"/>
              </a:rPr>
              <a:t>……</a:t>
            </a:r>
            <a:endParaRPr lang="zh-CN" altLang="en-US" sz="900" dirty="0">
              <a:solidFill>
                <a:schemeClr val="tx1"/>
              </a:solidFill>
              <a:latin typeface="微软雅黑" pitchFamily="34" charset="-122"/>
              <a:ea typeface="微软雅黑" pitchFamily="34" charset="-122"/>
            </a:endParaRPr>
          </a:p>
        </p:txBody>
      </p:sp>
      <p:sp>
        <p:nvSpPr>
          <p:cNvPr id="88" name="Rectangle 81">
            <a:hlinkClick r:id="" action="ppaction://noaction"/>
            <a:extLst>
              <a:ext uri="{FF2B5EF4-FFF2-40B4-BE49-F238E27FC236}">
                <a16:creationId xmlns:a16="http://schemas.microsoft.com/office/drawing/2014/main" id="{F0B890EF-3D94-47A2-A701-61601FCB0031}"/>
              </a:ext>
            </a:extLst>
          </p:cNvPr>
          <p:cNvSpPr/>
          <p:nvPr/>
        </p:nvSpPr>
        <p:spPr>
          <a:xfrm>
            <a:off x="5755363" y="1914324"/>
            <a:ext cx="1034407" cy="242726"/>
          </a:xfrm>
          <a:prstGeom prst="rect">
            <a:avLst/>
          </a:prstGeom>
          <a:solidFill>
            <a:srgbClr val="6096E6"/>
          </a:solidFill>
          <a:ln w="3175">
            <a:solidFill>
              <a:srgbClr val="6096E6"/>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社保等级分析</a:t>
            </a:r>
            <a:endParaRPr lang="en-US" sz="900" dirty="0">
              <a:solidFill>
                <a:schemeClr val="tx1"/>
              </a:solidFill>
              <a:latin typeface="微软雅黑" pitchFamily="34" charset="-122"/>
              <a:ea typeface="微软雅黑" pitchFamily="34" charset="-122"/>
            </a:endParaRPr>
          </a:p>
        </p:txBody>
      </p:sp>
      <p:sp>
        <p:nvSpPr>
          <p:cNvPr id="89" name="Rectangle 90">
            <a:extLst>
              <a:ext uri="{FF2B5EF4-FFF2-40B4-BE49-F238E27FC236}">
                <a16:creationId xmlns:a16="http://schemas.microsoft.com/office/drawing/2014/main" id="{EE4655EC-3695-46DB-A192-9EFEDF43FD38}"/>
              </a:ext>
            </a:extLst>
          </p:cNvPr>
          <p:cNvSpPr/>
          <p:nvPr/>
        </p:nvSpPr>
        <p:spPr>
          <a:xfrm>
            <a:off x="4120855" y="4632176"/>
            <a:ext cx="1118205" cy="381000"/>
          </a:xfrm>
          <a:prstGeom prst="rect">
            <a:avLst/>
          </a:prstGeom>
          <a:solidFill>
            <a:schemeClr val="accent2">
              <a:lumMod val="60000"/>
              <a:lumOff val="40000"/>
            </a:schemeClr>
          </a:solidFill>
          <a:ln w="12700">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部门财务</a:t>
            </a:r>
            <a:endParaRPr lang="en-US" sz="1200" b="1" dirty="0">
              <a:solidFill>
                <a:schemeClr val="tx1"/>
              </a:solidFill>
              <a:latin typeface="微软雅黑" pitchFamily="34" charset="-122"/>
              <a:ea typeface="微软雅黑" pitchFamily="34" charset="-122"/>
            </a:endParaRPr>
          </a:p>
        </p:txBody>
      </p:sp>
      <p:sp>
        <p:nvSpPr>
          <p:cNvPr id="90" name="Rectangle 100">
            <a:extLst>
              <a:ext uri="{FF2B5EF4-FFF2-40B4-BE49-F238E27FC236}">
                <a16:creationId xmlns:a16="http://schemas.microsoft.com/office/drawing/2014/main" id="{9F4FFCA2-4CE7-436A-AD9C-883E405514E5}"/>
              </a:ext>
            </a:extLst>
          </p:cNvPr>
          <p:cNvSpPr/>
          <p:nvPr/>
        </p:nvSpPr>
        <p:spPr>
          <a:xfrm>
            <a:off x="5759587" y="4685320"/>
            <a:ext cx="1150472" cy="288000"/>
          </a:xfrm>
          <a:prstGeom prst="rect">
            <a:avLst/>
          </a:prstGeom>
          <a:solidFill>
            <a:schemeClr val="accent2">
              <a:lumMod val="60000"/>
              <a:lumOff val="40000"/>
            </a:schemeClr>
          </a:solidFill>
          <a:ln w="3175">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900" dirty="0">
                <a:solidFill>
                  <a:schemeClr val="tx1"/>
                </a:solidFill>
                <a:latin typeface="微软雅黑" pitchFamily="34" charset="-122"/>
                <a:ea typeface="微软雅黑" pitchFamily="34" charset="-122"/>
              </a:rPr>
              <a:t>财务预算执行</a:t>
            </a:r>
            <a:endParaRPr lang="en-US" altLang="zh-CN" sz="900" dirty="0">
              <a:solidFill>
                <a:schemeClr val="tx1"/>
              </a:solidFill>
              <a:latin typeface="微软雅黑" pitchFamily="34" charset="-122"/>
              <a:ea typeface="微软雅黑" pitchFamily="34" charset="-122"/>
            </a:endParaRPr>
          </a:p>
          <a:p>
            <a:pPr algn="ctr">
              <a:defRPr/>
            </a:pPr>
            <a:r>
              <a:rPr lang="zh-CN" altLang="en-US" sz="900" dirty="0">
                <a:solidFill>
                  <a:schemeClr val="tx1"/>
                </a:solidFill>
                <a:latin typeface="微软雅黑" pitchFamily="34" charset="-122"/>
                <a:ea typeface="微软雅黑" pitchFamily="34" charset="-122"/>
              </a:rPr>
              <a:t>情况分析</a:t>
            </a:r>
            <a:endParaRPr lang="en-US" sz="900" dirty="0">
              <a:solidFill>
                <a:schemeClr val="tx1"/>
              </a:solidFill>
              <a:latin typeface="微软雅黑" pitchFamily="34" charset="-122"/>
              <a:ea typeface="微软雅黑" pitchFamily="34" charset="-122"/>
            </a:endParaRPr>
          </a:p>
        </p:txBody>
      </p:sp>
      <p:sp>
        <p:nvSpPr>
          <p:cNvPr id="91" name="Isosceles Triangle 110">
            <a:extLst>
              <a:ext uri="{FF2B5EF4-FFF2-40B4-BE49-F238E27FC236}">
                <a16:creationId xmlns:a16="http://schemas.microsoft.com/office/drawing/2014/main" id="{99E57510-9B6E-4FFB-9706-3715A584F79A}"/>
              </a:ext>
            </a:extLst>
          </p:cNvPr>
          <p:cNvSpPr/>
          <p:nvPr/>
        </p:nvSpPr>
        <p:spPr>
          <a:xfrm rot="5400000">
            <a:off x="5244754" y="4779858"/>
            <a:ext cx="379630" cy="84271"/>
          </a:xfrm>
          <a:prstGeom prst="triangle">
            <a:avLst/>
          </a:prstGeom>
          <a:solidFill>
            <a:schemeClr val="accent2">
              <a:lumMod val="60000"/>
              <a:lumOff val="40000"/>
            </a:schemeClr>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92" name="Rectangle 78">
            <a:hlinkClick r:id="" action="ppaction://noaction"/>
            <a:extLst>
              <a:ext uri="{FF2B5EF4-FFF2-40B4-BE49-F238E27FC236}">
                <a16:creationId xmlns:a16="http://schemas.microsoft.com/office/drawing/2014/main" id="{473EC00E-5B89-4573-90EC-7C3891801C65}"/>
              </a:ext>
            </a:extLst>
          </p:cNvPr>
          <p:cNvSpPr/>
          <p:nvPr/>
        </p:nvSpPr>
        <p:spPr>
          <a:xfrm>
            <a:off x="5753409" y="3629328"/>
            <a:ext cx="1034407" cy="326582"/>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档案政审数据</a:t>
            </a:r>
            <a:endParaRPr lang="en-US" altLang="zh-CN" sz="900" dirty="0">
              <a:solidFill>
                <a:schemeClr val="tx1"/>
              </a:solidFill>
              <a:latin typeface="微软雅黑" pitchFamily="34" charset="-122"/>
              <a:ea typeface="微软雅黑" pitchFamily="34" charset="-122"/>
            </a:endParaRPr>
          </a:p>
          <a:p>
            <a:pPr algn="ctr"/>
            <a:r>
              <a:rPr lang="zh-CN" altLang="en-US" sz="900" dirty="0">
                <a:solidFill>
                  <a:schemeClr val="tx1"/>
                </a:solidFill>
                <a:latin typeface="微软雅黑" pitchFamily="34" charset="-122"/>
                <a:ea typeface="微软雅黑" pitchFamily="34" charset="-122"/>
              </a:rPr>
              <a:t>分析</a:t>
            </a:r>
            <a:endParaRPr lang="en-US" sz="900" dirty="0">
              <a:solidFill>
                <a:schemeClr val="tx1"/>
              </a:solidFill>
              <a:latin typeface="微软雅黑" pitchFamily="34" charset="-122"/>
              <a:ea typeface="微软雅黑" pitchFamily="34" charset="-122"/>
            </a:endParaRPr>
          </a:p>
        </p:txBody>
      </p:sp>
      <p:sp>
        <p:nvSpPr>
          <p:cNvPr id="93" name="Rectangle 92">
            <a:hlinkClick r:id="" action="ppaction://noaction"/>
            <a:extLst>
              <a:ext uri="{FF2B5EF4-FFF2-40B4-BE49-F238E27FC236}">
                <a16:creationId xmlns:a16="http://schemas.microsoft.com/office/drawing/2014/main" id="{4979354F-F55D-4646-A285-DE630C5D423B}"/>
              </a:ext>
            </a:extLst>
          </p:cNvPr>
          <p:cNvSpPr/>
          <p:nvPr/>
        </p:nvSpPr>
        <p:spPr>
          <a:xfrm>
            <a:off x="6858718" y="3630666"/>
            <a:ext cx="1163415" cy="142628"/>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引进国外人才分析</a:t>
            </a:r>
            <a:endParaRPr lang="en-US" sz="900" dirty="0">
              <a:solidFill>
                <a:schemeClr val="tx1"/>
              </a:solidFill>
              <a:latin typeface="微软雅黑" pitchFamily="34" charset="-122"/>
              <a:ea typeface="微软雅黑" pitchFamily="34" charset="-122"/>
            </a:endParaRPr>
          </a:p>
        </p:txBody>
      </p:sp>
      <p:sp>
        <p:nvSpPr>
          <p:cNvPr id="94" name="Rectangle 93">
            <a:extLst>
              <a:ext uri="{FF2B5EF4-FFF2-40B4-BE49-F238E27FC236}">
                <a16:creationId xmlns:a16="http://schemas.microsoft.com/office/drawing/2014/main" id="{026B1BF7-10F4-4D49-8172-6E29F35AC9D2}"/>
              </a:ext>
            </a:extLst>
          </p:cNvPr>
          <p:cNvSpPr/>
          <p:nvPr/>
        </p:nvSpPr>
        <p:spPr>
          <a:xfrm>
            <a:off x="6851197" y="4045665"/>
            <a:ext cx="1163414" cy="327136"/>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主管部门引进人才数据分析</a:t>
            </a:r>
            <a:endParaRPr lang="en-US" sz="900" dirty="0">
              <a:solidFill>
                <a:schemeClr val="tx1"/>
              </a:solidFill>
              <a:latin typeface="微软雅黑" pitchFamily="34" charset="-122"/>
              <a:ea typeface="微软雅黑" pitchFamily="34" charset="-122"/>
            </a:endParaRPr>
          </a:p>
        </p:txBody>
      </p:sp>
      <p:sp>
        <p:nvSpPr>
          <p:cNvPr id="95" name="Rectangle 94">
            <a:extLst>
              <a:ext uri="{FF2B5EF4-FFF2-40B4-BE49-F238E27FC236}">
                <a16:creationId xmlns:a16="http://schemas.microsoft.com/office/drawing/2014/main" id="{116E71DF-2717-43C4-ADEE-4B8EB960647B}"/>
              </a:ext>
            </a:extLst>
          </p:cNvPr>
          <p:cNvSpPr/>
          <p:nvPr/>
        </p:nvSpPr>
        <p:spPr>
          <a:xfrm>
            <a:off x="6858719" y="3815625"/>
            <a:ext cx="1154698" cy="187708"/>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人员调度数据分析</a:t>
            </a:r>
            <a:endParaRPr lang="en-US" sz="900" dirty="0">
              <a:solidFill>
                <a:schemeClr val="tx1"/>
              </a:solidFill>
              <a:latin typeface="微软雅黑" pitchFamily="34" charset="-122"/>
              <a:ea typeface="微软雅黑" pitchFamily="34" charset="-122"/>
            </a:endParaRPr>
          </a:p>
        </p:txBody>
      </p:sp>
      <p:sp>
        <p:nvSpPr>
          <p:cNvPr id="96" name="Rectangle 81">
            <a:hlinkClick r:id="" action="ppaction://noaction"/>
            <a:extLst>
              <a:ext uri="{FF2B5EF4-FFF2-40B4-BE49-F238E27FC236}">
                <a16:creationId xmlns:a16="http://schemas.microsoft.com/office/drawing/2014/main" id="{A3302C10-D510-4236-8679-2D890E17BEEF}"/>
              </a:ext>
            </a:extLst>
          </p:cNvPr>
          <p:cNvSpPr/>
          <p:nvPr/>
        </p:nvSpPr>
        <p:spPr>
          <a:xfrm>
            <a:off x="5744777" y="4037275"/>
            <a:ext cx="1042893" cy="326582"/>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档案调度数据</a:t>
            </a:r>
            <a:endParaRPr lang="en-US" altLang="zh-CN" sz="900" dirty="0">
              <a:solidFill>
                <a:schemeClr val="tx1"/>
              </a:solidFill>
              <a:latin typeface="微软雅黑" pitchFamily="34" charset="-122"/>
              <a:ea typeface="微软雅黑" pitchFamily="34" charset="-122"/>
            </a:endParaRPr>
          </a:p>
          <a:p>
            <a:pPr algn="ctr"/>
            <a:r>
              <a:rPr lang="zh-CN" altLang="en-US" sz="900" dirty="0">
                <a:solidFill>
                  <a:schemeClr val="tx1"/>
                </a:solidFill>
                <a:latin typeface="微软雅黑" pitchFamily="34" charset="-122"/>
                <a:ea typeface="微软雅黑" pitchFamily="34" charset="-122"/>
              </a:rPr>
              <a:t>分析共享</a:t>
            </a:r>
            <a:endParaRPr lang="en-US" sz="900" dirty="0">
              <a:solidFill>
                <a:schemeClr val="tx1"/>
              </a:solidFill>
              <a:latin typeface="微软雅黑" pitchFamily="34" charset="-122"/>
              <a:ea typeface="微软雅黑" pitchFamily="34" charset="-122"/>
            </a:endParaRPr>
          </a:p>
        </p:txBody>
      </p:sp>
      <p:sp>
        <p:nvSpPr>
          <p:cNvPr id="97" name="Rectangle 96">
            <a:extLst>
              <a:ext uri="{FF2B5EF4-FFF2-40B4-BE49-F238E27FC236}">
                <a16:creationId xmlns:a16="http://schemas.microsoft.com/office/drawing/2014/main" id="{8AC23296-A233-45F3-9D34-3FC305D24361}"/>
              </a:ext>
            </a:extLst>
          </p:cNvPr>
          <p:cNvSpPr/>
          <p:nvPr/>
        </p:nvSpPr>
        <p:spPr>
          <a:xfrm>
            <a:off x="8078139" y="3629328"/>
            <a:ext cx="450443" cy="951800"/>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研究基地申请结构分析</a:t>
            </a:r>
            <a:endParaRPr lang="en-US" sz="900" dirty="0">
              <a:solidFill>
                <a:schemeClr val="tx1"/>
              </a:solidFill>
              <a:latin typeface="微软雅黑" pitchFamily="34" charset="-122"/>
              <a:ea typeface="微软雅黑" pitchFamily="34" charset="-122"/>
            </a:endParaRPr>
          </a:p>
        </p:txBody>
      </p:sp>
      <p:sp>
        <p:nvSpPr>
          <p:cNvPr id="98" name="Rectangle 82">
            <a:extLst>
              <a:ext uri="{FF2B5EF4-FFF2-40B4-BE49-F238E27FC236}">
                <a16:creationId xmlns:a16="http://schemas.microsoft.com/office/drawing/2014/main" id="{F782D44B-0F82-48F4-A2A7-E779A1FF4C2C}"/>
              </a:ext>
            </a:extLst>
          </p:cNvPr>
          <p:cNvSpPr/>
          <p:nvPr/>
        </p:nvSpPr>
        <p:spPr>
          <a:xfrm>
            <a:off x="8600750" y="3634494"/>
            <a:ext cx="1056013" cy="267147"/>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特聘专家岗位信息分析</a:t>
            </a:r>
            <a:endParaRPr lang="en-US" sz="900" dirty="0">
              <a:solidFill>
                <a:schemeClr val="tx1"/>
              </a:solidFill>
              <a:latin typeface="微软雅黑" pitchFamily="34" charset="-122"/>
              <a:ea typeface="微软雅黑" pitchFamily="34" charset="-122"/>
            </a:endParaRPr>
          </a:p>
        </p:txBody>
      </p:sp>
      <p:sp>
        <p:nvSpPr>
          <p:cNvPr id="99" name="Rectangle 85">
            <a:extLst>
              <a:ext uri="{FF2B5EF4-FFF2-40B4-BE49-F238E27FC236}">
                <a16:creationId xmlns:a16="http://schemas.microsoft.com/office/drawing/2014/main" id="{86970316-1C3A-46F1-82B8-F167B58D6703}"/>
              </a:ext>
            </a:extLst>
          </p:cNvPr>
          <p:cNvSpPr/>
          <p:nvPr/>
        </p:nvSpPr>
        <p:spPr>
          <a:xfrm>
            <a:off x="8600750" y="3966651"/>
            <a:ext cx="1056013" cy="271374"/>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高校毕业生创业调查分析</a:t>
            </a:r>
            <a:endParaRPr lang="en-US" sz="900" dirty="0">
              <a:solidFill>
                <a:schemeClr val="tx1"/>
              </a:solidFill>
              <a:latin typeface="微软雅黑" pitchFamily="34" charset="-122"/>
              <a:ea typeface="微软雅黑" pitchFamily="34" charset="-122"/>
            </a:endParaRPr>
          </a:p>
        </p:txBody>
      </p:sp>
      <p:sp>
        <p:nvSpPr>
          <p:cNvPr id="100" name="Rectangle 95">
            <a:extLst>
              <a:ext uri="{FF2B5EF4-FFF2-40B4-BE49-F238E27FC236}">
                <a16:creationId xmlns:a16="http://schemas.microsoft.com/office/drawing/2014/main" id="{CDB0E224-34D3-490B-8045-FAC59176F971}"/>
              </a:ext>
            </a:extLst>
          </p:cNvPr>
          <p:cNvSpPr/>
          <p:nvPr/>
        </p:nvSpPr>
        <p:spPr>
          <a:xfrm>
            <a:off x="8600750" y="4303492"/>
            <a:ext cx="1056013" cy="277636"/>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高校各专业应届生就业数据分析</a:t>
            </a:r>
            <a:endParaRPr lang="en-US" sz="900" dirty="0">
              <a:solidFill>
                <a:schemeClr val="tx1"/>
              </a:solidFill>
              <a:latin typeface="微软雅黑" pitchFamily="34" charset="-122"/>
              <a:ea typeface="微软雅黑" pitchFamily="34" charset="-122"/>
            </a:endParaRPr>
          </a:p>
        </p:txBody>
      </p:sp>
      <p:sp>
        <p:nvSpPr>
          <p:cNvPr id="101" name="Rectangle 93">
            <a:extLst>
              <a:ext uri="{FF2B5EF4-FFF2-40B4-BE49-F238E27FC236}">
                <a16:creationId xmlns:a16="http://schemas.microsoft.com/office/drawing/2014/main" id="{A6405185-6AD1-4E22-B939-D430E04DD4FE}"/>
              </a:ext>
            </a:extLst>
          </p:cNvPr>
          <p:cNvSpPr/>
          <p:nvPr/>
        </p:nvSpPr>
        <p:spPr>
          <a:xfrm>
            <a:off x="5753258" y="4428512"/>
            <a:ext cx="2274061" cy="148920"/>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创业部门引进人才数据分析</a:t>
            </a:r>
            <a:endParaRPr lang="en-US" sz="900" dirty="0">
              <a:solidFill>
                <a:schemeClr val="tx1"/>
              </a:solidFill>
              <a:latin typeface="微软雅黑" pitchFamily="34" charset="-122"/>
              <a:ea typeface="微软雅黑" pitchFamily="34" charset="-122"/>
            </a:endParaRPr>
          </a:p>
        </p:txBody>
      </p:sp>
      <p:sp>
        <p:nvSpPr>
          <p:cNvPr id="102" name="Rectangle 97">
            <a:hlinkClick r:id="" action="ppaction://noaction"/>
            <a:extLst>
              <a:ext uri="{FF2B5EF4-FFF2-40B4-BE49-F238E27FC236}">
                <a16:creationId xmlns:a16="http://schemas.microsoft.com/office/drawing/2014/main" id="{04544A8C-1B39-4D6F-A0F7-4A51A7408792}"/>
              </a:ext>
            </a:extLst>
          </p:cNvPr>
          <p:cNvSpPr/>
          <p:nvPr/>
        </p:nvSpPr>
        <p:spPr>
          <a:xfrm>
            <a:off x="5748531" y="2539340"/>
            <a:ext cx="1154698" cy="316877"/>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失业保险金领取</a:t>
            </a:r>
            <a:endParaRPr lang="en-US" altLang="zh-CN" sz="900" dirty="0">
              <a:solidFill>
                <a:schemeClr val="tx1"/>
              </a:solidFill>
              <a:latin typeface="微软雅黑" pitchFamily="34" charset="-122"/>
              <a:ea typeface="微软雅黑" pitchFamily="34" charset="-122"/>
            </a:endParaRPr>
          </a:p>
          <a:p>
            <a:pPr algn="ctr"/>
            <a:r>
              <a:rPr lang="zh-CN" altLang="en-US" sz="900" dirty="0">
                <a:solidFill>
                  <a:schemeClr val="tx1"/>
                </a:solidFill>
                <a:latin typeface="微软雅黑" pitchFamily="34" charset="-122"/>
                <a:ea typeface="微软雅黑" pitchFamily="34" charset="-122"/>
              </a:rPr>
              <a:t>结构分析</a:t>
            </a:r>
            <a:endParaRPr lang="en-US" sz="900" dirty="0">
              <a:solidFill>
                <a:schemeClr val="tx1"/>
              </a:solidFill>
              <a:latin typeface="微软雅黑" pitchFamily="34" charset="-122"/>
              <a:ea typeface="微软雅黑" pitchFamily="34" charset="-122"/>
            </a:endParaRPr>
          </a:p>
        </p:txBody>
      </p:sp>
      <p:sp>
        <p:nvSpPr>
          <p:cNvPr id="103" name="Rectangle 97">
            <a:hlinkClick r:id="" action="ppaction://noaction"/>
            <a:extLst>
              <a:ext uri="{FF2B5EF4-FFF2-40B4-BE49-F238E27FC236}">
                <a16:creationId xmlns:a16="http://schemas.microsoft.com/office/drawing/2014/main" id="{A3905ED5-EEFA-444E-9175-6B5C88C03E32}"/>
              </a:ext>
            </a:extLst>
          </p:cNvPr>
          <p:cNvSpPr/>
          <p:nvPr/>
        </p:nvSpPr>
        <p:spPr>
          <a:xfrm>
            <a:off x="5755361" y="2928597"/>
            <a:ext cx="1154698" cy="313968"/>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就业补助申请</a:t>
            </a:r>
            <a:endParaRPr lang="en-US" altLang="zh-CN" sz="900" dirty="0">
              <a:solidFill>
                <a:schemeClr val="tx1"/>
              </a:solidFill>
              <a:latin typeface="微软雅黑" pitchFamily="34" charset="-122"/>
              <a:ea typeface="微软雅黑" pitchFamily="34" charset="-122"/>
            </a:endParaRPr>
          </a:p>
          <a:p>
            <a:pPr algn="ctr"/>
            <a:r>
              <a:rPr lang="zh-CN" altLang="en-US" sz="900" dirty="0">
                <a:solidFill>
                  <a:schemeClr val="tx1"/>
                </a:solidFill>
                <a:latin typeface="微软雅黑" pitchFamily="34" charset="-122"/>
                <a:ea typeface="微软雅黑" pitchFamily="34" charset="-122"/>
              </a:rPr>
              <a:t>结构分析</a:t>
            </a:r>
            <a:endParaRPr lang="en-US" sz="900" dirty="0">
              <a:solidFill>
                <a:schemeClr val="tx1"/>
              </a:solidFill>
              <a:latin typeface="微软雅黑" pitchFamily="34" charset="-122"/>
              <a:ea typeface="微软雅黑" pitchFamily="34" charset="-122"/>
            </a:endParaRPr>
          </a:p>
        </p:txBody>
      </p:sp>
      <p:sp>
        <p:nvSpPr>
          <p:cNvPr id="104" name="Rectangle 102">
            <a:extLst>
              <a:ext uri="{FF2B5EF4-FFF2-40B4-BE49-F238E27FC236}">
                <a16:creationId xmlns:a16="http://schemas.microsoft.com/office/drawing/2014/main" id="{320F4C5E-DC66-453A-987C-94E8FB4896E1}"/>
              </a:ext>
            </a:extLst>
          </p:cNvPr>
          <p:cNvSpPr/>
          <p:nvPr/>
        </p:nvSpPr>
        <p:spPr>
          <a:xfrm>
            <a:off x="7012904" y="2751984"/>
            <a:ext cx="1587846" cy="176970"/>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创业人员</a:t>
            </a:r>
            <a:r>
              <a:rPr lang="en-US" altLang="zh-CN" sz="900" dirty="0">
                <a:solidFill>
                  <a:schemeClr val="tx1"/>
                </a:solidFill>
                <a:latin typeface="微软雅黑" pitchFamily="34" charset="-122"/>
                <a:ea typeface="微软雅黑" pitchFamily="34" charset="-122"/>
              </a:rPr>
              <a:t>/</a:t>
            </a:r>
            <a:r>
              <a:rPr lang="zh-CN" altLang="en-US" sz="900" dirty="0">
                <a:solidFill>
                  <a:schemeClr val="tx1"/>
                </a:solidFill>
                <a:latin typeface="微软雅黑" pitchFamily="34" charset="-122"/>
                <a:ea typeface="微软雅黑" pitchFamily="34" charset="-122"/>
              </a:rPr>
              <a:t>行业结构分析</a:t>
            </a:r>
            <a:endParaRPr lang="en-US" sz="900" dirty="0">
              <a:solidFill>
                <a:schemeClr val="tx1"/>
              </a:solidFill>
              <a:latin typeface="微软雅黑" pitchFamily="34" charset="-122"/>
              <a:ea typeface="微软雅黑" pitchFamily="34" charset="-122"/>
            </a:endParaRPr>
          </a:p>
        </p:txBody>
      </p:sp>
      <p:sp>
        <p:nvSpPr>
          <p:cNvPr id="105" name="Rectangle 102">
            <a:extLst>
              <a:ext uri="{FF2B5EF4-FFF2-40B4-BE49-F238E27FC236}">
                <a16:creationId xmlns:a16="http://schemas.microsoft.com/office/drawing/2014/main" id="{94F393D5-83BE-4DBD-9992-ED742B203776}"/>
              </a:ext>
            </a:extLst>
          </p:cNvPr>
          <p:cNvSpPr/>
          <p:nvPr/>
        </p:nvSpPr>
        <p:spPr>
          <a:xfrm>
            <a:off x="7012904" y="3000410"/>
            <a:ext cx="1587846" cy="226460"/>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创业培训需求结构分析</a:t>
            </a:r>
            <a:endParaRPr lang="en-US" sz="900" dirty="0">
              <a:solidFill>
                <a:schemeClr val="tx1"/>
              </a:solidFill>
              <a:latin typeface="微软雅黑" pitchFamily="34" charset="-122"/>
              <a:ea typeface="微软雅黑" pitchFamily="34" charset="-122"/>
            </a:endParaRPr>
          </a:p>
        </p:txBody>
      </p:sp>
      <p:sp>
        <p:nvSpPr>
          <p:cNvPr id="106" name="Rectangle 99">
            <a:extLst>
              <a:ext uri="{FF2B5EF4-FFF2-40B4-BE49-F238E27FC236}">
                <a16:creationId xmlns:a16="http://schemas.microsoft.com/office/drawing/2014/main" id="{2F699C97-7412-4E05-9593-6A6979912081}"/>
              </a:ext>
            </a:extLst>
          </p:cNvPr>
          <p:cNvSpPr/>
          <p:nvPr/>
        </p:nvSpPr>
        <p:spPr>
          <a:xfrm>
            <a:off x="8711887" y="2747664"/>
            <a:ext cx="818280" cy="479205"/>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创业政策</a:t>
            </a:r>
            <a:endParaRPr lang="en-US" altLang="zh-CN" sz="900" dirty="0">
              <a:solidFill>
                <a:schemeClr val="tx1"/>
              </a:solidFill>
              <a:latin typeface="微软雅黑" pitchFamily="34" charset="-122"/>
              <a:ea typeface="微软雅黑" pitchFamily="34" charset="-122"/>
            </a:endParaRPr>
          </a:p>
          <a:p>
            <a:pPr algn="ctr"/>
            <a:r>
              <a:rPr lang="zh-CN" altLang="en-US" sz="900" dirty="0">
                <a:solidFill>
                  <a:schemeClr val="tx1"/>
                </a:solidFill>
                <a:latin typeface="微软雅黑" pitchFamily="34" charset="-122"/>
                <a:ea typeface="微软雅黑" pitchFamily="34" charset="-122"/>
              </a:rPr>
              <a:t>热力查询图</a:t>
            </a:r>
            <a:endParaRPr lang="en-US" sz="900" dirty="0">
              <a:solidFill>
                <a:schemeClr val="tx1"/>
              </a:solidFill>
              <a:latin typeface="微软雅黑" pitchFamily="34" charset="-122"/>
              <a:ea typeface="微软雅黑" pitchFamily="34" charset="-122"/>
            </a:endParaRPr>
          </a:p>
        </p:txBody>
      </p:sp>
      <p:sp>
        <p:nvSpPr>
          <p:cNvPr id="107" name="Rectangle 102">
            <a:extLst>
              <a:ext uri="{FF2B5EF4-FFF2-40B4-BE49-F238E27FC236}">
                <a16:creationId xmlns:a16="http://schemas.microsoft.com/office/drawing/2014/main" id="{412BCF97-A4CC-436A-95CA-87740C992CBD}"/>
              </a:ext>
            </a:extLst>
          </p:cNvPr>
          <p:cNvSpPr/>
          <p:nvPr/>
        </p:nvSpPr>
        <p:spPr>
          <a:xfrm>
            <a:off x="5758401" y="3303756"/>
            <a:ext cx="1587846" cy="176970"/>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职业资格证总体结构分析</a:t>
            </a:r>
            <a:endParaRPr lang="en-US" sz="900" dirty="0">
              <a:solidFill>
                <a:schemeClr val="tx1"/>
              </a:solidFill>
              <a:latin typeface="微软雅黑" pitchFamily="34" charset="-122"/>
              <a:ea typeface="微软雅黑" pitchFamily="34" charset="-122"/>
            </a:endParaRPr>
          </a:p>
        </p:txBody>
      </p:sp>
      <p:sp>
        <p:nvSpPr>
          <p:cNvPr id="108" name="Rectangle 102">
            <a:extLst>
              <a:ext uri="{FF2B5EF4-FFF2-40B4-BE49-F238E27FC236}">
                <a16:creationId xmlns:a16="http://schemas.microsoft.com/office/drawing/2014/main" id="{D8C967FF-E36E-44AC-97D9-D03CB844BE6D}"/>
              </a:ext>
            </a:extLst>
          </p:cNvPr>
          <p:cNvSpPr/>
          <p:nvPr/>
        </p:nvSpPr>
        <p:spPr>
          <a:xfrm>
            <a:off x="7475868" y="3303756"/>
            <a:ext cx="2050324" cy="155590"/>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职业技能相关服务补贴申请结构分析</a:t>
            </a:r>
            <a:endParaRPr lang="en-US" sz="900" dirty="0">
              <a:solidFill>
                <a:schemeClr val="tx1"/>
              </a:solidFill>
              <a:latin typeface="微软雅黑" pitchFamily="34" charset="-122"/>
              <a:ea typeface="微软雅黑" pitchFamily="34" charset="-122"/>
            </a:endParaRPr>
          </a:p>
        </p:txBody>
      </p:sp>
      <p:sp>
        <p:nvSpPr>
          <p:cNvPr id="109" name="Rectangle 100">
            <a:extLst>
              <a:ext uri="{FF2B5EF4-FFF2-40B4-BE49-F238E27FC236}">
                <a16:creationId xmlns:a16="http://schemas.microsoft.com/office/drawing/2014/main" id="{691BD86C-97D2-431E-A646-DA15A60A3A08}"/>
              </a:ext>
            </a:extLst>
          </p:cNvPr>
          <p:cNvSpPr/>
          <p:nvPr/>
        </p:nvSpPr>
        <p:spPr>
          <a:xfrm>
            <a:off x="7041043" y="4685320"/>
            <a:ext cx="1150472" cy="288000"/>
          </a:xfrm>
          <a:prstGeom prst="rect">
            <a:avLst/>
          </a:prstGeom>
          <a:solidFill>
            <a:schemeClr val="accent2">
              <a:lumMod val="60000"/>
              <a:lumOff val="40000"/>
            </a:schemeClr>
          </a:solidFill>
          <a:ln w="3175">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900" dirty="0">
                <a:solidFill>
                  <a:schemeClr val="tx1"/>
                </a:solidFill>
                <a:latin typeface="微软雅黑" pitchFamily="34" charset="-122"/>
                <a:ea typeface="微软雅黑" pitchFamily="34" charset="-122"/>
              </a:rPr>
              <a:t>财务支出执行</a:t>
            </a:r>
            <a:endParaRPr lang="en-US" altLang="zh-CN" sz="900" dirty="0">
              <a:solidFill>
                <a:schemeClr val="tx1"/>
              </a:solidFill>
              <a:latin typeface="微软雅黑" pitchFamily="34" charset="-122"/>
              <a:ea typeface="微软雅黑" pitchFamily="34" charset="-122"/>
            </a:endParaRPr>
          </a:p>
          <a:p>
            <a:pPr algn="ctr">
              <a:defRPr/>
            </a:pPr>
            <a:r>
              <a:rPr lang="zh-CN" altLang="en-US" sz="900" dirty="0">
                <a:solidFill>
                  <a:schemeClr val="tx1"/>
                </a:solidFill>
                <a:latin typeface="微软雅黑" pitchFamily="34" charset="-122"/>
                <a:ea typeface="微软雅黑" pitchFamily="34" charset="-122"/>
              </a:rPr>
              <a:t>情况分析</a:t>
            </a:r>
            <a:endParaRPr lang="en-US" sz="900" dirty="0">
              <a:solidFill>
                <a:schemeClr val="tx1"/>
              </a:solidFill>
              <a:latin typeface="微软雅黑" pitchFamily="34" charset="-122"/>
              <a:ea typeface="微软雅黑" pitchFamily="34" charset="-122"/>
            </a:endParaRPr>
          </a:p>
        </p:txBody>
      </p:sp>
      <p:sp>
        <p:nvSpPr>
          <p:cNvPr id="110" name="Rectangle 100">
            <a:extLst>
              <a:ext uri="{FF2B5EF4-FFF2-40B4-BE49-F238E27FC236}">
                <a16:creationId xmlns:a16="http://schemas.microsoft.com/office/drawing/2014/main" id="{B9B5D6C6-D7A3-4EB6-AB17-5117920F4339}"/>
              </a:ext>
            </a:extLst>
          </p:cNvPr>
          <p:cNvSpPr/>
          <p:nvPr/>
        </p:nvSpPr>
        <p:spPr>
          <a:xfrm>
            <a:off x="8327788" y="4685320"/>
            <a:ext cx="1150471" cy="288000"/>
          </a:xfrm>
          <a:prstGeom prst="rect">
            <a:avLst/>
          </a:prstGeom>
          <a:solidFill>
            <a:schemeClr val="accent2">
              <a:lumMod val="60000"/>
              <a:lumOff val="40000"/>
            </a:schemeClr>
          </a:solidFill>
          <a:ln w="3175">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900" dirty="0">
                <a:solidFill>
                  <a:schemeClr val="tx1"/>
                </a:solidFill>
                <a:latin typeface="微软雅黑" pitchFamily="34" charset="-122"/>
                <a:ea typeface="微软雅黑" pitchFamily="34" charset="-122"/>
              </a:rPr>
              <a:t>各类业务财务支出结构分析</a:t>
            </a:r>
            <a:endParaRPr lang="en-US" altLang="zh-CN" sz="900" dirty="0">
              <a:solidFill>
                <a:schemeClr val="tx1"/>
              </a:solidFill>
              <a:latin typeface="微软雅黑" pitchFamily="34" charset="-122"/>
              <a:ea typeface="微软雅黑" pitchFamily="34" charset="-122"/>
            </a:endParaRPr>
          </a:p>
        </p:txBody>
      </p:sp>
      <p:sp>
        <p:nvSpPr>
          <p:cNvPr id="111" name="Rectangle 45">
            <a:extLst>
              <a:ext uri="{FF2B5EF4-FFF2-40B4-BE49-F238E27FC236}">
                <a16:creationId xmlns:a16="http://schemas.microsoft.com/office/drawing/2014/main" id="{67FF3C14-E197-4FDB-8E6B-CEB56C64CBA8}"/>
              </a:ext>
            </a:extLst>
          </p:cNvPr>
          <p:cNvSpPr/>
          <p:nvPr/>
        </p:nvSpPr>
        <p:spPr>
          <a:xfrm>
            <a:off x="4117334" y="5203507"/>
            <a:ext cx="1128077" cy="381000"/>
          </a:xfrm>
          <a:prstGeom prst="rect">
            <a:avLst/>
          </a:prstGeom>
          <a:solidFill>
            <a:schemeClr val="accent3"/>
          </a:solidFill>
          <a:ln w="12700">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新情境模拟</a:t>
            </a:r>
            <a:endParaRPr lang="en-US" sz="1200" b="1" dirty="0">
              <a:solidFill>
                <a:schemeClr val="tx1"/>
              </a:solidFill>
              <a:latin typeface="微软雅黑" pitchFamily="34" charset="-122"/>
              <a:ea typeface="微软雅黑" pitchFamily="34" charset="-122"/>
            </a:endParaRPr>
          </a:p>
        </p:txBody>
      </p:sp>
      <p:sp>
        <p:nvSpPr>
          <p:cNvPr id="112" name="Rectangle 46">
            <a:extLst>
              <a:ext uri="{FF2B5EF4-FFF2-40B4-BE49-F238E27FC236}">
                <a16:creationId xmlns:a16="http://schemas.microsoft.com/office/drawing/2014/main" id="{D6AF40D8-1A77-4B40-8276-AF8D72D6F4DF}"/>
              </a:ext>
            </a:extLst>
          </p:cNvPr>
          <p:cNvSpPr/>
          <p:nvPr/>
        </p:nvSpPr>
        <p:spPr>
          <a:xfrm>
            <a:off x="4125273" y="5746981"/>
            <a:ext cx="1128077" cy="382587"/>
          </a:xfrm>
          <a:prstGeom prst="rect">
            <a:avLst/>
          </a:prstGeom>
          <a:solidFill>
            <a:schemeClr val="accent3">
              <a:lumMod val="20000"/>
              <a:lumOff val="80000"/>
            </a:schemeClr>
          </a:solidFill>
          <a:ln w="12700">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新政策模拟</a:t>
            </a:r>
            <a:endParaRPr lang="en-US" sz="1200" b="1" dirty="0">
              <a:solidFill>
                <a:schemeClr val="tx1"/>
              </a:solidFill>
              <a:latin typeface="微软雅黑" pitchFamily="34" charset="-122"/>
              <a:ea typeface="微软雅黑" pitchFamily="34" charset="-122"/>
            </a:endParaRPr>
          </a:p>
        </p:txBody>
      </p:sp>
      <p:sp>
        <p:nvSpPr>
          <p:cNvPr id="113" name="Rectangle 132">
            <a:extLst>
              <a:ext uri="{FF2B5EF4-FFF2-40B4-BE49-F238E27FC236}">
                <a16:creationId xmlns:a16="http://schemas.microsoft.com/office/drawing/2014/main" id="{97AD4E0F-759E-4CE0-A818-E96B5336239B}"/>
              </a:ext>
            </a:extLst>
          </p:cNvPr>
          <p:cNvSpPr/>
          <p:nvPr/>
        </p:nvSpPr>
        <p:spPr>
          <a:xfrm>
            <a:off x="5786225" y="5217169"/>
            <a:ext cx="1150472" cy="360000"/>
          </a:xfrm>
          <a:prstGeom prst="rect">
            <a:avLst/>
          </a:prstGeom>
          <a:solidFill>
            <a:schemeClr val="accent3"/>
          </a:solidFill>
          <a:ln w="12700">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人口结构变化</a:t>
            </a:r>
            <a:endParaRPr lang="en-US" sz="900" dirty="0">
              <a:solidFill>
                <a:schemeClr val="tx1"/>
              </a:solidFill>
              <a:latin typeface="微软雅黑" pitchFamily="34" charset="-122"/>
              <a:ea typeface="微软雅黑" pitchFamily="34" charset="-122"/>
            </a:endParaRPr>
          </a:p>
        </p:txBody>
      </p:sp>
      <p:sp>
        <p:nvSpPr>
          <p:cNvPr id="114" name="Rectangle 133">
            <a:extLst>
              <a:ext uri="{FF2B5EF4-FFF2-40B4-BE49-F238E27FC236}">
                <a16:creationId xmlns:a16="http://schemas.microsoft.com/office/drawing/2014/main" id="{CA9EA901-156F-45D3-B130-961455DC95A3}"/>
              </a:ext>
            </a:extLst>
          </p:cNvPr>
          <p:cNvSpPr/>
          <p:nvPr/>
        </p:nvSpPr>
        <p:spPr>
          <a:xfrm>
            <a:off x="7047920" y="5202152"/>
            <a:ext cx="1150472" cy="360000"/>
          </a:xfrm>
          <a:prstGeom prst="rect">
            <a:avLst/>
          </a:prstGeom>
          <a:solidFill>
            <a:schemeClr val="accent3"/>
          </a:solidFill>
          <a:ln w="12700">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失业率变化</a:t>
            </a:r>
            <a:endParaRPr lang="en-US" sz="900" dirty="0">
              <a:solidFill>
                <a:schemeClr val="tx1"/>
              </a:solidFill>
              <a:latin typeface="微软雅黑" pitchFamily="34" charset="-122"/>
              <a:ea typeface="微软雅黑" pitchFamily="34" charset="-122"/>
            </a:endParaRPr>
          </a:p>
        </p:txBody>
      </p:sp>
      <p:sp>
        <p:nvSpPr>
          <p:cNvPr id="115" name="Isosceles Triangle 137">
            <a:extLst>
              <a:ext uri="{FF2B5EF4-FFF2-40B4-BE49-F238E27FC236}">
                <a16:creationId xmlns:a16="http://schemas.microsoft.com/office/drawing/2014/main" id="{B35A33BE-5C33-47F9-A2BC-BAF00967AA66}"/>
              </a:ext>
            </a:extLst>
          </p:cNvPr>
          <p:cNvSpPr/>
          <p:nvPr/>
        </p:nvSpPr>
        <p:spPr>
          <a:xfrm rot="5400000">
            <a:off x="5270598" y="5331188"/>
            <a:ext cx="335142" cy="77069"/>
          </a:xfrm>
          <a:prstGeom prst="triangle">
            <a:avLst/>
          </a:prstGeom>
          <a:solidFill>
            <a:schemeClr val="accent3"/>
          </a:solidFill>
          <a:ln w="12700">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endParaRPr lang="en-US" sz="1200" b="1" dirty="0">
              <a:solidFill>
                <a:schemeClr val="tx1"/>
              </a:solidFill>
              <a:latin typeface="微软雅黑" pitchFamily="34" charset="-122"/>
              <a:ea typeface="微软雅黑" pitchFamily="34" charset="-122"/>
            </a:endParaRPr>
          </a:p>
        </p:txBody>
      </p:sp>
      <p:sp>
        <p:nvSpPr>
          <p:cNvPr id="116" name="Rectangle 138">
            <a:extLst>
              <a:ext uri="{FF2B5EF4-FFF2-40B4-BE49-F238E27FC236}">
                <a16:creationId xmlns:a16="http://schemas.microsoft.com/office/drawing/2014/main" id="{BFFCA7CB-2DC1-4D17-95F3-18BD4C5509A7}"/>
              </a:ext>
            </a:extLst>
          </p:cNvPr>
          <p:cNvSpPr/>
          <p:nvPr/>
        </p:nvSpPr>
        <p:spPr>
          <a:xfrm>
            <a:off x="5786221" y="5766437"/>
            <a:ext cx="1150471" cy="360000"/>
          </a:xfrm>
          <a:prstGeom prst="rect">
            <a:avLst/>
          </a:prstGeom>
          <a:solidFill>
            <a:schemeClr val="accent3">
              <a:lumMod val="20000"/>
              <a:lumOff val="80000"/>
            </a:schemeClr>
          </a:solidFill>
          <a:ln w="12700">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利率调整</a:t>
            </a:r>
            <a:endParaRPr lang="en-US" sz="900" dirty="0">
              <a:solidFill>
                <a:schemeClr val="tx1"/>
              </a:solidFill>
              <a:latin typeface="微软雅黑" pitchFamily="34" charset="-122"/>
              <a:ea typeface="微软雅黑" pitchFamily="34" charset="-122"/>
            </a:endParaRPr>
          </a:p>
        </p:txBody>
      </p:sp>
      <p:sp>
        <p:nvSpPr>
          <p:cNvPr id="117" name="Rectangle 139">
            <a:extLst>
              <a:ext uri="{FF2B5EF4-FFF2-40B4-BE49-F238E27FC236}">
                <a16:creationId xmlns:a16="http://schemas.microsoft.com/office/drawing/2014/main" id="{E91079FF-B973-4D63-BFAF-376DB4F16FB2}"/>
              </a:ext>
            </a:extLst>
          </p:cNvPr>
          <p:cNvSpPr/>
          <p:nvPr/>
        </p:nvSpPr>
        <p:spPr>
          <a:xfrm>
            <a:off x="8329365" y="5756999"/>
            <a:ext cx="1150470" cy="360000"/>
          </a:xfrm>
          <a:prstGeom prst="rect">
            <a:avLst/>
          </a:prstGeom>
          <a:solidFill>
            <a:schemeClr val="accent3">
              <a:lumMod val="20000"/>
              <a:lumOff val="80000"/>
            </a:schemeClr>
          </a:solidFill>
          <a:ln w="12700">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退休政策调整</a:t>
            </a:r>
            <a:endParaRPr lang="en-US" sz="900" dirty="0">
              <a:solidFill>
                <a:schemeClr val="tx1"/>
              </a:solidFill>
              <a:latin typeface="微软雅黑" pitchFamily="34" charset="-122"/>
              <a:ea typeface="微软雅黑" pitchFamily="34" charset="-122"/>
            </a:endParaRPr>
          </a:p>
        </p:txBody>
      </p:sp>
      <p:sp>
        <p:nvSpPr>
          <p:cNvPr id="118" name="Rectangle 141">
            <a:extLst>
              <a:ext uri="{FF2B5EF4-FFF2-40B4-BE49-F238E27FC236}">
                <a16:creationId xmlns:a16="http://schemas.microsoft.com/office/drawing/2014/main" id="{D9C40745-8992-47B1-A177-54BE345FC88C}"/>
              </a:ext>
            </a:extLst>
          </p:cNvPr>
          <p:cNvSpPr/>
          <p:nvPr/>
        </p:nvSpPr>
        <p:spPr>
          <a:xfrm>
            <a:off x="7040718" y="5766437"/>
            <a:ext cx="1150471" cy="360000"/>
          </a:xfrm>
          <a:prstGeom prst="rect">
            <a:avLst/>
          </a:prstGeom>
          <a:solidFill>
            <a:schemeClr val="accent3">
              <a:lumMod val="20000"/>
              <a:lumOff val="80000"/>
            </a:schemeClr>
          </a:solidFill>
          <a:ln w="12700">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城市竞争力调整</a:t>
            </a:r>
            <a:endParaRPr lang="en-US" sz="900" dirty="0">
              <a:solidFill>
                <a:schemeClr val="tx1"/>
              </a:solidFill>
              <a:latin typeface="微软雅黑" pitchFamily="34" charset="-122"/>
              <a:ea typeface="微软雅黑" pitchFamily="34" charset="-122"/>
            </a:endParaRPr>
          </a:p>
        </p:txBody>
      </p:sp>
      <p:sp>
        <p:nvSpPr>
          <p:cNvPr id="119" name="Isosceles Triangle 142">
            <a:extLst>
              <a:ext uri="{FF2B5EF4-FFF2-40B4-BE49-F238E27FC236}">
                <a16:creationId xmlns:a16="http://schemas.microsoft.com/office/drawing/2014/main" id="{85A8729E-50F2-4B42-B4F9-1AD066BA7EBD}"/>
              </a:ext>
            </a:extLst>
          </p:cNvPr>
          <p:cNvSpPr/>
          <p:nvPr/>
        </p:nvSpPr>
        <p:spPr>
          <a:xfrm rot="5400000">
            <a:off x="5245547" y="5915656"/>
            <a:ext cx="378043" cy="84271"/>
          </a:xfrm>
          <a:prstGeom prst="triangle">
            <a:avLst/>
          </a:prstGeom>
          <a:solidFill>
            <a:schemeClr val="accent3">
              <a:lumMod val="20000"/>
              <a:lumOff val="80000"/>
            </a:schemeClr>
          </a:solidFill>
          <a:ln>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20" name="Rectangle 133">
            <a:extLst>
              <a:ext uri="{FF2B5EF4-FFF2-40B4-BE49-F238E27FC236}">
                <a16:creationId xmlns:a16="http://schemas.microsoft.com/office/drawing/2014/main" id="{7105C213-9D70-45AF-A8A0-D7F0128EAFE5}"/>
              </a:ext>
            </a:extLst>
          </p:cNvPr>
          <p:cNvSpPr/>
          <p:nvPr/>
        </p:nvSpPr>
        <p:spPr>
          <a:xfrm>
            <a:off x="8312886" y="5202152"/>
            <a:ext cx="1150472" cy="360000"/>
          </a:xfrm>
          <a:prstGeom prst="rect">
            <a:avLst/>
          </a:prstGeom>
          <a:solidFill>
            <a:schemeClr val="accent3"/>
          </a:solidFill>
          <a:ln w="12700">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特殊事件预测</a:t>
            </a:r>
            <a:endParaRPr lang="en-US" sz="900" dirty="0">
              <a:solidFill>
                <a:schemeClr val="tx1"/>
              </a:solidFill>
              <a:latin typeface="微软雅黑" pitchFamily="34" charset="-122"/>
              <a:ea typeface="微软雅黑" pitchFamily="34" charset="-122"/>
            </a:endParaRPr>
          </a:p>
        </p:txBody>
      </p:sp>
      <p:sp>
        <p:nvSpPr>
          <p:cNvPr id="124" name="Rectangle 62">
            <a:extLst>
              <a:ext uri="{FF2B5EF4-FFF2-40B4-BE49-F238E27FC236}">
                <a16:creationId xmlns:a16="http://schemas.microsoft.com/office/drawing/2014/main" id="{A2575FFD-0E27-4F17-9D9D-E005BBFAC8F0}"/>
              </a:ext>
            </a:extLst>
          </p:cNvPr>
          <p:cNvSpPr/>
          <p:nvPr/>
        </p:nvSpPr>
        <p:spPr>
          <a:xfrm>
            <a:off x="10200456" y="2072929"/>
            <a:ext cx="793448" cy="527342"/>
          </a:xfrm>
          <a:prstGeom prst="rect">
            <a:avLst/>
          </a:prstGeom>
          <a:solidFill>
            <a:schemeClr val="accent3">
              <a:lumMod val="75000"/>
            </a:schemeClr>
          </a:solidFill>
          <a:ln w="12700">
            <a:solidFill>
              <a:srgbClr val="92D40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个人工资与社保缴额统计表</a:t>
            </a:r>
            <a:endParaRPr lang="en-US" altLang="zh-CN" sz="1050" dirty="0">
              <a:solidFill>
                <a:schemeClr val="tx1"/>
              </a:solidFill>
              <a:latin typeface="微软雅黑" pitchFamily="34" charset="-122"/>
              <a:ea typeface="微软雅黑" pitchFamily="34" charset="-122"/>
            </a:endParaRPr>
          </a:p>
        </p:txBody>
      </p:sp>
      <p:sp>
        <p:nvSpPr>
          <p:cNvPr id="125" name="Rectangle 62">
            <a:extLst>
              <a:ext uri="{FF2B5EF4-FFF2-40B4-BE49-F238E27FC236}">
                <a16:creationId xmlns:a16="http://schemas.microsoft.com/office/drawing/2014/main" id="{9C39BF9C-CBCA-4E06-8CE4-86441343E9A0}"/>
              </a:ext>
            </a:extLst>
          </p:cNvPr>
          <p:cNvSpPr/>
          <p:nvPr/>
        </p:nvSpPr>
        <p:spPr>
          <a:xfrm>
            <a:off x="10200456" y="2634317"/>
            <a:ext cx="793448" cy="527342"/>
          </a:xfrm>
          <a:prstGeom prst="rect">
            <a:avLst/>
          </a:prstGeom>
          <a:solidFill>
            <a:schemeClr val="accent3">
              <a:lumMod val="75000"/>
            </a:schemeClr>
          </a:solidFill>
          <a:ln w="12700">
            <a:solidFill>
              <a:srgbClr val="92D40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工程收益</a:t>
            </a:r>
            <a:r>
              <a:rPr lang="en-US" altLang="zh-CN" sz="900" dirty="0">
                <a:solidFill>
                  <a:schemeClr val="tx1"/>
                </a:solidFill>
                <a:latin typeface="微软雅黑" pitchFamily="34" charset="-122"/>
                <a:ea typeface="微软雅黑" pitchFamily="34" charset="-122"/>
              </a:rPr>
              <a:t>-</a:t>
            </a:r>
            <a:r>
              <a:rPr lang="zh-CN" altLang="en-US" sz="900" dirty="0">
                <a:solidFill>
                  <a:schemeClr val="tx1"/>
                </a:solidFill>
                <a:latin typeface="微软雅黑" pitchFamily="34" charset="-122"/>
                <a:ea typeface="微软雅黑" pitchFamily="34" charset="-122"/>
              </a:rPr>
              <a:t>人数</a:t>
            </a:r>
            <a:r>
              <a:rPr lang="en-US" altLang="zh-CN" sz="900" dirty="0">
                <a:solidFill>
                  <a:schemeClr val="tx1"/>
                </a:solidFill>
                <a:latin typeface="微软雅黑" pitchFamily="34" charset="-122"/>
                <a:ea typeface="微软雅黑" pitchFamily="34" charset="-122"/>
              </a:rPr>
              <a:t>-</a:t>
            </a:r>
            <a:r>
              <a:rPr lang="zh-CN" altLang="en-US" sz="900" dirty="0">
                <a:solidFill>
                  <a:schemeClr val="tx1"/>
                </a:solidFill>
                <a:latin typeface="微软雅黑" pitchFamily="34" charset="-122"/>
                <a:ea typeface="微软雅黑" pitchFamily="34" charset="-122"/>
              </a:rPr>
              <a:t>时间对照表</a:t>
            </a:r>
            <a:endParaRPr lang="en-US" altLang="zh-CN" sz="1050" dirty="0">
              <a:solidFill>
                <a:schemeClr val="tx1"/>
              </a:solidFill>
              <a:latin typeface="微软雅黑" pitchFamily="34" charset="-122"/>
              <a:ea typeface="微软雅黑" pitchFamily="34" charset="-122"/>
            </a:endParaRPr>
          </a:p>
        </p:txBody>
      </p:sp>
      <p:sp>
        <p:nvSpPr>
          <p:cNvPr id="126" name="Rectangle 62">
            <a:extLst>
              <a:ext uri="{FF2B5EF4-FFF2-40B4-BE49-F238E27FC236}">
                <a16:creationId xmlns:a16="http://schemas.microsoft.com/office/drawing/2014/main" id="{F3FADDCD-3E35-4B18-B276-7DB89D7CE5D5}"/>
              </a:ext>
            </a:extLst>
          </p:cNvPr>
          <p:cNvSpPr/>
          <p:nvPr/>
        </p:nvSpPr>
        <p:spPr>
          <a:xfrm>
            <a:off x="10200456" y="3192062"/>
            <a:ext cx="793448" cy="648026"/>
          </a:xfrm>
          <a:prstGeom prst="rect">
            <a:avLst/>
          </a:prstGeom>
          <a:solidFill>
            <a:schemeClr val="accent3">
              <a:lumMod val="75000"/>
            </a:schemeClr>
          </a:solidFill>
          <a:ln w="12700">
            <a:solidFill>
              <a:srgbClr val="92D40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行业</a:t>
            </a:r>
            <a:r>
              <a:rPr lang="en-US" altLang="zh-CN" sz="900" dirty="0">
                <a:solidFill>
                  <a:schemeClr val="tx1"/>
                </a:solidFill>
                <a:latin typeface="微软雅黑" pitchFamily="34" charset="-122"/>
                <a:ea typeface="微软雅黑" pitchFamily="34" charset="-122"/>
              </a:rPr>
              <a:t>-</a:t>
            </a:r>
            <a:r>
              <a:rPr lang="zh-CN" altLang="en-US" sz="900" dirty="0">
                <a:solidFill>
                  <a:schemeClr val="tx1"/>
                </a:solidFill>
                <a:latin typeface="微软雅黑" pitchFamily="34" charset="-122"/>
                <a:ea typeface="微软雅黑" pitchFamily="34" charset="-122"/>
              </a:rPr>
              <a:t>员工等级</a:t>
            </a:r>
            <a:r>
              <a:rPr lang="en-US" altLang="zh-CN" sz="900" dirty="0">
                <a:solidFill>
                  <a:schemeClr val="tx1"/>
                </a:solidFill>
                <a:latin typeface="微软雅黑" pitchFamily="34" charset="-122"/>
                <a:ea typeface="微软雅黑" pitchFamily="34" charset="-122"/>
              </a:rPr>
              <a:t>-</a:t>
            </a:r>
            <a:r>
              <a:rPr lang="zh-CN" altLang="en-US" sz="900" dirty="0">
                <a:solidFill>
                  <a:schemeClr val="tx1"/>
                </a:solidFill>
                <a:latin typeface="微软雅黑" pitchFamily="34" charset="-122"/>
                <a:ea typeface="微软雅黑" pitchFamily="34" charset="-122"/>
              </a:rPr>
              <a:t>金额</a:t>
            </a:r>
            <a:r>
              <a:rPr lang="en-US" altLang="zh-CN" sz="900" dirty="0">
                <a:solidFill>
                  <a:schemeClr val="tx1"/>
                </a:solidFill>
                <a:latin typeface="微软雅黑" pitchFamily="34" charset="-122"/>
                <a:ea typeface="微软雅黑" pitchFamily="34" charset="-122"/>
              </a:rPr>
              <a:t>-</a:t>
            </a:r>
            <a:r>
              <a:rPr lang="zh-CN" altLang="en-US" sz="900" dirty="0">
                <a:solidFill>
                  <a:schemeClr val="tx1"/>
                </a:solidFill>
                <a:latin typeface="微软雅黑" pitchFamily="34" charset="-122"/>
                <a:ea typeface="微软雅黑" pitchFamily="34" charset="-122"/>
              </a:rPr>
              <a:t>最低工资对照表</a:t>
            </a:r>
            <a:endParaRPr lang="en-US" altLang="zh-CN" sz="1050" dirty="0">
              <a:solidFill>
                <a:schemeClr val="tx1"/>
              </a:solidFill>
              <a:latin typeface="微软雅黑" pitchFamily="34" charset="-122"/>
              <a:ea typeface="微软雅黑" pitchFamily="34" charset="-122"/>
            </a:endParaRPr>
          </a:p>
        </p:txBody>
      </p:sp>
      <p:sp>
        <p:nvSpPr>
          <p:cNvPr id="127" name="Rectangle 62">
            <a:extLst>
              <a:ext uri="{FF2B5EF4-FFF2-40B4-BE49-F238E27FC236}">
                <a16:creationId xmlns:a16="http://schemas.microsoft.com/office/drawing/2014/main" id="{6F28EC41-34DB-4B37-9346-053DEDB279A8}"/>
              </a:ext>
            </a:extLst>
          </p:cNvPr>
          <p:cNvSpPr/>
          <p:nvPr/>
        </p:nvSpPr>
        <p:spPr>
          <a:xfrm>
            <a:off x="10200456" y="3876553"/>
            <a:ext cx="793448" cy="361472"/>
          </a:xfrm>
          <a:prstGeom prst="rect">
            <a:avLst/>
          </a:prstGeom>
          <a:solidFill>
            <a:schemeClr val="accent3">
              <a:lumMod val="75000"/>
            </a:schemeClr>
          </a:solidFill>
          <a:ln w="12700">
            <a:solidFill>
              <a:srgbClr val="92D40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养老注销转职工登记表</a:t>
            </a:r>
            <a:endParaRPr lang="en-US" altLang="zh-CN" sz="1050" dirty="0">
              <a:solidFill>
                <a:schemeClr val="tx1"/>
              </a:solidFill>
              <a:latin typeface="微软雅黑" pitchFamily="34" charset="-122"/>
              <a:ea typeface="微软雅黑" pitchFamily="34" charset="-122"/>
            </a:endParaRPr>
          </a:p>
        </p:txBody>
      </p:sp>
      <p:sp>
        <p:nvSpPr>
          <p:cNvPr id="128" name="Rectangle 62">
            <a:extLst>
              <a:ext uri="{FF2B5EF4-FFF2-40B4-BE49-F238E27FC236}">
                <a16:creationId xmlns:a16="http://schemas.microsoft.com/office/drawing/2014/main" id="{34C17F6D-56A6-4032-AED2-49311BA415A9}"/>
              </a:ext>
            </a:extLst>
          </p:cNvPr>
          <p:cNvSpPr/>
          <p:nvPr/>
        </p:nvSpPr>
        <p:spPr>
          <a:xfrm>
            <a:off x="10200456" y="4274490"/>
            <a:ext cx="793448" cy="366983"/>
          </a:xfrm>
          <a:prstGeom prst="rect">
            <a:avLst/>
          </a:prstGeom>
          <a:solidFill>
            <a:schemeClr val="accent3">
              <a:lumMod val="75000"/>
            </a:schemeClr>
          </a:solidFill>
          <a:ln w="12700">
            <a:solidFill>
              <a:srgbClr val="92D40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养老金个人账户余额表</a:t>
            </a:r>
            <a:endParaRPr lang="en-US" altLang="zh-CN" sz="1050" dirty="0">
              <a:solidFill>
                <a:schemeClr val="tx1"/>
              </a:solidFill>
              <a:latin typeface="微软雅黑" pitchFamily="34" charset="-122"/>
              <a:ea typeface="微软雅黑" pitchFamily="34" charset="-122"/>
            </a:endParaRPr>
          </a:p>
        </p:txBody>
      </p:sp>
      <p:sp>
        <p:nvSpPr>
          <p:cNvPr id="129" name="Rectangle 62">
            <a:extLst>
              <a:ext uri="{FF2B5EF4-FFF2-40B4-BE49-F238E27FC236}">
                <a16:creationId xmlns:a16="http://schemas.microsoft.com/office/drawing/2014/main" id="{680372BD-BB1C-48DB-9E6D-CA1B50C5E177}"/>
              </a:ext>
            </a:extLst>
          </p:cNvPr>
          <p:cNvSpPr/>
          <p:nvPr/>
        </p:nvSpPr>
        <p:spPr>
          <a:xfrm>
            <a:off x="10200456" y="4673184"/>
            <a:ext cx="793448" cy="513928"/>
          </a:xfrm>
          <a:prstGeom prst="rect">
            <a:avLst/>
          </a:prstGeom>
          <a:solidFill>
            <a:schemeClr val="accent3">
              <a:lumMod val="75000"/>
            </a:schemeClr>
          </a:solidFill>
          <a:ln w="12700">
            <a:solidFill>
              <a:srgbClr val="92D40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工伤认定与劳动能力鉴定表</a:t>
            </a:r>
            <a:endParaRPr lang="en-US" altLang="zh-CN" sz="1050" dirty="0">
              <a:solidFill>
                <a:schemeClr val="tx1"/>
              </a:solidFill>
              <a:latin typeface="微软雅黑" pitchFamily="34" charset="-122"/>
              <a:ea typeface="微软雅黑" pitchFamily="34" charset="-122"/>
            </a:endParaRPr>
          </a:p>
        </p:txBody>
      </p:sp>
      <p:sp>
        <p:nvSpPr>
          <p:cNvPr id="130" name="Rectangle 62">
            <a:extLst>
              <a:ext uri="{FF2B5EF4-FFF2-40B4-BE49-F238E27FC236}">
                <a16:creationId xmlns:a16="http://schemas.microsoft.com/office/drawing/2014/main" id="{F117AD2F-24B6-4797-B32C-D43CBF4E83B1}"/>
              </a:ext>
            </a:extLst>
          </p:cNvPr>
          <p:cNvSpPr/>
          <p:nvPr/>
        </p:nvSpPr>
        <p:spPr>
          <a:xfrm>
            <a:off x="10200456" y="5225158"/>
            <a:ext cx="793448" cy="352011"/>
          </a:xfrm>
          <a:prstGeom prst="rect">
            <a:avLst/>
          </a:prstGeom>
          <a:solidFill>
            <a:schemeClr val="accent3">
              <a:lumMod val="75000"/>
            </a:schemeClr>
          </a:solidFill>
          <a:ln w="12700">
            <a:solidFill>
              <a:srgbClr val="92D40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工伤先行支付申请表</a:t>
            </a:r>
            <a:endParaRPr lang="en-US" altLang="zh-CN" sz="1050" dirty="0">
              <a:solidFill>
                <a:schemeClr val="tx1"/>
              </a:solidFill>
              <a:latin typeface="微软雅黑" pitchFamily="34" charset="-122"/>
              <a:ea typeface="微软雅黑" pitchFamily="34" charset="-122"/>
            </a:endParaRPr>
          </a:p>
        </p:txBody>
      </p:sp>
      <p:sp>
        <p:nvSpPr>
          <p:cNvPr id="131" name="Rectangle 62">
            <a:extLst>
              <a:ext uri="{FF2B5EF4-FFF2-40B4-BE49-F238E27FC236}">
                <a16:creationId xmlns:a16="http://schemas.microsoft.com/office/drawing/2014/main" id="{2EB43211-4610-4D5A-838A-C8034F6659FA}"/>
              </a:ext>
            </a:extLst>
          </p:cNvPr>
          <p:cNvSpPr/>
          <p:nvPr/>
        </p:nvSpPr>
        <p:spPr>
          <a:xfrm>
            <a:off x="10200456" y="5605780"/>
            <a:ext cx="793448" cy="352011"/>
          </a:xfrm>
          <a:prstGeom prst="rect">
            <a:avLst/>
          </a:prstGeom>
          <a:solidFill>
            <a:schemeClr val="accent3">
              <a:lumMod val="75000"/>
            </a:schemeClr>
          </a:solidFill>
          <a:ln w="12700">
            <a:solidFill>
              <a:srgbClr val="92D40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社保补贴申请表</a:t>
            </a:r>
            <a:endParaRPr lang="en-US" altLang="zh-CN" sz="105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63787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图片 67">
            <a:extLst>
              <a:ext uri="{FF2B5EF4-FFF2-40B4-BE49-F238E27FC236}">
                <a16:creationId xmlns:a16="http://schemas.microsoft.com/office/drawing/2014/main" id="{6FFDA1AB-78D6-4D32-9C19-0ED14820E44D}"/>
              </a:ext>
            </a:extLst>
          </p:cNvPr>
          <p:cNvPicPr>
            <a:picLocks noChangeAspect="1"/>
          </p:cNvPicPr>
          <p:nvPr/>
        </p:nvPicPr>
        <p:blipFill>
          <a:blip r:embed="rId2"/>
          <a:stretch>
            <a:fillRect/>
          </a:stretch>
        </p:blipFill>
        <p:spPr>
          <a:xfrm>
            <a:off x="306746" y="980728"/>
            <a:ext cx="5141182" cy="2895065"/>
          </a:xfrm>
          <a:prstGeom prst="rect">
            <a:avLst/>
          </a:prstGeom>
        </p:spPr>
      </p:pic>
      <p:sp>
        <p:nvSpPr>
          <p:cNvPr id="10" name="标题 9">
            <a:extLst>
              <a:ext uri="{FF2B5EF4-FFF2-40B4-BE49-F238E27FC236}">
                <a16:creationId xmlns:a16="http://schemas.microsoft.com/office/drawing/2014/main" id="{EA864686-61E9-43B3-A99F-B676B4744A7B}"/>
              </a:ext>
            </a:extLst>
          </p:cNvPr>
          <p:cNvSpPr>
            <a:spLocks noGrp="1"/>
          </p:cNvSpPr>
          <p:nvPr>
            <p:ph type="title"/>
          </p:nvPr>
        </p:nvSpPr>
        <p:spPr/>
        <p:txBody>
          <a:bodyPr/>
          <a:lstStyle/>
          <a:p>
            <a:r>
              <a:rPr lang="zh-CN" altLang="en-US" dirty="0"/>
              <a:t>仪表盘：就业创业场景分析思路及举例</a:t>
            </a:r>
          </a:p>
        </p:txBody>
      </p:sp>
      <p:pic>
        <p:nvPicPr>
          <p:cNvPr id="64" name="图片 63">
            <a:extLst>
              <a:ext uri="{FF2B5EF4-FFF2-40B4-BE49-F238E27FC236}">
                <a16:creationId xmlns:a16="http://schemas.microsoft.com/office/drawing/2014/main" id="{8F23B8B3-C98A-470D-B58C-67634641230C}"/>
              </a:ext>
            </a:extLst>
          </p:cNvPr>
          <p:cNvPicPr>
            <a:picLocks noChangeAspect="1"/>
          </p:cNvPicPr>
          <p:nvPr/>
        </p:nvPicPr>
        <p:blipFill>
          <a:blip r:embed="rId3"/>
          <a:stretch>
            <a:fillRect/>
          </a:stretch>
        </p:blipFill>
        <p:spPr>
          <a:xfrm>
            <a:off x="1919536" y="2852936"/>
            <a:ext cx="5544616" cy="2891886"/>
          </a:xfrm>
          <a:prstGeom prst="rect">
            <a:avLst/>
          </a:prstGeom>
        </p:spPr>
      </p:pic>
      <p:pic>
        <p:nvPicPr>
          <p:cNvPr id="67" name="图片 66">
            <a:extLst>
              <a:ext uri="{FF2B5EF4-FFF2-40B4-BE49-F238E27FC236}">
                <a16:creationId xmlns:a16="http://schemas.microsoft.com/office/drawing/2014/main" id="{43200522-CF9B-46C8-9B6A-2EE1A8794A9A}"/>
              </a:ext>
            </a:extLst>
          </p:cNvPr>
          <p:cNvPicPr>
            <a:picLocks noChangeAspect="1"/>
          </p:cNvPicPr>
          <p:nvPr/>
        </p:nvPicPr>
        <p:blipFill>
          <a:blip r:embed="rId4"/>
          <a:stretch>
            <a:fillRect/>
          </a:stretch>
        </p:blipFill>
        <p:spPr>
          <a:xfrm>
            <a:off x="4583832" y="4797152"/>
            <a:ext cx="6556657" cy="1440160"/>
          </a:xfrm>
          <a:prstGeom prst="rect">
            <a:avLst/>
          </a:prstGeom>
        </p:spPr>
      </p:pic>
      <p:sp>
        <p:nvSpPr>
          <p:cNvPr id="70" name="文本框 69">
            <a:extLst>
              <a:ext uri="{FF2B5EF4-FFF2-40B4-BE49-F238E27FC236}">
                <a16:creationId xmlns:a16="http://schemas.microsoft.com/office/drawing/2014/main" id="{21EA9B3B-EAF3-4EB6-AD73-193821205626}"/>
              </a:ext>
            </a:extLst>
          </p:cNvPr>
          <p:cNvSpPr txBox="1"/>
          <p:nvPr/>
        </p:nvSpPr>
        <p:spPr>
          <a:xfrm>
            <a:off x="5447928" y="980728"/>
            <a:ext cx="6094520" cy="738664"/>
          </a:xfrm>
          <a:prstGeom prst="rect">
            <a:avLst/>
          </a:prstGeom>
          <a:noFill/>
        </p:spPr>
        <p:txBody>
          <a:bodyPr wrap="square">
            <a:spAutoFit/>
          </a:bodyPr>
          <a:lstStyle/>
          <a:p>
            <a:pPr lvl="1">
              <a:spcAft>
                <a:spcPts val="300"/>
              </a:spcAft>
            </a:pPr>
            <a:r>
              <a:rPr lang="zh-CN" altLang="en-US" sz="1400" dirty="0">
                <a:latin typeface="微软雅黑" panose="020B0503020204020204" pitchFamily="34" charset="-122"/>
                <a:ea typeface="微软雅黑" panose="020B0503020204020204" pitchFamily="34" charset="-122"/>
              </a:rPr>
              <a:t>在仪表盘</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就业创业概览</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中，通过失业帮扶、创业辅助等模块反映就业创业整体业务概况，然后根据人数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人次、比率、全国占比等指标分析其现状，对于需要分析的内容可以点击进入。</a:t>
            </a:r>
            <a:endParaRPr lang="en-US" altLang="zh-CN" sz="1400" dirty="0">
              <a:latin typeface="微软雅黑" panose="020B0503020204020204" pitchFamily="34" charset="-122"/>
              <a:ea typeface="微软雅黑" panose="020B0503020204020204" pitchFamily="34" charset="-122"/>
            </a:endParaRPr>
          </a:p>
        </p:txBody>
      </p:sp>
      <p:sp>
        <p:nvSpPr>
          <p:cNvPr id="71" name="Oval 33">
            <a:extLst>
              <a:ext uri="{FF2B5EF4-FFF2-40B4-BE49-F238E27FC236}">
                <a16:creationId xmlns:a16="http://schemas.microsoft.com/office/drawing/2014/main" id="{28AC2D3B-F117-4B7C-AA74-416915893FE4}"/>
              </a:ext>
            </a:extLst>
          </p:cNvPr>
          <p:cNvSpPr/>
          <p:nvPr/>
        </p:nvSpPr>
        <p:spPr>
          <a:xfrm>
            <a:off x="5618352" y="1061536"/>
            <a:ext cx="259200" cy="176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72" name="TextBox 31">
            <a:extLst>
              <a:ext uri="{FF2B5EF4-FFF2-40B4-BE49-F238E27FC236}">
                <a16:creationId xmlns:a16="http://schemas.microsoft.com/office/drawing/2014/main" id="{6B68070F-3C8B-4CE7-B7CD-2FAEFA53D859}"/>
              </a:ext>
            </a:extLst>
          </p:cNvPr>
          <p:cNvSpPr txBox="1"/>
          <p:nvPr/>
        </p:nvSpPr>
        <p:spPr>
          <a:xfrm>
            <a:off x="7311576" y="2499993"/>
            <a:ext cx="3530731" cy="1177245"/>
          </a:xfrm>
          <a:prstGeom prst="rect">
            <a:avLst/>
          </a:prstGeom>
          <a:noFill/>
          <a:ln>
            <a:noFill/>
          </a:ln>
        </p:spPr>
        <p:txBody>
          <a:bodyPr wrap="square" lIns="0" tIns="0" rIns="0" bIns="0" rtlCol="0">
            <a:spAutoFit/>
          </a:bodyPr>
          <a:lstStyle/>
          <a:p>
            <a:pPr lvl="1">
              <a:spcAft>
                <a:spcPts val="300"/>
              </a:spcAft>
            </a:pPr>
            <a:r>
              <a:rPr lang="zh-CN" altLang="en-US" sz="1400" dirty="0">
                <a:latin typeface="微软雅黑" panose="020B0503020204020204" pitchFamily="34" charset="-122"/>
                <a:ea typeface="微软雅黑" panose="020B0503020204020204" pitchFamily="34" charset="-122"/>
              </a:rPr>
              <a:t>在仪表盘</a:t>
            </a: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失业管理模块</a:t>
            </a: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中，按失业者身份信息对失业人口分布进行了细分，还可以通过历史数据查看失业的整体变化趋势。</a:t>
            </a:r>
            <a:endParaRPr lang="en-US" sz="1400" dirty="0">
              <a:latin typeface="微软雅黑" panose="020B0503020204020204" pitchFamily="34" charset="-122"/>
              <a:ea typeface="微软雅黑" panose="020B0503020204020204" pitchFamily="34" charset="-122"/>
            </a:endParaRPr>
          </a:p>
          <a:p>
            <a:pPr>
              <a:spcAft>
                <a:spcPts val="300"/>
              </a:spcAft>
            </a:pPr>
            <a:endParaRPr lang="en-US" dirty="0">
              <a:solidFill>
                <a:schemeClr val="tx2"/>
              </a:solidFill>
            </a:endParaRPr>
          </a:p>
        </p:txBody>
      </p:sp>
      <p:sp>
        <p:nvSpPr>
          <p:cNvPr id="73" name="Oval 34">
            <a:extLst>
              <a:ext uri="{FF2B5EF4-FFF2-40B4-BE49-F238E27FC236}">
                <a16:creationId xmlns:a16="http://schemas.microsoft.com/office/drawing/2014/main" id="{5F710355-FE14-496E-9B52-2184045ED772}"/>
              </a:ext>
            </a:extLst>
          </p:cNvPr>
          <p:cNvSpPr/>
          <p:nvPr/>
        </p:nvSpPr>
        <p:spPr>
          <a:xfrm>
            <a:off x="7335174" y="2516021"/>
            <a:ext cx="257955" cy="1757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2</a:t>
            </a:r>
            <a:endParaRPr lang="en-US" b="1" dirty="0"/>
          </a:p>
        </p:txBody>
      </p:sp>
      <p:sp>
        <p:nvSpPr>
          <p:cNvPr id="74" name="TextBox 32">
            <a:extLst>
              <a:ext uri="{FF2B5EF4-FFF2-40B4-BE49-F238E27FC236}">
                <a16:creationId xmlns:a16="http://schemas.microsoft.com/office/drawing/2014/main" id="{597E9CC2-007C-4715-AE99-05CD6FE90783}"/>
              </a:ext>
            </a:extLst>
          </p:cNvPr>
          <p:cNvSpPr txBox="1"/>
          <p:nvPr/>
        </p:nvSpPr>
        <p:spPr>
          <a:xfrm>
            <a:off x="8107675" y="4006159"/>
            <a:ext cx="3530731" cy="961802"/>
          </a:xfrm>
          <a:prstGeom prst="rect">
            <a:avLst/>
          </a:prstGeom>
          <a:noFill/>
          <a:ln>
            <a:noFill/>
          </a:ln>
        </p:spPr>
        <p:txBody>
          <a:bodyPr wrap="square" lIns="0" tIns="0" rIns="0" bIns="0" rtlCol="0">
            <a:spAutoFit/>
          </a:bodyPr>
          <a:lstStyle/>
          <a:p>
            <a:pPr lvl="1">
              <a:spcAft>
                <a:spcPts val="300"/>
              </a:spcAft>
            </a:pPr>
            <a:r>
              <a:rPr lang="zh-CN" altLang="en-US" sz="1400" dirty="0">
                <a:latin typeface="微软雅黑" panose="020B0503020204020204" pitchFamily="34" charset="-122"/>
                <a:ea typeface="微软雅黑" panose="020B0503020204020204" pitchFamily="34" charset="-122"/>
              </a:rPr>
              <a:t>在报表</a:t>
            </a: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失业人口男性统计表</a:t>
            </a:r>
            <a:r>
              <a:rPr lang="en-US" altLang="zh-CN" sz="1400" dirty="0">
                <a:latin typeface="微软雅黑" panose="020B0503020204020204" pitchFamily="34" charset="-122"/>
                <a:ea typeface="微软雅黑" panose="020B0503020204020204" pitchFamily="34" charset="-122"/>
              </a:rPr>
              <a:t>-8</a:t>
            </a:r>
            <a:r>
              <a:rPr lang="zh-CN" altLang="en-US" sz="1400" dirty="0">
                <a:latin typeface="微软雅黑" panose="020B0503020204020204" pitchFamily="34" charset="-122"/>
                <a:ea typeface="微软雅黑" panose="020B0503020204020204" pitchFamily="34" charset="-122"/>
              </a:rPr>
              <a:t>月</a:t>
            </a: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中，按登记时间进行排序，观察不同时段的新增失业情况。</a:t>
            </a:r>
            <a:endParaRPr lang="en-US" sz="1400" dirty="0">
              <a:latin typeface="微软雅黑" panose="020B0503020204020204" pitchFamily="34" charset="-122"/>
              <a:ea typeface="微软雅黑" panose="020B0503020204020204" pitchFamily="34" charset="-122"/>
            </a:endParaRPr>
          </a:p>
          <a:p>
            <a:pPr>
              <a:spcAft>
                <a:spcPts val="300"/>
              </a:spcAft>
            </a:pPr>
            <a:endParaRPr lang="en-US" dirty="0">
              <a:solidFill>
                <a:schemeClr val="tx2"/>
              </a:solidFill>
            </a:endParaRPr>
          </a:p>
        </p:txBody>
      </p:sp>
      <p:sp>
        <p:nvSpPr>
          <p:cNvPr id="75" name="Oval 35">
            <a:extLst>
              <a:ext uri="{FF2B5EF4-FFF2-40B4-BE49-F238E27FC236}">
                <a16:creationId xmlns:a16="http://schemas.microsoft.com/office/drawing/2014/main" id="{4AE675C1-48C8-4906-839E-D4C27108D4C6}"/>
              </a:ext>
            </a:extLst>
          </p:cNvPr>
          <p:cNvSpPr/>
          <p:nvPr/>
        </p:nvSpPr>
        <p:spPr>
          <a:xfrm>
            <a:off x="8110636" y="4006159"/>
            <a:ext cx="259200" cy="176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3</a:t>
            </a:r>
            <a:endParaRPr lang="en-US" b="1" dirty="0"/>
          </a:p>
        </p:txBody>
      </p:sp>
      <p:grpSp>
        <p:nvGrpSpPr>
          <p:cNvPr id="76" name="Group 3">
            <a:extLst>
              <a:ext uri="{FF2B5EF4-FFF2-40B4-BE49-F238E27FC236}">
                <a16:creationId xmlns:a16="http://schemas.microsoft.com/office/drawing/2014/main" id="{1E2E098D-E0CC-4B95-B99D-6DF06098FB23}"/>
              </a:ext>
            </a:extLst>
          </p:cNvPr>
          <p:cNvGrpSpPr/>
          <p:nvPr/>
        </p:nvGrpSpPr>
        <p:grpSpPr>
          <a:xfrm>
            <a:off x="407369" y="1237936"/>
            <a:ext cx="4367233" cy="907509"/>
            <a:chOff x="618653" y="1777664"/>
            <a:chExt cx="4452429" cy="907509"/>
          </a:xfrm>
        </p:grpSpPr>
        <p:sp>
          <p:nvSpPr>
            <p:cNvPr id="77" name="Rectangle 37">
              <a:extLst>
                <a:ext uri="{FF2B5EF4-FFF2-40B4-BE49-F238E27FC236}">
                  <a16:creationId xmlns:a16="http://schemas.microsoft.com/office/drawing/2014/main" id="{EAA94013-639C-4624-9C65-169C08C2613C}"/>
                </a:ext>
              </a:extLst>
            </p:cNvPr>
            <p:cNvSpPr/>
            <p:nvPr/>
          </p:nvSpPr>
          <p:spPr>
            <a:xfrm>
              <a:off x="618653" y="2576763"/>
              <a:ext cx="2422619" cy="1084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Line Callout 2 27">
              <a:extLst>
                <a:ext uri="{FF2B5EF4-FFF2-40B4-BE49-F238E27FC236}">
                  <a16:creationId xmlns:a16="http://schemas.microsoft.com/office/drawing/2014/main" id="{79DDCCFE-23D9-4CD5-8918-9C08AE8BA425}"/>
                </a:ext>
              </a:extLst>
            </p:cNvPr>
            <p:cNvSpPr/>
            <p:nvPr/>
          </p:nvSpPr>
          <p:spPr>
            <a:xfrm>
              <a:off x="3701987" y="1777664"/>
              <a:ext cx="1369095" cy="656279"/>
            </a:xfrm>
            <a:prstGeom prst="borderCallout2">
              <a:avLst>
                <a:gd name="adj1" fmla="val 18750"/>
                <a:gd name="adj2" fmla="val -230"/>
                <a:gd name="adj3" fmla="val 18750"/>
                <a:gd name="adj4" fmla="val -16667"/>
                <a:gd name="adj5" fmla="val 133648"/>
                <a:gd name="adj6" fmla="val -48209"/>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sz="1200" b="1" dirty="0">
                  <a:solidFill>
                    <a:schemeClr val="tx1"/>
                  </a:solidFill>
                  <a:latin typeface="微软雅黑" panose="020B0503020204020204" pitchFamily="34" charset="-122"/>
                  <a:ea typeface="微软雅黑" panose="020B0503020204020204" pitchFamily="34" charset="-122"/>
                </a:rPr>
                <a:t>1.</a:t>
              </a:r>
              <a:r>
                <a:rPr lang="zh-CN" altLang="en-US" sz="1200" b="1" dirty="0">
                  <a:solidFill>
                    <a:schemeClr val="tx1"/>
                  </a:solidFill>
                  <a:latin typeface="微软雅黑" panose="020B0503020204020204" pitchFamily="34" charset="-122"/>
                  <a:ea typeface="微软雅黑" panose="020B0503020204020204" pitchFamily="34" charset="-122"/>
                </a:rPr>
                <a:t>通过失业人员仪表盘查看失业人员的结构</a:t>
              </a:r>
              <a:endParaRPr lang="en-US" sz="1200" b="1" dirty="0">
                <a:solidFill>
                  <a:schemeClr val="tx1"/>
                </a:solidFill>
                <a:latin typeface="微软雅黑" panose="020B0503020204020204" pitchFamily="34" charset="-122"/>
                <a:ea typeface="微软雅黑" panose="020B0503020204020204" pitchFamily="34" charset="-122"/>
              </a:endParaRPr>
            </a:p>
          </p:txBody>
        </p:sp>
      </p:grpSp>
      <p:grpSp>
        <p:nvGrpSpPr>
          <p:cNvPr id="83" name="Group 3">
            <a:extLst>
              <a:ext uri="{FF2B5EF4-FFF2-40B4-BE49-F238E27FC236}">
                <a16:creationId xmlns:a16="http://schemas.microsoft.com/office/drawing/2014/main" id="{0CA1A955-8A76-47F9-AB33-E3F4ADEDB235}"/>
              </a:ext>
            </a:extLst>
          </p:cNvPr>
          <p:cNvGrpSpPr/>
          <p:nvPr/>
        </p:nvGrpSpPr>
        <p:grpSpPr>
          <a:xfrm>
            <a:off x="2137949" y="3192034"/>
            <a:ext cx="2957020" cy="540709"/>
            <a:chOff x="618654" y="2144464"/>
            <a:chExt cx="3014705" cy="540709"/>
          </a:xfrm>
        </p:grpSpPr>
        <p:sp>
          <p:nvSpPr>
            <p:cNvPr id="84" name="Rectangle 37">
              <a:extLst>
                <a:ext uri="{FF2B5EF4-FFF2-40B4-BE49-F238E27FC236}">
                  <a16:creationId xmlns:a16="http://schemas.microsoft.com/office/drawing/2014/main" id="{905AD1C1-564E-45B0-BDE0-722F950691AD}"/>
                </a:ext>
              </a:extLst>
            </p:cNvPr>
            <p:cNvSpPr/>
            <p:nvPr/>
          </p:nvSpPr>
          <p:spPr>
            <a:xfrm>
              <a:off x="618654" y="2525446"/>
              <a:ext cx="731693" cy="1597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Line Callout 2 27">
              <a:extLst>
                <a:ext uri="{FF2B5EF4-FFF2-40B4-BE49-F238E27FC236}">
                  <a16:creationId xmlns:a16="http://schemas.microsoft.com/office/drawing/2014/main" id="{C4F677E6-944B-4729-A22F-E4F3E1C97C0D}"/>
                </a:ext>
              </a:extLst>
            </p:cNvPr>
            <p:cNvSpPr/>
            <p:nvPr/>
          </p:nvSpPr>
          <p:spPr>
            <a:xfrm>
              <a:off x="2264264" y="2144464"/>
              <a:ext cx="1369095" cy="440255"/>
            </a:xfrm>
            <a:prstGeom prst="borderCallout2">
              <a:avLst>
                <a:gd name="adj1" fmla="val 41746"/>
                <a:gd name="adj2" fmla="val 431"/>
                <a:gd name="adj3" fmla="val 41747"/>
                <a:gd name="adj4" fmla="val -17990"/>
                <a:gd name="adj5" fmla="val 101384"/>
                <a:gd name="adj6" fmla="val -66719"/>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sz="1200" b="1" dirty="0">
                  <a:solidFill>
                    <a:schemeClr val="tx1"/>
                  </a:solidFill>
                  <a:latin typeface="微软雅黑" panose="020B0503020204020204" pitchFamily="34" charset="-122"/>
                  <a:ea typeface="微软雅黑" panose="020B0503020204020204" pitchFamily="34" charset="-122"/>
                </a:rPr>
                <a:t>2.</a:t>
              </a:r>
              <a:r>
                <a:rPr lang="zh-CN" altLang="en-US" sz="1200" b="1" dirty="0">
                  <a:solidFill>
                    <a:schemeClr val="tx1"/>
                  </a:solidFill>
                  <a:latin typeface="微软雅黑" panose="020B0503020204020204" pitchFamily="34" charset="-122"/>
                  <a:ea typeface="微软雅黑" panose="020B0503020204020204" pitchFamily="34" charset="-122"/>
                </a:rPr>
                <a:t>点击查看失业人口明细表</a:t>
              </a:r>
              <a:endParaRPr lang="en-US" sz="1200" b="1" dirty="0">
                <a:solidFill>
                  <a:schemeClr val="tx1"/>
                </a:solidFill>
                <a:latin typeface="微软雅黑" panose="020B0503020204020204" pitchFamily="34" charset="-122"/>
                <a:ea typeface="微软雅黑" panose="020B0503020204020204" pitchFamily="34" charset="-122"/>
              </a:endParaRPr>
            </a:p>
          </p:txBody>
        </p:sp>
      </p:grpSp>
      <p:grpSp>
        <p:nvGrpSpPr>
          <p:cNvPr id="86" name="Group 3">
            <a:extLst>
              <a:ext uri="{FF2B5EF4-FFF2-40B4-BE49-F238E27FC236}">
                <a16:creationId xmlns:a16="http://schemas.microsoft.com/office/drawing/2014/main" id="{46F8396C-089E-4B76-AA1A-5C4F6B589EA7}"/>
              </a:ext>
            </a:extLst>
          </p:cNvPr>
          <p:cNvGrpSpPr/>
          <p:nvPr/>
        </p:nvGrpSpPr>
        <p:grpSpPr>
          <a:xfrm>
            <a:off x="4583832" y="5157192"/>
            <a:ext cx="2727743" cy="850336"/>
            <a:chOff x="782093" y="2467142"/>
            <a:chExt cx="2780956" cy="850336"/>
          </a:xfrm>
        </p:grpSpPr>
        <p:sp>
          <p:nvSpPr>
            <p:cNvPr id="87" name="Rectangle 37">
              <a:extLst>
                <a:ext uri="{FF2B5EF4-FFF2-40B4-BE49-F238E27FC236}">
                  <a16:creationId xmlns:a16="http://schemas.microsoft.com/office/drawing/2014/main" id="{ADCCFC6A-0D7F-4873-9641-5D1E74A7D2F2}"/>
                </a:ext>
              </a:extLst>
            </p:cNvPr>
            <p:cNvSpPr/>
            <p:nvPr/>
          </p:nvSpPr>
          <p:spPr>
            <a:xfrm>
              <a:off x="782093" y="2467142"/>
              <a:ext cx="521108" cy="2404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Line Callout 2 27">
              <a:extLst>
                <a:ext uri="{FF2B5EF4-FFF2-40B4-BE49-F238E27FC236}">
                  <a16:creationId xmlns:a16="http://schemas.microsoft.com/office/drawing/2014/main" id="{53D5D8DB-046D-4B46-B30C-81CCACD8921C}"/>
                </a:ext>
              </a:extLst>
            </p:cNvPr>
            <p:cNvSpPr/>
            <p:nvPr/>
          </p:nvSpPr>
          <p:spPr>
            <a:xfrm>
              <a:off x="2193954" y="2877223"/>
              <a:ext cx="1369095" cy="440255"/>
            </a:xfrm>
            <a:prstGeom prst="borderCallout2">
              <a:avLst>
                <a:gd name="adj1" fmla="val 41746"/>
                <a:gd name="adj2" fmla="val 431"/>
                <a:gd name="adj3" fmla="val 43764"/>
                <a:gd name="adj4" fmla="val -25262"/>
                <a:gd name="adj5" fmla="val -49852"/>
                <a:gd name="adj6" fmla="val -62091"/>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sz="1200" b="1" dirty="0">
                  <a:solidFill>
                    <a:schemeClr val="tx1"/>
                  </a:solidFill>
                  <a:latin typeface="微软雅黑" panose="020B0503020204020204" pitchFamily="34" charset="-122"/>
                  <a:ea typeface="微软雅黑" panose="020B0503020204020204" pitchFamily="34" charset="-122"/>
                </a:rPr>
                <a:t>3.</a:t>
              </a:r>
              <a:r>
                <a:rPr lang="zh-CN" altLang="en-US" sz="1200" b="1" dirty="0">
                  <a:solidFill>
                    <a:schemeClr val="tx1"/>
                  </a:solidFill>
                  <a:latin typeface="微软雅黑" panose="020B0503020204020204" pitchFamily="34" charset="-122"/>
                  <a:ea typeface="微软雅黑" panose="020B0503020204020204" pitchFamily="34" charset="-122"/>
                </a:rPr>
                <a:t>按登记时间再细分</a:t>
              </a:r>
              <a:endParaRPr lang="en-US" sz="1200" b="1"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4411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EA864686-61E9-43B3-A99F-B676B4744A7B}"/>
              </a:ext>
            </a:extLst>
          </p:cNvPr>
          <p:cNvSpPr>
            <a:spLocks noGrp="1"/>
          </p:cNvSpPr>
          <p:nvPr>
            <p:ph type="title"/>
          </p:nvPr>
        </p:nvSpPr>
        <p:spPr/>
        <p:txBody>
          <a:bodyPr/>
          <a:lstStyle/>
          <a:p>
            <a:pPr algn="l"/>
            <a:r>
              <a:rPr lang="zh-CN" altLang="en-US" sz="2200" dirty="0"/>
              <a:t>就业创业场景分析</a:t>
            </a:r>
          </a:p>
        </p:txBody>
      </p:sp>
      <p:cxnSp>
        <p:nvCxnSpPr>
          <p:cNvPr id="55" name="Straight Connector 9">
            <a:extLst>
              <a:ext uri="{FF2B5EF4-FFF2-40B4-BE49-F238E27FC236}">
                <a16:creationId xmlns:a16="http://schemas.microsoft.com/office/drawing/2014/main" id="{F28F3EF2-21D8-475B-9D9D-B95E069DA044}"/>
              </a:ext>
            </a:extLst>
          </p:cNvPr>
          <p:cNvCxnSpPr>
            <a:cxnSpLocks/>
          </p:cNvCxnSpPr>
          <p:nvPr/>
        </p:nvCxnSpPr>
        <p:spPr>
          <a:xfrm flipV="1">
            <a:off x="182694" y="3455498"/>
            <a:ext cx="11529930" cy="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AutoShape 7">
            <a:extLst>
              <a:ext uri="{FF2B5EF4-FFF2-40B4-BE49-F238E27FC236}">
                <a16:creationId xmlns:a16="http://schemas.microsoft.com/office/drawing/2014/main" id="{5E6D81C3-2E21-474F-AE63-E58F9AA1BB4F}"/>
              </a:ext>
            </a:extLst>
          </p:cNvPr>
          <p:cNvSpPr>
            <a:spLocks noChangeArrowheads="1"/>
          </p:cNvSpPr>
          <p:nvPr/>
        </p:nvSpPr>
        <p:spPr bwMode="auto">
          <a:xfrm>
            <a:off x="4295996" y="908720"/>
            <a:ext cx="3936684" cy="363004"/>
          </a:xfrm>
          <a:prstGeom prst="rect">
            <a:avLst/>
          </a:prstGeom>
          <a:solidFill>
            <a:srgbClr val="002060"/>
          </a:solidFill>
          <a:ln w="6350" algn="ctr">
            <a:noFill/>
            <a:miter lim="800000"/>
            <a:headEnd type="none" w="sm" len="sm"/>
            <a:tailEnd type="none" w="sm" len="sm"/>
          </a:ln>
        </p:spPr>
        <p:txBody>
          <a:bodyPr tIns="91440" bIns="91440" anchor="ctr"/>
          <a:lstStyle/>
          <a:p>
            <a:pPr algn="ctr"/>
            <a:r>
              <a:rPr lang="zh-CN" altLang="en-US" sz="1400" b="1" dirty="0">
                <a:solidFill>
                  <a:schemeClr val="bg1"/>
                </a:solidFill>
                <a:latin typeface="微软雅黑" pitchFamily="34" charset="-122"/>
                <a:ea typeface="微软雅黑" pitchFamily="34" charset="-122"/>
                <a:cs typeface="Arial Unicode MS" pitchFamily="34" charset="-122"/>
              </a:rPr>
              <a:t>创业辅助分析</a:t>
            </a:r>
            <a:endParaRPr lang="en-GB" altLang="ja-JP" sz="1400" b="1" dirty="0">
              <a:solidFill>
                <a:schemeClr val="bg1"/>
              </a:solidFill>
              <a:latin typeface="微软雅黑" pitchFamily="34" charset="-122"/>
              <a:ea typeface="微软雅黑" pitchFamily="34" charset="-122"/>
              <a:cs typeface="Arial Unicode MS" pitchFamily="34" charset="-122"/>
            </a:endParaRPr>
          </a:p>
        </p:txBody>
      </p:sp>
      <p:sp>
        <p:nvSpPr>
          <p:cNvPr id="57" name="Rounded Rectangle 73">
            <a:extLst>
              <a:ext uri="{FF2B5EF4-FFF2-40B4-BE49-F238E27FC236}">
                <a16:creationId xmlns:a16="http://schemas.microsoft.com/office/drawing/2014/main" id="{91E6AAE8-F0E9-4DF3-90EF-F6170EED39FA}"/>
              </a:ext>
            </a:extLst>
          </p:cNvPr>
          <p:cNvSpPr/>
          <p:nvPr/>
        </p:nvSpPr>
        <p:spPr>
          <a:xfrm>
            <a:off x="3404029" y="1614433"/>
            <a:ext cx="736015" cy="1601763"/>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就业补助申请人员结构分析</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58" name="Rounded Rectangle 78">
            <a:extLst>
              <a:ext uri="{FF2B5EF4-FFF2-40B4-BE49-F238E27FC236}">
                <a16:creationId xmlns:a16="http://schemas.microsoft.com/office/drawing/2014/main" id="{F224BAA4-FCBE-4EC7-9D6D-9795B218B3E0}"/>
              </a:ext>
            </a:extLst>
          </p:cNvPr>
          <p:cNvSpPr/>
          <p:nvPr/>
        </p:nvSpPr>
        <p:spPr>
          <a:xfrm>
            <a:off x="4286454" y="3730719"/>
            <a:ext cx="746869" cy="94610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创业人员信息表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59" name="Rounded Rectangle 80">
            <a:extLst>
              <a:ext uri="{FF2B5EF4-FFF2-40B4-BE49-F238E27FC236}">
                <a16:creationId xmlns:a16="http://schemas.microsoft.com/office/drawing/2014/main" id="{A689C8BA-248B-42D6-9000-A29094FD9718}"/>
              </a:ext>
            </a:extLst>
          </p:cNvPr>
          <p:cNvSpPr/>
          <p:nvPr/>
        </p:nvSpPr>
        <p:spPr>
          <a:xfrm>
            <a:off x="5086977" y="3730720"/>
            <a:ext cx="746869" cy="94610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创业培训参与人员表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60" name="Rounded Rectangle 82">
            <a:extLst>
              <a:ext uri="{FF2B5EF4-FFF2-40B4-BE49-F238E27FC236}">
                <a16:creationId xmlns:a16="http://schemas.microsoft.com/office/drawing/2014/main" id="{3D568B1D-C5CE-49E2-9E1A-193D05EA5654}"/>
              </a:ext>
            </a:extLst>
          </p:cNvPr>
          <p:cNvSpPr/>
          <p:nvPr/>
        </p:nvSpPr>
        <p:spPr>
          <a:xfrm>
            <a:off x="3401012" y="3738569"/>
            <a:ext cx="736472" cy="93930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就业补助申请人员信息表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61" name="AutoShape 6">
            <a:extLst>
              <a:ext uri="{FF2B5EF4-FFF2-40B4-BE49-F238E27FC236}">
                <a16:creationId xmlns:a16="http://schemas.microsoft.com/office/drawing/2014/main" id="{5476A84D-4457-462D-8855-11119C87A589}"/>
              </a:ext>
            </a:extLst>
          </p:cNvPr>
          <p:cNvSpPr>
            <a:spLocks noChangeArrowheads="1"/>
          </p:cNvSpPr>
          <p:nvPr/>
        </p:nvSpPr>
        <p:spPr bwMode="auto">
          <a:xfrm>
            <a:off x="1789359" y="908720"/>
            <a:ext cx="2348123" cy="363004"/>
          </a:xfrm>
          <a:prstGeom prst="rect">
            <a:avLst/>
          </a:prstGeom>
          <a:solidFill>
            <a:srgbClr val="002060"/>
          </a:solidFill>
          <a:ln w="6350" algn="ctr">
            <a:noFill/>
            <a:miter lim="800000"/>
            <a:headEnd type="none" w="sm" len="sm"/>
            <a:tailEnd type="none" w="sm" len="sm"/>
          </a:ln>
        </p:spPr>
        <p:txBody>
          <a:bodyPr tIns="91440" bIns="91440" anchor="ctr"/>
          <a:lstStyle/>
          <a:p>
            <a:pPr algn="ctr">
              <a:defRPr/>
            </a:pPr>
            <a:r>
              <a:rPr lang="zh-CN" altLang="en-US" sz="1400" b="1" dirty="0">
                <a:solidFill>
                  <a:schemeClr val="bg1"/>
                </a:solidFill>
                <a:latin typeface="微软雅黑" pitchFamily="34" charset="-122"/>
                <a:ea typeface="微软雅黑" pitchFamily="34" charset="-122"/>
                <a:cs typeface="Arial Unicode MS" pitchFamily="34" charset="-122"/>
              </a:rPr>
              <a:t>失业帮扶分析</a:t>
            </a:r>
            <a:endParaRPr lang="en-GB" sz="1400" b="1" dirty="0">
              <a:solidFill>
                <a:schemeClr val="bg1"/>
              </a:solidFill>
              <a:latin typeface="微软雅黑" pitchFamily="34" charset="-122"/>
              <a:ea typeface="微软雅黑" pitchFamily="34" charset="-122"/>
              <a:cs typeface="Arial Unicode MS" pitchFamily="34" charset="-122"/>
            </a:endParaRPr>
          </a:p>
        </p:txBody>
      </p:sp>
      <p:sp>
        <p:nvSpPr>
          <p:cNvPr id="62" name="Rounded Rectangle 85">
            <a:extLst>
              <a:ext uri="{FF2B5EF4-FFF2-40B4-BE49-F238E27FC236}">
                <a16:creationId xmlns:a16="http://schemas.microsoft.com/office/drawing/2014/main" id="{E6C8B9EE-DF5E-4705-8AFF-6B7E10141D3E}"/>
              </a:ext>
            </a:extLst>
          </p:cNvPr>
          <p:cNvSpPr/>
          <p:nvPr/>
        </p:nvSpPr>
        <p:spPr>
          <a:xfrm>
            <a:off x="2599117" y="1616564"/>
            <a:ext cx="736015" cy="1599632"/>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失业保险金未领取人员结构分析仪表盘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63" name="Rounded Rectangle 86">
            <a:extLst>
              <a:ext uri="{FF2B5EF4-FFF2-40B4-BE49-F238E27FC236}">
                <a16:creationId xmlns:a16="http://schemas.microsoft.com/office/drawing/2014/main" id="{D7688DAA-30DD-495B-9BE6-5FBE58D89B7D}"/>
              </a:ext>
            </a:extLst>
          </p:cNvPr>
          <p:cNvSpPr/>
          <p:nvPr/>
        </p:nvSpPr>
        <p:spPr>
          <a:xfrm>
            <a:off x="2598658" y="3744748"/>
            <a:ext cx="736473" cy="93208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失业保险金领取情况报表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64" name="Rounded Rectangle 89">
            <a:extLst>
              <a:ext uri="{FF2B5EF4-FFF2-40B4-BE49-F238E27FC236}">
                <a16:creationId xmlns:a16="http://schemas.microsoft.com/office/drawing/2014/main" id="{78210F2D-A7F4-4E0D-AA50-6675927BC7CA}"/>
              </a:ext>
            </a:extLst>
          </p:cNvPr>
          <p:cNvSpPr/>
          <p:nvPr/>
        </p:nvSpPr>
        <p:spPr>
          <a:xfrm>
            <a:off x="1791094" y="1614433"/>
            <a:ext cx="736015" cy="1599629"/>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失业人口结构分析仪表盘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65" name="Rounded Rectangle 91">
            <a:extLst>
              <a:ext uri="{FF2B5EF4-FFF2-40B4-BE49-F238E27FC236}">
                <a16:creationId xmlns:a16="http://schemas.microsoft.com/office/drawing/2014/main" id="{52BE9605-D89D-49C5-B9A4-BCE01988B505}"/>
              </a:ext>
            </a:extLst>
          </p:cNvPr>
          <p:cNvSpPr/>
          <p:nvPr/>
        </p:nvSpPr>
        <p:spPr>
          <a:xfrm>
            <a:off x="1784831" y="3744747"/>
            <a:ext cx="742278" cy="92786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失业人口信息登记表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66" name="AutoShape 4">
            <a:extLst>
              <a:ext uri="{FF2B5EF4-FFF2-40B4-BE49-F238E27FC236}">
                <a16:creationId xmlns:a16="http://schemas.microsoft.com/office/drawing/2014/main" id="{C621C3F2-F278-4BF2-9645-AF9A58DCC3FA}"/>
              </a:ext>
            </a:extLst>
          </p:cNvPr>
          <p:cNvSpPr>
            <a:spLocks noChangeArrowheads="1"/>
          </p:cNvSpPr>
          <p:nvPr/>
        </p:nvSpPr>
        <p:spPr bwMode="auto">
          <a:xfrm>
            <a:off x="8380908" y="908720"/>
            <a:ext cx="3134535" cy="363004"/>
          </a:xfrm>
          <a:prstGeom prst="rect">
            <a:avLst/>
          </a:prstGeom>
          <a:solidFill>
            <a:srgbClr val="002060"/>
          </a:solidFill>
          <a:ln w="6350" algn="ctr">
            <a:noFill/>
            <a:miter lim="800000"/>
            <a:headEnd type="none" w="sm" len="sm"/>
            <a:tailEnd type="none" w="sm" len="sm"/>
          </a:ln>
        </p:spPr>
        <p:txBody>
          <a:bodyPr tIns="91440" bIns="91440" anchor="ctr"/>
          <a:lstStyle/>
          <a:p>
            <a:pPr algn="ctr"/>
            <a:r>
              <a:rPr lang="zh-CN" altLang="en-US" sz="1400" b="1" dirty="0">
                <a:solidFill>
                  <a:schemeClr val="bg1"/>
                </a:solidFill>
                <a:latin typeface="微软雅黑" pitchFamily="34" charset="-122"/>
                <a:ea typeface="微软雅黑" pitchFamily="34" charset="-122"/>
                <a:cs typeface="Arial Unicode MS" pitchFamily="34" charset="-122"/>
              </a:rPr>
              <a:t>职业资格分析</a:t>
            </a:r>
            <a:endParaRPr lang="en-GB" altLang="ja-JP" sz="1400" b="1" dirty="0">
              <a:solidFill>
                <a:schemeClr val="bg1"/>
              </a:solidFill>
              <a:latin typeface="微软雅黑" pitchFamily="34" charset="-122"/>
              <a:ea typeface="微软雅黑" pitchFamily="34" charset="-122"/>
              <a:cs typeface="Arial Unicode MS" pitchFamily="34" charset="-122"/>
            </a:endParaRPr>
          </a:p>
        </p:txBody>
      </p:sp>
      <p:sp>
        <p:nvSpPr>
          <p:cNvPr id="67" name="Isosceles Triangle 2">
            <a:extLst>
              <a:ext uri="{FF2B5EF4-FFF2-40B4-BE49-F238E27FC236}">
                <a16:creationId xmlns:a16="http://schemas.microsoft.com/office/drawing/2014/main" id="{33FDB6A1-5DCC-4F6E-86C1-CA65484815A7}"/>
              </a:ext>
            </a:extLst>
          </p:cNvPr>
          <p:cNvSpPr/>
          <p:nvPr/>
        </p:nvSpPr>
        <p:spPr>
          <a:xfrm rot="10800000">
            <a:off x="1789359" y="1331649"/>
            <a:ext cx="2348123" cy="19942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Isosceles Triangle 83">
            <a:extLst>
              <a:ext uri="{FF2B5EF4-FFF2-40B4-BE49-F238E27FC236}">
                <a16:creationId xmlns:a16="http://schemas.microsoft.com/office/drawing/2014/main" id="{D5479BBC-F352-44B0-977D-DEF393BA0B5F}"/>
              </a:ext>
            </a:extLst>
          </p:cNvPr>
          <p:cNvSpPr/>
          <p:nvPr/>
        </p:nvSpPr>
        <p:spPr>
          <a:xfrm rot="10800000">
            <a:off x="4295996" y="1338432"/>
            <a:ext cx="3823960" cy="192641"/>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ounded Rectangle 104">
            <a:extLst>
              <a:ext uri="{FF2B5EF4-FFF2-40B4-BE49-F238E27FC236}">
                <a16:creationId xmlns:a16="http://schemas.microsoft.com/office/drawing/2014/main" id="{7BC8EC2B-3AAC-45A3-A1A3-50291D766A28}"/>
              </a:ext>
            </a:extLst>
          </p:cNvPr>
          <p:cNvSpPr/>
          <p:nvPr/>
        </p:nvSpPr>
        <p:spPr>
          <a:xfrm>
            <a:off x="462291" y="1556960"/>
            <a:ext cx="984697" cy="1657102"/>
          </a:xfrm>
          <a:prstGeom prst="roundRect">
            <a:avLst>
              <a:gd name="adj" fmla="val 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400" b="1" dirty="0">
                <a:solidFill>
                  <a:schemeClr val="bg2"/>
                </a:solidFill>
                <a:latin typeface="微软雅黑" panose="020B0503020204020204" pitchFamily="34" charset="-122"/>
                <a:ea typeface="微软雅黑" panose="020B0503020204020204" pitchFamily="34" charset="-122"/>
              </a:rPr>
              <a:t>仪表盘</a:t>
            </a:r>
            <a:endParaRPr lang="en-US" sz="1400" b="1" dirty="0">
              <a:solidFill>
                <a:schemeClr val="bg2"/>
              </a:solidFill>
              <a:latin typeface="微软雅黑" panose="020B0503020204020204" pitchFamily="34" charset="-122"/>
              <a:ea typeface="微软雅黑" panose="020B0503020204020204" pitchFamily="34" charset="-122"/>
            </a:endParaRPr>
          </a:p>
        </p:txBody>
      </p:sp>
      <p:sp>
        <p:nvSpPr>
          <p:cNvPr id="70" name="Rounded Rectangle 105">
            <a:extLst>
              <a:ext uri="{FF2B5EF4-FFF2-40B4-BE49-F238E27FC236}">
                <a16:creationId xmlns:a16="http://schemas.microsoft.com/office/drawing/2014/main" id="{28072889-0DA9-4962-8E00-AFDB63D42B0F}"/>
              </a:ext>
            </a:extLst>
          </p:cNvPr>
          <p:cNvSpPr/>
          <p:nvPr/>
        </p:nvSpPr>
        <p:spPr>
          <a:xfrm>
            <a:off x="463230" y="3734441"/>
            <a:ext cx="983757" cy="2152035"/>
          </a:xfrm>
          <a:prstGeom prst="roundRect">
            <a:avLst>
              <a:gd name="adj" fmla="val 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2"/>
                </a:solidFill>
                <a:latin typeface="微软雅黑" panose="020B0503020204020204" pitchFamily="34" charset="-122"/>
                <a:ea typeface="微软雅黑" panose="020B0503020204020204" pitchFamily="34" charset="-122"/>
              </a:rPr>
              <a:t>分析报表</a:t>
            </a:r>
            <a:endParaRPr lang="en-US" sz="1400" b="1" dirty="0">
              <a:solidFill>
                <a:schemeClr val="bg2"/>
              </a:solidFill>
              <a:latin typeface="微软雅黑" panose="020B0503020204020204" pitchFamily="34" charset="-122"/>
              <a:ea typeface="微软雅黑" panose="020B0503020204020204" pitchFamily="34" charset="-122"/>
            </a:endParaRPr>
          </a:p>
        </p:txBody>
      </p:sp>
      <p:sp>
        <p:nvSpPr>
          <p:cNvPr id="71" name="Isosceles Triangle 149">
            <a:extLst>
              <a:ext uri="{FF2B5EF4-FFF2-40B4-BE49-F238E27FC236}">
                <a16:creationId xmlns:a16="http://schemas.microsoft.com/office/drawing/2014/main" id="{AF01ADAF-A5D5-4E8D-84C0-69EB282A7F0F}"/>
              </a:ext>
            </a:extLst>
          </p:cNvPr>
          <p:cNvSpPr/>
          <p:nvPr/>
        </p:nvSpPr>
        <p:spPr>
          <a:xfrm rot="10800000">
            <a:off x="1784831" y="3359972"/>
            <a:ext cx="736015" cy="200223"/>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Isosceles Triangle 151">
            <a:extLst>
              <a:ext uri="{FF2B5EF4-FFF2-40B4-BE49-F238E27FC236}">
                <a16:creationId xmlns:a16="http://schemas.microsoft.com/office/drawing/2014/main" id="{7156A5A6-19DB-4E0B-BBC9-FD121209CA38}"/>
              </a:ext>
            </a:extLst>
          </p:cNvPr>
          <p:cNvSpPr/>
          <p:nvPr/>
        </p:nvSpPr>
        <p:spPr>
          <a:xfrm rot="10800000">
            <a:off x="3407941" y="3359971"/>
            <a:ext cx="729541" cy="198002"/>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Isosceles Triangle 152">
            <a:extLst>
              <a:ext uri="{FF2B5EF4-FFF2-40B4-BE49-F238E27FC236}">
                <a16:creationId xmlns:a16="http://schemas.microsoft.com/office/drawing/2014/main" id="{C6C35058-0E59-46FF-9D99-3414791611BF}"/>
              </a:ext>
            </a:extLst>
          </p:cNvPr>
          <p:cNvSpPr/>
          <p:nvPr/>
        </p:nvSpPr>
        <p:spPr>
          <a:xfrm rot="10800000">
            <a:off x="4286453" y="3357620"/>
            <a:ext cx="736014" cy="20049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 name="Rounded Rectangle 52">
            <a:extLst>
              <a:ext uri="{FF2B5EF4-FFF2-40B4-BE49-F238E27FC236}">
                <a16:creationId xmlns:a16="http://schemas.microsoft.com/office/drawing/2014/main" id="{05EFD0E7-FAAC-48E1-B38D-DA4E054ACCA9}"/>
              </a:ext>
            </a:extLst>
          </p:cNvPr>
          <p:cNvSpPr/>
          <p:nvPr/>
        </p:nvSpPr>
        <p:spPr>
          <a:xfrm>
            <a:off x="5876050" y="1614434"/>
            <a:ext cx="1538245" cy="378346"/>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创业补助金申请分析仪表盘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75" name="Rounded Rectangle 53">
            <a:extLst>
              <a:ext uri="{FF2B5EF4-FFF2-40B4-BE49-F238E27FC236}">
                <a16:creationId xmlns:a16="http://schemas.microsoft.com/office/drawing/2014/main" id="{0A7FE0AE-9FE3-4DCC-A1AE-C1C97B1FA6D0}"/>
              </a:ext>
            </a:extLst>
          </p:cNvPr>
          <p:cNvSpPr/>
          <p:nvPr/>
        </p:nvSpPr>
        <p:spPr>
          <a:xfrm>
            <a:off x="5876050" y="2266732"/>
            <a:ext cx="736015" cy="949468"/>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申请人员结构分析仪表盘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76" name="Rounded Rectangle 54">
            <a:extLst>
              <a:ext uri="{FF2B5EF4-FFF2-40B4-BE49-F238E27FC236}">
                <a16:creationId xmlns:a16="http://schemas.microsoft.com/office/drawing/2014/main" id="{63616C1E-F8B5-4FDB-95AD-16177886E5D4}"/>
              </a:ext>
            </a:extLst>
          </p:cNvPr>
          <p:cNvSpPr/>
          <p:nvPr/>
        </p:nvSpPr>
        <p:spPr>
          <a:xfrm>
            <a:off x="6678280" y="2266733"/>
            <a:ext cx="736015" cy="949467"/>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返乡创业一次性补助分析仪表盘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77" name="Isosceles Triangle 144">
            <a:extLst>
              <a:ext uri="{FF2B5EF4-FFF2-40B4-BE49-F238E27FC236}">
                <a16:creationId xmlns:a16="http://schemas.microsoft.com/office/drawing/2014/main" id="{DE78728B-F7DE-4ED4-9E5B-11EE77233C9F}"/>
              </a:ext>
            </a:extLst>
          </p:cNvPr>
          <p:cNvSpPr/>
          <p:nvPr/>
        </p:nvSpPr>
        <p:spPr>
          <a:xfrm rot="10800000">
            <a:off x="5876048" y="2056720"/>
            <a:ext cx="1538246" cy="18271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Rounded Rectangle 75">
            <a:extLst>
              <a:ext uri="{FF2B5EF4-FFF2-40B4-BE49-F238E27FC236}">
                <a16:creationId xmlns:a16="http://schemas.microsoft.com/office/drawing/2014/main" id="{919E7488-7EB0-4462-AD54-7BE12D9AD02F}"/>
              </a:ext>
            </a:extLst>
          </p:cNvPr>
          <p:cNvSpPr/>
          <p:nvPr/>
        </p:nvSpPr>
        <p:spPr>
          <a:xfrm>
            <a:off x="7492243" y="1614431"/>
            <a:ext cx="740437" cy="1601766"/>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创业政策查询热力图仪表盘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79" name="Rounded Rectangle 75">
            <a:extLst>
              <a:ext uri="{FF2B5EF4-FFF2-40B4-BE49-F238E27FC236}">
                <a16:creationId xmlns:a16="http://schemas.microsoft.com/office/drawing/2014/main" id="{B1B8DF90-414A-4552-A3B1-14C10B19FE27}"/>
              </a:ext>
            </a:extLst>
          </p:cNvPr>
          <p:cNvSpPr/>
          <p:nvPr/>
        </p:nvSpPr>
        <p:spPr>
          <a:xfrm>
            <a:off x="5086977" y="1614431"/>
            <a:ext cx="740437" cy="1601766"/>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创业培训需求分析仪表盘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80" name="Rounded Rectangle 75">
            <a:extLst>
              <a:ext uri="{FF2B5EF4-FFF2-40B4-BE49-F238E27FC236}">
                <a16:creationId xmlns:a16="http://schemas.microsoft.com/office/drawing/2014/main" id="{EF6BFEB0-7C5D-4861-A723-68A545489C35}"/>
              </a:ext>
            </a:extLst>
          </p:cNvPr>
          <p:cNvSpPr/>
          <p:nvPr/>
        </p:nvSpPr>
        <p:spPr>
          <a:xfrm>
            <a:off x="4296771" y="1614431"/>
            <a:ext cx="740437" cy="1601766"/>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创业人员</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行业结构分析仪表盘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81" name="Isosceles Triangle 149">
            <a:extLst>
              <a:ext uri="{FF2B5EF4-FFF2-40B4-BE49-F238E27FC236}">
                <a16:creationId xmlns:a16="http://schemas.microsoft.com/office/drawing/2014/main" id="{24BD6DC7-2845-4CCF-9E8E-9E1D600E0DE3}"/>
              </a:ext>
            </a:extLst>
          </p:cNvPr>
          <p:cNvSpPr/>
          <p:nvPr/>
        </p:nvSpPr>
        <p:spPr>
          <a:xfrm rot="10800000">
            <a:off x="2601603" y="3359972"/>
            <a:ext cx="736015" cy="200223"/>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2" name="Isosceles Triangle 152">
            <a:extLst>
              <a:ext uri="{FF2B5EF4-FFF2-40B4-BE49-F238E27FC236}">
                <a16:creationId xmlns:a16="http://schemas.microsoft.com/office/drawing/2014/main" id="{A15EE24B-E6FF-4C88-BD2B-8FAAB444BA4C}"/>
              </a:ext>
            </a:extLst>
          </p:cNvPr>
          <p:cNvSpPr/>
          <p:nvPr/>
        </p:nvSpPr>
        <p:spPr>
          <a:xfrm rot="10800000">
            <a:off x="5076994" y="3357620"/>
            <a:ext cx="738076" cy="20297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Rounded Rectangle 78">
            <a:extLst>
              <a:ext uri="{FF2B5EF4-FFF2-40B4-BE49-F238E27FC236}">
                <a16:creationId xmlns:a16="http://schemas.microsoft.com/office/drawing/2014/main" id="{4D1F443B-8468-4A5B-B2DD-EFED53F15ACA}"/>
              </a:ext>
            </a:extLst>
          </p:cNvPr>
          <p:cNvSpPr/>
          <p:nvPr/>
        </p:nvSpPr>
        <p:spPr>
          <a:xfrm>
            <a:off x="4286454" y="4728466"/>
            <a:ext cx="746869" cy="94610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创业行业分析报表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84" name="Rounded Rectangle 80">
            <a:extLst>
              <a:ext uri="{FF2B5EF4-FFF2-40B4-BE49-F238E27FC236}">
                <a16:creationId xmlns:a16="http://schemas.microsoft.com/office/drawing/2014/main" id="{28FF183D-8427-4480-B198-DF0C8A3DC0D3}"/>
              </a:ext>
            </a:extLst>
          </p:cNvPr>
          <p:cNvSpPr/>
          <p:nvPr/>
        </p:nvSpPr>
        <p:spPr>
          <a:xfrm>
            <a:off x="5086977" y="4719045"/>
            <a:ext cx="746869" cy="95553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创业培训需求调查问卷</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85" name="Isosceles Triangle 148">
            <a:extLst>
              <a:ext uri="{FF2B5EF4-FFF2-40B4-BE49-F238E27FC236}">
                <a16:creationId xmlns:a16="http://schemas.microsoft.com/office/drawing/2014/main" id="{28F4A178-676E-41DF-8442-628647045EEC}"/>
              </a:ext>
            </a:extLst>
          </p:cNvPr>
          <p:cNvSpPr/>
          <p:nvPr/>
        </p:nvSpPr>
        <p:spPr>
          <a:xfrm rot="10800000">
            <a:off x="5876091" y="3359969"/>
            <a:ext cx="1538243" cy="19800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Rounded Rectangle 64">
            <a:extLst>
              <a:ext uri="{FF2B5EF4-FFF2-40B4-BE49-F238E27FC236}">
                <a16:creationId xmlns:a16="http://schemas.microsoft.com/office/drawing/2014/main" id="{620708D6-BD33-445F-ACA0-2FE9B5B3DF34}"/>
              </a:ext>
            </a:extLst>
          </p:cNvPr>
          <p:cNvSpPr/>
          <p:nvPr/>
        </p:nvSpPr>
        <p:spPr>
          <a:xfrm>
            <a:off x="5900243" y="3738568"/>
            <a:ext cx="1515853" cy="59050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一般创业补助金申请人员信息表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87" name="Rounded Rectangle 65">
            <a:extLst>
              <a:ext uri="{FF2B5EF4-FFF2-40B4-BE49-F238E27FC236}">
                <a16:creationId xmlns:a16="http://schemas.microsoft.com/office/drawing/2014/main" id="{CD755D2A-B8B5-4324-A27B-C1035EC5B1D8}"/>
              </a:ext>
            </a:extLst>
          </p:cNvPr>
          <p:cNvSpPr/>
          <p:nvPr/>
        </p:nvSpPr>
        <p:spPr>
          <a:xfrm>
            <a:off x="5877853" y="4425397"/>
            <a:ext cx="1538243" cy="59050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返乡创业一次性补助金申请人员</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信息表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88" name="Isosceles Triangle 152">
            <a:extLst>
              <a:ext uri="{FF2B5EF4-FFF2-40B4-BE49-F238E27FC236}">
                <a16:creationId xmlns:a16="http://schemas.microsoft.com/office/drawing/2014/main" id="{43A18796-4F65-47FE-8E22-983F0AC2EB4F}"/>
              </a:ext>
            </a:extLst>
          </p:cNvPr>
          <p:cNvSpPr/>
          <p:nvPr/>
        </p:nvSpPr>
        <p:spPr>
          <a:xfrm rot="10800000">
            <a:off x="7492243" y="3357620"/>
            <a:ext cx="738076" cy="20297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Rounded Rectangle 80">
            <a:extLst>
              <a:ext uri="{FF2B5EF4-FFF2-40B4-BE49-F238E27FC236}">
                <a16:creationId xmlns:a16="http://schemas.microsoft.com/office/drawing/2014/main" id="{0B256D38-DAD5-4193-91B4-AE617809B84E}"/>
              </a:ext>
            </a:extLst>
          </p:cNvPr>
          <p:cNvSpPr/>
          <p:nvPr/>
        </p:nvSpPr>
        <p:spPr>
          <a:xfrm>
            <a:off x="7492244" y="3730720"/>
            <a:ext cx="738076" cy="94610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政策查询次数统计表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90" name="Isosceles Triangle 83">
            <a:extLst>
              <a:ext uri="{FF2B5EF4-FFF2-40B4-BE49-F238E27FC236}">
                <a16:creationId xmlns:a16="http://schemas.microsoft.com/office/drawing/2014/main" id="{342BF245-281F-4081-97F7-F79F161C2207}"/>
              </a:ext>
            </a:extLst>
          </p:cNvPr>
          <p:cNvSpPr/>
          <p:nvPr/>
        </p:nvSpPr>
        <p:spPr>
          <a:xfrm rot="10800000">
            <a:off x="8380908" y="1331647"/>
            <a:ext cx="3134535" cy="19942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ounded Rectangle 75">
            <a:extLst>
              <a:ext uri="{FF2B5EF4-FFF2-40B4-BE49-F238E27FC236}">
                <a16:creationId xmlns:a16="http://schemas.microsoft.com/office/drawing/2014/main" id="{D2678790-8B05-40BC-8765-C082ABB0C438}"/>
              </a:ext>
            </a:extLst>
          </p:cNvPr>
          <p:cNvSpPr/>
          <p:nvPr/>
        </p:nvSpPr>
        <p:spPr>
          <a:xfrm>
            <a:off x="10778991" y="1614431"/>
            <a:ext cx="740437" cy="1601766"/>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职业资格证相关服务补贴申请结构分析仪表盘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92" name="Rounded Rectangle 75">
            <a:extLst>
              <a:ext uri="{FF2B5EF4-FFF2-40B4-BE49-F238E27FC236}">
                <a16:creationId xmlns:a16="http://schemas.microsoft.com/office/drawing/2014/main" id="{33822383-1097-4963-8F41-C628A563187D}"/>
              </a:ext>
            </a:extLst>
          </p:cNvPr>
          <p:cNvSpPr/>
          <p:nvPr/>
        </p:nvSpPr>
        <p:spPr>
          <a:xfrm>
            <a:off x="9988785" y="1614431"/>
            <a:ext cx="740437" cy="1601766"/>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职业资格证申请结构分析仪表盘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93" name="Rounded Rectangle 78">
            <a:extLst>
              <a:ext uri="{FF2B5EF4-FFF2-40B4-BE49-F238E27FC236}">
                <a16:creationId xmlns:a16="http://schemas.microsoft.com/office/drawing/2014/main" id="{88096C05-74CB-4F05-9D7C-0DA01DA95CE3}"/>
              </a:ext>
            </a:extLst>
          </p:cNvPr>
          <p:cNvSpPr/>
          <p:nvPr/>
        </p:nvSpPr>
        <p:spPr>
          <a:xfrm>
            <a:off x="9985108" y="3730719"/>
            <a:ext cx="746869" cy="94610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职业资格证申请人员信息表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94" name="Rounded Rectangle 80">
            <a:extLst>
              <a:ext uri="{FF2B5EF4-FFF2-40B4-BE49-F238E27FC236}">
                <a16:creationId xmlns:a16="http://schemas.microsoft.com/office/drawing/2014/main" id="{B990DA98-9904-44FE-AB99-02A930B8BCAE}"/>
              </a:ext>
            </a:extLst>
          </p:cNvPr>
          <p:cNvSpPr/>
          <p:nvPr/>
        </p:nvSpPr>
        <p:spPr>
          <a:xfrm>
            <a:off x="10797931" y="3730720"/>
            <a:ext cx="722270" cy="94610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相关服务申请人员信息表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95" name="Rounded Rectangle 78">
            <a:extLst>
              <a:ext uri="{FF2B5EF4-FFF2-40B4-BE49-F238E27FC236}">
                <a16:creationId xmlns:a16="http://schemas.microsoft.com/office/drawing/2014/main" id="{582740D1-430B-4EAE-9177-38E2AAE73E31}"/>
              </a:ext>
            </a:extLst>
          </p:cNvPr>
          <p:cNvSpPr/>
          <p:nvPr/>
        </p:nvSpPr>
        <p:spPr>
          <a:xfrm>
            <a:off x="9985108" y="4723755"/>
            <a:ext cx="746869" cy="94610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职业资格证申请行业分析表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96" name="Isosceles Triangle 152">
            <a:extLst>
              <a:ext uri="{FF2B5EF4-FFF2-40B4-BE49-F238E27FC236}">
                <a16:creationId xmlns:a16="http://schemas.microsoft.com/office/drawing/2014/main" id="{69A3825C-6654-4D38-B53A-FF25CA5FCB78}"/>
              </a:ext>
            </a:extLst>
          </p:cNvPr>
          <p:cNvSpPr/>
          <p:nvPr/>
        </p:nvSpPr>
        <p:spPr>
          <a:xfrm rot="10800000">
            <a:off x="9989504" y="3357620"/>
            <a:ext cx="738076" cy="20297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Isosceles Triangle 152">
            <a:extLst>
              <a:ext uri="{FF2B5EF4-FFF2-40B4-BE49-F238E27FC236}">
                <a16:creationId xmlns:a16="http://schemas.microsoft.com/office/drawing/2014/main" id="{B3B1C82E-0EF8-4239-963D-5A9AD296C2C8}"/>
              </a:ext>
            </a:extLst>
          </p:cNvPr>
          <p:cNvSpPr/>
          <p:nvPr/>
        </p:nvSpPr>
        <p:spPr>
          <a:xfrm rot="10800000">
            <a:off x="10780171" y="3357620"/>
            <a:ext cx="738076" cy="20297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8" name="Rounded Rectangle 52">
            <a:extLst>
              <a:ext uri="{FF2B5EF4-FFF2-40B4-BE49-F238E27FC236}">
                <a16:creationId xmlns:a16="http://schemas.microsoft.com/office/drawing/2014/main" id="{54F48AF6-01A8-4C62-AB79-CD899E1CBD6D}"/>
              </a:ext>
            </a:extLst>
          </p:cNvPr>
          <p:cNvSpPr/>
          <p:nvPr/>
        </p:nvSpPr>
        <p:spPr>
          <a:xfrm>
            <a:off x="8403300" y="1614434"/>
            <a:ext cx="1515854" cy="378346"/>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职业培训概况分析仪表盘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99" name="Rounded Rectangle 53">
            <a:extLst>
              <a:ext uri="{FF2B5EF4-FFF2-40B4-BE49-F238E27FC236}">
                <a16:creationId xmlns:a16="http://schemas.microsoft.com/office/drawing/2014/main" id="{7E65C2A5-A8D0-4E09-AF2D-3DA957F873EB}"/>
              </a:ext>
            </a:extLst>
          </p:cNvPr>
          <p:cNvSpPr/>
          <p:nvPr/>
        </p:nvSpPr>
        <p:spPr>
          <a:xfrm>
            <a:off x="8380909" y="2266732"/>
            <a:ext cx="736015" cy="949468"/>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受训者人员结构分析仪表盘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0" name="Rounded Rectangle 54">
            <a:extLst>
              <a:ext uri="{FF2B5EF4-FFF2-40B4-BE49-F238E27FC236}">
                <a16:creationId xmlns:a16="http://schemas.microsoft.com/office/drawing/2014/main" id="{4AAA3AE2-803C-4F86-A68E-985BCA058D65}"/>
              </a:ext>
            </a:extLst>
          </p:cNvPr>
          <p:cNvSpPr/>
          <p:nvPr/>
        </p:nvSpPr>
        <p:spPr>
          <a:xfrm>
            <a:off x="9183139" y="2266733"/>
            <a:ext cx="736015" cy="949467"/>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职业培训申请科目分析仪表盘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1" name="Rounded Rectangle 64">
            <a:extLst>
              <a:ext uri="{FF2B5EF4-FFF2-40B4-BE49-F238E27FC236}">
                <a16:creationId xmlns:a16="http://schemas.microsoft.com/office/drawing/2014/main" id="{C820749B-61B5-4F37-8003-24C338B17A68}"/>
              </a:ext>
            </a:extLst>
          </p:cNvPr>
          <p:cNvSpPr/>
          <p:nvPr/>
        </p:nvSpPr>
        <p:spPr>
          <a:xfrm>
            <a:off x="8403301" y="3738568"/>
            <a:ext cx="1515853" cy="59050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职业培训申请人员信息表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2" name="Rounded Rectangle 65">
            <a:extLst>
              <a:ext uri="{FF2B5EF4-FFF2-40B4-BE49-F238E27FC236}">
                <a16:creationId xmlns:a16="http://schemas.microsoft.com/office/drawing/2014/main" id="{FFB6E620-C171-43E2-B404-43FDB9437F30}"/>
              </a:ext>
            </a:extLst>
          </p:cNvPr>
          <p:cNvSpPr/>
          <p:nvPr/>
        </p:nvSpPr>
        <p:spPr>
          <a:xfrm>
            <a:off x="8380911" y="4425397"/>
            <a:ext cx="1538243" cy="59050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职业培训申请科目分布表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3" name="Isosceles Triangle 144">
            <a:extLst>
              <a:ext uri="{FF2B5EF4-FFF2-40B4-BE49-F238E27FC236}">
                <a16:creationId xmlns:a16="http://schemas.microsoft.com/office/drawing/2014/main" id="{DA540CC7-20AA-4A74-B560-2BE40F9C7C26}"/>
              </a:ext>
            </a:extLst>
          </p:cNvPr>
          <p:cNvSpPr/>
          <p:nvPr/>
        </p:nvSpPr>
        <p:spPr>
          <a:xfrm rot="10800000">
            <a:off x="8403300" y="2050604"/>
            <a:ext cx="1515853" cy="16329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Isosceles Triangle 148">
            <a:extLst>
              <a:ext uri="{FF2B5EF4-FFF2-40B4-BE49-F238E27FC236}">
                <a16:creationId xmlns:a16="http://schemas.microsoft.com/office/drawing/2014/main" id="{E083741C-419F-44FB-BFB7-9F4C42832A44}"/>
              </a:ext>
            </a:extLst>
          </p:cNvPr>
          <p:cNvSpPr/>
          <p:nvPr/>
        </p:nvSpPr>
        <p:spPr>
          <a:xfrm rot="10800000">
            <a:off x="8380908" y="3359969"/>
            <a:ext cx="1538243" cy="19800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2691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EA864686-61E9-43B3-A99F-B676B4744A7B}"/>
              </a:ext>
            </a:extLst>
          </p:cNvPr>
          <p:cNvSpPr>
            <a:spLocks noGrp="1"/>
          </p:cNvSpPr>
          <p:nvPr>
            <p:ph type="title"/>
          </p:nvPr>
        </p:nvSpPr>
        <p:spPr/>
        <p:txBody>
          <a:bodyPr/>
          <a:lstStyle/>
          <a:p>
            <a:r>
              <a:rPr lang="zh-CN" altLang="en-US" sz="2200" dirty="0"/>
              <a:t>智慧监督：业务场景分析概览</a:t>
            </a:r>
            <a:endParaRPr lang="zh-CN" altLang="en-US" dirty="0"/>
          </a:p>
        </p:txBody>
      </p:sp>
      <p:sp>
        <p:nvSpPr>
          <p:cNvPr id="21" name="Rectangle 21">
            <a:extLst>
              <a:ext uri="{FF2B5EF4-FFF2-40B4-BE49-F238E27FC236}">
                <a16:creationId xmlns:a16="http://schemas.microsoft.com/office/drawing/2014/main" id="{DE27CB67-29F6-4830-AD41-2C74ACF76733}"/>
              </a:ext>
            </a:extLst>
          </p:cNvPr>
          <p:cNvSpPr/>
          <p:nvPr/>
        </p:nvSpPr>
        <p:spPr>
          <a:xfrm>
            <a:off x="857296" y="1441362"/>
            <a:ext cx="1124423" cy="4698412"/>
          </a:xfrm>
          <a:prstGeom prst="rect">
            <a:avLst/>
          </a:prstGeom>
          <a:solidFill>
            <a:schemeClr val="tx2">
              <a:lumMod val="60000"/>
              <a:lumOff val="40000"/>
            </a:schemeClr>
          </a:solidFill>
          <a:ln w="12700">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400" b="1" dirty="0">
                <a:solidFill>
                  <a:schemeClr val="bg1"/>
                </a:solidFill>
                <a:latin typeface="微软雅黑" pitchFamily="34" charset="-122"/>
                <a:ea typeface="微软雅黑" pitchFamily="34" charset="-122"/>
              </a:rPr>
              <a:t>广</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西</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人</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社</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大</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数</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据</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分</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析</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体</a:t>
            </a:r>
            <a:endParaRPr lang="en-US" altLang="zh-CN" sz="1400" b="1" dirty="0">
              <a:solidFill>
                <a:schemeClr val="bg1"/>
              </a:solidFill>
              <a:latin typeface="微软雅黑" pitchFamily="34" charset="-122"/>
              <a:ea typeface="微软雅黑" pitchFamily="34" charset="-122"/>
            </a:endParaRPr>
          </a:p>
          <a:p>
            <a:pPr algn="ctr">
              <a:defRPr/>
            </a:pPr>
            <a:r>
              <a:rPr lang="zh-CN" altLang="en-US" sz="1400" b="1" dirty="0">
                <a:solidFill>
                  <a:schemeClr val="bg1"/>
                </a:solidFill>
                <a:latin typeface="微软雅黑" pitchFamily="34" charset="-122"/>
                <a:ea typeface="微软雅黑" pitchFamily="34" charset="-122"/>
              </a:rPr>
              <a:t>系</a:t>
            </a:r>
            <a:endParaRPr lang="en-US" altLang="zh-CN" sz="1400" b="1" dirty="0">
              <a:solidFill>
                <a:schemeClr val="bg1"/>
              </a:solidFill>
              <a:latin typeface="微软雅黑" pitchFamily="34" charset="-122"/>
              <a:ea typeface="微软雅黑" pitchFamily="34" charset="-122"/>
            </a:endParaRPr>
          </a:p>
        </p:txBody>
      </p:sp>
      <p:sp>
        <p:nvSpPr>
          <p:cNvPr id="22" name="Rectangle 22">
            <a:extLst>
              <a:ext uri="{FF2B5EF4-FFF2-40B4-BE49-F238E27FC236}">
                <a16:creationId xmlns:a16="http://schemas.microsoft.com/office/drawing/2014/main" id="{4B727884-C037-4363-BFCB-C96FE61286BE}"/>
              </a:ext>
            </a:extLst>
          </p:cNvPr>
          <p:cNvSpPr/>
          <p:nvPr/>
        </p:nvSpPr>
        <p:spPr>
          <a:xfrm>
            <a:off x="2485334" y="1446994"/>
            <a:ext cx="1122204" cy="1531642"/>
          </a:xfrm>
          <a:prstGeom prst="rect">
            <a:avLst/>
          </a:prstGeom>
          <a:solidFill>
            <a:srgbClr val="00B0F0"/>
          </a:solidFill>
          <a:ln w="12700">
            <a:no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400" b="1" dirty="0">
                <a:solidFill>
                  <a:schemeClr val="bg1"/>
                </a:solidFill>
                <a:latin typeface="微软雅黑" pitchFamily="34" charset="-122"/>
                <a:ea typeface="微软雅黑" pitchFamily="34" charset="-122"/>
              </a:rPr>
              <a:t>行政检查</a:t>
            </a:r>
            <a:endParaRPr lang="en-US" sz="1400" b="1" dirty="0">
              <a:solidFill>
                <a:schemeClr val="bg1"/>
              </a:solidFill>
              <a:latin typeface="微软雅黑" pitchFamily="34" charset="-122"/>
              <a:ea typeface="微软雅黑" pitchFamily="34" charset="-122"/>
            </a:endParaRPr>
          </a:p>
        </p:txBody>
      </p:sp>
      <p:sp>
        <p:nvSpPr>
          <p:cNvPr id="23" name="Rectangle 23">
            <a:extLst>
              <a:ext uri="{FF2B5EF4-FFF2-40B4-BE49-F238E27FC236}">
                <a16:creationId xmlns:a16="http://schemas.microsoft.com/office/drawing/2014/main" id="{576EA16C-999B-492D-B6D0-3D6FFAA44EE7}"/>
              </a:ext>
            </a:extLst>
          </p:cNvPr>
          <p:cNvSpPr/>
          <p:nvPr/>
        </p:nvSpPr>
        <p:spPr>
          <a:xfrm>
            <a:off x="2488870" y="3052790"/>
            <a:ext cx="1118668" cy="2635361"/>
          </a:xfrm>
          <a:prstGeom prst="rect">
            <a:avLst/>
          </a:prstGeom>
          <a:solidFill>
            <a:srgbClr val="92D400"/>
          </a:solidFill>
          <a:ln w="12700">
            <a:solidFill>
              <a:srgbClr val="92D05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400" b="1" dirty="0">
                <a:solidFill>
                  <a:schemeClr val="bg1"/>
                </a:solidFill>
                <a:latin typeface="微软雅黑" pitchFamily="34" charset="-122"/>
                <a:ea typeface="微软雅黑" pitchFamily="34" charset="-122"/>
              </a:rPr>
              <a:t>行政处罚</a:t>
            </a:r>
            <a:endParaRPr lang="en-US" altLang="zh-CN" sz="1400" b="1" dirty="0">
              <a:solidFill>
                <a:schemeClr val="bg1"/>
              </a:solidFill>
              <a:latin typeface="微软雅黑" pitchFamily="34" charset="-122"/>
              <a:ea typeface="微软雅黑" pitchFamily="34" charset="-122"/>
            </a:endParaRPr>
          </a:p>
        </p:txBody>
      </p:sp>
      <p:sp>
        <p:nvSpPr>
          <p:cNvPr id="24" name="Rectangle 24">
            <a:extLst>
              <a:ext uri="{FF2B5EF4-FFF2-40B4-BE49-F238E27FC236}">
                <a16:creationId xmlns:a16="http://schemas.microsoft.com/office/drawing/2014/main" id="{803EC251-37B8-479B-BF5E-15687167D82D}"/>
              </a:ext>
            </a:extLst>
          </p:cNvPr>
          <p:cNvSpPr/>
          <p:nvPr/>
        </p:nvSpPr>
        <p:spPr>
          <a:xfrm>
            <a:off x="4134409" y="1510032"/>
            <a:ext cx="1111002" cy="297572"/>
          </a:xfrm>
          <a:prstGeom prst="rect">
            <a:avLst/>
          </a:prstGeom>
          <a:solidFill>
            <a:srgbClr val="6096E6"/>
          </a:solidFill>
          <a:ln>
            <a:solidFill>
              <a:srgbClr val="6096E6"/>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人力资源服务机构</a:t>
            </a:r>
            <a:endParaRPr lang="en-US" sz="1200" b="1" dirty="0">
              <a:solidFill>
                <a:schemeClr val="tx1"/>
              </a:solidFill>
              <a:latin typeface="微软雅黑" pitchFamily="34" charset="-122"/>
              <a:ea typeface="微软雅黑" pitchFamily="34" charset="-122"/>
            </a:endParaRPr>
          </a:p>
        </p:txBody>
      </p:sp>
      <p:sp>
        <p:nvSpPr>
          <p:cNvPr id="25" name="Rectangle 25">
            <a:extLst>
              <a:ext uri="{FF2B5EF4-FFF2-40B4-BE49-F238E27FC236}">
                <a16:creationId xmlns:a16="http://schemas.microsoft.com/office/drawing/2014/main" id="{09732C13-5956-4970-A3F0-1DE3C8A6536F}"/>
              </a:ext>
            </a:extLst>
          </p:cNvPr>
          <p:cNvSpPr/>
          <p:nvPr/>
        </p:nvSpPr>
        <p:spPr>
          <a:xfrm>
            <a:off x="4148326" y="1848568"/>
            <a:ext cx="1111002" cy="381000"/>
          </a:xfrm>
          <a:prstGeom prst="rect">
            <a:avLst/>
          </a:prstGeom>
          <a:solidFill>
            <a:schemeClr val="tx2">
              <a:lumMod val="25000"/>
              <a:lumOff val="75000"/>
            </a:schemeClr>
          </a:solidFill>
          <a:ln w="12700">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企业</a:t>
            </a:r>
            <a:endParaRPr lang="en-US" sz="1200" b="1" dirty="0">
              <a:solidFill>
                <a:schemeClr val="tx1"/>
              </a:solidFill>
              <a:latin typeface="微软雅黑" pitchFamily="34" charset="-122"/>
              <a:ea typeface="微软雅黑" pitchFamily="34" charset="-122"/>
            </a:endParaRPr>
          </a:p>
        </p:txBody>
      </p:sp>
      <p:sp>
        <p:nvSpPr>
          <p:cNvPr id="26" name="Rectangle 26">
            <a:extLst>
              <a:ext uri="{FF2B5EF4-FFF2-40B4-BE49-F238E27FC236}">
                <a16:creationId xmlns:a16="http://schemas.microsoft.com/office/drawing/2014/main" id="{654EFC73-CA20-43DF-B2D0-B6DB2F90B873}"/>
              </a:ext>
            </a:extLst>
          </p:cNvPr>
          <p:cNvSpPr/>
          <p:nvPr/>
        </p:nvSpPr>
        <p:spPr>
          <a:xfrm>
            <a:off x="4133988" y="2280402"/>
            <a:ext cx="1111002" cy="381000"/>
          </a:xfrm>
          <a:prstGeom prst="rect">
            <a:avLst/>
          </a:prstGeom>
          <a:solidFill>
            <a:srgbClr val="5E75BA"/>
          </a:solidFill>
          <a:ln w="12700">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社会保险经办机构</a:t>
            </a:r>
            <a:endParaRPr lang="en-US" sz="1200" b="1" dirty="0">
              <a:solidFill>
                <a:schemeClr val="tx1"/>
              </a:solidFill>
              <a:latin typeface="微软雅黑" pitchFamily="34" charset="-122"/>
              <a:ea typeface="微软雅黑" pitchFamily="34" charset="-122"/>
            </a:endParaRPr>
          </a:p>
        </p:txBody>
      </p:sp>
      <p:sp>
        <p:nvSpPr>
          <p:cNvPr id="27" name="Rounded Rectangle 27">
            <a:extLst>
              <a:ext uri="{FF2B5EF4-FFF2-40B4-BE49-F238E27FC236}">
                <a16:creationId xmlns:a16="http://schemas.microsoft.com/office/drawing/2014/main" id="{E0521BBA-E763-4DAE-94B9-3B0BB8D3B0DE}"/>
              </a:ext>
            </a:extLst>
          </p:cNvPr>
          <p:cNvSpPr/>
          <p:nvPr/>
        </p:nvSpPr>
        <p:spPr>
          <a:xfrm>
            <a:off x="2485333" y="980728"/>
            <a:ext cx="1118667" cy="392113"/>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400" b="1" dirty="0">
                <a:solidFill>
                  <a:schemeClr val="bg1"/>
                </a:solidFill>
                <a:latin typeface="微软雅黑" pitchFamily="34" charset="-122"/>
                <a:ea typeface="微软雅黑" pitchFamily="34" charset="-122"/>
              </a:rPr>
              <a:t>主题域</a:t>
            </a:r>
            <a:endParaRPr lang="en-US" sz="1400" b="1" dirty="0">
              <a:solidFill>
                <a:schemeClr val="bg1"/>
              </a:solidFill>
              <a:latin typeface="微软雅黑" pitchFamily="34" charset="-122"/>
              <a:ea typeface="微软雅黑" pitchFamily="34" charset="-122"/>
            </a:endParaRPr>
          </a:p>
        </p:txBody>
      </p:sp>
      <p:sp>
        <p:nvSpPr>
          <p:cNvPr id="28" name="Rounded Rectangle 28">
            <a:extLst>
              <a:ext uri="{FF2B5EF4-FFF2-40B4-BE49-F238E27FC236}">
                <a16:creationId xmlns:a16="http://schemas.microsoft.com/office/drawing/2014/main" id="{69D1E7B7-2DB9-4362-9C58-5785A22F7549}"/>
              </a:ext>
            </a:extLst>
          </p:cNvPr>
          <p:cNvSpPr/>
          <p:nvPr/>
        </p:nvSpPr>
        <p:spPr>
          <a:xfrm>
            <a:off x="4113191" y="982316"/>
            <a:ext cx="1118667" cy="392113"/>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400" b="1" dirty="0">
                <a:solidFill>
                  <a:schemeClr val="bg1"/>
                </a:solidFill>
                <a:latin typeface="微软雅黑" pitchFamily="34" charset="-122"/>
                <a:ea typeface="微软雅黑" pitchFamily="34" charset="-122"/>
              </a:rPr>
              <a:t>主题</a:t>
            </a:r>
            <a:endParaRPr lang="en-US" altLang="zh-CN" sz="1400" b="1" dirty="0">
              <a:solidFill>
                <a:schemeClr val="bg1"/>
              </a:solidFill>
              <a:latin typeface="微软雅黑" pitchFamily="34" charset="-122"/>
              <a:ea typeface="微软雅黑" pitchFamily="34" charset="-122"/>
            </a:endParaRPr>
          </a:p>
        </p:txBody>
      </p:sp>
      <p:sp>
        <p:nvSpPr>
          <p:cNvPr id="29" name="Rounded Rectangle 29">
            <a:extLst>
              <a:ext uri="{FF2B5EF4-FFF2-40B4-BE49-F238E27FC236}">
                <a16:creationId xmlns:a16="http://schemas.microsoft.com/office/drawing/2014/main" id="{6BBA6D74-BD50-477C-AD50-B606D28D4766}"/>
              </a:ext>
            </a:extLst>
          </p:cNvPr>
          <p:cNvSpPr/>
          <p:nvPr/>
        </p:nvSpPr>
        <p:spPr>
          <a:xfrm>
            <a:off x="5744777" y="980728"/>
            <a:ext cx="3911986" cy="392113"/>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400" b="1" dirty="0">
                <a:solidFill>
                  <a:schemeClr val="bg1"/>
                </a:solidFill>
                <a:latin typeface="微软雅黑" pitchFamily="34" charset="-122"/>
                <a:ea typeface="微软雅黑" pitchFamily="34" charset="-122"/>
              </a:rPr>
              <a:t>子主题</a:t>
            </a:r>
            <a:endParaRPr lang="en-US" sz="1400" b="1" dirty="0">
              <a:solidFill>
                <a:schemeClr val="bg1"/>
              </a:solidFill>
              <a:latin typeface="微软雅黑" pitchFamily="34" charset="-122"/>
              <a:ea typeface="微软雅黑" pitchFamily="34" charset="-122"/>
            </a:endParaRPr>
          </a:p>
        </p:txBody>
      </p:sp>
      <p:sp>
        <p:nvSpPr>
          <p:cNvPr id="30" name="Rounded Rectangle 30">
            <a:extLst>
              <a:ext uri="{FF2B5EF4-FFF2-40B4-BE49-F238E27FC236}">
                <a16:creationId xmlns:a16="http://schemas.microsoft.com/office/drawing/2014/main" id="{4780B9EA-2C8D-4E27-B8CE-5B92853C8B42}"/>
              </a:ext>
            </a:extLst>
          </p:cNvPr>
          <p:cNvSpPr/>
          <p:nvPr/>
        </p:nvSpPr>
        <p:spPr>
          <a:xfrm>
            <a:off x="10200456" y="982316"/>
            <a:ext cx="793448" cy="392113"/>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400" b="1" dirty="0">
                <a:solidFill>
                  <a:schemeClr val="bg1"/>
                </a:solidFill>
                <a:latin typeface="微软雅黑" pitchFamily="34" charset="-122"/>
                <a:ea typeface="微软雅黑" pitchFamily="34" charset="-122"/>
              </a:rPr>
              <a:t>数据源</a:t>
            </a:r>
            <a:endParaRPr lang="en-US" sz="1400" b="1" dirty="0">
              <a:solidFill>
                <a:schemeClr val="bg1"/>
              </a:solidFill>
              <a:latin typeface="微软雅黑" pitchFamily="34" charset="-122"/>
              <a:ea typeface="微软雅黑" pitchFamily="34" charset="-122"/>
            </a:endParaRPr>
          </a:p>
        </p:txBody>
      </p:sp>
      <p:cxnSp>
        <p:nvCxnSpPr>
          <p:cNvPr id="31" name="Straight Arrow Connector 31">
            <a:extLst>
              <a:ext uri="{FF2B5EF4-FFF2-40B4-BE49-F238E27FC236}">
                <a16:creationId xmlns:a16="http://schemas.microsoft.com/office/drawing/2014/main" id="{D59F8F09-721E-4A2A-A741-1A36BA9239E0}"/>
              </a:ext>
            </a:extLst>
          </p:cNvPr>
          <p:cNvCxnSpPr>
            <a:cxnSpLocks/>
            <a:stCxn id="27" idx="3"/>
            <a:endCxn id="28" idx="1"/>
          </p:cNvCxnSpPr>
          <p:nvPr/>
        </p:nvCxnSpPr>
        <p:spPr>
          <a:xfrm>
            <a:off x="3604000" y="1176785"/>
            <a:ext cx="509191" cy="1588"/>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2">
            <a:extLst>
              <a:ext uri="{FF2B5EF4-FFF2-40B4-BE49-F238E27FC236}">
                <a16:creationId xmlns:a16="http://schemas.microsoft.com/office/drawing/2014/main" id="{9ECD3156-82B9-4A75-A3E2-AE72CEE6FB66}"/>
              </a:ext>
            </a:extLst>
          </p:cNvPr>
          <p:cNvCxnSpPr>
            <a:cxnSpLocks/>
            <a:stCxn id="28" idx="3"/>
            <a:endCxn id="29" idx="1"/>
          </p:cNvCxnSpPr>
          <p:nvPr/>
        </p:nvCxnSpPr>
        <p:spPr>
          <a:xfrm flipV="1">
            <a:off x="5231858" y="1176785"/>
            <a:ext cx="512919" cy="1588"/>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3">
            <a:extLst>
              <a:ext uri="{FF2B5EF4-FFF2-40B4-BE49-F238E27FC236}">
                <a16:creationId xmlns:a16="http://schemas.microsoft.com/office/drawing/2014/main" id="{F15E9ED5-6D08-4887-9423-D1D40C07A6A4}"/>
              </a:ext>
            </a:extLst>
          </p:cNvPr>
          <p:cNvCxnSpPr>
            <a:cxnSpLocks/>
            <a:stCxn id="29" idx="3"/>
            <a:endCxn id="30" idx="1"/>
          </p:cNvCxnSpPr>
          <p:nvPr/>
        </p:nvCxnSpPr>
        <p:spPr>
          <a:xfrm>
            <a:off x="9656763" y="1176785"/>
            <a:ext cx="543693" cy="1588"/>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Rectangle 62">
            <a:extLst>
              <a:ext uri="{FF2B5EF4-FFF2-40B4-BE49-F238E27FC236}">
                <a16:creationId xmlns:a16="http://schemas.microsoft.com/office/drawing/2014/main" id="{5EB79FF4-D79E-49DF-83A4-FB5DA94E8DC4}"/>
              </a:ext>
            </a:extLst>
          </p:cNvPr>
          <p:cNvSpPr/>
          <p:nvPr/>
        </p:nvSpPr>
        <p:spPr>
          <a:xfrm>
            <a:off x="10200456" y="1530967"/>
            <a:ext cx="793448" cy="529881"/>
          </a:xfrm>
          <a:prstGeom prst="rect">
            <a:avLst/>
          </a:prstGeom>
          <a:solidFill>
            <a:schemeClr val="accent2">
              <a:lumMod val="75000"/>
            </a:schemeClr>
          </a:solidFill>
          <a:ln w="12700">
            <a:solidFill>
              <a:srgbClr val="7030A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部门举报次数</a:t>
            </a:r>
            <a:r>
              <a:rPr lang="en-US" altLang="zh-CN" sz="900" dirty="0">
                <a:solidFill>
                  <a:schemeClr val="tx1"/>
                </a:solidFill>
                <a:latin typeface="微软雅黑" pitchFamily="34" charset="-122"/>
                <a:ea typeface="微软雅黑" pitchFamily="34" charset="-122"/>
              </a:rPr>
              <a:t>-</a:t>
            </a:r>
            <a:r>
              <a:rPr lang="zh-CN" altLang="en-US" sz="900" dirty="0">
                <a:solidFill>
                  <a:schemeClr val="tx1"/>
                </a:solidFill>
                <a:latin typeface="微软雅黑" pitchFamily="34" charset="-122"/>
                <a:ea typeface="微软雅黑" pitchFamily="34" charset="-122"/>
              </a:rPr>
              <a:t>业务统计表</a:t>
            </a:r>
            <a:endParaRPr lang="en-US" altLang="zh-CN" sz="1050" dirty="0">
              <a:solidFill>
                <a:schemeClr val="tx1"/>
              </a:solidFill>
              <a:latin typeface="微软雅黑" pitchFamily="34" charset="-122"/>
              <a:ea typeface="微软雅黑" pitchFamily="34" charset="-122"/>
            </a:endParaRPr>
          </a:p>
        </p:txBody>
      </p:sp>
      <p:sp>
        <p:nvSpPr>
          <p:cNvPr id="35" name="Isosceles Triangle 10">
            <a:extLst>
              <a:ext uri="{FF2B5EF4-FFF2-40B4-BE49-F238E27FC236}">
                <a16:creationId xmlns:a16="http://schemas.microsoft.com/office/drawing/2014/main" id="{C760486D-4753-4EC9-8845-A7D1A05085A7}"/>
              </a:ext>
            </a:extLst>
          </p:cNvPr>
          <p:cNvSpPr/>
          <p:nvPr/>
        </p:nvSpPr>
        <p:spPr>
          <a:xfrm rot="5400000">
            <a:off x="5292350" y="1610120"/>
            <a:ext cx="297570" cy="97404"/>
          </a:xfrm>
          <a:prstGeom prst="triangle">
            <a:avLst/>
          </a:prstGeom>
          <a:solidFill>
            <a:srgbClr val="6096E6"/>
          </a:solidFill>
          <a:ln>
            <a:solidFill>
              <a:srgbClr val="6096E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36" name="Isosceles Triangle 91">
            <a:extLst>
              <a:ext uri="{FF2B5EF4-FFF2-40B4-BE49-F238E27FC236}">
                <a16:creationId xmlns:a16="http://schemas.microsoft.com/office/drawing/2014/main" id="{98C4ECD0-C56E-4AAD-B7AC-80F98C92AD41}"/>
              </a:ext>
            </a:extLst>
          </p:cNvPr>
          <p:cNvSpPr/>
          <p:nvPr/>
        </p:nvSpPr>
        <p:spPr>
          <a:xfrm rot="5400000">
            <a:off x="7624634" y="3735224"/>
            <a:ext cx="4700641" cy="162971"/>
          </a:xfrm>
          <a:prstGeom prst="triangle">
            <a:avLst/>
          </a:prstGeom>
          <a:solidFill>
            <a:schemeClr val="accent2">
              <a:lumMod val="75000"/>
            </a:schemeClr>
          </a:solid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37" name="Rectangle 78">
            <a:hlinkClick r:id="" action="ppaction://noaction"/>
            <a:extLst>
              <a:ext uri="{FF2B5EF4-FFF2-40B4-BE49-F238E27FC236}">
                <a16:creationId xmlns:a16="http://schemas.microsoft.com/office/drawing/2014/main" id="{EEB2F8DB-3EA3-4C95-A592-B6FFF6129EF5}"/>
              </a:ext>
            </a:extLst>
          </p:cNvPr>
          <p:cNvSpPr/>
          <p:nvPr/>
        </p:nvSpPr>
        <p:spPr>
          <a:xfrm>
            <a:off x="5755364" y="1543681"/>
            <a:ext cx="1863444" cy="263923"/>
          </a:xfrm>
          <a:prstGeom prst="rect">
            <a:avLst/>
          </a:prstGeom>
          <a:solidFill>
            <a:srgbClr val="6096E6"/>
          </a:solidFill>
          <a:ln w="3175">
            <a:solidFill>
              <a:srgbClr val="6096E6"/>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举报数据分析</a:t>
            </a:r>
            <a:endParaRPr lang="en-US" sz="900" dirty="0">
              <a:solidFill>
                <a:schemeClr val="tx1"/>
              </a:solidFill>
              <a:latin typeface="微软雅黑" pitchFamily="34" charset="-122"/>
              <a:ea typeface="微软雅黑" pitchFamily="34" charset="-122"/>
            </a:endParaRPr>
          </a:p>
        </p:txBody>
      </p:sp>
      <p:sp>
        <p:nvSpPr>
          <p:cNvPr id="48" name="Rectangle 102">
            <a:extLst>
              <a:ext uri="{FF2B5EF4-FFF2-40B4-BE49-F238E27FC236}">
                <a16:creationId xmlns:a16="http://schemas.microsoft.com/office/drawing/2014/main" id="{C95826BF-19F6-4FA3-A82F-B0D13C28BE92}"/>
              </a:ext>
            </a:extLst>
          </p:cNvPr>
          <p:cNvSpPr/>
          <p:nvPr/>
        </p:nvSpPr>
        <p:spPr>
          <a:xfrm>
            <a:off x="5760859" y="1844824"/>
            <a:ext cx="1870277" cy="189468"/>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经营合规性分析</a:t>
            </a:r>
            <a:endParaRPr lang="en-US" sz="900" dirty="0">
              <a:solidFill>
                <a:schemeClr val="tx1"/>
              </a:solidFill>
              <a:latin typeface="微软雅黑" pitchFamily="34" charset="-122"/>
              <a:ea typeface="微软雅黑" pitchFamily="34" charset="-122"/>
            </a:endParaRPr>
          </a:p>
        </p:txBody>
      </p:sp>
      <p:sp>
        <p:nvSpPr>
          <p:cNvPr id="49" name="Isosceles Triangle 106">
            <a:extLst>
              <a:ext uri="{FF2B5EF4-FFF2-40B4-BE49-F238E27FC236}">
                <a16:creationId xmlns:a16="http://schemas.microsoft.com/office/drawing/2014/main" id="{E499A777-E3D9-4C12-B932-B7026B831940}"/>
              </a:ext>
            </a:extLst>
          </p:cNvPr>
          <p:cNvSpPr/>
          <p:nvPr/>
        </p:nvSpPr>
        <p:spPr>
          <a:xfrm rot="5400000">
            <a:off x="5269952" y="1985954"/>
            <a:ext cx="355163" cy="97404"/>
          </a:xfrm>
          <a:prstGeom prst="triangle">
            <a:avLst/>
          </a:prstGeom>
          <a:solidFill>
            <a:schemeClr val="tx2">
              <a:lumMod val="25000"/>
              <a:lumOff val="75000"/>
            </a:schemeClr>
          </a:solidFill>
          <a:ln>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50" name="Isosceles Triangle 123">
            <a:extLst>
              <a:ext uri="{FF2B5EF4-FFF2-40B4-BE49-F238E27FC236}">
                <a16:creationId xmlns:a16="http://schemas.microsoft.com/office/drawing/2014/main" id="{3BE04287-B791-4F6F-AC7D-4197E4B81CF5}"/>
              </a:ext>
            </a:extLst>
          </p:cNvPr>
          <p:cNvSpPr/>
          <p:nvPr/>
        </p:nvSpPr>
        <p:spPr>
          <a:xfrm rot="5400000">
            <a:off x="5251320" y="2417985"/>
            <a:ext cx="379630" cy="97404"/>
          </a:xfrm>
          <a:prstGeom prst="triangle">
            <a:avLst/>
          </a:prstGeom>
          <a:solidFill>
            <a:srgbClr val="5E75BA"/>
          </a:solidFill>
          <a:ln>
            <a:solidFill>
              <a:srgbClr val="5E75BA"/>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51" name="Isosceles Triangle 148">
            <a:extLst>
              <a:ext uri="{FF2B5EF4-FFF2-40B4-BE49-F238E27FC236}">
                <a16:creationId xmlns:a16="http://schemas.microsoft.com/office/drawing/2014/main" id="{668C8496-FF75-4FE2-83A6-173BAE405212}"/>
              </a:ext>
            </a:extLst>
          </p:cNvPr>
          <p:cNvSpPr/>
          <p:nvPr/>
        </p:nvSpPr>
        <p:spPr>
          <a:xfrm rot="5400000">
            <a:off x="3104108" y="2151051"/>
            <a:ext cx="1524573" cy="130599"/>
          </a:xfrm>
          <a:prstGeom prst="triangle">
            <a:avLst/>
          </a:prstGeom>
          <a:solidFill>
            <a:srgbClr val="00B0F0"/>
          </a:solidFill>
          <a:ln w="12700">
            <a:noFill/>
          </a:ln>
        </p:spPr>
        <p:style>
          <a:lnRef idx="2">
            <a:schemeClr val="accent1"/>
          </a:lnRef>
          <a:fillRef idx="1">
            <a:schemeClr val="lt1"/>
          </a:fillRef>
          <a:effectRef idx="0">
            <a:schemeClr val="accent1"/>
          </a:effectRef>
          <a:fontRef idx="minor">
            <a:schemeClr val="dk1"/>
          </a:fontRef>
        </p:style>
        <p:txBody>
          <a:bodyPr anchor="ctr"/>
          <a:lstStyle/>
          <a:p>
            <a:pPr algn="ctr"/>
            <a:endParaRPr lang="en-US" sz="1400" b="1" dirty="0">
              <a:solidFill>
                <a:schemeClr val="tx1"/>
              </a:solidFill>
              <a:latin typeface="微软雅黑" pitchFamily="34" charset="-122"/>
              <a:ea typeface="微软雅黑" pitchFamily="34" charset="-122"/>
            </a:endParaRPr>
          </a:p>
        </p:txBody>
      </p:sp>
      <p:sp>
        <p:nvSpPr>
          <p:cNvPr id="52" name="Isosceles Triangle 149">
            <a:extLst>
              <a:ext uri="{FF2B5EF4-FFF2-40B4-BE49-F238E27FC236}">
                <a16:creationId xmlns:a16="http://schemas.microsoft.com/office/drawing/2014/main" id="{DCB39271-1444-42DC-BC0D-0396770304C7}"/>
              </a:ext>
            </a:extLst>
          </p:cNvPr>
          <p:cNvSpPr/>
          <p:nvPr/>
        </p:nvSpPr>
        <p:spPr>
          <a:xfrm rot="5400000">
            <a:off x="2547127" y="4303584"/>
            <a:ext cx="2638537" cy="130602"/>
          </a:xfrm>
          <a:prstGeom prst="triangle">
            <a:avLst/>
          </a:prstGeom>
          <a:solidFill>
            <a:srgbClr val="92D400"/>
          </a:solidFill>
          <a:ln w="12700">
            <a:solidFill>
              <a:srgbClr val="92D050"/>
            </a:solidFill>
          </a:ln>
        </p:spPr>
        <p:style>
          <a:lnRef idx="2">
            <a:schemeClr val="accent1"/>
          </a:lnRef>
          <a:fillRef idx="1">
            <a:schemeClr val="lt1"/>
          </a:fillRef>
          <a:effectRef idx="0">
            <a:schemeClr val="accent1"/>
          </a:effectRef>
          <a:fontRef idx="minor">
            <a:schemeClr val="dk1"/>
          </a:fontRef>
        </p:style>
        <p:txBody>
          <a:bodyPr anchor="ctr"/>
          <a:lstStyle/>
          <a:p>
            <a:pPr algn="ctr"/>
            <a:endParaRPr lang="en-US" sz="1400" b="1" dirty="0">
              <a:solidFill>
                <a:schemeClr val="tx1"/>
              </a:solidFill>
              <a:latin typeface="微软雅黑" pitchFamily="34" charset="-122"/>
              <a:ea typeface="微软雅黑" pitchFamily="34" charset="-122"/>
            </a:endParaRPr>
          </a:p>
        </p:txBody>
      </p:sp>
      <p:sp>
        <p:nvSpPr>
          <p:cNvPr id="53" name="Rectangle 160">
            <a:hlinkClick r:id="" action="ppaction://noaction"/>
            <a:extLst>
              <a:ext uri="{FF2B5EF4-FFF2-40B4-BE49-F238E27FC236}">
                <a16:creationId xmlns:a16="http://schemas.microsoft.com/office/drawing/2014/main" id="{0BE86917-9403-457F-8B69-1CCB416AB8DB}"/>
              </a:ext>
            </a:extLst>
          </p:cNvPr>
          <p:cNvSpPr/>
          <p:nvPr/>
        </p:nvSpPr>
        <p:spPr>
          <a:xfrm>
            <a:off x="10198444" y="5849743"/>
            <a:ext cx="795460" cy="247788"/>
          </a:xfrm>
          <a:prstGeom prst="rect">
            <a:avLst/>
          </a:prstGeom>
          <a:solidFill>
            <a:schemeClr val="accent2">
              <a:lumMod val="75000"/>
            </a:schemeClr>
          </a:solidFill>
          <a:ln w="12700">
            <a:solidFill>
              <a:srgbClr val="7030A0"/>
            </a:solidFill>
          </a:ln>
        </p:spPr>
        <p:style>
          <a:lnRef idx="2">
            <a:schemeClr val="accent1"/>
          </a:lnRef>
          <a:fillRef idx="1">
            <a:schemeClr val="lt1"/>
          </a:fillRef>
          <a:effectRef idx="0">
            <a:schemeClr val="accent1"/>
          </a:effectRef>
          <a:fontRef idx="minor">
            <a:schemeClr val="dk1"/>
          </a:fontRef>
        </p:style>
        <p:txBody>
          <a:bodyPr anchor="ctr"/>
          <a:lstStyle/>
          <a:p>
            <a:pPr algn="ctr"/>
            <a:r>
              <a:rPr lang="en-US" altLang="zh-CN" sz="900" dirty="0">
                <a:solidFill>
                  <a:schemeClr val="tx1"/>
                </a:solidFill>
                <a:latin typeface="微软雅黑" pitchFamily="34" charset="-122"/>
                <a:ea typeface="微软雅黑" pitchFamily="34" charset="-122"/>
              </a:rPr>
              <a:t>……</a:t>
            </a:r>
            <a:endParaRPr lang="zh-CN" altLang="en-US" sz="900" dirty="0">
              <a:solidFill>
                <a:schemeClr val="tx1"/>
              </a:solidFill>
              <a:latin typeface="微软雅黑" pitchFamily="34" charset="-122"/>
              <a:ea typeface="微软雅黑" pitchFamily="34" charset="-122"/>
            </a:endParaRPr>
          </a:p>
        </p:txBody>
      </p:sp>
      <p:sp>
        <p:nvSpPr>
          <p:cNvPr id="55" name="Rectangle 90">
            <a:extLst>
              <a:ext uri="{FF2B5EF4-FFF2-40B4-BE49-F238E27FC236}">
                <a16:creationId xmlns:a16="http://schemas.microsoft.com/office/drawing/2014/main" id="{3F22A45D-92B9-4073-B0E8-80FB28643EBB}"/>
              </a:ext>
            </a:extLst>
          </p:cNvPr>
          <p:cNvSpPr/>
          <p:nvPr/>
        </p:nvSpPr>
        <p:spPr>
          <a:xfrm>
            <a:off x="4136120" y="2708920"/>
            <a:ext cx="1118205" cy="269715"/>
          </a:xfrm>
          <a:prstGeom prst="rect">
            <a:avLst/>
          </a:prstGeom>
          <a:solidFill>
            <a:schemeClr val="accent2">
              <a:lumMod val="60000"/>
              <a:lumOff val="40000"/>
            </a:schemeClr>
          </a:solidFill>
          <a:ln w="12700">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人民政府</a:t>
            </a:r>
            <a:endParaRPr lang="en-US" sz="1200" b="1" dirty="0">
              <a:solidFill>
                <a:schemeClr val="tx1"/>
              </a:solidFill>
              <a:latin typeface="微软雅黑" pitchFamily="34" charset="-122"/>
              <a:ea typeface="微软雅黑" pitchFamily="34" charset="-122"/>
            </a:endParaRPr>
          </a:p>
        </p:txBody>
      </p:sp>
      <p:sp>
        <p:nvSpPr>
          <p:cNvPr id="57" name="Isosceles Triangle 110">
            <a:extLst>
              <a:ext uri="{FF2B5EF4-FFF2-40B4-BE49-F238E27FC236}">
                <a16:creationId xmlns:a16="http://schemas.microsoft.com/office/drawing/2014/main" id="{41579334-DA46-4B41-99A0-9FD35CEA9278}"/>
              </a:ext>
            </a:extLst>
          </p:cNvPr>
          <p:cNvSpPr/>
          <p:nvPr/>
        </p:nvSpPr>
        <p:spPr>
          <a:xfrm rot="5400000">
            <a:off x="5319239" y="2788514"/>
            <a:ext cx="256586" cy="97404"/>
          </a:xfrm>
          <a:prstGeom prst="triangle">
            <a:avLst/>
          </a:prstGeom>
          <a:solidFill>
            <a:schemeClr val="accent2">
              <a:lumMod val="60000"/>
              <a:lumOff val="40000"/>
            </a:schemeClr>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80" name="Rectangle 97">
            <a:hlinkClick r:id="" action="ppaction://noaction"/>
            <a:extLst>
              <a:ext uri="{FF2B5EF4-FFF2-40B4-BE49-F238E27FC236}">
                <a16:creationId xmlns:a16="http://schemas.microsoft.com/office/drawing/2014/main" id="{276F7A78-24B2-423D-9EF7-AA8A1A36C69C}"/>
              </a:ext>
            </a:extLst>
          </p:cNvPr>
          <p:cNvSpPr/>
          <p:nvPr/>
        </p:nvSpPr>
        <p:spPr>
          <a:xfrm>
            <a:off x="5760859" y="2066770"/>
            <a:ext cx="1870277" cy="193128"/>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工作休息制度检查分析</a:t>
            </a:r>
            <a:endParaRPr lang="en-US" altLang="zh-CN" sz="900" dirty="0">
              <a:solidFill>
                <a:schemeClr val="tx1"/>
              </a:solidFill>
              <a:latin typeface="微软雅黑" pitchFamily="34" charset="-122"/>
              <a:ea typeface="微软雅黑" pitchFamily="34" charset="-122"/>
            </a:endParaRPr>
          </a:p>
        </p:txBody>
      </p:sp>
      <p:sp>
        <p:nvSpPr>
          <p:cNvPr id="95" name="Rectangle 45">
            <a:extLst>
              <a:ext uri="{FF2B5EF4-FFF2-40B4-BE49-F238E27FC236}">
                <a16:creationId xmlns:a16="http://schemas.microsoft.com/office/drawing/2014/main" id="{297A38EE-3371-49E4-ACDF-E5D4C34793F9}"/>
              </a:ext>
            </a:extLst>
          </p:cNvPr>
          <p:cNvSpPr/>
          <p:nvPr/>
        </p:nvSpPr>
        <p:spPr>
          <a:xfrm>
            <a:off x="4143149" y="3450547"/>
            <a:ext cx="1128077" cy="381000"/>
          </a:xfrm>
          <a:prstGeom prst="rect">
            <a:avLst/>
          </a:prstGeom>
          <a:solidFill>
            <a:schemeClr val="accent3"/>
          </a:solidFill>
          <a:ln w="12700">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人力资源服务部门</a:t>
            </a:r>
            <a:endParaRPr lang="en-US" sz="1200" b="1" dirty="0">
              <a:solidFill>
                <a:schemeClr val="tx1"/>
              </a:solidFill>
              <a:latin typeface="微软雅黑" pitchFamily="34" charset="-122"/>
              <a:ea typeface="微软雅黑" pitchFamily="34" charset="-122"/>
            </a:endParaRPr>
          </a:p>
        </p:txBody>
      </p:sp>
      <p:sp>
        <p:nvSpPr>
          <p:cNvPr id="96" name="Rectangle 46">
            <a:extLst>
              <a:ext uri="{FF2B5EF4-FFF2-40B4-BE49-F238E27FC236}">
                <a16:creationId xmlns:a16="http://schemas.microsoft.com/office/drawing/2014/main" id="{21EED920-81DD-4F63-AB38-C5E506150607}"/>
              </a:ext>
            </a:extLst>
          </p:cNvPr>
          <p:cNvSpPr/>
          <p:nvPr/>
        </p:nvSpPr>
        <p:spPr>
          <a:xfrm>
            <a:off x="4150308" y="4666427"/>
            <a:ext cx="1128077" cy="382587"/>
          </a:xfrm>
          <a:prstGeom prst="rect">
            <a:avLst/>
          </a:prstGeom>
          <a:solidFill>
            <a:schemeClr val="accent3">
              <a:lumMod val="20000"/>
              <a:lumOff val="80000"/>
            </a:schemeClr>
          </a:solidFill>
          <a:ln w="12700">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企业</a:t>
            </a:r>
            <a:endParaRPr lang="en-US" sz="1200" b="1" dirty="0">
              <a:solidFill>
                <a:schemeClr val="tx1"/>
              </a:solidFill>
              <a:latin typeface="微软雅黑" pitchFamily="34" charset="-122"/>
              <a:ea typeface="微软雅黑" pitchFamily="34" charset="-122"/>
            </a:endParaRPr>
          </a:p>
        </p:txBody>
      </p:sp>
      <p:sp>
        <p:nvSpPr>
          <p:cNvPr id="99" name="Isosceles Triangle 137">
            <a:extLst>
              <a:ext uri="{FF2B5EF4-FFF2-40B4-BE49-F238E27FC236}">
                <a16:creationId xmlns:a16="http://schemas.microsoft.com/office/drawing/2014/main" id="{87BA328D-62F2-4591-8C3C-A1B0E3316422}"/>
              </a:ext>
            </a:extLst>
          </p:cNvPr>
          <p:cNvSpPr/>
          <p:nvPr/>
        </p:nvSpPr>
        <p:spPr>
          <a:xfrm rot="5400000">
            <a:off x="5276762" y="3589147"/>
            <a:ext cx="335142" cy="103801"/>
          </a:xfrm>
          <a:prstGeom prst="triangle">
            <a:avLst/>
          </a:prstGeom>
          <a:solidFill>
            <a:schemeClr val="accent3"/>
          </a:solidFill>
          <a:ln w="12700">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endParaRPr lang="en-US" sz="1200" b="1" dirty="0">
              <a:solidFill>
                <a:schemeClr val="tx1"/>
              </a:solidFill>
              <a:latin typeface="微软雅黑" pitchFamily="34" charset="-122"/>
              <a:ea typeface="微软雅黑" pitchFamily="34" charset="-122"/>
            </a:endParaRPr>
          </a:p>
        </p:txBody>
      </p:sp>
      <p:sp>
        <p:nvSpPr>
          <p:cNvPr id="100" name="Rectangle 138">
            <a:extLst>
              <a:ext uri="{FF2B5EF4-FFF2-40B4-BE49-F238E27FC236}">
                <a16:creationId xmlns:a16="http://schemas.microsoft.com/office/drawing/2014/main" id="{1BD270AB-952D-44F1-B834-E11F7D53A9A4}"/>
              </a:ext>
            </a:extLst>
          </p:cNvPr>
          <p:cNvSpPr/>
          <p:nvPr/>
        </p:nvSpPr>
        <p:spPr>
          <a:xfrm>
            <a:off x="5811256" y="4410077"/>
            <a:ext cx="1863444" cy="262975"/>
          </a:xfrm>
          <a:prstGeom prst="rect">
            <a:avLst/>
          </a:prstGeom>
          <a:solidFill>
            <a:schemeClr val="accent3">
              <a:lumMod val="20000"/>
              <a:lumOff val="80000"/>
            </a:schemeClr>
          </a:solidFill>
          <a:ln w="12700">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违法延长工作时长情况分析</a:t>
            </a:r>
            <a:endParaRPr lang="en-US" sz="900" dirty="0">
              <a:solidFill>
                <a:schemeClr val="tx1"/>
              </a:solidFill>
              <a:latin typeface="微软雅黑" pitchFamily="34" charset="-122"/>
              <a:ea typeface="微软雅黑" pitchFamily="34" charset="-122"/>
            </a:endParaRPr>
          </a:p>
        </p:txBody>
      </p:sp>
      <p:sp>
        <p:nvSpPr>
          <p:cNvPr id="102" name="Rectangle 141">
            <a:extLst>
              <a:ext uri="{FF2B5EF4-FFF2-40B4-BE49-F238E27FC236}">
                <a16:creationId xmlns:a16="http://schemas.microsoft.com/office/drawing/2014/main" id="{1757A036-3B3F-4404-8991-B2F6DCFF9025}"/>
              </a:ext>
            </a:extLst>
          </p:cNvPr>
          <p:cNvSpPr/>
          <p:nvPr/>
        </p:nvSpPr>
        <p:spPr>
          <a:xfrm>
            <a:off x="7802441" y="4410077"/>
            <a:ext cx="1870277" cy="360000"/>
          </a:xfrm>
          <a:prstGeom prst="rect">
            <a:avLst/>
          </a:prstGeom>
          <a:solidFill>
            <a:schemeClr val="accent3">
              <a:lumMod val="20000"/>
              <a:lumOff val="80000"/>
            </a:schemeClr>
          </a:solidFill>
          <a:ln w="12700">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提交不实申请材料、行贿过审、擅自变更许可证情况分析</a:t>
            </a:r>
            <a:endParaRPr lang="en-US" sz="900" dirty="0">
              <a:solidFill>
                <a:schemeClr val="tx1"/>
              </a:solidFill>
              <a:latin typeface="微软雅黑" pitchFamily="34" charset="-122"/>
              <a:ea typeface="微软雅黑" pitchFamily="34" charset="-122"/>
            </a:endParaRPr>
          </a:p>
        </p:txBody>
      </p:sp>
      <p:sp>
        <p:nvSpPr>
          <p:cNvPr id="103" name="Isosceles Triangle 142">
            <a:extLst>
              <a:ext uri="{FF2B5EF4-FFF2-40B4-BE49-F238E27FC236}">
                <a16:creationId xmlns:a16="http://schemas.microsoft.com/office/drawing/2014/main" id="{885D9879-6907-4CFB-9F5B-1875341FDCF8}"/>
              </a:ext>
            </a:extLst>
          </p:cNvPr>
          <p:cNvSpPr/>
          <p:nvPr/>
        </p:nvSpPr>
        <p:spPr>
          <a:xfrm rot="5400000">
            <a:off x="5255312" y="4825338"/>
            <a:ext cx="378043" cy="103801"/>
          </a:xfrm>
          <a:prstGeom prst="triangle">
            <a:avLst/>
          </a:prstGeom>
          <a:solidFill>
            <a:schemeClr val="accent3">
              <a:lumMod val="20000"/>
              <a:lumOff val="80000"/>
            </a:schemeClr>
          </a:solidFill>
          <a:ln>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07" name="Rectangle 78">
            <a:hlinkClick r:id="" action="ppaction://noaction"/>
            <a:extLst>
              <a:ext uri="{FF2B5EF4-FFF2-40B4-BE49-F238E27FC236}">
                <a16:creationId xmlns:a16="http://schemas.microsoft.com/office/drawing/2014/main" id="{CCDD2CB6-83D7-42AA-87FA-80D6AA3458CA}"/>
              </a:ext>
            </a:extLst>
          </p:cNvPr>
          <p:cNvSpPr/>
          <p:nvPr/>
        </p:nvSpPr>
        <p:spPr>
          <a:xfrm>
            <a:off x="7660534" y="1544069"/>
            <a:ext cx="1870277" cy="263922"/>
          </a:xfrm>
          <a:prstGeom prst="rect">
            <a:avLst/>
          </a:prstGeom>
          <a:solidFill>
            <a:srgbClr val="6096E6"/>
          </a:solidFill>
          <a:ln w="3175">
            <a:solidFill>
              <a:srgbClr val="6096E6"/>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职业介绍资质检查分析</a:t>
            </a:r>
            <a:endParaRPr lang="en-US" sz="900" dirty="0">
              <a:solidFill>
                <a:schemeClr val="tx1"/>
              </a:solidFill>
              <a:latin typeface="微软雅黑" pitchFamily="34" charset="-122"/>
              <a:ea typeface="微软雅黑" pitchFamily="34" charset="-122"/>
            </a:endParaRPr>
          </a:p>
        </p:txBody>
      </p:sp>
      <p:sp>
        <p:nvSpPr>
          <p:cNvPr id="108" name="Rectangle 100">
            <a:extLst>
              <a:ext uri="{FF2B5EF4-FFF2-40B4-BE49-F238E27FC236}">
                <a16:creationId xmlns:a16="http://schemas.microsoft.com/office/drawing/2014/main" id="{6E99ACB4-DD84-43D7-B462-73B792C4564F}"/>
              </a:ext>
            </a:extLst>
          </p:cNvPr>
          <p:cNvSpPr/>
          <p:nvPr/>
        </p:nvSpPr>
        <p:spPr>
          <a:xfrm>
            <a:off x="5764481" y="2292438"/>
            <a:ext cx="1344525" cy="181785"/>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900" dirty="0">
                <a:solidFill>
                  <a:schemeClr val="tx1"/>
                </a:solidFill>
                <a:latin typeface="微软雅黑" pitchFamily="34" charset="-122"/>
                <a:ea typeface="微软雅黑" pitchFamily="34" charset="-122"/>
              </a:rPr>
              <a:t>社会保险收支情况分析</a:t>
            </a:r>
            <a:endParaRPr lang="en-US" sz="900" dirty="0">
              <a:solidFill>
                <a:schemeClr val="tx1"/>
              </a:solidFill>
              <a:latin typeface="微软雅黑" pitchFamily="34" charset="-122"/>
              <a:ea typeface="微软雅黑" pitchFamily="34" charset="-122"/>
            </a:endParaRPr>
          </a:p>
        </p:txBody>
      </p:sp>
      <p:sp>
        <p:nvSpPr>
          <p:cNvPr id="109" name="Rectangle 100">
            <a:extLst>
              <a:ext uri="{FF2B5EF4-FFF2-40B4-BE49-F238E27FC236}">
                <a16:creationId xmlns:a16="http://schemas.microsoft.com/office/drawing/2014/main" id="{E3E89F3A-A9DD-42A9-A7A6-D6E823C157DA}"/>
              </a:ext>
            </a:extLst>
          </p:cNvPr>
          <p:cNvSpPr/>
          <p:nvPr/>
        </p:nvSpPr>
        <p:spPr>
          <a:xfrm>
            <a:off x="5760259" y="2522185"/>
            <a:ext cx="1348746" cy="180869"/>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900" dirty="0">
                <a:solidFill>
                  <a:schemeClr val="tx1"/>
                </a:solidFill>
                <a:latin typeface="微软雅黑" pitchFamily="34" charset="-122"/>
                <a:ea typeface="微软雅黑" pitchFamily="34" charset="-122"/>
              </a:rPr>
              <a:t>社会保险投资情况分析</a:t>
            </a:r>
            <a:endParaRPr lang="en-US" sz="900" dirty="0">
              <a:solidFill>
                <a:schemeClr val="tx1"/>
              </a:solidFill>
              <a:latin typeface="微软雅黑" pitchFamily="34" charset="-122"/>
              <a:ea typeface="微软雅黑" pitchFamily="34" charset="-122"/>
            </a:endParaRPr>
          </a:p>
        </p:txBody>
      </p:sp>
      <p:sp>
        <p:nvSpPr>
          <p:cNvPr id="110" name="Rectangle 100">
            <a:extLst>
              <a:ext uri="{FF2B5EF4-FFF2-40B4-BE49-F238E27FC236}">
                <a16:creationId xmlns:a16="http://schemas.microsoft.com/office/drawing/2014/main" id="{87D33A37-5E8E-47A7-A6E9-D4D8DE13CCF1}"/>
              </a:ext>
            </a:extLst>
          </p:cNvPr>
          <p:cNvSpPr/>
          <p:nvPr/>
        </p:nvSpPr>
        <p:spPr>
          <a:xfrm>
            <a:off x="7172402" y="2312628"/>
            <a:ext cx="1150471" cy="360000"/>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900" dirty="0">
                <a:solidFill>
                  <a:schemeClr val="tx1"/>
                </a:solidFill>
                <a:latin typeface="微软雅黑" pitchFamily="34" charset="-122"/>
                <a:ea typeface="微软雅黑" pitchFamily="34" charset="-122"/>
              </a:rPr>
              <a:t>履行服务协议情况分析</a:t>
            </a:r>
            <a:endParaRPr lang="en-US" altLang="zh-CN" sz="900" dirty="0">
              <a:solidFill>
                <a:schemeClr val="tx1"/>
              </a:solidFill>
              <a:latin typeface="微软雅黑" pitchFamily="34" charset="-122"/>
              <a:ea typeface="微软雅黑" pitchFamily="34" charset="-122"/>
            </a:endParaRPr>
          </a:p>
        </p:txBody>
      </p:sp>
      <p:sp>
        <p:nvSpPr>
          <p:cNvPr id="111" name="Rectangle 100">
            <a:extLst>
              <a:ext uri="{FF2B5EF4-FFF2-40B4-BE49-F238E27FC236}">
                <a16:creationId xmlns:a16="http://schemas.microsoft.com/office/drawing/2014/main" id="{B87B0620-E580-4B0E-801C-6335A171A1CC}"/>
              </a:ext>
            </a:extLst>
          </p:cNvPr>
          <p:cNvSpPr/>
          <p:nvPr/>
        </p:nvSpPr>
        <p:spPr>
          <a:xfrm>
            <a:off x="8386269" y="2312628"/>
            <a:ext cx="1150471" cy="360000"/>
          </a:xfrm>
          <a:prstGeom prst="rect">
            <a:avLst/>
          </a:prstGeom>
          <a:solidFill>
            <a:srgbClr val="5E75BA"/>
          </a:solidFill>
          <a:ln w="3175">
            <a:solidFill>
              <a:srgbClr val="5E75BA"/>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900" dirty="0">
                <a:solidFill>
                  <a:schemeClr val="tx1"/>
                </a:solidFill>
                <a:latin typeface="微软雅黑" pitchFamily="34" charset="-122"/>
                <a:ea typeface="微软雅黑" pitchFamily="34" charset="-122"/>
              </a:rPr>
              <a:t>社保基金支付情况分析</a:t>
            </a:r>
            <a:endParaRPr lang="en-US" altLang="zh-CN" sz="900" dirty="0">
              <a:solidFill>
                <a:schemeClr val="tx1"/>
              </a:solidFill>
              <a:latin typeface="微软雅黑" pitchFamily="34" charset="-122"/>
              <a:ea typeface="微软雅黑" pitchFamily="34" charset="-122"/>
            </a:endParaRPr>
          </a:p>
        </p:txBody>
      </p:sp>
      <p:sp>
        <p:nvSpPr>
          <p:cNvPr id="114" name="Rectangle 78">
            <a:hlinkClick r:id="" action="ppaction://noaction"/>
            <a:extLst>
              <a:ext uri="{FF2B5EF4-FFF2-40B4-BE49-F238E27FC236}">
                <a16:creationId xmlns:a16="http://schemas.microsoft.com/office/drawing/2014/main" id="{091D5FA9-7F4B-4AF2-B63B-0457C74CDBAC}"/>
              </a:ext>
            </a:extLst>
          </p:cNvPr>
          <p:cNvSpPr/>
          <p:nvPr/>
        </p:nvSpPr>
        <p:spPr>
          <a:xfrm>
            <a:off x="5755364" y="2708920"/>
            <a:ext cx="1863444" cy="269715"/>
          </a:xfrm>
          <a:prstGeom prst="rect">
            <a:avLst/>
          </a:prstGeom>
          <a:solidFill>
            <a:srgbClr val="9BD3EF"/>
          </a:solidFill>
          <a:ln w="3175">
            <a:solidFill>
              <a:srgbClr val="9BD3EF"/>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本级人民政府合规性数据分析</a:t>
            </a:r>
            <a:endParaRPr lang="en-US" sz="900" dirty="0">
              <a:solidFill>
                <a:schemeClr val="tx1"/>
              </a:solidFill>
              <a:latin typeface="微软雅黑" pitchFamily="34" charset="-122"/>
              <a:ea typeface="微软雅黑" pitchFamily="34" charset="-122"/>
            </a:endParaRPr>
          </a:p>
        </p:txBody>
      </p:sp>
      <p:sp>
        <p:nvSpPr>
          <p:cNvPr id="115" name="Rectangle 78">
            <a:hlinkClick r:id="" action="ppaction://noaction"/>
            <a:extLst>
              <a:ext uri="{FF2B5EF4-FFF2-40B4-BE49-F238E27FC236}">
                <a16:creationId xmlns:a16="http://schemas.microsoft.com/office/drawing/2014/main" id="{1DB0B6EA-88DC-42EB-BB29-B6EF75311EFE}"/>
              </a:ext>
            </a:extLst>
          </p:cNvPr>
          <p:cNvSpPr/>
          <p:nvPr/>
        </p:nvSpPr>
        <p:spPr>
          <a:xfrm>
            <a:off x="7660534" y="2709307"/>
            <a:ext cx="1870277" cy="257789"/>
          </a:xfrm>
          <a:prstGeom prst="rect">
            <a:avLst/>
          </a:prstGeom>
          <a:solidFill>
            <a:srgbClr val="9BD3EF"/>
          </a:solidFill>
          <a:ln w="3175">
            <a:solidFill>
              <a:srgbClr val="9BD3EF"/>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下级人民政府合规性数据分析</a:t>
            </a:r>
            <a:endParaRPr lang="en-US" sz="900" dirty="0">
              <a:solidFill>
                <a:schemeClr val="tx1"/>
              </a:solidFill>
              <a:latin typeface="微软雅黑" pitchFamily="34" charset="-122"/>
              <a:ea typeface="微软雅黑" pitchFamily="34" charset="-122"/>
            </a:endParaRPr>
          </a:p>
        </p:txBody>
      </p:sp>
      <p:sp>
        <p:nvSpPr>
          <p:cNvPr id="116" name="Rectangle 78">
            <a:hlinkClick r:id="" action="ppaction://noaction"/>
            <a:extLst>
              <a:ext uri="{FF2B5EF4-FFF2-40B4-BE49-F238E27FC236}">
                <a16:creationId xmlns:a16="http://schemas.microsoft.com/office/drawing/2014/main" id="{4F20C1C0-2EC9-44BF-B86B-5167D61E915E}"/>
              </a:ext>
            </a:extLst>
          </p:cNvPr>
          <p:cNvSpPr/>
          <p:nvPr/>
        </p:nvSpPr>
        <p:spPr>
          <a:xfrm>
            <a:off x="5753409" y="3068960"/>
            <a:ext cx="1034407" cy="326582"/>
          </a:xfrm>
          <a:prstGeom prst="rect">
            <a:avLst/>
          </a:prstGeom>
          <a:solidFill>
            <a:srgbClr val="56CA95"/>
          </a:solidFill>
          <a:ln w="3175">
            <a:solidFill>
              <a:srgbClr val="56CA95"/>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关停未经许可从事业务情况分析</a:t>
            </a:r>
            <a:endParaRPr lang="en-US" sz="900" dirty="0">
              <a:solidFill>
                <a:schemeClr val="tx1"/>
              </a:solidFill>
              <a:latin typeface="微软雅黑" pitchFamily="34" charset="-122"/>
              <a:ea typeface="微软雅黑" pitchFamily="34" charset="-122"/>
            </a:endParaRPr>
          </a:p>
        </p:txBody>
      </p:sp>
      <p:sp>
        <p:nvSpPr>
          <p:cNvPr id="117" name="Rectangle 92">
            <a:hlinkClick r:id="" action="ppaction://noaction"/>
            <a:extLst>
              <a:ext uri="{FF2B5EF4-FFF2-40B4-BE49-F238E27FC236}">
                <a16:creationId xmlns:a16="http://schemas.microsoft.com/office/drawing/2014/main" id="{E355CE84-C159-4E29-96C3-1255E724BC1C}"/>
              </a:ext>
            </a:extLst>
          </p:cNvPr>
          <p:cNvSpPr/>
          <p:nvPr/>
        </p:nvSpPr>
        <p:spPr>
          <a:xfrm>
            <a:off x="6858718" y="3070297"/>
            <a:ext cx="1163415" cy="335985"/>
          </a:xfrm>
          <a:prstGeom prst="rect">
            <a:avLst/>
          </a:prstGeom>
          <a:solidFill>
            <a:srgbClr val="56CA95"/>
          </a:solidFill>
          <a:ln w="3175">
            <a:solidFill>
              <a:srgbClr val="56CA95"/>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非法牟利情况数据分析</a:t>
            </a:r>
            <a:endParaRPr lang="en-US" sz="900" dirty="0">
              <a:solidFill>
                <a:schemeClr val="tx1"/>
              </a:solidFill>
              <a:latin typeface="微软雅黑" pitchFamily="34" charset="-122"/>
              <a:ea typeface="微软雅黑" pitchFamily="34" charset="-122"/>
            </a:endParaRPr>
          </a:p>
        </p:txBody>
      </p:sp>
      <p:sp>
        <p:nvSpPr>
          <p:cNvPr id="118" name="Rectangle 93">
            <a:extLst>
              <a:ext uri="{FF2B5EF4-FFF2-40B4-BE49-F238E27FC236}">
                <a16:creationId xmlns:a16="http://schemas.microsoft.com/office/drawing/2014/main" id="{E87765A9-F996-4E1E-8D98-F10D761E9E45}"/>
              </a:ext>
            </a:extLst>
          </p:cNvPr>
          <p:cNvSpPr/>
          <p:nvPr/>
        </p:nvSpPr>
        <p:spPr>
          <a:xfrm>
            <a:off x="6851197" y="3452253"/>
            <a:ext cx="1163414" cy="568507"/>
          </a:xfrm>
          <a:prstGeom prst="rect">
            <a:avLst/>
          </a:prstGeom>
          <a:solidFill>
            <a:srgbClr val="56CA95"/>
          </a:solidFill>
          <a:ln w="3175">
            <a:solidFill>
              <a:srgbClr val="56CA95"/>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为无资质个体进行职业介绍情况分析</a:t>
            </a:r>
            <a:endParaRPr lang="en-US" sz="900" dirty="0">
              <a:solidFill>
                <a:schemeClr val="tx1"/>
              </a:solidFill>
              <a:latin typeface="微软雅黑" pitchFamily="34" charset="-122"/>
              <a:ea typeface="微软雅黑" pitchFamily="34" charset="-122"/>
            </a:endParaRPr>
          </a:p>
        </p:txBody>
      </p:sp>
      <p:sp>
        <p:nvSpPr>
          <p:cNvPr id="120" name="Rectangle 81">
            <a:hlinkClick r:id="" action="ppaction://noaction"/>
            <a:extLst>
              <a:ext uri="{FF2B5EF4-FFF2-40B4-BE49-F238E27FC236}">
                <a16:creationId xmlns:a16="http://schemas.microsoft.com/office/drawing/2014/main" id="{59F20FAC-B50A-4D37-8A5F-989BD2DDB656}"/>
              </a:ext>
            </a:extLst>
          </p:cNvPr>
          <p:cNvSpPr/>
          <p:nvPr/>
        </p:nvSpPr>
        <p:spPr>
          <a:xfrm>
            <a:off x="5744777" y="3476906"/>
            <a:ext cx="1042893" cy="535855"/>
          </a:xfrm>
          <a:prstGeom prst="rect">
            <a:avLst/>
          </a:prstGeom>
          <a:solidFill>
            <a:srgbClr val="56CA95"/>
          </a:solidFill>
          <a:ln w="3175">
            <a:solidFill>
              <a:srgbClr val="56CA95"/>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业务未备案、机构情况变动未申请情况分析</a:t>
            </a:r>
            <a:endParaRPr lang="en-US" sz="900" dirty="0">
              <a:solidFill>
                <a:schemeClr val="tx1"/>
              </a:solidFill>
              <a:latin typeface="微软雅黑" pitchFamily="34" charset="-122"/>
              <a:ea typeface="微软雅黑" pitchFamily="34" charset="-122"/>
            </a:endParaRPr>
          </a:p>
        </p:txBody>
      </p:sp>
      <p:sp>
        <p:nvSpPr>
          <p:cNvPr id="121" name="Rectangle 96">
            <a:extLst>
              <a:ext uri="{FF2B5EF4-FFF2-40B4-BE49-F238E27FC236}">
                <a16:creationId xmlns:a16="http://schemas.microsoft.com/office/drawing/2014/main" id="{61253930-7D9E-46A8-957E-D434F72922D6}"/>
              </a:ext>
            </a:extLst>
          </p:cNvPr>
          <p:cNvSpPr/>
          <p:nvPr/>
        </p:nvSpPr>
        <p:spPr>
          <a:xfrm>
            <a:off x="8078139" y="3068960"/>
            <a:ext cx="450443" cy="951800"/>
          </a:xfrm>
          <a:prstGeom prst="rect">
            <a:avLst/>
          </a:prstGeom>
          <a:solidFill>
            <a:srgbClr val="56CA95"/>
          </a:solidFill>
          <a:ln w="3175">
            <a:solidFill>
              <a:srgbClr val="56CA95"/>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职业歧视性信息情况分析</a:t>
            </a:r>
            <a:endParaRPr lang="en-US" sz="900" dirty="0">
              <a:solidFill>
                <a:schemeClr val="tx1"/>
              </a:solidFill>
              <a:latin typeface="微软雅黑" pitchFamily="34" charset="-122"/>
              <a:ea typeface="微软雅黑" pitchFamily="34" charset="-122"/>
            </a:endParaRPr>
          </a:p>
        </p:txBody>
      </p:sp>
      <p:sp>
        <p:nvSpPr>
          <p:cNvPr id="122" name="Rectangle 82">
            <a:extLst>
              <a:ext uri="{FF2B5EF4-FFF2-40B4-BE49-F238E27FC236}">
                <a16:creationId xmlns:a16="http://schemas.microsoft.com/office/drawing/2014/main" id="{D2553EA4-86B0-4F71-A697-6409DE2AE714}"/>
              </a:ext>
            </a:extLst>
          </p:cNvPr>
          <p:cNvSpPr/>
          <p:nvPr/>
        </p:nvSpPr>
        <p:spPr>
          <a:xfrm>
            <a:off x="8600750" y="3074126"/>
            <a:ext cx="1056013" cy="267147"/>
          </a:xfrm>
          <a:prstGeom prst="rect">
            <a:avLst/>
          </a:prstGeom>
          <a:solidFill>
            <a:srgbClr val="56CA95"/>
          </a:solidFill>
          <a:ln w="3175">
            <a:solidFill>
              <a:srgbClr val="56CA95"/>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违法收入中介费用分析</a:t>
            </a:r>
            <a:endParaRPr lang="en-US" sz="900" dirty="0">
              <a:solidFill>
                <a:schemeClr val="tx1"/>
              </a:solidFill>
              <a:latin typeface="微软雅黑" pitchFamily="34" charset="-122"/>
              <a:ea typeface="微软雅黑" pitchFamily="34" charset="-122"/>
            </a:endParaRPr>
          </a:p>
        </p:txBody>
      </p:sp>
      <p:sp>
        <p:nvSpPr>
          <p:cNvPr id="123" name="Rectangle 85">
            <a:extLst>
              <a:ext uri="{FF2B5EF4-FFF2-40B4-BE49-F238E27FC236}">
                <a16:creationId xmlns:a16="http://schemas.microsoft.com/office/drawing/2014/main" id="{D97F0A56-8372-4AB4-BD46-233241C137EB}"/>
              </a:ext>
            </a:extLst>
          </p:cNvPr>
          <p:cNvSpPr/>
          <p:nvPr/>
        </p:nvSpPr>
        <p:spPr>
          <a:xfrm>
            <a:off x="8600750" y="3406283"/>
            <a:ext cx="1056013" cy="271374"/>
          </a:xfrm>
          <a:prstGeom prst="rect">
            <a:avLst/>
          </a:prstGeom>
          <a:solidFill>
            <a:srgbClr val="56CA95"/>
          </a:solidFill>
          <a:ln w="3175">
            <a:solidFill>
              <a:srgbClr val="56CA95"/>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滥发职业资格证或擅自涂改分析</a:t>
            </a:r>
            <a:endParaRPr lang="en-US" sz="900" dirty="0">
              <a:solidFill>
                <a:schemeClr val="tx1"/>
              </a:solidFill>
              <a:latin typeface="微软雅黑" pitchFamily="34" charset="-122"/>
              <a:ea typeface="微软雅黑" pitchFamily="34" charset="-122"/>
            </a:endParaRPr>
          </a:p>
        </p:txBody>
      </p:sp>
      <p:sp>
        <p:nvSpPr>
          <p:cNvPr id="124" name="Rectangle 95">
            <a:extLst>
              <a:ext uri="{FF2B5EF4-FFF2-40B4-BE49-F238E27FC236}">
                <a16:creationId xmlns:a16="http://schemas.microsoft.com/office/drawing/2014/main" id="{72574B17-EE0A-4BAE-B0AF-C6397808B00C}"/>
              </a:ext>
            </a:extLst>
          </p:cNvPr>
          <p:cNvSpPr/>
          <p:nvPr/>
        </p:nvSpPr>
        <p:spPr>
          <a:xfrm>
            <a:off x="8600750" y="3743124"/>
            <a:ext cx="1056013" cy="277636"/>
          </a:xfrm>
          <a:prstGeom prst="rect">
            <a:avLst/>
          </a:prstGeom>
          <a:solidFill>
            <a:srgbClr val="56CA95"/>
          </a:solidFill>
          <a:ln w="3175">
            <a:solidFill>
              <a:srgbClr val="56CA95"/>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以暴力胁迫职业介绍情况分析</a:t>
            </a:r>
            <a:endParaRPr lang="en-US" sz="900" dirty="0">
              <a:solidFill>
                <a:schemeClr val="tx1"/>
              </a:solidFill>
              <a:latin typeface="微软雅黑" pitchFamily="34" charset="-122"/>
              <a:ea typeface="微软雅黑" pitchFamily="34" charset="-122"/>
            </a:endParaRPr>
          </a:p>
        </p:txBody>
      </p:sp>
      <p:sp>
        <p:nvSpPr>
          <p:cNvPr id="54" name="Rectangle 93">
            <a:extLst>
              <a:ext uri="{FF2B5EF4-FFF2-40B4-BE49-F238E27FC236}">
                <a16:creationId xmlns:a16="http://schemas.microsoft.com/office/drawing/2014/main" id="{B88FBFC2-5A87-4301-9E80-E4B539BD1FA1}"/>
              </a:ext>
            </a:extLst>
          </p:cNvPr>
          <p:cNvSpPr/>
          <p:nvPr/>
        </p:nvSpPr>
        <p:spPr>
          <a:xfrm>
            <a:off x="5747952" y="4098589"/>
            <a:ext cx="1924911" cy="200203"/>
          </a:xfrm>
          <a:prstGeom prst="rect">
            <a:avLst/>
          </a:prstGeom>
          <a:solidFill>
            <a:srgbClr val="56CA95"/>
          </a:solidFill>
          <a:ln w="3175">
            <a:solidFill>
              <a:srgbClr val="56CA95"/>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与用人单位串通分析</a:t>
            </a:r>
            <a:endParaRPr lang="en-US" sz="900" dirty="0">
              <a:solidFill>
                <a:schemeClr val="tx1"/>
              </a:solidFill>
              <a:latin typeface="微软雅黑" pitchFamily="34" charset="-122"/>
              <a:ea typeface="微软雅黑" pitchFamily="34" charset="-122"/>
            </a:endParaRPr>
          </a:p>
        </p:txBody>
      </p:sp>
      <p:sp>
        <p:nvSpPr>
          <p:cNvPr id="56" name="Rectangle 93">
            <a:extLst>
              <a:ext uri="{FF2B5EF4-FFF2-40B4-BE49-F238E27FC236}">
                <a16:creationId xmlns:a16="http://schemas.microsoft.com/office/drawing/2014/main" id="{270ECD37-AB71-4476-AA4F-EDAA0D43DD3C}"/>
              </a:ext>
            </a:extLst>
          </p:cNvPr>
          <p:cNvSpPr/>
          <p:nvPr/>
        </p:nvSpPr>
        <p:spPr>
          <a:xfrm>
            <a:off x="7795395" y="4098589"/>
            <a:ext cx="1870277" cy="200204"/>
          </a:xfrm>
          <a:prstGeom prst="rect">
            <a:avLst/>
          </a:prstGeom>
          <a:solidFill>
            <a:srgbClr val="56CA95"/>
          </a:solidFill>
          <a:ln w="3175">
            <a:solidFill>
              <a:srgbClr val="56CA95"/>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部门打击报复举报人情况分析</a:t>
            </a:r>
            <a:endParaRPr lang="en-US" sz="900" dirty="0">
              <a:solidFill>
                <a:schemeClr val="tx1"/>
              </a:solidFill>
              <a:latin typeface="微软雅黑" pitchFamily="34" charset="-122"/>
              <a:ea typeface="微软雅黑" pitchFamily="34" charset="-122"/>
            </a:endParaRPr>
          </a:p>
        </p:txBody>
      </p:sp>
      <p:sp>
        <p:nvSpPr>
          <p:cNvPr id="58" name="Rectangle 102">
            <a:extLst>
              <a:ext uri="{FF2B5EF4-FFF2-40B4-BE49-F238E27FC236}">
                <a16:creationId xmlns:a16="http://schemas.microsoft.com/office/drawing/2014/main" id="{415CC6E2-9181-4BC5-AE54-FD9024C8E5AF}"/>
              </a:ext>
            </a:extLst>
          </p:cNvPr>
          <p:cNvSpPr/>
          <p:nvPr/>
        </p:nvSpPr>
        <p:spPr>
          <a:xfrm>
            <a:off x="7675962" y="1844824"/>
            <a:ext cx="1870277" cy="189468"/>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工资情况检查分析</a:t>
            </a:r>
            <a:endParaRPr lang="en-US" sz="900" dirty="0">
              <a:solidFill>
                <a:schemeClr val="tx1"/>
              </a:solidFill>
              <a:latin typeface="微软雅黑" pitchFamily="34" charset="-122"/>
              <a:ea typeface="微软雅黑" pitchFamily="34" charset="-122"/>
            </a:endParaRPr>
          </a:p>
        </p:txBody>
      </p:sp>
      <p:sp>
        <p:nvSpPr>
          <p:cNvPr id="59" name="Rectangle 102">
            <a:extLst>
              <a:ext uri="{FF2B5EF4-FFF2-40B4-BE49-F238E27FC236}">
                <a16:creationId xmlns:a16="http://schemas.microsoft.com/office/drawing/2014/main" id="{A2FB4055-4C28-4F3C-8EAC-7FF49288B619}"/>
              </a:ext>
            </a:extLst>
          </p:cNvPr>
          <p:cNvSpPr/>
          <p:nvPr/>
        </p:nvSpPr>
        <p:spPr>
          <a:xfrm>
            <a:off x="7675962" y="2066206"/>
            <a:ext cx="1870277" cy="189468"/>
          </a:xfrm>
          <a:prstGeom prst="rect">
            <a:avLst/>
          </a:prstGeom>
          <a:solidFill>
            <a:schemeClr val="tx2">
              <a:lumMod val="25000"/>
              <a:lumOff val="75000"/>
            </a:schemeClr>
          </a:solidFill>
          <a:ln w="3175">
            <a:solidFill>
              <a:schemeClr val="bg2">
                <a:lumMod val="8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订立劳动合同情况检查分析</a:t>
            </a:r>
            <a:endParaRPr lang="en-US" sz="900" dirty="0">
              <a:solidFill>
                <a:schemeClr val="tx1"/>
              </a:solidFill>
              <a:latin typeface="微软雅黑" pitchFamily="34" charset="-122"/>
              <a:ea typeface="微软雅黑" pitchFamily="34" charset="-122"/>
            </a:endParaRPr>
          </a:p>
        </p:txBody>
      </p:sp>
      <p:sp>
        <p:nvSpPr>
          <p:cNvPr id="60" name="Rectangle 138">
            <a:extLst>
              <a:ext uri="{FF2B5EF4-FFF2-40B4-BE49-F238E27FC236}">
                <a16:creationId xmlns:a16="http://schemas.microsoft.com/office/drawing/2014/main" id="{39B5198A-8933-4368-B4F7-C64FE52A8A22}"/>
              </a:ext>
            </a:extLst>
          </p:cNvPr>
          <p:cNvSpPr/>
          <p:nvPr/>
        </p:nvSpPr>
        <p:spPr>
          <a:xfrm>
            <a:off x="5811256" y="4726360"/>
            <a:ext cx="1863444" cy="315673"/>
          </a:xfrm>
          <a:prstGeom prst="rect">
            <a:avLst/>
          </a:prstGeom>
          <a:solidFill>
            <a:schemeClr val="accent3">
              <a:lumMod val="20000"/>
              <a:lumOff val="80000"/>
            </a:schemeClr>
          </a:solidFill>
          <a:ln w="12700">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阻挠检查、不接受问询、作伪证或销毁证据情况分析</a:t>
            </a:r>
            <a:endParaRPr lang="en-US" sz="900" dirty="0">
              <a:solidFill>
                <a:schemeClr val="tx1"/>
              </a:solidFill>
              <a:latin typeface="微软雅黑" pitchFamily="34" charset="-122"/>
              <a:ea typeface="微软雅黑" pitchFamily="34" charset="-122"/>
            </a:endParaRPr>
          </a:p>
        </p:txBody>
      </p:sp>
      <p:sp>
        <p:nvSpPr>
          <p:cNvPr id="61" name="Rectangle 138">
            <a:extLst>
              <a:ext uri="{FF2B5EF4-FFF2-40B4-BE49-F238E27FC236}">
                <a16:creationId xmlns:a16="http://schemas.microsoft.com/office/drawing/2014/main" id="{59F15823-2739-4B4B-A809-43228E563205}"/>
              </a:ext>
            </a:extLst>
          </p:cNvPr>
          <p:cNvSpPr/>
          <p:nvPr/>
        </p:nvSpPr>
        <p:spPr>
          <a:xfrm>
            <a:off x="7818573" y="4816624"/>
            <a:ext cx="1863444" cy="235449"/>
          </a:xfrm>
          <a:prstGeom prst="rect">
            <a:avLst/>
          </a:prstGeom>
          <a:solidFill>
            <a:schemeClr val="accent3">
              <a:lumMod val="20000"/>
              <a:lumOff val="80000"/>
            </a:schemeClr>
          </a:solidFill>
          <a:ln w="12700">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企业打击报复举报人情况分析</a:t>
            </a:r>
            <a:endParaRPr lang="en-US" sz="900" dirty="0">
              <a:solidFill>
                <a:schemeClr val="tx1"/>
              </a:solidFill>
              <a:latin typeface="微软雅黑" pitchFamily="34" charset="-122"/>
              <a:ea typeface="微软雅黑" pitchFamily="34" charset="-122"/>
            </a:endParaRPr>
          </a:p>
        </p:txBody>
      </p:sp>
      <p:sp>
        <p:nvSpPr>
          <p:cNvPr id="62" name="Rectangle 46">
            <a:extLst>
              <a:ext uri="{FF2B5EF4-FFF2-40B4-BE49-F238E27FC236}">
                <a16:creationId xmlns:a16="http://schemas.microsoft.com/office/drawing/2014/main" id="{A4F3C267-D39A-454B-A057-F5D469988721}"/>
              </a:ext>
            </a:extLst>
          </p:cNvPr>
          <p:cNvSpPr/>
          <p:nvPr/>
        </p:nvSpPr>
        <p:spPr>
          <a:xfrm>
            <a:off x="4150308" y="5426488"/>
            <a:ext cx="1128077" cy="263574"/>
          </a:xfrm>
          <a:prstGeom prst="rect">
            <a:avLst/>
          </a:prstGeom>
          <a:solidFill>
            <a:schemeClr val="accent3">
              <a:lumMod val="60000"/>
              <a:lumOff val="40000"/>
            </a:schemeClr>
          </a:solidFill>
          <a:ln w="127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培训机构</a:t>
            </a:r>
            <a:endParaRPr lang="en-US" sz="1200" b="1" dirty="0">
              <a:solidFill>
                <a:schemeClr val="tx1"/>
              </a:solidFill>
              <a:latin typeface="微软雅黑" pitchFamily="34" charset="-122"/>
              <a:ea typeface="微软雅黑" pitchFamily="34" charset="-122"/>
            </a:endParaRPr>
          </a:p>
        </p:txBody>
      </p:sp>
      <p:sp>
        <p:nvSpPr>
          <p:cNvPr id="63" name="Isosceles Triangle 142">
            <a:extLst>
              <a:ext uri="{FF2B5EF4-FFF2-40B4-BE49-F238E27FC236}">
                <a16:creationId xmlns:a16="http://schemas.microsoft.com/office/drawing/2014/main" id="{F1947C0E-35E7-4EDE-8C03-7E15278E157F}"/>
              </a:ext>
            </a:extLst>
          </p:cNvPr>
          <p:cNvSpPr/>
          <p:nvPr/>
        </p:nvSpPr>
        <p:spPr>
          <a:xfrm rot="5400000">
            <a:off x="5322145" y="5508557"/>
            <a:ext cx="263574" cy="95613"/>
          </a:xfrm>
          <a:prstGeom prst="triangle">
            <a:avLst/>
          </a:prstGeom>
          <a:solidFill>
            <a:schemeClr val="accent3">
              <a:lumMod val="60000"/>
              <a:lumOff val="4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64" name="Rectangle 138">
            <a:extLst>
              <a:ext uri="{FF2B5EF4-FFF2-40B4-BE49-F238E27FC236}">
                <a16:creationId xmlns:a16="http://schemas.microsoft.com/office/drawing/2014/main" id="{0CA3377C-95BD-4C27-B697-17F85EAD0353}"/>
              </a:ext>
            </a:extLst>
          </p:cNvPr>
          <p:cNvSpPr/>
          <p:nvPr/>
        </p:nvSpPr>
        <p:spPr>
          <a:xfrm>
            <a:off x="5811256" y="5424577"/>
            <a:ext cx="1863444" cy="265485"/>
          </a:xfrm>
          <a:prstGeom prst="rect">
            <a:avLst/>
          </a:prstGeom>
          <a:solidFill>
            <a:schemeClr val="accent3">
              <a:lumMod val="60000"/>
              <a:lumOff val="40000"/>
            </a:schemeClr>
          </a:solidFill>
          <a:ln w="127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经营资质情况分析</a:t>
            </a:r>
            <a:endParaRPr lang="en-US" sz="900" dirty="0">
              <a:solidFill>
                <a:schemeClr val="tx1"/>
              </a:solidFill>
              <a:latin typeface="微软雅黑" pitchFamily="34" charset="-122"/>
              <a:ea typeface="微软雅黑" pitchFamily="34" charset="-122"/>
            </a:endParaRPr>
          </a:p>
        </p:txBody>
      </p:sp>
      <p:sp>
        <p:nvSpPr>
          <p:cNvPr id="65" name="Rectangle 141">
            <a:extLst>
              <a:ext uri="{FF2B5EF4-FFF2-40B4-BE49-F238E27FC236}">
                <a16:creationId xmlns:a16="http://schemas.microsoft.com/office/drawing/2014/main" id="{99CCE828-7CBA-4899-9078-B28E18D0DA5E}"/>
              </a:ext>
            </a:extLst>
          </p:cNvPr>
          <p:cNvSpPr/>
          <p:nvPr/>
        </p:nvSpPr>
        <p:spPr>
          <a:xfrm>
            <a:off x="7802441" y="5424576"/>
            <a:ext cx="1870277" cy="265485"/>
          </a:xfrm>
          <a:prstGeom prst="rect">
            <a:avLst/>
          </a:prstGeom>
          <a:solidFill>
            <a:schemeClr val="accent3">
              <a:lumMod val="60000"/>
              <a:lumOff val="40000"/>
            </a:schemeClr>
          </a:solidFill>
          <a:ln w="127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骗取培训补贴情况分析</a:t>
            </a:r>
            <a:endParaRPr lang="en-US" sz="900" dirty="0">
              <a:solidFill>
                <a:schemeClr val="tx1"/>
              </a:solidFill>
              <a:latin typeface="微软雅黑" pitchFamily="34" charset="-122"/>
              <a:ea typeface="微软雅黑" pitchFamily="34" charset="-122"/>
            </a:endParaRPr>
          </a:p>
        </p:txBody>
      </p:sp>
      <p:sp>
        <p:nvSpPr>
          <p:cNvPr id="66" name="Rectangle 138">
            <a:extLst>
              <a:ext uri="{FF2B5EF4-FFF2-40B4-BE49-F238E27FC236}">
                <a16:creationId xmlns:a16="http://schemas.microsoft.com/office/drawing/2014/main" id="{9B62421E-9B7B-4042-8397-A5B5A07EC008}"/>
              </a:ext>
            </a:extLst>
          </p:cNvPr>
          <p:cNvSpPr/>
          <p:nvPr/>
        </p:nvSpPr>
        <p:spPr>
          <a:xfrm>
            <a:off x="5811256" y="5091738"/>
            <a:ext cx="1863444" cy="235449"/>
          </a:xfrm>
          <a:prstGeom prst="rect">
            <a:avLst/>
          </a:prstGeom>
          <a:solidFill>
            <a:schemeClr val="accent3">
              <a:lumMod val="20000"/>
              <a:lumOff val="80000"/>
            </a:schemeClr>
          </a:solidFill>
          <a:ln w="12700">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工资发放合规性情况分析</a:t>
            </a:r>
            <a:endParaRPr lang="en-US" sz="900" dirty="0">
              <a:solidFill>
                <a:schemeClr val="tx1"/>
              </a:solidFill>
              <a:latin typeface="微软雅黑" pitchFamily="34" charset="-122"/>
              <a:ea typeface="微软雅黑" pitchFamily="34" charset="-122"/>
            </a:endParaRPr>
          </a:p>
        </p:txBody>
      </p:sp>
      <p:sp>
        <p:nvSpPr>
          <p:cNvPr id="67" name="Rectangle 138">
            <a:extLst>
              <a:ext uri="{FF2B5EF4-FFF2-40B4-BE49-F238E27FC236}">
                <a16:creationId xmlns:a16="http://schemas.microsoft.com/office/drawing/2014/main" id="{8E7C0584-40D4-4847-BCB8-251C46915E49}"/>
              </a:ext>
            </a:extLst>
          </p:cNvPr>
          <p:cNvSpPr/>
          <p:nvPr/>
        </p:nvSpPr>
        <p:spPr>
          <a:xfrm>
            <a:off x="7818573" y="5098620"/>
            <a:ext cx="1863444" cy="235449"/>
          </a:xfrm>
          <a:prstGeom prst="rect">
            <a:avLst/>
          </a:prstGeom>
          <a:solidFill>
            <a:schemeClr val="accent3">
              <a:lumMod val="20000"/>
              <a:lumOff val="80000"/>
            </a:schemeClr>
          </a:solidFill>
          <a:ln w="12700">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残疾人申报、待遇合规性分析</a:t>
            </a:r>
            <a:endParaRPr lang="en-US" sz="900" dirty="0">
              <a:solidFill>
                <a:schemeClr val="tx1"/>
              </a:solidFill>
              <a:latin typeface="微软雅黑" pitchFamily="34" charset="-122"/>
              <a:ea typeface="微软雅黑" pitchFamily="34" charset="-122"/>
            </a:endParaRPr>
          </a:p>
        </p:txBody>
      </p:sp>
      <p:sp>
        <p:nvSpPr>
          <p:cNvPr id="68" name="Rectangle 62">
            <a:extLst>
              <a:ext uri="{FF2B5EF4-FFF2-40B4-BE49-F238E27FC236}">
                <a16:creationId xmlns:a16="http://schemas.microsoft.com/office/drawing/2014/main" id="{CB4B1435-5EA2-47D9-938F-A85ECBF17ECE}"/>
              </a:ext>
            </a:extLst>
          </p:cNvPr>
          <p:cNvSpPr/>
          <p:nvPr/>
        </p:nvSpPr>
        <p:spPr>
          <a:xfrm>
            <a:off x="10200456" y="2091197"/>
            <a:ext cx="793448" cy="529881"/>
          </a:xfrm>
          <a:prstGeom prst="rect">
            <a:avLst/>
          </a:prstGeom>
          <a:solidFill>
            <a:schemeClr val="accent2">
              <a:lumMod val="75000"/>
            </a:schemeClr>
          </a:solidFill>
          <a:ln w="12700">
            <a:solidFill>
              <a:srgbClr val="7030A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单位违规职业介绍统计表</a:t>
            </a:r>
            <a:endParaRPr lang="en-US" altLang="zh-CN" sz="1050" dirty="0">
              <a:solidFill>
                <a:schemeClr val="tx1"/>
              </a:solidFill>
              <a:latin typeface="微软雅黑" pitchFamily="34" charset="-122"/>
              <a:ea typeface="微软雅黑" pitchFamily="34" charset="-122"/>
            </a:endParaRPr>
          </a:p>
        </p:txBody>
      </p:sp>
      <p:sp>
        <p:nvSpPr>
          <p:cNvPr id="69" name="Rectangle 62">
            <a:extLst>
              <a:ext uri="{FF2B5EF4-FFF2-40B4-BE49-F238E27FC236}">
                <a16:creationId xmlns:a16="http://schemas.microsoft.com/office/drawing/2014/main" id="{9AE0A902-687D-4711-8470-FBCD770F7420}"/>
              </a:ext>
            </a:extLst>
          </p:cNvPr>
          <p:cNvSpPr/>
          <p:nvPr/>
        </p:nvSpPr>
        <p:spPr>
          <a:xfrm>
            <a:off x="10200456" y="2650635"/>
            <a:ext cx="793448" cy="529881"/>
          </a:xfrm>
          <a:prstGeom prst="rect">
            <a:avLst/>
          </a:prstGeom>
          <a:solidFill>
            <a:schemeClr val="accent2">
              <a:lumMod val="75000"/>
            </a:schemeClr>
          </a:solidFill>
          <a:ln w="12700">
            <a:solidFill>
              <a:srgbClr val="7030A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企业违规职业介绍统计表</a:t>
            </a:r>
            <a:endParaRPr lang="en-US" altLang="zh-CN" sz="1050" dirty="0">
              <a:solidFill>
                <a:schemeClr val="tx1"/>
              </a:solidFill>
              <a:latin typeface="微软雅黑" pitchFamily="34" charset="-122"/>
              <a:ea typeface="微软雅黑" pitchFamily="34" charset="-122"/>
            </a:endParaRPr>
          </a:p>
        </p:txBody>
      </p:sp>
      <p:sp>
        <p:nvSpPr>
          <p:cNvPr id="70" name="Rectangle 62">
            <a:extLst>
              <a:ext uri="{FF2B5EF4-FFF2-40B4-BE49-F238E27FC236}">
                <a16:creationId xmlns:a16="http://schemas.microsoft.com/office/drawing/2014/main" id="{36FA1A6E-9204-4A0B-BA4F-5C7D94BC3F1B}"/>
              </a:ext>
            </a:extLst>
          </p:cNvPr>
          <p:cNvSpPr/>
          <p:nvPr/>
        </p:nvSpPr>
        <p:spPr>
          <a:xfrm>
            <a:off x="10200456" y="3210073"/>
            <a:ext cx="793448" cy="529881"/>
          </a:xfrm>
          <a:prstGeom prst="rect">
            <a:avLst/>
          </a:prstGeom>
          <a:solidFill>
            <a:schemeClr val="accent2">
              <a:lumMod val="75000"/>
            </a:schemeClr>
          </a:solidFill>
          <a:ln w="12700">
            <a:solidFill>
              <a:srgbClr val="7030A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企业违规工作时长统计表</a:t>
            </a:r>
            <a:endParaRPr lang="en-US" altLang="zh-CN" sz="1050" dirty="0">
              <a:solidFill>
                <a:schemeClr val="tx1"/>
              </a:solidFill>
              <a:latin typeface="微软雅黑" pitchFamily="34" charset="-122"/>
              <a:ea typeface="微软雅黑" pitchFamily="34" charset="-122"/>
            </a:endParaRPr>
          </a:p>
        </p:txBody>
      </p:sp>
      <p:sp>
        <p:nvSpPr>
          <p:cNvPr id="71" name="Rectangle 62">
            <a:extLst>
              <a:ext uri="{FF2B5EF4-FFF2-40B4-BE49-F238E27FC236}">
                <a16:creationId xmlns:a16="http://schemas.microsoft.com/office/drawing/2014/main" id="{F631985C-4BAA-48D1-9EB9-2B406D28CA41}"/>
              </a:ext>
            </a:extLst>
          </p:cNvPr>
          <p:cNvSpPr/>
          <p:nvPr/>
        </p:nvSpPr>
        <p:spPr>
          <a:xfrm>
            <a:off x="10200456" y="3768450"/>
            <a:ext cx="793448" cy="529881"/>
          </a:xfrm>
          <a:prstGeom prst="rect">
            <a:avLst/>
          </a:prstGeom>
          <a:solidFill>
            <a:schemeClr val="accent2">
              <a:lumMod val="75000"/>
            </a:schemeClr>
          </a:solidFill>
          <a:ln w="12700">
            <a:solidFill>
              <a:srgbClr val="7030A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企业违规工资支付统计表</a:t>
            </a:r>
            <a:endParaRPr lang="en-US" altLang="zh-CN" sz="1050" dirty="0">
              <a:solidFill>
                <a:schemeClr val="tx1"/>
              </a:solidFill>
              <a:latin typeface="微软雅黑" pitchFamily="34" charset="-122"/>
              <a:ea typeface="微软雅黑" pitchFamily="34" charset="-122"/>
            </a:endParaRPr>
          </a:p>
        </p:txBody>
      </p:sp>
      <p:sp>
        <p:nvSpPr>
          <p:cNvPr id="72" name="Rectangle 62">
            <a:extLst>
              <a:ext uri="{FF2B5EF4-FFF2-40B4-BE49-F238E27FC236}">
                <a16:creationId xmlns:a16="http://schemas.microsoft.com/office/drawing/2014/main" id="{AAA41959-D0D8-4C0D-AED7-43BA6CAFA05A}"/>
              </a:ext>
            </a:extLst>
          </p:cNvPr>
          <p:cNvSpPr/>
          <p:nvPr/>
        </p:nvSpPr>
        <p:spPr>
          <a:xfrm>
            <a:off x="10200456" y="4326866"/>
            <a:ext cx="793448" cy="529881"/>
          </a:xfrm>
          <a:prstGeom prst="rect">
            <a:avLst/>
          </a:prstGeom>
          <a:solidFill>
            <a:schemeClr val="accent2">
              <a:lumMod val="75000"/>
            </a:schemeClr>
          </a:solidFill>
          <a:ln w="12700">
            <a:solidFill>
              <a:srgbClr val="7030A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企业违规签订劳动合同统计表</a:t>
            </a:r>
            <a:endParaRPr lang="en-US" altLang="zh-CN" sz="1050" dirty="0">
              <a:solidFill>
                <a:schemeClr val="tx1"/>
              </a:solidFill>
              <a:latin typeface="微软雅黑" pitchFamily="34" charset="-122"/>
              <a:ea typeface="微软雅黑" pitchFamily="34" charset="-122"/>
            </a:endParaRPr>
          </a:p>
        </p:txBody>
      </p:sp>
      <p:sp>
        <p:nvSpPr>
          <p:cNvPr id="74" name="Rectangle 62">
            <a:extLst>
              <a:ext uri="{FF2B5EF4-FFF2-40B4-BE49-F238E27FC236}">
                <a16:creationId xmlns:a16="http://schemas.microsoft.com/office/drawing/2014/main" id="{5BA37A28-F372-4B8C-B86E-57E3E888E1CA}"/>
              </a:ext>
            </a:extLst>
          </p:cNvPr>
          <p:cNvSpPr/>
          <p:nvPr/>
        </p:nvSpPr>
        <p:spPr>
          <a:xfrm>
            <a:off x="10200456" y="4885282"/>
            <a:ext cx="793448" cy="529881"/>
          </a:xfrm>
          <a:prstGeom prst="rect">
            <a:avLst/>
          </a:prstGeom>
          <a:solidFill>
            <a:schemeClr val="accent2">
              <a:lumMod val="75000"/>
            </a:schemeClr>
          </a:solidFill>
          <a:ln w="12700">
            <a:solidFill>
              <a:srgbClr val="7030A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个人</a:t>
            </a:r>
            <a:r>
              <a:rPr lang="en-US" altLang="zh-CN" sz="900" dirty="0">
                <a:solidFill>
                  <a:schemeClr val="tx1"/>
                </a:solidFill>
                <a:latin typeface="微软雅黑" pitchFamily="34" charset="-122"/>
                <a:ea typeface="微软雅黑" pitchFamily="34" charset="-122"/>
              </a:rPr>
              <a:t>-</a:t>
            </a:r>
            <a:r>
              <a:rPr lang="zh-CN" altLang="en-US" sz="900" dirty="0">
                <a:solidFill>
                  <a:schemeClr val="tx1"/>
                </a:solidFill>
                <a:latin typeface="微软雅黑" pitchFamily="34" charset="-122"/>
                <a:ea typeface="微软雅黑" pitchFamily="34" charset="-122"/>
              </a:rPr>
              <a:t>社会保障支付情况统计表</a:t>
            </a:r>
            <a:endParaRPr lang="en-US" altLang="zh-CN" sz="1050" dirty="0">
              <a:solidFill>
                <a:schemeClr val="tx1"/>
              </a:solidFill>
              <a:latin typeface="微软雅黑" pitchFamily="34" charset="-122"/>
              <a:ea typeface="微软雅黑" pitchFamily="34" charset="-122"/>
            </a:endParaRPr>
          </a:p>
        </p:txBody>
      </p:sp>
      <p:sp>
        <p:nvSpPr>
          <p:cNvPr id="75" name="Rectangle 62">
            <a:extLst>
              <a:ext uri="{FF2B5EF4-FFF2-40B4-BE49-F238E27FC236}">
                <a16:creationId xmlns:a16="http://schemas.microsoft.com/office/drawing/2014/main" id="{DAB2AD8C-8CA1-47D1-95F1-8231E775D9A8}"/>
              </a:ext>
            </a:extLst>
          </p:cNvPr>
          <p:cNvSpPr/>
          <p:nvPr/>
        </p:nvSpPr>
        <p:spPr>
          <a:xfrm>
            <a:off x="10200456" y="5463111"/>
            <a:ext cx="793448" cy="356714"/>
          </a:xfrm>
          <a:prstGeom prst="rect">
            <a:avLst/>
          </a:prstGeom>
          <a:solidFill>
            <a:schemeClr val="accent2">
              <a:lumMod val="75000"/>
            </a:schemeClr>
          </a:solidFill>
          <a:ln w="12700">
            <a:solidFill>
              <a:srgbClr val="7030A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社保投资收支统计表</a:t>
            </a:r>
            <a:endParaRPr lang="en-US" altLang="zh-CN" sz="1050" dirty="0">
              <a:solidFill>
                <a:schemeClr val="tx1"/>
              </a:solidFill>
              <a:latin typeface="微软雅黑" pitchFamily="34" charset="-122"/>
              <a:ea typeface="微软雅黑" pitchFamily="34" charset="-122"/>
            </a:endParaRPr>
          </a:p>
        </p:txBody>
      </p:sp>
      <p:sp>
        <p:nvSpPr>
          <p:cNvPr id="76" name="Rectangle 22">
            <a:extLst>
              <a:ext uri="{FF2B5EF4-FFF2-40B4-BE49-F238E27FC236}">
                <a16:creationId xmlns:a16="http://schemas.microsoft.com/office/drawing/2014/main" id="{AD50AECC-DF01-4E30-ADC9-DA9608C3CB73}"/>
              </a:ext>
            </a:extLst>
          </p:cNvPr>
          <p:cNvSpPr/>
          <p:nvPr/>
        </p:nvSpPr>
        <p:spPr>
          <a:xfrm>
            <a:off x="2485334" y="5762304"/>
            <a:ext cx="1122204" cy="403299"/>
          </a:xfrm>
          <a:prstGeom prst="rect">
            <a:avLst/>
          </a:prstGeom>
          <a:solidFill>
            <a:srgbClr val="7030A0"/>
          </a:solidFill>
          <a:ln w="12700">
            <a:solidFill>
              <a:srgbClr val="7030A0"/>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400" b="1" dirty="0">
                <a:solidFill>
                  <a:schemeClr val="bg1"/>
                </a:solidFill>
                <a:latin typeface="微软雅黑" pitchFamily="34" charset="-122"/>
                <a:ea typeface="微软雅黑" pitchFamily="34" charset="-122"/>
              </a:rPr>
              <a:t>灾备预警</a:t>
            </a:r>
            <a:endParaRPr lang="en-US" sz="1400" b="1" dirty="0">
              <a:solidFill>
                <a:schemeClr val="bg1"/>
              </a:solidFill>
              <a:latin typeface="微软雅黑" pitchFamily="34" charset="-122"/>
              <a:ea typeface="微软雅黑" pitchFamily="34" charset="-122"/>
            </a:endParaRPr>
          </a:p>
        </p:txBody>
      </p:sp>
      <p:sp>
        <p:nvSpPr>
          <p:cNvPr id="77" name="Isosceles Triangle 148">
            <a:extLst>
              <a:ext uri="{FF2B5EF4-FFF2-40B4-BE49-F238E27FC236}">
                <a16:creationId xmlns:a16="http://schemas.microsoft.com/office/drawing/2014/main" id="{87DE6219-AE40-4132-8CEC-C155D651635D}"/>
              </a:ext>
            </a:extLst>
          </p:cNvPr>
          <p:cNvSpPr/>
          <p:nvPr/>
        </p:nvSpPr>
        <p:spPr>
          <a:xfrm rot="5400000">
            <a:off x="3664742" y="5895481"/>
            <a:ext cx="403299" cy="130604"/>
          </a:xfrm>
          <a:prstGeom prst="triangle">
            <a:avLst/>
          </a:prstGeom>
          <a:solidFill>
            <a:srgbClr val="7030A0"/>
          </a:solidFill>
          <a:ln w="12700">
            <a:solidFill>
              <a:srgbClr val="7030A0"/>
            </a:solidFill>
          </a:ln>
        </p:spPr>
        <p:style>
          <a:lnRef idx="2">
            <a:schemeClr val="accent1"/>
          </a:lnRef>
          <a:fillRef idx="1">
            <a:schemeClr val="lt1"/>
          </a:fillRef>
          <a:effectRef idx="0">
            <a:schemeClr val="accent1"/>
          </a:effectRef>
          <a:fontRef idx="minor">
            <a:schemeClr val="dk1"/>
          </a:fontRef>
        </p:style>
        <p:txBody>
          <a:bodyPr anchor="ctr"/>
          <a:lstStyle/>
          <a:p>
            <a:pPr algn="ctr"/>
            <a:endParaRPr lang="en-US" sz="1400" b="1" dirty="0">
              <a:solidFill>
                <a:schemeClr val="tx1"/>
              </a:solidFill>
              <a:latin typeface="微软雅黑" pitchFamily="34" charset="-122"/>
              <a:ea typeface="微软雅黑" pitchFamily="34" charset="-122"/>
            </a:endParaRPr>
          </a:p>
        </p:txBody>
      </p:sp>
      <p:sp>
        <p:nvSpPr>
          <p:cNvPr id="78" name="Rectangle 46">
            <a:extLst>
              <a:ext uri="{FF2B5EF4-FFF2-40B4-BE49-F238E27FC236}">
                <a16:creationId xmlns:a16="http://schemas.microsoft.com/office/drawing/2014/main" id="{9A2BFC87-694F-4C5E-ACDC-5CCCE8C8C651}"/>
              </a:ext>
            </a:extLst>
          </p:cNvPr>
          <p:cNvSpPr/>
          <p:nvPr/>
        </p:nvSpPr>
        <p:spPr>
          <a:xfrm>
            <a:off x="4150308" y="5849743"/>
            <a:ext cx="1128077" cy="263574"/>
          </a:xfrm>
          <a:prstGeom prst="rect">
            <a:avLst/>
          </a:prstGeom>
          <a:solidFill>
            <a:schemeClr val="tx2">
              <a:lumMod val="25000"/>
              <a:lumOff val="75000"/>
            </a:schemeClr>
          </a:solidFill>
          <a:ln w="12700">
            <a:solidFill>
              <a:schemeClr val="tx2">
                <a:lumMod val="25000"/>
                <a:lumOff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200" b="1" dirty="0">
                <a:solidFill>
                  <a:schemeClr val="tx1"/>
                </a:solidFill>
                <a:latin typeface="微软雅黑" pitchFamily="34" charset="-122"/>
                <a:ea typeface="微软雅黑" pitchFamily="34" charset="-122"/>
              </a:rPr>
              <a:t>灾备中心</a:t>
            </a:r>
            <a:endParaRPr lang="en-US" sz="1200" b="1" dirty="0">
              <a:solidFill>
                <a:schemeClr val="tx1"/>
              </a:solidFill>
              <a:latin typeface="微软雅黑" pitchFamily="34" charset="-122"/>
              <a:ea typeface="微软雅黑" pitchFamily="34" charset="-122"/>
            </a:endParaRPr>
          </a:p>
        </p:txBody>
      </p:sp>
      <p:sp>
        <p:nvSpPr>
          <p:cNvPr id="79" name="Isosceles Triangle 142">
            <a:extLst>
              <a:ext uri="{FF2B5EF4-FFF2-40B4-BE49-F238E27FC236}">
                <a16:creationId xmlns:a16="http://schemas.microsoft.com/office/drawing/2014/main" id="{82A40C7A-6D72-4470-B380-387FCE9C639C}"/>
              </a:ext>
            </a:extLst>
          </p:cNvPr>
          <p:cNvSpPr/>
          <p:nvPr/>
        </p:nvSpPr>
        <p:spPr>
          <a:xfrm rot="5400000">
            <a:off x="5322145" y="5937786"/>
            <a:ext cx="263574" cy="95613"/>
          </a:xfrm>
          <a:prstGeom prst="triangle">
            <a:avLst/>
          </a:prstGeom>
          <a:solidFill>
            <a:schemeClr val="tx2">
              <a:lumMod val="25000"/>
              <a:lumOff val="75000"/>
            </a:schemeClr>
          </a:solidFill>
          <a:ln>
            <a:solidFill>
              <a:schemeClr val="tx2">
                <a:lumMod val="25000"/>
                <a:lumOff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82" name="Rectangle 138">
            <a:extLst>
              <a:ext uri="{FF2B5EF4-FFF2-40B4-BE49-F238E27FC236}">
                <a16:creationId xmlns:a16="http://schemas.microsoft.com/office/drawing/2014/main" id="{2E59B98A-43E6-4A57-88A3-4238F076E4C8}"/>
              </a:ext>
            </a:extLst>
          </p:cNvPr>
          <p:cNvSpPr/>
          <p:nvPr/>
        </p:nvSpPr>
        <p:spPr>
          <a:xfrm>
            <a:off x="5811256" y="5787452"/>
            <a:ext cx="1861607" cy="186185"/>
          </a:xfrm>
          <a:prstGeom prst="rect">
            <a:avLst/>
          </a:prstGeom>
          <a:solidFill>
            <a:schemeClr val="tx2">
              <a:lumMod val="25000"/>
              <a:lumOff val="75000"/>
            </a:schemeClr>
          </a:solidFill>
          <a:ln w="12700">
            <a:solidFill>
              <a:schemeClr val="tx2">
                <a:lumMod val="25000"/>
                <a:lumOff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灾害种类统计分布</a:t>
            </a:r>
            <a:endParaRPr lang="en-US" sz="900" dirty="0">
              <a:solidFill>
                <a:schemeClr val="tx1"/>
              </a:solidFill>
              <a:latin typeface="微软雅黑" pitchFamily="34" charset="-122"/>
              <a:ea typeface="微软雅黑" pitchFamily="34" charset="-122"/>
            </a:endParaRPr>
          </a:p>
        </p:txBody>
      </p:sp>
      <p:sp>
        <p:nvSpPr>
          <p:cNvPr id="83" name="Rectangle 138">
            <a:extLst>
              <a:ext uri="{FF2B5EF4-FFF2-40B4-BE49-F238E27FC236}">
                <a16:creationId xmlns:a16="http://schemas.microsoft.com/office/drawing/2014/main" id="{DE7B8D44-98DC-4A2B-8CBC-75009C817202}"/>
              </a:ext>
            </a:extLst>
          </p:cNvPr>
          <p:cNvSpPr/>
          <p:nvPr/>
        </p:nvSpPr>
        <p:spPr>
          <a:xfrm>
            <a:off x="5806979" y="6023734"/>
            <a:ext cx="1863328" cy="186184"/>
          </a:xfrm>
          <a:prstGeom prst="rect">
            <a:avLst/>
          </a:prstGeom>
          <a:solidFill>
            <a:schemeClr val="tx2">
              <a:lumMod val="25000"/>
              <a:lumOff val="75000"/>
            </a:schemeClr>
          </a:solidFill>
          <a:ln w="12700">
            <a:solidFill>
              <a:schemeClr val="tx2">
                <a:lumMod val="25000"/>
                <a:lumOff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灾害多发地区分析</a:t>
            </a:r>
            <a:endParaRPr lang="en-US" sz="900" dirty="0">
              <a:solidFill>
                <a:schemeClr val="tx1"/>
              </a:solidFill>
              <a:latin typeface="微软雅黑" pitchFamily="34" charset="-122"/>
              <a:ea typeface="微软雅黑" pitchFamily="34" charset="-122"/>
            </a:endParaRPr>
          </a:p>
        </p:txBody>
      </p:sp>
      <p:sp>
        <p:nvSpPr>
          <p:cNvPr id="84" name="Rectangle 138">
            <a:extLst>
              <a:ext uri="{FF2B5EF4-FFF2-40B4-BE49-F238E27FC236}">
                <a16:creationId xmlns:a16="http://schemas.microsoft.com/office/drawing/2014/main" id="{1FE68DF5-BDFE-426C-B300-0E4E2AC8E67B}"/>
              </a:ext>
            </a:extLst>
          </p:cNvPr>
          <p:cNvSpPr/>
          <p:nvPr/>
        </p:nvSpPr>
        <p:spPr>
          <a:xfrm>
            <a:off x="7797994" y="5787452"/>
            <a:ext cx="1874723" cy="186185"/>
          </a:xfrm>
          <a:prstGeom prst="rect">
            <a:avLst/>
          </a:prstGeom>
          <a:solidFill>
            <a:schemeClr val="tx2">
              <a:lumMod val="25000"/>
              <a:lumOff val="75000"/>
            </a:schemeClr>
          </a:solidFill>
          <a:ln w="12700">
            <a:solidFill>
              <a:schemeClr val="tx2">
                <a:lumMod val="25000"/>
                <a:lumOff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建在设施建设统计</a:t>
            </a:r>
            <a:endParaRPr lang="en-US" sz="900" dirty="0">
              <a:solidFill>
                <a:schemeClr val="tx1"/>
              </a:solidFill>
              <a:latin typeface="微软雅黑" pitchFamily="34" charset="-122"/>
              <a:ea typeface="微软雅黑" pitchFamily="34" charset="-122"/>
            </a:endParaRPr>
          </a:p>
        </p:txBody>
      </p:sp>
      <p:sp>
        <p:nvSpPr>
          <p:cNvPr id="85" name="Rectangle 138">
            <a:extLst>
              <a:ext uri="{FF2B5EF4-FFF2-40B4-BE49-F238E27FC236}">
                <a16:creationId xmlns:a16="http://schemas.microsoft.com/office/drawing/2014/main" id="{58B69834-24EF-4402-AB9D-C256FA57772A}"/>
              </a:ext>
            </a:extLst>
          </p:cNvPr>
          <p:cNvSpPr/>
          <p:nvPr/>
        </p:nvSpPr>
        <p:spPr>
          <a:xfrm>
            <a:off x="7808962" y="6023734"/>
            <a:ext cx="1870385" cy="155124"/>
          </a:xfrm>
          <a:prstGeom prst="rect">
            <a:avLst/>
          </a:prstGeom>
          <a:solidFill>
            <a:schemeClr val="tx2">
              <a:lumMod val="25000"/>
              <a:lumOff val="75000"/>
            </a:schemeClr>
          </a:solidFill>
          <a:ln w="12700">
            <a:solidFill>
              <a:schemeClr val="tx2">
                <a:lumMod val="25000"/>
                <a:lumOff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900" dirty="0">
                <a:solidFill>
                  <a:schemeClr val="tx1"/>
                </a:solidFill>
                <a:latin typeface="微软雅黑" pitchFamily="34" charset="-122"/>
                <a:ea typeface="微软雅黑" pitchFamily="34" charset="-122"/>
              </a:rPr>
              <a:t>近期灾害预警</a:t>
            </a:r>
            <a:endParaRPr lang="en-US" sz="9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77005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EA864686-61E9-43B3-A99F-B676B4744A7B}"/>
              </a:ext>
            </a:extLst>
          </p:cNvPr>
          <p:cNvSpPr>
            <a:spLocks noGrp="1"/>
          </p:cNvSpPr>
          <p:nvPr>
            <p:ph type="title"/>
          </p:nvPr>
        </p:nvSpPr>
        <p:spPr/>
        <p:txBody>
          <a:bodyPr/>
          <a:lstStyle/>
          <a:p>
            <a:pPr algn="l"/>
            <a:r>
              <a:rPr lang="zh-CN" altLang="en-US" sz="2200" dirty="0"/>
              <a:t>行政处罚</a:t>
            </a:r>
            <a:r>
              <a:rPr lang="en-US" altLang="zh-CN" sz="2200" dirty="0"/>
              <a:t>-</a:t>
            </a:r>
            <a:r>
              <a:rPr lang="zh-CN" altLang="en-US" sz="2200" dirty="0"/>
              <a:t>人力资源服务部门场景分析</a:t>
            </a:r>
          </a:p>
        </p:txBody>
      </p:sp>
      <p:cxnSp>
        <p:nvCxnSpPr>
          <p:cNvPr id="55" name="Straight Connector 9">
            <a:extLst>
              <a:ext uri="{FF2B5EF4-FFF2-40B4-BE49-F238E27FC236}">
                <a16:creationId xmlns:a16="http://schemas.microsoft.com/office/drawing/2014/main" id="{F28F3EF2-21D8-475B-9D9D-B95E069DA044}"/>
              </a:ext>
            </a:extLst>
          </p:cNvPr>
          <p:cNvCxnSpPr>
            <a:cxnSpLocks/>
          </p:cNvCxnSpPr>
          <p:nvPr/>
        </p:nvCxnSpPr>
        <p:spPr>
          <a:xfrm flipV="1">
            <a:off x="182694" y="3455498"/>
            <a:ext cx="11529930" cy="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7" name="Rounded Rectangle 73">
            <a:extLst>
              <a:ext uri="{FF2B5EF4-FFF2-40B4-BE49-F238E27FC236}">
                <a16:creationId xmlns:a16="http://schemas.microsoft.com/office/drawing/2014/main" id="{91E6AAE8-F0E9-4DF3-90EF-F6170EED39FA}"/>
              </a:ext>
            </a:extLst>
          </p:cNvPr>
          <p:cNvSpPr/>
          <p:nvPr/>
        </p:nvSpPr>
        <p:spPr>
          <a:xfrm>
            <a:off x="3404029" y="1614433"/>
            <a:ext cx="1083232" cy="1601763"/>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为无资质公司</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个人提供职业介绍违规分析仪表盘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60" name="Rounded Rectangle 82">
            <a:extLst>
              <a:ext uri="{FF2B5EF4-FFF2-40B4-BE49-F238E27FC236}">
                <a16:creationId xmlns:a16="http://schemas.microsoft.com/office/drawing/2014/main" id="{3D568B1D-C5CE-49E2-9E1A-193D05EA5654}"/>
              </a:ext>
            </a:extLst>
          </p:cNvPr>
          <p:cNvSpPr/>
          <p:nvPr/>
        </p:nvSpPr>
        <p:spPr>
          <a:xfrm>
            <a:off x="3401012" y="3738569"/>
            <a:ext cx="1086248" cy="93930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无资质公司</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个人违规统计表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61" name="AutoShape 6">
            <a:extLst>
              <a:ext uri="{FF2B5EF4-FFF2-40B4-BE49-F238E27FC236}">
                <a16:creationId xmlns:a16="http://schemas.microsoft.com/office/drawing/2014/main" id="{5476A84D-4457-462D-8855-11119C87A589}"/>
              </a:ext>
            </a:extLst>
          </p:cNvPr>
          <p:cNvSpPr>
            <a:spLocks noChangeArrowheads="1"/>
          </p:cNvSpPr>
          <p:nvPr/>
        </p:nvSpPr>
        <p:spPr bwMode="auto">
          <a:xfrm>
            <a:off x="1789359" y="908720"/>
            <a:ext cx="2697901" cy="363004"/>
          </a:xfrm>
          <a:prstGeom prst="rect">
            <a:avLst/>
          </a:prstGeom>
          <a:solidFill>
            <a:srgbClr val="002060"/>
          </a:solidFill>
          <a:ln w="6350" algn="ctr">
            <a:noFill/>
            <a:miter lim="800000"/>
            <a:headEnd type="none" w="sm" len="sm"/>
            <a:tailEnd type="none" w="sm" len="sm"/>
          </a:ln>
        </p:spPr>
        <p:txBody>
          <a:bodyPr tIns="91440" bIns="91440" anchor="ctr"/>
          <a:lstStyle/>
          <a:p>
            <a:pPr algn="ctr">
              <a:defRPr/>
            </a:pPr>
            <a:r>
              <a:rPr lang="zh-CN" altLang="en-US" sz="1400" b="1" dirty="0">
                <a:solidFill>
                  <a:schemeClr val="bg1"/>
                </a:solidFill>
                <a:latin typeface="微软雅黑" pitchFamily="34" charset="-122"/>
                <a:ea typeface="微软雅黑" pitchFamily="34" charset="-122"/>
                <a:cs typeface="Arial Unicode MS" pitchFamily="34" charset="-122"/>
              </a:rPr>
              <a:t>从业资质不足</a:t>
            </a:r>
            <a:endParaRPr lang="en-GB" sz="1400" b="1" dirty="0">
              <a:solidFill>
                <a:schemeClr val="bg1"/>
              </a:solidFill>
              <a:latin typeface="微软雅黑" pitchFamily="34" charset="-122"/>
              <a:ea typeface="微软雅黑" pitchFamily="34" charset="-122"/>
              <a:cs typeface="Arial Unicode MS" pitchFamily="34" charset="-122"/>
            </a:endParaRPr>
          </a:p>
        </p:txBody>
      </p:sp>
      <p:sp>
        <p:nvSpPr>
          <p:cNvPr id="62" name="Rounded Rectangle 85">
            <a:extLst>
              <a:ext uri="{FF2B5EF4-FFF2-40B4-BE49-F238E27FC236}">
                <a16:creationId xmlns:a16="http://schemas.microsoft.com/office/drawing/2014/main" id="{E6C8B9EE-DF5E-4705-8AFF-6B7E10141D3E}"/>
              </a:ext>
            </a:extLst>
          </p:cNvPr>
          <p:cNvSpPr/>
          <p:nvPr/>
        </p:nvSpPr>
        <p:spPr>
          <a:xfrm>
            <a:off x="2599117" y="1616564"/>
            <a:ext cx="736015" cy="1599632"/>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业务未备案部门分析仪表盘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63" name="Rounded Rectangle 86">
            <a:extLst>
              <a:ext uri="{FF2B5EF4-FFF2-40B4-BE49-F238E27FC236}">
                <a16:creationId xmlns:a16="http://schemas.microsoft.com/office/drawing/2014/main" id="{D7688DAA-30DD-495B-9BE6-5FBE58D89B7D}"/>
              </a:ext>
            </a:extLst>
          </p:cNvPr>
          <p:cNvSpPr/>
          <p:nvPr/>
        </p:nvSpPr>
        <p:spPr>
          <a:xfrm>
            <a:off x="2598658" y="3744749"/>
            <a:ext cx="736473" cy="86502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部门未备案业务登记表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64" name="Rounded Rectangle 89">
            <a:extLst>
              <a:ext uri="{FF2B5EF4-FFF2-40B4-BE49-F238E27FC236}">
                <a16:creationId xmlns:a16="http://schemas.microsoft.com/office/drawing/2014/main" id="{78210F2D-A7F4-4E0D-AA50-6675927BC7CA}"/>
              </a:ext>
            </a:extLst>
          </p:cNvPr>
          <p:cNvSpPr/>
          <p:nvPr/>
        </p:nvSpPr>
        <p:spPr>
          <a:xfrm>
            <a:off x="1791094" y="1614433"/>
            <a:ext cx="736015" cy="1599629"/>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未经许可从事业务分析仪表盘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65" name="Rounded Rectangle 91">
            <a:extLst>
              <a:ext uri="{FF2B5EF4-FFF2-40B4-BE49-F238E27FC236}">
                <a16:creationId xmlns:a16="http://schemas.microsoft.com/office/drawing/2014/main" id="{52BE9605-D89D-49C5-B9A4-BCE01988B505}"/>
              </a:ext>
            </a:extLst>
          </p:cNvPr>
          <p:cNvSpPr/>
          <p:nvPr/>
        </p:nvSpPr>
        <p:spPr>
          <a:xfrm>
            <a:off x="1784831" y="3744747"/>
            <a:ext cx="742278" cy="117346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未经许可从事业务部门信息统计表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66" name="AutoShape 4">
            <a:extLst>
              <a:ext uri="{FF2B5EF4-FFF2-40B4-BE49-F238E27FC236}">
                <a16:creationId xmlns:a16="http://schemas.microsoft.com/office/drawing/2014/main" id="{C621C3F2-F278-4BF2-9645-AF9A58DCC3FA}"/>
              </a:ext>
            </a:extLst>
          </p:cNvPr>
          <p:cNvSpPr>
            <a:spLocks noChangeArrowheads="1"/>
          </p:cNvSpPr>
          <p:nvPr/>
        </p:nvSpPr>
        <p:spPr bwMode="auto">
          <a:xfrm>
            <a:off x="4799856" y="908720"/>
            <a:ext cx="6715587" cy="363004"/>
          </a:xfrm>
          <a:prstGeom prst="rect">
            <a:avLst/>
          </a:prstGeom>
          <a:solidFill>
            <a:srgbClr val="002060"/>
          </a:solidFill>
          <a:ln w="6350" algn="ctr">
            <a:noFill/>
            <a:miter lim="800000"/>
            <a:headEnd type="none" w="sm" len="sm"/>
            <a:tailEnd type="none" w="sm" len="sm"/>
          </a:ln>
        </p:spPr>
        <p:txBody>
          <a:bodyPr tIns="91440" bIns="91440" anchor="ctr"/>
          <a:lstStyle/>
          <a:p>
            <a:pPr algn="ctr"/>
            <a:r>
              <a:rPr lang="zh-CN" altLang="en-US" sz="1400" b="1" dirty="0">
                <a:solidFill>
                  <a:schemeClr val="bg1"/>
                </a:solidFill>
                <a:latin typeface="微软雅黑" pitchFamily="34" charset="-122"/>
                <a:ea typeface="微软雅黑" pitchFamily="34" charset="-122"/>
                <a:cs typeface="Arial Unicode MS" pitchFamily="34" charset="-122"/>
              </a:rPr>
              <a:t>损害求职者权益</a:t>
            </a:r>
            <a:endParaRPr lang="en-GB" altLang="ja-JP" sz="1400" b="1" dirty="0">
              <a:solidFill>
                <a:schemeClr val="bg1"/>
              </a:solidFill>
              <a:latin typeface="微软雅黑" pitchFamily="34" charset="-122"/>
              <a:ea typeface="微软雅黑" pitchFamily="34" charset="-122"/>
              <a:cs typeface="Arial Unicode MS" pitchFamily="34" charset="-122"/>
            </a:endParaRPr>
          </a:p>
        </p:txBody>
      </p:sp>
      <p:sp>
        <p:nvSpPr>
          <p:cNvPr id="67" name="Isosceles Triangle 2">
            <a:extLst>
              <a:ext uri="{FF2B5EF4-FFF2-40B4-BE49-F238E27FC236}">
                <a16:creationId xmlns:a16="http://schemas.microsoft.com/office/drawing/2014/main" id="{33FDB6A1-5DCC-4F6E-86C1-CA65484815A7}"/>
              </a:ext>
            </a:extLst>
          </p:cNvPr>
          <p:cNvSpPr/>
          <p:nvPr/>
        </p:nvSpPr>
        <p:spPr>
          <a:xfrm rot="10800000">
            <a:off x="1789358" y="1331644"/>
            <a:ext cx="2697899" cy="19942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ounded Rectangle 104">
            <a:extLst>
              <a:ext uri="{FF2B5EF4-FFF2-40B4-BE49-F238E27FC236}">
                <a16:creationId xmlns:a16="http://schemas.microsoft.com/office/drawing/2014/main" id="{7BC8EC2B-3AAC-45A3-A1A3-50291D766A28}"/>
              </a:ext>
            </a:extLst>
          </p:cNvPr>
          <p:cNvSpPr/>
          <p:nvPr/>
        </p:nvSpPr>
        <p:spPr>
          <a:xfrm>
            <a:off x="462291" y="1556960"/>
            <a:ext cx="984697" cy="1657102"/>
          </a:xfrm>
          <a:prstGeom prst="roundRect">
            <a:avLst>
              <a:gd name="adj" fmla="val 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400" b="1" dirty="0">
                <a:solidFill>
                  <a:schemeClr val="bg2"/>
                </a:solidFill>
                <a:latin typeface="微软雅黑" panose="020B0503020204020204" pitchFamily="34" charset="-122"/>
                <a:ea typeface="微软雅黑" panose="020B0503020204020204" pitchFamily="34" charset="-122"/>
              </a:rPr>
              <a:t>仪表盘</a:t>
            </a:r>
            <a:endParaRPr lang="en-US" sz="1400" b="1" dirty="0">
              <a:solidFill>
                <a:schemeClr val="bg2"/>
              </a:solidFill>
              <a:latin typeface="微软雅黑" panose="020B0503020204020204" pitchFamily="34" charset="-122"/>
              <a:ea typeface="微软雅黑" panose="020B0503020204020204" pitchFamily="34" charset="-122"/>
            </a:endParaRPr>
          </a:p>
        </p:txBody>
      </p:sp>
      <p:sp>
        <p:nvSpPr>
          <p:cNvPr id="70" name="Rounded Rectangle 105">
            <a:extLst>
              <a:ext uri="{FF2B5EF4-FFF2-40B4-BE49-F238E27FC236}">
                <a16:creationId xmlns:a16="http://schemas.microsoft.com/office/drawing/2014/main" id="{28072889-0DA9-4962-8E00-AFDB63D42B0F}"/>
              </a:ext>
            </a:extLst>
          </p:cNvPr>
          <p:cNvSpPr/>
          <p:nvPr/>
        </p:nvSpPr>
        <p:spPr>
          <a:xfrm>
            <a:off x="463230" y="3734441"/>
            <a:ext cx="983757" cy="2152035"/>
          </a:xfrm>
          <a:prstGeom prst="roundRect">
            <a:avLst>
              <a:gd name="adj" fmla="val 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2"/>
                </a:solidFill>
                <a:latin typeface="微软雅黑" panose="020B0503020204020204" pitchFamily="34" charset="-122"/>
                <a:ea typeface="微软雅黑" panose="020B0503020204020204" pitchFamily="34" charset="-122"/>
              </a:rPr>
              <a:t>分析报表</a:t>
            </a:r>
            <a:endParaRPr lang="en-US" sz="1400" b="1" dirty="0">
              <a:solidFill>
                <a:schemeClr val="bg2"/>
              </a:solidFill>
              <a:latin typeface="微软雅黑" panose="020B0503020204020204" pitchFamily="34" charset="-122"/>
              <a:ea typeface="微软雅黑" panose="020B0503020204020204" pitchFamily="34" charset="-122"/>
            </a:endParaRPr>
          </a:p>
        </p:txBody>
      </p:sp>
      <p:sp>
        <p:nvSpPr>
          <p:cNvPr id="71" name="Isosceles Triangle 149">
            <a:extLst>
              <a:ext uri="{FF2B5EF4-FFF2-40B4-BE49-F238E27FC236}">
                <a16:creationId xmlns:a16="http://schemas.microsoft.com/office/drawing/2014/main" id="{AF01ADAF-A5D5-4E8D-84C0-69EB282A7F0F}"/>
              </a:ext>
            </a:extLst>
          </p:cNvPr>
          <p:cNvSpPr/>
          <p:nvPr/>
        </p:nvSpPr>
        <p:spPr>
          <a:xfrm rot="10800000">
            <a:off x="1784831" y="3359972"/>
            <a:ext cx="736015" cy="200223"/>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Isosceles Triangle 151">
            <a:extLst>
              <a:ext uri="{FF2B5EF4-FFF2-40B4-BE49-F238E27FC236}">
                <a16:creationId xmlns:a16="http://schemas.microsoft.com/office/drawing/2014/main" id="{7156A5A6-19DB-4E0B-BBC9-FD121209CA38}"/>
              </a:ext>
            </a:extLst>
          </p:cNvPr>
          <p:cNvSpPr/>
          <p:nvPr/>
        </p:nvSpPr>
        <p:spPr>
          <a:xfrm rot="10800000">
            <a:off x="3407940" y="3354996"/>
            <a:ext cx="1079320" cy="202977"/>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 name="Rounded Rectangle 52">
            <a:extLst>
              <a:ext uri="{FF2B5EF4-FFF2-40B4-BE49-F238E27FC236}">
                <a16:creationId xmlns:a16="http://schemas.microsoft.com/office/drawing/2014/main" id="{05EFD0E7-FAAC-48E1-B38D-DA4E054ACCA9}"/>
              </a:ext>
            </a:extLst>
          </p:cNvPr>
          <p:cNvSpPr/>
          <p:nvPr/>
        </p:nvSpPr>
        <p:spPr>
          <a:xfrm>
            <a:off x="4801869" y="1614434"/>
            <a:ext cx="1830537" cy="378346"/>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利用虚假信息或承诺牟利分析仪表盘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75" name="Rounded Rectangle 53">
            <a:extLst>
              <a:ext uri="{FF2B5EF4-FFF2-40B4-BE49-F238E27FC236}">
                <a16:creationId xmlns:a16="http://schemas.microsoft.com/office/drawing/2014/main" id="{0A7FE0AE-9FE3-4DCC-A1AE-C1C97B1FA6D0}"/>
              </a:ext>
            </a:extLst>
          </p:cNvPr>
          <p:cNvSpPr/>
          <p:nvPr/>
        </p:nvSpPr>
        <p:spPr>
          <a:xfrm>
            <a:off x="4794376" y="2266732"/>
            <a:ext cx="736015" cy="949468"/>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发布虚假信息或虚假承诺仪表盘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76" name="Rounded Rectangle 54">
            <a:extLst>
              <a:ext uri="{FF2B5EF4-FFF2-40B4-BE49-F238E27FC236}">
                <a16:creationId xmlns:a16="http://schemas.microsoft.com/office/drawing/2014/main" id="{63616C1E-F8B5-4FDB-95AD-16177886E5D4}"/>
              </a:ext>
            </a:extLst>
          </p:cNvPr>
          <p:cNvSpPr/>
          <p:nvPr/>
        </p:nvSpPr>
        <p:spPr>
          <a:xfrm>
            <a:off x="5591402" y="2266733"/>
            <a:ext cx="1041004" cy="949467"/>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伪造、涂改、借用、租用许可证分析仪表盘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77" name="Isosceles Triangle 144">
            <a:extLst>
              <a:ext uri="{FF2B5EF4-FFF2-40B4-BE49-F238E27FC236}">
                <a16:creationId xmlns:a16="http://schemas.microsoft.com/office/drawing/2014/main" id="{DE78728B-F7DE-4ED4-9E5B-11EE77233C9F}"/>
              </a:ext>
            </a:extLst>
          </p:cNvPr>
          <p:cNvSpPr/>
          <p:nvPr/>
        </p:nvSpPr>
        <p:spPr>
          <a:xfrm rot="10800000">
            <a:off x="4799853" y="2050604"/>
            <a:ext cx="1830537" cy="157267"/>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Rounded Rectangle 75">
            <a:extLst>
              <a:ext uri="{FF2B5EF4-FFF2-40B4-BE49-F238E27FC236}">
                <a16:creationId xmlns:a16="http://schemas.microsoft.com/office/drawing/2014/main" id="{919E7488-7EB0-4462-AD54-7BE12D9AD02F}"/>
              </a:ext>
            </a:extLst>
          </p:cNvPr>
          <p:cNvSpPr/>
          <p:nvPr/>
        </p:nvSpPr>
        <p:spPr>
          <a:xfrm>
            <a:off x="6745893" y="1614431"/>
            <a:ext cx="740437" cy="1601766"/>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职业介绍歧视性信息分析仪表盘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81" name="Isosceles Triangle 149">
            <a:extLst>
              <a:ext uri="{FF2B5EF4-FFF2-40B4-BE49-F238E27FC236}">
                <a16:creationId xmlns:a16="http://schemas.microsoft.com/office/drawing/2014/main" id="{24BD6DC7-2845-4CCF-9E8E-9E1D600E0DE3}"/>
              </a:ext>
            </a:extLst>
          </p:cNvPr>
          <p:cNvSpPr/>
          <p:nvPr/>
        </p:nvSpPr>
        <p:spPr>
          <a:xfrm rot="10800000">
            <a:off x="2601603" y="3359972"/>
            <a:ext cx="736015" cy="200223"/>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5" name="Isosceles Triangle 148">
            <a:extLst>
              <a:ext uri="{FF2B5EF4-FFF2-40B4-BE49-F238E27FC236}">
                <a16:creationId xmlns:a16="http://schemas.microsoft.com/office/drawing/2014/main" id="{28F4A178-676E-41DF-8442-628647045EEC}"/>
              </a:ext>
            </a:extLst>
          </p:cNvPr>
          <p:cNvSpPr/>
          <p:nvPr/>
        </p:nvSpPr>
        <p:spPr>
          <a:xfrm rot="10800000">
            <a:off x="4805532" y="3354995"/>
            <a:ext cx="1824858" cy="202978"/>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Rounded Rectangle 64">
            <a:extLst>
              <a:ext uri="{FF2B5EF4-FFF2-40B4-BE49-F238E27FC236}">
                <a16:creationId xmlns:a16="http://schemas.microsoft.com/office/drawing/2014/main" id="{620708D6-BD33-445F-ACA0-2FE9B5B3DF34}"/>
              </a:ext>
            </a:extLst>
          </p:cNvPr>
          <p:cNvSpPr/>
          <p:nvPr/>
        </p:nvSpPr>
        <p:spPr>
          <a:xfrm>
            <a:off x="4824262" y="3738568"/>
            <a:ext cx="1806128" cy="59050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各类虚假信息、承诺统计表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87" name="Rounded Rectangle 65">
            <a:extLst>
              <a:ext uri="{FF2B5EF4-FFF2-40B4-BE49-F238E27FC236}">
                <a16:creationId xmlns:a16="http://schemas.microsoft.com/office/drawing/2014/main" id="{CD755D2A-B8B5-4324-A27B-C1035EC5B1D8}"/>
              </a:ext>
            </a:extLst>
          </p:cNvPr>
          <p:cNvSpPr/>
          <p:nvPr/>
        </p:nvSpPr>
        <p:spPr>
          <a:xfrm>
            <a:off x="4822280" y="4383664"/>
            <a:ext cx="1824858" cy="59050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单位</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擅自处置许可证情况统计表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88" name="Isosceles Triangle 152">
            <a:extLst>
              <a:ext uri="{FF2B5EF4-FFF2-40B4-BE49-F238E27FC236}">
                <a16:creationId xmlns:a16="http://schemas.microsoft.com/office/drawing/2014/main" id="{43A18796-4F65-47FE-8E22-983F0AC2EB4F}"/>
              </a:ext>
            </a:extLst>
          </p:cNvPr>
          <p:cNvSpPr/>
          <p:nvPr/>
        </p:nvSpPr>
        <p:spPr>
          <a:xfrm rot="10800000">
            <a:off x="6745893" y="3354994"/>
            <a:ext cx="738076" cy="19800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0" name="Isosceles Triangle 83">
            <a:extLst>
              <a:ext uri="{FF2B5EF4-FFF2-40B4-BE49-F238E27FC236}">
                <a16:creationId xmlns:a16="http://schemas.microsoft.com/office/drawing/2014/main" id="{342BF245-281F-4081-97F7-F79F161C2207}"/>
              </a:ext>
            </a:extLst>
          </p:cNvPr>
          <p:cNvSpPr/>
          <p:nvPr/>
        </p:nvSpPr>
        <p:spPr>
          <a:xfrm rot="10800000">
            <a:off x="4799855" y="1331640"/>
            <a:ext cx="6715588" cy="199432"/>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ounded Rectangle 75">
            <a:extLst>
              <a:ext uri="{FF2B5EF4-FFF2-40B4-BE49-F238E27FC236}">
                <a16:creationId xmlns:a16="http://schemas.microsoft.com/office/drawing/2014/main" id="{D2678790-8B05-40BC-8765-C082ABB0C438}"/>
              </a:ext>
            </a:extLst>
          </p:cNvPr>
          <p:cNvSpPr/>
          <p:nvPr/>
        </p:nvSpPr>
        <p:spPr>
          <a:xfrm>
            <a:off x="10778991" y="1614431"/>
            <a:ext cx="740437" cy="1601766"/>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部门打击报复举报人情况分析仪表盘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92" name="Rounded Rectangle 75">
            <a:extLst>
              <a:ext uri="{FF2B5EF4-FFF2-40B4-BE49-F238E27FC236}">
                <a16:creationId xmlns:a16="http://schemas.microsoft.com/office/drawing/2014/main" id="{33822383-1097-4963-8F41-C628A563187D}"/>
              </a:ext>
            </a:extLst>
          </p:cNvPr>
          <p:cNvSpPr/>
          <p:nvPr/>
        </p:nvSpPr>
        <p:spPr>
          <a:xfrm>
            <a:off x="9988323" y="1614431"/>
            <a:ext cx="740437" cy="1601766"/>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与用人单位串通损害员工利益仪表盘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93" name="Rounded Rectangle 78">
            <a:extLst>
              <a:ext uri="{FF2B5EF4-FFF2-40B4-BE49-F238E27FC236}">
                <a16:creationId xmlns:a16="http://schemas.microsoft.com/office/drawing/2014/main" id="{88096C05-74CB-4F05-9D7C-0DA01DA95CE3}"/>
              </a:ext>
            </a:extLst>
          </p:cNvPr>
          <p:cNvSpPr/>
          <p:nvPr/>
        </p:nvSpPr>
        <p:spPr>
          <a:xfrm>
            <a:off x="9985108" y="3730719"/>
            <a:ext cx="746869" cy="94084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串通用人单位情况统计表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94" name="Rounded Rectangle 80">
            <a:extLst>
              <a:ext uri="{FF2B5EF4-FFF2-40B4-BE49-F238E27FC236}">
                <a16:creationId xmlns:a16="http://schemas.microsoft.com/office/drawing/2014/main" id="{B990DA98-9904-44FE-AB99-02A930B8BCAE}"/>
              </a:ext>
            </a:extLst>
          </p:cNvPr>
          <p:cNvSpPr/>
          <p:nvPr/>
        </p:nvSpPr>
        <p:spPr>
          <a:xfrm>
            <a:off x="10797931" y="3730719"/>
            <a:ext cx="722270" cy="128518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打击报复举报人部门信息统计表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96" name="Isosceles Triangle 152">
            <a:extLst>
              <a:ext uri="{FF2B5EF4-FFF2-40B4-BE49-F238E27FC236}">
                <a16:creationId xmlns:a16="http://schemas.microsoft.com/office/drawing/2014/main" id="{69A3825C-6654-4D38-B53A-FF25CA5FCB78}"/>
              </a:ext>
            </a:extLst>
          </p:cNvPr>
          <p:cNvSpPr/>
          <p:nvPr/>
        </p:nvSpPr>
        <p:spPr>
          <a:xfrm rot="10800000">
            <a:off x="9989504" y="3357620"/>
            <a:ext cx="738076" cy="20297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Isosceles Triangle 152">
            <a:extLst>
              <a:ext uri="{FF2B5EF4-FFF2-40B4-BE49-F238E27FC236}">
                <a16:creationId xmlns:a16="http://schemas.microsoft.com/office/drawing/2014/main" id="{B3B1C82E-0EF8-4239-963D-5A9AD296C2C8}"/>
              </a:ext>
            </a:extLst>
          </p:cNvPr>
          <p:cNvSpPr/>
          <p:nvPr/>
        </p:nvSpPr>
        <p:spPr>
          <a:xfrm rot="10800000">
            <a:off x="10780171" y="3357620"/>
            <a:ext cx="738076" cy="20297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8" name="Rounded Rectangle 52">
            <a:extLst>
              <a:ext uri="{FF2B5EF4-FFF2-40B4-BE49-F238E27FC236}">
                <a16:creationId xmlns:a16="http://schemas.microsoft.com/office/drawing/2014/main" id="{54F48AF6-01A8-4C62-AB79-CD899E1CBD6D}"/>
              </a:ext>
            </a:extLst>
          </p:cNvPr>
          <p:cNvSpPr/>
          <p:nvPr/>
        </p:nvSpPr>
        <p:spPr>
          <a:xfrm>
            <a:off x="7609074" y="1614434"/>
            <a:ext cx="1515854" cy="378346"/>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违法收入来源分析仪表盘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99" name="Rounded Rectangle 53">
            <a:extLst>
              <a:ext uri="{FF2B5EF4-FFF2-40B4-BE49-F238E27FC236}">
                <a16:creationId xmlns:a16="http://schemas.microsoft.com/office/drawing/2014/main" id="{7E65C2A5-A8D0-4E09-AF2D-3DA957F873EB}"/>
              </a:ext>
            </a:extLst>
          </p:cNvPr>
          <p:cNvSpPr/>
          <p:nvPr/>
        </p:nvSpPr>
        <p:spPr>
          <a:xfrm>
            <a:off x="7586683" y="2266732"/>
            <a:ext cx="736015" cy="949468"/>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非法牟利情况仪表盘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0" name="Rounded Rectangle 54">
            <a:extLst>
              <a:ext uri="{FF2B5EF4-FFF2-40B4-BE49-F238E27FC236}">
                <a16:creationId xmlns:a16="http://schemas.microsoft.com/office/drawing/2014/main" id="{4AAA3AE2-803C-4F86-A68E-985BCA058D65}"/>
              </a:ext>
            </a:extLst>
          </p:cNvPr>
          <p:cNvSpPr/>
          <p:nvPr/>
        </p:nvSpPr>
        <p:spPr>
          <a:xfrm>
            <a:off x="8388913" y="2266733"/>
            <a:ext cx="736015" cy="949467"/>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违法收入中介费情况仪表盘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1" name="Rounded Rectangle 64">
            <a:extLst>
              <a:ext uri="{FF2B5EF4-FFF2-40B4-BE49-F238E27FC236}">
                <a16:creationId xmlns:a16="http://schemas.microsoft.com/office/drawing/2014/main" id="{C820749B-61B5-4F37-8003-24C338B17A68}"/>
              </a:ext>
            </a:extLst>
          </p:cNvPr>
          <p:cNvSpPr/>
          <p:nvPr/>
        </p:nvSpPr>
        <p:spPr>
          <a:xfrm>
            <a:off x="7609075" y="3738568"/>
            <a:ext cx="1515853" cy="59050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非法牟利单位信息统计表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2" name="Rounded Rectangle 65">
            <a:extLst>
              <a:ext uri="{FF2B5EF4-FFF2-40B4-BE49-F238E27FC236}">
                <a16:creationId xmlns:a16="http://schemas.microsoft.com/office/drawing/2014/main" id="{FFB6E620-C171-43E2-B404-43FDB9437F30}"/>
              </a:ext>
            </a:extLst>
          </p:cNvPr>
          <p:cNvSpPr/>
          <p:nvPr/>
        </p:nvSpPr>
        <p:spPr>
          <a:xfrm>
            <a:off x="7586682" y="4373107"/>
            <a:ext cx="1538243" cy="59050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违法收入中介费单位申请表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3" name="Isosceles Triangle 144">
            <a:extLst>
              <a:ext uri="{FF2B5EF4-FFF2-40B4-BE49-F238E27FC236}">
                <a16:creationId xmlns:a16="http://schemas.microsoft.com/office/drawing/2014/main" id="{DA540CC7-20AA-4A74-B560-2BE40F9C7C26}"/>
              </a:ext>
            </a:extLst>
          </p:cNvPr>
          <p:cNvSpPr/>
          <p:nvPr/>
        </p:nvSpPr>
        <p:spPr>
          <a:xfrm rot="10800000">
            <a:off x="7609074" y="2050604"/>
            <a:ext cx="1515853" cy="16329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Isosceles Triangle 148">
            <a:extLst>
              <a:ext uri="{FF2B5EF4-FFF2-40B4-BE49-F238E27FC236}">
                <a16:creationId xmlns:a16="http://schemas.microsoft.com/office/drawing/2014/main" id="{E083741C-419F-44FB-BFB7-9F4C42832A44}"/>
              </a:ext>
            </a:extLst>
          </p:cNvPr>
          <p:cNvSpPr/>
          <p:nvPr/>
        </p:nvSpPr>
        <p:spPr>
          <a:xfrm rot="10800000">
            <a:off x="7586682" y="3359969"/>
            <a:ext cx="1538243" cy="19800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Rounded Rectangle 86">
            <a:extLst>
              <a:ext uri="{FF2B5EF4-FFF2-40B4-BE49-F238E27FC236}">
                <a16:creationId xmlns:a16="http://schemas.microsoft.com/office/drawing/2014/main" id="{090FDFAD-6F53-4C45-BC21-069FC1F9B0D0}"/>
              </a:ext>
            </a:extLst>
          </p:cNvPr>
          <p:cNvSpPr/>
          <p:nvPr/>
        </p:nvSpPr>
        <p:spPr>
          <a:xfrm>
            <a:off x="2590217" y="4637137"/>
            <a:ext cx="736473" cy="93208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机构违规变更登记表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54" name="Rounded Rectangle 82">
            <a:extLst>
              <a:ext uri="{FF2B5EF4-FFF2-40B4-BE49-F238E27FC236}">
                <a16:creationId xmlns:a16="http://schemas.microsoft.com/office/drawing/2014/main" id="{6A3EF5F6-7CE8-439A-9160-3EBCEC2721FD}"/>
              </a:ext>
            </a:extLst>
          </p:cNvPr>
          <p:cNvSpPr/>
          <p:nvPr/>
        </p:nvSpPr>
        <p:spPr>
          <a:xfrm>
            <a:off x="3401012" y="4703126"/>
            <a:ext cx="1086248" cy="93930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违规为无资质公司</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个人提供服务单位统计表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5" name="Rounded Rectangle 80">
            <a:extLst>
              <a:ext uri="{FF2B5EF4-FFF2-40B4-BE49-F238E27FC236}">
                <a16:creationId xmlns:a16="http://schemas.microsoft.com/office/drawing/2014/main" id="{F8C2EE25-D23D-428B-B4C3-086E39A85C60}"/>
              </a:ext>
            </a:extLst>
          </p:cNvPr>
          <p:cNvSpPr/>
          <p:nvPr/>
        </p:nvSpPr>
        <p:spPr>
          <a:xfrm>
            <a:off x="6745893" y="3738568"/>
            <a:ext cx="738076" cy="133569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单位</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歧视性信息发布情况统计表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6" name="Rounded Rectangle 75">
            <a:extLst>
              <a:ext uri="{FF2B5EF4-FFF2-40B4-BE49-F238E27FC236}">
                <a16:creationId xmlns:a16="http://schemas.microsoft.com/office/drawing/2014/main" id="{514A99B4-DF82-4C35-8DAA-52E182313BCB}"/>
              </a:ext>
            </a:extLst>
          </p:cNvPr>
          <p:cNvSpPr/>
          <p:nvPr/>
        </p:nvSpPr>
        <p:spPr>
          <a:xfrm>
            <a:off x="9199235" y="1614431"/>
            <a:ext cx="740437" cy="1601766"/>
          </a:xfrm>
          <a:prstGeom prst="roundRect">
            <a:avLst/>
          </a:prstGeom>
          <a:solidFill>
            <a:srgbClr val="92D400"/>
          </a:solidFill>
          <a:ln>
            <a:solidFill>
              <a:srgbClr val="92D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zh-CN" altLang="en-US" sz="1200" dirty="0">
                <a:solidFill>
                  <a:schemeClr val="tx1"/>
                </a:solidFill>
                <a:latin typeface="微软雅黑" panose="020B0503020204020204" pitchFamily="34" charset="-122"/>
                <a:ea typeface="微软雅黑" panose="020B0503020204020204" pitchFamily="34" charset="-122"/>
              </a:rPr>
              <a:t>暴力胁迫从事职业情况仪表盘</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7" name="Rounded Rectangle 78">
            <a:extLst>
              <a:ext uri="{FF2B5EF4-FFF2-40B4-BE49-F238E27FC236}">
                <a16:creationId xmlns:a16="http://schemas.microsoft.com/office/drawing/2014/main" id="{16B5ECBA-3BC4-410E-AC24-E4D5FCE0666C}"/>
              </a:ext>
            </a:extLst>
          </p:cNvPr>
          <p:cNvSpPr/>
          <p:nvPr/>
        </p:nvSpPr>
        <p:spPr>
          <a:xfrm>
            <a:off x="9196020" y="3730719"/>
            <a:ext cx="746869" cy="128518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单位参与暴力事件统计表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9" name="Isosceles Triangle 152">
            <a:extLst>
              <a:ext uri="{FF2B5EF4-FFF2-40B4-BE49-F238E27FC236}">
                <a16:creationId xmlns:a16="http://schemas.microsoft.com/office/drawing/2014/main" id="{FEBF3942-087B-482C-BC7E-523D03B5B545}"/>
              </a:ext>
            </a:extLst>
          </p:cNvPr>
          <p:cNvSpPr/>
          <p:nvPr/>
        </p:nvSpPr>
        <p:spPr>
          <a:xfrm rot="10800000">
            <a:off x="9200416" y="3357620"/>
            <a:ext cx="738076" cy="20297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ounded Rectangle 78">
            <a:extLst>
              <a:ext uri="{FF2B5EF4-FFF2-40B4-BE49-F238E27FC236}">
                <a16:creationId xmlns:a16="http://schemas.microsoft.com/office/drawing/2014/main" id="{710737CC-5F2D-45FC-BECE-AAB808BDF332}"/>
              </a:ext>
            </a:extLst>
          </p:cNvPr>
          <p:cNvSpPr/>
          <p:nvPr/>
        </p:nvSpPr>
        <p:spPr>
          <a:xfrm>
            <a:off x="9985108" y="4687354"/>
            <a:ext cx="746869" cy="80571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违规单位情况统计表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11" name="Rounded Rectangle 78">
            <a:extLst>
              <a:ext uri="{FF2B5EF4-FFF2-40B4-BE49-F238E27FC236}">
                <a16:creationId xmlns:a16="http://schemas.microsoft.com/office/drawing/2014/main" id="{2356B51B-A973-46A0-AF1A-223A0D4EF31F}"/>
              </a:ext>
            </a:extLst>
          </p:cNvPr>
          <p:cNvSpPr/>
          <p:nvPr/>
        </p:nvSpPr>
        <p:spPr>
          <a:xfrm>
            <a:off x="9985108" y="5508858"/>
            <a:ext cx="746869" cy="80571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违规单位情况统计表</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12" name="Rounded Rectangle 91">
            <a:extLst>
              <a:ext uri="{FF2B5EF4-FFF2-40B4-BE49-F238E27FC236}">
                <a16:creationId xmlns:a16="http://schemas.microsoft.com/office/drawing/2014/main" id="{7F4D8BF1-5ED4-4FF5-B918-EB5C62468219}"/>
              </a:ext>
            </a:extLst>
          </p:cNvPr>
          <p:cNvSpPr/>
          <p:nvPr/>
        </p:nvSpPr>
        <p:spPr>
          <a:xfrm>
            <a:off x="1784831" y="4946373"/>
            <a:ext cx="742278" cy="54669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惩罚结果统计</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13" name="Rounded Rectangle 91">
            <a:extLst>
              <a:ext uri="{FF2B5EF4-FFF2-40B4-BE49-F238E27FC236}">
                <a16:creationId xmlns:a16="http://schemas.microsoft.com/office/drawing/2014/main" id="{04CA792A-D067-4C00-81C8-13AFF926E2F3}"/>
              </a:ext>
            </a:extLst>
          </p:cNvPr>
          <p:cNvSpPr/>
          <p:nvPr/>
        </p:nvSpPr>
        <p:spPr>
          <a:xfrm>
            <a:off x="2598658" y="5608527"/>
            <a:ext cx="742278" cy="54669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惩罚结果统计</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14" name="Rounded Rectangle 91">
            <a:extLst>
              <a:ext uri="{FF2B5EF4-FFF2-40B4-BE49-F238E27FC236}">
                <a16:creationId xmlns:a16="http://schemas.microsoft.com/office/drawing/2014/main" id="{CB9E1949-3CD0-4DA5-914C-48CF54F90A1F}"/>
              </a:ext>
            </a:extLst>
          </p:cNvPr>
          <p:cNvSpPr/>
          <p:nvPr/>
        </p:nvSpPr>
        <p:spPr>
          <a:xfrm>
            <a:off x="3401011" y="5676275"/>
            <a:ext cx="1086245" cy="47894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惩罚结果</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统计</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15" name="Rounded Rectangle 91">
            <a:extLst>
              <a:ext uri="{FF2B5EF4-FFF2-40B4-BE49-F238E27FC236}">
                <a16:creationId xmlns:a16="http://schemas.microsoft.com/office/drawing/2014/main" id="{B3E9E4BB-1947-428B-9C87-8A753FB8F869}"/>
              </a:ext>
            </a:extLst>
          </p:cNvPr>
          <p:cNvSpPr/>
          <p:nvPr/>
        </p:nvSpPr>
        <p:spPr>
          <a:xfrm>
            <a:off x="4822280" y="5029914"/>
            <a:ext cx="1808110" cy="47894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惩罚结果统计</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16" name="Rounded Rectangle 91">
            <a:extLst>
              <a:ext uri="{FF2B5EF4-FFF2-40B4-BE49-F238E27FC236}">
                <a16:creationId xmlns:a16="http://schemas.microsoft.com/office/drawing/2014/main" id="{201C36D5-A46A-449A-A183-A5CAF2998E25}"/>
              </a:ext>
            </a:extLst>
          </p:cNvPr>
          <p:cNvSpPr/>
          <p:nvPr/>
        </p:nvSpPr>
        <p:spPr>
          <a:xfrm>
            <a:off x="6748292" y="5129584"/>
            <a:ext cx="742278" cy="54669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惩罚结果统计</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17" name="Rounded Rectangle 91">
            <a:extLst>
              <a:ext uri="{FF2B5EF4-FFF2-40B4-BE49-F238E27FC236}">
                <a16:creationId xmlns:a16="http://schemas.microsoft.com/office/drawing/2014/main" id="{3BE89859-6035-4A39-907D-EB546EAEFB92}"/>
              </a:ext>
            </a:extLst>
          </p:cNvPr>
          <p:cNvSpPr/>
          <p:nvPr/>
        </p:nvSpPr>
        <p:spPr>
          <a:xfrm>
            <a:off x="7588403" y="5027011"/>
            <a:ext cx="1536522" cy="47894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惩罚结果统计</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18" name="Rounded Rectangle 91">
            <a:extLst>
              <a:ext uri="{FF2B5EF4-FFF2-40B4-BE49-F238E27FC236}">
                <a16:creationId xmlns:a16="http://schemas.microsoft.com/office/drawing/2014/main" id="{188D0D49-F573-44E0-B0F1-812366077D37}"/>
              </a:ext>
            </a:extLst>
          </p:cNvPr>
          <p:cNvSpPr/>
          <p:nvPr/>
        </p:nvSpPr>
        <p:spPr>
          <a:xfrm>
            <a:off x="9198314" y="5095133"/>
            <a:ext cx="742278" cy="54669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惩罚结果统计</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19" name="Rounded Rectangle 91">
            <a:extLst>
              <a:ext uri="{FF2B5EF4-FFF2-40B4-BE49-F238E27FC236}">
                <a16:creationId xmlns:a16="http://schemas.microsoft.com/office/drawing/2014/main" id="{78E9F73A-D5FA-43C2-9E77-413BE456CDF2}"/>
              </a:ext>
            </a:extLst>
          </p:cNvPr>
          <p:cNvSpPr/>
          <p:nvPr/>
        </p:nvSpPr>
        <p:spPr>
          <a:xfrm>
            <a:off x="10787927" y="5095132"/>
            <a:ext cx="742278" cy="54669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惩罚结果统计</a:t>
            </a:r>
            <a:endParaRPr 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686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EA864686-61E9-43B3-A99F-B676B4744A7B}"/>
              </a:ext>
            </a:extLst>
          </p:cNvPr>
          <p:cNvSpPr>
            <a:spLocks noGrp="1"/>
          </p:cNvSpPr>
          <p:nvPr>
            <p:ph type="title"/>
          </p:nvPr>
        </p:nvSpPr>
        <p:spPr/>
        <p:txBody>
          <a:bodyPr/>
          <a:lstStyle/>
          <a:p>
            <a:pPr algn="l"/>
            <a:r>
              <a:rPr lang="zh-CN" altLang="en-US" sz="2200" dirty="0"/>
              <a:t>行政处罚</a:t>
            </a:r>
            <a:r>
              <a:rPr lang="en-US" altLang="zh-CN" sz="2200" dirty="0"/>
              <a:t>-</a:t>
            </a:r>
            <a:r>
              <a:rPr lang="zh-CN" altLang="en-US" sz="2200" dirty="0"/>
              <a:t>人力资源服务部门场景分析</a:t>
            </a:r>
          </a:p>
        </p:txBody>
      </p:sp>
      <p:sp>
        <p:nvSpPr>
          <p:cNvPr id="58" name="Title 1">
            <a:extLst>
              <a:ext uri="{FF2B5EF4-FFF2-40B4-BE49-F238E27FC236}">
                <a16:creationId xmlns:a16="http://schemas.microsoft.com/office/drawing/2014/main" id="{3062BDBB-EE7B-43CF-B8A3-4A98C81F298F}"/>
              </a:ext>
            </a:extLst>
          </p:cNvPr>
          <p:cNvSpPr txBox="1">
            <a:spLocks/>
          </p:cNvSpPr>
          <p:nvPr/>
        </p:nvSpPr>
        <p:spPr>
          <a:xfrm>
            <a:off x="886424" y="2014501"/>
            <a:ext cx="722455" cy="534145"/>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5400" kern="1200">
                <a:solidFill>
                  <a:schemeClr val="tx2"/>
                </a:solidFill>
                <a:latin typeface="Microsoft YaHei" panose="020B0503020204020204" pitchFamily="34" charset="-122"/>
                <a:ea typeface="+mj-ea"/>
                <a:cs typeface="+mj-cs"/>
              </a:defRPr>
            </a:lvl1pPr>
          </a:lstStyle>
          <a:p>
            <a:pPr algn="ctr"/>
            <a:r>
              <a:rPr lang="zh-CN" altLang="en-US"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社会保险管理</a:t>
            </a:r>
          </a:p>
        </p:txBody>
      </p:sp>
      <p:sp>
        <p:nvSpPr>
          <p:cNvPr id="59" name="Title 1">
            <a:extLst>
              <a:ext uri="{FF2B5EF4-FFF2-40B4-BE49-F238E27FC236}">
                <a16:creationId xmlns:a16="http://schemas.microsoft.com/office/drawing/2014/main" id="{E835AC7D-DBAB-4F43-B8D6-1F4437CC58E9}"/>
              </a:ext>
            </a:extLst>
          </p:cNvPr>
          <p:cNvSpPr txBox="1">
            <a:spLocks/>
          </p:cNvSpPr>
          <p:nvPr/>
        </p:nvSpPr>
        <p:spPr>
          <a:xfrm>
            <a:off x="886424" y="2903071"/>
            <a:ext cx="722455" cy="534145"/>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5400" kern="1200">
                <a:solidFill>
                  <a:schemeClr val="tx2"/>
                </a:solidFill>
                <a:latin typeface="Microsoft YaHei" panose="020B0503020204020204" pitchFamily="34" charset="-122"/>
                <a:ea typeface="+mj-ea"/>
                <a:cs typeface="+mj-cs"/>
              </a:defRPr>
            </a:lvl1pPr>
          </a:lstStyle>
          <a:p>
            <a:pPr algn="ctr"/>
            <a:r>
              <a:rPr lang="zh-CN" altLang="en-US"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就业创业管理</a:t>
            </a:r>
          </a:p>
        </p:txBody>
      </p:sp>
      <p:sp>
        <p:nvSpPr>
          <p:cNvPr id="68" name="Title 1">
            <a:extLst>
              <a:ext uri="{FF2B5EF4-FFF2-40B4-BE49-F238E27FC236}">
                <a16:creationId xmlns:a16="http://schemas.microsoft.com/office/drawing/2014/main" id="{94FE1F12-F774-42DE-B66E-1C8B52D21D44}"/>
              </a:ext>
            </a:extLst>
          </p:cNvPr>
          <p:cNvSpPr txBox="1">
            <a:spLocks/>
          </p:cNvSpPr>
          <p:nvPr/>
        </p:nvSpPr>
        <p:spPr>
          <a:xfrm>
            <a:off x="878649" y="3799950"/>
            <a:ext cx="722455" cy="534145"/>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5400" kern="1200">
                <a:solidFill>
                  <a:schemeClr val="tx2"/>
                </a:solidFill>
                <a:latin typeface="Microsoft YaHei" panose="020B0503020204020204" pitchFamily="34" charset="-122"/>
                <a:ea typeface="+mj-ea"/>
                <a:cs typeface="+mj-cs"/>
              </a:defRPr>
            </a:lvl1pPr>
          </a:lstStyle>
          <a:p>
            <a:pPr algn="ctr"/>
            <a:r>
              <a:rPr lang="zh-CN" altLang="en-US"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人事人才服务</a:t>
            </a:r>
          </a:p>
        </p:txBody>
      </p:sp>
      <p:sp>
        <p:nvSpPr>
          <p:cNvPr id="73" name="Title 1">
            <a:extLst>
              <a:ext uri="{FF2B5EF4-FFF2-40B4-BE49-F238E27FC236}">
                <a16:creationId xmlns:a16="http://schemas.microsoft.com/office/drawing/2014/main" id="{2EC0E0AF-0115-4543-BCD5-69D0FAB29712}"/>
              </a:ext>
            </a:extLst>
          </p:cNvPr>
          <p:cNvSpPr txBox="1">
            <a:spLocks/>
          </p:cNvSpPr>
          <p:nvPr/>
        </p:nvSpPr>
        <p:spPr>
          <a:xfrm>
            <a:off x="878649" y="4743580"/>
            <a:ext cx="722455" cy="534145"/>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5400" kern="1200">
                <a:solidFill>
                  <a:schemeClr val="tx2"/>
                </a:solidFill>
                <a:latin typeface="Microsoft YaHei" panose="020B0503020204020204" pitchFamily="34" charset="-122"/>
                <a:ea typeface="+mj-ea"/>
                <a:cs typeface="+mj-cs"/>
              </a:defRPr>
            </a:lvl1pPr>
          </a:lstStyle>
          <a:p>
            <a:pPr algn="ctr"/>
            <a:r>
              <a:rPr lang="zh-CN" altLang="en-US"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团队绩效</a:t>
            </a:r>
          </a:p>
        </p:txBody>
      </p:sp>
      <p:grpSp>
        <p:nvGrpSpPr>
          <p:cNvPr id="79" name="Group 4">
            <a:extLst>
              <a:ext uri="{FF2B5EF4-FFF2-40B4-BE49-F238E27FC236}">
                <a16:creationId xmlns:a16="http://schemas.microsoft.com/office/drawing/2014/main" id="{ACFFC608-6C5B-44F2-8224-13D49E7B98BD}"/>
              </a:ext>
            </a:extLst>
          </p:cNvPr>
          <p:cNvGrpSpPr/>
          <p:nvPr/>
        </p:nvGrpSpPr>
        <p:grpSpPr>
          <a:xfrm>
            <a:off x="1623297" y="1327751"/>
            <a:ext cx="9996625" cy="4822352"/>
            <a:chOff x="1623297" y="1327751"/>
            <a:chExt cx="9996625" cy="4822352"/>
          </a:xfrm>
        </p:grpSpPr>
        <p:grpSp>
          <p:nvGrpSpPr>
            <p:cNvPr id="80" name="组合 79">
              <a:extLst>
                <a:ext uri="{FF2B5EF4-FFF2-40B4-BE49-F238E27FC236}">
                  <a16:creationId xmlns:a16="http://schemas.microsoft.com/office/drawing/2014/main" id="{13D4A79C-A049-4CB0-93CA-CE48904F30D4}"/>
                </a:ext>
              </a:extLst>
            </p:cNvPr>
            <p:cNvGrpSpPr/>
            <p:nvPr/>
          </p:nvGrpSpPr>
          <p:grpSpPr>
            <a:xfrm>
              <a:off x="3804531" y="1779562"/>
              <a:ext cx="7783160" cy="819173"/>
              <a:chOff x="3817620" y="1627213"/>
              <a:chExt cx="7742082" cy="507208"/>
            </a:xfrm>
          </p:grpSpPr>
          <p:sp>
            <p:nvSpPr>
              <p:cNvPr id="152" name="Rounded Rectangle 5">
                <a:extLst>
                  <a:ext uri="{FF2B5EF4-FFF2-40B4-BE49-F238E27FC236}">
                    <a16:creationId xmlns:a16="http://schemas.microsoft.com/office/drawing/2014/main" id="{EB5412B8-C6CF-48C6-B488-52921C414357}"/>
                  </a:ext>
                </a:extLst>
              </p:cNvPr>
              <p:cNvSpPr/>
              <p:nvPr/>
            </p:nvSpPr>
            <p:spPr>
              <a:xfrm>
                <a:off x="3817620" y="1627213"/>
                <a:ext cx="1251803" cy="506387"/>
              </a:xfrm>
              <a:prstGeom prst="roundRect">
                <a:avLst>
                  <a:gd name="adj" fmla="val 49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客户行业分群</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[6]</a:t>
                </a:r>
                <a:endParaRPr lang="en-GB" sz="1200" b="1" dirty="0" err="1">
                  <a:solidFill>
                    <a:schemeClr val="bg1"/>
                  </a:solidFill>
                  <a:latin typeface="微软雅黑" panose="020B0503020204020204" pitchFamily="34" charset="-122"/>
                  <a:ea typeface="微软雅黑" panose="020B0503020204020204" pitchFamily="34" charset="-122"/>
                </a:endParaRPr>
              </a:p>
            </p:txBody>
          </p:sp>
          <p:sp>
            <p:nvSpPr>
              <p:cNvPr id="153" name="Rounded Rectangle 6">
                <a:extLst>
                  <a:ext uri="{FF2B5EF4-FFF2-40B4-BE49-F238E27FC236}">
                    <a16:creationId xmlns:a16="http://schemas.microsoft.com/office/drawing/2014/main" id="{095FBB90-FFCF-402E-9327-C365736F2AF0}"/>
                  </a:ext>
                </a:extLst>
              </p:cNvPr>
              <p:cNvSpPr/>
              <p:nvPr/>
            </p:nvSpPr>
            <p:spPr>
              <a:xfrm>
                <a:off x="5117488" y="1627213"/>
                <a:ext cx="1251803" cy="506387"/>
              </a:xfrm>
              <a:prstGeom prst="roundRect">
                <a:avLst>
                  <a:gd name="adj" fmla="val 49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客户视图</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[12]</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54" name="Rounded Rectangle 7">
                <a:extLst>
                  <a:ext uri="{FF2B5EF4-FFF2-40B4-BE49-F238E27FC236}">
                    <a16:creationId xmlns:a16="http://schemas.microsoft.com/office/drawing/2014/main" id="{13F07983-A954-41FE-BF63-5CDF82CAF89B}"/>
                  </a:ext>
                </a:extLst>
              </p:cNvPr>
              <p:cNvSpPr/>
              <p:nvPr/>
            </p:nvSpPr>
            <p:spPr>
              <a:xfrm>
                <a:off x="6417357" y="1627214"/>
                <a:ext cx="1251803" cy="506387"/>
              </a:xfrm>
              <a:prstGeom prst="roundRect">
                <a:avLst>
                  <a:gd name="adj" fmla="val 49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客户关系管理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[5]</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55" name="Rounded Rectangle 8">
                <a:extLst>
                  <a:ext uri="{FF2B5EF4-FFF2-40B4-BE49-F238E27FC236}">
                    <a16:creationId xmlns:a16="http://schemas.microsoft.com/office/drawing/2014/main" id="{DDBB9EFE-A60E-45C7-BDE0-601274FBA115}"/>
                  </a:ext>
                </a:extLst>
              </p:cNvPr>
              <p:cNvSpPr/>
              <p:nvPr/>
            </p:nvSpPr>
            <p:spPr>
              <a:xfrm>
                <a:off x="7717225" y="1627213"/>
                <a:ext cx="1251803" cy="506387"/>
              </a:xfrm>
              <a:prstGeom prst="roundRect">
                <a:avLst>
                  <a:gd name="adj" fmla="val 49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客户合规风控</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[8]</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56" name="Rounded Rectangle 10">
                <a:extLst>
                  <a:ext uri="{FF2B5EF4-FFF2-40B4-BE49-F238E27FC236}">
                    <a16:creationId xmlns:a16="http://schemas.microsoft.com/office/drawing/2014/main" id="{FECC8234-F2AE-4C48-8F8F-10CAB28BE0B2}"/>
                  </a:ext>
                </a:extLst>
              </p:cNvPr>
              <p:cNvSpPr/>
              <p:nvPr/>
            </p:nvSpPr>
            <p:spPr>
              <a:xfrm>
                <a:off x="9019092" y="1627771"/>
                <a:ext cx="1251803" cy="506387"/>
              </a:xfrm>
              <a:prstGeom prst="roundRect">
                <a:avLst>
                  <a:gd name="adj" fmla="val 49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客户生命周期管理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[8]</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57" name="Rounded Rectangle 11">
                <a:extLst>
                  <a:ext uri="{FF2B5EF4-FFF2-40B4-BE49-F238E27FC236}">
                    <a16:creationId xmlns:a16="http://schemas.microsoft.com/office/drawing/2014/main" id="{24C89B3E-274D-48FA-BAE1-C440F5B28EAD}"/>
                  </a:ext>
                </a:extLst>
              </p:cNvPr>
              <p:cNvSpPr/>
              <p:nvPr/>
            </p:nvSpPr>
            <p:spPr>
              <a:xfrm>
                <a:off x="10307899" y="1628034"/>
                <a:ext cx="1251803" cy="506387"/>
              </a:xfrm>
              <a:prstGeom prst="roundRect">
                <a:avLst>
                  <a:gd name="adj" fmla="val 49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客户价值管理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grpSp>
          <p:nvGrpSpPr>
            <p:cNvPr id="82" name="组合 81">
              <a:extLst>
                <a:ext uri="{FF2B5EF4-FFF2-40B4-BE49-F238E27FC236}">
                  <a16:creationId xmlns:a16="http://schemas.microsoft.com/office/drawing/2014/main" id="{34DDE3E9-C66A-46A3-96CE-05944FC109FA}"/>
                </a:ext>
              </a:extLst>
            </p:cNvPr>
            <p:cNvGrpSpPr/>
            <p:nvPr/>
          </p:nvGrpSpPr>
          <p:grpSpPr>
            <a:xfrm>
              <a:off x="3812627" y="4442361"/>
              <a:ext cx="7807295" cy="819173"/>
              <a:chOff x="605081" y="1479203"/>
              <a:chExt cx="10973058" cy="552801"/>
            </a:xfrm>
            <a:solidFill>
              <a:schemeClr val="bg2">
                <a:lumMod val="50000"/>
              </a:schemeClr>
            </a:solidFill>
          </p:grpSpPr>
          <p:sp>
            <p:nvSpPr>
              <p:cNvPr id="145" name="Rounded Rectangle 5">
                <a:extLst>
                  <a:ext uri="{FF2B5EF4-FFF2-40B4-BE49-F238E27FC236}">
                    <a16:creationId xmlns:a16="http://schemas.microsoft.com/office/drawing/2014/main" id="{F5E1124F-7EB2-432E-8F07-49308CB38493}"/>
                  </a:ext>
                </a:extLst>
              </p:cNvPr>
              <p:cNvSpPr/>
              <p:nvPr/>
            </p:nvSpPr>
            <p:spPr>
              <a:xfrm>
                <a:off x="2197590" y="1484920"/>
                <a:ext cx="1522637"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业务分配</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[6]</a:t>
                </a:r>
                <a:endParaRPr lang="en-GB" sz="1200" b="1" dirty="0" err="1">
                  <a:solidFill>
                    <a:schemeClr val="bg1"/>
                  </a:solidFill>
                  <a:latin typeface="微软雅黑" panose="020B0503020204020204" pitchFamily="34" charset="-122"/>
                  <a:ea typeface="微软雅黑" panose="020B0503020204020204" pitchFamily="34" charset="-122"/>
                </a:endParaRPr>
              </a:p>
            </p:txBody>
          </p:sp>
          <p:sp>
            <p:nvSpPr>
              <p:cNvPr id="146" name="Rounded Rectangle 6">
                <a:extLst>
                  <a:ext uri="{FF2B5EF4-FFF2-40B4-BE49-F238E27FC236}">
                    <a16:creationId xmlns:a16="http://schemas.microsoft.com/office/drawing/2014/main" id="{CCAE53FC-F306-49E1-BA16-7B7C98D65DD8}"/>
                  </a:ext>
                </a:extLst>
              </p:cNvPr>
              <p:cNvSpPr/>
              <p:nvPr/>
            </p:nvSpPr>
            <p:spPr>
              <a:xfrm>
                <a:off x="3778691" y="1484920"/>
                <a:ext cx="1522637"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指标体系管理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[7]</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7" name="Rounded Rectangle 8">
                <a:extLst>
                  <a:ext uri="{FF2B5EF4-FFF2-40B4-BE49-F238E27FC236}">
                    <a16:creationId xmlns:a16="http://schemas.microsoft.com/office/drawing/2014/main" id="{BF96E83A-3EE5-4B7B-81BF-81CAB0C1DFAE}"/>
                  </a:ext>
                </a:extLst>
              </p:cNvPr>
              <p:cNvSpPr/>
              <p:nvPr/>
            </p:nvSpPr>
            <p:spPr>
              <a:xfrm>
                <a:off x="5329627" y="1484920"/>
                <a:ext cx="1522637"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考核方案和</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数据管理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[8]</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8" name="Rounded Rectangle 10">
                <a:extLst>
                  <a:ext uri="{FF2B5EF4-FFF2-40B4-BE49-F238E27FC236}">
                    <a16:creationId xmlns:a16="http://schemas.microsoft.com/office/drawing/2014/main" id="{AB843471-D9BD-4949-8ED5-37F8A72C60A4}"/>
                  </a:ext>
                </a:extLst>
              </p:cNvPr>
              <p:cNvSpPr/>
              <p:nvPr/>
            </p:nvSpPr>
            <p:spPr>
              <a:xfrm>
                <a:off x="6915993" y="1485301"/>
                <a:ext cx="1522637"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任务管理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[8]</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9" name="Rounded Rectangle 11">
                <a:extLst>
                  <a:ext uri="{FF2B5EF4-FFF2-40B4-BE49-F238E27FC236}">
                    <a16:creationId xmlns:a16="http://schemas.microsoft.com/office/drawing/2014/main" id="{46CAE020-D804-4639-9518-DD6084CE9382}"/>
                  </a:ext>
                </a:extLst>
              </p:cNvPr>
              <p:cNvSpPr/>
              <p:nvPr/>
            </p:nvSpPr>
            <p:spPr>
              <a:xfrm>
                <a:off x="8483643" y="1485481"/>
                <a:ext cx="1522637"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业绩查询</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[6]</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50" name="Rounded Rectangle 12">
                <a:extLst>
                  <a:ext uri="{FF2B5EF4-FFF2-40B4-BE49-F238E27FC236}">
                    <a16:creationId xmlns:a16="http://schemas.microsoft.com/office/drawing/2014/main" id="{26605984-1018-49D0-A270-8E04E202BA1A}"/>
                  </a:ext>
                </a:extLst>
              </p:cNvPr>
              <p:cNvSpPr/>
              <p:nvPr/>
            </p:nvSpPr>
            <p:spPr>
              <a:xfrm>
                <a:off x="10055502" y="1494189"/>
                <a:ext cx="1522637"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预算支持</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51" name="Rounded Rectangle 23">
                <a:extLst>
                  <a:ext uri="{FF2B5EF4-FFF2-40B4-BE49-F238E27FC236}">
                    <a16:creationId xmlns:a16="http://schemas.microsoft.com/office/drawing/2014/main" id="{479840D2-0B14-437C-B1FF-19108CC799D2}"/>
                  </a:ext>
                </a:extLst>
              </p:cNvPr>
              <p:cNvSpPr/>
              <p:nvPr/>
            </p:nvSpPr>
            <p:spPr>
              <a:xfrm>
                <a:off x="605081" y="1479203"/>
                <a:ext cx="1522637"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等级管理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[5]</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grpSp>
          <p:nvGrpSpPr>
            <p:cNvPr id="83" name="组合 82">
              <a:extLst>
                <a:ext uri="{FF2B5EF4-FFF2-40B4-BE49-F238E27FC236}">
                  <a16:creationId xmlns:a16="http://schemas.microsoft.com/office/drawing/2014/main" id="{CD2560A8-F5B8-4C7D-9566-DA452FF2E53F}"/>
                </a:ext>
              </a:extLst>
            </p:cNvPr>
            <p:cNvGrpSpPr/>
            <p:nvPr/>
          </p:nvGrpSpPr>
          <p:grpSpPr>
            <a:xfrm>
              <a:off x="3812627" y="5330930"/>
              <a:ext cx="7807295" cy="819173"/>
              <a:chOff x="527065" y="1784024"/>
              <a:chExt cx="11048049" cy="537816"/>
            </a:xfrm>
            <a:solidFill>
              <a:srgbClr val="7030A0"/>
            </a:solidFill>
          </p:grpSpPr>
          <p:sp>
            <p:nvSpPr>
              <p:cNvPr id="140" name="Rounded Rectangle 5">
                <a:extLst>
                  <a:ext uri="{FF2B5EF4-FFF2-40B4-BE49-F238E27FC236}">
                    <a16:creationId xmlns:a16="http://schemas.microsoft.com/office/drawing/2014/main" id="{EC543CDB-77CF-4CE0-B5E4-FE18B97836DC}"/>
                  </a:ext>
                </a:extLst>
              </p:cNvPr>
              <p:cNvSpPr/>
              <p:nvPr/>
            </p:nvSpPr>
            <p:spPr>
              <a:xfrm>
                <a:off x="527065" y="1784024"/>
                <a:ext cx="2143760" cy="537815"/>
              </a:xfrm>
              <a:prstGeom prst="roundRect">
                <a:avLst>
                  <a:gd name="adj" fmla="val 4908"/>
                </a:avLst>
              </a:prstGeom>
              <a:solidFill>
                <a:srgbClr val="00A3A1"/>
              </a:solidFill>
              <a:ln>
                <a:noFill/>
              </a:ln>
              <a:effectLst/>
            </p:spPr>
            <p:txBody>
              <a:bodyPr wrap="square" lIns="0" tIns="0" rIns="0" bIns="0" anchor="ctr">
                <a:noAutofit/>
              </a:bodyPr>
              <a:lstStyle/>
              <a:p>
                <a:pPr algn="ctr" eaLnBrk="0" fontAlgn="base" hangingPunct="0">
                  <a:spcBef>
                    <a:spcPct val="0"/>
                  </a:spcBef>
                  <a:spcAft>
                    <a:spcPct val="0"/>
                  </a:spcAft>
                </a:pP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行业分析</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eaLnBrk="0" fontAlgn="base" hangingPunct="0">
                  <a:spcBef>
                    <a:spcPct val="0"/>
                  </a:spcBef>
                  <a:spcAft>
                    <a:spcPct val="0"/>
                  </a:spcAft>
                </a:pPr>
                <a:r>
                  <a:rPr 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a:t>
                </a:r>
                <a:endParaRPr lang="en-GB" sz="1200" b="1" dirty="0" err="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1" name="Rounded Rectangle 6">
                <a:extLst>
                  <a:ext uri="{FF2B5EF4-FFF2-40B4-BE49-F238E27FC236}">
                    <a16:creationId xmlns:a16="http://schemas.microsoft.com/office/drawing/2014/main" id="{9723C06E-6816-4456-BD72-AC1E306EED7D}"/>
                  </a:ext>
                </a:extLst>
              </p:cNvPr>
              <p:cNvSpPr/>
              <p:nvPr/>
            </p:nvSpPr>
            <p:spPr>
              <a:xfrm>
                <a:off x="2753137" y="1784024"/>
                <a:ext cx="2143760" cy="537815"/>
              </a:xfrm>
              <a:prstGeom prst="roundRect">
                <a:avLst>
                  <a:gd name="adj" fmla="val 4908"/>
                </a:avLst>
              </a:prstGeom>
              <a:solidFill>
                <a:srgbClr val="00A3A1"/>
              </a:solidFill>
              <a:ln>
                <a:noFill/>
              </a:ln>
              <a:effectLst/>
            </p:spPr>
            <p:txBody>
              <a:bodyPr wrap="square" lIns="0" tIns="0" rIns="0" bIns="0" anchor="ctr">
                <a:noAutofit/>
              </a:bodyPr>
              <a:lstStyle/>
              <a:p>
                <a:pPr algn="ctr" eaLnBrk="0" fontAlgn="base" hangingPunct="0">
                  <a:spcBef>
                    <a:spcPct val="0"/>
                  </a:spcBef>
                  <a:spcAft>
                    <a:spcPct val="0"/>
                  </a:spcAft>
                </a:pP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客户分析</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eaLnBrk="0" fontAlgn="base" hangingPunct="0">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[10]</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2" name="Rounded Rectangle 7">
                <a:extLst>
                  <a:ext uri="{FF2B5EF4-FFF2-40B4-BE49-F238E27FC236}">
                    <a16:creationId xmlns:a16="http://schemas.microsoft.com/office/drawing/2014/main" id="{6CF69693-E385-46CA-A501-68C19C618F31}"/>
                  </a:ext>
                </a:extLst>
              </p:cNvPr>
              <p:cNvSpPr/>
              <p:nvPr/>
            </p:nvSpPr>
            <p:spPr>
              <a:xfrm>
                <a:off x="4979210" y="1784025"/>
                <a:ext cx="2143760" cy="537815"/>
              </a:xfrm>
              <a:prstGeom prst="roundRect">
                <a:avLst>
                  <a:gd name="adj" fmla="val 4908"/>
                </a:avLst>
              </a:prstGeom>
              <a:solidFill>
                <a:srgbClr val="00A3A1"/>
              </a:solidFill>
              <a:ln>
                <a:noFill/>
              </a:ln>
              <a:effectLst/>
            </p:spPr>
            <p:txBody>
              <a:bodyPr wrap="square" lIns="0" tIns="0" rIns="0" bIns="0" anchor="ctr">
                <a:noAutofit/>
              </a:bodyPr>
              <a:lstStyle/>
              <a:p>
                <a:pPr algn="ctr" eaLnBrk="0" fontAlgn="base" hangingPunct="0">
                  <a:spcBef>
                    <a:spcPct val="0"/>
                  </a:spcBef>
                  <a:spcAft>
                    <a:spcPct val="0"/>
                  </a:spcAft>
                </a:pP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价格分析</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eaLnBrk="0" fontAlgn="base" hangingPunct="0">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3" name="Rounded Rectangle 8">
                <a:extLst>
                  <a:ext uri="{FF2B5EF4-FFF2-40B4-BE49-F238E27FC236}">
                    <a16:creationId xmlns:a16="http://schemas.microsoft.com/office/drawing/2014/main" id="{FD784E48-80D9-4D07-9589-5DACBE7F45B6}"/>
                  </a:ext>
                </a:extLst>
              </p:cNvPr>
              <p:cNvSpPr/>
              <p:nvPr/>
            </p:nvSpPr>
            <p:spPr>
              <a:xfrm>
                <a:off x="7205282" y="1784024"/>
                <a:ext cx="2143760" cy="537815"/>
              </a:xfrm>
              <a:prstGeom prst="roundRect">
                <a:avLst>
                  <a:gd name="adj" fmla="val 4908"/>
                </a:avLst>
              </a:prstGeom>
              <a:solidFill>
                <a:srgbClr val="00A3A1"/>
              </a:solidFill>
              <a:ln>
                <a:noFill/>
              </a:ln>
              <a:effectLst/>
            </p:spPr>
            <p:txBody>
              <a:bodyPr wrap="square" lIns="0" tIns="0" rIns="0" bIns="0" anchor="ctr">
                <a:noAutofit/>
              </a:bodyPr>
              <a:lstStyle/>
              <a:p>
                <a:pPr algn="ctr" eaLnBrk="0" fontAlgn="base" hangingPunct="0">
                  <a:spcBef>
                    <a:spcPct val="0"/>
                  </a:spcBef>
                  <a:spcAft>
                    <a:spcPct val="0"/>
                  </a:spcAft>
                </a:pP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情景模拟</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eaLnBrk="0" fontAlgn="base" hangingPunct="0">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4" name="Rounded Rectangle 9">
                <a:extLst>
                  <a:ext uri="{FF2B5EF4-FFF2-40B4-BE49-F238E27FC236}">
                    <a16:creationId xmlns:a16="http://schemas.microsoft.com/office/drawing/2014/main" id="{B4D06C1E-3C79-4F68-9C7C-0CC7A62D7A8E}"/>
                  </a:ext>
                </a:extLst>
              </p:cNvPr>
              <p:cNvSpPr/>
              <p:nvPr/>
            </p:nvSpPr>
            <p:spPr>
              <a:xfrm>
                <a:off x="9431354" y="1784024"/>
                <a:ext cx="2143760" cy="537815"/>
              </a:xfrm>
              <a:prstGeom prst="roundRect">
                <a:avLst>
                  <a:gd name="adj" fmla="val 4908"/>
                </a:avLst>
              </a:prstGeom>
              <a:solidFill>
                <a:srgbClr val="00A3A1"/>
              </a:solidFill>
              <a:ln>
                <a:noFill/>
              </a:ln>
              <a:effectLst/>
            </p:spPr>
            <p:txBody>
              <a:bodyPr wrap="square" lIns="0" tIns="0" rIns="0" bIns="0" anchor="ctr">
                <a:noAutofit/>
              </a:bodyPr>
              <a:lstStyle/>
              <a:p>
                <a:pPr algn="ctr" eaLnBrk="0" fontAlgn="base" hangingPunct="0">
                  <a:spcBef>
                    <a:spcPct val="0"/>
                  </a:spcBef>
                  <a:spcAft>
                    <a:spcPct val="0"/>
                  </a:spcAft>
                </a:pP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客户管理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eaLnBrk="0" fontAlgn="base" hangingPunct="0">
                  <a:spcBef>
                    <a:spcPct val="0"/>
                  </a:spcBef>
                  <a:spcAft>
                    <a:spcPct val="0"/>
                  </a:spcAft>
                </a:pPr>
                <a:r>
                  <a:rPr lang="en-US" altLang="zh-CN" sz="12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[5]</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grpSp>
          <p:nvGrpSpPr>
            <p:cNvPr id="84" name="组合 83">
              <a:extLst>
                <a:ext uri="{FF2B5EF4-FFF2-40B4-BE49-F238E27FC236}">
                  <a16:creationId xmlns:a16="http://schemas.microsoft.com/office/drawing/2014/main" id="{0806E86A-7CBB-40E8-86EC-BC1328B48E5B}"/>
                </a:ext>
              </a:extLst>
            </p:cNvPr>
            <p:cNvGrpSpPr/>
            <p:nvPr/>
          </p:nvGrpSpPr>
          <p:grpSpPr>
            <a:xfrm>
              <a:off x="3804531" y="2668132"/>
              <a:ext cx="7783160" cy="819173"/>
              <a:chOff x="591491" y="2068981"/>
              <a:chExt cx="8250425" cy="441043"/>
            </a:xfrm>
            <a:solidFill>
              <a:srgbClr val="00B0F0"/>
            </a:solidFill>
          </p:grpSpPr>
          <p:sp>
            <p:nvSpPr>
              <p:cNvPr id="134" name="Rounded Rectangle 23">
                <a:extLst>
                  <a:ext uri="{FF2B5EF4-FFF2-40B4-BE49-F238E27FC236}">
                    <a16:creationId xmlns:a16="http://schemas.microsoft.com/office/drawing/2014/main" id="{236A5A48-A8C4-42EF-9340-B3533B888C43}"/>
                  </a:ext>
                </a:extLst>
              </p:cNvPr>
              <p:cNvSpPr/>
              <p:nvPr/>
            </p:nvSpPr>
            <p:spPr>
              <a:xfrm>
                <a:off x="591491" y="2068981"/>
                <a:ext cx="1332438" cy="441043"/>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产品分析</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a:t>
                </a:r>
                <a:endParaRPr lang="en-GB" sz="1200" b="1" dirty="0" err="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5" name="Rounded Rectangle 24">
                <a:extLst>
                  <a:ext uri="{FF2B5EF4-FFF2-40B4-BE49-F238E27FC236}">
                    <a16:creationId xmlns:a16="http://schemas.microsoft.com/office/drawing/2014/main" id="{318B6C47-E83E-4A89-96DD-01031290DE2A}"/>
                  </a:ext>
                </a:extLst>
              </p:cNvPr>
              <p:cNvSpPr/>
              <p:nvPr/>
            </p:nvSpPr>
            <p:spPr>
              <a:xfrm>
                <a:off x="1975089" y="2068981"/>
                <a:ext cx="1332438" cy="441043"/>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产品生命周期管理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6" name="Rounded Rectangle 25">
                <a:extLst>
                  <a:ext uri="{FF2B5EF4-FFF2-40B4-BE49-F238E27FC236}">
                    <a16:creationId xmlns:a16="http://schemas.microsoft.com/office/drawing/2014/main" id="{20CA4E3A-A895-47B4-9383-8CA414F9A50B}"/>
                  </a:ext>
                </a:extLst>
              </p:cNvPr>
              <p:cNvSpPr/>
              <p:nvPr/>
            </p:nvSpPr>
            <p:spPr>
              <a:xfrm>
                <a:off x="3358688" y="2068981"/>
                <a:ext cx="1332438" cy="441043"/>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产品组合管理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7" name="Rounded Rectangle 26">
                <a:extLst>
                  <a:ext uri="{FF2B5EF4-FFF2-40B4-BE49-F238E27FC236}">
                    <a16:creationId xmlns:a16="http://schemas.microsoft.com/office/drawing/2014/main" id="{94697F4D-BDA2-4CA3-ABFE-E800DE3220D3}"/>
                  </a:ext>
                </a:extLst>
              </p:cNvPr>
              <p:cNvSpPr/>
              <p:nvPr/>
            </p:nvSpPr>
            <p:spPr>
              <a:xfrm>
                <a:off x="4742286" y="2068981"/>
                <a:ext cx="1332438" cy="441043"/>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产品定价管理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8" name="Rounded Rectangle 27">
                <a:extLst>
                  <a:ext uri="{FF2B5EF4-FFF2-40B4-BE49-F238E27FC236}">
                    <a16:creationId xmlns:a16="http://schemas.microsoft.com/office/drawing/2014/main" id="{3EA5FE98-3882-4AE0-96D8-3C8B6D332AF9}"/>
                  </a:ext>
                </a:extLst>
              </p:cNvPr>
              <p:cNvSpPr/>
              <p:nvPr/>
            </p:nvSpPr>
            <p:spPr>
              <a:xfrm>
                <a:off x="6125882" y="2068981"/>
                <a:ext cx="1332438" cy="441043"/>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产品风险合规管理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9" name="Rounded Rectangle 28">
                <a:extLst>
                  <a:ext uri="{FF2B5EF4-FFF2-40B4-BE49-F238E27FC236}">
                    <a16:creationId xmlns:a16="http://schemas.microsoft.com/office/drawing/2014/main" id="{CD628797-276A-466C-98A7-FC4C07725991}"/>
                  </a:ext>
                </a:extLst>
              </p:cNvPr>
              <p:cNvSpPr/>
              <p:nvPr/>
            </p:nvSpPr>
            <p:spPr>
              <a:xfrm>
                <a:off x="7509478" y="2068981"/>
                <a:ext cx="1332438" cy="441043"/>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产品营销管理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grpSp>
          <p:nvGrpSpPr>
            <p:cNvPr id="89" name="组合 88">
              <a:extLst>
                <a:ext uri="{FF2B5EF4-FFF2-40B4-BE49-F238E27FC236}">
                  <a16:creationId xmlns:a16="http://schemas.microsoft.com/office/drawing/2014/main" id="{BD1BD7FF-D5F2-489E-8E4C-2190FE345A01}"/>
                </a:ext>
              </a:extLst>
            </p:cNvPr>
            <p:cNvGrpSpPr/>
            <p:nvPr/>
          </p:nvGrpSpPr>
          <p:grpSpPr>
            <a:xfrm>
              <a:off x="3804531" y="3556700"/>
              <a:ext cx="7783160" cy="816711"/>
              <a:chOff x="587375" y="1484921"/>
              <a:chExt cx="10979667" cy="538377"/>
            </a:xfrm>
            <a:solidFill>
              <a:schemeClr val="accent2"/>
            </a:solidFill>
          </p:grpSpPr>
          <p:sp>
            <p:nvSpPr>
              <p:cNvPr id="125" name="Rounded Rectangle 5">
                <a:extLst>
                  <a:ext uri="{FF2B5EF4-FFF2-40B4-BE49-F238E27FC236}">
                    <a16:creationId xmlns:a16="http://schemas.microsoft.com/office/drawing/2014/main" id="{FEF56A87-FCFC-4DCC-9CCB-D7D3D3D2AF76}"/>
                  </a:ext>
                </a:extLst>
              </p:cNvPr>
              <p:cNvSpPr/>
              <p:nvPr/>
            </p:nvSpPr>
            <p:spPr>
              <a:xfrm>
                <a:off x="587375" y="1484921"/>
                <a:ext cx="1182714"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客户洞察和需求挖掘</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[8]</a:t>
                </a:r>
                <a:endParaRPr lang="en-GB" sz="2800" b="1" dirty="0" err="1">
                  <a:solidFill>
                    <a:schemeClr val="bg1"/>
                  </a:solidFill>
                  <a:latin typeface="微软雅黑" panose="020B0503020204020204" pitchFamily="34" charset="-122"/>
                  <a:ea typeface="微软雅黑" panose="020B0503020204020204" pitchFamily="34" charset="-122"/>
                </a:endParaRPr>
              </a:p>
            </p:txBody>
          </p:sp>
          <p:sp>
            <p:nvSpPr>
              <p:cNvPr id="126" name="Rounded Rectangle 6">
                <a:extLst>
                  <a:ext uri="{FF2B5EF4-FFF2-40B4-BE49-F238E27FC236}">
                    <a16:creationId xmlns:a16="http://schemas.microsoft.com/office/drawing/2014/main" id="{4395DD6F-02EF-4ED4-887E-544F7FEAAF8D}"/>
                  </a:ext>
                </a:extLst>
              </p:cNvPr>
              <p:cNvSpPr/>
              <p:nvPr/>
            </p:nvSpPr>
            <p:spPr>
              <a:xfrm>
                <a:off x="1815501" y="1484921"/>
                <a:ext cx="1182714"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产品销售</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机会发现</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[6]</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7" name="Rounded Rectangle 7">
                <a:extLst>
                  <a:ext uri="{FF2B5EF4-FFF2-40B4-BE49-F238E27FC236}">
                    <a16:creationId xmlns:a16="http://schemas.microsoft.com/office/drawing/2014/main" id="{1254AD28-ADB3-472D-8867-E57FC1BD972A}"/>
                  </a:ext>
                </a:extLst>
              </p:cNvPr>
              <p:cNvSpPr/>
              <p:nvPr/>
            </p:nvSpPr>
            <p:spPr>
              <a:xfrm>
                <a:off x="4285037" y="1484921"/>
                <a:ext cx="1182714"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风险精准定价</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8" name="Rounded Rectangle 8">
                <a:extLst>
                  <a:ext uri="{FF2B5EF4-FFF2-40B4-BE49-F238E27FC236}">
                    <a16:creationId xmlns:a16="http://schemas.microsoft.com/office/drawing/2014/main" id="{4A2BD08C-CCEE-46EA-B8DB-05EA35567817}"/>
                  </a:ext>
                </a:extLst>
              </p:cNvPr>
              <p:cNvSpPr/>
              <p:nvPr/>
            </p:nvSpPr>
            <p:spPr>
              <a:xfrm>
                <a:off x="5513163" y="1484921"/>
                <a:ext cx="1182714"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综合金融方案设计</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[5]</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9" name="Rounded Rectangle 9">
                <a:extLst>
                  <a:ext uri="{FF2B5EF4-FFF2-40B4-BE49-F238E27FC236}">
                    <a16:creationId xmlns:a16="http://schemas.microsoft.com/office/drawing/2014/main" id="{3DFA4C68-3BD1-40CB-9B04-2FC3E6B31719}"/>
                  </a:ext>
                </a:extLst>
              </p:cNvPr>
              <p:cNvSpPr/>
              <p:nvPr/>
            </p:nvSpPr>
            <p:spPr>
              <a:xfrm>
                <a:off x="6741289" y="1484921"/>
                <a:ext cx="1182714"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进度跟踪检视</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[5]</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0" name="Rounded Rectangle 10">
                <a:extLst>
                  <a:ext uri="{FF2B5EF4-FFF2-40B4-BE49-F238E27FC236}">
                    <a16:creationId xmlns:a16="http://schemas.microsoft.com/office/drawing/2014/main" id="{3DC8262E-93BA-4A94-86A2-9076F7AD408C}"/>
                  </a:ext>
                </a:extLst>
              </p:cNvPr>
              <p:cNvSpPr/>
              <p:nvPr/>
            </p:nvSpPr>
            <p:spPr>
              <a:xfrm>
                <a:off x="7956343" y="1485302"/>
                <a:ext cx="1182714"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合约签订</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1" name="Rounded Rectangle 11">
                <a:extLst>
                  <a:ext uri="{FF2B5EF4-FFF2-40B4-BE49-F238E27FC236}">
                    <a16:creationId xmlns:a16="http://schemas.microsoft.com/office/drawing/2014/main" id="{33446F91-C7D1-45A7-B21C-0FD5B8FCCBE4}"/>
                  </a:ext>
                </a:extLst>
              </p:cNvPr>
              <p:cNvSpPr/>
              <p:nvPr/>
            </p:nvSpPr>
            <p:spPr>
              <a:xfrm>
                <a:off x="9174022" y="1485483"/>
                <a:ext cx="1182714"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方案落实</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2" name="Rounded Rectangle 24">
                <a:extLst>
                  <a:ext uri="{FF2B5EF4-FFF2-40B4-BE49-F238E27FC236}">
                    <a16:creationId xmlns:a16="http://schemas.microsoft.com/office/drawing/2014/main" id="{FF0E1005-739F-4FBC-B9CD-6BBC68F4A9BC}"/>
                  </a:ext>
                </a:extLst>
              </p:cNvPr>
              <p:cNvSpPr/>
              <p:nvPr/>
            </p:nvSpPr>
            <p:spPr>
              <a:xfrm>
                <a:off x="10384328" y="1484921"/>
                <a:ext cx="1182714"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方案落实交付服务跟进</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3" name="Rounded Rectangle 26">
                <a:extLst>
                  <a:ext uri="{FF2B5EF4-FFF2-40B4-BE49-F238E27FC236}">
                    <a16:creationId xmlns:a16="http://schemas.microsoft.com/office/drawing/2014/main" id="{B8E86E02-4FF5-4E95-8DA7-2FD0624EC1D4}"/>
                  </a:ext>
                </a:extLst>
              </p:cNvPr>
              <p:cNvSpPr/>
              <p:nvPr/>
            </p:nvSpPr>
            <p:spPr>
              <a:xfrm>
                <a:off x="3047700" y="1484921"/>
                <a:ext cx="1182714" cy="537815"/>
              </a:xfrm>
              <a:prstGeom prst="roundRect">
                <a:avLst>
                  <a:gd name="adj" fmla="val 49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可实现性分析</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[5]</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
          <p:nvSpPr>
            <p:cNvPr id="95" name="Rectangle 18">
              <a:extLst>
                <a:ext uri="{FF2B5EF4-FFF2-40B4-BE49-F238E27FC236}">
                  <a16:creationId xmlns:a16="http://schemas.microsoft.com/office/drawing/2014/main" id="{D0704093-A4F1-4936-B05C-5F3253DA263A}"/>
                </a:ext>
              </a:extLst>
            </p:cNvPr>
            <p:cNvSpPr>
              <a:spLocks noChangeArrowheads="1"/>
            </p:cNvSpPr>
            <p:nvPr/>
          </p:nvSpPr>
          <p:spPr bwMode="auto">
            <a:xfrm>
              <a:off x="1631072" y="1779562"/>
              <a:ext cx="2123130" cy="817847"/>
            </a:xfrm>
            <a:prstGeom prst="rect">
              <a:avLst/>
            </a:prstGeom>
            <a:solidFill>
              <a:srgbClr val="0070C0"/>
            </a:solidFill>
            <a:ln>
              <a:noFill/>
            </a:ln>
            <a:effectLst/>
          </p:spPr>
          <p:txBody>
            <a:bodyPr wrap="square" lIns="0" tIns="0" rIns="0" bIns="0" anchor="ctr">
              <a:noAutofit/>
            </a:bodyPr>
            <a:lstStyle>
              <a:lvl1pPr indent="177800"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0" algn="ctr" eaLnBrk="0" fontAlgn="base" hangingPunct="0">
                <a:spcBef>
                  <a:spcPct val="0"/>
                </a:spcBef>
                <a:spcAft>
                  <a:spcPct val="0"/>
                </a:spcAft>
              </a:pP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客户精细化、行业延伸化、价值差异化</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indent="0" algn="ctr" eaLnBrk="0" fontAlgn="base" hangingPunct="0">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8" name="Title 1">
              <a:extLst>
                <a:ext uri="{FF2B5EF4-FFF2-40B4-BE49-F238E27FC236}">
                  <a16:creationId xmlns:a16="http://schemas.microsoft.com/office/drawing/2014/main" id="{5AEB10E5-30E6-445B-9AAD-4E7471878470}"/>
                </a:ext>
              </a:extLst>
            </p:cNvPr>
            <p:cNvSpPr txBox="1">
              <a:spLocks/>
            </p:cNvSpPr>
            <p:nvPr/>
          </p:nvSpPr>
          <p:spPr>
            <a:xfrm>
              <a:off x="1623297" y="1328058"/>
              <a:ext cx="2123130" cy="326482"/>
            </a:xfrm>
            <a:prstGeom prst="rect">
              <a:avLst/>
            </a:prstGeom>
            <a:solidFill>
              <a:schemeClr val="bg1">
                <a:lumMod val="65000"/>
              </a:schemeClr>
            </a:solidFill>
          </p:spPr>
          <p:txBody>
            <a:bodyPr vert="horz" lIns="36000" tIns="36000" rIns="36000" bIns="36000" rtlCol="0" anchor="ctr" anchorCtr="0">
              <a:noAutofit/>
            </a:bodyPr>
            <a:lstStyle>
              <a:defPPr>
                <a:defRPr lang="en-US"/>
              </a:defPPr>
              <a:lvl1pPr algn="ctr">
                <a:lnSpc>
                  <a:spcPct val="100000"/>
                </a:lnSpc>
                <a:spcBef>
                  <a:spcPct val="0"/>
                </a:spcBef>
                <a:buNone/>
                <a:defRPr sz="14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defRPr>
              </a:lvl1pPr>
            </a:lstStyle>
            <a:p>
              <a:r>
                <a:rPr lang="zh-CN" altLang="en-US" sz="1200" dirty="0"/>
                <a:t>目 标</a:t>
              </a:r>
            </a:p>
          </p:txBody>
        </p:sp>
        <p:sp>
          <p:nvSpPr>
            <p:cNvPr id="120" name="Title 1">
              <a:extLst>
                <a:ext uri="{FF2B5EF4-FFF2-40B4-BE49-F238E27FC236}">
                  <a16:creationId xmlns:a16="http://schemas.microsoft.com/office/drawing/2014/main" id="{92BA2DF2-A4CE-4C49-8DFF-138AC9E55B4E}"/>
                </a:ext>
              </a:extLst>
            </p:cNvPr>
            <p:cNvSpPr txBox="1">
              <a:spLocks/>
            </p:cNvSpPr>
            <p:nvPr/>
          </p:nvSpPr>
          <p:spPr>
            <a:xfrm>
              <a:off x="3812627" y="1327751"/>
              <a:ext cx="7775064" cy="327708"/>
            </a:xfrm>
            <a:prstGeom prst="rect">
              <a:avLst/>
            </a:prstGeom>
            <a:solidFill>
              <a:schemeClr val="bg1">
                <a:lumMod val="65000"/>
              </a:schemeClr>
            </a:solidFill>
          </p:spPr>
          <p:txBody>
            <a:bodyPr vert="horz" lIns="36000" tIns="36000" rIns="36000" bIns="36000" rtlCol="0" anchor="ctr" anchorCtr="0">
              <a:noAutofit/>
            </a:bodyPr>
            <a:lstStyle>
              <a:lvl1pPr algn="l" defTabSz="914400" rtl="0" eaLnBrk="1" latinLnBrk="0" hangingPunct="1">
                <a:lnSpc>
                  <a:spcPct val="100000"/>
                </a:lnSpc>
                <a:spcBef>
                  <a:spcPct val="0"/>
                </a:spcBef>
                <a:buNone/>
                <a:defRPr sz="5400" kern="1200">
                  <a:solidFill>
                    <a:schemeClr val="tx2"/>
                  </a:solidFill>
                  <a:latin typeface="Microsoft YaHei" panose="020B0503020204020204" pitchFamily="34" charset="-122"/>
                  <a:ea typeface="+mj-ea"/>
                  <a:cs typeface="+mj-cs"/>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场 景 集</a:t>
              </a:r>
            </a:p>
          </p:txBody>
        </p:sp>
        <p:sp>
          <p:nvSpPr>
            <p:cNvPr id="121" name="Rectangle 18">
              <a:extLst>
                <a:ext uri="{FF2B5EF4-FFF2-40B4-BE49-F238E27FC236}">
                  <a16:creationId xmlns:a16="http://schemas.microsoft.com/office/drawing/2014/main" id="{8F0F5704-FBE6-4778-8E64-F7E387CE7D5D}"/>
                </a:ext>
              </a:extLst>
            </p:cNvPr>
            <p:cNvSpPr>
              <a:spLocks noChangeArrowheads="1"/>
            </p:cNvSpPr>
            <p:nvPr/>
          </p:nvSpPr>
          <p:spPr bwMode="auto">
            <a:xfrm>
              <a:off x="1631072" y="2668132"/>
              <a:ext cx="2123130" cy="817847"/>
            </a:xfrm>
            <a:prstGeom prst="rect">
              <a:avLst/>
            </a:prstGeom>
            <a:solidFill>
              <a:srgbClr val="00B0F0"/>
            </a:solidFill>
            <a:ln>
              <a:noFill/>
            </a:ln>
            <a:effectLst/>
          </p:spPr>
          <p:txBody>
            <a:bodyPr wrap="square" lIns="0" tIns="0" rIns="0" bIns="0" anchor="ctr">
              <a:noAutofit/>
            </a:bodyPr>
            <a:lstStyle>
              <a:lvl1pPr indent="177800"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0" algn="ctr" eaLnBrk="0" fontAlgn="base" hangingPunct="0">
                <a:spcBef>
                  <a:spcPct val="0"/>
                </a:spcBef>
                <a:spcAft>
                  <a:spcPct val="0"/>
                </a:spcAft>
              </a:pP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方案整体化、组合多元化、合作顾问化</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indent="0" algn="ctr" eaLnBrk="0" fontAlgn="base" hangingPunct="0">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[19]</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2" name="Rectangle 18">
              <a:extLst>
                <a:ext uri="{FF2B5EF4-FFF2-40B4-BE49-F238E27FC236}">
                  <a16:creationId xmlns:a16="http://schemas.microsoft.com/office/drawing/2014/main" id="{23D023F6-14AE-4805-818F-FD63EAC0B444}"/>
                </a:ext>
              </a:extLst>
            </p:cNvPr>
            <p:cNvSpPr>
              <a:spLocks noChangeArrowheads="1"/>
            </p:cNvSpPr>
            <p:nvPr/>
          </p:nvSpPr>
          <p:spPr bwMode="auto">
            <a:xfrm>
              <a:off x="1623297" y="3556700"/>
              <a:ext cx="2123130" cy="817847"/>
            </a:xfrm>
            <a:prstGeom prst="rect">
              <a:avLst/>
            </a:prstGeom>
            <a:solidFill>
              <a:schemeClr val="accent2"/>
            </a:solidFill>
            <a:ln>
              <a:noFill/>
            </a:ln>
            <a:effectLst/>
          </p:spPr>
          <p:txBody>
            <a:bodyPr wrap="square" lIns="0" tIns="0" rIns="0" bIns="0" anchor="ctr">
              <a:noAutofit/>
            </a:bodyPr>
            <a:lstStyle>
              <a:lvl1pPr indent="177800"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0" algn="ctr" eaLnBrk="0" fontAlgn="base" hangingPunct="0">
                <a:spcBef>
                  <a:spcPct val="0"/>
                </a:spcBef>
                <a:spcAft>
                  <a:spcPct val="0"/>
                </a:spcAft>
              </a:pP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细分客户定位、精确资源匹配、综合智能定价、服务随时响应</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indent="0" algn="ctr" eaLnBrk="0" fontAlgn="base" hangingPunct="0">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[42]</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3" name="Rectangle 18">
              <a:extLst>
                <a:ext uri="{FF2B5EF4-FFF2-40B4-BE49-F238E27FC236}">
                  <a16:creationId xmlns:a16="http://schemas.microsoft.com/office/drawing/2014/main" id="{411321CA-6768-4C72-9043-5F3F75527114}"/>
                </a:ext>
              </a:extLst>
            </p:cNvPr>
            <p:cNvSpPr>
              <a:spLocks noChangeArrowheads="1"/>
            </p:cNvSpPr>
            <p:nvPr/>
          </p:nvSpPr>
          <p:spPr bwMode="auto">
            <a:xfrm>
              <a:off x="1623297" y="4434051"/>
              <a:ext cx="2123130" cy="817847"/>
            </a:xfrm>
            <a:prstGeom prst="rect">
              <a:avLst/>
            </a:prstGeom>
            <a:solidFill>
              <a:schemeClr val="bg2">
                <a:lumMod val="50000"/>
              </a:schemeClr>
            </a:solidFill>
            <a:ln>
              <a:noFill/>
            </a:ln>
            <a:effectLst/>
          </p:spPr>
          <p:txBody>
            <a:bodyPr wrap="square" lIns="0" tIns="0" rIns="0" bIns="0" anchor="ctr">
              <a:noAutofit/>
            </a:bodyPr>
            <a:lstStyle>
              <a:lvl1pPr indent="177800"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0" algn="ctr" eaLnBrk="0" fontAlgn="base" hangingPunct="0">
                <a:spcBef>
                  <a:spcPct val="0"/>
                </a:spcBef>
                <a:spcAft>
                  <a:spcPct val="0"/>
                </a:spcAft>
              </a:pP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融合化界面、精细化管理、协作化团队</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indent="0" algn="ctr" eaLnBrk="0" fontAlgn="base" hangingPunct="0">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[44]</a:t>
              </a:r>
            </a:p>
          </p:txBody>
        </p:sp>
        <p:sp>
          <p:nvSpPr>
            <p:cNvPr id="124" name="Rectangle 18">
              <a:extLst>
                <a:ext uri="{FF2B5EF4-FFF2-40B4-BE49-F238E27FC236}">
                  <a16:creationId xmlns:a16="http://schemas.microsoft.com/office/drawing/2014/main" id="{A5FE90BF-EE46-44F9-9A10-C6D4AC268E3C}"/>
                </a:ext>
              </a:extLst>
            </p:cNvPr>
            <p:cNvSpPr>
              <a:spLocks noChangeArrowheads="1"/>
            </p:cNvSpPr>
            <p:nvPr/>
          </p:nvSpPr>
          <p:spPr bwMode="auto">
            <a:xfrm>
              <a:off x="1623297" y="5330930"/>
              <a:ext cx="2123130" cy="817847"/>
            </a:xfrm>
            <a:prstGeom prst="rect">
              <a:avLst/>
            </a:prstGeom>
            <a:solidFill>
              <a:srgbClr val="00A3A1"/>
            </a:solidFill>
            <a:ln>
              <a:noFill/>
            </a:ln>
            <a:effectLst/>
          </p:spPr>
          <p:txBody>
            <a:bodyPr wrap="square" lIns="0" tIns="0" rIns="0" bIns="0" anchor="ctr">
              <a:noAutofit/>
            </a:bodyPr>
            <a:lstStyle>
              <a:lvl1pPr indent="177800"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0" algn="ctr" eaLnBrk="0" fontAlgn="base" hangingPunct="0">
                <a:spcBef>
                  <a:spcPct val="0"/>
                </a:spcBef>
                <a:spcAft>
                  <a:spcPct val="0"/>
                </a:spcAft>
              </a:pPr>
              <a:r>
                <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了解客户行业背景，熟悉客户关系，对标行业数据，满足客户需求</a:t>
              </a:r>
              <a:endPar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a:p>
              <a:pPr indent="0" algn="ctr" eaLnBrk="0" fontAlgn="base" hangingPunct="0">
                <a:spcBef>
                  <a:spcPct val="0"/>
                </a:spcBef>
                <a:spcAft>
                  <a:spcPct val="0"/>
                </a:spcAft>
              </a:pPr>
              <a:r>
                <a:rPr lang="en-US" altLang="zh-CN"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[24]</a:t>
              </a:r>
              <a:endParaRPr lang="zh-CN" altLang="en-US" sz="1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
        <p:nvSpPr>
          <p:cNvPr id="158" name="Title 1">
            <a:extLst>
              <a:ext uri="{FF2B5EF4-FFF2-40B4-BE49-F238E27FC236}">
                <a16:creationId xmlns:a16="http://schemas.microsoft.com/office/drawing/2014/main" id="{74ED6624-70A2-4682-8029-E5BBB1E13C04}"/>
              </a:ext>
            </a:extLst>
          </p:cNvPr>
          <p:cNvSpPr txBox="1">
            <a:spLocks/>
          </p:cNvSpPr>
          <p:nvPr/>
        </p:nvSpPr>
        <p:spPr>
          <a:xfrm>
            <a:off x="878649" y="5640459"/>
            <a:ext cx="722455" cy="534145"/>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5400" kern="1200">
                <a:solidFill>
                  <a:schemeClr val="tx2"/>
                </a:solidFill>
                <a:latin typeface="Microsoft YaHei" panose="020B0503020204020204" pitchFamily="34" charset="-122"/>
                <a:ea typeface="+mj-ea"/>
                <a:cs typeface="+mj-cs"/>
              </a:defRPr>
            </a:lvl1pPr>
          </a:lstStyle>
          <a:p>
            <a:pPr algn="ctr"/>
            <a:r>
              <a:rPr lang="zh-CN" altLang="en-US"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高效决策</a:t>
            </a:r>
          </a:p>
        </p:txBody>
      </p:sp>
      <p:grpSp>
        <p:nvGrpSpPr>
          <p:cNvPr id="159" name="组合 158">
            <a:extLst>
              <a:ext uri="{FF2B5EF4-FFF2-40B4-BE49-F238E27FC236}">
                <a16:creationId xmlns:a16="http://schemas.microsoft.com/office/drawing/2014/main" id="{F836D276-8B93-4813-8591-016EF162B872}"/>
              </a:ext>
            </a:extLst>
          </p:cNvPr>
          <p:cNvGrpSpPr/>
          <p:nvPr/>
        </p:nvGrpSpPr>
        <p:grpSpPr>
          <a:xfrm>
            <a:off x="543792" y="2019612"/>
            <a:ext cx="324000" cy="3890033"/>
            <a:chOff x="1243677" y="1705232"/>
            <a:chExt cx="324000" cy="3890033"/>
          </a:xfrm>
        </p:grpSpPr>
        <p:sp>
          <p:nvSpPr>
            <p:cNvPr id="160" name="Oval 14">
              <a:extLst>
                <a:ext uri="{FF2B5EF4-FFF2-40B4-BE49-F238E27FC236}">
                  <a16:creationId xmlns:a16="http://schemas.microsoft.com/office/drawing/2014/main" id="{E9901D34-293D-450C-9858-B784AE9D4FF9}"/>
                </a:ext>
              </a:extLst>
            </p:cNvPr>
            <p:cNvSpPr/>
            <p:nvPr/>
          </p:nvSpPr>
          <p:spPr>
            <a:xfrm>
              <a:off x="1243677" y="1705232"/>
              <a:ext cx="324000" cy="324000"/>
            </a:xfrm>
            <a:prstGeom prst="ellipse">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dirty="0">
                  <a:solidFill>
                    <a:schemeClr val="bg1"/>
                  </a:solidFill>
                  <a:latin typeface="微软雅黑" panose="020B0503020204020204" pitchFamily="34" charset="-122"/>
                  <a:ea typeface="微软雅黑" panose="020B0503020204020204" pitchFamily="34" charset="-122"/>
                </a:rPr>
                <a:t>A</a:t>
              </a:r>
              <a:endParaRPr lang="en-GB" dirty="0" err="1">
                <a:solidFill>
                  <a:schemeClr val="bg1"/>
                </a:solidFill>
                <a:latin typeface="微软雅黑" panose="020B0503020204020204" pitchFamily="34" charset="-122"/>
                <a:ea typeface="微软雅黑" panose="020B0503020204020204" pitchFamily="34" charset="-122"/>
              </a:endParaRPr>
            </a:p>
          </p:txBody>
        </p:sp>
        <p:sp>
          <p:nvSpPr>
            <p:cNvPr id="161" name="Oval 14">
              <a:extLst>
                <a:ext uri="{FF2B5EF4-FFF2-40B4-BE49-F238E27FC236}">
                  <a16:creationId xmlns:a16="http://schemas.microsoft.com/office/drawing/2014/main" id="{D521F518-796D-4AD3-8793-B44BED7A24FD}"/>
                </a:ext>
              </a:extLst>
            </p:cNvPr>
            <p:cNvSpPr/>
            <p:nvPr/>
          </p:nvSpPr>
          <p:spPr>
            <a:xfrm>
              <a:off x="1243677" y="2596740"/>
              <a:ext cx="324000" cy="324000"/>
            </a:xfrm>
            <a:prstGeom prst="ellipse">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GB" dirty="0">
                  <a:solidFill>
                    <a:schemeClr val="bg1"/>
                  </a:solidFill>
                  <a:latin typeface="微软雅黑" panose="020B0503020204020204" pitchFamily="34" charset="-122"/>
                  <a:ea typeface="微软雅黑" panose="020B0503020204020204" pitchFamily="34" charset="-122"/>
                </a:rPr>
                <a:t>B</a:t>
              </a:r>
            </a:p>
          </p:txBody>
        </p:sp>
        <p:sp>
          <p:nvSpPr>
            <p:cNvPr id="162" name="Oval 14">
              <a:extLst>
                <a:ext uri="{FF2B5EF4-FFF2-40B4-BE49-F238E27FC236}">
                  <a16:creationId xmlns:a16="http://schemas.microsoft.com/office/drawing/2014/main" id="{E924D2B5-5CCF-4B74-B317-D8FD0939F3B9}"/>
                </a:ext>
              </a:extLst>
            </p:cNvPr>
            <p:cNvSpPr/>
            <p:nvPr/>
          </p:nvSpPr>
          <p:spPr>
            <a:xfrm>
              <a:off x="1243677" y="3488248"/>
              <a:ext cx="324000" cy="324000"/>
            </a:xfrm>
            <a:prstGeom prst="ellipse">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GB" dirty="0">
                  <a:solidFill>
                    <a:schemeClr val="bg1"/>
                  </a:solidFill>
                  <a:latin typeface="微软雅黑" panose="020B0503020204020204" pitchFamily="34" charset="-122"/>
                  <a:ea typeface="微软雅黑" panose="020B0503020204020204" pitchFamily="34" charset="-122"/>
                </a:rPr>
                <a:t>C</a:t>
              </a:r>
            </a:p>
          </p:txBody>
        </p:sp>
        <p:sp>
          <p:nvSpPr>
            <p:cNvPr id="163" name="Oval 14">
              <a:extLst>
                <a:ext uri="{FF2B5EF4-FFF2-40B4-BE49-F238E27FC236}">
                  <a16:creationId xmlns:a16="http://schemas.microsoft.com/office/drawing/2014/main" id="{4A501105-2A6C-46F6-94BE-5E6EFE3EAB14}"/>
                </a:ext>
              </a:extLst>
            </p:cNvPr>
            <p:cNvSpPr/>
            <p:nvPr/>
          </p:nvSpPr>
          <p:spPr>
            <a:xfrm>
              <a:off x="1243677" y="4379756"/>
              <a:ext cx="324000" cy="324000"/>
            </a:xfrm>
            <a:prstGeom prst="ellipse">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GB" dirty="0">
                  <a:solidFill>
                    <a:schemeClr val="bg1"/>
                  </a:solidFill>
                  <a:latin typeface="微软雅黑" panose="020B0503020204020204" pitchFamily="34" charset="-122"/>
                  <a:ea typeface="微软雅黑" panose="020B0503020204020204" pitchFamily="34" charset="-122"/>
                </a:rPr>
                <a:t>D</a:t>
              </a:r>
            </a:p>
          </p:txBody>
        </p:sp>
        <p:sp>
          <p:nvSpPr>
            <p:cNvPr id="164" name="Oval 14">
              <a:extLst>
                <a:ext uri="{FF2B5EF4-FFF2-40B4-BE49-F238E27FC236}">
                  <a16:creationId xmlns:a16="http://schemas.microsoft.com/office/drawing/2014/main" id="{DE405D54-4284-4CFE-91A1-2EDF8078A898}"/>
                </a:ext>
              </a:extLst>
            </p:cNvPr>
            <p:cNvSpPr/>
            <p:nvPr/>
          </p:nvSpPr>
          <p:spPr>
            <a:xfrm>
              <a:off x="1243677" y="5271265"/>
              <a:ext cx="324000" cy="324000"/>
            </a:xfrm>
            <a:prstGeom prst="ellipse">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GB" dirty="0">
                  <a:solidFill>
                    <a:schemeClr val="bg1"/>
                  </a:solidFill>
                  <a:latin typeface="微软雅黑" panose="020B0503020204020204" pitchFamily="34" charset="-122"/>
                  <a:ea typeface="微软雅黑" panose="020B0503020204020204" pitchFamily="34" charset="-122"/>
                </a:rPr>
                <a:t>E</a:t>
              </a:r>
            </a:p>
          </p:txBody>
        </p:sp>
      </p:grpSp>
    </p:spTree>
    <p:extLst>
      <p:ext uri="{BB962C8B-B14F-4D97-AF65-F5344CB8AC3E}">
        <p14:creationId xmlns:p14="http://schemas.microsoft.com/office/powerpoint/2010/main" val="22817371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DGTnoXv4jEejdV09QUeve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GTnoXv4jEejdV09QUeve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GTnoXv4jEejdV09QUeveA"/>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2471</Words>
  <Application>Microsoft Office PowerPoint</Application>
  <PresentationFormat>宽屏</PresentationFormat>
  <Paragraphs>400</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 Unicode MS</vt:lpstr>
      <vt:lpstr>华文细黑</vt:lpstr>
      <vt:lpstr>微软雅黑</vt:lpstr>
      <vt:lpstr>Arial</vt:lpstr>
      <vt:lpstr>Calibri</vt:lpstr>
      <vt:lpstr>Wingdings</vt:lpstr>
      <vt:lpstr>Office 主题​​</vt:lpstr>
      <vt:lpstr>宏观：政府数字化转型的支点</vt:lpstr>
      <vt:lpstr>对标分析：博采众长，精准定位需求特殊性</vt:lpstr>
      <vt:lpstr>时间地图：广西社保提升治理能力的整体思路</vt:lpstr>
      <vt:lpstr>智慧决策：业务场景分析概览</vt:lpstr>
      <vt:lpstr>仪表盘：就业创业场景分析思路及举例</vt:lpstr>
      <vt:lpstr>就业创业场景分析</vt:lpstr>
      <vt:lpstr>智慧监督：业务场景分析概览</vt:lpstr>
      <vt:lpstr>行政处罚-人力资源服务部门场景分析</vt:lpstr>
      <vt:lpstr>行政处罚-人力资源服务部门场景分析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一公 袁</cp:lastModifiedBy>
  <cp:revision>176</cp:revision>
  <dcterms:created xsi:type="dcterms:W3CDTF">2019-06-19T02:08:00Z</dcterms:created>
  <dcterms:modified xsi:type="dcterms:W3CDTF">2021-08-31T03:39:34Z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8D597D73142E41FCBC1668305AC1B54C</vt:lpwstr>
  </property>
</Properties>
</file>