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3" r:id="rId2"/>
    <p:sldId id="274" r:id="rId3"/>
    <p:sldId id="266" r:id="rId4"/>
    <p:sldId id="2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A6A434-22C1-4B56-8CF5-1E21F690EE8E}">
          <p14:sldIdLst>
            <p14:sldId id="273"/>
            <p14:sldId id="274"/>
            <p14:sldId id="26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公 袁" initials="一公" lastIdx="4" clrIdx="0">
    <p:extLst>
      <p:ext uri="{19B8F6BF-5375-455C-9EA6-DF929625EA0E}">
        <p15:presenceInfo xmlns:p15="http://schemas.microsoft.com/office/powerpoint/2012/main" userId="7390d4e96d21cc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00"/>
    <a:srgbClr val="0070C0"/>
    <a:srgbClr val="5E75BA"/>
    <a:srgbClr val="6096E6"/>
    <a:srgbClr val="F7BFC7"/>
    <a:srgbClr val="9BD3EF"/>
    <a:srgbClr val="002776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howGuides="1">
      <p:cViewPr varScale="1">
        <p:scale>
          <a:sx n="86" d="100"/>
          <a:sy n="86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428955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4" name="日期占位符 4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9364980" y="6314440"/>
            <a:ext cx="257175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8656320" y="0"/>
            <a:ext cx="3348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 </a:t>
            </a:r>
            <a:r>
              <a:rPr lang="zh-CN" altLang="en-US" sz="1600" b="1"/>
              <a:t>广西南宁市人力资源和社会保障局</a:t>
            </a:r>
            <a:r>
              <a:rPr lang="en-US" altLang="zh-CN" sz="1600" b="1"/>
              <a:t> 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8714740" y="301625"/>
            <a:ext cx="38246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GVANGJSIH NANNINGZ SI YINZLIZ SWHYENZ CAEUQ SEVEL BAUIZCANG GIZ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10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2" name="日期占位符 4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6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785C-808A-4A35-8A0A-7D0419C2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13541-4EAD-45B5-84EB-004609BD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EC47D-5F62-42AB-A14C-E7CE94AB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6C0F9-64E6-4BD1-A562-09B78F6C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6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2</a:t>
            </a:r>
          </a:p>
        </p:txBody>
      </p:sp>
      <p:sp>
        <p:nvSpPr>
          <p:cNvPr id="7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8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7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4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8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364092FE-0F6F-40AC-B0AC-3EE59BFD626B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5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11" name="日期占位符 4"/>
          <p:cNvSpPr>
            <a:spLocks noGrp="1"/>
          </p:cNvSpPr>
          <p:nvPr userDrawn="1">
            <p:custDataLst>
              <p:tags r:id="rId7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12" name="标题占位符 1">
            <a:extLst>
              <a:ext uri="{FF2B5EF4-FFF2-40B4-BE49-F238E27FC236}">
                <a16:creationId xmlns:a16="http://schemas.microsoft.com/office/drawing/2014/main" id="{12D4A6F9-3BA9-4A1A-B98A-38B3A849BF44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6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6" name="日期占位符 4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4AA4622-1F97-4E94-8D27-99C6AB720D52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7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5" name="日期占位符 4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2" name="日期占位符 4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9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7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200" dirty="0"/>
              <a:t>社会保险业务场景分析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3062BDBB-EE7B-43CF-B8A3-4A98C81F298F}"/>
              </a:ext>
            </a:extLst>
          </p:cNvPr>
          <p:cNvSpPr txBox="1">
            <a:spLocks/>
          </p:cNvSpPr>
          <p:nvPr/>
        </p:nvSpPr>
        <p:spPr>
          <a:xfrm>
            <a:off x="886424" y="2014501"/>
            <a:ext cx="722455" cy="5341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Microsoft YaHei" panose="020B0503020204020204" pitchFamily="34" charset="-122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社会保险管理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E835AC7D-DBAB-4F43-B8D6-1F4437CC58E9}"/>
              </a:ext>
            </a:extLst>
          </p:cNvPr>
          <p:cNvSpPr txBox="1">
            <a:spLocks/>
          </p:cNvSpPr>
          <p:nvPr/>
        </p:nvSpPr>
        <p:spPr>
          <a:xfrm>
            <a:off x="886424" y="2903071"/>
            <a:ext cx="722455" cy="5341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Microsoft YaHei" panose="020B0503020204020204" pitchFamily="34" charset="-122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就业创业管理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94FE1F12-F774-42DE-B66E-1C8B52D21D44}"/>
              </a:ext>
            </a:extLst>
          </p:cNvPr>
          <p:cNvSpPr txBox="1">
            <a:spLocks/>
          </p:cNvSpPr>
          <p:nvPr/>
        </p:nvSpPr>
        <p:spPr>
          <a:xfrm>
            <a:off x="878649" y="3799950"/>
            <a:ext cx="722455" cy="5341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Microsoft YaHei" panose="020B0503020204020204" pitchFamily="34" charset="-122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人事人才服务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2EC0E0AF-0115-4543-BCD5-69D0FAB29712}"/>
              </a:ext>
            </a:extLst>
          </p:cNvPr>
          <p:cNvSpPr txBox="1">
            <a:spLocks/>
          </p:cNvSpPr>
          <p:nvPr/>
        </p:nvSpPr>
        <p:spPr>
          <a:xfrm>
            <a:off x="878649" y="4696829"/>
            <a:ext cx="722455" cy="5341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Microsoft YaHei" panose="020B0503020204020204" pitchFamily="34" charset="-122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劳动关系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管理</a:t>
            </a:r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id="{ACFFC608-6C5B-44F2-8224-13D49E7B98BD}"/>
              </a:ext>
            </a:extLst>
          </p:cNvPr>
          <p:cNvGrpSpPr/>
          <p:nvPr/>
        </p:nvGrpSpPr>
        <p:grpSpPr>
          <a:xfrm>
            <a:off x="1623297" y="1327751"/>
            <a:ext cx="9996625" cy="3920875"/>
            <a:chOff x="1623297" y="1327751"/>
            <a:chExt cx="9996625" cy="392087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3D4A79C-A049-4CB0-93CA-CE48904F30D4}"/>
                </a:ext>
              </a:extLst>
            </p:cNvPr>
            <p:cNvGrpSpPr/>
            <p:nvPr/>
          </p:nvGrpSpPr>
          <p:grpSpPr>
            <a:xfrm>
              <a:off x="3804531" y="1779562"/>
              <a:ext cx="7783160" cy="819175"/>
              <a:chOff x="3817620" y="1627212"/>
              <a:chExt cx="7742082" cy="507209"/>
            </a:xfrm>
          </p:grpSpPr>
          <p:sp>
            <p:nvSpPr>
              <p:cNvPr id="152" name="Rounded Rectangle 5">
                <a:extLst>
                  <a:ext uri="{FF2B5EF4-FFF2-40B4-BE49-F238E27FC236}">
                    <a16:creationId xmlns:a16="http://schemas.microsoft.com/office/drawing/2014/main" id="{EB5412B8-C6CF-48C6-B488-52921C414357}"/>
                  </a:ext>
                </a:extLst>
              </p:cNvPr>
              <p:cNvSpPr/>
              <p:nvPr/>
            </p:nvSpPr>
            <p:spPr>
              <a:xfrm>
                <a:off x="3817620" y="1627213"/>
                <a:ext cx="1509002" cy="506387"/>
              </a:xfrm>
              <a:prstGeom prst="roundRect">
                <a:avLst>
                  <a:gd name="adj" fmla="val 490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失业保障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en-GB" sz="1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Rounded Rectangle 6">
                <a:extLst>
                  <a:ext uri="{FF2B5EF4-FFF2-40B4-BE49-F238E27FC236}">
                    <a16:creationId xmlns:a16="http://schemas.microsoft.com/office/drawing/2014/main" id="{095FBB90-FFCF-402E-9327-C365736F2AF0}"/>
                  </a:ext>
                </a:extLst>
              </p:cNvPr>
              <p:cNvSpPr/>
              <p:nvPr/>
            </p:nvSpPr>
            <p:spPr>
              <a:xfrm>
                <a:off x="5386930" y="1627212"/>
                <a:ext cx="1510461" cy="506387"/>
              </a:xfrm>
              <a:prstGeom prst="roundRect">
                <a:avLst>
                  <a:gd name="adj" fmla="val 490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工资工伤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4" name="Rounded Rectangle 7">
                <a:extLst>
                  <a:ext uri="{FF2B5EF4-FFF2-40B4-BE49-F238E27FC236}">
                    <a16:creationId xmlns:a16="http://schemas.microsoft.com/office/drawing/2014/main" id="{13F07983-A954-41FE-BF63-5CDF82CAF89B}"/>
                  </a:ext>
                </a:extLst>
              </p:cNvPr>
              <p:cNvSpPr/>
              <p:nvPr/>
            </p:nvSpPr>
            <p:spPr>
              <a:xfrm>
                <a:off x="6955252" y="1627214"/>
                <a:ext cx="1510210" cy="506387"/>
              </a:xfrm>
              <a:prstGeom prst="roundRect">
                <a:avLst>
                  <a:gd name="adj" fmla="val 490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养老服务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6" name="Rounded Rectangle 10">
                <a:extLst>
                  <a:ext uri="{FF2B5EF4-FFF2-40B4-BE49-F238E27FC236}">
                    <a16:creationId xmlns:a16="http://schemas.microsoft.com/office/drawing/2014/main" id="{FECC8234-F2AE-4C48-8F8F-10CAB28BE0B2}"/>
                  </a:ext>
                </a:extLst>
              </p:cNvPr>
              <p:cNvSpPr/>
              <p:nvPr/>
            </p:nvSpPr>
            <p:spPr>
              <a:xfrm>
                <a:off x="8520044" y="1627771"/>
                <a:ext cx="1506930" cy="506387"/>
              </a:xfrm>
              <a:prstGeom prst="roundRect">
                <a:avLst>
                  <a:gd name="adj" fmla="val 490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社保经办机构监管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7" name="Rounded Rectangle 11">
                <a:extLst>
                  <a:ext uri="{FF2B5EF4-FFF2-40B4-BE49-F238E27FC236}">
                    <a16:creationId xmlns:a16="http://schemas.microsoft.com/office/drawing/2014/main" id="{24C89B3E-274D-48FA-BAE1-C440F5B28EAD}"/>
                  </a:ext>
                </a:extLst>
              </p:cNvPr>
              <p:cNvSpPr/>
              <p:nvPr/>
            </p:nvSpPr>
            <p:spPr>
              <a:xfrm>
                <a:off x="10084835" y="1628034"/>
                <a:ext cx="1474867" cy="506387"/>
              </a:xfrm>
              <a:prstGeom prst="roundRect">
                <a:avLst>
                  <a:gd name="adj" fmla="val 490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财务统计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4DDE3E9-C66A-46A3-96CE-05944FC109FA}"/>
                </a:ext>
              </a:extLst>
            </p:cNvPr>
            <p:cNvGrpSpPr/>
            <p:nvPr/>
          </p:nvGrpSpPr>
          <p:grpSpPr>
            <a:xfrm>
              <a:off x="3812627" y="4442358"/>
              <a:ext cx="7807295" cy="806268"/>
              <a:chOff x="605081" y="1479203"/>
              <a:chExt cx="10973059" cy="544093"/>
            </a:xfrm>
            <a:solidFill>
              <a:schemeClr val="bg2">
                <a:lumMod val="50000"/>
              </a:schemeClr>
            </a:solidFill>
          </p:grpSpPr>
          <p:sp>
            <p:nvSpPr>
              <p:cNvPr id="147" name="Rounded Rectangle 8">
                <a:extLst>
                  <a:ext uri="{FF2B5EF4-FFF2-40B4-BE49-F238E27FC236}">
                    <a16:creationId xmlns:a16="http://schemas.microsoft.com/office/drawing/2014/main" id="{BF96E83A-3EE5-4B7B-81BF-81CAB0C1DFAE}"/>
                  </a:ext>
                </a:extLst>
              </p:cNvPr>
              <p:cNvSpPr/>
              <p:nvPr/>
            </p:nvSpPr>
            <p:spPr>
              <a:xfrm>
                <a:off x="3365739" y="1484920"/>
                <a:ext cx="2703221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劳动关系调节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49" name="Rounded Rectangle 11">
                <a:extLst>
                  <a:ext uri="{FF2B5EF4-FFF2-40B4-BE49-F238E27FC236}">
                    <a16:creationId xmlns:a16="http://schemas.microsoft.com/office/drawing/2014/main" id="{46CAE020-D804-4639-9518-DD6084CE9382}"/>
                  </a:ext>
                </a:extLst>
              </p:cNvPr>
              <p:cNvSpPr/>
              <p:nvPr/>
            </p:nvSpPr>
            <p:spPr>
              <a:xfrm>
                <a:off x="6122483" y="1485481"/>
                <a:ext cx="2703221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用人单位监管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[6]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0" name="Rounded Rectangle 12">
                <a:extLst>
                  <a:ext uri="{FF2B5EF4-FFF2-40B4-BE49-F238E27FC236}">
                    <a16:creationId xmlns:a16="http://schemas.microsoft.com/office/drawing/2014/main" id="{26605984-1018-49D0-A270-8E04E202BA1A}"/>
                  </a:ext>
                </a:extLst>
              </p:cNvPr>
              <p:cNvSpPr/>
              <p:nvPr/>
            </p:nvSpPr>
            <p:spPr>
              <a:xfrm>
                <a:off x="8874920" y="1484921"/>
                <a:ext cx="2703220" cy="526464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预算支持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[4]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1" name="Rounded Rectangle 23">
                <a:extLst>
                  <a:ext uri="{FF2B5EF4-FFF2-40B4-BE49-F238E27FC236}">
                    <a16:creationId xmlns:a16="http://schemas.microsoft.com/office/drawing/2014/main" id="{479840D2-0B14-437C-B1FF-19108CC799D2}"/>
                  </a:ext>
                </a:extLst>
              </p:cNvPr>
              <p:cNvSpPr/>
              <p:nvPr/>
            </p:nvSpPr>
            <p:spPr>
              <a:xfrm>
                <a:off x="605081" y="1479203"/>
                <a:ext cx="2703221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劳动合同办理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806E86A-7CBB-40E8-86EC-BC1328B48E5B}"/>
                </a:ext>
              </a:extLst>
            </p:cNvPr>
            <p:cNvGrpSpPr/>
            <p:nvPr/>
          </p:nvGrpSpPr>
          <p:grpSpPr>
            <a:xfrm>
              <a:off x="3812370" y="2668132"/>
              <a:ext cx="7775322" cy="819175"/>
              <a:chOff x="599801" y="2068981"/>
              <a:chExt cx="8242116" cy="441044"/>
            </a:xfrm>
            <a:solidFill>
              <a:srgbClr val="00B0F0"/>
            </a:solidFill>
          </p:grpSpPr>
          <p:sp>
            <p:nvSpPr>
              <p:cNvPr id="134" name="Rounded Rectangle 23">
                <a:extLst>
                  <a:ext uri="{FF2B5EF4-FFF2-40B4-BE49-F238E27FC236}">
                    <a16:creationId xmlns:a16="http://schemas.microsoft.com/office/drawing/2014/main" id="{236A5A48-A8C4-42EF-9340-B3533B888C43}"/>
                  </a:ext>
                </a:extLst>
              </p:cNvPr>
              <p:cNvSpPr/>
              <p:nvPr/>
            </p:nvSpPr>
            <p:spPr>
              <a:xfrm>
                <a:off x="599801" y="2068981"/>
                <a:ext cx="1608082" cy="441043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失业帮扶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[17]</a:t>
                </a:r>
                <a:endParaRPr lang="en-GB" sz="1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5" name="Rounded Rectangle 24">
                <a:extLst>
                  <a:ext uri="{FF2B5EF4-FFF2-40B4-BE49-F238E27FC236}">
                    <a16:creationId xmlns:a16="http://schemas.microsoft.com/office/drawing/2014/main" id="{318B6C47-E83E-4A89-96DD-01031290DE2A}"/>
                  </a:ext>
                </a:extLst>
              </p:cNvPr>
              <p:cNvSpPr/>
              <p:nvPr/>
            </p:nvSpPr>
            <p:spPr>
              <a:xfrm>
                <a:off x="2267606" y="2068982"/>
                <a:ext cx="1605874" cy="441043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创业投资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[12]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6" name="Rounded Rectangle 25">
                <a:extLst>
                  <a:ext uri="{FF2B5EF4-FFF2-40B4-BE49-F238E27FC236}">
                    <a16:creationId xmlns:a16="http://schemas.microsoft.com/office/drawing/2014/main" id="{20CA4E3A-A895-47B4-9383-8CA414F9A50B}"/>
                  </a:ext>
                </a:extLst>
              </p:cNvPr>
              <p:cNvSpPr/>
              <p:nvPr/>
            </p:nvSpPr>
            <p:spPr>
              <a:xfrm>
                <a:off x="3935140" y="2068981"/>
                <a:ext cx="1605874" cy="441043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职业资格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[9]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7" name="Rounded Rectangle 26">
                <a:extLst>
                  <a:ext uri="{FF2B5EF4-FFF2-40B4-BE49-F238E27FC236}">
                    <a16:creationId xmlns:a16="http://schemas.microsoft.com/office/drawing/2014/main" id="{94697F4D-BDA2-4CA3-ABFE-E800DE3220D3}"/>
                  </a:ext>
                </a:extLst>
              </p:cNvPr>
              <p:cNvSpPr/>
              <p:nvPr/>
            </p:nvSpPr>
            <p:spPr>
              <a:xfrm>
                <a:off x="5602675" y="2068981"/>
                <a:ext cx="1605874" cy="441043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培训监管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[8]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8" name="Rounded Rectangle 27">
                <a:extLst>
                  <a:ext uri="{FF2B5EF4-FFF2-40B4-BE49-F238E27FC236}">
                    <a16:creationId xmlns:a16="http://schemas.microsoft.com/office/drawing/2014/main" id="{3EA5FE98-3882-4AE0-96D8-3C8B6D332AF9}"/>
                  </a:ext>
                </a:extLst>
              </p:cNvPr>
              <p:cNvSpPr/>
              <p:nvPr/>
            </p:nvSpPr>
            <p:spPr>
              <a:xfrm>
                <a:off x="7270209" y="2068981"/>
                <a:ext cx="1571708" cy="441043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财务统计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[4]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D1BD7FF-D5F2-489E-8E4C-2190FE345A01}"/>
                </a:ext>
              </a:extLst>
            </p:cNvPr>
            <p:cNvGrpSpPr/>
            <p:nvPr/>
          </p:nvGrpSpPr>
          <p:grpSpPr>
            <a:xfrm>
              <a:off x="3804531" y="3556699"/>
              <a:ext cx="7783160" cy="816436"/>
              <a:chOff x="587375" y="1484921"/>
              <a:chExt cx="10979669" cy="538196"/>
            </a:xfrm>
            <a:solidFill>
              <a:schemeClr val="accent2"/>
            </a:solidFill>
          </p:grpSpPr>
          <p:sp>
            <p:nvSpPr>
              <p:cNvPr id="125" name="Rounded Rectangle 5">
                <a:extLst>
                  <a:ext uri="{FF2B5EF4-FFF2-40B4-BE49-F238E27FC236}">
                    <a16:creationId xmlns:a16="http://schemas.microsoft.com/office/drawing/2014/main" id="{FEF56A87-FCFC-4DCC-9CCB-D7D3D3D2AF76}"/>
                  </a:ext>
                </a:extLst>
              </p:cNvPr>
              <p:cNvSpPr/>
              <p:nvPr/>
            </p:nvSpPr>
            <p:spPr>
              <a:xfrm>
                <a:off x="587375" y="1484921"/>
                <a:ext cx="1753802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研究机构服务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en-GB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Rounded Rectangle 9">
                <a:extLst>
                  <a:ext uri="{FF2B5EF4-FFF2-40B4-BE49-F238E27FC236}">
                    <a16:creationId xmlns:a16="http://schemas.microsoft.com/office/drawing/2014/main" id="{3DFA4C68-3BD1-40CB-9B04-2FC3E6B31719}"/>
                  </a:ext>
                </a:extLst>
              </p:cNvPr>
              <p:cNvSpPr/>
              <p:nvPr/>
            </p:nvSpPr>
            <p:spPr>
              <a:xfrm>
                <a:off x="2441815" y="1484921"/>
                <a:ext cx="1753802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高校服务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0" name="Rounded Rectangle 10">
                <a:extLst>
                  <a:ext uri="{FF2B5EF4-FFF2-40B4-BE49-F238E27FC236}">
                    <a16:creationId xmlns:a16="http://schemas.microsoft.com/office/drawing/2014/main" id="{3DC8262E-93BA-4A94-86A2-9076F7AD408C}"/>
                  </a:ext>
                </a:extLst>
              </p:cNvPr>
              <p:cNvSpPr/>
              <p:nvPr/>
            </p:nvSpPr>
            <p:spPr>
              <a:xfrm>
                <a:off x="4305490" y="1485302"/>
                <a:ext cx="1753802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人才评定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1" name="Rounded Rectangle 10">
                <a:extLst>
                  <a:ext uri="{FF2B5EF4-FFF2-40B4-BE49-F238E27FC236}">
                    <a16:creationId xmlns:a16="http://schemas.microsoft.com/office/drawing/2014/main" id="{B7BF3D01-6819-42B9-BFAF-D35431DCBE74}"/>
                  </a:ext>
                </a:extLst>
              </p:cNvPr>
              <p:cNvSpPr/>
              <p:nvPr/>
            </p:nvSpPr>
            <p:spPr>
              <a:xfrm>
                <a:off x="6136641" y="1485302"/>
                <a:ext cx="1753803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人才引进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2" name="Rounded Rectangle 10">
                <a:extLst>
                  <a:ext uri="{FF2B5EF4-FFF2-40B4-BE49-F238E27FC236}">
                    <a16:creationId xmlns:a16="http://schemas.microsoft.com/office/drawing/2014/main" id="{9D214EA1-513C-4E77-B00C-D7FA0D42BFC2}"/>
                  </a:ext>
                </a:extLst>
              </p:cNvPr>
              <p:cNvSpPr/>
              <p:nvPr/>
            </p:nvSpPr>
            <p:spPr>
              <a:xfrm>
                <a:off x="7967794" y="1485302"/>
                <a:ext cx="1753803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人力机构监管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3" name="Rounded Rectangle 10">
                <a:extLst>
                  <a:ext uri="{FF2B5EF4-FFF2-40B4-BE49-F238E27FC236}">
                    <a16:creationId xmlns:a16="http://schemas.microsoft.com/office/drawing/2014/main" id="{CE5FE409-71E3-4185-8BEA-6B38E7D2ABB7}"/>
                  </a:ext>
                </a:extLst>
              </p:cNvPr>
              <p:cNvSpPr/>
              <p:nvPr/>
            </p:nvSpPr>
            <p:spPr>
              <a:xfrm>
                <a:off x="9813241" y="1485302"/>
                <a:ext cx="1753803" cy="537815"/>
              </a:xfrm>
              <a:prstGeom prst="roundRect">
                <a:avLst>
                  <a:gd name="adj" fmla="val 49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财务统计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[*]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95" name="Rectangle 18">
              <a:extLst>
                <a:ext uri="{FF2B5EF4-FFF2-40B4-BE49-F238E27FC236}">
                  <a16:creationId xmlns:a16="http://schemas.microsoft.com/office/drawing/2014/main" id="{D0704093-A4F1-4936-B05C-5F3253DA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072" y="1779562"/>
              <a:ext cx="2123130" cy="8178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square" lIns="0" tIns="0" rIns="0" bIns="0" anchor="ctr">
              <a:noAutofit/>
            </a:bodyPr>
            <a:lstStyle>
              <a:lvl1pPr indent="177800"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indent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待定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[*]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8" name="Title 1">
              <a:extLst>
                <a:ext uri="{FF2B5EF4-FFF2-40B4-BE49-F238E27FC236}">
                  <a16:creationId xmlns:a16="http://schemas.microsoft.com/office/drawing/2014/main" id="{5AEB10E5-30E6-445B-9AAD-4E7471878470}"/>
                </a:ext>
              </a:extLst>
            </p:cNvPr>
            <p:cNvSpPr txBox="1">
              <a:spLocks/>
            </p:cNvSpPr>
            <p:nvPr/>
          </p:nvSpPr>
          <p:spPr>
            <a:xfrm>
              <a:off x="1623297" y="1328058"/>
              <a:ext cx="2123130" cy="3264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spcBef>
                  <a:spcPct val="0"/>
                </a:spcBef>
                <a:buNone/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defRPr>
              </a:lvl1pPr>
            </a:lstStyle>
            <a:p>
              <a:r>
                <a:rPr lang="zh-CN" altLang="en-US" sz="1200" dirty="0"/>
                <a:t>目 标</a:t>
              </a:r>
            </a:p>
          </p:txBody>
        </p:sp>
        <p:sp>
          <p:nvSpPr>
            <p:cNvPr id="120" name="Title 1">
              <a:extLst>
                <a:ext uri="{FF2B5EF4-FFF2-40B4-BE49-F238E27FC236}">
                  <a16:creationId xmlns:a16="http://schemas.microsoft.com/office/drawing/2014/main" id="{92BA2DF2-A4CE-4C49-8DFF-138AC9E55B4E}"/>
                </a:ext>
              </a:extLst>
            </p:cNvPr>
            <p:cNvSpPr txBox="1">
              <a:spLocks/>
            </p:cNvSpPr>
            <p:nvPr/>
          </p:nvSpPr>
          <p:spPr>
            <a:xfrm>
              <a:off x="3812627" y="1327751"/>
              <a:ext cx="7775064" cy="327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5400" kern="1200">
                  <a:solidFill>
                    <a:schemeClr val="tx2"/>
                  </a:solidFill>
                  <a:latin typeface="Microsoft YaHei" panose="020B0503020204020204" pitchFamily="34" charset="-122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场 景 集</a:t>
              </a:r>
            </a:p>
          </p:txBody>
        </p:sp>
        <p:sp>
          <p:nvSpPr>
            <p:cNvPr id="121" name="Rectangle 18">
              <a:extLst>
                <a:ext uri="{FF2B5EF4-FFF2-40B4-BE49-F238E27FC236}">
                  <a16:creationId xmlns:a16="http://schemas.microsoft.com/office/drawing/2014/main" id="{8F0F5704-FBE6-4778-8E64-F7E387CE7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072" y="2668132"/>
              <a:ext cx="2123130" cy="8178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wrap="square" lIns="0" tIns="0" rIns="0" bIns="0" anchor="ctr">
              <a:noAutofit/>
            </a:bodyPr>
            <a:lstStyle>
              <a:lvl1pPr indent="177800"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indent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待定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[50]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2" name="Rectangle 18">
              <a:extLst>
                <a:ext uri="{FF2B5EF4-FFF2-40B4-BE49-F238E27FC236}">
                  <a16:creationId xmlns:a16="http://schemas.microsoft.com/office/drawing/2014/main" id="{23D023F6-14AE-4805-818F-FD63EAC0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97" y="3556700"/>
              <a:ext cx="2123130" cy="817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square" lIns="0" tIns="0" rIns="0" bIns="0" anchor="ctr">
              <a:noAutofit/>
            </a:bodyPr>
            <a:lstStyle>
              <a:lvl1pPr indent="177800"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indent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待定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[*]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836D276-8B93-4813-8591-016EF162B872}"/>
              </a:ext>
            </a:extLst>
          </p:cNvPr>
          <p:cNvGrpSpPr/>
          <p:nvPr/>
        </p:nvGrpSpPr>
        <p:grpSpPr>
          <a:xfrm>
            <a:off x="543792" y="2019612"/>
            <a:ext cx="324000" cy="2998524"/>
            <a:chOff x="1243677" y="1705232"/>
            <a:chExt cx="324000" cy="2998524"/>
          </a:xfrm>
        </p:grpSpPr>
        <p:sp>
          <p:nvSpPr>
            <p:cNvPr id="160" name="Oval 14">
              <a:extLst>
                <a:ext uri="{FF2B5EF4-FFF2-40B4-BE49-F238E27FC236}">
                  <a16:creationId xmlns:a16="http://schemas.microsoft.com/office/drawing/2014/main" id="{E9901D34-293D-450C-9858-B784AE9D4FF9}"/>
                </a:ext>
              </a:extLst>
            </p:cNvPr>
            <p:cNvSpPr/>
            <p:nvPr/>
          </p:nvSpPr>
          <p:spPr>
            <a:xfrm>
              <a:off x="1243677" y="1705232"/>
              <a:ext cx="324000" cy="324000"/>
            </a:xfrm>
            <a:prstGeom prst="ellipse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GB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Oval 14">
              <a:extLst>
                <a:ext uri="{FF2B5EF4-FFF2-40B4-BE49-F238E27FC236}">
                  <a16:creationId xmlns:a16="http://schemas.microsoft.com/office/drawing/2014/main" id="{D521F518-796D-4AD3-8793-B44BED7A24FD}"/>
                </a:ext>
              </a:extLst>
            </p:cNvPr>
            <p:cNvSpPr/>
            <p:nvPr/>
          </p:nvSpPr>
          <p:spPr>
            <a:xfrm>
              <a:off x="1243677" y="2596740"/>
              <a:ext cx="324000" cy="324000"/>
            </a:xfrm>
            <a:prstGeom prst="ellipse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62" name="Oval 14">
              <a:extLst>
                <a:ext uri="{FF2B5EF4-FFF2-40B4-BE49-F238E27FC236}">
                  <a16:creationId xmlns:a16="http://schemas.microsoft.com/office/drawing/2014/main" id="{E924D2B5-5CCF-4B74-B317-D8FD0939F3B9}"/>
                </a:ext>
              </a:extLst>
            </p:cNvPr>
            <p:cNvSpPr/>
            <p:nvPr/>
          </p:nvSpPr>
          <p:spPr>
            <a:xfrm>
              <a:off x="1243677" y="3488248"/>
              <a:ext cx="324000" cy="324000"/>
            </a:xfrm>
            <a:prstGeom prst="ellipse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63" name="Oval 14">
              <a:extLst>
                <a:ext uri="{FF2B5EF4-FFF2-40B4-BE49-F238E27FC236}">
                  <a16:creationId xmlns:a16="http://schemas.microsoft.com/office/drawing/2014/main" id="{4A501105-2A6C-46F6-94BE-5E6EFE3EAB14}"/>
                </a:ext>
              </a:extLst>
            </p:cNvPr>
            <p:cNvSpPr/>
            <p:nvPr/>
          </p:nvSpPr>
          <p:spPr>
            <a:xfrm>
              <a:off x="1243677" y="4379756"/>
              <a:ext cx="324000" cy="324000"/>
            </a:xfrm>
            <a:prstGeom prst="ellipse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</p:grpSp>
      <p:sp>
        <p:nvSpPr>
          <p:cNvPr id="60" name="Rectangle 18">
            <a:extLst>
              <a:ext uri="{FF2B5EF4-FFF2-40B4-BE49-F238E27FC236}">
                <a16:creationId xmlns:a16="http://schemas.microsoft.com/office/drawing/2014/main" id="{6B0A3AFE-6038-4EAC-8856-E921D9E8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97" y="4434051"/>
            <a:ext cx="2123130" cy="8178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>
            <a:lvl1pPr indent="1778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待定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[*]</a:t>
            </a:r>
          </a:p>
        </p:txBody>
      </p:sp>
    </p:spTree>
    <p:extLst>
      <p:ext uri="{BB962C8B-B14F-4D97-AF65-F5344CB8AC3E}">
        <p14:creationId xmlns:p14="http://schemas.microsoft.com/office/powerpoint/2010/main" val="22817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就业创业分析指标概览</a:t>
            </a:r>
            <a:endParaRPr lang="zh-CN" altLang="en-US" sz="2200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7C754E12-3577-4FFF-8494-620DB9627D02}"/>
              </a:ext>
            </a:extLst>
          </p:cNvPr>
          <p:cNvSpPr/>
          <p:nvPr/>
        </p:nvSpPr>
        <p:spPr>
          <a:xfrm>
            <a:off x="763872" y="1446993"/>
            <a:ext cx="1122204" cy="3023664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服务分析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F320B887-6F36-4709-88D4-48DAE0B24C03}"/>
              </a:ext>
            </a:extLst>
          </p:cNvPr>
          <p:cNvSpPr/>
          <p:nvPr/>
        </p:nvSpPr>
        <p:spPr>
          <a:xfrm>
            <a:off x="767408" y="4641474"/>
            <a:ext cx="1118668" cy="1495582"/>
          </a:xfrm>
          <a:prstGeom prst="rect">
            <a:avLst/>
          </a:prstGeom>
          <a:solidFill>
            <a:srgbClr val="92D400"/>
          </a:solidFill>
          <a:ln w="127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监管分析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3BF424B5-34F9-446E-BF1E-C94B3050054A}"/>
              </a:ext>
            </a:extLst>
          </p:cNvPr>
          <p:cNvSpPr/>
          <p:nvPr/>
        </p:nvSpPr>
        <p:spPr>
          <a:xfrm>
            <a:off x="2704345" y="1932498"/>
            <a:ext cx="1111002" cy="382588"/>
          </a:xfrm>
          <a:prstGeom prst="rect">
            <a:avLst/>
          </a:prstGeom>
          <a:solidFill>
            <a:srgbClr val="6096E6"/>
          </a:solidFill>
          <a:ln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失业帮扶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FDF13148-F24A-4F69-8EAF-11B8D48C5D58}"/>
              </a:ext>
            </a:extLst>
          </p:cNvPr>
          <p:cNvSpPr/>
          <p:nvPr/>
        </p:nvSpPr>
        <p:spPr>
          <a:xfrm>
            <a:off x="2687573" y="3048150"/>
            <a:ext cx="1111002" cy="381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创业投资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121B065B-4D86-4939-9BAF-5B82C16D3BCF}"/>
              </a:ext>
            </a:extLst>
          </p:cNvPr>
          <p:cNvSpPr/>
          <p:nvPr/>
        </p:nvSpPr>
        <p:spPr>
          <a:xfrm>
            <a:off x="2679560" y="3874528"/>
            <a:ext cx="1111002" cy="381000"/>
          </a:xfrm>
          <a:prstGeom prst="rect">
            <a:avLst/>
          </a:prstGeom>
          <a:solidFill>
            <a:srgbClr val="5E75BA"/>
          </a:solidFill>
          <a:ln w="12700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职业资格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65BE6CA5-7BDE-45FB-8D60-4135A899102A}"/>
              </a:ext>
            </a:extLst>
          </p:cNvPr>
          <p:cNvSpPr/>
          <p:nvPr/>
        </p:nvSpPr>
        <p:spPr>
          <a:xfrm>
            <a:off x="763871" y="980728"/>
            <a:ext cx="1118667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主题域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ounded Rectangle 28">
            <a:extLst>
              <a:ext uri="{FF2B5EF4-FFF2-40B4-BE49-F238E27FC236}">
                <a16:creationId xmlns:a16="http://schemas.microsoft.com/office/drawing/2014/main" id="{14728D85-CD62-4198-970A-75CC9A092179}"/>
              </a:ext>
            </a:extLst>
          </p:cNvPr>
          <p:cNvSpPr/>
          <p:nvPr/>
        </p:nvSpPr>
        <p:spPr>
          <a:xfrm>
            <a:off x="2683127" y="982316"/>
            <a:ext cx="1118667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25C6FD5-CAAA-4137-A917-A17EE26B9354}"/>
              </a:ext>
            </a:extLst>
          </p:cNvPr>
          <p:cNvSpPr/>
          <p:nvPr/>
        </p:nvSpPr>
        <p:spPr>
          <a:xfrm>
            <a:off x="4617622" y="980728"/>
            <a:ext cx="5032734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子主题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ounded Rectangle 30">
            <a:extLst>
              <a:ext uri="{FF2B5EF4-FFF2-40B4-BE49-F238E27FC236}">
                <a16:creationId xmlns:a16="http://schemas.microsoft.com/office/drawing/2014/main" id="{B34F3B83-D109-428F-BD54-7E76EDAED2AB}"/>
              </a:ext>
            </a:extLst>
          </p:cNvPr>
          <p:cNvSpPr/>
          <p:nvPr/>
        </p:nvSpPr>
        <p:spPr>
          <a:xfrm>
            <a:off x="10514452" y="982316"/>
            <a:ext cx="793448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Straight Arrow Connector 31">
            <a:extLst>
              <a:ext uri="{FF2B5EF4-FFF2-40B4-BE49-F238E27FC236}">
                <a16:creationId xmlns:a16="http://schemas.microsoft.com/office/drawing/2014/main" id="{4242A480-A334-4884-9C1D-AD0FEA5D79E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82538" y="1176785"/>
            <a:ext cx="800589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3">
            <a:extLst>
              <a:ext uri="{FF2B5EF4-FFF2-40B4-BE49-F238E27FC236}">
                <a16:creationId xmlns:a16="http://schemas.microsoft.com/office/drawing/2014/main" id="{D164BACE-9063-4C68-9E98-03ECBFD0E79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9650356" y="1178373"/>
            <a:ext cx="864096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5BDCB566-1B45-47EC-9264-E47B722FA015}"/>
              </a:ext>
            </a:extLst>
          </p:cNvPr>
          <p:cNvSpPr/>
          <p:nvPr/>
        </p:nvSpPr>
        <p:spPr>
          <a:xfrm>
            <a:off x="10514452" y="1507062"/>
            <a:ext cx="793448" cy="5318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失业人口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信息登记表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Isosceles Triangle 10">
            <a:extLst>
              <a:ext uri="{FF2B5EF4-FFF2-40B4-BE49-F238E27FC236}">
                <a16:creationId xmlns:a16="http://schemas.microsoft.com/office/drawing/2014/main" id="{0EF7A057-BDC1-402C-8A0E-E94E15F49C57}"/>
              </a:ext>
            </a:extLst>
          </p:cNvPr>
          <p:cNvSpPr/>
          <p:nvPr/>
        </p:nvSpPr>
        <p:spPr>
          <a:xfrm rot="5400000">
            <a:off x="3950003" y="2076102"/>
            <a:ext cx="531276" cy="120450"/>
          </a:xfrm>
          <a:prstGeom prst="triangle">
            <a:avLst/>
          </a:prstGeom>
          <a:solidFill>
            <a:srgbClr val="6096E6"/>
          </a:solidFill>
          <a:ln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Isosceles Triangle 91">
            <a:extLst>
              <a:ext uri="{FF2B5EF4-FFF2-40B4-BE49-F238E27FC236}">
                <a16:creationId xmlns:a16="http://schemas.microsoft.com/office/drawing/2014/main" id="{0841EF2D-4D30-40C3-8C35-48BF2F033CBA}"/>
              </a:ext>
            </a:extLst>
          </p:cNvPr>
          <p:cNvSpPr/>
          <p:nvPr/>
        </p:nvSpPr>
        <p:spPr>
          <a:xfrm rot="5400000">
            <a:off x="7803913" y="3735224"/>
            <a:ext cx="4700641" cy="16297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132C5D6D-E8DE-4A8C-A6D3-06A2982B264D}"/>
              </a:ext>
            </a:extLst>
          </p:cNvPr>
          <p:cNvSpPr/>
          <p:nvPr/>
        </p:nvSpPr>
        <p:spPr>
          <a:xfrm>
            <a:off x="4628208" y="1515505"/>
            <a:ext cx="1034407" cy="160383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失业人口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94A13D18-483C-474F-9F81-3FA695FB39FC}"/>
              </a:ext>
            </a:extLst>
          </p:cNvPr>
          <p:cNvSpPr/>
          <p:nvPr/>
        </p:nvSpPr>
        <p:spPr>
          <a:xfrm>
            <a:off x="7274089" y="2890133"/>
            <a:ext cx="1245457" cy="1580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总投资事件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Rectangle 99">
            <a:extLst>
              <a:ext uri="{FF2B5EF4-FFF2-40B4-BE49-F238E27FC236}">
                <a16:creationId xmlns:a16="http://schemas.microsoft.com/office/drawing/2014/main" id="{FEEB829C-3755-47A7-A27D-645D0597C115}"/>
              </a:ext>
            </a:extLst>
          </p:cNvPr>
          <p:cNvSpPr/>
          <p:nvPr/>
        </p:nvSpPr>
        <p:spPr>
          <a:xfrm>
            <a:off x="8553067" y="2872920"/>
            <a:ext cx="1094102" cy="347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总投资事件地区分布热力图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Rectangle 101">
            <a:hlinkClick r:id="" action="ppaction://noaction"/>
            <a:extLst>
              <a:ext uri="{FF2B5EF4-FFF2-40B4-BE49-F238E27FC236}">
                <a16:creationId xmlns:a16="http://schemas.microsoft.com/office/drawing/2014/main" id="{4DFE0C44-5148-404D-88C5-0C27AD409D36}"/>
              </a:ext>
            </a:extLst>
          </p:cNvPr>
          <p:cNvSpPr/>
          <p:nvPr/>
        </p:nvSpPr>
        <p:spPr>
          <a:xfrm>
            <a:off x="4607667" y="2872919"/>
            <a:ext cx="1587846" cy="2242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总创业事件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102">
            <a:extLst>
              <a:ext uri="{FF2B5EF4-FFF2-40B4-BE49-F238E27FC236}">
                <a16:creationId xmlns:a16="http://schemas.microsoft.com/office/drawing/2014/main" id="{DCC60D6B-200B-4C49-B406-A842919379FB}"/>
              </a:ext>
            </a:extLst>
          </p:cNvPr>
          <p:cNvSpPr/>
          <p:nvPr/>
        </p:nvSpPr>
        <p:spPr>
          <a:xfrm>
            <a:off x="4598959" y="3131436"/>
            <a:ext cx="1587846" cy="2215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创业培训人数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Isosceles Triangle 106">
            <a:extLst>
              <a:ext uri="{FF2B5EF4-FFF2-40B4-BE49-F238E27FC236}">
                <a16:creationId xmlns:a16="http://schemas.microsoft.com/office/drawing/2014/main" id="{BBE1518A-E624-4BE7-B94F-2DB402C3FF0B}"/>
              </a:ext>
            </a:extLst>
          </p:cNvPr>
          <p:cNvSpPr/>
          <p:nvPr/>
        </p:nvSpPr>
        <p:spPr>
          <a:xfrm rot="5400000">
            <a:off x="3950002" y="3166409"/>
            <a:ext cx="531276" cy="120451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Isosceles Triangle 123">
            <a:extLst>
              <a:ext uri="{FF2B5EF4-FFF2-40B4-BE49-F238E27FC236}">
                <a16:creationId xmlns:a16="http://schemas.microsoft.com/office/drawing/2014/main" id="{1FB9C540-0719-42CD-87D6-AFF26D243AC3}"/>
              </a:ext>
            </a:extLst>
          </p:cNvPr>
          <p:cNvSpPr/>
          <p:nvPr/>
        </p:nvSpPr>
        <p:spPr>
          <a:xfrm rot="5400000">
            <a:off x="3963224" y="4004802"/>
            <a:ext cx="531277" cy="120452"/>
          </a:xfrm>
          <a:prstGeom prst="triangle">
            <a:avLst/>
          </a:prstGeom>
          <a:solidFill>
            <a:srgbClr val="5E75BA"/>
          </a:solidFill>
          <a:ln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Isosceles Triangle 148">
            <a:extLst>
              <a:ext uri="{FF2B5EF4-FFF2-40B4-BE49-F238E27FC236}">
                <a16:creationId xmlns:a16="http://schemas.microsoft.com/office/drawing/2014/main" id="{FD7F6BA2-BDB3-4F77-BE60-8641A7892F07}"/>
              </a:ext>
            </a:extLst>
          </p:cNvPr>
          <p:cNvSpPr/>
          <p:nvPr/>
        </p:nvSpPr>
        <p:spPr>
          <a:xfrm rot="5400000">
            <a:off x="762437" y="2878067"/>
            <a:ext cx="3007064" cy="159062"/>
          </a:xfrm>
          <a:prstGeom prst="triangl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Isosceles Triangle 149">
            <a:extLst>
              <a:ext uri="{FF2B5EF4-FFF2-40B4-BE49-F238E27FC236}">
                <a16:creationId xmlns:a16="http://schemas.microsoft.com/office/drawing/2014/main" id="{D2A5D959-2CA0-47F2-9C2F-42A143E29B24}"/>
              </a:ext>
            </a:extLst>
          </p:cNvPr>
          <p:cNvSpPr/>
          <p:nvPr/>
        </p:nvSpPr>
        <p:spPr>
          <a:xfrm rot="5400000">
            <a:off x="1514864" y="5309140"/>
            <a:ext cx="1498300" cy="162971"/>
          </a:xfrm>
          <a:prstGeom prst="triangle">
            <a:avLst/>
          </a:prstGeom>
          <a:solidFill>
            <a:srgbClr val="92D400"/>
          </a:solidFill>
          <a:ln w="127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Rectangle 160">
            <a:hlinkClick r:id="" action="ppaction://noaction"/>
            <a:extLst>
              <a:ext uri="{FF2B5EF4-FFF2-40B4-BE49-F238E27FC236}">
                <a16:creationId xmlns:a16="http://schemas.microsoft.com/office/drawing/2014/main" id="{DFDBECCC-E7E8-4D3A-8C98-B011271721D9}"/>
              </a:ext>
            </a:extLst>
          </p:cNvPr>
          <p:cNvSpPr/>
          <p:nvPr/>
        </p:nvSpPr>
        <p:spPr>
          <a:xfrm>
            <a:off x="10512440" y="5957400"/>
            <a:ext cx="795460" cy="2477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F0B890EF-3D94-47A2-A701-61601FCB0031}"/>
              </a:ext>
            </a:extLst>
          </p:cNvPr>
          <p:cNvSpPr/>
          <p:nvPr/>
        </p:nvSpPr>
        <p:spPr>
          <a:xfrm>
            <a:off x="4628208" y="1718711"/>
            <a:ext cx="1034407" cy="160383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失业率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473EC00E-5B89-4573-90EC-7C3891801C65}"/>
              </a:ext>
            </a:extLst>
          </p:cNvPr>
          <p:cNvSpPr/>
          <p:nvPr/>
        </p:nvSpPr>
        <p:spPr>
          <a:xfrm>
            <a:off x="4607819" y="3739305"/>
            <a:ext cx="1034407" cy="326582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新增职业资格证人次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4979354F-F55D-4646-A285-DE630C5D423B}"/>
              </a:ext>
            </a:extLst>
          </p:cNvPr>
          <p:cNvSpPr/>
          <p:nvPr/>
        </p:nvSpPr>
        <p:spPr>
          <a:xfrm>
            <a:off x="6368362" y="3740643"/>
            <a:ext cx="1163415" cy="320560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职业培训补贴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申请人数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6B1BF7-10F4-4D49-8172-6E29F35AC9D2}"/>
              </a:ext>
            </a:extLst>
          </p:cNvPr>
          <p:cNvSpPr/>
          <p:nvPr/>
        </p:nvSpPr>
        <p:spPr>
          <a:xfrm>
            <a:off x="6360841" y="4146053"/>
            <a:ext cx="1163414" cy="327781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培训补贴申请人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各类属性结构占比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A3302C10-D510-4236-8679-2D890E17BEEF}"/>
              </a:ext>
            </a:extLst>
          </p:cNvPr>
          <p:cNvSpPr/>
          <p:nvPr/>
        </p:nvSpPr>
        <p:spPr>
          <a:xfrm>
            <a:off x="4599187" y="4147252"/>
            <a:ext cx="1042893" cy="326582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累计获得职业资格证户籍人数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C23296-A233-45F3-9D34-3FC305D24361}"/>
              </a:ext>
            </a:extLst>
          </p:cNvPr>
          <p:cNvSpPr/>
          <p:nvPr/>
        </p:nvSpPr>
        <p:spPr>
          <a:xfrm>
            <a:off x="5718916" y="3739305"/>
            <a:ext cx="557566" cy="734529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职业资格证行业集中趋势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82">
            <a:extLst>
              <a:ext uri="{FF2B5EF4-FFF2-40B4-BE49-F238E27FC236}">
                <a16:creationId xmlns:a16="http://schemas.microsoft.com/office/drawing/2014/main" id="{F782D44B-0F82-48F4-A2A7-E779A1FF4C2C}"/>
              </a:ext>
            </a:extLst>
          </p:cNvPr>
          <p:cNvSpPr/>
          <p:nvPr/>
        </p:nvSpPr>
        <p:spPr>
          <a:xfrm>
            <a:off x="7608271" y="3744471"/>
            <a:ext cx="1056013" cy="324594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培训补额度与可用额度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Rectangle 85">
            <a:extLst>
              <a:ext uri="{FF2B5EF4-FFF2-40B4-BE49-F238E27FC236}">
                <a16:creationId xmlns:a16="http://schemas.microsoft.com/office/drawing/2014/main" id="{86970316-1C3A-46F1-82B8-F167B58D6703}"/>
              </a:ext>
            </a:extLst>
          </p:cNvPr>
          <p:cNvSpPr/>
          <p:nvPr/>
        </p:nvSpPr>
        <p:spPr>
          <a:xfrm>
            <a:off x="7608271" y="4147802"/>
            <a:ext cx="1056013" cy="326031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职业培训机构年收入额度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04544A8C-1B39-4D6F-A0F7-4A51A7408792}"/>
              </a:ext>
            </a:extLst>
          </p:cNvPr>
          <p:cNvSpPr/>
          <p:nvPr/>
        </p:nvSpPr>
        <p:spPr>
          <a:xfrm>
            <a:off x="7274091" y="3073199"/>
            <a:ext cx="1229839" cy="1597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投资总量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A3905ED5-EEFA-444E-9175-6B5C88C03E32}"/>
              </a:ext>
            </a:extLst>
          </p:cNvPr>
          <p:cNvSpPr/>
          <p:nvPr/>
        </p:nvSpPr>
        <p:spPr>
          <a:xfrm>
            <a:off x="7275748" y="3265589"/>
            <a:ext cx="1237082" cy="1597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投资行业结构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Rectangle 102">
            <a:extLst>
              <a:ext uri="{FF2B5EF4-FFF2-40B4-BE49-F238E27FC236}">
                <a16:creationId xmlns:a16="http://schemas.microsoft.com/office/drawing/2014/main" id="{320F4C5E-DC66-453A-987C-94E8FB4896E1}"/>
              </a:ext>
            </a:extLst>
          </p:cNvPr>
          <p:cNvSpPr/>
          <p:nvPr/>
        </p:nvSpPr>
        <p:spPr>
          <a:xfrm>
            <a:off x="6244648" y="2893743"/>
            <a:ext cx="976833" cy="3528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创业补贴额度与可用余额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94F393D5-83BE-4DBD-9992-ED742B203776}"/>
              </a:ext>
            </a:extLst>
          </p:cNvPr>
          <p:cNvSpPr/>
          <p:nvPr/>
        </p:nvSpPr>
        <p:spPr>
          <a:xfrm>
            <a:off x="4607667" y="3409025"/>
            <a:ext cx="1579138" cy="219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创业行业结构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99">
            <a:extLst>
              <a:ext uri="{FF2B5EF4-FFF2-40B4-BE49-F238E27FC236}">
                <a16:creationId xmlns:a16="http://schemas.microsoft.com/office/drawing/2014/main" id="{2F699C97-7412-4E05-9593-6A6979912081}"/>
              </a:ext>
            </a:extLst>
          </p:cNvPr>
          <p:cNvSpPr/>
          <p:nvPr/>
        </p:nvSpPr>
        <p:spPr>
          <a:xfrm>
            <a:off x="8553067" y="3285088"/>
            <a:ext cx="1094102" cy="347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总创业事件地区分布热力图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id="{D8C967FF-E36E-44AC-97D9-D03CB844BE6D}"/>
              </a:ext>
            </a:extLst>
          </p:cNvPr>
          <p:cNvSpPr/>
          <p:nvPr/>
        </p:nvSpPr>
        <p:spPr>
          <a:xfrm>
            <a:off x="6244649" y="3285088"/>
            <a:ext cx="980200" cy="340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创业补贴申请人结构化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45">
            <a:extLst>
              <a:ext uri="{FF2B5EF4-FFF2-40B4-BE49-F238E27FC236}">
                <a16:creationId xmlns:a16="http://schemas.microsoft.com/office/drawing/2014/main" id="{67FF3C14-E197-4FDB-8E6B-CEB56C64CBA8}"/>
              </a:ext>
            </a:extLst>
          </p:cNvPr>
          <p:cNvSpPr/>
          <p:nvPr/>
        </p:nvSpPr>
        <p:spPr>
          <a:xfrm>
            <a:off x="2685314" y="4886997"/>
            <a:ext cx="1128077" cy="381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培训监管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Rectangle 46">
            <a:extLst>
              <a:ext uri="{FF2B5EF4-FFF2-40B4-BE49-F238E27FC236}">
                <a16:creationId xmlns:a16="http://schemas.microsoft.com/office/drawing/2014/main" id="{D6AF40D8-1A77-4B40-8276-AF8D72D6F4DF}"/>
              </a:ext>
            </a:extLst>
          </p:cNvPr>
          <p:cNvSpPr/>
          <p:nvPr/>
        </p:nvSpPr>
        <p:spPr>
          <a:xfrm>
            <a:off x="2676774" y="5681215"/>
            <a:ext cx="1128077" cy="382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财务统计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132">
            <a:extLst>
              <a:ext uri="{FF2B5EF4-FFF2-40B4-BE49-F238E27FC236}">
                <a16:creationId xmlns:a16="http://schemas.microsoft.com/office/drawing/2014/main" id="{97AD4E0F-759E-4CE0-A818-E96B5336239B}"/>
              </a:ext>
            </a:extLst>
          </p:cNvPr>
          <p:cNvSpPr/>
          <p:nvPr/>
        </p:nvSpPr>
        <p:spPr>
          <a:xfrm>
            <a:off x="4657114" y="4655664"/>
            <a:ext cx="1150472" cy="46030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未经批准开办职业学校活培训机构的取缔次数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tangle 133">
            <a:extLst>
              <a:ext uri="{FF2B5EF4-FFF2-40B4-BE49-F238E27FC236}">
                <a16:creationId xmlns:a16="http://schemas.microsoft.com/office/drawing/2014/main" id="{CA9EA901-156F-45D3-B130-961455DC95A3}"/>
              </a:ext>
            </a:extLst>
          </p:cNvPr>
          <p:cNvSpPr/>
          <p:nvPr/>
        </p:nvSpPr>
        <p:spPr>
          <a:xfrm>
            <a:off x="4653236" y="5172132"/>
            <a:ext cx="1150471" cy="360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办学条件不达标责令整改次数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Isosceles Triangle 137">
            <a:extLst>
              <a:ext uri="{FF2B5EF4-FFF2-40B4-BE49-F238E27FC236}">
                <a16:creationId xmlns:a16="http://schemas.microsoft.com/office/drawing/2014/main" id="{B35A33BE-5C33-47F9-A2BC-BAF00967AA66}"/>
              </a:ext>
            </a:extLst>
          </p:cNvPr>
          <p:cNvSpPr/>
          <p:nvPr/>
        </p:nvSpPr>
        <p:spPr>
          <a:xfrm rot="5400000">
            <a:off x="3947789" y="5000247"/>
            <a:ext cx="531277" cy="120449"/>
          </a:xfrm>
          <a:prstGeom prst="triangle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Rectangle 138">
            <a:extLst>
              <a:ext uri="{FF2B5EF4-FFF2-40B4-BE49-F238E27FC236}">
                <a16:creationId xmlns:a16="http://schemas.microsoft.com/office/drawing/2014/main" id="{BFFCA7CB-2DC1-4D17-95F3-18BD4C5509A7}"/>
              </a:ext>
            </a:extLst>
          </p:cNvPr>
          <p:cNvSpPr/>
          <p:nvPr/>
        </p:nvSpPr>
        <p:spPr>
          <a:xfrm>
            <a:off x="4640631" y="5690653"/>
            <a:ext cx="1150471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各类补贴总额、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余额与分布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Rectangle 139">
            <a:extLst>
              <a:ext uri="{FF2B5EF4-FFF2-40B4-BE49-F238E27FC236}">
                <a16:creationId xmlns:a16="http://schemas.microsoft.com/office/drawing/2014/main" id="{E91079FF-B973-4D63-BFAF-376DB4F16FB2}"/>
              </a:ext>
            </a:extLst>
          </p:cNvPr>
          <p:cNvSpPr/>
          <p:nvPr/>
        </p:nvSpPr>
        <p:spPr>
          <a:xfrm>
            <a:off x="7183775" y="5681215"/>
            <a:ext cx="115047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各部门财务预算额与实际支出额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Rectangle 141">
            <a:extLst>
              <a:ext uri="{FF2B5EF4-FFF2-40B4-BE49-F238E27FC236}">
                <a16:creationId xmlns:a16="http://schemas.microsoft.com/office/drawing/2014/main" id="{D9C40745-8992-47B1-A177-54BE345FC88C}"/>
              </a:ext>
            </a:extLst>
          </p:cNvPr>
          <p:cNvSpPr/>
          <p:nvPr/>
        </p:nvSpPr>
        <p:spPr>
          <a:xfrm>
            <a:off x="5895128" y="5690653"/>
            <a:ext cx="1150471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各类罚款与没收非法所得总额于分布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Isosceles Triangle 142">
            <a:extLst>
              <a:ext uri="{FF2B5EF4-FFF2-40B4-BE49-F238E27FC236}">
                <a16:creationId xmlns:a16="http://schemas.microsoft.com/office/drawing/2014/main" id="{85A8729E-50F2-4B42-B4F9-1AD066BA7EBD}"/>
              </a:ext>
            </a:extLst>
          </p:cNvPr>
          <p:cNvSpPr/>
          <p:nvPr/>
        </p:nvSpPr>
        <p:spPr>
          <a:xfrm rot="5400000">
            <a:off x="3944502" y="5811191"/>
            <a:ext cx="531276" cy="12045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62">
            <a:extLst>
              <a:ext uri="{FF2B5EF4-FFF2-40B4-BE49-F238E27FC236}">
                <a16:creationId xmlns:a16="http://schemas.microsoft.com/office/drawing/2014/main" id="{A2575FFD-0E27-4F17-9D9D-E005BBFAC8F0}"/>
              </a:ext>
            </a:extLst>
          </p:cNvPr>
          <p:cNvSpPr/>
          <p:nvPr/>
        </p:nvSpPr>
        <p:spPr>
          <a:xfrm>
            <a:off x="10514452" y="2072929"/>
            <a:ext cx="793448" cy="527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失业保险金领取信息表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9C39BF9C-CBCA-4E06-8CE4-86441343E9A0}"/>
              </a:ext>
            </a:extLst>
          </p:cNvPr>
          <p:cNvSpPr/>
          <p:nvPr/>
        </p:nvSpPr>
        <p:spPr>
          <a:xfrm>
            <a:off x="10514452" y="2634317"/>
            <a:ext cx="793448" cy="527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就业补助申请人员信息表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62">
            <a:extLst>
              <a:ext uri="{FF2B5EF4-FFF2-40B4-BE49-F238E27FC236}">
                <a16:creationId xmlns:a16="http://schemas.microsoft.com/office/drawing/2014/main" id="{F3FADDCD-3E35-4B18-B276-7DB89D7CE5D5}"/>
              </a:ext>
            </a:extLst>
          </p:cNvPr>
          <p:cNvSpPr/>
          <p:nvPr/>
        </p:nvSpPr>
        <p:spPr>
          <a:xfrm>
            <a:off x="10514452" y="3192062"/>
            <a:ext cx="793448" cy="527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未参保人员信息表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62">
            <a:extLst>
              <a:ext uri="{FF2B5EF4-FFF2-40B4-BE49-F238E27FC236}">
                <a16:creationId xmlns:a16="http://schemas.microsoft.com/office/drawing/2014/main" id="{6F28EC41-34DB-4B37-9346-053DEDB279A8}"/>
              </a:ext>
            </a:extLst>
          </p:cNvPr>
          <p:cNvSpPr/>
          <p:nvPr/>
        </p:nvSpPr>
        <p:spPr>
          <a:xfrm>
            <a:off x="10514452" y="3751830"/>
            <a:ext cx="793448" cy="5226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创业企业登记表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680372BD-BB1C-48DB-9E6D-CA1B50C5E177}"/>
              </a:ext>
            </a:extLst>
          </p:cNvPr>
          <p:cNvSpPr/>
          <p:nvPr/>
        </p:nvSpPr>
        <p:spPr>
          <a:xfrm>
            <a:off x="10514452" y="4309803"/>
            <a:ext cx="793448" cy="513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创业培训参与人员登记表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A6FCBB1D-4DB4-4E54-8E4D-7511328E0475}"/>
              </a:ext>
            </a:extLst>
          </p:cNvPr>
          <p:cNvSpPr/>
          <p:nvPr/>
        </p:nvSpPr>
        <p:spPr>
          <a:xfrm>
            <a:off x="4622656" y="1959979"/>
            <a:ext cx="1034407" cy="160383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未参保人口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26A2FD54-83A4-4FA9-8081-11503CFB9505}"/>
              </a:ext>
            </a:extLst>
          </p:cNvPr>
          <p:cNvSpPr/>
          <p:nvPr/>
        </p:nvSpPr>
        <p:spPr>
          <a:xfrm>
            <a:off x="4622656" y="2163185"/>
            <a:ext cx="1034407" cy="160383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未参保率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41A06A2F-A7CD-4DA2-A048-D1B902089989}"/>
              </a:ext>
            </a:extLst>
          </p:cNvPr>
          <p:cNvSpPr/>
          <p:nvPr/>
        </p:nvSpPr>
        <p:spPr>
          <a:xfrm>
            <a:off x="4610701" y="2396452"/>
            <a:ext cx="1034407" cy="166909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未领保险金人口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F5C911BC-47F4-4FBF-B833-F8E204D969A0}"/>
              </a:ext>
            </a:extLst>
          </p:cNvPr>
          <p:cNvSpPr/>
          <p:nvPr/>
        </p:nvSpPr>
        <p:spPr>
          <a:xfrm>
            <a:off x="4614107" y="2598290"/>
            <a:ext cx="1031002" cy="166909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未领保率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Rectangle 99">
            <a:extLst>
              <a:ext uri="{FF2B5EF4-FFF2-40B4-BE49-F238E27FC236}">
                <a16:creationId xmlns:a16="http://schemas.microsoft.com/office/drawing/2014/main" id="{CD4F9156-02F8-4EC7-B134-8325783699B4}"/>
              </a:ext>
            </a:extLst>
          </p:cNvPr>
          <p:cNvSpPr/>
          <p:nvPr/>
        </p:nvSpPr>
        <p:spPr>
          <a:xfrm>
            <a:off x="7274088" y="3475884"/>
            <a:ext cx="1229839" cy="1530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引资结构占比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Straight Arrow Connector 31">
            <a:extLst>
              <a:ext uri="{FF2B5EF4-FFF2-40B4-BE49-F238E27FC236}">
                <a16:creationId xmlns:a16="http://schemas.microsoft.com/office/drawing/2014/main" id="{DE130E18-E1DC-423B-B504-17C6F0C52E64}"/>
              </a:ext>
            </a:extLst>
          </p:cNvPr>
          <p:cNvCxnSpPr>
            <a:cxnSpLocks/>
          </p:cNvCxnSpPr>
          <p:nvPr/>
        </p:nvCxnSpPr>
        <p:spPr>
          <a:xfrm>
            <a:off x="3815347" y="1176785"/>
            <a:ext cx="800589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96">
            <a:extLst>
              <a:ext uri="{FF2B5EF4-FFF2-40B4-BE49-F238E27FC236}">
                <a16:creationId xmlns:a16="http://schemas.microsoft.com/office/drawing/2014/main" id="{A22118CF-E2AE-4D7D-86E8-E930DC8FB44E}"/>
              </a:ext>
            </a:extLst>
          </p:cNvPr>
          <p:cNvSpPr/>
          <p:nvPr/>
        </p:nvSpPr>
        <p:spPr>
          <a:xfrm>
            <a:off x="8834632" y="1631908"/>
            <a:ext cx="815726" cy="53127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就业补助申请总人口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A7F39709-B482-4FE8-8781-E515F44E40BF}"/>
              </a:ext>
            </a:extLst>
          </p:cNvPr>
          <p:cNvSpPr/>
          <p:nvPr/>
        </p:nvSpPr>
        <p:spPr>
          <a:xfrm>
            <a:off x="5754084" y="1515306"/>
            <a:ext cx="871936" cy="358941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本省失业人口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占全国比重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1924294E-BD44-4065-9F0F-57A1D659E462}"/>
              </a:ext>
            </a:extLst>
          </p:cNvPr>
          <p:cNvSpPr/>
          <p:nvPr/>
        </p:nvSpPr>
        <p:spPr>
          <a:xfrm>
            <a:off x="6717489" y="1517623"/>
            <a:ext cx="1009721" cy="358940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失业人口各类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属性结构占比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Rectangle 94">
            <a:extLst>
              <a:ext uri="{FF2B5EF4-FFF2-40B4-BE49-F238E27FC236}">
                <a16:creationId xmlns:a16="http://schemas.microsoft.com/office/drawing/2014/main" id="{4E3E3875-BA24-4583-9D67-31A9783CE725}"/>
              </a:ext>
            </a:extLst>
          </p:cNvPr>
          <p:cNvSpPr/>
          <p:nvPr/>
        </p:nvSpPr>
        <p:spPr>
          <a:xfrm>
            <a:off x="7818679" y="1512834"/>
            <a:ext cx="871936" cy="36378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失业人口地区分布热力图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E6184A99-C88A-476E-A34E-637303912A63}"/>
              </a:ext>
            </a:extLst>
          </p:cNvPr>
          <p:cNvSpPr/>
          <p:nvPr/>
        </p:nvSpPr>
        <p:spPr>
          <a:xfrm>
            <a:off x="5744698" y="1959979"/>
            <a:ext cx="871936" cy="35907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本省未参保人口占全国比重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C0FC4680-C22B-4D8B-A169-7F1ED54419D6}"/>
              </a:ext>
            </a:extLst>
          </p:cNvPr>
          <p:cNvSpPr/>
          <p:nvPr/>
        </p:nvSpPr>
        <p:spPr>
          <a:xfrm>
            <a:off x="6727009" y="1963357"/>
            <a:ext cx="1000202" cy="353715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未参保人口各类属性结构占比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Rectangle 94">
            <a:extLst>
              <a:ext uri="{FF2B5EF4-FFF2-40B4-BE49-F238E27FC236}">
                <a16:creationId xmlns:a16="http://schemas.microsoft.com/office/drawing/2014/main" id="{547C464B-EB2C-46D2-8B17-CD08DD80369A}"/>
              </a:ext>
            </a:extLst>
          </p:cNvPr>
          <p:cNvSpPr/>
          <p:nvPr/>
        </p:nvSpPr>
        <p:spPr>
          <a:xfrm>
            <a:off x="7818680" y="1961371"/>
            <a:ext cx="871936" cy="353715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未参保人口地区分布热力图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697A704C-269B-4315-AF9A-5CFBE865DC26}"/>
              </a:ext>
            </a:extLst>
          </p:cNvPr>
          <p:cNvSpPr/>
          <p:nvPr/>
        </p:nvSpPr>
        <p:spPr>
          <a:xfrm>
            <a:off x="5754084" y="2390512"/>
            <a:ext cx="885735" cy="37468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本省未领保人口占全国比重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78BB2FA0-3C8E-4832-8F0F-F3F06506375E}"/>
              </a:ext>
            </a:extLst>
          </p:cNvPr>
          <p:cNvSpPr/>
          <p:nvPr/>
        </p:nvSpPr>
        <p:spPr>
          <a:xfrm>
            <a:off x="6713207" y="2396452"/>
            <a:ext cx="1016551" cy="361128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未领保人口各类属性结构占比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Rectangle 94">
            <a:extLst>
              <a:ext uri="{FF2B5EF4-FFF2-40B4-BE49-F238E27FC236}">
                <a16:creationId xmlns:a16="http://schemas.microsoft.com/office/drawing/2014/main" id="{37CEA8F1-AA75-4B24-876A-0C38F0BCE028}"/>
              </a:ext>
            </a:extLst>
          </p:cNvPr>
          <p:cNvSpPr/>
          <p:nvPr/>
        </p:nvSpPr>
        <p:spPr>
          <a:xfrm>
            <a:off x="7818680" y="2399836"/>
            <a:ext cx="871936" cy="357744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未领保人口地区分布热力图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96">
            <a:extLst>
              <a:ext uri="{FF2B5EF4-FFF2-40B4-BE49-F238E27FC236}">
                <a16:creationId xmlns:a16="http://schemas.microsoft.com/office/drawing/2014/main" id="{9DB24E9D-BC0A-457C-9939-6BC7EA7DCD98}"/>
              </a:ext>
            </a:extLst>
          </p:cNvPr>
          <p:cNvSpPr/>
          <p:nvPr/>
        </p:nvSpPr>
        <p:spPr>
          <a:xfrm>
            <a:off x="8834632" y="2216820"/>
            <a:ext cx="815725" cy="434076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就业补助申请率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85">
            <a:extLst>
              <a:ext uri="{FF2B5EF4-FFF2-40B4-BE49-F238E27FC236}">
                <a16:creationId xmlns:a16="http://schemas.microsoft.com/office/drawing/2014/main" id="{9E9DD696-8ECE-401E-91C2-9F1FABB46C5F}"/>
              </a:ext>
            </a:extLst>
          </p:cNvPr>
          <p:cNvSpPr/>
          <p:nvPr/>
        </p:nvSpPr>
        <p:spPr>
          <a:xfrm>
            <a:off x="8742654" y="4147802"/>
            <a:ext cx="904515" cy="326031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特殊职业资格证占比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Rectangle 85">
            <a:extLst>
              <a:ext uri="{FF2B5EF4-FFF2-40B4-BE49-F238E27FC236}">
                <a16:creationId xmlns:a16="http://schemas.microsoft.com/office/drawing/2014/main" id="{14710AA7-4F58-40D5-B4E0-AC21811FCD7A}"/>
              </a:ext>
            </a:extLst>
          </p:cNvPr>
          <p:cNvSpPr/>
          <p:nvPr/>
        </p:nvSpPr>
        <p:spPr>
          <a:xfrm>
            <a:off x="8742654" y="3739305"/>
            <a:ext cx="904515" cy="326031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新增特殊职业资格证人次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133">
            <a:extLst>
              <a:ext uri="{FF2B5EF4-FFF2-40B4-BE49-F238E27FC236}">
                <a16:creationId xmlns:a16="http://schemas.microsoft.com/office/drawing/2014/main" id="{C72CF727-1393-454D-BC71-BDD771ACB347}"/>
              </a:ext>
            </a:extLst>
          </p:cNvPr>
          <p:cNvSpPr/>
          <p:nvPr/>
        </p:nvSpPr>
        <p:spPr>
          <a:xfrm>
            <a:off x="5918809" y="4660334"/>
            <a:ext cx="1150472" cy="360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办学条件长期不达标被取缔次数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133">
            <a:extLst>
              <a:ext uri="{FF2B5EF4-FFF2-40B4-BE49-F238E27FC236}">
                <a16:creationId xmlns:a16="http://schemas.microsoft.com/office/drawing/2014/main" id="{C5FEA4C6-F90D-4DBD-927E-6AD85859BA0C}"/>
              </a:ext>
            </a:extLst>
          </p:cNvPr>
          <p:cNvSpPr/>
          <p:nvPr/>
        </p:nvSpPr>
        <p:spPr>
          <a:xfrm>
            <a:off x="7179821" y="4651876"/>
            <a:ext cx="1164787" cy="42562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发布虚假招生简章骗取钱财事件次数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133">
            <a:extLst>
              <a:ext uri="{FF2B5EF4-FFF2-40B4-BE49-F238E27FC236}">
                <a16:creationId xmlns:a16="http://schemas.microsoft.com/office/drawing/2014/main" id="{2A1723C4-3D28-4E1A-96E6-167BDA133A5E}"/>
              </a:ext>
            </a:extLst>
          </p:cNvPr>
          <p:cNvSpPr/>
          <p:nvPr/>
        </p:nvSpPr>
        <p:spPr>
          <a:xfrm>
            <a:off x="5918809" y="5077497"/>
            <a:ext cx="1150472" cy="4546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以非法手段伪造或处置各类证书的事件次数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Rectangle 133">
            <a:extLst>
              <a:ext uri="{FF2B5EF4-FFF2-40B4-BE49-F238E27FC236}">
                <a16:creationId xmlns:a16="http://schemas.microsoft.com/office/drawing/2014/main" id="{A93C3646-EF89-4DBD-8BEE-142201E1EBB7}"/>
              </a:ext>
            </a:extLst>
          </p:cNvPr>
          <p:cNvSpPr/>
          <p:nvPr/>
        </p:nvSpPr>
        <p:spPr>
          <a:xfrm>
            <a:off x="7179821" y="5115966"/>
            <a:ext cx="1164787" cy="41138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管理混论损害教学质量事件次数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Rectangle 133">
            <a:extLst>
              <a:ext uri="{FF2B5EF4-FFF2-40B4-BE49-F238E27FC236}">
                <a16:creationId xmlns:a16="http://schemas.microsoft.com/office/drawing/2014/main" id="{23FD2112-D81E-4096-B7D8-EBF67381CB62}"/>
              </a:ext>
            </a:extLst>
          </p:cNvPr>
          <p:cNvSpPr/>
          <p:nvPr/>
        </p:nvSpPr>
        <p:spPr>
          <a:xfrm>
            <a:off x="8455149" y="4651876"/>
            <a:ext cx="1164787" cy="42562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恶意撤资终止办学事件次数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133">
            <a:extLst>
              <a:ext uri="{FF2B5EF4-FFF2-40B4-BE49-F238E27FC236}">
                <a16:creationId xmlns:a16="http://schemas.microsoft.com/office/drawing/2014/main" id="{9C7D4F24-66AE-47DE-9C73-B7450B2E8AF6}"/>
              </a:ext>
            </a:extLst>
          </p:cNvPr>
          <p:cNvSpPr/>
          <p:nvPr/>
        </p:nvSpPr>
        <p:spPr>
          <a:xfrm>
            <a:off x="8455149" y="5115966"/>
            <a:ext cx="1164787" cy="41138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各类恶性事件地区分布热力图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139">
            <a:extLst>
              <a:ext uri="{FF2B5EF4-FFF2-40B4-BE49-F238E27FC236}">
                <a16:creationId xmlns:a16="http://schemas.microsoft.com/office/drawing/2014/main" id="{21F75209-BA14-412D-94BC-633F3BF137D2}"/>
              </a:ext>
            </a:extLst>
          </p:cNvPr>
          <p:cNvSpPr/>
          <p:nvPr/>
        </p:nvSpPr>
        <p:spPr>
          <a:xfrm>
            <a:off x="8438272" y="5681215"/>
            <a:ext cx="115047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各部门财务预算支出项目结构占比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AB9734E7-1C5E-473B-8B12-2ECB6ADF3416}"/>
              </a:ext>
            </a:extLst>
          </p:cNvPr>
          <p:cNvSpPr/>
          <p:nvPr/>
        </p:nvSpPr>
        <p:spPr>
          <a:xfrm>
            <a:off x="10514452" y="4859002"/>
            <a:ext cx="793448" cy="513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创业补助金申请人员信息表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B0F84D6C-54EF-4946-8FCA-EF5713BDCF67}"/>
              </a:ext>
            </a:extLst>
          </p:cNvPr>
          <p:cNvSpPr/>
          <p:nvPr/>
        </p:nvSpPr>
        <p:spPr>
          <a:xfrm>
            <a:off x="10514452" y="5408201"/>
            <a:ext cx="793448" cy="513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创业补助金预算表与开支记录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6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6FFDA1AB-78D6-4D32-9C19-0ED14820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6" y="980728"/>
            <a:ext cx="5141182" cy="2895065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仪表盘示例：就业创业</a:t>
            </a:r>
            <a:r>
              <a:rPr lang="en-US" altLang="zh-CN" dirty="0"/>
              <a:t>—</a:t>
            </a:r>
            <a:r>
              <a:rPr lang="zh-CN" altLang="en-US" dirty="0"/>
              <a:t>服务分析思路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8F23B8B3-C98A-470D-B58C-67634641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852936"/>
            <a:ext cx="5544616" cy="289188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3200522-CF9B-46C8-9B6A-2EE1A879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4797152"/>
            <a:ext cx="6556657" cy="144016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1EA9B3B-EAF3-4EB6-AD73-193821205626}"/>
              </a:ext>
            </a:extLst>
          </p:cNvPr>
          <p:cNvSpPr txBox="1"/>
          <p:nvPr/>
        </p:nvSpPr>
        <p:spPr>
          <a:xfrm>
            <a:off x="5447928" y="980728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在仪表盘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就业创业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服务概览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中，通过失业帮扶、创业辅助等模块反映就业创业整体业务概况，然后根据人数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人次、比率、全国占比等指标分析其现状，对于需要分析的内容可以点击进入。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val 33">
            <a:extLst>
              <a:ext uri="{FF2B5EF4-FFF2-40B4-BE49-F238E27FC236}">
                <a16:creationId xmlns:a16="http://schemas.microsoft.com/office/drawing/2014/main" id="{28AC2D3B-F117-4B7C-AA74-416915893FE4}"/>
              </a:ext>
            </a:extLst>
          </p:cNvPr>
          <p:cNvSpPr/>
          <p:nvPr/>
        </p:nvSpPr>
        <p:spPr>
          <a:xfrm>
            <a:off x="5618352" y="1061536"/>
            <a:ext cx="2592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2" name="TextBox 31">
            <a:extLst>
              <a:ext uri="{FF2B5EF4-FFF2-40B4-BE49-F238E27FC236}">
                <a16:creationId xmlns:a16="http://schemas.microsoft.com/office/drawing/2014/main" id="{6B68070F-3C8B-4CE7-B7CD-2FAEFA53D859}"/>
              </a:ext>
            </a:extLst>
          </p:cNvPr>
          <p:cNvSpPr txBox="1"/>
          <p:nvPr/>
        </p:nvSpPr>
        <p:spPr>
          <a:xfrm>
            <a:off x="7311576" y="2499993"/>
            <a:ext cx="3530731" cy="11772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在仪表盘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失业管理模块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中，按失业者身份信息对失业人口分布进行了细分，还可以通过历史数据查看失业的整体变化趋势。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3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5F710355-FE14-496E-9B52-2184045ED772}"/>
              </a:ext>
            </a:extLst>
          </p:cNvPr>
          <p:cNvSpPr/>
          <p:nvPr/>
        </p:nvSpPr>
        <p:spPr>
          <a:xfrm>
            <a:off x="7335174" y="2516021"/>
            <a:ext cx="257955" cy="175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en-US" b="1" dirty="0"/>
          </a:p>
        </p:txBody>
      </p:sp>
      <p:sp>
        <p:nvSpPr>
          <p:cNvPr id="74" name="TextBox 32">
            <a:extLst>
              <a:ext uri="{FF2B5EF4-FFF2-40B4-BE49-F238E27FC236}">
                <a16:creationId xmlns:a16="http://schemas.microsoft.com/office/drawing/2014/main" id="{597E9CC2-007C-4715-AE99-05CD6FE90783}"/>
              </a:ext>
            </a:extLst>
          </p:cNvPr>
          <p:cNvSpPr txBox="1"/>
          <p:nvPr/>
        </p:nvSpPr>
        <p:spPr>
          <a:xfrm>
            <a:off x="8107675" y="4006159"/>
            <a:ext cx="3530731" cy="9618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在报表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失业人口男性统计表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中，按登记时间进行排序，观察不同时段的新增失业情况。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3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4AE675C1-48C8-4906-839E-D4C27108D4C6}"/>
              </a:ext>
            </a:extLst>
          </p:cNvPr>
          <p:cNvSpPr/>
          <p:nvPr/>
        </p:nvSpPr>
        <p:spPr>
          <a:xfrm>
            <a:off x="8110636" y="4006159"/>
            <a:ext cx="2592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en-US" b="1" dirty="0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1E2E098D-E0CC-4B95-B99D-6DF06098FB23}"/>
              </a:ext>
            </a:extLst>
          </p:cNvPr>
          <p:cNvGrpSpPr/>
          <p:nvPr/>
        </p:nvGrpSpPr>
        <p:grpSpPr>
          <a:xfrm>
            <a:off x="407369" y="1237936"/>
            <a:ext cx="4367233" cy="907509"/>
            <a:chOff x="618653" y="1777664"/>
            <a:chExt cx="4452429" cy="907509"/>
          </a:xfrm>
        </p:grpSpPr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EAA94013-639C-4624-9C65-169C08C2613C}"/>
                </a:ext>
              </a:extLst>
            </p:cNvPr>
            <p:cNvSpPr/>
            <p:nvPr/>
          </p:nvSpPr>
          <p:spPr>
            <a:xfrm>
              <a:off x="618653" y="2576763"/>
              <a:ext cx="2422619" cy="1084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Line Callout 2 27">
              <a:extLst>
                <a:ext uri="{FF2B5EF4-FFF2-40B4-BE49-F238E27FC236}">
                  <a16:creationId xmlns:a16="http://schemas.microsoft.com/office/drawing/2014/main" id="{79DDCCFE-23D9-4CD5-8918-9C08AE8BA425}"/>
                </a:ext>
              </a:extLst>
            </p:cNvPr>
            <p:cNvSpPr/>
            <p:nvPr/>
          </p:nvSpPr>
          <p:spPr>
            <a:xfrm>
              <a:off x="3701987" y="1777664"/>
              <a:ext cx="1369095" cy="656279"/>
            </a:xfrm>
            <a:prstGeom prst="borderCallout2">
              <a:avLst>
                <a:gd name="adj1" fmla="val 18750"/>
                <a:gd name="adj2" fmla="val -230"/>
                <a:gd name="adj3" fmla="val 18750"/>
                <a:gd name="adj4" fmla="val -16667"/>
                <a:gd name="adj5" fmla="val 133648"/>
                <a:gd name="adj6" fmla="val -4820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通过失业人员仪表盘查看失业人员的结构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3">
            <a:extLst>
              <a:ext uri="{FF2B5EF4-FFF2-40B4-BE49-F238E27FC236}">
                <a16:creationId xmlns:a16="http://schemas.microsoft.com/office/drawing/2014/main" id="{0CA1A955-8A76-47F9-AB33-E3F4ADEDB235}"/>
              </a:ext>
            </a:extLst>
          </p:cNvPr>
          <p:cNvGrpSpPr/>
          <p:nvPr/>
        </p:nvGrpSpPr>
        <p:grpSpPr>
          <a:xfrm>
            <a:off x="2137949" y="3192034"/>
            <a:ext cx="2957020" cy="540709"/>
            <a:chOff x="618654" y="2144464"/>
            <a:chExt cx="3014705" cy="540709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905AD1C1-564E-45B0-BDE0-722F950691AD}"/>
                </a:ext>
              </a:extLst>
            </p:cNvPr>
            <p:cNvSpPr/>
            <p:nvPr/>
          </p:nvSpPr>
          <p:spPr>
            <a:xfrm>
              <a:off x="618654" y="2525446"/>
              <a:ext cx="731693" cy="159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Line Callout 2 27">
              <a:extLst>
                <a:ext uri="{FF2B5EF4-FFF2-40B4-BE49-F238E27FC236}">
                  <a16:creationId xmlns:a16="http://schemas.microsoft.com/office/drawing/2014/main" id="{C4F677E6-944B-4729-A22F-E4F3E1C97C0D}"/>
                </a:ext>
              </a:extLst>
            </p:cNvPr>
            <p:cNvSpPr/>
            <p:nvPr/>
          </p:nvSpPr>
          <p:spPr>
            <a:xfrm>
              <a:off x="2264264" y="2144464"/>
              <a:ext cx="1369095" cy="440255"/>
            </a:xfrm>
            <a:prstGeom prst="borderCallout2">
              <a:avLst>
                <a:gd name="adj1" fmla="val 41746"/>
                <a:gd name="adj2" fmla="val 431"/>
                <a:gd name="adj3" fmla="val 41747"/>
                <a:gd name="adj4" fmla="val -17990"/>
                <a:gd name="adj5" fmla="val 101384"/>
                <a:gd name="adj6" fmla="val -6671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点击查看失业人口明细表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Group 3">
            <a:extLst>
              <a:ext uri="{FF2B5EF4-FFF2-40B4-BE49-F238E27FC236}">
                <a16:creationId xmlns:a16="http://schemas.microsoft.com/office/drawing/2014/main" id="{46F8396C-089E-4B76-AA1A-5C4F6B589EA7}"/>
              </a:ext>
            </a:extLst>
          </p:cNvPr>
          <p:cNvGrpSpPr/>
          <p:nvPr/>
        </p:nvGrpSpPr>
        <p:grpSpPr>
          <a:xfrm>
            <a:off x="4583832" y="5157192"/>
            <a:ext cx="2727743" cy="850336"/>
            <a:chOff x="782093" y="2467142"/>
            <a:chExt cx="2780956" cy="850336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ADCCFC6A-0D7F-4873-9641-5D1E74A7D2F2}"/>
                </a:ext>
              </a:extLst>
            </p:cNvPr>
            <p:cNvSpPr/>
            <p:nvPr/>
          </p:nvSpPr>
          <p:spPr>
            <a:xfrm>
              <a:off x="782093" y="2467142"/>
              <a:ext cx="521108" cy="240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Line Callout 2 27">
              <a:extLst>
                <a:ext uri="{FF2B5EF4-FFF2-40B4-BE49-F238E27FC236}">
                  <a16:creationId xmlns:a16="http://schemas.microsoft.com/office/drawing/2014/main" id="{53D5D8DB-046D-4B46-B30C-81CCACD8921C}"/>
                </a:ext>
              </a:extLst>
            </p:cNvPr>
            <p:cNvSpPr/>
            <p:nvPr/>
          </p:nvSpPr>
          <p:spPr>
            <a:xfrm>
              <a:off x="2193954" y="2877223"/>
              <a:ext cx="1369095" cy="440255"/>
            </a:xfrm>
            <a:prstGeom prst="borderCallout2">
              <a:avLst>
                <a:gd name="adj1" fmla="val 41746"/>
                <a:gd name="adj2" fmla="val 431"/>
                <a:gd name="adj3" fmla="val 43764"/>
                <a:gd name="adj4" fmla="val -25262"/>
                <a:gd name="adj5" fmla="val -49852"/>
                <a:gd name="adj6" fmla="val -6209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按登记时间再细分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1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200" dirty="0"/>
              <a:t>分析报表示例：就业创业</a:t>
            </a:r>
            <a:r>
              <a:rPr lang="en-US" altLang="zh-CN" sz="2200" dirty="0"/>
              <a:t>-</a:t>
            </a:r>
            <a:r>
              <a:rPr lang="zh-CN" altLang="en-US" sz="2200" dirty="0"/>
              <a:t>服务场景分析</a:t>
            </a:r>
          </a:p>
        </p:txBody>
      </p:sp>
      <p:cxnSp>
        <p:nvCxnSpPr>
          <p:cNvPr id="55" name="Straight Connector 9">
            <a:extLst>
              <a:ext uri="{FF2B5EF4-FFF2-40B4-BE49-F238E27FC236}">
                <a16:creationId xmlns:a16="http://schemas.microsoft.com/office/drawing/2014/main" id="{F28F3EF2-21D8-475B-9D9D-B95E069DA044}"/>
              </a:ext>
            </a:extLst>
          </p:cNvPr>
          <p:cNvCxnSpPr>
            <a:cxnSpLocks/>
          </p:cNvCxnSpPr>
          <p:nvPr/>
        </p:nvCxnSpPr>
        <p:spPr>
          <a:xfrm flipV="1">
            <a:off x="182694" y="3455499"/>
            <a:ext cx="11641750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>
            <a:extLst>
              <a:ext uri="{FF2B5EF4-FFF2-40B4-BE49-F238E27FC236}">
                <a16:creationId xmlns:a16="http://schemas.microsoft.com/office/drawing/2014/main" id="{5E6D81C3-2E21-474F-AE63-E58F9AA1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878" y="908720"/>
            <a:ext cx="3936684" cy="363004"/>
          </a:xfrm>
          <a:prstGeom prst="rect">
            <a:avLst/>
          </a:prstGeom>
          <a:solidFill>
            <a:srgbClr val="002060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创业辅助分析</a:t>
            </a:r>
            <a:endParaRPr lang="en-GB" altLang="ja-JP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7" name="Rounded Rectangle 73">
            <a:extLst>
              <a:ext uri="{FF2B5EF4-FFF2-40B4-BE49-F238E27FC236}">
                <a16:creationId xmlns:a16="http://schemas.microsoft.com/office/drawing/2014/main" id="{91E6AAE8-F0E9-4DF3-90EF-F6170EED39FA}"/>
              </a:ext>
            </a:extLst>
          </p:cNvPr>
          <p:cNvSpPr/>
          <p:nvPr/>
        </p:nvSpPr>
        <p:spPr>
          <a:xfrm>
            <a:off x="2923957" y="1614433"/>
            <a:ext cx="736015" cy="1601763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就业补助申请人员结构分析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ounded Rectangle 78">
            <a:extLst>
              <a:ext uri="{FF2B5EF4-FFF2-40B4-BE49-F238E27FC236}">
                <a16:creationId xmlns:a16="http://schemas.microsoft.com/office/drawing/2014/main" id="{F224BAA4-FCBE-4EC7-9D6D-9795B218B3E0}"/>
              </a:ext>
            </a:extLst>
          </p:cNvPr>
          <p:cNvSpPr/>
          <p:nvPr/>
        </p:nvSpPr>
        <p:spPr>
          <a:xfrm>
            <a:off x="4569336" y="3730719"/>
            <a:ext cx="746869" cy="9461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创业企业登记表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ounded Rectangle 80">
            <a:extLst>
              <a:ext uri="{FF2B5EF4-FFF2-40B4-BE49-F238E27FC236}">
                <a16:creationId xmlns:a16="http://schemas.microsoft.com/office/drawing/2014/main" id="{A689C8BA-248B-42D6-9000-A29094FD9718}"/>
              </a:ext>
            </a:extLst>
          </p:cNvPr>
          <p:cNvSpPr/>
          <p:nvPr/>
        </p:nvSpPr>
        <p:spPr>
          <a:xfrm>
            <a:off x="5369859" y="3730720"/>
            <a:ext cx="746869" cy="9461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创业培训参与人员登记表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ounded Rectangle 82">
            <a:extLst>
              <a:ext uri="{FF2B5EF4-FFF2-40B4-BE49-F238E27FC236}">
                <a16:creationId xmlns:a16="http://schemas.microsoft.com/office/drawing/2014/main" id="{3D568B1D-C5CE-49E2-9E1A-193D05EA5654}"/>
              </a:ext>
            </a:extLst>
          </p:cNvPr>
          <p:cNvSpPr/>
          <p:nvPr/>
        </p:nvSpPr>
        <p:spPr>
          <a:xfrm>
            <a:off x="2920940" y="3738569"/>
            <a:ext cx="736472" cy="9393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就业补助申请人员信息表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AutoShape 6">
            <a:extLst>
              <a:ext uri="{FF2B5EF4-FFF2-40B4-BE49-F238E27FC236}">
                <a16:creationId xmlns:a16="http://schemas.microsoft.com/office/drawing/2014/main" id="{5476A84D-4457-462D-8855-11119C87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87" y="908720"/>
            <a:ext cx="3154513" cy="363004"/>
          </a:xfrm>
          <a:prstGeom prst="rect">
            <a:avLst/>
          </a:prstGeom>
          <a:solidFill>
            <a:srgbClr val="002060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失业帮扶分析</a:t>
            </a:r>
            <a:endParaRPr lang="en-GB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2" name="Rounded Rectangle 85">
            <a:extLst>
              <a:ext uri="{FF2B5EF4-FFF2-40B4-BE49-F238E27FC236}">
                <a16:creationId xmlns:a16="http://schemas.microsoft.com/office/drawing/2014/main" id="{E6C8B9EE-DF5E-4705-8AFF-6B7E10141D3E}"/>
              </a:ext>
            </a:extLst>
          </p:cNvPr>
          <p:cNvSpPr/>
          <p:nvPr/>
        </p:nvSpPr>
        <p:spPr>
          <a:xfrm>
            <a:off x="2119045" y="1616564"/>
            <a:ext cx="736015" cy="1599632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失业保险金未领取人员结构分析仪表盘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ounded Rectangle 86">
            <a:extLst>
              <a:ext uri="{FF2B5EF4-FFF2-40B4-BE49-F238E27FC236}">
                <a16:creationId xmlns:a16="http://schemas.microsoft.com/office/drawing/2014/main" id="{D7688DAA-30DD-495B-9BE6-5FBE58D89B7D}"/>
              </a:ext>
            </a:extLst>
          </p:cNvPr>
          <p:cNvSpPr/>
          <p:nvPr/>
        </p:nvSpPr>
        <p:spPr>
          <a:xfrm>
            <a:off x="2118586" y="3744748"/>
            <a:ext cx="736473" cy="9320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失业保险金领取信息表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ounded Rectangle 89">
            <a:extLst>
              <a:ext uri="{FF2B5EF4-FFF2-40B4-BE49-F238E27FC236}">
                <a16:creationId xmlns:a16="http://schemas.microsoft.com/office/drawing/2014/main" id="{78210F2D-A7F4-4E0D-AA50-6675927BC7CA}"/>
              </a:ext>
            </a:extLst>
          </p:cNvPr>
          <p:cNvSpPr/>
          <p:nvPr/>
        </p:nvSpPr>
        <p:spPr>
          <a:xfrm>
            <a:off x="1311022" y="1614433"/>
            <a:ext cx="736015" cy="1599629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失业人口结构分析仪表盘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ounded Rectangle 91">
            <a:extLst>
              <a:ext uri="{FF2B5EF4-FFF2-40B4-BE49-F238E27FC236}">
                <a16:creationId xmlns:a16="http://schemas.microsoft.com/office/drawing/2014/main" id="{52BE9605-D89D-49C5-B9A4-BCE01988B505}"/>
              </a:ext>
            </a:extLst>
          </p:cNvPr>
          <p:cNvSpPr/>
          <p:nvPr/>
        </p:nvSpPr>
        <p:spPr>
          <a:xfrm>
            <a:off x="1304759" y="3744747"/>
            <a:ext cx="742278" cy="9278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失业人口信息登记表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AutoShape 4">
            <a:extLst>
              <a:ext uri="{FF2B5EF4-FFF2-40B4-BE49-F238E27FC236}">
                <a16:creationId xmlns:a16="http://schemas.microsoft.com/office/drawing/2014/main" id="{C621C3F2-F278-4BF2-9645-AF9A58DC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791" y="908720"/>
            <a:ext cx="3160653" cy="363004"/>
          </a:xfrm>
          <a:prstGeom prst="rect">
            <a:avLst/>
          </a:prstGeom>
          <a:solidFill>
            <a:srgbClr val="002060"/>
          </a:solidFill>
          <a:ln w="635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职业资格分析</a:t>
            </a:r>
            <a:endParaRPr lang="en-GB" altLang="ja-JP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7" name="Isosceles Triangle 2">
            <a:extLst>
              <a:ext uri="{FF2B5EF4-FFF2-40B4-BE49-F238E27FC236}">
                <a16:creationId xmlns:a16="http://schemas.microsoft.com/office/drawing/2014/main" id="{33FDB6A1-5DCC-4F6E-86C1-CA65484815A7}"/>
              </a:ext>
            </a:extLst>
          </p:cNvPr>
          <p:cNvSpPr/>
          <p:nvPr/>
        </p:nvSpPr>
        <p:spPr>
          <a:xfrm rot="10800000">
            <a:off x="1309287" y="1331649"/>
            <a:ext cx="2348123" cy="1994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Isosceles Triangle 83">
            <a:extLst>
              <a:ext uri="{FF2B5EF4-FFF2-40B4-BE49-F238E27FC236}">
                <a16:creationId xmlns:a16="http://schemas.microsoft.com/office/drawing/2014/main" id="{D5479BBC-F352-44B0-977D-DEF393BA0B5F}"/>
              </a:ext>
            </a:extLst>
          </p:cNvPr>
          <p:cNvSpPr/>
          <p:nvPr/>
        </p:nvSpPr>
        <p:spPr>
          <a:xfrm rot="10800000">
            <a:off x="4578878" y="1338432"/>
            <a:ext cx="3823960" cy="19264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104">
            <a:extLst>
              <a:ext uri="{FF2B5EF4-FFF2-40B4-BE49-F238E27FC236}">
                <a16:creationId xmlns:a16="http://schemas.microsoft.com/office/drawing/2014/main" id="{7BC8EC2B-3AAC-45A3-A1A3-50291D766A28}"/>
              </a:ext>
            </a:extLst>
          </p:cNvPr>
          <p:cNvSpPr/>
          <p:nvPr/>
        </p:nvSpPr>
        <p:spPr>
          <a:xfrm>
            <a:off x="182694" y="1556960"/>
            <a:ext cx="984697" cy="165710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仪表盘</a:t>
            </a:r>
            <a:endParaRPr 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ounded Rectangle 105">
            <a:extLst>
              <a:ext uri="{FF2B5EF4-FFF2-40B4-BE49-F238E27FC236}">
                <a16:creationId xmlns:a16="http://schemas.microsoft.com/office/drawing/2014/main" id="{28072889-0DA9-4962-8E00-AFDB63D42B0F}"/>
              </a:ext>
            </a:extLst>
          </p:cNvPr>
          <p:cNvSpPr/>
          <p:nvPr/>
        </p:nvSpPr>
        <p:spPr>
          <a:xfrm>
            <a:off x="183633" y="3734441"/>
            <a:ext cx="983757" cy="215203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分析报表</a:t>
            </a:r>
            <a:endParaRPr 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Isosceles Triangle 149">
            <a:extLst>
              <a:ext uri="{FF2B5EF4-FFF2-40B4-BE49-F238E27FC236}">
                <a16:creationId xmlns:a16="http://schemas.microsoft.com/office/drawing/2014/main" id="{AF01ADAF-A5D5-4E8D-84C0-69EB282A7F0F}"/>
              </a:ext>
            </a:extLst>
          </p:cNvPr>
          <p:cNvSpPr/>
          <p:nvPr/>
        </p:nvSpPr>
        <p:spPr>
          <a:xfrm rot="10800000">
            <a:off x="1304759" y="3359972"/>
            <a:ext cx="736015" cy="20022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Isosceles Triangle 151">
            <a:extLst>
              <a:ext uri="{FF2B5EF4-FFF2-40B4-BE49-F238E27FC236}">
                <a16:creationId xmlns:a16="http://schemas.microsoft.com/office/drawing/2014/main" id="{7156A5A6-19DB-4E0B-BBC9-FD121209CA38}"/>
              </a:ext>
            </a:extLst>
          </p:cNvPr>
          <p:cNvSpPr/>
          <p:nvPr/>
        </p:nvSpPr>
        <p:spPr>
          <a:xfrm rot="10800000">
            <a:off x="2927869" y="3359971"/>
            <a:ext cx="729541" cy="19800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Isosceles Triangle 152">
            <a:extLst>
              <a:ext uri="{FF2B5EF4-FFF2-40B4-BE49-F238E27FC236}">
                <a16:creationId xmlns:a16="http://schemas.microsoft.com/office/drawing/2014/main" id="{C6C35058-0E59-46FF-9D99-3414791611BF}"/>
              </a:ext>
            </a:extLst>
          </p:cNvPr>
          <p:cNvSpPr/>
          <p:nvPr/>
        </p:nvSpPr>
        <p:spPr>
          <a:xfrm rot="10800000">
            <a:off x="4569335" y="3357620"/>
            <a:ext cx="736014" cy="20049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52">
            <a:extLst>
              <a:ext uri="{FF2B5EF4-FFF2-40B4-BE49-F238E27FC236}">
                <a16:creationId xmlns:a16="http://schemas.microsoft.com/office/drawing/2014/main" id="{05EFD0E7-FAAC-48E1-B38D-DA4E054ACCA9}"/>
              </a:ext>
            </a:extLst>
          </p:cNvPr>
          <p:cNvSpPr/>
          <p:nvPr/>
        </p:nvSpPr>
        <p:spPr>
          <a:xfrm>
            <a:off x="6158932" y="1614434"/>
            <a:ext cx="1538245" cy="37834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创业补助金申请分析仪表盘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ounded Rectangle 53">
            <a:extLst>
              <a:ext uri="{FF2B5EF4-FFF2-40B4-BE49-F238E27FC236}">
                <a16:creationId xmlns:a16="http://schemas.microsoft.com/office/drawing/2014/main" id="{0A7FE0AE-9FE3-4DCC-A1AE-C1C97B1FA6D0}"/>
              </a:ext>
            </a:extLst>
          </p:cNvPr>
          <p:cNvSpPr/>
          <p:nvPr/>
        </p:nvSpPr>
        <p:spPr>
          <a:xfrm>
            <a:off x="6964995" y="2266732"/>
            <a:ext cx="736015" cy="949468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申请人员结构分析仪表盘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63616C1E-F8B5-4FDB-95AD-16177886E5D4}"/>
              </a:ext>
            </a:extLst>
          </p:cNvPr>
          <p:cNvSpPr/>
          <p:nvPr/>
        </p:nvSpPr>
        <p:spPr>
          <a:xfrm>
            <a:off x="6172207" y="2266733"/>
            <a:ext cx="736015" cy="949467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创业补助总额与余额仪表盘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Isosceles Triangle 144">
            <a:extLst>
              <a:ext uri="{FF2B5EF4-FFF2-40B4-BE49-F238E27FC236}">
                <a16:creationId xmlns:a16="http://schemas.microsoft.com/office/drawing/2014/main" id="{DE78728B-F7DE-4ED4-9E5B-11EE77233C9F}"/>
              </a:ext>
            </a:extLst>
          </p:cNvPr>
          <p:cNvSpPr/>
          <p:nvPr/>
        </p:nvSpPr>
        <p:spPr>
          <a:xfrm rot="10800000">
            <a:off x="6158930" y="2056720"/>
            <a:ext cx="1538246" cy="18271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5">
            <a:extLst>
              <a:ext uri="{FF2B5EF4-FFF2-40B4-BE49-F238E27FC236}">
                <a16:creationId xmlns:a16="http://schemas.microsoft.com/office/drawing/2014/main" id="{919E7488-7EB0-4462-AD54-7BE12D9AD02F}"/>
              </a:ext>
            </a:extLst>
          </p:cNvPr>
          <p:cNvSpPr/>
          <p:nvPr/>
        </p:nvSpPr>
        <p:spPr>
          <a:xfrm>
            <a:off x="7775125" y="1614431"/>
            <a:ext cx="740437" cy="160176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投资事件总量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ounded Rectangle 75">
            <a:extLst>
              <a:ext uri="{FF2B5EF4-FFF2-40B4-BE49-F238E27FC236}">
                <a16:creationId xmlns:a16="http://schemas.microsoft.com/office/drawing/2014/main" id="{B1B8DF90-414A-4552-A3B1-14C10B19FE27}"/>
              </a:ext>
            </a:extLst>
          </p:cNvPr>
          <p:cNvSpPr/>
          <p:nvPr/>
        </p:nvSpPr>
        <p:spPr>
          <a:xfrm>
            <a:off x="5369859" y="1614431"/>
            <a:ext cx="740437" cy="160176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创业培训人数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ounded Rectangle 75">
            <a:extLst>
              <a:ext uri="{FF2B5EF4-FFF2-40B4-BE49-F238E27FC236}">
                <a16:creationId xmlns:a16="http://schemas.microsoft.com/office/drawing/2014/main" id="{EF6BFEB0-7C5D-4861-A723-68A545489C35}"/>
              </a:ext>
            </a:extLst>
          </p:cNvPr>
          <p:cNvSpPr/>
          <p:nvPr/>
        </p:nvSpPr>
        <p:spPr>
          <a:xfrm>
            <a:off x="4579653" y="1614431"/>
            <a:ext cx="740437" cy="160176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创业事件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行业结构分析仪表盘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Isosceles Triangle 149">
            <a:extLst>
              <a:ext uri="{FF2B5EF4-FFF2-40B4-BE49-F238E27FC236}">
                <a16:creationId xmlns:a16="http://schemas.microsoft.com/office/drawing/2014/main" id="{24BD6DC7-2845-4CCF-9E8E-9E1D600E0DE3}"/>
              </a:ext>
            </a:extLst>
          </p:cNvPr>
          <p:cNvSpPr/>
          <p:nvPr/>
        </p:nvSpPr>
        <p:spPr>
          <a:xfrm rot="10800000">
            <a:off x="2121531" y="3359972"/>
            <a:ext cx="736015" cy="20022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Isosceles Triangle 152">
            <a:extLst>
              <a:ext uri="{FF2B5EF4-FFF2-40B4-BE49-F238E27FC236}">
                <a16:creationId xmlns:a16="http://schemas.microsoft.com/office/drawing/2014/main" id="{A15EE24B-E6FF-4C88-BD2B-8FAAB444BA4C}"/>
              </a:ext>
            </a:extLst>
          </p:cNvPr>
          <p:cNvSpPr/>
          <p:nvPr/>
        </p:nvSpPr>
        <p:spPr>
          <a:xfrm rot="10800000">
            <a:off x="5359876" y="3357620"/>
            <a:ext cx="738076" cy="2029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Isosceles Triangle 148">
            <a:extLst>
              <a:ext uri="{FF2B5EF4-FFF2-40B4-BE49-F238E27FC236}">
                <a16:creationId xmlns:a16="http://schemas.microsoft.com/office/drawing/2014/main" id="{28F4A178-676E-41DF-8442-628647045EEC}"/>
              </a:ext>
            </a:extLst>
          </p:cNvPr>
          <p:cNvSpPr/>
          <p:nvPr/>
        </p:nvSpPr>
        <p:spPr>
          <a:xfrm rot="10800000">
            <a:off x="6158973" y="3359969"/>
            <a:ext cx="1538243" cy="19800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64">
            <a:extLst>
              <a:ext uri="{FF2B5EF4-FFF2-40B4-BE49-F238E27FC236}">
                <a16:creationId xmlns:a16="http://schemas.microsoft.com/office/drawing/2014/main" id="{620708D6-BD33-445F-ACA0-2FE9B5B3DF34}"/>
              </a:ext>
            </a:extLst>
          </p:cNvPr>
          <p:cNvSpPr/>
          <p:nvPr/>
        </p:nvSpPr>
        <p:spPr>
          <a:xfrm>
            <a:off x="6183125" y="3738568"/>
            <a:ext cx="151585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创业补助金申请人员信息表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ounded Rectangle 65">
            <a:extLst>
              <a:ext uri="{FF2B5EF4-FFF2-40B4-BE49-F238E27FC236}">
                <a16:creationId xmlns:a16="http://schemas.microsoft.com/office/drawing/2014/main" id="{CD755D2A-B8B5-4324-A27B-C1035EC5B1D8}"/>
              </a:ext>
            </a:extLst>
          </p:cNvPr>
          <p:cNvSpPr/>
          <p:nvPr/>
        </p:nvSpPr>
        <p:spPr>
          <a:xfrm>
            <a:off x="6160735" y="4425397"/>
            <a:ext cx="153824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创业补助金预算表与开支记录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Isosceles Triangle 152">
            <a:extLst>
              <a:ext uri="{FF2B5EF4-FFF2-40B4-BE49-F238E27FC236}">
                <a16:creationId xmlns:a16="http://schemas.microsoft.com/office/drawing/2014/main" id="{43A18796-4F65-47FE-8E22-983F0AC2EB4F}"/>
              </a:ext>
            </a:extLst>
          </p:cNvPr>
          <p:cNvSpPr/>
          <p:nvPr/>
        </p:nvSpPr>
        <p:spPr>
          <a:xfrm rot="10800000">
            <a:off x="7775125" y="3357620"/>
            <a:ext cx="738076" cy="2029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0">
            <a:extLst>
              <a:ext uri="{FF2B5EF4-FFF2-40B4-BE49-F238E27FC236}">
                <a16:creationId xmlns:a16="http://schemas.microsoft.com/office/drawing/2014/main" id="{0B256D38-DAD5-4193-91B4-AE617809B84E}"/>
              </a:ext>
            </a:extLst>
          </p:cNvPr>
          <p:cNvSpPr/>
          <p:nvPr/>
        </p:nvSpPr>
        <p:spPr>
          <a:xfrm>
            <a:off x="7775126" y="3730720"/>
            <a:ext cx="738076" cy="9461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投资企业信息表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Isosceles Triangle 83">
            <a:extLst>
              <a:ext uri="{FF2B5EF4-FFF2-40B4-BE49-F238E27FC236}">
                <a16:creationId xmlns:a16="http://schemas.microsoft.com/office/drawing/2014/main" id="{342BF245-281F-4081-97F7-F79F161C2207}"/>
              </a:ext>
            </a:extLst>
          </p:cNvPr>
          <p:cNvSpPr/>
          <p:nvPr/>
        </p:nvSpPr>
        <p:spPr>
          <a:xfrm rot="10800000">
            <a:off x="8663787" y="1338425"/>
            <a:ext cx="3160651" cy="19264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52">
            <a:extLst>
              <a:ext uri="{FF2B5EF4-FFF2-40B4-BE49-F238E27FC236}">
                <a16:creationId xmlns:a16="http://schemas.microsoft.com/office/drawing/2014/main" id="{54F48AF6-01A8-4C62-AB79-CD899E1CBD6D}"/>
              </a:ext>
            </a:extLst>
          </p:cNvPr>
          <p:cNvSpPr/>
          <p:nvPr/>
        </p:nvSpPr>
        <p:spPr>
          <a:xfrm>
            <a:off x="8686182" y="1614434"/>
            <a:ext cx="1515854" cy="37834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职业培训概况分析仪表盘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ounded Rectangle 53">
            <a:extLst>
              <a:ext uri="{FF2B5EF4-FFF2-40B4-BE49-F238E27FC236}">
                <a16:creationId xmlns:a16="http://schemas.microsoft.com/office/drawing/2014/main" id="{7E65C2A5-A8D0-4E09-AF2D-3DA957F873EB}"/>
              </a:ext>
            </a:extLst>
          </p:cNvPr>
          <p:cNvSpPr/>
          <p:nvPr/>
        </p:nvSpPr>
        <p:spPr>
          <a:xfrm>
            <a:off x="8663791" y="2266732"/>
            <a:ext cx="736015" cy="949468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新增职业资格证人次仪表盘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ounded Rectangle 54">
            <a:extLst>
              <a:ext uri="{FF2B5EF4-FFF2-40B4-BE49-F238E27FC236}">
                <a16:creationId xmlns:a16="http://schemas.microsoft.com/office/drawing/2014/main" id="{4AAA3AE2-803C-4F86-A68E-985BCA058D65}"/>
              </a:ext>
            </a:extLst>
          </p:cNvPr>
          <p:cNvSpPr/>
          <p:nvPr/>
        </p:nvSpPr>
        <p:spPr>
          <a:xfrm>
            <a:off x="9466021" y="2266733"/>
            <a:ext cx="736015" cy="949467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累计获职业资格证户籍人口仪表盘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ounded Rectangle 64">
            <a:extLst>
              <a:ext uri="{FF2B5EF4-FFF2-40B4-BE49-F238E27FC236}">
                <a16:creationId xmlns:a16="http://schemas.microsoft.com/office/drawing/2014/main" id="{C820749B-61B5-4F37-8003-24C338B17A68}"/>
              </a:ext>
            </a:extLst>
          </p:cNvPr>
          <p:cNvSpPr/>
          <p:nvPr/>
        </p:nvSpPr>
        <p:spPr>
          <a:xfrm>
            <a:off x="8686183" y="3738568"/>
            <a:ext cx="151585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职业培训申请人员信息表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Rounded Rectangle 65">
            <a:extLst>
              <a:ext uri="{FF2B5EF4-FFF2-40B4-BE49-F238E27FC236}">
                <a16:creationId xmlns:a16="http://schemas.microsoft.com/office/drawing/2014/main" id="{FFB6E620-C171-43E2-B404-43FDB9437F30}"/>
              </a:ext>
            </a:extLst>
          </p:cNvPr>
          <p:cNvSpPr/>
          <p:nvPr/>
        </p:nvSpPr>
        <p:spPr>
          <a:xfrm>
            <a:off x="8663793" y="4425397"/>
            <a:ext cx="153824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职业培训申请科目分布表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Isosceles Triangle 144">
            <a:extLst>
              <a:ext uri="{FF2B5EF4-FFF2-40B4-BE49-F238E27FC236}">
                <a16:creationId xmlns:a16="http://schemas.microsoft.com/office/drawing/2014/main" id="{DA540CC7-20AA-4A74-B560-2BE40F9C7C26}"/>
              </a:ext>
            </a:extLst>
          </p:cNvPr>
          <p:cNvSpPr/>
          <p:nvPr/>
        </p:nvSpPr>
        <p:spPr>
          <a:xfrm rot="10800000">
            <a:off x="8686182" y="2050604"/>
            <a:ext cx="1515853" cy="16329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Isosceles Triangle 148">
            <a:extLst>
              <a:ext uri="{FF2B5EF4-FFF2-40B4-BE49-F238E27FC236}">
                <a16:creationId xmlns:a16="http://schemas.microsoft.com/office/drawing/2014/main" id="{E083741C-419F-44FB-BFB7-9F4C42832A44}"/>
              </a:ext>
            </a:extLst>
          </p:cNvPr>
          <p:cNvSpPr/>
          <p:nvPr/>
        </p:nvSpPr>
        <p:spPr>
          <a:xfrm rot="10800000">
            <a:off x="8663790" y="3359969"/>
            <a:ext cx="1538243" cy="19800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73">
            <a:extLst>
              <a:ext uri="{FF2B5EF4-FFF2-40B4-BE49-F238E27FC236}">
                <a16:creationId xmlns:a16="http://schemas.microsoft.com/office/drawing/2014/main" id="{39E8091F-71AE-4790-8832-7E364BD73F72}"/>
              </a:ext>
            </a:extLst>
          </p:cNvPr>
          <p:cNvSpPr/>
          <p:nvPr/>
        </p:nvSpPr>
        <p:spPr>
          <a:xfrm>
            <a:off x="3729844" y="1614433"/>
            <a:ext cx="736015" cy="1601763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未参保人员结构分析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ounded Rectangle 82">
            <a:extLst>
              <a:ext uri="{FF2B5EF4-FFF2-40B4-BE49-F238E27FC236}">
                <a16:creationId xmlns:a16="http://schemas.microsoft.com/office/drawing/2014/main" id="{FA4E6E12-24DD-4EB8-8F4A-D9F45864D38E}"/>
              </a:ext>
            </a:extLst>
          </p:cNvPr>
          <p:cNvSpPr/>
          <p:nvPr/>
        </p:nvSpPr>
        <p:spPr>
          <a:xfrm>
            <a:off x="3726827" y="3738569"/>
            <a:ext cx="736472" cy="9393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未参保人员信息表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Isosceles Triangle 151">
            <a:extLst>
              <a:ext uri="{FF2B5EF4-FFF2-40B4-BE49-F238E27FC236}">
                <a16:creationId xmlns:a16="http://schemas.microsoft.com/office/drawing/2014/main" id="{39030422-F76E-47E1-90EC-82F2C4A5199C}"/>
              </a:ext>
            </a:extLst>
          </p:cNvPr>
          <p:cNvSpPr/>
          <p:nvPr/>
        </p:nvSpPr>
        <p:spPr>
          <a:xfrm rot="10800000">
            <a:off x="3733756" y="3359971"/>
            <a:ext cx="729541" cy="19800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80">
            <a:extLst>
              <a:ext uri="{FF2B5EF4-FFF2-40B4-BE49-F238E27FC236}">
                <a16:creationId xmlns:a16="http://schemas.microsoft.com/office/drawing/2014/main" id="{B0054B2D-2896-40E3-9324-EA3BFF15B0BF}"/>
              </a:ext>
            </a:extLst>
          </p:cNvPr>
          <p:cNvSpPr/>
          <p:nvPr/>
        </p:nvSpPr>
        <p:spPr>
          <a:xfrm>
            <a:off x="7775126" y="4720651"/>
            <a:ext cx="738076" cy="9461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投资资金构成信息表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ounded Rectangle 52">
            <a:extLst>
              <a:ext uri="{FF2B5EF4-FFF2-40B4-BE49-F238E27FC236}">
                <a16:creationId xmlns:a16="http://schemas.microsoft.com/office/drawing/2014/main" id="{CE0D9691-5638-43CE-89AB-230AF98BCFAA}"/>
              </a:ext>
            </a:extLst>
          </p:cNvPr>
          <p:cNvSpPr/>
          <p:nvPr/>
        </p:nvSpPr>
        <p:spPr>
          <a:xfrm>
            <a:off x="10286200" y="1614434"/>
            <a:ext cx="1538245" cy="378346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职业培训补贴申请分析仪表盘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Rounded Rectangle 53">
            <a:extLst>
              <a:ext uri="{FF2B5EF4-FFF2-40B4-BE49-F238E27FC236}">
                <a16:creationId xmlns:a16="http://schemas.microsoft.com/office/drawing/2014/main" id="{623A74EC-9B01-4D7E-B8C2-EB906B981C50}"/>
              </a:ext>
            </a:extLst>
          </p:cNvPr>
          <p:cNvSpPr/>
          <p:nvPr/>
        </p:nvSpPr>
        <p:spPr>
          <a:xfrm>
            <a:off x="11092263" y="2266732"/>
            <a:ext cx="736015" cy="949468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申请人员结构分析仪表盘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ounded Rectangle 54">
            <a:extLst>
              <a:ext uri="{FF2B5EF4-FFF2-40B4-BE49-F238E27FC236}">
                <a16:creationId xmlns:a16="http://schemas.microsoft.com/office/drawing/2014/main" id="{19730885-1EB1-408E-A55A-97376AA7B30E}"/>
              </a:ext>
            </a:extLst>
          </p:cNvPr>
          <p:cNvSpPr/>
          <p:nvPr/>
        </p:nvSpPr>
        <p:spPr>
          <a:xfrm>
            <a:off x="10299475" y="2266733"/>
            <a:ext cx="736015" cy="949467"/>
          </a:xfrm>
          <a:prstGeom prst="roundRect">
            <a:avLst/>
          </a:prstGeom>
          <a:solidFill>
            <a:srgbClr val="92D400"/>
          </a:solidFill>
          <a:ln>
            <a:solidFill>
              <a:srgbClr val="9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职业培训补贴总额与余额仪表盘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Isosceles Triangle 144">
            <a:extLst>
              <a:ext uri="{FF2B5EF4-FFF2-40B4-BE49-F238E27FC236}">
                <a16:creationId xmlns:a16="http://schemas.microsoft.com/office/drawing/2014/main" id="{87F87D70-D2AB-40F4-A4BD-E1F77D72CFF3}"/>
              </a:ext>
            </a:extLst>
          </p:cNvPr>
          <p:cNvSpPr/>
          <p:nvPr/>
        </p:nvSpPr>
        <p:spPr>
          <a:xfrm rot="10800000">
            <a:off x="10286198" y="2056720"/>
            <a:ext cx="1538246" cy="18271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Isosceles Triangle 148">
            <a:extLst>
              <a:ext uri="{FF2B5EF4-FFF2-40B4-BE49-F238E27FC236}">
                <a16:creationId xmlns:a16="http://schemas.microsoft.com/office/drawing/2014/main" id="{799D44CD-80D7-4EC0-831A-405B3A221388}"/>
              </a:ext>
            </a:extLst>
          </p:cNvPr>
          <p:cNvSpPr/>
          <p:nvPr/>
        </p:nvSpPr>
        <p:spPr>
          <a:xfrm rot="10800000">
            <a:off x="10286241" y="3359969"/>
            <a:ext cx="1538243" cy="19800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64">
            <a:extLst>
              <a:ext uri="{FF2B5EF4-FFF2-40B4-BE49-F238E27FC236}">
                <a16:creationId xmlns:a16="http://schemas.microsoft.com/office/drawing/2014/main" id="{50E23557-8632-42E5-9F11-54F6ADDAC60B}"/>
              </a:ext>
            </a:extLst>
          </p:cNvPr>
          <p:cNvSpPr/>
          <p:nvPr/>
        </p:nvSpPr>
        <p:spPr>
          <a:xfrm>
            <a:off x="10310393" y="3738568"/>
            <a:ext cx="151585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职业培训补贴补助金申请人员信息表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Rounded Rectangle 65">
            <a:extLst>
              <a:ext uri="{FF2B5EF4-FFF2-40B4-BE49-F238E27FC236}">
                <a16:creationId xmlns:a16="http://schemas.microsoft.com/office/drawing/2014/main" id="{173BDA6F-E91B-46F2-8E70-2F0AD39FCF7D}"/>
              </a:ext>
            </a:extLst>
          </p:cNvPr>
          <p:cNvSpPr/>
          <p:nvPr/>
        </p:nvSpPr>
        <p:spPr>
          <a:xfrm>
            <a:off x="10288003" y="4425397"/>
            <a:ext cx="1538243" cy="5905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创业补助金预算表与开支记录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82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831</Words>
  <Application>Microsoft Office PowerPoint</Application>
  <PresentationFormat>宽屏</PresentationFormat>
  <Paragraphs>178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Wingdings</vt:lpstr>
      <vt:lpstr>Office 主题​​</vt:lpstr>
      <vt:lpstr>社会保险业务场景分析</vt:lpstr>
      <vt:lpstr>就业创业分析指标概览</vt:lpstr>
      <vt:lpstr>仪表盘示例：就业创业—服务分析思路</vt:lpstr>
      <vt:lpstr>分析报表示例：就业创业-服务场景分析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一公 袁</cp:lastModifiedBy>
  <cp:revision>182</cp:revision>
  <dcterms:created xsi:type="dcterms:W3CDTF">2019-06-19T02:08:00Z</dcterms:created>
  <dcterms:modified xsi:type="dcterms:W3CDTF">2021-08-31T14:16:32Z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8D597D73142E41FCBC1668305AC1B54C</vt:lpwstr>
  </property>
</Properties>
</file>