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468" r:id="rId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28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sz="1000" dirty="0"/>
              <a:t>正餐企业成本构成</a:t>
            </a:r>
            <a:endParaRPr lang="en-US" altLang="zh-CN" sz="1000"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doughnutChart>
        <c:varyColors val="1"/>
        <c:ser>
          <c:idx val="0"/>
          <c:order val="0"/>
          <c:dPt>
            <c:idx val="0"/>
            <c:bubble3D val="0"/>
            <c:spPr>
              <a:solidFill>
                <a:schemeClr val="accent2"/>
              </a:solidFill>
              <a:ln w="19050">
                <a:solidFill>
                  <a:schemeClr val="accent2"/>
                </a:solidFill>
              </a:ln>
              <a:effectLst/>
            </c:spPr>
            <c:extLst>
              <c:ext xmlns:c16="http://schemas.microsoft.com/office/drawing/2014/chart" uri="{C3380CC4-5D6E-409C-BE32-E72D297353CC}">
                <c16:uniqueId val="{00000001-9297-4673-A7D4-513F35B19851}"/>
              </c:ext>
            </c:extLst>
          </c:dPt>
          <c:dPt>
            <c:idx val="1"/>
            <c:bubble3D val="0"/>
            <c:spPr>
              <a:solidFill>
                <a:srgbClr val="FFC000"/>
              </a:solidFill>
              <a:ln w="19050">
                <a:solidFill>
                  <a:srgbClr val="FFC000"/>
                </a:solidFill>
              </a:ln>
              <a:effectLst/>
            </c:spPr>
            <c:extLst>
              <c:ext xmlns:c16="http://schemas.microsoft.com/office/drawing/2014/chart" uri="{C3380CC4-5D6E-409C-BE32-E72D297353CC}">
                <c16:uniqueId val="{00000003-9297-4673-A7D4-513F35B19851}"/>
              </c:ext>
            </c:extLst>
          </c:dPt>
          <c:dPt>
            <c:idx val="2"/>
            <c:bubble3D val="0"/>
            <c:spPr>
              <a:solidFill>
                <a:srgbClr val="FFFF00"/>
              </a:solidFill>
              <a:ln w="19050">
                <a:solidFill>
                  <a:srgbClr val="FFFF00"/>
                </a:solidFill>
              </a:ln>
              <a:effectLst/>
            </c:spPr>
            <c:extLst>
              <c:ext xmlns:c16="http://schemas.microsoft.com/office/drawing/2014/chart" uri="{C3380CC4-5D6E-409C-BE32-E72D297353CC}">
                <c16:uniqueId val="{00000005-9297-4673-A7D4-513F35B19851}"/>
              </c:ext>
            </c:extLst>
          </c:dPt>
          <c:dPt>
            <c:idx val="3"/>
            <c:bubble3D val="0"/>
            <c:spPr>
              <a:solidFill>
                <a:schemeClr val="accent2">
                  <a:lumMod val="60000"/>
                  <a:lumOff val="40000"/>
                </a:schemeClr>
              </a:solidFill>
              <a:ln w="19050">
                <a:solidFill>
                  <a:schemeClr val="accent2">
                    <a:lumMod val="60000"/>
                    <a:lumOff val="40000"/>
                  </a:schemeClr>
                </a:solidFill>
              </a:ln>
              <a:effectLst/>
            </c:spPr>
            <c:extLst>
              <c:ext xmlns:c16="http://schemas.microsoft.com/office/drawing/2014/chart" uri="{C3380CC4-5D6E-409C-BE32-E72D297353CC}">
                <c16:uniqueId val="{00000007-9297-4673-A7D4-513F35B19851}"/>
              </c:ext>
            </c:extLst>
          </c:dPt>
          <c:dPt>
            <c:idx val="4"/>
            <c:bubble3D val="0"/>
            <c:spPr>
              <a:solidFill>
                <a:schemeClr val="accent2">
                  <a:lumMod val="40000"/>
                  <a:lumOff val="60000"/>
                </a:schemeClr>
              </a:solidFill>
              <a:ln w="19050">
                <a:solidFill>
                  <a:schemeClr val="accent2">
                    <a:lumMod val="40000"/>
                    <a:lumOff val="60000"/>
                  </a:schemeClr>
                </a:solidFill>
              </a:ln>
              <a:effectLst/>
            </c:spPr>
            <c:extLst>
              <c:ext xmlns:c16="http://schemas.microsoft.com/office/drawing/2014/chart" uri="{C3380CC4-5D6E-409C-BE32-E72D297353CC}">
                <c16:uniqueId val="{00000009-9297-4673-A7D4-513F35B19851}"/>
              </c:ext>
            </c:extLst>
          </c:dPt>
          <c:dPt>
            <c:idx val="5"/>
            <c:bubble3D val="0"/>
            <c:spPr>
              <a:solidFill>
                <a:schemeClr val="accent2">
                  <a:lumMod val="20000"/>
                  <a:lumOff val="80000"/>
                </a:schemeClr>
              </a:solidFill>
              <a:ln w="19050">
                <a:solidFill>
                  <a:schemeClr val="accent2">
                    <a:lumMod val="20000"/>
                    <a:lumOff val="80000"/>
                  </a:schemeClr>
                </a:solidFill>
              </a:ln>
              <a:effectLst/>
            </c:spPr>
            <c:extLst>
              <c:ext xmlns:c16="http://schemas.microsoft.com/office/drawing/2014/chart" uri="{C3380CC4-5D6E-409C-BE32-E72D297353CC}">
                <c16:uniqueId val="{0000000B-9297-4673-A7D4-513F35B19851}"/>
              </c:ext>
            </c:extLst>
          </c:dPt>
          <c:cat>
            <c:strRef>
              <c:f>Sheet1!$A$28:$A$33</c:f>
              <c:strCache>
                <c:ptCount val="6"/>
                <c:pt idx="0">
                  <c:v>原材料成本</c:v>
                </c:pt>
                <c:pt idx="1">
                  <c:v>人力成本</c:v>
                </c:pt>
                <c:pt idx="2">
                  <c:v>房租</c:v>
                </c:pt>
                <c:pt idx="3">
                  <c:v>净利润</c:v>
                </c:pt>
                <c:pt idx="4">
                  <c:v>税费</c:v>
                </c:pt>
                <c:pt idx="5">
                  <c:v>能源杂费</c:v>
                </c:pt>
              </c:strCache>
            </c:strRef>
          </c:cat>
          <c:val>
            <c:numRef>
              <c:f>Sheet1!$B$28:$B$33</c:f>
              <c:numCache>
                <c:formatCode>0%</c:formatCode>
                <c:ptCount val="6"/>
                <c:pt idx="0">
                  <c:v>0.4</c:v>
                </c:pt>
                <c:pt idx="1">
                  <c:v>0.25</c:v>
                </c:pt>
                <c:pt idx="2">
                  <c:v>0.16</c:v>
                </c:pt>
                <c:pt idx="3">
                  <c:v>0.09</c:v>
                </c:pt>
                <c:pt idx="4">
                  <c:v>0.05</c:v>
                </c:pt>
                <c:pt idx="5">
                  <c:v>0.05</c:v>
                </c:pt>
              </c:numCache>
            </c:numRef>
          </c:val>
          <c:extLst>
            <c:ext xmlns:c16="http://schemas.microsoft.com/office/drawing/2014/chart" uri="{C3380CC4-5D6E-409C-BE32-E72D297353CC}">
              <c16:uniqueId val="{0000000C-9297-4673-A7D4-513F35B19851}"/>
            </c:ext>
          </c:extLst>
        </c:ser>
        <c:dLbls>
          <c:showLegendKey val="0"/>
          <c:showVal val="0"/>
          <c:showCatName val="0"/>
          <c:showSerName val="0"/>
          <c:showPercent val="0"/>
          <c:showBubbleSize val="0"/>
          <c:showLeaderLines val="1"/>
        </c:dLbls>
        <c:firstSliceAng val="0"/>
        <c:holeSize val="65"/>
      </c:doughnutChart>
      <c:spPr>
        <a:noFill/>
        <a:ln>
          <a:noFill/>
        </a:ln>
        <a:effectLst/>
      </c:spPr>
    </c:plotArea>
    <c:legend>
      <c:legendPos val="b"/>
      <c:layout>
        <c:manualLayout>
          <c:xMode val="edge"/>
          <c:yMode val="edge"/>
          <c:x val="7.5977701021160374E-2"/>
          <c:y val="0.87950829110706008"/>
          <c:w val="0.82528444220891795"/>
          <c:h val="8.0425605079666868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1000" dirty="0"/>
              <a:t>2015-2020</a:t>
            </a:r>
            <a:r>
              <a:rPr lang="zh-CN" altLang="en-US" sz="1000" dirty="0"/>
              <a:t>年外卖市场交易额及增速</a:t>
            </a:r>
            <a:endParaRPr lang="en-US" altLang="zh-CN" sz="1000"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Sheet1!$B$35</c:f>
              <c:strCache>
                <c:ptCount val="1"/>
                <c:pt idx="0">
                  <c:v>交易额</c:v>
                </c:pt>
              </c:strCache>
            </c:strRef>
          </c:tx>
          <c:spPr>
            <a:solidFill>
              <a:schemeClr val="accent2"/>
            </a:solidFill>
            <a:ln>
              <a:solidFill>
                <a:schemeClr val="accent2"/>
              </a:solidFill>
            </a:ln>
            <a:effectLst/>
          </c:spPr>
          <c:invertIfNegative val="0"/>
          <c:cat>
            <c:numRef>
              <c:f>Sheet1!$A$36:$A$41</c:f>
              <c:numCache>
                <c:formatCode>General</c:formatCode>
                <c:ptCount val="6"/>
                <c:pt idx="0">
                  <c:v>2015</c:v>
                </c:pt>
                <c:pt idx="1">
                  <c:v>2016</c:v>
                </c:pt>
                <c:pt idx="2">
                  <c:v>2017</c:v>
                </c:pt>
                <c:pt idx="3">
                  <c:v>2018</c:v>
                </c:pt>
                <c:pt idx="4">
                  <c:v>2019</c:v>
                </c:pt>
                <c:pt idx="5">
                  <c:v>2020</c:v>
                </c:pt>
              </c:numCache>
            </c:numRef>
          </c:cat>
          <c:val>
            <c:numRef>
              <c:f>Sheet1!$B$36:$B$41</c:f>
              <c:numCache>
                <c:formatCode>0.00_ </c:formatCode>
                <c:ptCount val="6"/>
                <c:pt idx="0">
                  <c:v>1248</c:v>
                </c:pt>
                <c:pt idx="1">
                  <c:v>1524</c:v>
                </c:pt>
                <c:pt idx="2">
                  <c:v>2096</c:v>
                </c:pt>
                <c:pt idx="3">
                  <c:v>2480</c:v>
                </c:pt>
                <c:pt idx="4">
                  <c:v>2912.5</c:v>
                </c:pt>
                <c:pt idx="5">
                  <c:v>3460</c:v>
                </c:pt>
              </c:numCache>
            </c:numRef>
          </c:val>
          <c:extLst>
            <c:ext xmlns:c16="http://schemas.microsoft.com/office/drawing/2014/chart" uri="{C3380CC4-5D6E-409C-BE32-E72D297353CC}">
              <c16:uniqueId val="{00000000-B06B-4A44-98C3-86ED9AB875D0}"/>
            </c:ext>
          </c:extLst>
        </c:ser>
        <c:dLbls>
          <c:showLegendKey val="0"/>
          <c:showVal val="0"/>
          <c:showCatName val="0"/>
          <c:showSerName val="0"/>
          <c:showPercent val="0"/>
          <c:showBubbleSize val="0"/>
        </c:dLbls>
        <c:gapWidth val="219"/>
        <c:overlap val="-27"/>
        <c:axId val="225723791"/>
        <c:axId val="225671791"/>
      </c:barChart>
      <c:lineChart>
        <c:grouping val="standard"/>
        <c:varyColors val="0"/>
        <c:ser>
          <c:idx val="1"/>
          <c:order val="1"/>
          <c:tx>
            <c:strRef>
              <c:f>Sheet1!$C$35</c:f>
              <c:strCache>
                <c:ptCount val="1"/>
                <c:pt idx="0">
                  <c:v>增速</c:v>
                </c:pt>
              </c:strCache>
            </c:strRef>
          </c:tx>
          <c:spPr>
            <a:ln w="28575" cap="rnd">
              <a:solidFill>
                <a:srgbClr val="FFC000"/>
              </a:solidFill>
              <a:round/>
            </a:ln>
            <a:effectLst/>
          </c:spPr>
          <c:marker>
            <c:symbol val="none"/>
          </c:marker>
          <c:cat>
            <c:numRef>
              <c:f>Sheet1!$A$36:$A$41</c:f>
              <c:numCache>
                <c:formatCode>General</c:formatCode>
                <c:ptCount val="6"/>
                <c:pt idx="0">
                  <c:v>2015</c:v>
                </c:pt>
                <c:pt idx="1">
                  <c:v>2016</c:v>
                </c:pt>
                <c:pt idx="2">
                  <c:v>2017</c:v>
                </c:pt>
                <c:pt idx="3">
                  <c:v>2018</c:v>
                </c:pt>
                <c:pt idx="4">
                  <c:v>2019</c:v>
                </c:pt>
                <c:pt idx="5">
                  <c:v>2020</c:v>
                </c:pt>
              </c:numCache>
            </c:numRef>
          </c:cat>
          <c:val>
            <c:numRef>
              <c:f>Sheet1!$C$36:$C$41</c:f>
              <c:numCache>
                <c:formatCode>0.00%</c:formatCode>
                <c:ptCount val="6"/>
                <c:pt idx="0">
                  <c:v>0.44979999999999998</c:v>
                </c:pt>
                <c:pt idx="1">
                  <c:v>0.22115384615384626</c:v>
                </c:pt>
                <c:pt idx="2">
                  <c:v>0.37532808398950124</c:v>
                </c:pt>
                <c:pt idx="3">
                  <c:v>0.18320610687022909</c:v>
                </c:pt>
                <c:pt idx="4">
                  <c:v>0.17439516129032251</c:v>
                </c:pt>
                <c:pt idx="5">
                  <c:v>0.18798283261802573</c:v>
                </c:pt>
              </c:numCache>
            </c:numRef>
          </c:val>
          <c:smooth val="0"/>
          <c:extLst>
            <c:ext xmlns:c16="http://schemas.microsoft.com/office/drawing/2014/chart" uri="{C3380CC4-5D6E-409C-BE32-E72D297353CC}">
              <c16:uniqueId val="{00000001-B06B-4A44-98C3-86ED9AB875D0}"/>
            </c:ext>
          </c:extLst>
        </c:ser>
        <c:dLbls>
          <c:showLegendKey val="0"/>
          <c:showVal val="0"/>
          <c:showCatName val="0"/>
          <c:showSerName val="0"/>
          <c:showPercent val="0"/>
          <c:showBubbleSize val="0"/>
        </c:dLbls>
        <c:marker val="1"/>
        <c:smooth val="0"/>
        <c:axId val="225695503"/>
        <c:axId val="225690095"/>
      </c:lineChart>
      <c:catAx>
        <c:axId val="22572379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25671791"/>
        <c:crosses val="autoZero"/>
        <c:auto val="1"/>
        <c:lblAlgn val="ctr"/>
        <c:lblOffset val="100"/>
        <c:noMultiLvlLbl val="0"/>
      </c:catAx>
      <c:valAx>
        <c:axId val="225671791"/>
        <c:scaling>
          <c:orientation val="minMax"/>
        </c:scaling>
        <c:delete val="0"/>
        <c:axPos val="l"/>
        <c:majorGridlines>
          <c:spPr>
            <a:ln w="9525" cap="flat" cmpd="sng" algn="ctr">
              <a:solidFill>
                <a:schemeClr val="tx1">
                  <a:lumMod val="15000"/>
                  <a:lumOff val="85000"/>
                </a:schemeClr>
              </a:solidFill>
              <a:round/>
            </a:ln>
            <a:effectLst/>
          </c:spPr>
        </c:majorGridlines>
        <c:numFmt formatCode="0.00_ "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25723791"/>
        <c:crosses val="autoZero"/>
        <c:crossBetween val="between"/>
      </c:valAx>
      <c:valAx>
        <c:axId val="225690095"/>
        <c:scaling>
          <c:orientation val="minMax"/>
        </c:scaling>
        <c:delete val="0"/>
        <c:axPos val="r"/>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25695503"/>
        <c:crosses val="max"/>
        <c:crossBetween val="between"/>
      </c:valAx>
      <c:catAx>
        <c:axId val="225695503"/>
        <c:scaling>
          <c:orientation val="minMax"/>
        </c:scaling>
        <c:delete val="1"/>
        <c:axPos val="b"/>
        <c:numFmt formatCode="General" sourceLinked="1"/>
        <c:majorTickMark val="none"/>
        <c:minorTickMark val="none"/>
        <c:tickLblPos val="nextTo"/>
        <c:crossAx val="225690095"/>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C2C8E7-B360-48D0-B75D-0C36C25900FB}" type="datetimeFigureOut">
              <a:rPr lang="zh-CN" altLang="en-US" smtClean="0"/>
              <a:t>2021/10/12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E3DADB-2586-442A-BD94-5511E31108C6}" type="slidenum">
              <a:rPr lang="zh-CN" altLang="en-US" smtClean="0"/>
              <a:t>‹#›</a:t>
            </a:fld>
            <a:endParaRPr lang="zh-CN" altLang="en-US"/>
          </a:p>
        </p:txBody>
      </p:sp>
    </p:spTree>
    <p:extLst>
      <p:ext uri="{BB962C8B-B14F-4D97-AF65-F5344CB8AC3E}">
        <p14:creationId xmlns:p14="http://schemas.microsoft.com/office/powerpoint/2010/main" val="27557411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89000" y="0"/>
            <a:ext cx="8636000" cy="485933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A426251-0EF9-476B-92C8-BC4528CE61B1}" type="slidenum">
              <a:rPr lang="en-GB" smtClean="0"/>
              <a:pPr/>
              <a:t>1</a:t>
            </a:fld>
            <a:endParaRPr lang="en-GB" dirty="0"/>
          </a:p>
        </p:txBody>
      </p:sp>
    </p:spTree>
    <p:extLst>
      <p:ext uri="{BB962C8B-B14F-4D97-AF65-F5344CB8AC3E}">
        <p14:creationId xmlns:p14="http://schemas.microsoft.com/office/powerpoint/2010/main" val="24064426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25E050-4468-49D8-907A-45BBDF23A22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E6E9F9A-9B8B-4F2E-9755-7C6ADC26DF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73CCFAF-0F10-4674-9CFC-73AF80B63631}"/>
              </a:ext>
            </a:extLst>
          </p:cNvPr>
          <p:cNvSpPr>
            <a:spLocks noGrp="1"/>
          </p:cNvSpPr>
          <p:nvPr>
            <p:ph type="dt" sz="half" idx="10"/>
          </p:nvPr>
        </p:nvSpPr>
        <p:spPr/>
        <p:txBody>
          <a:bodyPr/>
          <a:lstStyle/>
          <a:p>
            <a:fld id="{89ED33B3-643D-4D2F-96A0-36E910A9F76D}" type="datetimeFigureOut">
              <a:rPr lang="zh-CN" altLang="en-US" smtClean="0"/>
              <a:t>2021/10/12</a:t>
            </a:fld>
            <a:endParaRPr lang="zh-CN" altLang="en-US"/>
          </a:p>
        </p:txBody>
      </p:sp>
      <p:sp>
        <p:nvSpPr>
          <p:cNvPr id="5" name="页脚占位符 4">
            <a:extLst>
              <a:ext uri="{FF2B5EF4-FFF2-40B4-BE49-F238E27FC236}">
                <a16:creationId xmlns:a16="http://schemas.microsoft.com/office/drawing/2014/main" id="{BC725CB4-1DCE-4B99-979C-58A04BC4E37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3978542-94AD-45BB-A9F4-F8C5A95E542A}"/>
              </a:ext>
            </a:extLst>
          </p:cNvPr>
          <p:cNvSpPr>
            <a:spLocks noGrp="1"/>
          </p:cNvSpPr>
          <p:nvPr>
            <p:ph type="sldNum" sz="quarter" idx="12"/>
          </p:nvPr>
        </p:nvSpPr>
        <p:spPr/>
        <p:txBody>
          <a:bodyPr/>
          <a:lstStyle/>
          <a:p>
            <a:fld id="{6A3D146F-D8AC-4559-961E-422AB2693290}" type="slidenum">
              <a:rPr lang="zh-CN" altLang="en-US" smtClean="0"/>
              <a:t>‹#›</a:t>
            </a:fld>
            <a:endParaRPr lang="zh-CN" altLang="en-US"/>
          </a:p>
        </p:txBody>
      </p:sp>
    </p:spTree>
    <p:extLst>
      <p:ext uri="{BB962C8B-B14F-4D97-AF65-F5344CB8AC3E}">
        <p14:creationId xmlns:p14="http://schemas.microsoft.com/office/powerpoint/2010/main" val="3458027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3607F2-54AC-4BAA-80E7-CEFE306B150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35D2DF8-400A-4F30-8D37-E3AEBC41B06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92B80CA-6EF6-4D29-AB97-11B4AFAF7A75}"/>
              </a:ext>
            </a:extLst>
          </p:cNvPr>
          <p:cNvSpPr>
            <a:spLocks noGrp="1"/>
          </p:cNvSpPr>
          <p:nvPr>
            <p:ph type="dt" sz="half" idx="10"/>
          </p:nvPr>
        </p:nvSpPr>
        <p:spPr/>
        <p:txBody>
          <a:bodyPr/>
          <a:lstStyle/>
          <a:p>
            <a:fld id="{89ED33B3-643D-4D2F-96A0-36E910A9F76D}" type="datetimeFigureOut">
              <a:rPr lang="zh-CN" altLang="en-US" smtClean="0"/>
              <a:t>2021/10/12</a:t>
            </a:fld>
            <a:endParaRPr lang="zh-CN" altLang="en-US"/>
          </a:p>
        </p:txBody>
      </p:sp>
      <p:sp>
        <p:nvSpPr>
          <p:cNvPr id="5" name="页脚占位符 4">
            <a:extLst>
              <a:ext uri="{FF2B5EF4-FFF2-40B4-BE49-F238E27FC236}">
                <a16:creationId xmlns:a16="http://schemas.microsoft.com/office/drawing/2014/main" id="{34577549-36B5-4A09-AC94-00A6C1CA852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8ED1D1F-D6DA-4284-87C4-F603AB48B273}"/>
              </a:ext>
            </a:extLst>
          </p:cNvPr>
          <p:cNvSpPr>
            <a:spLocks noGrp="1"/>
          </p:cNvSpPr>
          <p:nvPr>
            <p:ph type="sldNum" sz="quarter" idx="12"/>
          </p:nvPr>
        </p:nvSpPr>
        <p:spPr/>
        <p:txBody>
          <a:bodyPr/>
          <a:lstStyle/>
          <a:p>
            <a:fld id="{6A3D146F-D8AC-4559-961E-422AB2693290}" type="slidenum">
              <a:rPr lang="zh-CN" altLang="en-US" smtClean="0"/>
              <a:t>‹#›</a:t>
            </a:fld>
            <a:endParaRPr lang="zh-CN" altLang="en-US"/>
          </a:p>
        </p:txBody>
      </p:sp>
    </p:spTree>
    <p:extLst>
      <p:ext uri="{BB962C8B-B14F-4D97-AF65-F5344CB8AC3E}">
        <p14:creationId xmlns:p14="http://schemas.microsoft.com/office/powerpoint/2010/main" val="2158643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918A419-25CB-4772-9C0A-F66A1121144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78B2EE1-8200-4DD4-8662-41C2DF65EED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D224D55-F25C-4D34-BBC0-BB68DCD16083}"/>
              </a:ext>
            </a:extLst>
          </p:cNvPr>
          <p:cNvSpPr>
            <a:spLocks noGrp="1"/>
          </p:cNvSpPr>
          <p:nvPr>
            <p:ph type="dt" sz="half" idx="10"/>
          </p:nvPr>
        </p:nvSpPr>
        <p:spPr/>
        <p:txBody>
          <a:bodyPr/>
          <a:lstStyle/>
          <a:p>
            <a:fld id="{89ED33B3-643D-4D2F-96A0-36E910A9F76D}" type="datetimeFigureOut">
              <a:rPr lang="zh-CN" altLang="en-US" smtClean="0"/>
              <a:t>2021/10/12</a:t>
            </a:fld>
            <a:endParaRPr lang="zh-CN" altLang="en-US"/>
          </a:p>
        </p:txBody>
      </p:sp>
      <p:sp>
        <p:nvSpPr>
          <p:cNvPr id="5" name="页脚占位符 4">
            <a:extLst>
              <a:ext uri="{FF2B5EF4-FFF2-40B4-BE49-F238E27FC236}">
                <a16:creationId xmlns:a16="http://schemas.microsoft.com/office/drawing/2014/main" id="{1049CF57-0DF3-45C8-9D5A-CDFC9814FD4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BE63BF9-C3C4-46C9-93D1-DB08EFB6AE21}"/>
              </a:ext>
            </a:extLst>
          </p:cNvPr>
          <p:cNvSpPr>
            <a:spLocks noGrp="1"/>
          </p:cNvSpPr>
          <p:nvPr>
            <p:ph type="sldNum" sz="quarter" idx="12"/>
          </p:nvPr>
        </p:nvSpPr>
        <p:spPr/>
        <p:txBody>
          <a:bodyPr/>
          <a:lstStyle/>
          <a:p>
            <a:fld id="{6A3D146F-D8AC-4559-961E-422AB2693290}" type="slidenum">
              <a:rPr lang="zh-CN" altLang="en-US" smtClean="0"/>
              <a:t>‹#›</a:t>
            </a:fld>
            <a:endParaRPr lang="zh-CN" altLang="en-US"/>
          </a:p>
        </p:txBody>
      </p:sp>
    </p:spTree>
    <p:extLst>
      <p:ext uri="{BB962C8B-B14F-4D97-AF65-F5344CB8AC3E}">
        <p14:creationId xmlns:p14="http://schemas.microsoft.com/office/powerpoint/2010/main" val="21685318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noProof="0" dirty="0"/>
          </a:p>
        </p:txBody>
      </p:sp>
      <p:sp>
        <p:nvSpPr>
          <p:cNvPr id="7" name="Subtitle0"/>
          <p:cNvSpPr>
            <a:spLocks noGrp="1"/>
          </p:cNvSpPr>
          <p:nvPr>
            <p:ph type="body" idx="13" hasCustomPrompt="1"/>
          </p:nvPr>
        </p:nvSpPr>
        <p:spPr>
          <a:xfrm>
            <a:off x="478367" y="765176"/>
            <a:ext cx="11232000" cy="276999"/>
          </a:xfrm>
        </p:spPr>
        <p:txBody>
          <a:bodyPr vert="horz" lIns="0" tIns="0" rIns="0" bIns="0" rtlCol="0" anchor="t" anchorCtr="0">
            <a:spAutoFit/>
          </a:bodyPr>
          <a:lstStyle>
            <a:lvl1pPr marL="0" indent="0" algn="l" defTabSz="914400" rtl="0" eaLnBrk="1" latinLnBrk="0" hangingPunct="1">
              <a:spcBef>
                <a:spcPct val="0"/>
              </a:spcBef>
              <a:buNone/>
              <a:defRPr lang="en-US" sz="2000" b="0" kern="1200" dirty="0" smtClean="0">
                <a:solidFill>
                  <a:schemeClr val="tx2"/>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add subtitle</a:t>
            </a:r>
          </a:p>
        </p:txBody>
      </p:sp>
      <p:cxnSp>
        <p:nvCxnSpPr>
          <p:cNvPr id="13" name="Straight Arrow Connector 12"/>
          <p:cNvCxnSpPr/>
          <p:nvPr userDrawn="1"/>
        </p:nvCxnSpPr>
        <p:spPr>
          <a:xfrm>
            <a:off x="-1144236" y="6303600"/>
            <a:ext cx="960000" cy="1588"/>
          </a:xfrm>
          <a:prstGeom prst="straightConnector1">
            <a:avLst/>
          </a:prstGeom>
          <a:ln w="19050" cap="sq">
            <a:solidFill>
              <a:schemeClr val="bg1"/>
            </a:solidFill>
            <a:round/>
            <a:tailEnd type="non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userDrawn="1"/>
        </p:nvCxnSpPr>
        <p:spPr>
          <a:xfrm>
            <a:off x="471453" y="7010598"/>
            <a:ext cx="0" cy="360000"/>
          </a:xfrm>
          <a:prstGeom prst="straightConnector1">
            <a:avLst/>
          </a:prstGeom>
          <a:ln w="19050" cap="sq">
            <a:solidFill>
              <a:schemeClr val="bg1"/>
            </a:solidFill>
            <a:round/>
            <a:tailEnd type="non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userDrawn="1"/>
        </p:nvCxnSpPr>
        <p:spPr>
          <a:xfrm>
            <a:off x="11702400" y="7010598"/>
            <a:ext cx="0" cy="360000"/>
          </a:xfrm>
          <a:prstGeom prst="straightConnector1">
            <a:avLst/>
          </a:prstGeom>
          <a:ln w="19050" cap="sq">
            <a:solidFill>
              <a:schemeClr val="bg1"/>
            </a:solidFill>
            <a:round/>
            <a:tailEnd type="non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userDrawn="1"/>
        </p:nvCxnSpPr>
        <p:spPr>
          <a:xfrm>
            <a:off x="-1144236" y="1259305"/>
            <a:ext cx="960000" cy="1588"/>
          </a:xfrm>
          <a:prstGeom prst="straightConnector1">
            <a:avLst/>
          </a:prstGeom>
          <a:ln w="19050" cap="sq">
            <a:solidFill>
              <a:schemeClr val="bg1"/>
            </a:solidFill>
            <a:round/>
            <a:tailEnd type="non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userDrawn="1"/>
        </p:nvCxnSpPr>
        <p:spPr>
          <a:xfrm>
            <a:off x="-1144236" y="763468"/>
            <a:ext cx="960000" cy="1588"/>
          </a:xfrm>
          <a:prstGeom prst="straightConnector1">
            <a:avLst/>
          </a:prstGeom>
          <a:ln w="19050" cap="sq">
            <a:solidFill>
              <a:schemeClr val="bg1"/>
            </a:solidFill>
            <a:round/>
            <a:tailEnd type="non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userDrawn="1"/>
        </p:nvCxnSpPr>
        <p:spPr>
          <a:xfrm>
            <a:off x="5856000" y="7010598"/>
            <a:ext cx="0" cy="360000"/>
          </a:xfrm>
          <a:prstGeom prst="straightConnector1">
            <a:avLst/>
          </a:prstGeom>
          <a:ln w="19050" cap="sq">
            <a:solidFill>
              <a:schemeClr val="bg1"/>
            </a:solidFill>
            <a:round/>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userDrawn="1"/>
        </p:nvCxnSpPr>
        <p:spPr>
          <a:xfrm>
            <a:off x="6336000" y="7010598"/>
            <a:ext cx="0" cy="360000"/>
          </a:xfrm>
          <a:prstGeom prst="straightConnector1">
            <a:avLst/>
          </a:prstGeom>
          <a:ln w="19050" cap="sq">
            <a:solidFill>
              <a:schemeClr val="bg1"/>
            </a:solidFill>
            <a:round/>
            <a:tailEnd type="none"/>
          </a:ln>
        </p:spPr>
        <p:style>
          <a:lnRef idx="1">
            <a:schemeClr val="accent1"/>
          </a:lnRef>
          <a:fillRef idx="0">
            <a:schemeClr val="accent1"/>
          </a:fillRef>
          <a:effectRef idx="0">
            <a:schemeClr val="accent1"/>
          </a:effectRef>
          <a:fontRef idx="minor">
            <a:schemeClr val="tx1"/>
          </a:fontRef>
        </p:style>
      </p:cxnSp>
      <p:sp>
        <p:nvSpPr>
          <p:cNvPr id="22" name="TextBox 21"/>
          <p:cNvSpPr txBox="1"/>
          <p:nvPr userDrawn="1"/>
        </p:nvSpPr>
        <p:spPr>
          <a:xfrm>
            <a:off x="-2423700" y="6581002"/>
            <a:ext cx="2239464" cy="276999"/>
          </a:xfrm>
          <a:prstGeom prst="rect">
            <a:avLst/>
          </a:prstGeom>
          <a:noFill/>
        </p:spPr>
        <p:txBody>
          <a:bodyPr wrap="square" lIns="0" tIns="0" rIns="0" bIns="0" rtlCol="0">
            <a:spAutoFit/>
          </a:bodyPr>
          <a:lstStyle/>
          <a:p>
            <a:pPr algn="r">
              <a:spcAft>
                <a:spcPts val="300"/>
              </a:spcAft>
            </a:pPr>
            <a:r>
              <a:rPr lang="en-US" sz="900" baseline="0" noProof="0" dirty="0">
                <a:solidFill>
                  <a:schemeClr val="bg1"/>
                </a:solidFill>
              </a:rPr>
              <a:t>White markers</a:t>
            </a:r>
            <a:r>
              <a:rPr lang="en-US" sz="900" dirty="0">
                <a:solidFill>
                  <a:schemeClr val="bg1"/>
                </a:solidFill>
              </a:rPr>
              <a:t> indicate position of Deloitte Drawing Guides</a:t>
            </a:r>
            <a:endParaRPr lang="en-US" sz="900" baseline="0" noProof="0" dirty="0">
              <a:solidFill>
                <a:schemeClr val="bg1"/>
              </a:solidFill>
            </a:endParaRPr>
          </a:p>
        </p:txBody>
      </p:sp>
      <p:sp>
        <p:nvSpPr>
          <p:cNvPr id="24" name="TextBox 23"/>
          <p:cNvSpPr txBox="1"/>
          <p:nvPr userDrawn="1"/>
        </p:nvSpPr>
        <p:spPr>
          <a:xfrm>
            <a:off x="-1255284" y="897379"/>
            <a:ext cx="1071048" cy="253916"/>
          </a:xfrm>
          <a:prstGeom prst="rect">
            <a:avLst/>
          </a:prstGeom>
          <a:noFill/>
        </p:spPr>
        <p:txBody>
          <a:bodyPr wrap="square" lIns="0" tIns="0" rIns="0" bIns="0" rtlCol="0">
            <a:spAutoFit/>
          </a:bodyPr>
          <a:lstStyle/>
          <a:p>
            <a:pPr algn="r">
              <a:spcAft>
                <a:spcPts val="300"/>
              </a:spcAft>
            </a:pPr>
            <a:r>
              <a:rPr lang="en-US" sz="700" dirty="0">
                <a:solidFill>
                  <a:schemeClr val="bg1"/>
                </a:solidFill>
              </a:rPr>
              <a:t>7.40 cm</a:t>
            </a:r>
          </a:p>
          <a:p>
            <a:pPr algn="r">
              <a:spcAft>
                <a:spcPts val="300"/>
              </a:spcAft>
            </a:pPr>
            <a:r>
              <a:rPr lang="en-US" sz="700" dirty="0">
                <a:solidFill>
                  <a:schemeClr val="bg1"/>
                </a:solidFill>
              </a:rPr>
              <a:t>2.91 Inches</a:t>
            </a:r>
          </a:p>
        </p:txBody>
      </p:sp>
      <p:sp>
        <p:nvSpPr>
          <p:cNvPr id="25" name="TextBox 24"/>
          <p:cNvSpPr txBox="1"/>
          <p:nvPr userDrawn="1"/>
        </p:nvSpPr>
        <p:spPr>
          <a:xfrm>
            <a:off x="-1255284" y="1378583"/>
            <a:ext cx="1071048" cy="253916"/>
          </a:xfrm>
          <a:prstGeom prst="rect">
            <a:avLst/>
          </a:prstGeom>
          <a:noFill/>
        </p:spPr>
        <p:txBody>
          <a:bodyPr wrap="square" lIns="0" tIns="0" rIns="0" bIns="0" rtlCol="0">
            <a:spAutoFit/>
          </a:bodyPr>
          <a:lstStyle/>
          <a:p>
            <a:pPr algn="r">
              <a:spcAft>
                <a:spcPts val="300"/>
              </a:spcAft>
            </a:pPr>
            <a:r>
              <a:rPr lang="en-US" sz="700" dirty="0">
                <a:solidFill>
                  <a:schemeClr val="bg1"/>
                </a:solidFill>
              </a:rPr>
              <a:t>6.00 cm</a:t>
            </a:r>
          </a:p>
          <a:p>
            <a:pPr algn="r">
              <a:spcAft>
                <a:spcPts val="300"/>
              </a:spcAft>
            </a:pPr>
            <a:r>
              <a:rPr lang="en-US" sz="700" dirty="0">
                <a:solidFill>
                  <a:schemeClr val="bg1"/>
                </a:solidFill>
              </a:rPr>
              <a:t>2.36 Inches</a:t>
            </a:r>
          </a:p>
        </p:txBody>
      </p:sp>
      <p:sp>
        <p:nvSpPr>
          <p:cNvPr id="26" name="TextBox 25"/>
          <p:cNvSpPr txBox="1"/>
          <p:nvPr userDrawn="1"/>
        </p:nvSpPr>
        <p:spPr>
          <a:xfrm>
            <a:off x="-1255284" y="5921847"/>
            <a:ext cx="1071048" cy="253916"/>
          </a:xfrm>
          <a:prstGeom prst="rect">
            <a:avLst/>
          </a:prstGeom>
          <a:noFill/>
        </p:spPr>
        <p:txBody>
          <a:bodyPr wrap="square" lIns="0" tIns="0" rIns="0" bIns="0" rtlCol="0" anchor="b" anchorCtr="0">
            <a:spAutoFit/>
          </a:bodyPr>
          <a:lstStyle/>
          <a:p>
            <a:pPr algn="r">
              <a:spcAft>
                <a:spcPts val="300"/>
              </a:spcAft>
            </a:pPr>
            <a:r>
              <a:rPr lang="en-US" sz="700" dirty="0">
                <a:solidFill>
                  <a:schemeClr val="bg1"/>
                </a:solidFill>
              </a:rPr>
              <a:t>8.00 cm</a:t>
            </a:r>
          </a:p>
          <a:p>
            <a:pPr algn="r">
              <a:spcAft>
                <a:spcPts val="300"/>
              </a:spcAft>
            </a:pPr>
            <a:r>
              <a:rPr lang="en-US" sz="700" dirty="0">
                <a:solidFill>
                  <a:schemeClr val="bg1"/>
                </a:solidFill>
              </a:rPr>
              <a:t>3.15 Inches</a:t>
            </a:r>
          </a:p>
        </p:txBody>
      </p:sp>
      <p:sp>
        <p:nvSpPr>
          <p:cNvPr id="27" name="TextBox 26"/>
          <p:cNvSpPr txBox="1"/>
          <p:nvPr userDrawn="1"/>
        </p:nvSpPr>
        <p:spPr>
          <a:xfrm>
            <a:off x="478367" y="7067323"/>
            <a:ext cx="1071048" cy="253916"/>
          </a:xfrm>
          <a:prstGeom prst="rect">
            <a:avLst/>
          </a:prstGeom>
          <a:noFill/>
        </p:spPr>
        <p:txBody>
          <a:bodyPr wrap="square" lIns="0" tIns="0" rIns="0" bIns="0" rtlCol="0" anchor="t" anchorCtr="0">
            <a:spAutoFit/>
          </a:bodyPr>
          <a:lstStyle/>
          <a:p>
            <a:pPr>
              <a:spcAft>
                <a:spcPts val="300"/>
              </a:spcAft>
            </a:pPr>
            <a:r>
              <a:rPr lang="en-US" sz="700" dirty="0">
                <a:solidFill>
                  <a:schemeClr val="bg1"/>
                </a:solidFill>
                <a:sym typeface="Wingdings" pitchFamily="2" charset="2"/>
              </a:rPr>
              <a:t></a:t>
            </a:r>
            <a:r>
              <a:rPr lang="en-US" sz="700" dirty="0">
                <a:solidFill>
                  <a:schemeClr val="bg1"/>
                </a:solidFill>
              </a:rPr>
              <a:t>11.70 cm</a:t>
            </a:r>
          </a:p>
          <a:p>
            <a:pPr>
              <a:spcAft>
                <a:spcPts val="300"/>
              </a:spcAft>
            </a:pPr>
            <a:r>
              <a:rPr lang="en-US" sz="700" dirty="0">
                <a:solidFill>
                  <a:schemeClr val="bg1"/>
                </a:solidFill>
                <a:sym typeface="Wingdings" pitchFamily="2" charset="2"/>
              </a:rPr>
              <a:t> 4.61 inches</a:t>
            </a:r>
            <a:endParaRPr lang="en-US" sz="700" dirty="0">
              <a:solidFill>
                <a:schemeClr val="bg1"/>
              </a:solidFill>
            </a:endParaRPr>
          </a:p>
        </p:txBody>
      </p:sp>
      <p:sp>
        <p:nvSpPr>
          <p:cNvPr id="28" name="TextBox 27"/>
          <p:cNvSpPr txBox="1"/>
          <p:nvPr userDrawn="1"/>
        </p:nvSpPr>
        <p:spPr>
          <a:xfrm>
            <a:off x="4771080" y="7067323"/>
            <a:ext cx="1071048" cy="253916"/>
          </a:xfrm>
          <a:prstGeom prst="rect">
            <a:avLst/>
          </a:prstGeom>
          <a:noFill/>
        </p:spPr>
        <p:txBody>
          <a:bodyPr wrap="square" lIns="0" tIns="0" rIns="0" bIns="0" rtlCol="0" anchor="t" anchorCtr="0">
            <a:spAutoFit/>
          </a:bodyPr>
          <a:lstStyle/>
          <a:p>
            <a:pPr algn="r">
              <a:spcAft>
                <a:spcPts val="300"/>
              </a:spcAft>
            </a:pPr>
            <a:r>
              <a:rPr lang="en-US" sz="700" dirty="0">
                <a:solidFill>
                  <a:schemeClr val="bg1"/>
                </a:solidFill>
              </a:rPr>
              <a:t>0.50 cm </a:t>
            </a:r>
            <a:r>
              <a:rPr lang="en-US" sz="700" dirty="0">
                <a:solidFill>
                  <a:schemeClr val="bg1"/>
                </a:solidFill>
                <a:sym typeface="Wingdings" pitchFamily="2" charset="2"/>
              </a:rPr>
              <a:t></a:t>
            </a:r>
          </a:p>
          <a:p>
            <a:pPr algn="r">
              <a:spcAft>
                <a:spcPts val="300"/>
              </a:spcAft>
            </a:pPr>
            <a:r>
              <a:rPr lang="en-US" sz="700" dirty="0">
                <a:solidFill>
                  <a:schemeClr val="bg1"/>
                </a:solidFill>
                <a:sym typeface="Wingdings" pitchFamily="2" charset="2"/>
              </a:rPr>
              <a:t>0.2 inches </a:t>
            </a:r>
            <a:endParaRPr lang="en-US" sz="700" dirty="0">
              <a:solidFill>
                <a:schemeClr val="bg1"/>
              </a:solidFill>
            </a:endParaRPr>
          </a:p>
        </p:txBody>
      </p:sp>
      <p:sp>
        <p:nvSpPr>
          <p:cNvPr id="29" name="TextBox 28"/>
          <p:cNvSpPr txBox="1"/>
          <p:nvPr userDrawn="1"/>
        </p:nvSpPr>
        <p:spPr>
          <a:xfrm>
            <a:off x="6349873" y="7067323"/>
            <a:ext cx="1071048" cy="253916"/>
          </a:xfrm>
          <a:prstGeom prst="rect">
            <a:avLst/>
          </a:prstGeom>
          <a:noFill/>
        </p:spPr>
        <p:txBody>
          <a:bodyPr wrap="square" lIns="0" tIns="0" rIns="0" bIns="0" rtlCol="0" anchor="t" anchorCtr="0">
            <a:spAutoFit/>
          </a:bodyPr>
          <a:lstStyle/>
          <a:p>
            <a:pPr>
              <a:spcAft>
                <a:spcPts val="300"/>
              </a:spcAft>
              <a:buFont typeface="Wingdings"/>
              <a:buChar char="ß"/>
            </a:pPr>
            <a:r>
              <a:rPr lang="en-US" sz="700" dirty="0">
                <a:solidFill>
                  <a:schemeClr val="bg1"/>
                </a:solidFill>
              </a:rPr>
              <a:t>0.50 cm</a:t>
            </a:r>
          </a:p>
          <a:p>
            <a:pPr>
              <a:spcAft>
                <a:spcPts val="300"/>
              </a:spcAft>
            </a:pPr>
            <a:r>
              <a:rPr lang="en-US" sz="700" dirty="0">
                <a:solidFill>
                  <a:schemeClr val="bg1"/>
                </a:solidFill>
                <a:sym typeface="Wingdings" pitchFamily="2" charset="2"/>
              </a:rPr>
              <a:t> 0.2 inches</a:t>
            </a:r>
            <a:endParaRPr lang="en-US" sz="700" dirty="0">
              <a:solidFill>
                <a:schemeClr val="bg1"/>
              </a:solidFill>
            </a:endParaRPr>
          </a:p>
        </p:txBody>
      </p:sp>
      <p:sp>
        <p:nvSpPr>
          <p:cNvPr id="30" name="TextBox 29"/>
          <p:cNvSpPr txBox="1"/>
          <p:nvPr userDrawn="1"/>
        </p:nvSpPr>
        <p:spPr>
          <a:xfrm>
            <a:off x="10627896" y="7067323"/>
            <a:ext cx="1071048" cy="253916"/>
          </a:xfrm>
          <a:prstGeom prst="rect">
            <a:avLst/>
          </a:prstGeom>
          <a:noFill/>
        </p:spPr>
        <p:txBody>
          <a:bodyPr wrap="square" lIns="0" tIns="0" rIns="0" bIns="0" rtlCol="0" anchor="t" anchorCtr="0">
            <a:spAutoFit/>
          </a:bodyPr>
          <a:lstStyle/>
          <a:p>
            <a:pPr algn="r">
              <a:spcAft>
                <a:spcPts val="300"/>
              </a:spcAft>
            </a:pPr>
            <a:r>
              <a:rPr lang="en-US" sz="700" dirty="0">
                <a:solidFill>
                  <a:schemeClr val="bg1"/>
                </a:solidFill>
              </a:rPr>
              <a:t>11.70 cm </a:t>
            </a:r>
            <a:r>
              <a:rPr lang="en-US" sz="700" dirty="0">
                <a:solidFill>
                  <a:schemeClr val="bg1"/>
                </a:solidFill>
                <a:sym typeface="Wingdings" pitchFamily="2" charset="2"/>
              </a:rPr>
              <a:t></a:t>
            </a:r>
            <a:endParaRPr lang="en-US" sz="700" dirty="0">
              <a:solidFill>
                <a:schemeClr val="bg1"/>
              </a:solidFill>
            </a:endParaRPr>
          </a:p>
          <a:p>
            <a:pPr algn="r">
              <a:spcAft>
                <a:spcPts val="300"/>
              </a:spcAft>
            </a:pPr>
            <a:r>
              <a:rPr lang="en-US" sz="700" dirty="0">
                <a:solidFill>
                  <a:schemeClr val="bg1"/>
                </a:solidFill>
                <a:sym typeface="Wingdings" pitchFamily="2" charset="2"/>
              </a:rPr>
              <a:t> 4.61 inches </a:t>
            </a:r>
            <a:endParaRPr lang="en-US" sz="700" dirty="0">
              <a:solidFill>
                <a:schemeClr val="bg1"/>
              </a:solidFill>
            </a:endParaRPr>
          </a:p>
        </p:txBody>
      </p:sp>
      <p:cxnSp>
        <p:nvCxnSpPr>
          <p:cNvPr id="31" name="Straight Arrow Connector 30"/>
          <p:cNvCxnSpPr/>
          <p:nvPr userDrawn="1"/>
        </p:nvCxnSpPr>
        <p:spPr>
          <a:xfrm rot="5400000" flipH="1" flipV="1">
            <a:off x="-296887" y="1308378"/>
            <a:ext cx="91440" cy="2117"/>
          </a:xfrm>
          <a:prstGeom prst="straightConnector1">
            <a:avLst/>
          </a:prstGeom>
          <a:ln w="3175">
            <a:solidFill>
              <a:schemeClr val="bg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userDrawn="1"/>
        </p:nvCxnSpPr>
        <p:spPr>
          <a:xfrm rot="5400000" flipH="1" flipV="1">
            <a:off x="-296885" y="811675"/>
            <a:ext cx="91440" cy="2117"/>
          </a:xfrm>
          <a:prstGeom prst="straightConnector1">
            <a:avLst/>
          </a:prstGeom>
          <a:ln w="3175">
            <a:solidFill>
              <a:schemeClr val="bg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userDrawn="1"/>
        </p:nvCxnSpPr>
        <p:spPr>
          <a:xfrm rot="5400000" flipH="1" flipV="1">
            <a:off x="-296885" y="6241253"/>
            <a:ext cx="91440" cy="2117"/>
          </a:xfrm>
          <a:prstGeom prst="straightConnector1">
            <a:avLst/>
          </a:prstGeom>
          <a:ln w="3175">
            <a:solidFill>
              <a:schemeClr val="bg1"/>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sp>
        <p:nvSpPr>
          <p:cNvPr id="34" name="AutoShape 4"/>
          <p:cNvSpPr>
            <a:spLocks/>
          </p:cNvSpPr>
          <p:nvPr userDrawn="1"/>
        </p:nvSpPr>
        <p:spPr bwMode="gray">
          <a:xfrm>
            <a:off x="-2055628" y="1"/>
            <a:ext cx="1871391" cy="584775"/>
          </a:xfrm>
          <a:prstGeom prst="rect">
            <a:avLst/>
          </a:prstGeom>
          <a:noFill/>
          <a:ln w="12700" algn="ctr">
            <a:noFill/>
            <a:miter lim="800000"/>
            <a:headEnd/>
            <a:tailEnd/>
          </a:ln>
          <a:effectLst/>
        </p:spPr>
        <p:txBody>
          <a:bodyPr wrap="square" lIns="0" tIns="0" rIns="0" bIns="0" anchor="t" anchorCtr="0">
            <a:spAutoFit/>
          </a:bodyPr>
          <a:lstStyle/>
          <a:p>
            <a:pPr algn="l">
              <a:spcBef>
                <a:spcPts val="0"/>
              </a:spcBef>
            </a:pPr>
            <a:r>
              <a:rPr lang="en-US" sz="700" b="1" dirty="0">
                <a:solidFill>
                  <a:schemeClr val="bg1"/>
                </a:solidFill>
                <a:cs typeface="Arial" pitchFamily="34" charset="0"/>
              </a:rPr>
              <a:t>To view Deloitte drawing guides:</a:t>
            </a:r>
          </a:p>
          <a:p>
            <a:pPr algn="l">
              <a:spcBef>
                <a:spcPts val="0"/>
              </a:spcBef>
            </a:pPr>
            <a:endParaRPr lang="en-US" sz="300" b="1" dirty="0">
              <a:solidFill>
                <a:schemeClr val="bg1"/>
              </a:solidFill>
              <a:cs typeface="Arial" pitchFamily="34" charset="0"/>
            </a:endParaRPr>
          </a:p>
          <a:p>
            <a:pPr marL="180975" indent="-180975" algn="l">
              <a:spcBef>
                <a:spcPts val="0"/>
              </a:spcBef>
              <a:buFont typeface="+mj-lt"/>
              <a:buAutoNum type="arabicPeriod"/>
            </a:pPr>
            <a:r>
              <a:rPr lang="en-US" sz="700" b="0" dirty="0">
                <a:solidFill>
                  <a:schemeClr val="bg1"/>
                </a:solidFill>
                <a:cs typeface="Arial" pitchFamily="34" charset="0"/>
              </a:rPr>
              <a:t>Right-click on slide and select ’Grid and Guides...’</a:t>
            </a:r>
          </a:p>
          <a:p>
            <a:pPr marL="180975" indent="-180975" algn="l">
              <a:spcBef>
                <a:spcPts val="0"/>
              </a:spcBef>
              <a:buFont typeface="+mj-lt"/>
              <a:buAutoNum type="arabicPeriod"/>
            </a:pPr>
            <a:r>
              <a:rPr lang="en-US" sz="700" b="0" dirty="0">
                <a:solidFill>
                  <a:schemeClr val="bg1"/>
                </a:solidFill>
                <a:cs typeface="Arial" pitchFamily="34" charset="0"/>
              </a:rPr>
              <a:t>Check ’Display drawing guides on screen’</a:t>
            </a:r>
          </a:p>
          <a:p>
            <a:pPr marL="180975" indent="-180975" algn="l">
              <a:spcBef>
                <a:spcPts val="0"/>
              </a:spcBef>
              <a:buFont typeface="+mj-lt"/>
              <a:buAutoNum type="arabicPeriod"/>
            </a:pPr>
            <a:r>
              <a:rPr lang="en-US" sz="700" b="0" dirty="0">
                <a:solidFill>
                  <a:schemeClr val="bg1"/>
                </a:solidFill>
                <a:cs typeface="Arial" pitchFamily="34" charset="0"/>
              </a:rPr>
              <a:t>Select ’OK’</a:t>
            </a:r>
          </a:p>
        </p:txBody>
      </p:sp>
      <p:sp>
        <p:nvSpPr>
          <p:cNvPr id="36" name="Content Placeholder 2"/>
          <p:cNvSpPr>
            <a:spLocks noGrp="1"/>
          </p:cNvSpPr>
          <p:nvPr>
            <p:ph idx="14"/>
          </p:nvPr>
        </p:nvSpPr>
        <p:spPr>
          <a:xfrm>
            <a:off x="481633" y="1268414"/>
            <a:ext cx="11232000" cy="5040311"/>
          </a:xfrm>
        </p:spPr>
        <p:txBody>
          <a:bodyPr/>
          <a:lstStyle>
            <a:lvl1pPr>
              <a:spcBef>
                <a:spcPts val="1000"/>
              </a:spcBef>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2" name="Footer Placeholder 4"/>
          <p:cNvSpPr>
            <a:spLocks noGrp="1"/>
          </p:cNvSpPr>
          <p:nvPr>
            <p:ph type="ftr" sz="quarter" idx="3"/>
          </p:nvPr>
        </p:nvSpPr>
        <p:spPr>
          <a:xfrm>
            <a:off x="960001" y="6597650"/>
            <a:ext cx="4896817" cy="126000"/>
          </a:xfrm>
          <a:prstGeom prst="rect">
            <a:avLst/>
          </a:prstGeom>
        </p:spPr>
        <p:txBody>
          <a:bodyPr vert="horz" wrap="none" lIns="0" tIns="0" rIns="0" bIns="0" rtlCol="0" anchor="b" anchorCtr="0">
            <a:noAutofit/>
          </a:bodyPr>
          <a:lstStyle>
            <a:lvl1pPr algn="l">
              <a:defRPr sz="1000">
                <a:solidFill>
                  <a:schemeClr val="tx2"/>
                </a:solidFill>
              </a:defRPr>
            </a:lvl1pPr>
          </a:lstStyle>
          <a:p>
            <a:endParaRPr lang="en-US" dirty="0"/>
          </a:p>
        </p:txBody>
      </p:sp>
      <p:sp>
        <p:nvSpPr>
          <p:cNvPr id="43" name="Slide Number Placeholder 5"/>
          <p:cNvSpPr>
            <a:spLocks noGrp="1"/>
          </p:cNvSpPr>
          <p:nvPr>
            <p:ph type="sldNum" sz="quarter" idx="4"/>
          </p:nvPr>
        </p:nvSpPr>
        <p:spPr>
          <a:xfrm>
            <a:off x="478367" y="6597650"/>
            <a:ext cx="480000" cy="126000"/>
          </a:xfrm>
          <a:prstGeom prst="rect">
            <a:avLst/>
          </a:prstGeom>
        </p:spPr>
        <p:txBody>
          <a:bodyPr vert="horz" lIns="0" tIns="0" rIns="0" bIns="0" rtlCol="0" anchor="b" anchorCtr="0">
            <a:noAutofit/>
          </a:bodyPr>
          <a:lstStyle>
            <a:lvl1pPr algn="l">
              <a:defRPr sz="1000" b="1">
                <a:solidFill>
                  <a:schemeClr val="tx2"/>
                </a:solidFill>
              </a:defRPr>
            </a:lvl1pPr>
          </a:lstStyle>
          <a:p>
            <a:fld id="{313880FF-B11A-4FA9-B5CC-7226C1B8517C}" type="slidenum">
              <a:rPr lang="en-US" smtClean="0"/>
              <a:pPr/>
              <a:t>‹#›</a:t>
            </a:fld>
            <a:endParaRPr lang="en-US" dirty="0"/>
          </a:p>
        </p:txBody>
      </p:sp>
    </p:spTree>
    <p:extLst>
      <p:ext uri="{BB962C8B-B14F-4D97-AF65-F5344CB8AC3E}">
        <p14:creationId xmlns:p14="http://schemas.microsoft.com/office/powerpoint/2010/main" val="715405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777873-DD66-4D95-A6BA-3B143DEEDA6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CB19266-58AF-4113-A771-0FBEA3B541B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AE0E789-FE21-414E-8E7D-430C4C07D2E6}"/>
              </a:ext>
            </a:extLst>
          </p:cNvPr>
          <p:cNvSpPr>
            <a:spLocks noGrp="1"/>
          </p:cNvSpPr>
          <p:nvPr>
            <p:ph type="dt" sz="half" idx="10"/>
          </p:nvPr>
        </p:nvSpPr>
        <p:spPr/>
        <p:txBody>
          <a:bodyPr/>
          <a:lstStyle/>
          <a:p>
            <a:fld id="{89ED33B3-643D-4D2F-96A0-36E910A9F76D}" type="datetimeFigureOut">
              <a:rPr lang="zh-CN" altLang="en-US" smtClean="0"/>
              <a:t>2021/10/12</a:t>
            </a:fld>
            <a:endParaRPr lang="zh-CN" altLang="en-US"/>
          </a:p>
        </p:txBody>
      </p:sp>
      <p:sp>
        <p:nvSpPr>
          <p:cNvPr id="5" name="页脚占位符 4">
            <a:extLst>
              <a:ext uri="{FF2B5EF4-FFF2-40B4-BE49-F238E27FC236}">
                <a16:creationId xmlns:a16="http://schemas.microsoft.com/office/drawing/2014/main" id="{6ABFA7D2-1F6C-4C76-B747-B9EE9A2174B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98DF597-501F-4090-A0B1-EFBF8D9DAE66}"/>
              </a:ext>
            </a:extLst>
          </p:cNvPr>
          <p:cNvSpPr>
            <a:spLocks noGrp="1"/>
          </p:cNvSpPr>
          <p:nvPr>
            <p:ph type="sldNum" sz="quarter" idx="12"/>
          </p:nvPr>
        </p:nvSpPr>
        <p:spPr/>
        <p:txBody>
          <a:bodyPr/>
          <a:lstStyle/>
          <a:p>
            <a:fld id="{6A3D146F-D8AC-4559-961E-422AB2693290}" type="slidenum">
              <a:rPr lang="zh-CN" altLang="en-US" smtClean="0"/>
              <a:t>‹#›</a:t>
            </a:fld>
            <a:endParaRPr lang="zh-CN" altLang="en-US"/>
          </a:p>
        </p:txBody>
      </p:sp>
    </p:spTree>
    <p:extLst>
      <p:ext uri="{BB962C8B-B14F-4D97-AF65-F5344CB8AC3E}">
        <p14:creationId xmlns:p14="http://schemas.microsoft.com/office/powerpoint/2010/main" val="1151977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DFC46A-0DF1-463B-A741-4E366196EF9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20D9600-A488-42B4-B6CE-5E96240D04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0DB193A-3E8C-467F-9AC4-DB617C7124EC}"/>
              </a:ext>
            </a:extLst>
          </p:cNvPr>
          <p:cNvSpPr>
            <a:spLocks noGrp="1"/>
          </p:cNvSpPr>
          <p:nvPr>
            <p:ph type="dt" sz="half" idx="10"/>
          </p:nvPr>
        </p:nvSpPr>
        <p:spPr/>
        <p:txBody>
          <a:bodyPr/>
          <a:lstStyle/>
          <a:p>
            <a:fld id="{89ED33B3-643D-4D2F-96A0-36E910A9F76D}" type="datetimeFigureOut">
              <a:rPr lang="zh-CN" altLang="en-US" smtClean="0"/>
              <a:t>2021/10/12</a:t>
            </a:fld>
            <a:endParaRPr lang="zh-CN" altLang="en-US"/>
          </a:p>
        </p:txBody>
      </p:sp>
      <p:sp>
        <p:nvSpPr>
          <p:cNvPr id="5" name="页脚占位符 4">
            <a:extLst>
              <a:ext uri="{FF2B5EF4-FFF2-40B4-BE49-F238E27FC236}">
                <a16:creationId xmlns:a16="http://schemas.microsoft.com/office/drawing/2014/main" id="{E925FB4A-F26B-444D-A47C-1E847F9EE41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D05B481-0204-4F49-9D14-C6B276E79DF8}"/>
              </a:ext>
            </a:extLst>
          </p:cNvPr>
          <p:cNvSpPr>
            <a:spLocks noGrp="1"/>
          </p:cNvSpPr>
          <p:nvPr>
            <p:ph type="sldNum" sz="quarter" idx="12"/>
          </p:nvPr>
        </p:nvSpPr>
        <p:spPr/>
        <p:txBody>
          <a:bodyPr/>
          <a:lstStyle/>
          <a:p>
            <a:fld id="{6A3D146F-D8AC-4559-961E-422AB2693290}" type="slidenum">
              <a:rPr lang="zh-CN" altLang="en-US" smtClean="0"/>
              <a:t>‹#›</a:t>
            </a:fld>
            <a:endParaRPr lang="zh-CN" altLang="en-US"/>
          </a:p>
        </p:txBody>
      </p:sp>
    </p:spTree>
    <p:extLst>
      <p:ext uri="{BB962C8B-B14F-4D97-AF65-F5344CB8AC3E}">
        <p14:creationId xmlns:p14="http://schemas.microsoft.com/office/powerpoint/2010/main" val="1493158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080EFB-478C-40DE-837C-DD48127552F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2673A43-A809-401E-98EF-C22FA9EEB0F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3A80AEB-5CE6-46E2-9D42-6F6011A1228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F3AEAC1-F968-450A-829C-25AAFAA5ED19}"/>
              </a:ext>
            </a:extLst>
          </p:cNvPr>
          <p:cNvSpPr>
            <a:spLocks noGrp="1"/>
          </p:cNvSpPr>
          <p:nvPr>
            <p:ph type="dt" sz="half" idx="10"/>
          </p:nvPr>
        </p:nvSpPr>
        <p:spPr/>
        <p:txBody>
          <a:bodyPr/>
          <a:lstStyle/>
          <a:p>
            <a:fld id="{89ED33B3-643D-4D2F-96A0-36E910A9F76D}" type="datetimeFigureOut">
              <a:rPr lang="zh-CN" altLang="en-US" smtClean="0"/>
              <a:t>2021/10/12</a:t>
            </a:fld>
            <a:endParaRPr lang="zh-CN" altLang="en-US"/>
          </a:p>
        </p:txBody>
      </p:sp>
      <p:sp>
        <p:nvSpPr>
          <p:cNvPr id="6" name="页脚占位符 5">
            <a:extLst>
              <a:ext uri="{FF2B5EF4-FFF2-40B4-BE49-F238E27FC236}">
                <a16:creationId xmlns:a16="http://schemas.microsoft.com/office/drawing/2014/main" id="{CE801E07-533C-4830-A4D0-24AD17B2DA6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F9E9721-A608-43C7-843D-C1E91FE64134}"/>
              </a:ext>
            </a:extLst>
          </p:cNvPr>
          <p:cNvSpPr>
            <a:spLocks noGrp="1"/>
          </p:cNvSpPr>
          <p:nvPr>
            <p:ph type="sldNum" sz="quarter" idx="12"/>
          </p:nvPr>
        </p:nvSpPr>
        <p:spPr/>
        <p:txBody>
          <a:bodyPr/>
          <a:lstStyle/>
          <a:p>
            <a:fld id="{6A3D146F-D8AC-4559-961E-422AB2693290}" type="slidenum">
              <a:rPr lang="zh-CN" altLang="en-US" smtClean="0"/>
              <a:t>‹#›</a:t>
            </a:fld>
            <a:endParaRPr lang="zh-CN" altLang="en-US"/>
          </a:p>
        </p:txBody>
      </p:sp>
    </p:spTree>
    <p:extLst>
      <p:ext uri="{BB962C8B-B14F-4D97-AF65-F5344CB8AC3E}">
        <p14:creationId xmlns:p14="http://schemas.microsoft.com/office/powerpoint/2010/main" val="1174954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D132B4-4944-4557-95F4-068F2D6161B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AC9EB58-6CD1-4C9C-AB31-1008DCBD01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D344900-6AF1-4383-A1C5-A335E164AD2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6DF5015-E749-4A9C-8222-6EA0D71753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BBC9E01-8D2F-487F-BC94-428DC2FB754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6D65643-FAB0-44BA-B89F-082ABB79980A}"/>
              </a:ext>
            </a:extLst>
          </p:cNvPr>
          <p:cNvSpPr>
            <a:spLocks noGrp="1"/>
          </p:cNvSpPr>
          <p:nvPr>
            <p:ph type="dt" sz="half" idx="10"/>
          </p:nvPr>
        </p:nvSpPr>
        <p:spPr/>
        <p:txBody>
          <a:bodyPr/>
          <a:lstStyle/>
          <a:p>
            <a:fld id="{89ED33B3-643D-4D2F-96A0-36E910A9F76D}" type="datetimeFigureOut">
              <a:rPr lang="zh-CN" altLang="en-US" smtClean="0"/>
              <a:t>2021/10/12</a:t>
            </a:fld>
            <a:endParaRPr lang="zh-CN" altLang="en-US"/>
          </a:p>
        </p:txBody>
      </p:sp>
      <p:sp>
        <p:nvSpPr>
          <p:cNvPr id="8" name="页脚占位符 7">
            <a:extLst>
              <a:ext uri="{FF2B5EF4-FFF2-40B4-BE49-F238E27FC236}">
                <a16:creationId xmlns:a16="http://schemas.microsoft.com/office/drawing/2014/main" id="{BF80D215-C995-49CF-BE12-AF4BAE5F3EB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E2E5A17-10C0-4598-A7A7-1635691244DC}"/>
              </a:ext>
            </a:extLst>
          </p:cNvPr>
          <p:cNvSpPr>
            <a:spLocks noGrp="1"/>
          </p:cNvSpPr>
          <p:nvPr>
            <p:ph type="sldNum" sz="quarter" idx="12"/>
          </p:nvPr>
        </p:nvSpPr>
        <p:spPr/>
        <p:txBody>
          <a:bodyPr/>
          <a:lstStyle/>
          <a:p>
            <a:fld id="{6A3D146F-D8AC-4559-961E-422AB2693290}" type="slidenum">
              <a:rPr lang="zh-CN" altLang="en-US" smtClean="0"/>
              <a:t>‹#›</a:t>
            </a:fld>
            <a:endParaRPr lang="zh-CN" altLang="en-US"/>
          </a:p>
        </p:txBody>
      </p:sp>
    </p:spTree>
    <p:extLst>
      <p:ext uri="{BB962C8B-B14F-4D97-AF65-F5344CB8AC3E}">
        <p14:creationId xmlns:p14="http://schemas.microsoft.com/office/powerpoint/2010/main" val="245341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D7CDEF-1CD8-462A-9444-DE94A795262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B322712-4D8D-44B4-BABA-F7A6F6F35E3B}"/>
              </a:ext>
            </a:extLst>
          </p:cNvPr>
          <p:cNvSpPr>
            <a:spLocks noGrp="1"/>
          </p:cNvSpPr>
          <p:nvPr>
            <p:ph type="dt" sz="half" idx="10"/>
          </p:nvPr>
        </p:nvSpPr>
        <p:spPr/>
        <p:txBody>
          <a:bodyPr/>
          <a:lstStyle/>
          <a:p>
            <a:fld id="{89ED33B3-643D-4D2F-96A0-36E910A9F76D}" type="datetimeFigureOut">
              <a:rPr lang="zh-CN" altLang="en-US" smtClean="0"/>
              <a:t>2021/10/12</a:t>
            </a:fld>
            <a:endParaRPr lang="zh-CN" altLang="en-US"/>
          </a:p>
        </p:txBody>
      </p:sp>
      <p:sp>
        <p:nvSpPr>
          <p:cNvPr id="4" name="页脚占位符 3">
            <a:extLst>
              <a:ext uri="{FF2B5EF4-FFF2-40B4-BE49-F238E27FC236}">
                <a16:creationId xmlns:a16="http://schemas.microsoft.com/office/drawing/2014/main" id="{FD7D8AD9-073C-4523-A1FA-200AFC91476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8DFA7B2-A70D-4517-AA09-A0E58ED43BE2}"/>
              </a:ext>
            </a:extLst>
          </p:cNvPr>
          <p:cNvSpPr>
            <a:spLocks noGrp="1"/>
          </p:cNvSpPr>
          <p:nvPr>
            <p:ph type="sldNum" sz="quarter" idx="12"/>
          </p:nvPr>
        </p:nvSpPr>
        <p:spPr/>
        <p:txBody>
          <a:bodyPr/>
          <a:lstStyle/>
          <a:p>
            <a:fld id="{6A3D146F-D8AC-4559-961E-422AB2693290}" type="slidenum">
              <a:rPr lang="zh-CN" altLang="en-US" smtClean="0"/>
              <a:t>‹#›</a:t>
            </a:fld>
            <a:endParaRPr lang="zh-CN" altLang="en-US"/>
          </a:p>
        </p:txBody>
      </p:sp>
    </p:spTree>
    <p:extLst>
      <p:ext uri="{BB962C8B-B14F-4D97-AF65-F5344CB8AC3E}">
        <p14:creationId xmlns:p14="http://schemas.microsoft.com/office/powerpoint/2010/main" val="1817583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1AFDB10-B8A8-42F2-9572-4203255B5C33}"/>
              </a:ext>
            </a:extLst>
          </p:cNvPr>
          <p:cNvSpPr>
            <a:spLocks noGrp="1"/>
          </p:cNvSpPr>
          <p:nvPr>
            <p:ph type="dt" sz="half" idx="10"/>
          </p:nvPr>
        </p:nvSpPr>
        <p:spPr/>
        <p:txBody>
          <a:bodyPr/>
          <a:lstStyle/>
          <a:p>
            <a:fld id="{89ED33B3-643D-4D2F-96A0-36E910A9F76D}" type="datetimeFigureOut">
              <a:rPr lang="zh-CN" altLang="en-US" smtClean="0"/>
              <a:t>2021/10/12</a:t>
            </a:fld>
            <a:endParaRPr lang="zh-CN" altLang="en-US"/>
          </a:p>
        </p:txBody>
      </p:sp>
      <p:sp>
        <p:nvSpPr>
          <p:cNvPr id="3" name="页脚占位符 2">
            <a:extLst>
              <a:ext uri="{FF2B5EF4-FFF2-40B4-BE49-F238E27FC236}">
                <a16:creationId xmlns:a16="http://schemas.microsoft.com/office/drawing/2014/main" id="{008107FC-5106-476E-8CEB-10A6EDFC2B7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38D32FD-B54A-44E9-A242-C89F92190C40}"/>
              </a:ext>
            </a:extLst>
          </p:cNvPr>
          <p:cNvSpPr>
            <a:spLocks noGrp="1"/>
          </p:cNvSpPr>
          <p:nvPr>
            <p:ph type="sldNum" sz="quarter" idx="12"/>
          </p:nvPr>
        </p:nvSpPr>
        <p:spPr/>
        <p:txBody>
          <a:bodyPr/>
          <a:lstStyle/>
          <a:p>
            <a:fld id="{6A3D146F-D8AC-4559-961E-422AB2693290}" type="slidenum">
              <a:rPr lang="zh-CN" altLang="en-US" smtClean="0"/>
              <a:t>‹#›</a:t>
            </a:fld>
            <a:endParaRPr lang="zh-CN" altLang="en-US"/>
          </a:p>
        </p:txBody>
      </p:sp>
    </p:spTree>
    <p:extLst>
      <p:ext uri="{BB962C8B-B14F-4D97-AF65-F5344CB8AC3E}">
        <p14:creationId xmlns:p14="http://schemas.microsoft.com/office/powerpoint/2010/main" val="4226670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96D95B-44AA-4945-897F-2FEAB18D771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F4B076D-C8D4-41F5-84CD-A134AB8458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9919602-D6E0-4524-8DA8-6E5A1F7797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A8870FC-3F9C-4EA0-B85C-184BFB0B630C}"/>
              </a:ext>
            </a:extLst>
          </p:cNvPr>
          <p:cNvSpPr>
            <a:spLocks noGrp="1"/>
          </p:cNvSpPr>
          <p:nvPr>
            <p:ph type="dt" sz="half" idx="10"/>
          </p:nvPr>
        </p:nvSpPr>
        <p:spPr/>
        <p:txBody>
          <a:bodyPr/>
          <a:lstStyle/>
          <a:p>
            <a:fld id="{89ED33B3-643D-4D2F-96A0-36E910A9F76D}" type="datetimeFigureOut">
              <a:rPr lang="zh-CN" altLang="en-US" smtClean="0"/>
              <a:t>2021/10/12</a:t>
            </a:fld>
            <a:endParaRPr lang="zh-CN" altLang="en-US"/>
          </a:p>
        </p:txBody>
      </p:sp>
      <p:sp>
        <p:nvSpPr>
          <p:cNvPr id="6" name="页脚占位符 5">
            <a:extLst>
              <a:ext uri="{FF2B5EF4-FFF2-40B4-BE49-F238E27FC236}">
                <a16:creationId xmlns:a16="http://schemas.microsoft.com/office/drawing/2014/main" id="{9EE6068E-8A46-4C1B-B27A-F71923A8D59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49BDA52-7F87-4E3E-814A-95894CE0C1AB}"/>
              </a:ext>
            </a:extLst>
          </p:cNvPr>
          <p:cNvSpPr>
            <a:spLocks noGrp="1"/>
          </p:cNvSpPr>
          <p:nvPr>
            <p:ph type="sldNum" sz="quarter" idx="12"/>
          </p:nvPr>
        </p:nvSpPr>
        <p:spPr/>
        <p:txBody>
          <a:bodyPr/>
          <a:lstStyle/>
          <a:p>
            <a:fld id="{6A3D146F-D8AC-4559-961E-422AB2693290}" type="slidenum">
              <a:rPr lang="zh-CN" altLang="en-US" smtClean="0"/>
              <a:t>‹#›</a:t>
            </a:fld>
            <a:endParaRPr lang="zh-CN" altLang="en-US"/>
          </a:p>
        </p:txBody>
      </p:sp>
    </p:spTree>
    <p:extLst>
      <p:ext uri="{BB962C8B-B14F-4D97-AF65-F5344CB8AC3E}">
        <p14:creationId xmlns:p14="http://schemas.microsoft.com/office/powerpoint/2010/main" val="2228104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C4CE2F-612A-41F4-80B1-4599CF9E427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FEDDE30-E6A4-43C0-960B-8031CEACE3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B433E14-79A7-4A4B-A833-7217D8D8E6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988D2C7-C1E1-495B-8419-A3C0FD9447CE}"/>
              </a:ext>
            </a:extLst>
          </p:cNvPr>
          <p:cNvSpPr>
            <a:spLocks noGrp="1"/>
          </p:cNvSpPr>
          <p:nvPr>
            <p:ph type="dt" sz="half" idx="10"/>
          </p:nvPr>
        </p:nvSpPr>
        <p:spPr/>
        <p:txBody>
          <a:bodyPr/>
          <a:lstStyle/>
          <a:p>
            <a:fld id="{89ED33B3-643D-4D2F-96A0-36E910A9F76D}" type="datetimeFigureOut">
              <a:rPr lang="zh-CN" altLang="en-US" smtClean="0"/>
              <a:t>2021/10/12</a:t>
            </a:fld>
            <a:endParaRPr lang="zh-CN" altLang="en-US"/>
          </a:p>
        </p:txBody>
      </p:sp>
      <p:sp>
        <p:nvSpPr>
          <p:cNvPr id="6" name="页脚占位符 5">
            <a:extLst>
              <a:ext uri="{FF2B5EF4-FFF2-40B4-BE49-F238E27FC236}">
                <a16:creationId xmlns:a16="http://schemas.microsoft.com/office/drawing/2014/main" id="{75869BFC-467F-48E5-9D78-B5766E4695E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10D391E-D715-4FEB-A21D-4862348F6433}"/>
              </a:ext>
            </a:extLst>
          </p:cNvPr>
          <p:cNvSpPr>
            <a:spLocks noGrp="1"/>
          </p:cNvSpPr>
          <p:nvPr>
            <p:ph type="sldNum" sz="quarter" idx="12"/>
          </p:nvPr>
        </p:nvSpPr>
        <p:spPr/>
        <p:txBody>
          <a:bodyPr/>
          <a:lstStyle/>
          <a:p>
            <a:fld id="{6A3D146F-D8AC-4559-961E-422AB2693290}" type="slidenum">
              <a:rPr lang="zh-CN" altLang="en-US" smtClean="0"/>
              <a:t>‹#›</a:t>
            </a:fld>
            <a:endParaRPr lang="zh-CN" altLang="en-US"/>
          </a:p>
        </p:txBody>
      </p:sp>
    </p:spTree>
    <p:extLst>
      <p:ext uri="{BB962C8B-B14F-4D97-AF65-F5344CB8AC3E}">
        <p14:creationId xmlns:p14="http://schemas.microsoft.com/office/powerpoint/2010/main" val="2674623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0A2DB21-2795-4619-A34D-B9452EBC28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24D72AB-99FA-4361-BBDC-49CC4241CB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D879FBB-D7BA-4B73-AE13-FE3FDAEEA0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ED33B3-643D-4D2F-96A0-36E910A9F76D}" type="datetimeFigureOut">
              <a:rPr lang="zh-CN" altLang="en-US" smtClean="0"/>
              <a:t>2021/10/12</a:t>
            </a:fld>
            <a:endParaRPr lang="zh-CN" altLang="en-US"/>
          </a:p>
        </p:txBody>
      </p:sp>
      <p:sp>
        <p:nvSpPr>
          <p:cNvPr id="5" name="页脚占位符 4">
            <a:extLst>
              <a:ext uri="{FF2B5EF4-FFF2-40B4-BE49-F238E27FC236}">
                <a16:creationId xmlns:a16="http://schemas.microsoft.com/office/drawing/2014/main" id="{A8EA5738-BE3E-493C-B46E-4EE827147B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D74AAB8-CDE0-4689-8202-EFB77CBB46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3D146F-D8AC-4559-961E-422AB2693290}" type="slidenum">
              <a:rPr lang="zh-CN" altLang="en-US" smtClean="0"/>
              <a:t>‹#›</a:t>
            </a:fld>
            <a:endParaRPr lang="zh-CN" altLang="en-US"/>
          </a:p>
        </p:txBody>
      </p:sp>
    </p:spTree>
    <p:extLst>
      <p:ext uri="{BB962C8B-B14F-4D97-AF65-F5344CB8AC3E}">
        <p14:creationId xmlns:p14="http://schemas.microsoft.com/office/powerpoint/2010/main" val="2068521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chart" Target="../charts/chart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chart" Target="../charts/chart1.xml"/><Relationship Id="rId5" Type="http://schemas.openxmlformats.org/officeDocument/2006/relationships/notesSlide" Target="../notesSlides/notesSlide1.xml"/><Relationship Id="rId4"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478367" y="1833016"/>
            <a:ext cx="5185834" cy="1546577"/>
          </a:xfrm>
          <a:prstGeom prst="rect">
            <a:avLst/>
          </a:prstGeom>
          <a:noFill/>
        </p:spPr>
        <p:txBody>
          <a:bodyPr wrap="square" lIns="0" tIns="0" rIns="0" bIns="0" rtlCol="0">
            <a:spAutoFit/>
          </a:bodyPr>
          <a:lstStyle/>
          <a:p>
            <a:pPr marL="285750" indent="-285750">
              <a:spcAft>
                <a:spcPts val="300"/>
              </a:spcAft>
              <a:buClr>
                <a:schemeClr val="accent5"/>
              </a:buClr>
              <a:buFont typeface="Wingdings" panose="05000000000000000000" pitchFamily="2" charset="2"/>
              <a:buChar char="§"/>
            </a:pPr>
            <a:r>
              <a:rPr lang="zh-CN" altLang="en-US" sz="1200" b="1" dirty="0">
                <a:latin typeface="+mj-ea"/>
                <a:ea typeface="+mj-ea"/>
              </a:rPr>
              <a:t>餐饮企业降本增效需求上升。</a:t>
            </a:r>
            <a:r>
              <a:rPr lang="zh-CN" altLang="en-US" sz="1200" dirty="0">
                <a:latin typeface="+mj-ea"/>
                <a:ea typeface="+mj-ea"/>
              </a:rPr>
              <a:t>餐饮企业目前普遍面临高人工成本、高房租成本、高原材料成本、低毛利率的“三高一低”经营困境。以正餐类餐饮企业为例，其人力费用、房租成本、能源成本就占据了营收的 </a:t>
            </a:r>
            <a:r>
              <a:rPr lang="en-US" altLang="zh-CN" sz="1200" dirty="0">
                <a:latin typeface="+mj-ea"/>
                <a:ea typeface="+mj-ea"/>
              </a:rPr>
              <a:t>37.21%</a:t>
            </a:r>
            <a:r>
              <a:rPr lang="zh-CN" altLang="en-US" sz="1200" dirty="0">
                <a:latin typeface="+mj-ea"/>
                <a:ea typeface="+mj-ea"/>
              </a:rPr>
              <a:t>，盈利空间有限。预制菜减少了后厨面积，减少了人工成本，有效解决了传统餐饮店高度依赖厨师的痛点。因此，大规模连锁企业对于预制菜较为依赖，国内有超过 </a:t>
            </a:r>
            <a:r>
              <a:rPr lang="en-US" altLang="zh-CN" sz="1200" dirty="0">
                <a:latin typeface="+mj-ea"/>
                <a:ea typeface="+mj-ea"/>
              </a:rPr>
              <a:t>74%</a:t>
            </a:r>
            <a:r>
              <a:rPr lang="zh-CN" altLang="en-US" sz="1200" dirty="0">
                <a:latin typeface="+mj-ea"/>
                <a:ea typeface="+mj-ea"/>
              </a:rPr>
              <a:t>的连锁餐饮品牌自建有中央厨房，超过半数的餐饮品牌研发预制菜产品。</a:t>
            </a:r>
          </a:p>
          <a:p>
            <a:pPr marL="285750" indent="-285750">
              <a:spcAft>
                <a:spcPts val="300"/>
              </a:spcAft>
              <a:buClr>
                <a:schemeClr val="accent5"/>
              </a:buClr>
              <a:buFont typeface="Wingdings" panose="05000000000000000000" pitchFamily="2" charset="2"/>
              <a:buChar char="§"/>
            </a:pPr>
            <a:endParaRPr lang="en-US" sz="1400" dirty="0">
              <a:latin typeface="微软雅黑" pitchFamily="34" charset="-122"/>
              <a:ea typeface="微软雅黑" pitchFamily="34" charset="-122"/>
            </a:endParaRPr>
          </a:p>
        </p:txBody>
      </p:sp>
      <p:sp>
        <p:nvSpPr>
          <p:cNvPr id="25" name="Rounded Rectangle 24"/>
          <p:cNvSpPr/>
          <p:nvPr/>
        </p:nvSpPr>
        <p:spPr bwMode="auto">
          <a:xfrm>
            <a:off x="478367" y="1260685"/>
            <a:ext cx="5185835" cy="514036"/>
          </a:xfrm>
          <a:prstGeom prst="roundRect">
            <a:avLst/>
          </a:prstGeom>
          <a:noFill/>
          <a:ln w="12700" algn="ctr">
            <a:noFill/>
            <a:miter lim="800000"/>
            <a:headEnd/>
            <a:tailEnd/>
          </a:ln>
          <a:effectLst/>
        </p:spPr>
        <p:txBody>
          <a:bodyPr lIns="87086" tIns="43544" rIns="87086" bIns="43544" rtlCol="0" anchor="ctr"/>
          <a:lstStyle/>
          <a:p>
            <a:pPr algn="ctr">
              <a:spcAft>
                <a:spcPts val="300"/>
              </a:spcAft>
            </a:pPr>
            <a:r>
              <a:rPr lang="en-US" altLang="zh-CN" sz="1400" b="1" dirty="0">
                <a:solidFill>
                  <a:srgbClr val="ED8B00"/>
                </a:solidFill>
                <a:latin typeface="微软雅黑" pitchFamily="34" charset="-122"/>
                <a:ea typeface="微软雅黑" pitchFamily="34" charset="-122"/>
              </a:rPr>
              <a:t>———</a:t>
            </a:r>
            <a:r>
              <a:rPr lang="zh-CN" altLang="en-US" sz="1400" b="1" dirty="0">
                <a:latin typeface="微软雅黑" pitchFamily="34" charset="-122"/>
                <a:ea typeface="微软雅黑" pitchFamily="34" charset="-122"/>
              </a:rPr>
              <a:t>餐饮降本增效与外卖行业繁荣为预制菜扩市场</a:t>
            </a:r>
            <a:r>
              <a:rPr lang="en-US" altLang="zh-CN" sz="1400" b="1" dirty="0">
                <a:solidFill>
                  <a:srgbClr val="ED8B00"/>
                </a:solidFill>
                <a:latin typeface="微软雅黑" pitchFamily="34" charset="-122"/>
                <a:ea typeface="微软雅黑" pitchFamily="34" charset="-122"/>
              </a:rPr>
              <a:t>———</a:t>
            </a:r>
            <a:endParaRPr lang="en-US" sz="1400" b="1" dirty="0">
              <a:solidFill>
                <a:srgbClr val="ED8B00"/>
              </a:solidFill>
              <a:latin typeface="微软雅黑" pitchFamily="34" charset="-122"/>
              <a:ea typeface="微软雅黑" pitchFamily="34" charset="-122"/>
            </a:endParaRPr>
          </a:p>
        </p:txBody>
      </p:sp>
      <p:sp>
        <p:nvSpPr>
          <p:cNvPr id="2" name="Slide Number Placeholder 1"/>
          <p:cNvSpPr>
            <a:spLocks noGrp="1"/>
          </p:cNvSpPr>
          <p:nvPr>
            <p:ph type="sldNum" sz="quarter" idx="4"/>
          </p:nvPr>
        </p:nvSpPr>
        <p:spPr/>
        <p:txBody>
          <a:bodyPr/>
          <a:lstStyle/>
          <a:p>
            <a:fld id="{313880FF-B11A-4FA9-B5CC-7226C1B8517C}" type="slidenum">
              <a:rPr lang="en-US" smtClean="0"/>
              <a:pPr/>
              <a:t>1</a:t>
            </a:fld>
            <a:endParaRPr lang="en-US" dirty="0"/>
          </a:p>
        </p:txBody>
      </p:sp>
      <p:sp>
        <p:nvSpPr>
          <p:cNvPr id="27" name="Rounded Rectangle 26"/>
          <p:cNvSpPr/>
          <p:nvPr/>
        </p:nvSpPr>
        <p:spPr bwMode="auto">
          <a:xfrm>
            <a:off x="6527797" y="1313327"/>
            <a:ext cx="5185836" cy="402890"/>
          </a:xfrm>
          <a:prstGeom prst="roundRect">
            <a:avLst/>
          </a:prstGeom>
          <a:noFill/>
          <a:ln w="12700" algn="ctr">
            <a:noFill/>
            <a:miter lim="800000"/>
            <a:headEnd/>
            <a:tailEnd/>
          </a:ln>
          <a:effectLst/>
        </p:spPr>
        <p:txBody>
          <a:bodyPr lIns="87086" tIns="43544" rIns="87086" bIns="43544" rtlCol="0" anchor="ctr"/>
          <a:lstStyle/>
          <a:p>
            <a:pPr algn="ctr">
              <a:spcAft>
                <a:spcPts val="300"/>
              </a:spcAft>
            </a:pPr>
            <a:r>
              <a:rPr lang="en-US" altLang="zh-CN" sz="1400" b="1" dirty="0">
                <a:solidFill>
                  <a:srgbClr val="ED8B00"/>
                </a:solidFill>
                <a:latin typeface="微软雅黑" pitchFamily="34" charset="-122"/>
                <a:ea typeface="微软雅黑" pitchFamily="34" charset="-122"/>
              </a:rPr>
              <a:t>————</a:t>
            </a:r>
            <a:r>
              <a:rPr lang="zh-CN" altLang="en-US" sz="1400" b="1" dirty="0">
                <a:latin typeface="微软雅黑" pitchFamily="34" charset="-122"/>
                <a:ea typeface="微软雅黑" pitchFamily="34" charset="-122"/>
              </a:rPr>
              <a:t>销路扩展，</a:t>
            </a:r>
            <a:r>
              <a:rPr lang="en-US" altLang="zh-CN" sz="1400" b="1" dirty="0" err="1">
                <a:latin typeface="微软雅黑" pitchFamily="34" charset="-122"/>
                <a:ea typeface="微软雅黑" pitchFamily="34" charset="-122"/>
              </a:rPr>
              <a:t>toB</a:t>
            </a:r>
            <a:r>
              <a:rPr lang="zh-CN" altLang="en-US" sz="1400" b="1" dirty="0">
                <a:latin typeface="微软雅黑" pitchFamily="34" charset="-122"/>
                <a:ea typeface="微软雅黑" pitchFamily="34" charset="-122"/>
              </a:rPr>
              <a:t>渠道为王，龙头崛起</a:t>
            </a:r>
            <a:r>
              <a:rPr lang="en-US" altLang="zh-CN" sz="1400" b="1" dirty="0">
                <a:solidFill>
                  <a:srgbClr val="ED8B00"/>
                </a:solidFill>
                <a:latin typeface="微软雅黑" pitchFamily="34" charset="-122"/>
                <a:ea typeface="微软雅黑" pitchFamily="34" charset="-122"/>
              </a:rPr>
              <a:t>————</a:t>
            </a:r>
            <a:endParaRPr lang="en-US" sz="1400" b="1" dirty="0">
              <a:solidFill>
                <a:srgbClr val="ED8B00"/>
              </a:solidFill>
              <a:latin typeface="微软雅黑" pitchFamily="34" charset="-122"/>
              <a:ea typeface="微软雅黑" pitchFamily="34" charset="-122"/>
            </a:endParaRPr>
          </a:p>
        </p:txBody>
      </p:sp>
      <p:sp>
        <p:nvSpPr>
          <p:cNvPr id="28" name="TextBox 23">
            <a:extLst>
              <a:ext uri="{FF2B5EF4-FFF2-40B4-BE49-F238E27FC236}">
                <a16:creationId xmlns:a16="http://schemas.microsoft.com/office/drawing/2014/main" id="{37BFE1C1-EA91-4ABA-9D09-70965732C05A}"/>
              </a:ext>
            </a:extLst>
          </p:cNvPr>
          <p:cNvSpPr txBox="1"/>
          <p:nvPr/>
        </p:nvSpPr>
        <p:spPr>
          <a:xfrm>
            <a:off x="6527797" y="1964991"/>
            <a:ext cx="5185836" cy="738664"/>
          </a:xfrm>
          <a:prstGeom prst="rect">
            <a:avLst/>
          </a:prstGeom>
          <a:noFill/>
        </p:spPr>
        <p:txBody>
          <a:bodyPr wrap="square" lIns="0" tIns="0" rIns="0" bIns="0" rtlCol="0">
            <a:spAutoFit/>
          </a:bodyPr>
          <a:lstStyle/>
          <a:p>
            <a:pPr marL="285750" indent="-285750">
              <a:spcAft>
                <a:spcPts val="300"/>
              </a:spcAft>
              <a:buClr>
                <a:schemeClr val="accent5"/>
              </a:buClr>
              <a:buFont typeface="Wingdings" panose="05000000000000000000" pitchFamily="2" charset="2"/>
              <a:buChar char="§"/>
            </a:pPr>
            <a:r>
              <a:rPr lang="zh-CN" altLang="en-US" sz="1200" dirty="0">
                <a:latin typeface="+mj-ea"/>
                <a:ea typeface="+mj-ea"/>
              </a:rPr>
              <a:t>中国预制菜市场，</a:t>
            </a:r>
            <a:r>
              <a:rPr lang="zh-CN" altLang="en-US" sz="1200" b="1" dirty="0">
                <a:latin typeface="+mj-ea"/>
                <a:ea typeface="+mj-ea"/>
              </a:rPr>
              <a:t>目前</a:t>
            </a:r>
            <a:r>
              <a:rPr lang="en-US" altLang="zh-CN" sz="1200" b="1" dirty="0" err="1">
                <a:latin typeface="+mj-ea"/>
                <a:ea typeface="+mj-ea"/>
              </a:rPr>
              <a:t>toB</a:t>
            </a:r>
            <a:r>
              <a:rPr lang="zh-CN" altLang="en-US" sz="1200" b="1" dirty="0">
                <a:latin typeface="+mj-ea"/>
                <a:ea typeface="+mj-ea"/>
              </a:rPr>
              <a:t>端与</a:t>
            </a:r>
            <a:r>
              <a:rPr lang="en-US" altLang="zh-CN" sz="1200" b="1" dirty="0" err="1">
                <a:latin typeface="+mj-ea"/>
                <a:ea typeface="+mj-ea"/>
              </a:rPr>
              <a:t>toC</a:t>
            </a:r>
            <a:r>
              <a:rPr lang="zh-CN" altLang="en-US" sz="1200" b="1" dirty="0">
                <a:latin typeface="+mj-ea"/>
                <a:ea typeface="+mj-ea"/>
              </a:rPr>
              <a:t>端比例大概在</a:t>
            </a:r>
            <a:r>
              <a:rPr lang="en-US" altLang="zh-CN" sz="1200" b="1" dirty="0">
                <a:latin typeface="+mj-ea"/>
                <a:ea typeface="+mj-ea"/>
              </a:rPr>
              <a:t>8:2</a:t>
            </a:r>
            <a:r>
              <a:rPr lang="zh-CN" altLang="en-US" sz="1200" b="1" dirty="0">
                <a:latin typeface="+mj-ea"/>
                <a:ea typeface="+mj-ea"/>
              </a:rPr>
              <a:t>的阶段</a:t>
            </a:r>
            <a:r>
              <a:rPr lang="zh-CN" altLang="en-US" sz="1200" dirty="0">
                <a:latin typeface="+mj-ea"/>
                <a:ea typeface="+mj-ea"/>
              </a:rPr>
              <a:t>。虽然目前国内</a:t>
            </a:r>
            <a:r>
              <a:rPr lang="en-US" altLang="zh-CN" sz="1200" dirty="0">
                <a:latin typeface="+mj-ea"/>
                <a:ea typeface="+mj-ea"/>
              </a:rPr>
              <a:t>B</a:t>
            </a:r>
            <a:r>
              <a:rPr lang="zh-CN" altLang="en-US" sz="1200" dirty="0">
                <a:latin typeface="+mj-ea"/>
                <a:ea typeface="+mj-ea"/>
              </a:rPr>
              <a:t>端和</a:t>
            </a:r>
            <a:r>
              <a:rPr lang="en-US" altLang="zh-CN" sz="1200" dirty="0">
                <a:latin typeface="+mj-ea"/>
                <a:ea typeface="+mj-ea"/>
              </a:rPr>
              <a:t>C</a:t>
            </a:r>
            <a:r>
              <a:rPr lang="zh-CN" altLang="en-US" sz="1200" dirty="0">
                <a:latin typeface="+mj-ea"/>
                <a:ea typeface="+mj-ea"/>
              </a:rPr>
              <a:t>端两大市场都在高速成长期，但</a:t>
            </a:r>
            <a:r>
              <a:rPr lang="en-US" altLang="zh-CN" sz="1200" dirty="0" err="1">
                <a:latin typeface="+mj-ea"/>
                <a:ea typeface="+mj-ea"/>
              </a:rPr>
              <a:t>toB</a:t>
            </a:r>
            <a:r>
              <a:rPr lang="zh-CN" altLang="en-US" sz="1200" dirty="0">
                <a:latin typeface="+mj-ea"/>
                <a:ea typeface="+mj-ea"/>
              </a:rPr>
              <a:t>端的餐饮渠道占大头，预计预制菜企业将发力</a:t>
            </a:r>
            <a:r>
              <a:rPr lang="en-US" altLang="zh-CN" sz="1200" dirty="0" err="1">
                <a:latin typeface="+mj-ea"/>
                <a:ea typeface="+mj-ea"/>
              </a:rPr>
              <a:t>toB</a:t>
            </a:r>
            <a:r>
              <a:rPr lang="zh-CN" altLang="en-US" sz="1200" dirty="0">
                <a:latin typeface="+mj-ea"/>
                <a:ea typeface="+mj-ea"/>
              </a:rPr>
              <a:t>端。</a:t>
            </a:r>
            <a:r>
              <a:rPr lang="en-US" altLang="zh-CN" sz="1200" dirty="0" err="1">
                <a:latin typeface="+mj-ea"/>
                <a:ea typeface="+mj-ea"/>
              </a:rPr>
              <a:t>toB</a:t>
            </a:r>
            <a:r>
              <a:rPr lang="zh-CN" altLang="en-US" sz="1200" dirty="0">
                <a:latin typeface="+mj-ea"/>
                <a:ea typeface="+mj-ea"/>
              </a:rPr>
              <a:t>端渠道覆盖餐饮、商超、电商等，其中餐饮是最主要渠道。</a:t>
            </a:r>
            <a:endParaRPr lang="en-US" altLang="zh-CN" sz="1200" dirty="0">
              <a:latin typeface="+mj-ea"/>
              <a:ea typeface="+mj-ea"/>
            </a:endParaRPr>
          </a:p>
        </p:txBody>
      </p:sp>
      <p:sp>
        <p:nvSpPr>
          <p:cNvPr id="17" name="标题 1">
            <a:extLst>
              <a:ext uri="{FF2B5EF4-FFF2-40B4-BE49-F238E27FC236}">
                <a16:creationId xmlns:a16="http://schemas.microsoft.com/office/drawing/2014/main" id="{3763F376-B997-4CE5-A312-2A8BB4278801}"/>
              </a:ext>
            </a:extLst>
          </p:cNvPr>
          <p:cNvSpPr txBox="1">
            <a:spLocks/>
          </p:cNvSpPr>
          <p:nvPr>
            <p:custDataLst>
              <p:tags r:id="rId1"/>
            </p:custDataLst>
          </p:nvPr>
        </p:nvSpPr>
        <p:spPr bwMode="gray">
          <a:xfrm>
            <a:off x="488950" y="346961"/>
            <a:ext cx="11252200" cy="334102"/>
          </a:xfrm>
          <a:prstGeom prst="rect">
            <a:avLst/>
          </a:prstGeom>
        </p:spPr>
        <p:txBody>
          <a:bodyPr vert="horz" lIns="0" tIns="0" rIns="0" bIns="0" rtlCol="0" anchor="t" anchorCtr="0">
            <a:noAutofit/>
          </a:bodyPr>
          <a:lstStyle>
            <a:lvl1pPr algn="l" defTabSz="1069215" rtl="0" eaLnBrk="1" latinLnBrk="0" hangingPunct="1">
              <a:spcBef>
                <a:spcPct val="0"/>
              </a:spcBef>
              <a:buNone/>
              <a:defRPr sz="2177" b="1" kern="1200">
                <a:solidFill>
                  <a:schemeClr val="tx1"/>
                </a:solidFill>
                <a:latin typeface="+mj-lt"/>
                <a:ea typeface="+mn-ea"/>
                <a:cs typeface="Calibri Light" panose="020F0302020204030204" pitchFamily="34" charset="0"/>
              </a:defRPr>
            </a:lvl1pPr>
          </a:lstStyle>
          <a:p>
            <a:r>
              <a:rPr kumimoji="1" lang="zh-CN" altLang="en-US" sz="1800" dirty="0">
                <a:solidFill>
                  <a:srgbClr val="ED8B00"/>
                </a:solidFill>
                <a:latin typeface="微软雅黑" panose="020B0503020204020204" pitchFamily="34" charset="-122"/>
                <a:ea typeface="微软雅黑" panose="020B0503020204020204" pitchFamily="34" charset="-122"/>
                <a:cs typeface="微软雅黑" panose="020B0503020204020204" pitchFamily="34" charset="-122"/>
              </a:rPr>
              <a:t>行业概况：销量变化与销路预测</a:t>
            </a:r>
          </a:p>
        </p:txBody>
      </p:sp>
      <p:sp>
        <p:nvSpPr>
          <p:cNvPr id="18" name="文本占位符 2">
            <a:extLst>
              <a:ext uri="{FF2B5EF4-FFF2-40B4-BE49-F238E27FC236}">
                <a16:creationId xmlns:a16="http://schemas.microsoft.com/office/drawing/2014/main" id="{09E05749-0415-4933-A3D2-96CFC15AA3C7}"/>
              </a:ext>
            </a:extLst>
          </p:cNvPr>
          <p:cNvSpPr>
            <a:spLocks noGrp="1"/>
          </p:cNvSpPr>
          <p:nvPr>
            <p:ph type="body" sz="quarter" idx="13"/>
            <p:custDataLst>
              <p:tags r:id="rId2"/>
            </p:custDataLst>
          </p:nvPr>
        </p:nvSpPr>
        <p:spPr>
          <a:xfrm>
            <a:off x="469900" y="746648"/>
            <a:ext cx="11214100" cy="369332"/>
          </a:xfrm>
        </p:spPr>
        <p:txBody>
          <a:bodyPr/>
          <a:lstStyle/>
          <a:p>
            <a:r>
              <a:rPr lang="zh-CN" altLang="en-US" sz="12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目前，预制菜行业销量持续扩大，餐厅的减肥增效需求和外卖行业的蓬勃发展将成为预制菜下一步市场扩张的主要动力；对比日本预制菜市场可以合理预期，中国未来的预制菜销量仍然会维持</a:t>
            </a:r>
            <a:r>
              <a:rPr lang="en-US" altLang="zh-CN" sz="1200" b="1" dirty="0" err="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toB</a:t>
            </a:r>
            <a:r>
              <a:rPr lang="zh-CN" altLang="en-US" sz="12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大于</a:t>
            </a:r>
            <a:r>
              <a:rPr lang="en-US" altLang="zh-CN" sz="1200" b="1" dirty="0" err="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toC</a:t>
            </a:r>
            <a:r>
              <a:rPr lang="zh-CN" altLang="en-US" sz="12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很长一段时间，且资源向龙头企业的集聚效应将增强</a:t>
            </a:r>
            <a:endParaRPr kumimoji="1" lang="zh-CN" altLang="en-US" dirty="0"/>
          </a:p>
        </p:txBody>
      </p:sp>
      <p:sp>
        <p:nvSpPr>
          <p:cNvPr id="15" name="TextBox 23">
            <a:extLst>
              <a:ext uri="{FF2B5EF4-FFF2-40B4-BE49-F238E27FC236}">
                <a16:creationId xmlns:a16="http://schemas.microsoft.com/office/drawing/2014/main" id="{7D0E4C99-C7EB-4352-AAB2-FB755CFC03F6}"/>
              </a:ext>
            </a:extLst>
          </p:cNvPr>
          <p:cNvSpPr txBox="1"/>
          <p:nvPr/>
        </p:nvSpPr>
        <p:spPr>
          <a:xfrm>
            <a:off x="478367" y="3348373"/>
            <a:ext cx="5185834" cy="1146468"/>
          </a:xfrm>
          <a:prstGeom prst="rect">
            <a:avLst/>
          </a:prstGeom>
          <a:noFill/>
        </p:spPr>
        <p:txBody>
          <a:bodyPr wrap="square" lIns="0" tIns="0" rIns="0" bIns="0" rtlCol="0">
            <a:spAutoFit/>
          </a:bodyPr>
          <a:lstStyle/>
          <a:p>
            <a:pPr marL="285750" indent="-285750">
              <a:spcAft>
                <a:spcPts val="300"/>
              </a:spcAft>
              <a:buClr>
                <a:schemeClr val="accent5"/>
              </a:buClr>
              <a:buFont typeface="Wingdings" panose="05000000000000000000" pitchFamily="2" charset="2"/>
              <a:buChar char="§"/>
            </a:pPr>
            <a:r>
              <a:rPr lang="zh-CN" altLang="en-US" sz="1200" b="1" dirty="0">
                <a:latin typeface="+mj-ea"/>
                <a:ea typeface="+mj-ea"/>
              </a:rPr>
              <a:t>外卖市场的爆发使预制菜成为刚需。</a:t>
            </a:r>
            <a:r>
              <a:rPr lang="zh-CN" altLang="en-US" sz="1200" dirty="0">
                <a:latin typeface="+mj-ea"/>
                <a:ea typeface="+mj-ea"/>
              </a:rPr>
              <a:t>据易观数据显示</a:t>
            </a:r>
            <a:r>
              <a:rPr lang="en-US" altLang="zh-CN" sz="1200" dirty="0">
                <a:latin typeface="+mj-ea"/>
                <a:ea typeface="+mj-ea"/>
              </a:rPr>
              <a:t>,</a:t>
            </a:r>
            <a:r>
              <a:rPr lang="zh-CN" altLang="en-US" sz="1200" dirty="0">
                <a:latin typeface="+mj-ea"/>
                <a:ea typeface="+mj-ea"/>
              </a:rPr>
              <a:t>截至 </a:t>
            </a:r>
            <a:r>
              <a:rPr lang="en-US" altLang="zh-CN" sz="1200" dirty="0">
                <a:latin typeface="+mj-ea"/>
                <a:ea typeface="+mj-ea"/>
              </a:rPr>
              <a:t>2020 </a:t>
            </a:r>
            <a:r>
              <a:rPr lang="zh-CN" altLang="en-US" sz="1200" dirty="0">
                <a:latin typeface="+mj-ea"/>
                <a:ea typeface="+mj-ea"/>
              </a:rPr>
              <a:t>年底全国外卖用户规模接近</a:t>
            </a:r>
            <a:r>
              <a:rPr lang="en-US" altLang="zh-CN" sz="1200" dirty="0">
                <a:latin typeface="+mj-ea"/>
                <a:ea typeface="+mj-ea"/>
              </a:rPr>
              <a:t>5 </a:t>
            </a:r>
            <a:r>
              <a:rPr lang="zh-CN" altLang="en-US" sz="1200" dirty="0">
                <a:latin typeface="+mj-ea"/>
                <a:ea typeface="+mj-ea"/>
              </a:rPr>
              <a:t>亿人，总计订单量达到 </a:t>
            </a:r>
            <a:r>
              <a:rPr lang="en-US" altLang="zh-CN" sz="1200" dirty="0">
                <a:latin typeface="+mj-ea"/>
                <a:ea typeface="+mj-ea"/>
              </a:rPr>
              <a:t>171.2 </a:t>
            </a:r>
            <a:r>
              <a:rPr lang="zh-CN" altLang="en-US" sz="1200" dirty="0">
                <a:latin typeface="+mj-ea"/>
                <a:ea typeface="+mj-ea"/>
              </a:rPr>
              <a:t>亿单，同比增长 </a:t>
            </a:r>
            <a:r>
              <a:rPr lang="en-US" altLang="zh-CN" sz="1200" dirty="0">
                <a:latin typeface="+mj-ea"/>
                <a:ea typeface="+mj-ea"/>
              </a:rPr>
              <a:t>7.5%</a:t>
            </a:r>
            <a:r>
              <a:rPr lang="zh-CN" altLang="en-US" sz="1200" dirty="0">
                <a:latin typeface="+mj-ea"/>
                <a:ea typeface="+mj-ea"/>
              </a:rPr>
              <a:t>；交易规模同比增长 </a:t>
            </a:r>
            <a:r>
              <a:rPr lang="en-US" altLang="zh-CN" sz="1200" dirty="0">
                <a:latin typeface="+mj-ea"/>
                <a:ea typeface="+mj-ea"/>
              </a:rPr>
              <a:t>14.8%</a:t>
            </a:r>
            <a:r>
              <a:rPr lang="zh-CN" altLang="en-US" sz="1200" dirty="0">
                <a:latin typeface="+mj-ea"/>
                <a:ea typeface="+mj-ea"/>
              </a:rPr>
              <a:t>，高达 </a:t>
            </a:r>
            <a:r>
              <a:rPr lang="en-US" altLang="zh-CN" sz="1200" dirty="0">
                <a:latin typeface="+mj-ea"/>
                <a:ea typeface="+mj-ea"/>
              </a:rPr>
              <a:t>8,352</a:t>
            </a:r>
            <a:r>
              <a:rPr lang="zh-CN" altLang="en-US" sz="1200" dirty="0">
                <a:latin typeface="+mj-ea"/>
                <a:ea typeface="+mj-ea"/>
              </a:rPr>
              <a:t>亿；对整体餐饮行业的渗透率已达 </a:t>
            </a:r>
            <a:r>
              <a:rPr lang="en-US" altLang="zh-CN" sz="1200" dirty="0">
                <a:latin typeface="+mj-ea"/>
                <a:ea typeface="+mj-ea"/>
              </a:rPr>
              <a:t>14%</a:t>
            </a:r>
            <a:r>
              <a:rPr lang="zh-CN" altLang="en-US" sz="1200" dirty="0">
                <a:latin typeface="+mj-ea"/>
                <a:ea typeface="+mj-ea"/>
              </a:rPr>
              <a:t>，且呈现持续提升趋势。面临外卖平台抽成、平台促销费用及人工、房租的高成本压力及出餐速度要求，越来越多外卖商家选择预制菜来缩短制餐时间，增厚坪效。</a:t>
            </a:r>
            <a:endParaRPr lang="en-US" sz="1400" dirty="0">
              <a:latin typeface="+mj-ea"/>
              <a:ea typeface="+mj-ea"/>
            </a:endParaRPr>
          </a:p>
        </p:txBody>
      </p:sp>
      <p:graphicFrame>
        <p:nvGraphicFramePr>
          <p:cNvPr id="19" name="图表 18">
            <a:extLst>
              <a:ext uri="{FF2B5EF4-FFF2-40B4-BE49-F238E27FC236}">
                <a16:creationId xmlns:a16="http://schemas.microsoft.com/office/drawing/2014/main" id="{BD8B9E30-05F9-40D7-99C2-4A92CE557171}"/>
              </a:ext>
            </a:extLst>
          </p:cNvPr>
          <p:cNvGraphicFramePr>
            <a:graphicFrameLocks/>
          </p:cNvGraphicFramePr>
          <p:nvPr/>
        </p:nvGraphicFramePr>
        <p:xfrm>
          <a:off x="469899" y="4385821"/>
          <a:ext cx="3310249" cy="1901857"/>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2" name="图表 21">
            <a:extLst>
              <a:ext uri="{FF2B5EF4-FFF2-40B4-BE49-F238E27FC236}">
                <a16:creationId xmlns:a16="http://schemas.microsoft.com/office/drawing/2014/main" id="{7DA43D15-EDC9-4106-91FF-57B43D09EAD5}"/>
              </a:ext>
            </a:extLst>
          </p:cNvPr>
          <p:cNvGraphicFramePr>
            <a:graphicFrameLocks/>
          </p:cNvGraphicFramePr>
          <p:nvPr/>
        </p:nvGraphicFramePr>
        <p:xfrm>
          <a:off x="3354981" y="4385821"/>
          <a:ext cx="2757342" cy="1901857"/>
        </p:xfrm>
        <a:graphic>
          <a:graphicData uri="http://schemas.openxmlformats.org/drawingml/2006/chart">
            <c:chart xmlns:c="http://schemas.openxmlformats.org/drawingml/2006/chart" xmlns:r="http://schemas.openxmlformats.org/officeDocument/2006/relationships" r:id="rId7"/>
          </a:graphicData>
        </a:graphic>
      </p:graphicFrame>
      <p:sp>
        <p:nvSpPr>
          <p:cNvPr id="26" name="TextBox 23">
            <a:extLst>
              <a:ext uri="{FF2B5EF4-FFF2-40B4-BE49-F238E27FC236}">
                <a16:creationId xmlns:a16="http://schemas.microsoft.com/office/drawing/2014/main" id="{E360D90F-3DD5-4D72-ABED-D52EFD45CE40}"/>
              </a:ext>
            </a:extLst>
          </p:cNvPr>
          <p:cNvSpPr txBox="1"/>
          <p:nvPr/>
        </p:nvSpPr>
        <p:spPr>
          <a:xfrm>
            <a:off x="6527797" y="2907134"/>
            <a:ext cx="5185836" cy="923330"/>
          </a:xfrm>
          <a:prstGeom prst="rect">
            <a:avLst/>
          </a:prstGeom>
          <a:noFill/>
        </p:spPr>
        <p:txBody>
          <a:bodyPr wrap="square" lIns="0" tIns="0" rIns="0" bIns="0" rtlCol="0">
            <a:spAutoFit/>
          </a:bodyPr>
          <a:lstStyle/>
          <a:p>
            <a:pPr marL="285750" indent="-285750">
              <a:spcAft>
                <a:spcPts val="300"/>
              </a:spcAft>
              <a:buClr>
                <a:schemeClr val="accent5"/>
              </a:buClr>
              <a:buFont typeface="Wingdings" panose="05000000000000000000" pitchFamily="2" charset="2"/>
              <a:buChar char="§"/>
            </a:pPr>
            <a:r>
              <a:rPr lang="zh-CN" altLang="en-US" sz="1200" dirty="0">
                <a:latin typeface="+mj-ea"/>
                <a:ea typeface="+mj-ea"/>
              </a:rPr>
              <a:t>外卖通过分析日本预制菜市场的成长过程，可以发现在市场的成长期，</a:t>
            </a:r>
            <a:r>
              <a:rPr lang="en-US" altLang="zh-CN" sz="1200" dirty="0" err="1">
                <a:latin typeface="+mj-ea"/>
                <a:ea typeface="+mj-ea"/>
              </a:rPr>
              <a:t>toB</a:t>
            </a:r>
            <a:r>
              <a:rPr lang="zh-CN" altLang="en-US" sz="1200" dirty="0">
                <a:latin typeface="+mj-ea"/>
                <a:ea typeface="+mj-ea"/>
              </a:rPr>
              <a:t>端的销量占比持续大于</a:t>
            </a:r>
            <a:r>
              <a:rPr lang="en-US" altLang="zh-CN" sz="1200" dirty="0" err="1">
                <a:latin typeface="+mj-ea"/>
                <a:ea typeface="+mj-ea"/>
              </a:rPr>
              <a:t>toC</a:t>
            </a:r>
            <a:r>
              <a:rPr lang="zh-CN" altLang="en-US" sz="1200" dirty="0">
                <a:latin typeface="+mj-ea"/>
                <a:ea typeface="+mj-ea"/>
              </a:rPr>
              <a:t>端，直到市场成熟期两者的差距才逐步缩小。就此推断，依照中国当前的增速，预制品市场还会迎来一段较长时间的</a:t>
            </a:r>
            <a:r>
              <a:rPr lang="en-US" altLang="zh-CN" sz="1200" dirty="0" err="1">
                <a:latin typeface="+mj-ea"/>
                <a:ea typeface="+mj-ea"/>
              </a:rPr>
              <a:t>toB</a:t>
            </a:r>
            <a:r>
              <a:rPr lang="zh-CN" altLang="en-US" sz="1200" dirty="0">
                <a:latin typeface="+mj-ea"/>
                <a:ea typeface="+mj-ea"/>
              </a:rPr>
              <a:t>端销量大于</a:t>
            </a:r>
            <a:r>
              <a:rPr lang="en-US" altLang="zh-CN" sz="1200" dirty="0" err="1">
                <a:latin typeface="+mj-ea"/>
                <a:ea typeface="+mj-ea"/>
              </a:rPr>
              <a:t>toC</a:t>
            </a:r>
            <a:r>
              <a:rPr lang="zh-CN" altLang="en-US" sz="1200" dirty="0">
                <a:latin typeface="+mj-ea"/>
                <a:ea typeface="+mj-ea"/>
              </a:rPr>
              <a:t>端的时期，以餐饮为主的企业销售渠道的作用仍然十分显著。</a:t>
            </a:r>
            <a:endParaRPr lang="en-US" altLang="zh-CN" sz="1400" dirty="0">
              <a:latin typeface="+mj-ea"/>
              <a:ea typeface="+mj-ea"/>
            </a:endParaRPr>
          </a:p>
        </p:txBody>
      </p:sp>
      <p:sp>
        <p:nvSpPr>
          <p:cNvPr id="13" name="TextBox 23">
            <a:extLst>
              <a:ext uri="{FF2B5EF4-FFF2-40B4-BE49-F238E27FC236}">
                <a16:creationId xmlns:a16="http://schemas.microsoft.com/office/drawing/2014/main" id="{551EB81C-C5E4-4E65-B7F1-65B80D4F4621}"/>
              </a:ext>
            </a:extLst>
          </p:cNvPr>
          <p:cNvSpPr txBox="1"/>
          <p:nvPr/>
        </p:nvSpPr>
        <p:spPr>
          <a:xfrm>
            <a:off x="6527797" y="4033943"/>
            <a:ext cx="5185836" cy="1477328"/>
          </a:xfrm>
          <a:prstGeom prst="rect">
            <a:avLst/>
          </a:prstGeom>
          <a:noFill/>
        </p:spPr>
        <p:txBody>
          <a:bodyPr wrap="square" lIns="0" tIns="0" rIns="0" bIns="0" rtlCol="0">
            <a:spAutoFit/>
          </a:bodyPr>
          <a:lstStyle/>
          <a:p>
            <a:pPr marL="285750" indent="-285750">
              <a:spcAft>
                <a:spcPts val="300"/>
              </a:spcAft>
              <a:buClr>
                <a:schemeClr val="accent5"/>
              </a:buClr>
              <a:buFont typeface="Wingdings" panose="05000000000000000000" pitchFamily="2" charset="2"/>
              <a:buChar char="§"/>
            </a:pPr>
            <a:r>
              <a:rPr lang="zh-CN" altLang="en-US" sz="1200" dirty="0">
                <a:latin typeface="+mj-ea"/>
                <a:ea typeface="+mj-ea"/>
              </a:rPr>
              <a:t>冷冻食品行业本身具有较高的行业准入门槛，不仅要求企业具备较强的食品加工技术，符合相应的生产资质，同时需要企业拥有强大的冷链储存运输体系，从而保证产品的质量。因此，在行业发展过程中，具备强技术能力和研发能力，同时拥有完善冷链物流体系的龙头公司更能抢占市场份额，资质与产品力不足的企业将不断出清，行业必将不断走向规范化。产品品类不断丰富，烹饪便捷性不断提升。参考日本冷冻食品行业的发展趋势，随着新企业的不断入局，行业竞争不断加剧，各预制菜企业必然将推出品类丰富、操作便捷的预制菜产品，从而抢占市场份额，吸引更多的消费者。</a:t>
            </a:r>
            <a:endParaRPr lang="en-US" altLang="zh-CN" sz="1400" dirty="0">
              <a:latin typeface="+mj-ea"/>
              <a:ea typeface="+mj-ea"/>
            </a:endParaRPr>
          </a:p>
        </p:txBody>
      </p:sp>
      <p:sp>
        <p:nvSpPr>
          <p:cNvPr id="14" name="Isosceles Triangle 5">
            <a:extLst>
              <a:ext uri="{FF2B5EF4-FFF2-40B4-BE49-F238E27FC236}">
                <a16:creationId xmlns:a16="http://schemas.microsoft.com/office/drawing/2014/main" id="{E37BC772-6407-46C7-8067-8A994AF21611}"/>
              </a:ext>
            </a:extLst>
          </p:cNvPr>
          <p:cNvSpPr/>
          <p:nvPr>
            <p:custDataLst>
              <p:tags r:id="rId3"/>
            </p:custDataLst>
          </p:nvPr>
        </p:nvSpPr>
        <p:spPr>
          <a:xfrm rot="5400000">
            <a:off x="3760729" y="3689365"/>
            <a:ext cx="4985385" cy="282197"/>
          </a:xfrm>
          <a:prstGeom prst="triangle">
            <a:avLst>
              <a:gd name="adj" fmla="val 50000"/>
            </a:avLst>
          </a:prstGeom>
          <a:solidFill>
            <a:srgbClr val="FFCD00"/>
          </a:solidFill>
          <a:ln w="12700">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rgbClr val="FFCD00"/>
              </a:solidFill>
            </a:endParaRPr>
          </a:p>
        </p:txBody>
      </p:sp>
    </p:spTree>
    <p:extLst>
      <p:ext uri="{BB962C8B-B14F-4D97-AF65-F5344CB8AC3E}">
        <p14:creationId xmlns:p14="http://schemas.microsoft.com/office/powerpoint/2010/main" val="294133249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FULL_TEXT_BEAUTIFY_COPY_ID" val="2"/>
</p:tagLst>
</file>

<file path=ppt/tags/tag2.xml><?xml version="1.0" encoding="utf-8"?>
<p:tagLst xmlns:a="http://schemas.openxmlformats.org/drawingml/2006/main" xmlns:r="http://schemas.openxmlformats.org/officeDocument/2006/relationships" xmlns:p="http://schemas.openxmlformats.org/presentationml/2006/main">
  <p:tag name="KSO_WM_FULL_TEXT_BEAUTIFY_COPY_ID" val="3"/>
</p:tagLst>
</file>

<file path=ppt/tags/tag3.xml><?xml version="1.0" encoding="utf-8"?>
<p:tagLst xmlns:a="http://schemas.openxmlformats.org/drawingml/2006/main" xmlns:r="http://schemas.openxmlformats.org/officeDocument/2006/relationships" xmlns:p="http://schemas.openxmlformats.org/presentationml/2006/main">
  <p:tag name="KSO_WM_FULL_TEXT_BEAUTIFY_COPY_ID" val="6"/>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0</TotalTime>
  <Words>659</Words>
  <Application>Microsoft Office PowerPoint</Application>
  <PresentationFormat>宽屏</PresentationFormat>
  <Paragraphs>13</Paragraphs>
  <Slides>1</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vt:i4>
      </vt:variant>
    </vt:vector>
  </HeadingPairs>
  <TitlesOfParts>
    <vt:vector size="8" baseType="lpstr">
      <vt:lpstr>等线</vt:lpstr>
      <vt:lpstr>等线 Light</vt:lpstr>
      <vt:lpstr>微软雅黑</vt:lpstr>
      <vt:lpstr>Arial</vt:lpstr>
      <vt:lpstr>Calibri</vt:lpstr>
      <vt:lpstr>Wingdings</vt:lpstr>
      <vt:lpstr>Office 主题​​</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一公 袁</dc:creator>
  <cp:lastModifiedBy>一公 袁</cp:lastModifiedBy>
  <cp:revision>1</cp:revision>
  <dcterms:created xsi:type="dcterms:W3CDTF">2021-10-12T11:40:34Z</dcterms:created>
  <dcterms:modified xsi:type="dcterms:W3CDTF">2021-10-12T11:41:23Z</dcterms:modified>
</cp:coreProperties>
</file>