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tags/tag4.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tags/tag5.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7.xml" ContentType="application/vnd.openxmlformats-officedocument.themeOverride+xml"/>
  <Override PartName="/ppt/tags/tag6.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05" r:id="rId2"/>
  </p:sldMasterIdLst>
  <p:notesMasterIdLst>
    <p:notesMasterId r:id="rId11"/>
  </p:notesMasterIdLst>
  <p:sldIdLst>
    <p:sldId id="701" r:id="rId3"/>
    <p:sldId id="467" r:id="rId4"/>
    <p:sldId id="1106" r:id="rId5"/>
    <p:sldId id="381" r:id="rId6"/>
    <p:sldId id="1104" r:id="rId7"/>
    <p:sldId id="1105" r:id="rId8"/>
    <p:sldId id="447" r:id="rId9"/>
    <p:sldId id="70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000"/>
              <a:t>2015-2021</a:t>
            </a:r>
            <a:r>
              <a:rPr lang="zh-CN" altLang="en-US" sz="1000"/>
              <a:t>年中国冷链物流行业市场规模及预测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Sheet1!$B$14</c:f>
              <c:strCache>
                <c:ptCount val="1"/>
                <c:pt idx="0">
                  <c:v>市场规模</c:v>
                </c:pt>
              </c:strCache>
            </c:strRef>
          </c:tx>
          <c:spPr>
            <a:solidFill>
              <a:schemeClr val="accent2"/>
            </a:solidFill>
            <a:ln>
              <a:solidFill>
                <a:schemeClr val="accent2"/>
              </a:solidFill>
            </a:ln>
            <a:effectLst/>
          </c:spPr>
          <c:invertIfNegative val="0"/>
          <c:cat>
            <c:strRef>
              <c:f>Sheet1!$A$15:$A$21</c:f>
              <c:strCache>
                <c:ptCount val="7"/>
                <c:pt idx="0">
                  <c:v>2015</c:v>
                </c:pt>
                <c:pt idx="1">
                  <c:v>2016</c:v>
                </c:pt>
                <c:pt idx="2">
                  <c:v>2017</c:v>
                </c:pt>
                <c:pt idx="3">
                  <c:v>2018</c:v>
                </c:pt>
                <c:pt idx="4">
                  <c:v>2019</c:v>
                </c:pt>
                <c:pt idx="5">
                  <c:v>2020</c:v>
                </c:pt>
                <c:pt idx="6">
                  <c:v>2021E</c:v>
                </c:pt>
              </c:strCache>
            </c:strRef>
          </c:cat>
          <c:val>
            <c:numRef>
              <c:f>Sheet1!$B$15:$B$21</c:f>
              <c:numCache>
                <c:formatCode>General</c:formatCode>
                <c:ptCount val="7"/>
                <c:pt idx="0">
                  <c:v>1800</c:v>
                </c:pt>
                <c:pt idx="1">
                  <c:v>2210</c:v>
                </c:pt>
                <c:pt idx="2">
                  <c:v>2550</c:v>
                </c:pt>
                <c:pt idx="3">
                  <c:v>2886</c:v>
                </c:pt>
                <c:pt idx="4">
                  <c:v>3391</c:v>
                </c:pt>
                <c:pt idx="5">
                  <c:v>3729</c:v>
                </c:pt>
                <c:pt idx="6">
                  <c:v>4117</c:v>
                </c:pt>
              </c:numCache>
            </c:numRef>
          </c:val>
          <c:extLst>
            <c:ext xmlns:c16="http://schemas.microsoft.com/office/drawing/2014/chart" uri="{C3380CC4-5D6E-409C-BE32-E72D297353CC}">
              <c16:uniqueId val="{00000000-8113-4CCD-A8CE-EE884F906D5F}"/>
            </c:ext>
          </c:extLst>
        </c:ser>
        <c:dLbls>
          <c:showLegendKey val="0"/>
          <c:showVal val="0"/>
          <c:showCatName val="0"/>
          <c:showSerName val="0"/>
          <c:showPercent val="0"/>
          <c:showBubbleSize val="0"/>
        </c:dLbls>
        <c:gapWidth val="219"/>
        <c:overlap val="-27"/>
        <c:axId val="1588872207"/>
        <c:axId val="1588867631"/>
      </c:barChart>
      <c:lineChart>
        <c:grouping val="standard"/>
        <c:varyColors val="0"/>
        <c:ser>
          <c:idx val="1"/>
          <c:order val="1"/>
          <c:tx>
            <c:strRef>
              <c:f>Sheet1!$C$14</c:f>
              <c:strCache>
                <c:ptCount val="1"/>
                <c:pt idx="0">
                  <c:v>增速</c:v>
                </c:pt>
              </c:strCache>
            </c:strRef>
          </c:tx>
          <c:spPr>
            <a:ln w="28575" cap="rnd">
              <a:solidFill>
                <a:srgbClr val="FFC000"/>
              </a:solidFill>
              <a:round/>
            </a:ln>
            <a:effectLst/>
          </c:spPr>
          <c:marker>
            <c:symbol val="none"/>
          </c:marker>
          <c:cat>
            <c:strRef>
              <c:f>Sheet1!$A$15:$A$21</c:f>
              <c:strCache>
                <c:ptCount val="7"/>
                <c:pt idx="0">
                  <c:v>2015</c:v>
                </c:pt>
                <c:pt idx="1">
                  <c:v>2016</c:v>
                </c:pt>
                <c:pt idx="2">
                  <c:v>2017</c:v>
                </c:pt>
                <c:pt idx="3">
                  <c:v>2018</c:v>
                </c:pt>
                <c:pt idx="4">
                  <c:v>2019</c:v>
                </c:pt>
                <c:pt idx="5">
                  <c:v>2020</c:v>
                </c:pt>
                <c:pt idx="6">
                  <c:v>2021E</c:v>
                </c:pt>
              </c:strCache>
            </c:strRef>
          </c:cat>
          <c:val>
            <c:numRef>
              <c:f>Sheet1!$C$15:$C$21</c:f>
              <c:numCache>
                <c:formatCode>0.00%</c:formatCode>
                <c:ptCount val="7"/>
                <c:pt idx="0" formatCode="0%">
                  <c:v>0.2</c:v>
                </c:pt>
                <c:pt idx="1">
                  <c:v>0.22800000000000001</c:v>
                </c:pt>
                <c:pt idx="2">
                  <c:v>0.154</c:v>
                </c:pt>
                <c:pt idx="3">
                  <c:v>0.13200000000000001</c:v>
                </c:pt>
                <c:pt idx="4">
                  <c:v>0.17499999999999999</c:v>
                </c:pt>
                <c:pt idx="5">
                  <c:v>9.9000000000000005E-2</c:v>
                </c:pt>
                <c:pt idx="6">
                  <c:v>0.104</c:v>
                </c:pt>
              </c:numCache>
            </c:numRef>
          </c:val>
          <c:smooth val="0"/>
          <c:extLst>
            <c:ext xmlns:c16="http://schemas.microsoft.com/office/drawing/2014/chart" uri="{C3380CC4-5D6E-409C-BE32-E72D297353CC}">
              <c16:uniqueId val="{00000001-8113-4CCD-A8CE-EE884F906D5F}"/>
            </c:ext>
          </c:extLst>
        </c:ser>
        <c:dLbls>
          <c:showLegendKey val="0"/>
          <c:showVal val="0"/>
          <c:showCatName val="0"/>
          <c:showSerName val="0"/>
          <c:showPercent val="0"/>
          <c:showBubbleSize val="0"/>
        </c:dLbls>
        <c:marker val="1"/>
        <c:smooth val="0"/>
        <c:axId val="1588871791"/>
        <c:axId val="1588871375"/>
      </c:lineChart>
      <c:catAx>
        <c:axId val="1588872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8867631"/>
        <c:crosses val="autoZero"/>
        <c:auto val="1"/>
        <c:lblAlgn val="ctr"/>
        <c:lblOffset val="100"/>
        <c:noMultiLvlLbl val="0"/>
      </c:catAx>
      <c:valAx>
        <c:axId val="1588867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8872207"/>
        <c:crosses val="autoZero"/>
        <c:crossBetween val="between"/>
      </c:valAx>
      <c:valAx>
        <c:axId val="1588871375"/>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8871791"/>
        <c:crosses val="max"/>
        <c:crossBetween val="between"/>
      </c:valAx>
      <c:catAx>
        <c:axId val="1588871791"/>
        <c:scaling>
          <c:orientation val="minMax"/>
        </c:scaling>
        <c:delete val="1"/>
        <c:axPos val="b"/>
        <c:numFmt formatCode="General" sourceLinked="1"/>
        <c:majorTickMark val="none"/>
        <c:minorTickMark val="none"/>
        <c:tickLblPos val="nextTo"/>
        <c:crossAx val="158887137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000"/>
              <a:t>2015-2021</a:t>
            </a:r>
            <a:r>
              <a:rPr lang="zh-CN" altLang="en-US" sz="1000"/>
              <a:t>年中国速冻食品市场规模及预测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市场规模</c:v>
                </c:pt>
              </c:strCache>
            </c:strRef>
          </c:tx>
          <c:spPr>
            <a:solidFill>
              <a:schemeClr val="accent2"/>
            </a:solidFill>
            <a:ln>
              <a:solidFill>
                <a:schemeClr val="accent2"/>
              </a:solidFill>
            </a:ln>
            <a:effectLst/>
          </c:spPr>
          <c:invertIfNegative val="0"/>
          <c:cat>
            <c:strRef>
              <c:f>Sheet1!$A$2:$A$8</c:f>
              <c:strCache>
                <c:ptCount val="7"/>
                <c:pt idx="0">
                  <c:v>2015</c:v>
                </c:pt>
                <c:pt idx="1">
                  <c:v>2016</c:v>
                </c:pt>
                <c:pt idx="2">
                  <c:v>2017</c:v>
                </c:pt>
                <c:pt idx="3">
                  <c:v>2018</c:v>
                </c:pt>
                <c:pt idx="4">
                  <c:v>2019</c:v>
                </c:pt>
                <c:pt idx="5">
                  <c:v>2020</c:v>
                </c:pt>
                <c:pt idx="6">
                  <c:v>2021E</c:v>
                </c:pt>
              </c:strCache>
            </c:strRef>
          </c:cat>
          <c:val>
            <c:numRef>
              <c:f>Sheet1!$B$2:$B$8</c:f>
              <c:numCache>
                <c:formatCode>General</c:formatCode>
                <c:ptCount val="7"/>
                <c:pt idx="0">
                  <c:v>779</c:v>
                </c:pt>
                <c:pt idx="1">
                  <c:v>903.5</c:v>
                </c:pt>
                <c:pt idx="2">
                  <c:v>1058</c:v>
                </c:pt>
                <c:pt idx="3">
                  <c:v>1149</c:v>
                </c:pt>
                <c:pt idx="4">
                  <c:v>1265</c:v>
                </c:pt>
                <c:pt idx="5">
                  <c:v>1393</c:v>
                </c:pt>
                <c:pt idx="6">
                  <c:v>1542.1</c:v>
                </c:pt>
              </c:numCache>
            </c:numRef>
          </c:val>
          <c:extLst>
            <c:ext xmlns:c16="http://schemas.microsoft.com/office/drawing/2014/chart" uri="{C3380CC4-5D6E-409C-BE32-E72D297353CC}">
              <c16:uniqueId val="{00000000-6540-406D-8C4C-E4B34925618C}"/>
            </c:ext>
          </c:extLst>
        </c:ser>
        <c:dLbls>
          <c:showLegendKey val="0"/>
          <c:showVal val="0"/>
          <c:showCatName val="0"/>
          <c:showSerName val="0"/>
          <c:showPercent val="0"/>
          <c:showBubbleSize val="0"/>
        </c:dLbls>
        <c:gapWidth val="219"/>
        <c:overlap val="-27"/>
        <c:axId val="1591941615"/>
        <c:axId val="1591938703"/>
      </c:barChart>
      <c:lineChart>
        <c:grouping val="standard"/>
        <c:varyColors val="0"/>
        <c:ser>
          <c:idx val="1"/>
          <c:order val="1"/>
          <c:tx>
            <c:strRef>
              <c:f>Sheet1!$C$1</c:f>
              <c:strCache>
                <c:ptCount val="1"/>
                <c:pt idx="0">
                  <c:v>增速</c:v>
                </c:pt>
              </c:strCache>
            </c:strRef>
          </c:tx>
          <c:spPr>
            <a:ln w="28575" cap="rnd">
              <a:solidFill>
                <a:srgbClr val="FFC000"/>
              </a:solidFill>
              <a:round/>
            </a:ln>
            <a:effectLst/>
          </c:spPr>
          <c:marker>
            <c:symbol val="none"/>
          </c:marker>
          <c:cat>
            <c:strRef>
              <c:f>Sheet1!$A$2:$A$8</c:f>
              <c:strCache>
                <c:ptCount val="7"/>
                <c:pt idx="0">
                  <c:v>2015</c:v>
                </c:pt>
                <c:pt idx="1">
                  <c:v>2016</c:v>
                </c:pt>
                <c:pt idx="2">
                  <c:v>2017</c:v>
                </c:pt>
                <c:pt idx="3">
                  <c:v>2018</c:v>
                </c:pt>
                <c:pt idx="4">
                  <c:v>2019</c:v>
                </c:pt>
                <c:pt idx="5">
                  <c:v>2020</c:v>
                </c:pt>
                <c:pt idx="6">
                  <c:v>2021E</c:v>
                </c:pt>
              </c:strCache>
            </c:strRef>
          </c:cat>
          <c:val>
            <c:numRef>
              <c:f>Sheet1!$C$2:$C$8</c:f>
              <c:numCache>
                <c:formatCode>0%</c:formatCode>
                <c:ptCount val="7"/>
                <c:pt idx="0" formatCode="0.00%">
                  <c:v>-4.0000000000000001E-3</c:v>
                </c:pt>
                <c:pt idx="1">
                  <c:v>0.16</c:v>
                </c:pt>
                <c:pt idx="2" formatCode="0.00%">
                  <c:v>0.17100000000000001</c:v>
                </c:pt>
                <c:pt idx="3" formatCode="0.00%">
                  <c:v>8.5999999999999993E-2</c:v>
                </c:pt>
                <c:pt idx="4" formatCode="0.00%">
                  <c:v>0.10100000000000001</c:v>
                </c:pt>
                <c:pt idx="5" formatCode="0.00%">
                  <c:v>0.10100000000000001</c:v>
                </c:pt>
                <c:pt idx="6" formatCode="0.00%">
                  <c:v>0.107</c:v>
                </c:pt>
              </c:numCache>
            </c:numRef>
          </c:val>
          <c:smooth val="0"/>
          <c:extLst>
            <c:ext xmlns:c16="http://schemas.microsoft.com/office/drawing/2014/chart" uri="{C3380CC4-5D6E-409C-BE32-E72D297353CC}">
              <c16:uniqueId val="{00000001-6540-406D-8C4C-E4B34925618C}"/>
            </c:ext>
          </c:extLst>
        </c:ser>
        <c:dLbls>
          <c:showLegendKey val="0"/>
          <c:showVal val="0"/>
          <c:showCatName val="0"/>
          <c:showSerName val="0"/>
          <c:showPercent val="0"/>
          <c:showBubbleSize val="0"/>
        </c:dLbls>
        <c:marker val="1"/>
        <c:smooth val="0"/>
        <c:axId val="1591939119"/>
        <c:axId val="1591930383"/>
      </c:lineChart>
      <c:catAx>
        <c:axId val="1591941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91938703"/>
        <c:crosses val="autoZero"/>
        <c:auto val="1"/>
        <c:lblAlgn val="ctr"/>
        <c:lblOffset val="100"/>
        <c:noMultiLvlLbl val="0"/>
      </c:catAx>
      <c:valAx>
        <c:axId val="15919387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91941615"/>
        <c:crosses val="autoZero"/>
        <c:crossBetween val="between"/>
      </c:valAx>
      <c:valAx>
        <c:axId val="1591930383"/>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91939119"/>
        <c:crosses val="max"/>
        <c:crossBetween val="between"/>
      </c:valAx>
      <c:catAx>
        <c:axId val="1591939119"/>
        <c:scaling>
          <c:orientation val="minMax"/>
        </c:scaling>
        <c:delete val="1"/>
        <c:axPos val="b"/>
        <c:numFmt formatCode="General" sourceLinked="1"/>
        <c:majorTickMark val="none"/>
        <c:minorTickMark val="none"/>
        <c:tickLblPos val="nextTo"/>
        <c:crossAx val="159193038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000" dirty="0"/>
              <a:t>正餐企业成本构成</a:t>
            </a:r>
            <a:endParaRPr lang="en-US" altLang="zh-CN" sz="1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dPt>
            <c:idx val="0"/>
            <c:bubble3D val="0"/>
            <c:spPr>
              <a:solidFill>
                <a:schemeClr val="accent2"/>
              </a:solidFill>
              <a:ln w="19050">
                <a:solidFill>
                  <a:schemeClr val="accent2"/>
                </a:solidFill>
              </a:ln>
              <a:effectLst/>
            </c:spPr>
            <c:extLst>
              <c:ext xmlns:c16="http://schemas.microsoft.com/office/drawing/2014/chart" uri="{C3380CC4-5D6E-409C-BE32-E72D297353CC}">
                <c16:uniqueId val="{00000001-7F37-43B0-9A70-5FFB9207DC2B}"/>
              </c:ext>
            </c:extLst>
          </c:dPt>
          <c:dPt>
            <c:idx val="1"/>
            <c:bubble3D val="0"/>
            <c:spPr>
              <a:solidFill>
                <a:srgbClr val="FFC000"/>
              </a:solidFill>
              <a:ln w="19050">
                <a:solidFill>
                  <a:srgbClr val="FFC000"/>
                </a:solidFill>
              </a:ln>
              <a:effectLst/>
            </c:spPr>
            <c:extLst>
              <c:ext xmlns:c16="http://schemas.microsoft.com/office/drawing/2014/chart" uri="{C3380CC4-5D6E-409C-BE32-E72D297353CC}">
                <c16:uniqueId val="{00000003-7F37-43B0-9A70-5FFB9207DC2B}"/>
              </c:ext>
            </c:extLst>
          </c:dPt>
          <c:dPt>
            <c:idx val="2"/>
            <c:bubble3D val="0"/>
            <c:spPr>
              <a:solidFill>
                <a:srgbClr val="FFFF00"/>
              </a:solidFill>
              <a:ln w="19050">
                <a:solidFill>
                  <a:srgbClr val="FFFF00"/>
                </a:solidFill>
              </a:ln>
              <a:effectLst/>
            </c:spPr>
            <c:extLst>
              <c:ext xmlns:c16="http://schemas.microsoft.com/office/drawing/2014/chart" uri="{C3380CC4-5D6E-409C-BE32-E72D297353CC}">
                <c16:uniqueId val="{00000005-7F37-43B0-9A70-5FFB9207DC2B}"/>
              </c:ext>
            </c:extLst>
          </c:dPt>
          <c:dPt>
            <c:idx val="3"/>
            <c:bubble3D val="0"/>
            <c:spPr>
              <a:solidFill>
                <a:schemeClr val="accent2">
                  <a:lumMod val="60000"/>
                  <a:lumOff val="40000"/>
                </a:schemeClr>
              </a:solidFill>
              <a:ln w="19050">
                <a:solidFill>
                  <a:schemeClr val="accent2">
                    <a:lumMod val="60000"/>
                    <a:lumOff val="40000"/>
                  </a:schemeClr>
                </a:solidFill>
              </a:ln>
              <a:effectLst/>
            </c:spPr>
            <c:extLst>
              <c:ext xmlns:c16="http://schemas.microsoft.com/office/drawing/2014/chart" uri="{C3380CC4-5D6E-409C-BE32-E72D297353CC}">
                <c16:uniqueId val="{00000007-7F37-43B0-9A70-5FFB9207DC2B}"/>
              </c:ext>
            </c:extLst>
          </c:dPt>
          <c:dPt>
            <c:idx val="4"/>
            <c:bubble3D val="0"/>
            <c:spPr>
              <a:solidFill>
                <a:schemeClr val="accent2">
                  <a:lumMod val="40000"/>
                  <a:lumOff val="60000"/>
                </a:schemeClr>
              </a:solidFill>
              <a:ln w="19050">
                <a:solidFill>
                  <a:schemeClr val="accent2">
                    <a:lumMod val="40000"/>
                    <a:lumOff val="60000"/>
                  </a:schemeClr>
                </a:solidFill>
              </a:ln>
              <a:effectLst/>
            </c:spPr>
            <c:extLst>
              <c:ext xmlns:c16="http://schemas.microsoft.com/office/drawing/2014/chart" uri="{C3380CC4-5D6E-409C-BE32-E72D297353CC}">
                <c16:uniqueId val="{00000009-7F37-43B0-9A70-5FFB9207DC2B}"/>
              </c:ext>
            </c:extLst>
          </c:dPt>
          <c:dPt>
            <c:idx val="5"/>
            <c:bubble3D val="0"/>
            <c:spPr>
              <a:solidFill>
                <a:schemeClr val="accent2">
                  <a:lumMod val="20000"/>
                  <a:lumOff val="80000"/>
                </a:schemeClr>
              </a:solidFill>
              <a:ln w="19050">
                <a:solidFill>
                  <a:schemeClr val="accent2">
                    <a:lumMod val="20000"/>
                    <a:lumOff val="80000"/>
                  </a:schemeClr>
                </a:solidFill>
              </a:ln>
              <a:effectLst/>
            </c:spPr>
            <c:extLst>
              <c:ext xmlns:c16="http://schemas.microsoft.com/office/drawing/2014/chart" uri="{C3380CC4-5D6E-409C-BE32-E72D297353CC}">
                <c16:uniqueId val="{0000000B-7F37-43B0-9A70-5FFB9207DC2B}"/>
              </c:ext>
            </c:extLst>
          </c:dPt>
          <c:cat>
            <c:strRef>
              <c:f>Sheet1!$A$28:$A$33</c:f>
              <c:strCache>
                <c:ptCount val="6"/>
                <c:pt idx="0">
                  <c:v>原材料成本</c:v>
                </c:pt>
                <c:pt idx="1">
                  <c:v>人力成本</c:v>
                </c:pt>
                <c:pt idx="2">
                  <c:v>房租</c:v>
                </c:pt>
                <c:pt idx="3">
                  <c:v>净利润</c:v>
                </c:pt>
                <c:pt idx="4">
                  <c:v>税费</c:v>
                </c:pt>
                <c:pt idx="5">
                  <c:v>能源杂费</c:v>
                </c:pt>
              </c:strCache>
            </c:strRef>
          </c:cat>
          <c:val>
            <c:numRef>
              <c:f>Sheet1!$B$28:$B$33</c:f>
              <c:numCache>
                <c:formatCode>0%</c:formatCode>
                <c:ptCount val="6"/>
                <c:pt idx="0">
                  <c:v>0.4</c:v>
                </c:pt>
                <c:pt idx="1">
                  <c:v>0.25</c:v>
                </c:pt>
                <c:pt idx="2">
                  <c:v>0.16</c:v>
                </c:pt>
                <c:pt idx="3">
                  <c:v>0.09</c:v>
                </c:pt>
                <c:pt idx="4">
                  <c:v>0.05</c:v>
                </c:pt>
                <c:pt idx="5">
                  <c:v>0.05</c:v>
                </c:pt>
              </c:numCache>
            </c:numRef>
          </c:val>
          <c:extLst>
            <c:ext xmlns:c16="http://schemas.microsoft.com/office/drawing/2014/chart" uri="{C3380CC4-5D6E-409C-BE32-E72D297353CC}">
              <c16:uniqueId val="{0000000C-7F37-43B0-9A70-5FFB9207DC2B}"/>
            </c:ext>
          </c:extLst>
        </c:ser>
        <c:dLbls>
          <c:showLegendKey val="0"/>
          <c:showVal val="0"/>
          <c:showCatName val="0"/>
          <c:showSerName val="0"/>
          <c:showPercent val="0"/>
          <c:showBubbleSize val="0"/>
          <c:showLeaderLines val="1"/>
        </c:dLbls>
        <c:firstSliceAng val="0"/>
        <c:holeSize val="65"/>
      </c:doughnutChart>
      <c:spPr>
        <a:noFill/>
        <a:ln>
          <a:noFill/>
        </a:ln>
        <a:effectLst/>
      </c:spPr>
    </c:plotArea>
    <c:legend>
      <c:legendPos val="b"/>
      <c:layout>
        <c:manualLayout>
          <c:xMode val="edge"/>
          <c:yMode val="edge"/>
          <c:x val="7.5977701021160374E-2"/>
          <c:y val="0.87950829110706008"/>
          <c:w val="0.82528444220891795"/>
          <c:h val="8.0425605079666868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000" dirty="0"/>
              <a:t>2015-2020</a:t>
            </a:r>
            <a:r>
              <a:rPr lang="zh-CN" altLang="en-US" sz="1000" dirty="0"/>
              <a:t>年外卖市场交易额及增速</a:t>
            </a:r>
            <a:endParaRPr lang="en-US" altLang="zh-CN" sz="1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Sheet1!$B$35</c:f>
              <c:strCache>
                <c:ptCount val="1"/>
                <c:pt idx="0">
                  <c:v>交易额</c:v>
                </c:pt>
              </c:strCache>
            </c:strRef>
          </c:tx>
          <c:spPr>
            <a:solidFill>
              <a:schemeClr val="accent2"/>
            </a:solidFill>
            <a:ln>
              <a:solidFill>
                <a:schemeClr val="accent2"/>
              </a:solidFill>
            </a:ln>
            <a:effectLst/>
          </c:spPr>
          <c:invertIfNegative val="0"/>
          <c:cat>
            <c:numRef>
              <c:f>Sheet1!$A$36:$A$41</c:f>
              <c:numCache>
                <c:formatCode>General</c:formatCode>
                <c:ptCount val="6"/>
                <c:pt idx="0">
                  <c:v>2015</c:v>
                </c:pt>
                <c:pt idx="1">
                  <c:v>2016</c:v>
                </c:pt>
                <c:pt idx="2">
                  <c:v>2017</c:v>
                </c:pt>
                <c:pt idx="3">
                  <c:v>2018</c:v>
                </c:pt>
                <c:pt idx="4">
                  <c:v>2019</c:v>
                </c:pt>
                <c:pt idx="5">
                  <c:v>2020</c:v>
                </c:pt>
              </c:numCache>
            </c:numRef>
          </c:cat>
          <c:val>
            <c:numRef>
              <c:f>Sheet1!$B$36:$B$41</c:f>
              <c:numCache>
                <c:formatCode>0.00_ </c:formatCode>
                <c:ptCount val="6"/>
                <c:pt idx="0">
                  <c:v>1248</c:v>
                </c:pt>
                <c:pt idx="1">
                  <c:v>1524</c:v>
                </c:pt>
                <c:pt idx="2">
                  <c:v>2096</c:v>
                </c:pt>
                <c:pt idx="3">
                  <c:v>2480</c:v>
                </c:pt>
                <c:pt idx="4">
                  <c:v>2912.5</c:v>
                </c:pt>
                <c:pt idx="5">
                  <c:v>3460</c:v>
                </c:pt>
              </c:numCache>
            </c:numRef>
          </c:val>
          <c:extLst>
            <c:ext xmlns:c16="http://schemas.microsoft.com/office/drawing/2014/chart" uri="{C3380CC4-5D6E-409C-BE32-E72D297353CC}">
              <c16:uniqueId val="{00000000-8C58-4DA0-AD98-1B611C77B366}"/>
            </c:ext>
          </c:extLst>
        </c:ser>
        <c:dLbls>
          <c:showLegendKey val="0"/>
          <c:showVal val="0"/>
          <c:showCatName val="0"/>
          <c:showSerName val="0"/>
          <c:showPercent val="0"/>
          <c:showBubbleSize val="0"/>
        </c:dLbls>
        <c:gapWidth val="219"/>
        <c:overlap val="-27"/>
        <c:axId val="225723791"/>
        <c:axId val="225671791"/>
      </c:barChart>
      <c:lineChart>
        <c:grouping val="standard"/>
        <c:varyColors val="0"/>
        <c:ser>
          <c:idx val="1"/>
          <c:order val="1"/>
          <c:tx>
            <c:strRef>
              <c:f>Sheet1!$C$35</c:f>
              <c:strCache>
                <c:ptCount val="1"/>
                <c:pt idx="0">
                  <c:v>增速</c:v>
                </c:pt>
              </c:strCache>
            </c:strRef>
          </c:tx>
          <c:spPr>
            <a:ln w="28575" cap="rnd">
              <a:solidFill>
                <a:srgbClr val="FFC000"/>
              </a:solidFill>
              <a:round/>
            </a:ln>
            <a:effectLst/>
          </c:spPr>
          <c:marker>
            <c:symbol val="none"/>
          </c:marker>
          <c:cat>
            <c:numRef>
              <c:f>Sheet1!$A$36:$A$41</c:f>
              <c:numCache>
                <c:formatCode>General</c:formatCode>
                <c:ptCount val="6"/>
                <c:pt idx="0">
                  <c:v>2015</c:v>
                </c:pt>
                <c:pt idx="1">
                  <c:v>2016</c:v>
                </c:pt>
                <c:pt idx="2">
                  <c:v>2017</c:v>
                </c:pt>
                <c:pt idx="3">
                  <c:v>2018</c:v>
                </c:pt>
                <c:pt idx="4">
                  <c:v>2019</c:v>
                </c:pt>
                <c:pt idx="5">
                  <c:v>2020</c:v>
                </c:pt>
              </c:numCache>
            </c:numRef>
          </c:cat>
          <c:val>
            <c:numRef>
              <c:f>Sheet1!$C$36:$C$41</c:f>
              <c:numCache>
                <c:formatCode>0.00%</c:formatCode>
                <c:ptCount val="6"/>
                <c:pt idx="0">
                  <c:v>0.44979999999999998</c:v>
                </c:pt>
                <c:pt idx="1">
                  <c:v>0.22115384615384626</c:v>
                </c:pt>
                <c:pt idx="2">
                  <c:v>0.37532808398950124</c:v>
                </c:pt>
                <c:pt idx="3">
                  <c:v>0.18320610687022909</c:v>
                </c:pt>
                <c:pt idx="4">
                  <c:v>0.17439516129032251</c:v>
                </c:pt>
                <c:pt idx="5">
                  <c:v>0.18798283261802573</c:v>
                </c:pt>
              </c:numCache>
            </c:numRef>
          </c:val>
          <c:smooth val="0"/>
          <c:extLst>
            <c:ext xmlns:c16="http://schemas.microsoft.com/office/drawing/2014/chart" uri="{C3380CC4-5D6E-409C-BE32-E72D297353CC}">
              <c16:uniqueId val="{00000001-8C58-4DA0-AD98-1B611C77B366}"/>
            </c:ext>
          </c:extLst>
        </c:ser>
        <c:dLbls>
          <c:showLegendKey val="0"/>
          <c:showVal val="0"/>
          <c:showCatName val="0"/>
          <c:showSerName val="0"/>
          <c:showPercent val="0"/>
          <c:showBubbleSize val="0"/>
        </c:dLbls>
        <c:marker val="1"/>
        <c:smooth val="0"/>
        <c:axId val="225695503"/>
        <c:axId val="225690095"/>
      </c:lineChart>
      <c:catAx>
        <c:axId val="225723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5671791"/>
        <c:crosses val="autoZero"/>
        <c:auto val="1"/>
        <c:lblAlgn val="ctr"/>
        <c:lblOffset val="100"/>
        <c:noMultiLvlLbl val="0"/>
      </c:catAx>
      <c:valAx>
        <c:axId val="225671791"/>
        <c:scaling>
          <c:orientation val="minMax"/>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5723791"/>
        <c:crosses val="autoZero"/>
        <c:crossBetween val="between"/>
      </c:valAx>
      <c:valAx>
        <c:axId val="225690095"/>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25695503"/>
        <c:crosses val="max"/>
        <c:crossBetween val="between"/>
      </c:valAx>
      <c:catAx>
        <c:axId val="225695503"/>
        <c:scaling>
          <c:orientation val="minMax"/>
        </c:scaling>
        <c:delete val="1"/>
        <c:axPos val="b"/>
        <c:numFmt formatCode="General" sourceLinked="1"/>
        <c:majorTickMark val="none"/>
        <c:minorTickMark val="none"/>
        <c:tickLblPos val="nextTo"/>
        <c:crossAx val="22569009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700" dirty="0"/>
              <a:t>中国预制菜品相关企业数量省份分布情况</a:t>
            </a:r>
            <a:r>
              <a:rPr lang="en-US" altLang="zh-CN" sz="700" dirty="0"/>
              <a:t>TOP5</a:t>
            </a:r>
            <a:endParaRPr lang="zh-CN" altLang="en-US" sz="7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Sheet1!$B$43</c:f>
              <c:strCache>
                <c:ptCount val="1"/>
                <c:pt idx="0">
                  <c:v>企业数量</c:v>
                </c:pt>
              </c:strCache>
            </c:strRef>
          </c:tx>
          <c:spPr>
            <a:solidFill>
              <a:schemeClr val="accent2"/>
            </a:solidFill>
            <a:ln>
              <a:solidFill>
                <a:schemeClr val="accent2"/>
              </a:solidFill>
            </a:ln>
            <a:effectLst/>
          </c:spPr>
          <c:invertIfNegative val="0"/>
          <c:cat>
            <c:strRef>
              <c:f>Sheet1!$A$44:$A$48</c:f>
              <c:strCache>
                <c:ptCount val="5"/>
                <c:pt idx="0">
                  <c:v>山东</c:v>
                </c:pt>
                <c:pt idx="1">
                  <c:v>河南</c:v>
                </c:pt>
                <c:pt idx="2">
                  <c:v>江苏</c:v>
                </c:pt>
                <c:pt idx="3">
                  <c:v>广西</c:v>
                </c:pt>
                <c:pt idx="4">
                  <c:v>安徽</c:v>
                </c:pt>
              </c:strCache>
            </c:strRef>
          </c:cat>
          <c:val>
            <c:numRef>
              <c:f>Sheet1!$B$44:$B$48</c:f>
              <c:numCache>
                <c:formatCode>0.00_ </c:formatCode>
                <c:ptCount val="5"/>
                <c:pt idx="0">
                  <c:v>9246</c:v>
                </c:pt>
                <c:pt idx="1">
                  <c:v>6894</c:v>
                </c:pt>
                <c:pt idx="2">
                  <c:v>5863</c:v>
                </c:pt>
                <c:pt idx="3">
                  <c:v>5369</c:v>
                </c:pt>
                <c:pt idx="4">
                  <c:v>4479</c:v>
                </c:pt>
              </c:numCache>
            </c:numRef>
          </c:val>
          <c:extLst>
            <c:ext xmlns:c16="http://schemas.microsoft.com/office/drawing/2014/chart" uri="{C3380CC4-5D6E-409C-BE32-E72D297353CC}">
              <c16:uniqueId val="{00000000-97EE-4933-83A0-61A5B2417C78}"/>
            </c:ext>
          </c:extLst>
        </c:ser>
        <c:dLbls>
          <c:showLegendKey val="0"/>
          <c:showVal val="0"/>
          <c:showCatName val="0"/>
          <c:showSerName val="0"/>
          <c:showPercent val="0"/>
          <c:showBubbleSize val="0"/>
        </c:dLbls>
        <c:gapWidth val="219"/>
        <c:overlap val="-27"/>
        <c:axId val="679244175"/>
        <c:axId val="679240847"/>
      </c:barChart>
      <c:catAx>
        <c:axId val="679244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zh-CN"/>
          </a:p>
        </c:txPr>
        <c:crossAx val="679240847"/>
        <c:crosses val="autoZero"/>
        <c:auto val="1"/>
        <c:lblAlgn val="ctr"/>
        <c:lblOffset val="100"/>
        <c:noMultiLvlLbl val="0"/>
      </c:catAx>
      <c:valAx>
        <c:axId val="679240847"/>
        <c:scaling>
          <c:orientation val="minMax"/>
        </c:scaling>
        <c:delete val="0"/>
        <c:axPos val="l"/>
        <c:majorGridlines>
          <c:spPr>
            <a:ln w="9525" cap="flat" cmpd="sng" algn="ctr">
              <a:solidFill>
                <a:schemeClr val="tx1">
                  <a:lumMod val="15000"/>
                  <a:lumOff val="85000"/>
                </a:schemeClr>
              </a:solidFill>
              <a:round/>
            </a:ln>
            <a:effectLst/>
          </c:spPr>
        </c:majorGridlines>
        <c:numFmt formatCode="0.00&quot;家&quot;"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zh-CN"/>
          </a:p>
        </c:txPr>
        <c:crossAx val="6792441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600" dirty="0"/>
              <a:t>2011-2020</a:t>
            </a:r>
            <a:r>
              <a:rPr lang="zh-CN" altLang="en-US" sz="600" dirty="0"/>
              <a:t>中国预制菜相关企业数量变化</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Sheet1!$B$51</c:f>
              <c:strCache>
                <c:ptCount val="1"/>
                <c:pt idx="0">
                  <c:v>企业数量</c:v>
                </c:pt>
              </c:strCache>
            </c:strRef>
          </c:tx>
          <c:spPr>
            <a:solidFill>
              <a:schemeClr val="accent2"/>
            </a:solidFill>
            <a:ln>
              <a:solidFill>
                <a:schemeClr val="accent2"/>
              </a:solidFill>
            </a:ln>
            <a:effectLst/>
          </c:spPr>
          <c:invertIfNegative val="0"/>
          <c:cat>
            <c:numRef>
              <c:f>Sheet1!$A$52:$A$55</c:f>
              <c:numCache>
                <c:formatCode>General</c:formatCode>
                <c:ptCount val="4"/>
                <c:pt idx="0">
                  <c:v>2011</c:v>
                </c:pt>
                <c:pt idx="1">
                  <c:v>2015</c:v>
                </c:pt>
                <c:pt idx="2">
                  <c:v>2018</c:v>
                </c:pt>
                <c:pt idx="3">
                  <c:v>2020</c:v>
                </c:pt>
              </c:numCache>
            </c:numRef>
          </c:cat>
          <c:val>
            <c:numRef>
              <c:f>Sheet1!$B$52:$B$55</c:f>
              <c:numCache>
                <c:formatCode>General</c:formatCode>
                <c:ptCount val="4"/>
                <c:pt idx="0">
                  <c:v>1796</c:v>
                </c:pt>
                <c:pt idx="1">
                  <c:v>4000</c:v>
                </c:pt>
                <c:pt idx="2">
                  <c:v>8000</c:v>
                </c:pt>
                <c:pt idx="3">
                  <c:v>12500</c:v>
                </c:pt>
              </c:numCache>
            </c:numRef>
          </c:val>
          <c:extLst>
            <c:ext xmlns:c16="http://schemas.microsoft.com/office/drawing/2014/chart" uri="{C3380CC4-5D6E-409C-BE32-E72D297353CC}">
              <c16:uniqueId val="{00000000-CC01-4604-97BE-402EE3864550}"/>
            </c:ext>
          </c:extLst>
        </c:ser>
        <c:dLbls>
          <c:showLegendKey val="0"/>
          <c:showVal val="0"/>
          <c:showCatName val="0"/>
          <c:showSerName val="0"/>
          <c:showPercent val="0"/>
          <c:showBubbleSize val="0"/>
        </c:dLbls>
        <c:gapWidth val="219"/>
        <c:overlap val="-27"/>
        <c:axId val="732152703"/>
        <c:axId val="732151871"/>
      </c:barChart>
      <c:catAx>
        <c:axId val="732152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zh-CN"/>
          </a:p>
        </c:txPr>
        <c:crossAx val="732151871"/>
        <c:crosses val="autoZero"/>
        <c:auto val="1"/>
        <c:lblAlgn val="ctr"/>
        <c:lblOffset val="100"/>
        <c:noMultiLvlLbl val="0"/>
      </c:catAx>
      <c:valAx>
        <c:axId val="732151871"/>
        <c:scaling>
          <c:orientation val="minMax"/>
        </c:scaling>
        <c:delete val="0"/>
        <c:axPos val="l"/>
        <c:majorGridlines>
          <c:spPr>
            <a:ln w="9525" cap="flat" cmpd="sng" algn="ctr">
              <a:solidFill>
                <a:schemeClr val="tx1">
                  <a:lumMod val="15000"/>
                  <a:lumOff val="85000"/>
                </a:schemeClr>
              </a:solidFill>
              <a:round/>
            </a:ln>
            <a:effectLst/>
          </c:spPr>
        </c:majorGridlines>
        <c:numFmt formatCode="0.00&quot;家&quot;"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zh-CN"/>
          </a:p>
        </c:txPr>
        <c:crossAx val="7321527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1200" dirty="0"/>
              <a:t>公司渠道结构变化</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批发渠道</c:v>
                </c:pt>
              </c:strCache>
            </c:strRef>
          </c:tx>
          <c:spPr>
            <a:solidFill>
              <a:srgbClr val="FFCD00"/>
            </a:solidFill>
            <a:ln>
              <a:solidFill>
                <a:srgbClr val="FFCD00"/>
              </a:solidFill>
            </a:ln>
            <a:effectLst/>
            <a:sp3d>
              <a:contourClr>
                <a:srgbClr val="FFCD00"/>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Sheet1!$B$2:$B$6</c:f>
              <c:numCache>
                <c:formatCode>0.00%</c:formatCode>
                <c:ptCount val="5"/>
                <c:pt idx="0">
                  <c:v>0.23699999999999999</c:v>
                </c:pt>
                <c:pt idx="1">
                  <c:v>0.28399999999999997</c:v>
                </c:pt>
                <c:pt idx="2">
                  <c:v>0.32300000000000001</c:v>
                </c:pt>
                <c:pt idx="3">
                  <c:v>0.32</c:v>
                </c:pt>
                <c:pt idx="4">
                  <c:v>0.30099999999999999</c:v>
                </c:pt>
              </c:numCache>
            </c:numRef>
          </c:val>
          <c:extLst>
            <c:ext xmlns:c16="http://schemas.microsoft.com/office/drawing/2014/chart" uri="{C3380CC4-5D6E-409C-BE32-E72D297353CC}">
              <c16:uniqueId val="{00000000-0ADE-4E1F-92E9-2A6C7A5F8BC3}"/>
            </c:ext>
          </c:extLst>
        </c:ser>
        <c:ser>
          <c:idx val="1"/>
          <c:order val="1"/>
          <c:tx>
            <c:strRef>
              <c:f>Sheet1!$C$1</c:f>
              <c:strCache>
                <c:ptCount val="1"/>
                <c:pt idx="0">
                  <c:v>零售渠道</c:v>
                </c:pt>
              </c:strCache>
            </c:strRef>
          </c:tx>
          <c:spPr>
            <a:solidFill>
              <a:srgbClr val="ED8B00"/>
            </a:solidFill>
            <a:ln>
              <a:solidFill>
                <a:srgbClr val="ED8B00"/>
              </a:solidFill>
            </a:ln>
            <a:effectLst/>
            <a:sp3d>
              <a:contourClr>
                <a:srgbClr val="ED8B00"/>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Sheet1!$C$2:$C$6</c:f>
              <c:numCache>
                <c:formatCode>0.00%</c:formatCode>
                <c:ptCount val="5"/>
                <c:pt idx="0">
                  <c:v>0.76200000000000001</c:v>
                </c:pt>
                <c:pt idx="1">
                  <c:v>0.71499999999999997</c:v>
                </c:pt>
                <c:pt idx="2">
                  <c:v>0.67500000000000004</c:v>
                </c:pt>
                <c:pt idx="3">
                  <c:v>0.67900000000000005</c:v>
                </c:pt>
                <c:pt idx="4">
                  <c:v>0.69099999999999995</c:v>
                </c:pt>
              </c:numCache>
            </c:numRef>
          </c:val>
          <c:extLst>
            <c:ext xmlns:c16="http://schemas.microsoft.com/office/drawing/2014/chart" uri="{C3380CC4-5D6E-409C-BE32-E72D297353CC}">
              <c16:uniqueId val="{00000001-0ADE-4E1F-92E9-2A6C7A5F8BC3}"/>
            </c:ext>
          </c:extLst>
        </c:ser>
        <c:ser>
          <c:idx val="2"/>
          <c:order val="2"/>
          <c:tx>
            <c:strRef>
              <c:f>Sheet1!$D$1</c:f>
              <c:strCache>
                <c:ptCount val="1"/>
                <c:pt idx="0">
                  <c:v>直销渠道</c:v>
                </c:pt>
              </c:strCache>
            </c:strRef>
          </c:tx>
          <c:spPr>
            <a:solidFill>
              <a:srgbClr val="DA291C"/>
            </a:solidFill>
            <a:ln>
              <a:solidFill>
                <a:srgbClr val="DA291C"/>
              </a:solidFill>
            </a:ln>
            <a:effectLst/>
            <a:sp3d>
              <a:contourClr>
                <a:srgbClr val="DA291C"/>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Sheet1!$D$2:$D$6</c:f>
              <c:numCache>
                <c:formatCode>0.00%</c:formatCode>
                <c:ptCount val="5"/>
                <c:pt idx="0">
                  <c:v>1E-3</c:v>
                </c:pt>
                <c:pt idx="1">
                  <c:v>1E-3</c:v>
                </c:pt>
                <c:pt idx="2">
                  <c:v>2E-3</c:v>
                </c:pt>
                <c:pt idx="3">
                  <c:v>1E-3</c:v>
                </c:pt>
                <c:pt idx="4">
                  <c:v>8.0000000000000002E-3</c:v>
                </c:pt>
              </c:numCache>
            </c:numRef>
          </c:val>
          <c:extLst>
            <c:ext xmlns:c16="http://schemas.microsoft.com/office/drawing/2014/chart" uri="{C3380CC4-5D6E-409C-BE32-E72D297353CC}">
              <c16:uniqueId val="{00000002-0ADE-4E1F-92E9-2A6C7A5F8BC3}"/>
            </c:ext>
          </c:extLst>
        </c:ser>
        <c:dLbls>
          <c:showLegendKey val="0"/>
          <c:showVal val="0"/>
          <c:showCatName val="0"/>
          <c:showSerName val="0"/>
          <c:showPercent val="0"/>
          <c:showBubbleSize val="0"/>
        </c:dLbls>
        <c:gapWidth val="150"/>
        <c:shape val="box"/>
        <c:axId val="1870920896"/>
        <c:axId val="1870918816"/>
        <c:axId val="0"/>
      </c:bar3DChart>
      <c:catAx>
        <c:axId val="18709208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70918816"/>
        <c:crosses val="autoZero"/>
        <c:auto val="1"/>
        <c:lblAlgn val="ctr"/>
        <c:lblOffset val="100"/>
        <c:noMultiLvlLbl val="0"/>
      </c:catAx>
      <c:valAx>
        <c:axId val="18709188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1870920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t>公司加盟、经销结构</a:t>
            </a:r>
            <a:endParaRPr lang="en-US" altLang="zh-CN" sz="11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Sheet1!$B$57</c:f>
              <c:strCache>
                <c:ptCount val="1"/>
                <c:pt idx="0">
                  <c:v>加盟店</c:v>
                </c:pt>
              </c:strCache>
            </c:strRef>
          </c:tx>
          <c:spPr>
            <a:solidFill>
              <a:srgbClr val="FF0000"/>
            </a:solidFill>
            <a:ln>
              <a:noFill/>
            </a:ln>
            <a:effectLst/>
          </c:spPr>
          <c:invertIfNegative val="0"/>
          <c:cat>
            <c:numRef>
              <c:f>Sheet1!$A$58:$A$61</c:f>
              <c:numCache>
                <c:formatCode>General</c:formatCode>
                <c:ptCount val="4"/>
                <c:pt idx="0">
                  <c:v>2017</c:v>
                </c:pt>
                <c:pt idx="1">
                  <c:v>2018</c:v>
                </c:pt>
                <c:pt idx="2">
                  <c:v>2019</c:v>
                </c:pt>
                <c:pt idx="3">
                  <c:v>2020</c:v>
                </c:pt>
              </c:numCache>
            </c:numRef>
          </c:cat>
          <c:val>
            <c:numRef>
              <c:f>Sheet1!$B$58:$B$61</c:f>
              <c:numCache>
                <c:formatCode>General</c:formatCode>
                <c:ptCount val="4"/>
                <c:pt idx="0">
                  <c:v>58</c:v>
                </c:pt>
                <c:pt idx="1">
                  <c:v>440</c:v>
                </c:pt>
                <c:pt idx="2">
                  <c:v>801</c:v>
                </c:pt>
                <c:pt idx="3">
                  <c:v>1117</c:v>
                </c:pt>
              </c:numCache>
            </c:numRef>
          </c:val>
          <c:extLst>
            <c:ext xmlns:c16="http://schemas.microsoft.com/office/drawing/2014/chart" uri="{C3380CC4-5D6E-409C-BE32-E72D297353CC}">
              <c16:uniqueId val="{00000000-8BA8-47B6-9769-075EAE10E92E}"/>
            </c:ext>
          </c:extLst>
        </c:ser>
        <c:ser>
          <c:idx val="1"/>
          <c:order val="1"/>
          <c:tx>
            <c:strRef>
              <c:f>Sheet1!$C$57</c:f>
              <c:strCache>
                <c:ptCount val="1"/>
                <c:pt idx="0">
                  <c:v>经销店</c:v>
                </c:pt>
              </c:strCache>
            </c:strRef>
          </c:tx>
          <c:spPr>
            <a:solidFill>
              <a:schemeClr val="accent2"/>
            </a:solidFill>
            <a:ln>
              <a:noFill/>
            </a:ln>
            <a:effectLst/>
          </c:spPr>
          <c:invertIfNegative val="0"/>
          <c:cat>
            <c:numRef>
              <c:f>Sheet1!$A$58:$A$61</c:f>
              <c:numCache>
                <c:formatCode>General</c:formatCode>
                <c:ptCount val="4"/>
                <c:pt idx="0">
                  <c:v>2017</c:v>
                </c:pt>
                <c:pt idx="1">
                  <c:v>2018</c:v>
                </c:pt>
                <c:pt idx="2">
                  <c:v>2019</c:v>
                </c:pt>
                <c:pt idx="3">
                  <c:v>2020</c:v>
                </c:pt>
              </c:numCache>
            </c:numRef>
          </c:cat>
          <c:val>
            <c:numRef>
              <c:f>Sheet1!$C$58:$C$61</c:f>
              <c:numCache>
                <c:formatCode>General</c:formatCode>
                <c:ptCount val="4"/>
                <c:pt idx="0">
                  <c:v>1323</c:v>
                </c:pt>
                <c:pt idx="1">
                  <c:v>890</c:v>
                </c:pt>
                <c:pt idx="2">
                  <c:v>597</c:v>
                </c:pt>
                <c:pt idx="3">
                  <c:v>491</c:v>
                </c:pt>
              </c:numCache>
            </c:numRef>
          </c:val>
          <c:extLst>
            <c:ext xmlns:c16="http://schemas.microsoft.com/office/drawing/2014/chart" uri="{C3380CC4-5D6E-409C-BE32-E72D297353CC}">
              <c16:uniqueId val="{00000001-8BA8-47B6-9769-075EAE10E92E}"/>
            </c:ext>
          </c:extLst>
        </c:ser>
        <c:ser>
          <c:idx val="2"/>
          <c:order val="2"/>
          <c:tx>
            <c:strRef>
              <c:f>Sheet1!$D$57</c:f>
              <c:strCache>
                <c:ptCount val="1"/>
                <c:pt idx="0">
                  <c:v>经销转加盟</c:v>
                </c:pt>
              </c:strCache>
            </c:strRef>
          </c:tx>
          <c:spPr>
            <a:solidFill>
              <a:schemeClr val="accent3"/>
            </a:solidFill>
            <a:ln>
              <a:noFill/>
            </a:ln>
            <a:effectLst/>
          </c:spPr>
          <c:invertIfNegative val="0"/>
          <c:cat>
            <c:numRef>
              <c:f>Sheet1!$A$58:$A$61</c:f>
              <c:numCache>
                <c:formatCode>General</c:formatCode>
                <c:ptCount val="4"/>
                <c:pt idx="0">
                  <c:v>2017</c:v>
                </c:pt>
                <c:pt idx="1">
                  <c:v>2018</c:v>
                </c:pt>
                <c:pt idx="2">
                  <c:v>2019</c:v>
                </c:pt>
                <c:pt idx="3">
                  <c:v>2020</c:v>
                </c:pt>
              </c:numCache>
            </c:numRef>
          </c:cat>
          <c:val>
            <c:numRef>
              <c:f>Sheet1!$D$58:$D$61</c:f>
              <c:numCache>
                <c:formatCode>General</c:formatCode>
                <c:ptCount val="4"/>
                <c:pt idx="0">
                  <c:v>17</c:v>
                </c:pt>
                <c:pt idx="1">
                  <c:v>292</c:v>
                </c:pt>
                <c:pt idx="2">
                  <c:v>147</c:v>
                </c:pt>
                <c:pt idx="3">
                  <c:v>12</c:v>
                </c:pt>
              </c:numCache>
            </c:numRef>
          </c:val>
          <c:extLst>
            <c:ext xmlns:c16="http://schemas.microsoft.com/office/drawing/2014/chart" uri="{C3380CC4-5D6E-409C-BE32-E72D297353CC}">
              <c16:uniqueId val="{00000002-8BA8-47B6-9769-075EAE10E92E}"/>
            </c:ext>
          </c:extLst>
        </c:ser>
        <c:ser>
          <c:idx val="3"/>
          <c:order val="3"/>
          <c:tx>
            <c:strRef>
              <c:f>Sheet1!$E$57</c:f>
              <c:strCache>
                <c:ptCount val="1"/>
                <c:pt idx="0">
                  <c:v>新增门店（非经销转入）</c:v>
                </c:pt>
              </c:strCache>
            </c:strRef>
          </c:tx>
          <c:spPr>
            <a:solidFill>
              <a:schemeClr val="accent4"/>
            </a:solidFill>
            <a:ln>
              <a:noFill/>
            </a:ln>
            <a:effectLst/>
          </c:spPr>
          <c:invertIfNegative val="0"/>
          <c:cat>
            <c:numRef>
              <c:f>Sheet1!$A$58:$A$61</c:f>
              <c:numCache>
                <c:formatCode>General</c:formatCode>
                <c:ptCount val="4"/>
                <c:pt idx="0">
                  <c:v>2017</c:v>
                </c:pt>
                <c:pt idx="1">
                  <c:v>2018</c:v>
                </c:pt>
                <c:pt idx="2">
                  <c:v>2019</c:v>
                </c:pt>
                <c:pt idx="3">
                  <c:v>2020</c:v>
                </c:pt>
              </c:numCache>
            </c:numRef>
          </c:cat>
          <c:val>
            <c:numRef>
              <c:f>Sheet1!$E$58:$E$61</c:f>
              <c:numCache>
                <c:formatCode>General</c:formatCode>
                <c:ptCount val="4"/>
                <c:pt idx="0">
                  <c:v>29</c:v>
                </c:pt>
                <c:pt idx="1">
                  <c:v>107</c:v>
                </c:pt>
                <c:pt idx="2">
                  <c:v>251</c:v>
                </c:pt>
                <c:pt idx="3">
                  <c:v>421</c:v>
                </c:pt>
              </c:numCache>
            </c:numRef>
          </c:val>
          <c:extLst>
            <c:ext xmlns:c16="http://schemas.microsoft.com/office/drawing/2014/chart" uri="{C3380CC4-5D6E-409C-BE32-E72D297353CC}">
              <c16:uniqueId val="{00000003-8BA8-47B6-9769-075EAE10E92E}"/>
            </c:ext>
          </c:extLst>
        </c:ser>
        <c:dLbls>
          <c:showLegendKey val="0"/>
          <c:showVal val="0"/>
          <c:showCatName val="0"/>
          <c:showSerName val="0"/>
          <c:showPercent val="0"/>
          <c:showBubbleSize val="0"/>
        </c:dLbls>
        <c:gapWidth val="219"/>
        <c:overlap val="-27"/>
        <c:axId val="97449263"/>
        <c:axId val="97402255"/>
      </c:barChart>
      <c:catAx>
        <c:axId val="97449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7402255"/>
        <c:crosses val="autoZero"/>
        <c:auto val="1"/>
        <c:lblAlgn val="ctr"/>
        <c:lblOffset val="100"/>
        <c:noMultiLvlLbl val="0"/>
      </c:catAx>
      <c:valAx>
        <c:axId val="97402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74492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1200" dirty="0"/>
              <a:t>主要产品类别及收入占比（单位：万元）</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肉禽类</c:v>
                </c:pt>
              </c:strCache>
            </c:strRef>
          </c:tx>
          <c:spPr>
            <a:solidFill>
              <a:srgbClr val="ED8B00"/>
            </a:solidFill>
            <a:ln>
              <a:solidFill>
                <a:srgbClr val="ED8B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2017</c:v>
                </c:pt>
                <c:pt idx="1">
                  <c:v>2018</c:v>
                </c:pt>
                <c:pt idx="2">
                  <c:v>2019</c:v>
                </c:pt>
                <c:pt idx="3">
                  <c:v>2020</c:v>
                </c:pt>
              </c:numCache>
            </c:numRef>
          </c:cat>
          <c:val>
            <c:numRef>
              <c:f>Sheet1!$B$2:$B$5</c:f>
              <c:numCache>
                <c:formatCode>General</c:formatCode>
                <c:ptCount val="4"/>
                <c:pt idx="0">
                  <c:v>22796.54</c:v>
                </c:pt>
                <c:pt idx="1">
                  <c:v>30358.77</c:v>
                </c:pt>
                <c:pt idx="2">
                  <c:v>36527.47</c:v>
                </c:pt>
                <c:pt idx="3">
                  <c:v>43640.95</c:v>
                </c:pt>
              </c:numCache>
            </c:numRef>
          </c:val>
          <c:extLst>
            <c:ext xmlns:c16="http://schemas.microsoft.com/office/drawing/2014/chart" uri="{C3380CC4-5D6E-409C-BE32-E72D297353CC}">
              <c16:uniqueId val="{00000000-1D26-4FBE-9B40-597721CCA530}"/>
            </c:ext>
          </c:extLst>
        </c:ser>
        <c:ser>
          <c:idx val="1"/>
          <c:order val="1"/>
          <c:tx>
            <c:strRef>
              <c:f>Sheet1!$C$1</c:f>
              <c:strCache>
                <c:ptCount val="1"/>
                <c:pt idx="0">
                  <c:v>水产类</c:v>
                </c:pt>
              </c:strCache>
            </c:strRef>
          </c:tx>
          <c:spPr>
            <a:solidFill>
              <a:srgbClr val="FFCD00"/>
            </a:solidFill>
            <a:ln>
              <a:solidFill>
                <a:srgbClr val="FFCD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12206</c:v>
                </c:pt>
                <c:pt idx="1">
                  <c:v>14923.97</c:v>
                </c:pt>
                <c:pt idx="2">
                  <c:v>15730.16</c:v>
                </c:pt>
                <c:pt idx="3">
                  <c:v>16024.92</c:v>
                </c:pt>
              </c:numCache>
            </c:numRef>
          </c:val>
          <c:extLst>
            <c:ext xmlns:c16="http://schemas.microsoft.com/office/drawing/2014/chart" uri="{C3380CC4-5D6E-409C-BE32-E72D297353CC}">
              <c16:uniqueId val="{00000001-1D26-4FBE-9B40-597721CCA530}"/>
            </c:ext>
          </c:extLst>
        </c:ser>
        <c:ser>
          <c:idx val="2"/>
          <c:order val="2"/>
          <c:tx>
            <c:strRef>
              <c:f>Sheet1!$D$1</c:f>
              <c:strCache>
                <c:ptCount val="1"/>
                <c:pt idx="0">
                  <c:v>其他类</c:v>
                </c:pt>
              </c:strCache>
            </c:strRef>
          </c:tx>
          <c:spPr>
            <a:solidFill>
              <a:srgbClr val="DA291C"/>
            </a:solidFill>
            <a:ln>
              <a:solidFill>
                <a:srgbClr val="DA291C"/>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2017</c:v>
                </c:pt>
                <c:pt idx="1">
                  <c:v>2018</c:v>
                </c:pt>
                <c:pt idx="2">
                  <c:v>2019</c:v>
                </c:pt>
                <c:pt idx="3">
                  <c:v>2020</c:v>
                </c:pt>
              </c:numCache>
            </c:numRef>
          </c:cat>
          <c:val>
            <c:numRef>
              <c:f>Sheet1!$D$2:$D$5</c:f>
              <c:numCache>
                <c:formatCode>General</c:formatCode>
                <c:ptCount val="4"/>
                <c:pt idx="0">
                  <c:v>518</c:v>
                </c:pt>
                <c:pt idx="1">
                  <c:v>692.46</c:v>
                </c:pt>
                <c:pt idx="2">
                  <c:v>1175.27</c:v>
                </c:pt>
                <c:pt idx="3">
                  <c:v>1803.25</c:v>
                </c:pt>
              </c:numCache>
            </c:numRef>
          </c:val>
          <c:extLst>
            <c:ext xmlns:c16="http://schemas.microsoft.com/office/drawing/2014/chart" uri="{C3380CC4-5D6E-409C-BE32-E72D297353CC}">
              <c16:uniqueId val="{00000002-1D26-4FBE-9B40-597721CCA530}"/>
            </c:ext>
          </c:extLst>
        </c:ser>
        <c:dLbls>
          <c:showLegendKey val="0"/>
          <c:showVal val="0"/>
          <c:showCatName val="0"/>
          <c:showSerName val="0"/>
          <c:showPercent val="0"/>
          <c:showBubbleSize val="0"/>
        </c:dLbls>
        <c:gapWidth val="150"/>
        <c:overlap val="100"/>
        <c:axId val="1882038096"/>
        <c:axId val="1882052656"/>
      </c:barChart>
      <c:catAx>
        <c:axId val="1882038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82052656"/>
        <c:crosses val="autoZero"/>
        <c:auto val="1"/>
        <c:lblAlgn val="ctr"/>
        <c:lblOffset val="100"/>
        <c:noMultiLvlLbl val="0"/>
      </c:catAx>
      <c:valAx>
        <c:axId val="1882052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82038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ECA01-CCAB-40FC-99C1-BA31CF079D5C}" type="datetimeFigureOut">
              <a:rPr lang="zh-CN" altLang="en-US" smtClean="0"/>
              <a:t>2021/10/15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C01EF-5926-418F-A8D5-33090093D51B}" type="slidenum">
              <a:rPr lang="zh-CN" altLang="en-US" smtClean="0"/>
              <a:t>‹#›</a:t>
            </a:fld>
            <a:endParaRPr lang="zh-CN" altLang="en-US"/>
          </a:p>
        </p:txBody>
      </p:sp>
    </p:spTree>
    <p:extLst>
      <p:ext uri="{BB962C8B-B14F-4D97-AF65-F5344CB8AC3E}">
        <p14:creationId xmlns:p14="http://schemas.microsoft.com/office/powerpoint/2010/main" val="3022691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7699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53136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pic>
        <p:nvPicPr>
          <p:cNvPr id="17" name="175商标"/>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4863" y="5175447"/>
            <a:ext cx="1830885" cy="1456571"/>
          </a:xfrm>
          <a:prstGeom prst="rect">
            <a:avLst/>
          </a:prstGeom>
        </p:spPr>
      </p:pic>
      <p:sp>
        <p:nvSpPr>
          <p:cNvPr id="5"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9"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tx1"/>
                </a:solidFill>
                <a:latin typeface="+mj-lt"/>
              </a:defRPr>
            </a:lvl1pPr>
          </a:lstStyle>
          <a:p>
            <a:r>
              <a:rPr lang="zh-CN" altLang="en-US" noProof="0" dirty="0"/>
              <a:t>单击图标添加图片</a:t>
            </a:r>
            <a:endParaRPr lang="en-US" noProof="0" dirty="0"/>
          </a:p>
        </p:txBody>
      </p:sp>
      <p:grpSp>
        <p:nvGrpSpPr>
          <p:cNvPr id="20" name="英文德勤商标"/>
          <p:cNvGrpSpPr/>
          <p:nvPr userDrawn="1"/>
        </p:nvGrpSpPr>
        <p:grpSpPr>
          <a:xfrm>
            <a:off x="501650" y="378211"/>
            <a:ext cx="2166182" cy="327619"/>
            <a:chOff x="398463" y="404813"/>
            <a:chExt cx="1627187" cy="307976"/>
          </a:xfrm>
          <a:solidFill>
            <a:schemeClr val="tx1"/>
          </a:solidFill>
        </p:grpSpPr>
        <p:sp>
          <p:nvSpPr>
            <p:cNvPr id="21"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3"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4"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5"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6"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7"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0"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1"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2"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3"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9494771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8"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0"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18759303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点击添加关键幻灯片内容</a:t>
            </a:r>
          </a:p>
        </p:txBody>
      </p:sp>
    </p:spTree>
    <p:extLst>
      <p:ext uri="{BB962C8B-B14F-4D97-AF65-F5344CB8AC3E}">
        <p14:creationId xmlns:p14="http://schemas.microsoft.com/office/powerpoint/2010/main" val="324370694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a:t>
            </a:r>
            <a:r>
              <a:rPr lang="zh-CN" altLang="en-US" noProof="0"/>
              <a:t>幻灯片内容</a:t>
            </a:r>
            <a:endParaRPr lang="zh-CN" altLang="en-US" noProof="0" dirty="0"/>
          </a:p>
        </p:txBody>
      </p:sp>
    </p:spTree>
    <p:extLst>
      <p:ext uri="{BB962C8B-B14F-4D97-AF65-F5344CB8AC3E}">
        <p14:creationId xmlns:p14="http://schemas.microsoft.com/office/powerpoint/2010/main" val="38384740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8"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a:t>
            </a:r>
            <a:r>
              <a:rPr lang="zh-CN" altLang="en-US" noProof="0"/>
              <a:t>幻灯片内容</a:t>
            </a:r>
            <a:endParaRPr lang="zh-CN" altLang="en-US" noProof="0" dirty="0"/>
          </a:p>
        </p:txBody>
      </p:sp>
    </p:spTree>
    <p:extLst>
      <p:ext uri="{BB962C8B-B14F-4D97-AF65-F5344CB8AC3E}">
        <p14:creationId xmlns:p14="http://schemas.microsoft.com/office/powerpoint/2010/main" val="132736508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3"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tx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点击添加关键幻灯片内容</a:t>
            </a:r>
          </a:p>
        </p:txBody>
      </p:sp>
    </p:spTree>
    <p:extLst>
      <p:ext uri="{BB962C8B-B14F-4D97-AF65-F5344CB8AC3E}">
        <p14:creationId xmlns:p14="http://schemas.microsoft.com/office/powerpoint/2010/main" val="15042210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2" name="文字 2"/>
          <p:cNvSpPr>
            <a:spLocks noGrp="1"/>
          </p:cNvSpPr>
          <p:nvPr>
            <p:ph type="body" sz="quarter" idx="23" hasCustomPrompt="1"/>
          </p:nvPr>
        </p:nvSpPr>
        <p:spPr>
          <a:xfrm>
            <a:off x="575372" y="6178655"/>
            <a:ext cx="11186813" cy="181054"/>
          </a:xfrm>
        </p:spPr>
        <p:txBody>
          <a:bodyPr>
            <a:normAutofit/>
          </a:bodyPr>
          <a:lstStyle>
            <a:lvl1pPr>
              <a:spcAft>
                <a:spcPts val="0"/>
              </a:spcAft>
              <a:defRPr sz="726"/>
            </a:lvl1pPr>
          </a:lstStyle>
          <a:p>
            <a:pPr lvl="0"/>
            <a:r>
              <a:rPr lang="zh-CN" altLang="en-US" dirty="0"/>
              <a:t>单击此处编辑母版文本样式</a:t>
            </a:r>
          </a:p>
        </p:txBody>
      </p:sp>
      <p:sp>
        <p:nvSpPr>
          <p:cNvPr id="17" name="图表"/>
          <p:cNvSpPr>
            <a:spLocks noGrp="1"/>
          </p:cNvSpPr>
          <p:nvPr>
            <p:ph type="chart" sz="quarter" idx="15" hasCustomPrompt="1"/>
          </p:nvPr>
        </p:nvSpPr>
        <p:spPr>
          <a:xfrm>
            <a:off x="573486" y="2052001"/>
            <a:ext cx="11188699" cy="406901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8" name="文字 1"/>
          <p:cNvSpPr>
            <a:spLocks noGrp="1"/>
          </p:cNvSpPr>
          <p:nvPr>
            <p:ph type="body" sz="quarter" idx="18" hasCustomPrompt="1"/>
          </p:nvPr>
        </p:nvSpPr>
        <p:spPr>
          <a:xfrm>
            <a:off x="573486" y="1700215"/>
            <a:ext cx="11188699" cy="3571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37334836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内容"/>
          <p:cNvSpPr>
            <a:spLocks noGrp="1"/>
          </p:cNvSpPr>
          <p:nvPr>
            <p:ph idx="1" hasCustomPrompt="1"/>
          </p:nvPr>
        </p:nvSpPr>
        <p:spPr>
          <a:xfrm>
            <a:off x="573486" y="1665290"/>
            <a:ext cx="11165416" cy="4716463"/>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566355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内容"/>
          <p:cNvSpPr>
            <a:spLocks noGrp="1"/>
          </p:cNvSpPr>
          <p:nvPr>
            <p:ph sz="quarter" idx="10" hasCustomPrompt="1"/>
          </p:nvPr>
        </p:nvSpPr>
        <p:spPr>
          <a:xfrm>
            <a:off x="573486" y="1665290"/>
            <a:ext cx="9277349"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vl6pPr>
              <a:tabLst>
                <a:tab pos="7868754" algn="r"/>
              </a:tabLst>
              <a:defRPr/>
            </a:lvl6pPr>
            <a:lvl7pPr>
              <a:tabLst>
                <a:tab pos="7868754" algn="r"/>
              </a:tabLst>
              <a:defRPr/>
            </a:lvl7pPr>
            <a:lvl8pPr>
              <a:tabLst>
                <a:tab pos="7868754" algn="r"/>
              </a:tabLst>
              <a:defRPr/>
            </a:lvl8pPr>
            <a:lvl9pPr>
              <a:tabLst>
                <a:tab pos="7868754" algn="r"/>
              </a:tabLst>
              <a:defRPr/>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标题"/>
          <p:cNvSpPr>
            <a:spLocks noGrp="1"/>
          </p:cNvSpPr>
          <p:nvPr>
            <p:ph type="title" hasCustomPrompt="1"/>
          </p:nvPr>
        </p:nvSpPr>
        <p:spPr>
          <a:xfrm>
            <a:off x="573486" y="290334"/>
            <a:ext cx="11180232" cy="698501"/>
          </a:xfrm>
          <a:prstGeom prst="rect">
            <a:avLst/>
          </a:prstGeom>
        </p:spPr>
        <p:txBody>
          <a:bodyPr vert="horz" lIns="0" tIns="0" rIns="0" bIns="0" rtlCol="0" anchor="t" anchorCtr="0">
            <a:noAutofit/>
          </a:bodyPr>
          <a:lstStyle>
            <a:lvl1pPr>
              <a:defRPr/>
            </a:lvl1pPr>
          </a:lstStyle>
          <a:p>
            <a:r>
              <a:rPr lang="zh-CN" altLang="en-US" dirty="0"/>
              <a:t>点击添加标题</a:t>
            </a:r>
            <a:endParaRPr lang="en-US" dirty="0"/>
          </a:p>
        </p:txBody>
      </p:sp>
    </p:spTree>
    <p:extLst>
      <p:ext uri="{BB962C8B-B14F-4D97-AF65-F5344CB8AC3E}">
        <p14:creationId xmlns:p14="http://schemas.microsoft.com/office/powerpoint/2010/main" val="9855435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22"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Calibri" panose="020F0502020204030204" pitchFamily="34" charset="0"/>
              <a:cs typeface="Calibri" panose="020F0502020204030204" pitchFamily="34" charset="0"/>
            </a:endParaRPr>
          </a:p>
        </p:txBody>
      </p:sp>
      <p:sp>
        <p:nvSpPr>
          <p:cNvPr id="20"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tx1"/>
                </a:solidFill>
                <a:latin typeface="+mn-lt"/>
                <a:ea typeface="+mn-ea"/>
                <a:cs typeface="Calibri" panose="020F0502020204030204" pitchFamily="34" charset="0"/>
              </a:rPr>
              <a:t>演示文稿标题</a:t>
            </a:r>
          </a:p>
        </p:txBody>
      </p:sp>
      <p:sp>
        <p:nvSpPr>
          <p:cNvPr id="21"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prstClr val="black"/>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black"/>
              </a:solidFill>
              <a:effectLst/>
              <a:uLnTx/>
              <a:uFillTx/>
              <a:latin typeface="+mn-lt"/>
              <a:ea typeface="+mn-ea"/>
              <a:cs typeface="+mn-cs"/>
            </a:endParaRPr>
          </a:p>
        </p:txBody>
      </p:sp>
      <p:sp>
        <p:nvSpPr>
          <p:cNvPr id="9" name="文字 3"/>
          <p:cNvSpPr>
            <a:spLocks noGrp="1"/>
          </p:cNvSpPr>
          <p:nvPr>
            <p:ph type="body" sz="quarter" idx="12" hasCustomPrompt="1"/>
          </p:nvPr>
        </p:nvSpPr>
        <p:spPr>
          <a:xfrm>
            <a:off x="3780369" y="1700212"/>
            <a:ext cx="7886049" cy="4657726"/>
          </a:xfrm>
        </p:spPr>
        <p:txBody>
          <a:bodyPr>
            <a:normAutofit/>
          </a:bodyPr>
          <a:lstStyle>
            <a:lvl1pPr>
              <a:spcBef>
                <a:spcPts val="1943"/>
              </a:spcBef>
              <a:defRPr sz="1270"/>
            </a:lvl1pPr>
            <a:lvl2pPr>
              <a:defRPr sz="1270"/>
            </a:lvl2pPr>
            <a:lvl3pPr>
              <a:defRPr sz="1270"/>
            </a:lvl3pPr>
            <a:lvl4pPr>
              <a:defRPr sz="1270"/>
            </a:lvl4pPr>
            <a:lvl5pPr>
              <a:defRPr sz="127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文字 2"/>
          <p:cNvSpPr>
            <a:spLocks noGrp="1"/>
          </p:cNvSpPr>
          <p:nvPr>
            <p:ph type="body" sz="quarter" idx="11" hasCustomPrompt="1"/>
          </p:nvPr>
        </p:nvSpPr>
        <p:spPr>
          <a:xfrm>
            <a:off x="525586" y="1700215"/>
            <a:ext cx="2766255" cy="4656835"/>
          </a:xfrm>
        </p:spPr>
        <p:txBody>
          <a:bodyPr>
            <a:normAutofit/>
          </a:bodyPr>
          <a:lstStyle>
            <a:lvl1pPr>
              <a:spcBef>
                <a:spcPts val="0"/>
              </a:spcBef>
              <a:spcAft>
                <a:spcPts val="648"/>
              </a:spcAft>
              <a:defRPr sz="1270"/>
            </a:lvl1pPr>
            <a:lvl2pPr>
              <a:spcBef>
                <a:spcPts val="324"/>
              </a:spcBef>
              <a:defRPr/>
            </a:lvl2pPr>
            <a:lvl3pPr>
              <a:spcBef>
                <a:spcPts val="324"/>
              </a:spcBef>
              <a:defRPr/>
            </a:lvl3pPr>
            <a:lvl4pPr>
              <a:spcBef>
                <a:spcPts val="324"/>
              </a:spcBef>
              <a:defRPr/>
            </a:lvl4pPr>
            <a:lvl5pPr>
              <a:spcBef>
                <a:spcPts val="324"/>
              </a:spcBef>
              <a:defRPr/>
            </a:lvl5pPr>
          </a:lstStyle>
          <a:p>
            <a:pPr lvl="0"/>
            <a:r>
              <a:rPr lang="zh-CN" altLang="en-US" dirty="0"/>
              <a:t>单击此处编辑母版文本样式</a:t>
            </a:r>
          </a:p>
        </p:txBody>
      </p:sp>
      <p:sp>
        <p:nvSpPr>
          <p:cNvPr id="5" name="文字 1"/>
          <p:cNvSpPr>
            <a:spLocks noGrp="1"/>
          </p:cNvSpPr>
          <p:nvPr>
            <p:ph type="body" sz="quarter" idx="10" hasCustomPrompt="1"/>
          </p:nvPr>
        </p:nvSpPr>
        <p:spPr>
          <a:xfrm>
            <a:off x="8862257" y="405930"/>
            <a:ext cx="2804160" cy="1027760"/>
          </a:xfrm>
        </p:spPr>
        <p:txBody>
          <a:bodyPr>
            <a:normAutofit/>
          </a:bodyPr>
          <a:lstStyle>
            <a:lvl1pPr>
              <a:spcBef>
                <a:spcPts val="216"/>
              </a:spcBef>
              <a:defRPr sz="907">
                <a:solidFill>
                  <a:schemeClr val="tx1"/>
                </a:solidFill>
              </a:defRPr>
            </a:lvl1pPr>
            <a:lvl2pPr>
              <a:defRPr sz="1133">
                <a:solidFill>
                  <a:schemeClr val="tx2"/>
                </a:solidFill>
              </a:defRPr>
            </a:lvl2pPr>
            <a:lvl3pPr>
              <a:defRPr sz="1133">
                <a:solidFill>
                  <a:schemeClr val="tx2"/>
                </a:solidFill>
              </a:defRPr>
            </a:lvl3pPr>
            <a:lvl4pPr>
              <a:defRPr sz="1079">
                <a:solidFill>
                  <a:schemeClr val="tx2"/>
                </a:solidFill>
              </a:defRPr>
            </a:lvl4pPr>
            <a:lvl5pPr>
              <a:defRPr sz="1079">
                <a:solidFill>
                  <a:schemeClr val="tx2"/>
                </a:solidFill>
              </a:defRPr>
            </a:lvl5pPr>
          </a:lstStyle>
          <a:p>
            <a:pPr lvl="0"/>
            <a:r>
              <a:rPr lang="zh-CN" altLang="en-US" dirty="0"/>
              <a:t>单击此处编辑母版文本样式</a:t>
            </a:r>
          </a:p>
        </p:txBody>
      </p:sp>
      <p:grpSp>
        <p:nvGrpSpPr>
          <p:cNvPr id="46" name="英文德勤商标"/>
          <p:cNvGrpSpPr/>
          <p:nvPr userDrawn="1"/>
        </p:nvGrpSpPr>
        <p:grpSpPr>
          <a:xfrm>
            <a:off x="501650" y="378211"/>
            <a:ext cx="2166182" cy="327619"/>
            <a:chOff x="398463" y="404813"/>
            <a:chExt cx="1627187" cy="307976"/>
          </a:xfrm>
          <a:solidFill>
            <a:schemeClr val="tx1"/>
          </a:solidFill>
        </p:grpSpPr>
        <p:sp>
          <p:nvSpPr>
            <p:cNvPr id="47"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3"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4"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5"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6"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2951648807"/>
      </p:ext>
    </p:extLst>
  </p:cSld>
  <p:clrMapOvr>
    <a:masterClrMapping/>
  </p:clrMapOvr>
  <p:transition>
    <p:fade/>
  </p:transition>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图片"/>
          <p:cNvSpPr>
            <a:spLocks noGrp="1"/>
          </p:cNvSpPr>
          <p:nvPr>
            <p:ph type="pic" sz="quarter" idx="15" hasCustomPrompt="1"/>
          </p:nvPr>
        </p:nvSpPr>
        <p:spPr>
          <a:xfrm>
            <a:off x="5450350" y="1701801"/>
            <a:ext cx="6240000" cy="4679950"/>
          </a:xfrm>
        </p:spPr>
        <p:txBody>
          <a:bodyPr/>
          <a:lstStyle/>
          <a:p>
            <a:r>
              <a:rPr lang="zh-CN" altLang="en-US" noProof="0" dirty="0"/>
              <a:t>单击图标添加图片</a:t>
            </a:r>
            <a:endParaRPr lang="en-US" noProof="0" dirty="0"/>
          </a:p>
        </p:txBody>
      </p:sp>
      <p:sp>
        <p:nvSpPr>
          <p:cNvPr id="6" name="内容"/>
          <p:cNvSpPr>
            <a:spLocks noGrp="1"/>
          </p:cNvSpPr>
          <p:nvPr>
            <p:ph sz="quarter" idx="10" hasCustomPrompt="1"/>
          </p:nvPr>
        </p:nvSpPr>
        <p:spPr>
          <a:xfrm>
            <a:off x="573485" y="1665290"/>
            <a:ext cx="4456430"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05822381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bg bwMode="gray">
      <p:bgPr>
        <a:solidFill>
          <a:schemeClr val="tx1"/>
        </a:solidFill>
        <a:effectLst/>
      </p:bgPr>
    </p:bg>
    <p:spTree>
      <p:nvGrpSpPr>
        <p:cNvPr id="1" name=""/>
        <p:cNvGrpSpPr/>
        <p:nvPr/>
      </p:nvGrpSpPr>
      <p:grpSpPr>
        <a:xfrm>
          <a:off x="0" y="0"/>
          <a:ext cx="0" cy="0"/>
          <a:chOff x="0" y="0"/>
          <a:chExt cx="0" cy="0"/>
        </a:xfrm>
      </p:grpSpPr>
      <p:pic>
        <p:nvPicPr>
          <p:cNvPr id="25" name="175商标"/>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14"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bg1"/>
                </a:solidFill>
                <a:latin typeface="+mj-lt"/>
              </a:defRPr>
            </a:lvl1pPr>
          </a:lstStyle>
          <a:p>
            <a:r>
              <a:rPr lang="zh-CN" altLang="en-US" noProof="0" dirty="0"/>
              <a:t>单击图标添加图片</a:t>
            </a:r>
            <a:endParaRPr lang="en-US" noProof="0" dirty="0"/>
          </a:p>
        </p:txBody>
      </p:sp>
      <p:pic>
        <p:nvPicPr>
          <p:cNvPr id="10"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42529764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5" name="内容 2"/>
          <p:cNvSpPr>
            <a:spLocks noGrp="1"/>
          </p:cNvSpPr>
          <p:nvPr>
            <p:ph sz="quarter" idx="20" hasCustomPrompt="1"/>
          </p:nvPr>
        </p:nvSpPr>
        <p:spPr>
          <a:xfrm>
            <a:off x="6381539" y="1665290"/>
            <a:ext cx="5322781"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内容 1"/>
          <p:cNvSpPr>
            <a:spLocks noGrp="1"/>
          </p:cNvSpPr>
          <p:nvPr>
            <p:ph sz="quarter" idx="10" hasCustomPrompt="1"/>
          </p:nvPr>
        </p:nvSpPr>
        <p:spPr>
          <a:xfrm>
            <a:off x="573485" y="1665290"/>
            <a:ext cx="5305579"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6403057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4" name="文字 2"/>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a:t>单击此处编辑母版文本样式</a:t>
            </a:r>
          </a:p>
        </p:txBody>
      </p:sp>
      <p:sp>
        <p:nvSpPr>
          <p:cNvPr id="3" name="图表"/>
          <p:cNvSpPr>
            <a:spLocks noGrp="1"/>
          </p:cNvSpPr>
          <p:nvPr>
            <p:ph type="chart" sz="quarter" idx="21" hasCustomPrompt="1"/>
          </p:nvPr>
        </p:nvSpPr>
        <p:spPr>
          <a:xfrm>
            <a:off x="6341224" y="2125013"/>
            <a:ext cx="5349128"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6" name="文字 1"/>
          <p:cNvSpPr>
            <a:spLocks noGrp="1"/>
          </p:cNvSpPr>
          <p:nvPr>
            <p:ph type="body" sz="quarter" idx="22" hasCustomPrompt="1"/>
          </p:nvPr>
        </p:nvSpPr>
        <p:spPr>
          <a:xfrm>
            <a:off x="6341224" y="1665289"/>
            <a:ext cx="5349128"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0" name="内容"/>
          <p:cNvSpPr>
            <a:spLocks noGrp="1"/>
          </p:cNvSpPr>
          <p:nvPr>
            <p:ph sz="quarter" idx="10" hasCustomPrompt="1"/>
          </p:nvPr>
        </p:nvSpPr>
        <p:spPr>
          <a:xfrm>
            <a:off x="573486" y="1665289"/>
            <a:ext cx="5355165" cy="4455725"/>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38206834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3" name="内容 2"/>
          <p:cNvSpPr>
            <a:spLocks noGrp="1"/>
          </p:cNvSpPr>
          <p:nvPr>
            <p:ph sz="quarter" idx="20" hasCustomPrompt="1"/>
          </p:nvPr>
        </p:nvSpPr>
        <p:spPr>
          <a:xfrm>
            <a:off x="6384000" y="1665290"/>
            <a:ext cx="5306351"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内容 1"/>
          <p:cNvSpPr>
            <a:spLocks noGrp="1"/>
          </p:cNvSpPr>
          <p:nvPr>
            <p:ph sz="quarter" idx="10" hasCustomPrompt="1"/>
          </p:nvPr>
        </p:nvSpPr>
        <p:spPr>
          <a:xfrm>
            <a:off x="573486" y="1665290"/>
            <a:ext cx="5305580"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70895581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图表 2"/>
          <p:cNvSpPr>
            <a:spLocks noGrp="1"/>
          </p:cNvSpPr>
          <p:nvPr>
            <p:ph type="chart" sz="quarter" idx="21" hasCustomPrompt="1"/>
          </p:nvPr>
        </p:nvSpPr>
        <p:spPr>
          <a:xfrm>
            <a:off x="6341220" y="2125013"/>
            <a:ext cx="5349129"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9" name="图表 1"/>
          <p:cNvSpPr>
            <a:spLocks noGrp="1"/>
          </p:cNvSpPr>
          <p:nvPr>
            <p:ph type="chart" sz="quarter" idx="24" hasCustomPrompt="1"/>
          </p:nvPr>
        </p:nvSpPr>
        <p:spPr>
          <a:xfrm>
            <a:off x="573485" y="2125013"/>
            <a:ext cx="5339063"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6" name="文字 2"/>
          <p:cNvSpPr>
            <a:spLocks noGrp="1"/>
          </p:cNvSpPr>
          <p:nvPr>
            <p:ph type="body" sz="quarter" idx="22" hasCustomPrompt="1"/>
          </p:nvPr>
        </p:nvSpPr>
        <p:spPr>
          <a:xfrm>
            <a:off x="6341223" y="1665289"/>
            <a:ext cx="5349129"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2" name="文字 1"/>
          <p:cNvSpPr>
            <a:spLocks noGrp="1"/>
          </p:cNvSpPr>
          <p:nvPr>
            <p:ph type="body" sz="quarter" idx="25" hasCustomPrompt="1"/>
          </p:nvPr>
        </p:nvSpPr>
        <p:spPr>
          <a:xfrm>
            <a:off x="573486" y="1665289"/>
            <a:ext cx="5339064"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0"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76812187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8" name="内容 2"/>
          <p:cNvSpPr>
            <a:spLocks noGrp="1"/>
          </p:cNvSpPr>
          <p:nvPr>
            <p:ph sz="quarter" idx="16" hasCustomPrompt="1"/>
          </p:nvPr>
        </p:nvSpPr>
        <p:spPr>
          <a:xfrm>
            <a:off x="5450349" y="1700214"/>
            <a:ext cx="6240000" cy="4681537"/>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内容 1"/>
          <p:cNvSpPr>
            <a:spLocks noGrp="1"/>
          </p:cNvSpPr>
          <p:nvPr>
            <p:ph sz="quarter" idx="10" hasCustomPrompt="1"/>
          </p:nvPr>
        </p:nvSpPr>
        <p:spPr>
          <a:xfrm>
            <a:off x="573486" y="1665290"/>
            <a:ext cx="4431857"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8139630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引述内容"/>
          <p:cNvSpPr>
            <a:spLocks noGrp="1"/>
          </p:cNvSpPr>
          <p:nvPr>
            <p:ph sz="quarter" idx="10" hasCustomPrompt="1"/>
          </p:nvPr>
        </p:nvSpPr>
        <p:spPr>
          <a:xfrm>
            <a:off x="7577883" y="1658680"/>
            <a:ext cx="4112468" cy="4723072"/>
          </a:xfrm>
          <a:prstGeom prst="rect">
            <a:avLst/>
          </a:prstGeom>
        </p:spPr>
        <p:txBody>
          <a:bodyPr>
            <a:normAutofit/>
          </a:bodyPr>
          <a:lstStyle>
            <a:lvl1pPr>
              <a:tabLst>
                <a:tab pos="5880683" algn="r"/>
              </a:tabLst>
              <a:defRPr sz="2177">
                <a:solidFill>
                  <a:schemeClr val="accent3"/>
                </a:solidFill>
              </a:defRPr>
            </a:lvl1pPr>
            <a:lvl2pPr>
              <a:tabLst>
                <a:tab pos="5880683" algn="r"/>
              </a:tabLst>
              <a:defRPr/>
            </a:lvl2pPr>
            <a:lvl3pPr>
              <a:tabLst>
                <a:tab pos="5880683" algn="r"/>
              </a:tabLst>
              <a:defRPr/>
            </a:lvl3pPr>
            <a:lvl4pPr>
              <a:tabLst>
                <a:tab pos="5880683" algn="r"/>
              </a:tabLst>
              <a:defRPr/>
            </a:lvl4pPr>
            <a:lvl5pPr>
              <a:tabLst>
                <a:tab pos="5880683" algn="r"/>
              </a:tabLst>
              <a:defRPr baseline="0"/>
            </a:lvl5pPr>
          </a:lstStyle>
          <a:p>
            <a:pPr lvl="0"/>
            <a:r>
              <a:rPr lang="zh-CN" altLang="en-US" noProof="0" dirty="0"/>
              <a:t>单击此处编辑母版文本样式</a:t>
            </a:r>
          </a:p>
        </p:txBody>
      </p:sp>
      <p:sp>
        <p:nvSpPr>
          <p:cNvPr id="8" name="内容"/>
          <p:cNvSpPr>
            <a:spLocks noGrp="1"/>
          </p:cNvSpPr>
          <p:nvPr>
            <p:ph sz="quarter" idx="16" hasCustomPrompt="1"/>
          </p:nvPr>
        </p:nvSpPr>
        <p:spPr>
          <a:xfrm>
            <a:off x="573486" y="1665288"/>
            <a:ext cx="6506347" cy="4716462"/>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6402498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9" name="文字 4"/>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a:t>单击此处编辑母版文本样式</a:t>
            </a:r>
          </a:p>
        </p:txBody>
      </p:sp>
      <p:sp>
        <p:nvSpPr>
          <p:cNvPr id="9" name="图表 3"/>
          <p:cNvSpPr>
            <a:spLocks noGrp="1"/>
          </p:cNvSpPr>
          <p:nvPr>
            <p:ph type="chart" sz="quarter" idx="21" hasCustomPrompt="1"/>
          </p:nvPr>
        </p:nvSpPr>
        <p:spPr>
          <a:xfrm>
            <a:off x="8126396" y="2051999"/>
            <a:ext cx="3563953"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Calibri Light" panose="020F0302020204030204" pitchFamily="34" charset="0"/>
              </a:rPr>
              <a:t>点击添加图表</a:t>
            </a:r>
          </a:p>
        </p:txBody>
      </p:sp>
      <p:sp>
        <p:nvSpPr>
          <p:cNvPr id="7" name="图表 2"/>
          <p:cNvSpPr>
            <a:spLocks noGrp="1"/>
          </p:cNvSpPr>
          <p:nvPr>
            <p:ph type="chart" sz="quarter" idx="19" hasCustomPrompt="1"/>
          </p:nvPr>
        </p:nvSpPr>
        <p:spPr>
          <a:xfrm>
            <a:off x="4351684" y="2051999"/>
            <a:ext cx="3561616"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7" name="图表 1"/>
          <p:cNvSpPr>
            <a:spLocks noGrp="1"/>
          </p:cNvSpPr>
          <p:nvPr>
            <p:ph type="chart" sz="quarter" idx="15" hasCustomPrompt="1"/>
          </p:nvPr>
        </p:nvSpPr>
        <p:spPr>
          <a:xfrm>
            <a:off x="573486" y="2051999"/>
            <a:ext cx="3549550"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0" name="文字 3"/>
          <p:cNvSpPr>
            <a:spLocks noGrp="1"/>
          </p:cNvSpPr>
          <p:nvPr>
            <p:ph type="body" sz="quarter" idx="22" hasCustomPrompt="1"/>
          </p:nvPr>
        </p:nvSpPr>
        <p:spPr>
          <a:xfrm>
            <a:off x="8126398" y="1659145"/>
            <a:ext cx="3563954" cy="398256"/>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文字 2"/>
          <p:cNvSpPr>
            <a:spLocks noGrp="1"/>
          </p:cNvSpPr>
          <p:nvPr>
            <p:ph type="body" sz="quarter" idx="20" hasCustomPrompt="1"/>
          </p:nvPr>
        </p:nvSpPr>
        <p:spPr>
          <a:xfrm>
            <a:off x="4351687" y="1665290"/>
            <a:ext cx="3561614"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8" name="文字 1"/>
          <p:cNvSpPr>
            <a:spLocks noGrp="1"/>
          </p:cNvSpPr>
          <p:nvPr>
            <p:ph type="body" sz="quarter" idx="18" hasCustomPrompt="1"/>
          </p:nvPr>
        </p:nvSpPr>
        <p:spPr>
          <a:xfrm>
            <a:off x="573486" y="1665290"/>
            <a:ext cx="3562351"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3"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418399795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12" name="文字 4"/>
          <p:cNvSpPr>
            <a:spLocks noGrp="1"/>
          </p:cNvSpPr>
          <p:nvPr>
            <p:ph type="body" sz="quarter" idx="20" hasCustomPrompt="1"/>
          </p:nvPr>
        </p:nvSpPr>
        <p:spPr>
          <a:xfrm>
            <a:off x="8993171" y="3108508"/>
            <a:ext cx="2697183" cy="3273240"/>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0" name="文字 3"/>
          <p:cNvSpPr>
            <a:spLocks noGrp="1"/>
          </p:cNvSpPr>
          <p:nvPr>
            <p:ph type="body" sz="quarter" idx="18" hasCustomPrompt="1"/>
          </p:nvPr>
        </p:nvSpPr>
        <p:spPr>
          <a:xfrm>
            <a:off x="6189433" y="3120551"/>
            <a:ext cx="2712000" cy="326119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1" name="文字 2"/>
          <p:cNvSpPr>
            <a:spLocks noGrp="1"/>
          </p:cNvSpPr>
          <p:nvPr>
            <p:ph type="body" sz="quarter" idx="19" hasCustomPrompt="1"/>
          </p:nvPr>
        </p:nvSpPr>
        <p:spPr>
          <a:xfrm>
            <a:off x="3385693" y="3124201"/>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6" name="文字 1"/>
          <p:cNvSpPr>
            <a:spLocks noGrp="1"/>
          </p:cNvSpPr>
          <p:nvPr>
            <p:ph type="body" sz="quarter" idx="21" hasCustomPrompt="1"/>
          </p:nvPr>
        </p:nvSpPr>
        <p:spPr>
          <a:xfrm>
            <a:off x="581954" y="3116353"/>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图片 4"/>
          <p:cNvSpPr>
            <a:spLocks noGrp="1"/>
          </p:cNvSpPr>
          <p:nvPr>
            <p:ph type="pic" sz="quarter" idx="16" hasCustomPrompt="1"/>
          </p:nvPr>
        </p:nvSpPr>
        <p:spPr>
          <a:xfrm>
            <a:off x="8978352" y="1700214"/>
            <a:ext cx="2712000" cy="1260000"/>
          </a:xfrm>
        </p:spPr>
        <p:txBody>
          <a:bodyPr lIns="0" tIns="0" rIns="0" bIns="0">
            <a:noAutofit/>
          </a:bodyPr>
          <a:lstStyle/>
          <a:p>
            <a:r>
              <a:rPr lang="zh-CN" altLang="en-US" noProof="0" dirty="0"/>
              <a:t>点击添加图片</a:t>
            </a:r>
            <a:endParaRPr lang="en-US" noProof="0" dirty="0"/>
          </a:p>
        </p:txBody>
      </p:sp>
      <p:sp>
        <p:nvSpPr>
          <p:cNvPr id="6" name="图片 3"/>
          <p:cNvSpPr>
            <a:spLocks noGrp="1"/>
          </p:cNvSpPr>
          <p:nvPr>
            <p:ph type="pic" sz="quarter" idx="15" hasCustomPrompt="1"/>
          </p:nvPr>
        </p:nvSpPr>
        <p:spPr>
          <a:xfrm>
            <a:off x="6176730" y="1700214"/>
            <a:ext cx="2712000" cy="1260000"/>
          </a:xfrm>
        </p:spPr>
        <p:txBody>
          <a:bodyPr lIns="0" tIns="0" rIns="0" bIns="0">
            <a:noAutofit/>
          </a:bodyPr>
          <a:lstStyle/>
          <a:p>
            <a:r>
              <a:rPr lang="zh-CN" altLang="en-US" noProof="0" dirty="0"/>
              <a:t>点击添加图片</a:t>
            </a:r>
            <a:endParaRPr lang="en-US" noProof="0" dirty="0"/>
          </a:p>
        </p:txBody>
      </p:sp>
      <p:sp>
        <p:nvSpPr>
          <p:cNvPr id="5" name="图片 2"/>
          <p:cNvSpPr>
            <a:spLocks noGrp="1"/>
          </p:cNvSpPr>
          <p:nvPr>
            <p:ph type="pic" sz="quarter" idx="14" hasCustomPrompt="1"/>
          </p:nvPr>
        </p:nvSpPr>
        <p:spPr>
          <a:xfrm>
            <a:off x="3375108" y="1700214"/>
            <a:ext cx="2712000" cy="1260000"/>
          </a:xfrm>
        </p:spPr>
        <p:txBody>
          <a:bodyPr lIns="0" tIns="0" rIns="0" bIns="0">
            <a:noAutofit/>
          </a:bodyPr>
          <a:lstStyle/>
          <a:p>
            <a:r>
              <a:rPr lang="zh-CN" altLang="en-US" noProof="0" dirty="0"/>
              <a:t>点击添加图片</a:t>
            </a:r>
            <a:endParaRPr lang="en-US" noProof="0" dirty="0"/>
          </a:p>
        </p:txBody>
      </p:sp>
      <p:sp>
        <p:nvSpPr>
          <p:cNvPr id="4" name="图片 1"/>
          <p:cNvSpPr>
            <a:spLocks noGrp="1"/>
          </p:cNvSpPr>
          <p:nvPr>
            <p:ph type="pic" sz="quarter" idx="13" hasCustomPrompt="1"/>
          </p:nvPr>
        </p:nvSpPr>
        <p:spPr>
          <a:xfrm>
            <a:off x="573486" y="1700214"/>
            <a:ext cx="2712000" cy="1260000"/>
          </a:xfrm>
        </p:spPr>
        <p:txBody>
          <a:bodyPr lIns="0" tIns="0" rIns="0" bIns="0">
            <a:noAutofit/>
          </a:bodyPr>
          <a:lstStyle/>
          <a:p>
            <a:r>
              <a:rPr lang="zh-CN" altLang="en-US" noProof="0" dirty="0"/>
              <a:t>点击添加图片</a:t>
            </a:r>
            <a:endParaRPr lang="en-US" noProof="0" dirty="0"/>
          </a:p>
        </p:txBody>
      </p:sp>
      <p:sp>
        <p:nvSpPr>
          <p:cNvPr id="14" name="副标题"/>
          <p:cNvSpPr>
            <a:spLocks noGrp="1"/>
          </p:cNvSpPr>
          <p:nvPr>
            <p:ph type="body" sz="quarter" idx="22"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17247771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16" name="文字 4"/>
          <p:cNvSpPr>
            <a:spLocks noGrp="1"/>
          </p:cNvSpPr>
          <p:nvPr>
            <p:ph type="body" sz="quarter" idx="35" hasCustomPrompt="1"/>
          </p:nvPr>
        </p:nvSpPr>
        <p:spPr>
          <a:xfrm>
            <a:off x="8396562" y="4256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11" name="图片 4"/>
          <p:cNvSpPr>
            <a:spLocks noGrp="1"/>
          </p:cNvSpPr>
          <p:nvPr>
            <p:ph type="pic" sz="quarter" idx="31" hasCustomPrompt="1"/>
          </p:nvPr>
        </p:nvSpPr>
        <p:spPr>
          <a:xfrm>
            <a:off x="6224085" y="4256213"/>
            <a:ext cx="1968000" cy="1476000"/>
          </a:xfrm>
        </p:spPr>
        <p:txBody>
          <a:bodyPr/>
          <a:lstStyle>
            <a:lvl1pPr algn="ctr">
              <a:defRPr/>
            </a:lvl1pPr>
          </a:lstStyle>
          <a:p>
            <a:r>
              <a:rPr lang="zh-CN" altLang="en-US" noProof="0" dirty="0"/>
              <a:t>点击添加图片</a:t>
            </a:r>
            <a:endParaRPr lang="en-US" noProof="0" dirty="0"/>
          </a:p>
        </p:txBody>
      </p:sp>
      <p:sp>
        <p:nvSpPr>
          <p:cNvPr id="15" name="文字 3"/>
          <p:cNvSpPr>
            <a:spLocks noGrp="1"/>
          </p:cNvSpPr>
          <p:nvPr>
            <p:ph type="body" sz="quarter" idx="34" hasCustomPrompt="1"/>
          </p:nvPr>
        </p:nvSpPr>
        <p:spPr>
          <a:xfrm>
            <a:off x="2756232" y="4256213"/>
            <a:ext cx="3288000"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10" name="图片 3"/>
          <p:cNvSpPr>
            <a:spLocks noGrp="1"/>
          </p:cNvSpPr>
          <p:nvPr>
            <p:ph type="pic" sz="quarter" idx="29" hasCustomPrompt="1"/>
          </p:nvPr>
        </p:nvSpPr>
        <p:spPr>
          <a:xfrm>
            <a:off x="573486" y="4256213"/>
            <a:ext cx="1968000" cy="1476000"/>
          </a:xfrm>
        </p:spPr>
        <p:txBody>
          <a:bodyPr/>
          <a:lstStyle>
            <a:lvl1pPr algn="ctr">
              <a:defRPr/>
            </a:lvl1pPr>
          </a:lstStyle>
          <a:p>
            <a:r>
              <a:rPr lang="zh-CN" altLang="en-US" noProof="0" dirty="0"/>
              <a:t>点击添加图片</a:t>
            </a:r>
            <a:endParaRPr lang="en-US" noProof="0" dirty="0"/>
          </a:p>
        </p:txBody>
      </p:sp>
      <p:sp>
        <p:nvSpPr>
          <p:cNvPr id="21" name="绿色栏 4">
            <a:extLst>
              <a:ext uri="{FF2B5EF4-FFF2-40B4-BE49-F238E27FC236}">
                <a16:creationId xmlns:a16="http://schemas.microsoft.com/office/drawing/2014/main" id="{00D336B3-2575-4F6E-9BAD-8C32D75B6E63}"/>
              </a:ext>
            </a:extLst>
          </p:cNvPr>
          <p:cNvSpPr/>
          <p:nvPr userDrawn="1"/>
        </p:nvSpPr>
        <p:spPr>
          <a:xfrm>
            <a:off x="6224086"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0" name="绿色栏 3">
            <a:extLst>
              <a:ext uri="{FF2B5EF4-FFF2-40B4-BE49-F238E27FC236}">
                <a16:creationId xmlns:a16="http://schemas.microsoft.com/office/drawing/2014/main" id="{5737EC39-0EB2-483C-9B36-B0052D120453}"/>
              </a:ext>
            </a:extLst>
          </p:cNvPr>
          <p:cNvSpPr/>
          <p:nvPr userDrawn="1"/>
        </p:nvSpPr>
        <p:spPr>
          <a:xfrm>
            <a:off x="573486"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4" name="文字 2"/>
          <p:cNvSpPr>
            <a:spLocks noGrp="1"/>
          </p:cNvSpPr>
          <p:nvPr>
            <p:ph type="body" sz="quarter" idx="33" hasCustomPrompt="1"/>
          </p:nvPr>
        </p:nvSpPr>
        <p:spPr>
          <a:xfrm>
            <a:off x="8396562" y="1880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9" name="图片 2"/>
          <p:cNvSpPr>
            <a:spLocks noGrp="1"/>
          </p:cNvSpPr>
          <p:nvPr>
            <p:ph type="pic" sz="quarter" idx="27" hasCustomPrompt="1"/>
          </p:nvPr>
        </p:nvSpPr>
        <p:spPr>
          <a:xfrm>
            <a:off x="6224085" y="1880213"/>
            <a:ext cx="1968000" cy="1476000"/>
          </a:xfrm>
        </p:spPr>
        <p:txBody>
          <a:bodyPr/>
          <a:lstStyle>
            <a:lvl1pPr algn="ctr">
              <a:defRPr/>
            </a:lvl1pPr>
          </a:lstStyle>
          <a:p>
            <a:r>
              <a:rPr lang="zh-CN" altLang="en-US" noProof="0" dirty="0"/>
              <a:t>点击添加图片</a:t>
            </a:r>
            <a:endParaRPr lang="en-US" noProof="0" dirty="0"/>
          </a:p>
        </p:txBody>
      </p:sp>
      <p:sp>
        <p:nvSpPr>
          <p:cNvPr id="13" name="文字 1"/>
          <p:cNvSpPr>
            <a:spLocks noGrp="1"/>
          </p:cNvSpPr>
          <p:nvPr>
            <p:ph type="body" sz="quarter" idx="32" hasCustomPrompt="1"/>
          </p:nvPr>
        </p:nvSpPr>
        <p:spPr>
          <a:xfrm>
            <a:off x="2744107" y="1880213"/>
            <a:ext cx="3288000" cy="1944000"/>
          </a:xfrm>
        </p:spPr>
        <p:txBody>
          <a:bodyPr>
            <a:normAutofit/>
          </a:bodyPr>
          <a:lstStyle>
            <a:lvl1pPr>
              <a:spcAft>
                <a:spcPts val="0"/>
              </a:spcAft>
              <a:defRPr sz="1270" b="1">
                <a:latin typeface="+mn-ea"/>
                <a:ea typeface="+mn-ea"/>
              </a:defRPr>
            </a:lvl1pPr>
            <a:lvl2pPr>
              <a:spcAft>
                <a:spcPts val="0"/>
              </a:spcAft>
              <a:defRPr sz="1270" b="0">
                <a:latin typeface="+mn-ea"/>
                <a:ea typeface="+mn-ea"/>
              </a:defRPr>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8" name="图片 1"/>
          <p:cNvSpPr>
            <a:spLocks noGrp="1"/>
          </p:cNvSpPr>
          <p:nvPr>
            <p:ph type="pic" sz="quarter" idx="25" hasCustomPrompt="1"/>
          </p:nvPr>
        </p:nvSpPr>
        <p:spPr>
          <a:xfrm>
            <a:off x="573486" y="1880213"/>
            <a:ext cx="1968000" cy="1476000"/>
          </a:xfrm>
        </p:spPr>
        <p:txBody>
          <a:bodyPr/>
          <a:lstStyle>
            <a:lvl1pPr algn="ctr">
              <a:defRPr/>
            </a:lvl1pPr>
          </a:lstStyle>
          <a:p>
            <a:r>
              <a:rPr lang="zh-CN" altLang="en-US" noProof="0" dirty="0"/>
              <a:t>点击添加图片</a:t>
            </a:r>
            <a:endParaRPr lang="en-US" noProof="0" dirty="0"/>
          </a:p>
        </p:txBody>
      </p:sp>
      <p:sp>
        <p:nvSpPr>
          <p:cNvPr id="19" name="绿色栏 2">
            <a:extLst>
              <a:ext uri="{FF2B5EF4-FFF2-40B4-BE49-F238E27FC236}">
                <a16:creationId xmlns:a16="http://schemas.microsoft.com/office/drawing/2014/main" id="{E1C3849E-5B87-4E89-A696-B1A8AE50A843}"/>
              </a:ext>
            </a:extLst>
          </p:cNvPr>
          <p:cNvSpPr/>
          <p:nvPr userDrawn="1"/>
        </p:nvSpPr>
        <p:spPr>
          <a:xfrm>
            <a:off x="6224086"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8" name="绿色栏 1">
            <a:extLst>
              <a:ext uri="{FF2B5EF4-FFF2-40B4-BE49-F238E27FC236}">
                <a16:creationId xmlns:a16="http://schemas.microsoft.com/office/drawing/2014/main" id="{BDA76EEA-1E52-4D3C-80ED-6243878A60CE}"/>
              </a:ext>
            </a:extLst>
          </p:cNvPr>
          <p:cNvSpPr/>
          <p:nvPr userDrawn="1"/>
        </p:nvSpPr>
        <p:spPr>
          <a:xfrm>
            <a:off x="573486"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7"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2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6984457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8" name="联合品牌商标 2"/>
          <p:cNvSpPr>
            <a:spLocks noGrp="1"/>
          </p:cNvSpPr>
          <p:nvPr>
            <p:ph type="pic" sz="quarter" idx="23" hasCustomPrompt="1"/>
          </p:nvPr>
        </p:nvSpPr>
        <p:spPr>
          <a:xfrm>
            <a:off x="10446342"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6" y="1857892"/>
            <a:ext cx="5444156"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9"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6824"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1" name="绿色栏 2">
            <a:extLst>
              <a:ext uri="{FF2B5EF4-FFF2-40B4-BE49-F238E27FC236}">
                <a16:creationId xmlns:a16="http://schemas.microsoft.com/office/drawing/2014/main" id="{FD793F86-C856-4EF0-B7D3-046C51438F3B}"/>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0" name="绿色栏 1">
            <a:extLst>
              <a:ext uri="{FF2B5EF4-FFF2-40B4-BE49-F238E27FC236}">
                <a16:creationId xmlns:a16="http://schemas.microsoft.com/office/drawing/2014/main" id="{FDBDB6A6-081D-47AE-B102-5F147C322548}"/>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5034160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tx1"/>
        </a:solidFill>
        <a:effectLst/>
      </p:bgPr>
    </p:bg>
    <p:spTree>
      <p:nvGrpSpPr>
        <p:cNvPr id="1" name=""/>
        <p:cNvGrpSpPr/>
        <p:nvPr/>
      </p:nvGrpSpPr>
      <p:grpSpPr>
        <a:xfrm>
          <a:off x="0" y="0"/>
          <a:ext cx="0" cy="0"/>
          <a:chOff x="0" y="0"/>
          <a:chExt cx="0" cy="0"/>
        </a:xfrm>
      </p:grpSpPr>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25" name="封面满版图">
            <a:extLst>
              <a:ext uri="{FF2B5EF4-FFF2-40B4-BE49-F238E27FC236}">
                <a16:creationId xmlns:a16="http://schemas.microsoft.com/office/drawing/2014/main" id="{DEF77F0F-DE6A-48C9-92BD-013174DD643C}"/>
              </a:ext>
            </a:extLst>
          </p:cNvPr>
          <p:cNvSpPr>
            <a:spLocks noGrp="1"/>
          </p:cNvSpPr>
          <p:nvPr>
            <p:ph type="pic" sz="quarter" idx="11" hasCustomPrompt="1"/>
          </p:nvPr>
        </p:nvSpPr>
        <p:spPr>
          <a:xfrm>
            <a:off x="0" y="0"/>
            <a:ext cx="12192001" cy="6858000"/>
          </a:xfrm>
          <a:prstGeom prst="rect">
            <a:avLst/>
          </a:prstGeom>
        </p:spPr>
        <p:txBody>
          <a:bodyPr/>
          <a:lstStyle>
            <a:lvl1pPr>
              <a:defRPr>
                <a:solidFill>
                  <a:schemeClr val="bg1"/>
                </a:solidFill>
                <a:latin typeface="+mj-lt"/>
              </a:defRPr>
            </a:lvl1pPr>
          </a:lstStyle>
          <a:p>
            <a:r>
              <a:rPr lang="zh-CN" altLang="en-US" noProof="0" dirty="0"/>
              <a:t>单击图标添加图片</a:t>
            </a:r>
            <a:endParaRPr lang="en-US" noProof="0" dirty="0"/>
          </a:p>
        </p:txBody>
      </p:sp>
      <p:pic>
        <p:nvPicPr>
          <p:cNvPr id="10"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pic>
        <p:nvPicPr>
          <p:cNvPr id="26" name="175商标"/>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Tree>
    <p:extLst>
      <p:ext uri="{BB962C8B-B14F-4D97-AF65-F5344CB8AC3E}">
        <p14:creationId xmlns:p14="http://schemas.microsoft.com/office/powerpoint/2010/main" val="26740460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6191607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09286622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7797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6" y="1700213"/>
            <a:ext cx="11165416"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03430390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7" y="1700213"/>
            <a:ext cx="9269612"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5891616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9" name="文字 3"/>
          <p:cNvSpPr>
            <a:spLocks noGrp="1"/>
          </p:cNvSpPr>
          <p:nvPr>
            <p:ph type="body" sz="quarter" idx="19" hasCustomPrompt="1"/>
          </p:nvPr>
        </p:nvSpPr>
        <p:spPr>
          <a:xfrm>
            <a:off x="8128000" y="1851441"/>
            <a:ext cx="3571153"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文字 2"/>
          <p:cNvSpPr>
            <a:spLocks noGrp="1"/>
          </p:cNvSpPr>
          <p:nvPr>
            <p:ph type="body" sz="quarter" idx="17" hasCustomPrompt="1"/>
          </p:nvPr>
        </p:nvSpPr>
        <p:spPr>
          <a:xfrm>
            <a:off x="4350540" y="1851441"/>
            <a:ext cx="3540578"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8" name="文字 1"/>
          <p:cNvSpPr>
            <a:spLocks noGrp="1"/>
          </p:cNvSpPr>
          <p:nvPr>
            <p:ph type="body" sz="quarter" idx="18" hasCustomPrompt="1"/>
          </p:nvPr>
        </p:nvSpPr>
        <p:spPr>
          <a:xfrm>
            <a:off x="573486" y="1851441"/>
            <a:ext cx="3560000"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3" name="绿色栏 3">
            <a:extLst>
              <a:ext uri="{FF2B5EF4-FFF2-40B4-BE49-F238E27FC236}">
                <a16:creationId xmlns:a16="http://schemas.microsoft.com/office/drawing/2014/main" id="{81F94FD0-40C2-4639-AF6C-A43126827B59}"/>
              </a:ext>
            </a:extLst>
          </p:cNvPr>
          <p:cNvSpPr/>
          <p:nvPr userDrawn="1"/>
        </p:nvSpPr>
        <p:spPr>
          <a:xfrm>
            <a:off x="8115300" y="1705969"/>
            <a:ext cx="358385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2" name="绿色栏 2">
            <a:extLst>
              <a:ext uri="{FF2B5EF4-FFF2-40B4-BE49-F238E27FC236}">
                <a16:creationId xmlns:a16="http://schemas.microsoft.com/office/drawing/2014/main" id="{92AE089E-4A0A-4EC7-9961-71221BF50F81}"/>
              </a:ext>
            </a:extLst>
          </p:cNvPr>
          <p:cNvSpPr/>
          <p:nvPr userDrawn="1"/>
        </p:nvSpPr>
        <p:spPr>
          <a:xfrm>
            <a:off x="573486"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1" name="绿色栏 1">
            <a:extLst>
              <a:ext uri="{FF2B5EF4-FFF2-40B4-BE49-F238E27FC236}">
                <a16:creationId xmlns:a16="http://schemas.microsoft.com/office/drawing/2014/main" id="{A820A274-4ADB-4809-84D4-900FDD40E432}"/>
              </a:ext>
            </a:extLst>
          </p:cNvPr>
          <p:cNvSpPr/>
          <p:nvPr userDrawn="1"/>
        </p:nvSpPr>
        <p:spPr>
          <a:xfrm>
            <a:off x="4344827" y="1705969"/>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71048359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5" name="文字 4"/>
          <p:cNvSpPr>
            <a:spLocks noGrp="1"/>
          </p:cNvSpPr>
          <p:nvPr>
            <p:ph type="body" sz="quarter" idx="18" hasCustomPrompt="1"/>
          </p:nvPr>
        </p:nvSpPr>
        <p:spPr>
          <a:xfrm>
            <a:off x="9096838"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文字 3"/>
          <p:cNvSpPr>
            <a:spLocks noGrp="1"/>
          </p:cNvSpPr>
          <p:nvPr>
            <p:ph type="body" sz="quarter" idx="20" hasCustomPrompt="1"/>
          </p:nvPr>
        </p:nvSpPr>
        <p:spPr>
          <a:xfrm>
            <a:off x="6255721"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6" name="文字 2"/>
          <p:cNvSpPr>
            <a:spLocks noGrp="1"/>
          </p:cNvSpPr>
          <p:nvPr>
            <p:ph type="body" sz="quarter" idx="19" hasCustomPrompt="1"/>
          </p:nvPr>
        </p:nvSpPr>
        <p:spPr>
          <a:xfrm>
            <a:off x="3414604"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4" name="文字 1"/>
          <p:cNvSpPr>
            <a:spLocks noGrp="1"/>
          </p:cNvSpPr>
          <p:nvPr>
            <p:ph type="body" sz="quarter" idx="17" hasCustomPrompt="1"/>
          </p:nvPr>
        </p:nvSpPr>
        <p:spPr>
          <a:xfrm>
            <a:off x="573486"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36624046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12" name="页码">
            <a:extLst>
              <a:ext uri="{FF2B5EF4-FFF2-40B4-BE49-F238E27FC236}">
                <a16:creationId xmlns:a16="http://schemas.microsoft.com/office/drawing/2014/main" id="{6339324F-B0E8-4844-A909-4484C4530653}"/>
              </a:ext>
            </a:extLst>
          </p:cNvPr>
          <p:cNvSpPr txBox="1"/>
          <p:nvPr userDrawn="1"/>
        </p:nvSpPr>
        <p:spPr>
          <a:xfrm>
            <a:off x="11382377" y="6477001"/>
            <a:ext cx="307974" cy="11169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a:extLst>
              <a:ext uri="{FF2B5EF4-FFF2-40B4-BE49-F238E27FC236}">
                <a16:creationId xmlns:a16="http://schemas.microsoft.com/office/drawing/2014/main" id="{96E99109-25A2-44AF-9E0F-DC4C1B2A607D}"/>
              </a:ext>
            </a:extLst>
          </p:cNvPr>
          <p:cNvSpPr txBox="1"/>
          <p:nvPr userDrawn="1"/>
        </p:nvSpPr>
        <p:spPr>
          <a:xfrm>
            <a:off x="6335184" y="6477000"/>
            <a:ext cx="4896560" cy="111697"/>
          </a:xfrm>
          <a:prstGeom prst="rect">
            <a:avLst/>
          </a:prstGeom>
          <a:noFill/>
        </p:spPr>
        <p:txBody>
          <a:bodyPr wrap="square" lIns="0" tIns="0" rIns="0" bIns="0" rtlCol="0">
            <a:spAutoFit/>
          </a:bodyPr>
          <a:lstStyle/>
          <a:p>
            <a:pPr marL="0" marR="0" lvl="0" indent="0" algn="r" defTabSz="829544" rtl="0" eaLnBrk="1" fontAlgn="auto" latinLnBrk="0" hangingPunct="1">
              <a:lnSpc>
                <a:spcPct val="100000"/>
              </a:lnSpc>
              <a:spcBef>
                <a:spcPts val="0"/>
              </a:spcBef>
              <a:spcAft>
                <a:spcPts val="0"/>
              </a:spcAft>
              <a:buClrTx/>
              <a:buSzPct val="100000"/>
              <a:buFont typeface="Arial"/>
              <a:buNone/>
              <a:tabLst/>
              <a:defRPr/>
            </a:pPr>
            <a:r>
              <a:rPr kumimoji="0" lang="zh-CN" altLang="en-US" sz="726" b="0" i="0" u="none" strike="noStrike" kern="1200" cap="none" spc="0" normalizeH="0" baseline="0" noProof="0" dirty="0">
                <a:ln>
                  <a:noFill/>
                </a:ln>
                <a:solidFill>
                  <a:prstClr val="white"/>
                </a:solidFill>
                <a:effectLst/>
                <a:uLnTx/>
                <a:uFillTx/>
                <a:latin typeface="+mn-lt"/>
                <a:ea typeface="+mn-ea"/>
                <a:cs typeface="+mn-cs"/>
              </a:rPr>
              <a:t>演示文稿标题</a:t>
            </a:r>
          </a:p>
        </p:txBody>
      </p:sp>
      <p:sp>
        <p:nvSpPr>
          <p:cNvPr id="15" name="版权">
            <a:extLst>
              <a:ext uri="{FF2B5EF4-FFF2-40B4-BE49-F238E27FC236}">
                <a16:creationId xmlns:a16="http://schemas.microsoft.com/office/drawing/2014/main" id="{F7F5A9B4-9555-F74F-9105-663EF4A0FBB0}"/>
              </a:ext>
            </a:extLst>
          </p:cNvPr>
          <p:cNvSpPr txBox="1"/>
          <p:nvPr userDrawn="1"/>
        </p:nvSpPr>
        <p:spPr>
          <a:xfrm>
            <a:off x="501649" y="6492388"/>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white"/>
                </a:solidFill>
                <a:effectLst/>
                <a:uLnTx/>
                <a:uFillTx/>
                <a:latin typeface="Calibri"/>
                <a:ea typeface="+mn-ea"/>
                <a:cs typeface="Arial Unicode MS" panose="020B0604020202020204" pitchFamily="34" charset="-122"/>
              </a:rPr>
              <a:t>© 2021</a:t>
            </a:r>
            <a:r>
              <a:rPr kumimoji="0" lang="zh-CN" altLang="en-US" sz="726" b="0" i="0" u="none" strike="noStrike" kern="1200" cap="none" spc="0" normalizeH="0" baseline="0" noProof="0" dirty="0">
                <a:ln>
                  <a:noFill/>
                </a:ln>
                <a:solidFill>
                  <a:prstClr val="white"/>
                </a:solidFill>
                <a:effectLst/>
                <a:uLnTx/>
                <a:uFillTx/>
                <a:latin typeface="Calibri"/>
                <a:ea typeface="+mn-ea"/>
                <a:cs typeface="Arial Unicode MS" panose="020B0604020202020204" pitchFamily="34" charset="-122"/>
              </a:rPr>
              <a:t>。</a:t>
            </a:r>
            <a:r>
              <a:rPr kumimoji="0" lang="zh-CN" altLang="en-US" sz="726" b="0" i="0" u="none" strike="noStrike" kern="1200" cap="none" spc="0" normalizeH="0" baseline="0" noProof="0" dirty="0">
                <a:ln>
                  <a:noFill/>
                </a:ln>
                <a:solidFill>
                  <a:prstClr val="white"/>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white"/>
              </a:solidFill>
              <a:effectLst/>
              <a:uLnTx/>
              <a:uFillTx/>
              <a:latin typeface="+mn-lt"/>
              <a:ea typeface="+mn-ea"/>
              <a:cs typeface="+mn-cs"/>
            </a:endParaRPr>
          </a:p>
        </p:txBody>
      </p:sp>
      <p:sp>
        <p:nvSpPr>
          <p:cNvPr id="5" name="文字 4"/>
          <p:cNvSpPr>
            <a:spLocks noGrp="1"/>
          </p:cNvSpPr>
          <p:nvPr>
            <p:ph type="body" sz="quarter" idx="18"/>
          </p:nvPr>
        </p:nvSpPr>
        <p:spPr>
          <a:xfrm>
            <a:off x="9100752"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7" name="文字 3"/>
          <p:cNvSpPr>
            <a:spLocks noGrp="1"/>
          </p:cNvSpPr>
          <p:nvPr>
            <p:ph type="body" sz="quarter" idx="20"/>
          </p:nvPr>
        </p:nvSpPr>
        <p:spPr>
          <a:xfrm>
            <a:off x="6235168"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6" name="文字 2"/>
          <p:cNvSpPr>
            <a:spLocks noGrp="1"/>
          </p:cNvSpPr>
          <p:nvPr>
            <p:ph type="body" sz="quarter" idx="19"/>
          </p:nvPr>
        </p:nvSpPr>
        <p:spPr>
          <a:xfrm>
            <a:off x="3369584"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4" name="文字 1"/>
          <p:cNvSpPr>
            <a:spLocks noGrp="1"/>
          </p:cNvSpPr>
          <p:nvPr>
            <p:ph type="body" sz="quarter" idx="17"/>
          </p:nvPr>
        </p:nvSpPr>
        <p:spPr>
          <a:xfrm>
            <a:off x="504000"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8" name="副标题"/>
          <p:cNvSpPr>
            <a:spLocks noGrp="1"/>
          </p:cNvSpPr>
          <p:nvPr>
            <p:ph type="body" sz="quarter" idx="13" hasCustomPrompt="1"/>
          </p:nvPr>
        </p:nvSpPr>
        <p:spPr>
          <a:xfrm>
            <a:off x="501650" y="687695"/>
            <a:ext cx="11188701" cy="757255"/>
          </a:xfrm>
          <a:prstGeom prst="rect">
            <a:avLst/>
          </a:prstGeom>
        </p:spPr>
        <p:txBody>
          <a:bodyPr lIns="0" tIns="0" rIns="0" bIns="0">
            <a:noAutofit/>
          </a:bodyPr>
          <a:lstStyle>
            <a:lvl1pPr marL="0" indent="0">
              <a:buNone/>
              <a:defRPr sz="2177" b="1">
                <a:solidFill>
                  <a:schemeClr val="bg1"/>
                </a:solidFill>
              </a:defRPr>
            </a:lvl1pPr>
          </a:lstStyle>
          <a:p>
            <a:pPr lvl="0"/>
            <a:r>
              <a:rPr lang="zh-CN" altLang="en-US" noProof="0" dirty="0"/>
              <a:t>点击添加副标题</a:t>
            </a:r>
          </a:p>
        </p:txBody>
      </p:sp>
      <p:sp>
        <p:nvSpPr>
          <p:cNvPr id="2" name="标题"/>
          <p:cNvSpPr>
            <a:spLocks noGrp="1"/>
          </p:cNvSpPr>
          <p:nvPr>
            <p:ph type="title"/>
          </p:nvPr>
        </p:nvSpPr>
        <p:spPr>
          <a:xfrm>
            <a:off x="501650" y="317501"/>
            <a:ext cx="11188701" cy="370193"/>
          </a:xfrm>
        </p:spPr>
        <p:txBody>
          <a:bodyPr/>
          <a:lstStyle>
            <a:lvl1pPr>
              <a:defRPr>
                <a:solidFill>
                  <a:schemeClr val="bg1"/>
                </a:solidFill>
              </a:defRPr>
            </a:lvl1pPr>
          </a:lstStyle>
          <a:p>
            <a:r>
              <a:rPr lang="zh-CN" altLang="en-US" noProof="0"/>
              <a:t>单击此处编辑母版标题样式</a:t>
            </a:r>
            <a:endParaRPr lang="en-US" noProof="0" dirty="0"/>
          </a:p>
        </p:txBody>
      </p:sp>
    </p:spTree>
    <p:extLst>
      <p:ext uri="{BB962C8B-B14F-4D97-AF65-F5344CB8AC3E}">
        <p14:creationId xmlns:p14="http://schemas.microsoft.com/office/powerpoint/2010/main" val="242156262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28" name="联合品牌商标 4"/>
          <p:cNvSpPr>
            <a:spLocks noGrp="1"/>
          </p:cNvSpPr>
          <p:nvPr>
            <p:ph type="pic" sz="quarter" idx="27" hasCustomPrompt="1"/>
          </p:nvPr>
        </p:nvSpPr>
        <p:spPr>
          <a:xfrm>
            <a:off x="10446750" y="4249681"/>
            <a:ext cx="1244161" cy="582644"/>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11" name="文字 4"/>
          <p:cNvSpPr>
            <a:spLocks noGrp="1"/>
          </p:cNvSpPr>
          <p:nvPr>
            <p:ph type="body" sz="quarter" idx="23" hasCustomPrompt="1"/>
          </p:nvPr>
        </p:nvSpPr>
        <p:spPr>
          <a:xfrm>
            <a:off x="6246196" y="4249682"/>
            <a:ext cx="545295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27" name="联合品牌商标 3"/>
          <p:cNvSpPr>
            <a:spLocks noGrp="1"/>
          </p:cNvSpPr>
          <p:nvPr>
            <p:ph type="pic" sz="quarter" idx="26" hasCustomPrompt="1"/>
          </p:nvPr>
        </p:nvSpPr>
        <p:spPr>
          <a:xfrm>
            <a:off x="4796150" y="4249682"/>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10" name="文字 3"/>
          <p:cNvSpPr>
            <a:spLocks noGrp="1"/>
          </p:cNvSpPr>
          <p:nvPr>
            <p:ph type="body" sz="quarter" idx="22" hasCustomPrompt="1"/>
          </p:nvPr>
        </p:nvSpPr>
        <p:spPr>
          <a:xfrm>
            <a:off x="573486" y="4249682"/>
            <a:ext cx="5466824"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3" name="绿色栏 4"/>
          <p:cNvSpPr/>
          <p:nvPr/>
        </p:nvSpPr>
        <p:spPr>
          <a:xfrm>
            <a:off x="6246196" y="4103519"/>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GB" sz="1286" dirty="0">
              <a:solidFill>
                <a:schemeClr val="bg1"/>
              </a:solidFill>
            </a:endParaRPr>
          </a:p>
        </p:txBody>
      </p:sp>
      <p:sp>
        <p:nvSpPr>
          <p:cNvPr id="20" name="绿色栏 3">
            <a:extLst>
              <a:ext uri="{FF2B5EF4-FFF2-40B4-BE49-F238E27FC236}">
                <a16:creationId xmlns:a16="http://schemas.microsoft.com/office/drawing/2014/main" id="{8472F893-FB10-474A-AC95-BCC33ECE8AAB}"/>
              </a:ext>
            </a:extLst>
          </p:cNvPr>
          <p:cNvSpPr/>
          <p:nvPr userDrawn="1"/>
        </p:nvSpPr>
        <p:spPr>
          <a:xfrm>
            <a:off x="573486" y="4103519"/>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6" name="联合品牌商标 2"/>
          <p:cNvSpPr>
            <a:spLocks noGrp="1"/>
          </p:cNvSpPr>
          <p:nvPr>
            <p:ph type="pic" sz="quarter" idx="25" hasCustomPrompt="1"/>
          </p:nvPr>
        </p:nvSpPr>
        <p:spPr>
          <a:xfrm>
            <a:off x="10446751"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5" y="1857892"/>
            <a:ext cx="545466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23"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8941"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9" name="绿色栏 2">
            <a:extLst>
              <a:ext uri="{FF2B5EF4-FFF2-40B4-BE49-F238E27FC236}">
                <a16:creationId xmlns:a16="http://schemas.microsoft.com/office/drawing/2014/main" id="{C93583D3-2ECA-4EAE-ABCB-5AE52087BD26}"/>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8" name="绿色栏 1">
            <a:extLst>
              <a:ext uri="{FF2B5EF4-FFF2-40B4-BE49-F238E27FC236}">
                <a16:creationId xmlns:a16="http://schemas.microsoft.com/office/drawing/2014/main" id="{EA85C88C-90C6-43DC-9A4C-58A4C0BA1F97}"/>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07182360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3" name="文字"/>
          <p:cNvSpPr>
            <a:spLocks noGrp="1"/>
          </p:cNvSpPr>
          <p:nvPr>
            <p:ph type="body" sz="quarter" idx="16" hasCustomPrompt="1"/>
          </p:nvPr>
        </p:nvSpPr>
        <p:spPr>
          <a:xfrm>
            <a:off x="9370847" y="6025288"/>
            <a:ext cx="2336875" cy="356462"/>
          </a:xfrm>
        </p:spPr>
        <p:txBody>
          <a:bodyPr>
            <a:normAutofit/>
          </a:bodyPr>
          <a:lstStyle>
            <a:lvl1pPr>
              <a:defRPr sz="953">
                <a:solidFill>
                  <a:schemeClr val="bg1"/>
                </a:solidFill>
              </a:defRPr>
            </a:lvl1pPr>
          </a:lstStyle>
          <a:p>
            <a:pPr lvl="0"/>
            <a:r>
              <a:rPr lang="zh-CN" altLang="en-US" dirty="0"/>
              <a:t>                按一下加入文字</a:t>
            </a:r>
            <a:endParaRPr lang="en-US" dirty="0"/>
          </a:p>
        </p:txBody>
      </p:sp>
      <p:sp>
        <p:nvSpPr>
          <p:cNvPr id="15" name="赞助书/联合品牌标识"/>
          <p:cNvSpPr>
            <a:spLocks noGrp="1"/>
          </p:cNvSpPr>
          <p:nvPr>
            <p:ph type="pic" sz="quarter" idx="14" hasCustomPrompt="1"/>
          </p:nvPr>
        </p:nvSpPr>
        <p:spPr>
          <a:xfrm>
            <a:off x="9370848" y="4211955"/>
            <a:ext cx="2319502" cy="1725448"/>
          </a:xfrm>
        </p:spPr>
        <p:txBody>
          <a:bodyPr anchor="ctr" anchorCtr="0"/>
          <a:lstStyle>
            <a:lvl1pPr algn="l">
              <a:defRPr sz="900">
                <a:solidFill>
                  <a:schemeClr val="bg1"/>
                </a:solidFill>
              </a:defRPr>
            </a:lvl1pPr>
          </a:lstStyle>
          <a:p>
            <a:r>
              <a:rPr lang="zh-CN" altLang="en-US" sz="900" dirty="0"/>
              <a:t>   此处为赞助书</a:t>
            </a:r>
            <a:r>
              <a:rPr lang="en-US" altLang="zh-CN" sz="900" dirty="0"/>
              <a:t>/</a:t>
            </a:r>
            <a:r>
              <a:rPr lang="zh-CN" altLang="en-US" sz="900" dirty="0"/>
              <a:t>联合品牌标识</a:t>
            </a:r>
          </a:p>
        </p:txBody>
      </p:sp>
      <p:sp>
        <p:nvSpPr>
          <p:cNvPr id="14" name="免责声明"/>
          <p:cNvSpPr>
            <a:spLocks noGrp="1"/>
          </p:cNvSpPr>
          <p:nvPr>
            <p:ph type="body" sz="quarter" idx="13"/>
          </p:nvPr>
        </p:nvSpPr>
        <p:spPr>
          <a:xfrm>
            <a:off x="501653" y="4211955"/>
            <a:ext cx="8528936" cy="2169796"/>
          </a:xfrm>
        </p:spPr>
        <p:txBody>
          <a:bodyPr anchor="b" anchorCtr="0">
            <a:normAutofit/>
          </a:bodyPr>
          <a:lstStyle>
            <a:lvl1pPr>
              <a:lnSpc>
                <a:spcPct val="100000"/>
              </a:lnSpc>
              <a:spcAft>
                <a:spcPts val="600"/>
              </a:spcAft>
              <a:defRPr sz="907">
                <a:solidFill>
                  <a:schemeClr val="bg1"/>
                </a:solidFill>
              </a:defRPr>
            </a:lvl1pPr>
          </a:lstStyle>
          <a:p>
            <a:pPr lvl="0"/>
            <a:r>
              <a:rPr lang="zh-CN" altLang="en-US"/>
              <a:t>单击此处编辑母版文本样式</a:t>
            </a:r>
          </a:p>
        </p:txBody>
      </p:sp>
      <p:pic>
        <p:nvPicPr>
          <p:cNvPr id="23"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7"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8"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9"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0"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1"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2"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3"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35631091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4"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tx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单击此处编辑母版文本样式</a:t>
            </a:r>
          </a:p>
        </p:txBody>
      </p:sp>
      <p:sp>
        <p:nvSpPr>
          <p:cNvPr id="5"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tx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2751474914"/>
      </p:ext>
    </p:extLst>
  </p:cSld>
  <p:clrMapOvr>
    <a:masterClrMapping/>
  </p:clrMapOvr>
  <p:transition>
    <p:fade/>
  </p:transition>
  <p:extLst>
    <p:ext uri="{DCECCB84-F9BA-43D5-87BE-67443E8EF086}">
      <p15:sldGuideLst xmlns:p15="http://schemas.microsoft.com/office/powerpoint/2012/main">
        <p15:guide id="1" orient="horz" pos="238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17" name="文字"/>
          <p:cNvSpPr>
            <a:spLocks noGrp="1"/>
          </p:cNvSpPr>
          <p:nvPr>
            <p:ph type="body" sz="quarter" idx="16" hasCustomPrompt="1"/>
          </p:nvPr>
        </p:nvSpPr>
        <p:spPr>
          <a:xfrm>
            <a:off x="9370847" y="6025288"/>
            <a:ext cx="2336875" cy="356462"/>
          </a:xfrm>
        </p:spPr>
        <p:txBody>
          <a:bodyPr>
            <a:normAutofit/>
          </a:bodyPr>
          <a:lstStyle>
            <a:lvl1pPr>
              <a:defRPr sz="953">
                <a:solidFill>
                  <a:schemeClr val="tx1"/>
                </a:solidFill>
              </a:defRPr>
            </a:lvl1pPr>
          </a:lstStyle>
          <a:p>
            <a:pPr lvl="0"/>
            <a:r>
              <a:rPr lang="zh-CN" altLang="en-US" dirty="0"/>
              <a:t>                按一下加入文字</a:t>
            </a:r>
            <a:endParaRPr lang="en-US" dirty="0"/>
          </a:p>
        </p:txBody>
      </p:sp>
      <p:sp>
        <p:nvSpPr>
          <p:cNvPr id="3" name="赞助书/联合品牌标识"/>
          <p:cNvSpPr>
            <a:spLocks noGrp="1"/>
          </p:cNvSpPr>
          <p:nvPr>
            <p:ph type="pic" sz="quarter" idx="14" hasCustomPrompt="1"/>
          </p:nvPr>
        </p:nvSpPr>
        <p:spPr>
          <a:xfrm>
            <a:off x="9370849" y="4211955"/>
            <a:ext cx="2319502" cy="1725448"/>
          </a:xfrm>
        </p:spPr>
        <p:txBody>
          <a:bodyPr anchor="ctr" anchorCtr="0"/>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052" baseline="0"/>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816" b="0" i="0" u="none" strike="noStrike" kern="1200" cap="none" spc="0" normalizeH="0" baseline="0" noProof="0" dirty="0">
                <a:ln>
                  <a:noFill/>
                </a:ln>
                <a:solidFill>
                  <a:prstClr val="black"/>
                </a:solidFill>
                <a:effectLst/>
                <a:uLnTx/>
                <a:uFillTx/>
                <a:latin typeface="Calibri"/>
                <a:ea typeface="+mn-ea"/>
                <a:cs typeface="+mn-cs"/>
              </a:rPr>
              <a:t>   此处为赞助书</a:t>
            </a:r>
            <a:r>
              <a:rPr kumimoji="0" lang="en-US" altLang="zh-CN" sz="816" b="0" i="0" u="none" strike="noStrike" kern="1200" cap="none" spc="0" normalizeH="0" baseline="0" noProof="0" dirty="0">
                <a:ln>
                  <a:noFill/>
                </a:ln>
                <a:solidFill>
                  <a:prstClr val="black"/>
                </a:solidFill>
                <a:effectLst/>
                <a:uLnTx/>
                <a:uFillTx/>
                <a:latin typeface="Calibri"/>
                <a:ea typeface="+mn-ea"/>
                <a:cs typeface="+mn-cs"/>
              </a:rPr>
              <a:t>/</a:t>
            </a:r>
            <a:r>
              <a:rPr kumimoji="0" lang="zh-CN" altLang="en-US" sz="816" b="0" i="0" u="none" strike="noStrike" kern="1200" cap="none" spc="0" normalizeH="0" baseline="0" noProof="0" dirty="0">
                <a:ln>
                  <a:noFill/>
                </a:ln>
                <a:solidFill>
                  <a:prstClr val="black"/>
                </a:solidFill>
                <a:effectLst/>
                <a:uLnTx/>
                <a:uFillTx/>
                <a:latin typeface="Calibri"/>
                <a:ea typeface="+mn-ea"/>
                <a:cs typeface="+mn-cs"/>
              </a:rPr>
              <a:t>联合品牌标识</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免责声明"/>
          <p:cNvSpPr>
            <a:spLocks noGrp="1"/>
          </p:cNvSpPr>
          <p:nvPr>
            <p:ph type="body" sz="quarter" idx="13" hasCustomPrompt="1"/>
          </p:nvPr>
        </p:nvSpPr>
        <p:spPr>
          <a:xfrm>
            <a:off x="501654" y="4211955"/>
            <a:ext cx="8528936" cy="2169796"/>
          </a:xfrm>
        </p:spPr>
        <p:txBody>
          <a:bodyPr anchor="b" anchorCtr="0">
            <a:normAutofit/>
          </a:bodyPr>
          <a:lstStyle>
            <a:lvl1pPr>
              <a:lnSpc>
                <a:spcPct val="100000"/>
              </a:lnSpc>
              <a:spcAft>
                <a:spcPts val="702"/>
              </a:spcAft>
              <a:defRPr sz="907"/>
            </a:lvl1pPr>
          </a:lstStyle>
          <a:p>
            <a:pPr lvl="0"/>
            <a:r>
              <a:rPr lang="zh-CN" altLang="en-US" dirty="0"/>
              <a:t>单击此处编辑母版文本样式</a:t>
            </a:r>
          </a:p>
        </p:txBody>
      </p:sp>
      <p:pic>
        <p:nvPicPr>
          <p:cNvPr id="41"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7" y="378211"/>
            <a:ext cx="826647" cy="326585"/>
          </a:xfrm>
          <a:prstGeom prst="rect">
            <a:avLst/>
          </a:prstGeom>
        </p:spPr>
      </p:pic>
      <p:grpSp>
        <p:nvGrpSpPr>
          <p:cNvPr id="42" name="英文德勤商标"/>
          <p:cNvGrpSpPr/>
          <p:nvPr userDrawn="1"/>
        </p:nvGrpSpPr>
        <p:grpSpPr>
          <a:xfrm>
            <a:off x="501650" y="378211"/>
            <a:ext cx="2166182" cy="327619"/>
            <a:chOff x="398463" y="404813"/>
            <a:chExt cx="1627187" cy="307976"/>
          </a:xfrm>
          <a:solidFill>
            <a:schemeClr val="tx1"/>
          </a:solidFill>
        </p:grpSpPr>
        <p:sp>
          <p:nvSpPr>
            <p:cNvPr id="43"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4"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5"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6"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7"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25123846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标题与副标题">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395670" y="395070"/>
            <a:ext cx="9672320" cy="511810"/>
          </a:xfrm>
          <a:prstGeom prst="rect">
            <a:avLst/>
          </a:prstGeom>
        </p:spPr>
        <p:txBody>
          <a:bodyPr anchor="ctr"/>
          <a:lstStyle/>
          <a:p>
            <a:r>
              <a:rPr dirty="0" err="1"/>
              <a:t>标题文本</a:t>
            </a:r>
            <a:endParaRPr dirty="0"/>
          </a:p>
        </p:txBody>
      </p:sp>
    </p:spTree>
    <p:extLst>
      <p:ext uri="{BB962C8B-B14F-4D97-AF65-F5344CB8AC3E}">
        <p14:creationId xmlns:p14="http://schemas.microsoft.com/office/powerpoint/2010/main" val="456738372"/>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1-标题及内容版-20号字体">
    <p:spTree>
      <p:nvGrpSpPr>
        <p:cNvPr id="1" name=""/>
        <p:cNvGrpSpPr/>
        <p:nvPr/>
      </p:nvGrpSpPr>
      <p:grpSpPr>
        <a:xfrm>
          <a:off x="0" y="0"/>
          <a:ext cx="0" cy="0"/>
          <a:chOff x="0" y="0"/>
          <a:chExt cx="0" cy="0"/>
        </a:xfrm>
      </p:grpSpPr>
      <p:sp>
        <p:nvSpPr>
          <p:cNvPr id="19" name="文本占位符 3"/>
          <p:cNvSpPr>
            <a:spLocks noGrp="1"/>
          </p:cNvSpPr>
          <p:nvPr>
            <p:ph type="body" sz="quarter" idx="18"/>
          </p:nvPr>
        </p:nvSpPr>
        <p:spPr>
          <a:xfrm>
            <a:off x="719254" y="1384301"/>
            <a:ext cx="10801765" cy="1152127"/>
          </a:xfrm>
          <a:prstGeom prst="rect">
            <a:avLst/>
          </a:prstGeom>
        </p:spPr>
        <p:txBody>
          <a:bodyPr lIns="0" tIns="0" rIns="0" bIns="0"/>
          <a:lstStyle>
            <a:lvl1pPr marL="0" marR="0" indent="0" algn="l" defTabSz="1219170" rtl="0" eaLnBrk="1" fontAlgn="base" latinLnBrk="0" hangingPunct="1">
              <a:lnSpc>
                <a:spcPct val="100000"/>
              </a:lnSpc>
              <a:spcBef>
                <a:spcPts val="800"/>
              </a:spcBef>
              <a:spcAft>
                <a:spcPct val="0"/>
              </a:spcAft>
              <a:buClrTx/>
              <a:buSzTx/>
              <a:buFont typeface="Arial" pitchFamily="34" charset="0"/>
              <a:buNone/>
              <a:tabLst/>
              <a:defRPr sz="2133" baseline="0">
                <a:solidFill>
                  <a:schemeClr val="tx2"/>
                </a:solidFill>
                <a:latin typeface="Arial" panose="020B0604020202020204" pitchFamily="34" charset="0"/>
                <a:ea typeface="微软雅黑" panose="020B0503020204020204" pitchFamily="34" charset="-122"/>
              </a:defRPr>
            </a:lvl1pPr>
          </a:lstStyle>
          <a:p>
            <a:pPr lvl="0"/>
            <a:endParaRPr lang="zh-CN" altLang="en-US" dirty="0"/>
          </a:p>
        </p:txBody>
      </p:sp>
      <p:sp>
        <p:nvSpPr>
          <p:cNvPr id="21" name="内容占位符 6"/>
          <p:cNvSpPr>
            <a:spLocks noGrp="1"/>
          </p:cNvSpPr>
          <p:nvPr>
            <p:ph sz="half" idx="1"/>
          </p:nvPr>
        </p:nvSpPr>
        <p:spPr>
          <a:xfrm>
            <a:off x="719255" y="2756925"/>
            <a:ext cx="5280000" cy="3595192"/>
          </a:xfrm>
          <a:prstGeom prst="rect">
            <a:avLst/>
          </a:prstGeom>
        </p:spPr>
        <p:txBody>
          <a:bodyPr lIns="0" tIns="0" rIns="0" bIns="0"/>
          <a:lstStyle>
            <a:lvl1pPr marL="0" indent="0" eaLnBrk="1" hangingPunct="1">
              <a:spcBef>
                <a:spcPts val="0"/>
              </a:spcBef>
              <a:buNone/>
              <a:defRPr sz="1600" baseline="0">
                <a:solidFill>
                  <a:schemeClr val="tx1">
                    <a:lumMod val="75000"/>
                    <a:lumOff val="2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22" name="内容占位符 7"/>
          <p:cNvSpPr>
            <a:spLocks noGrp="1"/>
          </p:cNvSpPr>
          <p:nvPr>
            <p:ph sz="half" idx="2"/>
          </p:nvPr>
        </p:nvSpPr>
        <p:spPr>
          <a:xfrm>
            <a:off x="6241017" y="2756925"/>
            <a:ext cx="5280000" cy="3595192"/>
          </a:xfrm>
          <a:prstGeom prst="rect">
            <a:avLst/>
          </a:prstGeom>
        </p:spPr>
        <p:txBody>
          <a:bodyPr lIns="0" tIns="0" rIns="0" bIns="0"/>
          <a:lstStyle>
            <a:lvl1pPr marL="0" indent="0" eaLnBrk="1" hangingPunct="1">
              <a:spcBef>
                <a:spcPts val="0"/>
              </a:spcBef>
              <a:buNone/>
              <a:defRPr sz="1600" baseline="0">
                <a:solidFill>
                  <a:schemeClr val="tx1">
                    <a:lumMod val="75000"/>
                    <a:lumOff val="2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1" name="标题 5"/>
          <p:cNvSpPr>
            <a:spLocks noGrp="1"/>
          </p:cNvSpPr>
          <p:nvPr>
            <p:ph type="title" hasCustomPrompt="1"/>
          </p:nvPr>
        </p:nvSpPr>
        <p:spPr>
          <a:xfrm>
            <a:off x="719252" y="368710"/>
            <a:ext cx="9697229" cy="922457"/>
          </a:xfrm>
          <a:prstGeom prst="rect">
            <a:avLst/>
          </a:prstGeom>
        </p:spPr>
        <p:txBody>
          <a:bodyPr lIns="0" tIns="0" rIns="0" bIns="0"/>
          <a:lstStyle>
            <a:lvl1pPr algn="l" eaLnBrk="0" hangingPunct="0">
              <a:defRPr kumimoji="0" lang="zh-CN" altLang="en-US" sz="2667" b="1" kern="1200" baseline="0" dirty="0">
                <a:solidFill>
                  <a:srgbClr val="17375E"/>
                </a:solidFill>
                <a:latin typeface="Verdana"/>
                <a:ea typeface="微软雅黑" panose="020B0503020204020204" pitchFamily="34" charset="-122"/>
                <a:cs typeface="Verdana"/>
              </a:defRPr>
            </a:lvl1pPr>
          </a:lstStyle>
          <a:p>
            <a:r>
              <a:rPr lang="zh-CN" altLang="en-US" dirty="0"/>
              <a:t>主标题双行模式，同一</a:t>
            </a:r>
            <a:r>
              <a:rPr lang="en-US" altLang="zh-CN" dirty="0" err="1"/>
              <a:t>ppt</a:t>
            </a:r>
            <a:r>
              <a:rPr lang="zh-CN" altLang="en-US" dirty="0"/>
              <a:t>中主标题单双行模式不要混用；主标题双行模式，同一</a:t>
            </a:r>
            <a:r>
              <a:rPr lang="en-US" altLang="zh-CN" dirty="0" err="1"/>
              <a:t>ppt</a:t>
            </a:r>
            <a:r>
              <a:rPr lang="zh-CN" altLang="en-US" dirty="0"/>
              <a:t>中主标题单双行模式不要混用</a:t>
            </a:r>
          </a:p>
        </p:txBody>
      </p:sp>
      <p:sp>
        <p:nvSpPr>
          <p:cNvPr id="6" name="内容占位符 9"/>
          <p:cNvSpPr>
            <a:spLocks noGrp="1"/>
          </p:cNvSpPr>
          <p:nvPr>
            <p:ph sz="quarter" idx="19" hasCustomPrompt="1"/>
          </p:nvPr>
        </p:nvSpPr>
        <p:spPr>
          <a:xfrm>
            <a:off x="719256" y="-4735"/>
            <a:ext cx="6720897" cy="360000"/>
          </a:xfrm>
          <a:prstGeom prst="rect">
            <a:avLst/>
          </a:prstGeom>
        </p:spPr>
        <p:txBody>
          <a:bodyPr lIns="0" tIns="0" rIns="0" bIns="0" anchor="ctr"/>
          <a:lstStyle>
            <a:lvl1pPr eaLnBrk="1" hangingPunct="1">
              <a:buFontTx/>
              <a:buNone/>
              <a:defRPr sz="1867" b="1" baseline="0">
                <a:solidFill>
                  <a:srgbClr val="769706"/>
                </a:solidFill>
                <a:latin typeface="Arial" panose="020B0604020202020204" pitchFamily="34" charset="0"/>
                <a:ea typeface="微软雅黑" panose="020B0503020204020204" pitchFamily="34" charset="-122"/>
              </a:defRPr>
            </a:lvl1pPr>
            <a:lvl2pPr>
              <a:defRPr sz="3200" b="1"/>
            </a:lvl2pPr>
            <a:lvl3pPr>
              <a:defRPr sz="3200" b="1"/>
            </a:lvl3pPr>
            <a:lvl4pPr>
              <a:defRPr sz="3200" b="1"/>
            </a:lvl4pPr>
            <a:lvl5pPr>
              <a:defRPr sz="3200" b="1"/>
            </a:lvl5pPr>
          </a:lstStyle>
          <a:p>
            <a:pPr lvl="0"/>
            <a:r>
              <a:rPr lang="zh-CN" altLang="en-US" dirty="0"/>
              <a:t>副标题</a:t>
            </a:r>
          </a:p>
        </p:txBody>
      </p:sp>
    </p:spTree>
    <p:extLst>
      <p:ext uri="{BB962C8B-B14F-4D97-AF65-F5344CB8AC3E}">
        <p14:creationId xmlns:p14="http://schemas.microsoft.com/office/powerpoint/2010/main" val="3858655619"/>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xmlns:p14="http://schemas.microsoft.com/office/powerpoint/2010/main" advTm="2000"/>
    </mc:Fallback>
  </mc:AlternateContent>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663">
          <p15:clr>
            <a:srgbClr val="FBAE40"/>
          </p15:clr>
        </p15:guide>
        <p15:guide id="4" orient="horz" pos="890">
          <p15:clr>
            <a:srgbClr val="FBAE40"/>
          </p15:clr>
        </p15:guide>
        <p15:guide id="5" orient="horz" pos="981">
          <p15:clr>
            <a:srgbClr val="FBAE40"/>
          </p15:clr>
        </p15:guide>
        <p15:guide id="6" orient="horz" pos="3838">
          <p15:clr>
            <a:srgbClr val="FBAE40"/>
          </p15:clr>
        </p15:guide>
        <p15:guide id="7" orient="horz" pos="3929">
          <p15:clr>
            <a:srgbClr val="FBAE40"/>
          </p15:clr>
        </p15:guide>
        <p15:guide id="8" orient="horz" pos="4201">
          <p15:clr>
            <a:srgbClr val="FBAE40"/>
          </p15:clr>
        </p15:guide>
        <p15:guide id="9" orient="horz" pos="527">
          <p15:clr>
            <a:srgbClr val="FBAE40"/>
          </p15:clr>
        </p15:guide>
        <p15:guide id="10" pos="4830">
          <p15:clr>
            <a:srgbClr val="FBAE40"/>
          </p15:clr>
        </p15:guide>
        <p15:guide id="11" pos="340">
          <p15:clr>
            <a:srgbClr val="FBAE40"/>
          </p15:clr>
        </p15:guide>
        <p15:guide id="12" pos="546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7A448-1AE1-43A5-8FDC-A89AC1C9D4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524CBD8-3FCC-42D7-8524-725D7F1AB5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5C0D7CE-BE17-40E7-B292-E7B1099F89B0}"/>
              </a:ext>
            </a:extLst>
          </p:cNvPr>
          <p:cNvSpPr>
            <a:spLocks noGrp="1"/>
          </p:cNvSpPr>
          <p:nvPr>
            <p:ph type="dt" sz="half" idx="10"/>
          </p:nvPr>
        </p:nvSpPr>
        <p:spPr/>
        <p:txBody>
          <a:bodyPr/>
          <a:lstStyle/>
          <a:p>
            <a:fld id="{E81D6B4E-5993-46A3-BB2B-C2FF4F8AD65F}" type="datetimeFigureOut">
              <a:rPr lang="zh-CN" altLang="en-US" smtClean="0"/>
              <a:t>2021/10/15</a:t>
            </a:fld>
            <a:endParaRPr lang="zh-CN" altLang="en-US"/>
          </a:p>
        </p:txBody>
      </p:sp>
      <p:sp>
        <p:nvSpPr>
          <p:cNvPr id="5" name="页脚占位符 4">
            <a:extLst>
              <a:ext uri="{FF2B5EF4-FFF2-40B4-BE49-F238E27FC236}">
                <a16:creationId xmlns:a16="http://schemas.microsoft.com/office/drawing/2014/main" id="{ACB372C1-BE0C-461B-8968-6CDB398C3A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A8081E-8731-48C2-98C4-1B9992455322}"/>
              </a:ext>
            </a:extLst>
          </p:cNvPr>
          <p:cNvSpPr>
            <a:spLocks noGrp="1"/>
          </p:cNvSpPr>
          <p:nvPr>
            <p:ph type="sldNum" sz="quarter" idx="12"/>
          </p:nvPr>
        </p:nvSpPr>
        <p:spPr/>
        <p:txBody>
          <a:bodyPr/>
          <a:lstStyle/>
          <a:p>
            <a:fld id="{82DA5910-AC78-4D28-9F63-724485627EF0}" type="slidenum">
              <a:rPr lang="zh-CN" altLang="en-US" smtClean="0"/>
              <a:t>‹#›</a:t>
            </a:fld>
            <a:endParaRPr lang="zh-CN" altLang="en-US"/>
          </a:p>
        </p:txBody>
      </p:sp>
    </p:spTree>
    <p:extLst>
      <p:ext uri="{BB962C8B-B14F-4D97-AF65-F5344CB8AC3E}">
        <p14:creationId xmlns:p14="http://schemas.microsoft.com/office/powerpoint/2010/main" val="15938909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4A848-432A-4A3D-BC05-246749181B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4A3E9F-E0ED-4590-A690-A8C4BB30D95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E60353-A9E3-4E58-942A-EC10DE6501B1}"/>
              </a:ext>
            </a:extLst>
          </p:cNvPr>
          <p:cNvSpPr>
            <a:spLocks noGrp="1"/>
          </p:cNvSpPr>
          <p:nvPr>
            <p:ph type="dt" sz="half" idx="10"/>
          </p:nvPr>
        </p:nvSpPr>
        <p:spPr/>
        <p:txBody>
          <a:bodyPr/>
          <a:lstStyle/>
          <a:p>
            <a:fld id="{E81D6B4E-5993-46A3-BB2B-C2FF4F8AD65F}" type="datetimeFigureOut">
              <a:rPr lang="zh-CN" altLang="en-US" smtClean="0"/>
              <a:t>2021/10/15</a:t>
            </a:fld>
            <a:endParaRPr lang="zh-CN" altLang="en-US"/>
          </a:p>
        </p:txBody>
      </p:sp>
      <p:sp>
        <p:nvSpPr>
          <p:cNvPr id="5" name="页脚占位符 4">
            <a:extLst>
              <a:ext uri="{FF2B5EF4-FFF2-40B4-BE49-F238E27FC236}">
                <a16:creationId xmlns:a16="http://schemas.microsoft.com/office/drawing/2014/main" id="{E1C3354C-61E6-4CAB-8371-B6B88D80FC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011BAD-30D6-43CB-9521-3750BCB64F4A}"/>
              </a:ext>
            </a:extLst>
          </p:cNvPr>
          <p:cNvSpPr>
            <a:spLocks noGrp="1"/>
          </p:cNvSpPr>
          <p:nvPr>
            <p:ph type="sldNum" sz="quarter" idx="12"/>
          </p:nvPr>
        </p:nvSpPr>
        <p:spPr/>
        <p:txBody>
          <a:bodyPr/>
          <a:lstStyle/>
          <a:p>
            <a:fld id="{82DA5910-AC78-4D28-9F63-724485627EF0}" type="slidenum">
              <a:rPr lang="zh-CN" altLang="en-US" smtClean="0"/>
              <a:t>‹#›</a:t>
            </a:fld>
            <a:endParaRPr lang="zh-CN" altLang="en-US"/>
          </a:p>
        </p:txBody>
      </p:sp>
    </p:spTree>
    <p:extLst>
      <p:ext uri="{BB962C8B-B14F-4D97-AF65-F5344CB8AC3E}">
        <p14:creationId xmlns:p14="http://schemas.microsoft.com/office/powerpoint/2010/main" val="25724892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BE46A-3D8B-43C7-86BA-F0959A2C44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A93265-4983-4AF9-8688-44DB857C8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680D4C-0790-4FEE-AAE6-F607232C5433}"/>
              </a:ext>
            </a:extLst>
          </p:cNvPr>
          <p:cNvSpPr>
            <a:spLocks noGrp="1"/>
          </p:cNvSpPr>
          <p:nvPr>
            <p:ph type="dt" sz="half" idx="10"/>
          </p:nvPr>
        </p:nvSpPr>
        <p:spPr/>
        <p:txBody>
          <a:bodyPr/>
          <a:lstStyle/>
          <a:p>
            <a:fld id="{E81D6B4E-5993-46A3-BB2B-C2FF4F8AD65F}" type="datetimeFigureOut">
              <a:rPr lang="zh-CN" altLang="en-US" smtClean="0"/>
              <a:t>2021/10/15</a:t>
            </a:fld>
            <a:endParaRPr lang="zh-CN" altLang="en-US"/>
          </a:p>
        </p:txBody>
      </p:sp>
      <p:sp>
        <p:nvSpPr>
          <p:cNvPr id="5" name="页脚占位符 4">
            <a:extLst>
              <a:ext uri="{FF2B5EF4-FFF2-40B4-BE49-F238E27FC236}">
                <a16:creationId xmlns:a16="http://schemas.microsoft.com/office/drawing/2014/main" id="{AC85327F-0195-4774-BD2A-0092F37692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85B650-1F71-4970-BCB3-D1A83BB44695}"/>
              </a:ext>
            </a:extLst>
          </p:cNvPr>
          <p:cNvSpPr>
            <a:spLocks noGrp="1"/>
          </p:cNvSpPr>
          <p:nvPr>
            <p:ph type="sldNum" sz="quarter" idx="12"/>
          </p:nvPr>
        </p:nvSpPr>
        <p:spPr/>
        <p:txBody>
          <a:bodyPr/>
          <a:lstStyle/>
          <a:p>
            <a:fld id="{82DA5910-AC78-4D28-9F63-724485627EF0}" type="slidenum">
              <a:rPr lang="zh-CN" altLang="en-US" smtClean="0"/>
              <a:t>‹#›</a:t>
            </a:fld>
            <a:endParaRPr lang="zh-CN" altLang="en-US"/>
          </a:p>
        </p:txBody>
      </p:sp>
    </p:spTree>
    <p:extLst>
      <p:ext uri="{BB962C8B-B14F-4D97-AF65-F5344CB8AC3E}">
        <p14:creationId xmlns:p14="http://schemas.microsoft.com/office/powerpoint/2010/main" val="6305296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6A689-B22D-4336-9640-54EBB836CD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3AE6FB-5E5E-4E90-86B3-F7C3DE453D0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93CD6C-11D1-4A33-94BB-7C2C3506974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7DF2E39-E3BD-46E3-A7EC-D8FCDBB17267}"/>
              </a:ext>
            </a:extLst>
          </p:cNvPr>
          <p:cNvSpPr>
            <a:spLocks noGrp="1"/>
          </p:cNvSpPr>
          <p:nvPr>
            <p:ph type="dt" sz="half" idx="10"/>
          </p:nvPr>
        </p:nvSpPr>
        <p:spPr/>
        <p:txBody>
          <a:bodyPr/>
          <a:lstStyle/>
          <a:p>
            <a:fld id="{E81D6B4E-5993-46A3-BB2B-C2FF4F8AD65F}" type="datetimeFigureOut">
              <a:rPr lang="zh-CN" altLang="en-US" smtClean="0"/>
              <a:t>2021/10/15</a:t>
            </a:fld>
            <a:endParaRPr lang="zh-CN" altLang="en-US"/>
          </a:p>
        </p:txBody>
      </p:sp>
      <p:sp>
        <p:nvSpPr>
          <p:cNvPr id="6" name="页脚占位符 5">
            <a:extLst>
              <a:ext uri="{FF2B5EF4-FFF2-40B4-BE49-F238E27FC236}">
                <a16:creationId xmlns:a16="http://schemas.microsoft.com/office/drawing/2014/main" id="{030562E6-6DB8-481D-807E-6BE32CC8CC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2A78C6-2481-47BE-A76D-F72DF774E8E8}"/>
              </a:ext>
            </a:extLst>
          </p:cNvPr>
          <p:cNvSpPr>
            <a:spLocks noGrp="1"/>
          </p:cNvSpPr>
          <p:nvPr>
            <p:ph type="sldNum" sz="quarter" idx="12"/>
          </p:nvPr>
        </p:nvSpPr>
        <p:spPr/>
        <p:txBody>
          <a:bodyPr/>
          <a:lstStyle/>
          <a:p>
            <a:fld id="{82DA5910-AC78-4D28-9F63-724485627EF0}" type="slidenum">
              <a:rPr lang="zh-CN" altLang="en-US" smtClean="0"/>
              <a:t>‹#›</a:t>
            </a:fld>
            <a:endParaRPr lang="zh-CN" altLang="en-US"/>
          </a:p>
        </p:txBody>
      </p:sp>
    </p:spTree>
    <p:extLst>
      <p:ext uri="{BB962C8B-B14F-4D97-AF65-F5344CB8AC3E}">
        <p14:creationId xmlns:p14="http://schemas.microsoft.com/office/powerpoint/2010/main" val="14879938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E2804-3005-4248-A0EE-A02F3A0DEB9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0FC8103-F1E4-41DF-AE94-738F0C17D0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DF45495-776C-4C8B-8097-B0A69508BE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B1DA884-C4C1-4A72-B23D-5402DB206E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D92C35E-4230-471B-A432-E88256175C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D7DEDA9-E414-4F7F-BC06-089A6B9EED97}"/>
              </a:ext>
            </a:extLst>
          </p:cNvPr>
          <p:cNvSpPr>
            <a:spLocks noGrp="1"/>
          </p:cNvSpPr>
          <p:nvPr>
            <p:ph type="dt" sz="half" idx="10"/>
          </p:nvPr>
        </p:nvSpPr>
        <p:spPr/>
        <p:txBody>
          <a:bodyPr/>
          <a:lstStyle/>
          <a:p>
            <a:fld id="{E81D6B4E-5993-46A3-BB2B-C2FF4F8AD65F}" type="datetimeFigureOut">
              <a:rPr lang="zh-CN" altLang="en-US" smtClean="0"/>
              <a:t>2021/10/15</a:t>
            </a:fld>
            <a:endParaRPr lang="zh-CN" altLang="en-US"/>
          </a:p>
        </p:txBody>
      </p:sp>
      <p:sp>
        <p:nvSpPr>
          <p:cNvPr id="8" name="页脚占位符 7">
            <a:extLst>
              <a:ext uri="{FF2B5EF4-FFF2-40B4-BE49-F238E27FC236}">
                <a16:creationId xmlns:a16="http://schemas.microsoft.com/office/drawing/2014/main" id="{4B41D2CB-5E0A-4D12-A0AB-65EBD745F3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E02FEF-0BBC-4E18-85C0-9345E0EB6980}"/>
              </a:ext>
            </a:extLst>
          </p:cNvPr>
          <p:cNvSpPr>
            <a:spLocks noGrp="1"/>
          </p:cNvSpPr>
          <p:nvPr>
            <p:ph type="sldNum" sz="quarter" idx="12"/>
          </p:nvPr>
        </p:nvSpPr>
        <p:spPr/>
        <p:txBody>
          <a:bodyPr/>
          <a:lstStyle/>
          <a:p>
            <a:fld id="{82DA5910-AC78-4D28-9F63-724485627EF0}" type="slidenum">
              <a:rPr lang="zh-CN" altLang="en-US" smtClean="0"/>
              <a:t>‹#›</a:t>
            </a:fld>
            <a:endParaRPr lang="zh-CN" altLang="en-US"/>
          </a:p>
        </p:txBody>
      </p:sp>
    </p:spTree>
    <p:extLst>
      <p:ext uri="{BB962C8B-B14F-4D97-AF65-F5344CB8AC3E}">
        <p14:creationId xmlns:p14="http://schemas.microsoft.com/office/powerpoint/2010/main" val="32875102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B05E9-1C5C-4FA3-BE75-16236CC755E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F53EF2-BEBF-4728-9D11-BD3055E67C98}"/>
              </a:ext>
            </a:extLst>
          </p:cNvPr>
          <p:cNvSpPr>
            <a:spLocks noGrp="1"/>
          </p:cNvSpPr>
          <p:nvPr>
            <p:ph type="dt" sz="half" idx="10"/>
          </p:nvPr>
        </p:nvSpPr>
        <p:spPr/>
        <p:txBody>
          <a:bodyPr/>
          <a:lstStyle/>
          <a:p>
            <a:fld id="{E81D6B4E-5993-46A3-BB2B-C2FF4F8AD65F}" type="datetimeFigureOut">
              <a:rPr lang="zh-CN" altLang="en-US" smtClean="0"/>
              <a:t>2021/10/15</a:t>
            </a:fld>
            <a:endParaRPr lang="zh-CN" altLang="en-US"/>
          </a:p>
        </p:txBody>
      </p:sp>
      <p:sp>
        <p:nvSpPr>
          <p:cNvPr id="4" name="页脚占位符 3">
            <a:extLst>
              <a:ext uri="{FF2B5EF4-FFF2-40B4-BE49-F238E27FC236}">
                <a16:creationId xmlns:a16="http://schemas.microsoft.com/office/drawing/2014/main" id="{CC4328BD-201F-4326-893A-C95B253AEF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91324F-E92C-4CFD-A05D-DCAC7F6EB06A}"/>
              </a:ext>
            </a:extLst>
          </p:cNvPr>
          <p:cNvSpPr>
            <a:spLocks noGrp="1"/>
          </p:cNvSpPr>
          <p:nvPr>
            <p:ph type="sldNum" sz="quarter" idx="12"/>
          </p:nvPr>
        </p:nvSpPr>
        <p:spPr/>
        <p:txBody>
          <a:bodyPr/>
          <a:lstStyle/>
          <a:p>
            <a:fld id="{82DA5910-AC78-4D28-9F63-724485627EF0}" type="slidenum">
              <a:rPr lang="zh-CN" altLang="en-US" smtClean="0"/>
              <a:t>‹#›</a:t>
            </a:fld>
            <a:endParaRPr lang="zh-CN" altLang="en-US"/>
          </a:p>
        </p:txBody>
      </p:sp>
    </p:spTree>
    <p:extLst>
      <p:ext uri="{BB962C8B-B14F-4D97-AF65-F5344CB8AC3E}">
        <p14:creationId xmlns:p14="http://schemas.microsoft.com/office/powerpoint/2010/main" val="37636270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EB39D5-9FEC-48C7-BBEF-FDE98B358D02}"/>
              </a:ext>
            </a:extLst>
          </p:cNvPr>
          <p:cNvSpPr>
            <a:spLocks noGrp="1"/>
          </p:cNvSpPr>
          <p:nvPr>
            <p:ph type="dt" sz="half" idx="10"/>
          </p:nvPr>
        </p:nvSpPr>
        <p:spPr/>
        <p:txBody>
          <a:bodyPr/>
          <a:lstStyle/>
          <a:p>
            <a:fld id="{E81D6B4E-5993-46A3-BB2B-C2FF4F8AD65F}" type="datetimeFigureOut">
              <a:rPr lang="zh-CN" altLang="en-US" smtClean="0"/>
              <a:t>2021/10/15</a:t>
            </a:fld>
            <a:endParaRPr lang="zh-CN" altLang="en-US"/>
          </a:p>
        </p:txBody>
      </p:sp>
      <p:sp>
        <p:nvSpPr>
          <p:cNvPr id="3" name="页脚占位符 2">
            <a:extLst>
              <a:ext uri="{FF2B5EF4-FFF2-40B4-BE49-F238E27FC236}">
                <a16:creationId xmlns:a16="http://schemas.microsoft.com/office/drawing/2014/main" id="{C6BDF797-08E4-42DB-8222-603B8B6383C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37BC0CC-40A9-4C8A-BB26-4C5724EFF212}"/>
              </a:ext>
            </a:extLst>
          </p:cNvPr>
          <p:cNvSpPr>
            <a:spLocks noGrp="1"/>
          </p:cNvSpPr>
          <p:nvPr>
            <p:ph type="sldNum" sz="quarter" idx="12"/>
          </p:nvPr>
        </p:nvSpPr>
        <p:spPr/>
        <p:txBody>
          <a:bodyPr/>
          <a:lstStyle/>
          <a:p>
            <a:fld id="{82DA5910-AC78-4D28-9F63-724485627EF0}" type="slidenum">
              <a:rPr lang="zh-CN" altLang="en-US" smtClean="0"/>
              <a:t>‹#›</a:t>
            </a:fld>
            <a:endParaRPr lang="zh-CN" altLang="en-US"/>
          </a:p>
        </p:txBody>
      </p:sp>
    </p:spTree>
    <p:extLst>
      <p:ext uri="{BB962C8B-B14F-4D97-AF65-F5344CB8AC3E}">
        <p14:creationId xmlns:p14="http://schemas.microsoft.com/office/powerpoint/2010/main" val="356029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8"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9"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183221291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F5FF0-E55F-4155-9AA6-D7E4AD2305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D9D10E-CB5C-414B-AB73-6C24E7C00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41975A8-5941-4ED8-B006-7A3449DB6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DF5C53-597B-47D8-9855-5CEC2C46751A}"/>
              </a:ext>
            </a:extLst>
          </p:cNvPr>
          <p:cNvSpPr>
            <a:spLocks noGrp="1"/>
          </p:cNvSpPr>
          <p:nvPr>
            <p:ph type="dt" sz="half" idx="10"/>
          </p:nvPr>
        </p:nvSpPr>
        <p:spPr/>
        <p:txBody>
          <a:bodyPr/>
          <a:lstStyle/>
          <a:p>
            <a:fld id="{E81D6B4E-5993-46A3-BB2B-C2FF4F8AD65F}" type="datetimeFigureOut">
              <a:rPr lang="zh-CN" altLang="en-US" smtClean="0"/>
              <a:t>2021/10/15</a:t>
            </a:fld>
            <a:endParaRPr lang="zh-CN" altLang="en-US"/>
          </a:p>
        </p:txBody>
      </p:sp>
      <p:sp>
        <p:nvSpPr>
          <p:cNvPr id="6" name="页脚占位符 5">
            <a:extLst>
              <a:ext uri="{FF2B5EF4-FFF2-40B4-BE49-F238E27FC236}">
                <a16:creationId xmlns:a16="http://schemas.microsoft.com/office/drawing/2014/main" id="{D781A4C4-CDF0-42D7-8CDF-6E8013083F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EB1C95-0E3C-4068-BBB0-C982621E9D1D}"/>
              </a:ext>
            </a:extLst>
          </p:cNvPr>
          <p:cNvSpPr>
            <a:spLocks noGrp="1"/>
          </p:cNvSpPr>
          <p:nvPr>
            <p:ph type="sldNum" sz="quarter" idx="12"/>
          </p:nvPr>
        </p:nvSpPr>
        <p:spPr/>
        <p:txBody>
          <a:bodyPr/>
          <a:lstStyle/>
          <a:p>
            <a:fld id="{82DA5910-AC78-4D28-9F63-724485627EF0}" type="slidenum">
              <a:rPr lang="zh-CN" altLang="en-US" smtClean="0"/>
              <a:t>‹#›</a:t>
            </a:fld>
            <a:endParaRPr lang="zh-CN" altLang="en-US"/>
          </a:p>
        </p:txBody>
      </p:sp>
    </p:spTree>
    <p:extLst>
      <p:ext uri="{BB962C8B-B14F-4D97-AF65-F5344CB8AC3E}">
        <p14:creationId xmlns:p14="http://schemas.microsoft.com/office/powerpoint/2010/main" val="3592891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4564A-3FEB-49C2-A88D-5F7956B6DD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02AD3C4-E248-4CF5-BF29-96ABB34BEC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3C0FFB-992D-4B58-A290-C06EC0755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F4D9D20-40C5-47E1-BE22-A953B0B9519B}"/>
              </a:ext>
            </a:extLst>
          </p:cNvPr>
          <p:cNvSpPr>
            <a:spLocks noGrp="1"/>
          </p:cNvSpPr>
          <p:nvPr>
            <p:ph type="dt" sz="half" idx="10"/>
          </p:nvPr>
        </p:nvSpPr>
        <p:spPr/>
        <p:txBody>
          <a:bodyPr/>
          <a:lstStyle/>
          <a:p>
            <a:fld id="{E81D6B4E-5993-46A3-BB2B-C2FF4F8AD65F}" type="datetimeFigureOut">
              <a:rPr lang="zh-CN" altLang="en-US" smtClean="0"/>
              <a:t>2021/10/15</a:t>
            </a:fld>
            <a:endParaRPr lang="zh-CN" altLang="en-US"/>
          </a:p>
        </p:txBody>
      </p:sp>
      <p:sp>
        <p:nvSpPr>
          <p:cNvPr id="6" name="页脚占位符 5">
            <a:extLst>
              <a:ext uri="{FF2B5EF4-FFF2-40B4-BE49-F238E27FC236}">
                <a16:creationId xmlns:a16="http://schemas.microsoft.com/office/drawing/2014/main" id="{CCE69DC9-3A72-4CDA-A90E-B41E895FD6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6D5245-A312-43A8-A03F-D237163F7FBF}"/>
              </a:ext>
            </a:extLst>
          </p:cNvPr>
          <p:cNvSpPr>
            <a:spLocks noGrp="1"/>
          </p:cNvSpPr>
          <p:nvPr>
            <p:ph type="sldNum" sz="quarter" idx="12"/>
          </p:nvPr>
        </p:nvSpPr>
        <p:spPr/>
        <p:txBody>
          <a:bodyPr/>
          <a:lstStyle/>
          <a:p>
            <a:fld id="{82DA5910-AC78-4D28-9F63-724485627EF0}" type="slidenum">
              <a:rPr lang="zh-CN" altLang="en-US" smtClean="0"/>
              <a:t>‹#›</a:t>
            </a:fld>
            <a:endParaRPr lang="zh-CN" altLang="en-US"/>
          </a:p>
        </p:txBody>
      </p:sp>
    </p:spTree>
    <p:extLst>
      <p:ext uri="{BB962C8B-B14F-4D97-AF65-F5344CB8AC3E}">
        <p14:creationId xmlns:p14="http://schemas.microsoft.com/office/powerpoint/2010/main" val="7454335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D47C6-42EA-4E37-B605-CEA4DC9140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1F4D31-A815-4E01-9D00-395F3BA06A0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5A9FD4-345B-47DA-A10E-D58AB07CC0B1}"/>
              </a:ext>
            </a:extLst>
          </p:cNvPr>
          <p:cNvSpPr>
            <a:spLocks noGrp="1"/>
          </p:cNvSpPr>
          <p:nvPr>
            <p:ph type="dt" sz="half" idx="10"/>
          </p:nvPr>
        </p:nvSpPr>
        <p:spPr/>
        <p:txBody>
          <a:bodyPr/>
          <a:lstStyle/>
          <a:p>
            <a:fld id="{E81D6B4E-5993-46A3-BB2B-C2FF4F8AD65F}" type="datetimeFigureOut">
              <a:rPr lang="zh-CN" altLang="en-US" smtClean="0"/>
              <a:t>2021/10/15</a:t>
            </a:fld>
            <a:endParaRPr lang="zh-CN" altLang="en-US"/>
          </a:p>
        </p:txBody>
      </p:sp>
      <p:sp>
        <p:nvSpPr>
          <p:cNvPr id="5" name="页脚占位符 4">
            <a:extLst>
              <a:ext uri="{FF2B5EF4-FFF2-40B4-BE49-F238E27FC236}">
                <a16:creationId xmlns:a16="http://schemas.microsoft.com/office/drawing/2014/main" id="{3E8C7267-0DF4-468B-B190-727C1AAD6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D3D94E-46DA-4923-A23B-256926CFB622}"/>
              </a:ext>
            </a:extLst>
          </p:cNvPr>
          <p:cNvSpPr>
            <a:spLocks noGrp="1"/>
          </p:cNvSpPr>
          <p:nvPr>
            <p:ph type="sldNum" sz="quarter" idx="12"/>
          </p:nvPr>
        </p:nvSpPr>
        <p:spPr/>
        <p:txBody>
          <a:bodyPr/>
          <a:lstStyle/>
          <a:p>
            <a:fld id="{82DA5910-AC78-4D28-9F63-724485627EF0}" type="slidenum">
              <a:rPr lang="zh-CN" altLang="en-US" smtClean="0"/>
              <a:t>‹#›</a:t>
            </a:fld>
            <a:endParaRPr lang="zh-CN" altLang="en-US"/>
          </a:p>
        </p:txBody>
      </p:sp>
    </p:spTree>
    <p:extLst>
      <p:ext uri="{BB962C8B-B14F-4D97-AF65-F5344CB8AC3E}">
        <p14:creationId xmlns:p14="http://schemas.microsoft.com/office/powerpoint/2010/main" val="32516998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AF8B984-6BF6-4A2B-A82F-7802293D3F8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FD00C3-8D5F-446C-AD29-ECC5E03627C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2B9D14-34B3-435D-86C7-51CE2C080B28}"/>
              </a:ext>
            </a:extLst>
          </p:cNvPr>
          <p:cNvSpPr>
            <a:spLocks noGrp="1"/>
          </p:cNvSpPr>
          <p:nvPr>
            <p:ph type="dt" sz="half" idx="10"/>
          </p:nvPr>
        </p:nvSpPr>
        <p:spPr/>
        <p:txBody>
          <a:bodyPr/>
          <a:lstStyle/>
          <a:p>
            <a:fld id="{E81D6B4E-5993-46A3-BB2B-C2FF4F8AD65F}" type="datetimeFigureOut">
              <a:rPr lang="zh-CN" altLang="en-US" smtClean="0"/>
              <a:t>2021/10/15</a:t>
            </a:fld>
            <a:endParaRPr lang="zh-CN" altLang="en-US"/>
          </a:p>
        </p:txBody>
      </p:sp>
      <p:sp>
        <p:nvSpPr>
          <p:cNvPr id="5" name="页脚占位符 4">
            <a:extLst>
              <a:ext uri="{FF2B5EF4-FFF2-40B4-BE49-F238E27FC236}">
                <a16:creationId xmlns:a16="http://schemas.microsoft.com/office/drawing/2014/main" id="{AFD595BB-90C6-4065-839A-923320424B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C4CC53-769C-4022-B78F-C8C66F52B93C}"/>
              </a:ext>
            </a:extLst>
          </p:cNvPr>
          <p:cNvSpPr>
            <a:spLocks noGrp="1"/>
          </p:cNvSpPr>
          <p:nvPr>
            <p:ph type="sldNum" sz="quarter" idx="12"/>
          </p:nvPr>
        </p:nvSpPr>
        <p:spPr/>
        <p:txBody>
          <a:bodyPr/>
          <a:lstStyle/>
          <a:p>
            <a:fld id="{82DA5910-AC78-4D28-9F63-724485627EF0}" type="slidenum">
              <a:rPr lang="zh-CN" altLang="en-US" smtClean="0"/>
              <a:t>‹#›</a:t>
            </a:fld>
            <a:endParaRPr lang="zh-CN" altLang="en-US"/>
          </a:p>
        </p:txBody>
      </p:sp>
    </p:spTree>
    <p:extLst>
      <p:ext uri="{BB962C8B-B14F-4D97-AF65-F5344CB8AC3E}">
        <p14:creationId xmlns:p14="http://schemas.microsoft.com/office/powerpoint/2010/main" val="19908702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510494" y="342216"/>
            <a:ext cx="11071908" cy="429310"/>
          </a:xfrm>
          <a:prstGeom prst="rect">
            <a:avLst/>
          </a:prstGeom>
        </p:spPr>
        <p:txBody>
          <a:bodyPr vert="horz" lIns="91440" tIns="45720" rIns="91440" bIns="45720" rtlCol="0" anchor="ctr" anchorCtr="0">
            <a:noAutofit/>
          </a:bodyPr>
          <a:lstStyle>
            <a:lvl1pPr>
              <a:defRPr b="1"/>
            </a:lvl1pPr>
          </a:lstStyle>
          <a:p>
            <a:r>
              <a:rPr lang="en-US" dirty="0"/>
              <a:t>Click to edit master title style</a:t>
            </a:r>
          </a:p>
        </p:txBody>
      </p:sp>
    </p:spTree>
    <p:extLst>
      <p:ext uri="{BB962C8B-B14F-4D97-AF65-F5344CB8AC3E}">
        <p14:creationId xmlns:p14="http://schemas.microsoft.com/office/powerpoint/2010/main" val="4146885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3"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4"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357069675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5"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6"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64076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7"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单击此处编辑母版文本样式</a:t>
            </a:r>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171913053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23510654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2.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页码"/>
          <p:cNvSpPr txBox="1"/>
          <p:nvPr/>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mj-lt"/>
              <a:cs typeface="Calibri" panose="020F0502020204030204" pitchFamily="34" charset="0"/>
            </a:endParaRPr>
          </a:p>
        </p:txBody>
      </p:sp>
      <p:sp>
        <p:nvSpPr>
          <p:cNvPr id="18" name="版权"/>
          <p:cNvSpPr txBox="1"/>
          <p:nvPr/>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black"/>
              </a:solidFill>
              <a:effectLst/>
              <a:uLnTx/>
              <a:uFillTx/>
              <a:latin typeface="+mj-lt"/>
              <a:ea typeface="+mn-ea"/>
              <a:cs typeface="+mn-cs"/>
            </a:endParaRPr>
          </a:p>
        </p:txBody>
      </p:sp>
      <p:sp>
        <p:nvSpPr>
          <p:cNvPr id="19" name="文字"/>
          <p:cNvSpPr>
            <a:spLocks noGrp="1"/>
          </p:cNvSpPr>
          <p:nvPr>
            <p:ph type="body" idx="1"/>
          </p:nvPr>
        </p:nvSpPr>
        <p:spPr>
          <a:xfrm>
            <a:off x="501651" y="1665289"/>
            <a:ext cx="11188700" cy="4716462"/>
          </a:xfrm>
          <a:prstGeom prst="rect">
            <a:avLst/>
          </a:prstGeom>
        </p:spPr>
        <p:txBody>
          <a:bodyPr vert="horz" lIns="0" tIns="0" rIns="0" bIns="0" rtlCol="0">
            <a:normAutofit/>
          </a:body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标题"/>
          <p:cNvSpPr>
            <a:spLocks noGrp="1"/>
          </p:cNvSpPr>
          <p:nvPr>
            <p:ph type="title"/>
          </p:nvPr>
        </p:nvSpPr>
        <p:spPr bwMode="gray">
          <a:xfrm>
            <a:off x="501652" y="317501"/>
            <a:ext cx="11188700" cy="309820"/>
          </a:xfrm>
          <a:prstGeom prst="rect">
            <a:avLst/>
          </a:prstGeom>
        </p:spPr>
        <p:txBody>
          <a:bodyPr vert="horz" lIns="0" tIns="0" rIns="0" bIns="0" rtlCol="0" anchor="t" anchorCtr="0">
            <a:noAutofit/>
          </a:bodyPr>
          <a:lstStyle/>
          <a:p>
            <a:pPr lvl="0"/>
            <a:r>
              <a:rPr lang="zh-CN" altLang="en-US" dirty="0"/>
              <a:t>单击此处编辑母版文本样式</a:t>
            </a:r>
          </a:p>
        </p:txBody>
      </p:sp>
    </p:spTree>
    <p:extLst>
      <p:ext uri="{BB962C8B-B14F-4D97-AF65-F5344CB8AC3E}">
        <p14:creationId xmlns:p14="http://schemas.microsoft.com/office/powerpoint/2010/main" val="12148279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3" r:id="rId41"/>
    <p:sldLayoutId id="2147483718" r:id="rId42"/>
  </p:sldLayoutIdLst>
  <p:transition>
    <p:fade/>
  </p:transition>
  <p:hf hdr="0" dt="0"/>
  <p:txStyles>
    <p:titleStyle>
      <a:lvl1pPr algn="l" defTabSz="1069215" rtl="0" eaLnBrk="1" latinLnBrk="0" hangingPunct="1">
        <a:spcBef>
          <a:spcPct val="0"/>
        </a:spcBef>
        <a:buNone/>
        <a:defRPr sz="2177" b="1" kern="1200">
          <a:solidFill>
            <a:schemeClr val="tx1"/>
          </a:solidFill>
          <a:latin typeface="+mj-lt"/>
          <a:ea typeface="+mn-ea"/>
          <a:cs typeface="Calibri Light" panose="020F0302020204030204" pitchFamily="34" charset="0"/>
        </a:defRPr>
      </a:lvl1pPr>
    </p:titleStyle>
    <p:body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0" kern="1200">
          <a:solidFill>
            <a:schemeClr val="tx1"/>
          </a:solidFill>
          <a:latin typeface="+mj-lt"/>
          <a:ea typeface="+mn-ea"/>
          <a:cs typeface="Calibri Light" panose="020F0302020204030204" pitchFamily="34" charset="0"/>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lang="en-US" sz="1179" b="1" kern="1200" dirty="0" smtClean="0">
          <a:solidFill>
            <a:schemeClr val="tx1"/>
          </a:solidFill>
          <a:latin typeface="+mj-lt"/>
          <a:ea typeface="+mn-ea"/>
          <a:cs typeface="Calibri Light" panose="020F0302020204030204" pitchFamily="34" charset="0"/>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lang="en-US" sz="1179" kern="1200" dirty="0" smtClean="0">
          <a:solidFill>
            <a:schemeClr val="tx1"/>
          </a:solidFill>
          <a:latin typeface="+mn-lt"/>
          <a:ea typeface="+mn-ea"/>
          <a:cs typeface="Calibri Light" panose="020F0302020204030204" pitchFamily="34" charset="0"/>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5pPr>
      <a:lvl6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6pPr>
      <a:lvl7pPr marL="623007" indent="-206266" algn="l" defTabSz="1069215" rtl="0" eaLnBrk="1" latinLnBrk="0" hangingPunct="1">
        <a:spcBef>
          <a:spcPts val="0"/>
        </a:spcBef>
        <a:spcAft>
          <a:spcPts val="1169"/>
        </a:spcAft>
        <a:buFont typeface="Verdana" panose="020B0604030504040204" pitchFamily="34" charset="0"/>
        <a:buChar char="−"/>
        <a:defRPr sz="1403" kern="1200">
          <a:solidFill>
            <a:schemeClr val="tx1"/>
          </a:solidFill>
          <a:latin typeface="+mn-lt"/>
          <a:ea typeface="+mn-ea"/>
          <a:cs typeface="+mn-cs"/>
        </a:defRPr>
      </a:lvl7pPr>
      <a:lvl8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8pPr>
      <a:lvl9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9pPr>
    </p:bodyStyle>
    <p:otherStyle>
      <a:defPPr>
        <a:defRPr lang="en-US"/>
      </a:defPPr>
      <a:lvl1pPr marL="0" algn="l" defTabSz="1069215" rtl="0" eaLnBrk="1" latinLnBrk="0" hangingPunct="1">
        <a:defRPr sz="2105" kern="1200">
          <a:solidFill>
            <a:schemeClr val="tx1"/>
          </a:solidFill>
          <a:latin typeface="+mn-lt"/>
          <a:ea typeface="+mn-ea"/>
          <a:cs typeface="+mn-cs"/>
        </a:defRPr>
      </a:lvl1pPr>
      <a:lvl2pPr marL="534608" algn="l" defTabSz="1069215" rtl="0" eaLnBrk="1" latinLnBrk="0" hangingPunct="1">
        <a:defRPr sz="2105" kern="1200">
          <a:solidFill>
            <a:schemeClr val="tx1"/>
          </a:solidFill>
          <a:latin typeface="+mn-lt"/>
          <a:ea typeface="+mn-ea"/>
          <a:cs typeface="+mn-cs"/>
        </a:defRPr>
      </a:lvl2pPr>
      <a:lvl3pPr marL="1069215" algn="l" defTabSz="1069215" rtl="0" eaLnBrk="1" latinLnBrk="0" hangingPunct="1">
        <a:defRPr sz="2105" kern="1200">
          <a:solidFill>
            <a:schemeClr val="tx1"/>
          </a:solidFill>
          <a:latin typeface="+mn-lt"/>
          <a:ea typeface="+mn-ea"/>
          <a:cs typeface="+mn-cs"/>
        </a:defRPr>
      </a:lvl3pPr>
      <a:lvl4pPr marL="1603823" algn="l" defTabSz="1069215" rtl="0" eaLnBrk="1" latinLnBrk="0" hangingPunct="1">
        <a:defRPr sz="2105" kern="1200">
          <a:solidFill>
            <a:schemeClr val="tx1"/>
          </a:solidFill>
          <a:latin typeface="+mn-lt"/>
          <a:ea typeface="+mn-ea"/>
          <a:cs typeface="+mn-cs"/>
        </a:defRPr>
      </a:lvl4pPr>
      <a:lvl5pPr marL="2138430" algn="l" defTabSz="1069215" rtl="0" eaLnBrk="1" latinLnBrk="0" hangingPunct="1">
        <a:defRPr sz="2105" kern="1200">
          <a:solidFill>
            <a:schemeClr val="tx1"/>
          </a:solidFill>
          <a:latin typeface="+mn-lt"/>
          <a:ea typeface="+mn-ea"/>
          <a:cs typeface="+mn-cs"/>
        </a:defRPr>
      </a:lvl5pPr>
      <a:lvl6pPr marL="2673038" algn="l" defTabSz="1069215" rtl="0" eaLnBrk="1" latinLnBrk="0" hangingPunct="1">
        <a:defRPr sz="2105" kern="1200">
          <a:solidFill>
            <a:schemeClr val="tx1"/>
          </a:solidFill>
          <a:latin typeface="+mn-lt"/>
          <a:ea typeface="+mn-ea"/>
          <a:cs typeface="+mn-cs"/>
        </a:defRPr>
      </a:lvl6pPr>
      <a:lvl7pPr marL="3207645" algn="l" defTabSz="1069215" rtl="0" eaLnBrk="1" latinLnBrk="0" hangingPunct="1">
        <a:defRPr sz="2105" kern="1200">
          <a:solidFill>
            <a:schemeClr val="tx1"/>
          </a:solidFill>
          <a:latin typeface="+mn-lt"/>
          <a:ea typeface="+mn-ea"/>
          <a:cs typeface="+mn-cs"/>
        </a:defRPr>
      </a:lvl7pPr>
      <a:lvl8pPr marL="3742253" algn="l" defTabSz="1069215" rtl="0" eaLnBrk="1" latinLnBrk="0" hangingPunct="1">
        <a:defRPr sz="2105" kern="1200">
          <a:solidFill>
            <a:schemeClr val="tx1"/>
          </a:solidFill>
          <a:latin typeface="+mn-lt"/>
          <a:ea typeface="+mn-ea"/>
          <a:cs typeface="+mn-cs"/>
        </a:defRPr>
      </a:lvl8pPr>
      <a:lvl9pPr marL="4276860" algn="l" defTabSz="1069215" rtl="0" eaLnBrk="1" latinLnBrk="0" hangingPunct="1">
        <a:defRPr sz="2105"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4483">
          <p15:clr>
            <a:srgbClr val="F26B43"/>
          </p15:clr>
        </p15:guide>
        <p15:guide id="24" orient="horz" pos="2381">
          <p15:clr>
            <a:srgbClr val="F26B43"/>
          </p15:clr>
        </p15:guide>
        <p15:guide id="25" orient="horz" pos="4431">
          <p15:clr>
            <a:srgbClr val="F26B43"/>
          </p15:clr>
        </p15:guide>
        <p15:guide id="26" pos="277">
          <p15:clr>
            <a:srgbClr val="F26B43"/>
          </p15:clr>
        </p15:guide>
        <p15:guide id="27" pos="6458">
          <p15:clr>
            <a:srgbClr val="F26B43"/>
          </p15:clr>
        </p15:guide>
        <p15:guide id="28" orient="horz" pos="1181">
          <p15:clr>
            <a:srgbClr val="F26B43"/>
          </p15:clr>
        </p15:guide>
        <p15:guide id="29" orient="horz" pos="220">
          <p15:clr>
            <a:srgbClr val="F26B43"/>
          </p15:clr>
        </p15:guide>
        <p15:guide id="30" orient="horz" pos="4497">
          <p15:clr>
            <a:srgbClr val="F26B43"/>
          </p15:clr>
        </p15:guide>
        <p15:guide id="31" pos="4351">
          <p15:clr>
            <a:srgbClr val="F26B43"/>
          </p15:clr>
        </p15:guide>
        <p15:guide id="32" orient="horz" pos="260">
          <p15:clr>
            <a:srgbClr val="F26B43"/>
          </p15:clr>
        </p15:guide>
        <p15:guide id="33" pos="1195">
          <p15:clr>
            <a:srgbClr val="F26B43"/>
          </p15:clr>
        </p15:guide>
        <p15:guide id="34" pos="1329">
          <p15:clr>
            <a:srgbClr val="F26B43"/>
          </p15:clr>
        </p15:guide>
        <p15:guide id="35" pos="2245">
          <p15:clr>
            <a:srgbClr val="F26B43"/>
          </p15:clr>
        </p15:guide>
        <p15:guide id="36" pos="2377">
          <p15:clr>
            <a:srgbClr val="F26B43"/>
          </p15:clr>
        </p15:guide>
        <p15:guide id="37" pos="5402">
          <p15:clr>
            <a:srgbClr val="F26B43"/>
          </p15:clr>
        </p15:guide>
        <p15:guide id="38" pos="3301">
          <p15:clr>
            <a:srgbClr val="F26B43"/>
          </p15:clr>
        </p15:guide>
        <p15:guide id="39" pos="3434">
          <p15:clr>
            <a:srgbClr val="F26B43"/>
          </p15:clr>
        </p15:guide>
        <p15:guide id="40" pos="3368">
          <p15:clr>
            <a:srgbClr val="F26B43"/>
          </p15:clr>
        </p15:guide>
        <p15:guide id="41" pos="5535">
          <p15:clr>
            <a:srgbClr val="F26B43"/>
          </p15:clr>
        </p15:guide>
        <p15:guide id="42" orient="horz" pos="1156">
          <p15:clr>
            <a:srgbClr val="F26B43"/>
          </p15:clr>
        </p15:guide>
        <p15:guide id="43" orient="horz" pos="70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BB0DE7-E755-4C86-8E73-C3024ACCE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30FEE22-1BD9-4465-A3E3-5FC646BFA0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C409A2-E679-46BE-890F-521E992586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D6B4E-5993-46A3-BB2B-C2FF4F8AD65F}" type="datetimeFigureOut">
              <a:rPr lang="zh-CN" altLang="en-US" smtClean="0"/>
              <a:t>2021/10/15</a:t>
            </a:fld>
            <a:endParaRPr lang="zh-CN" altLang="en-US"/>
          </a:p>
        </p:txBody>
      </p:sp>
      <p:sp>
        <p:nvSpPr>
          <p:cNvPr id="5" name="页脚占位符 4">
            <a:extLst>
              <a:ext uri="{FF2B5EF4-FFF2-40B4-BE49-F238E27FC236}">
                <a16:creationId xmlns:a16="http://schemas.microsoft.com/office/drawing/2014/main" id="{2D27743D-B7E0-482B-876B-D1CCCE82D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D411D7-5F87-4DDE-B061-08C18A3FC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A5910-AC78-4D28-9F63-724485627EF0}" type="slidenum">
              <a:rPr lang="zh-CN" altLang="en-US" smtClean="0"/>
              <a:t>‹#›</a:t>
            </a:fld>
            <a:endParaRPr lang="zh-CN" altLang="en-US"/>
          </a:p>
        </p:txBody>
      </p:sp>
    </p:spTree>
    <p:extLst>
      <p:ext uri="{BB962C8B-B14F-4D97-AF65-F5344CB8AC3E}">
        <p14:creationId xmlns:p14="http://schemas.microsoft.com/office/powerpoint/2010/main" val="340435233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41.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1.xml"/><Relationship Id="rId5" Type="http://schemas.openxmlformats.org/officeDocument/2006/relationships/chart" Target="../charts/char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slideLayout" Target="../slideLayouts/slideLayout41.xml"/><Relationship Id="rId1" Type="http://schemas.openxmlformats.org/officeDocument/2006/relationships/tags" Target="../tags/tag4.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42.xml"/><Relationship Id="rId1" Type="http://schemas.openxmlformats.org/officeDocument/2006/relationships/tags" Target="../tags/tag5.xml"/><Relationship Id="rId4" Type="http://schemas.openxmlformats.org/officeDocument/2006/relationships/chart" Target="../charts/chart8.xml"/></Relationships>
</file>

<file path=ppt/slides/_rels/slide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slideLayout" Target="../slideLayouts/slideLayout4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4.xml"/><Relationship Id="rId1" Type="http://schemas.openxmlformats.org/officeDocument/2006/relationships/tags" Target="../tags/tag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9" name="27198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3425" y="484511"/>
            <a:ext cx="12194672" cy="5018086"/>
            <a:chOff x="3425" y="1125538"/>
            <a:chExt cx="12194672" cy="5018086"/>
          </a:xfrm>
        </p:grpSpPr>
        <p:sp>
          <p:nvSpPr>
            <p:cNvPr id="60" name="í$ḷíḓé">
              <a:extLst>
                <a:ext uri="{FF2B5EF4-FFF2-40B4-BE49-F238E27FC236}">
                  <a16:creationId xmlns:a16="http://schemas.microsoft.com/office/drawing/2014/main" id="{FD5E9C9E-255F-44D0-AE0F-DDF6464CD438}"/>
                </a:ext>
              </a:extLst>
            </p:cNvPr>
            <p:cNvSpPr/>
            <p:nvPr/>
          </p:nvSpPr>
          <p:spPr>
            <a:xfrm>
              <a:off x="3425" y="1125538"/>
              <a:ext cx="12194672" cy="1358462"/>
            </a:xfrm>
            <a:prstGeom prst="rect">
              <a:avLst/>
            </a:prstGeom>
            <a:blipFill>
              <a:blip r:embed="rId3"/>
              <a:srcRect/>
              <a:stretch>
                <a:fillRect t="-271060" b="-268539"/>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pPr algn="ctr"/>
              <a:endParaRPr sz="4800">
                <a:latin typeface="华文细黑" panose="02010600040101010101" pitchFamily="2" charset="-122"/>
                <a:ea typeface="华文细黑" panose="02010600040101010101" pitchFamily="2" charset="-122"/>
              </a:endParaRPr>
            </a:p>
          </p:txBody>
        </p:sp>
        <p:cxnSp>
          <p:nvCxnSpPr>
            <p:cNvPr id="61" name="直接连接符 60">
              <a:extLst>
                <a:ext uri="{FF2B5EF4-FFF2-40B4-BE49-F238E27FC236}">
                  <a16:creationId xmlns:a16="http://schemas.microsoft.com/office/drawing/2014/main" id="{0C5C2F48-B1B4-4A51-88BC-D7C69C7B5710}"/>
                </a:ext>
              </a:extLst>
            </p:cNvPr>
            <p:cNvCxnSpPr>
              <a:cxnSpLocks/>
            </p:cNvCxnSpPr>
            <p:nvPr/>
          </p:nvCxnSpPr>
          <p:spPr>
            <a:xfrm>
              <a:off x="660406" y="2483999"/>
              <a:ext cx="0" cy="3659625"/>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317A0B5E-0C11-4C8D-B511-69B78CA6F606}"/>
                </a:ext>
              </a:extLst>
            </p:cNvPr>
            <p:cNvCxnSpPr>
              <a:cxnSpLocks/>
            </p:cNvCxnSpPr>
            <p:nvPr/>
          </p:nvCxnSpPr>
          <p:spPr>
            <a:xfrm>
              <a:off x="4395266" y="2483999"/>
              <a:ext cx="0" cy="3659625"/>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E4F519DE-C16C-40C4-BEE6-C375FD3B907F}"/>
                </a:ext>
              </a:extLst>
            </p:cNvPr>
            <p:cNvCxnSpPr>
              <a:cxnSpLocks/>
            </p:cNvCxnSpPr>
            <p:nvPr/>
          </p:nvCxnSpPr>
          <p:spPr>
            <a:xfrm>
              <a:off x="8120604" y="2483999"/>
              <a:ext cx="0" cy="3659625"/>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4" name="ïş1îdê">
              <a:extLst>
                <a:ext uri="{FF2B5EF4-FFF2-40B4-BE49-F238E27FC236}">
                  <a16:creationId xmlns:a16="http://schemas.microsoft.com/office/drawing/2014/main" id="{FD6B0B04-B0FA-4CC1-B328-3B36531E860F}"/>
                </a:ext>
              </a:extLst>
            </p:cNvPr>
            <p:cNvSpPr/>
            <p:nvPr/>
          </p:nvSpPr>
          <p:spPr>
            <a:xfrm>
              <a:off x="736606" y="2932341"/>
              <a:ext cx="3572937" cy="2077284"/>
            </a:xfrm>
            <a:prstGeom prst="rect">
              <a:avLst/>
            </a:prstGeom>
            <a:ln>
              <a:noFill/>
            </a:ln>
          </p:spPr>
          <p:txBody>
            <a:bodyPr wrap="square" lIns="45720" tIns="22860" rIns="45720" bIns="2286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marL="85725" indent="-85725" algn="l">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工业生产</a:t>
              </a:r>
              <a:r>
                <a:rPr lang="zh-CN" altLang="en-US" sz="1000" b="1" dirty="0">
                  <a:solidFill>
                    <a:srgbClr val="ED8B00"/>
                  </a:solidFill>
                  <a:latin typeface="华文细黑" panose="02010600040101010101" pitchFamily="2" charset="-122"/>
                  <a:ea typeface="华文细黑" panose="02010600040101010101" pitchFamily="2" charset="-122"/>
                </a:rPr>
                <a:t>稳定增长</a:t>
              </a:r>
              <a:r>
                <a:rPr lang="zh-CN" altLang="en-US" sz="1000" dirty="0">
                  <a:latin typeface="华文细黑" panose="02010600040101010101" pitchFamily="2" charset="-122"/>
                  <a:ea typeface="华文细黑" panose="02010600040101010101" pitchFamily="2" charset="-122"/>
                </a:rPr>
                <a:t>：上半年全国规模以上工业增加值同比增长</a:t>
              </a:r>
              <a:r>
                <a:rPr lang="en-US" altLang="zh-CN" sz="1000" dirty="0">
                  <a:latin typeface="华文细黑" panose="02010600040101010101" pitchFamily="2" charset="-122"/>
                  <a:ea typeface="华文细黑" panose="02010600040101010101" pitchFamily="2" charset="-122"/>
                </a:rPr>
                <a:t>15.9%</a:t>
              </a:r>
              <a:r>
                <a:rPr lang="zh-CN" altLang="en-US" sz="1000" dirty="0">
                  <a:latin typeface="华文细黑" panose="02010600040101010101" pitchFamily="2" charset="-122"/>
                  <a:ea typeface="华文细黑" panose="02010600040101010101" pitchFamily="2" charset="-122"/>
                </a:rPr>
                <a:t>，两年平均增长</a:t>
              </a:r>
              <a:r>
                <a:rPr lang="en-US" altLang="zh-CN" sz="1000" dirty="0">
                  <a:latin typeface="华文细黑" panose="02010600040101010101" pitchFamily="2" charset="-122"/>
                  <a:ea typeface="华文细黑" panose="02010600040101010101" pitchFamily="2" charset="-122"/>
                </a:rPr>
                <a:t>7.0%</a:t>
              </a:r>
              <a:r>
                <a:rPr lang="zh-CN" altLang="en-US" sz="1000" dirty="0">
                  <a:latin typeface="华文细黑" panose="02010600040101010101" pitchFamily="2" charset="-122"/>
                  <a:ea typeface="华文细黑" panose="02010600040101010101" pitchFamily="2" charset="-122"/>
                </a:rPr>
                <a:t>；比一季度加快</a:t>
              </a:r>
              <a:r>
                <a:rPr lang="en-US" altLang="zh-CN" sz="1000" dirty="0">
                  <a:latin typeface="华文细黑" panose="02010600040101010101" pitchFamily="2" charset="-122"/>
                  <a:ea typeface="华文细黑" panose="02010600040101010101" pitchFamily="2" charset="-122"/>
                </a:rPr>
                <a:t>0.2</a:t>
              </a:r>
              <a:r>
                <a:rPr lang="zh-CN" altLang="en-US" sz="1000" dirty="0">
                  <a:latin typeface="华文细黑" panose="02010600040101010101" pitchFamily="2" charset="-122"/>
                  <a:ea typeface="华文细黑" panose="02010600040101010101" pitchFamily="2" charset="-122"/>
                </a:rPr>
                <a:t>个百分点；其中二季度同比增长</a:t>
              </a:r>
              <a:r>
                <a:rPr lang="en-US" altLang="zh-CN" sz="1000" dirty="0">
                  <a:latin typeface="华文细黑" panose="02010600040101010101" pitchFamily="2" charset="-122"/>
                  <a:ea typeface="华文细黑" panose="02010600040101010101" pitchFamily="2" charset="-122"/>
                </a:rPr>
                <a:t>8.9%</a:t>
              </a:r>
              <a:r>
                <a:rPr lang="zh-CN" altLang="en-US" sz="1000" dirty="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pPr marL="85725" indent="-85725" algn="l">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服务业</a:t>
              </a:r>
              <a:r>
                <a:rPr lang="zh-CN" altLang="en-US" sz="1000" b="1" dirty="0">
                  <a:solidFill>
                    <a:srgbClr val="ED8B00"/>
                  </a:solidFill>
                  <a:latin typeface="华文细黑" panose="02010600040101010101" pitchFamily="2" charset="-122"/>
                  <a:ea typeface="华文细黑" panose="02010600040101010101" pitchFamily="2" charset="-122"/>
                </a:rPr>
                <a:t>稳步恢复</a:t>
              </a:r>
              <a:r>
                <a:rPr lang="zh-CN" altLang="en-US" sz="1000" dirty="0">
                  <a:latin typeface="华文细黑" panose="02010600040101010101" pitchFamily="2" charset="-122"/>
                  <a:ea typeface="华文细黑" panose="02010600040101010101" pitchFamily="2" charset="-122"/>
                </a:rPr>
                <a:t>：二季度第三产业增加值同比增长</a:t>
              </a:r>
              <a:r>
                <a:rPr lang="en-US" altLang="zh-CN" sz="1000" dirty="0">
                  <a:latin typeface="华文细黑" panose="02010600040101010101" pitchFamily="2" charset="-122"/>
                  <a:ea typeface="华文细黑" panose="02010600040101010101" pitchFamily="2" charset="-122"/>
                </a:rPr>
                <a:t>8.3%</a:t>
              </a:r>
              <a:r>
                <a:rPr lang="zh-CN" altLang="en-US" sz="1000" dirty="0">
                  <a:latin typeface="华文细黑" panose="02010600040101010101" pitchFamily="2" charset="-122"/>
                  <a:ea typeface="华文细黑" panose="02010600040101010101" pitchFamily="2" charset="-122"/>
                </a:rPr>
                <a:t>，两年平均增长</a:t>
              </a:r>
              <a:r>
                <a:rPr lang="en-US" altLang="zh-CN" sz="1000" dirty="0">
                  <a:latin typeface="华文细黑" panose="02010600040101010101" pitchFamily="2" charset="-122"/>
                  <a:ea typeface="华文细黑" panose="02010600040101010101" pitchFamily="2" charset="-122"/>
                </a:rPr>
                <a:t>5.1%</a:t>
              </a:r>
              <a:r>
                <a:rPr lang="zh-CN" altLang="en-US" sz="1000" dirty="0">
                  <a:latin typeface="华文细黑" panose="02010600040101010101" pitchFamily="2" charset="-122"/>
                  <a:ea typeface="华文细黑" panose="02010600040101010101" pitchFamily="2" charset="-122"/>
                </a:rPr>
                <a:t>；一季度同比增长</a:t>
              </a:r>
              <a:r>
                <a:rPr lang="en-US" altLang="zh-CN" sz="1000" dirty="0">
                  <a:latin typeface="华文细黑" panose="02010600040101010101" pitchFamily="2" charset="-122"/>
                  <a:ea typeface="华文细黑" panose="02010600040101010101" pitchFamily="2" charset="-122"/>
                </a:rPr>
                <a:t>15.6%</a:t>
              </a:r>
              <a:r>
                <a:rPr lang="zh-CN" altLang="en-US" sz="1000" dirty="0">
                  <a:latin typeface="华文细黑" panose="02010600040101010101" pitchFamily="2" charset="-122"/>
                  <a:ea typeface="华文细黑" panose="02010600040101010101" pitchFamily="2" charset="-122"/>
                </a:rPr>
                <a:t>，两年平均增长</a:t>
              </a:r>
              <a:r>
                <a:rPr lang="en-US" altLang="zh-CN" sz="1000" dirty="0">
                  <a:latin typeface="华文细黑" panose="02010600040101010101" pitchFamily="2" charset="-122"/>
                  <a:ea typeface="华文细黑" panose="02010600040101010101" pitchFamily="2" charset="-122"/>
                </a:rPr>
                <a:t>4.7%</a:t>
              </a:r>
              <a:r>
                <a:rPr lang="zh-CN" altLang="en-US" sz="1000" dirty="0">
                  <a:latin typeface="华文细黑" panose="02010600040101010101" pitchFamily="2" charset="-122"/>
                  <a:ea typeface="华文细黑" panose="02010600040101010101" pitchFamily="2" charset="-122"/>
                </a:rPr>
                <a:t>。</a:t>
              </a:r>
            </a:p>
            <a:p>
              <a:pPr marL="85725" indent="-85725" algn="l">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固定资产投资</a:t>
              </a:r>
              <a:r>
                <a:rPr lang="zh-CN" altLang="en-US" sz="1000" b="1" dirty="0">
                  <a:solidFill>
                    <a:srgbClr val="ED8B00"/>
                  </a:solidFill>
                  <a:latin typeface="华文细黑" panose="02010600040101010101" pitchFamily="2" charset="-122"/>
                  <a:ea typeface="华文细黑" panose="02010600040101010101" pitchFamily="2" charset="-122"/>
                </a:rPr>
                <a:t>持续恢复</a:t>
              </a:r>
              <a:r>
                <a:rPr lang="zh-CN" altLang="en-US" sz="1000" dirty="0">
                  <a:latin typeface="华文细黑" panose="02010600040101010101" pitchFamily="2" charset="-122"/>
                  <a:ea typeface="华文细黑" panose="02010600040101010101" pitchFamily="2" charset="-122"/>
                </a:rPr>
                <a:t>：上半年全国固定资产投资</a:t>
              </a:r>
              <a:r>
                <a:rPr lang="en-US" altLang="zh-CN" sz="1000" dirty="0">
                  <a:latin typeface="华文细黑" panose="02010600040101010101" pitchFamily="2" charset="-122"/>
                  <a:ea typeface="华文细黑" panose="02010600040101010101" pitchFamily="2" charset="-122"/>
                </a:rPr>
                <a:t>255900</a:t>
              </a:r>
              <a:r>
                <a:rPr lang="zh-CN" altLang="en-US" sz="1000" dirty="0">
                  <a:latin typeface="华文细黑" panose="02010600040101010101" pitchFamily="2" charset="-122"/>
                  <a:ea typeface="华文细黑" panose="02010600040101010101" pitchFamily="2" charset="-122"/>
                </a:rPr>
                <a:t>亿元（不含农户），同比增长</a:t>
              </a:r>
              <a:r>
                <a:rPr lang="en-US" altLang="zh-CN" sz="1000" dirty="0">
                  <a:latin typeface="华文细黑" panose="02010600040101010101" pitchFamily="2" charset="-122"/>
                  <a:ea typeface="华文细黑" panose="02010600040101010101" pitchFamily="2" charset="-122"/>
                </a:rPr>
                <a:t>12.6%</a:t>
              </a:r>
              <a:r>
                <a:rPr lang="zh-CN" altLang="en-US" sz="1000" dirty="0">
                  <a:latin typeface="华文细黑" panose="02010600040101010101" pitchFamily="2" charset="-122"/>
                  <a:ea typeface="华文细黑" panose="02010600040101010101" pitchFamily="2" charset="-122"/>
                </a:rPr>
                <a:t>，</a:t>
              </a:r>
              <a:r>
                <a:rPr lang="en-US" altLang="zh-CN" sz="1000" dirty="0">
                  <a:latin typeface="华文细黑" panose="02010600040101010101" pitchFamily="2" charset="-122"/>
                  <a:ea typeface="华文细黑" panose="02010600040101010101" pitchFamily="2" charset="-122"/>
                </a:rPr>
                <a:t>6</a:t>
              </a:r>
              <a:r>
                <a:rPr lang="zh-CN" altLang="en-US" sz="1000" dirty="0">
                  <a:latin typeface="华文细黑" panose="02010600040101010101" pitchFamily="2" charset="-122"/>
                  <a:ea typeface="华文细黑" panose="02010600040101010101" pitchFamily="2" charset="-122"/>
                </a:rPr>
                <a:t>月份环比增长</a:t>
              </a:r>
              <a:r>
                <a:rPr lang="en-US" altLang="zh-CN" sz="1000" dirty="0">
                  <a:latin typeface="华文细黑" panose="02010600040101010101" pitchFamily="2" charset="-122"/>
                  <a:ea typeface="华文细黑" panose="02010600040101010101" pitchFamily="2" charset="-122"/>
                </a:rPr>
                <a:t>0.35%</a:t>
              </a:r>
              <a:r>
                <a:rPr lang="zh-CN" altLang="en-US" sz="1000" dirty="0">
                  <a:latin typeface="华文细黑" panose="02010600040101010101" pitchFamily="2" charset="-122"/>
                  <a:ea typeface="华文细黑" panose="02010600040101010101" pitchFamily="2" charset="-122"/>
                </a:rPr>
                <a:t>；两年平均增长</a:t>
              </a:r>
              <a:r>
                <a:rPr lang="en-US" altLang="zh-CN" sz="1000" dirty="0">
                  <a:latin typeface="华文细黑" panose="02010600040101010101" pitchFamily="2" charset="-122"/>
                  <a:ea typeface="华文细黑" panose="02010600040101010101" pitchFamily="2" charset="-122"/>
                </a:rPr>
                <a:t>4.4%</a:t>
              </a:r>
              <a:r>
                <a:rPr lang="zh-CN" altLang="en-US" sz="1000" dirty="0">
                  <a:latin typeface="华文细黑" panose="02010600040101010101" pitchFamily="2" charset="-122"/>
                  <a:ea typeface="华文细黑" panose="02010600040101010101" pitchFamily="2" charset="-122"/>
                </a:rPr>
                <a:t>，比一季度加快</a:t>
              </a:r>
              <a:r>
                <a:rPr lang="en-US" altLang="zh-CN" sz="1000" dirty="0">
                  <a:latin typeface="华文细黑" panose="02010600040101010101" pitchFamily="2" charset="-122"/>
                  <a:ea typeface="华文细黑" panose="02010600040101010101" pitchFamily="2" charset="-122"/>
                </a:rPr>
                <a:t>1.5</a:t>
              </a:r>
              <a:r>
                <a:rPr lang="zh-CN" altLang="en-US" sz="1000" dirty="0">
                  <a:latin typeface="华文细黑" panose="02010600040101010101" pitchFamily="2" charset="-122"/>
                  <a:ea typeface="华文细黑" panose="02010600040101010101" pitchFamily="2" charset="-122"/>
                </a:rPr>
                <a:t>个百分点。</a:t>
              </a:r>
              <a:endParaRPr lang="en-US" altLang="zh-CN" sz="1000" dirty="0">
                <a:latin typeface="华文细黑" panose="02010600040101010101" pitchFamily="2" charset="-122"/>
                <a:ea typeface="华文细黑" panose="02010600040101010101" pitchFamily="2" charset="-122"/>
              </a:endParaRPr>
            </a:p>
          </p:txBody>
        </p:sp>
        <p:sp>
          <p:nvSpPr>
            <p:cNvPr id="65" name="îṡḻîḑé">
              <a:extLst>
                <a:ext uri="{FF2B5EF4-FFF2-40B4-BE49-F238E27FC236}">
                  <a16:creationId xmlns:a16="http://schemas.microsoft.com/office/drawing/2014/main" id="{F7BEBCDA-DCBA-4DCE-A75F-67DB3BBD59E8}"/>
                </a:ext>
              </a:extLst>
            </p:cNvPr>
            <p:cNvSpPr txBox="1"/>
            <p:nvPr/>
          </p:nvSpPr>
          <p:spPr bwMode="auto">
            <a:xfrm>
              <a:off x="669928" y="2531607"/>
              <a:ext cx="338928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22860" rIns="45720" bIns="22860" anchor="b" anchorCtr="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eaLnBrk="1" hangingPunct="1">
                <a:lnSpc>
                  <a:spcPct val="100000"/>
                </a:lnSpc>
                <a:spcBef>
                  <a:spcPct val="0"/>
                </a:spcBef>
                <a:buFontTx/>
                <a:buNone/>
              </a:pPr>
              <a:r>
                <a:rPr lang="zh-CN" altLang="en-US" sz="1600" b="1" dirty="0">
                  <a:latin typeface="华文细黑" panose="02010600040101010101" pitchFamily="2" charset="-122"/>
                  <a:ea typeface="华文细黑" panose="02010600040101010101" pitchFamily="2" charset="-122"/>
                </a:rPr>
                <a:t>经济层面</a:t>
              </a:r>
              <a:endParaRPr lang="en-US" altLang="zh-CN" sz="1600" b="1" dirty="0">
                <a:latin typeface="华文细黑" panose="02010600040101010101" pitchFamily="2" charset="-122"/>
                <a:ea typeface="华文细黑" panose="02010600040101010101" pitchFamily="2" charset="-122"/>
              </a:endParaRPr>
            </a:p>
          </p:txBody>
        </p:sp>
        <p:sp>
          <p:nvSpPr>
            <p:cNvPr id="66" name="işliḓe">
              <a:extLst>
                <a:ext uri="{FF2B5EF4-FFF2-40B4-BE49-F238E27FC236}">
                  <a16:creationId xmlns:a16="http://schemas.microsoft.com/office/drawing/2014/main" id="{15C6ECAE-9930-416A-AB23-0F7517989CB0}"/>
                </a:ext>
              </a:extLst>
            </p:cNvPr>
            <p:cNvSpPr/>
            <p:nvPr/>
          </p:nvSpPr>
          <p:spPr>
            <a:xfrm>
              <a:off x="4460346" y="2930576"/>
              <a:ext cx="3572938" cy="1820109"/>
            </a:xfrm>
            <a:prstGeom prst="rect">
              <a:avLst/>
            </a:prstGeom>
            <a:ln>
              <a:noFill/>
            </a:ln>
          </p:spPr>
          <p:txBody>
            <a:bodyPr wrap="square" lIns="45720" tIns="22860" rIns="45720" bIns="22860" anchor="t">
              <a:noAutofit/>
            </a:bodyPr>
            <a:lstStyle/>
            <a:p>
              <a:pPr marL="85725" indent="-85725">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疫情催化，行业发展</a:t>
              </a:r>
              <a:r>
                <a:rPr lang="zh-CN" altLang="en-US" sz="1000" b="1" dirty="0">
                  <a:solidFill>
                    <a:srgbClr val="ED8B00"/>
                  </a:solidFill>
                  <a:latin typeface="华文细黑" panose="02010600040101010101" pitchFamily="2" charset="-122"/>
                  <a:ea typeface="华文细黑" panose="02010600040101010101" pitchFamily="2" charset="-122"/>
                </a:rPr>
                <a:t>迎来风口</a:t>
              </a:r>
              <a:r>
                <a:rPr lang="zh-CN" altLang="en-US" sz="1000" dirty="0">
                  <a:solidFill>
                    <a:srgbClr val="ED8B00"/>
                  </a:solidFill>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居民活动范围受到限制，消费者行为发生明显改变，新媒体平台培育了新一批预制菜的尝鲜者。</a:t>
              </a:r>
            </a:p>
            <a:p>
              <a:pPr marL="85725" indent="-85725">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餐饮企业</a:t>
              </a:r>
              <a:r>
                <a:rPr lang="zh-CN" altLang="en-US" sz="1000" b="1" dirty="0">
                  <a:solidFill>
                    <a:srgbClr val="ED8B00"/>
                  </a:solidFill>
                  <a:latin typeface="华文细黑" panose="02010600040101010101" pitchFamily="2" charset="-122"/>
                  <a:ea typeface="华文细黑" panose="02010600040101010101" pitchFamily="2" charset="-122"/>
                </a:rPr>
                <a:t>抗风险需求增加</a:t>
              </a:r>
              <a:r>
                <a:rPr lang="zh-CN" altLang="en-US" sz="1000" dirty="0">
                  <a:solidFill>
                    <a:srgbClr val="ED8B00"/>
                  </a:solidFill>
                  <a:latin typeface="华文细黑" panose="02010600040101010101" pitchFamily="2" charset="-122"/>
                  <a:ea typeface="华文细黑" panose="02010600040101010101" pitchFamily="2" charset="-122"/>
                </a:rPr>
                <a:t>：</a:t>
              </a:r>
              <a:r>
                <a:rPr lang="en-US" altLang="zh-CN" sz="1000" dirty="0">
                  <a:latin typeface="华文细黑" panose="02010600040101010101" pitchFamily="2" charset="-122"/>
                  <a:ea typeface="华文细黑" panose="02010600040101010101" pitchFamily="2" charset="-122"/>
                </a:rPr>
                <a:t>2020</a:t>
              </a:r>
              <a:r>
                <a:rPr lang="zh-CN" altLang="en-US" sz="1000" dirty="0">
                  <a:latin typeface="华文细黑" panose="02010600040101010101" pitchFamily="2" charset="-122"/>
                  <a:ea typeface="华文细黑" panose="02010600040101010101" pitchFamily="2" charset="-122"/>
                </a:rPr>
                <a:t>年的疫情对餐饮业造成巨大冲击，但通过餐饮企业将消费者喜欢的餐品变为预制菜在线下线上各种渠道销售，可以某种程度上减小门店暂停营业的影响。疫情期间</a:t>
              </a:r>
              <a:r>
                <a:rPr lang="en-US" altLang="zh-CN" sz="1000" dirty="0">
                  <a:latin typeface="华文细黑" panose="02010600040101010101" pitchFamily="2" charset="-122"/>
                  <a:ea typeface="华文细黑" panose="02010600040101010101" pitchFamily="2" charset="-122"/>
                </a:rPr>
                <a:t>90%</a:t>
              </a:r>
              <a:r>
                <a:rPr lang="zh-CN" altLang="en-US" sz="1000" dirty="0">
                  <a:latin typeface="华文细黑" panose="02010600040101010101" pitchFamily="2" charset="-122"/>
                  <a:ea typeface="华文细黑" panose="02010600040101010101" pitchFamily="2" charset="-122"/>
                </a:rPr>
                <a:t>以上的受访餐饮企业发力外卖产品，有</a:t>
              </a:r>
              <a:r>
                <a:rPr lang="en-US" altLang="zh-CN" sz="1000" dirty="0">
                  <a:latin typeface="华文细黑" panose="02010600040101010101" pitchFamily="2" charset="-122"/>
                  <a:ea typeface="华文细黑" panose="02010600040101010101" pitchFamily="2" charset="-122"/>
                </a:rPr>
                <a:t>91.6%</a:t>
              </a:r>
              <a:r>
                <a:rPr lang="zh-CN" altLang="en-US" sz="1000" dirty="0">
                  <a:latin typeface="华文细黑" panose="02010600040101010101" pitchFamily="2" charset="-122"/>
                  <a:ea typeface="华文细黑" panose="02010600040101010101" pitchFamily="2" charset="-122"/>
                </a:rPr>
                <a:t>的企业出售半成品和预包装食品。</a:t>
              </a:r>
            </a:p>
          </p:txBody>
        </p:sp>
        <p:sp>
          <p:nvSpPr>
            <p:cNvPr id="67" name="iśḷíḑé">
              <a:extLst>
                <a:ext uri="{FF2B5EF4-FFF2-40B4-BE49-F238E27FC236}">
                  <a16:creationId xmlns:a16="http://schemas.microsoft.com/office/drawing/2014/main" id="{DEA06D75-0338-4AAD-8B09-BF019DBA5801}"/>
                </a:ext>
              </a:extLst>
            </p:cNvPr>
            <p:cNvSpPr txBox="1"/>
            <p:nvPr/>
          </p:nvSpPr>
          <p:spPr bwMode="auto">
            <a:xfrm>
              <a:off x="4414078" y="2531607"/>
              <a:ext cx="338928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22860" rIns="45720" bIns="22860" anchor="b" anchorCtr="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eaLnBrk="1" hangingPunct="1">
                <a:lnSpc>
                  <a:spcPct val="100000"/>
                </a:lnSpc>
                <a:spcBef>
                  <a:spcPct val="0"/>
                </a:spcBef>
                <a:buFontTx/>
                <a:buNone/>
              </a:pPr>
              <a:r>
                <a:rPr lang="zh-CN" altLang="en-US" sz="1600" b="1" dirty="0">
                  <a:latin typeface="华文细黑" panose="02010600040101010101" pitchFamily="2" charset="-122"/>
                  <a:ea typeface="华文细黑" panose="02010600040101010101" pitchFamily="2" charset="-122"/>
                </a:rPr>
                <a:t>疫情层面</a:t>
              </a:r>
              <a:endParaRPr lang="en-US" altLang="zh-CN" sz="1600" b="1" dirty="0">
                <a:latin typeface="华文细黑" panose="02010600040101010101" pitchFamily="2" charset="-122"/>
                <a:ea typeface="华文细黑" panose="02010600040101010101" pitchFamily="2" charset="-122"/>
              </a:endParaRPr>
            </a:p>
          </p:txBody>
        </p:sp>
        <p:sp>
          <p:nvSpPr>
            <p:cNvPr id="68" name="is1íḍê">
              <a:extLst>
                <a:ext uri="{FF2B5EF4-FFF2-40B4-BE49-F238E27FC236}">
                  <a16:creationId xmlns:a16="http://schemas.microsoft.com/office/drawing/2014/main" id="{00E50021-E65C-49C6-B4A4-05B7BEE76488}"/>
                </a:ext>
              </a:extLst>
            </p:cNvPr>
            <p:cNvSpPr/>
            <p:nvPr/>
          </p:nvSpPr>
          <p:spPr>
            <a:xfrm>
              <a:off x="8185846" y="2920786"/>
              <a:ext cx="3649138" cy="2477333"/>
            </a:xfrm>
            <a:prstGeom prst="rect">
              <a:avLst/>
            </a:prstGeom>
            <a:ln>
              <a:noFill/>
            </a:ln>
          </p:spPr>
          <p:txBody>
            <a:bodyPr wrap="square" lIns="45720" tIns="22860" rIns="45720" bIns="22860" anchor="t">
              <a:noAutofit/>
            </a:bodyPr>
            <a:lstStyle/>
            <a:p>
              <a:pPr marL="85725" indent="-85725">
                <a:lnSpc>
                  <a:spcPct val="130000"/>
                </a:lnSpc>
                <a:spcBef>
                  <a:spcPct val="0"/>
                </a:spcBef>
                <a:spcAft>
                  <a:spcPts val="1200"/>
                </a:spcAft>
                <a:buFont typeface="Arial" panose="020B0604020202020204" pitchFamily="34" charset="0"/>
                <a:buChar char="•"/>
              </a:pPr>
              <a:r>
                <a:rPr lang="zh-CN" altLang="en-US" sz="1000" b="1" dirty="0">
                  <a:solidFill>
                    <a:srgbClr val="ED8B00"/>
                  </a:solidFill>
                  <a:latin typeface="华文细黑" panose="02010600040101010101" pitchFamily="2" charset="-122"/>
                  <a:ea typeface="华文细黑" panose="02010600040101010101" pitchFamily="2" charset="-122"/>
                </a:rPr>
                <a:t>经济发展催生预制菜消费需求</a:t>
              </a:r>
              <a:r>
                <a:rPr lang="zh-CN" altLang="en-US" sz="1000" dirty="0">
                  <a:latin typeface="华文细黑" panose="02010600040101010101" pitchFamily="2" charset="-122"/>
                  <a:ea typeface="华文细黑" panose="02010600040101010101" pitchFamily="2" charset="-122"/>
                </a:rPr>
                <a:t>：经济发展使人们生活节奏加快，而预制菜有免切、免洗、免配的特点，可以帮助消费者找到工作与生活之间的平衡点。</a:t>
              </a:r>
            </a:p>
            <a:p>
              <a:pPr marL="85725" indent="-85725">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经济发展提高了消费者的</a:t>
              </a:r>
              <a:r>
                <a:rPr lang="zh-CN" altLang="en-US" sz="1000" b="1" dirty="0">
                  <a:solidFill>
                    <a:srgbClr val="ED8B00"/>
                  </a:solidFill>
                  <a:latin typeface="华文细黑" panose="02010600040101010101" pitchFamily="2" charset="-122"/>
                  <a:ea typeface="华文细黑" panose="02010600040101010101" pitchFamily="2" charset="-122"/>
                </a:rPr>
                <a:t>购买力</a:t>
              </a:r>
              <a:r>
                <a:rPr lang="zh-CN" altLang="en-US" sz="1000" dirty="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pPr marL="85725" indent="-85725">
                <a:lnSpc>
                  <a:spcPct val="130000"/>
                </a:lnSpc>
                <a:spcBef>
                  <a:spcPct val="0"/>
                </a:spcBef>
                <a:spcAft>
                  <a:spcPts val="1200"/>
                </a:spcAft>
                <a:buFont typeface="Arial" panose="020B0604020202020204" pitchFamily="34" charset="0"/>
                <a:buChar char="•"/>
              </a:pPr>
              <a:r>
                <a:rPr lang="zh-CN" altLang="en-US" sz="1000" b="1" dirty="0">
                  <a:solidFill>
                    <a:srgbClr val="ED8B00"/>
                  </a:solidFill>
                  <a:latin typeface="华文细黑" panose="02010600040101010101" pitchFamily="2" charset="-122"/>
                  <a:ea typeface="华文细黑" panose="02010600040101010101" pitchFamily="2" charset="-122"/>
                </a:rPr>
                <a:t>家庭结构变化增加预制菜目标消费群体</a:t>
              </a:r>
              <a:r>
                <a:rPr lang="zh-CN" altLang="en-US" sz="1000" dirty="0">
                  <a:latin typeface="华文细黑" panose="02010600040101010101" pitchFamily="2" charset="-122"/>
                  <a:ea typeface="华文细黑" panose="02010600040101010101" pitchFamily="2" charset="-122"/>
                </a:rPr>
                <a:t>：单身及无孩家庭增加将更易成为预制菜的目标消费群体；</a:t>
              </a:r>
              <a:r>
                <a:rPr lang="en-US" altLang="zh-CN" sz="1000" dirty="0">
                  <a:latin typeface="华文细黑" panose="02010600040101010101" pitchFamily="2" charset="-122"/>
                  <a:ea typeface="华文细黑" panose="02010600040101010101" pitchFamily="2" charset="-122"/>
                </a:rPr>
                <a:t>2020</a:t>
              </a:r>
              <a:r>
                <a:rPr lang="zh-CN" altLang="en-US" sz="1000" dirty="0">
                  <a:latin typeface="华文细黑" panose="02010600040101010101" pitchFamily="2" charset="-122"/>
                  <a:ea typeface="华文细黑" panose="02010600040101010101" pitchFamily="2" charset="-122"/>
                </a:rPr>
                <a:t>年我国出生人口约为</a:t>
              </a:r>
              <a:r>
                <a:rPr lang="en-US" altLang="zh-CN" sz="1000" dirty="0">
                  <a:latin typeface="华文细黑" panose="02010600040101010101" pitchFamily="2" charset="-122"/>
                  <a:ea typeface="华文细黑" panose="02010600040101010101" pitchFamily="2" charset="-122"/>
                </a:rPr>
                <a:t>1200</a:t>
              </a:r>
              <a:r>
                <a:rPr lang="zh-CN" altLang="en-US" sz="1000" dirty="0">
                  <a:latin typeface="华文细黑" panose="02010600040101010101" pitchFamily="2" charset="-122"/>
                  <a:ea typeface="华文细黑" panose="02010600040101010101" pitchFamily="2" charset="-122"/>
                </a:rPr>
                <a:t>万人，我国育龄妇女总和生育率为</a:t>
              </a:r>
              <a:r>
                <a:rPr lang="en-US" altLang="zh-CN" sz="1000" dirty="0">
                  <a:latin typeface="华文细黑" panose="02010600040101010101" pitchFamily="2" charset="-122"/>
                  <a:ea typeface="华文细黑" panose="02010600040101010101" pitchFamily="2" charset="-122"/>
                </a:rPr>
                <a:t>1.3</a:t>
              </a:r>
              <a:r>
                <a:rPr lang="zh-CN" altLang="en-US" sz="1000" dirty="0">
                  <a:latin typeface="华文细黑" panose="02010600040101010101" pitchFamily="2" charset="-122"/>
                  <a:ea typeface="华文细黑" panose="02010600040101010101" pitchFamily="2" charset="-122"/>
                </a:rPr>
                <a:t>，处于较低生育水平；我国单身成年人口数量不断壮大，截至</a:t>
              </a:r>
              <a:r>
                <a:rPr lang="en-US" altLang="zh-CN" sz="1000" dirty="0">
                  <a:latin typeface="华文细黑" panose="02010600040101010101" pitchFamily="2" charset="-122"/>
                  <a:ea typeface="华文细黑" panose="02010600040101010101" pitchFamily="2" charset="-122"/>
                </a:rPr>
                <a:t>2019</a:t>
              </a:r>
              <a:r>
                <a:rPr lang="zh-CN" altLang="en-US" sz="1000" dirty="0">
                  <a:latin typeface="华文细黑" panose="02010600040101010101" pitchFamily="2" charset="-122"/>
                  <a:ea typeface="华文细黑" panose="02010600040101010101" pitchFamily="2" charset="-122"/>
                </a:rPr>
                <a:t>年我国单身成年人口已达</a:t>
              </a:r>
              <a:r>
                <a:rPr lang="en-US" altLang="zh-CN" sz="1000" dirty="0">
                  <a:latin typeface="华文细黑" panose="02010600040101010101" pitchFamily="2" charset="-122"/>
                  <a:ea typeface="华文细黑" panose="02010600040101010101" pitchFamily="2" charset="-122"/>
                </a:rPr>
                <a:t>2.6</a:t>
              </a:r>
              <a:r>
                <a:rPr lang="zh-CN" altLang="en-US" sz="1000" dirty="0">
                  <a:latin typeface="华文细黑" panose="02010600040101010101" pitchFamily="2" charset="-122"/>
                  <a:ea typeface="华文细黑" panose="02010600040101010101" pitchFamily="2" charset="-122"/>
                </a:rPr>
                <a:t>亿人，超</a:t>
              </a:r>
              <a:r>
                <a:rPr lang="en-US" altLang="zh-CN" sz="1000" dirty="0">
                  <a:latin typeface="华文细黑" panose="02010600040101010101" pitchFamily="2" charset="-122"/>
                  <a:ea typeface="华文细黑" panose="02010600040101010101" pitchFamily="2" charset="-122"/>
                </a:rPr>
                <a:t>7000</a:t>
              </a:r>
              <a:r>
                <a:rPr lang="zh-CN" altLang="en-US" sz="1000" dirty="0">
                  <a:latin typeface="华文细黑" panose="02010600040101010101" pitchFamily="2" charset="-122"/>
                  <a:ea typeface="华文细黑" panose="02010600040101010101" pitchFamily="2" charset="-122"/>
                </a:rPr>
                <a:t>万人为独居群体，预计</a:t>
              </a:r>
              <a:r>
                <a:rPr lang="en-US" altLang="zh-CN" sz="1000" dirty="0">
                  <a:latin typeface="华文细黑" panose="02010600040101010101" pitchFamily="2" charset="-122"/>
                  <a:ea typeface="华文细黑" panose="02010600040101010101" pitchFamily="2" charset="-122"/>
                </a:rPr>
                <a:t>2021</a:t>
              </a:r>
              <a:r>
                <a:rPr lang="zh-CN" altLang="en-US" sz="1000" dirty="0">
                  <a:latin typeface="华文细黑" panose="02010600040101010101" pitchFamily="2" charset="-122"/>
                  <a:ea typeface="华文细黑" panose="02010600040101010101" pitchFamily="2" charset="-122"/>
                </a:rPr>
                <a:t>年该群体数量达到</a:t>
              </a:r>
              <a:r>
                <a:rPr lang="en-US" altLang="zh-CN" sz="1000" dirty="0">
                  <a:latin typeface="华文细黑" panose="02010600040101010101" pitchFamily="2" charset="-122"/>
                  <a:ea typeface="华文细黑" panose="02010600040101010101" pitchFamily="2" charset="-122"/>
                </a:rPr>
                <a:t>9200</a:t>
              </a:r>
              <a:r>
                <a:rPr lang="zh-CN" altLang="en-US" sz="1000" dirty="0">
                  <a:latin typeface="华文细黑" panose="02010600040101010101" pitchFamily="2" charset="-122"/>
                  <a:ea typeface="华文细黑" panose="02010600040101010101" pitchFamily="2" charset="-122"/>
                </a:rPr>
                <a:t>万。预制菜可满足单身或无孩消费群体方便快捷、避免浪费、一人食等需求，其目标消费群体体量将随家庭结构的改变有所增加。</a:t>
              </a:r>
            </a:p>
            <a:p>
              <a:pPr marL="85725" indent="-85725">
                <a:lnSpc>
                  <a:spcPct val="130000"/>
                </a:lnSpc>
                <a:spcBef>
                  <a:spcPct val="0"/>
                </a:spcBef>
                <a:spcAft>
                  <a:spcPts val="1200"/>
                </a:spcAft>
                <a:buFont typeface="Arial" panose="020B0604020202020204" pitchFamily="34" charset="0"/>
                <a:buChar char="•"/>
              </a:pPr>
              <a:r>
                <a:rPr lang="zh-CN" altLang="en-US" sz="1000" b="1" dirty="0">
                  <a:solidFill>
                    <a:srgbClr val="ED8B00"/>
                  </a:solidFill>
                  <a:latin typeface="华文细黑" panose="02010600040101010101" pitchFamily="2" charset="-122"/>
                  <a:ea typeface="华文细黑" panose="02010600040101010101" pitchFamily="2" charset="-122"/>
                </a:rPr>
                <a:t>新兴消费群体兴起</a:t>
              </a:r>
              <a:r>
                <a:rPr lang="zh-CN" altLang="en-US" sz="1000" dirty="0">
                  <a:latin typeface="华文细黑" panose="02010600040101010101" pitchFamily="2" charset="-122"/>
                  <a:ea typeface="华文细黑" panose="02010600040101010101" pitchFamily="2" charset="-122"/>
                </a:rPr>
                <a:t>转变用户认知：以</a:t>
              </a:r>
              <a:r>
                <a:rPr lang="en-US" altLang="zh-CN" sz="1000" dirty="0">
                  <a:latin typeface="华文细黑" panose="02010600040101010101" pitchFamily="2" charset="-122"/>
                  <a:ea typeface="华文细黑" panose="02010600040101010101" pitchFamily="2" charset="-122"/>
                </a:rPr>
                <a:t>90</a:t>
              </a:r>
              <a:r>
                <a:rPr lang="zh-CN" altLang="en-US" sz="1000" dirty="0">
                  <a:latin typeface="华文细黑" panose="02010600040101010101" pitchFamily="2" charset="-122"/>
                  <a:ea typeface="华文细黑" panose="02010600040101010101" pitchFamily="2" charset="-122"/>
                </a:rPr>
                <a:t>后为主力的年轻餐饮消费者“工作忙”“没时间”，用户认知开始转变，预制菜成为年轻人最爱的商品之一，新兴消费群体的兴起将从思想到行动扭转对预制菜的态度，为预制菜行业打开全新市场空间。</a:t>
              </a:r>
            </a:p>
          </p:txBody>
        </p:sp>
        <p:sp>
          <p:nvSpPr>
            <p:cNvPr id="69" name="ïṣľiḓé">
              <a:extLst>
                <a:ext uri="{FF2B5EF4-FFF2-40B4-BE49-F238E27FC236}">
                  <a16:creationId xmlns:a16="http://schemas.microsoft.com/office/drawing/2014/main" id="{B8173067-B660-4DCC-AB67-978ADF39792E}"/>
                </a:ext>
              </a:extLst>
            </p:cNvPr>
            <p:cNvSpPr txBox="1"/>
            <p:nvPr/>
          </p:nvSpPr>
          <p:spPr bwMode="auto">
            <a:xfrm>
              <a:off x="8120604" y="2532915"/>
              <a:ext cx="3398297"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22860" rIns="45720" bIns="22860" anchor="b" anchorCtr="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eaLnBrk="1" hangingPunct="1">
                <a:lnSpc>
                  <a:spcPct val="100000"/>
                </a:lnSpc>
                <a:spcBef>
                  <a:spcPct val="0"/>
                </a:spcBef>
                <a:buFontTx/>
                <a:buNone/>
              </a:pPr>
              <a:r>
                <a:rPr lang="zh-CN" altLang="en-US" sz="1600" b="1" dirty="0">
                  <a:latin typeface="华文细黑" panose="02010600040101010101" pitchFamily="2" charset="-122"/>
                  <a:ea typeface="华文细黑" panose="02010600040101010101" pitchFamily="2" charset="-122"/>
                </a:rPr>
                <a:t>消费层面</a:t>
              </a:r>
              <a:endParaRPr lang="en-US" altLang="zh-CN" sz="1600" b="1" dirty="0">
                <a:latin typeface="华文细黑" panose="02010600040101010101" pitchFamily="2" charset="-122"/>
                <a:ea typeface="华文细黑" panose="02010600040101010101" pitchFamily="2" charset="-122"/>
              </a:endParaRPr>
            </a:p>
          </p:txBody>
        </p:sp>
        <p:sp>
          <p:nvSpPr>
            <p:cNvPr id="70" name="íṧ1ïḍè">
              <a:extLst>
                <a:ext uri="{FF2B5EF4-FFF2-40B4-BE49-F238E27FC236}">
                  <a16:creationId xmlns:a16="http://schemas.microsoft.com/office/drawing/2014/main" id="{820D25E8-F476-4199-BF3F-33B3F2B06A7D}"/>
                </a:ext>
              </a:extLst>
            </p:cNvPr>
            <p:cNvSpPr/>
            <p:nvPr/>
          </p:nvSpPr>
          <p:spPr>
            <a:xfrm>
              <a:off x="3425" y="2176272"/>
              <a:ext cx="12194672" cy="30772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anchor="ctr" anchorCtr="0">
              <a:normAutofit fontScale="92500"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endParaRPr sz="2000" b="1">
                <a:latin typeface="华文细黑" panose="02010600040101010101" pitchFamily="2" charset="-122"/>
                <a:ea typeface="华文细黑" panose="02010600040101010101" pitchFamily="2" charset="-122"/>
              </a:endParaRPr>
            </a:p>
          </p:txBody>
        </p:sp>
        <p:sp>
          <p:nvSpPr>
            <p:cNvPr id="81" name="iṩḻiḓé">
              <a:extLst>
                <a:ext uri="{FF2B5EF4-FFF2-40B4-BE49-F238E27FC236}">
                  <a16:creationId xmlns:a16="http://schemas.microsoft.com/office/drawing/2014/main" id="{5272092C-D742-4460-A609-9EB56A9E8BDD}"/>
                </a:ext>
              </a:extLst>
            </p:cNvPr>
            <p:cNvSpPr/>
            <p:nvPr/>
          </p:nvSpPr>
          <p:spPr>
            <a:xfrm>
              <a:off x="669928" y="1987236"/>
              <a:ext cx="685800" cy="685800"/>
            </a:xfrm>
            <a:prstGeom prst="ellipse">
              <a:avLst/>
            </a:prstGeom>
            <a:solidFill>
              <a:srgbClr val="ED8B00"/>
            </a:solidFill>
            <a:ln w="38100">
              <a:solidFill>
                <a:srgbClr val="ED8B0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rtlCol="0" anchor="ctr">
              <a:normAutofit fontScale="92500"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pPr algn="ctr"/>
              <a:endParaRPr lang="zh-CN" altLang="en-US" sz="3300">
                <a:latin typeface="华文细黑" panose="02010600040101010101" pitchFamily="2" charset="-122"/>
                <a:ea typeface="华文细黑" panose="02010600040101010101" pitchFamily="2" charset="-122"/>
              </a:endParaRPr>
            </a:p>
          </p:txBody>
        </p:sp>
        <p:grpSp>
          <p:nvGrpSpPr>
            <p:cNvPr id="72" name="í$ľíḍê">
              <a:extLst>
                <a:ext uri="{FF2B5EF4-FFF2-40B4-BE49-F238E27FC236}">
                  <a16:creationId xmlns:a16="http://schemas.microsoft.com/office/drawing/2014/main" id="{828A281E-4947-4365-BAB8-84EB82C4D1EB}"/>
                </a:ext>
              </a:extLst>
            </p:cNvPr>
            <p:cNvGrpSpPr/>
            <p:nvPr/>
          </p:nvGrpSpPr>
          <p:grpSpPr>
            <a:xfrm>
              <a:off x="4404672" y="1987236"/>
              <a:ext cx="685800" cy="685800"/>
              <a:chOff x="1371904" y="2511098"/>
              <a:chExt cx="685800" cy="685800"/>
            </a:xfrm>
          </p:grpSpPr>
          <p:sp>
            <p:nvSpPr>
              <p:cNvPr id="79" name="ïṡľîḑe">
                <a:extLst>
                  <a:ext uri="{FF2B5EF4-FFF2-40B4-BE49-F238E27FC236}">
                    <a16:creationId xmlns:a16="http://schemas.microsoft.com/office/drawing/2014/main" id="{FC9DBE80-118A-4A30-913C-C481D40B0FAC}"/>
                  </a:ext>
                </a:extLst>
              </p:cNvPr>
              <p:cNvSpPr/>
              <p:nvPr/>
            </p:nvSpPr>
            <p:spPr>
              <a:xfrm>
                <a:off x="1371904" y="2511098"/>
                <a:ext cx="685800" cy="685800"/>
              </a:xfrm>
              <a:prstGeom prst="ellipse">
                <a:avLst/>
              </a:prstGeom>
              <a:solidFill>
                <a:srgbClr val="ED8B00"/>
              </a:solidFill>
              <a:ln w="38100">
                <a:solidFill>
                  <a:srgbClr val="ED8B0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rtlCol="0" anchor="ctr">
                <a:normAutofit fontScale="92500"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pPr algn="ctr"/>
                <a:endParaRPr lang="zh-CN" altLang="en-US" sz="3300">
                  <a:latin typeface="华文细黑" panose="02010600040101010101" pitchFamily="2" charset="-122"/>
                  <a:ea typeface="华文细黑" panose="02010600040101010101" pitchFamily="2" charset="-122"/>
                </a:endParaRPr>
              </a:p>
            </p:txBody>
          </p:sp>
          <p:sp>
            <p:nvSpPr>
              <p:cNvPr id="80" name="ï$ḻïḓê">
                <a:extLst>
                  <a:ext uri="{FF2B5EF4-FFF2-40B4-BE49-F238E27FC236}">
                    <a16:creationId xmlns:a16="http://schemas.microsoft.com/office/drawing/2014/main" id="{F9C17528-E843-4522-948E-A446A49AB7E2}"/>
                  </a:ext>
                </a:extLst>
              </p:cNvPr>
              <p:cNvSpPr/>
              <p:nvPr/>
            </p:nvSpPr>
            <p:spPr bwMode="auto">
              <a:xfrm>
                <a:off x="1534620" y="2679324"/>
                <a:ext cx="360368" cy="349347"/>
              </a:xfrm>
              <a:custGeom>
                <a:avLst/>
                <a:gdLst>
                  <a:gd name="connsiteX0" fmla="*/ 279390 w 602276"/>
                  <a:gd name="connsiteY0" fmla="*/ 338996 h 583858"/>
                  <a:gd name="connsiteX1" fmla="*/ 297799 w 602276"/>
                  <a:gd name="connsiteY1" fmla="*/ 348283 h 583858"/>
                  <a:gd name="connsiteX2" fmla="*/ 300456 w 602276"/>
                  <a:gd name="connsiteY2" fmla="*/ 352263 h 583858"/>
                  <a:gd name="connsiteX3" fmla="*/ 307478 w 602276"/>
                  <a:gd name="connsiteY3" fmla="*/ 352831 h 583858"/>
                  <a:gd name="connsiteX4" fmla="*/ 310704 w 602276"/>
                  <a:gd name="connsiteY4" fmla="*/ 349041 h 583858"/>
                  <a:gd name="connsiteX5" fmla="*/ 327595 w 602276"/>
                  <a:gd name="connsiteY5" fmla="*/ 341649 h 583858"/>
                  <a:gd name="connsiteX6" fmla="*/ 336895 w 602276"/>
                  <a:gd name="connsiteY6" fmla="*/ 343734 h 583858"/>
                  <a:gd name="connsiteX7" fmla="*/ 364603 w 602276"/>
                  <a:gd name="connsiteY7" fmla="*/ 357001 h 583858"/>
                  <a:gd name="connsiteX8" fmla="*/ 375801 w 602276"/>
                  <a:gd name="connsiteY8" fmla="*/ 369699 h 583858"/>
                  <a:gd name="connsiteX9" fmla="*/ 376939 w 602276"/>
                  <a:gd name="connsiteY9" fmla="*/ 380691 h 583858"/>
                  <a:gd name="connsiteX10" fmla="*/ 375990 w 602276"/>
                  <a:gd name="connsiteY10" fmla="*/ 385429 h 583858"/>
                  <a:gd name="connsiteX11" fmla="*/ 379786 w 602276"/>
                  <a:gd name="connsiteY11" fmla="*/ 390925 h 583858"/>
                  <a:gd name="connsiteX12" fmla="*/ 388326 w 602276"/>
                  <a:gd name="connsiteY12" fmla="*/ 391114 h 583858"/>
                  <a:gd name="connsiteX13" fmla="*/ 410341 w 602276"/>
                  <a:gd name="connsiteY13" fmla="*/ 405708 h 583858"/>
                  <a:gd name="connsiteX14" fmla="*/ 420590 w 602276"/>
                  <a:gd name="connsiteY14" fmla="*/ 434704 h 583858"/>
                  <a:gd name="connsiteX15" fmla="*/ 412429 w 602276"/>
                  <a:gd name="connsiteY15" fmla="*/ 460290 h 583858"/>
                  <a:gd name="connsiteX16" fmla="*/ 407684 w 602276"/>
                  <a:gd name="connsiteY16" fmla="*/ 463512 h 583858"/>
                  <a:gd name="connsiteX17" fmla="*/ 406925 w 602276"/>
                  <a:gd name="connsiteY17" fmla="*/ 471851 h 583858"/>
                  <a:gd name="connsiteX18" fmla="*/ 410721 w 602276"/>
                  <a:gd name="connsiteY18" fmla="*/ 474883 h 583858"/>
                  <a:gd name="connsiteX19" fmla="*/ 416984 w 602276"/>
                  <a:gd name="connsiteY19" fmla="*/ 484170 h 583858"/>
                  <a:gd name="connsiteX20" fmla="*/ 416225 w 602276"/>
                  <a:gd name="connsiteY20" fmla="*/ 501227 h 583858"/>
                  <a:gd name="connsiteX21" fmla="*/ 402940 w 602276"/>
                  <a:gd name="connsiteY21" fmla="*/ 528897 h 583858"/>
                  <a:gd name="connsiteX22" fmla="*/ 382823 w 602276"/>
                  <a:gd name="connsiteY22" fmla="*/ 541405 h 583858"/>
                  <a:gd name="connsiteX23" fmla="*/ 379217 w 602276"/>
                  <a:gd name="connsiteY23" fmla="*/ 541216 h 583858"/>
                  <a:gd name="connsiteX24" fmla="*/ 374092 w 602276"/>
                  <a:gd name="connsiteY24" fmla="*/ 540268 h 583858"/>
                  <a:gd name="connsiteX25" fmla="*/ 368778 w 602276"/>
                  <a:gd name="connsiteY25" fmla="*/ 544817 h 583858"/>
                  <a:gd name="connsiteX26" fmla="*/ 369158 w 602276"/>
                  <a:gd name="connsiteY26" fmla="*/ 550123 h 583858"/>
                  <a:gd name="connsiteX27" fmla="*/ 354545 w 602276"/>
                  <a:gd name="connsiteY27" fmla="*/ 572487 h 583858"/>
                  <a:gd name="connsiteX28" fmla="*/ 325507 w 602276"/>
                  <a:gd name="connsiteY28" fmla="*/ 582721 h 583858"/>
                  <a:gd name="connsiteX29" fmla="*/ 318485 w 602276"/>
                  <a:gd name="connsiteY29" fmla="*/ 583858 h 583858"/>
                  <a:gd name="connsiteX30" fmla="*/ 300076 w 602276"/>
                  <a:gd name="connsiteY30" fmla="*/ 574571 h 583858"/>
                  <a:gd name="connsiteX31" fmla="*/ 296470 w 602276"/>
                  <a:gd name="connsiteY31" fmla="*/ 569644 h 583858"/>
                  <a:gd name="connsiteX32" fmla="*/ 289258 w 602276"/>
                  <a:gd name="connsiteY32" fmla="*/ 569644 h 583858"/>
                  <a:gd name="connsiteX33" fmla="*/ 286222 w 602276"/>
                  <a:gd name="connsiteY33" fmla="*/ 573055 h 583858"/>
                  <a:gd name="connsiteX34" fmla="*/ 269331 w 602276"/>
                  <a:gd name="connsiteY34" fmla="*/ 580636 h 583858"/>
                  <a:gd name="connsiteX35" fmla="*/ 259842 w 602276"/>
                  <a:gd name="connsiteY35" fmla="*/ 578551 h 583858"/>
                  <a:gd name="connsiteX36" fmla="*/ 232133 w 602276"/>
                  <a:gd name="connsiteY36" fmla="*/ 565285 h 583858"/>
                  <a:gd name="connsiteX37" fmla="*/ 220936 w 602276"/>
                  <a:gd name="connsiteY37" fmla="*/ 552587 h 583858"/>
                  <a:gd name="connsiteX38" fmla="*/ 219987 w 602276"/>
                  <a:gd name="connsiteY38" fmla="*/ 541595 h 583858"/>
                  <a:gd name="connsiteX39" fmla="*/ 220746 w 602276"/>
                  <a:gd name="connsiteY39" fmla="*/ 537236 h 583858"/>
                  <a:gd name="connsiteX40" fmla="*/ 215242 w 602276"/>
                  <a:gd name="connsiteY40" fmla="*/ 531171 h 583858"/>
                  <a:gd name="connsiteX41" fmla="*/ 210308 w 602276"/>
                  <a:gd name="connsiteY41" fmla="*/ 531550 h 583858"/>
                  <a:gd name="connsiteX42" fmla="*/ 187913 w 602276"/>
                  <a:gd name="connsiteY42" fmla="*/ 516957 h 583858"/>
                  <a:gd name="connsiteX43" fmla="*/ 177665 w 602276"/>
                  <a:gd name="connsiteY43" fmla="*/ 487960 h 583858"/>
                  <a:gd name="connsiteX44" fmla="*/ 185825 w 602276"/>
                  <a:gd name="connsiteY44" fmla="*/ 462564 h 583858"/>
                  <a:gd name="connsiteX45" fmla="*/ 190001 w 602276"/>
                  <a:gd name="connsiteY45" fmla="*/ 459532 h 583858"/>
                  <a:gd name="connsiteX46" fmla="*/ 190570 w 602276"/>
                  <a:gd name="connsiteY46" fmla="*/ 451003 h 583858"/>
                  <a:gd name="connsiteX47" fmla="*/ 187533 w 602276"/>
                  <a:gd name="connsiteY47" fmla="*/ 448350 h 583858"/>
                  <a:gd name="connsiteX48" fmla="*/ 181271 w 602276"/>
                  <a:gd name="connsiteY48" fmla="*/ 439063 h 583858"/>
                  <a:gd name="connsiteX49" fmla="*/ 182030 w 602276"/>
                  <a:gd name="connsiteY49" fmla="*/ 422196 h 583858"/>
                  <a:gd name="connsiteX50" fmla="*/ 195315 w 602276"/>
                  <a:gd name="connsiteY50" fmla="*/ 394526 h 583858"/>
                  <a:gd name="connsiteX51" fmla="*/ 215432 w 602276"/>
                  <a:gd name="connsiteY51" fmla="*/ 381828 h 583858"/>
                  <a:gd name="connsiteX52" fmla="*/ 219228 w 602276"/>
                  <a:gd name="connsiteY52" fmla="*/ 382207 h 583858"/>
                  <a:gd name="connsiteX53" fmla="*/ 223403 w 602276"/>
                  <a:gd name="connsiteY53" fmla="*/ 382965 h 583858"/>
                  <a:gd name="connsiteX54" fmla="*/ 228907 w 602276"/>
                  <a:gd name="connsiteY54" fmla="*/ 378037 h 583858"/>
                  <a:gd name="connsiteX55" fmla="*/ 228527 w 602276"/>
                  <a:gd name="connsiteY55" fmla="*/ 372731 h 583858"/>
                  <a:gd name="connsiteX56" fmla="*/ 243330 w 602276"/>
                  <a:gd name="connsiteY56" fmla="*/ 350367 h 583858"/>
                  <a:gd name="connsiteX57" fmla="*/ 272368 w 602276"/>
                  <a:gd name="connsiteY57" fmla="*/ 340133 h 583858"/>
                  <a:gd name="connsiteX58" fmla="*/ 279390 w 602276"/>
                  <a:gd name="connsiteY58" fmla="*/ 338996 h 583858"/>
                  <a:gd name="connsiteX59" fmla="*/ 481176 w 602276"/>
                  <a:gd name="connsiteY59" fmla="*/ 227025 h 583858"/>
                  <a:gd name="connsiteX60" fmla="*/ 443783 w 602276"/>
                  <a:gd name="connsiteY60" fmla="*/ 242562 h 583858"/>
                  <a:gd name="connsiteX61" fmla="*/ 443783 w 602276"/>
                  <a:gd name="connsiteY61" fmla="*/ 316840 h 583858"/>
                  <a:gd name="connsiteX62" fmla="*/ 481176 w 602276"/>
                  <a:gd name="connsiteY62" fmla="*/ 332188 h 583858"/>
                  <a:gd name="connsiteX63" fmla="*/ 518379 w 602276"/>
                  <a:gd name="connsiteY63" fmla="*/ 316840 h 583858"/>
                  <a:gd name="connsiteX64" fmla="*/ 518379 w 602276"/>
                  <a:gd name="connsiteY64" fmla="*/ 242562 h 583858"/>
                  <a:gd name="connsiteX65" fmla="*/ 481176 w 602276"/>
                  <a:gd name="connsiteY65" fmla="*/ 227025 h 583858"/>
                  <a:gd name="connsiteX66" fmla="*/ 464283 w 602276"/>
                  <a:gd name="connsiteY66" fmla="*/ 156726 h 583858"/>
                  <a:gd name="connsiteX67" fmla="*/ 495222 w 602276"/>
                  <a:gd name="connsiteY67" fmla="*/ 156726 h 583858"/>
                  <a:gd name="connsiteX68" fmla="*/ 510787 w 602276"/>
                  <a:gd name="connsiteY68" fmla="*/ 163547 h 583858"/>
                  <a:gd name="connsiteX69" fmla="*/ 516481 w 602276"/>
                  <a:gd name="connsiteY69" fmla="*/ 173401 h 583858"/>
                  <a:gd name="connsiteX70" fmla="*/ 518000 w 602276"/>
                  <a:gd name="connsiteY70" fmla="*/ 178706 h 583858"/>
                  <a:gd name="connsiteX71" fmla="*/ 523314 w 602276"/>
                  <a:gd name="connsiteY71" fmla="*/ 181359 h 583858"/>
                  <a:gd name="connsiteX72" fmla="*/ 531287 w 602276"/>
                  <a:gd name="connsiteY72" fmla="*/ 177948 h 583858"/>
                  <a:gd name="connsiteX73" fmla="*/ 541726 w 602276"/>
                  <a:gd name="connsiteY73" fmla="*/ 175295 h 583858"/>
                  <a:gd name="connsiteX74" fmla="*/ 557481 w 602276"/>
                  <a:gd name="connsiteY74" fmla="*/ 181738 h 583858"/>
                  <a:gd name="connsiteX75" fmla="*/ 579309 w 602276"/>
                  <a:gd name="connsiteY75" fmla="*/ 203339 h 583858"/>
                  <a:gd name="connsiteX76" fmla="*/ 582915 w 602276"/>
                  <a:gd name="connsiteY76" fmla="*/ 229867 h 583858"/>
                  <a:gd name="connsiteX77" fmla="*/ 579878 w 602276"/>
                  <a:gd name="connsiteY77" fmla="*/ 234793 h 583858"/>
                  <a:gd name="connsiteX78" fmla="*/ 582726 w 602276"/>
                  <a:gd name="connsiteY78" fmla="*/ 242752 h 583858"/>
                  <a:gd name="connsiteX79" fmla="*/ 587281 w 602276"/>
                  <a:gd name="connsiteY79" fmla="*/ 243889 h 583858"/>
                  <a:gd name="connsiteX80" fmla="*/ 596582 w 602276"/>
                  <a:gd name="connsiteY80" fmla="*/ 249573 h 583858"/>
                  <a:gd name="connsiteX81" fmla="*/ 602276 w 602276"/>
                  <a:gd name="connsiteY81" fmla="*/ 265111 h 583858"/>
                  <a:gd name="connsiteX82" fmla="*/ 602276 w 602276"/>
                  <a:gd name="connsiteY82" fmla="*/ 295997 h 583858"/>
                  <a:gd name="connsiteX83" fmla="*/ 586901 w 602276"/>
                  <a:gd name="connsiteY83" fmla="*/ 317219 h 583858"/>
                  <a:gd name="connsiteX84" fmla="*/ 582915 w 602276"/>
                  <a:gd name="connsiteY84" fmla="*/ 318545 h 583858"/>
                  <a:gd name="connsiteX85" fmla="*/ 580068 w 602276"/>
                  <a:gd name="connsiteY85" fmla="*/ 324988 h 583858"/>
                  <a:gd name="connsiteX86" fmla="*/ 582726 w 602276"/>
                  <a:gd name="connsiteY86" fmla="*/ 329536 h 583858"/>
                  <a:gd name="connsiteX87" fmla="*/ 579119 w 602276"/>
                  <a:gd name="connsiteY87" fmla="*/ 356063 h 583858"/>
                  <a:gd name="connsiteX88" fmla="*/ 557291 w 602276"/>
                  <a:gd name="connsiteY88" fmla="*/ 377854 h 583858"/>
                  <a:gd name="connsiteX89" fmla="*/ 541536 w 602276"/>
                  <a:gd name="connsiteY89" fmla="*/ 384107 h 583858"/>
                  <a:gd name="connsiteX90" fmla="*/ 530907 w 602276"/>
                  <a:gd name="connsiteY90" fmla="*/ 381454 h 583858"/>
                  <a:gd name="connsiteX91" fmla="*/ 525592 w 602276"/>
                  <a:gd name="connsiteY91" fmla="*/ 378422 h 583858"/>
                  <a:gd name="connsiteX92" fmla="*/ 518949 w 602276"/>
                  <a:gd name="connsiteY92" fmla="*/ 381454 h 583858"/>
                  <a:gd name="connsiteX93" fmla="*/ 517620 w 602276"/>
                  <a:gd name="connsiteY93" fmla="*/ 385812 h 583858"/>
                  <a:gd name="connsiteX94" fmla="*/ 496361 w 602276"/>
                  <a:gd name="connsiteY94" fmla="*/ 401729 h 583858"/>
                  <a:gd name="connsiteX95" fmla="*/ 465612 w 602276"/>
                  <a:gd name="connsiteY95" fmla="*/ 401729 h 583858"/>
                  <a:gd name="connsiteX96" fmla="*/ 449857 w 602276"/>
                  <a:gd name="connsiteY96" fmla="*/ 395287 h 583858"/>
                  <a:gd name="connsiteX97" fmla="*/ 444353 w 602276"/>
                  <a:gd name="connsiteY97" fmla="*/ 386191 h 583858"/>
                  <a:gd name="connsiteX98" fmla="*/ 443024 w 602276"/>
                  <a:gd name="connsiteY98" fmla="*/ 381833 h 583858"/>
                  <a:gd name="connsiteX99" fmla="*/ 435621 w 602276"/>
                  <a:gd name="connsiteY99" fmla="*/ 378801 h 583858"/>
                  <a:gd name="connsiteX100" fmla="*/ 431256 w 602276"/>
                  <a:gd name="connsiteY100" fmla="*/ 381265 h 583858"/>
                  <a:gd name="connsiteX101" fmla="*/ 420436 w 602276"/>
                  <a:gd name="connsiteY101" fmla="*/ 384107 h 583858"/>
                  <a:gd name="connsiteX102" fmla="*/ 404682 w 602276"/>
                  <a:gd name="connsiteY102" fmla="*/ 377665 h 583858"/>
                  <a:gd name="connsiteX103" fmla="*/ 383043 w 602276"/>
                  <a:gd name="connsiteY103" fmla="*/ 355874 h 583858"/>
                  <a:gd name="connsiteX104" fmla="*/ 379247 w 602276"/>
                  <a:gd name="connsiteY104" fmla="*/ 329346 h 583858"/>
                  <a:gd name="connsiteX105" fmla="*/ 381715 w 602276"/>
                  <a:gd name="connsiteY105" fmla="*/ 324988 h 583858"/>
                  <a:gd name="connsiteX106" fmla="*/ 378298 w 602276"/>
                  <a:gd name="connsiteY106" fmla="*/ 317030 h 583858"/>
                  <a:gd name="connsiteX107" fmla="*/ 374312 w 602276"/>
                  <a:gd name="connsiteY107" fmla="*/ 316082 h 583858"/>
                  <a:gd name="connsiteX108" fmla="*/ 364442 w 602276"/>
                  <a:gd name="connsiteY108" fmla="*/ 310398 h 583858"/>
                  <a:gd name="connsiteX109" fmla="*/ 356849 w 602276"/>
                  <a:gd name="connsiteY109" fmla="*/ 294670 h 583858"/>
                  <a:gd name="connsiteX110" fmla="*/ 356849 w 602276"/>
                  <a:gd name="connsiteY110" fmla="*/ 263974 h 583858"/>
                  <a:gd name="connsiteX111" fmla="*/ 373932 w 602276"/>
                  <a:gd name="connsiteY111" fmla="*/ 242752 h 583858"/>
                  <a:gd name="connsiteX112" fmla="*/ 378867 w 602276"/>
                  <a:gd name="connsiteY112" fmla="*/ 241615 h 583858"/>
                  <a:gd name="connsiteX113" fmla="*/ 381904 w 602276"/>
                  <a:gd name="connsiteY113" fmla="*/ 234604 h 583858"/>
                  <a:gd name="connsiteX114" fmla="*/ 379247 w 602276"/>
                  <a:gd name="connsiteY114" fmla="*/ 230056 h 583858"/>
                  <a:gd name="connsiteX115" fmla="*/ 382854 w 602276"/>
                  <a:gd name="connsiteY115" fmla="*/ 203529 h 583858"/>
                  <a:gd name="connsiteX116" fmla="*/ 404492 w 602276"/>
                  <a:gd name="connsiteY116" fmla="*/ 181927 h 583858"/>
                  <a:gd name="connsiteX117" fmla="*/ 420436 w 602276"/>
                  <a:gd name="connsiteY117" fmla="*/ 175485 h 583858"/>
                  <a:gd name="connsiteX118" fmla="*/ 431066 w 602276"/>
                  <a:gd name="connsiteY118" fmla="*/ 178138 h 583858"/>
                  <a:gd name="connsiteX119" fmla="*/ 435242 w 602276"/>
                  <a:gd name="connsiteY119" fmla="*/ 180601 h 583858"/>
                  <a:gd name="connsiteX120" fmla="*/ 441695 w 602276"/>
                  <a:gd name="connsiteY120" fmla="*/ 177948 h 583858"/>
                  <a:gd name="connsiteX121" fmla="*/ 443024 w 602276"/>
                  <a:gd name="connsiteY121" fmla="*/ 173211 h 583858"/>
                  <a:gd name="connsiteX122" fmla="*/ 464283 w 602276"/>
                  <a:gd name="connsiteY122" fmla="*/ 156726 h 583858"/>
                  <a:gd name="connsiteX123" fmla="*/ 175373 w 602276"/>
                  <a:gd name="connsiteY123" fmla="*/ 93230 h 583858"/>
                  <a:gd name="connsiteX124" fmla="*/ 118813 w 602276"/>
                  <a:gd name="connsiteY124" fmla="*/ 116727 h 583858"/>
                  <a:gd name="connsiteX125" fmla="*/ 118813 w 602276"/>
                  <a:gd name="connsiteY125" fmla="*/ 229853 h 583858"/>
                  <a:gd name="connsiteX126" fmla="*/ 175373 w 602276"/>
                  <a:gd name="connsiteY126" fmla="*/ 253350 h 583858"/>
                  <a:gd name="connsiteX127" fmla="*/ 232123 w 602276"/>
                  <a:gd name="connsiteY127" fmla="*/ 229853 h 583858"/>
                  <a:gd name="connsiteX128" fmla="*/ 232123 w 602276"/>
                  <a:gd name="connsiteY128" fmla="*/ 116727 h 583858"/>
                  <a:gd name="connsiteX129" fmla="*/ 175373 w 602276"/>
                  <a:gd name="connsiteY129" fmla="*/ 93230 h 583858"/>
                  <a:gd name="connsiteX130" fmla="*/ 151079 w 602276"/>
                  <a:gd name="connsiteY130" fmla="*/ 0 h 583858"/>
                  <a:gd name="connsiteX131" fmla="*/ 195872 w 602276"/>
                  <a:gd name="connsiteY131" fmla="*/ 0 h 583858"/>
                  <a:gd name="connsiteX132" fmla="*/ 216180 w 602276"/>
                  <a:gd name="connsiteY132" fmla="*/ 7959 h 583858"/>
                  <a:gd name="connsiteX133" fmla="*/ 223392 w 602276"/>
                  <a:gd name="connsiteY133" fmla="*/ 19707 h 583858"/>
                  <a:gd name="connsiteX134" fmla="*/ 225670 w 602276"/>
                  <a:gd name="connsiteY134" fmla="*/ 28045 h 583858"/>
                  <a:gd name="connsiteX135" fmla="*/ 236868 w 602276"/>
                  <a:gd name="connsiteY135" fmla="*/ 34108 h 583858"/>
                  <a:gd name="connsiteX136" fmla="*/ 249964 w 602276"/>
                  <a:gd name="connsiteY136" fmla="*/ 28424 h 583858"/>
                  <a:gd name="connsiteX137" fmla="*/ 263629 w 602276"/>
                  <a:gd name="connsiteY137" fmla="*/ 25013 h 583858"/>
                  <a:gd name="connsiteX138" fmla="*/ 284128 w 602276"/>
                  <a:gd name="connsiteY138" fmla="*/ 33161 h 583858"/>
                  <a:gd name="connsiteX139" fmla="*/ 315634 w 602276"/>
                  <a:gd name="connsiteY139" fmla="*/ 64806 h 583858"/>
                  <a:gd name="connsiteX140" fmla="*/ 320379 w 602276"/>
                  <a:gd name="connsiteY140" fmla="*/ 99104 h 583858"/>
                  <a:gd name="connsiteX141" fmla="*/ 315444 w 602276"/>
                  <a:gd name="connsiteY141" fmla="*/ 107821 h 583858"/>
                  <a:gd name="connsiteX142" fmla="*/ 320759 w 602276"/>
                  <a:gd name="connsiteY142" fmla="*/ 122601 h 583858"/>
                  <a:gd name="connsiteX143" fmla="*/ 329110 w 602276"/>
                  <a:gd name="connsiteY143" fmla="*/ 124685 h 583858"/>
                  <a:gd name="connsiteX144" fmla="*/ 341257 w 602276"/>
                  <a:gd name="connsiteY144" fmla="*/ 131886 h 583858"/>
                  <a:gd name="connsiteX145" fmla="*/ 349228 w 602276"/>
                  <a:gd name="connsiteY145" fmla="*/ 152162 h 583858"/>
                  <a:gd name="connsiteX146" fmla="*/ 349228 w 602276"/>
                  <a:gd name="connsiteY146" fmla="*/ 196881 h 583858"/>
                  <a:gd name="connsiteX147" fmla="*/ 328920 w 602276"/>
                  <a:gd name="connsiteY147" fmla="*/ 224358 h 583858"/>
                  <a:gd name="connsiteX148" fmla="*/ 320759 w 602276"/>
                  <a:gd name="connsiteY148" fmla="*/ 226821 h 583858"/>
                  <a:gd name="connsiteX149" fmla="*/ 315444 w 602276"/>
                  <a:gd name="connsiteY149" fmla="*/ 239517 h 583858"/>
                  <a:gd name="connsiteX150" fmla="*/ 320189 w 602276"/>
                  <a:gd name="connsiteY150" fmla="*/ 247665 h 583858"/>
                  <a:gd name="connsiteX151" fmla="*/ 315444 w 602276"/>
                  <a:gd name="connsiteY151" fmla="*/ 281963 h 583858"/>
                  <a:gd name="connsiteX152" fmla="*/ 283748 w 602276"/>
                  <a:gd name="connsiteY152" fmla="*/ 313608 h 583858"/>
                  <a:gd name="connsiteX153" fmla="*/ 263440 w 602276"/>
                  <a:gd name="connsiteY153" fmla="*/ 321756 h 583858"/>
                  <a:gd name="connsiteX154" fmla="*/ 249395 w 602276"/>
                  <a:gd name="connsiteY154" fmla="*/ 318156 h 583858"/>
                  <a:gd name="connsiteX155" fmla="*/ 240094 w 602276"/>
                  <a:gd name="connsiteY155" fmla="*/ 313040 h 583858"/>
                  <a:gd name="connsiteX156" fmla="*/ 227378 w 602276"/>
                  <a:gd name="connsiteY156" fmla="*/ 319103 h 583858"/>
                  <a:gd name="connsiteX157" fmla="*/ 225100 w 602276"/>
                  <a:gd name="connsiteY157" fmla="*/ 327441 h 583858"/>
                  <a:gd name="connsiteX158" fmla="*/ 197580 w 602276"/>
                  <a:gd name="connsiteY158" fmla="*/ 348664 h 583858"/>
                  <a:gd name="connsiteX159" fmla="*/ 152787 w 602276"/>
                  <a:gd name="connsiteY159" fmla="*/ 348664 h 583858"/>
                  <a:gd name="connsiteX160" fmla="*/ 132479 w 602276"/>
                  <a:gd name="connsiteY160" fmla="*/ 339758 h 583858"/>
                  <a:gd name="connsiteX161" fmla="*/ 125266 w 602276"/>
                  <a:gd name="connsiteY161" fmla="*/ 327062 h 583858"/>
                  <a:gd name="connsiteX162" fmla="*/ 122989 w 602276"/>
                  <a:gd name="connsiteY162" fmla="*/ 319293 h 583858"/>
                  <a:gd name="connsiteX163" fmla="*/ 109134 w 602276"/>
                  <a:gd name="connsiteY163" fmla="*/ 313419 h 583858"/>
                  <a:gd name="connsiteX164" fmla="*/ 101162 w 602276"/>
                  <a:gd name="connsiteY164" fmla="*/ 317966 h 583858"/>
                  <a:gd name="connsiteX165" fmla="*/ 87307 w 602276"/>
                  <a:gd name="connsiteY165" fmla="*/ 321567 h 583858"/>
                  <a:gd name="connsiteX166" fmla="*/ 66809 w 602276"/>
                  <a:gd name="connsiteY166" fmla="*/ 313229 h 583858"/>
                  <a:gd name="connsiteX167" fmla="*/ 35112 w 602276"/>
                  <a:gd name="connsiteY167" fmla="*/ 281584 h 583858"/>
                  <a:gd name="connsiteX168" fmla="*/ 30557 w 602276"/>
                  <a:gd name="connsiteY168" fmla="*/ 247286 h 583858"/>
                  <a:gd name="connsiteX169" fmla="*/ 34923 w 602276"/>
                  <a:gd name="connsiteY169" fmla="*/ 239517 h 583858"/>
                  <a:gd name="connsiteX170" fmla="*/ 28849 w 602276"/>
                  <a:gd name="connsiteY170" fmla="*/ 224737 h 583858"/>
                  <a:gd name="connsiteX171" fmla="*/ 21637 w 602276"/>
                  <a:gd name="connsiteY171" fmla="*/ 222652 h 583858"/>
                  <a:gd name="connsiteX172" fmla="*/ 9110 w 602276"/>
                  <a:gd name="connsiteY172" fmla="*/ 215452 h 583858"/>
                  <a:gd name="connsiteX173" fmla="*/ 0 w 602276"/>
                  <a:gd name="connsiteY173" fmla="*/ 195176 h 583858"/>
                  <a:gd name="connsiteX174" fmla="*/ 0 w 602276"/>
                  <a:gd name="connsiteY174" fmla="*/ 150456 h 583858"/>
                  <a:gd name="connsiteX175" fmla="*/ 21447 w 602276"/>
                  <a:gd name="connsiteY175" fmla="*/ 122790 h 583858"/>
                  <a:gd name="connsiteX176" fmla="*/ 29418 w 602276"/>
                  <a:gd name="connsiteY176" fmla="*/ 120706 h 583858"/>
                  <a:gd name="connsiteX177" fmla="*/ 34923 w 602276"/>
                  <a:gd name="connsiteY177" fmla="*/ 107631 h 583858"/>
                  <a:gd name="connsiteX178" fmla="*/ 30367 w 602276"/>
                  <a:gd name="connsiteY178" fmla="*/ 99483 h 583858"/>
                  <a:gd name="connsiteX179" fmla="*/ 34923 w 602276"/>
                  <a:gd name="connsiteY179" fmla="*/ 65185 h 583858"/>
                  <a:gd name="connsiteX180" fmla="*/ 66619 w 602276"/>
                  <a:gd name="connsiteY180" fmla="*/ 33540 h 583858"/>
                  <a:gd name="connsiteX181" fmla="*/ 87117 w 602276"/>
                  <a:gd name="connsiteY181" fmla="*/ 25202 h 583858"/>
                  <a:gd name="connsiteX182" fmla="*/ 100972 w 602276"/>
                  <a:gd name="connsiteY182" fmla="*/ 28803 h 583858"/>
                  <a:gd name="connsiteX183" fmla="*/ 101352 w 602276"/>
                  <a:gd name="connsiteY183" fmla="*/ 29182 h 583858"/>
                  <a:gd name="connsiteX184" fmla="*/ 110462 w 602276"/>
                  <a:gd name="connsiteY184" fmla="*/ 35245 h 583858"/>
                  <a:gd name="connsiteX185" fmla="*/ 120901 w 602276"/>
                  <a:gd name="connsiteY185" fmla="*/ 29371 h 583858"/>
                  <a:gd name="connsiteX186" fmla="*/ 123368 w 602276"/>
                  <a:gd name="connsiteY186" fmla="*/ 20276 h 583858"/>
                  <a:gd name="connsiteX187" fmla="*/ 151079 w 602276"/>
                  <a:gd name="connsiteY187" fmla="*/ 0 h 5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2276" h="583858">
                    <a:moveTo>
                      <a:pt x="279390" y="338996"/>
                    </a:moveTo>
                    <a:cubicBezTo>
                      <a:pt x="286791" y="338996"/>
                      <a:pt x="293813" y="342597"/>
                      <a:pt x="297799" y="348283"/>
                    </a:cubicBezTo>
                    <a:lnTo>
                      <a:pt x="300456" y="352263"/>
                    </a:lnTo>
                    <a:lnTo>
                      <a:pt x="307478" y="352831"/>
                    </a:lnTo>
                    <a:lnTo>
                      <a:pt x="310704" y="349041"/>
                    </a:lnTo>
                    <a:cubicBezTo>
                      <a:pt x="314690" y="344492"/>
                      <a:pt x="320953" y="341649"/>
                      <a:pt x="327595" y="341649"/>
                    </a:cubicBezTo>
                    <a:cubicBezTo>
                      <a:pt x="330821" y="341649"/>
                      <a:pt x="334048" y="342218"/>
                      <a:pt x="336895" y="343734"/>
                    </a:cubicBezTo>
                    <a:lnTo>
                      <a:pt x="364603" y="357001"/>
                    </a:lnTo>
                    <a:cubicBezTo>
                      <a:pt x="369727" y="359464"/>
                      <a:pt x="373903" y="364013"/>
                      <a:pt x="375801" y="369699"/>
                    </a:cubicBezTo>
                    <a:cubicBezTo>
                      <a:pt x="377129" y="373299"/>
                      <a:pt x="377509" y="377090"/>
                      <a:pt x="376939" y="380691"/>
                    </a:cubicBezTo>
                    <a:lnTo>
                      <a:pt x="375990" y="385429"/>
                    </a:lnTo>
                    <a:cubicBezTo>
                      <a:pt x="376939" y="386945"/>
                      <a:pt x="378458" y="388840"/>
                      <a:pt x="379786" y="390925"/>
                    </a:cubicBezTo>
                    <a:lnTo>
                      <a:pt x="388326" y="391114"/>
                    </a:lnTo>
                    <a:cubicBezTo>
                      <a:pt x="398005" y="390546"/>
                      <a:pt x="407115" y="396800"/>
                      <a:pt x="410341" y="405708"/>
                    </a:cubicBezTo>
                    <a:lnTo>
                      <a:pt x="420590" y="434704"/>
                    </a:lnTo>
                    <a:cubicBezTo>
                      <a:pt x="423816" y="443991"/>
                      <a:pt x="420400" y="454604"/>
                      <a:pt x="412429" y="460290"/>
                    </a:cubicBezTo>
                    <a:lnTo>
                      <a:pt x="407684" y="463512"/>
                    </a:lnTo>
                    <a:lnTo>
                      <a:pt x="406925" y="471851"/>
                    </a:lnTo>
                    <a:lnTo>
                      <a:pt x="410721" y="474883"/>
                    </a:lnTo>
                    <a:cubicBezTo>
                      <a:pt x="413568" y="477347"/>
                      <a:pt x="415655" y="480569"/>
                      <a:pt x="416984" y="484170"/>
                    </a:cubicBezTo>
                    <a:cubicBezTo>
                      <a:pt x="419072" y="489855"/>
                      <a:pt x="418692" y="495920"/>
                      <a:pt x="416225" y="501227"/>
                    </a:cubicBezTo>
                    <a:lnTo>
                      <a:pt x="402940" y="528897"/>
                    </a:lnTo>
                    <a:cubicBezTo>
                      <a:pt x="399334" y="536478"/>
                      <a:pt x="391363" y="541405"/>
                      <a:pt x="382823" y="541405"/>
                    </a:cubicBezTo>
                    <a:cubicBezTo>
                      <a:pt x="381684" y="541405"/>
                      <a:pt x="380355" y="541405"/>
                      <a:pt x="379217" y="541216"/>
                    </a:cubicBezTo>
                    <a:lnTo>
                      <a:pt x="374092" y="540268"/>
                    </a:lnTo>
                    <a:lnTo>
                      <a:pt x="368778" y="544817"/>
                    </a:lnTo>
                    <a:lnTo>
                      <a:pt x="369158" y="550123"/>
                    </a:lnTo>
                    <a:cubicBezTo>
                      <a:pt x="369917" y="559789"/>
                      <a:pt x="363654" y="569265"/>
                      <a:pt x="354545" y="572487"/>
                    </a:cubicBezTo>
                    <a:lnTo>
                      <a:pt x="325507" y="582721"/>
                    </a:lnTo>
                    <a:cubicBezTo>
                      <a:pt x="323230" y="583479"/>
                      <a:pt x="320953" y="583858"/>
                      <a:pt x="318485" y="583858"/>
                    </a:cubicBezTo>
                    <a:cubicBezTo>
                      <a:pt x="311084" y="583858"/>
                      <a:pt x="304062" y="580447"/>
                      <a:pt x="300076" y="574571"/>
                    </a:cubicBezTo>
                    <a:lnTo>
                      <a:pt x="296470" y="569644"/>
                    </a:lnTo>
                    <a:lnTo>
                      <a:pt x="289258" y="569644"/>
                    </a:lnTo>
                    <a:lnTo>
                      <a:pt x="286222" y="573055"/>
                    </a:lnTo>
                    <a:cubicBezTo>
                      <a:pt x="282047" y="577793"/>
                      <a:pt x="275784" y="580636"/>
                      <a:pt x="269331" y="580636"/>
                    </a:cubicBezTo>
                    <a:cubicBezTo>
                      <a:pt x="265915" y="580636"/>
                      <a:pt x="262688" y="579878"/>
                      <a:pt x="259842" y="578551"/>
                    </a:cubicBezTo>
                    <a:lnTo>
                      <a:pt x="232133" y="565285"/>
                    </a:lnTo>
                    <a:cubicBezTo>
                      <a:pt x="227009" y="562821"/>
                      <a:pt x="222834" y="558273"/>
                      <a:pt x="220936" y="552587"/>
                    </a:cubicBezTo>
                    <a:cubicBezTo>
                      <a:pt x="219607" y="548986"/>
                      <a:pt x="219228" y="545196"/>
                      <a:pt x="219987" y="541595"/>
                    </a:cubicBezTo>
                    <a:lnTo>
                      <a:pt x="220746" y="537236"/>
                    </a:lnTo>
                    <a:lnTo>
                      <a:pt x="215242" y="531171"/>
                    </a:lnTo>
                    <a:lnTo>
                      <a:pt x="210308" y="531550"/>
                    </a:lnTo>
                    <a:cubicBezTo>
                      <a:pt x="200629" y="532308"/>
                      <a:pt x="191139" y="526054"/>
                      <a:pt x="187913" y="516957"/>
                    </a:cubicBezTo>
                    <a:lnTo>
                      <a:pt x="177665" y="487960"/>
                    </a:lnTo>
                    <a:cubicBezTo>
                      <a:pt x="174438" y="478673"/>
                      <a:pt x="177854" y="468060"/>
                      <a:pt x="185825" y="462564"/>
                    </a:cubicBezTo>
                    <a:lnTo>
                      <a:pt x="190001" y="459532"/>
                    </a:lnTo>
                    <a:lnTo>
                      <a:pt x="190570" y="451003"/>
                    </a:lnTo>
                    <a:lnTo>
                      <a:pt x="187533" y="448350"/>
                    </a:lnTo>
                    <a:cubicBezTo>
                      <a:pt x="184687" y="445886"/>
                      <a:pt x="182599" y="442854"/>
                      <a:pt x="181271" y="439063"/>
                    </a:cubicBezTo>
                    <a:cubicBezTo>
                      <a:pt x="179373" y="433567"/>
                      <a:pt x="179562" y="427313"/>
                      <a:pt x="182030" y="422196"/>
                    </a:cubicBezTo>
                    <a:lnTo>
                      <a:pt x="195315" y="394526"/>
                    </a:lnTo>
                    <a:cubicBezTo>
                      <a:pt x="198921" y="386945"/>
                      <a:pt x="207081" y="381828"/>
                      <a:pt x="215432" y="381828"/>
                    </a:cubicBezTo>
                    <a:cubicBezTo>
                      <a:pt x="216760" y="381828"/>
                      <a:pt x="217899" y="382017"/>
                      <a:pt x="219228" y="382207"/>
                    </a:cubicBezTo>
                    <a:lnTo>
                      <a:pt x="223403" y="382965"/>
                    </a:lnTo>
                    <a:lnTo>
                      <a:pt x="228907" y="378037"/>
                    </a:lnTo>
                    <a:lnTo>
                      <a:pt x="228527" y="372731"/>
                    </a:lnTo>
                    <a:cubicBezTo>
                      <a:pt x="227958" y="363065"/>
                      <a:pt x="234031" y="353589"/>
                      <a:pt x="243330" y="350367"/>
                    </a:cubicBezTo>
                    <a:lnTo>
                      <a:pt x="272368" y="340133"/>
                    </a:lnTo>
                    <a:cubicBezTo>
                      <a:pt x="274645" y="339375"/>
                      <a:pt x="276922" y="338996"/>
                      <a:pt x="279390" y="338996"/>
                    </a:cubicBezTo>
                    <a:close/>
                    <a:moveTo>
                      <a:pt x="481176" y="227025"/>
                    </a:moveTo>
                    <a:cubicBezTo>
                      <a:pt x="467130" y="227025"/>
                      <a:pt x="453843" y="232520"/>
                      <a:pt x="443783" y="242562"/>
                    </a:cubicBezTo>
                    <a:cubicBezTo>
                      <a:pt x="423283" y="263027"/>
                      <a:pt x="423283" y="296376"/>
                      <a:pt x="443783" y="316840"/>
                    </a:cubicBezTo>
                    <a:cubicBezTo>
                      <a:pt x="453843" y="326883"/>
                      <a:pt x="467130" y="332188"/>
                      <a:pt x="481176" y="332188"/>
                    </a:cubicBezTo>
                    <a:cubicBezTo>
                      <a:pt x="495222" y="332188"/>
                      <a:pt x="508509" y="326883"/>
                      <a:pt x="518379" y="316840"/>
                    </a:cubicBezTo>
                    <a:cubicBezTo>
                      <a:pt x="538879" y="296376"/>
                      <a:pt x="538879" y="263027"/>
                      <a:pt x="518379" y="242562"/>
                    </a:cubicBezTo>
                    <a:cubicBezTo>
                      <a:pt x="508509" y="232520"/>
                      <a:pt x="495222" y="227025"/>
                      <a:pt x="481176" y="227025"/>
                    </a:cubicBezTo>
                    <a:close/>
                    <a:moveTo>
                      <a:pt x="464283" y="156726"/>
                    </a:moveTo>
                    <a:lnTo>
                      <a:pt x="495222" y="156726"/>
                    </a:lnTo>
                    <a:cubicBezTo>
                      <a:pt x="500917" y="156726"/>
                      <a:pt x="506611" y="159379"/>
                      <a:pt x="510787" y="163547"/>
                    </a:cubicBezTo>
                    <a:cubicBezTo>
                      <a:pt x="513444" y="166390"/>
                      <a:pt x="515532" y="169990"/>
                      <a:pt x="516481" y="173401"/>
                    </a:cubicBezTo>
                    <a:lnTo>
                      <a:pt x="518000" y="178706"/>
                    </a:lnTo>
                    <a:lnTo>
                      <a:pt x="523314" y="181359"/>
                    </a:lnTo>
                    <a:lnTo>
                      <a:pt x="531287" y="177948"/>
                    </a:lnTo>
                    <a:cubicBezTo>
                      <a:pt x="534513" y="176243"/>
                      <a:pt x="538120" y="175295"/>
                      <a:pt x="541726" y="175295"/>
                    </a:cubicBezTo>
                    <a:cubicBezTo>
                      <a:pt x="547800" y="175295"/>
                      <a:pt x="553495" y="177569"/>
                      <a:pt x="557481" y="181738"/>
                    </a:cubicBezTo>
                    <a:lnTo>
                      <a:pt x="579309" y="203339"/>
                    </a:lnTo>
                    <a:cubicBezTo>
                      <a:pt x="586142" y="210350"/>
                      <a:pt x="587661" y="221530"/>
                      <a:pt x="582915" y="229867"/>
                    </a:cubicBezTo>
                    <a:lnTo>
                      <a:pt x="579878" y="234793"/>
                    </a:lnTo>
                    <a:lnTo>
                      <a:pt x="582726" y="242752"/>
                    </a:lnTo>
                    <a:lnTo>
                      <a:pt x="587281" y="243889"/>
                    </a:lnTo>
                    <a:cubicBezTo>
                      <a:pt x="590888" y="244836"/>
                      <a:pt x="593735" y="246920"/>
                      <a:pt x="596582" y="249573"/>
                    </a:cubicBezTo>
                    <a:cubicBezTo>
                      <a:pt x="600758" y="253742"/>
                      <a:pt x="602276" y="259426"/>
                      <a:pt x="602276" y="265111"/>
                    </a:cubicBezTo>
                    <a:lnTo>
                      <a:pt x="602276" y="295997"/>
                    </a:lnTo>
                    <a:cubicBezTo>
                      <a:pt x="602276" y="305661"/>
                      <a:pt x="596392" y="314566"/>
                      <a:pt x="586901" y="317219"/>
                    </a:cubicBezTo>
                    <a:lnTo>
                      <a:pt x="582915" y="318545"/>
                    </a:lnTo>
                    <a:lnTo>
                      <a:pt x="580068" y="324988"/>
                    </a:lnTo>
                    <a:lnTo>
                      <a:pt x="582726" y="329536"/>
                    </a:lnTo>
                    <a:cubicBezTo>
                      <a:pt x="587471" y="338062"/>
                      <a:pt x="585952" y="349242"/>
                      <a:pt x="579119" y="356063"/>
                    </a:cubicBezTo>
                    <a:lnTo>
                      <a:pt x="557291" y="377854"/>
                    </a:lnTo>
                    <a:cubicBezTo>
                      <a:pt x="553305" y="381833"/>
                      <a:pt x="547610" y="384107"/>
                      <a:pt x="541536" y="384107"/>
                    </a:cubicBezTo>
                    <a:cubicBezTo>
                      <a:pt x="537740" y="384107"/>
                      <a:pt x="533944" y="383160"/>
                      <a:pt x="530907" y="381454"/>
                    </a:cubicBezTo>
                    <a:lnTo>
                      <a:pt x="525592" y="378422"/>
                    </a:lnTo>
                    <a:lnTo>
                      <a:pt x="518949" y="381454"/>
                    </a:lnTo>
                    <a:lnTo>
                      <a:pt x="517620" y="385812"/>
                    </a:lnTo>
                    <a:cubicBezTo>
                      <a:pt x="515153" y="395287"/>
                      <a:pt x="506042" y="401729"/>
                      <a:pt x="496361" y="401729"/>
                    </a:cubicBezTo>
                    <a:lnTo>
                      <a:pt x="465612" y="401729"/>
                    </a:lnTo>
                    <a:cubicBezTo>
                      <a:pt x="459917" y="401729"/>
                      <a:pt x="454223" y="399645"/>
                      <a:pt x="449857" y="395287"/>
                    </a:cubicBezTo>
                    <a:cubicBezTo>
                      <a:pt x="447200" y="392634"/>
                      <a:pt x="445302" y="389602"/>
                      <a:pt x="444353" y="386191"/>
                    </a:cubicBezTo>
                    <a:lnTo>
                      <a:pt x="443024" y="381833"/>
                    </a:lnTo>
                    <a:lnTo>
                      <a:pt x="435621" y="378801"/>
                    </a:lnTo>
                    <a:lnTo>
                      <a:pt x="431256" y="381265"/>
                    </a:lnTo>
                    <a:cubicBezTo>
                      <a:pt x="428029" y="383160"/>
                      <a:pt x="424422" y="384107"/>
                      <a:pt x="420436" y="384107"/>
                    </a:cubicBezTo>
                    <a:cubicBezTo>
                      <a:pt x="414552" y="384107"/>
                      <a:pt x="408858" y="381644"/>
                      <a:pt x="404682" y="377665"/>
                    </a:cubicBezTo>
                    <a:lnTo>
                      <a:pt x="383043" y="355874"/>
                    </a:lnTo>
                    <a:cubicBezTo>
                      <a:pt x="376020" y="349052"/>
                      <a:pt x="374502" y="337873"/>
                      <a:pt x="379247" y="329346"/>
                    </a:cubicBezTo>
                    <a:lnTo>
                      <a:pt x="381715" y="324988"/>
                    </a:lnTo>
                    <a:lnTo>
                      <a:pt x="378298" y="317030"/>
                    </a:lnTo>
                    <a:lnTo>
                      <a:pt x="374312" y="316082"/>
                    </a:lnTo>
                    <a:cubicBezTo>
                      <a:pt x="370895" y="314945"/>
                      <a:pt x="367099" y="313050"/>
                      <a:pt x="364442" y="310398"/>
                    </a:cubicBezTo>
                    <a:cubicBezTo>
                      <a:pt x="360076" y="306229"/>
                      <a:pt x="356849" y="300355"/>
                      <a:pt x="356849" y="294670"/>
                    </a:cubicBezTo>
                    <a:lnTo>
                      <a:pt x="356849" y="263974"/>
                    </a:lnTo>
                    <a:cubicBezTo>
                      <a:pt x="356849" y="254310"/>
                      <a:pt x="364632" y="245215"/>
                      <a:pt x="373932" y="242752"/>
                    </a:cubicBezTo>
                    <a:lnTo>
                      <a:pt x="378867" y="241615"/>
                    </a:lnTo>
                    <a:lnTo>
                      <a:pt x="381904" y="234604"/>
                    </a:lnTo>
                    <a:lnTo>
                      <a:pt x="379247" y="230056"/>
                    </a:lnTo>
                    <a:cubicBezTo>
                      <a:pt x="374312" y="221530"/>
                      <a:pt x="375830" y="210540"/>
                      <a:pt x="382854" y="203529"/>
                    </a:cubicBezTo>
                    <a:lnTo>
                      <a:pt x="404492" y="181927"/>
                    </a:lnTo>
                    <a:cubicBezTo>
                      <a:pt x="408668" y="177759"/>
                      <a:pt x="414362" y="175485"/>
                      <a:pt x="420436" y="175485"/>
                    </a:cubicBezTo>
                    <a:cubicBezTo>
                      <a:pt x="424233" y="175485"/>
                      <a:pt x="427839" y="176432"/>
                      <a:pt x="431066" y="178138"/>
                    </a:cubicBezTo>
                    <a:lnTo>
                      <a:pt x="435242" y="180601"/>
                    </a:lnTo>
                    <a:lnTo>
                      <a:pt x="441695" y="177948"/>
                    </a:lnTo>
                    <a:lnTo>
                      <a:pt x="443024" y="173211"/>
                    </a:lnTo>
                    <a:cubicBezTo>
                      <a:pt x="445681" y="163737"/>
                      <a:pt x="454602" y="156726"/>
                      <a:pt x="464283" y="156726"/>
                    </a:cubicBezTo>
                    <a:close/>
                    <a:moveTo>
                      <a:pt x="175373" y="93230"/>
                    </a:moveTo>
                    <a:cubicBezTo>
                      <a:pt x="154116" y="93230"/>
                      <a:pt x="133997" y="101567"/>
                      <a:pt x="118813" y="116727"/>
                    </a:cubicBezTo>
                    <a:cubicBezTo>
                      <a:pt x="87497" y="147803"/>
                      <a:pt x="87497" y="198587"/>
                      <a:pt x="118813" y="229853"/>
                    </a:cubicBezTo>
                    <a:cubicBezTo>
                      <a:pt x="133997" y="245012"/>
                      <a:pt x="154116" y="253350"/>
                      <a:pt x="175373" y="253350"/>
                    </a:cubicBezTo>
                    <a:cubicBezTo>
                      <a:pt x="196821" y="253350"/>
                      <a:pt x="216939" y="245012"/>
                      <a:pt x="232123" y="229853"/>
                    </a:cubicBezTo>
                    <a:cubicBezTo>
                      <a:pt x="263440" y="198587"/>
                      <a:pt x="263440" y="147803"/>
                      <a:pt x="232123" y="116727"/>
                    </a:cubicBezTo>
                    <a:cubicBezTo>
                      <a:pt x="216939" y="101567"/>
                      <a:pt x="196821" y="93230"/>
                      <a:pt x="175373" y="93230"/>
                    </a:cubicBezTo>
                    <a:close/>
                    <a:moveTo>
                      <a:pt x="151079" y="0"/>
                    </a:moveTo>
                    <a:lnTo>
                      <a:pt x="195872" y="0"/>
                    </a:lnTo>
                    <a:cubicBezTo>
                      <a:pt x="203274" y="0"/>
                      <a:pt x="210676" y="2463"/>
                      <a:pt x="216180" y="7959"/>
                    </a:cubicBezTo>
                    <a:cubicBezTo>
                      <a:pt x="219596" y="11559"/>
                      <a:pt x="222064" y="15159"/>
                      <a:pt x="223392" y="19707"/>
                    </a:cubicBezTo>
                    <a:lnTo>
                      <a:pt x="225670" y="28045"/>
                    </a:lnTo>
                    <a:cubicBezTo>
                      <a:pt x="228137" y="29371"/>
                      <a:pt x="232503" y="31835"/>
                      <a:pt x="236868" y="34108"/>
                    </a:cubicBezTo>
                    <a:lnTo>
                      <a:pt x="249964" y="28424"/>
                    </a:lnTo>
                    <a:cubicBezTo>
                      <a:pt x="254140" y="26150"/>
                      <a:pt x="258695" y="25013"/>
                      <a:pt x="263629" y="25013"/>
                    </a:cubicBezTo>
                    <a:cubicBezTo>
                      <a:pt x="271411" y="25013"/>
                      <a:pt x="278813" y="28045"/>
                      <a:pt x="284128" y="33161"/>
                    </a:cubicBezTo>
                    <a:lnTo>
                      <a:pt x="315634" y="64806"/>
                    </a:lnTo>
                    <a:cubicBezTo>
                      <a:pt x="324555" y="73712"/>
                      <a:pt x="326642" y="88113"/>
                      <a:pt x="320379" y="99104"/>
                    </a:cubicBezTo>
                    <a:lnTo>
                      <a:pt x="315444" y="107821"/>
                    </a:lnTo>
                    <a:lnTo>
                      <a:pt x="320759" y="122601"/>
                    </a:lnTo>
                    <a:lnTo>
                      <a:pt x="329110" y="124685"/>
                    </a:lnTo>
                    <a:cubicBezTo>
                      <a:pt x="333855" y="125822"/>
                      <a:pt x="337840" y="128475"/>
                      <a:pt x="341257" y="131886"/>
                    </a:cubicBezTo>
                    <a:cubicBezTo>
                      <a:pt x="346761" y="137381"/>
                      <a:pt x="349228" y="144771"/>
                      <a:pt x="349228" y="152162"/>
                    </a:cubicBezTo>
                    <a:lnTo>
                      <a:pt x="349228" y="196881"/>
                    </a:lnTo>
                    <a:cubicBezTo>
                      <a:pt x="349228" y="209577"/>
                      <a:pt x="341067" y="221136"/>
                      <a:pt x="328920" y="224358"/>
                    </a:cubicBezTo>
                    <a:lnTo>
                      <a:pt x="320759" y="226821"/>
                    </a:lnTo>
                    <a:lnTo>
                      <a:pt x="315444" y="239517"/>
                    </a:lnTo>
                    <a:lnTo>
                      <a:pt x="320189" y="247665"/>
                    </a:lnTo>
                    <a:cubicBezTo>
                      <a:pt x="326263" y="258656"/>
                      <a:pt x="324365" y="273057"/>
                      <a:pt x="315444" y="281963"/>
                    </a:cubicBezTo>
                    <a:lnTo>
                      <a:pt x="283748" y="313608"/>
                    </a:lnTo>
                    <a:cubicBezTo>
                      <a:pt x="278623" y="318724"/>
                      <a:pt x="271032" y="321756"/>
                      <a:pt x="263440" y="321756"/>
                    </a:cubicBezTo>
                    <a:cubicBezTo>
                      <a:pt x="258315" y="321756"/>
                      <a:pt x="253570" y="320619"/>
                      <a:pt x="249395" y="318156"/>
                    </a:cubicBezTo>
                    <a:lnTo>
                      <a:pt x="240094" y="313040"/>
                    </a:lnTo>
                    <a:lnTo>
                      <a:pt x="227378" y="319103"/>
                    </a:lnTo>
                    <a:lnTo>
                      <a:pt x="225100" y="327441"/>
                    </a:lnTo>
                    <a:cubicBezTo>
                      <a:pt x="221874" y="339568"/>
                      <a:pt x="210296" y="348664"/>
                      <a:pt x="197580" y="348664"/>
                    </a:cubicBezTo>
                    <a:lnTo>
                      <a:pt x="152787" y="348664"/>
                    </a:lnTo>
                    <a:cubicBezTo>
                      <a:pt x="145385" y="348664"/>
                      <a:pt x="137983" y="345253"/>
                      <a:pt x="132479" y="339758"/>
                    </a:cubicBezTo>
                    <a:cubicBezTo>
                      <a:pt x="129062" y="336158"/>
                      <a:pt x="126405" y="331799"/>
                      <a:pt x="125266" y="327062"/>
                    </a:cubicBezTo>
                    <a:lnTo>
                      <a:pt x="122989" y="319293"/>
                    </a:lnTo>
                    <a:lnTo>
                      <a:pt x="109134" y="313419"/>
                    </a:lnTo>
                    <a:lnTo>
                      <a:pt x="101162" y="317966"/>
                    </a:lnTo>
                    <a:cubicBezTo>
                      <a:pt x="97176" y="320240"/>
                      <a:pt x="92241" y="321567"/>
                      <a:pt x="87307" y="321567"/>
                    </a:cubicBezTo>
                    <a:cubicBezTo>
                      <a:pt x="79525" y="321567"/>
                      <a:pt x="72123" y="318535"/>
                      <a:pt x="66809" y="313229"/>
                    </a:cubicBezTo>
                    <a:lnTo>
                      <a:pt x="35112" y="281584"/>
                    </a:lnTo>
                    <a:cubicBezTo>
                      <a:pt x="26192" y="272678"/>
                      <a:pt x="24294" y="258277"/>
                      <a:pt x="30557" y="247286"/>
                    </a:cubicBezTo>
                    <a:lnTo>
                      <a:pt x="34923" y="239517"/>
                    </a:lnTo>
                    <a:lnTo>
                      <a:pt x="28849" y="224737"/>
                    </a:lnTo>
                    <a:lnTo>
                      <a:pt x="21637" y="222652"/>
                    </a:lnTo>
                    <a:cubicBezTo>
                      <a:pt x="17082" y="221326"/>
                      <a:pt x="12526" y="218862"/>
                      <a:pt x="9110" y="215452"/>
                    </a:cubicBezTo>
                    <a:cubicBezTo>
                      <a:pt x="3606" y="209956"/>
                      <a:pt x="0" y="202566"/>
                      <a:pt x="0" y="195176"/>
                    </a:cubicBezTo>
                    <a:lnTo>
                      <a:pt x="0" y="150456"/>
                    </a:lnTo>
                    <a:cubicBezTo>
                      <a:pt x="0" y="137760"/>
                      <a:pt x="9300" y="126201"/>
                      <a:pt x="21447" y="122790"/>
                    </a:cubicBezTo>
                    <a:lnTo>
                      <a:pt x="29418" y="120706"/>
                    </a:lnTo>
                    <a:lnTo>
                      <a:pt x="34923" y="107631"/>
                    </a:lnTo>
                    <a:lnTo>
                      <a:pt x="30367" y="99483"/>
                    </a:lnTo>
                    <a:cubicBezTo>
                      <a:pt x="24104" y="88492"/>
                      <a:pt x="26002" y="74091"/>
                      <a:pt x="34923" y="65185"/>
                    </a:cubicBezTo>
                    <a:lnTo>
                      <a:pt x="66619" y="33540"/>
                    </a:lnTo>
                    <a:cubicBezTo>
                      <a:pt x="71933" y="28234"/>
                      <a:pt x="79335" y="25202"/>
                      <a:pt x="87117" y="25202"/>
                    </a:cubicBezTo>
                    <a:cubicBezTo>
                      <a:pt x="92052" y="25202"/>
                      <a:pt x="96797" y="26529"/>
                      <a:pt x="100972" y="28803"/>
                    </a:cubicBezTo>
                    <a:lnTo>
                      <a:pt x="101352" y="29182"/>
                    </a:lnTo>
                    <a:lnTo>
                      <a:pt x="110462" y="35245"/>
                    </a:lnTo>
                    <a:lnTo>
                      <a:pt x="120901" y="29371"/>
                    </a:lnTo>
                    <a:lnTo>
                      <a:pt x="123368" y="20276"/>
                    </a:lnTo>
                    <a:cubicBezTo>
                      <a:pt x="126785" y="8148"/>
                      <a:pt x="138362" y="0"/>
                      <a:pt x="151079" y="0"/>
                    </a:cubicBezTo>
                    <a:close/>
                  </a:path>
                </a:pathLst>
              </a:custGeom>
              <a:solidFill>
                <a:schemeClr val="bg1"/>
              </a:solidFill>
              <a:ln>
                <a:noFill/>
              </a:ln>
            </p:spPr>
            <p:txBody>
              <a:bodyPr wrap="square" lIns="45720" tIns="22860" rIns="45720" bIns="22860" anchor="ctr">
                <a:normAutofit fontScale="92500"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algn="ctr"/>
                <a:endParaRPr sz="2400">
                  <a:latin typeface="华文细黑" panose="02010600040101010101" pitchFamily="2" charset="-122"/>
                  <a:ea typeface="华文细黑" panose="02010600040101010101" pitchFamily="2" charset="-122"/>
                </a:endParaRPr>
              </a:p>
            </p:txBody>
          </p:sp>
        </p:grpSp>
        <p:sp>
          <p:nvSpPr>
            <p:cNvPr id="78" name="iṡḻiḍe">
              <a:extLst>
                <a:ext uri="{FF2B5EF4-FFF2-40B4-BE49-F238E27FC236}">
                  <a16:creationId xmlns:a16="http://schemas.microsoft.com/office/drawing/2014/main" id="{59E0A063-4831-48C4-9412-ED73A340983A}"/>
                </a:ext>
              </a:extLst>
            </p:cNvPr>
            <p:cNvSpPr/>
            <p:nvPr/>
          </p:nvSpPr>
          <p:spPr bwMode="auto">
            <a:xfrm>
              <a:off x="834140" y="2129294"/>
              <a:ext cx="360367" cy="346877"/>
            </a:xfrm>
            <a:custGeom>
              <a:avLst/>
              <a:gdLst>
                <a:gd name="connsiteX0" fmla="*/ 229534 w 596711"/>
                <a:gd name="connsiteY0" fmla="*/ 417307 h 574373"/>
                <a:gd name="connsiteX1" fmla="*/ 413123 w 596711"/>
                <a:gd name="connsiteY1" fmla="*/ 478892 h 574373"/>
                <a:gd name="connsiteX2" fmla="*/ 595755 w 596711"/>
                <a:gd name="connsiteY2" fmla="*/ 417307 h 574373"/>
                <a:gd name="connsiteX3" fmla="*/ 596711 w 596711"/>
                <a:gd name="connsiteY3" fmla="*/ 422081 h 574373"/>
                <a:gd name="connsiteX4" fmla="*/ 596711 w 596711"/>
                <a:gd name="connsiteY4" fmla="*/ 507537 h 574373"/>
                <a:gd name="connsiteX5" fmla="*/ 413123 w 596711"/>
                <a:gd name="connsiteY5" fmla="*/ 574373 h 574373"/>
                <a:gd name="connsiteX6" fmla="*/ 229534 w 596711"/>
                <a:gd name="connsiteY6" fmla="*/ 507537 h 574373"/>
                <a:gd name="connsiteX7" fmla="*/ 229534 w 596711"/>
                <a:gd name="connsiteY7" fmla="*/ 422081 h 574373"/>
                <a:gd name="connsiteX8" fmla="*/ 229534 w 596711"/>
                <a:gd name="connsiteY8" fmla="*/ 287877 h 574373"/>
                <a:gd name="connsiteX9" fmla="*/ 413123 w 596711"/>
                <a:gd name="connsiteY9" fmla="*/ 349963 h 574373"/>
                <a:gd name="connsiteX10" fmla="*/ 595755 w 596711"/>
                <a:gd name="connsiteY10" fmla="*/ 287877 h 574373"/>
                <a:gd name="connsiteX11" fmla="*/ 596711 w 596711"/>
                <a:gd name="connsiteY11" fmla="*/ 293130 h 574373"/>
                <a:gd name="connsiteX12" fmla="*/ 596711 w 596711"/>
                <a:gd name="connsiteY12" fmla="*/ 378618 h 574373"/>
                <a:gd name="connsiteX13" fmla="*/ 413123 w 596711"/>
                <a:gd name="connsiteY13" fmla="*/ 445480 h 574373"/>
                <a:gd name="connsiteX14" fmla="*/ 229534 w 596711"/>
                <a:gd name="connsiteY14" fmla="*/ 378618 h 574373"/>
                <a:gd name="connsiteX15" fmla="*/ 229534 w 596711"/>
                <a:gd name="connsiteY15" fmla="*/ 293130 h 574373"/>
                <a:gd name="connsiteX16" fmla="*/ 0 w 596711"/>
                <a:gd name="connsiteY16" fmla="*/ 287877 h 574373"/>
                <a:gd name="connsiteX17" fmla="*/ 183584 w 596711"/>
                <a:gd name="connsiteY17" fmla="*/ 349492 h 574373"/>
                <a:gd name="connsiteX18" fmla="*/ 203663 w 596711"/>
                <a:gd name="connsiteY18" fmla="*/ 349015 h 574373"/>
                <a:gd name="connsiteX19" fmla="*/ 203663 w 596711"/>
                <a:gd name="connsiteY19" fmla="*/ 373852 h 574373"/>
                <a:gd name="connsiteX20" fmla="*/ 203663 w 596711"/>
                <a:gd name="connsiteY20" fmla="*/ 444542 h 574373"/>
                <a:gd name="connsiteX21" fmla="*/ 183584 w 596711"/>
                <a:gd name="connsiteY21" fmla="*/ 445020 h 574373"/>
                <a:gd name="connsiteX22" fmla="*/ 0 w 596711"/>
                <a:gd name="connsiteY22" fmla="*/ 378151 h 574373"/>
                <a:gd name="connsiteX23" fmla="*/ 0 w 596711"/>
                <a:gd name="connsiteY23" fmla="*/ 292653 h 574373"/>
                <a:gd name="connsiteX24" fmla="*/ 0 w 596711"/>
                <a:gd name="connsiteY24" fmla="*/ 158524 h 574373"/>
                <a:gd name="connsiteX25" fmla="*/ 183584 w 596711"/>
                <a:gd name="connsiteY25" fmla="*/ 220580 h 574373"/>
                <a:gd name="connsiteX26" fmla="*/ 203663 w 596711"/>
                <a:gd name="connsiteY26" fmla="*/ 220103 h 574373"/>
                <a:gd name="connsiteX27" fmla="*/ 203663 w 596711"/>
                <a:gd name="connsiteY27" fmla="*/ 315574 h 574373"/>
                <a:gd name="connsiteX28" fmla="*/ 183584 w 596711"/>
                <a:gd name="connsiteY28" fmla="*/ 316051 h 574373"/>
                <a:gd name="connsiteX29" fmla="*/ 0 w 596711"/>
                <a:gd name="connsiteY29" fmla="*/ 249221 h 574373"/>
                <a:gd name="connsiteX30" fmla="*/ 0 w 596711"/>
                <a:gd name="connsiteY30" fmla="*/ 163775 h 574373"/>
                <a:gd name="connsiteX31" fmla="*/ 413123 w 596711"/>
                <a:gd name="connsiteY31" fmla="*/ 129353 h 574373"/>
                <a:gd name="connsiteX32" fmla="*/ 596711 w 596711"/>
                <a:gd name="connsiteY32" fmla="*/ 196204 h 574373"/>
                <a:gd name="connsiteX33" fmla="*/ 596711 w 596711"/>
                <a:gd name="connsiteY33" fmla="*/ 251118 h 574373"/>
                <a:gd name="connsiteX34" fmla="*/ 413123 w 596711"/>
                <a:gd name="connsiteY34" fmla="*/ 317970 h 574373"/>
                <a:gd name="connsiteX35" fmla="*/ 229534 w 596711"/>
                <a:gd name="connsiteY35" fmla="*/ 251118 h 574373"/>
                <a:gd name="connsiteX36" fmla="*/ 229534 w 596711"/>
                <a:gd name="connsiteY36" fmla="*/ 196204 h 574373"/>
                <a:gd name="connsiteX37" fmla="*/ 413123 w 596711"/>
                <a:gd name="connsiteY37" fmla="*/ 129353 h 574373"/>
                <a:gd name="connsiteX38" fmla="*/ 183589 w 596711"/>
                <a:gd name="connsiteY38" fmla="*/ 0 h 574373"/>
                <a:gd name="connsiteX39" fmla="*/ 367177 w 596711"/>
                <a:gd name="connsiteY39" fmla="*/ 66851 h 574373"/>
                <a:gd name="connsiteX40" fmla="*/ 367177 w 596711"/>
                <a:gd name="connsiteY40" fmla="*/ 105530 h 574373"/>
                <a:gd name="connsiteX41" fmla="*/ 204147 w 596711"/>
                <a:gd name="connsiteY41" fmla="*/ 188139 h 574373"/>
                <a:gd name="connsiteX42" fmla="*/ 183589 w 596711"/>
                <a:gd name="connsiteY42" fmla="*/ 188617 h 574373"/>
                <a:gd name="connsiteX43" fmla="*/ 0 w 596711"/>
                <a:gd name="connsiteY43" fmla="*/ 121765 h 574373"/>
                <a:gd name="connsiteX44" fmla="*/ 0 w 596711"/>
                <a:gd name="connsiteY44" fmla="*/ 66851 h 574373"/>
                <a:gd name="connsiteX45" fmla="*/ 183589 w 596711"/>
                <a:gd name="connsiteY45" fmla="*/ 0 h 57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96711" h="574373">
                  <a:moveTo>
                    <a:pt x="229534" y="417307"/>
                  </a:moveTo>
                  <a:cubicBezTo>
                    <a:pt x="236705" y="451680"/>
                    <a:pt x="316547" y="478892"/>
                    <a:pt x="413123" y="478892"/>
                  </a:cubicBezTo>
                  <a:cubicBezTo>
                    <a:pt x="509698" y="478892"/>
                    <a:pt x="589061" y="451680"/>
                    <a:pt x="595755" y="417307"/>
                  </a:cubicBezTo>
                  <a:cubicBezTo>
                    <a:pt x="596233" y="418739"/>
                    <a:pt x="596711" y="420172"/>
                    <a:pt x="596711" y="422081"/>
                  </a:cubicBezTo>
                  <a:lnTo>
                    <a:pt x="596711" y="507537"/>
                  </a:lnTo>
                  <a:cubicBezTo>
                    <a:pt x="596711" y="544774"/>
                    <a:pt x="514479" y="574373"/>
                    <a:pt x="413123" y="574373"/>
                  </a:cubicBezTo>
                  <a:cubicBezTo>
                    <a:pt x="311766" y="574373"/>
                    <a:pt x="229534" y="544774"/>
                    <a:pt x="229534" y="507537"/>
                  </a:cubicBezTo>
                  <a:lnTo>
                    <a:pt x="229534" y="422081"/>
                  </a:lnTo>
                  <a:close/>
                  <a:moveTo>
                    <a:pt x="229534" y="287877"/>
                  </a:moveTo>
                  <a:cubicBezTo>
                    <a:pt x="236705" y="322741"/>
                    <a:pt x="316547" y="349963"/>
                    <a:pt x="413123" y="349963"/>
                  </a:cubicBezTo>
                  <a:cubicBezTo>
                    <a:pt x="509698" y="349963"/>
                    <a:pt x="589061" y="322741"/>
                    <a:pt x="595755" y="287877"/>
                  </a:cubicBezTo>
                  <a:cubicBezTo>
                    <a:pt x="596233" y="289787"/>
                    <a:pt x="596711" y="291220"/>
                    <a:pt x="596711" y="293130"/>
                  </a:cubicBezTo>
                  <a:lnTo>
                    <a:pt x="596711" y="378618"/>
                  </a:lnTo>
                  <a:cubicBezTo>
                    <a:pt x="596711" y="415392"/>
                    <a:pt x="514479" y="445480"/>
                    <a:pt x="413123" y="445480"/>
                  </a:cubicBezTo>
                  <a:cubicBezTo>
                    <a:pt x="311766" y="445480"/>
                    <a:pt x="229534" y="415392"/>
                    <a:pt x="229534" y="378618"/>
                  </a:cubicBezTo>
                  <a:lnTo>
                    <a:pt x="229534" y="293130"/>
                  </a:lnTo>
                  <a:close/>
                  <a:moveTo>
                    <a:pt x="0" y="287877"/>
                  </a:moveTo>
                  <a:cubicBezTo>
                    <a:pt x="7171" y="322267"/>
                    <a:pt x="86533" y="349492"/>
                    <a:pt x="183584" y="349492"/>
                  </a:cubicBezTo>
                  <a:cubicBezTo>
                    <a:pt x="190277" y="349492"/>
                    <a:pt x="196970" y="349492"/>
                    <a:pt x="203663" y="349015"/>
                  </a:cubicBezTo>
                  <a:lnTo>
                    <a:pt x="203663" y="373852"/>
                  </a:lnTo>
                  <a:lnTo>
                    <a:pt x="203663" y="444542"/>
                  </a:lnTo>
                  <a:cubicBezTo>
                    <a:pt x="196970" y="445020"/>
                    <a:pt x="190277" y="445020"/>
                    <a:pt x="183584" y="445020"/>
                  </a:cubicBezTo>
                  <a:cubicBezTo>
                    <a:pt x="82230" y="445020"/>
                    <a:pt x="0" y="414929"/>
                    <a:pt x="0" y="378151"/>
                  </a:cubicBezTo>
                  <a:lnTo>
                    <a:pt x="0" y="292653"/>
                  </a:lnTo>
                  <a:close/>
                  <a:moveTo>
                    <a:pt x="0" y="158524"/>
                  </a:moveTo>
                  <a:cubicBezTo>
                    <a:pt x="7171" y="193371"/>
                    <a:pt x="86533" y="220580"/>
                    <a:pt x="183584" y="220580"/>
                  </a:cubicBezTo>
                  <a:cubicBezTo>
                    <a:pt x="190277" y="220580"/>
                    <a:pt x="196970" y="220580"/>
                    <a:pt x="203663" y="220103"/>
                  </a:cubicBezTo>
                  <a:lnTo>
                    <a:pt x="203663" y="315574"/>
                  </a:lnTo>
                  <a:cubicBezTo>
                    <a:pt x="196970" y="316051"/>
                    <a:pt x="190277" y="316051"/>
                    <a:pt x="183584" y="316051"/>
                  </a:cubicBezTo>
                  <a:cubicBezTo>
                    <a:pt x="82230" y="316051"/>
                    <a:pt x="0" y="285978"/>
                    <a:pt x="0" y="249221"/>
                  </a:cubicBezTo>
                  <a:lnTo>
                    <a:pt x="0" y="163775"/>
                  </a:lnTo>
                  <a:close/>
                  <a:moveTo>
                    <a:pt x="413123" y="129353"/>
                  </a:moveTo>
                  <a:cubicBezTo>
                    <a:pt x="514479" y="129353"/>
                    <a:pt x="596711" y="159436"/>
                    <a:pt x="596711" y="196204"/>
                  </a:cubicBezTo>
                  <a:lnTo>
                    <a:pt x="596711" y="251118"/>
                  </a:lnTo>
                  <a:cubicBezTo>
                    <a:pt x="596711" y="288364"/>
                    <a:pt x="514479" y="317970"/>
                    <a:pt x="413123" y="317970"/>
                  </a:cubicBezTo>
                  <a:cubicBezTo>
                    <a:pt x="311766" y="317970"/>
                    <a:pt x="229534" y="288364"/>
                    <a:pt x="229534" y="251118"/>
                  </a:cubicBezTo>
                  <a:lnTo>
                    <a:pt x="229534" y="196204"/>
                  </a:lnTo>
                  <a:cubicBezTo>
                    <a:pt x="229534" y="159436"/>
                    <a:pt x="311766" y="129353"/>
                    <a:pt x="413123" y="129353"/>
                  </a:cubicBezTo>
                  <a:close/>
                  <a:moveTo>
                    <a:pt x="183589" y="0"/>
                  </a:moveTo>
                  <a:cubicBezTo>
                    <a:pt x="284945" y="0"/>
                    <a:pt x="367177" y="30083"/>
                    <a:pt x="367177" y="66851"/>
                  </a:cubicBezTo>
                  <a:lnTo>
                    <a:pt x="367177" y="105530"/>
                  </a:lnTo>
                  <a:cubicBezTo>
                    <a:pt x="282554" y="112693"/>
                    <a:pt x="207493" y="140388"/>
                    <a:pt x="204147" y="188139"/>
                  </a:cubicBezTo>
                  <a:cubicBezTo>
                    <a:pt x="197453" y="188617"/>
                    <a:pt x="190282" y="188617"/>
                    <a:pt x="183589" y="188617"/>
                  </a:cubicBezTo>
                  <a:cubicBezTo>
                    <a:pt x="82232" y="188617"/>
                    <a:pt x="0" y="158534"/>
                    <a:pt x="0" y="121765"/>
                  </a:cubicBezTo>
                  <a:lnTo>
                    <a:pt x="0" y="66851"/>
                  </a:lnTo>
                  <a:cubicBezTo>
                    <a:pt x="0" y="30083"/>
                    <a:pt x="82232" y="0"/>
                    <a:pt x="183589" y="0"/>
                  </a:cubicBezTo>
                  <a:close/>
                </a:path>
              </a:pathLst>
            </a:custGeom>
            <a:solidFill>
              <a:schemeClr val="bg1"/>
            </a:solidFill>
            <a:ln>
              <a:noFill/>
            </a:ln>
          </p:spPr>
          <p:txBody>
            <a:bodyPr wrap="square" lIns="45720" tIns="22860" rIns="45720" bIns="22860" anchor="ctr">
              <a:normAutofit fontScale="925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algn="ctr"/>
              <a:endParaRPr sz="2400">
                <a:latin typeface="华文细黑" panose="02010600040101010101" pitchFamily="2" charset="-122"/>
                <a:ea typeface="华文细黑" panose="02010600040101010101" pitchFamily="2" charset="-122"/>
              </a:endParaRPr>
            </a:p>
          </p:txBody>
        </p:sp>
      </p:grpSp>
      <p:sp>
        <p:nvSpPr>
          <p:cNvPr id="56" name="iṩḻiḓé">
            <a:extLst>
              <a:ext uri="{FF2B5EF4-FFF2-40B4-BE49-F238E27FC236}">
                <a16:creationId xmlns:a16="http://schemas.microsoft.com/office/drawing/2014/main" id="{A60A4726-7A70-450F-A98E-62DF6E325E8E}"/>
              </a:ext>
            </a:extLst>
          </p:cNvPr>
          <p:cNvSpPr/>
          <p:nvPr/>
        </p:nvSpPr>
        <p:spPr>
          <a:xfrm>
            <a:off x="8148138" y="1340014"/>
            <a:ext cx="685800" cy="685800"/>
          </a:xfrm>
          <a:prstGeom prst="ellipse">
            <a:avLst/>
          </a:prstGeom>
          <a:solidFill>
            <a:srgbClr val="ED8B00"/>
          </a:solidFill>
          <a:ln w="38100">
            <a:solidFill>
              <a:srgbClr val="ED8B0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rtlCol="0" anchor="ctr">
            <a:normAutofit fontScale="92500"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pPr algn="ctr"/>
            <a:endParaRPr lang="zh-CN" altLang="en-US" sz="3300">
              <a:latin typeface="华文细黑" panose="02010600040101010101" pitchFamily="2" charset="-122"/>
              <a:ea typeface="华文细黑" panose="02010600040101010101" pitchFamily="2" charset="-122"/>
            </a:endParaRPr>
          </a:p>
        </p:txBody>
      </p:sp>
      <p:sp>
        <p:nvSpPr>
          <p:cNvPr id="58" name="Freeform 996">
            <a:extLst>
              <a:ext uri="{FF2B5EF4-FFF2-40B4-BE49-F238E27FC236}">
                <a16:creationId xmlns:a16="http://schemas.microsoft.com/office/drawing/2014/main" id="{8F361D08-C123-4C19-B465-4820C6D091DC}"/>
              </a:ext>
            </a:extLst>
          </p:cNvPr>
          <p:cNvSpPr>
            <a:spLocks noChangeAspect="1" noEditPoints="1"/>
          </p:cNvSpPr>
          <p:nvPr/>
        </p:nvSpPr>
        <p:spPr bwMode="auto">
          <a:xfrm>
            <a:off x="8256679" y="1445536"/>
            <a:ext cx="451113" cy="449793"/>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362 w 512"/>
              <a:gd name="T21" fmla="*/ 170 h 512"/>
              <a:gd name="T22" fmla="*/ 309 w 512"/>
              <a:gd name="T23" fmla="*/ 170 h 512"/>
              <a:gd name="T24" fmla="*/ 309 w 512"/>
              <a:gd name="T25" fmla="*/ 149 h 512"/>
              <a:gd name="T26" fmla="*/ 256 w 512"/>
              <a:gd name="T27" fmla="*/ 96 h 512"/>
              <a:gd name="T28" fmla="*/ 202 w 512"/>
              <a:gd name="T29" fmla="*/ 149 h 512"/>
              <a:gd name="T30" fmla="*/ 202 w 512"/>
              <a:gd name="T31" fmla="*/ 170 h 512"/>
              <a:gd name="T32" fmla="*/ 149 w 512"/>
              <a:gd name="T33" fmla="*/ 170 h 512"/>
              <a:gd name="T34" fmla="*/ 138 w 512"/>
              <a:gd name="T35" fmla="*/ 181 h 512"/>
              <a:gd name="T36" fmla="*/ 138 w 512"/>
              <a:gd name="T37" fmla="*/ 405 h 512"/>
              <a:gd name="T38" fmla="*/ 149 w 512"/>
              <a:gd name="T39" fmla="*/ 416 h 512"/>
              <a:gd name="T40" fmla="*/ 362 w 512"/>
              <a:gd name="T41" fmla="*/ 416 h 512"/>
              <a:gd name="T42" fmla="*/ 373 w 512"/>
              <a:gd name="T43" fmla="*/ 405 h 512"/>
              <a:gd name="T44" fmla="*/ 373 w 512"/>
              <a:gd name="T45" fmla="*/ 181 h 512"/>
              <a:gd name="T46" fmla="*/ 362 w 512"/>
              <a:gd name="T47" fmla="*/ 170 h 512"/>
              <a:gd name="T48" fmla="*/ 224 w 512"/>
              <a:gd name="T49" fmla="*/ 149 h 512"/>
              <a:gd name="T50" fmla="*/ 256 w 512"/>
              <a:gd name="T51" fmla="*/ 117 h 512"/>
              <a:gd name="T52" fmla="*/ 288 w 512"/>
              <a:gd name="T53" fmla="*/ 149 h 512"/>
              <a:gd name="T54" fmla="*/ 288 w 512"/>
              <a:gd name="T55" fmla="*/ 170 h 512"/>
              <a:gd name="T56" fmla="*/ 224 w 512"/>
              <a:gd name="T57" fmla="*/ 170 h 512"/>
              <a:gd name="T58" fmla="*/ 224 w 512"/>
              <a:gd name="T59" fmla="*/ 149 h 512"/>
              <a:gd name="T60" fmla="*/ 352 w 512"/>
              <a:gd name="T61" fmla="*/ 394 h 512"/>
              <a:gd name="T62" fmla="*/ 160 w 512"/>
              <a:gd name="T63" fmla="*/ 394 h 512"/>
              <a:gd name="T64" fmla="*/ 160 w 512"/>
              <a:gd name="T65" fmla="*/ 192 h 512"/>
              <a:gd name="T66" fmla="*/ 202 w 512"/>
              <a:gd name="T67" fmla="*/ 192 h 512"/>
              <a:gd name="T68" fmla="*/ 202 w 512"/>
              <a:gd name="T69" fmla="*/ 213 h 512"/>
              <a:gd name="T70" fmla="*/ 213 w 512"/>
              <a:gd name="T71" fmla="*/ 224 h 512"/>
              <a:gd name="T72" fmla="*/ 224 w 512"/>
              <a:gd name="T73" fmla="*/ 213 h 512"/>
              <a:gd name="T74" fmla="*/ 224 w 512"/>
              <a:gd name="T75" fmla="*/ 192 h 512"/>
              <a:gd name="T76" fmla="*/ 288 w 512"/>
              <a:gd name="T77" fmla="*/ 192 h 512"/>
              <a:gd name="T78" fmla="*/ 288 w 512"/>
              <a:gd name="T79" fmla="*/ 213 h 512"/>
              <a:gd name="T80" fmla="*/ 298 w 512"/>
              <a:gd name="T81" fmla="*/ 224 h 512"/>
              <a:gd name="T82" fmla="*/ 309 w 512"/>
              <a:gd name="T83" fmla="*/ 213 h 512"/>
              <a:gd name="T84" fmla="*/ 309 w 512"/>
              <a:gd name="T85" fmla="*/ 192 h 512"/>
              <a:gd name="T86" fmla="*/ 352 w 512"/>
              <a:gd name="T87" fmla="*/ 192 h 512"/>
              <a:gd name="T88" fmla="*/ 352 w 512"/>
              <a:gd name="T89"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62" y="170"/>
                </a:moveTo>
                <a:cubicBezTo>
                  <a:pt x="309" y="170"/>
                  <a:pt x="309" y="170"/>
                  <a:pt x="309" y="170"/>
                </a:cubicBezTo>
                <a:cubicBezTo>
                  <a:pt x="309" y="149"/>
                  <a:pt x="309" y="149"/>
                  <a:pt x="309" y="149"/>
                </a:cubicBezTo>
                <a:cubicBezTo>
                  <a:pt x="309" y="120"/>
                  <a:pt x="285" y="96"/>
                  <a:pt x="256" y="96"/>
                </a:cubicBezTo>
                <a:cubicBezTo>
                  <a:pt x="226" y="96"/>
                  <a:pt x="202" y="120"/>
                  <a:pt x="202" y="149"/>
                </a:cubicBezTo>
                <a:cubicBezTo>
                  <a:pt x="202" y="170"/>
                  <a:pt x="202" y="170"/>
                  <a:pt x="202" y="170"/>
                </a:cubicBezTo>
                <a:cubicBezTo>
                  <a:pt x="149" y="170"/>
                  <a:pt x="149" y="170"/>
                  <a:pt x="149" y="170"/>
                </a:cubicBezTo>
                <a:cubicBezTo>
                  <a:pt x="143" y="170"/>
                  <a:pt x="138" y="175"/>
                  <a:pt x="138" y="181"/>
                </a:cubicBezTo>
                <a:cubicBezTo>
                  <a:pt x="138" y="405"/>
                  <a:pt x="138" y="405"/>
                  <a:pt x="138" y="405"/>
                </a:cubicBezTo>
                <a:cubicBezTo>
                  <a:pt x="138" y="411"/>
                  <a:pt x="143" y="416"/>
                  <a:pt x="149" y="416"/>
                </a:cubicBezTo>
                <a:cubicBezTo>
                  <a:pt x="362" y="416"/>
                  <a:pt x="362" y="416"/>
                  <a:pt x="362" y="416"/>
                </a:cubicBezTo>
                <a:cubicBezTo>
                  <a:pt x="368" y="416"/>
                  <a:pt x="373" y="411"/>
                  <a:pt x="373" y="405"/>
                </a:cubicBezTo>
                <a:cubicBezTo>
                  <a:pt x="373" y="181"/>
                  <a:pt x="373" y="181"/>
                  <a:pt x="373" y="181"/>
                </a:cubicBezTo>
                <a:cubicBezTo>
                  <a:pt x="373" y="175"/>
                  <a:pt x="368" y="170"/>
                  <a:pt x="362" y="170"/>
                </a:cubicBezTo>
                <a:close/>
                <a:moveTo>
                  <a:pt x="224" y="149"/>
                </a:moveTo>
                <a:cubicBezTo>
                  <a:pt x="224" y="131"/>
                  <a:pt x="238" y="117"/>
                  <a:pt x="256" y="117"/>
                </a:cubicBezTo>
                <a:cubicBezTo>
                  <a:pt x="273" y="117"/>
                  <a:pt x="288" y="131"/>
                  <a:pt x="288" y="149"/>
                </a:cubicBezTo>
                <a:cubicBezTo>
                  <a:pt x="288" y="170"/>
                  <a:pt x="288" y="170"/>
                  <a:pt x="288" y="170"/>
                </a:cubicBezTo>
                <a:cubicBezTo>
                  <a:pt x="224" y="170"/>
                  <a:pt x="224" y="170"/>
                  <a:pt x="224" y="170"/>
                </a:cubicBezTo>
                <a:lnTo>
                  <a:pt x="224" y="149"/>
                </a:lnTo>
                <a:close/>
                <a:moveTo>
                  <a:pt x="352" y="394"/>
                </a:moveTo>
                <a:cubicBezTo>
                  <a:pt x="160" y="394"/>
                  <a:pt x="160" y="394"/>
                  <a:pt x="160" y="394"/>
                </a:cubicBezTo>
                <a:cubicBezTo>
                  <a:pt x="160" y="192"/>
                  <a:pt x="160" y="192"/>
                  <a:pt x="160" y="192"/>
                </a:cubicBezTo>
                <a:cubicBezTo>
                  <a:pt x="202" y="192"/>
                  <a:pt x="202" y="192"/>
                  <a:pt x="202" y="192"/>
                </a:cubicBezTo>
                <a:cubicBezTo>
                  <a:pt x="202" y="213"/>
                  <a:pt x="202" y="213"/>
                  <a:pt x="202" y="213"/>
                </a:cubicBezTo>
                <a:cubicBezTo>
                  <a:pt x="202" y="219"/>
                  <a:pt x="207" y="224"/>
                  <a:pt x="213" y="224"/>
                </a:cubicBezTo>
                <a:cubicBezTo>
                  <a:pt x="219" y="224"/>
                  <a:pt x="224" y="219"/>
                  <a:pt x="224" y="213"/>
                </a:cubicBezTo>
                <a:cubicBezTo>
                  <a:pt x="224" y="192"/>
                  <a:pt x="224" y="192"/>
                  <a:pt x="224" y="192"/>
                </a:cubicBezTo>
                <a:cubicBezTo>
                  <a:pt x="288" y="192"/>
                  <a:pt x="288" y="192"/>
                  <a:pt x="288" y="192"/>
                </a:cubicBezTo>
                <a:cubicBezTo>
                  <a:pt x="288" y="213"/>
                  <a:pt x="288" y="213"/>
                  <a:pt x="288" y="213"/>
                </a:cubicBezTo>
                <a:cubicBezTo>
                  <a:pt x="288" y="219"/>
                  <a:pt x="292" y="224"/>
                  <a:pt x="298" y="224"/>
                </a:cubicBezTo>
                <a:cubicBezTo>
                  <a:pt x="304" y="224"/>
                  <a:pt x="309" y="219"/>
                  <a:pt x="309" y="213"/>
                </a:cubicBezTo>
                <a:cubicBezTo>
                  <a:pt x="309" y="192"/>
                  <a:pt x="309" y="192"/>
                  <a:pt x="309" y="192"/>
                </a:cubicBezTo>
                <a:cubicBezTo>
                  <a:pt x="352" y="192"/>
                  <a:pt x="352" y="192"/>
                  <a:pt x="352" y="192"/>
                </a:cubicBezTo>
                <a:lnTo>
                  <a:pt x="352" y="394"/>
                </a:lnTo>
                <a:close/>
              </a:path>
            </a:pathLst>
          </a:custGeom>
          <a:solidFill>
            <a:schemeClr val="bg1"/>
          </a:solidFill>
          <a:ln>
            <a:solidFill>
              <a:schemeClr val="bg1"/>
            </a:solidFill>
          </a:ln>
        </p:spPr>
        <p:txBody>
          <a:bodyPr vert="horz" wrap="square" lIns="80189" tIns="40095" rIns="80189" bIns="40095" numCol="1" anchor="t" anchorCtr="0" compatLnSpc="1">
            <a:prstTxWarp prst="textNoShape">
              <a:avLst/>
            </a:prstTxWarp>
          </a:bodyPr>
          <a:lstStyle/>
          <a:p>
            <a:pPr defTabSz="986912"/>
            <a:endParaRPr lang="en-GB" sz="1579" dirty="0">
              <a:solidFill>
                <a:prstClr val="black"/>
              </a:solidFill>
              <a:latin typeface="Calibri"/>
              <a:ea typeface="华文细黑"/>
            </a:endParaRPr>
          </a:p>
        </p:txBody>
      </p:sp>
      <p:pic>
        <p:nvPicPr>
          <p:cNvPr id="4" name="图片 3">
            <a:extLst>
              <a:ext uri="{FF2B5EF4-FFF2-40B4-BE49-F238E27FC236}">
                <a16:creationId xmlns:a16="http://schemas.microsoft.com/office/drawing/2014/main" id="{F74CDDB2-E37B-4285-A9D1-F8D995F712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140" y="4381735"/>
            <a:ext cx="3188498" cy="2124868"/>
          </a:xfrm>
          <a:prstGeom prst="rect">
            <a:avLst/>
          </a:prstGeom>
        </p:spPr>
      </p:pic>
      <p:pic>
        <p:nvPicPr>
          <p:cNvPr id="6" name="图片 5">
            <a:extLst>
              <a:ext uri="{FF2B5EF4-FFF2-40B4-BE49-F238E27FC236}">
                <a16:creationId xmlns:a16="http://schemas.microsoft.com/office/drawing/2014/main" id="{6A707345-FB90-42C1-8A8B-0454D7F800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4672" y="4088627"/>
            <a:ext cx="3628324" cy="2417976"/>
          </a:xfrm>
          <a:prstGeom prst="rect">
            <a:avLst/>
          </a:prstGeom>
        </p:spPr>
      </p:pic>
      <p:sp>
        <p:nvSpPr>
          <p:cNvPr id="26" name="标题 1">
            <a:extLst>
              <a:ext uri="{FF2B5EF4-FFF2-40B4-BE49-F238E27FC236}">
                <a16:creationId xmlns:a16="http://schemas.microsoft.com/office/drawing/2014/main" id="{CDE33EEE-E25D-487F-935E-81D096E0E4AF}"/>
              </a:ext>
            </a:extLst>
          </p:cNvPr>
          <p:cNvSpPr txBox="1">
            <a:spLocks/>
          </p:cNvSpPr>
          <p:nvPr/>
        </p:nvSpPr>
        <p:spPr bwMode="gray">
          <a:xfrm>
            <a:off x="658102" y="1095"/>
            <a:ext cx="9672320" cy="511810"/>
          </a:xfrm>
          <a:prstGeom prst="rect">
            <a:avLst/>
          </a:prstGeom>
        </p:spPr>
        <p:txBody>
          <a:bodyPr vert="horz" lIns="0" tIns="0" rIns="0" bIns="0" rtlCol="0" anchor="ctr" anchorCtr="0">
            <a:noAutofit/>
          </a:bodyPr>
          <a:lstStyle>
            <a:lvl1pPr algn="l" defTabSz="1069215" rtl="0" eaLnBrk="1" latinLnBrk="0" hangingPunct="1">
              <a:spcBef>
                <a:spcPct val="0"/>
              </a:spcBef>
              <a:buNone/>
              <a:defRPr sz="2177" b="1" kern="1200">
                <a:solidFill>
                  <a:schemeClr val="tx1"/>
                </a:solidFill>
                <a:latin typeface="+mj-lt"/>
                <a:ea typeface="+mn-ea"/>
                <a:cs typeface="Calibri Light" panose="020F0302020204030204" pitchFamily="34" charset="0"/>
              </a:defRPr>
            </a:lvl1pPr>
          </a:lstStyle>
          <a:p>
            <a:r>
              <a:rPr kumimoji="1" lang="zh-CN" altLang="en-US" sz="2000" dirty="0">
                <a:latin typeface="+mj-ea"/>
                <a:ea typeface="+mj-ea"/>
                <a:cs typeface="微软雅黑" panose="020B0503020204020204" pitchFamily="34" charset="-122"/>
              </a:rPr>
              <a:t>行业环境：积蓄已久，后疫情时代宏观经济推动预制菜行业崛起</a:t>
            </a:r>
            <a:endParaRPr kumimoji="1" lang="zh-CN" altLang="en-US" dirty="0">
              <a:latin typeface="+mj-ea"/>
              <a:ea typeface="+mj-ea"/>
            </a:endParaRPr>
          </a:p>
        </p:txBody>
      </p:sp>
    </p:spTree>
    <p:extLst>
      <p:ext uri="{BB962C8B-B14F-4D97-AF65-F5344CB8AC3E}">
        <p14:creationId xmlns:p14="http://schemas.microsoft.com/office/powerpoint/2010/main" val="2812122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9" name="27198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3425" y="512905"/>
            <a:ext cx="12194672" cy="5065694"/>
            <a:chOff x="3425" y="1125538"/>
            <a:chExt cx="12194672" cy="5065694"/>
          </a:xfrm>
        </p:grpSpPr>
        <p:sp>
          <p:nvSpPr>
            <p:cNvPr id="60" name="í$ḷíḓé">
              <a:extLst>
                <a:ext uri="{FF2B5EF4-FFF2-40B4-BE49-F238E27FC236}">
                  <a16:creationId xmlns:a16="http://schemas.microsoft.com/office/drawing/2014/main" id="{FD5E9C9E-255F-44D0-AE0F-DDF6464CD438}"/>
                </a:ext>
              </a:extLst>
            </p:cNvPr>
            <p:cNvSpPr/>
            <p:nvPr/>
          </p:nvSpPr>
          <p:spPr>
            <a:xfrm>
              <a:off x="3425" y="1125538"/>
              <a:ext cx="12194672" cy="1358462"/>
            </a:xfrm>
            <a:prstGeom prst="rect">
              <a:avLst/>
            </a:prstGeom>
            <a:blipFill>
              <a:blip r:embed="rId3"/>
              <a:srcRect/>
              <a:stretch>
                <a:fillRect t="-271060" b="-268539"/>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pPr algn="ctr"/>
              <a:endParaRPr sz="4800">
                <a:latin typeface="华文细黑" panose="02010600040101010101" pitchFamily="2" charset="-122"/>
                <a:ea typeface="华文细黑" panose="02010600040101010101" pitchFamily="2" charset="-122"/>
              </a:endParaRPr>
            </a:p>
          </p:txBody>
        </p:sp>
        <p:cxnSp>
          <p:nvCxnSpPr>
            <p:cNvPr id="61" name="直接连接符 60">
              <a:extLst>
                <a:ext uri="{FF2B5EF4-FFF2-40B4-BE49-F238E27FC236}">
                  <a16:creationId xmlns:a16="http://schemas.microsoft.com/office/drawing/2014/main" id="{0C5C2F48-B1B4-4A51-88BC-D7C69C7B5710}"/>
                </a:ext>
              </a:extLst>
            </p:cNvPr>
            <p:cNvCxnSpPr>
              <a:cxnSpLocks/>
            </p:cNvCxnSpPr>
            <p:nvPr/>
          </p:nvCxnSpPr>
          <p:spPr>
            <a:xfrm>
              <a:off x="660406" y="2483999"/>
              <a:ext cx="0" cy="3659625"/>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317A0B5E-0C11-4C8D-B511-69B78CA6F606}"/>
                </a:ext>
              </a:extLst>
            </p:cNvPr>
            <p:cNvCxnSpPr>
              <a:cxnSpLocks/>
            </p:cNvCxnSpPr>
            <p:nvPr/>
          </p:nvCxnSpPr>
          <p:spPr>
            <a:xfrm>
              <a:off x="6106020" y="2531607"/>
              <a:ext cx="0" cy="3659625"/>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4" name="ïş1îdê">
              <a:extLst>
                <a:ext uri="{FF2B5EF4-FFF2-40B4-BE49-F238E27FC236}">
                  <a16:creationId xmlns:a16="http://schemas.microsoft.com/office/drawing/2014/main" id="{FD6B0B04-B0FA-4CC1-B328-3B36531E860F}"/>
                </a:ext>
              </a:extLst>
            </p:cNvPr>
            <p:cNvSpPr/>
            <p:nvPr/>
          </p:nvSpPr>
          <p:spPr>
            <a:xfrm>
              <a:off x="736606" y="2932341"/>
              <a:ext cx="5273675" cy="2077284"/>
            </a:xfrm>
            <a:prstGeom prst="rect">
              <a:avLst/>
            </a:prstGeom>
            <a:ln>
              <a:noFill/>
            </a:ln>
          </p:spPr>
          <p:txBody>
            <a:bodyPr wrap="square" lIns="45720" tIns="22860" rIns="45720" bIns="2286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marL="85725" indent="-85725" algn="l">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自</a:t>
              </a:r>
              <a:r>
                <a:rPr lang="en-US" altLang="zh-CN" sz="1000" dirty="0">
                  <a:latin typeface="华文细黑" panose="02010600040101010101" pitchFamily="2" charset="-122"/>
                  <a:ea typeface="华文细黑" panose="02010600040101010101" pitchFamily="2" charset="-122"/>
                </a:rPr>
                <a:t>2016</a:t>
              </a:r>
              <a:r>
                <a:rPr lang="zh-CN" altLang="en-US" sz="1000" dirty="0">
                  <a:latin typeface="华文细黑" panose="02010600040101010101" pitchFamily="2" charset="-122"/>
                  <a:ea typeface="华文细黑" panose="02010600040101010101" pitchFamily="2" charset="-122"/>
                </a:rPr>
                <a:t>年以来，中央开始出台政策支持绿色、健康食品行业的发展，在</a:t>
              </a:r>
              <a:r>
                <a:rPr lang="en-US" altLang="zh-CN" sz="1000" dirty="0">
                  <a:latin typeface="华文细黑" panose="02010600040101010101" pitchFamily="2" charset="-122"/>
                  <a:ea typeface="华文细黑" panose="02010600040101010101" pitchFamily="2" charset="-122"/>
                </a:rPr>
                <a:t>2017</a:t>
              </a:r>
              <a:r>
                <a:rPr lang="zh-CN" altLang="en-US" sz="1000" dirty="0">
                  <a:latin typeface="华文细黑" panose="02010600040101010101" pitchFamily="2" charset="-122"/>
                  <a:ea typeface="华文细黑" panose="02010600040101010101" pitchFamily="2" charset="-122"/>
                </a:rPr>
                <a:t>年“十三五”期间发布</a:t>
              </a:r>
              <a:r>
                <a:rPr lang="zh-CN" altLang="en-US" sz="1000" b="1" dirty="0">
                  <a:solidFill>
                    <a:srgbClr val="FFCD00"/>
                  </a:solidFill>
                  <a:latin typeface="华文细黑" panose="02010600040101010101" pitchFamily="2" charset="-122"/>
                  <a:ea typeface="华文细黑" panose="02010600040101010101" pitchFamily="2" charset="-122"/>
                </a:rPr>
                <a:t>五项相关意见和规划</a:t>
              </a:r>
              <a:r>
                <a:rPr lang="zh-CN" altLang="en-US" sz="1000" dirty="0">
                  <a:latin typeface="华文细黑" panose="02010600040101010101" pitchFamily="2" charset="-122"/>
                  <a:ea typeface="华文细黑" panose="02010600040101010101" pitchFamily="2" charset="-122"/>
                </a:rPr>
                <a:t>，并在今年出台的</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第十四个五年计划纲要和</a:t>
              </a:r>
              <a:r>
                <a:rPr lang="en-US" altLang="zh-CN" sz="1000" dirty="0">
                  <a:latin typeface="华文细黑" panose="02010600040101010101" pitchFamily="2" charset="-122"/>
                  <a:ea typeface="华文细黑" panose="02010600040101010101" pitchFamily="2" charset="-122"/>
                </a:rPr>
                <a:t>2035</a:t>
              </a:r>
              <a:r>
                <a:rPr lang="zh-CN" altLang="en-US" sz="1000" dirty="0">
                  <a:latin typeface="华文细黑" panose="02010600040101010101" pitchFamily="2" charset="-122"/>
                  <a:ea typeface="华文细黑" panose="02010600040101010101" pitchFamily="2" charset="-122"/>
                </a:rPr>
                <a:t>年远景目标近</a:t>
              </a:r>
              <a:r>
                <a:rPr lang="en-US" altLang="zh-CN" sz="1000" dirty="0">
                  <a:latin typeface="华文细黑" panose="02010600040101010101" pitchFamily="2" charset="-122"/>
                  <a:ea typeface="华文细黑" panose="02010600040101010101" pitchFamily="2" charset="-122"/>
                </a:rPr>
                <a:t>5</a:t>
              </a:r>
              <a:r>
                <a:rPr lang="zh-CN" altLang="en-US" sz="1000" dirty="0">
                  <a:latin typeface="华文细黑" panose="02010600040101010101" pitchFamily="2" charset="-122"/>
                  <a:ea typeface="华文细黑" panose="02010600040101010101" pitchFamily="2" charset="-122"/>
                </a:rPr>
                <a:t>年的政策环境搭建为发展绿色产业提供了行政流程、融资便利、销售渠道等多方面的服务，完善了针对食品安全的全流程监管、回溯追责系统。</a:t>
              </a:r>
              <a:endParaRPr lang="en-US" altLang="zh-CN" sz="1000" dirty="0">
                <a:latin typeface="华文细黑" panose="02010600040101010101" pitchFamily="2" charset="-122"/>
                <a:ea typeface="华文细黑" panose="02010600040101010101" pitchFamily="2" charset="-122"/>
              </a:endParaRPr>
            </a:p>
            <a:p>
              <a:pPr marL="85725" indent="-85725" algn="l">
                <a:lnSpc>
                  <a:spcPct val="130000"/>
                </a:lnSpc>
                <a:spcBef>
                  <a:spcPct val="0"/>
                </a:spcBef>
                <a:spcAft>
                  <a:spcPts val="1200"/>
                </a:spcAft>
                <a:buFont typeface="Arial" panose="020B0604020202020204" pitchFamily="34" charset="0"/>
                <a:buChar char="•"/>
              </a:pPr>
              <a:r>
                <a:rPr lang="zh-CN" altLang="en-US" sz="1000" dirty="0">
                  <a:latin typeface="微软雅黑" pitchFamily="34" charset="-122"/>
                  <a:ea typeface="微软雅黑" pitchFamily="34" charset="-122"/>
                </a:rPr>
                <a:t>近</a:t>
              </a:r>
              <a:r>
                <a:rPr lang="en-US" altLang="zh-CN" sz="1000" dirty="0">
                  <a:latin typeface="微软雅黑" pitchFamily="34" charset="-122"/>
                  <a:ea typeface="微软雅黑" pitchFamily="34" charset="-122"/>
                </a:rPr>
                <a:t>5</a:t>
              </a:r>
              <a:r>
                <a:rPr lang="zh-CN" altLang="en-US" sz="1000" dirty="0">
                  <a:latin typeface="微软雅黑" pitchFamily="34" charset="-122"/>
                  <a:ea typeface="微软雅黑" pitchFamily="34" charset="-122"/>
                </a:rPr>
                <a:t>年的政策环境搭建为发展绿色产业提供了行政流程、融资便利、销售渠道等多方面的服务，完善了针对食品安全的</a:t>
              </a:r>
              <a:r>
                <a:rPr lang="zh-CN" altLang="en-US" sz="1000" b="1" dirty="0">
                  <a:solidFill>
                    <a:srgbClr val="FFCD00"/>
                  </a:solidFill>
                  <a:latin typeface="微软雅黑" pitchFamily="34" charset="-122"/>
                  <a:ea typeface="微软雅黑" pitchFamily="34" charset="-122"/>
                </a:rPr>
                <a:t>全流程监管、回溯追责系统。</a:t>
              </a:r>
              <a:endParaRPr lang="en-US" altLang="zh-CN" sz="1000" b="1" dirty="0">
                <a:solidFill>
                  <a:srgbClr val="FFCD00"/>
                </a:solidFill>
                <a:latin typeface="微软雅黑" pitchFamily="34" charset="-122"/>
                <a:ea typeface="微软雅黑" pitchFamily="34" charset="-122"/>
              </a:endParaRPr>
            </a:p>
            <a:p>
              <a:pPr marL="85725" indent="-85725" algn="l">
                <a:lnSpc>
                  <a:spcPct val="130000"/>
                </a:lnSpc>
                <a:spcBef>
                  <a:spcPct val="0"/>
                </a:spcBef>
                <a:spcAft>
                  <a:spcPts val="1200"/>
                </a:spcAft>
                <a:buFont typeface="Arial" panose="020B0604020202020204" pitchFamily="34" charset="0"/>
                <a:buChar char="•"/>
              </a:pPr>
              <a:r>
                <a:rPr lang="zh-CN" altLang="en-US" sz="1000" b="1" dirty="0">
                  <a:solidFill>
                    <a:srgbClr val="FFCD00"/>
                  </a:solidFill>
                  <a:latin typeface="微软雅黑" pitchFamily="34" charset="-122"/>
                  <a:ea typeface="微软雅黑" pitchFamily="34" charset="-122"/>
                </a:rPr>
                <a:t>近</a:t>
              </a:r>
              <a:r>
                <a:rPr lang="en-US" altLang="zh-CN" sz="1000" b="1" dirty="0">
                  <a:solidFill>
                    <a:srgbClr val="FFCD00"/>
                  </a:solidFill>
                  <a:latin typeface="微软雅黑" pitchFamily="34" charset="-122"/>
                  <a:ea typeface="微软雅黑" pitchFamily="34" charset="-122"/>
                </a:rPr>
                <a:t>5</a:t>
              </a:r>
              <a:r>
                <a:rPr lang="zh-CN" altLang="en-US" sz="1000" b="1" dirty="0">
                  <a:solidFill>
                    <a:srgbClr val="FFCD00"/>
                  </a:solidFill>
                  <a:latin typeface="微软雅黑" pitchFamily="34" charset="-122"/>
                  <a:ea typeface="微软雅黑" pitchFamily="34" charset="-122"/>
                </a:rPr>
                <a:t>年的政策环境搭建</a:t>
              </a:r>
              <a:r>
                <a:rPr lang="zh-CN" altLang="en-US" sz="1000" dirty="0">
                  <a:latin typeface="微软雅黑" pitchFamily="34" charset="-122"/>
                  <a:ea typeface="微软雅黑" pitchFamily="34" charset="-122"/>
                </a:rPr>
                <a:t>为发展绿色产业提供了行政流程、融资便利、销售渠道等多方面的服务，完善了针对食品安全的全流程监管、回溯追责系统</a:t>
              </a:r>
              <a:endParaRPr lang="en-US" altLang="zh-CN" sz="1000" dirty="0">
                <a:latin typeface="微软雅黑" pitchFamily="34" charset="-122"/>
                <a:ea typeface="微软雅黑" pitchFamily="34" charset="-122"/>
              </a:endParaRPr>
            </a:p>
            <a:p>
              <a:pPr marL="85725" indent="-85725" algn="l">
                <a:lnSpc>
                  <a:spcPct val="130000"/>
                </a:lnSpc>
                <a:spcBef>
                  <a:spcPct val="0"/>
                </a:spcBef>
                <a:spcAft>
                  <a:spcPts val="1200"/>
                </a:spcAft>
                <a:buFont typeface="Arial" panose="020B0604020202020204" pitchFamily="34" charset="0"/>
                <a:buChar char="•"/>
              </a:pPr>
              <a:r>
                <a:rPr lang="zh-CN" altLang="en-US" sz="1000" dirty="0">
                  <a:latin typeface="微软雅黑" pitchFamily="34" charset="-122"/>
                  <a:ea typeface="微软雅黑" pitchFamily="34" charset="-122"/>
                </a:rPr>
                <a:t>随着监管政策的完善，小作坊生产、生产环境恶劣、原材料不卫生的料理包必将让位于依托中央厨房规模化、标准化生产的预制菜，</a:t>
              </a:r>
              <a:r>
                <a:rPr lang="zh-CN" altLang="en-US" sz="1000" b="1" dirty="0">
                  <a:solidFill>
                    <a:srgbClr val="FFCD00"/>
                  </a:solidFill>
                  <a:latin typeface="微软雅黑" pitchFamily="34" charset="-122"/>
                  <a:ea typeface="微软雅黑" pitchFamily="34" charset="-122"/>
                </a:rPr>
                <a:t>挤压料理包市场</a:t>
              </a:r>
              <a:r>
                <a:rPr lang="zh-CN" altLang="en-US" sz="1000" dirty="0">
                  <a:latin typeface="微软雅黑" pitchFamily="34" charset="-122"/>
                  <a:ea typeface="微软雅黑" pitchFamily="34" charset="-122"/>
                </a:rPr>
                <a:t>为预制菜市场提供新的增长点</a:t>
              </a:r>
              <a:endParaRPr lang="en-US" altLang="zh-CN" sz="1000" dirty="0">
                <a:latin typeface="微软雅黑" pitchFamily="34" charset="-122"/>
                <a:ea typeface="微软雅黑" pitchFamily="34" charset="-122"/>
              </a:endParaRPr>
            </a:p>
            <a:p>
              <a:pPr marL="85725" indent="-85725" algn="l">
                <a:lnSpc>
                  <a:spcPct val="130000"/>
                </a:lnSpc>
                <a:spcBef>
                  <a:spcPct val="0"/>
                </a:spcBef>
                <a:spcAft>
                  <a:spcPts val="1200"/>
                </a:spcAft>
                <a:buFont typeface="Arial" panose="020B0604020202020204" pitchFamily="34" charset="0"/>
                <a:buChar char="•"/>
              </a:pPr>
              <a:endParaRPr lang="en-US" altLang="zh-CN" sz="1000" dirty="0">
                <a:latin typeface="微软雅黑" pitchFamily="34" charset="-122"/>
                <a:ea typeface="微软雅黑" pitchFamily="34" charset="-122"/>
              </a:endParaRPr>
            </a:p>
          </p:txBody>
        </p:sp>
        <p:sp>
          <p:nvSpPr>
            <p:cNvPr id="65" name="îṡḻîḑé">
              <a:extLst>
                <a:ext uri="{FF2B5EF4-FFF2-40B4-BE49-F238E27FC236}">
                  <a16:creationId xmlns:a16="http://schemas.microsoft.com/office/drawing/2014/main" id="{F7BEBCDA-DCBA-4DCE-A75F-67DB3BBD59E8}"/>
                </a:ext>
              </a:extLst>
            </p:cNvPr>
            <p:cNvSpPr txBox="1"/>
            <p:nvPr/>
          </p:nvSpPr>
          <p:spPr bwMode="auto">
            <a:xfrm>
              <a:off x="669927" y="2531607"/>
              <a:ext cx="5416049"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22860" rIns="45720" bIns="22860" anchor="b" anchorCtr="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eaLnBrk="1" hangingPunct="1">
                <a:lnSpc>
                  <a:spcPct val="100000"/>
                </a:lnSpc>
                <a:spcBef>
                  <a:spcPct val="0"/>
                </a:spcBef>
                <a:buFontTx/>
                <a:buNone/>
              </a:pPr>
              <a:r>
                <a:rPr lang="zh-CN" altLang="en-US" sz="1600" b="1" dirty="0">
                  <a:latin typeface="华文细黑" panose="02010600040101010101" pitchFamily="2" charset="-122"/>
                  <a:ea typeface="华文细黑" panose="02010600040101010101" pitchFamily="2" charset="-122"/>
                </a:rPr>
                <a:t>绿色、安全食品政策助力预制菜挤压料理包市场</a:t>
              </a:r>
              <a:endParaRPr lang="en-US" altLang="zh-CN" sz="1600" b="1" dirty="0">
                <a:latin typeface="华文细黑" panose="02010600040101010101" pitchFamily="2" charset="-122"/>
                <a:ea typeface="华文细黑" panose="02010600040101010101" pitchFamily="2" charset="-122"/>
              </a:endParaRPr>
            </a:p>
          </p:txBody>
        </p:sp>
        <p:sp>
          <p:nvSpPr>
            <p:cNvPr id="68" name="is1íḍê">
              <a:extLst>
                <a:ext uri="{FF2B5EF4-FFF2-40B4-BE49-F238E27FC236}">
                  <a16:creationId xmlns:a16="http://schemas.microsoft.com/office/drawing/2014/main" id="{00E50021-E65C-49C6-B4A4-05B7BEE76488}"/>
                </a:ext>
              </a:extLst>
            </p:cNvPr>
            <p:cNvSpPr/>
            <p:nvPr/>
          </p:nvSpPr>
          <p:spPr>
            <a:xfrm>
              <a:off x="6162173" y="2920786"/>
              <a:ext cx="5254135" cy="2477333"/>
            </a:xfrm>
            <a:prstGeom prst="rect">
              <a:avLst/>
            </a:prstGeom>
            <a:ln>
              <a:noFill/>
            </a:ln>
          </p:spPr>
          <p:txBody>
            <a:bodyPr wrap="square" lIns="45720" tIns="22860" rIns="45720" bIns="22860" anchor="t">
              <a:noAutofit/>
            </a:bodyPr>
            <a:lstStyle/>
            <a:p>
              <a:pPr marL="85725" indent="-85725">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速冻技术分为三种，分别为机械式食品冷冻、超低温视频速冻、冲击式产品速冻。这些技术极好的抑制了食品解冻后养分流失，</a:t>
              </a:r>
              <a:r>
                <a:rPr lang="zh-CN" altLang="en-US" sz="1000" b="1" dirty="0">
                  <a:solidFill>
                    <a:srgbClr val="FFCD00"/>
                  </a:solidFill>
                  <a:latin typeface="华文细黑" panose="02010600040101010101" pitchFamily="2" charset="-122"/>
                  <a:ea typeface="华文细黑" panose="02010600040101010101" pitchFamily="2" charset="-122"/>
                </a:rPr>
                <a:t>中国速冻技术广泛实现自动化</a:t>
              </a:r>
              <a:r>
                <a:rPr lang="zh-CN" altLang="en-US" sz="1000" dirty="0">
                  <a:latin typeface="华文细黑" panose="02010600040101010101" pitchFamily="2" charset="-122"/>
                  <a:ea typeface="华文细黑" panose="02010600040101010101" pitchFamily="2" charset="-122"/>
                </a:rPr>
                <a:t>，速冻食品市场实现长足发展</a:t>
              </a:r>
            </a:p>
            <a:p>
              <a:pPr marL="85725" indent="-85725">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预制菜的运输需要在低温下进行，</a:t>
              </a:r>
              <a:r>
                <a:rPr lang="zh-CN" altLang="en-US" sz="1000" b="1" dirty="0">
                  <a:solidFill>
                    <a:srgbClr val="FFCD00"/>
                  </a:solidFill>
                  <a:latin typeface="华文细黑" panose="02010600040101010101" pitchFamily="2" charset="-122"/>
                  <a:ea typeface="华文细黑" panose="02010600040101010101" pitchFamily="2" charset="-122"/>
                </a:rPr>
                <a:t>冷链物流技术的发展为预制菜普及提供了支撑</a:t>
              </a:r>
              <a:r>
                <a:rPr lang="zh-CN" altLang="en-US" sz="1000" dirty="0">
                  <a:latin typeface="华文细黑" panose="02010600040101010101" pitchFamily="2" charset="-122"/>
                  <a:ea typeface="华文细黑" panose="02010600040101010101" pitchFamily="2" charset="-122"/>
                </a:rPr>
                <a:t>。随着技术进步，组件自有冷链车队、购置信息化物流系统的成本大幅下降，为预制菜行业扩大运输范围、提升运输效率提供了有利条件</a:t>
              </a:r>
            </a:p>
          </p:txBody>
        </p:sp>
        <p:sp>
          <p:nvSpPr>
            <p:cNvPr id="69" name="ïṣľiḓé">
              <a:extLst>
                <a:ext uri="{FF2B5EF4-FFF2-40B4-BE49-F238E27FC236}">
                  <a16:creationId xmlns:a16="http://schemas.microsoft.com/office/drawing/2014/main" id="{B8173067-B660-4DCC-AB67-978ADF39792E}"/>
                </a:ext>
              </a:extLst>
            </p:cNvPr>
            <p:cNvSpPr txBox="1"/>
            <p:nvPr/>
          </p:nvSpPr>
          <p:spPr bwMode="auto">
            <a:xfrm>
              <a:off x="6096000" y="2532915"/>
              <a:ext cx="541604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22860" rIns="45720" bIns="22860" anchor="b" anchorCtr="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eaLnBrk="1" hangingPunct="1">
                <a:lnSpc>
                  <a:spcPct val="100000"/>
                </a:lnSpc>
                <a:spcBef>
                  <a:spcPct val="0"/>
                </a:spcBef>
                <a:buFontTx/>
                <a:buNone/>
              </a:pPr>
              <a:r>
                <a:rPr lang="zh-CN" altLang="en-US" sz="1600" b="1" dirty="0">
                  <a:latin typeface="华文细黑" panose="02010600040101010101" pitchFamily="2" charset="-122"/>
                  <a:ea typeface="华文细黑" panose="02010600040101010101" pitchFamily="2" charset="-122"/>
                </a:rPr>
                <a:t>速冻技术和冷链物流设施建设取得长足进步</a:t>
              </a:r>
              <a:endParaRPr lang="en-US" altLang="zh-CN" sz="1600" b="1" dirty="0">
                <a:latin typeface="华文细黑" panose="02010600040101010101" pitchFamily="2" charset="-122"/>
                <a:ea typeface="华文细黑" panose="02010600040101010101" pitchFamily="2" charset="-122"/>
              </a:endParaRPr>
            </a:p>
          </p:txBody>
        </p:sp>
        <p:sp>
          <p:nvSpPr>
            <p:cNvPr id="70" name="íṧ1ïḍè">
              <a:extLst>
                <a:ext uri="{FF2B5EF4-FFF2-40B4-BE49-F238E27FC236}">
                  <a16:creationId xmlns:a16="http://schemas.microsoft.com/office/drawing/2014/main" id="{820D25E8-F476-4199-BF3F-33B3F2B06A7D}"/>
                </a:ext>
              </a:extLst>
            </p:cNvPr>
            <p:cNvSpPr/>
            <p:nvPr/>
          </p:nvSpPr>
          <p:spPr>
            <a:xfrm>
              <a:off x="3425" y="2176272"/>
              <a:ext cx="12194672" cy="30772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anchor="ctr" anchorCtr="0">
              <a:normAutofit fontScale="92500"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endParaRPr sz="2000" b="1">
                <a:latin typeface="华文细黑" panose="02010600040101010101" pitchFamily="2" charset="-122"/>
                <a:ea typeface="华文细黑" panose="02010600040101010101" pitchFamily="2" charset="-122"/>
              </a:endParaRPr>
            </a:p>
          </p:txBody>
        </p:sp>
        <p:sp>
          <p:nvSpPr>
            <p:cNvPr id="81" name="iṩḻiḓé">
              <a:extLst>
                <a:ext uri="{FF2B5EF4-FFF2-40B4-BE49-F238E27FC236}">
                  <a16:creationId xmlns:a16="http://schemas.microsoft.com/office/drawing/2014/main" id="{5272092C-D742-4460-A609-9EB56A9E8BDD}"/>
                </a:ext>
              </a:extLst>
            </p:cNvPr>
            <p:cNvSpPr/>
            <p:nvPr/>
          </p:nvSpPr>
          <p:spPr>
            <a:xfrm>
              <a:off x="669928" y="1987236"/>
              <a:ext cx="685800" cy="685800"/>
            </a:xfrm>
            <a:prstGeom prst="ellipse">
              <a:avLst/>
            </a:prstGeom>
            <a:solidFill>
              <a:srgbClr val="ED8B00"/>
            </a:solidFill>
            <a:ln w="38100">
              <a:solidFill>
                <a:srgbClr val="ED8B0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rtlCol="0" anchor="ctr">
              <a:normAutofit fontScale="92500"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pPr algn="ctr"/>
              <a:endParaRPr lang="zh-CN" altLang="en-US" sz="3300">
                <a:latin typeface="华文细黑" panose="02010600040101010101" pitchFamily="2" charset="-122"/>
                <a:ea typeface="华文细黑" panose="02010600040101010101" pitchFamily="2" charset="-122"/>
              </a:endParaRPr>
            </a:p>
          </p:txBody>
        </p:sp>
        <p:sp>
          <p:nvSpPr>
            <p:cNvPr id="78" name="iṡḻiḍe">
              <a:extLst>
                <a:ext uri="{FF2B5EF4-FFF2-40B4-BE49-F238E27FC236}">
                  <a16:creationId xmlns:a16="http://schemas.microsoft.com/office/drawing/2014/main" id="{59E0A063-4831-48C4-9412-ED73A340983A}"/>
                </a:ext>
              </a:extLst>
            </p:cNvPr>
            <p:cNvSpPr/>
            <p:nvPr/>
          </p:nvSpPr>
          <p:spPr bwMode="auto">
            <a:xfrm>
              <a:off x="834140" y="2129294"/>
              <a:ext cx="360367" cy="346877"/>
            </a:xfrm>
            <a:custGeom>
              <a:avLst/>
              <a:gdLst>
                <a:gd name="connsiteX0" fmla="*/ 229534 w 596711"/>
                <a:gd name="connsiteY0" fmla="*/ 417307 h 574373"/>
                <a:gd name="connsiteX1" fmla="*/ 413123 w 596711"/>
                <a:gd name="connsiteY1" fmla="*/ 478892 h 574373"/>
                <a:gd name="connsiteX2" fmla="*/ 595755 w 596711"/>
                <a:gd name="connsiteY2" fmla="*/ 417307 h 574373"/>
                <a:gd name="connsiteX3" fmla="*/ 596711 w 596711"/>
                <a:gd name="connsiteY3" fmla="*/ 422081 h 574373"/>
                <a:gd name="connsiteX4" fmla="*/ 596711 w 596711"/>
                <a:gd name="connsiteY4" fmla="*/ 507537 h 574373"/>
                <a:gd name="connsiteX5" fmla="*/ 413123 w 596711"/>
                <a:gd name="connsiteY5" fmla="*/ 574373 h 574373"/>
                <a:gd name="connsiteX6" fmla="*/ 229534 w 596711"/>
                <a:gd name="connsiteY6" fmla="*/ 507537 h 574373"/>
                <a:gd name="connsiteX7" fmla="*/ 229534 w 596711"/>
                <a:gd name="connsiteY7" fmla="*/ 422081 h 574373"/>
                <a:gd name="connsiteX8" fmla="*/ 229534 w 596711"/>
                <a:gd name="connsiteY8" fmla="*/ 287877 h 574373"/>
                <a:gd name="connsiteX9" fmla="*/ 413123 w 596711"/>
                <a:gd name="connsiteY9" fmla="*/ 349963 h 574373"/>
                <a:gd name="connsiteX10" fmla="*/ 595755 w 596711"/>
                <a:gd name="connsiteY10" fmla="*/ 287877 h 574373"/>
                <a:gd name="connsiteX11" fmla="*/ 596711 w 596711"/>
                <a:gd name="connsiteY11" fmla="*/ 293130 h 574373"/>
                <a:gd name="connsiteX12" fmla="*/ 596711 w 596711"/>
                <a:gd name="connsiteY12" fmla="*/ 378618 h 574373"/>
                <a:gd name="connsiteX13" fmla="*/ 413123 w 596711"/>
                <a:gd name="connsiteY13" fmla="*/ 445480 h 574373"/>
                <a:gd name="connsiteX14" fmla="*/ 229534 w 596711"/>
                <a:gd name="connsiteY14" fmla="*/ 378618 h 574373"/>
                <a:gd name="connsiteX15" fmla="*/ 229534 w 596711"/>
                <a:gd name="connsiteY15" fmla="*/ 293130 h 574373"/>
                <a:gd name="connsiteX16" fmla="*/ 0 w 596711"/>
                <a:gd name="connsiteY16" fmla="*/ 287877 h 574373"/>
                <a:gd name="connsiteX17" fmla="*/ 183584 w 596711"/>
                <a:gd name="connsiteY17" fmla="*/ 349492 h 574373"/>
                <a:gd name="connsiteX18" fmla="*/ 203663 w 596711"/>
                <a:gd name="connsiteY18" fmla="*/ 349015 h 574373"/>
                <a:gd name="connsiteX19" fmla="*/ 203663 w 596711"/>
                <a:gd name="connsiteY19" fmla="*/ 373852 h 574373"/>
                <a:gd name="connsiteX20" fmla="*/ 203663 w 596711"/>
                <a:gd name="connsiteY20" fmla="*/ 444542 h 574373"/>
                <a:gd name="connsiteX21" fmla="*/ 183584 w 596711"/>
                <a:gd name="connsiteY21" fmla="*/ 445020 h 574373"/>
                <a:gd name="connsiteX22" fmla="*/ 0 w 596711"/>
                <a:gd name="connsiteY22" fmla="*/ 378151 h 574373"/>
                <a:gd name="connsiteX23" fmla="*/ 0 w 596711"/>
                <a:gd name="connsiteY23" fmla="*/ 292653 h 574373"/>
                <a:gd name="connsiteX24" fmla="*/ 0 w 596711"/>
                <a:gd name="connsiteY24" fmla="*/ 158524 h 574373"/>
                <a:gd name="connsiteX25" fmla="*/ 183584 w 596711"/>
                <a:gd name="connsiteY25" fmla="*/ 220580 h 574373"/>
                <a:gd name="connsiteX26" fmla="*/ 203663 w 596711"/>
                <a:gd name="connsiteY26" fmla="*/ 220103 h 574373"/>
                <a:gd name="connsiteX27" fmla="*/ 203663 w 596711"/>
                <a:gd name="connsiteY27" fmla="*/ 315574 h 574373"/>
                <a:gd name="connsiteX28" fmla="*/ 183584 w 596711"/>
                <a:gd name="connsiteY28" fmla="*/ 316051 h 574373"/>
                <a:gd name="connsiteX29" fmla="*/ 0 w 596711"/>
                <a:gd name="connsiteY29" fmla="*/ 249221 h 574373"/>
                <a:gd name="connsiteX30" fmla="*/ 0 w 596711"/>
                <a:gd name="connsiteY30" fmla="*/ 163775 h 574373"/>
                <a:gd name="connsiteX31" fmla="*/ 413123 w 596711"/>
                <a:gd name="connsiteY31" fmla="*/ 129353 h 574373"/>
                <a:gd name="connsiteX32" fmla="*/ 596711 w 596711"/>
                <a:gd name="connsiteY32" fmla="*/ 196204 h 574373"/>
                <a:gd name="connsiteX33" fmla="*/ 596711 w 596711"/>
                <a:gd name="connsiteY33" fmla="*/ 251118 h 574373"/>
                <a:gd name="connsiteX34" fmla="*/ 413123 w 596711"/>
                <a:gd name="connsiteY34" fmla="*/ 317970 h 574373"/>
                <a:gd name="connsiteX35" fmla="*/ 229534 w 596711"/>
                <a:gd name="connsiteY35" fmla="*/ 251118 h 574373"/>
                <a:gd name="connsiteX36" fmla="*/ 229534 w 596711"/>
                <a:gd name="connsiteY36" fmla="*/ 196204 h 574373"/>
                <a:gd name="connsiteX37" fmla="*/ 413123 w 596711"/>
                <a:gd name="connsiteY37" fmla="*/ 129353 h 574373"/>
                <a:gd name="connsiteX38" fmla="*/ 183589 w 596711"/>
                <a:gd name="connsiteY38" fmla="*/ 0 h 574373"/>
                <a:gd name="connsiteX39" fmla="*/ 367177 w 596711"/>
                <a:gd name="connsiteY39" fmla="*/ 66851 h 574373"/>
                <a:gd name="connsiteX40" fmla="*/ 367177 w 596711"/>
                <a:gd name="connsiteY40" fmla="*/ 105530 h 574373"/>
                <a:gd name="connsiteX41" fmla="*/ 204147 w 596711"/>
                <a:gd name="connsiteY41" fmla="*/ 188139 h 574373"/>
                <a:gd name="connsiteX42" fmla="*/ 183589 w 596711"/>
                <a:gd name="connsiteY42" fmla="*/ 188617 h 574373"/>
                <a:gd name="connsiteX43" fmla="*/ 0 w 596711"/>
                <a:gd name="connsiteY43" fmla="*/ 121765 h 574373"/>
                <a:gd name="connsiteX44" fmla="*/ 0 w 596711"/>
                <a:gd name="connsiteY44" fmla="*/ 66851 h 574373"/>
                <a:gd name="connsiteX45" fmla="*/ 183589 w 596711"/>
                <a:gd name="connsiteY45" fmla="*/ 0 h 57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96711" h="574373">
                  <a:moveTo>
                    <a:pt x="229534" y="417307"/>
                  </a:moveTo>
                  <a:cubicBezTo>
                    <a:pt x="236705" y="451680"/>
                    <a:pt x="316547" y="478892"/>
                    <a:pt x="413123" y="478892"/>
                  </a:cubicBezTo>
                  <a:cubicBezTo>
                    <a:pt x="509698" y="478892"/>
                    <a:pt x="589061" y="451680"/>
                    <a:pt x="595755" y="417307"/>
                  </a:cubicBezTo>
                  <a:cubicBezTo>
                    <a:pt x="596233" y="418739"/>
                    <a:pt x="596711" y="420172"/>
                    <a:pt x="596711" y="422081"/>
                  </a:cubicBezTo>
                  <a:lnTo>
                    <a:pt x="596711" y="507537"/>
                  </a:lnTo>
                  <a:cubicBezTo>
                    <a:pt x="596711" y="544774"/>
                    <a:pt x="514479" y="574373"/>
                    <a:pt x="413123" y="574373"/>
                  </a:cubicBezTo>
                  <a:cubicBezTo>
                    <a:pt x="311766" y="574373"/>
                    <a:pt x="229534" y="544774"/>
                    <a:pt x="229534" y="507537"/>
                  </a:cubicBezTo>
                  <a:lnTo>
                    <a:pt x="229534" y="422081"/>
                  </a:lnTo>
                  <a:close/>
                  <a:moveTo>
                    <a:pt x="229534" y="287877"/>
                  </a:moveTo>
                  <a:cubicBezTo>
                    <a:pt x="236705" y="322741"/>
                    <a:pt x="316547" y="349963"/>
                    <a:pt x="413123" y="349963"/>
                  </a:cubicBezTo>
                  <a:cubicBezTo>
                    <a:pt x="509698" y="349963"/>
                    <a:pt x="589061" y="322741"/>
                    <a:pt x="595755" y="287877"/>
                  </a:cubicBezTo>
                  <a:cubicBezTo>
                    <a:pt x="596233" y="289787"/>
                    <a:pt x="596711" y="291220"/>
                    <a:pt x="596711" y="293130"/>
                  </a:cubicBezTo>
                  <a:lnTo>
                    <a:pt x="596711" y="378618"/>
                  </a:lnTo>
                  <a:cubicBezTo>
                    <a:pt x="596711" y="415392"/>
                    <a:pt x="514479" y="445480"/>
                    <a:pt x="413123" y="445480"/>
                  </a:cubicBezTo>
                  <a:cubicBezTo>
                    <a:pt x="311766" y="445480"/>
                    <a:pt x="229534" y="415392"/>
                    <a:pt x="229534" y="378618"/>
                  </a:cubicBezTo>
                  <a:lnTo>
                    <a:pt x="229534" y="293130"/>
                  </a:lnTo>
                  <a:close/>
                  <a:moveTo>
                    <a:pt x="0" y="287877"/>
                  </a:moveTo>
                  <a:cubicBezTo>
                    <a:pt x="7171" y="322267"/>
                    <a:pt x="86533" y="349492"/>
                    <a:pt x="183584" y="349492"/>
                  </a:cubicBezTo>
                  <a:cubicBezTo>
                    <a:pt x="190277" y="349492"/>
                    <a:pt x="196970" y="349492"/>
                    <a:pt x="203663" y="349015"/>
                  </a:cubicBezTo>
                  <a:lnTo>
                    <a:pt x="203663" y="373852"/>
                  </a:lnTo>
                  <a:lnTo>
                    <a:pt x="203663" y="444542"/>
                  </a:lnTo>
                  <a:cubicBezTo>
                    <a:pt x="196970" y="445020"/>
                    <a:pt x="190277" y="445020"/>
                    <a:pt x="183584" y="445020"/>
                  </a:cubicBezTo>
                  <a:cubicBezTo>
                    <a:pt x="82230" y="445020"/>
                    <a:pt x="0" y="414929"/>
                    <a:pt x="0" y="378151"/>
                  </a:cubicBezTo>
                  <a:lnTo>
                    <a:pt x="0" y="292653"/>
                  </a:lnTo>
                  <a:close/>
                  <a:moveTo>
                    <a:pt x="0" y="158524"/>
                  </a:moveTo>
                  <a:cubicBezTo>
                    <a:pt x="7171" y="193371"/>
                    <a:pt x="86533" y="220580"/>
                    <a:pt x="183584" y="220580"/>
                  </a:cubicBezTo>
                  <a:cubicBezTo>
                    <a:pt x="190277" y="220580"/>
                    <a:pt x="196970" y="220580"/>
                    <a:pt x="203663" y="220103"/>
                  </a:cubicBezTo>
                  <a:lnTo>
                    <a:pt x="203663" y="315574"/>
                  </a:lnTo>
                  <a:cubicBezTo>
                    <a:pt x="196970" y="316051"/>
                    <a:pt x="190277" y="316051"/>
                    <a:pt x="183584" y="316051"/>
                  </a:cubicBezTo>
                  <a:cubicBezTo>
                    <a:pt x="82230" y="316051"/>
                    <a:pt x="0" y="285978"/>
                    <a:pt x="0" y="249221"/>
                  </a:cubicBezTo>
                  <a:lnTo>
                    <a:pt x="0" y="163775"/>
                  </a:lnTo>
                  <a:close/>
                  <a:moveTo>
                    <a:pt x="413123" y="129353"/>
                  </a:moveTo>
                  <a:cubicBezTo>
                    <a:pt x="514479" y="129353"/>
                    <a:pt x="596711" y="159436"/>
                    <a:pt x="596711" y="196204"/>
                  </a:cubicBezTo>
                  <a:lnTo>
                    <a:pt x="596711" y="251118"/>
                  </a:lnTo>
                  <a:cubicBezTo>
                    <a:pt x="596711" y="288364"/>
                    <a:pt x="514479" y="317970"/>
                    <a:pt x="413123" y="317970"/>
                  </a:cubicBezTo>
                  <a:cubicBezTo>
                    <a:pt x="311766" y="317970"/>
                    <a:pt x="229534" y="288364"/>
                    <a:pt x="229534" y="251118"/>
                  </a:cubicBezTo>
                  <a:lnTo>
                    <a:pt x="229534" y="196204"/>
                  </a:lnTo>
                  <a:cubicBezTo>
                    <a:pt x="229534" y="159436"/>
                    <a:pt x="311766" y="129353"/>
                    <a:pt x="413123" y="129353"/>
                  </a:cubicBezTo>
                  <a:close/>
                  <a:moveTo>
                    <a:pt x="183589" y="0"/>
                  </a:moveTo>
                  <a:cubicBezTo>
                    <a:pt x="284945" y="0"/>
                    <a:pt x="367177" y="30083"/>
                    <a:pt x="367177" y="66851"/>
                  </a:cubicBezTo>
                  <a:lnTo>
                    <a:pt x="367177" y="105530"/>
                  </a:lnTo>
                  <a:cubicBezTo>
                    <a:pt x="282554" y="112693"/>
                    <a:pt x="207493" y="140388"/>
                    <a:pt x="204147" y="188139"/>
                  </a:cubicBezTo>
                  <a:cubicBezTo>
                    <a:pt x="197453" y="188617"/>
                    <a:pt x="190282" y="188617"/>
                    <a:pt x="183589" y="188617"/>
                  </a:cubicBezTo>
                  <a:cubicBezTo>
                    <a:pt x="82232" y="188617"/>
                    <a:pt x="0" y="158534"/>
                    <a:pt x="0" y="121765"/>
                  </a:cubicBezTo>
                  <a:lnTo>
                    <a:pt x="0" y="66851"/>
                  </a:lnTo>
                  <a:cubicBezTo>
                    <a:pt x="0" y="30083"/>
                    <a:pt x="82232" y="0"/>
                    <a:pt x="183589" y="0"/>
                  </a:cubicBezTo>
                  <a:close/>
                </a:path>
              </a:pathLst>
            </a:custGeom>
            <a:solidFill>
              <a:schemeClr val="bg1"/>
            </a:solidFill>
            <a:ln>
              <a:noFill/>
            </a:ln>
          </p:spPr>
          <p:txBody>
            <a:bodyPr wrap="square" lIns="45720" tIns="22860" rIns="45720" bIns="22860" anchor="ctr">
              <a:normAutofit fontScale="925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algn="ctr"/>
              <a:endParaRPr sz="2400">
                <a:latin typeface="华文细黑" panose="02010600040101010101" pitchFamily="2" charset="-122"/>
                <a:ea typeface="华文细黑" panose="02010600040101010101" pitchFamily="2" charset="-122"/>
              </a:endParaRPr>
            </a:p>
          </p:txBody>
        </p:sp>
        <p:cxnSp>
          <p:nvCxnSpPr>
            <p:cNvPr id="24" name="直接连接符 23">
              <a:extLst>
                <a:ext uri="{FF2B5EF4-FFF2-40B4-BE49-F238E27FC236}">
                  <a16:creationId xmlns:a16="http://schemas.microsoft.com/office/drawing/2014/main" id="{121763F8-3080-4A07-A9ED-434ECA7ED30D}"/>
                </a:ext>
              </a:extLst>
            </p:cNvPr>
            <p:cNvCxnSpPr>
              <a:cxnSpLocks/>
            </p:cNvCxnSpPr>
            <p:nvPr/>
          </p:nvCxnSpPr>
          <p:spPr>
            <a:xfrm>
              <a:off x="11512048" y="2531607"/>
              <a:ext cx="0" cy="3659625"/>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标题 1">
            <a:extLst>
              <a:ext uri="{FF2B5EF4-FFF2-40B4-BE49-F238E27FC236}">
                <a16:creationId xmlns:a16="http://schemas.microsoft.com/office/drawing/2014/main" id="{1E4C6E6A-0E55-4443-A989-557CC6344DF5}"/>
              </a:ext>
            </a:extLst>
          </p:cNvPr>
          <p:cNvSpPr>
            <a:spLocks noGrp="1"/>
          </p:cNvSpPr>
          <p:nvPr>
            <p:ph type="title"/>
          </p:nvPr>
        </p:nvSpPr>
        <p:spPr>
          <a:xfrm>
            <a:off x="658102" y="1095"/>
            <a:ext cx="9672320" cy="511810"/>
          </a:xfrm>
        </p:spPr>
        <p:txBody>
          <a:bodyPr/>
          <a:lstStyle/>
          <a:p>
            <a:r>
              <a:rPr kumimoji="1" lang="zh-CN" altLang="en-US" sz="2000" dirty="0">
                <a:latin typeface="+mj-ea"/>
                <a:ea typeface="+mj-ea"/>
                <a:cs typeface="微软雅黑" panose="020B0503020204020204" pitchFamily="34" charset="-122"/>
              </a:rPr>
              <a:t>行业环境：政策环境与配套产业的成熟助力预制菜行业启航</a:t>
            </a:r>
            <a:endParaRPr kumimoji="1" lang="zh-CN" altLang="en-US" dirty="0">
              <a:latin typeface="+mj-ea"/>
              <a:ea typeface="+mj-ea"/>
            </a:endParaRPr>
          </a:p>
        </p:txBody>
      </p:sp>
      <p:sp>
        <p:nvSpPr>
          <p:cNvPr id="56" name="iṩḻiḓé">
            <a:extLst>
              <a:ext uri="{FF2B5EF4-FFF2-40B4-BE49-F238E27FC236}">
                <a16:creationId xmlns:a16="http://schemas.microsoft.com/office/drawing/2014/main" id="{A60A4726-7A70-450F-A98E-62DF6E325E8E}"/>
              </a:ext>
            </a:extLst>
          </p:cNvPr>
          <p:cNvSpPr/>
          <p:nvPr/>
        </p:nvSpPr>
        <p:spPr>
          <a:xfrm>
            <a:off x="6106020" y="1340014"/>
            <a:ext cx="685800" cy="685800"/>
          </a:xfrm>
          <a:prstGeom prst="ellipse">
            <a:avLst/>
          </a:prstGeom>
          <a:solidFill>
            <a:srgbClr val="ED8B00"/>
          </a:solidFill>
          <a:ln w="38100">
            <a:solidFill>
              <a:srgbClr val="ED8B0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rtlCol="0" anchor="ctr">
            <a:normAutofit fontScale="92500"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pPr algn="ctr"/>
            <a:endParaRPr lang="zh-CN" altLang="en-US" sz="3300">
              <a:latin typeface="华文细黑" panose="02010600040101010101" pitchFamily="2" charset="-122"/>
              <a:ea typeface="华文细黑" panose="02010600040101010101" pitchFamily="2" charset="-122"/>
            </a:endParaRPr>
          </a:p>
        </p:txBody>
      </p:sp>
      <p:sp>
        <p:nvSpPr>
          <p:cNvPr id="58" name="Freeform 996">
            <a:extLst>
              <a:ext uri="{FF2B5EF4-FFF2-40B4-BE49-F238E27FC236}">
                <a16:creationId xmlns:a16="http://schemas.microsoft.com/office/drawing/2014/main" id="{8F361D08-C123-4C19-B465-4820C6D091DC}"/>
              </a:ext>
            </a:extLst>
          </p:cNvPr>
          <p:cNvSpPr>
            <a:spLocks noChangeAspect="1" noEditPoints="1"/>
          </p:cNvSpPr>
          <p:nvPr/>
        </p:nvSpPr>
        <p:spPr bwMode="auto">
          <a:xfrm>
            <a:off x="6214561" y="1445536"/>
            <a:ext cx="451113" cy="449793"/>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362 w 512"/>
              <a:gd name="T21" fmla="*/ 170 h 512"/>
              <a:gd name="T22" fmla="*/ 309 w 512"/>
              <a:gd name="T23" fmla="*/ 170 h 512"/>
              <a:gd name="T24" fmla="*/ 309 w 512"/>
              <a:gd name="T25" fmla="*/ 149 h 512"/>
              <a:gd name="T26" fmla="*/ 256 w 512"/>
              <a:gd name="T27" fmla="*/ 96 h 512"/>
              <a:gd name="T28" fmla="*/ 202 w 512"/>
              <a:gd name="T29" fmla="*/ 149 h 512"/>
              <a:gd name="T30" fmla="*/ 202 w 512"/>
              <a:gd name="T31" fmla="*/ 170 h 512"/>
              <a:gd name="T32" fmla="*/ 149 w 512"/>
              <a:gd name="T33" fmla="*/ 170 h 512"/>
              <a:gd name="T34" fmla="*/ 138 w 512"/>
              <a:gd name="T35" fmla="*/ 181 h 512"/>
              <a:gd name="T36" fmla="*/ 138 w 512"/>
              <a:gd name="T37" fmla="*/ 405 h 512"/>
              <a:gd name="T38" fmla="*/ 149 w 512"/>
              <a:gd name="T39" fmla="*/ 416 h 512"/>
              <a:gd name="T40" fmla="*/ 362 w 512"/>
              <a:gd name="T41" fmla="*/ 416 h 512"/>
              <a:gd name="T42" fmla="*/ 373 w 512"/>
              <a:gd name="T43" fmla="*/ 405 h 512"/>
              <a:gd name="T44" fmla="*/ 373 w 512"/>
              <a:gd name="T45" fmla="*/ 181 h 512"/>
              <a:gd name="T46" fmla="*/ 362 w 512"/>
              <a:gd name="T47" fmla="*/ 170 h 512"/>
              <a:gd name="T48" fmla="*/ 224 w 512"/>
              <a:gd name="T49" fmla="*/ 149 h 512"/>
              <a:gd name="T50" fmla="*/ 256 w 512"/>
              <a:gd name="T51" fmla="*/ 117 h 512"/>
              <a:gd name="T52" fmla="*/ 288 w 512"/>
              <a:gd name="T53" fmla="*/ 149 h 512"/>
              <a:gd name="T54" fmla="*/ 288 w 512"/>
              <a:gd name="T55" fmla="*/ 170 h 512"/>
              <a:gd name="T56" fmla="*/ 224 w 512"/>
              <a:gd name="T57" fmla="*/ 170 h 512"/>
              <a:gd name="T58" fmla="*/ 224 w 512"/>
              <a:gd name="T59" fmla="*/ 149 h 512"/>
              <a:gd name="T60" fmla="*/ 352 w 512"/>
              <a:gd name="T61" fmla="*/ 394 h 512"/>
              <a:gd name="T62" fmla="*/ 160 w 512"/>
              <a:gd name="T63" fmla="*/ 394 h 512"/>
              <a:gd name="T64" fmla="*/ 160 w 512"/>
              <a:gd name="T65" fmla="*/ 192 h 512"/>
              <a:gd name="T66" fmla="*/ 202 w 512"/>
              <a:gd name="T67" fmla="*/ 192 h 512"/>
              <a:gd name="T68" fmla="*/ 202 w 512"/>
              <a:gd name="T69" fmla="*/ 213 h 512"/>
              <a:gd name="T70" fmla="*/ 213 w 512"/>
              <a:gd name="T71" fmla="*/ 224 h 512"/>
              <a:gd name="T72" fmla="*/ 224 w 512"/>
              <a:gd name="T73" fmla="*/ 213 h 512"/>
              <a:gd name="T74" fmla="*/ 224 w 512"/>
              <a:gd name="T75" fmla="*/ 192 h 512"/>
              <a:gd name="T76" fmla="*/ 288 w 512"/>
              <a:gd name="T77" fmla="*/ 192 h 512"/>
              <a:gd name="T78" fmla="*/ 288 w 512"/>
              <a:gd name="T79" fmla="*/ 213 h 512"/>
              <a:gd name="T80" fmla="*/ 298 w 512"/>
              <a:gd name="T81" fmla="*/ 224 h 512"/>
              <a:gd name="T82" fmla="*/ 309 w 512"/>
              <a:gd name="T83" fmla="*/ 213 h 512"/>
              <a:gd name="T84" fmla="*/ 309 w 512"/>
              <a:gd name="T85" fmla="*/ 192 h 512"/>
              <a:gd name="T86" fmla="*/ 352 w 512"/>
              <a:gd name="T87" fmla="*/ 192 h 512"/>
              <a:gd name="T88" fmla="*/ 352 w 512"/>
              <a:gd name="T89"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62" y="170"/>
                </a:moveTo>
                <a:cubicBezTo>
                  <a:pt x="309" y="170"/>
                  <a:pt x="309" y="170"/>
                  <a:pt x="309" y="170"/>
                </a:cubicBezTo>
                <a:cubicBezTo>
                  <a:pt x="309" y="149"/>
                  <a:pt x="309" y="149"/>
                  <a:pt x="309" y="149"/>
                </a:cubicBezTo>
                <a:cubicBezTo>
                  <a:pt x="309" y="120"/>
                  <a:pt x="285" y="96"/>
                  <a:pt x="256" y="96"/>
                </a:cubicBezTo>
                <a:cubicBezTo>
                  <a:pt x="226" y="96"/>
                  <a:pt x="202" y="120"/>
                  <a:pt x="202" y="149"/>
                </a:cubicBezTo>
                <a:cubicBezTo>
                  <a:pt x="202" y="170"/>
                  <a:pt x="202" y="170"/>
                  <a:pt x="202" y="170"/>
                </a:cubicBezTo>
                <a:cubicBezTo>
                  <a:pt x="149" y="170"/>
                  <a:pt x="149" y="170"/>
                  <a:pt x="149" y="170"/>
                </a:cubicBezTo>
                <a:cubicBezTo>
                  <a:pt x="143" y="170"/>
                  <a:pt x="138" y="175"/>
                  <a:pt x="138" y="181"/>
                </a:cubicBezTo>
                <a:cubicBezTo>
                  <a:pt x="138" y="405"/>
                  <a:pt x="138" y="405"/>
                  <a:pt x="138" y="405"/>
                </a:cubicBezTo>
                <a:cubicBezTo>
                  <a:pt x="138" y="411"/>
                  <a:pt x="143" y="416"/>
                  <a:pt x="149" y="416"/>
                </a:cubicBezTo>
                <a:cubicBezTo>
                  <a:pt x="362" y="416"/>
                  <a:pt x="362" y="416"/>
                  <a:pt x="362" y="416"/>
                </a:cubicBezTo>
                <a:cubicBezTo>
                  <a:pt x="368" y="416"/>
                  <a:pt x="373" y="411"/>
                  <a:pt x="373" y="405"/>
                </a:cubicBezTo>
                <a:cubicBezTo>
                  <a:pt x="373" y="181"/>
                  <a:pt x="373" y="181"/>
                  <a:pt x="373" y="181"/>
                </a:cubicBezTo>
                <a:cubicBezTo>
                  <a:pt x="373" y="175"/>
                  <a:pt x="368" y="170"/>
                  <a:pt x="362" y="170"/>
                </a:cubicBezTo>
                <a:close/>
                <a:moveTo>
                  <a:pt x="224" y="149"/>
                </a:moveTo>
                <a:cubicBezTo>
                  <a:pt x="224" y="131"/>
                  <a:pt x="238" y="117"/>
                  <a:pt x="256" y="117"/>
                </a:cubicBezTo>
                <a:cubicBezTo>
                  <a:pt x="273" y="117"/>
                  <a:pt x="288" y="131"/>
                  <a:pt x="288" y="149"/>
                </a:cubicBezTo>
                <a:cubicBezTo>
                  <a:pt x="288" y="170"/>
                  <a:pt x="288" y="170"/>
                  <a:pt x="288" y="170"/>
                </a:cubicBezTo>
                <a:cubicBezTo>
                  <a:pt x="224" y="170"/>
                  <a:pt x="224" y="170"/>
                  <a:pt x="224" y="170"/>
                </a:cubicBezTo>
                <a:lnTo>
                  <a:pt x="224" y="149"/>
                </a:lnTo>
                <a:close/>
                <a:moveTo>
                  <a:pt x="352" y="394"/>
                </a:moveTo>
                <a:cubicBezTo>
                  <a:pt x="160" y="394"/>
                  <a:pt x="160" y="394"/>
                  <a:pt x="160" y="394"/>
                </a:cubicBezTo>
                <a:cubicBezTo>
                  <a:pt x="160" y="192"/>
                  <a:pt x="160" y="192"/>
                  <a:pt x="160" y="192"/>
                </a:cubicBezTo>
                <a:cubicBezTo>
                  <a:pt x="202" y="192"/>
                  <a:pt x="202" y="192"/>
                  <a:pt x="202" y="192"/>
                </a:cubicBezTo>
                <a:cubicBezTo>
                  <a:pt x="202" y="213"/>
                  <a:pt x="202" y="213"/>
                  <a:pt x="202" y="213"/>
                </a:cubicBezTo>
                <a:cubicBezTo>
                  <a:pt x="202" y="219"/>
                  <a:pt x="207" y="224"/>
                  <a:pt x="213" y="224"/>
                </a:cubicBezTo>
                <a:cubicBezTo>
                  <a:pt x="219" y="224"/>
                  <a:pt x="224" y="219"/>
                  <a:pt x="224" y="213"/>
                </a:cubicBezTo>
                <a:cubicBezTo>
                  <a:pt x="224" y="192"/>
                  <a:pt x="224" y="192"/>
                  <a:pt x="224" y="192"/>
                </a:cubicBezTo>
                <a:cubicBezTo>
                  <a:pt x="288" y="192"/>
                  <a:pt x="288" y="192"/>
                  <a:pt x="288" y="192"/>
                </a:cubicBezTo>
                <a:cubicBezTo>
                  <a:pt x="288" y="213"/>
                  <a:pt x="288" y="213"/>
                  <a:pt x="288" y="213"/>
                </a:cubicBezTo>
                <a:cubicBezTo>
                  <a:pt x="288" y="219"/>
                  <a:pt x="292" y="224"/>
                  <a:pt x="298" y="224"/>
                </a:cubicBezTo>
                <a:cubicBezTo>
                  <a:pt x="304" y="224"/>
                  <a:pt x="309" y="219"/>
                  <a:pt x="309" y="213"/>
                </a:cubicBezTo>
                <a:cubicBezTo>
                  <a:pt x="309" y="192"/>
                  <a:pt x="309" y="192"/>
                  <a:pt x="309" y="192"/>
                </a:cubicBezTo>
                <a:cubicBezTo>
                  <a:pt x="352" y="192"/>
                  <a:pt x="352" y="192"/>
                  <a:pt x="352" y="192"/>
                </a:cubicBezTo>
                <a:lnTo>
                  <a:pt x="352" y="394"/>
                </a:lnTo>
                <a:close/>
              </a:path>
            </a:pathLst>
          </a:custGeom>
          <a:solidFill>
            <a:schemeClr val="bg1"/>
          </a:solidFill>
          <a:ln>
            <a:solidFill>
              <a:schemeClr val="bg1"/>
            </a:solidFill>
          </a:ln>
        </p:spPr>
        <p:txBody>
          <a:bodyPr vert="horz" wrap="square" lIns="80189" tIns="40095" rIns="80189" bIns="40095" numCol="1" anchor="t" anchorCtr="0" compatLnSpc="1">
            <a:prstTxWarp prst="textNoShape">
              <a:avLst/>
            </a:prstTxWarp>
          </a:bodyPr>
          <a:lstStyle/>
          <a:p>
            <a:pPr defTabSz="986912"/>
            <a:endParaRPr lang="en-GB" sz="1579" dirty="0">
              <a:solidFill>
                <a:prstClr val="black"/>
              </a:solidFill>
              <a:latin typeface="Calibri"/>
              <a:ea typeface="华文细黑"/>
            </a:endParaRPr>
          </a:p>
        </p:txBody>
      </p:sp>
      <p:graphicFrame>
        <p:nvGraphicFramePr>
          <p:cNvPr id="25" name="图表 24">
            <a:extLst>
              <a:ext uri="{FF2B5EF4-FFF2-40B4-BE49-F238E27FC236}">
                <a16:creationId xmlns:a16="http://schemas.microsoft.com/office/drawing/2014/main" id="{AC7A0F34-448B-40E4-B9DD-8AD03E8C0A71}"/>
              </a:ext>
            </a:extLst>
          </p:cNvPr>
          <p:cNvGraphicFramePr>
            <a:graphicFrameLocks/>
          </p:cNvGraphicFramePr>
          <p:nvPr>
            <p:extLst>
              <p:ext uri="{D42A27DB-BD31-4B8C-83A1-F6EECF244321}">
                <p14:modId xmlns:p14="http://schemas.microsoft.com/office/powerpoint/2010/main" val="2025231164"/>
              </p:ext>
            </p:extLst>
          </p:nvPr>
        </p:nvGraphicFramePr>
        <p:xfrm>
          <a:off x="8804271" y="3998214"/>
          <a:ext cx="2707777" cy="22894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6" name="图表 25">
            <a:extLst>
              <a:ext uri="{FF2B5EF4-FFF2-40B4-BE49-F238E27FC236}">
                <a16:creationId xmlns:a16="http://schemas.microsoft.com/office/drawing/2014/main" id="{0E62B222-1458-4CDD-87BD-8BFAD8ADB263}"/>
              </a:ext>
            </a:extLst>
          </p:cNvPr>
          <p:cNvGraphicFramePr>
            <a:graphicFrameLocks/>
          </p:cNvGraphicFramePr>
          <p:nvPr>
            <p:extLst>
              <p:ext uri="{D42A27DB-BD31-4B8C-83A1-F6EECF244321}">
                <p14:modId xmlns:p14="http://schemas.microsoft.com/office/powerpoint/2010/main" val="452216249"/>
              </p:ext>
            </p:extLst>
          </p:nvPr>
        </p:nvGraphicFramePr>
        <p:xfrm>
          <a:off x="6106019" y="3998488"/>
          <a:ext cx="2707777" cy="228919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923651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3">
            <a:extLst>
              <a:ext uri="{FF2B5EF4-FFF2-40B4-BE49-F238E27FC236}">
                <a16:creationId xmlns:a16="http://schemas.microsoft.com/office/drawing/2014/main" id="{694D83D1-2DD4-4F71-A9A7-17EEBFA63C92}"/>
              </a:ext>
            </a:extLst>
          </p:cNvPr>
          <p:cNvSpPr txBox="1"/>
          <p:nvPr/>
        </p:nvSpPr>
        <p:spPr>
          <a:xfrm>
            <a:off x="478367" y="1833016"/>
            <a:ext cx="5185834" cy="1546577"/>
          </a:xfrm>
          <a:prstGeom prst="rect">
            <a:avLst/>
          </a:prstGeom>
          <a:noFill/>
        </p:spPr>
        <p:txBody>
          <a:bodyPr wrap="square" lIns="0" tIns="0" rIns="0" bIns="0" rtlCol="0">
            <a:spAutoFit/>
          </a:bodyPr>
          <a:lstStyle/>
          <a:p>
            <a:pPr marL="285750" indent="-285750">
              <a:spcAft>
                <a:spcPts val="300"/>
              </a:spcAft>
              <a:buClr>
                <a:schemeClr val="accent5"/>
              </a:buClr>
              <a:buFont typeface="Wingdings" panose="05000000000000000000" pitchFamily="2" charset="2"/>
              <a:buChar char="§"/>
            </a:pPr>
            <a:r>
              <a:rPr lang="zh-CN" altLang="en-US" sz="1200" b="1" dirty="0">
                <a:latin typeface="+mj-ea"/>
                <a:ea typeface="+mj-ea"/>
              </a:rPr>
              <a:t>餐饮企业降本增效需求上升。</a:t>
            </a:r>
            <a:r>
              <a:rPr lang="zh-CN" altLang="en-US" sz="1200" dirty="0">
                <a:latin typeface="+mj-ea"/>
                <a:ea typeface="+mj-ea"/>
              </a:rPr>
              <a:t>餐饮企业目前普遍面临高人工成本、高房租成本、高原材料成本、低毛利率的“三高一低”经营困境。以正餐类餐饮企业为例，其人力费用、房租成本、能源成本就占据了营收的 </a:t>
            </a:r>
            <a:r>
              <a:rPr lang="en-US" altLang="zh-CN" sz="1200" dirty="0">
                <a:latin typeface="+mj-ea"/>
                <a:ea typeface="+mj-ea"/>
              </a:rPr>
              <a:t>37.21%</a:t>
            </a:r>
            <a:r>
              <a:rPr lang="zh-CN" altLang="en-US" sz="1200" dirty="0">
                <a:latin typeface="+mj-ea"/>
                <a:ea typeface="+mj-ea"/>
              </a:rPr>
              <a:t>，盈利空间有限。预制菜减少了后厨面积，减少了人工成本，有效解决了传统餐饮店高度依赖厨师的痛点。因此，大规模连锁企业对于预制菜较为依赖，国内有超过 </a:t>
            </a:r>
            <a:r>
              <a:rPr lang="en-US" altLang="zh-CN" sz="1200" dirty="0">
                <a:latin typeface="+mj-ea"/>
                <a:ea typeface="+mj-ea"/>
              </a:rPr>
              <a:t>74%</a:t>
            </a:r>
            <a:r>
              <a:rPr lang="zh-CN" altLang="en-US" sz="1200" dirty="0">
                <a:latin typeface="+mj-ea"/>
                <a:ea typeface="+mj-ea"/>
              </a:rPr>
              <a:t>的连锁餐饮品牌自建有中央厨房，超过半数的餐饮品牌研发预制菜产品。</a:t>
            </a:r>
          </a:p>
          <a:p>
            <a:pPr marL="285750" indent="-285750">
              <a:spcAft>
                <a:spcPts val="300"/>
              </a:spcAft>
              <a:buClr>
                <a:schemeClr val="accent5"/>
              </a:buClr>
              <a:buFont typeface="Wingdings" panose="05000000000000000000" pitchFamily="2" charset="2"/>
              <a:buChar char="§"/>
            </a:pPr>
            <a:endParaRPr lang="en-US" sz="1400" dirty="0">
              <a:latin typeface="微软雅黑" pitchFamily="34" charset="-122"/>
              <a:ea typeface="微软雅黑" pitchFamily="34" charset="-122"/>
            </a:endParaRPr>
          </a:p>
        </p:txBody>
      </p:sp>
      <p:sp>
        <p:nvSpPr>
          <p:cNvPr id="4" name="Rounded Rectangle 24">
            <a:extLst>
              <a:ext uri="{FF2B5EF4-FFF2-40B4-BE49-F238E27FC236}">
                <a16:creationId xmlns:a16="http://schemas.microsoft.com/office/drawing/2014/main" id="{A8D2E5A6-AE6C-4E70-8A17-B8870D83A7EB}"/>
              </a:ext>
            </a:extLst>
          </p:cNvPr>
          <p:cNvSpPr/>
          <p:nvPr/>
        </p:nvSpPr>
        <p:spPr bwMode="auto">
          <a:xfrm>
            <a:off x="478367" y="1260685"/>
            <a:ext cx="5185835" cy="514036"/>
          </a:xfrm>
          <a:prstGeom prst="roundRect">
            <a:avLst/>
          </a:prstGeom>
          <a:noFill/>
          <a:ln w="12700" algn="ctr">
            <a:noFill/>
            <a:miter lim="800000"/>
            <a:headEnd/>
            <a:tailEnd/>
          </a:ln>
          <a:effectLst/>
        </p:spPr>
        <p:txBody>
          <a:bodyPr lIns="87086" tIns="43544" rIns="87086" bIns="43544" rtlCol="0" anchor="ctr"/>
          <a:lstStyle/>
          <a:p>
            <a:pPr algn="ctr">
              <a:spcAft>
                <a:spcPts val="300"/>
              </a:spcAft>
            </a:pPr>
            <a:r>
              <a:rPr lang="en-US" altLang="zh-CN" sz="1400" b="1" dirty="0">
                <a:solidFill>
                  <a:srgbClr val="ED8B00"/>
                </a:solidFill>
                <a:latin typeface="微软雅黑" pitchFamily="34" charset="-122"/>
                <a:ea typeface="微软雅黑" pitchFamily="34" charset="-122"/>
              </a:rPr>
              <a:t>———</a:t>
            </a:r>
            <a:r>
              <a:rPr lang="zh-CN" altLang="en-US" sz="1400" b="1" dirty="0">
                <a:latin typeface="微软雅黑" pitchFamily="34" charset="-122"/>
                <a:ea typeface="微软雅黑" pitchFamily="34" charset="-122"/>
              </a:rPr>
              <a:t>餐饮降本增效与外卖行业繁荣为预制菜扩市场</a:t>
            </a:r>
            <a:r>
              <a:rPr lang="en-US" altLang="zh-CN" sz="1400" b="1" dirty="0">
                <a:solidFill>
                  <a:srgbClr val="ED8B00"/>
                </a:solidFill>
                <a:latin typeface="微软雅黑" pitchFamily="34" charset="-122"/>
                <a:ea typeface="微软雅黑" pitchFamily="34" charset="-122"/>
              </a:rPr>
              <a:t>———</a:t>
            </a:r>
            <a:endParaRPr lang="en-US" sz="1400" b="1" dirty="0">
              <a:solidFill>
                <a:srgbClr val="ED8B00"/>
              </a:solidFill>
              <a:latin typeface="微软雅黑" pitchFamily="34" charset="-122"/>
              <a:ea typeface="微软雅黑" pitchFamily="34" charset="-122"/>
            </a:endParaRPr>
          </a:p>
        </p:txBody>
      </p:sp>
      <p:sp>
        <p:nvSpPr>
          <p:cNvPr id="5" name="Rounded Rectangle 26">
            <a:extLst>
              <a:ext uri="{FF2B5EF4-FFF2-40B4-BE49-F238E27FC236}">
                <a16:creationId xmlns:a16="http://schemas.microsoft.com/office/drawing/2014/main" id="{B0E9C5DE-0102-4032-B924-A903E973B487}"/>
              </a:ext>
            </a:extLst>
          </p:cNvPr>
          <p:cNvSpPr/>
          <p:nvPr/>
        </p:nvSpPr>
        <p:spPr bwMode="auto">
          <a:xfrm>
            <a:off x="6527797" y="1313327"/>
            <a:ext cx="5185836" cy="402890"/>
          </a:xfrm>
          <a:prstGeom prst="roundRect">
            <a:avLst/>
          </a:prstGeom>
          <a:noFill/>
          <a:ln w="12700" algn="ctr">
            <a:noFill/>
            <a:miter lim="800000"/>
            <a:headEnd/>
            <a:tailEnd/>
          </a:ln>
          <a:effectLst/>
        </p:spPr>
        <p:txBody>
          <a:bodyPr lIns="87086" tIns="43544" rIns="87086" bIns="43544" rtlCol="0" anchor="ctr"/>
          <a:lstStyle/>
          <a:p>
            <a:pPr algn="ctr">
              <a:spcAft>
                <a:spcPts val="300"/>
              </a:spcAft>
            </a:pPr>
            <a:r>
              <a:rPr lang="en-US" altLang="zh-CN" sz="1400" b="1" dirty="0">
                <a:solidFill>
                  <a:srgbClr val="ED8B00"/>
                </a:solidFill>
                <a:latin typeface="微软雅黑" pitchFamily="34" charset="-122"/>
                <a:ea typeface="微软雅黑" pitchFamily="34" charset="-122"/>
              </a:rPr>
              <a:t>————</a:t>
            </a:r>
            <a:r>
              <a:rPr lang="zh-CN" altLang="en-US" sz="1400" b="1" dirty="0">
                <a:latin typeface="微软雅黑" pitchFamily="34" charset="-122"/>
                <a:ea typeface="微软雅黑" pitchFamily="34" charset="-122"/>
              </a:rPr>
              <a:t>销路扩展，</a:t>
            </a:r>
            <a:r>
              <a:rPr lang="en-US" altLang="zh-CN" sz="1400" b="1" dirty="0" err="1">
                <a:latin typeface="微软雅黑" pitchFamily="34" charset="-122"/>
                <a:ea typeface="微软雅黑" pitchFamily="34" charset="-122"/>
              </a:rPr>
              <a:t>toB</a:t>
            </a:r>
            <a:r>
              <a:rPr lang="zh-CN" altLang="en-US" sz="1400" b="1" dirty="0">
                <a:latin typeface="微软雅黑" pitchFamily="34" charset="-122"/>
                <a:ea typeface="微软雅黑" pitchFamily="34" charset="-122"/>
              </a:rPr>
              <a:t>渠道为王，龙头崛起</a:t>
            </a:r>
            <a:r>
              <a:rPr lang="en-US" altLang="zh-CN" sz="1400" b="1" dirty="0">
                <a:solidFill>
                  <a:srgbClr val="ED8B00"/>
                </a:solidFill>
                <a:latin typeface="微软雅黑" pitchFamily="34" charset="-122"/>
                <a:ea typeface="微软雅黑" pitchFamily="34" charset="-122"/>
              </a:rPr>
              <a:t>————</a:t>
            </a:r>
            <a:endParaRPr lang="en-US" sz="1400" b="1" dirty="0">
              <a:solidFill>
                <a:srgbClr val="ED8B00"/>
              </a:solidFill>
              <a:latin typeface="微软雅黑" pitchFamily="34" charset="-122"/>
              <a:ea typeface="微软雅黑" pitchFamily="34" charset="-122"/>
            </a:endParaRPr>
          </a:p>
        </p:txBody>
      </p:sp>
      <p:sp>
        <p:nvSpPr>
          <p:cNvPr id="6" name="TextBox 23">
            <a:extLst>
              <a:ext uri="{FF2B5EF4-FFF2-40B4-BE49-F238E27FC236}">
                <a16:creationId xmlns:a16="http://schemas.microsoft.com/office/drawing/2014/main" id="{D8525EC9-1583-4B42-9E2B-CB42EEDA85AC}"/>
              </a:ext>
            </a:extLst>
          </p:cNvPr>
          <p:cNvSpPr txBox="1"/>
          <p:nvPr/>
        </p:nvSpPr>
        <p:spPr>
          <a:xfrm>
            <a:off x="6527797" y="1964991"/>
            <a:ext cx="5185836" cy="738664"/>
          </a:xfrm>
          <a:prstGeom prst="rect">
            <a:avLst/>
          </a:prstGeom>
          <a:noFill/>
        </p:spPr>
        <p:txBody>
          <a:bodyPr wrap="square" lIns="0" tIns="0" rIns="0" bIns="0" rtlCol="0">
            <a:spAutoFit/>
          </a:bodyPr>
          <a:lstStyle/>
          <a:p>
            <a:pPr marL="285750" indent="-285750">
              <a:spcAft>
                <a:spcPts val="300"/>
              </a:spcAft>
              <a:buClr>
                <a:schemeClr val="accent5"/>
              </a:buClr>
              <a:buFont typeface="Wingdings" panose="05000000000000000000" pitchFamily="2" charset="2"/>
              <a:buChar char="§"/>
            </a:pPr>
            <a:r>
              <a:rPr lang="zh-CN" altLang="en-US" sz="1200" dirty="0">
                <a:latin typeface="+mj-ea"/>
                <a:ea typeface="+mj-ea"/>
              </a:rPr>
              <a:t>中国预制菜市场，</a:t>
            </a:r>
            <a:r>
              <a:rPr lang="zh-CN" altLang="en-US" sz="1200" b="1" dirty="0">
                <a:latin typeface="+mj-ea"/>
                <a:ea typeface="+mj-ea"/>
              </a:rPr>
              <a:t>目前</a:t>
            </a:r>
            <a:r>
              <a:rPr lang="en-US" altLang="zh-CN" sz="1200" b="1" dirty="0" err="1">
                <a:latin typeface="+mj-ea"/>
                <a:ea typeface="+mj-ea"/>
              </a:rPr>
              <a:t>toB</a:t>
            </a:r>
            <a:r>
              <a:rPr lang="zh-CN" altLang="en-US" sz="1200" b="1" dirty="0">
                <a:latin typeface="+mj-ea"/>
                <a:ea typeface="+mj-ea"/>
              </a:rPr>
              <a:t>端与</a:t>
            </a:r>
            <a:r>
              <a:rPr lang="en-US" altLang="zh-CN" sz="1200" b="1" dirty="0" err="1">
                <a:latin typeface="+mj-ea"/>
                <a:ea typeface="+mj-ea"/>
              </a:rPr>
              <a:t>toC</a:t>
            </a:r>
            <a:r>
              <a:rPr lang="zh-CN" altLang="en-US" sz="1200" b="1" dirty="0">
                <a:latin typeface="+mj-ea"/>
                <a:ea typeface="+mj-ea"/>
              </a:rPr>
              <a:t>端比例大概在</a:t>
            </a:r>
            <a:r>
              <a:rPr lang="en-US" altLang="zh-CN" sz="1200" b="1" dirty="0">
                <a:latin typeface="+mj-ea"/>
                <a:ea typeface="+mj-ea"/>
              </a:rPr>
              <a:t>8:2</a:t>
            </a:r>
            <a:r>
              <a:rPr lang="zh-CN" altLang="en-US" sz="1200" b="1" dirty="0">
                <a:latin typeface="+mj-ea"/>
                <a:ea typeface="+mj-ea"/>
              </a:rPr>
              <a:t>的阶段</a:t>
            </a:r>
            <a:r>
              <a:rPr lang="zh-CN" altLang="en-US" sz="1200" dirty="0">
                <a:latin typeface="+mj-ea"/>
                <a:ea typeface="+mj-ea"/>
              </a:rPr>
              <a:t>。虽然目前国内</a:t>
            </a:r>
            <a:r>
              <a:rPr lang="en-US" altLang="zh-CN" sz="1200" dirty="0">
                <a:latin typeface="+mj-ea"/>
                <a:ea typeface="+mj-ea"/>
              </a:rPr>
              <a:t>B</a:t>
            </a:r>
            <a:r>
              <a:rPr lang="zh-CN" altLang="en-US" sz="1200" dirty="0">
                <a:latin typeface="+mj-ea"/>
                <a:ea typeface="+mj-ea"/>
              </a:rPr>
              <a:t>端和</a:t>
            </a:r>
            <a:r>
              <a:rPr lang="en-US" altLang="zh-CN" sz="1200" dirty="0">
                <a:latin typeface="+mj-ea"/>
                <a:ea typeface="+mj-ea"/>
              </a:rPr>
              <a:t>C</a:t>
            </a:r>
            <a:r>
              <a:rPr lang="zh-CN" altLang="en-US" sz="1200" dirty="0">
                <a:latin typeface="+mj-ea"/>
                <a:ea typeface="+mj-ea"/>
              </a:rPr>
              <a:t>端两大市场都在高速成长期，但</a:t>
            </a:r>
            <a:r>
              <a:rPr lang="en-US" altLang="zh-CN" sz="1200" dirty="0" err="1">
                <a:latin typeface="+mj-ea"/>
                <a:ea typeface="+mj-ea"/>
              </a:rPr>
              <a:t>toB</a:t>
            </a:r>
            <a:r>
              <a:rPr lang="zh-CN" altLang="en-US" sz="1200" dirty="0">
                <a:latin typeface="+mj-ea"/>
                <a:ea typeface="+mj-ea"/>
              </a:rPr>
              <a:t>端的餐饮渠道占大头，预计预制菜企业将发力</a:t>
            </a:r>
            <a:r>
              <a:rPr lang="en-US" altLang="zh-CN" sz="1200" dirty="0" err="1">
                <a:latin typeface="+mj-ea"/>
                <a:ea typeface="+mj-ea"/>
              </a:rPr>
              <a:t>toB</a:t>
            </a:r>
            <a:r>
              <a:rPr lang="zh-CN" altLang="en-US" sz="1200" dirty="0">
                <a:latin typeface="+mj-ea"/>
                <a:ea typeface="+mj-ea"/>
              </a:rPr>
              <a:t>端。</a:t>
            </a:r>
            <a:r>
              <a:rPr lang="en-US" altLang="zh-CN" sz="1200" dirty="0" err="1">
                <a:latin typeface="+mj-ea"/>
                <a:ea typeface="+mj-ea"/>
              </a:rPr>
              <a:t>toB</a:t>
            </a:r>
            <a:r>
              <a:rPr lang="zh-CN" altLang="en-US" sz="1200" dirty="0">
                <a:latin typeface="+mj-ea"/>
                <a:ea typeface="+mj-ea"/>
              </a:rPr>
              <a:t>端渠道覆盖餐饮、商超、电商等，其中餐饮是最主要渠道。</a:t>
            </a:r>
            <a:endParaRPr lang="en-US" altLang="zh-CN" sz="1200" dirty="0">
              <a:latin typeface="+mj-ea"/>
              <a:ea typeface="+mj-ea"/>
            </a:endParaRPr>
          </a:p>
        </p:txBody>
      </p:sp>
      <p:sp>
        <p:nvSpPr>
          <p:cNvPr id="7" name="标题 1">
            <a:extLst>
              <a:ext uri="{FF2B5EF4-FFF2-40B4-BE49-F238E27FC236}">
                <a16:creationId xmlns:a16="http://schemas.microsoft.com/office/drawing/2014/main" id="{0BFC324F-7D61-4C71-AD94-DC296814933C}"/>
              </a:ext>
            </a:extLst>
          </p:cNvPr>
          <p:cNvSpPr txBox="1">
            <a:spLocks/>
          </p:cNvSpPr>
          <p:nvPr>
            <p:custDataLst>
              <p:tags r:id="rId1"/>
            </p:custDataLst>
          </p:nvPr>
        </p:nvSpPr>
        <p:spPr bwMode="gray">
          <a:xfrm>
            <a:off x="488950" y="346961"/>
            <a:ext cx="11252200" cy="334102"/>
          </a:xfrm>
          <a:prstGeom prst="rect">
            <a:avLst/>
          </a:prstGeom>
        </p:spPr>
        <p:txBody>
          <a:bodyPr vert="horz" lIns="0" tIns="0" rIns="0" bIns="0" rtlCol="0" anchor="t" anchorCtr="0">
            <a:noAutofit/>
          </a:bodyPr>
          <a:lstStyle>
            <a:lvl1pPr algn="l" defTabSz="1069215" rtl="0" eaLnBrk="1" latinLnBrk="0" hangingPunct="1">
              <a:spcBef>
                <a:spcPct val="0"/>
              </a:spcBef>
              <a:buNone/>
              <a:defRPr sz="2177" b="1" kern="1200">
                <a:solidFill>
                  <a:schemeClr val="tx1"/>
                </a:solidFill>
                <a:latin typeface="+mj-lt"/>
                <a:ea typeface="+mn-ea"/>
                <a:cs typeface="Calibri Light" panose="020F0302020204030204" pitchFamily="34" charset="0"/>
              </a:defRPr>
            </a:lvl1pPr>
          </a:lstStyle>
          <a:p>
            <a:r>
              <a:rPr kumimoji="1" lang="zh-CN" altLang="en-US" sz="1800" dirty="0">
                <a:solidFill>
                  <a:srgbClr val="ED8B00"/>
                </a:solidFill>
                <a:latin typeface="微软雅黑" panose="020B0503020204020204" pitchFamily="34" charset="-122"/>
                <a:ea typeface="微软雅黑" panose="020B0503020204020204" pitchFamily="34" charset="-122"/>
                <a:cs typeface="微软雅黑" panose="020B0503020204020204" pitchFamily="34" charset="-122"/>
              </a:rPr>
              <a:t>行业概况：销量变化与销路预测</a:t>
            </a:r>
          </a:p>
        </p:txBody>
      </p:sp>
      <p:sp>
        <p:nvSpPr>
          <p:cNvPr id="8" name="文本占位符 2">
            <a:extLst>
              <a:ext uri="{FF2B5EF4-FFF2-40B4-BE49-F238E27FC236}">
                <a16:creationId xmlns:a16="http://schemas.microsoft.com/office/drawing/2014/main" id="{F6D4938C-C8D4-43AE-B2AD-34713DE1E252}"/>
              </a:ext>
            </a:extLst>
          </p:cNvPr>
          <p:cNvSpPr txBox="1">
            <a:spLocks/>
          </p:cNvSpPr>
          <p:nvPr>
            <p:custDataLst>
              <p:tags r:id="rId2"/>
            </p:custDataLst>
          </p:nvPr>
        </p:nvSpPr>
        <p:spPr>
          <a:xfrm>
            <a:off x="469900" y="746648"/>
            <a:ext cx="11214100" cy="369332"/>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0" kern="1200">
                <a:solidFill>
                  <a:schemeClr val="tx1"/>
                </a:solidFill>
                <a:latin typeface="+mj-lt"/>
                <a:ea typeface="+mn-ea"/>
                <a:cs typeface="Calibri Light" panose="020F0302020204030204" pitchFamily="34" charset="0"/>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lang="en-US" sz="1179" b="1" kern="1200" dirty="0" smtClean="0">
                <a:solidFill>
                  <a:schemeClr val="tx1"/>
                </a:solidFill>
                <a:latin typeface="+mj-lt"/>
                <a:ea typeface="+mn-ea"/>
                <a:cs typeface="Calibri Light" panose="020F0302020204030204" pitchFamily="34" charset="0"/>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lang="en-US" sz="1179" kern="1200" dirty="0" smtClean="0">
                <a:solidFill>
                  <a:schemeClr val="tx1"/>
                </a:solidFill>
                <a:latin typeface="+mn-lt"/>
                <a:ea typeface="+mn-ea"/>
                <a:cs typeface="Calibri Light" panose="020F0302020204030204" pitchFamily="34" charset="0"/>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5pPr>
            <a:lvl6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6pPr>
            <a:lvl7pPr marL="623007" indent="-206266" algn="l" defTabSz="1069215" rtl="0" eaLnBrk="1" latinLnBrk="0" hangingPunct="1">
              <a:spcBef>
                <a:spcPts val="0"/>
              </a:spcBef>
              <a:spcAft>
                <a:spcPts val="1169"/>
              </a:spcAft>
              <a:buFont typeface="Verdana" panose="020B0604030504040204" pitchFamily="34" charset="0"/>
              <a:buChar char="−"/>
              <a:defRPr sz="1403" kern="1200">
                <a:solidFill>
                  <a:schemeClr val="tx1"/>
                </a:solidFill>
                <a:latin typeface="+mn-lt"/>
                <a:ea typeface="+mn-ea"/>
                <a:cs typeface="+mn-cs"/>
              </a:defRPr>
            </a:lvl7pPr>
            <a:lvl8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8pPr>
            <a:lvl9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9pPr>
          </a:lstStyle>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目前，预制菜行业销量持续扩大，餐厅的减肥增效需求和外卖行业的蓬勃发展将成为预制菜下一步市场扩张的主要动力；对比日本预制菜市场可以合理预期，中国未来的预制菜销量仍然会维持</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rPr>
              <a:t>toB</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大于</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rPr>
              <a:t>toC</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很长一段时间，且资源向龙头企业的集聚效应将增强</a:t>
            </a:r>
            <a:endParaRPr kumimoji="1" lang="zh-CN" altLang="en-US" dirty="0"/>
          </a:p>
        </p:txBody>
      </p:sp>
      <p:sp>
        <p:nvSpPr>
          <p:cNvPr id="9" name="TextBox 23">
            <a:extLst>
              <a:ext uri="{FF2B5EF4-FFF2-40B4-BE49-F238E27FC236}">
                <a16:creationId xmlns:a16="http://schemas.microsoft.com/office/drawing/2014/main" id="{9E5EACAE-8808-4374-9672-681121FD6249}"/>
              </a:ext>
            </a:extLst>
          </p:cNvPr>
          <p:cNvSpPr txBox="1"/>
          <p:nvPr/>
        </p:nvSpPr>
        <p:spPr>
          <a:xfrm>
            <a:off x="478367" y="3348373"/>
            <a:ext cx="5185834" cy="1146468"/>
          </a:xfrm>
          <a:prstGeom prst="rect">
            <a:avLst/>
          </a:prstGeom>
          <a:noFill/>
        </p:spPr>
        <p:txBody>
          <a:bodyPr wrap="square" lIns="0" tIns="0" rIns="0" bIns="0" rtlCol="0">
            <a:spAutoFit/>
          </a:bodyPr>
          <a:lstStyle/>
          <a:p>
            <a:pPr marL="285750" indent="-285750">
              <a:spcAft>
                <a:spcPts val="300"/>
              </a:spcAft>
              <a:buClr>
                <a:schemeClr val="accent5"/>
              </a:buClr>
              <a:buFont typeface="Wingdings" panose="05000000000000000000" pitchFamily="2" charset="2"/>
              <a:buChar char="§"/>
            </a:pPr>
            <a:r>
              <a:rPr lang="zh-CN" altLang="en-US" sz="1200" b="1" dirty="0">
                <a:latin typeface="+mj-ea"/>
                <a:ea typeface="+mj-ea"/>
              </a:rPr>
              <a:t>外卖市场的爆发使预制菜成为刚需。</a:t>
            </a:r>
            <a:r>
              <a:rPr lang="zh-CN" altLang="en-US" sz="1200" dirty="0">
                <a:latin typeface="+mj-ea"/>
                <a:ea typeface="+mj-ea"/>
              </a:rPr>
              <a:t>据易观数据显示</a:t>
            </a:r>
            <a:r>
              <a:rPr lang="en-US" altLang="zh-CN" sz="1200" dirty="0">
                <a:latin typeface="+mj-ea"/>
                <a:ea typeface="+mj-ea"/>
              </a:rPr>
              <a:t>,</a:t>
            </a:r>
            <a:r>
              <a:rPr lang="zh-CN" altLang="en-US" sz="1200" dirty="0">
                <a:latin typeface="+mj-ea"/>
                <a:ea typeface="+mj-ea"/>
              </a:rPr>
              <a:t>截至 </a:t>
            </a:r>
            <a:r>
              <a:rPr lang="en-US" altLang="zh-CN" sz="1200" dirty="0">
                <a:latin typeface="+mj-ea"/>
                <a:ea typeface="+mj-ea"/>
              </a:rPr>
              <a:t>2020 </a:t>
            </a:r>
            <a:r>
              <a:rPr lang="zh-CN" altLang="en-US" sz="1200" dirty="0">
                <a:latin typeface="+mj-ea"/>
                <a:ea typeface="+mj-ea"/>
              </a:rPr>
              <a:t>年底全国外卖用户规模接近</a:t>
            </a:r>
            <a:r>
              <a:rPr lang="en-US" altLang="zh-CN" sz="1200" dirty="0">
                <a:latin typeface="+mj-ea"/>
                <a:ea typeface="+mj-ea"/>
              </a:rPr>
              <a:t>5 </a:t>
            </a:r>
            <a:r>
              <a:rPr lang="zh-CN" altLang="en-US" sz="1200" dirty="0">
                <a:latin typeface="+mj-ea"/>
                <a:ea typeface="+mj-ea"/>
              </a:rPr>
              <a:t>亿人，总计订单量达到 </a:t>
            </a:r>
            <a:r>
              <a:rPr lang="en-US" altLang="zh-CN" sz="1200" dirty="0">
                <a:latin typeface="+mj-ea"/>
                <a:ea typeface="+mj-ea"/>
              </a:rPr>
              <a:t>171.2 </a:t>
            </a:r>
            <a:r>
              <a:rPr lang="zh-CN" altLang="en-US" sz="1200" dirty="0">
                <a:latin typeface="+mj-ea"/>
                <a:ea typeface="+mj-ea"/>
              </a:rPr>
              <a:t>亿单，同比增长 </a:t>
            </a:r>
            <a:r>
              <a:rPr lang="en-US" altLang="zh-CN" sz="1200" dirty="0">
                <a:latin typeface="+mj-ea"/>
                <a:ea typeface="+mj-ea"/>
              </a:rPr>
              <a:t>7.5%</a:t>
            </a:r>
            <a:r>
              <a:rPr lang="zh-CN" altLang="en-US" sz="1200" dirty="0">
                <a:latin typeface="+mj-ea"/>
                <a:ea typeface="+mj-ea"/>
              </a:rPr>
              <a:t>；交易规模同比增长 </a:t>
            </a:r>
            <a:r>
              <a:rPr lang="en-US" altLang="zh-CN" sz="1200" dirty="0">
                <a:latin typeface="+mj-ea"/>
                <a:ea typeface="+mj-ea"/>
              </a:rPr>
              <a:t>14.8%</a:t>
            </a:r>
            <a:r>
              <a:rPr lang="zh-CN" altLang="en-US" sz="1200" dirty="0">
                <a:latin typeface="+mj-ea"/>
                <a:ea typeface="+mj-ea"/>
              </a:rPr>
              <a:t>，高达 </a:t>
            </a:r>
            <a:r>
              <a:rPr lang="en-US" altLang="zh-CN" sz="1200" dirty="0">
                <a:latin typeface="+mj-ea"/>
                <a:ea typeface="+mj-ea"/>
              </a:rPr>
              <a:t>8,352</a:t>
            </a:r>
            <a:r>
              <a:rPr lang="zh-CN" altLang="en-US" sz="1200" dirty="0">
                <a:latin typeface="+mj-ea"/>
                <a:ea typeface="+mj-ea"/>
              </a:rPr>
              <a:t>亿；对整体餐饮行业的渗透率已达 </a:t>
            </a:r>
            <a:r>
              <a:rPr lang="en-US" altLang="zh-CN" sz="1200" dirty="0">
                <a:latin typeface="+mj-ea"/>
                <a:ea typeface="+mj-ea"/>
              </a:rPr>
              <a:t>14%</a:t>
            </a:r>
            <a:r>
              <a:rPr lang="zh-CN" altLang="en-US" sz="1200" dirty="0">
                <a:latin typeface="+mj-ea"/>
                <a:ea typeface="+mj-ea"/>
              </a:rPr>
              <a:t>，且呈现持续提升趋势。面临外卖平台抽成、平台促销费用及人工、房租的高成本压力及出餐速度要求，越来越多外卖商家选择预制菜来缩短制餐时间，增厚坪效。</a:t>
            </a:r>
            <a:endParaRPr lang="en-US" sz="1400" dirty="0">
              <a:latin typeface="+mj-ea"/>
              <a:ea typeface="+mj-ea"/>
            </a:endParaRPr>
          </a:p>
        </p:txBody>
      </p:sp>
      <p:graphicFrame>
        <p:nvGraphicFramePr>
          <p:cNvPr id="10" name="图表 9">
            <a:extLst>
              <a:ext uri="{FF2B5EF4-FFF2-40B4-BE49-F238E27FC236}">
                <a16:creationId xmlns:a16="http://schemas.microsoft.com/office/drawing/2014/main" id="{9C901931-6E1B-412B-B585-1C6998FDACC4}"/>
              </a:ext>
            </a:extLst>
          </p:cNvPr>
          <p:cNvGraphicFramePr>
            <a:graphicFrameLocks/>
          </p:cNvGraphicFramePr>
          <p:nvPr/>
        </p:nvGraphicFramePr>
        <p:xfrm>
          <a:off x="469899" y="4385821"/>
          <a:ext cx="3310249" cy="190185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图表 10">
            <a:extLst>
              <a:ext uri="{FF2B5EF4-FFF2-40B4-BE49-F238E27FC236}">
                <a16:creationId xmlns:a16="http://schemas.microsoft.com/office/drawing/2014/main" id="{EDF0D672-F14F-477F-BA10-E531393715E4}"/>
              </a:ext>
            </a:extLst>
          </p:cNvPr>
          <p:cNvGraphicFramePr>
            <a:graphicFrameLocks/>
          </p:cNvGraphicFramePr>
          <p:nvPr/>
        </p:nvGraphicFramePr>
        <p:xfrm>
          <a:off x="3354981" y="4385821"/>
          <a:ext cx="2757342" cy="190185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23">
            <a:extLst>
              <a:ext uri="{FF2B5EF4-FFF2-40B4-BE49-F238E27FC236}">
                <a16:creationId xmlns:a16="http://schemas.microsoft.com/office/drawing/2014/main" id="{B94AD6F1-E00D-401C-9269-A3DFDB0C4BA9}"/>
              </a:ext>
            </a:extLst>
          </p:cNvPr>
          <p:cNvSpPr txBox="1"/>
          <p:nvPr/>
        </p:nvSpPr>
        <p:spPr>
          <a:xfrm>
            <a:off x="6527797" y="2907134"/>
            <a:ext cx="5185836" cy="923330"/>
          </a:xfrm>
          <a:prstGeom prst="rect">
            <a:avLst/>
          </a:prstGeom>
          <a:noFill/>
        </p:spPr>
        <p:txBody>
          <a:bodyPr wrap="square" lIns="0" tIns="0" rIns="0" bIns="0" rtlCol="0">
            <a:spAutoFit/>
          </a:bodyPr>
          <a:lstStyle/>
          <a:p>
            <a:pPr marL="285750" indent="-285750">
              <a:spcAft>
                <a:spcPts val="300"/>
              </a:spcAft>
              <a:buClr>
                <a:schemeClr val="accent5"/>
              </a:buClr>
              <a:buFont typeface="Wingdings" panose="05000000000000000000" pitchFamily="2" charset="2"/>
              <a:buChar char="§"/>
            </a:pPr>
            <a:r>
              <a:rPr lang="zh-CN" altLang="en-US" sz="1200" dirty="0">
                <a:latin typeface="+mj-ea"/>
                <a:ea typeface="+mj-ea"/>
              </a:rPr>
              <a:t>外卖通过分析日本预制菜市场的成长过程，可以发现在市场的成长期，</a:t>
            </a:r>
            <a:r>
              <a:rPr lang="en-US" altLang="zh-CN" sz="1200" dirty="0" err="1">
                <a:latin typeface="+mj-ea"/>
                <a:ea typeface="+mj-ea"/>
              </a:rPr>
              <a:t>toB</a:t>
            </a:r>
            <a:r>
              <a:rPr lang="zh-CN" altLang="en-US" sz="1200" dirty="0">
                <a:latin typeface="+mj-ea"/>
                <a:ea typeface="+mj-ea"/>
              </a:rPr>
              <a:t>端的销量占比持续大于</a:t>
            </a:r>
            <a:r>
              <a:rPr lang="en-US" altLang="zh-CN" sz="1200" dirty="0" err="1">
                <a:latin typeface="+mj-ea"/>
                <a:ea typeface="+mj-ea"/>
              </a:rPr>
              <a:t>toC</a:t>
            </a:r>
            <a:r>
              <a:rPr lang="zh-CN" altLang="en-US" sz="1200" dirty="0">
                <a:latin typeface="+mj-ea"/>
                <a:ea typeface="+mj-ea"/>
              </a:rPr>
              <a:t>端，直到市场成熟期两者的差距才逐步缩小。就此推断，依照中国当前的增速，预制品市场还会迎来一段较长时间的</a:t>
            </a:r>
            <a:r>
              <a:rPr lang="en-US" altLang="zh-CN" sz="1200" dirty="0" err="1">
                <a:latin typeface="+mj-ea"/>
                <a:ea typeface="+mj-ea"/>
              </a:rPr>
              <a:t>toB</a:t>
            </a:r>
            <a:r>
              <a:rPr lang="zh-CN" altLang="en-US" sz="1200" dirty="0">
                <a:latin typeface="+mj-ea"/>
                <a:ea typeface="+mj-ea"/>
              </a:rPr>
              <a:t>端销量大于</a:t>
            </a:r>
            <a:r>
              <a:rPr lang="en-US" altLang="zh-CN" sz="1200" dirty="0" err="1">
                <a:latin typeface="+mj-ea"/>
                <a:ea typeface="+mj-ea"/>
              </a:rPr>
              <a:t>toC</a:t>
            </a:r>
            <a:r>
              <a:rPr lang="zh-CN" altLang="en-US" sz="1200" dirty="0">
                <a:latin typeface="+mj-ea"/>
                <a:ea typeface="+mj-ea"/>
              </a:rPr>
              <a:t>端的时期，以餐饮为主的企业销售渠道的作用仍然十分显著。</a:t>
            </a:r>
            <a:endParaRPr lang="en-US" altLang="zh-CN" sz="1400" dirty="0">
              <a:latin typeface="+mj-ea"/>
              <a:ea typeface="+mj-ea"/>
            </a:endParaRPr>
          </a:p>
        </p:txBody>
      </p:sp>
      <p:sp>
        <p:nvSpPr>
          <p:cNvPr id="13" name="TextBox 23">
            <a:extLst>
              <a:ext uri="{FF2B5EF4-FFF2-40B4-BE49-F238E27FC236}">
                <a16:creationId xmlns:a16="http://schemas.microsoft.com/office/drawing/2014/main" id="{13311252-0031-4F3E-B2E4-2493A24BA1B5}"/>
              </a:ext>
            </a:extLst>
          </p:cNvPr>
          <p:cNvSpPr txBox="1"/>
          <p:nvPr/>
        </p:nvSpPr>
        <p:spPr>
          <a:xfrm>
            <a:off x="6527797" y="4033943"/>
            <a:ext cx="5185836" cy="1477328"/>
          </a:xfrm>
          <a:prstGeom prst="rect">
            <a:avLst/>
          </a:prstGeom>
          <a:noFill/>
        </p:spPr>
        <p:txBody>
          <a:bodyPr wrap="square" lIns="0" tIns="0" rIns="0" bIns="0" rtlCol="0">
            <a:spAutoFit/>
          </a:bodyPr>
          <a:lstStyle/>
          <a:p>
            <a:pPr marL="285750" indent="-285750">
              <a:spcAft>
                <a:spcPts val="300"/>
              </a:spcAft>
              <a:buClr>
                <a:schemeClr val="accent5"/>
              </a:buClr>
              <a:buFont typeface="Wingdings" panose="05000000000000000000" pitchFamily="2" charset="2"/>
              <a:buChar char="§"/>
            </a:pPr>
            <a:r>
              <a:rPr lang="zh-CN" altLang="en-US" sz="1200" dirty="0">
                <a:latin typeface="+mj-ea"/>
                <a:ea typeface="+mj-ea"/>
              </a:rPr>
              <a:t>冷冻食品行业本身具有较高的行业准入门槛，不仅要求企业具备较强的食品加工技术，符合相应的生产资质，同时需要企业拥有强大的冷链储存运输体系，从而保证产品的质量。因此，在行业发展过程中，具备强技术能力和研发能力，同时拥有完善冷链物流体系的龙头公司更能抢占市场份额，资质与产品力不足的企业将不断出清，行业必将不断走向规范化。产品品类不断丰富，烹饪便捷性不断提升。参考日本冷冻食品行业的发展趋势，随着新企业的不断入局，行业竞争不断加剧，各预制菜企业必然将推出品类丰富、操作便捷的预制菜产品，从而抢占市场份额，吸引更多的消费者。</a:t>
            </a:r>
            <a:endParaRPr lang="en-US" altLang="zh-CN" sz="1400" dirty="0">
              <a:latin typeface="+mj-ea"/>
              <a:ea typeface="+mj-ea"/>
            </a:endParaRPr>
          </a:p>
        </p:txBody>
      </p:sp>
      <p:sp>
        <p:nvSpPr>
          <p:cNvPr id="14" name="Isosceles Triangle 5">
            <a:extLst>
              <a:ext uri="{FF2B5EF4-FFF2-40B4-BE49-F238E27FC236}">
                <a16:creationId xmlns:a16="http://schemas.microsoft.com/office/drawing/2014/main" id="{8F2A399A-DA78-4CFD-A55C-E69BC14454C3}"/>
              </a:ext>
            </a:extLst>
          </p:cNvPr>
          <p:cNvSpPr/>
          <p:nvPr>
            <p:custDataLst>
              <p:tags r:id="rId3"/>
            </p:custDataLst>
          </p:nvPr>
        </p:nvSpPr>
        <p:spPr>
          <a:xfrm rot="5400000">
            <a:off x="3760729" y="3689365"/>
            <a:ext cx="4985385" cy="282197"/>
          </a:xfrm>
          <a:prstGeom prst="triangle">
            <a:avLst>
              <a:gd name="adj" fmla="val 50000"/>
            </a:avLst>
          </a:prstGeom>
          <a:solidFill>
            <a:srgbClr val="FFCD00"/>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FFCD00"/>
              </a:solidFill>
            </a:endParaRPr>
          </a:p>
        </p:txBody>
      </p:sp>
    </p:spTree>
    <p:extLst>
      <p:ext uri="{BB962C8B-B14F-4D97-AF65-F5344CB8AC3E}">
        <p14:creationId xmlns:p14="http://schemas.microsoft.com/office/powerpoint/2010/main" val="319797705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368919" y="1426259"/>
            <a:ext cx="5257800" cy="4913053"/>
          </a:xfrm>
          <a:prstGeom prst="rect">
            <a:avLst/>
          </a:prstGeom>
          <a:solidFill>
            <a:schemeClr val="bg1">
              <a:lumMod val="95000"/>
            </a:schemeClr>
          </a:solidFill>
          <a:ln w="12700" cap="flat">
            <a:solidFill>
              <a:srgbClr val="2E7CAC"/>
            </a:solidFill>
            <a:prstDash val="dashDot"/>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latin typeface="微软雅黑" panose="020B0503020204020204" pitchFamily="34" charset="-122"/>
              <a:ea typeface="微软雅黑" panose="020B0503020204020204" pitchFamily="34" charset="-122"/>
              <a:sym typeface="Helvetica Light"/>
            </a:endParaRPr>
          </a:p>
        </p:txBody>
      </p:sp>
      <p:sp>
        <p:nvSpPr>
          <p:cNvPr id="7" name="man-succesing_75727"/>
          <p:cNvSpPr>
            <a:spLocks noChangeAspect="1"/>
          </p:cNvSpPr>
          <p:nvPr/>
        </p:nvSpPr>
        <p:spPr bwMode="auto">
          <a:xfrm>
            <a:off x="6879863" y="723171"/>
            <a:ext cx="567580" cy="555025"/>
          </a:xfrm>
          <a:custGeom>
            <a:avLst/>
            <a:gdLst>
              <a:gd name="connsiteX0" fmla="*/ 454143 w 606157"/>
              <a:gd name="connsiteY0" fmla="*/ 386956 h 592750"/>
              <a:gd name="connsiteX1" fmla="*/ 454143 w 606157"/>
              <a:gd name="connsiteY1" fmla="*/ 559114 h 592750"/>
              <a:gd name="connsiteX2" fmla="*/ 456800 w 606157"/>
              <a:gd name="connsiteY2" fmla="*/ 561957 h 592750"/>
              <a:gd name="connsiteX3" fmla="*/ 466005 w 606157"/>
              <a:gd name="connsiteY3" fmla="*/ 561957 h 592750"/>
              <a:gd name="connsiteX4" fmla="*/ 467997 w 606157"/>
              <a:gd name="connsiteY4" fmla="*/ 559114 h 592750"/>
              <a:gd name="connsiteX5" fmla="*/ 467997 w 606157"/>
              <a:gd name="connsiteY5" fmla="*/ 386956 h 592750"/>
              <a:gd name="connsiteX6" fmla="*/ 242918 w 606157"/>
              <a:gd name="connsiteY6" fmla="*/ 134357 h 592750"/>
              <a:gd name="connsiteX7" fmla="*/ 256203 w 606157"/>
              <a:gd name="connsiteY7" fmla="*/ 141463 h 592750"/>
              <a:gd name="connsiteX8" fmla="*/ 323764 w 606157"/>
              <a:gd name="connsiteY8" fmla="*/ 230906 h 592750"/>
              <a:gd name="connsiteX9" fmla="*/ 326327 w 606157"/>
              <a:gd name="connsiteY9" fmla="*/ 244644 h 592750"/>
              <a:gd name="connsiteX10" fmla="*/ 313801 w 606157"/>
              <a:gd name="connsiteY10" fmla="*/ 250803 h 592750"/>
              <a:gd name="connsiteX11" fmla="*/ 286757 w 606157"/>
              <a:gd name="connsiteY11" fmla="*/ 250803 h 592750"/>
              <a:gd name="connsiteX12" fmla="*/ 286757 w 606157"/>
              <a:gd name="connsiteY12" fmla="*/ 561957 h 592750"/>
              <a:gd name="connsiteX13" fmla="*/ 386202 w 606157"/>
              <a:gd name="connsiteY13" fmla="*/ 561957 h 592750"/>
              <a:gd name="connsiteX14" fmla="*/ 389144 w 606157"/>
              <a:gd name="connsiteY14" fmla="*/ 559114 h 592750"/>
              <a:gd name="connsiteX15" fmla="*/ 389144 w 606157"/>
              <a:gd name="connsiteY15" fmla="*/ 332760 h 592750"/>
              <a:gd name="connsiteX16" fmla="*/ 389144 w 606157"/>
              <a:gd name="connsiteY16" fmla="*/ 306799 h 592750"/>
              <a:gd name="connsiteX17" fmla="*/ 378136 w 606157"/>
              <a:gd name="connsiteY17" fmla="*/ 332192 h 592750"/>
              <a:gd name="connsiteX18" fmla="*/ 350998 w 606157"/>
              <a:gd name="connsiteY18" fmla="*/ 350004 h 592750"/>
              <a:gd name="connsiteX19" fmla="*/ 339232 w 606157"/>
              <a:gd name="connsiteY19" fmla="*/ 347541 h 592750"/>
              <a:gd name="connsiteX20" fmla="*/ 323575 w 606157"/>
              <a:gd name="connsiteY20" fmla="*/ 331339 h 592750"/>
              <a:gd name="connsiteX21" fmla="*/ 323859 w 606157"/>
              <a:gd name="connsiteY21" fmla="*/ 308789 h 592750"/>
              <a:gd name="connsiteX22" fmla="*/ 380793 w 606157"/>
              <a:gd name="connsiteY22" fmla="*/ 177278 h 592750"/>
              <a:gd name="connsiteX23" fmla="*/ 404041 w 606157"/>
              <a:gd name="connsiteY23" fmla="*/ 159750 h 592750"/>
              <a:gd name="connsiteX24" fmla="*/ 514683 w 606157"/>
              <a:gd name="connsiteY24" fmla="*/ 159465 h 592750"/>
              <a:gd name="connsiteX25" fmla="*/ 542296 w 606157"/>
              <a:gd name="connsiteY25" fmla="*/ 177278 h 592750"/>
              <a:gd name="connsiteX26" fmla="*/ 599230 w 606157"/>
              <a:gd name="connsiteY26" fmla="*/ 308789 h 592750"/>
              <a:gd name="connsiteX27" fmla="*/ 599610 w 606157"/>
              <a:gd name="connsiteY27" fmla="*/ 331339 h 592750"/>
              <a:gd name="connsiteX28" fmla="*/ 583858 w 606157"/>
              <a:gd name="connsiteY28" fmla="*/ 347541 h 592750"/>
              <a:gd name="connsiteX29" fmla="*/ 572092 w 606157"/>
              <a:gd name="connsiteY29" fmla="*/ 350004 h 592750"/>
              <a:gd name="connsiteX30" fmla="*/ 544953 w 606157"/>
              <a:gd name="connsiteY30" fmla="*/ 332192 h 592750"/>
              <a:gd name="connsiteX31" fmla="*/ 532997 w 606157"/>
              <a:gd name="connsiteY31" fmla="*/ 304525 h 592750"/>
              <a:gd name="connsiteX32" fmla="*/ 532997 w 606157"/>
              <a:gd name="connsiteY32" fmla="*/ 332760 h 592750"/>
              <a:gd name="connsiteX33" fmla="*/ 532997 w 606157"/>
              <a:gd name="connsiteY33" fmla="*/ 559114 h 592750"/>
              <a:gd name="connsiteX34" fmla="*/ 536887 w 606157"/>
              <a:gd name="connsiteY34" fmla="*/ 561957 h 592750"/>
              <a:gd name="connsiteX35" fmla="*/ 590785 w 606157"/>
              <a:gd name="connsiteY35" fmla="*/ 561957 h 592750"/>
              <a:gd name="connsiteX36" fmla="*/ 606157 w 606157"/>
              <a:gd name="connsiteY36" fmla="*/ 577401 h 592750"/>
              <a:gd name="connsiteX37" fmla="*/ 590785 w 606157"/>
              <a:gd name="connsiteY37" fmla="*/ 592750 h 592750"/>
              <a:gd name="connsiteX38" fmla="*/ 15372 w 606157"/>
              <a:gd name="connsiteY38" fmla="*/ 592750 h 592750"/>
              <a:gd name="connsiteX39" fmla="*/ 0 w 606157"/>
              <a:gd name="connsiteY39" fmla="*/ 577401 h 592750"/>
              <a:gd name="connsiteX40" fmla="*/ 15372 w 606157"/>
              <a:gd name="connsiteY40" fmla="*/ 561957 h 592750"/>
              <a:gd name="connsiteX41" fmla="*/ 50766 w 606157"/>
              <a:gd name="connsiteY41" fmla="*/ 561957 h 592750"/>
              <a:gd name="connsiteX42" fmla="*/ 50766 w 606157"/>
              <a:gd name="connsiteY42" fmla="*/ 369617 h 592750"/>
              <a:gd name="connsiteX43" fmla="*/ 23628 w 606157"/>
              <a:gd name="connsiteY43" fmla="*/ 369617 h 592750"/>
              <a:gd name="connsiteX44" fmla="*/ 11102 w 606157"/>
              <a:gd name="connsiteY44" fmla="*/ 363459 h 592750"/>
              <a:gd name="connsiteX45" fmla="*/ 13759 w 606157"/>
              <a:gd name="connsiteY45" fmla="*/ 349720 h 592750"/>
              <a:gd name="connsiteX46" fmla="*/ 81226 w 606157"/>
              <a:gd name="connsiteY46" fmla="*/ 260278 h 592750"/>
              <a:gd name="connsiteX47" fmla="*/ 94605 w 606157"/>
              <a:gd name="connsiteY47" fmla="*/ 253172 h 592750"/>
              <a:gd name="connsiteX48" fmla="*/ 107890 w 606157"/>
              <a:gd name="connsiteY48" fmla="*/ 260278 h 592750"/>
              <a:gd name="connsiteX49" fmla="*/ 175452 w 606157"/>
              <a:gd name="connsiteY49" fmla="*/ 349720 h 592750"/>
              <a:gd name="connsiteX50" fmla="*/ 178014 w 606157"/>
              <a:gd name="connsiteY50" fmla="*/ 363459 h 592750"/>
              <a:gd name="connsiteX51" fmla="*/ 165488 w 606157"/>
              <a:gd name="connsiteY51" fmla="*/ 369617 h 592750"/>
              <a:gd name="connsiteX52" fmla="*/ 138350 w 606157"/>
              <a:gd name="connsiteY52" fmla="*/ 369617 h 592750"/>
              <a:gd name="connsiteX53" fmla="*/ 138350 w 606157"/>
              <a:gd name="connsiteY53" fmla="*/ 561957 h 592750"/>
              <a:gd name="connsiteX54" fmla="*/ 199079 w 606157"/>
              <a:gd name="connsiteY54" fmla="*/ 561957 h 592750"/>
              <a:gd name="connsiteX55" fmla="*/ 199079 w 606157"/>
              <a:gd name="connsiteY55" fmla="*/ 250803 h 592750"/>
              <a:gd name="connsiteX56" fmla="*/ 172035 w 606157"/>
              <a:gd name="connsiteY56" fmla="*/ 250803 h 592750"/>
              <a:gd name="connsiteX57" fmla="*/ 159510 w 606157"/>
              <a:gd name="connsiteY57" fmla="*/ 244644 h 592750"/>
              <a:gd name="connsiteX58" fmla="*/ 162072 w 606157"/>
              <a:gd name="connsiteY58" fmla="*/ 230906 h 592750"/>
              <a:gd name="connsiteX59" fmla="*/ 229539 w 606157"/>
              <a:gd name="connsiteY59" fmla="*/ 141463 h 592750"/>
              <a:gd name="connsiteX60" fmla="*/ 242918 w 606157"/>
              <a:gd name="connsiteY60" fmla="*/ 134357 h 592750"/>
              <a:gd name="connsiteX61" fmla="*/ 458182 w 606157"/>
              <a:gd name="connsiteY61" fmla="*/ 0 h 592750"/>
              <a:gd name="connsiteX62" fmla="*/ 532629 w 606157"/>
              <a:gd name="connsiteY62" fmla="*/ 74306 h 592750"/>
              <a:gd name="connsiteX63" fmla="*/ 458182 w 606157"/>
              <a:gd name="connsiteY63" fmla="*/ 148612 h 592750"/>
              <a:gd name="connsiteX64" fmla="*/ 383735 w 606157"/>
              <a:gd name="connsiteY64" fmla="*/ 74306 h 592750"/>
              <a:gd name="connsiteX65" fmla="*/ 458182 w 606157"/>
              <a:gd name="connsiteY65" fmla="*/ 0 h 59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592750">
                <a:moveTo>
                  <a:pt x="454143" y="386956"/>
                </a:moveTo>
                <a:lnTo>
                  <a:pt x="454143" y="559114"/>
                </a:lnTo>
                <a:cubicBezTo>
                  <a:pt x="454143" y="560062"/>
                  <a:pt x="454048" y="561957"/>
                  <a:pt x="456800" y="561957"/>
                </a:cubicBezTo>
                <a:lnTo>
                  <a:pt x="466005" y="561957"/>
                </a:lnTo>
                <a:cubicBezTo>
                  <a:pt x="468282" y="561957"/>
                  <a:pt x="467997" y="560062"/>
                  <a:pt x="467997" y="559114"/>
                </a:cubicBezTo>
                <a:lnTo>
                  <a:pt x="467997" y="386956"/>
                </a:lnTo>
                <a:close/>
                <a:moveTo>
                  <a:pt x="242918" y="134357"/>
                </a:moveTo>
                <a:cubicBezTo>
                  <a:pt x="247947" y="134357"/>
                  <a:pt x="252787" y="136915"/>
                  <a:pt x="256203" y="141463"/>
                </a:cubicBezTo>
                <a:lnTo>
                  <a:pt x="323764" y="230906"/>
                </a:lnTo>
                <a:cubicBezTo>
                  <a:pt x="328699" y="237443"/>
                  <a:pt x="327465" y="242275"/>
                  <a:pt x="326327" y="244644"/>
                </a:cubicBezTo>
                <a:cubicBezTo>
                  <a:pt x="325188" y="246918"/>
                  <a:pt x="322056" y="250803"/>
                  <a:pt x="313801" y="250803"/>
                </a:cubicBezTo>
                <a:lnTo>
                  <a:pt x="286757" y="250803"/>
                </a:lnTo>
                <a:lnTo>
                  <a:pt x="286757" y="561957"/>
                </a:lnTo>
                <a:lnTo>
                  <a:pt x="386202" y="561957"/>
                </a:lnTo>
                <a:cubicBezTo>
                  <a:pt x="389713" y="561957"/>
                  <a:pt x="389144" y="560062"/>
                  <a:pt x="389144" y="559114"/>
                </a:cubicBezTo>
                <a:lnTo>
                  <a:pt x="389144" y="332760"/>
                </a:lnTo>
                <a:lnTo>
                  <a:pt x="389144" y="306799"/>
                </a:lnTo>
                <a:lnTo>
                  <a:pt x="378136" y="332192"/>
                </a:lnTo>
                <a:cubicBezTo>
                  <a:pt x="373392" y="342993"/>
                  <a:pt x="362764" y="350004"/>
                  <a:pt x="350998" y="350004"/>
                </a:cubicBezTo>
                <a:cubicBezTo>
                  <a:pt x="346918" y="350004"/>
                  <a:pt x="343027" y="349152"/>
                  <a:pt x="339232" y="347541"/>
                </a:cubicBezTo>
                <a:cubicBezTo>
                  <a:pt x="332020" y="344414"/>
                  <a:pt x="326421" y="338635"/>
                  <a:pt x="323575" y="331339"/>
                </a:cubicBezTo>
                <a:cubicBezTo>
                  <a:pt x="320633" y="324043"/>
                  <a:pt x="320728" y="315990"/>
                  <a:pt x="323859" y="308789"/>
                </a:cubicBezTo>
                <a:lnTo>
                  <a:pt x="380793" y="177278"/>
                </a:lnTo>
                <a:cubicBezTo>
                  <a:pt x="384969" y="167708"/>
                  <a:pt x="393224" y="159750"/>
                  <a:pt x="404041" y="159750"/>
                </a:cubicBezTo>
                <a:cubicBezTo>
                  <a:pt x="404990" y="159750"/>
                  <a:pt x="514304" y="159465"/>
                  <a:pt x="514683" y="159465"/>
                </a:cubicBezTo>
                <a:cubicBezTo>
                  <a:pt x="526544" y="159465"/>
                  <a:pt x="537552" y="166477"/>
                  <a:pt x="542296" y="177278"/>
                </a:cubicBezTo>
                <a:lnTo>
                  <a:pt x="599230" y="308789"/>
                </a:lnTo>
                <a:cubicBezTo>
                  <a:pt x="602361" y="315990"/>
                  <a:pt x="602456" y="324043"/>
                  <a:pt x="599610" y="331339"/>
                </a:cubicBezTo>
                <a:cubicBezTo>
                  <a:pt x="596668" y="338635"/>
                  <a:pt x="591070" y="344414"/>
                  <a:pt x="583858" y="347541"/>
                </a:cubicBezTo>
                <a:cubicBezTo>
                  <a:pt x="580062" y="349152"/>
                  <a:pt x="576172" y="350004"/>
                  <a:pt x="572092" y="350004"/>
                </a:cubicBezTo>
                <a:cubicBezTo>
                  <a:pt x="560325" y="350004"/>
                  <a:pt x="549698" y="342993"/>
                  <a:pt x="544953" y="332192"/>
                </a:cubicBezTo>
                <a:lnTo>
                  <a:pt x="532997" y="304525"/>
                </a:lnTo>
                <a:lnTo>
                  <a:pt x="532997" y="332760"/>
                </a:lnTo>
                <a:lnTo>
                  <a:pt x="532997" y="559114"/>
                </a:lnTo>
                <a:cubicBezTo>
                  <a:pt x="532997" y="560062"/>
                  <a:pt x="533282" y="561957"/>
                  <a:pt x="536887" y="561957"/>
                </a:cubicBezTo>
                <a:lnTo>
                  <a:pt x="590785" y="561957"/>
                </a:lnTo>
                <a:cubicBezTo>
                  <a:pt x="599230" y="561957"/>
                  <a:pt x="606157" y="568873"/>
                  <a:pt x="606157" y="577401"/>
                </a:cubicBezTo>
                <a:cubicBezTo>
                  <a:pt x="606157" y="585928"/>
                  <a:pt x="599230" y="592750"/>
                  <a:pt x="590785" y="592750"/>
                </a:cubicBezTo>
                <a:lnTo>
                  <a:pt x="15372" y="592750"/>
                </a:lnTo>
                <a:cubicBezTo>
                  <a:pt x="6927" y="592750"/>
                  <a:pt x="0" y="585833"/>
                  <a:pt x="0" y="577401"/>
                </a:cubicBezTo>
                <a:cubicBezTo>
                  <a:pt x="0" y="568873"/>
                  <a:pt x="6927" y="561957"/>
                  <a:pt x="15372" y="561957"/>
                </a:cubicBezTo>
                <a:lnTo>
                  <a:pt x="50766" y="561957"/>
                </a:lnTo>
                <a:lnTo>
                  <a:pt x="50766" y="369617"/>
                </a:lnTo>
                <a:lnTo>
                  <a:pt x="23628" y="369617"/>
                </a:lnTo>
                <a:cubicBezTo>
                  <a:pt x="15467" y="369617"/>
                  <a:pt x="12336" y="365733"/>
                  <a:pt x="11102" y="363459"/>
                </a:cubicBezTo>
                <a:cubicBezTo>
                  <a:pt x="9963" y="361090"/>
                  <a:pt x="8825" y="356258"/>
                  <a:pt x="13759" y="349720"/>
                </a:cubicBezTo>
                <a:lnTo>
                  <a:pt x="81226" y="260278"/>
                </a:lnTo>
                <a:cubicBezTo>
                  <a:pt x="84642" y="255730"/>
                  <a:pt x="89481" y="253172"/>
                  <a:pt x="94605" y="253172"/>
                </a:cubicBezTo>
                <a:cubicBezTo>
                  <a:pt x="99634" y="253172"/>
                  <a:pt x="104474" y="255730"/>
                  <a:pt x="107890" y="260278"/>
                </a:cubicBezTo>
                <a:lnTo>
                  <a:pt x="175452" y="349720"/>
                </a:lnTo>
                <a:cubicBezTo>
                  <a:pt x="180386" y="356258"/>
                  <a:pt x="179152" y="361090"/>
                  <a:pt x="178014" y="363459"/>
                </a:cubicBezTo>
                <a:cubicBezTo>
                  <a:pt x="176875" y="365733"/>
                  <a:pt x="173649" y="369617"/>
                  <a:pt x="165488" y="369617"/>
                </a:cubicBezTo>
                <a:lnTo>
                  <a:pt x="138350" y="369617"/>
                </a:lnTo>
                <a:lnTo>
                  <a:pt x="138350" y="561957"/>
                </a:lnTo>
                <a:lnTo>
                  <a:pt x="199079" y="561957"/>
                </a:lnTo>
                <a:lnTo>
                  <a:pt x="199079" y="250803"/>
                </a:lnTo>
                <a:lnTo>
                  <a:pt x="172035" y="250803"/>
                </a:lnTo>
                <a:cubicBezTo>
                  <a:pt x="163780" y="250803"/>
                  <a:pt x="160649" y="246918"/>
                  <a:pt x="159510" y="244644"/>
                </a:cubicBezTo>
                <a:cubicBezTo>
                  <a:pt x="158276" y="242275"/>
                  <a:pt x="157138" y="237443"/>
                  <a:pt x="162072" y="230906"/>
                </a:cubicBezTo>
                <a:lnTo>
                  <a:pt x="229539" y="141463"/>
                </a:lnTo>
                <a:cubicBezTo>
                  <a:pt x="232955" y="136915"/>
                  <a:pt x="237889" y="134357"/>
                  <a:pt x="242918" y="134357"/>
                </a:cubicBezTo>
                <a:close/>
                <a:moveTo>
                  <a:pt x="458182" y="0"/>
                </a:moveTo>
                <a:cubicBezTo>
                  <a:pt x="499298" y="0"/>
                  <a:pt x="532629" y="33268"/>
                  <a:pt x="532629" y="74306"/>
                </a:cubicBezTo>
                <a:cubicBezTo>
                  <a:pt x="532629" y="115344"/>
                  <a:pt x="499298" y="148612"/>
                  <a:pt x="458182" y="148612"/>
                </a:cubicBezTo>
                <a:cubicBezTo>
                  <a:pt x="417066" y="148612"/>
                  <a:pt x="383735" y="115344"/>
                  <a:pt x="383735" y="74306"/>
                </a:cubicBezTo>
                <a:cubicBezTo>
                  <a:pt x="383735" y="33268"/>
                  <a:pt x="417066" y="0"/>
                  <a:pt x="458182" y="0"/>
                </a:cubicBezTo>
                <a:close/>
              </a:path>
            </a:pathLst>
          </a:custGeom>
          <a:solidFill>
            <a:srgbClr val="ED8B00"/>
          </a:solidFill>
          <a:ln>
            <a:solidFill>
              <a:srgbClr val="ED8B00"/>
            </a:solidFill>
          </a:ln>
        </p:spPr>
      </p:sp>
      <p:sp>
        <p:nvSpPr>
          <p:cNvPr id="12" name="Rounded Rectangle 11"/>
          <p:cNvSpPr/>
          <p:nvPr/>
        </p:nvSpPr>
        <p:spPr>
          <a:xfrm>
            <a:off x="1251338" y="885737"/>
            <a:ext cx="3137137" cy="397272"/>
          </a:xfrm>
          <a:prstGeom prst="roundRect">
            <a:avLst/>
          </a:prstGeom>
          <a:solidFill>
            <a:srgbClr val="ED8B00"/>
          </a:solidFill>
          <a:ln w="12700" cap="flat">
            <a:solidFill>
              <a:srgbClr val="ED8B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格局蓝海</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15" name="Rounded Rectangle 14"/>
          <p:cNvSpPr/>
          <p:nvPr/>
        </p:nvSpPr>
        <p:spPr>
          <a:xfrm>
            <a:off x="7517042" y="872188"/>
            <a:ext cx="3137137" cy="397272"/>
          </a:xfrm>
          <a:prstGeom prst="roundRect">
            <a:avLst/>
          </a:prstGeom>
          <a:solidFill>
            <a:srgbClr val="ED8B00"/>
          </a:solidFill>
          <a:ln w="12700" cap="flat">
            <a:solidFill>
              <a:srgbClr val="ED8B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重点企业</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16" name="Rectangle 15"/>
          <p:cNvSpPr/>
          <p:nvPr/>
        </p:nvSpPr>
        <p:spPr>
          <a:xfrm>
            <a:off x="633629" y="1426259"/>
            <a:ext cx="5257800" cy="4913054"/>
          </a:xfrm>
          <a:prstGeom prst="rect">
            <a:avLst/>
          </a:prstGeom>
          <a:solidFill>
            <a:schemeClr val="bg1">
              <a:lumMod val="95000"/>
            </a:schemeClr>
          </a:solidFill>
          <a:ln w="12700" cap="flat">
            <a:solidFill>
              <a:srgbClr val="2E7CAC"/>
            </a:solidFill>
            <a:prstDash val="dashDot"/>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latin typeface="微软雅黑" panose="020B0503020204020204" pitchFamily="34" charset="-122"/>
              <a:ea typeface="微软雅黑" panose="020B0503020204020204" pitchFamily="34" charset="-122"/>
              <a:sym typeface="Helvetica Light"/>
            </a:endParaRPr>
          </a:p>
        </p:txBody>
      </p:sp>
      <p:sp>
        <p:nvSpPr>
          <p:cNvPr id="17" name="Rectangle 16"/>
          <p:cNvSpPr/>
          <p:nvPr/>
        </p:nvSpPr>
        <p:spPr>
          <a:xfrm>
            <a:off x="683422" y="1678241"/>
            <a:ext cx="4850789" cy="757643"/>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00" dirty="0">
                <a:solidFill>
                  <a:srgbClr val="2F2F2F"/>
                </a:solidFill>
                <a:latin typeface="微软雅黑" panose="020B0503020204020204" pitchFamily="34" charset="-122"/>
                <a:ea typeface="微软雅黑" panose="020B0503020204020204" pitchFamily="34" charset="-122"/>
              </a:rPr>
              <a:t>我国预制菜行业目前正处于蓝海竞争阶段，市场逐步扩大，企业数量持续高速增长。未来</a:t>
            </a:r>
            <a:r>
              <a:rPr lang="en-US" altLang="zh-CN" sz="1000" dirty="0">
                <a:solidFill>
                  <a:srgbClr val="2F2F2F"/>
                </a:solidFill>
                <a:latin typeface="微软雅黑" panose="020B0503020204020204" pitchFamily="34" charset="-122"/>
                <a:ea typeface="微软雅黑" panose="020B0503020204020204" pitchFamily="34" charset="-122"/>
              </a:rPr>
              <a:t>6-7</a:t>
            </a:r>
            <a:r>
              <a:rPr lang="zh-CN" altLang="en-US" sz="1000" dirty="0">
                <a:solidFill>
                  <a:srgbClr val="2F2F2F"/>
                </a:solidFill>
                <a:latin typeface="微软雅黑" panose="020B0503020204020204" pitchFamily="34" charset="-122"/>
                <a:ea typeface="微软雅黑" panose="020B0503020204020204" pitchFamily="34" charset="-122"/>
              </a:rPr>
              <a:t>年我国预制菜有望事项万亿级别的市场，各细分产品的龙头企业将脱颖而出。</a:t>
            </a:r>
            <a:endParaRPr lang="en-US" sz="1000" dirty="0">
              <a:latin typeface="微软雅黑" panose="020B0503020204020204" pitchFamily="34" charset="-122"/>
              <a:ea typeface="微软雅黑" panose="020B0503020204020204" pitchFamily="34" charset="-122"/>
            </a:endParaRPr>
          </a:p>
        </p:txBody>
      </p:sp>
      <p:sp>
        <p:nvSpPr>
          <p:cNvPr id="19" name="Rectangle 18"/>
          <p:cNvSpPr/>
          <p:nvPr/>
        </p:nvSpPr>
        <p:spPr>
          <a:xfrm>
            <a:off x="640499" y="1453126"/>
            <a:ext cx="902811" cy="307777"/>
          </a:xfrm>
          <a:prstGeom prst="rect">
            <a:avLst/>
          </a:prstGeom>
        </p:spPr>
        <p:txBody>
          <a:bodyPr wrap="none">
            <a:spAutoFit/>
          </a:bodyPr>
          <a:lstStyle/>
          <a:p>
            <a:r>
              <a:rPr lang="zh-CN" altLang="en-US" sz="1400" b="1" dirty="0">
                <a:solidFill>
                  <a:srgbClr val="2F2F2F"/>
                </a:solidFill>
                <a:latin typeface="微软雅黑" panose="020B0503020204020204" pitchFamily="34" charset="-122"/>
                <a:ea typeface="微软雅黑" panose="020B0503020204020204" pitchFamily="34" charset="-122"/>
              </a:rPr>
              <a:t>发展现状</a:t>
            </a:r>
            <a:endParaRPr lang="en-US" sz="1400" dirty="0">
              <a:latin typeface="微软雅黑" panose="020B0503020204020204" pitchFamily="34" charset="-122"/>
              <a:ea typeface="微软雅黑" panose="020B0503020204020204" pitchFamily="34" charset="-122"/>
            </a:endParaRPr>
          </a:p>
        </p:txBody>
      </p:sp>
      <p:sp>
        <p:nvSpPr>
          <p:cNvPr id="20" name="Rectangle 19"/>
          <p:cNvSpPr/>
          <p:nvPr/>
        </p:nvSpPr>
        <p:spPr>
          <a:xfrm>
            <a:off x="683422" y="2644638"/>
            <a:ext cx="4850789" cy="757643"/>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00" dirty="0">
                <a:solidFill>
                  <a:srgbClr val="2F2F2F"/>
                </a:solidFill>
                <a:latin typeface="微软雅黑" panose="020B0503020204020204" pitchFamily="34" charset="-122"/>
                <a:ea typeface="微软雅黑" panose="020B0503020204020204" pitchFamily="34" charset="-122"/>
              </a:rPr>
              <a:t>我国目前的预制菜市场存量约为</a:t>
            </a:r>
            <a:r>
              <a:rPr lang="en-US" altLang="zh-CN" sz="1000" dirty="0">
                <a:solidFill>
                  <a:srgbClr val="2F2F2F"/>
                </a:solidFill>
                <a:latin typeface="微软雅黑" panose="020B0503020204020204" pitchFamily="34" charset="-122"/>
                <a:ea typeface="微软雅黑" panose="020B0503020204020204" pitchFamily="34" charset="-122"/>
              </a:rPr>
              <a:t>3000</a:t>
            </a:r>
            <a:r>
              <a:rPr lang="zh-CN" altLang="en-US" sz="1000" dirty="0">
                <a:solidFill>
                  <a:srgbClr val="2F2F2F"/>
                </a:solidFill>
                <a:latin typeface="微软雅黑" panose="020B0503020204020204" pitchFamily="34" charset="-122"/>
                <a:ea typeface="微软雅黑" panose="020B0503020204020204" pitchFamily="34" charset="-122"/>
              </a:rPr>
              <a:t>亿元。疫情期间，</a:t>
            </a:r>
            <a:r>
              <a:rPr lang="en-US" altLang="zh-CN" sz="1000" dirty="0">
                <a:solidFill>
                  <a:srgbClr val="2F2F2F"/>
                </a:solidFill>
                <a:latin typeface="微软雅黑" panose="020B0503020204020204" pitchFamily="34" charset="-122"/>
                <a:ea typeface="微软雅黑" panose="020B0503020204020204" pitchFamily="34" charset="-122"/>
              </a:rPr>
              <a:t>90%</a:t>
            </a:r>
            <a:r>
              <a:rPr lang="zh-CN" altLang="en-US" sz="1000" dirty="0">
                <a:solidFill>
                  <a:srgbClr val="2F2F2F"/>
                </a:solidFill>
                <a:latin typeface="微软雅黑" panose="020B0503020204020204" pitchFamily="34" charset="-122"/>
                <a:ea typeface="微软雅黑" panose="020B0503020204020204" pitchFamily="34" charset="-122"/>
              </a:rPr>
              <a:t>以上的受访餐饮企业发力外卖产品，有</a:t>
            </a:r>
            <a:r>
              <a:rPr lang="en-US" altLang="zh-CN" sz="1000" dirty="0">
                <a:solidFill>
                  <a:srgbClr val="2F2F2F"/>
                </a:solidFill>
                <a:latin typeface="微软雅黑" panose="020B0503020204020204" pitchFamily="34" charset="-122"/>
                <a:ea typeface="微软雅黑" panose="020B0503020204020204" pitchFamily="34" charset="-122"/>
              </a:rPr>
              <a:t>91.6%</a:t>
            </a:r>
            <a:r>
              <a:rPr lang="zh-CN" altLang="en-US" sz="1000" dirty="0">
                <a:solidFill>
                  <a:srgbClr val="2F2F2F"/>
                </a:solidFill>
                <a:latin typeface="微软雅黑" panose="020B0503020204020204" pitchFamily="34" charset="-122"/>
                <a:ea typeface="微软雅黑" panose="020B0503020204020204" pitchFamily="34" charset="-122"/>
              </a:rPr>
              <a:t>的企业出售半成品和预包装食品。预制菜以餐饮渠道为主。</a:t>
            </a:r>
          </a:p>
        </p:txBody>
      </p:sp>
      <p:sp>
        <p:nvSpPr>
          <p:cNvPr id="21" name="Rectangle 20"/>
          <p:cNvSpPr/>
          <p:nvPr/>
        </p:nvSpPr>
        <p:spPr>
          <a:xfrm>
            <a:off x="640499" y="2435884"/>
            <a:ext cx="1441420" cy="307777"/>
          </a:xfrm>
          <a:prstGeom prst="rect">
            <a:avLst/>
          </a:prstGeom>
        </p:spPr>
        <p:txBody>
          <a:bodyPr wrap="none">
            <a:spAutoFit/>
          </a:bodyPr>
          <a:lstStyle/>
          <a:p>
            <a:r>
              <a:rPr lang="zh-CN" altLang="en-US" sz="1400" b="1" dirty="0">
                <a:solidFill>
                  <a:srgbClr val="2F2F2F"/>
                </a:solidFill>
                <a:latin typeface="微软雅黑" panose="020B0503020204020204" pitchFamily="34" charset="-122"/>
                <a:ea typeface="微软雅黑" panose="020B0503020204020204" pitchFamily="34" charset="-122"/>
              </a:rPr>
              <a:t>预制菜销量增长</a:t>
            </a:r>
            <a:endParaRPr lang="en-US" sz="1400" dirty="0">
              <a:latin typeface="微软雅黑" panose="020B0503020204020204" pitchFamily="34" charset="-122"/>
              <a:ea typeface="微软雅黑" panose="020B0503020204020204" pitchFamily="34" charset="-122"/>
            </a:endParaRPr>
          </a:p>
        </p:txBody>
      </p:sp>
      <p:sp>
        <p:nvSpPr>
          <p:cNvPr id="22" name="Rectangle 21"/>
          <p:cNvSpPr/>
          <p:nvPr/>
        </p:nvSpPr>
        <p:spPr>
          <a:xfrm>
            <a:off x="683422" y="3393475"/>
            <a:ext cx="1800493" cy="307777"/>
          </a:xfrm>
          <a:prstGeom prst="rect">
            <a:avLst/>
          </a:prstGeom>
        </p:spPr>
        <p:txBody>
          <a:bodyPr wrap="none">
            <a:spAutoFit/>
          </a:bodyPr>
          <a:lstStyle/>
          <a:p>
            <a:r>
              <a:rPr lang="zh-CN" altLang="en-US" sz="1400" b="1" dirty="0">
                <a:solidFill>
                  <a:srgbClr val="2F2F2F"/>
                </a:solidFill>
                <a:latin typeface="微软雅黑" panose="020B0503020204020204" pitchFamily="34" charset="-122"/>
                <a:ea typeface="微软雅黑" panose="020B0503020204020204" pitchFamily="34" charset="-122"/>
              </a:rPr>
              <a:t>预制菜企业数量增加</a:t>
            </a:r>
            <a:endParaRPr lang="en-US" sz="1400" dirty="0">
              <a:latin typeface="微软雅黑" panose="020B0503020204020204" pitchFamily="34" charset="-122"/>
              <a:ea typeface="微软雅黑" panose="020B0503020204020204" pitchFamily="34" charset="-122"/>
            </a:endParaRPr>
          </a:p>
        </p:txBody>
      </p:sp>
      <p:sp>
        <p:nvSpPr>
          <p:cNvPr id="23" name="Rectangle 22"/>
          <p:cNvSpPr/>
          <p:nvPr/>
        </p:nvSpPr>
        <p:spPr>
          <a:xfrm>
            <a:off x="683422" y="3611035"/>
            <a:ext cx="4734794" cy="1219308"/>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00" dirty="0">
                <a:solidFill>
                  <a:srgbClr val="2F2F2F"/>
                </a:solidFill>
                <a:latin typeface="微软雅黑" panose="020B0503020204020204" pitchFamily="34" charset="-122"/>
                <a:ea typeface="微软雅黑" panose="020B0503020204020204" pitchFamily="34" charset="-122"/>
              </a:rPr>
              <a:t>资本看好预制菜行业，</a:t>
            </a:r>
            <a:r>
              <a:rPr lang="en-US" altLang="zh-CN" sz="1000" dirty="0">
                <a:solidFill>
                  <a:srgbClr val="2F2F2F"/>
                </a:solidFill>
                <a:latin typeface="微软雅黑" panose="020B0503020204020204" pitchFamily="34" charset="-122"/>
                <a:ea typeface="微软雅黑" panose="020B0503020204020204" pitchFamily="34" charset="-122"/>
              </a:rPr>
              <a:t>2011</a:t>
            </a:r>
            <a:r>
              <a:rPr lang="zh-CN" altLang="en-US" sz="1000" dirty="0">
                <a:solidFill>
                  <a:srgbClr val="2F2F2F"/>
                </a:solidFill>
                <a:latin typeface="微软雅黑" panose="020B0503020204020204" pitchFamily="34" charset="-122"/>
                <a:ea typeface="微软雅黑" panose="020B0503020204020204" pitchFamily="34" charset="-122"/>
              </a:rPr>
              <a:t>年以来的十年之间，预制菜受到广泛关注，预制菜相关企业注册量逐年增长，不少新兴预制菜品牌已获得多轮融资。分省市来看，山东预制菜企业数量最多达</a:t>
            </a:r>
            <a:r>
              <a:rPr lang="en-US" altLang="zh-CN" sz="1000" dirty="0">
                <a:solidFill>
                  <a:srgbClr val="2F2F2F"/>
                </a:solidFill>
                <a:latin typeface="微软雅黑" panose="020B0503020204020204" pitchFamily="34" charset="-122"/>
                <a:ea typeface="微软雅黑" panose="020B0503020204020204" pitchFamily="34" charset="-122"/>
              </a:rPr>
              <a:t>9246</a:t>
            </a:r>
            <a:r>
              <a:rPr lang="zh-CN" altLang="en-US" sz="1000" dirty="0">
                <a:solidFill>
                  <a:srgbClr val="2F2F2F"/>
                </a:solidFill>
                <a:latin typeface="微软雅黑" panose="020B0503020204020204" pitchFamily="34" charset="-122"/>
                <a:ea typeface="微软雅黑" panose="020B0503020204020204" pitchFamily="34" charset="-122"/>
              </a:rPr>
              <a:t>家，其次为河南、江苏、广东和安徽。</a:t>
            </a:r>
          </a:p>
          <a:p>
            <a:pPr marL="171450" indent="-171450">
              <a:lnSpc>
                <a:spcPct val="150000"/>
              </a:lnSpc>
              <a:buFont typeface="Arial" panose="020B0604020202020204" pitchFamily="34" charset="0"/>
              <a:buChar char="•"/>
            </a:pPr>
            <a:endParaRPr lang="zh-CN" altLang="en-US" sz="1000" dirty="0">
              <a:solidFill>
                <a:srgbClr val="2F2F2F"/>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endParaRPr lang="en-US" sz="1000" dirty="0">
              <a:solidFill>
                <a:srgbClr val="2F2F2F"/>
              </a:solidFill>
              <a:latin typeface="微软雅黑" panose="020B0503020204020204" pitchFamily="34" charset="-122"/>
              <a:ea typeface="微软雅黑" panose="020B0503020204020204" pitchFamily="34" charset="-122"/>
            </a:endParaRPr>
          </a:p>
        </p:txBody>
      </p:sp>
      <p:sp>
        <p:nvSpPr>
          <p:cNvPr id="25" name="Rectangle 24"/>
          <p:cNvSpPr/>
          <p:nvPr/>
        </p:nvSpPr>
        <p:spPr>
          <a:xfrm>
            <a:off x="6570280" y="1934787"/>
            <a:ext cx="723275" cy="307777"/>
          </a:xfrm>
          <a:prstGeom prst="rect">
            <a:avLst/>
          </a:prstGeom>
        </p:spPr>
        <p:txBody>
          <a:bodyPr wrap="none">
            <a:spAutoFit/>
          </a:bodyPr>
          <a:lstStyle/>
          <a:p>
            <a:r>
              <a:rPr lang="zh-CN" altLang="en-US" sz="1400" b="1" dirty="0">
                <a:solidFill>
                  <a:srgbClr val="2F2F2F"/>
                </a:solidFill>
                <a:latin typeface="微软雅黑" panose="020B0503020204020204" pitchFamily="34" charset="-122"/>
                <a:ea typeface="微软雅黑" panose="020B0503020204020204" pitchFamily="34" charset="-122"/>
              </a:rPr>
              <a:t>味知香</a:t>
            </a:r>
            <a:endParaRPr lang="en-US" sz="1400" dirty="0">
              <a:latin typeface="微软雅黑" panose="020B0503020204020204" pitchFamily="34" charset="-122"/>
              <a:ea typeface="微软雅黑" panose="020B0503020204020204" pitchFamily="34" charset="-122"/>
            </a:endParaRPr>
          </a:p>
        </p:txBody>
      </p:sp>
      <p:sp>
        <p:nvSpPr>
          <p:cNvPr id="28" name="Rectangle 27"/>
          <p:cNvSpPr/>
          <p:nvPr/>
        </p:nvSpPr>
        <p:spPr>
          <a:xfrm>
            <a:off x="6604757" y="3290240"/>
            <a:ext cx="4816311" cy="483337"/>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900" dirty="0">
                <a:solidFill>
                  <a:srgbClr val="2F2F2F"/>
                </a:solidFill>
                <a:latin typeface="微软雅黑" panose="020B0503020204020204" pitchFamily="34" charset="-122"/>
                <a:ea typeface="微软雅黑" panose="020B0503020204020204" pitchFamily="34" charset="-122"/>
              </a:rPr>
              <a:t>三全食品是三全食品股份有限公司的简称，是中国生产速冻食品早、规模大、市场网络广的企业之一，总部位于河南省郑州市。</a:t>
            </a:r>
          </a:p>
        </p:txBody>
      </p:sp>
      <p:sp>
        <p:nvSpPr>
          <p:cNvPr id="29" name="Rectangle 28"/>
          <p:cNvSpPr/>
          <p:nvPr/>
        </p:nvSpPr>
        <p:spPr>
          <a:xfrm>
            <a:off x="6570279" y="2979014"/>
            <a:ext cx="902811" cy="307777"/>
          </a:xfrm>
          <a:prstGeom prst="rect">
            <a:avLst/>
          </a:prstGeom>
        </p:spPr>
        <p:txBody>
          <a:bodyPr wrap="none">
            <a:spAutoFit/>
          </a:bodyPr>
          <a:lstStyle/>
          <a:p>
            <a:r>
              <a:rPr lang="zh-CN" altLang="en-US" sz="1400" b="1" dirty="0">
                <a:solidFill>
                  <a:srgbClr val="2F2F2F"/>
                </a:solidFill>
                <a:latin typeface="微软雅黑" panose="020B0503020204020204" pitchFamily="34" charset="-122"/>
                <a:ea typeface="微软雅黑" panose="020B0503020204020204" pitchFamily="34" charset="-122"/>
              </a:rPr>
              <a:t>三全食品</a:t>
            </a:r>
            <a:endParaRPr lang="en-US" sz="1400" dirty="0">
              <a:latin typeface="微软雅黑" panose="020B0503020204020204" pitchFamily="34" charset="-122"/>
              <a:ea typeface="微软雅黑" panose="020B0503020204020204" pitchFamily="34" charset="-122"/>
            </a:endParaRPr>
          </a:p>
        </p:txBody>
      </p:sp>
      <p:sp>
        <p:nvSpPr>
          <p:cNvPr id="34" name="Rectangle 33"/>
          <p:cNvSpPr/>
          <p:nvPr/>
        </p:nvSpPr>
        <p:spPr>
          <a:xfrm>
            <a:off x="6570280" y="2246014"/>
            <a:ext cx="4850789" cy="757643"/>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00" dirty="0">
                <a:solidFill>
                  <a:srgbClr val="2F2F2F"/>
                </a:solidFill>
                <a:latin typeface="微软雅黑" panose="020B0503020204020204" pitchFamily="34" charset="-122"/>
                <a:ea typeface="微软雅黑" panose="020B0503020204020204" pitchFamily="34" charset="-122"/>
              </a:rPr>
              <a:t>味知香是半成品菜产品品牌，隶属于苏州市味知香食品股份有限公司。苏州市味知香食品股份有限公司于</a:t>
            </a:r>
            <a:r>
              <a:rPr lang="en-US" altLang="zh-CN" sz="1000" dirty="0">
                <a:solidFill>
                  <a:srgbClr val="2F2F2F"/>
                </a:solidFill>
                <a:latin typeface="微软雅黑" panose="020B0503020204020204" pitchFamily="34" charset="-122"/>
                <a:ea typeface="微软雅黑" panose="020B0503020204020204" pitchFamily="34" charset="-122"/>
              </a:rPr>
              <a:t>2008</a:t>
            </a:r>
            <a:r>
              <a:rPr lang="zh-CN" altLang="en-US" sz="1000" dirty="0">
                <a:solidFill>
                  <a:srgbClr val="2F2F2F"/>
                </a:solidFill>
                <a:latin typeface="微软雅黑" panose="020B0503020204020204" pitchFamily="34" charset="-122"/>
                <a:ea typeface="微软雅黑" panose="020B0503020204020204" pitchFamily="34" charset="-122"/>
              </a:rPr>
              <a:t>年</a:t>
            </a:r>
            <a:r>
              <a:rPr lang="en-US" altLang="zh-CN" sz="1000" dirty="0">
                <a:solidFill>
                  <a:srgbClr val="2F2F2F"/>
                </a:solidFill>
                <a:latin typeface="微软雅黑" panose="020B0503020204020204" pitchFamily="34" charset="-122"/>
                <a:ea typeface="微软雅黑" panose="020B0503020204020204" pitchFamily="34" charset="-122"/>
              </a:rPr>
              <a:t>12</a:t>
            </a:r>
            <a:r>
              <a:rPr lang="zh-CN" altLang="en-US" sz="1000" dirty="0">
                <a:solidFill>
                  <a:srgbClr val="2F2F2F"/>
                </a:solidFill>
                <a:latin typeface="微软雅黑" panose="020B0503020204020204" pitchFamily="34" charset="-122"/>
                <a:ea typeface="微软雅黑" panose="020B0503020204020204" pitchFamily="34" charset="-122"/>
              </a:rPr>
              <a:t>月</a:t>
            </a:r>
            <a:r>
              <a:rPr lang="en-US" altLang="zh-CN" sz="1000" dirty="0">
                <a:solidFill>
                  <a:srgbClr val="2F2F2F"/>
                </a:solidFill>
                <a:latin typeface="微软雅黑" panose="020B0503020204020204" pitchFamily="34" charset="-122"/>
                <a:ea typeface="微软雅黑" panose="020B0503020204020204" pitchFamily="34" charset="-122"/>
              </a:rPr>
              <a:t>10</a:t>
            </a:r>
            <a:r>
              <a:rPr lang="zh-CN" altLang="en-US" sz="1000" dirty="0">
                <a:solidFill>
                  <a:srgbClr val="2F2F2F"/>
                </a:solidFill>
                <a:latin typeface="微软雅黑" panose="020B0503020204020204" pitchFamily="34" charset="-122"/>
                <a:ea typeface="微软雅黑" panose="020B0503020204020204" pitchFamily="34" charset="-122"/>
              </a:rPr>
              <a:t>日成立，并于</a:t>
            </a:r>
            <a:r>
              <a:rPr lang="en-US" altLang="zh-CN" sz="1000" dirty="0">
                <a:solidFill>
                  <a:srgbClr val="2F2F2F"/>
                </a:solidFill>
                <a:latin typeface="微软雅黑" panose="020B0503020204020204" pitchFamily="34" charset="-122"/>
                <a:ea typeface="微软雅黑" panose="020B0503020204020204" pitchFamily="34" charset="-122"/>
              </a:rPr>
              <a:t>2021</a:t>
            </a:r>
            <a:r>
              <a:rPr lang="zh-CN" altLang="en-US" sz="1000" dirty="0">
                <a:solidFill>
                  <a:srgbClr val="2F2F2F"/>
                </a:solidFill>
                <a:latin typeface="微软雅黑" panose="020B0503020204020204" pitchFamily="34" charset="-122"/>
                <a:ea typeface="微软雅黑" panose="020B0503020204020204" pitchFamily="34" charset="-122"/>
              </a:rPr>
              <a:t>年</a:t>
            </a:r>
            <a:r>
              <a:rPr lang="en-US" altLang="zh-CN" sz="1000" dirty="0">
                <a:solidFill>
                  <a:srgbClr val="2F2F2F"/>
                </a:solidFill>
                <a:latin typeface="微软雅黑" panose="020B0503020204020204" pitchFamily="34" charset="-122"/>
                <a:ea typeface="微软雅黑" panose="020B0503020204020204" pitchFamily="34" charset="-122"/>
              </a:rPr>
              <a:t>4</a:t>
            </a:r>
            <a:r>
              <a:rPr lang="zh-CN" altLang="en-US" sz="1000" dirty="0">
                <a:solidFill>
                  <a:srgbClr val="2F2F2F"/>
                </a:solidFill>
                <a:latin typeface="微软雅黑" panose="020B0503020204020204" pitchFamily="34" charset="-122"/>
                <a:ea typeface="微软雅黑" panose="020B0503020204020204" pitchFamily="34" charset="-122"/>
              </a:rPr>
              <a:t>月</a:t>
            </a:r>
            <a:r>
              <a:rPr lang="en-US" altLang="zh-CN" sz="1000" dirty="0">
                <a:solidFill>
                  <a:srgbClr val="2F2F2F"/>
                </a:solidFill>
                <a:latin typeface="微软雅黑" panose="020B0503020204020204" pitchFamily="34" charset="-122"/>
                <a:ea typeface="微软雅黑" panose="020B0503020204020204" pitchFamily="34" charset="-122"/>
              </a:rPr>
              <a:t>27</a:t>
            </a:r>
            <a:r>
              <a:rPr lang="zh-CN" altLang="en-US" sz="1000" dirty="0">
                <a:solidFill>
                  <a:srgbClr val="2F2F2F"/>
                </a:solidFill>
                <a:latin typeface="微软雅黑" panose="020B0503020204020204" pitchFamily="34" charset="-122"/>
                <a:ea typeface="微软雅黑" panose="020B0503020204020204" pitchFamily="34" charset="-122"/>
              </a:rPr>
              <a:t>日在</a:t>
            </a:r>
            <a:r>
              <a:rPr lang="en-US" altLang="zh-CN" sz="1000" dirty="0">
                <a:solidFill>
                  <a:srgbClr val="2F2F2F"/>
                </a:solidFill>
                <a:latin typeface="微软雅黑" panose="020B0503020204020204" pitchFamily="34" charset="-122"/>
                <a:ea typeface="微软雅黑" panose="020B0503020204020204" pitchFamily="34" charset="-122"/>
              </a:rPr>
              <a:t>A</a:t>
            </a:r>
            <a:r>
              <a:rPr lang="zh-CN" altLang="en-US" sz="1000" dirty="0">
                <a:solidFill>
                  <a:srgbClr val="2F2F2F"/>
                </a:solidFill>
                <a:latin typeface="微软雅黑" panose="020B0503020204020204" pitchFamily="34" charset="-122"/>
                <a:ea typeface="微软雅黑" panose="020B0503020204020204" pitchFamily="34" charset="-122"/>
              </a:rPr>
              <a:t>股主板上市，成为中国预制菜“第一股”。</a:t>
            </a:r>
            <a:endParaRPr lang="en-US" altLang="zh-CN" sz="1000" dirty="0">
              <a:solidFill>
                <a:srgbClr val="2F2F2F"/>
              </a:solidFill>
              <a:latin typeface="微软雅黑" panose="020B0503020204020204" pitchFamily="34" charset="-122"/>
              <a:ea typeface="微软雅黑" panose="020B0503020204020204" pitchFamily="34" charset="-122"/>
            </a:endParaRPr>
          </a:p>
        </p:txBody>
      </p:sp>
      <p:graphicFrame>
        <p:nvGraphicFramePr>
          <p:cNvPr id="24" name="表格 11">
            <a:extLst>
              <a:ext uri="{FF2B5EF4-FFF2-40B4-BE49-F238E27FC236}">
                <a16:creationId xmlns:a16="http://schemas.microsoft.com/office/drawing/2014/main" id="{B62EAF9E-FBF8-4124-B350-0C86F6AFA7A8}"/>
              </a:ext>
            </a:extLst>
          </p:cNvPr>
          <p:cNvGraphicFramePr>
            <a:graphicFrameLocks noGrp="1"/>
          </p:cNvGraphicFramePr>
          <p:nvPr>
            <p:extLst>
              <p:ext uri="{D42A27DB-BD31-4B8C-83A1-F6EECF244321}">
                <p14:modId xmlns:p14="http://schemas.microsoft.com/office/powerpoint/2010/main" val="3535082564"/>
              </p:ext>
            </p:extLst>
          </p:nvPr>
        </p:nvGraphicFramePr>
        <p:xfrm>
          <a:off x="6368919" y="3812738"/>
          <a:ext cx="5257800" cy="2632585"/>
        </p:xfrm>
        <a:graphic>
          <a:graphicData uri="http://schemas.openxmlformats.org/drawingml/2006/table">
            <a:tbl>
              <a:tblPr firstRow="1" bandRow="1">
                <a:tableStyleId>{5C22544A-7EE6-4342-B048-85BDC9FD1C3A}</a:tableStyleId>
              </a:tblPr>
              <a:tblGrid>
                <a:gridCol w="1221460">
                  <a:extLst>
                    <a:ext uri="{9D8B030D-6E8A-4147-A177-3AD203B41FA5}">
                      <a16:colId xmlns:a16="http://schemas.microsoft.com/office/drawing/2014/main" val="2898492930"/>
                    </a:ext>
                  </a:extLst>
                </a:gridCol>
                <a:gridCol w="4036340">
                  <a:extLst>
                    <a:ext uri="{9D8B030D-6E8A-4147-A177-3AD203B41FA5}">
                      <a16:colId xmlns:a16="http://schemas.microsoft.com/office/drawing/2014/main" val="1768307529"/>
                    </a:ext>
                  </a:extLst>
                </a:gridCol>
              </a:tblGrid>
              <a:tr h="278005">
                <a:tc>
                  <a:txBody>
                    <a:bodyPr/>
                    <a:lstStyle/>
                    <a:p>
                      <a:pPr algn="ctr"/>
                      <a:r>
                        <a:rPr lang="zh-CN" altLang="en-US" sz="1050" dirty="0">
                          <a:solidFill>
                            <a:schemeClr val="tx1"/>
                          </a:solidFill>
                        </a:rPr>
                        <a:t>产业链环节</a:t>
                      </a:r>
                    </a:p>
                  </a:txBody>
                  <a:tcPr>
                    <a:solidFill>
                      <a:srgbClr val="ED8B00"/>
                    </a:solidFill>
                  </a:tcPr>
                </a:tc>
                <a:tc>
                  <a:txBody>
                    <a:bodyPr/>
                    <a:lstStyle/>
                    <a:p>
                      <a:pPr algn="ctr"/>
                      <a:r>
                        <a:rPr lang="zh-CN" altLang="en-US" sz="1050" dirty="0">
                          <a:solidFill>
                            <a:schemeClr val="tx1"/>
                          </a:solidFill>
                        </a:rPr>
                        <a:t>企业布局</a:t>
                      </a:r>
                    </a:p>
                  </a:txBody>
                  <a:tcPr>
                    <a:solidFill>
                      <a:srgbClr val="ED8B00"/>
                    </a:solidFill>
                  </a:tcPr>
                </a:tc>
                <a:extLst>
                  <a:ext uri="{0D108BD9-81ED-4DB2-BD59-A6C34878D82A}">
                    <a16:rowId xmlns:a16="http://schemas.microsoft.com/office/drawing/2014/main" val="2028542087"/>
                  </a:ext>
                </a:extLst>
              </a:tr>
              <a:tr h="625510">
                <a:tc>
                  <a:txBody>
                    <a:bodyPr/>
                    <a:lstStyle/>
                    <a:p>
                      <a:pPr algn="ctr"/>
                      <a:r>
                        <a:rPr lang="zh-CN" altLang="en-US" sz="1050" dirty="0"/>
                        <a:t>上游</a:t>
                      </a:r>
                    </a:p>
                  </a:txBody>
                  <a:tcPr>
                    <a:solidFill>
                      <a:srgbClr val="FFCD00"/>
                    </a:solidFill>
                  </a:tcPr>
                </a:tc>
                <a:tc>
                  <a:txBody>
                    <a:bodyPr/>
                    <a:lstStyle/>
                    <a:p>
                      <a:r>
                        <a:rPr lang="zh-CN" altLang="en-US" sz="1050" dirty="0"/>
                        <a:t>金龙鱼、圣农、正大、新希望、国联水产、得利斯等一些上游巨头企业，凭借其已有的</a:t>
                      </a:r>
                      <a:r>
                        <a:rPr lang="en-US" altLang="zh-CN" sz="1050" dirty="0"/>
                        <a:t>B</a:t>
                      </a:r>
                      <a:r>
                        <a:rPr lang="zh-CN" altLang="en-US" sz="1050" dirty="0"/>
                        <a:t>端渠道布局，原材料价格把控能力，冷链物流优势及全国化布局的规模生产能力，占据生产预制菜产品的较大优势。</a:t>
                      </a:r>
                    </a:p>
                  </a:txBody>
                  <a:tcPr>
                    <a:solidFill>
                      <a:srgbClr val="FFCD00"/>
                    </a:solidFill>
                  </a:tcPr>
                </a:tc>
                <a:extLst>
                  <a:ext uri="{0D108BD9-81ED-4DB2-BD59-A6C34878D82A}">
                    <a16:rowId xmlns:a16="http://schemas.microsoft.com/office/drawing/2014/main" val="3175111783"/>
                  </a:ext>
                </a:extLst>
              </a:tr>
              <a:tr h="625510">
                <a:tc>
                  <a:txBody>
                    <a:bodyPr/>
                    <a:lstStyle/>
                    <a:p>
                      <a:pPr algn="ctr"/>
                      <a:r>
                        <a:rPr lang="zh-CN" altLang="en-US" sz="1050" dirty="0"/>
                        <a:t>中游</a:t>
                      </a:r>
                    </a:p>
                  </a:txBody>
                  <a:tcPr>
                    <a:solidFill>
                      <a:srgbClr val="FFC000"/>
                    </a:solidFill>
                  </a:tcPr>
                </a:tc>
                <a:tc>
                  <a:txBody>
                    <a:bodyPr/>
                    <a:lstStyle/>
                    <a:p>
                      <a:r>
                        <a:rPr lang="zh-CN" altLang="en-US" sz="1050" dirty="0"/>
                        <a:t>含速冻食品商在内的专业预制菜厂商。目前，安井食品、海鑫食品、三全食品等均涉及预制菜的业务。安井食品推出子品牌“冻品先生”，产品种类包括小牛排、蒜香排骨、梅菜扣肉等一批预制菜。</a:t>
                      </a:r>
                    </a:p>
                  </a:txBody>
                  <a:tcPr>
                    <a:solidFill>
                      <a:srgbClr val="FFC000"/>
                    </a:solidFill>
                  </a:tcPr>
                </a:tc>
                <a:extLst>
                  <a:ext uri="{0D108BD9-81ED-4DB2-BD59-A6C34878D82A}">
                    <a16:rowId xmlns:a16="http://schemas.microsoft.com/office/drawing/2014/main" val="3378230620"/>
                  </a:ext>
                </a:extLst>
              </a:tr>
              <a:tr h="799263">
                <a:tc>
                  <a:txBody>
                    <a:bodyPr/>
                    <a:lstStyle/>
                    <a:p>
                      <a:pPr algn="ctr"/>
                      <a:r>
                        <a:rPr lang="zh-CN" altLang="en-US" sz="1050" dirty="0"/>
                        <a:t>下游</a:t>
                      </a:r>
                    </a:p>
                  </a:txBody>
                  <a:tcPr>
                    <a:solidFill>
                      <a:srgbClr val="F0E0C4"/>
                    </a:solidFill>
                  </a:tcPr>
                </a:tc>
                <a:tc>
                  <a:txBody>
                    <a:bodyPr/>
                    <a:lstStyle/>
                    <a:p>
                      <a:r>
                        <a:rPr lang="zh-CN" altLang="en-US" sz="1050" dirty="0"/>
                        <a:t>西贝在直播平台售卖半成品，另外微信端的“甄选商城”小程序和天猫旗舰店也在售卖牛大钴、羊蝎子等预制菜。广州酒家也在外卖平台上推出“自烹胜大厨系列”，推出预制菜产品，将广州酒店的经典菜品进行零售化运营。海底捞在多个电商平台推出了半成品菜“开饭了”。</a:t>
                      </a:r>
                    </a:p>
                  </a:txBody>
                  <a:tcPr>
                    <a:solidFill>
                      <a:srgbClr val="F0E0C4"/>
                    </a:solidFill>
                  </a:tcPr>
                </a:tc>
                <a:extLst>
                  <a:ext uri="{0D108BD9-81ED-4DB2-BD59-A6C34878D82A}">
                    <a16:rowId xmlns:a16="http://schemas.microsoft.com/office/drawing/2014/main" val="590738567"/>
                  </a:ext>
                </a:extLst>
              </a:tr>
            </a:tbl>
          </a:graphicData>
        </a:graphic>
      </p:graphicFrame>
      <p:sp>
        <p:nvSpPr>
          <p:cNvPr id="30" name="man-succesing_75727">
            <a:extLst>
              <a:ext uri="{FF2B5EF4-FFF2-40B4-BE49-F238E27FC236}">
                <a16:creationId xmlns:a16="http://schemas.microsoft.com/office/drawing/2014/main" id="{A4CA3505-896B-4B2A-A4DD-3B13703A5FA9}"/>
              </a:ext>
            </a:extLst>
          </p:cNvPr>
          <p:cNvSpPr>
            <a:spLocks noChangeAspect="1"/>
          </p:cNvSpPr>
          <p:nvPr/>
        </p:nvSpPr>
        <p:spPr bwMode="auto">
          <a:xfrm>
            <a:off x="633629" y="712872"/>
            <a:ext cx="569179" cy="551773"/>
          </a:xfrm>
          <a:custGeom>
            <a:avLst/>
            <a:gdLst>
              <a:gd name="connsiteX0" fmla="*/ 279390 w 602276"/>
              <a:gd name="connsiteY0" fmla="*/ 338996 h 583858"/>
              <a:gd name="connsiteX1" fmla="*/ 297799 w 602276"/>
              <a:gd name="connsiteY1" fmla="*/ 348283 h 583858"/>
              <a:gd name="connsiteX2" fmla="*/ 300456 w 602276"/>
              <a:gd name="connsiteY2" fmla="*/ 352263 h 583858"/>
              <a:gd name="connsiteX3" fmla="*/ 307478 w 602276"/>
              <a:gd name="connsiteY3" fmla="*/ 352831 h 583858"/>
              <a:gd name="connsiteX4" fmla="*/ 310704 w 602276"/>
              <a:gd name="connsiteY4" fmla="*/ 349041 h 583858"/>
              <a:gd name="connsiteX5" fmla="*/ 327595 w 602276"/>
              <a:gd name="connsiteY5" fmla="*/ 341649 h 583858"/>
              <a:gd name="connsiteX6" fmla="*/ 336895 w 602276"/>
              <a:gd name="connsiteY6" fmla="*/ 343734 h 583858"/>
              <a:gd name="connsiteX7" fmla="*/ 364603 w 602276"/>
              <a:gd name="connsiteY7" fmla="*/ 357001 h 583858"/>
              <a:gd name="connsiteX8" fmla="*/ 375801 w 602276"/>
              <a:gd name="connsiteY8" fmla="*/ 369699 h 583858"/>
              <a:gd name="connsiteX9" fmla="*/ 376939 w 602276"/>
              <a:gd name="connsiteY9" fmla="*/ 380691 h 583858"/>
              <a:gd name="connsiteX10" fmla="*/ 375990 w 602276"/>
              <a:gd name="connsiteY10" fmla="*/ 385429 h 583858"/>
              <a:gd name="connsiteX11" fmla="*/ 379786 w 602276"/>
              <a:gd name="connsiteY11" fmla="*/ 390925 h 583858"/>
              <a:gd name="connsiteX12" fmla="*/ 388326 w 602276"/>
              <a:gd name="connsiteY12" fmla="*/ 391114 h 583858"/>
              <a:gd name="connsiteX13" fmla="*/ 410341 w 602276"/>
              <a:gd name="connsiteY13" fmla="*/ 405708 h 583858"/>
              <a:gd name="connsiteX14" fmla="*/ 420590 w 602276"/>
              <a:gd name="connsiteY14" fmla="*/ 434704 h 583858"/>
              <a:gd name="connsiteX15" fmla="*/ 412429 w 602276"/>
              <a:gd name="connsiteY15" fmla="*/ 460290 h 583858"/>
              <a:gd name="connsiteX16" fmla="*/ 407684 w 602276"/>
              <a:gd name="connsiteY16" fmla="*/ 463512 h 583858"/>
              <a:gd name="connsiteX17" fmla="*/ 406925 w 602276"/>
              <a:gd name="connsiteY17" fmla="*/ 471851 h 583858"/>
              <a:gd name="connsiteX18" fmla="*/ 410721 w 602276"/>
              <a:gd name="connsiteY18" fmla="*/ 474883 h 583858"/>
              <a:gd name="connsiteX19" fmla="*/ 416984 w 602276"/>
              <a:gd name="connsiteY19" fmla="*/ 484170 h 583858"/>
              <a:gd name="connsiteX20" fmla="*/ 416225 w 602276"/>
              <a:gd name="connsiteY20" fmla="*/ 501227 h 583858"/>
              <a:gd name="connsiteX21" fmla="*/ 402940 w 602276"/>
              <a:gd name="connsiteY21" fmla="*/ 528897 h 583858"/>
              <a:gd name="connsiteX22" fmla="*/ 382823 w 602276"/>
              <a:gd name="connsiteY22" fmla="*/ 541405 h 583858"/>
              <a:gd name="connsiteX23" fmla="*/ 379217 w 602276"/>
              <a:gd name="connsiteY23" fmla="*/ 541216 h 583858"/>
              <a:gd name="connsiteX24" fmla="*/ 374092 w 602276"/>
              <a:gd name="connsiteY24" fmla="*/ 540268 h 583858"/>
              <a:gd name="connsiteX25" fmla="*/ 368778 w 602276"/>
              <a:gd name="connsiteY25" fmla="*/ 544817 h 583858"/>
              <a:gd name="connsiteX26" fmla="*/ 369158 w 602276"/>
              <a:gd name="connsiteY26" fmla="*/ 550123 h 583858"/>
              <a:gd name="connsiteX27" fmla="*/ 354545 w 602276"/>
              <a:gd name="connsiteY27" fmla="*/ 572487 h 583858"/>
              <a:gd name="connsiteX28" fmla="*/ 325507 w 602276"/>
              <a:gd name="connsiteY28" fmla="*/ 582721 h 583858"/>
              <a:gd name="connsiteX29" fmla="*/ 318485 w 602276"/>
              <a:gd name="connsiteY29" fmla="*/ 583858 h 583858"/>
              <a:gd name="connsiteX30" fmla="*/ 300076 w 602276"/>
              <a:gd name="connsiteY30" fmla="*/ 574571 h 583858"/>
              <a:gd name="connsiteX31" fmla="*/ 296470 w 602276"/>
              <a:gd name="connsiteY31" fmla="*/ 569644 h 583858"/>
              <a:gd name="connsiteX32" fmla="*/ 289258 w 602276"/>
              <a:gd name="connsiteY32" fmla="*/ 569644 h 583858"/>
              <a:gd name="connsiteX33" fmla="*/ 286222 w 602276"/>
              <a:gd name="connsiteY33" fmla="*/ 573055 h 583858"/>
              <a:gd name="connsiteX34" fmla="*/ 269331 w 602276"/>
              <a:gd name="connsiteY34" fmla="*/ 580636 h 583858"/>
              <a:gd name="connsiteX35" fmla="*/ 259842 w 602276"/>
              <a:gd name="connsiteY35" fmla="*/ 578551 h 583858"/>
              <a:gd name="connsiteX36" fmla="*/ 232133 w 602276"/>
              <a:gd name="connsiteY36" fmla="*/ 565285 h 583858"/>
              <a:gd name="connsiteX37" fmla="*/ 220936 w 602276"/>
              <a:gd name="connsiteY37" fmla="*/ 552587 h 583858"/>
              <a:gd name="connsiteX38" fmla="*/ 219987 w 602276"/>
              <a:gd name="connsiteY38" fmla="*/ 541595 h 583858"/>
              <a:gd name="connsiteX39" fmla="*/ 220746 w 602276"/>
              <a:gd name="connsiteY39" fmla="*/ 537236 h 583858"/>
              <a:gd name="connsiteX40" fmla="*/ 215242 w 602276"/>
              <a:gd name="connsiteY40" fmla="*/ 531171 h 583858"/>
              <a:gd name="connsiteX41" fmla="*/ 210308 w 602276"/>
              <a:gd name="connsiteY41" fmla="*/ 531550 h 583858"/>
              <a:gd name="connsiteX42" fmla="*/ 187913 w 602276"/>
              <a:gd name="connsiteY42" fmla="*/ 516957 h 583858"/>
              <a:gd name="connsiteX43" fmla="*/ 177665 w 602276"/>
              <a:gd name="connsiteY43" fmla="*/ 487960 h 583858"/>
              <a:gd name="connsiteX44" fmla="*/ 185825 w 602276"/>
              <a:gd name="connsiteY44" fmla="*/ 462564 h 583858"/>
              <a:gd name="connsiteX45" fmla="*/ 190001 w 602276"/>
              <a:gd name="connsiteY45" fmla="*/ 459532 h 583858"/>
              <a:gd name="connsiteX46" fmla="*/ 190570 w 602276"/>
              <a:gd name="connsiteY46" fmla="*/ 451003 h 583858"/>
              <a:gd name="connsiteX47" fmla="*/ 187533 w 602276"/>
              <a:gd name="connsiteY47" fmla="*/ 448350 h 583858"/>
              <a:gd name="connsiteX48" fmla="*/ 181271 w 602276"/>
              <a:gd name="connsiteY48" fmla="*/ 439063 h 583858"/>
              <a:gd name="connsiteX49" fmla="*/ 182030 w 602276"/>
              <a:gd name="connsiteY49" fmla="*/ 422196 h 583858"/>
              <a:gd name="connsiteX50" fmla="*/ 195315 w 602276"/>
              <a:gd name="connsiteY50" fmla="*/ 394526 h 583858"/>
              <a:gd name="connsiteX51" fmla="*/ 215432 w 602276"/>
              <a:gd name="connsiteY51" fmla="*/ 381828 h 583858"/>
              <a:gd name="connsiteX52" fmla="*/ 219228 w 602276"/>
              <a:gd name="connsiteY52" fmla="*/ 382207 h 583858"/>
              <a:gd name="connsiteX53" fmla="*/ 223403 w 602276"/>
              <a:gd name="connsiteY53" fmla="*/ 382965 h 583858"/>
              <a:gd name="connsiteX54" fmla="*/ 228907 w 602276"/>
              <a:gd name="connsiteY54" fmla="*/ 378037 h 583858"/>
              <a:gd name="connsiteX55" fmla="*/ 228527 w 602276"/>
              <a:gd name="connsiteY55" fmla="*/ 372731 h 583858"/>
              <a:gd name="connsiteX56" fmla="*/ 243330 w 602276"/>
              <a:gd name="connsiteY56" fmla="*/ 350367 h 583858"/>
              <a:gd name="connsiteX57" fmla="*/ 272368 w 602276"/>
              <a:gd name="connsiteY57" fmla="*/ 340133 h 583858"/>
              <a:gd name="connsiteX58" fmla="*/ 279390 w 602276"/>
              <a:gd name="connsiteY58" fmla="*/ 338996 h 583858"/>
              <a:gd name="connsiteX59" fmla="*/ 481176 w 602276"/>
              <a:gd name="connsiteY59" fmla="*/ 227025 h 583858"/>
              <a:gd name="connsiteX60" fmla="*/ 443783 w 602276"/>
              <a:gd name="connsiteY60" fmla="*/ 242562 h 583858"/>
              <a:gd name="connsiteX61" fmla="*/ 443783 w 602276"/>
              <a:gd name="connsiteY61" fmla="*/ 316840 h 583858"/>
              <a:gd name="connsiteX62" fmla="*/ 481176 w 602276"/>
              <a:gd name="connsiteY62" fmla="*/ 332188 h 583858"/>
              <a:gd name="connsiteX63" fmla="*/ 518379 w 602276"/>
              <a:gd name="connsiteY63" fmla="*/ 316840 h 583858"/>
              <a:gd name="connsiteX64" fmla="*/ 518379 w 602276"/>
              <a:gd name="connsiteY64" fmla="*/ 242562 h 583858"/>
              <a:gd name="connsiteX65" fmla="*/ 481176 w 602276"/>
              <a:gd name="connsiteY65" fmla="*/ 227025 h 583858"/>
              <a:gd name="connsiteX66" fmla="*/ 464283 w 602276"/>
              <a:gd name="connsiteY66" fmla="*/ 156726 h 583858"/>
              <a:gd name="connsiteX67" fmla="*/ 495222 w 602276"/>
              <a:gd name="connsiteY67" fmla="*/ 156726 h 583858"/>
              <a:gd name="connsiteX68" fmla="*/ 510787 w 602276"/>
              <a:gd name="connsiteY68" fmla="*/ 163547 h 583858"/>
              <a:gd name="connsiteX69" fmla="*/ 516481 w 602276"/>
              <a:gd name="connsiteY69" fmla="*/ 173401 h 583858"/>
              <a:gd name="connsiteX70" fmla="*/ 518000 w 602276"/>
              <a:gd name="connsiteY70" fmla="*/ 178706 h 583858"/>
              <a:gd name="connsiteX71" fmla="*/ 523314 w 602276"/>
              <a:gd name="connsiteY71" fmla="*/ 181359 h 583858"/>
              <a:gd name="connsiteX72" fmla="*/ 531287 w 602276"/>
              <a:gd name="connsiteY72" fmla="*/ 177948 h 583858"/>
              <a:gd name="connsiteX73" fmla="*/ 541726 w 602276"/>
              <a:gd name="connsiteY73" fmla="*/ 175295 h 583858"/>
              <a:gd name="connsiteX74" fmla="*/ 557481 w 602276"/>
              <a:gd name="connsiteY74" fmla="*/ 181738 h 583858"/>
              <a:gd name="connsiteX75" fmla="*/ 579309 w 602276"/>
              <a:gd name="connsiteY75" fmla="*/ 203339 h 583858"/>
              <a:gd name="connsiteX76" fmla="*/ 582915 w 602276"/>
              <a:gd name="connsiteY76" fmla="*/ 229867 h 583858"/>
              <a:gd name="connsiteX77" fmla="*/ 579878 w 602276"/>
              <a:gd name="connsiteY77" fmla="*/ 234793 h 583858"/>
              <a:gd name="connsiteX78" fmla="*/ 582726 w 602276"/>
              <a:gd name="connsiteY78" fmla="*/ 242752 h 583858"/>
              <a:gd name="connsiteX79" fmla="*/ 587281 w 602276"/>
              <a:gd name="connsiteY79" fmla="*/ 243889 h 583858"/>
              <a:gd name="connsiteX80" fmla="*/ 596582 w 602276"/>
              <a:gd name="connsiteY80" fmla="*/ 249573 h 583858"/>
              <a:gd name="connsiteX81" fmla="*/ 602276 w 602276"/>
              <a:gd name="connsiteY81" fmla="*/ 265111 h 583858"/>
              <a:gd name="connsiteX82" fmla="*/ 602276 w 602276"/>
              <a:gd name="connsiteY82" fmla="*/ 295997 h 583858"/>
              <a:gd name="connsiteX83" fmla="*/ 586901 w 602276"/>
              <a:gd name="connsiteY83" fmla="*/ 317219 h 583858"/>
              <a:gd name="connsiteX84" fmla="*/ 582915 w 602276"/>
              <a:gd name="connsiteY84" fmla="*/ 318545 h 583858"/>
              <a:gd name="connsiteX85" fmla="*/ 580068 w 602276"/>
              <a:gd name="connsiteY85" fmla="*/ 324988 h 583858"/>
              <a:gd name="connsiteX86" fmla="*/ 582726 w 602276"/>
              <a:gd name="connsiteY86" fmla="*/ 329536 h 583858"/>
              <a:gd name="connsiteX87" fmla="*/ 579119 w 602276"/>
              <a:gd name="connsiteY87" fmla="*/ 356063 h 583858"/>
              <a:gd name="connsiteX88" fmla="*/ 557291 w 602276"/>
              <a:gd name="connsiteY88" fmla="*/ 377854 h 583858"/>
              <a:gd name="connsiteX89" fmla="*/ 541536 w 602276"/>
              <a:gd name="connsiteY89" fmla="*/ 384107 h 583858"/>
              <a:gd name="connsiteX90" fmla="*/ 530907 w 602276"/>
              <a:gd name="connsiteY90" fmla="*/ 381454 h 583858"/>
              <a:gd name="connsiteX91" fmla="*/ 525592 w 602276"/>
              <a:gd name="connsiteY91" fmla="*/ 378422 h 583858"/>
              <a:gd name="connsiteX92" fmla="*/ 518949 w 602276"/>
              <a:gd name="connsiteY92" fmla="*/ 381454 h 583858"/>
              <a:gd name="connsiteX93" fmla="*/ 517620 w 602276"/>
              <a:gd name="connsiteY93" fmla="*/ 385812 h 583858"/>
              <a:gd name="connsiteX94" fmla="*/ 496361 w 602276"/>
              <a:gd name="connsiteY94" fmla="*/ 401729 h 583858"/>
              <a:gd name="connsiteX95" fmla="*/ 465612 w 602276"/>
              <a:gd name="connsiteY95" fmla="*/ 401729 h 583858"/>
              <a:gd name="connsiteX96" fmla="*/ 449857 w 602276"/>
              <a:gd name="connsiteY96" fmla="*/ 395287 h 583858"/>
              <a:gd name="connsiteX97" fmla="*/ 444353 w 602276"/>
              <a:gd name="connsiteY97" fmla="*/ 386191 h 583858"/>
              <a:gd name="connsiteX98" fmla="*/ 443024 w 602276"/>
              <a:gd name="connsiteY98" fmla="*/ 381833 h 583858"/>
              <a:gd name="connsiteX99" fmla="*/ 435621 w 602276"/>
              <a:gd name="connsiteY99" fmla="*/ 378801 h 583858"/>
              <a:gd name="connsiteX100" fmla="*/ 431256 w 602276"/>
              <a:gd name="connsiteY100" fmla="*/ 381265 h 583858"/>
              <a:gd name="connsiteX101" fmla="*/ 420436 w 602276"/>
              <a:gd name="connsiteY101" fmla="*/ 384107 h 583858"/>
              <a:gd name="connsiteX102" fmla="*/ 404682 w 602276"/>
              <a:gd name="connsiteY102" fmla="*/ 377665 h 583858"/>
              <a:gd name="connsiteX103" fmla="*/ 383043 w 602276"/>
              <a:gd name="connsiteY103" fmla="*/ 355874 h 583858"/>
              <a:gd name="connsiteX104" fmla="*/ 379247 w 602276"/>
              <a:gd name="connsiteY104" fmla="*/ 329346 h 583858"/>
              <a:gd name="connsiteX105" fmla="*/ 381715 w 602276"/>
              <a:gd name="connsiteY105" fmla="*/ 324988 h 583858"/>
              <a:gd name="connsiteX106" fmla="*/ 378298 w 602276"/>
              <a:gd name="connsiteY106" fmla="*/ 317030 h 583858"/>
              <a:gd name="connsiteX107" fmla="*/ 374312 w 602276"/>
              <a:gd name="connsiteY107" fmla="*/ 316082 h 583858"/>
              <a:gd name="connsiteX108" fmla="*/ 364442 w 602276"/>
              <a:gd name="connsiteY108" fmla="*/ 310398 h 583858"/>
              <a:gd name="connsiteX109" fmla="*/ 356849 w 602276"/>
              <a:gd name="connsiteY109" fmla="*/ 294670 h 583858"/>
              <a:gd name="connsiteX110" fmla="*/ 356849 w 602276"/>
              <a:gd name="connsiteY110" fmla="*/ 263974 h 583858"/>
              <a:gd name="connsiteX111" fmla="*/ 373932 w 602276"/>
              <a:gd name="connsiteY111" fmla="*/ 242752 h 583858"/>
              <a:gd name="connsiteX112" fmla="*/ 378867 w 602276"/>
              <a:gd name="connsiteY112" fmla="*/ 241615 h 583858"/>
              <a:gd name="connsiteX113" fmla="*/ 381904 w 602276"/>
              <a:gd name="connsiteY113" fmla="*/ 234604 h 583858"/>
              <a:gd name="connsiteX114" fmla="*/ 379247 w 602276"/>
              <a:gd name="connsiteY114" fmla="*/ 230056 h 583858"/>
              <a:gd name="connsiteX115" fmla="*/ 382854 w 602276"/>
              <a:gd name="connsiteY115" fmla="*/ 203529 h 583858"/>
              <a:gd name="connsiteX116" fmla="*/ 404492 w 602276"/>
              <a:gd name="connsiteY116" fmla="*/ 181927 h 583858"/>
              <a:gd name="connsiteX117" fmla="*/ 420436 w 602276"/>
              <a:gd name="connsiteY117" fmla="*/ 175485 h 583858"/>
              <a:gd name="connsiteX118" fmla="*/ 431066 w 602276"/>
              <a:gd name="connsiteY118" fmla="*/ 178138 h 583858"/>
              <a:gd name="connsiteX119" fmla="*/ 435242 w 602276"/>
              <a:gd name="connsiteY119" fmla="*/ 180601 h 583858"/>
              <a:gd name="connsiteX120" fmla="*/ 441695 w 602276"/>
              <a:gd name="connsiteY120" fmla="*/ 177948 h 583858"/>
              <a:gd name="connsiteX121" fmla="*/ 443024 w 602276"/>
              <a:gd name="connsiteY121" fmla="*/ 173211 h 583858"/>
              <a:gd name="connsiteX122" fmla="*/ 464283 w 602276"/>
              <a:gd name="connsiteY122" fmla="*/ 156726 h 583858"/>
              <a:gd name="connsiteX123" fmla="*/ 175373 w 602276"/>
              <a:gd name="connsiteY123" fmla="*/ 93230 h 583858"/>
              <a:gd name="connsiteX124" fmla="*/ 118813 w 602276"/>
              <a:gd name="connsiteY124" fmla="*/ 116727 h 583858"/>
              <a:gd name="connsiteX125" fmla="*/ 118813 w 602276"/>
              <a:gd name="connsiteY125" fmla="*/ 229853 h 583858"/>
              <a:gd name="connsiteX126" fmla="*/ 175373 w 602276"/>
              <a:gd name="connsiteY126" fmla="*/ 253350 h 583858"/>
              <a:gd name="connsiteX127" fmla="*/ 232123 w 602276"/>
              <a:gd name="connsiteY127" fmla="*/ 229853 h 583858"/>
              <a:gd name="connsiteX128" fmla="*/ 232123 w 602276"/>
              <a:gd name="connsiteY128" fmla="*/ 116727 h 583858"/>
              <a:gd name="connsiteX129" fmla="*/ 175373 w 602276"/>
              <a:gd name="connsiteY129" fmla="*/ 93230 h 583858"/>
              <a:gd name="connsiteX130" fmla="*/ 151079 w 602276"/>
              <a:gd name="connsiteY130" fmla="*/ 0 h 583858"/>
              <a:gd name="connsiteX131" fmla="*/ 195872 w 602276"/>
              <a:gd name="connsiteY131" fmla="*/ 0 h 583858"/>
              <a:gd name="connsiteX132" fmla="*/ 216180 w 602276"/>
              <a:gd name="connsiteY132" fmla="*/ 7959 h 583858"/>
              <a:gd name="connsiteX133" fmla="*/ 223392 w 602276"/>
              <a:gd name="connsiteY133" fmla="*/ 19707 h 583858"/>
              <a:gd name="connsiteX134" fmla="*/ 225670 w 602276"/>
              <a:gd name="connsiteY134" fmla="*/ 28045 h 583858"/>
              <a:gd name="connsiteX135" fmla="*/ 236868 w 602276"/>
              <a:gd name="connsiteY135" fmla="*/ 34108 h 583858"/>
              <a:gd name="connsiteX136" fmla="*/ 249964 w 602276"/>
              <a:gd name="connsiteY136" fmla="*/ 28424 h 583858"/>
              <a:gd name="connsiteX137" fmla="*/ 263629 w 602276"/>
              <a:gd name="connsiteY137" fmla="*/ 25013 h 583858"/>
              <a:gd name="connsiteX138" fmla="*/ 284128 w 602276"/>
              <a:gd name="connsiteY138" fmla="*/ 33161 h 583858"/>
              <a:gd name="connsiteX139" fmla="*/ 315634 w 602276"/>
              <a:gd name="connsiteY139" fmla="*/ 64806 h 583858"/>
              <a:gd name="connsiteX140" fmla="*/ 320379 w 602276"/>
              <a:gd name="connsiteY140" fmla="*/ 99104 h 583858"/>
              <a:gd name="connsiteX141" fmla="*/ 315444 w 602276"/>
              <a:gd name="connsiteY141" fmla="*/ 107821 h 583858"/>
              <a:gd name="connsiteX142" fmla="*/ 320759 w 602276"/>
              <a:gd name="connsiteY142" fmla="*/ 122601 h 583858"/>
              <a:gd name="connsiteX143" fmla="*/ 329110 w 602276"/>
              <a:gd name="connsiteY143" fmla="*/ 124685 h 583858"/>
              <a:gd name="connsiteX144" fmla="*/ 341257 w 602276"/>
              <a:gd name="connsiteY144" fmla="*/ 131886 h 583858"/>
              <a:gd name="connsiteX145" fmla="*/ 349228 w 602276"/>
              <a:gd name="connsiteY145" fmla="*/ 152162 h 583858"/>
              <a:gd name="connsiteX146" fmla="*/ 349228 w 602276"/>
              <a:gd name="connsiteY146" fmla="*/ 196881 h 583858"/>
              <a:gd name="connsiteX147" fmla="*/ 328920 w 602276"/>
              <a:gd name="connsiteY147" fmla="*/ 224358 h 583858"/>
              <a:gd name="connsiteX148" fmla="*/ 320759 w 602276"/>
              <a:gd name="connsiteY148" fmla="*/ 226821 h 583858"/>
              <a:gd name="connsiteX149" fmla="*/ 315444 w 602276"/>
              <a:gd name="connsiteY149" fmla="*/ 239517 h 583858"/>
              <a:gd name="connsiteX150" fmla="*/ 320189 w 602276"/>
              <a:gd name="connsiteY150" fmla="*/ 247665 h 583858"/>
              <a:gd name="connsiteX151" fmla="*/ 315444 w 602276"/>
              <a:gd name="connsiteY151" fmla="*/ 281963 h 583858"/>
              <a:gd name="connsiteX152" fmla="*/ 283748 w 602276"/>
              <a:gd name="connsiteY152" fmla="*/ 313608 h 583858"/>
              <a:gd name="connsiteX153" fmla="*/ 263440 w 602276"/>
              <a:gd name="connsiteY153" fmla="*/ 321756 h 583858"/>
              <a:gd name="connsiteX154" fmla="*/ 249395 w 602276"/>
              <a:gd name="connsiteY154" fmla="*/ 318156 h 583858"/>
              <a:gd name="connsiteX155" fmla="*/ 240094 w 602276"/>
              <a:gd name="connsiteY155" fmla="*/ 313040 h 583858"/>
              <a:gd name="connsiteX156" fmla="*/ 227378 w 602276"/>
              <a:gd name="connsiteY156" fmla="*/ 319103 h 583858"/>
              <a:gd name="connsiteX157" fmla="*/ 225100 w 602276"/>
              <a:gd name="connsiteY157" fmla="*/ 327441 h 583858"/>
              <a:gd name="connsiteX158" fmla="*/ 197580 w 602276"/>
              <a:gd name="connsiteY158" fmla="*/ 348664 h 583858"/>
              <a:gd name="connsiteX159" fmla="*/ 152787 w 602276"/>
              <a:gd name="connsiteY159" fmla="*/ 348664 h 583858"/>
              <a:gd name="connsiteX160" fmla="*/ 132479 w 602276"/>
              <a:gd name="connsiteY160" fmla="*/ 339758 h 583858"/>
              <a:gd name="connsiteX161" fmla="*/ 125266 w 602276"/>
              <a:gd name="connsiteY161" fmla="*/ 327062 h 583858"/>
              <a:gd name="connsiteX162" fmla="*/ 122989 w 602276"/>
              <a:gd name="connsiteY162" fmla="*/ 319293 h 583858"/>
              <a:gd name="connsiteX163" fmla="*/ 109134 w 602276"/>
              <a:gd name="connsiteY163" fmla="*/ 313419 h 583858"/>
              <a:gd name="connsiteX164" fmla="*/ 101162 w 602276"/>
              <a:gd name="connsiteY164" fmla="*/ 317966 h 583858"/>
              <a:gd name="connsiteX165" fmla="*/ 87307 w 602276"/>
              <a:gd name="connsiteY165" fmla="*/ 321567 h 583858"/>
              <a:gd name="connsiteX166" fmla="*/ 66809 w 602276"/>
              <a:gd name="connsiteY166" fmla="*/ 313229 h 583858"/>
              <a:gd name="connsiteX167" fmla="*/ 35112 w 602276"/>
              <a:gd name="connsiteY167" fmla="*/ 281584 h 583858"/>
              <a:gd name="connsiteX168" fmla="*/ 30557 w 602276"/>
              <a:gd name="connsiteY168" fmla="*/ 247286 h 583858"/>
              <a:gd name="connsiteX169" fmla="*/ 34923 w 602276"/>
              <a:gd name="connsiteY169" fmla="*/ 239517 h 583858"/>
              <a:gd name="connsiteX170" fmla="*/ 28849 w 602276"/>
              <a:gd name="connsiteY170" fmla="*/ 224737 h 583858"/>
              <a:gd name="connsiteX171" fmla="*/ 21637 w 602276"/>
              <a:gd name="connsiteY171" fmla="*/ 222652 h 583858"/>
              <a:gd name="connsiteX172" fmla="*/ 9110 w 602276"/>
              <a:gd name="connsiteY172" fmla="*/ 215452 h 583858"/>
              <a:gd name="connsiteX173" fmla="*/ 0 w 602276"/>
              <a:gd name="connsiteY173" fmla="*/ 195176 h 583858"/>
              <a:gd name="connsiteX174" fmla="*/ 0 w 602276"/>
              <a:gd name="connsiteY174" fmla="*/ 150456 h 583858"/>
              <a:gd name="connsiteX175" fmla="*/ 21447 w 602276"/>
              <a:gd name="connsiteY175" fmla="*/ 122790 h 583858"/>
              <a:gd name="connsiteX176" fmla="*/ 29418 w 602276"/>
              <a:gd name="connsiteY176" fmla="*/ 120706 h 583858"/>
              <a:gd name="connsiteX177" fmla="*/ 34923 w 602276"/>
              <a:gd name="connsiteY177" fmla="*/ 107631 h 583858"/>
              <a:gd name="connsiteX178" fmla="*/ 30367 w 602276"/>
              <a:gd name="connsiteY178" fmla="*/ 99483 h 583858"/>
              <a:gd name="connsiteX179" fmla="*/ 34923 w 602276"/>
              <a:gd name="connsiteY179" fmla="*/ 65185 h 583858"/>
              <a:gd name="connsiteX180" fmla="*/ 66619 w 602276"/>
              <a:gd name="connsiteY180" fmla="*/ 33540 h 583858"/>
              <a:gd name="connsiteX181" fmla="*/ 87117 w 602276"/>
              <a:gd name="connsiteY181" fmla="*/ 25202 h 583858"/>
              <a:gd name="connsiteX182" fmla="*/ 100972 w 602276"/>
              <a:gd name="connsiteY182" fmla="*/ 28803 h 583858"/>
              <a:gd name="connsiteX183" fmla="*/ 101352 w 602276"/>
              <a:gd name="connsiteY183" fmla="*/ 29182 h 583858"/>
              <a:gd name="connsiteX184" fmla="*/ 110462 w 602276"/>
              <a:gd name="connsiteY184" fmla="*/ 35245 h 583858"/>
              <a:gd name="connsiteX185" fmla="*/ 120901 w 602276"/>
              <a:gd name="connsiteY185" fmla="*/ 29371 h 583858"/>
              <a:gd name="connsiteX186" fmla="*/ 123368 w 602276"/>
              <a:gd name="connsiteY186" fmla="*/ 20276 h 583858"/>
              <a:gd name="connsiteX187" fmla="*/ 151079 w 602276"/>
              <a:gd name="connsiteY187" fmla="*/ 0 h 5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2276" h="583858">
                <a:moveTo>
                  <a:pt x="279390" y="338996"/>
                </a:moveTo>
                <a:cubicBezTo>
                  <a:pt x="286791" y="338996"/>
                  <a:pt x="293813" y="342597"/>
                  <a:pt x="297799" y="348283"/>
                </a:cubicBezTo>
                <a:lnTo>
                  <a:pt x="300456" y="352263"/>
                </a:lnTo>
                <a:lnTo>
                  <a:pt x="307478" y="352831"/>
                </a:lnTo>
                <a:lnTo>
                  <a:pt x="310704" y="349041"/>
                </a:lnTo>
                <a:cubicBezTo>
                  <a:pt x="314690" y="344492"/>
                  <a:pt x="320953" y="341649"/>
                  <a:pt x="327595" y="341649"/>
                </a:cubicBezTo>
                <a:cubicBezTo>
                  <a:pt x="330821" y="341649"/>
                  <a:pt x="334048" y="342218"/>
                  <a:pt x="336895" y="343734"/>
                </a:cubicBezTo>
                <a:lnTo>
                  <a:pt x="364603" y="357001"/>
                </a:lnTo>
                <a:cubicBezTo>
                  <a:pt x="369727" y="359464"/>
                  <a:pt x="373903" y="364013"/>
                  <a:pt x="375801" y="369699"/>
                </a:cubicBezTo>
                <a:cubicBezTo>
                  <a:pt x="377129" y="373299"/>
                  <a:pt x="377509" y="377090"/>
                  <a:pt x="376939" y="380691"/>
                </a:cubicBezTo>
                <a:lnTo>
                  <a:pt x="375990" y="385429"/>
                </a:lnTo>
                <a:cubicBezTo>
                  <a:pt x="376939" y="386945"/>
                  <a:pt x="378458" y="388840"/>
                  <a:pt x="379786" y="390925"/>
                </a:cubicBezTo>
                <a:lnTo>
                  <a:pt x="388326" y="391114"/>
                </a:lnTo>
                <a:cubicBezTo>
                  <a:pt x="398005" y="390546"/>
                  <a:pt x="407115" y="396800"/>
                  <a:pt x="410341" y="405708"/>
                </a:cubicBezTo>
                <a:lnTo>
                  <a:pt x="420590" y="434704"/>
                </a:lnTo>
                <a:cubicBezTo>
                  <a:pt x="423816" y="443991"/>
                  <a:pt x="420400" y="454604"/>
                  <a:pt x="412429" y="460290"/>
                </a:cubicBezTo>
                <a:lnTo>
                  <a:pt x="407684" y="463512"/>
                </a:lnTo>
                <a:lnTo>
                  <a:pt x="406925" y="471851"/>
                </a:lnTo>
                <a:lnTo>
                  <a:pt x="410721" y="474883"/>
                </a:lnTo>
                <a:cubicBezTo>
                  <a:pt x="413568" y="477347"/>
                  <a:pt x="415655" y="480569"/>
                  <a:pt x="416984" y="484170"/>
                </a:cubicBezTo>
                <a:cubicBezTo>
                  <a:pt x="419072" y="489855"/>
                  <a:pt x="418692" y="495920"/>
                  <a:pt x="416225" y="501227"/>
                </a:cubicBezTo>
                <a:lnTo>
                  <a:pt x="402940" y="528897"/>
                </a:lnTo>
                <a:cubicBezTo>
                  <a:pt x="399334" y="536478"/>
                  <a:pt x="391363" y="541405"/>
                  <a:pt x="382823" y="541405"/>
                </a:cubicBezTo>
                <a:cubicBezTo>
                  <a:pt x="381684" y="541405"/>
                  <a:pt x="380355" y="541405"/>
                  <a:pt x="379217" y="541216"/>
                </a:cubicBezTo>
                <a:lnTo>
                  <a:pt x="374092" y="540268"/>
                </a:lnTo>
                <a:lnTo>
                  <a:pt x="368778" y="544817"/>
                </a:lnTo>
                <a:lnTo>
                  <a:pt x="369158" y="550123"/>
                </a:lnTo>
                <a:cubicBezTo>
                  <a:pt x="369917" y="559789"/>
                  <a:pt x="363654" y="569265"/>
                  <a:pt x="354545" y="572487"/>
                </a:cubicBezTo>
                <a:lnTo>
                  <a:pt x="325507" y="582721"/>
                </a:lnTo>
                <a:cubicBezTo>
                  <a:pt x="323230" y="583479"/>
                  <a:pt x="320953" y="583858"/>
                  <a:pt x="318485" y="583858"/>
                </a:cubicBezTo>
                <a:cubicBezTo>
                  <a:pt x="311084" y="583858"/>
                  <a:pt x="304062" y="580447"/>
                  <a:pt x="300076" y="574571"/>
                </a:cubicBezTo>
                <a:lnTo>
                  <a:pt x="296470" y="569644"/>
                </a:lnTo>
                <a:lnTo>
                  <a:pt x="289258" y="569644"/>
                </a:lnTo>
                <a:lnTo>
                  <a:pt x="286222" y="573055"/>
                </a:lnTo>
                <a:cubicBezTo>
                  <a:pt x="282047" y="577793"/>
                  <a:pt x="275784" y="580636"/>
                  <a:pt x="269331" y="580636"/>
                </a:cubicBezTo>
                <a:cubicBezTo>
                  <a:pt x="265915" y="580636"/>
                  <a:pt x="262688" y="579878"/>
                  <a:pt x="259842" y="578551"/>
                </a:cubicBezTo>
                <a:lnTo>
                  <a:pt x="232133" y="565285"/>
                </a:lnTo>
                <a:cubicBezTo>
                  <a:pt x="227009" y="562821"/>
                  <a:pt x="222834" y="558273"/>
                  <a:pt x="220936" y="552587"/>
                </a:cubicBezTo>
                <a:cubicBezTo>
                  <a:pt x="219607" y="548986"/>
                  <a:pt x="219228" y="545196"/>
                  <a:pt x="219987" y="541595"/>
                </a:cubicBezTo>
                <a:lnTo>
                  <a:pt x="220746" y="537236"/>
                </a:lnTo>
                <a:lnTo>
                  <a:pt x="215242" y="531171"/>
                </a:lnTo>
                <a:lnTo>
                  <a:pt x="210308" y="531550"/>
                </a:lnTo>
                <a:cubicBezTo>
                  <a:pt x="200629" y="532308"/>
                  <a:pt x="191139" y="526054"/>
                  <a:pt x="187913" y="516957"/>
                </a:cubicBezTo>
                <a:lnTo>
                  <a:pt x="177665" y="487960"/>
                </a:lnTo>
                <a:cubicBezTo>
                  <a:pt x="174438" y="478673"/>
                  <a:pt x="177854" y="468060"/>
                  <a:pt x="185825" y="462564"/>
                </a:cubicBezTo>
                <a:lnTo>
                  <a:pt x="190001" y="459532"/>
                </a:lnTo>
                <a:lnTo>
                  <a:pt x="190570" y="451003"/>
                </a:lnTo>
                <a:lnTo>
                  <a:pt x="187533" y="448350"/>
                </a:lnTo>
                <a:cubicBezTo>
                  <a:pt x="184687" y="445886"/>
                  <a:pt x="182599" y="442854"/>
                  <a:pt x="181271" y="439063"/>
                </a:cubicBezTo>
                <a:cubicBezTo>
                  <a:pt x="179373" y="433567"/>
                  <a:pt x="179562" y="427313"/>
                  <a:pt x="182030" y="422196"/>
                </a:cubicBezTo>
                <a:lnTo>
                  <a:pt x="195315" y="394526"/>
                </a:lnTo>
                <a:cubicBezTo>
                  <a:pt x="198921" y="386945"/>
                  <a:pt x="207081" y="381828"/>
                  <a:pt x="215432" y="381828"/>
                </a:cubicBezTo>
                <a:cubicBezTo>
                  <a:pt x="216760" y="381828"/>
                  <a:pt x="217899" y="382017"/>
                  <a:pt x="219228" y="382207"/>
                </a:cubicBezTo>
                <a:lnTo>
                  <a:pt x="223403" y="382965"/>
                </a:lnTo>
                <a:lnTo>
                  <a:pt x="228907" y="378037"/>
                </a:lnTo>
                <a:lnTo>
                  <a:pt x="228527" y="372731"/>
                </a:lnTo>
                <a:cubicBezTo>
                  <a:pt x="227958" y="363065"/>
                  <a:pt x="234031" y="353589"/>
                  <a:pt x="243330" y="350367"/>
                </a:cubicBezTo>
                <a:lnTo>
                  <a:pt x="272368" y="340133"/>
                </a:lnTo>
                <a:cubicBezTo>
                  <a:pt x="274645" y="339375"/>
                  <a:pt x="276922" y="338996"/>
                  <a:pt x="279390" y="338996"/>
                </a:cubicBezTo>
                <a:close/>
                <a:moveTo>
                  <a:pt x="481176" y="227025"/>
                </a:moveTo>
                <a:cubicBezTo>
                  <a:pt x="467130" y="227025"/>
                  <a:pt x="453843" y="232520"/>
                  <a:pt x="443783" y="242562"/>
                </a:cubicBezTo>
                <a:cubicBezTo>
                  <a:pt x="423283" y="263027"/>
                  <a:pt x="423283" y="296376"/>
                  <a:pt x="443783" y="316840"/>
                </a:cubicBezTo>
                <a:cubicBezTo>
                  <a:pt x="453843" y="326883"/>
                  <a:pt x="467130" y="332188"/>
                  <a:pt x="481176" y="332188"/>
                </a:cubicBezTo>
                <a:cubicBezTo>
                  <a:pt x="495222" y="332188"/>
                  <a:pt x="508509" y="326883"/>
                  <a:pt x="518379" y="316840"/>
                </a:cubicBezTo>
                <a:cubicBezTo>
                  <a:pt x="538879" y="296376"/>
                  <a:pt x="538879" y="263027"/>
                  <a:pt x="518379" y="242562"/>
                </a:cubicBezTo>
                <a:cubicBezTo>
                  <a:pt x="508509" y="232520"/>
                  <a:pt x="495222" y="227025"/>
                  <a:pt x="481176" y="227025"/>
                </a:cubicBezTo>
                <a:close/>
                <a:moveTo>
                  <a:pt x="464283" y="156726"/>
                </a:moveTo>
                <a:lnTo>
                  <a:pt x="495222" y="156726"/>
                </a:lnTo>
                <a:cubicBezTo>
                  <a:pt x="500917" y="156726"/>
                  <a:pt x="506611" y="159379"/>
                  <a:pt x="510787" y="163547"/>
                </a:cubicBezTo>
                <a:cubicBezTo>
                  <a:pt x="513444" y="166390"/>
                  <a:pt x="515532" y="169990"/>
                  <a:pt x="516481" y="173401"/>
                </a:cubicBezTo>
                <a:lnTo>
                  <a:pt x="518000" y="178706"/>
                </a:lnTo>
                <a:lnTo>
                  <a:pt x="523314" y="181359"/>
                </a:lnTo>
                <a:lnTo>
                  <a:pt x="531287" y="177948"/>
                </a:lnTo>
                <a:cubicBezTo>
                  <a:pt x="534513" y="176243"/>
                  <a:pt x="538120" y="175295"/>
                  <a:pt x="541726" y="175295"/>
                </a:cubicBezTo>
                <a:cubicBezTo>
                  <a:pt x="547800" y="175295"/>
                  <a:pt x="553495" y="177569"/>
                  <a:pt x="557481" y="181738"/>
                </a:cubicBezTo>
                <a:lnTo>
                  <a:pt x="579309" y="203339"/>
                </a:lnTo>
                <a:cubicBezTo>
                  <a:pt x="586142" y="210350"/>
                  <a:pt x="587661" y="221530"/>
                  <a:pt x="582915" y="229867"/>
                </a:cubicBezTo>
                <a:lnTo>
                  <a:pt x="579878" y="234793"/>
                </a:lnTo>
                <a:lnTo>
                  <a:pt x="582726" y="242752"/>
                </a:lnTo>
                <a:lnTo>
                  <a:pt x="587281" y="243889"/>
                </a:lnTo>
                <a:cubicBezTo>
                  <a:pt x="590888" y="244836"/>
                  <a:pt x="593735" y="246920"/>
                  <a:pt x="596582" y="249573"/>
                </a:cubicBezTo>
                <a:cubicBezTo>
                  <a:pt x="600758" y="253742"/>
                  <a:pt x="602276" y="259426"/>
                  <a:pt x="602276" y="265111"/>
                </a:cubicBezTo>
                <a:lnTo>
                  <a:pt x="602276" y="295997"/>
                </a:lnTo>
                <a:cubicBezTo>
                  <a:pt x="602276" y="305661"/>
                  <a:pt x="596392" y="314566"/>
                  <a:pt x="586901" y="317219"/>
                </a:cubicBezTo>
                <a:lnTo>
                  <a:pt x="582915" y="318545"/>
                </a:lnTo>
                <a:lnTo>
                  <a:pt x="580068" y="324988"/>
                </a:lnTo>
                <a:lnTo>
                  <a:pt x="582726" y="329536"/>
                </a:lnTo>
                <a:cubicBezTo>
                  <a:pt x="587471" y="338062"/>
                  <a:pt x="585952" y="349242"/>
                  <a:pt x="579119" y="356063"/>
                </a:cubicBezTo>
                <a:lnTo>
                  <a:pt x="557291" y="377854"/>
                </a:lnTo>
                <a:cubicBezTo>
                  <a:pt x="553305" y="381833"/>
                  <a:pt x="547610" y="384107"/>
                  <a:pt x="541536" y="384107"/>
                </a:cubicBezTo>
                <a:cubicBezTo>
                  <a:pt x="537740" y="384107"/>
                  <a:pt x="533944" y="383160"/>
                  <a:pt x="530907" y="381454"/>
                </a:cubicBezTo>
                <a:lnTo>
                  <a:pt x="525592" y="378422"/>
                </a:lnTo>
                <a:lnTo>
                  <a:pt x="518949" y="381454"/>
                </a:lnTo>
                <a:lnTo>
                  <a:pt x="517620" y="385812"/>
                </a:lnTo>
                <a:cubicBezTo>
                  <a:pt x="515153" y="395287"/>
                  <a:pt x="506042" y="401729"/>
                  <a:pt x="496361" y="401729"/>
                </a:cubicBezTo>
                <a:lnTo>
                  <a:pt x="465612" y="401729"/>
                </a:lnTo>
                <a:cubicBezTo>
                  <a:pt x="459917" y="401729"/>
                  <a:pt x="454223" y="399645"/>
                  <a:pt x="449857" y="395287"/>
                </a:cubicBezTo>
                <a:cubicBezTo>
                  <a:pt x="447200" y="392634"/>
                  <a:pt x="445302" y="389602"/>
                  <a:pt x="444353" y="386191"/>
                </a:cubicBezTo>
                <a:lnTo>
                  <a:pt x="443024" y="381833"/>
                </a:lnTo>
                <a:lnTo>
                  <a:pt x="435621" y="378801"/>
                </a:lnTo>
                <a:lnTo>
                  <a:pt x="431256" y="381265"/>
                </a:lnTo>
                <a:cubicBezTo>
                  <a:pt x="428029" y="383160"/>
                  <a:pt x="424422" y="384107"/>
                  <a:pt x="420436" y="384107"/>
                </a:cubicBezTo>
                <a:cubicBezTo>
                  <a:pt x="414552" y="384107"/>
                  <a:pt x="408858" y="381644"/>
                  <a:pt x="404682" y="377665"/>
                </a:cubicBezTo>
                <a:lnTo>
                  <a:pt x="383043" y="355874"/>
                </a:lnTo>
                <a:cubicBezTo>
                  <a:pt x="376020" y="349052"/>
                  <a:pt x="374502" y="337873"/>
                  <a:pt x="379247" y="329346"/>
                </a:cubicBezTo>
                <a:lnTo>
                  <a:pt x="381715" y="324988"/>
                </a:lnTo>
                <a:lnTo>
                  <a:pt x="378298" y="317030"/>
                </a:lnTo>
                <a:lnTo>
                  <a:pt x="374312" y="316082"/>
                </a:lnTo>
                <a:cubicBezTo>
                  <a:pt x="370895" y="314945"/>
                  <a:pt x="367099" y="313050"/>
                  <a:pt x="364442" y="310398"/>
                </a:cubicBezTo>
                <a:cubicBezTo>
                  <a:pt x="360076" y="306229"/>
                  <a:pt x="356849" y="300355"/>
                  <a:pt x="356849" y="294670"/>
                </a:cubicBezTo>
                <a:lnTo>
                  <a:pt x="356849" y="263974"/>
                </a:lnTo>
                <a:cubicBezTo>
                  <a:pt x="356849" y="254310"/>
                  <a:pt x="364632" y="245215"/>
                  <a:pt x="373932" y="242752"/>
                </a:cubicBezTo>
                <a:lnTo>
                  <a:pt x="378867" y="241615"/>
                </a:lnTo>
                <a:lnTo>
                  <a:pt x="381904" y="234604"/>
                </a:lnTo>
                <a:lnTo>
                  <a:pt x="379247" y="230056"/>
                </a:lnTo>
                <a:cubicBezTo>
                  <a:pt x="374312" y="221530"/>
                  <a:pt x="375830" y="210540"/>
                  <a:pt x="382854" y="203529"/>
                </a:cubicBezTo>
                <a:lnTo>
                  <a:pt x="404492" y="181927"/>
                </a:lnTo>
                <a:cubicBezTo>
                  <a:pt x="408668" y="177759"/>
                  <a:pt x="414362" y="175485"/>
                  <a:pt x="420436" y="175485"/>
                </a:cubicBezTo>
                <a:cubicBezTo>
                  <a:pt x="424233" y="175485"/>
                  <a:pt x="427839" y="176432"/>
                  <a:pt x="431066" y="178138"/>
                </a:cubicBezTo>
                <a:lnTo>
                  <a:pt x="435242" y="180601"/>
                </a:lnTo>
                <a:lnTo>
                  <a:pt x="441695" y="177948"/>
                </a:lnTo>
                <a:lnTo>
                  <a:pt x="443024" y="173211"/>
                </a:lnTo>
                <a:cubicBezTo>
                  <a:pt x="445681" y="163737"/>
                  <a:pt x="454602" y="156726"/>
                  <a:pt x="464283" y="156726"/>
                </a:cubicBezTo>
                <a:close/>
                <a:moveTo>
                  <a:pt x="175373" y="93230"/>
                </a:moveTo>
                <a:cubicBezTo>
                  <a:pt x="154116" y="93230"/>
                  <a:pt x="133997" y="101567"/>
                  <a:pt x="118813" y="116727"/>
                </a:cubicBezTo>
                <a:cubicBezTo>
                  <a:pt x="87497" y="147803"/>
                  <a:pt x="87497" y="198587"/>
                  <a:pt x="118813" y="229853"/>
                </a:cubicBezTo>
                <a:cubicBezTo>
                  <a:pt x="133997" y="245012"/>
                  <a:pt x="154116" y="253350"/>
                  <a:pt x="175373" y="253350"/>
                </a:cubicBezTo>
                <a:cubicBezTo>
                  <a:pt x="196821" y="253350"/>
                  <a:pt x="216939" y="245012"/>
                  <a:pt x="232123" y="229853"/>
                </a:cubicBezTo>
                <a:cubicBezTo>
                  <a:pt x="263440" y="198587"/>
                  <a:pt x="263440" y="147803"/>
                  <a:pt x="232123" y="116727"/>
                </a:cubicBezTo>
                <a:cubicBezTo>
                  <a:pt x="216939" y="101567"/>
                  <a:pt x="196821" y="93230"/>
                  <a:pt x="175373" y="93230"/>
                </a:cubicBezTo>
                <a:close/>
                <a:moveTo>
                  <a:pt x="151079" y="0"/>
                </a:moveTo>
                <a:lnTo>
                  <a:pt x="195872" y="0"/>
                </a:lnTo>
                <a:cubicBezTo>
                  <a:pt x="203274" y="0"/>
                  <a:pt x="210676" y="2463"/>
                  <a:pt x="216180" y="7959"/>
                </a:cubicBezTo>
                <a:cubicBezTo>
                  <a:pt x="219596" y="11559"/>
                  <a:pt x="222064" y="15159"/>
                  <a:pt x="223392" y="19707"/>
                </a:cubicBezTo>
                <a:lnTo>
                  <a:pt x="225670" y="28045"/>
                </a:lnTo>
                <a:cubicBezTo>
                  <a:pt x="228137" y="29371"/>
                  <a:pt x="232503" y="31835"/>
                  <a:pt x="236868" y="34108"/>
                </a:cubicBezTo>
                <a:lnTo>
                  <a:pt x="249964" y="28424"/>
                </a:lnTo>
                <a:cubicBezTo>
                  <a:pt x="254140" y="26150"/>
                  <a:pt x="258695" y="25013"/>
                  <a:pt x="263629" y="25013"/>
                </a:cubicBezTo>
                <a:cubicBezTo>
                  <a:pt x="271411" y="25013"/>
                  <a:pt x="278813" y="28045"/>
                  <a:pt x="284128" y="33161"/>
                </a:cubicBezTo>
                <a:lnTo>
                  <a:pt x="315634" y="64806"/>
                </a:lnTo>
                <a:cubicBezTo>
                  <a:pt x="324555" y="73712"/>
                  <a:pt x="326642" y="88113"/>
                  <a:pt x="320379" y="99104"/>
                </a:cubicBezTo>
                <a:lnTo>
                  <a:pt x="315444" y="107821"/>
                </a:lnTo>
                <a:lnTo>
                  <a:pt x="320759" y="122601"/>
                </a:lnTo>
                <a:lnTo>
                  <a:pt x="329110" y="124685"/>
                </a:lnTo>
                <a:cubicBezTo>
                  <a:pt x="333855" y="125822"/>
                  <a:pt x="337840" y="128475"/>
                  <a:pt x="341257" y="131886"/>
                </a:cubicBezTo>
                <a:cubicBezTo>
                  <a:pt x="346761" y="137381"/>
                  <a:pt x="349228" y="144771"/>
                  <a:pt x="349228" y="152162"/>
                </a:cubicBezTo>
                <a:lnTo>
                  <a:pt x="349228" y="196881"/>
                </a:lnTo>
                <a:cubicBezTo>
                  <a:pt x="349228" y="209577"/>
                  <a:pt x="341067" y="221136"/>
                  <a:pt x="328920" y="224358"/>
                </a:cubicBezTo>
                <a:lnTo>
                  <a:pt x="320759" y="226821"/>
                </a:lnTo>
                <a:lnTo>
                  <a:pt x="315444" y="239517"/>
                </a:lnTo>
                <a:lnTo>
                  <a:pt x="320189" y="247665"/>
                </a:lnTo>
                <a:cubicBezTo>
                  <a:pt x="326263" y="258656"/>
                  <a:pt x="324365" y="273057"/>
                  <a:pt x="315444" y="281963"/>
                </a:cubicBezTo>
                <a:lnTo>
                  <a:pt x="283748" y="313608"/>
                </a:lnTo>
                <a:cubicBezTo>
                  <a:pt x="278623" y="318724"/>
                  <a:pt x="271032" y="321756"/>
                  <a:pt x="263440" y="321756"/>
                </a:cubicBezTo>
                <a:cubicBezTo>
                  <a:pt x="258315" y="321756"/>
                  <a:pt x="253570" y="320619"/>
                  <a:pt x="249395" y="318156"/>
                </a:cubicBezTo>
                <a:lnTo>
                  <a:pt x="240094" y="313040"/>
                </a:lnTo>
                <a:lnTo>
                  <a:pt x="227378" y="319103"/>
                </a:lnTo>
                <a:lnTo>
                  <a:pt x="225100" y="327441"/>
                </a:lnTo>
                <a:cubicBezTo>
                  <a:pt x="221874" y="339568"/>
                  <a:pt x="210296" y="348664"/>
                  <a:pt x="197580" y="348664"/>
                </a:cubicBezTo>
                <a:lnTo>
                  <a:pt x="152787" y="348664"/>
                </a:lnTo>
                <a:cubicBezTo>
                  <a:pt x="145385" y="348664"/>
                  <a:pt x="137983" y="345253"/>
                  <a:pt x="132479" y="339758"/>
                </a:cubicBezTo>
                <a:cubicBezTo>
                  <a:pt x="129062" y="336158"/>
                  <a:pt x="126405" y="331799"/>
                  <a:pt x="125266" y="327062"/>
                </a:cubicBezTo>
                <a:lnTo>
                  <a:pt x="122989" y="319293"/>
                </a:lnTo>
                <a:lnTo>
                  <a:pt x="109134" y="313419"/>
                </a:lnTo>
                <a:lnTo>
                  <a:pt x="101162" y="317966"/>
                </a:lnTo>
                <a:cubicBezTo>
                  <a:pt x="97176" y="320240"/>
                  <a:pt x="92241" y="321567"/>
                  <a:pt x="87307" y="321567"/>
                </a:cubicBezTo>
                <a:cubicBezTo>
                  <a:pt x="79525" y="321567"/>
                  <a:pt x="72123" y="318535"/>
                  <a:pt x="66809" y="313229"/>
                </a:cubicBezTo>
                <a:lnTo>
                  <a:pt x="35112" y="281584"/>
                </a:lnTo>
                <a:cubicBezTo>
                  <a:pt x="26192" y="272678"/>
                  <a:pt x="24294" y="258277"/>
                  <a:pt x="30557" y="247286"/>
                </a:cubicBezTo>
                <a:lnTo>
                  <a:pt x="34923" y="239517"/>
                </a:lnTo>
                <a:lnTo>
                  <a:pt x="28849" y="224737"/>
                </a:lnTo>
                <a:lnTo>
                  <a:pt x="21637" y="222652"/>
                </a:lnTo>
                <a:cubicBezTo>
                  <a:pt x="17082" y="221326"/>
                  <a:pt x="12526" y="218862"/>
                  <a:pt x="9110" y="215452"/>
                </a:cubicBezTo>
                <a:cubicBezTo>
                  <a:pt x="3606" y="209956"/>
                  <a:pt x="0" y="202566"/>
                  <a:pt x="0" y="195176"/>
                </a:cubicBezTo>
                <a:lnTo>
                  <a:pt x="0" y="150456"/>
                </a:lnTo>
                <a:cubicBezTo>
                  <a:pt x="0" y="137760"/>
                  <a:pt x="9300" y="126201"/>
                  <a:pt x="21447" y="122790"/>
                </a:cubicBezTo>
                <a:lnTo>
                  <a:pt x="29418" y="120706"/>
                </a:lnTo>
                <a:lnTo>
                  <a:pt x="34923" y="107631"/>
                </a:lnTo>
                <a:lnTo>
                  <a:pt x="30367" y="99483"/>
                </a:lnTo>
                <a:cubicBezTo>
                  <a:pt x="24104" y="88492"/>
                  <a:pt x="26002" y="74091"/>
                  <a:pt x="34923" y="65185"/>
                </a:cubicBezTo>
                <a:lnTo>
                  <a:pt x="66619" y="33540"/>
                </a:lnTo>
                <a:cubicBezTo>
                  <a:pt x="71933" y="28234"/>
                  <a:pt x="79335" y="25202"/>
                  <a:pt x="87117" y="25202"/>
                </a:cubicBezTo>
                <a:cubicBezTo>
                  <a:pt x="92052" y="25202"/>
                  <a:pt x="96797" y="26529"/>
                  <a:pt x="100972" y="28803"/>
                </a:cubicBezTo>
                <a:lnTo>
                  <a:pt x="101352" y="29182"/>
                </a:lnTo>
                <a:lnTo>
                  <a:pt x="110462" y="35245"/>
                </a:lnTo>
                <a:lnTo>
                  <a:pt x="120901" y="29371"/>
                </a:lnTo>
                <a:lnTo>
                  <a:pt x="123368" y="20276"/>
                </a:lnTo>
                <a:cubicBezTo>
                  <a:pt x="126785" y="8148"/>
                  <a:pt x="138362" y="0"/>
                  <a:pt x="151079" y="0"/>
                </a:cubicBezTo>
                <a:close/>
              </a:path>
            </a:pathLst>
          </a:custGeom>
          <a:solidFill>
            <a:srgbClr val="ED8B00"/>
          </a:solidFill>
          <a:ln>
            <a:solidFill>
              <a:srgbClr val="ED8B00"/>
            </a:solidFill>
          </a:ln>
        </p:spPr>
        <p:txBody>
          <a:bodyPr/>
          <a:lstStyle/>
          <a:p>
            <a:endParaRPr lang="en-US" sz="900">
              <a:latin typeface="微软雅黑" panose="020B0503020204020204" pitchFamily="34" charset="-122"/>
              <a:ea typeface="微软雅黑" panose="020B0503020204020204" pitchFamily="34" charset="-122"/>
            </a:endParaRPr>
          </a:p>
        </p:txBody>
      </p:sp>
      <p:sp>
        <p:nvSpPr>
          <p:cNvPr id="26" name="Rectangle 33">
            <a:extLst>
              <a:ext uri="{FF2B5EF4-FFF2-40B4-BE49-F238E27FC236}">
                <a16:creationId xmlns:a16="http://schemas.microsoft.com/office/drawing/2014/main" id="{C71F1947-C237-47F2-9549-5CB1C9CD76F6}"/>
              </a:ext>
            </a:extLst>
          </p:cNvPr>
          <p:cNvSpPr/>
          <p:nvPr/>
        </p:nvSpPr>
        <p:spPr>
          <a:xfrm>
            <a:off x="6570280" y="1426259"/>
            <a:ext cx="4850789" cy="52681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00" dirty="0">
                <a:solidFill>
                  <a:srgbClr val="2F2F2F"/>
                </a:solidFill>
                <a:latin typeface="微软雅黑" panose="020B0503020204020204" pitchFamily="34" charset="-122"/>
                <a:ea typeface="微软雅黑" panose="020B0503020204020204" pitchFamily="34" charset="-122"/>
              </a:rPr>
              <a:t>当前的预制菜市场仍旧处在蓝海竞争，尚未出现全国性的龙头企业。因此，产业链各环节的大型企业，争相布局预制菜。</a:t>
            </a:r>
            <a:endParaRPr lang="en-US" altLang="zh-CN" sz="1000" dirty="0">
              <a:solidFill>
                <a:srgbClr val="2F2F2F"/>
              </a:solidFill>
              <a:latin typeface="微软雅黑" panose="020B0503020204020204" pitchFamily="34" charset="-122"/>
              <a:ea typeface="微软雅黑" panose="020B0503020204020204" pitchFamily="34" charset="-122"/>
            </a:endParaRPr>
          </a:p>
        </p:txBody>
      </p:sp>
      <p:sp>
        <p:nvSpPr>
          <p:cNvPr id="27" name="标题 1">
            <a:extLst>
              <a:ext uri="{FF2B5EF4-FFF2-40B4-BE49-F238E27FC236}">
                <a16:creationId xmlns:a16="http://schemas.microsoft.com/office/drawing/2014/main" id="{1010BA3B-074D-4F7B-8072-EA2967DF0F67}"/>
              </a:ext>
            </a:extLst>
          </p:cNvPr>
          <p:cNvSpPr txBox="1">
            <a:spLocks/>
          </p:cNvSpPr>
          <p:nvPr>
            <p:custDataLst>
              <p:tags r:id="rId1"/>
            </p:custDataLst>
          </p:nvPr>
        </p:nvSpPr>
        <p:spPr bwMode="gray">
          <a:xfrm>
            <a:off x="488950" y="346961"/>
            <a:ext cx="11252200" cy="334102"/>
          </a:xfrm>
          <a:prstGeom prst="rect">
            <a:avLst/>
          </a:prstGeom>
        </p:spPr>
        <p:txBody>
          <a:bodyPr vert="horz" lIns="0" tIns="0" rIns="0" bIns="0" rtlCol="0" anchor="t" anchorCtr="0">
            <a:noAutofit/>
          </a:bodyPr>
          <a:lstStyle>
            <a:lvl1pPr algn="l" defTabSz="1069215" rtl="0" eaLnBrk="1" latinLnBrk="0" hangingPunct="1">
              <a:spcBef>
                <a:spcPct val="0"/>
              </a:spcBef>
              <a:buNone/>
              <a:defRPr sz="2177" b="1" kern="1200">
                <a:solidFill>
                  <a:schemeClr val="tx1"/>
                </a:solidFill>
                <a:latin typeface="+mj-lt"/>
                <a:ea typeface="+mn-ea"/>
                <a:cs typeface="Calibri Light" panose="020F0302020204030204" pitchFamily="34" charset="0"/>
              </a:defRPr>
            </a:lvl1pPr>
          </a:lstStyle>
          <a:p>
            <a:r>
              <a:rPr kumimoji="1" lang="zh-CN" altLang="en-US" sz="1800" dirty="0">
                <a:solidFill>
                  <a:srgbClr val="ED8B00"/>
                </a:solidFill>
                <a:latin typeface="微软雅黑" panose="020B0503020204020204" pitchFamily="34" charset="-122"/>
                <a:ea typeface="微软雅黑" panose="020B0503020204020204" pitchFamily="34" charset="-122"/>
                <a:cs typeface="微软雅黑" panose="020B0503020204020204" pitchFamily="34" charset="-122"/>
              </a:rPr>
              <a:t>竞争格局：蓝海市场与各环节重点企业</a:t>
            </a:r>
          </a:p>
        </p:txBody>
      </p:sp>
      <p:graphicFrame>
        <p:nvGraphicFramePr>
          <p:cNvPr id="31" name="图表 30">
            <a:extLst>
              <a:ext uri="{FF2B5EF4-FFF2-40B4-BE49-F238E27FC236}">
                <a16:creationId xmlns:a16="http://schemas.microsoft.com/office/drawing/2014/main" id="{877DFAB6-ACCB-40BB-9495-A7D825B162C8}"/>
              </a:ext>
            </a:extLst>
          </p:cNvPr>
          <p:cNvGraphicFramePr>
            <a:graphicFrameLocks/>
          </p:cNvGraphicFramePr>
          <p:nvPr>
            <p:extLst>
              <p:ext uri="{D42A27DB-BD31-4B8C-83A1-F6EECF244321}">
                <p14:modId xmlns:p14="http://schemas.microsoft.com/office/powerpoint/2010/main" val="1284067828"/>
              </p:ext>
            </p:extLst>
          </p:nvPr>
        </p:nvGraphicFramePr>
        <p:xfrm>
          <a:off x="3305520" y="4559495"/>
          <a:ext cx="2521839" cy="16907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图表 31">
            <a:extLst>
              <a:ext uri="{FF2B5EF4-FFF2-40B4-BE49-F238E27FC236}">
                <a16:creationId xmlns:a16="http://schemas.microsoft.com/office/drawing/2014/main" id="{1312C483-F07B-4850-A70C-76589A108927}"/>
              </a:ext>
            </a:extLst>
          </p:cNvPr>
          <p:cNvGraphicFramePr>
            <a:graphicFrameLocks/>
          </p:cNvGraphicFramePr>
          <p:nvPr>
            <p:extLst>
              <p:ext uri="{D42A27DB-BD31-4B8C-83A1-F6EECF244321}">
                <p14:modId xmlns:p14="http://schemas.microsoft.com/office/powerpoint/2010/main" val="4191265974"/>
              </p:ext>
            </p:extLst>
          </p:nvPr>
        </p:nvGraphicFramePr>
        <p:xfrm>
          <a:off x="683422" y="4556124"/>
          <a:ext cx="2622098" cy="16907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4574429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p:cNvSpPr>
            <a:spLocks noGrp="1"/>
          </p:cNvSpPr>
          <p:nvPr>
            <p:ph type="body" sz="quarter" idx="18"/>
          </p:nvPr>
        </p:nvSpPr>
        <p:spPr>
          <a:xfrm>
            <a:off x="5966468" y="1415124"/>
            <a:ext cx="2144902" cy="2496074"/>
          </a:xfrm>
        </p:spPr>
        <p:txBody>
          <a:bodyPr>
            <a:normAutofit/>
          </a:bodyPr>
          <a:lstStyle/>
          <a:p>
            <a:r>
              <a:rPr lang="zh-CN" altLang="en-US" sz="1200" dirty="0">
                <a:solidFill>
                  <a:schemeClr val="tx1"/>
                </a:solidFill>
                <a:latin typeface="+mj-ea"/>
                <a:ea typeface="+mj-ea"/>
              </a:rPr>
              <a:t>公司渠道端以经销为主，经销渠道客户根据销售对象及终端客户不同分为零售和批发渠道。公司零售渠道面向个人消费者，客户通过采购公司“味知香”品牌产品并经由经销店或加盟店销售给终端消费者，批发渠道客户主要采购公司“馔玉”品牌产品销售给酒店、餐厅、食堂等客户。</a:t>
            </a:r>
          </a:p>
        </p:txBody>
      </p:sp>
      <p:grpSp>
        <p:nvGrpSpPr>
          <p:cNvPr id="305" name="Group 344"/>
          <p:cNvGrpSpPr/>
          <p:nvPr/>
        </p:nvGrpSpPr>
        <p:grpSpPr>
          <a:xfrm>
            <a:off x="6026055" y="933293"/>
            <a:ext cx="2916663" cy="338553"/>
            <a:chOff x="4704122" y="2797928"/>
            <a:chExt cx="1519811" cy="176413"/>
          </a:xfrm>
        </p:grpSpPr>
        <p:sp>
          <p:nvSpPr>
            <p:cNvPr id="321" name="Rectangle 330"/>
            <p:cNvSpPr/>
            <p:nvPr/>
          </p:nvSpPr>
          <p:spPr>
            <a:xfrm>
              <a:off x="4844701" y="2797928"/>
              <a:ext cx="1379232" cy="176413"/>
            </a:xfrm>
            <a:prstGeom prst="rect">
              <a:avLst/>
            </a:prstGeom>
          </p:spPr>
          <p:txBody>
            <a:bodyPr wrap="none">
              <a:spAutoFit/>
            </a:bodyPr>
            <a:lstStyle/>
            <a:p>
              <a:r>
                <a:rPr lang="zh-CN" altLang="en-US" sz="1600" b="1" dirty="0">
                  <a:solidFill>
                    <a:srgbClr val="ED8B00"/>
                  </a:solidFill>
                  <a:latin typeface="微软雅黑" panose="020B0503020204020204" pitchFamily="34" charset="-122"/>
                  <a:ea typeface="微软雅黑" panose="020B0503020204020204" pitchFamily="34" charset="-122"/>
                </a:rPr>
                <a:t>多渠道覆盖，零售渠道为主</a:t>
              </a:r>
              <a:endParaRPr lang="en-US" sz="1600" b="1" dirty="0">
                <a:solidFill>
                  <a:srgbClr val="ED8B00"/>
                </a:solidFill>
                <a:latin typeface="微软雅黑" panose="020B0503020204020204" pitchFamily="34" charset="-122"/>
                <a:ea typeface="微软雅黑" panose="020B0503020204020204" pitchFamily="34" charset="-122"/>
                <a:cs typeface="Open Sans" pitchFamily="34" charset="0"/>
              </a:endParaRPr>
            </a:p>
          </p:txBody>
        </p:sp>
        <p:sp>
          <p:nvSpPr>
            <p:cNvPr id="324" name="Freeform 26"/>
            <p:cNvSpPr>
              <a:spLocks/>
            </p:cNvSpPr>
            <p:nvPr/>
          </p:nvSpPr>
          <p:spPr bwMode="auto">
            <a:xfrm>
              <a:off x="4704122" y="2857952"/>
              <a:ext cx="79897" cy="8286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p>
          </p:txBody>
        </p:sp>
      </p:grpSp>
      <p:sp>
        <p:nvSpPr>
          <p:cNvPr id="325" name="文本占位符 1"/>
          <p:cNvSpPr txBox="1">
            <a:spLocks/>
          </p:cNvSpPr>
          <p:nvPr/>
        </p:nvSpPr>
        <p:spPr>
          <a:xfrm>
            <a:off x="405611" y="4127431"/>
            <a:ext cx="2196188" cy="1351859"/>
          </a:xfrm>
          <a:prstGeom prst="rect">
            <a:avLst/>
          </a:prstGeom>
        </p:spPr>
        <p:txBody>
          <a:bodyPr lIns="0" tIns="0" rIns="0" bIns="0"/>
          <a:lstStyle>
            <a:lvl1pPr marL="0" marR="0" indent="0" algn="l" defTabSz="914400" rtl="0" eaLnBrk="1" fontAlgn="base" latinLnBrk="0" hangingPunct="1">
              <a:lnSpc>
                <a:spcPct val="100000"/>
              </a:lnSpc>
              <a:spcBef>
                <a:spcPts val="600"/>
              </a:spcBef>
              <a:spcAft>
                <a:spcPct val="0"/>
              </a:spcAft>
              <a:buClrTx/>
              <a:buSzTx/>
              <a:buFont typeface="Arial" pitchFamily="34" charset="0"/>
              <a:buNone/>
              <a:tabLst/>
              <a:defRPr kumimoji="1" sz="1600" kern="1200" baseline="0">
                <a:solidFill>
                  <a:schemeClr val="tx2"/>
                </a:solidFill>
                <a:latin typeface="Arial" panose="020B0604020202020204" pitchFamily="34" charset="0"/>
                <a:ea typeface="微软雅黑" panose="020B0503020204020204" pitchFamily="34" charset="-122"/>
                <a:cs typeface="微软雅黑"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charset="0"/>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charset="0"/>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charset="0"/>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dirty="0">
                <a:solidFill>
                  <a:schemeClr val="tx1"/>
                </a:solidFill>
                <a:latin typeface="+mj-ea"/>
                <a:ea typeface="+mj-ea"/>
              </a:rPr>
              <a:t>公司通过经销渠道同时覆盖</a:t>
            </a:r>
            <a:r>
              <a:rPr lang="en-US" altLang="zh-CN" sz="1200" dirty="0">
                <a:solidFill>
                  <a:schemeClr val="tx1"/>
                </a:solidFill>
                <a:latin typeface="+mj-ea"/>
                <a:ea typeface="+mj-ea"/>
              </a:rPr>
              <a:t>C</a:t>
            </a:r>
            <a:r>
              <a:rPr lang="zh-CN" altLang="en-US" sz="1200" dirty="0">
                <a:solidFill>
                  <a:schemeClr val="tx1"/>
                </a:solidFill>
                <a:latin typeface="+mj-ea"/>
                <a:ea typeface="+mj-ea"/>
              </a:rPr>
              <a:t>端和</a:t>
            </a:r>
            <a:r>
              <a:rPr lang="en-US" altLang="zh-CN" sz="1200" dirty="0">
                <a:solidFill>
                  <a:schemeClr val="tx1"/>
                </a:solidFill>
                <a:latin typeface="+mj-ea"/>
                <a:ea typeface="+mj-ea"/>
              </a:rPr>
              <a:t>B</a:t>
            </a:r>
            <a:r>
              <a:rPr lang="zh-CN" altLang="en-US" sz="1200" dirty="0">
                <a:solidFill>
                  <a:schemeClr val="tx1"/>
                </a:solidFill>
                <a:latin typeface="+mj-ea"/>
                <a:ea typeface="+mj-ea"/>
              </a:rPr>
              <a:t>端用户，但</a:t>
            </a:r>
            <a:r>
              <a:rPr lang="en-US" altLang="zh-CN" sz="1200" dirty="0">
                <a:solidFill>
                  <a:schemeClr val="tx1"/>
                </a:solidFill>
                <a:latin typeface="+mj-ea"/>
                <a:ea typeface="+mj-ea"/>
              </a:rPr>
              <a:t>C</a:t>
            </a:r>
            <a:r>
              <a:rPr lang="zh-CN" altLang="en-US" sz="1200" dirty="0">
                <a:solidFill>
                  <a:schemeClr val="tx1"/>
                </a:solidFill>
                <a:latin typeface="+mj-ea"/>
                <a:ea typeface="+mj-ea"/>
              </a:rPr>
              <a:t>端客户为核心，占比</a:t>
            </a:r>
            <a:r>
              <a:rPr lang="en-US" altLang="zh-CN" sz="1200" dirty="0">
                <a:solidFill>
                  <a:schemeClr val="tx1"/>
                </a:solidFill>
                <a:latin typeface="+mj-ea"/>
                <a:ea typeface="+mj-ea"/>
              </a:rPr>
              <a:t>70%</a:t>
            </a:r>
            <a:r>
              <a:rPr lang="zh-CN" altLang="en-US" sz="1200" dirty="0">
                <a:solidFill>
                  <a:schemeClr val="tx1"/>
                </a:solidFill>
                <a:latin typeface="+mj-ea"/>
                <a:ea typeface="+mj-ea"/>
              </a:rPr>
              <a:t>左右，</a:t>
            </a:r>
            <a:r>
              <a:rPr lang="en-US" altLang="zh-CN" sz="1200" dirty="0">
                <a:solidFill>
                  <a:schemeClr val="tx1"/>
                </a:solidFill>
                <a:latin typeface="+mj-ea"/>
                <a:ea typeface="+mj-ea"/>
              </a:rPr>
              <a:t>B</a:t>
            </a:r>
            <a:r>
              <a:rPr lang="zh-CN" altLang="en-US" sz="1200" dirty="0">
                <a:solidFill>
                  <a:schemeClr val="tx1"/>
                </a:solidFill>
                <a:latin typeface="+mj-ea"/>
                <a:ea typeface="+mj-ea"/>
              </a:rPr>
              <a:t>端销售占比</a:t>
            </a:r>
            <a:r>
              <a:rPr lang="en-US" altLang="zh-CN" sz="1200" dirty="0">
                <a:solidFill>
                  <a:schemeClr val="tx1"/>
                </a:solidFill>
                <a:latin typeface="+mj-ea"/>
                <a:ea typeface="+mj-ea"/>
              </a:rPr>
              <a:t>30%</a:t>
            </a:r>
            <a:r>
              <a:rPr lang="zh-CN" altLang="en-US" sz="1200" dirty="0">
                <a:solidFill>
                  <a:schemeClr val="tx1"/>
                </a:solidFill>
                <a:latin typeface="+mj-ea"/>
                <a:ea typeface="+mj-ea"/>
              </a:rPr>
              <a:t>左右，渠道结构基本稳定。可见，虽然预制品行业</a:t>
            </a:r>
            <a:r>
              <a:rPr lang="en-US" altLang="zh-CN" sz="1200" dirty="0">
                <a:solidFill>
                  <a:schemeClr val="tx1"/>
                </a:solidFill>
                <a:latin typeface="+mj-ea"/>
                <a:ea typeface="+mj-ea"/>
              </a:rPr>
              <a:t>B</a:t>
            </a:r>
            <a:r>
              <a:rPr lang="zh-CN" altLang="en-US" sz="1200" dirty="0">
                <a:solidFill>
                  <a:schemeClr val="tx1"/>
                </a:solidFill>
                <a:latin typeface="+mj-ea"/>
                <a:ea typeface="+mj-ea"/>
              </a:rPr>
              <a:t>端和</a:t>
            </a:r>
            <a:r>
              <a:rPr lang="en-US" altLang="zh-CN" sz="1200" dirty="0">
                <a:solidFill>
                  <a:schemeClr val="tx1"/>
                </a:solidFill>
                <a:latin typeface="+mj-ea"/>
                <a:ea typeface="+mj-ea"/>
              </a:rPr>
              <a:t>C</a:t>
            </a:r>
            <a:r>
              <a:rPr lang="zh-CN" altLang="en-US" sz="1200" dirty="0">
                <a:solidFill>
                  <a:schemeClr val="tx1"/>
                </a:solidFill>
                <a:latin typeface="+mj-ea"/>
                <a:ea typeface="+mj-ea"/>
              </a:rPr>
              <a:t>端销量比在</a:t>
            </a:r>
            <a:r>
              <a:rPr lang="en-US" altLang="zh-CN" sz="1200" dirty="0">
                <a:solidFill>
                  <a:schemeClr val="tx1"/>
                </a:solidFill>
                <a:latin typeface="+mj-ea"/>
                <a:ea typeface="+mj-ea"/>
              </a:rPr>
              <a:t>8</a:t>
            </a:r>
            <a:r>
              <a:rPr lang="zh-CN" altLang="en-US" sz="1200" dirty="0">
                <a:solidFill>
                  <a:schemeClr val="tx1"/>
                </a:solidFill>
                <a:latin typeface="+mj-ea"/>
                <a:ea typeface="+mj-ea"/>
              </a:rPr>
              <a:t>：</a:t>
            </a:r>
            <a:r>
              <a:rPr lang="en-US" altLang="zh-CN" sz="1200" dirty="0">
                <a:solidFill>
                  <a:schemeClr val="tx1"/>
                </a:solidFill>
                <a:latin typeface="+mj-ea"/>
                <a:ea typeface="+mj-ea"/>
              </a:rPr>
              <a:t>2</a:t>
            </a:r>
            <a:r>
              <a:rPr lang="zh-CN" altLang="en-US" sz="1200" dirty="0">
                <a:solidFill>
                  <a:schemeClr val="tx1"/>
                </a:solidFill>
                <a:latin typeface="+mj-ea"/>
                <a:ea typeface="+mj-ea"/>
              </a:rPr>
              <a:t>左右，但是</a:t>
            </a:r>
            <a:r>
              <a:rPr lang="en-US" altLang="zh-CN" sz="1200" dirty="0">
                <a:solidFill>
                  <a:schemeClr val="tx1"/>
                </a:solidFill>
                <a:latin typeface="+mj-ea"/>
                <a:ea typeface="+mj-ea"/>
              </a:rPr>
              <a:t>B</a:t>
            </a:r>
            <a:r>
              <a:rPr lang="zh-CN" altLang="en-US" sz="1200" dirty="0">
                <a:solidFill>
                  <a:schemeClr val="tx1"/>
                </a:solidFill>
                <a:latin typeface="+mj-ea"/>
                <a:ea typeface="+mj-ea"/>
              </a:rPr>
              <a:t>端进入市场门槛高、难以统合，</a:t>
            </a:r>
            <a:r>
              <a:rPr lang="zh-CN" altLang="en-US" sz="1200" b="1" dirty="0">
                <a:solidFill>
                  <a:schemeClr val="tx1"/>
                </a:solidFill>
                <a:latin typeface="+mj-ea"/>
                <a:ea typeface="+mj-ea"/>
              </a:rPr>
              <a:t>真正做大的连锁公司反而更多面向整合度更高的</a:t>
            </a:r>
            <a:r>
              <a:rPr lang="en-US" altLang="zh-CN" sz="1200" b="1" dirty="0">
                <a:solidFill>
                  <a:schemeClr val="tx1"/>
                </a:solidFill>
                <a:latin typeface="+mj-ea"/>
                <a:ea typeface="+mj-ea"/>
              </a:rPr>
              <a:t>C</a:t>
            </a:r>
            <a:r>
              <a:rPr lang="zh-CN" altLang="en-US" sz="1200" b="1" dirty="0">
                <a:solidFill>
                  <a:schemeClr val="tx1"/>
                </a:solidFill>
                <a:latin typeface="+mj-ea"/>
                <a:ea typeface="+mj-ea"/>
              </a:rPr>
              <a:t>端市场</a:t>
            </a:r>
            <a:r>
              <a:rPr lang="zh-CN" altLang="en-US" sz="1200" dirty="0">
                <a:solidFill>
                  <a:schemeClr val="tx1"/>
                </a:solidFill>
                <a:latin typeface="+mj-ea"/>
                <a:ea typeface="+mj-ea"/>
              </a:rPr>
              <a:t>。</a:t>
            </a:r>
            <a:endParaRPr lang="en-US" altLang="zh-CN" sz="1200" dirty="0">
              <a:solidFill>
                <a:schemeClr val="tx1"/>
              </a:solidFill>
              <a:latin typeface="+mj-ea"/>
              <a:ea typeface="+mj-ea"/>
            </a:endParaRPr>
          </a:p>
        </p:txBody>
      </p:sp>
      <p:graphicFrame>
        <p:nvGraphicFramePr>
          <p:cNvPr id="8" name="图表 7">
            <a:extLst>
              <a:ext uri="{FF2B5EF4-FFF2-40B4-BE49-F238E27FC236}">
                <a16:creationId xmlns:a16="http://schemas.microsoft.com/office/drawing/2014/main" id="{7B519CE3-730E-4483-9369-D963E4FA951F}"/>
              </a:ext>
            </a:extLst>
          </p:cNvPr>
          <p:cNvGraphicFramePr/>
          <p:nvPr>
            <p:extLst>
              <p:ext uri="{D42A27DB-BD31-4B8C-83A1-F6EECF244321}">
                <p14:modId xmlns:p14="http://schemas.microsoft.com/office/powerpoint/2010/main" val="3063367035"/>
              </p:ext>
            </p:extLst>
          </p:nvPr>
        </p:nvGraphicFramePr>
        <p:xfrm>
          <a:off x="2460397" y="3911198"/>
          <a:ext cx="3359840" cy="2429107"/>
        </p:xfrm>
        <a:graphic>
          <a:graphicData uri="http://schemas.openxmlformats.org/drawingml/2006/chart">
            <c:chart xmlns:c="http://schemas.openxmlformats.org/drawingml/2006/chart" xmlns:r="http://schemas.openxmlformats.org/officeDocument/2006/relationships" r:id="rId3"/>
          </a:graphicData>
        </a:graphic>
      </p:graphicFrame>
      <p:sp>
        <p:nvSpPr>
          <p:cNvPr id="9" name="矩形 8">
            <a:extLst>
              <a:ext uri="{FF2B5EF4-FFF2-40B4-BE49-F238E27FC236}">
                <a16:creationId xmlns:a16="http://schemas.microsoft.com/office/drawing/2014/main" id="{550298F6-0B04-4DB1-9FC1-47AD2B814019}"/>
              </a:ext>
            </a:extLst>
          </p:cNvPr>
          <p:cNvSpPr/>
          <p:nvPr/>
        </p:nvSpPr>
        <p:spPr bwMode="gray">
          <a:xfrm>
            <a:off x="8904898" y="1063014"/>
            <a:ext cx="2451994" cy="258965"/>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味知香食品股份有限公司</a:t>
            </a:r>
          </a:p>
        </p:txBody>
      </p:sp>
      <p:sp>
        <p:nvSpPr>
          <p:cNvPr id="10" name="矩形 9">
            <a:extLst>
              <a:ext uri="{FF2B5EF4-FFF2-40B4-BE49-F238E27FC236}">
                <a16:creationId xmlns:a16="http://schemas.microsoft.com/office/drawing/2014/main" id="{0268CB59-328C-48C6-A6E8-D5FC822F33AA}"/>
              </a:ext>
            </a:extLst>
          </p:cNvPr>
          <p:cNvSpPr/>
          <p:nvPr/>
        </p:nvSpPr>
        <p:spPr bwMode="gray">
          <a:xfrm>
            <a:off x="8819643" y="2000381"/>
            <a:ext cx="747600" cy="268489"/>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零售渠道</a:t>
            </a:r>
          </a:p>
        </p:txBody>
      </p:sp>
      <p:sp>
        <p:nvSpPr>
          <p:cNvPr id="13" name="矩形 12">
            <a:extLst>
              <a:ext uri="{FF2B5EF4-FFF2-40B4-BE49-F238E27FC236}">
                <a16:creationId xmlns:a16="http://schemas.microsoft.com/office/drawing/2014/main" id="{F56D3CDE-50B7-4755-95D3-DF1496578976}"/>
              </a:ext>
            </a:extLst>
          </p:cNvPr>
          <p:cNvSpPr/>
          <p:nvPr/>
        </p:nvSpPr>
        <p:spPr bwMode="gray">
          <a:xfrm>
            <a:off x="9731915" y="2000381"/>
            <a:ext cx="747600" cy="268489"/>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批发渠道</a:t>
            </a:r>
          </a:p>
        </p:txBody>
      </p:sp>
      <p:cxnSp>
        <p:nvCxnSpPr>
          <p:cNvPr id="17" name="直接连接符 16">
            <a:extLst>
              <a:ext uri="{FF2B5EF4-FFF2-40B4-BE49-F238E27FC236}">
                <a16:creationId xmlns:a16="http://schemas.microsoft.com/office/drawing/2014/main" id="{E5ABE2D2-F3A9-4570-9358-3AF47C260786}"/>
              </a:ext>
            </a:extLst>
          </p:cNvPr>
          <p:cNvCxnSpPr>
            <a:cxnSpLocks/>
          </p:cNvCxnSpPr>
          <p:nvPr/>
        </p:nvCxnSpPr>
        <p:spPr>
          <a:xfrm>
            <a:off x="9679635" y="1318422"/>
            <a:ext cx="0" cy="3917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EA7F5D4-B497-4AF4-8E04-EEDAD0A97F86}"/>
              </a:ext>
            </a:extLst>
          </p:cNvPr>
          <p:cNvCxnSpPr>
            <a:cxnSpLocks/>
          </p:cNvCxnSpPr>
          <p:nvPr/>
        </p:nvCxnSpPr>
        <p:spPr>
          <a:xfrm>
            <a:off x="9199024" y="1710193"/>
            <a:ext cx="9029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0965BE5-64A2-4531-B5D4-ABDE71C4EC39}"/>
              </a:ext>
            </a:extLst>
          </p:cNvPr>
          <p:cNvSpPr txBox="1"/>
          <p:nvPr/>
        </p:nvSpPr>
        <p:spPr>
          <a:xfrm>
            <a:off x="8362924" y="1777953"/>
            <a:ext cx="839425" cy="153888"/>
          </a:xfrm>
          <a:prstGeom prst="rect">
            <a:avLst/>
          </a:prstGeom>
          <a:noFill/>
        </p:spPr>
        <p:txBody>
          <a:bodyPr wrap="square" lIns="0" tIns="0" rIns="0" bIns="0" rtlCol="0">
            <a:spAutoFit/>
          </a:bodyPr>
          <a:lstStyle/>
          <a:p>
            <a:pPr algn="ctr">
              <a:spcBef>
                <a:spcPts val="600"/>
              </a:spcBef>
              <a:buSzPct val="100000"/>
            </a:pPr>
            <a:r>
              <a:rPr lang="en-US" altLang="zh-CN" sz="1000" dirty="0">
                <a:solidFill>
                  <a:srgbClr val="313131"/>
                </a:solidFill>
              </a:rPr>
              <a:t>69.11%</a:t>
            </a:r>
            <a:endParaRPr lang="zh-CN" altLang="en-US" sz="1000" dirty="0">
              <a:solidFill>
                <a:srgbClr val="313131"/>
              </a:solidFill>
            </a:endParaRPr>
          </a:p>
        </p:txBody>
      </p:sp>
      <p:sp>
        <p:nvSpPr>
          <p:cNvPr id="55" name="文本框 54">
            <a:extLst>
              <a:ext uri="{FF2B5EF4-FFF2-40B4-BE49-F238E27FC236}">
                <a16:creationId xmlns:a16="http://schemas.microsoft.com/office/drawing/2014/main" id="{D73D7606-5232-4394-A548-810762C1128F}"/>
              </a:ext>
            </a:extLst>
          </p:cNvPr>
          <p:cNvSpPr txBox="1"/>
          <p:nvPr/>
        </p:nvSpPr>
        <p:spPr>
          <a:xfrm>
            <a:off x="10004213" y="1773162"/>
            <a:ext cx="839425" cy="153888"/>
          </a:xfrm>
          <a:prstGeom prst="rect">
            <a:avLst/>
          </a:prstGeom>
          <a:noFill/>
        </p:spPr>
        <p:txBody>
          <a:bodyPr wrap="square" lIns="0" tIns="0" rIns="0" bIns="0" rtlCol="0">
            <a:spAutoFit/>
          </a:bodyPr>
          <a:lstStyle/>
          <a:p>
            <a:pPr algn="ctr">
              <a:spcBef>
                <a:spcPts val="600"/>
              </a:spcBef>
              <a:buSzPct val="100000"/>
            </a:pPr>
            <a:r>
              <a:rPr lang="en-US" altLang="zh-CN" sz="1000" dirty="0">
                <a:solidFill>
                  <a:srgbClr val="313131"/>
                </a:solidFill>
              </a:rPr>
              <a:t>30.06%</a:t>
            </a:r>
            <a:endParaRPr lang="zh-CN" altLang="en-US" sz="1000" dirty="0">
              <a:solidFill>
                <a:srgbClr val="313131"/>
              </a:solidFill>
            </a:endParaRPr>
          </a:p>
        </p:txBody>
      </p:sp>
      <p:sp>
        <p:nvSpPr>
          <p:cNvPr id="56" name="文本框 55">
            <a:extLst>
              <a:ext uri="{FF2B5EF4-FFF2-40B4-BE49-F238E27FC236}">
                <a16:creationId xmlns:a16="http://schemas.microsoft.com/office/drawing/2014/main" id="{106C3B93-34EE-4954-8328-7127C830D90F}"/>
              </a:ext>
            </a:extLst>
          </p:cNvPr>
          <p:cNvSpPr txBox="1"/>
          <p:nvPr/>
        </p:nvSpPr>
        <p:spPr>
          <a:xfrm>
            <a:off x="9606794" y="1546446"/>
            <a:ext cx="1276652" cy="138499"/>
          </a:xfrm>
          <a:prstGeom prst="rect">
            <a:avLst/>
          </a:prstGeom>
          <a:noFill/>
        </p:spPr>
        <p:txBody>
          <a:bodyPr wrap="square" lIns="0" tIns="0" rIns="0" bIns="0" rtlCol="0">
            <a:spAutoFit/>
          </a:bodyPr>
          <a:lstStyle/>
          <a:p>
            <a:pPr algn="ctr">
              <a:spcBef>
                <a:spcPts val="600"/>
              </a:spcBef>
              <a:buSzPct val="100000"/>
            </a:pPr>
            <a:r>
              <a:rPr lang="zh-CN" altLang="en-US" sz="900" dirty="0">
                <a:solidFill>
                  <a:srgbClr val="313131"/>
                </a:solidFill>
              </a:rPr>
              <a:t>经销渠道</a:t>
            </a:r>
            <a:r>
              <a:rPr lang="en-US" altLang="zh-CN" sz="900" dirty="0">
                <a:solidFill>
                  <a:srgbClr val="313131"/>
                </a:solidFill>
              </a:rPr>
              <a:t>99.17%</a:t>
            </a:r>
            <a:endParaRPr lang="zh-CN" altLang="en-US" sz="900" dirty="0">
              <a:solidFill>
                <a:srgbClr val="313131"/>
              </a:solidFill>
            </a:endParaRPr>
          </a:p>
        </p:txBody>
      </p:sp>
      <p:cxnSp>
        <p:nvCxnSpPr>
          <p:cNvPr id="27" name="直接箭头连接符 26">
            <a:extLst>
              <a:ext uri="{FF2B5EF4-FFF2-40B4-BE49-F238E27FC236}">
                <a16:creationId xmlns:a16="http://schemas.microsoft.com/office/drawing/2014/main" id="{5B635078-AC8F-4860-97B2-50E50CC45D9E}"/>
              </a:ext>
            </a:extLst>
          </p:cNvPr>
          <p:cNvCxnSpPr>
            <a:cxnSpLocks/>
            <a:endCxn id="28" idx="0"/>
          </p:cNvCxnSpPr>
          <p:nvPr/>
        </p:nvCxnSpPr>
        <p:spPr>
          <a:xfrm flipH="1">
            <a:off x="11057065" y="1318422"/>
            <a:ext cx="2" cy="1929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15566B9-F7CE-487B-9CC5-956C0E1D1470}"/>
              </a:ext>
            </a:extLst>
          </p:cNvPr>
          <p:cNvSpPr/>
          <p:nvPr/>
        </p:nvSpPr>
        <p:spPr bwMode="gray">
          <a:xfrm>
            <a:off x="10637352" y="3247468"/>
            <a:ext cx="839426" cy="258965"/>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终端消费者</a:t>
            </a:r>
          </a:p>
        </p:txBody>
      </p:sp>
      <p:cxnSp>
        <p:nvCxnSpPr>
          <p:cNvPr id="61" name="直接箭头连接符 60">
            <a:extLst>
              <a:ext uri="{FF2B5EF4-FFF2-40B4-BE49-F238E27FC236}">
                <a16:creationId xmlns:a16="http://schemas.microsoft.com/office/drawing/2014/main" id="{DB6D9DCE-2145-4BAA-98C1-D244B0AFD42E}"/>
              </a:ext>
            </a:extLst>
          </p:cNvPr>
          <p:cNvCxnSpPr>
            <a:cxnSpLocks/>
            <a:stCxn id="13" idx="2"/>
            <a:endCxn id="64" idx="0"/>
          </p:cNvCxnSpPr>
          <p:nvPr/>
        </p:nvCxnSpPr>
        <p:spPr>
          <a:xfrm>
            <a:off x="10105715" y="2268870"/>
            <a:ext cx="0" cy="969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1C79E09C-E3FC-4360-BD88-2F395A827699}"/>
              </a:ext>
            </a:extLst>
          </p:cNvPr>
          <p:cNvSpPr/>
          <p:nvPr/>
        </p:nvSpPr>
        <p:spPr bwMode="gray">
          <a:xfrm>
            <a:off x="9669409" y="3238321"/>
            <a:ext cx="872612" cy="25515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酒店</a:t>
            </a:r>
            <a:r>
              <a:rPr lang="en-US" altLang="zh-CN" sz="900" b="1" dirty="0">
                <a:solidFill>
                  <a:schemeClr val="bg1"/>
                </a:solidFill>
              </a:rPr>
              <a:t>/</a:t>
            </a:r>
            <a:r>
              <a:rPr lang="zh-CN" altLang="en-US" sz="900" b="1" dirty="0">
                <a:solidFill>
                  <a:schemeClr val="bg1"/>
                </a:solidFill>
              </a:rPr>
              <a:t>餐厅</a:t>
            </a:r>
            <a:r>
              <a:rPr lang="en-US" altLang="zh-CN" sz="900" b="1" dirty="0">
                <a:solidFill>
                  <a:schemeClr val="bg1"/>
                </a:solidFill>
              </a:rPr>
              <a:t>/</a:t>
            </a:r>
            <a:r>
              <a:rPr lang="zh-CN" altLang="en-US" sz="900" b="1" dirty="0">
                <a:solidFill>
                  <a:schemeClr val="bg1"/>
                </a:solidFill>
              </a:rPr>
              <a:t>食堂等客户</a:t>
            </a:r>
          </a:p>
        </p:txBody>
      </p:sp>
      <p:sp>
        <p:nvSpPr>
          <p:cNvPr id="34" name="矩形 33">
            <a:extLst>
              <a:ext uri="{FF2B5EF4-FFF2-40B4-BE49-F238E27FC236}">
                <a16:creationId xmlns:a16="http://schemas.microsoft.com/office/drawing/2014/main" id="{FA1DABA4-D396-4633-A1C2-3A1ADB83FB9D}"/>
              </a:ext>
            </a:extLst>
          </p:cNvPr>
          <p:cNvSpPr/>
          <p:nvPr/>
        </p:nvSpPr>
        <p:spPr bwMode="gray">
          <a:xfrm>
            <a:off x="8304498" y="2687760"/>
            <a:ext cx="494045" cy="250254"/>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经销</a:t>
            </a:r>
          </a:p>
        </p:txBody>
      </p:sp>
      <p:sp>
        <p:nvSpPr>
          <p:cNvPr id="69" name="矩形 68">
            <a:extLst>
              <a:ext uri="{FF2B5EF4-FFF2-40B4-BE49-F238E27FC236}">
                <a16:creationId xmlns:a16="http://schemas.microsoft.com/office/drawing/2014/main" id="{98B1BC7C-08B0-4A60-8741-39DF8DE58E36}"/>
              </a:ext>
            </a:extLst>
          </p:cNvPr>
          <p:cNvSpPr/>
          <p:nvPr/>
        </p:nvSpPr>
        <p:spPr bwMode="gray">
          <a:xfrm>
            <a:off x="8942718" y="2682860"/>
            <a:ext cx="493314" cy="255153"/>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加盟</a:t>
            </a:r>
          </a:p>
        </p:txBody>
      </p:sp>
      <p:sp>
        <p:nvSpPr>
          <p:cNvPr id="35" name="矩形 34">
            <a:extLst>
              <a:ext uri="{FF2B5EF4-FFF2-40B4-BE49-F238E27FC236}">
                <a16:creationId xmlns:a16="http://schemas.microsoft.com/office/drawing/2014/main" id="{07E52256-7164-4314-9EBB-E2FC6A895DFE}"/>
              </a:ext>
            </a:extLst>
          </p:cNvPr>
          <p:cNvSpPr/>
          <p:nvPr/>
        </p:nvSpPr>
        <p:spPr bwMode="gray">
          <a:xfrm>
            <a:off x="8212898" y="3247468"/>
            <a:ext cx="1331133" cy="250254"/>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终端消费者</a:t>
            </a:r>
          </a:p>
        </p:txBody>
      </p:sp>
      <p:cxnSp>
        <p:nvCxnSpPr>
          <p:cNvPr id="39" name="直接箭头连接符 38">
            <a:extLst>
              <a:ext uri="{FF2B5EF4-FFF2-40B4-BE49-F238E27FC236}">
                <a16:creationId xmlns:a16="http://schemas.microsoft.com/office/drawing/2014/main" id="{FDC350A3-84EC-4FBB-BBE5-0D0166CF3375}"/>
              </a:ext>
            </a:extLst>
          </p:cNvPr>
          <p:cNvCxnSpPr>
            <a:cxnSpLocks/>
            <a:stCxn id="34" idx="2"/>
          </p:cNvCxnSpPr>
          <p:nvPr/>
        </p:nvCxnSpPr>
        <p:spPr>
          <a:xfrm flipH="1">
            <a:off x="8547675" y="2938014"/>
            <a:ext cx="3846" cy="288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44B72469-F11A-4BCA-A05C-4A5D12A6385B}"/>
              </a:ext>
            </a:extLst>
          </p:cNvPr>
          <p:cNvCxnSpPr>
            <a:cxnSpLocks/>
            <a:stCxn id="69" idx="2"/>
          </p:cNvCxnSpPr>
          <p:nvPr/>
        </p:nvCxnSpPr>
        <p:spPr>
          <a:xfrm>
            <a:off x="9189375" y="2938013"/>
            <a:ext cx="0" cy="3006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C0434078-37DC-4989-A6CB-DBCB08AAA701}"/>
              </a:ext>
            </a:extLst>
          </p:cNvPr>
          <p:cNvCxnSpPr>
            <a:cxnSpLocks/>
            <a:endCxn id="34" idx="0"/>
          </p:cNvCxnSpPr>
          <p:nvPr/>
        </p:nvCxnSpPr>
        <p:spPr>
          <a:xfrm flipH="1">
            <a:off x="8551521" y="2390256"/>
            <a:ext cx="6454" cy="297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E6936C86-3841-49E7-AE59-F407A5D9A3AD}"/>
              </a:ext>
            </a:extLst>
          </p:cNvPr>
          <p:cNvCxnSpPr>
            <a:cxnSpLocks/>
            <a:stCxn id="10" idx="2"/>
            <a:endCxn id="69" idx="0"/>
          </p:cNvCxnSpPr>
          <p:nvPr/>
        </p:nvCxnSpPr>
        <p:spPr>
          <a:xfrm flipH="1">
            <a:off x="9189375" y="2268870"/>
            <a:ext cx="4068" cy="413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D424A8A4-1C80-41EC-AA74-0D4DEB71CCD6}"/>
              </a:ext>
            </a:extLst>
          </p:cNvPr>
          <p:cNvCxnSpPr>
            <a:cxnSpLocks/>
          </p:cNvCxnSpPr>
          <p:nvPr/>
        </p:nvCxnSpPr>
        <p:spPr>
          <a:xfrm>
            <a:off x="8554581" y="2398886"/>
            <a:ext cx="647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7786B4C9-9422-4DE9-B10F-43AD1F96945C}"/>
              </a:ext>
            </a:extLst>
          </p:cNvPr>
          <p:cNvSpPr txBox="1"/>
          <p:nvPr/>
        </p:nvSpPr>
        <p:spPr>
          <a:xfrm>
            <a:off x="7920872" y="2391472"/>
            <a:ext cx="839425" cy="153888"/>
          </a:xfrm>
          <a:prstGeom prst="rect">
            <a:avLst/>
          </a:prstGeom>
          <a:noFill/>
        </p:spPr>
        <p:txBody>
          <a:bodyPr wrap="square" lIns="0" tIns="0" rIns="0" bIns="0" rtlCol="0">
            <a:spAutoFit/>
          </a:bodyPr>
          <a:lstStyle/>
          <a:p>
            <a:pPr algn="ctr">
              <a:spcBef>
                <a:spcPts val="600"/>
              </a:spcBef>
              <a:buSzPct val="100000"/>
            </a:pPr>
            <a:r>
              <a:rPr lang="en-US" altLang="zh-CN" sz="1000" dirty="0">
                <a:solidFill>
                  <a:srgbClr val="313131"/>
                </a:solidFill>
              </a:rPr>
              <a:t>17.05%</a:t>
            </a:r>
            <a:endParaRPr lang="zh-CN" altLang="en-US" sz="1000" dirty="0">
              <a:solidFill>
                <a:srgbClr val="313131"/>
              </a:solidFill>
            </a:endParaRPr>
          </a:p>
        </p:txBody>
      </p:sp>
      <p:sp>
        <p:nvSpPr>
          <p:cNvPr id="88" name="文本框 87">
            <a:extLst>
              <a:ext uri="{FF2B5EF4-FFF2-40B4-BE49-F238E27FC236}">
                <a16:creationId xmlns:a16="http://schemas.microsoft.com/office/drawing/2014/main" id="{154E6330-31E6-43DD-A926-E3FC368268D9}"/>
              </a:ext>
            </a:extLst>
          </p:cNvPr>
          <p:cNvSpPr txBox="1"/>
          <p:nvPr/>
        </p:nvSpPr>
        <p:spPr>
          <a:xfrm>
            <a:off x="9088417" y="2391472"/>
            <a:ext cx="839425" cy="153888"/>
          </a:xfrm>
          <a:prstGeom prst="rect">
            <a:avLst/>
          </a:prstGeom>
          <a:noFill/>
        </p:spPr>
        <p:txBody>
          <a:bodyPr wrap="square" lIns="0" tIns="0" rIns="0" bIns="0" rtlCol="0">
            <a:spAutoFit/>
          </a:bodyPr>
          <a:lstStyle/>
          <a:p>
            <a:pPr algn="ctr">
              <a:spcBef>
                <a:spcPts val="600"/>
              </a:spcBef>
              <a:buSzPct val="100000"/>
            </a:pPr>
            <a:r>
              <a:rPr lang="en-US" altLang="zh-CN" sz="1000" dirty="0">
                <a:solidFill>
                  <a:srgbClr val="313131"/>
                </a:solidFill>
              </a:rPr>
              <a:t>52.06%</a:t>
            </a:r>
            <a:endParaRPr lang="zh-CN" altLang="en-US" sz="1000" dirty="0">
              <a:solidFill>
                <a:srgbClr val="313131"/>
              </a:solidFill>
            </a:endParaRPr>
          </a:p>
        </p:txBody>
      </p:sp>
      <p:cxnSp>
        <p:nvCxnSpPr>
          <p:cNvPr id="89" name="直接箭头连接符 88">
            <a:extLst>
              <a:ext uri="{FF2B5EF4-FFF2-40B4-BE49-F238E27FC236}">
                <a16:creationId xmlns:a16="http://schemas.microsoft.com/office/drawing/2014/main" id="{AD8EFC4A-DF1B-4B1D-84DC-5D2F4371A4E8}"/>
              </a:ext>
            </a:extLst>
          </p:cNvPr>
          <p:cNvCxnSpPr>
            <a:cxnSpLocks/>
          </p:cNvCxnSpPr>
          <p:nvPr/>
        </p:nvCxnSpPr>
        <p:spPr>
          <a:xfrm>
            <a:off x="9202349" y="1710193"/>
            <a:ext cx="0" cy="290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CE1540BD-1FCB-48C5-B2C3-CE8A73BFA15C}"/>
              </a:ext>
            </a:extLst>
          </p:cNvPr>
          <p:cNvCxnSpPr>
            <a:cxnSpLocks/>
          </p:cNvCxnSpPr>
          <p:nvPr/>
        </p:nvCxnSpPr>
        <p:spPr>
          <a:xfrm>
            <a:off x="10095321" y="1726963"/>
            <a:ext cx="0" cy="2734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标题 1">
            <a:extLst>
              <a:ext uri="{FF2B5EF4-FFF2-40B4-BE49-F238E27FC236}">
                <a16:creationId xmlns:a16="http://schemas.microsoft.com/office/drawing/2014/main" id="{DF76659B-B854-4D62-908E-CC38E8FF1167}"/>
              </a:ext>
            </a:extLst>
          </p:cNvPr>
          <p:cNvSpPr txBox="1">
            <a:spLocks/>
          </p:cNvSpPr>
          <p:nvPr>
            <p:custDataLst>
              <p:tags r:id="rId1"/>
            </p:custDataLst>
          </p:nvPr>
        </p:nvSpPr>
        <p:spPr bwMode="gray">
          <a:xfrm>
            <a:off x="488950" y="243264"/>
            <a:ext cx="11252200" cy="334102"/>
          </a:xfrm>
          <a:prstGeom prst="rect">
            <a:avLst/>
          </a:prstGeom>
        </p:spPr>
        <p:txBody>
          <a:bodyPr vert="horz" lIns="0" tIns="0" rIns="0" bIns="0" rtlCol="0" anchor="t" anchorCtr="0">
            <a:noAutofit/>
          </a:bodyPr>
          <a:lstStyle>
            <a:lvl1pPr algn="l" defTabSz="1069215" rtl="0" eaLnBrk="1" latinLnBrk="0" hangingPunct="1">
              <a:spcBef>
                <a:spcPct val="0"/>
              </a:spcBef>
              <a:buNone/>
              <a:defRPr sz="2177" b="1" kern="1200">
                <a:solidFill>
                  <a:schemeClr val="tx1"/>
                </a:solidFill>
                <a:latin typeface="+mj-lt"/>
                <a:ea typeface="+mn-ea"/>
                <a:cs typeface="Calibri Light" panose="020F0302020204030204" pitchFamily="34" charset="0"/>
              </a:defRPr>
            </a:lvl1pPr>
          </a:lstStyle>
          <a:p>
            <a:r>
              <a:rPr kumimoji="1" lang="zh-CN" altLang="en-US" sz="1800" dirty="0">
                <a:solidFill>
                  <a:srgbClr val="ED8B00"/>
                </a:solidFill>
                <a:latin typeface="微软雅黑" panose="020B0503020204020204" pitchFamily="34" charset="-122"/>
                <a:ea typeface="微软雅黑" panose="020B0503020204020204" pitchFamily="34" charset="-122"/>
                <a:cs typeface="微软雅黑" panose="020B0503020204020204" pitchFamily="34" charset="-122"/>
              </a:rPr>
              <a:t>重点企业：味知香</a:t>
            </a:r>
            <a:endParaRPr kumimoji="1" lang="en-US" altLang="zh-CN" sz="1800" dirty="0">
              <a:solidFill>
                <a:srgbClr val="ED8B00"/>
              </a:solidFill>
              <a:latin typeface="微软雅黑" panose="020B0503020204020204" pitchFamily="34" charset="-122"/>
              <a:ea typeface="微软雅黑" panose="020B0503020204020204" pitchFamily="34" charset="-122"/>
              <a:cs typeface="微软雅黑" panose="020B0503020204020204" pitchFamily="34" charset="-122"/>
            </a:endParaRPr>
          </a:p>
          <a:p>
            <a:r>
              <a:rPr kumimoji="1" lang="zh-CN" altLang="en-US" sz="1800"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多元化渠道布局，</a:t>
            </a:r>
            <a:r>
              <a:rPr kumimoji="1" lang="en-US" altLang="zh-CN" sz="1800"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C</a:t>
            </a:r>
            <a:r>
              <a:rPr kumimoji="1" lang="zh-CN" altLang="en-US" sz="1800"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端零售为主</a:t>
            </a:r>
          </a:p>
        </p:txBody>
      </p:sp>
      <p:sp>
        <p:nvSpPr>
          <p:cNvPr id="44" name="Rectangle 330">
            <a:extLst>
              <a:ext uri="{FF2B5EF4-FFF2-40B4-BE49-F238E27FC236}">
                <a16:creationId xmlns:a16="http://schemas.microsoft.com/office/drawing/2014/main" id="{CF5C88BF-E9B0-4717-AE7E-58720F1F74C6}"/>
              </a:ext>
            </a:extLst>
          </p:cNvPr>
          <p:cNvSpPr/>
          <p:nvPr/>
        </p:nvSpPr>
        <p:spPr>
          <a:xfrm>
            <a:off x="816903" y="3619560"/>
            <a:ext cx="2989921" cy="338554"/>
          </a:xfrm>
          <a:prstGeom prst="rect">
            <a:avLst/>
          </a:prstGeom>
          <a:solidFill>
            <a:schemeClr val="bg1"/>
          </a:solidFill>
          <a:ln>
            <a:solidFill>
              <a:schemeClr val="bg1"/>
            </a:solidFill>
          </a:ln>
        </p:spPr>
        <p:txBody>
          <a:bodyPr wrap="none">
            <a:spAutoFit/>
          </a:bodyPr>
          <a:lstStyle/>
          <a:p>
            <a:r>
              <a:rPr lang="en-US" altLang="zh-CN" sz="1600" b="1" dirty="0">
                <a:solidFill>
                  <a:srgbClr val="FFCD00"/>
                </a:solidFill>
                <a:latin typeface="微软雅黑" panose="020B0503020204020204" pitchFamily="34" charset="-122"/>
                <a:ea typeface="微软雅黑" panose="020B0503020204020204" pitchFamily="34" charset="-122"/>
              </a:rPr>
              <a:t>C</a:t>
            </a:r>
            <a:r>
              <a:rPr lang="zh-CN" altLang="en-US" sz="1600" b="1" dirty="0">
                <a:solidFill>
                  <a:srgbClr val="FFCD00"/>
                </a:solidFill>
                <a:latin typeface="微软雅黑" panose="020B0503020204020204" pitchFamily="34" charset="-122"/>
                <a:ea typeface="微软雅黑" panose="020B0503020204020204" pitchFamily="34" charset="-122"/>
              </a:rPr>
              <a:t>端客户为核心，便于整合市场</a:t>
            </a:r>
          </a:p>
        </p:txBody>
      </p:sp>
      <p:sp>
        <p:nvSpPr>
          <p:cNvPr id="50" name="Freeform 36">
            <a:extLst>
              <a:ext uri="{FF2B5EF4-FFF2-40B4-BE49-F238E27FC236}">
                <a16:creationId xmlns:a16="http://schemas.microsoft.com/office/drawing/2014/main" id="{D5EC941A-8D20-4C8C-9FD1-22AB6877B1E6}"/>
              </a:ext>
            </a:extLst>
          </p:cNvPr>
          <p:cNvSpPr>
            <a:spLocks noChangeAspect="1" noEditPoints="1"/>
          </p:cNvSpPr>
          <p:nvPr/>
        </p:nvSpPr>
        <p:spPr bwMode="auto">
          <a:xfrm>
            <a:off x="405612" y="888919"/>
            <a:ext cx="386243" cy="386243"/>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ED8B00"/>
          </a:solidFill>
          <a:ln>
            <a:noFill/>
          </a:ln>
        </p:spPr>
        <p:txBody>
          <a:bodyPr vert="horz" wrap="square" lIns="72477" tIns="36238" rIns="72477" bIns="36238" numCol="1" anchor="t" anchorCtr="0" compatLnSpc="1">
            <a:prstTxWarp prst="textNoShape">
              <a:avLst/>
            </a:prstTxWarp>
          </a:bodyPr>
          <a:lstStyle/>
          <a:p>
            <a:pPr defTabSz="986912"/>
            <a:endParaRPr lang="en-GB" sz="1427" dirty="0">
              <a:solidFill>
                <a:srgbClr val="ED8B00"/>
              </a:solidFill>
              <a:latin typeface="Calibri"/>
              <a:ea typeface="华文细黑"/>
            </a:endParaRPr>
          </a:p>
        </p:txBody>
      </p:sp>
      <p:sp>
        <p:nvSpPr>
          <p:cNvPr id="63" name="Rectangle 330">
            <a:extLst>
              <a:ext uri="{FF2B5EF4-FFF2-40B4-BE49-F238E27FC236}">
                <a16:creationId xmlns:a16="http://schemas.microsoft.com/office/drawing/2014/main" id="{E671437A-B815-4691-AB28-5C884D51C0F4}"/>
              </a:ext>
            </a:extLst>
          </p:cNvPr>
          <p:cNvSpPr/>
          <p:nvPr/>
        </p:nvSpPr>
        <p:spPr>
          <a:xfrm>
            <a:off x="791853" y="936609"/>
            <a:ext cx="1415772" cy="338554"/>
          </a:xfrm>
          <a:prstGeom prst="rect">
            <a:avLst/>
          </a:prstGeom>
        </p:spPr>
        <p:txBody>
          <a:bodyPr wrap="none">
            <a:spAutoFit/>
          </a:bodyPr>
          <a:lstStyle/>
          <a:p>
            <a:r>
              <a:rPr lang="zh-CN" altLang="en-US" sz="1600" b="1" dirty="0">
                <a:solidFill>
                  <a:srgbClr val="ED8B00"/>
                </a:solidFill>
                <a:latin typeface="微软雅黑" panose="020B0503020204020204" pitchFamily="34" charset="-122"/>
                <a:ea typeface="微软雅黑" panose="020B0503020204020204" pitchFamily="34" charset="-122"/>
                <a:cs typeface="Open Sans" pitchFamily="34" charset="0"/>
              </a:rPr>
              <a:t>业务流程搭建</a:t>
            </a:r>
            <a:endParaRPr lang="en-US" sz="1600" b="1" dirty="0">
              <a:solidFill>
                <a:srgbClr val="ED8B00"/>
              </a:solidFill>
              <a:latin typeface="微软雅黑" panose="020B0503020204020204" pitchFamily="34" charset="-122"/>
              <a:ea typeface="微软雅黑" panose="020B0503020204020204" pitchFamily="34" charset="-122"/>
              <a:cs typeface="Open Sans" pitchFamily="34" charset="0"/>
            </a:endParaRPr>
          </a:p>
        </p:txBody>
      </p:sp>
      <p:sp>
        <p:nvSpPr>
          <p:cNvPr id="71" name="文本框 70">
            <a:extLst>
              <a:ext uri="{FF2B5EF4-FFF2-40B4-BE49-F238E27FC236}">
                <a16:creationId xmlns:a16="http://schemas.microsoft.com/office/drawing/2014/main" id="{54A38A52-3458-4F19-855A-3EA822AC2BFB}"/>
              </a:ext>
            </a:extLst>
          </p:cNvPr>
          <p:cNvSpPr txBox="1"/>
          <p:nvPr/>
        </p:nvSpPr>
        <p:spPr>
          <a:xfrm>
            <a:off x="324200" y="1592883"/>
            <a:ext cx="2277599" cy="1384995"/>
          </a:xfrm>
          <a:prstGeom prst="rect">
            <a:avLst/>
          </a:prstGeom>
          <a:noFill/>
        </p:spPr>
        <p:txBody>
          <a:bodyPr wrap="square">
            <a:spAutoFit/>
          </a:bodyPr>
          <a:lstStyle/>
          <a:p>
            <a:r>
              <a:rPr lang="zh-CN" altLang="en-US" sz="1200" dirty="0"/>
              <a:t>公司专注于半成品菜的研发、生产、销售，主要产品包括肉禽类、水产类半成品菜。除上述主要产品外，公司还推出了蔬菜类、礼盒类等半成品菜产品以及酱包、调料包等预制调味品。</a:t>
            </a:r>
          </a:p>
        </p:txBody>
      </p:sp>
      <p:sp>
        <p:nvSpPr>
          <p:cNvPr id="72" name="矩形 71">
            <a:extLst>
              <a:ext uri="{FF2B5EF4-FFF2-40B4-BE49-F238E27FC236}">
                <a16:creationId xmlns:a16="http://schemas.microsoft.com/office/drawing/2014/main" id="{5E0FD1BA-D2F3-4B18-9147-41748CCC3F20}"/>
              </a:ext>
            </a:extLst>
          </p:cNvPr>
          <p:cNvSpPr/>
          <p:nvPr/>
        </p:nvSpPr>
        <p:spPr bwMode="gray">
          <a:xfrm>
            <a:off x="3380876" y="1112505"/>
            <a:ext cx="647663" cy="33410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辅料准备</a:t>
            </a:r>
          </a:p>
        </p:txBody>
      </p:sp>
      <p:sp>
        <p:nvSpPr>
          <p:cNvPr id="73" name="矩形 72">
            <a:extLst>
              <a:ext uri="{FF2B5EF4-FFF2-40B4-BE49-F238E27FC236}">
                <a16:creationId xmlns:a16="http://schemas.microsoft.com/office/drawing/2014/main" id="{3512A02A-31E0-4596-A700-224A3CCE761E}"/>
              </a:ext>
            </a:extLst>
          </p:cNvPr>
          <p:cNvSpPr/>
          <p:nvPr/>
        </p:nvSpPr>
        <p:spPr bwMode="gray">
          <a:xfrm>
            <a:off x="4215025" y="1112505"/>
            <a:ext cx="647663" cy="33410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研制配置</a:t>
            </a:r>
          </a:p>
        </p:txBody>
      </p:sp>
      <p:sp>
        <p:nvSpPr>
          <p:cNvPr id="74" name="矩形 73">
            <a:extLst>
              <a:ext uri="{FF2B5EF4-FFF2-40B4-BE49-F238E27FC236}">
                <a16:creationId xmlns:a16="http://schemas.microsoft.com/office/drawing/2014/main" id="{D43FF8F3-9EEE-4B0E-846D-D7108D497F73}"/>
              </a:ext>
            </a:extLst>
          </p:cNvPr>
          <p:cNvSpPr/>
          <p:nvPr/>
        </p:nvSpPr>
        <p:spPr bwMode="gray">
          <a:xfrm>
            <a:off x="3380876" y="1639844"/>
            <a:ext cx="647663" cy="33410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解冻</a:t>
            </a:r>
          </a:p>
        </p:txBody>
      </p:sp>
      <p:sp>
        <p:nvSpPr>
          <p:cNvPr id="78" name="矩形 77">
            <a:extLst>
              <a:ext uri="{FF2B5EF4-FFF2-40B4-BE49-F238E27FC236}">
                <a16:creationId xmlns:a16="http://schemas.microsoft.com/office/drawing/2014/main" id="{5F9FE94C-32F2-4FD6-87E7-C580824D0CEA}"/>
              </a:ext>
            </a:extLst>
          </p:cNvPr>
          <p:cNvSpPr/>
          <p:nvPr/>
        </p:nvSpPr>
        <p:spPr bwMode="gray">
          <a:xfrm>
            <a:off x="4215025" y="1639844"/>
            <a:ext cx="647663" cy="33410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沥水</a:t>
            </a:r>
            <a:r>
              <a:rPr lang="en-US" altLang="zh-CN" sz="900" b="1" dirty="0">
                <a:solidFill>
                  <a:schemeClr val="bg1"/>
                </a:solidFill>
              </a:rPr>
              <a:t>/</a:t>
            </a:r>
            <a:r>
              <a:rPr lang="zh-CN" altLang="en-US" sz="900" b="1" dirty="0">
                <a:solidFill>
                  <a:schemeClr val="bg1"/>
                </a:solidFill>
              </a:rPr>
              <a:t>清理</a:t>
            </a:r>
            <a:r>
              <a:rPr lang="en-US" altLang="zh-CN" sz="900" b="1" dirty="0">
                <a:solidFill>
                  <a:schemeClr val="bg1"/>
                </a:solidFill>
              </a:rPr>
              <a:t>/</a:t>
            </a:r>
            <a:r>
              <a:rPr lang="zh-CN" altLang="en-US" sz="900" b="1" dirty="0">
                <a:solidFill>
                  <a:schemeClr val="bg1"/>
                </a:solidFill>
              </a:rPr>
              <a:t>挑拣</a:t>
            </a:r>
          </a:p>
        </p:txBody>
      </p:sp>
      <p:sp>
        <p:nvSpPr>
          <p:cNvPr id="79" name="矩形 78">
            <a:extLst>
              <a:ext uri="{FF2B5EF4-FFF2-40B4-BE49-F238E27FC236}">
                <a16:creationId xmlns:a16="http://schemas.microsoft.com/office/drawing/2014/main" id="{52201E0C-89A5-4CF4-81F7-55DBAC6A030D}"/>
              </a:ext>
            </a:extLst>
          </p:cNvPr>
          <p:cNvSpPr/>
          <p:nvPr/>
        </p:nvSpPr>
        <p:spPr bwMode="gray">
          <a:xfrm>
            <a:off x="5049174" y="1639844"/>
            <a:ext cx="647663" cy="33410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腌制</a:t>
            </a:r>
            <a:endParaRPr lang="en-US" altLang="zh-CN" sz="900" b="1" dirty="0">
              <a:solidFill>
                <a:schemeClr val="bg1"/>
              </a:solidFill>
            </a:endParaRPr>
          </a:p>
        </p:txBody>
      </p:sp>
      <p:sp>
        <p:nvSpPr>
          <p:cNvPr id="80" name="矩形 79">
            <a:extLst>
              <a:ext uri="{FF2B5EF4-FFF2-40B4-BE49-F238E27FC236}">
                <a16:creationId xmlns:a16="http://schemas.microsoft.com/office/drawing/2014/main" id="{62CBC8AF-15DC-4F92-A693-D23525A3F887}"/>
              </a:ext>
            </a:extLst>
          </p:cNvPr>
          <p:cNvSpPr/>
          <p:nvPr/>
        </p:nvSpPr>
        <p:spPr bwMode="gray">
          <a:xfrm>
            <a:off x="2546727" y="1639844"/>
            <a:ext cx="647663" cy="33410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原料准备</a:t>
            </a:r>
          </a:p>
        </p:txBody>
      </p:sp>
      <p:sp>
        <p:nvSpPr>
          <p:cNvPr id="81" name="矩形 80">
            <a:extLst>
              <a:ext uri="{FF2B5EF4-FFF2-40B4-BE49-F238E27FC236}">
                <a16:creationId xmlns:a16="http://schemas.microsoft.com/office/drawing/2014/main" id="{E2B4B6AE-2800-45AD-BDE1-020026FCCF9F}"/>
              </a:ext>
            </a:extLst>
          </p:cNvPr>
          <p:cNvSpPr/>
          <p:nvPr/>
        </p:nvSpPr>
        <p:spPr bwMode="gray">
          <a:xfrm>
            <a:off x="2546727" y="2161487"/>
            <a:ext cx="647663" cy="33410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速冻</a:t>
            </a:r>
          </a:p>
        </p:txBody>
      </p:sp>
      <p:sp>
        <p:nvSpPr>
          <p:cNvPr id="82" name="矩形 81">
            <a:extLst>
              <a:ext uri="{FF2B5EF4-FFF2-40B4-BE49-F238E27FC236}">
                <a16:creationId xmlns:a16="http://schemas.microsoft.com/office/drawing/2014/main" id="{DA1857C0-3D21-443B-8602-5100514EA393}"/>
              </a:ext>
            </a:extLst>
          </p:cNvPr>
          <p:cNvSpPr/>
          <p:nvPr/>
        </p:nvSpPr>
        <p:spPr bwMode="gray">
          <a:xfrm>
            <a:off x="4215025" y="2161487"/>
            <a:ext cx="647663" cy="33410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定量包装</a:t>
            </a:r>
          </a:p>
        </p:txBody>
      </p:sp>
      <p:sp>
        <p:nvSpPr>
          <p:cNvPr id="83" name="矩形 82">
            <a:extLst>
              <a:ext uri="{FF2B5EF4-FFF2-40B4-BE49-F238E27FC236}">
                <a16:creationId xmlns:a16="http://schemas.microsoft.com/office/drawing/2014/main" id="{79273135-5060-4F46-B19E-7C13D08E66C0}"/>
              </a:ext>
            </a:extLst>
          </p:cNvPr>
          <p:cNvSpPr/>
          <p:nvPr/>
        </p:nvSpPr>
        <p:spPr bwMode="gray">
          <a:xfrm>
            <a:off x="5049173" y="2161487"/>
            <a:ext cx="647663" cy="33410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翻拌静置</a:t>
            </a:r>
          </a:p>
        </p:txBody>
      </p:sp>
      <p:sp>
        <p:nvSpPr>
          <p:cNvPr id="86" name="矩形 85">
            <a:extLst>
              <a:ext uri="{FF2B5EF4-FFF2-40B4-BE49-F238E27FC236}">
                <a16:creationId xmlns:a16="http://schemas.microsoft.com/office/drawing/2014/main" id="{055AF0D4-3E3E-4B4A-89E5-EB2F2A134C9D}"/>
              </a:ext>
            </a:extLst>
          </p:cNvPr>
          <p:cNvSpPr/>
          <p:nvPr/>
        </p:nvSpPr>
        <p:spPr bwMode="gray">
          <a:xfrm>
            <a:off x="4215025" y="2743547"/>
            <a:ext cx="647663" cy="33410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金属探测</a:t>
            </a:r>
          </a:p>
        </p:txBody>
      </p:sp>
      <p:sp>
        <p:nvSpPr>
          <p:cNvPr id="93" name="矩形 92">
            <a:extLst>
              <a:ext uri="{FF2B5EF4-FFF2-40B4-BE49-F238E27FC236}">
                <a16:creationId xmlns:a16="http://schemas.microsoft.com/office/drawing/2014/main" id="{A28A3D18-3277-4B7C-B39D-36F226153466}"/>
              </a:ext>
            </a:extLst>
          </p:cNvPr>
          <p:cNvSpPr/>
          <p:nvPr/>
        </p:nvSpPr>
        <p:spPr bwMode="gray">
          <a:xfrm>
            <a:off x="2546727" y="2738723"/>
            <a:ext cx="647663" cy="33410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贴标</a:t>
            </a:r>
          </a:p>
        </p:txBody>
      </p:sp>
      <p:sp>
        <p:nvSpPr>
          <p:cNvPr id="94" name="矩形 93">
            <a:extLst>
              <a:ext uri="{FF2B5EF4-FFF2-40B4-BE49-F238E27FC236}">
                <a16:creationId xmlns:a16="http://schemas.microsoft.com/office/drawing/2014/main" id="{E7CEDCDB-7D65-4012-897E-2301505258F8}"/>
              </a:ext>
            </a:extLst>
          </p:cNvPr>
          <p:cNvSpPr/>
          <p:nvPr/>
        </p:nvSpPr>
        <p:spPr bwMode="gray">
          <a:xfrm>
            <a:off x="3378547" y="2738723"/>
            <a:ext cx="647663" cy="33410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覆膜</a:t>
            </a:r>
          </a:p>
        </p:txBody>
      </p:sp>
      <p:sp>
        <p:nvSpPr>
          <p:cNvPr id="95" name="矩形 94">
            <a:extLst>
              <a:ext uri="{FF2B5EF4-FFF2-40B4-BE49-F238E27FC236}">
                <a16:creationId xmlns:a16="http://schemas.microsoft.com/office/drawing/2014/main" id="{9C95D94C-B209-4A7B-A821-E681E1DECBEA}"/>
              </a:ext>
            </a:extLst>
          </p:cNvPr>
          <p:cNvSpPr/>
          <p:nvPr/>
        </p:nvSpPr>
        <p:spPr bwMode="gray">
          <a:xfrm>
            <a:off x="5055666" y="3242821"/>
            <a:ext cx="647663" cy="334101"/>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装箱销售</a:t>
            </a:r>
          </a:p>
        </p:txBody>
      </p:sp>
      <p:sp>
        <p:nvSpPr>
          <p:cNvPr id="3" name="流程图: 决策 2">
            <a:extLst>
              <a:ext uri="{FF2B5EF4-FFF2-40B4-BE49-F238E27FC236}">
                <a16:creationId xmlns:a16="http://schemas.microsoft.com/office/drawing/2014/main" id="{2B394DE7-C3A1-425C-A481-F48235D0E814}"/>
              </a:ext>
            </a:extLst>
          </p:cNvPr>
          <p:cNvSpPr/>
          <p:nvPr/>
        </p:nvSpPr>
        <p:spPr bwMode="gray">
          <a:xfrm>
            <a:off x="4212455" y="3236283"/>
            <a:ext cx="650231" cy="334101"/>
          </a:xfrm>
          <a:prstGeom prst="flowChartDecision">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检查</a:t>
            </a:r>
          </a:p>
        </p:txBody>
      </p:sp>
      <p:sp>
        <p:nvSpPr>
          <p:cNvPr id="97" name="流程图: 决策 96">
            <a:extLst>
              <a:ext uri="{FF2B5EF4-FFF2-40B4-BE49-F238E27FC236}">
                <a16:creationId xmlns:a16="http://schemas.microsoft.com/office/drawing/2014/main" id="{0E331A91-BEDA-4A87-98A5-BC8B89DDFA90}"/>
              </a:ext>
            </a:extLst>
          </p:cNvPr>
          <p:cNvSpPr/>
          <p:nvPr/>
        </p:nvSpPr>
        <p:spPr bwMode="gray">
          <a:xfrm>
            <a:off x="3379149" y="2161487"/>
            <a:ext cx="647061" cy="334101"/>
          </a:xfrm>
          <a:prstGeom prst="flowChartDecision">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900" b="1" dirty="0">
                <a:solidFill>
                  <a:schemeClr val="bg1"/>
                </a:solidFill>
              </a:rPr>
              <a:t>称量</a:t>
            </a:r>
          </a:p>
        </p:txBody>
      </p:sp>
      <p:cxnSp>
        <p:nvCxnSpPr>
          <p:cNvPr id="98" name="直接箭头连接符 97">
            <a:extLst>
              <a:ext uri="{FF2B5EF4-FFF2-40B4-BE49-F238E27FC236}">
                <a16:creationId xmlns:a16="http://schemas.microsoft.com/office/drawing/2014/main" id="{F53F7C11-0CDE-473B-A5DF-95EBA2AC0221}"/>
              </a:ext>
            </a:extLst>
          </p:cNvPr>
          <p:cNvCxnSpPr>
            <a:cxnSpLocks/>
            <a:stCxn id="72" idx="3"/>
            <a:endCxn id="73" idx="1"/>
          </p:cNvCxnSpPr>
          <p:nvPr/>
        </p:nvCxnSpPr>
        <p:spPr>
          <a:xfrm>
            <a:off x="4028539" y="1279556"/>
            <a:ext cx="1864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72E7727A-DEA0-4DBB-AF09-EF747222E157}"/>
              </a:ext>
            </a:extLst>
          </p:cNvPr>
          <p:cNvCxnSpPr>
            <a:cxnSpLocks/>
            <a:endCxn id="79" idx="0"/>
          </p:cNvCxnSpPr>
          <p:nvPr/>
        </p:nvCxnSpPr>
        <p:spPr>
          <a:xfrm>
            <a:off x="5373004" y="1276473"/>
            <a:ext cx="2" cy="3633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D3DFD22E-98B3-480B-9829-CF40284D8175}"/>
              </a:ext>
            </a:extLst>
          </p:cNvPr>
          <p:cNvCxnSpPr>
            <a:cxnSpLocks/>
            <a:stCxn id="73" idx="3"/>
          </p:cNvCxnSpPr>
          <p:nvPr/>
        </p:nvCxnSpPr>
        <p:spPr>
          <a:xfrm>
            <a:off x="4862688" y="1279556"/>
            <a:ext cx="5168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DDFE67F5-ED50-4E34-8F84-80F0FECEC44F}"/>
              </a:ext>
            </a:extLst>
          </p:cNvPr>
          <p:cNvCxnSpPr>
            <a:cxnSpLocks/>
          </p:cNvCxnSpPr>
          <p:nvPr/>
        </p:nvCxnSpPr>
        <p:spPr>
          <a:xfrm>
            <a:off x="4028539" y="1806895"/>
            <a:ext cx="1864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F314B029-3008-4045-897F-05921EF06D0D}"/>
              </a:ext>
            </a:extLst>
          </p:cNvPr>
          <p:cNvCxnSpPr>
            <a:cxnSpLocks/>
            <a:stCxn id="3" idx="3"/>
            <a:endCxn id="95" idx="1"/>
          </p:cNvCxnSpPr>
          <p:nvPr/>
        </p:nvCxnSpPr>
        <p:spPr>
          <a:xfrm>
            <a:off x="4862686" y="3403334"/>
            <a:ext cx="192980" cy="6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9165CCD8-A966-4FAA-A971-E11F458485A4}"/>
              </a:ext>
            </a:extLst>
          </p:cNvPr>
          <p:cNvCxnSpPr>
            <a:cxnSpLocks/>
          </p:cNvCxnSpPr>
          <p:nvPr/>
        </p:nvCxnSpPr>
        <p:spPr>
          <a:xfrm>
            <a:off x="3192061" y="1806895"/>
            <a:ext cx="1864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35D857F4-9C08-489F-8688-1B173F2DAB1D}"/>
              </a:ext>
            </a:extLst>
          </p:cNvPr>
          <p:cNvCxnSpPr>
            <a:cxnSpLocks/>
            <a:stCxn id="83" idx="1"/>
            <a:endCxn id="82" idx="3"/>
          </p:cNvCxnSpPr>
          <p:nvPr/>
        </p:nvCxnSpPr>
        <p:spPr>
          <a:xfrm flipH="1">
            <a:off x="4862688" y="2328538"/>
            <a:ext cx="1864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1508180B-7793-4D03-9659-87012859D07B}"/>
              </a:ext>
            </a:extLst>
          </p:cNvPr>
          <p:cNvCxnSpPr>
            <a:cxnSpLocks/>
          </p:cNvCxnSpPr>
          <p:nvPr/>
        </p:nvCxnSpPr>
        <p:spPr>
          <a:xfrm flipH="1">
            <a:off x="4025971" y="2328538"/>
            <a:ext cx="1864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66C52321-4411-4163-BAAB-FE2F67747B99}"/>
              </a:ext>
            </a:extLst>
          </p:cNvPr>
          <p:cNvCxnSpPr>
            <a:cxnSpLocks/>
          </p:cNvCxnSpPr>
          <p:nvPr/>
        </p:nvCxnSpPr>
        <p:spPr>
          <a:xfrm flipH="1">
            <a:off x="3192061" y="2328538"/>
            <a:ext cx="1864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7B66B764-B42E-4080-8277-39DF78AA729E}"/>
              </a:ext>
            </a:extLst>
          </p:cNvPr>
          <p:cNvCxnSpPr>
            <a:cxnSpLocks/>
          </p:cNvCxnSpPr>
          <p:nvPr/>
        </p:nvCxnSpPr>
        <p:spPr>
          <a:xfrm>
            <a:off x="3192061" y="2911015"/>
            <a:ext cx="1864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B4DE853E-ED47-4820-B121-85EBC01A9513}"/>
              </a:ext>
            </a:extLst>
          </p:cNvPr>
          <p:cNvCxnSpPr>
            <a:cxnSpLocks/>
          </p:cNvCxnSpPr>
          <p:nvPr/>
        </p:nvCxnSpPr>
        <p:spPr>
          <a:xfrm>
            <a:off x="4030746" y="2911015"/>
            <a:ext cx="1864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820774A5-D81F-4DD3-8B8A-5B1C8FFB6533}"/>
              </a:ext>
            </a:extLst>
          </p:cNvPr>
          <p:cNvCxnSpPr>
            <a:cxnSpLocks/>
            <a:stCxn id="81" idx="2"/>
            <a:endCxn id="93" idx="0"/>
          </p:cNvCxnSpPr>
          <p:nvPr/>
        </p:nvCxnSpPr>
        <p:spPr>
          <a:xfrm>
            <a:off x="2870559" y="2495589"/>
            <a:ext cx="0" cy="243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047F1278-5A72-4D3E-92CD-99B5B23D0D43}"/>
              </a:ext>
            </a:extLst>
          </p:cNvPr>
          <p:cNvCxnSpPr>
            <a:cxnSpLocks/>
            <a:endCxn id="94" idx="2"/>
          </p:cNvCxnSpPr>
          <p:nvPr/>
        </p:nvCxnSpPr>
        <p:spPr>
          <a:xfrm flipV="1">
            <a:off x="3702379" y="3072825"/>
            <a:ext cx="0" cy="330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7857CB08-360F-4CBD-AC7D-1EA235362AD5}"/>
              </a:ext>
            </a:extLst>
          </p:cNvPr>
          <p:cNvCxnSpPr>
            <a:cxnSpLocks/>
          </p:cNvCxnSpPr>
          <p:nvPr/>
        </p:nvCxnSpPr>
        <p:spPr>
          <a:xfrm>
            <a:off x="2870559" y="3406789"/>
            <a:ext cx="13418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6E8D233B-7C3B-4769-9983-54F706274B57}"/>
              </a:ext>
            </a:extLst>
          </p:cNvPr>
          <p:cNvCxnSpPr>
            <a:cxnSpLocks/>
          </p:cNvCxnSpPr>
          <p:nvPr/>
        </p:nvCxnSpPr>
        <p:spPr>
          <a:xfrm flipV="1">
            <a:off x="2870558" y="3072825"/>
            <a:ext cx="0" cy="330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6E05F589-065C-4240-8CA6-FA634EF6B5AE}"/>
              </a:ext>
            </a:extLst>
          </p:cNvPr>
          <p:cNvCxnSpPr>
            <a:cxnSpLocks/>
            <a:stCxn id="86" idx="2"/>
            <a:endCxn id="3" idx="0"/>
          </p:cNvCxnSpPr>
          <p:nvPr/>
        </p:nvCxnSpPr>
        <p:spPr>
          <a:xfrm flipH="1">
            <a:off x="4537571" y="3077649"/>
            <a:ext cx="1286" cy="158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97D55681-9750-44EE-A690-835C96B4571A}"/>
              </a:ext>
            </a:extLst>
          </p:cNvPr>
          <p:cNvCxnSpPr>
            <a:cxnSpLocks/>
          </p:cNvCxnSpPr>
          <p:nvPr/>
        </p:nvCxnSpPr>
        <p:spPr>
          <a:xfrm>
            <a:off x="3702378" y="2643218"/>
            <a:ext cx="8334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C2969194-A12B-45E1-AFB4-BCD4B3CE7A09}"/>
              </a:ext>
            </a:extLst>
          </p:cNvPr>
          <p:cNvCxnSpPr>
            <a:cxnSpLocks/>
            <a:endCxn id="82" idx="2"/>
          </p:cNvCxnSpPr>
          <p:nvPr/>
        </p:nvCxnSpPr>
        <p:spPr>
          <a:xfrm flipV="1">
            <a:off x="4535796" y="2495589"/>
            <a:ext cx="3061" cy="136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DC65F4C4-5356-4E2C-9366-0AA148781BF7}"/>
              </a:ext>
            </a:extLst>
          </p:cNvPr>
          <p:cNvCxnSpPr>
            <a:cxnSpLocks/>
            <a:stCxn id="97" idx="2"/>
          </p:cNvCxnSpPr>
          <p:nvPr/>
        </p:nvCxnSpPr>
        <p:spPr>
          <a:xfrm>
            <a:off x="3702680" y="2495588"/>
            <a:ext cx="0" cy="1476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Freeform 850">
            <a:extLst>
              <a:ext uri="{FF2B5EF4-FFF2-40B4-BE49-F238E27FC236}">
                <a16:creationId xmlns:a16="http://schemas.microsoft.com/office/drawing/2014/main" id="{A2A3306B-A68D-484E-A837-444ADC2AD39E}"/>
              </a:ext>
            </a:extLst>
          </p:cNvPr>
          <p:cNvSpPr>
            <a:spLocks noChangeAspect="1" noEditPoints="1"/>
          </p:cNvSpPr>
          <p:nvPr/>
        </p:nvSpPr>
        <p:spPr bwMode="auto">
          <a:xfrm>
            <a:off x="5913192" y="910365"/>
            <a:ext cx="383113" cy="384242"/>
          </a:xfrm>
          <a:custGeom>
            <a:avLst/>
            <a:gdLst>
              <a:gd name="T0" fmla="*/ 181 w 512"/>
              <a:gd name="T1" fmla="*/ 384 h 512"/>
              <a:gd name="T2" fmla="*/ 170 w 512"/>
              <a:gd name="T3" fmla="*/ 394 h 512"/>
              <a:gd name="T4" fmla="*/ 160 w 512"/>
              <a:gd name="T5" fmla="*/ 384 h 512"/>
              <a:gd name="T6" fmla="*/ 170 w 512"/>
              <a:gd name="T7" fmla="*/ 373 h 512"/>
              <a:gd name="T8" fmla="*/ 181 w 512"/>
              <a:gd name="T9" fmla="*/ 384 h 512"/>
              <a:gd name="T10" fmla="*/ 256 w 512"/>
              <a:gd name="T11" fmla="*/ 373 h 512"/>
              <a:gd name="T12" fmla="*/ 245 w 512"/>
              <a:gd name="T13" fmla="*/ 384 h 512"/>
              <a:gd name="T14" fmla="*/ 256 w 512"/>
              <a:gd name="T15" fmla="*/ 394 h 512"/>
              <a:gd name="T16" fmla="*/ 266 w 512"/>
              <a:gd name="T17" fmla="*/ 384 h 512"/>
              <a:gd name="T18" fmla="*/ 256 w 512"/>
              <a:gd name="T19" fmla="*/ 373 h 512"/>
              <a:gd name="T20" fmla="*/ 256 w 512"/>
              <a:gd name="T21" fmla="*/ 117 h 512"/>
              <a:gd name="T22" fmla="*/ 245 w 512"/>
              <a:gd name="T23" fmla="*/ 128 h 512"/>
              <a:gd name="T24" fmla="*/ 256 w 512"/>
              <a:gd name="T25" fmla="*/ 138 h 512"/>
              <a:gd name="T26" fmla="*/ 266 w 512"/>
              <a:gd name="T27" fmla="*/ 128 h 512"/>
              <a:gd name="T28" fmla="*/ 256 w 512"/>
              <a:gd name="T29" fmla="*/ 117 h 512"/>
              <a:gd name="T30" fmla="*/ 341 w 512"/>
              <a:gd name="T31" fmla="*/ 373 h 512"/>
              <a:gd name="T32" fmla="*/ 330 w 512"/>
              <a:gd name="T33" fmla="*/ 384 h 512"/>
              <a:gd name="T34" fmla="*/ 341 w 512"/>
              <a:gd name="T35" fmla="*/ 394 h 512"/>
              <a:gd name="T36" fmla="*/ 352 w 512"/>
              <a:gd name="T37" fmla="*/ 384 h 512"/>
              <a:gd name="T38" fmla="*/ 341 w 512"/>
              <a:gd name="T39" fmla="*/ 373 h 512"/>
              <a:gd name="T40" fmla="*/ 512 w 512"/>
              <a:gd name="T41" fmla="*/ 256 h 512"/>
              <a:gd name="T42" fmla="*/ 256 w 512"/>
              <a:gd name="T43" fmla="*/ 512 h 512"/>
              <a:gd name="T44" fmla="*/ 0 w 512"/>
              <a:gd name="T45" fmla="*/ 256 h 512"/>
              <a:gd name="T46" fmla="*/ 256 w 512"/>
              <a:gd name="T47" fmla="*/ 0 h 512"/>
              <a:gd name="T48" fmla="*/ 512 w 512"/>
              <a:gd name="T49" fmla="*/ 256 h 512"/>
              <a:gd name="T50" fmla="*/ 373 w 512"/>
              <a:gd name="T51" fmla="*/ 384 h 512"/>
              <a:gd name="T52" fmla="*/ 352 w 512"/>
              <a:gd name="T53" fmla="*/ 354 h 512"/>
              <a:gd name="T54" fmla="*/ 352 w 512"/>
              <a:gd name="T55" fmla="*/ 277 h 512"/>
              <a:gd name="T56" fmla="*/ 320 w 512"/>
              <a:gd name="T57" fmla="*/ 245 h 512"/>
              <a:gd name="T58" fmla="*/ 266 w 512"/>
              <a:gd name="T59" fmla="*/ 245 h 512"/>
              <a:gd name="T60" fmla="*/ 266 w 512"/>
              <a:gd name="T61" fmla="*/ 158 h 512"/>
              <a:gd name="T62" fmla="*/ 288 w 512"/>
              <a:gd name="T63" fmla="*/ 128 h 512"/>
              <a:gd name="T64" fmla="*/ 256 w 512"/>
              <a:gd name="T65" fmla="*/ 96 h 512"/>
              <a:gd name="T66" fmla="*/ 224 w 512"/>
              <a:gd name="T67" fmla="*/ 128 h 512"/>
              <a:gd name="T68" fmla="*/ 245 w 512"/>
              <a:gd name="T69" fmla="*/ 158 h 512"/>
              <a:gd name="T70" fmla="*/ 245 w 512"/>
              <a:gd name="T71" fmla="*/ 245 h 512"/>
              <a:gd name="T72" fmla="*/ 192 w 512"/>
              <a:gd name="T73" fmla="*/ 245 h 512"/>
              <a:gd name="T74" fmla="*/ 160 w 512"/>
              <a:gd name="T75" fmla="*/ 277 h 512"/>
              <a:gd name="T76" fmla="*/ 160 w 512"/>
              <a:gd name="T77" fmla="*/ 354 h 512"/>
              <a:gd name="T78" fmla="*/ 138 w 512"/>
              <a:gd name="T79" fmla="*/ 384 h 512"/>
              <a:gd name="T80" fmla="*/ 170 w 512"/>
              <a:gd name="T81" fmla="*/ 416 h 512"/>
              <a:gd name="T82" fmla="*/ 202 w 512"/>
              <a:gd name="T83" fmla="*/ 384 h 512"/>
              <a:gd name="T84" fmla="*/ 181 w 512"/>
              <a:gd name="T85" fmla="*/ 354 h 512"/>
              <a:gd name="T86" fmla="*/ 181 w 512"/>
              <a:gd name="T87" fmla="*/ 277 h 512"/>
              <a:gd name="T88" fmla="*/ 192 w 512"/>
              <a:gd name="T89" fmla="*/ 266 h 512"/>
              <a:gd name="T90" fmla="*/ 245 w 512"/>
              <a:gd name="T91" fmla="*/ 266 h 512"/>
              <a:gd name="T92" fmla="*/ 245 w 512"/>
              <a:gd name="T93" fmla="*/ 354 h 512"/>
              <a:gd name="T94" fmla="*/ 224 w 512"/>
              <a:gd name="T95" fmla="*/ 384 h 512"/>
              <a:gd name="T96" fmla="*/ 256 w 512"/>
              <a:gd name="T97" fmla="*/ 416 h 512"/>
              <a:gd name="T98" fmla="*/ 288 w 512"/>
              <a:gd name="T99" fmla="*/ 384 h 512"/>
              <a:gd name="T100" fmla="*/ 266 w 512"/>
              <a:gd name="T101" fmla="*/ 354 h 512"/>
              <a:gd name="T102" fmla="*/ 266 w 512"/>
              <a:gd name="T103" fmla="*/ 266 h 512"/>
              <a:gd name="T104" fmla="*/ 320 w 512"/>
              <a:gd name="T105" fmla="*/ 266 h 512"/>
              <a:gd name="T106" fmla="*/ 330 w 512"/>
              <a:gd name="T107" fmla="*/ 277 h 512"/>
              <a:gd name="T108" fmla="*/ 330 w 512"/>
              <a:gd name="T109" fmla="*/ 354 h 512"/>
              <a:gd name="T110" fmla="*/ 309 w 512"/>
              <a:gd name="T111" fmla="*/ 384 h 512"/>
              <a:gd name="T112" fmla="*/ 341 w 512"/>
              <a:gd name="T113" fmla="*/ 416 h 512"/>
              <a:gd name="T114" fmla="*/ 373 w 512"/>
              <a:gd name="T115" fmla="*/ 38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181" y="384"/>
                </a:moveTo>
                <a:cubicBezTo>
                  <a:pt x="181" y="390"/>
                  <a:pt x="176" y="394"/>
                  <a:pt x="170" y="394"/>
                </a:cubicBezTo>
                <a:cubicBezTo>
                  <a:pt x="164" y="394"/>
                  <a:pt x="160" y="390"/>
                  <a:pt x="160" y="384"/>
                </a:cubicBezTo>
                <a:cubicBezTo>
                  <a:pt x="160" y="378"/>
                  <a:pt x="164" y="373"/>
                  <a:pt x="170" y="373"/>
                </a:cubicBezTo>
                <a:cubicBezTo>
                  <a:pt x="176" y="373"/>
                  <a:pt x="181" y="378"/>
                  <a:pt x="181" y="384"/>
                </a:cubicBezTo>
                <a:close/>
                <a:moveTo>
                  <a:pt x="256" y="373"/>
                </a:moveTo>
                <a:cubicBezTo>
                  <a:pt x="250" y="373"/>
                  <a:pt x="245" y="378"/>
                  <a:pt x="245" y="384"/>
                </a:cubicBezTo>
                <a:cubicBezTo>
                  <a:pt x="245" y="390"/>
                  <a:pt x="250" y="394"/>
                  <a:pt x="256" y="394"/>
                </a:cubicBezTo>
                <a:cubicBezTo>
                  <a:pt x="262" y="394"/>
                  <a:pt x="266" y="390"/>
                  <a:pt x="266" y="384"/>
                </a:cubicBezTo>
                <a:cubicBezTo>
                  <a:pt x="266" y="378"/>
                  <a:pt x="262" y="373"/>
                  <a:pt x="256" y="373"/>
                </a:cubicBezTo>
                <a:close/>
                <a:moveTo>
                  <a:pt x="256" y="117"/>
                </a:moveTo>
                <a:cubicBezTo>
                  <a:pt x="250" y="117"/>
                  <a:pt x="245" y="122"/>
                  <a:pt x="245" y="128"/>
                </a:cubicBezTo>
                <a:cubicBezTo>
                  <a:pt x="245" y="134"/>
                  <a:pt x="250" y="138"/>
                  <a:pt x="256" y="138"/>
                </a:cubicBezTo>
                <a:cubicBezTo>
                  <a:pt x="262" y="138"/>
                  <a:pt x="266" y="134"/>
                  <a:pt x="266" y="128"/>
                </a:cubicBezTo>
                <a:cubicBezTo>
                  <a:pt x="266" y="122"/>
                  <a:pt x="262" y="117"/>
                  <a:pt x="256" y="117"/>
                </a:cubicBezTo>
                <a:close/>
                <a:moveTo>
                  <a:pt x="341" y="373"/>
                </a:moveTo>
                <a:cubicBezTo>
                  <a:pt x="335" y="373"/>
                  <a:pt x="330" y="378"/>
                  <a:pt x="330" y="384"/>
                </a:cubicBezTo>
                <a:cubicBezTo>
                  <a:pt x="330" y="390"/>
                  <a:pt x="335" y="394"/>
                  <a:pt x="341" y="394"/>
                </a:cubicBezTo>
                <a:cubicBezTo>
                  <a:pt x="347" y="394"/>
                  <a:pt x="352" y="390"/>
                  <a:pt x="352" y="384"/>
                </a:cubicBezTo>
                <a:cubicBezTo>
                  <a:pt x="352" y="378"/>
                  <a:pt x="347" y="373"/>
                  <a:pt x="341" y="37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384"/>
                </a:moveTo>
                <a:cubicBezTo>
                  <a:pt x="373" y="370"/>
                  <a:pt x="364" y="358"/>
                  <a:pt x="352" y="354"/>
                </a:cubicBezTo>
                <a:cubicBezTo>
                  <a:pt x="352" y="277"/>
                  <a:pt x="352" y="277"/>
                  <a:pt x="352" y="277"/>
                </a:cubicBezTo>
                <a:cubicBezTo>
                  <a:pt x="352" y="254"/>
                  <a:pt x="333" y="245"/>
                  <a:pt x="320" y="245"/>
                </a:cubicBezTo>
                <a:cubicBezTo>
                  <a:pt x="266" y="245"/>
                  <a:pt x="266" y="245"/>
                  <a:pt x="266" y="245"/>
                </a:cubicBezTo>
                <a:cubicBezTo>
                  <a:pt x="266" y="158"/>
                  <a:pt x="266" y="158"/>
                  <a:pt x="266" y="158"/>
                </a:cubicBezTo>
                <a:cubicBezTo>
                  <a:pt x="279" y="153"/>
                  <a:pt x="288" y="142"/>
                  <a:pt x="288" y="128"/>
                </a:cubicBezTo>
                <a:cubicBezTo>
                  <a:pt x="288" y="110"/>
                  <a:pt x="273" y="96"/>
                  <a:pt x="256" y="96"/>
                </a:cubicBezTo>
                <a:cubicBezTo>
                  <a:pt x="238" y="96"/>
                  <a:pt x="224" y="110"/>
                  <a:pt x="224" y="128"/>
                </a:cubicBezTo>
                <a:cubicBezTo>
                  <a:pt x="224" y="142"/>
                  <a:pt x="233" y="153"/>
                  <a:pt x="245" y="158"/>
                </a:cubicBezTo>
                <a:cubicBezTo>
                  <a:pt x="245" y="245"/>
                  <a:pt x="245" y="245"/>
                  <a:pt x="245" y="245"/>
                </a:cubicBezTo>
                <a:cubicBezTo>
                  <a:pt x="192" y="245"/>
                  <a:pt x="192" y="245"/>
                  <a:pt x="192" y="245"/>
                </a:cubicBezTo>
                <a:cubicBezTo>
                  <a:pt x="169" y="245"/>
                  <a:pt x="160" y="264"/>
                  <a:pt x="160" y="277"/>
                </a:cubicBezTo>
                <a:cubicBezTo>
                  <a:pt x="160" y="354"/>
                  <a:pt x="160" y="354"/>
                  <a:pt x="160" y="354"/>
                </a:cubicBezTo>
                <a:cubicBezTo>
                  <a:pt x="147" y="358"/>
                  <a:pt x="138" y="370"/>
                  <a:pt x="138" y="384"/>
                </a:cubicBezTo>
                <a:cubicBezTo>
                  <a:pt x="138" y="401"/>
                  <a:pt x="153" y="416"/>
                  <a:pt x="170" y="416"/>
                </a:cubicBezTo>
                <a:cubicBezTo>
                  <a:pt x="188" y="416"/>
                  <a:pt x="202" y="401"/>
                  <a:pt x="202" y="384"/>
                </a:cubicBezTo>
                <a:cubicBezTo>
                  <a:pt x="202" y="370"/>
                  <a:pt x="193" y="358"/>
                  <a:pt x="181" y="354"/>
                </a:cubicBezTo>
                <a:cubicBezTo>
                  <a:pt x="181" y="277"/>
                  <a:pt x="181" y="277"/>
                  <a:pt x="181" y="277"/>
                </a:cubicBezTo>
                <a:cubicBezTo>
                  <a:pt x="181" y="275"/>
                  <a:pt x="182" y="266"/>
                  <a:pt x="192" y="266"/>
                </a:cubicBezTo>
                <a:cubicBezTo>
                  <a:pt x="245" y="266"/>
                  <a:pt x="245" y="266"/>
                  <a:pt x="245" y="266"/>
                </a:cubicBezTo>
                <a:cubicBezTo>
                  <a:pt x="245" y="354"/>
                  <a:pt x="245" y="354"/>
                  <a:pt x="245" y="354"/>
                </a:cubicBezTo>
                <a:cubicBezTo>
                  <a:pt x="233" y="358"/>
                  <a:pt x="224" y="370"/>
                  <a:pt x="224" y="384"/>
                </a:cubicBezTo>
                <a:cubicBezTo>
                  <a:pt x="224" y="401"/>
                  <a:pt x="238" y="416"/>
                  <a:pt x="256" y="416"/>
                </a:cubicBezTo>
                <a:cubicBezTo>
                  <a:pt x="273" y="416"/>
                  <a:pt x="288" y="401"/>
                  <a:pt x="288" y="384"/>
                </a:cubicBezTo>
                <a:cubicBezTo>
                  <a:pt x="288" y="370"/>
                  <a:pt x="279" y="358"/>
                  <a:pt x="266" y="354"/>
                </a:cubicBezTo>
                <a:cubicBezTo>
                  <a:pt x="266" y="266"/>
                  <a:pt x="266" y="266"/>
                  <a:pt x="266" y="266"/>
                </a:cubicBezTo>
                <a:cubicBezTo>
                  <a:pt x="320" y="266"/>
                  <a:pt x="320" y="266"/>
                  <a:pt x="320" y="266"/>
                </a:cubicBezTo>
                <a:cubicBezTo>
                  <a:pt x="324" y="266"/>
                  <a:pt x="330" y="268"/>
                  <a:pt x="330" y="277"/>
                </a:cubicBezTo>
                <a:cubicBezTo>
                  <a:pt x="330" y="354"/>
                  <a:pt x="330" y="354"/>
                  <a:pt x="330" y="354"/>
                </a:cubicBezTo>
                <a:cubicBezTo>
                  <a:pt x="318" y="358"/>
                  <a:pt x="309" y="370"/>
                  <a:pt x="309" y="384"/>
                </a:cubicBezTo>
                <a:cubicBezTo>
                  <a:pt x="309" y="401"/>
                  <a:pt x="323" y="416"/>
                  <a:pt x="341" y="416"/>
                </a:cubicBezTo>
                <a:cubicBezTo>
                  <a:pt x="359" y="416"/>
                  <a:pt x="373" y="401"/>
                  <a:pt x="373" y="384"/>
                </a:cubicBezTo>
                <a:close/>
              </a:path>
            </a:pathLst>
          </a:custGeom>
          <a:solidFill>
            <a:srgbClr val="ED8B00"/>
          </a:solidFill>
          <a:ln>
            <a:solidFill>
              <a:schemeClr val="bg1"/>
            </a:solidFill>
          </a:ln>
        </p:spPr>
        <p:txBody>
          <a:bodyPr vert="horz" wrap="square" lIns="72477" tIns="36238" rIns="72477" bIns="36238" numCol="1" anchor="t" anchorCtr="0" compatLnSpc="1">
            <a:prstTxWarp prst="textNoShape">
              <a:avLst/>
            </a:prstTxWarp>
          </a:bodyPr>
          <a:lstStyle/>
          <a:p>
            <a:pPr defTabSz="986912"/>
            <a:endParaRPr lang="en-GB" sz="1427" dirty="0">
              <a:solidFill>
                <a:prstClr val="black"/>
              </a:solidFill>
              <a:latin typeface="Calibri"/>
              <a:ea typeface="华文细黑"/>
            </a:endParaRPr>
          </a:p>
        </p:txBody>
      </p:sp>
      <p:sp>
        <p:nvSpPr>
          <p:cNvPr id="157" name="Freeform 765">
            <a:extLst>
              <a:ext uri="{FF2B5EF4-FFF2-40B4-BE49-F238E27FC236}">
                <a16:creationId xmlns:a16="http://schemas.microsoft.com/office/drawing/2014/main" id="{AE862745-B269-4082-8F1E-F4DAC57FD437}"/>
              </a:ext>
            </a:extLst>
          </p:cNvPr>
          <p:cNvSpPr>
            <a:spLocks noChangeAspect="1" noEditPoints="1"/>
          </p:cNvSpPr>
          <p:nvPr/>
        </p:nvSpPr>
        <p:spPr bwMode="auto">
          <a:xfrm>
            <a:off x="410959" y="3594100"/>
            <a:ext cx="414140" cy="386243"/>
          </a:xfrm>
          <a:custGeom>
            <a:avLst/>
            <a:gdLst>
              <a:gd name="T0" fmla="*/ 213 w 512"/>
              <a:gd name="T1" fmla="*/ 160 h 512"/>
              <a:gd name="T2" fmla="*/ 256 w 512"/>
              <a:gd name="T3" fmla="*/ 117 h 512"/>
              <a:gd name="T4" fmla="*/ 298 w 512"/>
              <a:gd name="T5" fmla="*/ 160 h 512"/>
              <a:gd name="T6" fmla="*/ 256 w 512"/>
              <a:gd name="T7" fmla="*/ 202 h 512"/>
              <a:gd name="T8" fmla="*/ 213 w 512"/>
              <a:gd name="T9" fmla="*/ 160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192 w 512"/>
              <a:gd name="T21" fmla="*/ 160 h 512"/>
              <a:gd name="T22" fmla="*/ 256 w 512"/>
              <a:gd name="T23" fmla="*/ 224 h 512"/>
              <a:gd name="T24" fmla="*/ 320 w 512"/>
              <a:gd name="T25" fmla="*/ 160 h 512"/>
              <a:gd name="T26" fmla="*/ 256 w 512"/>
              <a:gd name="T27" fmla="*/ 96 h 512"/>
              <a:gd name="T28" fmla="*/ 192 w 512"/>
              <a:gd name="T29" fmla="*/ 160 h 512"/>
              <a:gd name="T30" fmla="*/ 384 w 512"/>
              <a:gd name="T31" fmla="*/ 309 h 512"/>
              <a:gd name="T32" fmla="*/ 320 w 512"/>
              <a:gd name="T33" fmla="*/ 245 h 512"/>
              <a:gd name="T34" fmla="*/ 192 w 512"/>
              <a:gd name="T35" fmla="*/ 245 h 512"/>
              <a:gd name="T36" fmla="*/ 128 w 512"/>
              <a:gd name="T37" fmla="*/ 309 h 512"/>
              <a:gd name="T38" fmla="*/ 128 w 512"/>
              <a:gd name="T39" fmla="*/ 405 h 512"/>
              <a:gd name="T40" fmla="*/ 138 w 512"/>
              <a:gd name="T41" fmla="*/ 416 h 512"/>
              <a:gd name="T42" fmla="*/ 149 w 512"/>
              <a:gd name="T43" fmla="*/ 405 h 512"/>
              <a:gd name="T44" fmla="*/ 149 w 512"/>
              <a:gd name="T45" fmla="*/ 309 h 512"/>
              <a:gd name="T46" fmla="*/ 192 w 512"/>
              <a:gd name="T47" fmla="*/ 266 h 512"/>
              <a:gd name="T48" fmla="*/ 320 w 512"/>
              <a:gd name="T49" fmla="*/ 266 h 512"/>
              <a:gd name="T50" fmla="*/ 362 w 512"/>
              <a:gd name="T51" fmla="*/ 309 h 512"/>
              <a:gd name="T52" fmla="*/ 362 w 512"/>
              <a:gd name="T53" fmla="*/ 405 h 512"/>
              <a:gd name="T54" fmla="*/ 373 w 512"/>
              <a:gd name="T55" fmla="*/ 416 h 512"/>
              <a:gd name="T56" fmla="*/ 384 w 512"/>
              <a:gd name="T57" fmla="*/ 405 h 512"/>
              <a:gd name="T58" fmla="*/ 384 w 512"/>
              <a:gd name="T59" fmla="*/ 3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213" y="160"/>
                </a:moveTo>
                <a:cubicBezTo>
                  <a:pt x="213" y="136"/>
                  <a:pt x="232" y="117"/>
                  <a:pt x="256" y="117"/>
                </a:cubicBezTo>
                <a:cubicBezTo>
                  <a:pt x="279" y="117"/>
                  <a:pt x="298" y="136"/>
                  <a:pt x="298" y="160"/>
                </a:cubicBezTo>
                <a:cubicBezTo>
                  <a:pt x="298" y="183"/>
                  <a:pt x="279" y="202"/>
                  <a:pt x="256" y="202"/>
                </a:cubicBezTo>
                <a:cubicBezTo>
                  <a:pt x="232" y="202"/>
                  <a:pt x="213" y="183"/>
                  <a:pt x="213" y="16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92" y="160"/>
                </a:moveTo>
                <a:cubicBezTo>
                  <a:pt x="192" y="195"/>
                  <a:pt x="220" y="224"/>
                  <a:pt x="256" y="224"/>
                </a:cubicBezTo>
                <a:cubicBezTo>
                  <a:pt x="291" y="224"/>
                  <a:pt x="320" y="195"/>
                  <a:pt x="320" y="160"/>
                </a:cubicBezTo>
                <a:cubicBezTo>
                  <a:pt x="320" y="124"/>
                  <a:pt x="291" y="96"/>
                  <a:pt x="256" y="96"/>
                </a:cubicBezTo>
                <a:cubicBezTo>
                  <a:pt x="220" y="96"/>
                  <a:pt x="192" y="124"/>
                  <a:pt x="192" y="160"/>
                </a:cubicBezTo>
                <a:close/>
                <a:moveTo>
                  <a:pt x="384" y="309"/>
                </a:moveTo>
                <a:cubicBezTo>
                  <a:pt x="384" y="274"/>
                  <a:pt x="355" y="245"/>
                  <a:pt x="320" y="245"/>
                </a:cubicBezTo>
                <a:cubicBezTo>
                  <a:pt x="192" y="245"/>
                  <a:pt x="192" y="245"/>
                  <a:pt x="192" y="245"/>
                </a:cubicBezTo>
                <a:cubicBezTo>
                  <a:pt x="156" y="245"/>
                  <a:pt x="128" y="274"/>
                  <a:pt x="128" y="309"/>
                </a:cubicBezTo>
                <a:cubicBezTo>
                  <a:pt x="128" y="405"/>
                  <a:pt x="128" y="405"/>
                  <a:pt x="128" y="405"/>
                </a:cubicBezTo>
                <a:cubicBezTo>
                  <a:pt x="128" y="411"/>
                  <a:pt x="132" y="416"/>
                  <a:pt x="138" y="416"/>
                </a:cubicBezTo>
                <a:cubicBezTo>
                  <a:pt x="144" y="416"/>
                  <a:pt x="149" y="411"/>
                  <a:pt x="149" y="405"/>
                </a:cubicBezTo>
                <a:cubicBezTo>
                  <a:pt x="149" y="309"/>
                  <a:pt x="149" y="309"/>
                  <a:pt x="149" y="309"/>
                </a:cubicBezTo>
                <a:cubicBezTo>
                  <a:pt x="149" y="285"/>
                  <a:pt x="168" y="266"/>
                  <a:pt x="192" y="266"/>
                </a:cubicBezTo>
                <a:cubicBezTo>
                  <a:pt x="320" y="266"/>
                  <a:pt x="320" y="266"/>
                  <a:pt x="320" y="266"/>
                </a:cubicBezTo>
                <a:cubicBezTo>
                  <a:pt x="343" y="266"/>
                  <a:pt x="362" y="285"/>
                  <a:pt x="362" y="309"/>
                </a:cubicBezTo>
                <a:cubicBezTo>
                  <a:pt x="362" y="405"/>
                  <a:pt x="362" y="405"/>
                  <a:pt x="362" y="405"/>
                </a:cubicBezTo>
                <a:cubicBezTo>
                  <a:pt x="362" y="411"/>
                  <a:pt x="367" y="416"/>
                  <a:pt x="373" y="416"/>
                </a:cubicBezTo>
                <a:cubicBezTo>
                  <a:pt x="379" y="416"/>
                  <a:pt x="384" y="411"/>
                  <a:pt x="384" y="405"/>
                </a:cubicBezTo>
                <a:lnTo>
                  <a:pt x="384" y="309"/>
                </a:lnTo>
                <a:close/>
              </a:path>
            </a:pathLst>
          </a:custGeom>
          <a:solidFill>
            <a:srgbClr val="FFC000"/>
          </a:solidFill>
          <a:ln>
            <a:noFill/>
          </a:ln>
        </p:spPr>
        <p:txBody>
          <a:bodyPr vert="horz" wrap="square" lIns="80189" tIns="40095" rIns="80189" bIns="40095" numCol="1" anchor="t" anchorCtr="0" compatLnSpc="1">
            <a:prstTxWarp prst="textNoShape">
              <a:avLst/>
            </a:prstTxWarp>
          </a:bodyPr>
          <a:lstStyle/>
          <a:p>
            <a:pPr defTabSz="986912"/>
            <a:endParaRPr lang="en-GB" sz="1579" dirty="0">
              <a:solidFill>
                <a:prstClr val="black"/>
              </a:solidFill>
              <a:latin typeface="Calibri"/>
              <a:ea typeface="华文细黑"/>
            </a:endParaRPr>
          </a:p>
        </p:txBody>
      </p:sp>
      <p:sp>
        <p:nvSpPr>
          <p:cNvPr id="200" name="文本框 199">
            <a:extLst>
              <a:ext uri="{FF2B5EF4-FFF2-40B4-BE49-F238E27FC236}">
                <a16:creationId xmlns:a16="http://schemas.microsoft.com/office/drawing/2014/main" id="{C2729975-B5F9-494F-B262-98A3C6DB3E9A}"/>
              </a:ext>
            </a:extLst>
          </p:cNvPr>
          <p:cNvSpPr txBox="1"/>
          <p:nvPr/>
        </p:nvSpPr>
        <p:spPr>
          <a:xfrm>
            <a:off x="11067305" y="2000381"/>
            <a:ext cx="567311" cy="353943"/>
          </a:xfrm>
          <a:prstGeom prst="rect">
            <a:avLst/>
          </a:prstGeom>
          <a:noFill/>
        </p:spPr>
        <p:txBody>
          <a:bodyPr wrap="square" lIns="0" tIns="0" rIns="0" bIns="0" rtlCol="0">
            <a:spAutoFit/>
          </a:bodyPr>
          <a:lstStyle/>
          <a:p>
            <a:pPr algn="ctr">
              <a:spcBef>
                <a:spcPts val="600"/>
              </a:spcBef>
              <a:buSzPct val="100000"/>
            </a:pPr>
            <a:r>
              <a:rPr lang="zh-CN" altLang="en-US" sz="900" dirty="0">
                <a:solidFill>
                  <a:srgbClr val="313131"/>
                </a:solidFill>
              </a:rPr>
              <a:t>直销渠道</a:t>
            </a:r>
            <a:endParaRPr lang="en-US" altLang="zh-CN" sz="900" dirty="0">
              <a:solidFill>
                <a:srgbClr val="313131"/>
              </a:solidFill>
            </a:endParaRPr>
          </a:p>
          <a:p>
            <a:pPr algn="ctr">
              <a:spcBef>
                <a:spcPts val="600"/>
              </a:spcBef>
              <a:buSzPct val="100000"/>
            </a:pPr>
            <a:r>
              <a:rPr lang="en-US" altLang="zh-CN" sz="900" dirty="0">
                <a:solidFill>
                  <a:srgbClr val="313131"/>
                </a:solidFill>
              </a:rPr>
              <a:t>0.83%</a:t>
            </a:r>
            <a:endParaRPr lang="zh-CN" altLang="en-US" sz="900" dirty="0">
              <a:solidFill>
                <a:srgbClr val="313131"/>
              </a:solidFill>
            </a:endParaRPr>
          </a:p>
        </p:txBody>
      </p:sp>
      <p:grpSp>
        <p:nvGrpSpPr>
          <p:cNvPr id="84" name="Group 344">
            <a:extLst>
              <a:ext uri="{FF2B5EF4-FFF2-40B4-BE49-F238E27FC236}">
                <a16:creationId xmlns:a16="http://schemas.microsoft.com/office/drawing/2014/main" id="{B423BCDE-3FCA-4284-B525-3FFD725505BA}"/>
              </a:ext>
            </a:extLst>
          </p:cNvPr>
          <p:cNvGrpSpPr/>
          <p:nvPr/>
        </p:nvGrpSpPr>
        <p:grpSpPr>
          <a:xfrm>
            <a:off x="6061392" y="3600171"/>
            <a:ext cx="3737400" cy="338553"/>
            <a:chOff x="4704122" y="2797928"/>
            <a:chExt cx="1947479" cy="176413"/>
          </a:xfrm>
        </p:grpSpPr>
        <p:sp>
          <p:nvSpPr>
            <p:cNvPr id="85" name="Rectangle 330">
              <a:extLst>
                <a:ext uri="{FF2B5EF4-FFF2-40B4-BE49-F238E27FC236}">
                  <a16:creationId xmlns:a16="http://schemas.microsoft.com/office/drawing/2014/main" id="{24F302D7-FE0F-4336-B78E-566B7D11F8D3}"/>
                </a:ext>
              </a:extLst>
            </p:cNvPr>
            <p:cNvSpPr/>
            <p:nvPr/>
          </p:nvSpPr>
          <p:spPr>
            <a:xfrm>
              <a:off x="4844701" y="2797928"/>
              <a:ext cx="1806900" cy="176413"/>
            </a:xfrm>
            <a:prstGeom prst="rect">
              <a:avLst/>
            </a:prstGeom>
          </p:spPr>
          <p:txBody>
            <a:bodyPr wrap="none">
              <a:spAutoFit/>
            </a:bodyPr>
            <a:lstStyle/>
            <a:p>
              <a:r>
                <a:rPr lang="zh-CN" altLang="en-US" sz="1600" b="1" dirty="0">
                  <a:solidFill>
                    <a:srgbClr val="FFC000"/>
                  </a:solidFill>
                  <a:latin typeface="微软雅黑" panose="020B0503020204020204" pitchFamily="34" charset="-122"/>
                  <a:ea typeface="微软雅黑" panose="020B0503020204020204" pitchFamily="34" charset="-122"/>
                </a:rPr>
                <a:t>加盟店为核心，经销店助力区域扩张</a:t>
              </a:r>
              <a:endParaRPr lang="en-US" sz="1600" b="1" dirty="0">
                <a:solidFill>
                  <a:srgbClr val="FFC000"/>
                </a:solidFill>
                <a:latin typeface="微软雅黑" panose="020B0503020204020204" pitchFamily="34" charset="-122"/>
                <a:ea typeface="微软雅黑" panose="020B0503020204020204" pitchFamily="34" charset="-122"/>
                <a:cs typeface="Open Sans" pitchFamily="34" charset="0"/>
              </a:endParaRPr>
            </a:p>
          </p:txBody>
        </p:sp>
        <p:sp>
          <p:nvSpPr>
            <p:cNvPr id="91" name="Freeform 26">
              <a:extLst>
                <a:ext uri="{FF2B5EF4-FFF2-40B4-BE49-F238E27FC236}">
                  <a16:creationId xmlns:a16="http://schemas.microsoft.com/office/drawing/2014/main" id="{2E5ED1DB-D41B-45F5-9B7E-3FAA0D9B8F0C}"/>
                </a:ext>
              </a:extLst>
            </p:cNvPr>
            <p:cNvSpPr>
              <a:spLocks/>
            </p:cNvSpPr>
            <p:nvPr/>
          </p:nvSpPr>
          <p:spPr bwMode="auto">
            <a:xfrm>
              <a:off x="4704122" y="2857952"/>
              <a:ext cx="79897" cy="8286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p>
          </p:txBody>
        </p:sp>
      </p:grpSp>
      <p:sp>
        <p:nvSpPr>
          <p:cNvPr id="92" name="文本占位符 1">
            <a:extLst>
              <a:ext uri="{FF2B5EF4-FFF2-40B4-BE49-F238E27FC236}">
                <a16:creationId xmlns:a16="http://schemas.microsoft.com/office/drawing/2014/main" id="{C6CFA35F-A279-493A-8009-6923C2D713FF}"/>
              </a:ext>
            </a:extLst>
          </p:cNvPr>
          <p:cNvSpPr txBox="1">
            <a:spLocks/>
          </p:cNvSpPr>
          <p:nvPr/>
        </p:nvSpPr>
        <p:spPr>
          <a:xfrm>
            <a:off x="5944929" y="4126258"/>
            <a:ext cx="2196188" cy="1351859"/>
          </a:xfrm>
          <a:prstGeom prst="rect">
            <a:avLst/>
          </a:prstGeom>
        </p:spPr>
        <p:txBody>
          <a:bodyPr lIns="0" tIns="0" rIns="0" bIns="0"/>
          <a:lstStyle>
            <a:lvl1pPr marL="0" marR="0" indent="0" algn="l" defTabSz="914400" rtl="0" eaLnBrk="1" fontAlgn="base" latinLnBrk="0" hangingPunct="1">
              <a:lnSpc>
                <a:spcPct val="100000"/>
              </a:lnSpc>
              <a:spcBef>
                <a:spcPts val="600"/>
              </a:spcBef>
              <a:spcAft>
                <a:spcPct val="0"/>
              </a:spcAft>
              <a:buClrTx/>
              <a:buSzTx/>
              <a:buFont typeface="Arial" pitchFamily="34" charset="0"/>
              <a:buNone/>
              <a:tabLst/>
              <a:defRPr kumimoji="1" sz="1600" kern="1200" baseline="0">
                <a:solidFill>
                  <a:schemeClr val="tx2"/>
                </a:solidFill>
                <a:latin typeface="Arial" panose="020B0604020202020204" pitchFamily="34" charset="0"/>
                <a:ea typeface="微软雅黑" panose="020B0503020204020204" pitchFamily="34" charset="-122"/>
                <a:cs typeface="微软雅黑"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charset="0"/>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charset="0"/>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charset="0"/>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dirty="0">
                <a:solidFill>
                  <a:schemeClr val="tx1"/>
                </a:solidFill>
                <a:latin typeface="+mj-ea"/>
                <a:ea typeface="+mj-ea"/>
              </a:rPr>
              <a:t>公司的</a:t>
            </a:r>
            <a:r>
              <a:rPr lang="en-US" altLang="zh-CN" sz="1200" dirty="0">
                <a:solidFill>
                  <a:schemeClr val="tx1"/>
                </a:solidFill>
                <a:latin typeface="+mj-ea"/>
                <a:ea typeface="+mj-ea"/>
              </a:rPr>
              <a:t>To C</a:t>
            </a:r>
            <a:r>
              <a:rPr lang="zh-CN" altLang="en-US" sz="1200" dirty="0">
                <a:solidFill>
                  <a:schemeClr val="tx1"/>
                </a:solidFill>
                <a:latin typeface="+mj-ea"/>
                <a:ea typeface="+mj-ea"/>
              </a:rPr>
              <a:t>零售渠道主要由加盟店和经销店两类门店组成，经销店客户多为菜市场、农贸市场摊主，不专门销售公司产品</a:t>
            </a:r>
            <a:r>
              <a:rPr lang="en-US" altLang="zh-CN" sz="1200" dirty="0">
                <a:solidFill>
                  <a:schemeClr val="tx1"/>
                </a:solidFill>
                <a:latin typeface="+mj-ea"/>
                <a:ea typeface="+mj-ea"/>
              </a:rPr>
              <a:t>;</a:t>
            </a:r>
            <a:r>
              <a:rPr lang="zh-CN" altLang="en-US" sz="1200" dirty="0">
                <a:solidFill>
                  <a:schemeClr val="tx1"/>
                </a:solidFill>
                <a:latin typeface="+mj-ea"/>
                <a:ea typeface="+mj-ea"/>
              </a:rPr>
              <a:t>加盟店专门销售公司的半成品菜产品，由公司指导和监督。经销店模式客户和区域拓展难度更低，但单店产出偏低、管理难度更大</a:t>
            </a:r>
            <a:r>
              <a:rPr lang="en-US" altLang="zh-CN" sz="1200" dirty="0">
                <a:solidFill>
                  <a:schemeClr val="tx1"/>
                </a:solidFill>
                <a:latin typeface="+mj-ea"/>
                <a:ea typeface="+mj-ea"/>
              </a:rPr>
              <a:t>;</a:t>
            </a:r>
            <a:r>
              <a:rPr lang="zh-CN" altLang="en-US" sz="1200" b="1" dirty="0">
                <a:solidFill>
                  <a:schemeClr val="tx1"/>
                </a:solidFill>
                <a:latin typeface="+mj-ea"/>
                <a:ea typeface="+mj-ea"/>
              </a:rPr>
              <a:t>加盟店</a:t>
            </a:r>
            <a:r>
              <a:rPr lang="zh-CN" altLang="en-US" sz="1200" dirty="0">
                <a:solidFill>
                  <a:schemeClr val="tx1"/>
                </a:solidFill>
                <a:latin typeface="+mj-ea"/>
                <a:ea typeface="+mj-ea"/>
              </a:rPr>
              <a:t>更易于门店管理和品牌塑造，也有助建立更高效的零售渠道，是公司现阶段市场开拓的</a:t>
            </a:r>
            <a:r>
              <a:rPr lang="zh-CN" altLang="en-US" sz="1200" b="1" dirty="0">
                <a:solidFill>
                  <a:schemeClr val="tx1"/>
                </a:solidFill>
                <a:latin typeface="+mj-ea"/>
                <a:ea typeface="+mj-ea"/>
              </a:rPr>
              <a:t>核心模式。</a:t>
            </a:r>
            <a:endParaRPr lang="en-US" altLang="zh-CN" sz="1200" b="1" dirty="0">
              <a:solidFill>
                <a:schemeClr val="tx1"/>
              </a:solidFill>
              <a:latin typeface="+mj-ea"/>
              <a:ea typeface="+mj-ea"/>
            </a:endParaRPr>
          </a:p>
        </p:txBody>
      </p:sp>
      <p:graphicFrame>
        <p:nvGraphicFramePr>
          <p:cNvPr id="116" name="图表 115">
            <a:extLst>
              <a:ext uri="{FF2B5EF4-FFF2-40B4-BE49-F238E27FC236}">
                <a16:creationId xmlns:a16="http://schemas.microsoft.com/office/drawing/2014/main" id="{F9559E39-0D9A-470F-9280-378A461279E4}"/>
              </a:ext>
            </a:extLst>
          </p:cNvPr>
          <p:cNvGraphicFramePr>
            <a:graphicFrameLocks/>
          </p:cNvGraphicFramePr>
          <p:nvPr>
            <p:extLst>
              <p:ext uri="{D42A27DB-BD31-4B8C-83A1-F6EECF244321}">
                <p14:modId xmlns:p14="http://schemas.microsoft.com/office/powerpoint/2010/main" val="1796401294"/>
              </p:ext>
            </p:extLst>
          </p:nvPr>
        </p:nvGraphicFramePr>
        <p:xfrm>
          <a:off x="8089834" y="4041173"/>
          <a:ext cx="3538917" cy="2123350"/>
        </p:xfrm>
        <a:graphic>
          <a:graphicData uri="http://schemas.openxmlformats.org/drawingml/2006/chart">
            <c:chart xmlns:c="http://schemas.openxmlformats.org/drawingml/2006/chart" xmlns:r="http://schemas.openxmlformats.org/officeDocument/2006/relationships" r:id="rId4"/>
          </a:graphicData>
        </a:graphic>
      </p:graphicFrame>
      <p:sp>
        <p:nvSpPr>
          <p:cNvPr id="117" name="Freeform 337">
            <a:extLst>
              <a:ext uri="{FF2B5EF4-FFF2-40B4-BE49-F238E27FC236}">
                <a16:creationId xmlns:a16="http://schemas.microsoft.com/office/drawing/2014/main" id="{69084CF1-20D5-4B47-9889-A06C63C09E63}"/>
              </a:ext>
            </a:extLst>
          </p:cNvPr>
          <p:cNvSpPr>
            <a:spLocks noChangeAspect="1" noEditPoints="1"/>
          </p:cNvSpPr>
          <p:nvPr/>
        </p:nvSpPr>
        <p:spPr bwMode="auto">
          <a:xfrm>
            <a:off x="5950521" y="3563104"/>
            <a:ext cx="380656" cy="398153"/>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15 w 512"/>
              <a:gd name="T11" fmla="*/ 238 h 512"/>
              <a:gd name="T12" fmla="*/ 405 w 512"/>
              <a:gd name="T13" fmla="*/ 245 h 512"/>
              <a:gd name="T14" fmla="*/ 384 w 512"/>
              <a:gd name="T15" fmla="*/ 245 h 512"/>
              <a:gd name="T16" fmla="*/ 384 w 512"/>
              <a:gd name="T17" fmla="*/ 384 h 512"/>
              <a:gd name="T18" fmla="*/ 373 w 512"/>
              <a:gd name="T19" fmla="*/ 394 h 512"/>
              <a:gd name="T20" fmla="*/ 277 w 512"/>
              <a:gd name="T21" fmla="*/ 394 h 512"/>
              <a:gd name="T22" fmla="*/ 266 w 512"/>
              <a:gd name="T23" fmla="*/ 384 h 512"/>
              <a:gd name="T24" fmla="*/ 266 w 512"/>
              <a:gd name="T25" fmla="*/ 330 h 512"/>
              <a:gd name="T26" fmla="*/ 245 w 512"/>
              <a:gd name="T27" fmla="*/ 330 h 512"/>
              <a:gd name="T28" fmla="*/ 245 w 512"/>
              <a:gd name="T29" fmla="*/ 384 h 512"/>
              <a:gd name="T30" fmla="*/ 234 w 512"/>
              <a:gd name="T31" fmla="*/ 394 h 512"/>
              <a:gd name="T32" fmla="*/ 138 w 512"/>
              <a:gd name="T33" fmla="*/ 394 h 512"/>
              <a:gd name="T34" fmla="*/ 128 w 512"/>
              <a:gd name="T35" fmla="*/ 384 h 512"/>
              <a:gd name="T36" fmla="*/ 128 w 512"/>
              <a:gd name="T37" fmla="*/ 245 h 512"/>
              <a:gd name="T38" fmla="*/ 106 w 512"/>
              <a:gd name="T39" fmla="*/ 245 h 512"/>
              <a:gd name="T40" fmla="*/ 96 w 512"/>
              <a:gd name="T41" fmla="*/ 238 h 512"/>
              <a:gd name="T42" fmla="*/ 99 w 512"/>
              <a:gd name="T43" fmla="*/ 226 h 512"/>
              <a:gd name="T44" fmla="*/ 249 w 512"/>
              <a:gd name="T45" fmla="*/ 98 h 512"/>
              <a:gd name="T46" fmla="*/ 263 w 512"/>
              <a:gd name="T47" fmla="*/ 98 h 512"/>
              <a:gd name="T48" fmla="*/ 412 w 512"/>
              <a:gd name="T49" fmla="*/ 226 h 512"/>
              <a:gd name="T50" fmla="*/ 415 w 512"/>
              <a:gd name="T51" fmla="*/ 238 h 512"/>
              <a:gd name="T52" fmla="*/ 256 w 512"/>
              <a:gd name="T53" fmla="*/ 120 h 512"/>
              <a:gd name="T54" fmla="*/ 376 w 512"/>
              <a:gd name="T55" fmla="*/ 224 h 512"/>
              <a:gd name="T56" fmla="*/ 373 w 512"/>
              <a:gd name="T57" fmla="*/ 224 h 512"/>
              <a:gd name="T58" fmla="*/ 362 w 512"/>
              <a:gd name="T59" fmla="*/ 234 h 512"/>
              <a:gd name="T60" fmla="*/ 362 w 512"/>
              <a:gd name="T61" fmla="*/ 373 h 512"/>
              <a:gd name="T62" fmla="*/ 288 w 512"/>
              <a:gd name="T63" fmla="*/ 373 h 512"/>
              <a:gd name="T64" fmla="*/ 288 w 512"/>
              <a:gd name="T65" fmla="*/ 320 h 512"/>
              <a:gd name="T66" fmla="*/ 277 w 512"/>
              <a:gd name="T67" fmla="*/ 309 h 512"/>
              <a:gd name="T68" fmla="*/ 234 w 512"/>
              <a:gd name="T69" fmla="*/ 309 h 512"/>
              <a:gd name="T70" fmla="*/ 224 w 512"/>
              <a:gd name="T71" fmla="*/ 320 h 512"/>
              <a:gd name="T72" fmla="*/ 224 w 512"/>
              <a:gd name="T73" fmla="*/ 373 h 512"/>
              <a:gd name="T74" fmla="*/ 149 w 512"/>
              <a:gd name="T75" fmla="*/ 373 h 512"/>
              <a:gd name="T76" fmla="*/ 149 w 512"/>
              <a:gd name="T77" fmla="*/ 234 h 512"/>
              <a:gd name="T78" fmla="*/ 138 w 512"/>
              <a:gd name="T79" fmla="*/ 224 h 512"/>
              <a:gd name="T80" fmla="*/ 135 w 512"/>
              <a:gd name="T81" fmla="*/ 224 h 512"/>
              <a:gd name="T82" fmla="*/ 256 w 512"/>
              <a:gd name="T83" fmla="*/ 12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38"/>
                </a:moveTo>
                <a:cubicBezTo>
                  <a:pt x="413" y="242"/>
                  <a:pt x="409" y="245"/>
                  <a:pt x="405" y="245"/>
                </a:cubicBezTo>
                <a:cubicBezTo>
                  <a:pt x="384" y="245"/>
                  <a:pt x="384" y="245"/>
                  <a:pt x="384" y="245"/>
                </a:cubicBezTo>
                <a:cubicBezTo>
                  <a:pt x="384" y="384"/>
                  <a:pt x="384" y="384"/>
                  <a:pt x="384" y="384"/>
                </a:cubicBezTo>
                <a:cubicBezTo>
                  <a:pt x="384" y="390"/>
                  <a:pt x="379" y="394"/>
                  <a:pt x="373" y="394"/>
                </a:cubicBezTo>
                <a:cubicBezTo>
                  <a:pt x="277" y="394"/>
                  <a:pt x="277" y="394"/>
                  <a:pt x="277" y="394"/>
                </a:cubicBezTo>
                <a:cubicBezTo>
                  <a:pt x="271" y="394"/>
                  <a:pt x="266" y="390"/>
                  <a:pt x="266" y="384"/>
                </a:cubicBezTo>
                <a:cubicBezTo>
                  <a:pt x="266" y="330"/>
                  <a:pt x="266" y="330"/>
                  <a:pt x="266" y="330"/>
                </a:cubicBezTo>
                <a:cubicBezTo>
                  <a:pt x="245" y="330"/>
                  <a:pt x="245" y="330"/>
                  <a:pt x="245" y="330"/>
                </a:cubicBezTo>
                <a:cubicBezTo>
                  <a:pt x="245" y="384"/>
                  <a:pt x="245" y="384"/>
                  <a:pt x="245" y="384"/>
                </a:cubicBezTo>
                <a:cubicBezTo>
                  <a:pt x="245" y="390"/>
                  <a:pt x="240" y="394"/>
                  <a:pt x="234" y="394"/>
                </a:cubicBezTo>
                <a:cubicBezTo>
                  <a:pt x="138" y="394"/>
                  <a:pt x="138" y="394"/>
                  <a:pt x="138" y="394"/>
                </a:cubicBezTo>
                <a:cubicBezTo>
                  <a:pt x="132" y="394"/>
                  <a:pt x="128" y="390"/>
                  <a:pt x="128" y="384"/>
                </a:cubicBezTo>
                <a:cubicBezTo>
                  <a:pt x="128" y="245"/>
                  <a:pt x="128" y="245"/>
                  <a:pt x="128" y="245"/>
                </a:cubicBezTo>
                <a:cubicBezTo>
                  <a:pt x="106" y="245"/>
                  <a:pt x="106" y="245"/>
                  <a:pt x="106" y="245"/>
                </a:cubicBezTo>
                <a:cubicBezTo>
                  <a:pt x="102" y="245"/>
                  <a:pt x="98" y="242"/>
                  <a:pt x="96" y="238"/>
                </a:cubicBezTo>
                <a:cubicBezTo>
                  <a:pt x="95" y="234"/>
                  <a:pt x="96" y="229"/>
                  <a:pt x="99" y="226"/>
                </a:cubicBezTo>
                <a:cubicBezTo>
                  <a:pt x="249" y="98"/>
                  <a:pt x="249" y="98"/>
                  <a:pt x="249" y="98"/>
                </a:cubicBezTo>
                <a:cubicBezTo>
                  <a:pt x="253" y="95"/>
                  <a:pt x="259" y="95"/>
                  <a:pt x="263" y="98"/>
                </a:cubicBezTo>
                <a:cubicBezTo>
                  <a:pt x="412" y="226"/>
                  <a:pt x="412" y="226"/>
                  <a:pt x="412" y="226"/>
                </a:cubicBezTo>
                <a:cubicBezTo>
                  <a:pt x="415" y="229"/>
                  <a:pt x="417" y="234"/>
                  <a:pt x="415" y="238"/>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path>
            </a:pathLst>
          </a:custGeom>
          <a:solidFill>
            <a:srgbClr val="FFC000"/>
          </a:solidFill>
          <a:ln>
            <a:noFill/>
          </a:ln>
        </p:spPr>
        <p:txBody>
          <a:bodyPr vert="horz" wrap="square" lIns="80189" tIns="40095" rIns="80189" bIns="40095" numCol="1" anchor="t" anchorCtr="0" compatLnSpc="1">
            <a:prstTxWarp prst="textNoShape">
              <a:avLst/>
            </a:prstTxWarp>
          </a:bodyPr>
          <a:lstStyle/>
          <a:p>
            <a:pPr defTabSz="986912"/>
            <a:endParaRPr lang="en-GB" sz="1579" dirty="0">
              <a:solidFill>
                <a:prstClr val="black"/>
              </a:solidFill>
              <a:latin typeface="Calibri"/>
              <a:ea typeface="华文细黑"/>
            </a:endParaRPr>
          </a:p>
        </p:txBody>
      </p:sp>
    </p:spTree>
    <p:extLst>
      <p:ext uri="{BB962C8B-B14F-4D97-AF65-F5344CB8AC3E}">
        <p14:creationId xmlns:p14="http://schemas.microsoft.com/office/powerpoint/2010/main" val="2183987891"/>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xmlns:p14="http://schemas.microsoft.com/office/powerpoint/2010/main"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n-succesing_75727"/>
          <p:cNvSpPr>
            <a:spLocks noChangeAspect="1"/>
          </p:cNvSpPr>
          <p:nvPr/>
        </p:nvSpPr>
        <p:spPr bwMode="auto">
          <a:xfrm>
            <a:off x="6267450" y="1000931"/>
            <a:ext cx="501880" cy="486532"/>
          </a:xfrm>
          <a:custGeom>
            <a:avLst/>
            <a:gdLst>
              <a:gd name="connsiteX0" fmla="*/ 279390 w 602276"/>
              <a:gd name="connsiteY0" fmla="*/ 338996 h 583858"/>
              <a:gd name="connsiteX1" fmla="*/ 297799 w 602276"/>
              <a:gd name="connsiteY1" fmla="*/ 348283 h 583858"/>
              <a:gd name="connsiteX2" fmla="*/ 300456 w 602276"/>
              <a:gd name="connsiteY2" fmla="*/ 352263 h 583858"/>
              <a:gd name="connsiteX3" fmla="*/ 307478 w 602276"/>
              <a:gd name="connsiteY3" fmla="*/ 352831 h 583858"/>
              <a:gd name="connsiteX4" fmla="*/ 310704 w 602276"/>
              <a:gd name="connsiteY4" fmla="*/ 349041 h 583858"/>
              <a:gd name="connsiteX5" fmla="*/ 327595 w 602276"/>
              <a:gd name="connsiteY5" fmla="*/ 341649 h 583858"/>
              <a:gd name="connsiteX6" fmla="*/ 336895 w 602276"/>
              <a:gd name="connsiteY6" fmla="*/ 343734 h 583858"/>
              <a:gd name="connsiteX7" fmla="*/ 364603 w 602276"/>
              <a:gd name="connsiteY7" fmla="*/ 357001 h 583858"/>
              <a:gd name="connsiteX8" fmla="*/ 375801 w 602276"/>
              <a:gd name="connsiteY8" fmla="*/ 369699 h 583858"/>
              <a:gd name="connsiteX9" fmla="*/ 376939 w 602276"/>
              <a:gd name="connsiteY9" fmla="*/ 380691 h 583858"/>
              <a:gd name="connsiteX10" fmla="*/ 375990 w 602276"/>
              <a:gd name="connsiteY10" fmla="*/ 385429 h 583858"/>
              <a:gd name="connsiteX11" fmla="*/ 379786 w 602276"/>
              <a:gd name="connsiteY11" fmla="*/ 390925 h 583858"/>
              <a:gd name="connsiteX12" fmla="*/ 388326 w 602276"/>
              <a:gd name="connsiteY12" fmla="*/ 391114 h 583858"/>
              <a:gd name="connsiteX13" fmla="*/ 410341 w 602276"/>
              <a:gd name="connsiteY13" fmla="*/ 405708 h 583858"/>
              <a:gd name="connsiteX14" fmla="*/ 420590 w 602276"/>
              <a:gd name="connsiteY14" fmla="*/ 434704 h 583858"/>
              <a:gd name="connsiteX15" fmla="*/ 412429 w 602276"/>
              <a:gd name="connsiteY15" fmla="*/ 460290 h 583858"/>
              <a:gd name="connsiteX16" fmla="*/ 407684 w 602276"/>
              <a:gd name="connsiteY16" fmla="*/ 463512 h 583858"/>
              <a:gd name="connsiteX17" fmla="*/ 406925 w 602276"/>
              <a:gd name="connsiteY17" fmla="*/ 471851 h 583858"/>
              <a:gd name="connsiteX18" fmla="*/ 410721 w 602276"/>
              <a:gd name="connsiteY18" fmla="*/ 474883 h 583858"/>
              <a:gd name="connsiteX19" fmla="*/ 416984 w 602276"/>
              <a:gd name="connsiteY19" fmla="*/ 484170 h 583858"/>
              <a:gd name="connsiteX20" fmla="*/ 416225 w 602276"/>
              <a:gd name="connsiteY20" fmla="*/ 501227 h 583858"/>
              <a:gd name="connsiteX21" fmla="*/ 402940 w 602276"/>
              <a:gd name="connsiteY21" fmla="*/ 528897 h 583858"/>
              <a:gd name="connsiteX22" fmla="*/ 382823 w 602276"/>
              <a:gd name="connsiteY22" fmla="*/ 541405 h 583858"/>
              <a:gd name="connsiteX23" fmla="*/ 379217 w 602276"/>
              <a:gd name="connsiteY23" fmla="*/ 541216 h 583858"/>
              <a:gd name="connsiteX24" fmla="*/ 374092 w 602276"/>
              <a:gd name="connsiteY24" fmla="*/ 540268 h 583858"/>
              <a:gd name="connsiteX25" fmla="*/ 368778 w 602276"/>
              <a:gd name="connsiteY25" fmla="*/ 544817 h 583858"/>
              <a:gd name="connsiteX26" fmla="*/ 369158 w 602276"/>
              <a:gd name="connsiteY26" fmla="*/ 550123 h 583858"/>
              <a:gd name="connsiteX27" fmla="*/ 354545 w 602276"/>
              <a:gd name="connsiteY27" fmla="*/ 572487 h 583858"/>
              <a:gd name="connsiteX28" fmla="*/ 325507 w 602276"/>
              <a:gd name="connsiteY28" fmla="*/ 582721 h 583858"/>
              <a:gd name="connsiteX29" fmla="*/ 318485 w 602276"/>
              <a:gd name="connsiteY29" fmla="*/ 583858 h 583858"/>
              <a:gd name="connsiteX30" fmla="*/ 300076 w 602276"/>
              <a:gd name="connsiteY30" fmla="*/ 574571 h 583858"/>
              <a:gd name="connsiteX31" fmla="*/ 296470 w 602276"/>
              <a:gd name="connsiteY31" fmla="*/ 569644 h 583858"/>
              <a:gd name="connsiteX32" fmla="*/ 289258 w 602276"/>
              <a:gd name="connsiteY32" fmla="*/ 569644 h 583858"/>
              <a:gd name="connsiteX33" fmla="*/ 286222 w 602276"/>
              <a:gd name="connsiteY33" fmla="*/ 573055 h 583858"/>
              <a:gd name="connsiteX34" fmla="*/ 269331 w 602276"/>
              <a:gd name="connsiteY34" fmla="*/ 580636 h 583858"/>
              <a:gd name="connsiteX35" fmla="*/ 259842 w 602276"/>
              <a:gd name="connsiteY35" fmla="*/ 578551 h 583858"/>
              <a:gd name="connsiteX36" fmla="*/ 232133 w 602276"/>
              <a:gd name="connsiteY36" fmla="*/ 565285 h 583858"/>
              <a:gd name="connsiteX37" fmla="*/ 220936 w 602276"/>
              <a:gd name="connsiteY37" fmla="*/ 552587 h 583858"/>
              <a:gd name="connsiteX38" fmla="*/ 219987 w 602276"/>
              <a:gd name="connsiteY38" fmla="*/ 541595 h 583858"/>
              <a:gd name="connsiteX39" fmla="*/ 220746 w 602276"/>
              <a:gd name="connsiteY39" fmla="*/ 537236 h 583858"/>
              <a:gd name="connsiteX40" fmla="*/ 215242 w 602276"/>
              <a:gd name="connsiteY40" fmla="*/ 531171 h 583858"/>
              <a:gd name="connsiteX41" fmla="*/ 210308 w 602276"/>
              <a:gd name="connsiteY41" fmla="*/ 531550 h 583858"/>
              <a:gd name="connsiteX42" fmla="*/ 187913 w 602276"/>
              <a:gd name="connsiteY42" fmla="*/ 516957 h 583858"/>
              <a:gd name="connsiteX43" fmla="*/ 177665 w 602276"/>
              <a:gd name="connsiteY43" fmla="*/ 487960 h 583858"/>
              <a:gd name="connsiteX44" fmla="*/ 185825 w 602276"/>
              <a:gd name="connsiteY44" fmla="*/ 462564 h 583858"/>
              <a:gd name="connsiteX45" fmla="*/ 190001 w 602276"/>
              <a:gd name="connsiteY45" fmla="*/ 459532 h 583858"/>
              <a:gd name="connsiteX46" fmla="*/ 190570 w 602276"/>
              <a:gd name="connsiteY46" fmla="*/ 451003 h 583858"/>
              <a:gd name="connsiteX47" fmla="*/ 187533 w 602276"/>
              <a:gd name="connsiteY47" fmla="*/ 448350 h 583858"/>
              <a:gd name="connsiteX48" fmla="*/ 181271 w 602276"/>
              <a:gd name="connsiteY48" fmla="*/ 439063 h 583858"/>
              <a:gd name="connsiteX49" fmla="*/ 182030 w 602276"/>
              <a:gd name="connsiteY49" fmla="*/ 422196 h 583858"/>
              <a:gd name="connsiteX50" fmla="*/ 195315 w 602276"/>
              <a:gd name="connsiteY50" fmla="*/ 394526 h 583858"/>
              <a:gd name="connsiteX51" fmla="*/ 215432 w 602276"/>
              <a:gd name="connsiteY51" fmla="*/ 381828 h 583858"/>
              <a:gd name="connsiteX52" fmla="*/ 219228 w 602276"/>
              <a:gd name="connsiteY52" fmla="*/ 382207 h 583858"/>
              <a:gd name="connsiteX53" fmla="*/ 223403 w 602276"/>
              <a:gd name="connsiteY53" fmla="*/ 382965 h 583858"/>
              <a:gd name="connsiteX54" fmla="*/ 228907 w 602276"/>
              <a:gd name="connsiteY54" fmla="*/ 378037 h 583858"/>
              <a:gd name="connsiteX55" fmla="*/ 228527 w 602276"/>
              <a:gd name="connsiteY55" fmla="*/ 372731 h 583858"/>
              <a:gd name="connsiteX56" fmla="*/ 243330 w 602276"/>
              <a:gd name="connsiteY56" fmla="*/ 350367 h 583858"/>
              <a:gd name="connsiteX57" fmla="*/ 272368 w 602276"/>
              <a:gd name="connsiteY57" fmla="*/ 340133 h 583858"/>
              <a:gd name="connsiteX58" fmla="*/ 279390 w 602276"/>
              <a:gd name="connsiteY58" fmla="*/ 338996 h 583858"/>
              <a:gd name="connsiteX59" fmla="*/ 481176 w 602276"/>
              <a:gd name="connsiteY59" fmla="*/ 227025 h 583858"/>
              <a:gd name="connsiteX60" fmla="*/ 443783 w 602276"/>
              <a:gd name="connsiteY60" fmla="*/ 242562 h 583858"/>
              <a:gd name="connsiteX61" fmla="*/ 443783 w 602276"/>
              <a:gd name="connsiteY61" fmla="*/ 316840 h 583858"/>
              <a:gd name="connsiteX62" fmla="*/ 481176 w 602276"/>
              <a:gd name="connsiteY62" fmla="*/ 332188 h 583858"/>
              <a:gd name="connsiteX63" fmla="*/ 518379 w 602276"/>
              <a:gd name="connsiteY63" fmla="*/ 316840 h 583858"/>
              <a:gd name="connsiteX64" fmla="*/ 518379 w 602276"/>
              <a:gd name="connsiteY64" fmla="*/ 242562 h 583858"/>
              <a:gd name="connsiteX65" fmla="*/ 481176 w 602276"/>
              <a:gd name="connsiteY65" fmla="*/ 227025 h 583858"/>
              <a:gd name="connsiteX66" fmla="*/ 464283 w 602276"/>
              <a:gd name="connsiteY66" fmla="*/ 156726 h 583858"/>
              <a:gd name="connsiteX67" fmla="*/ 495222 w 602276"/>
              <a:gd name="connsiteY67" fmla="*/ 156726 h 583858"/>
              <a:gd name="connsiteX68" fmla="*/ 510787 w 602276"/>
              <a:gd name="connsiteY68" fmla="*/ 163547 h 583858"/>
              <a:gd name="connsiteX69" fmla="*/ 516481 w 602276"/>
              <a:gd name="connsiteY69" fmla="*/ 173401 h 583858"/>
              <a:gd name="connsiteX70" fmla="*/ 518000 w 602276"/>
              <a:gd name="connsiteY70" fmla="*/ 178706 h 583858"/>
              <a:gd name="connsiteX71" fmla="*/ 523314 w 602276"/>
              <a:gd name="connsiteY71" fmla="*/ 181359 h 583858"/>
              <a:gd name="connsiteX72" fmla="*/ 531287 w 602276"/>
              <a:gd name="connsiteY72" fmla="*/ 177948 h 583858"/>
              <a:gd name="connsiteX73" fmla="*/ 541726 w 602276"/>
              <a:gd name="connsiteY73" fmla="*/ 175295 h 583858"/>
              <a:gd name="connsiteX74" fmla="*/ 557481 w 602276"/>
              <a:gd name="connsiteY74" fmla="*/ 181738 h 583858"/>
              <a:gd name="connsiteX75" fmla="*/ 579309 w 602276"/>
              <a:gd name="connsiteY75" fmla="*/ 203339 h 583858"/>
              <a:gd name="connsiteX76" fmla="*/ 582915 w 602276"/>
              <a:gd name="connsiteY76" fmla="*/ 229867 h 583858"/>
              <a:gd name="connsiteX77" fmla="*/ 579878 w 602276"/>
              <a:gd name="connsiteY77" fmla="*/ 234793 h 583858"/>
              <a:gd name="connsiteX78" fmla="*/ 582726 w 602276"/>
              <a:gd name="connsiteY78" fmla="*/ 242752 h 583858"/>
              <a:gd name="connsiteX79" fmla="*/ 587281 w 602276"/>
              <a:gd name="connsiteY79" fmla="*/ 243889 h 583858"/>
              <a:gd name="connsiteX80" fmla="*/ 596582 w 602276"/>
              <a:gd name="connsiteY80" fmla="*/ 249573 h 583858"/>
              <a:gd name="connsiteX81" fmla="*/ 602276 w 602276"/>
              <a:gd name="connsiteY81" fmla="*/ 265111 h 583858"/>
              <a:gd name="connsiteX82" fmla="*/ 602276 w 602276"/>
              <a:gd name="connsiteY82" fmla="*/ 295997 h 583858"/>
              <a:gd name="connsiteX83" fmla="*/ 586901 w 602276"/>
              <a:gd name="connsiteY83" fmla="*/ 317219 h 583858"/>
              <a:gd name="connsiteX84" fmla="*/ 582915 w 602276"/>
              <a:gd name="connsiteY84" fmla="*/ 318545 h 583858"/>
              <a:gd name="connsiteX85" fmla="*/ 580068 w 602276"/>
              <a:gd name="connsiteY85" fmla="*/ 324988 h 583858"/>
              <a:gd name="connsiteX86" fmla="*/ 582726 w 602276"/>
              <a:gd name="connsiteY86" fmla="*/ 329536 h 583858"/>
              <a:gd name="connsiteX87" fmla="*/ 579119 w 602276"/>
              <a:gd name="connsiteY87" fmla="*/ 356063 h 583858"/>
              <a:gd name="connsiteX88" fmla="*/ 557291 w 602276"/>
              <a:gd name="connsiteY88" fmla="*/ 377854 h 583858"/>
              <a:gd name="connsiteX89" fmla="*/ 541536 w 602276"/>
              <a:gd name="connsiteY89" fmla="*/ 384107 h 583858"/>
              <a:gd name="connsiteX90" fmla="*/ 530907 w 602276"/>
              <a:gd name="connsiteY90" fmla="*/ 381454 h 583858"/>
              <a:gd name="connsiteX91" fmla="*/ 525592 w 602276"/>
              <a:gd name="connsiteY91" fmla="*/ 378422 h 583858"/>
              <a:gd name="connsiteX92" fmla="*/ 518949 w 602276"/>
              <a:gd name="connsiteY92" fmla="*/ 381454 h 583858"/>
              <a:gd name="connsiteX93" fmla="*/ 517620 w 602276"/>
              <a:gd name="connsiteY93" fmla="*/ 385812 h 583858"/>
              <a:gd name="connsiteX94" fmla="*/ 496361 w 602276"/>
              <a:gd name="connsiteY94" fmla="*/ 401729 h 583858"/>
              <a:gd name="connsiteX95" fmla="*/ 465612 w 602276"/>
              <a:gd name="connsiteY95" fmla="*/ 401729 h 583858"/>
              <a:gd name="connsiteX96" fmla="*/ 449857 w 602276"/>
              <a:gd name="connsiteY96" fmla="*/ 395287 h 583858"/>
              <a:gd name="connsiteX97" fmla="*/ 444353 w 602276"/>
              <a:gd name="connsiteY97" fmla="*/ 386191 h 583858"/>
              <a:gd name="connsiteX98" fmla="*/ 443024 w 602276"/>
              <a:gd name="connsiteY98" fmla="*/ 381833 h 583858"/>
              <a:gd name="connsiteX99" fmla="*/ 435621 w 602276"/>
              <a:gd name="connsiteY99" fmla="*/ 378801 h 583858"/>
              <a:gd name="connsiteX100" fmla="*/ 431256 w 602276"/>
              <a:gd name="connsiteY100" fmla="*/ 381265 h 583858"/>
              <a:gd name="connsiteX101" fmla="*/ 420436 w 602276"/>
              <a:gd name="connsiteY101" fmla="*/ 384107 h 583858"/>
              <a:gd name="connsiteX102" fmla="*/ 404682 w 602276"/>
              <a:gd name="connsiteY102" fmla="*/ 377665 h 583858"/>
              <a:gd name="connsiteX103" fmla="*/ 383043 w 602276"/>
              <a:gd name="connsiteY103" fmla="*/ 355874 h 583858"/>
              <a:gd name="connsiteX104" fmla="*/ 379247 w 602276"/>
              <a:gd name="connsiteY104" fmla="*/ 329346 h 583858"/>
              <a:gd name="connsiteX105" fmla="*/ 381715 w 602276"/>
              <a:gd name="connsiteY105" fmla="*/ 324988 h 583858"/>
              <a:gd name="connsiteX106" fmla="*/ 378298 w 602276"/>
              <a:gd name="connsiteY106" fmla="*/ 317030 h 583858"/>
              <a:gd name="connsiteX107" fmla="*/ 374312 w 602276"/>
              <a:gd name="connsiteY107" fmla="*/ 316082 h 583858"/>
              <a:gd name="connsiteX108" fmla="*/ 364442 w 602276"/>
              <a:gd name="connsiteY108" fmla="*/ 310398 h 583858"/>
              <a:gd name="connsiteX109" fmla="*/ 356849 w 602276"/>
              <a:gd name="connsiteY109" fmla="*/ 294670 h 583858"/>
              <a:gd name="connsiteX110" fmla="*/ 356849 w 602276"/>
              <a:gd name="connsiteY110" fmla="*/ 263974 h 583858"/>
              <a:gd name="connsiteX111" fmla="*/ 373932 w 602276"/>
              <a:gd name="connsiteY111" fmla="*/ 242752 h 583858"/>
              <a:gd name="connsiteX112" fmla="*/ 378867 w 602276"/>
              <a:gd name="connsiteY112" fmla="*/ 241615 h 583858"/>
              <a:gd name="connsiteX113" fmla="*/ 381904 w 602276"/>
              <a:gd name="connsiteY113" fmla="*/ 234604 h 583858"/>
              <a:gd name="connsiteX114" fmla="*/ 379247 w 602276"/>
              <a:gd name="connsiteY114" fmla="*/ 230056 h 583858"/>
              <a:gd name="connsiteX115" fmla="*/ 382854 w 602276"/>
              <a:gd name="connsiteY115" fmla="*/ 203529 h 583858"/>
              <a:gd name="connsiteX116" fmla="*/ 404492 w 602276"/>
              <a:gd name="connsiteY116" fmla="*/ 181927 h 583858"/>
              <a:gd name="connsiteX117" fmla="*/ 420436 w 602276"/>
              <a:gd name="connsiteY117" fmla="*/ 175485 h 583858"/>
              <a:gd name="connsiteX118" fmla="*/ 431066 w 602276"/>
              <a:gd name="connsiteY118" fmla="*/ 178138 h 583858"/>
              <a:gd name="connsiteX119" fmla="*/ 435242 w 602276"/>
              <a:gd name="connsiteY119" fmla="*/ 180601 h 583858"/>
              <a:gd name="connsiteX120" fmla="*/ 441695 w 602276"/>
              <a:gd name="connsiteY120" fmla="*/ 177948 h 583858"/>
              <a:gd name="connsiteX121" fmla="*/ 443024 w 602276"/>
              <a:gd name="connsiteY121" fmla="*/ 173211 h 583858"/>
              <a:gd name="connsiteX122" fmla="*/ 464283 w 602276"/>
              <a:gd name="connsiteY122" fmla="*/ 156726 h 583858"/>
              <a:gd name="connsiteX123" fmla="*/ 175373 w 602276"/>
              <a:gd name="connsiteY123" fmla="*/ 93230 h 583858"/>
              <a:gd name="connsiteX124" fmla="*/ 118813 w 602276"/>
              <a:gd name="connsiteY124" fmla="*/ 116727 h 583858"/>
              <a:gd name="connsiteX125" fmla="*/ 118813 w 602276"/>
              <a:gd name="connsiteY125" fmla="*/ 229853 h 583858"/>
              <a:gd name="connsiteX126" fmla="*/ 175373 w 602276"/>
              <a:gd name="connsiteY126" fmla="*/ 253350 h 583858"/>
              <a:gd name="connsiteX127" fmla="*/ 232123 w 602276"/>
              <a:gd name="connsiteY127" fmla="*/ 229853 h 583858"/>
              <a:gd name="connsiteX128" fmla="*/ 232123 w 602276"/>
              <a:gd name="connsiteY128" fmla="*/ 116727 h 583858"/>
              <a:gd name="connsiteX129" fmla="*/ 175373 w 602276"/>
              <a:gd name="connsiteY129" fmla="*/ 93230 h 583858"/>
              <a:gd name="connsiteX130" fmla="*/ 151079 w 602276"/>
              <a:gd name="connsiteY130" fmla="*/ 0 h 583858"/>
              <a:gd name="connsiteX131" fmla="*/ 195872 w 602276"/>
              <a:gd name="connsiteY131" fmla="*/ 0 h 583858"/>
              <a:gd name="connsiteX132" fmla="*/ 216180 w 602276"/>
              <a:gd name="connsiteY132" fmla="*/ 7959 h 583858"/>
              <a:gd name="connsiteX133" fmla="*/ 223392 w 602276"/>
              <a:gd name="connsiteY133" fmla="*/ 19707 h 583858"/>
              <a:gd name="connsiteX134" fmla="*/ 225670 w 602276"/>
              <a:gd name="connsiteY134" fmla="*/ 28045 h 583858"/>
              <a:gd name="connsiteX135" fmla="*/ 236868 w 602276"/>
              <a:gd name="connsiteY135" fmla="*/ 34108 h 583858"/>
              <a:gd name="connsiteX136" fmla="*/ 249964 w 602276"/>
              <a:gd name="connsiteY136" fmla="*/ 28424 h 583858"/>
              <a:gd name="connsiteX137" fmla="*/ 263629 w 602276"/>
              <a:gd name="connsiteY137" fmla="*/ 25013 h 583858"/>
              <a:gd name="connsiteX138" fmla="*/ 284128 w 602276"/>
              <a:gd name="connsiteY138" fmla="*/ 33161 h 583858"/>
              <a:gd name="connsiteX139" fmla="*/ 315634 w 602276"/>
              <a:gd name="connsiteY139" fmla="*/ 64806 h 583858"/>
              <a:gd name="connsiteX140" fmla="*/ 320379 w 602276"/>
              <a:gd name="connsiteY140" fmla="*/ 99104 h 583858"/>
              <a:gd name="connsiteX141" fmla="*/ 315444 w 602276"/>
              <a:gd name="connsiteY141" fmla="*/ 107821 h 583858"/>
              <a:gd name="connsiteX142" fmla="*/ 320759 w 602276"/>
              <a:gd name="connsiteY142" fmla="*/ 122601 h 583858"/>
              <a:gd name="connsiteX143" fmla="*/ 329110 w 602276"/>
              <a:gd name="connsiteY143" fmla="*/ 124685 h 583858"/>
              <a:gd name="connsiteX144" fmla="*/ 341257 w 602276"/>
              <a:gd name="connsiteY144" fmla="*/ 131886 h 583858"/>
              <a:gd name="connsiteX145" fmla="*/ 349228 w 602276"/>
              <a:gd name="connsiteY145" fmla="*/ 152162 h 583858"/>
              <a:gd name="connsiteX146" fmla="*/ 349228 w 602276"/>
              <a:gd name="connsiteY146" fmla="*/ 196881 h 583858"/>
              <a:gd name="connsiteX147" fmla="*/ 328920 w 602276"/>
              <a:gd name="connsiteY147" fmla="*/ 224358 h 583858"/>
              <a:gd name="connsiteX148" fmla="*/ 320759 w 602276"/>
              <a:gd name="connsiteY148" fmla="*/ 226821 h 583858"/>
              <a:gd name="connsiteX149" fmla="*/ 315444 w 602276"/>
              <a:gd name="connsiteY149" fmla="*/ 239517 h 583858"/>
              <a:gd name="connsiteX150" fmla="*/ 320189 w 602276"/>
              <a:gd name="connsiteY150" fmla="*/ 247665 h 583858"/>
              <a:gd name="connsiteX151" fmla="*/ 315444 w 602276"/>
              <a:gd name="connsiteY151" fmla="*/ 281963 h 583858"/>
              <a:gd name="connsiteX152" fmla="*/ 283748 w 602276"/>
              <a:gd name="connsiteY152" fmla="*/ 313608 h 583858"/>
              <a:gd name="connsiteX153" fmla="*/ 263440 w 602276"/>
              <a:gd name="connsiteY153" fmla="*/ 321756 h 583858"/>
              <a:gd name="connsiteX154" fmla="*/ 249395 w 602276"/>
              <a:gd name="connsiteY154" fmla="*/ 318156 h 583858"/>
              <a:gd name="connsiteX155" fmla="*/ 240094 w 602276"/>
              <a:gd name="connsiteY155" fmla="*/ 313040 h 583858"/>
              <a:gd name="connsiteX156" fmla="*/ 227378 w 602276"/>
              <a:gd name="connsiteY156" fmla="*/ 319103 h 583858"/>
              <a:gd name="connsiteX157" fmla="*/ 225100 w 602276"/>
              <a:gd name="connsiteY157" fmla="*/ 327441 h 583858"/>
              <a:gd name="connsiteX158" fmla="*/ 197580 w 602276"/>
              <a:gd name="connsiteY158" fmla="*/ 348664 h 583858"/>
              <a:gd name="connsiteX159" fmla="*/ 152787 w 602276"/>
              <a:gd name="connsiteY159" fmla="*/ 348664 h 583858"/>
              <a:gd name="connsiteX160" fmla="*/ 132479 w 602276"/>
              <a:gd name="connsiteY160" fmla="*/ 339758 h 583858"/>
              <a:gd name="connsiteX161" fmla="*/ 125266 w 602276"/>
              <a:gd name="connsiteY161" fmla="*/ 327062 h 583858"/>
              <a:gd name="connsiteX162" fmla="*/ 122989 w 602276"/>
              <a:gd name="connsiteY162" fmla="*/ 319293 h 583858"/>
              <a:gd name="connsiteX163" fmla="*/ 109134 w 602276"/>
              <a:gd name="connsiteY163" fmla="*/ 313419 h 583858"/>
              <a:gd name="connsiteX164" fmla="*/ 101162 w 602276"/>
              <a:gd name="connsiteY164" fmla="*/ 317966 h 583858"/>
              <a:gd name="connsiteX165" fmla="*/ 87307 w 602276"/>
              <a:gd name="connsiteY165" fmla="*/ 321567 h 583858"/>
              <a:gd name="connsiteX166" fmla="*/ 66809 w 602276"/>
              <a:gd name="connsiteY166" fmla="*/ 313229 h 583858"/>
              <a:gd name="connsiteX167" fmla="*/ 35112 w 602276"/>
              <a:gd name="connsiteY167" fmla="*/ 281584 h 583858"/>
              <a:gd name="connsiteX168" fmla="*/ 30557 w 602276"/>
              <a:gd name="connsiteY168" fmla="*/ 247286 h 583858"/>
              <a:gd name="connsiteX169" fmla="*/ 34923 w 602276"/>
              <a:gd name="connsiteY169" fmla="*/ 239517 h 583858"/>
              <a:gd name="connsiteX170" fmla="*/ 28849 w 602276"/>
              <a:gd name="connsiteY170" fmla="*/ 224737 h 583858"/>
              <a:gd name="connsiteX171" fmla="*/ 21637 w 602276"/>
              <a:gd name="connsiteY171" fmla="*/ 222652 h 583858"/>
              <a:gd name="connsiteX172" fmla="*/ 9110 w 602276"/>
              <a:gd name="connsiteY172" fmla="*/ 215452 h 583858"/>
              <a:gd name="connsiteX173" fmla="*/ 0 w 602276"/>
              <a:gd name="connsiteY173" fmla="*/ 195176 h 583858"/>
              <a:gd name="connsiteX174" fmla="*/ 0 w 602276"/>
              <a:gd name="connsiteY174" fmla="*/ 150456 h 583858"/>
              <a:gd name="connsiteX175" fmla="*/ 21447 w 602276"/>
              <a:gd name="connsiteY175" fmla="*/ 122790 h 583858"/>
              <a:gd name="connsiteX176" fmla="*/ 29418 w 602276"/>
              <a:gd name="connsiteY176" fmla="*/ 120706 h 583858"/>
              <a:gd name="connsiteX177" fmla="*/ 34923 w 602276"/>
              <a:gd name="connsiteY177" fmla="*/ 107631 h 583858"/>
              <a:gd name="connsiteX178" fmla="*/ 30367 w 602276"/>
              <a:gd name="connsiteY178" fmla="*/ 99483 h 583858"/>
              <a:gd name="connsiteX179" fmla="*/ 34923 w 602276"/>
              <a:gd name="connsiteY179" fmla="*/ 65185 h 583858"/>
              <a:gd name="connsiteX180" fmla="*/ 66619 w 602276"/>
              <a:gd name="connsiteY180" fmla="*/ 33540 h 583858"/>
              <a:gd name="connsiteX181" fmla="*/ 87117 w 602276"/>
              <a:gd name="connsiteY181" fmla="*/ 25202 h 583858"/>
              <a:gd name="connsiteX182" fmla="*/ 100972 w 602276"/>
              <a:gd name="connsiteY182" fmla="*/ 28803 h 583858"/>
              <a:gd name="connsiteX183" fmla="*/ 101352 w 602276"/>
              <a:gd name="connsiteY183" fmla="*/ 29182 h 583858"/>
              <a:gd name="connsiteX184" fmla="*/ 110462 w 602276"/>
              <a:gd name="connsiteY184" fmla="*/ 35245 h 583858"/>
              <a:gd name="connsiteX185" fmla="*/ 120901 w 602276"/>
              <a:gd name="connsiteY185" fmla="*/ 29371 h 583858"/>
              <a:gd name="connsiteX186" fmla="*/ 123368 w 602276"/>
              <a:gd name="connsiteY186" fmla="*/ 20276 h 583858"/>
              <a:gd name="connsiteX187" fmla="*/ 151079 w 602276"/>
              <a:gd name="connsiteY187" fmla="*/ 0 h 5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2276" h="583858">
                <a:moveTo>
                  <a:pt x="279390" y="338996"/>
                </a:moveTo>
                <a:cubicBezTo>
                  <a:pt x="286791" y="338996"/>
                  <a:pt x="293813" y="342597"/>
                  <a:pt x="297799" y="348283"/>
                </a:cubicBezTo>
                <a:lnTo>
                  <a:pt x="300456" y="352263"/>
                </a:lnTo>
                <a:lnTo>
                  <a:pt x="307478" y="352831"/>
                </a:lnTo>
                <a:lnTo>
                  <a:pt x="310704" y="349041"/>
                </a:lnTo>
                <a:cubicBezTo>
                  <a:pt x="314690" y="344492"/>
                  <a:pt x="320953" y="341649"/>
                  <a:pt x="327595" y="341649"/>
                </a:cubicBezTo>
                <a:cubicBezTo>
                  <a:pt x="330821" y="341649"/>
                  <a:pt x="334048" y="342218"/>
                  <a:pt x="336895" y="343734"/>
                </a:cubicBezTo>
                <a:lnTo>
                  <a:pt x="364603" y="357001"/>
                </a:lnTo>
                <a:cubicBezTo>
                  <a:pt x="369727" y="359464"/>
                  <a:pt x="373903" y="364013"/>
                  <a:pt x="375801" y="369699"/>
                </a:cubicBezTo>
                <a:cubicBezTo>
                  <a:pt x="377129" y="373299"/>
                  <a:pt x="377509" y="377090"/>
                  <a:pt x="376939" y="380691"/>
                </a:cubicBezTo>
                <a:lnTo>
                  <a:pt x="375990" y="385429"/>
                </a:lnTo>
                <a:cubicBezTo>
                  <a:pt x="376939" y="386945"/>
                  <a:pt x="378458" y="388840"/>
                  <a:pt x="379786" y="390925"/>
                </a:cubicBezTo>
                <a:lnTo>
                  <a:pt x="388326" y="391114"/>
                </a:lnTo>
                <a:cubicBezTo>
                  <a:pt x="398005" y="390546"/>
                  <a:pt x="407115" y="396800"/>
                  <a:pt x="410341" y="405708"/>
                </a:cubicBezTo>
                <a:lnTo>
                  <a:pt x="420590" y="434704"/>
                </a:lnTo>
                <a:cubicBezTo>
                  <a:pt x="423816" y="443991"/>
                  <a:pt x="420400" y="454604"/>
                  <a:pt x="412429" y="460290"/>
                </a:cubicBezTo>
                <a:lnTo>
                  <a:pt x="407684" y="463512"/>
                </a:lnTo>
                <a:lnTo>
                  <a:pt x="406925" y="471851"/>
                </a:lnTo>
                <a:lnTo>
                  <a:pt x="410721" y="474883"/>
                </a:lnTo>
                <a:cubicBezTo>
                  <a:pt x="413568" y="477347"/>
                  <a:pt x="415655" y="480569"/>
                  <a:pt x="416984" y="484170"/>
                </a:cubicBezTo>
                <a:cubicBezTo>
                  <a:pt x="419072" y="489855"/>
                  <a:pt x="418692" y="495920"/>
                  <a:pt x="416225" y="501227"/>
                </a:cubicBezTo>
                <a:lnTo>
                  <a:pt x="402940" y="528897"/>
                </a:lnTo>
                <a:cubicBezTo>
                  <a:pt x="399334" y="536478"/>
                  <a:pt x="391363" y="541405"/>
                  <a:pt x="382823" y="541405"/>
                </a:cubicBezTo>
                <a:cubicBezTo>
                  <a:pt x="381684" y="541405"/>
                  <a:pt x="380355" y="541405"/>
                  <a:pt x="379217" y="541216"/>
                </a:cubicBezTo>
                <a:lnTo>
                  <a:pt x="374092" y="540268"/>
                </a:lnTo>
                <a:lnTo>
                  <a:pt x="368778" y="544817"/>
                </a:lnTo>
                <a:lnTo>
                  <a:pt x="369158" y="550123"/>
                </a:lnTo>
                <a:cubicBezTo>
                  <a:pt x="369917" y="559789"/>
                  <a:pt x="363654" y="569265"/>
                  <a:pt x="354545" y="572487"/>
                </a:cubicBezTo>
                <a:lnTo>
                  <a:pt x="325507" y="582721"/>
                </a:lnTo>
                <a:cubicBezTo>
                  <a:pt x="323230" y="583479"/>
                  <a:pt x="320953" y="583858"/>
                  <a:pt x="318485" y="583858"/>
                </a:cubicBezTo>
                <a:cubicBezTo>
                  <a:pt x="311084" y="583858"/>
                  <a:pt x="304062" y="580447"/>
                  <a:pt x="300076" y="574571"/>
                </a:cubicBezTo>
                <a:lnTo>
                  <a:pt x="296470" y="569644"/>
                </a:lnTo>
                <a:lnTo>
                  <a:pt x="289258" y="569644"/>
                </a:lnTo>
                <a:lnTo>
                  <a:pt x="286222" y="573055"/>
                </a:lnTo>
                <a:cubicBezTo>
                  <a:pt x="282047" y="577793"/>
                  <a:pt x="275784" y="580636"/>
                  <a:pt x="269331" y="580636"/>
                </a:cubicBezTo>
                <a:cubicBezTo>
                  <a:pt x="265915" y="580636"/>
                  <a:pt x="262688" y="579878"/>
                  <a:pt x="259842" y="578551"/>
                </a:cubicBezTo>
                <a:lnTo>
                  <a:pt x="232133" y="565285"/>
                </a:lnTo>
                <a:cubicBezTo>
                  <a:pt x="227009" y="562821"/>
                  <a:pt x="222834" y="558273"/>
                  <a:pt x="220936" y="552587"/>
                </a:cubicBezTo>
                <a:cubicBezTo>
                  <a:pt x="219607" y="548986"/>
                  <a:pt x="219228" y="545196"/>
                  <a:pt x="219987" y="541595"/>
                </a:cubicBezTo>
                <a:lnTo>
                  <a:pt x="220746" y="537236"/>
                </a:lnTo>
                <a:lnTo>
                  <a:pt x="215242" y="531171"/>
                </a:lnTo>
                <a:lnTo>
                  <a:pt x="210308" y="531550"/>
                </a:lnTo>
                <a:cubicBezTo>
                  <a:pt x="200629" y="532308"/>
                  <a:pt x="191139" y="526054"/>
                  <a:pt x="187913" y="516957"/>
                </a:cubicBezTo>
                <a:lnTo>
                  <a:pt x="177665" y="487960"/>
                </a:lnTo>
                <a:cubicBezTo>
                  <a:pt x="174438" y="478673"/>
                  <a:pt x="177854" y="468060"/>
                  <a:pt x="185825" y="462564"/>
                </a:cubicBezTo>
                <a:lnTo>
                  <a:pt x="190001" y="459532"/>
                </a:lnTo>
                <a:lnTo>
                  <a:pt x="190570" y="451003"/>
                </a:lnTo>
                <a:lnTo>
                  <a:pt x="187533" y="448350"/>
                </a:lnTo>
                <a:cubicBezTo>
                  <a:pt x="184687" y="445886"/>
                  <a:pt x="182599" y="442854"/>
                  <a:pt x="181271" y="439063"/>
                </a:cubicBezTo>
                <a:cubicBezTo>
                  <a:pt x="179373" y="433567"/>
                  <a:pt x="179562" y="427313"/>
                  <a:pt x="182030" y="422196"/>
                </a:cubicBezTo>
                <a:lnTo>
                  <a:pt x="195315" y="394526"/>
                </a:lnTo>
                <a:cubicBezTo>
                  <a:pt x="198921" y="386945"/>
                  <a:pt x="207081" y="381828"/>
                  <a:pt x="215432" y="381828"/>
                </a:cubicBezTo>
                <a:cubicBezTo>
                  <a:pt x="216760" y="381828"/>
                  <a:pt x="217899" y="382017"/>
                  <a:pt x="219228" y="382207"/>
                </a:cubicBezTo>
                <a:lnTo>
                  <a:pt x="223403" y="382965"/>
                </a:lnTo>
                <a:lnTo>
                  <a:pt x="228907" y="378037"/>
                </a:lnTo>
                <a:lnTo>
                  <a:pt x="228527" y="372731"/>
                </a:lnTo>
                <a:cubicBezTo>
                  <a:pt x="227958" y="363065"/>
                  <a:pt x="234031" y="353589"/>
                  <a:pt x="243330" y="350367"/>
                </a:cubicBezTo>
                <a:lnTo>
                  <a:pt x="272368" y="340133"/>
                </a:lnTo>
                <a:cubicBezTo>
                  <a:pt x="274645" y="339375"/>
                  <a:pt x="276922" y="338996"/>
                  <a:pt x="279390" y="338996"/>
                </a:cubicBezTo>
                <a:close/>
                <a:moveTo>
                  <a:pt x="481176" y="227025"/>
                </a:moveTo>
                <a:cubicBezTo>
                  <a:pt x="467130" y="227025"/>
                  <a:pt x="453843" y="232520"/>
                  <a:pt x="443783" y="242562"/>
                </a:cubicBezTo>
                <a:cubicBezTo>
                  <a:pt x="423283" y="263027"/>
                  <a:pt x="423283" y="296376"/>
                  <a:pt x="443783" y="316840"/>
                </a:cubicBezTo>
                <a:cubicBezTo>
                  <a:pt x="453843" y="326883"/>
                  <a:pt x="467130" y="332188"/>
                  <a:pt x="481176" y="332188"/>
                </a:cubicBezTo>
                <a:cubicBezTo>
                  <a:pt x="495222" y="332188"/>
                  <a:pt x="508509" y="326883"/>
                  <a:pt x="518379" y="316840"/>
                </a:cubicBezTo>
                <a:cubicBezTo>
                  <a:pt x="538879" y="296376"/>
                  <a:pt x="538879" y="263027"/>
                  <a:pt x="518379" y="242562"/>
                </a:cubicBezTo>
                <a:cubicBezTo>
                  <a:pt x="508509" y="232520"/>
                  <a:pt x="495222" y="227025"/>
                  <a:pt x="481176" y="227025"/>
                </a:cubicBezTo>
                <a:close/>
                <a:moveTo>
                  <a:pt x="464283" y="156726"/>
                </a:moveTo>
                <a:lnTo>
                  <a:pt x="495222" y="156726"/>
                </a:lnTo>
                <a:cubicBezTo>
                  <a:pt x="500917" y="156726"/>
                  <a:pt x="506611" y="159379"/>
                  <a:pt x="510787" y="163547"/>
                </a:cubicBezTo>
                <a:cubicBezTo>
                  <a:pt x="513444" y="166390"/>
                  <a:pt x="515532" y="169990"/>
                  <a:pt x="516481" y="173401"/>
                </a:cubicBezTo>
                <a:lnTo>
                  <a:pt x="518000" y="178706"/>
                </a:lnTo>
                <a:lnTo>
                  <a:pt x="523314" y="181359"/>
                </a:lnTo>
                <a:lnTo>
                  <a:pt x="531287" y="177948"/>
                </a:lnTo>
                <a:cubicBezTo>
                  <a:pt x="534513" y="176243"/>
                  <a:pt x="538120" y="175295"/>
                  <a:pt x="541726" y="175295"/>
                </a:cubicBezTo>
                <a:cubicBezTo>
                  <a:pt x="547800" y="175295"/>
                  <a:pt x="553495" y="177569"/>
                  <a:pt x="557481" y="181738"/>
                </a:cubicBezTo>
                <a:lnTo>
                  <a:pt x="579309" y="203339"/>
                </a:lnTo>
                <a:cubicBezTo>
                  <a:pt x="586142" y="210350"/>
                  <a:pt x="587661" y="221530"/>
                  <a:pt x="582915" y="229867"/>
                </a:cubicBezTo>
                <a:lnTo>
                  <a:pt x="579878" y="234793"/>
                </a:lnTo>
                <a:lnTo>
                  <a:pt x="582726" y="242752"/>
                </a:lnTo>
                <a:lnTo>
                  <a:pt x="587281" y="243889"/>
                </a:lnTo>
                <a:cubicBezTo>
                  <a:pt x="590888" y="244836"/>
                  <a:pt x="593735" y="246920"/>
                  <a:pt x="596582" y="249573"/>
                </a:cubicBezTo>
                <a:cubicBezTo>
                  <a:pt x="600758" y="253742"/>
                  <a:pt x="602276" y="259426"/>
                  <a:pt x="602276" y="265111"/>
                </a:cubicBezTo>
                <a:lnTo>
                  <a:pt x="602276" y="295997"/>
                </a:lnTo>
                <a:cubicBezTo>
                  <a:pt x="602276" y="305661"/>
                  <a:pt x="596392" y="314566"/>
                  <a:pt x="586901" y="317219"/>
                </a:cubicBezTo>
                <a:lnTo>
                  <a:pt x="582915" y="318545"/>
                </a:lnTo>
                <a:lnTo>
                  <a:pt x="580068" y="324988"/>
                </a:lnTo>
                <a:lnTo>
                  <a:pt x="582726" y="329536"/>
                </a:lnTo>
                <a:cubicBezTo>
                  <a:pt x="587471" y="338062"/>
                  <a:pt x="585952" y="349242"/>
                  <a:pt x="579119" y="356063"/>
                </a:cubicBezTo>
                <a:lnTo>
                  <a:pt x="557291" y="377854"/>
                </a:lnTo>
                <a:cubicBezTo>
                  <a:pt x="553305" y="381833"/>
                  <a:pt x="547610" y="384107"/>
                  <a:pt x="541536" y="384107"/>
                </a:cubicBezTo>
                <a:cubicBezTo>
                  <a:pt x="537740" y="384107"/>
                  <a:pt x="533944" y="383160"/>
                  <a:pt x="530907" y="381454"/>
                </a:cubicBezTo>
                <a:lnTo>
                  <a:pt x="525592" y="378422"/>
                </a:lnTo>
                <a:lnTo>
                  <a:pt x="518949" y="381454"/>
                </a:lnTo>
                <a:lnTo>
                  <a:pt x="517620" y="385812"/>
                </a:lnTo>
                <a:cubicBezTo>
                  <a:pt x="515153" y="395287"/>
                  <a:pt x="506042" y="401729"/>
                  <a:pt x="496361" y="401729"/>
                </a:cubicBezTo>
                <a:lnTo>
                  <a:pt x="465612" y="401729"/>
                </a:lnTo>
                <a:cubicBezTo>
                  <a:pt x="459917" y="401729"/>
                  <a:pt x="454223" y="399645"/>
                  <a:pt x="449857" y="395287"/>
                </a:cubicBezTo>
                <a:cubicBezTo>
                  <a:pt x="447200" y="392634"/>
                  <a:pt x="445302" y="389602"/>
                  <a:pt x="444353" y="386191"/>
                </a:cubicBezTo>
                <a:lnTo>
                  <a:pt x="443024" y="381833"/>
                </a:lnTo>
                <a:lnTo>
                  <a:pt x="435621" y="378801"/>
                </a:lnTo>
                <a:lnTo>
                  <a:pt x="431256" y="381265"/>
                </a:lnTo>
                <a:cubicBezTo>
                  <a:pt x="428029" y="383160"/>
                  <a:pt x="424422" y="384107"/>
                  <a:pt x="420436" y="384107"/>
                </a:cubicBezTo>
                <a:cubicBezTo>
                  <a:pt x="414552" y="384107"/>
                  <a:pt x="408858" y="381644"/>
                  <a:pt x="404682" y="377665"/>
                </a:cubicBezTo>
                <a:lnTo>
                  <a:pt x="383043" y="355874"/>
                </a:lnTo>
                <a:cubicBezTo>
                  <a:pt x="376020" y="349052"/>
                  <a:pt x="374502" y="337873"/>
                  <a:pt x="379247" y="329346"/>
                </a:cubicBezTo>
                <a:lnTo>
                  <a:pt x="381715" y="324988"/>
                </a:lnTo>
                <a:lnTo>
                  <a:pt x="378298" y="317030"/>
                </a:lnTo>
                <a:lnTo>
                  <a:pt x="374312" y="316082"/>
                </a:lnTo>
                <a:cubicBezTo>
                  <a:pt x="370895" y="314945"/>
                  <a:pt x="367099" y="313050"/>
                  <a:pt x="364442" y="310398"/>
                </a:cubicBezTo>
                <a:cubicBezTo>
                  <a:pt x="360076" y="306229"/>
                  <a:pt x="356849" y="300355"/>
                  <a:pt x="356849" y="294670"/>
                </a:cubicBezTo>
                <a:lnTo>
                  <a:pt x="356849" y="263974"/>
                </a:lnTo>
                <a:cubicBezTo>
                  <a:pt x="356849" y="254310"/>
                  <a:pt x="364632" y="245215"/>
                  <a:pt x="373932" y="242752"/>
                </a:cubicBezTo>
                <a:lnTo>
                  <a:pt x="378867" y="241615"/>
                </a:lnTo>
                <a:lnTo>
                  <a:pt x="381904" y="234604"/>
                </a:lnTo>
                <a:lnTo>
                  <a:pt x="379247" y="230056"/>
                </a:lnTo>
                <a:cubicBezTo>
                  <a:pt x="374312" y="221530"/>
                  <a:pt x="375830" y="210540"/>
                  <a:pt x="382854" y="203529"/>
                </a:cubicBezTo>
                <a:lnTo>
                  <a:pt x="404492" y="181927"/>
                </a:lnTo>
                <a:cubicBezTo>
                  <a:pt x="408668" y="177759"/>
                  <a:pt x="414362" y="175485"/>
                  <a:pt x="420436" y="175485"/>
                </a:cubicBezTo>
                <a:cubicBezTo>
                  <a:pt x="424233" y="175485"/>
                  <a:pt x="427839" y="176432"/>
                  <a:pt x="431066" y="178138"/>
                </a:cubicBezTo>
                <a:lnTo>
                  <a:pt x="435242" y="180601"/>
                </a:lnTo>
                <a:lnTo>
                  <a:pt x="441695" y="177948"/>
                </a:lnTo>
                <a:lnTo>
                  <a:pt x="443024" y="173211"/>
                </a:lnTo>
                <a:cubicBezTo>
                  <a:pt x="445681" y="163737"/>
                  <a:pt x="454602" y="156726"/>
                  <a:pt x="464283" y="156726"/>
                </a:cubicBezTo>
                <a:close/>
                <a:moveTo>
                  <a:pt x="175373" y="93230"/>
                </a:moveTo>
                <a:cubicBezTo>
                  <a:pt x="154116" y="93230"/>
                  <a:pt x="133997" y="101567"/>
                  <a:pt x="118813" y="116727"/>
                </a:cubicBezTo>
                <a:cubicBezTo>
                  <a:pt x="87497" y="147803"/>
                  <a:pt x="87497" y="198587"/>
                  <a:pt x="118813" y="229853"/>
                </a:cubicBezTo>
                <a:cubicBezTo>
                  <a:pt x="133997" y="245012"/>
                  <a:pt x="154116" y="253350"/>
                  <a:pt x="175373" y="253350"/>
                </a:cubicBezTo>
                <a:cubicBezTo>
                  <a:pt x="196821" y="253350"/>
                  <a:pt x="216939" y="245012"/>
                  <a:pt x="232123" y="229853"/>
                </a:cubicBezTo>
                <a:cubicBezTo>
                  <a:pt x="263440" y="198587"/>
                  <a:pt x="263440" y="147803"/>
                  <a:pt x="232123" y="116727"/>
                </a:cubicBezTo>
                <a:cubicBezTo>
                  <a:pt x="216939" y="101567"/>
                  <a:pt x="196821" y="93230"/>
                  <a:pt x="175373" y="93230"/>
                </a:cubicBezTo>
                <a:close/>
                <a:moveTo>
                  <a:pt x="151079" y="0"/>
                </a:moveTo>
                <a:lnTo>
                  <a:pt x="195872" y="0"/>
                </a:lnTo>
                <a:cubicBezTo>
                  <a:pt x="203274" y="0"/>
                  <a:pt x="210676" y="2463"/>
                  <a:pt x="216180" y="7959"/>
                </a:cubicBezTo>
                <a:cubicBezTo>
                  <a:pt x="219596" y="11559"/>
                  <a:pt x="222064" y="15159"/>
                  <a:pt x="223392" y="19707"/>
                </a:cubicBezTo>
                <a:lnTo>
                  <a:pt x="225670" y="28045"/>
                </a:lnTo>
                <a:cubicBezTo>
                  <a:pt x="228137" y="29371"/>
                  <a:pt x="232503" y="31835"/>
                  <a:pt x="236868" y="34108"/>
                </a:cubicBezTo>
                <a:lnTo>
                  <a:pt x="249964" y="28424"/>
                </a:lnTo>
                <a:cubicBezTo>
                  <a:pt x="254140" y="26150"/>
                  <a:pt x="258695" y="25013"/>
                  <a:pt x="263629" y="25013"/>
                </a:cubicBezTo>
                <a:cubicBezTo>
                  <a:pt x="271411" y="25013"/>
                  <a:pt x="278813" y="28045"/>
                  <a:pt x="284128" y="33161"/>
                </a:cubicBezTo>
                <a:lnTo>
                  <a:pt x="315634" y="64806"/>
                </a:lnTo>
                <a:cubicBezTo>
                  <a:pt x="324555" y="73712"/>
                  <a:pt x="326642" y="88113"/>
                  <a:pt x="320379" y="99104"/>
                </a:cubicBezTo>
                <a:lnTo>
                  <a:pt x="315444" y="107821"/>
                </a:lnTo>
                <a:lnTo>
                  <a:pt x="320759" y="122601"/>
                </a:lnTo>
                <a:lnTo>
                  <a:pt x="329110" y="124685"/>
                </a:lnTo>
                <a:cubicBezTo>
                  <a:pt x="333855" y="125822"/>
                  <a:pt x="337840" y="128475"/>
                  <a:pt x="341257" y="131886"/>
                </a:cubicBezTo>
                <a:cubicBezTo>
                  <a:pt x="346761" y="137381"/>
                  <a:pt x="349228" y="144771"/>
                  <a:pt x="349228" y="152162"/>
                </a:cubicBezTo>
                <a:lnTo>
                  <a:pt x="349228" y="196881"/>
                </a:lnTo>
                <a:cubicBezTo>
                  <a:pt x="349228" y="209577"/>
                  <a:pt x="341067" y="221136"/>
                  <a:pt x="328920" y="224358"/>
                </a:cubicBezTo>
                <a:lnTo>
                  <a:pt x="320759" y="226821"/>
                </a:lnTo>
                <a:lnTo>
                  <a:pt x="315444" y="239517"/>
                </a:lnTo>
                <a:lnTo>
                  <a:pt x="320189" y="247665"/>
                </a:lnTo>
                <a:cubicBezTo>
                  <a:pt x="326263" y="258656"/>
                  <a:pt x="324365" y="273057"/>
                  <a:pt x="315444" y="281963"/>
                </a:cubicBezTo>
                <a:lnTo>
                  <a:pt x="283748" y="313608"/>
                </a:lnTo>
                <a:cubicBezTo>
                  <a:pt x="278623" y="318724"/>
                  <a:pt x="271032" y="321756"/>
                  <a:pt x="263440" y="321756"/>
                </a:cubicBezTo>
                <a:cubicBezTo>
                  <a:pt x="258315" y="321756"/>
                  <a:pt x="253570" y="320619"/>
                  <a:pt x="249395" y="318156"/>
                </a:cubicBezTo>
                <a:lnTo>
                  <a:pt x="240094" y="313040"/>
                </a:lnTo>
                <a:lnTo>
                  <a:pt x="227378" y="319103"/>
                </a:lnTo>
                <a:lnTo>
                  <a:pt x="225100" y="327441"/>
                </a:lnTo>
                <a:cubicBezTo>
                  <a:pt x="221874" y="339568"/>
                  <a:pt x="210296" y="348664"/>
                  <a:pt x="197580" y="348664"/>
                </a:cubicBezTo>
                <a:lnTo>
                  <a:pt x="152787" y="348664"/>
                </a:lnTo>
                <a:cubicBezTo>
                  <a:pt x="145385" y="348664"/>
                  <a:pt x="137983" y="345253"/>
                  <a:pt x="132479" y="339758"/>
                </a:cubicBezTo>
                <a:cubicBezTo>
                  <a:pt x="129062" y="336158"/>
                  <a:pt x="126405" y="331799"/>
                  <a:pt x="125266" y="327062"/>
                </a:cubicBezTo>
                <a:lnTo>
                  <a:pt x="122989" y="319293"/>
                </a:lnTo>
                <a:lnTo>
                  <a:pt x="109134" y="313419"/>
                </a:lnTo>
                <a:lnTo>
                  <a:pt x="101162" y="317966"/>
                </a:lnTo>
                <a:cubicBezTo>
                  <a:pt x="97176" y="320240"/>
                  <a:pt x="92241" y="321567"/>
                  <a:pt x="87307" y="321567"/>
                </a:cubicBezTo>
                <a:cubicBezTo>
                  <a:pt x="79525" y="321567"/>
                  <a:pt x="72123" y="318535"/>
                  <a:pt x="66809" y="313229"/>
                </a:cubicBezTo>
                <a:lnTo>
                  <a:pt x="35112" y="281584"/>
                </a:lnTo>
                <a:cubicBezTo>
                  <a:pt x="26192" y="272678"/>
                  <a:pt x="24294" y="258277"/>
                  <a:pt x="30557" y="247286"/>
                </a:cubicBezTo>
                <a:lnTo>
                  <a:pt x="34923" y="239517"/>
                </a:lnTo>
                <a:lnTo>
                  <a:pt x="28849" y="224737"/>
                </a:lnTo>
                <a:lnTo>
                  <a:pt x="21637" y="222652"/>
                </a:lnTo>
                <a:cubicBezTo>
                  <a:pt x="17082" y="221326"/>
                  <a:pt x="12526" y="218862"/>
                  <a:pt x="9110" y="215452"/>
                </a:cubicBezTo>
                <a:cubicBezTo>
                  <a:pt x="3606" y="209956"/>
                  <a:pt x="0" y="202566"/>
                  <a:pt x="0" y="195176"/>
                </a:cubicBezTo>
                <a:lnTo>
                  <a:pt x="0" y="150456"/>
                </a:lnTo>
                <a:cubicBezTo>
                  <a:pt x="0" y="137760"/>
                  <a:pt x="9300" y="126201"/>
                  <a:pt x="21447" y="122790"/>
                </a:cubicBezTo>
                <a:lnTo>
                  <a:pt x="29418" y="120706"/>
                </a:lnTo>
                <a:lnTo>
                  <a:pt x="34923" y="107631"/>
                </a:lnTo>
                <a:lnTo>
                  <a:pt x="30367" y="99483"/>
                </a:lnTo>
                <a:cubicBezTo>
                  <a:pt x="24104" y="88492"/>
                  <a:pt x="26002" y="74091"/>
                  <a:pt x="34923" y="65185"/>
                </a:cubicBezTo>
                <a:lnTo>
                  <a:pt x="66619" y="33540"/>
                </a:lnTo>
                <a:cubicBezTo>
                  <a:pt x="71933" y="28234"/>
                  <a:pt x="79335" y="25202"/>
                  <a:pt x="87117" y="25202"/>
                </a:cubicBezTo>
                <a:cubicBezTo>
                  <a:pt x="92052" y="25202"/>
                  <a:pt x="96797" y="26529"/>
                  <a:pt x="100972" y="28803"/>
                </a:cubicBezTo>
                <a:lnTo>
                  <a:pt x="101352" y="29182"/>
                </a:lnTo>
                <a:lnTo>
                  <a:pt x="110462" y="35245"/>
                </a:lnTo>
                <a:lnTo>
                  <a:pt x="120901" y="29371"/>
                </a:lnTo>
                <a:lnTo>
                  <a:pt x="123368" y="20276"/>
                </a:lnTo>
                <a:cubicBezTo>
                  <a:pt x="126785" y="8148"/>
                  <a:pt x="138362" y="0"/>
                  <a:pt x="151079" y="0"/>
                </a:cubicBezTo>
                <a:close/>
              </a:path>
            </a:pathLst>
          </a:custGeom>
          <a:solidFill>
            <a:srgbClr val="ED8B00"/>
          </a:solidFill>
          <a:ln>
            <a:solidFill>
              <a:srgbClr val="ED8B00"/>
            </a:solidFill>
          </a:ln>
        </p:spPr>
        <p:txBody>
          <a:bodyPr/>
          <a:lstStyle/>
          <a:p>
            <a:endParaRPr lang="en-US" sz="900">
              <a:latin typeface="微软雅黑" panose="020B0503020204020204" pitchFamily="34" charset="-122"/>
              <a:ea typeface="微软雅黑" panose="020B0503020204020204" pitchFamily="34" charset="-122"/>
            </a:endParaRPr>
          </a:p>
        </p:txBody>
      </p:sp>
      <p:sp>
        <p:nvSpPr>
          <p:cNvPr id="7" name="man-succesing_75727"/>
          <p:cNvSpPr>
            <a:spLocks noChangeAspect="1"/>
          </p:cNvSpPr>
          <p:nvPr/>
        </p:nvSpPr>
        <p:spPr bwMode="auto">
          <a:xfrm>
            <a:off x="838550" y="1000931"/>
            <a:ext cx="459970" cy="449795"/>
          </a:xfrm>
          <a:custGeom>
            <a:avLst/>
            <a:gdLst>
              <a:gd name="connsiteX0" fmla="*/ 454143 w 606157"/>
              <a:gd name="connsiteY0" fmla="*/ 386956 h 592750"/>
              <a:gd name="connsiteX1" fmla="*/ 454143 w 606157"/>
              <a:gd name="connsiteY1" fmla="*/ 559114 h 592750"/>
              <a:gd name="connsiteX2" fmla="*/ 456800 w 606157"/>
              <a:gd name="connsiteY2" fmla="*/ 561957 h 592750"/>
              <a:gd name="connsiteX3" fmla="*/ 466005 w 606157"/>
              <a:gd name="connsiteY3" fmla="*/ 561957 h 592750"/>
              <a:gd name="connsiteX4" fmla="*/ 467997 w 606157"/>
              <a:gd name="connsiteY4" fmla="*/ 559114 h 592750"/>
              <a:gd name="connsiteX5" fmla="*/ 467997 w 606157"/>
              <a:gd name="connsiteY5" fmla="*/ 386956 h 592750"/>
              <a:gd name="connsiteX6" fmla="*/ 242918 w 606157"/>
              <a:gd name="connsiteY6" fmla="*/ 134357 h 592750"/>
              <a:gd name="connsiteX7" fmla="*/ 256203 w 606157"/>
              <a:gd name="connsiteY7" fmla="*/ 141463 h 592750"/>
              <a:gd name="connsiteX8" fmla="*/ 323764 w 606157"/>
              <a:gd name="connsiteY8" fmla="*/ 230906 h 592750"/>
              <a:gd name="connsiteX9" fmla="*/ 326327 w 606157"/>
              <a:gd name="connsiteY9" fmla="*/ 244644 h 592750"/>
              <a:gd name="connsiteX10" fmla="*/ 313801 w 606157"/>
              <a:gd name="connsiteY10" fmla="*/ 250803 h 592750"/>
              <a:gd name="connsiteX11" fmla="*/ 286757 w 606157"/>
              <a:gd name="connsiteY11" fmla="*/ 250803 h 592750"/>
              <a:gd name="connsiteX12" fmla="*/ 286757 w 606157"/>
              <a:gd name="connsiteY12" fmla="*/ 561957 h 592750"/>
              <a:gd name="connsiteX13" fmla="*/ 386202 w 606157"/>
              <a:gd name="connsiteY13" fmla="*/ 561957 h 592750"/>
              <a:gd name="connsiteX14" fmla="*/ 389144 w 606157"/>
              <a:gd name="connsiteY14" fmla="*/ 559114 h 592750"/>
              <a:gd name="connsiteX15" fmla="*/ 389144 w 606157"/>
              <a:gd name="connsiteY15" fmla="*/ 332760 h 592750"/>
              <a:gd name="connsiteX16" fmla="*/ 389144 w 606157"/>
              <a:gd name="connsiteY16" fmla="*/ 306799 h 592750"/>
              <a:gd name="connsiteX17" fmla="*/ 378136 w 606157"/>
              <a:gd name="connsiteY17" fmla="*/ 332192 h 592750"/>
              <a:gd name="connsiteX18" fmla="*/ 350998 w 606157"/>
              <a:gd name="connsiteY18" fmla="*/ 350004 h 592750"/>
              <a:gd name="connsiteX19" fmla="*/ 339232 w 606157"/>
              <a:gd name="connsiteY19" fmla="*/ 347541 h 592750"/>
              <a:gd name="connsiteX20" fmla="*/ 323575 w 606157"/>
              <a:gd name="connsiteY20" fmla="*/ 331339 h 592750"/>
              <a:gd name="connsiteX21" fmla="*/ 323859 w 606157"/>
              <a:gd name="connsiteY21" fmla="*/ 308789 h 592750"/>
              <a:gd name="connsiteX22" fmla="*/ 380793 w 606157"/>
              <a:gd name="connsiteY22" fmla="*/ 177278 h 592750"/>
              <a:gd name="connsiteX23" fmla="*/ 404041 w 606157"/>
              <a:gd name="connsiteY23" fmla="*/ 159750 h 592750"/>
              <a:gd name="connsiteX24" fmla="*/ 514683 w 606157"/>
              <a:gd name="connsiteY24" fmla="*/ 159465 h 592750"/>
              <a:gd name="connsiteX25" fmla="*/ 542296 w 606157"/>
              <a:gd name="connsiteY25" fmla="*/ 177278 h 592750"/>
              <a:gd name="connsiteX26" fmla="*/ 599230 w 606157"/>
              <a:gd name="connsiteY26" fmla="*/ 308789 h 592750"/>
              <a:gd name="connsiteX27" fmla="*/ 599610 w 606157"/>
              <a:gd name="connsiteY27" fmla="*/ 331339 h 592750"/>
              <a:gd name="connsiteX28" fmla="*/ 583858 w 606157"/>
              <a:gd name="connsiteY28" fmla="*/ 347541 h 592750"/>
              <a:gd name="connsiteX29" fmla="*/ 572092 w 606157"/>
              <a:gd name="connsiteY29" fmla="*/ 350004 h 592750"/>
              <a:gd name="connsiteX30" fmla="*/ 544953 w 606157"/>
              <a:gd name="connsiteY30" fmla="*/ 332192 h 592750"/>
              <a:gd name="connsiteX31" fmla="*/ 532997 w 606157"/>
              <a:gd name="connsiteY31" fmla="*/ 304525 h 592750"/>
              <a:gd name="connsiteX32" fmla="*/ 532997 w 606157"/>
              <a:gd name="connsiteY32" fmla="*/ 332760 h 592750"/>
              <a:gd name="connsiteX33" fmla="*/ 532997 w 606157"/>
              <a:gd name="connsiteY33" fmla="*/ 559114 h 592750"/>
              <a:gd name="connsiteX34" fmla="*/ 536887 w 606157"/>
              <a:gd name="connsiteY34" fmla="*/ 561957 h 592750"/>
              <a:gd name="connsiteX35" fmla="*/ 590785 w 606157"/>
              <a:gd name="connsiteY35" fmla="*/ 561957 h 592750"/>
              <a:gd name="connsiteX36" fmla="*/ 606157 w 606157"/>
              <a:gd name="connsiteY36" fmla="*/ 577401 h 592750"/>
              <a:gd name="connsiteX37" fmla="*/ 590785 w 606157"/>
              <a:gd name="connsiteY37" fmla="*/ 592750 h 592750"/>
              <a:gd name="connsiteX38" fmla="*/ 15372 w 606157"/>
              <a:gd name="connsiteY38" fmla="*/ 592750 h 592750"/>
              <a:gd name="connsiteX39" fmla="*/ 0 w 606157"/>
              <a:gd name="connsiteY39" fmla="*/ 577401 h 592750"/>
              <a:gd name="connsiteX40" fmla="*/ 15372 w 606157"/>
              <a:gd name="connsiteY40" fmla="*/ 561957 h 592750"/>
              <a:gd name="connsiteX41" fmla="*/ 50766 w 606157"/>
              <a:gd name="connsiteY41" fmla="*/ 561957 h 592750"/>
              <a:gd name="connsiteX42" fmla="*/ 50766 w 606157"/>
              <a:gd name="connsiteY42" fmla="*/ 369617 h 592750"/>
              <a:gd name="connsiteX43" fmla="*/ 23628 w 606157"/>
              <a:gd name="connsiteY43" fmla="*/ 369617 h 592750"/>
              <a:gd name="connsiteX44" fmla="*/ 11102 w 606157"/>
              <a:gd name="connsiteY44" fmla="*/ 363459 h 592750"/>
              <a:gd name="connsiteX45" fmla="*/ 13759 w 606157"/>
              <a:gd name="connsiteY45" fmla="*/ 349720 h 592750"/>
              <a:gd name="connsiteX46" fmla="*/ 81226 w 606157"/>
              <a:gd name="connsiteY46" fmla="*/ 260278 h 592750"/>
              <a:gd name="connsiteX47" fmla="*/ 94605 w 606157"/>
              <a:gd name="connsiteY47" fmla="*/ 253172 h 592750"/>
              <a:gd name="connsiteX48" fmla="*/ 107890 w 606157"/>
              <a:gd name="connsiteY48" fmla="*/ 260278 h 592750"/>
              <a:gd name="connsiteX49" fmla="*/ 175452 w 606157"/>
              <a:gd name="connsiteY49" fmla="*/ 349720 h 592750"/>
              <a:gd name="connsiteX50" fmla="*/ 178014 w 606157"/>
              <a:gd name="connsiteY50" fmla="*/ 363459 h 592750"/>
              <a:gd name="connsiteX51" fmla="*/ 165488 w 606157"/>
              <a:gd name="connsiteY51" fmla="*/ 369617 h 592750"/>
              <a:gd name="connsiteX52" fmla="*/ 138350 w 606157"/>
              <a:gd name="connsiteY52" fmla="*/ 369617 h 592750"/>
              <a:gd name="connsiteX53" fmla="*/ 138350 w 606157"/>
              <a:gd name="connsiteY53" fmla="*/ 561957 h 592750"/>
              <a:gd name="connsiteX54" fmla="*/ 199079 w 606157"/>
              <a:gd name="connsiteY54" fmla="*/ 561957 h 592750"/>
              <a:gd name="connsiteX55" fmla="*/ 199079 w 606157"/>
              <a:gd name="connsiteY55" fmla="*/ 250803 h 592750"/>
              <a:gd name="connsiteX56" fmla="*/ 172035 w 606157"/>
              <a:gd name="connsiteY56" fmla="*/ 250803 h 592750"/>
              <a:gd name="connsiteX57" fmla="*/ 159510 w 606157"/>
              <a:gd name="connsiteY57" fmla="*/ 244644 h 592750"/>
              <a:gd name="connsiteX58" fmla="*/ 162072 w 606157"/>
              <a:gd name="connsiteY58" fmla="*/ 230906 h 592750"/>
              <a:gd name="connsiteX59" fmla="*/ 229539 w 606157"/>
              <a:gd name="connsiteY59" fmla="*/ 141463 h 592750"/>
              <a:gd name="connsiteX60" fmla="*/ 242918 w 606157"/>
              <a:gd name="connsiteY60" fmla="*/ 134357 h 592750"/>
              <a:gd name="connsiteX61" fmla="*/ 458182 w 606157"/>
              <a:gd name="connsiteY61" fmla="*/ 0 h 592750"/>
              <a:gd name="connsiteX62" fmla="*/ 532629 w 606157"/>
              <a:gd name="connsiteY62" fmla="*/ 74306 h 592750"/>
              <a:gd name="connsiteX63" fmla="*/ 458182 w 606157"/>
              <a:gd name="connsiteY63" fmla="*/ 148612 h 592750"/>
              <a:gd name="connsiteX64" fmla="*/ 383735 w 606157"/>
              <a:gd name="connsiteY64" fmla="*/ 74306 h 592750"/>
              <a:gd name="connsiteX65" fmla="*/ 458182 w 606157"/>
              <a:gd name="connsiteY65" fmla="*/ 0 h 59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592750">
                <a:moveTo>
                  <a:pt x="454143" y="386956"/>
                </a:moveTo>
                <a:lnTo>
                  <a:pt x="454143" y="559114"/>
                </a:lnTo>
                <a:cubicBezTo>
                  <a:pt x="454143" y="560062"/>
                  <a:pt x="454048" y="561957"/>
                  <a:pt x="456800" y="561957"/>
                </a:cubicBezTo>
                <a:lnTo>
                  <a:pt x="466005" y="561957"/>
                </a:lnTo>
                <a:cubicBezTo>
                  <a:pt x="468282" y="561957"/>
                  <a:pt x="467997" y="560062"/>
                  <a:pt x="467997" y="559114"/>
                </a:cubicBezTo>
                <a:lnTo>
                  <a:pt x="467997" y="386956"/>
                </a:lnTo>
                <a:close/>
                <a:moveTo>
                  <a:pt x="242918" y="134357"/>
                </a:moveTo>
                <a:cubicBezTo>
                  <a:pt x="247947" y="134357"/>
                  <a:pt x="252787" y="136915"/>
                  <a:pt x="256203" y="141463"/>
                </a:cubicBezTo>
                <a:lnTo>
                  <a:pt x="323764" y="230906"/>
                </a:lnTo>
                <a:cubicBezTo>
                  <a:pt x="328699" y="237443"/>
                  <a:pt x="327465" y="242275"/>
                  <a:pt x="326327" y="244644"/>
                </a:cubicBezTo>
                <a:cubicBezTo>
                  <a:pt x="325188" y="246918"/>
                  <a:pt x="322056" y="250803"/>
                  <a:pt x="313801" y="250803"/>
                </a:cubicBezTo>
                <a:lnTo>
                  <a:pt x="286757" y="250803"/>
                </a:lnTo>
                <a:lnTo>
                  <a:pt x="286757" y="561957"/>
                </a:lnTo>
                <a:lnTo>
                  <a:pt x="386202" y="561957"/>
                </a:lnTo>
                <a:cubicBezTo>
                  <a:pt x="389713" y="561957"/>
                  <a:pt x="389144" y="560062"/>
                  <a:pt x="389144" y="559114"/>
                </a:cubicBezTo>
                <a:lnTo>
                  <a:pt x="389144" y="332760"/>
                </a:lnTo>
                <a:lnTo>
                  <a:pt x="389144" y="306799"/>
                </a:lnTo>
                <a:lnTo>
                  <a:pt x="378136" y="332192"/>
                </a:lnTo>
                <a:cubicBezTo>
                  <a:pt x="373392" y="342993"/>
                  <a:pt x="362764" y="350004"/>
                  <a:pt x="350998" y="350004"/>
                </a:cubicBezTo>
                <a:cubicBezTo>
                  <a:pt x="346918" y="350004"/>
                  <a:pt x="343027" y="349152"/>
                  <a:pt x="339232" y="347541"/>
                </a:cubicBezTo>
                <a:cubicBezTo>
                  <a:pt x="332020" y="344414"/>
                  <a:pt x="326421" y="338635"/>
                  <a:pt x="323575" y="331339"/>
                </a:cubicBezTo>
                <a:cubicBezTo>
                  <a:pt x="320633" y="324043"/>
                  <a:pt x="320728" y="315990"/>
                  <a:pt x="323859" y="308789"/>
                </a:cubicBezTo>
                <a:lnTo>
                  <a:pt x="380793" y="177278"/>
                </a:lnTo>
                <a:cubicBezTo>
                  <a:pt x="384969" y="167708"/>
                  <a:pt x="393224" y="159750"/>
                  <a:pt x="404041" y="159750"/>
                </a:cubicBezTo>
                <a:cubicBezTo>
                  <a:pt x="404990" y="159750"/>
                  <a:pt x="514304" y="159465"/>
                  <a:pt x="514683" y="159465"/>
                </a:cubicBezTo>
                <a:cubicBezTo>
                  <a:pt x="526544" y="159465"/>
                  <a:pt x="537552" y="166477"/>
                  <a:pt x="542296" y="177278"/>
                </a:cubicBezTo>
                <a:lnTo>
                  <a:pt x="599230" y="308789"/>
                </a:lnTo>
                <a:cubicBezTo>
                  <a:pt x="602361" y="315990"/>
                  <a:pt x="602456" y="324043"/>
                  <a:pt x="599610" y="331339"/>
                </a:cubicBezTo>
                <a:cubicBezTo>
                  <a:pt x="596668" y="338635"/>
                  <a:pt x="591070" y="344414"/>
                  <a:pt x="583858" y="347541"/>
                </a:cubicBezTo>
                <a:cubicBezTo>
                  <a:pt x="580062" y="349152"/>
                  <a:pt x="576172" y="350004"/>
                  <a:pt x="572092" y="350004"/>
                </a:cubicBezTo>
                <a:cubicBezTo>
                  <a:pt x="560325" y="350004"/>
                  <a:pt x="549698" y="342993"/>
                  <a:pt x="544953" y="332192"/>
                </a:cubicBezTo>
                <a:lnTo>
                  <a:pt x="532997" y="304525"/>
                </a:lnTo>
                <a:lnTo>
                  <a:pt x="532997" y="332760"/>
                </a:lnTo>
                <a:lnTo>
                  <a:pt x="532997" y="559114"/>
                </a:lnTo>
                <a:cubicBezTo>
                  <a:pt x="532997" y="560062"/>
                  <a:pt x="533282" y="561957"/>
                  <a:pt x="536887" y="561957"/>
                </a:cubicBezTo>
                <a:lnTo>
                  <a:pt x="590785" y="561957"/>
                </a:lnTo>
                <a:cubicBezTo>
                  <a:pt x="599230" y="561957"/>
                  <a:pt x="606157" y="568873"/>
                  <a:pt x="606157" y="577401"/>
                </a:cubicBezTo>
                <a:cubicBezTo>
                  <a:pt x="606157" y="585928"/>
                  <a:pt x="599230" y="592750"/>
                  <a:pt x="590785" y="592750"/>
                </a:cubicBezTo>
                <a:lnTo>
                  <a:pt x="15372" y="592750"/>
                </a:lnTo>
                <a:cubicBezTo>
                  <a:pt x="6927" y="592750"/>
                  <a:pt x="0" y="585833"/>
                  <a:pt x="0" y="577401"/>
                </a:cubicBezTo>
                <a:cubicBezTo>
                  <a:pt x="0" y="568873"/>
                  <a:pt x="6927" y="561957"/>
                  <a:pt x="15372" y="561957"/>
                </a:cubicBezTo>
                <a:lnTo>
                  <a:pt x="50766" y="561957"/>
                </a:lnTo>
                <a:lnTo>
                  <a:pt x="50766" y="369617"/>
                </a:lnTo>
                <a:lnTo>
                  <a:pt x="23628" y="369617"/>
                </a:lnTo>
                <a:cubicBezTo>
                  <a:pt x="15467" y="369617"/>
                  <a:pt x="12336" y="365733"/>
                  <a:pt x="11102" y="363459"/>
                </a:cubicBezTo>
                <a:cubicBezTo>
                  <a:pt x="9963" y="361090"/>
                  <a:pt x="8825" y="356258"/>
                  <a:pt x="13759" y="349720"/>
                </a:cubicBezTo>
                <a:lnTo>
                  <a:pt x="81226" y="260278"/>
                </a:lnTo>
                <a:cubicBezTo>
                  <a:pt x="84642" y="255730"/>
                  <a:pt x="89481" y="253172"/>
                  <a:pt x="94605" y="253172"/>
                </a:cubicBezTo>
                <a:cubicBezTo>
                  <a:pt x="99634" y="253172"/>
                  <a:pt x="104474" y="255730"/>
                  <a:pt x="107890" y="260278"/>
                </a:cubicBezTo>
                <a:lnTo>
                  <a:pt x="175452" y="349720"/>
                </a:lnTo>
                <a:cubicBezTo>
                  <a:pt x="180386" y="356258"/>
                  <a:pt x="179152" y="361090"/>
                  <a:pt x="178014" y="363459"/>
                </a:cubicBezTo>
                <a:cubicBezTo>
                  <a:pt x="176875" y="365733"/>
                  <a:pt x="173649" y="369617"/>
                  <a:pt x="165488" y="369617"/>
                </a:cubicBezTo>
                <a:lnTo>
                  <a:pt x="138350" y="369617"/>
                </a:lnTo>
                <a:lnTo>
                  <a:pt x="138350" y="561957"/>
                </a:lnTo>
                <a:lnTo>
                  <a:pt x="199079" y="561957"/>
                </a:lnTo>
                <a:lnTo>
                  <a:pt x="199079" y="250803"/>
                </a:lnTo>
                <a:lnTo>
                  <a:pt x="172035" y="250803"/>
                </a:lnTo>
                <a:cubicBezTo>
                  <a:pt x="163780" y="250803"/>
                  <a:pt x="160649" y="246918"/>
                  <a:pt x="159510" y="244644"/>
                </a:cubicBezTo>
                <a:cubicBezTo>
                  <a:pt x="158276" y="242275"/>
                  <a:pt x="157138" y="237443"/>
                  <a:pt x="162072" y="230906"/>
                </a:cubicBezTo>
                <a:lnTo>
                  <a:pt x="229539" y="141463"/>
                </a:lnTo>
                <a:cubicBezTo>
                  <a:pt x="232955" y="136915"/>
                  <a:pt x="237889" y="134357"/>
                  <a:pt x="242918" y="134357"/>
                </a:cubicBezTo>
                <a:close/>
                <a:moveTo>
                  <a:pt x="458182" y="0"/>
                </a:moveTo>
                <a:cubicBezTo>
                  <a:pt x="499298" y="0"/>
                  <a:pt x="532629" y="33268"/>
                  <a:pt x="532629" y="74306"/>
                </a:cubicBezTo>
                <a:cubicBezTo>
                  <a:pt x="532629" y="115344"/>
                  <a:pt x="499298" y="148612"/>
                  <a:pt x="458182" y="148612"/>
                </a:cubicBezTo>
                <a:cubicBezTo>
                  <a:pt x="417066" y="148612"/>
                  <a:pt x="383735" y="115344"/>
                  <a:pt x="383735" y="74306"/>
                </a:cubicBezTo>
                <a:cubicBezTo>
                  <a:pt x="383735" y="33268"/>
                  <a:pt x="417066" y="0"/>
                  <a:pt x="458182" y="0"/>
                </a:cubicBezTo>
                <a:close/>
              </a:path>
            </a:pathLst>
          </a:custGeom>
          <a:solidFill>
            <a:srgbClr val="ED8B00"/>
          </a:solidFill>
          <a:ln>
            <a:solidFill>
              <a:srgbClr val="ED8B00"/>
            </a:solidFill>
          </a:ln>
        </p:spPr>
      </p:sp>
      <p:sp>
        <p:nvSpPr>
          <p:cNvPr id="12" name="Rounded Rectangle 11"/>
          <p:cNvSpPr/>
          <p:nvPr/>
        </p:nvSpPr>
        <p:spPr>
          <a:xfrm>
            <a:off x="1345451" y="1076565"/>
            <a:ext cx="3137137" cy="329168"/>
          </a:xfrm>
          <a:prstGeom prst="roundRect">
            <a:avLst/>
          </a:prstGeom>
          <a:solidFill>
            <a:srgbClr val="ED8B00"/>
          </a:solidFill>
          <a:ln w="12700" cap="flat">
            <a:solidFill>
              <a:srgbClr val="ED8B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产品体系</a:t>
            </a:r>
            <a:endParaRPr lang="en-US" sz="1600" b="1" dirty="0">
              <a:solidFill>
                <a:schemeClr val="bg1"/>
              </a:solidFill>
              <a:latin typeface="微软雅黑" panose="020B0503020204020204" pitchFamily="34" charset="-122"/>
              <a:ea typeface="微软雅黑" panose="020B0503020204020204" pitchFamily="34" charset="-122"/>
            </a:endParaRPr>
          </a:p>
        </p:txBody>
      </p:sp>
      <p:sp>
        <p:nvSpPr>
          <p:cNvPr id="15" name="Rounded Rectangle 14"/>
          <p:cNvSpPr/>
          <p:nvPr/>
        </p:nvSpPr>
        <p:spPr>
          <a:xfrm>
            <a:off x="6837596" y="1081160"/>
            <a:ext cx="3137137" cy="329168"/>
          </a:xfrm>
          <a:prstGeom prst="roundRect">
            <a:avLst/>
          </a:prstGeom>
          <a:solidFill>
            <a:srgbClr val="ED8B00"/>
          </a:solidFill>
          <a:ln w="12700" cap="flat">
            <a:solidFill>
              <a:srgbClr val="ED8B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产品研发</a:t>
            </a:r>
            <a:endParaRPr lang="en-US" sz="1600" b="1" dirty="0">
              <a:solidFill>
                <a:schemeClr val="bg1"/>
              </a:solidFill>
              <a:latin typeface="微软雅黑" panose="020B0503020204020204" pitchFamily="34" charset="-122"/>
              <a:ea typeface="微软雅黑" panose="020B0503020204020204" pitchFamily="34" charset="-122"/>
            </a:endParaRPr>
          </a:p>
        </p:txBody>
      </p:sp>
      <p:sp>
        <p:nvSpPr>
          <p:cNvPr id="17" name="Rectangle 16"/>
          <p:cNvSpPr/>
          <p:nvPr/>
        </p:nvSpPr>
        <p:spPr>
          <a:xfrm>
            <a:off x="838550" y="1554863"/>
            <a:ext cx="4850789" cy="1998689"/>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b="1" dirty="0">
                <a:solidFill>
                  <a:srgbClr val="2F2F2F"/>
                </a:solidFill>
                <a:latin typeface="+mj-ea"/>
                <a:ea typeface="+mj-ea"/>
              </a:rPr>
              <a:t>纵观味知香的产品体系，其主要产品目前为肉禽类产品和水产海鲜类产品。</a:t>
            </a:r>
            <a:r>
              <a:rPr lang="en-US" altLang="zh-CN" sz="1200" dirty="0">
                <a:solidFill>
                  <a:srgbClr val="2F2F2F"/>
                </a:solidFill>
                <a:latin typeface="+mj-ea"/>
                <a:ea typeface="+mj-ea"/>
              </a:rPr>
              <a:t>2020</a:t>
            </a:r>
            <a:r>
              <a:rPr lang="zh-CN" altLang="en-US" sz="1200" dirty="0">
                <a:solidFill>
                  <a:srgbClr val="2F2F2F"/>
                </a:solidFill>
                <a:latin typeface="+mj-ea"/>
                <a:ea typeface="+mj-ea"/>
              </a:rPr>
              <a:t>年其收入分别为</a:t>
            </a:r>
            <a:r>
              <a:rPr lang="en-US" altLang="zh-CN" sz="1200" dirty="0">
                <a:solidFill>
                  <a:srgbClr val="2F2F2F"/>
                </a:solidFill>
                <a:latin typeface="+mj-ea"/>
                <a:ea typeface="+mj-ea"/>
              </a:rPr>
              <a:t>4.36</a:t>
            </a:r>
            <a:r>
              <a:rPr lang="zh-CN" altLang="en-US" sz="1200" dirty="0">
                <a:solidFill>
                  <a:srgbClr val="2F2F2F"/>
                </a:solidFill>
                <a:latin typeface="+mj-ea"/>
                <a:ea typeface="+mj-ea"/>
              </a:rPr>
              <a:t>亿元和</a:t>
            </a:r>
            <a:r>
              <a:rPr lang="en-US" altLang="zh-CN" sz="1200" dirty="0">
                <a:solidFill>
                  <a:srgbClr val="2F2F2F"/>
                </a:solidFill>
                <a:latin typeface="+mj-ea"/>
                <a:ea typeface="+mj-ea"/>
              </a:rPr>
              <a:t>1.6</a:t>
            </a:r>
            <a:r>
              <a:rPr lang="zh-CN" altLang="en-US" sz="1200" dirty="0">
                <a:solidFill>
                  <a:srgbClr val="2F2F2F"/>
                </a:solidFill>
                <a:latin typeface="+mj-ea"/>
                <a:ea typeface="+mj-ea"/>
              </a:rPr>
              <a:t>亿元，同比增长分别为</a:t>
            </a:r>
            <a:r>
              <a:rPr lang="en-US" altLang="zh-CN" sz="1200" dirty="0">
                <a:solidFill>
                  <a:srgbClr val="2F2F2F"/>
                </a:solidFill>
                <a:latin typeface="+mj-ea"/>
                <a:ea typeface="+mj-ea"/>
              </a:rPr>
              <a:t>19.48%</a:t>
            </a:r>
            <a:r>
              <a:rPr lang="zh-CN" altLang="en-US" sz="1200" dirty="0">
                <a:solidFill>
                  <a:srgbClr val="2F2F2F"/>
                </a:solidFill>
                <a:latin typeface="+mj-ea"/>
                <a:ea typeface="+mj-ea"/>
              </a:rPr>
              <a:t>和</a:t>
            </a:r>
            <a:r>
              <a:rPr lang="en-US" altLang="zh-CN" sz="1200" dirty="0">
                <a:solidFill>
                  <a:srgbClr val="2F2F2F"/>
                </a:solidFill>
                <a:latin typeface="+mj-ea"/>
                <a:ea typeface="+mj-ea"/>
              </a:rPr>
              <a:t>1.88%</a:t>
            </a:r>
            <a:r>
              <a:rPr lang="zh-CN" altLang="en-US" sz="1200" dirty="0">
                <a:solidFill>
                  <a:srgbClr val="2F2F2F"/>
                </a:solidFill>
                <a:latin typeface="+mj-ea"/>
                <a:ea typeface="+mj-ea"/>
              </a:rPr>
              <a:t>，占总营业收入的</a:t>
            </a:r>
            <a:r>
              <a:rPr lang="en-US" altLang="zh-CN" sz="1200" dirty="0">
                <a:solidFill>
                  <a:srgbClr val="2F2F2F"/>
                </a:solidFill>
                <a:latin typeface="+mj-ea"/>
                <a:ea typeface="+mj-ea"/>
              </a:rPr>
              <a:t>71%</a:t>
            </a:r>
            <a:r>
              <a:rPr lang="zh-CN" altLang="en-US" sz="1200" dirty="0">
                <a:solidFill>
                  <a:srgbClr val="2F2F2F"/>
                </a:solidFill>
                <a:latin typeface="+mj-ea"/>
                <a:ea typeface="+mj-ea"/>
              </a:rPr>
              <a:t>和</a:t>
            </a:r>
            <a:r>
              <a:rPr lang="en-US" altLang="zh-CN" sz="1200" dirty="0">
                <a:solidFill>
                  <a:srgbClr val="2F2F2F"/>
                </a:solidFill>
                <a:latin typeface="+mj-ea"/>
                <a:ea typeface="+mj-ea"/>
              </a:rPr>
              <a:t>26.07%</a:t>
            </a:r>
            <a:r>
              <a:rPr lang="zh-CN" altLang="en-US" sz="1200" dirty="0">
                <a:solidFill>
                  <a:srgbClr val="2F2F2F"/>
                </a:solidFill>
                <a:latin typeface="+mj-ea"/>
                <a:ea typeface="+mj-ea"/>
              </a:rPr>
              <a:t>。在</a:t>
            </a:r>
            <a:r>
              <a:rPr lang="en-US" altLang="zh-CN" sz="1200" dirty="0">
                <a:solidFill>
                  <a:srgbClr val="2F2F2F"/>
                </a:solidFill>
                <a:latin typeface="+mj-ea"/>
                <a:ea typeface="+mj-ea"/>
              </a:rPr>
              <a:t>2017</a:t>
            </a:r>
            <a:r>
              <a:rPr lang="zh-CN" altLang="en-US" sz="1200" dirty="0">
                <a:solidFill>
                  <a:srgbClr val="2F2F2F"/>
                </a:solidFill>
                <a:latin typeface="+mj-ea"/>
                <a:ea typeface="+mj-ea"/>
              </a:rPr>
              <a:t>年到</a:t>
            </a:r>
            <a:r>
              <a:rPr lang="en-US" altLang="zh-CN" sz="1200" dirty="0">
                <a:solidFill>
                  <a:srgbClr val="2F2F2F"/>
                </a:solidFill>
                <a:latin typeface="+mj-ea"/>
                <a:ea typeface="+mj-ea"/>
              </a:rPr>
              <a:t>2020</a:t>
            </a:r>
            <a:r>
              <a:rPr lang="zh-CN" altLang="en-US" sz="1200" dirty="0">
                <a:solidFill>
                  <a:srgbClr val="2F2F2F"/>
                </a:solidFill>
                <a:latin typeface="+mj-ea"/>
                <a:ea typeface="+mj-ea"/>
              </a:rPr>
              <a:t>年间，肉禽类产品收入比不断提升，水产海鲜类产品占比下降，其他产品占比有所提升。根据细分品类来看，牛肉类占比较高，</a:t>
            </a:r>
            <a:r>
              <a:rPr lang="en-US" altLang="zh-CN" sz="1200" dirty="0">
                <a:solidFill>
                  <a:srgbClr val="2F2F2F"/>
                </a:solidFill>
                <a:latin typeface="+mj-ea"/>
                <a:ea typeface="+mj-ea"/>
              </a:rPr>
              <a:t>2020</a:t>
            </a:r>
            <a:r>
              <a:rPr lang="zh-CN" altLang="en-US" sz="1200" dirty="0">
                <a:solidFill>
                  <a:srgbClr val="2F2F2F"/>
                </a:solidFill>
                <a:latin typeface="+mj-ea"/>
                <a:ea typeface="+mj-ea"/>
              </a:rPr>
              <a:t>年牛肉单细分品类收入达到</a:t>
            </a:r>
            <a:r>
              <a:rPr lang="en-US" altLang="zh-CN" sz="1200" dirty="0">
                <a:solidFill>
                  <a:srgbClr val="2F2F2F"/>
                </a:solidFill>
                <a:latin typeface="+mj-ea"/>
                <a:ea typeface="+mj-ea"/>
              </a:rPr>
              <a:t>3.08</a:t>
            </a:r>
            <a:r>
              <a:rPr lang="zh-CN" altLang="en-US" sz="1200" dirty="0">
                <a:solidFill>
                  <a:srgbClr val="2F2F2F"/>
                </a:solidFill>
                <a:latin typeface="+mj-ea"/>
                <a:ea typeface="+mj-ea"/>
              </a:rPr>
              <a:t>亿元，同比增长</a:t>
            </a:r>
            <a:r>
              <a:rPr lang="en-US" altLang="zh-CN" sz="1200" dirty="0">
                <a:solidFill>
                  <a:srgbClr val="2F2F2F"/>
                </a:solidFill>
                <a:latin typeface="+mj-ea"/>
                <a:ea typeface="+mj-ea"/>
              </a:rPr>
              <a:t>18.36%</a:t>
            </a:r>
            <a:r>
              <a:rPr lang="zh-CN" altLang="en-US" sz="1200" dirty="0">
                <a:solidFill>
                  <a:srgbClr val="2F2F2F"/>
                </a:solidFill>
                <a:latin typeface="+mj-ea"/>
                <a:ea typeface="+mj-ea"/>
              </a:rPr>
              <a:t>，占总营业收入</a:t>
            </a:r>
            <a:r>
              <a:rPr lang="en-US" altLang="zh-CN" sz="1200" dirty="0">
                <a:solidFill>
                  <a:srgbClr val="2F2F2F"/>
                </a:solidFill>
                <a:latin typeface="+mj-ea"/>
                <a:ea typeface="+mj-ea"/>
              </a:rPr>
              <a:t>50.2%</a:t>
            </a:r>
            <a:r>
              <a:rPr lang="zh-CN" altLang="en-US" sz="1200" dirty="0">
                <a:solidFill>
                  <a:srgbClr val="2F2F2F"/>
                </a:solidFill>
                <a:latin typeface="+mj-ea"/>
                <a:ea typeface="+mj-ea"/>
              </a:rPr>
              <a:t>。</a:t>
            </a:r>
            <a:endParaRPr lang="en-US" sz="1200" dirty="0">
              <a:latin typeface="+mj-ea"/>
              <a:ea typeface="+mj-ea"/>
            </a:endParaRPr>
          </a:p>
        </p:txBody>
      </p:sp>
      <p:sp>
        <p:nvSpPr>
          <p:cNvPr id="26" name="Rectangle 25"/>
          <p:cNvSpPr/>
          <p:nvPr/>
        </p:nvSpPr>
        <p:spPr>
          <a:xfrm>
            <a:off x="6267451" y="1583689"/>
            <a:ext cx="5188096" cy="255166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b="1" dirty="0">
                <a:solidFill>
                  <a:srgbClr val="2F2F2F"/>
                </a:solidFill>
                <a:latin typeface="+mj-ea"/>
                <a:ea typeface="+mj-ea"/>
              </a:rPr>
              <a:t>研发机完善，以市场需求推动产品研发</a:t>
            </a:r>
            <a:r>
              <a:rPr lang="zh-CN" altLang="en-US" sz="1200" dirty="0">
                <a:solidFill>
                  <a:srgbClr val="2F2F2F"/>
                </a:solidFill>
                <a:latin typeface="+mj-ea"/>
                <a:ea typeface="+mj-ea"/>
              </a:rPr>
              <a:t>：公司拥有一套较为完善的研发机制，公司建立了多种渠道获取各类型消费者对产品食材、口味、营养健康等维度的需求，基于市场需求，不断进行产品研发，保持出新的节奏，顺应消费者需求。</a:t>
            </a:r>
            <a:endParaRPr lang="en-US" altLang="zh-CN" sz="1200" dirty="0">
              <a:solidFill>
                <a:srgbClr val="2F2F2F"/>
              </a:solidFill>
              <a:latin typeface="+mj-ea"/>
              <a:ea typeface="+mj-ea"/>
            </a:endParaRPr>
          </a:p>
          <a:p>
            <a:pPr marL="171450" indent="-171450">
              <a:lnSpc>
                <a:spcPct val="150000"/>
              </a:lnSpc>
              <a:buFont typeface="Arial" panose="020B0604020202020204" pitchFamily="34" charset="0"/>
              <a:buChar char="•"/>
            </a:pPr>
            <a:r>
              <a:rPr lang="zh-CN" altLang="en-US" sz="1200" b="1" dirty="0">
                <a:solidFill>
                  <a:srgbClr val="2F2F2F"/>
                </a:solidFill>
                <a:latin typeface="+mj-ea"/>
                <a:ea typeface="+mj-ea"/>
              </a:rPr>
              <a:t>持续探索新工艺和新产品</a:t>
            </a:r>
            <a:r>
              <a:rPr lang="zh-CN" altLang="en-US" sz="1200" dirty="0">
                <a:solidFill>
                  <a:srgbClr val="2F2F2F"/>
                </a:solidFill>
                <a:latin typeface="+mj-ea"/>
                <a:ea typeface="+mj-ea"/>
              </a:rPr>
              <a:t>：公司将用部分</a:t>
            </a:r>
            <a:r>
              <a:rPr lang="en-US" altLang="zh-CN" sz="1200" dirty="0">
                <a:solidFill>
                  <a:srgbClr val="2F2F2F"/>
                </a:solidFill>
                <a:latin typeface="+mj-ea"/>
                <a:ea typeface="+mj-ea"/>
              </a:rPr>
              <a:t>IPO</a:t>
            </a:r>
            <a:r>
              <a:rPr lang="zh-CN" altLang="en-US" sz="1200" dirty="0">
                <a:solidFill>
                  <a:srgbClr val="2F2F2F"/>
                </a:solidFill>
                <a:latin typeface="+mj-ea"/>
                <a:ea typeface="+mj-ea"/>
              </a:rPr>
              <a:t>募集资金在苏州建设研发检验中心，研发检验中心建成后，公司研发能力能得到进一步提升。公司在生产工艺和新产品研发领域持续发力，工艺端研发产品微调理、调理食品用发酵菌种及发酵工艺</a:t>
            </a:r>
            <a:r>
              <a:rPr lang="en-US" altLang="zh-CN" sz="1200" dirty="0">
                <a:solidFill>
                  <a:srgbClr val="2F2F2F"/>
                </a:solidFill>
                <a:latin typeface="+mj-ea"/>
                <a:ea typeface="+mj-ea"/>
              </a:rPr>
              <a:t>;</a:t>
            </a:r>
            <a:r>
              <a:rPr lang="zh-CN" altLang="en-US" sz="1200" dirty="0">
                <a:solidFill>
                  <a:srgbClr val="2F2F2F"/>
                </a:solidFill>
                <a:latin typeface="+mj-ea"/>
                <a:ea typeface="+mj-ea"/>
              </a:rPr>
              <a:t>产品端研发高端火锅食材系列、地方特色食品系列和烟熏风味食品系列，满足不同区域、不同口味消费者的需求。</a:t>
            </a:r>
          </a:p>
        </p:txBody>
      </p:sp>
      <p:graphicFrame>
        <p:nvGraphicFramePr>
          <p:cNvPr id="9" name="图表 8">
            <a:extLst>
              <a:ext uri="{FF2B5EF4-FFF2-40B4-BE49-F238E27FC236}">
                <a16:creationId xmlns:a16="http://schemas.microsoft.com/office/drawing/2014/main" id="{3095E17E-261A-466D-BE90-B12CED2A2036}"/>
              </a:ext>
            </a:extLst>
          </p:cNvPr>
          <p:cNvGraphicFramePr/>
          <p:nvPr>
            <p:extLst>
              <p:ext uri="{D42A27DB-BD31-4B8C-83A1-F6EECF244321}">
                <p14:modId xmlns:p14="http://schemas.microsoft.com/office/powerpoint/2010/main" val="2159250787"/>
              </p:ext>
            </p:extLst>
          </p:nvPr>
        </p:nvGraphicFramePr>
        <p:xfrm>
          <a:off x="438939" y="3553551"/>
          <a:ext cx="5647180" cy="2526737"/>
        </p:xfrm>
        <a:graphic>
          <a:graphicData uri="http://schemas.openxmlformats.org/drawingml/2006/chart">
            <c:chart xmlns:c="http://schemas.openxmlformats.org/drawingml/2006/chart" xmlns:r="http://schemas.openxmlformats.org/officeDocument/2006/relationships" r:id="rId3"/>
          </a:graphicData>
        </a:graphic>
      </p:graphicFrame>
      <p:sp>
        <p:nvSpPr>
          <p:cNvPr id="10" name="标题 1">
            <a:extLst>
              <a:ext uri="{FF2B5EF4-FFF2-40B4-BE49-F238E27FC236}">
                <a16:creationId xmlns:a16="http://schemas.microsoft.com/office/drawing/2014/main" id="{038FA903-C575-4E0E-90FF-1816DB90EF13}"/>
              </a:ext>
            </a:extLst>
          </p:cNvPr>
          <p:cNvSpPr txBox="1">
            <a:spLocks/>
          </p:cNvSpPr>
          <p:nvPr>
            <p:custDataLst>
              <p:tags r:id="rId1"/>
            </p:custDataLst>
          </p:nvPr>
        </p:nvSpPr>
        <p:spPr bwMode="gray">
          <a:xfrm>
            <a:off x="488950" y="243264"/>
            <a:ext cx="11252200" cy="334102"/>
          </a:xfrm>
          <a:prstGeom prst="rect">
            <a:avLst/>
          </a:prstGeom>
        </p:spPr>
        <p:txBody>
          <a:bodyPr vert="horz" lIns="0" tIns="0" rIns="0" bIns="0" rtlCol="0" anchor="t" anchorCtr="0">
            <a:noAutofit/>
          </a:bodyPr>
          <a:lstStyle>
            <a:lvl1pPr algn="l" defTabSz="1069215" rtl="0" eaLnBrk="1" latinLnBrk="0" hangingPunct="1">
              <a:spcBef>
                <a:spcPct val="0"/>
              </a:spcBef>
              <a:buNone/>
              <a:defRPr sz="2177" b="1" kern="1200">
                <a:solidFill>
                  <a:schemeClr val="tx1"/>
                </a:solidFill>
                <a:latin typeface="+mj-lt"/>
                <a:ea typeface="+mn-ea"/>
                <a:cs typeface="Calibri Light" panose="020F0302020204030204" pitchFamily="34" charset="0"/>
              </a:defRPr>
            </a:lvl1pPr>
          </a:lstStyle>
          <a:p>
            <a:r>
              <a:rPr kumimoji="1" lang="zh-CN" altLang="en-US" sz="1800" dirty="0">
                <a:solidFill>
                  <a:srgbClr val="ED8B00"/>
                </a:solidFill>
                <a:latin typeface="微软雅黑" panose="020B0503020204020204" pitchFamily="34" charset="-122"/>
                <a:ea typeface="微软雅黑" panose="020B0503020204020204" pitchFamily="34" charset="-122"/>
                <a:cs typeface="微软雅黑" panose="020B0503020204020204" pitchFamily="34" charset="-122"/>
              </a:rPr>
              <a:t>重点企业：味知香</a:t>
            </a:r>
            <a:endParaRPr kumimoji="1" lang="en-US" altLang="zh-CN" sz="1800" dirty="0">
              <a:solidFill>
                <a:srgbClr val="ED8B00"/>
              </a:solidFill>
              <a:latin typeface="微软雅黑" panose="020B0503020204020204" pitchFamily="34" charset="-122"/>
              <a:ea typeface="微软雅黑" panose="020B0503020204020204" pitchFamily="34" charset="-122"/>
              <a:cs typeface="微软雅黑" panose="020B0503020204020204" pitchFamily="34" charset="-122"/>
            </a:endParaRPr>
          </a:p>
          <a:p>
            <a:r>
              <a:rPr kumimoji="1" lang="zh-CN" altLang="en-US" sz="1800"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面向市场，产品研发投入增加</a:t>
            </a:r>
          </a:p>
        </p:txBody>
      </p:sp>
      <p:graphicFrame>
        <p:nvGraphicFramePr>
          <p:cNvPr id="3" name="表格 2">
            <a:extLst>
              <a:ext uri="{FF2B5EF4-FFF2-40B4-BE49-F238E27FC236}">
                <a16:creationId xmlns:a16="http://schemas.microsoft.com/office/drawing/2014/main" id="{0C93A4A2-F7A9-4452-B96B-CD76BE8CCAD6}"/>
              </a:ext>
            </a:extLst>
          </p:cNvPr>
          <p:cNvGraphicFramePr>
            <a:graphicFrameLocks noGrp="1"/>
          </p:cNvGraphicFramePr>
          <p:nvPr>
            <p:extLst>
              <p:ext uri="{D42A27DB-BD31-4B8C-83A1-F6EECF244321}">
                <p14:modId xmlns:p14="http://schemas.microsoft.com/office/powerpoint/2010/main" val="2875363961"/>
              </p:ext>
            </p:extLst>
          </p:nvPr>
        </p:nvGraphicFramePr>
        <p:xfrm>
          <a:off x="6267450" y="4279372"/>
          <a:ext cx="5473700" cy="2095500"/>
        </p:xfrm>
        <a:graphic>
          <a:graphicData uri="http://schemas.openxmlformats.org/drawingml/2006/table">
            <a:tbl>
              <a:tblPr>
                <a:tableStyleId>{5C22544A-7EE6-4342-B048-85BDC9FD1C3A}</a:tableStyleId>
              </a:tblPr>
              <a:tblGrid>
                <a:gridCol w="1231900">
                  <a:extLst>
                    <a:ext uri="{9D8B030D-6E8A-4147-A177-3AD203B41FA5}">
                      <a16:colId xmlns:a16="http://schemas.microsoft.com/office/drawing/2014/main" val="3941775293"/>
                    </a:ext>
                  </a:extLst>
                </a:gridCol>
                <a:gridCol w="3035300">
                  <a:extLst>
                    <a:ext uri="{9D8B030D-6E8A-4147-A177-3AD203B41FA5}">
                      <a16:colId xmlns:a16="http://schemas.microsoft.com/office/drawing/2014/main" val="807300340"/>
                    </a:ext>
                  </a:extLst>
                </a:gridCol>
                <a:gridCol w="1206500">
                  <a:extLst>
                    <a:ext uri="{9D8B030D-6E8A-4147-A177-3AD203B41FA5}">
                      <a16:colId xmlns:a16="http://schemas.microsoft.com/office/drawing/2014/main" val="3033399562"/>
                    </a:ext>
                  </a:extLst>
                </a:gridCol>
              </a:tblGrid>
              <a:tr h="175260">
                <a:tc>
                  <a:txBody>
                    <a:bodyPr/>
                    <a:lstStyle/>
                    <a:p>
                      <a:pPr algn="l" fontAlgn="b"/>
                      <a:r>
                        <a:rPr lang="zh-CN" altLang="en-US" sz="1100" u="none" strike="noStrike" dirty="0">
                          <a:effectLst/>
                        </a:rPr>
                        <a:t>在研产品</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l" fontAlgn="b"/>
                      <a:r>
                        <a:rPr lang="zh-CN" altLang="en-US" sz="1100" u="none" strike="noStrike" dirty="0">
                          <a:effectLst/>
                        </a:rPr>
                        <a:t>在研产品介绍</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l" fontAlgn="b"/>
                      <a:r>
                        <a:rPr lang="zh-CN" altLang="en-US" sz="1100" u="none" strike="noStrike" dirty="0">
                          <a:effectLst/>
                        </a:rPr>
                        <a:t>所处阶段</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extLst>
                  <a:ext uri="{0D108BD9-81ED-4DB2-BD59-A6C34878D82A}">
                    <a16:rowId xmlns:a16="http://schemas.microsoft.com/office/drawing/2014/main" val="2425608251"/>
                  </a:ext>
                </a:extLst>
              </a:tr>
              <a:tr h="883920">
                <a:tc>
                  <a:txBody>
                    <a:bodyPr/>
                    <a:lstStyle/>
                    <a:p>
                      <a:pPr algn="ctr" fontAlgn="b"/>
                      <a:r>
                        <a:rPr lang="zh-CN" altLang="en-US" sz="1100" u="none" strike="noStrike" dirty="0">
                          <a:effectLst/>
                        </a:rPr>
                        <a:t>高端火锅食材系列</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l" fontAlgn="b"/>
                      <a:r>
                        <a:rPr lang="zh-CN" altLang="en-US" sz="1100" u="none" strike="noStrike" dirty="0">
                          <a:effectLst/>
                        </a:rPr>
                        <a:t>为了满足消费者冬季火锅食用富求</a:t>
                      </a:r>
                      <a:r>
                        <a:rPr lang="en-US" altLang="zh-CN" sz="1100" u="none" strike="noStrike" dirty="0">
                          <a:effectLst/>
                        </a:rPr>
                        <a:t>,</a:t>
                      </a:r>
                      <a:r>
                        <a:rPr lang="zh-CN" altLang="en-US" sz="1100" u="none" strike="noStrike" dirty="0">
                          <a:effectLst/>
                        </a:rPr>
                        <a:t>公司经过对火锅行业的调研</a:t>
                      </a:r>
                      <a:r>
                        <a:rPr lang="en-US" altLang="zh-CN" sz="1100" u="none" strike="noStrike" dirty="0">
                          <a:effectLst/>
                        </a:rPr>
                        <a:t>,</a:t>
                      </a:r>
                      <a:r>
                        <a:rPr lang="zh-CN" altLang="en-US" sz="1100" u="none" strike="noStrike" dirty="0">
                          <a:effectLst/>
                        </a:rPr>
                        <a:t>明确了火锅食材的品类并选敬合适的供应商、研究生产工艺。公司目前正研发牛内卷、羊内卷</a:t>
                      </a:r>
                      <a:r>
                        <a:rPr lang="en-US" altLang="zh-CN" sz="1100" u="none" strike="noStrike" dirty="0">
                          <a:effectLst/>
                        </a:rPr>
                        <a:t>,</a:t>
                      </a:r>
                      <a:r>
                        <a:rPr lang="zh-CN" altLang="en-US" sz="1100" u="none" strike="noStrike" dirty="0">
                          <a:effectLst/>
                        </a:rPr>
                        <a:t>毛肚片、白千层、猪黄喉、虾清等火锅产品，未来将进一步丰富研发品种。</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zh-CN" altLang="en-US" sz="1100" u="none" strike="noStrike" dirty="0">
                          <a:effectLst/>
                        </a:rPr>
                        <a:t>中试</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extLst>
                  <a:ext uri="{0D108BD9-81ED-4DB2-BD59-A6C34878D82A}">
                    <a16:rowId xmlns:a16="http://schemas.microsoft.com/office/drawing/2014/main" val="4188615291"/>
                  </a:ext>
                </a:extLst>
              </a:tr>
              <a:tr h="525780">
                <a:tc>
                  <a:txBody>
                    <a:bodyPr/>
                    <a:lstStyle/>
                    <a:p>
                      <a:pPr algn="ctr" fontAlgn="b"/>
                      <a:r>
                        <a:rPr lang="zh-CN" altLang="en-US" sz="1100" u="none" strike="noStrike" dirty="0">
                          <a:effectLst/>
                        </a:rPr>
                        <a:t>地方特色食品系列</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l" fontAlgn="b"/>
                      <a:r>
                        <a:rPr lang="zh-CN" altLang="en-US" sz="1100" u="none" strike="noStrike" dirty="0">
                          <a:effectLst/>
                        </a:rPr>
                        <a:t>公司搜寻各地有代表性的特色食品，研究生产工艺实现产品批童生产。公司目前正研发太湖白虾、徽州刀板香等产品。</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zh-CN" altLang="en-US" sz="1100" u="none" strike="noStrike" dirty="0">
                          <a:effectLst/>
                        </a:rPr>
                        <a:t>初试</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extLst>
                  <a:ext uri="{0D108BD9-81ED-4DB2-BD59-A6C34878D82A}">
                    <a16:rowId xmlns:a16="http://schemas.microsoft.com/office/drawing/2014/main" val="1751022007"/>
                  </a:ext>
                </a:extLst>
              </a:tr>
              <a:tr h="78640">
                <a:tc>
                  <a:txBody>
                    <a:bodyPr/>
                    <a:lstStyle/>
                    <a:p>
                      <a:pPr algn="ctr" fontAlgn="b"/>
                      <a:r>
                        <a:rPr lang="zh-CN" altLang="en-US" sz="1100" u="none" strike="noStrike" dirty="0">
                          <a:effectLst/>
                        </a:rPr>
                        <a:t>烟熏风味食品系列</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l" fontAlgn="b"/>
                      <a:r>
                        <a:rPr lang="zh-CN" altLang="en-US" sz="1100" u="none" strike="noStrike" dirty="0">
                          <a:effectLst/>
                        </a:rPr>
                        <a:t>为了满足消费者对多种口味食品的离求，公司立足现有产品类型，对烟熏酱料和生产腌制工艺进行研发。</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tc>
                  <a:txBody>
                    <a:bodyPr/>
                    <a:lstStyle/>
                    <a:p>
                      <a:pPr algn="ctr" fontAlgn="b"/>
                      <a:r>
                        <a:rPr lang="zh-CN" altLang="en-US" sz="1100" u="none" strike="noStrike" dirty="0">
                          <a:effectLst/>
                        </a:rPr>
                        <a:t>前期研发</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rgbClr val="FFC000"/>
                    </a:solidFill>
                  </a:tcPr>
                </a:tc>
                <a:extLst>
                  <a:ext uri="{0D108BD9-81ED-4DB2-BD59-A6C34878D82A}">
                    <a16:rowId xmlns:a16="http://schemas.microsoft.com/office/drawing/2014/main" val="340722162"/>
                  </a:ext>
                </a:extLst>
              </a:tr>
            </a:tbl>
          </a:graphicData>
        </a:graphic>
      </p:graphicFrame>
    </p:spTree>
    <p:extLst>
      <p:ext uri="{BB962C8B-B14F-4D97-AF65-F5344CB8AC3E}">
        <p14:creationId xmlns:p14="http://schemas.microsoft.com/office/powerpoint/2010/main" val="33093294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 Box 15">
            <a:extLst>
              <a:ext uri="{FF2B5EF4-FFF2-40B4-BE49-F238E27FC236}">
                <a16:creationId xmlns:a16="http://schemas.microsoft.com/office/drawing/2014/main" id="{AB9171C2-9968-4C9D-A940-6E8A45FF1870}"/>
              </a:ext>
            </a:extLst>
          </p:cNvPr>
          <p:cNvSpPr txBox="1">
            <a:spLocks noChangeArrowheads="1"/>
          </p:cNvSpPr>
          <p:nvPr/>
        </p:nvSpPr>
        <p:spPr bwMode="gray">
          <a:xfrm>
            <a:off x="9196923" y="2526474"/>
            <a:ext cx="302400" cy="533516"/>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质</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量</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证</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明</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83" name="Text Placeholder 10"/>
          <p:cNvSpPr txBox="1">
            <a:spLocks/>
          </p:cNvSpPr>
          <p:nvPr/>
        </p:nvSpPr>
        <p:spPr>
          <a:xfrm>
            <a:off x="572478" y="273713"/>
            <a:ext cx="11084169" cy="491396"/>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zh-CN" altLang="en-US" sz="15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竞争格局：风险应对</a:t>
            </a:r>
            <a:r>
              <a:rPr kumimoji="0" lang="en-US" altLang="zh-CN" sz="15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a:t>
            </a:r>
            <a:r>
              <a:rPr kumimoji="0" lang="zh-CN" altLang="en-US" sz="15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食品安全</a:t>
            </a:r>
            <a:endParaRPr kumimoji="0" lang="en-US" altLang="zh-CN" sz="15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zh-CN" altLang="en-US" sz="15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味知香的整体风控流程和重点环节风控设计</a:t>
            </a:r>
          </a:p>
        </p:txBody>
      </p:sp>
      <p:cxnSp>
        <p:nvCxnSpPr>
          <p:cNvPr id="93" name="Straight Arrow Connector 92"/>
          <p:cNvCxnSpPr/>
          <p:nvPr/>
        </p:nvCxnSpPr>
        <p:spPr>
          <a:xfrm flipV="1">
            <a:off x="4242961" y="1931093"/>
            <a:ext cx="1099512" cy="866194"/>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rot="19255068">
            <a:off x="4116814" y="2035982"/>
            <a:ext cx="1049185" cy="253916"/>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mn-cs"/>
              </a:rPr>
              <a:t>统一管控</a:t>
            </a:r>
            <a:endParaRPr kumimoji="0" lang="en-US" sz="1050" b="1" i="0" u="none" strike="noStrike" kern="1200" cap="none" spc="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mn-cs"/>
            </a:endParaRPr>
          </a:p>
        </p:txBody>
      </p:sp>
      <p:sp>
        <p:nvSpPr>
          <p:cNvPr id="95" name="Rectangle 94"/>
          <p:cNvSpPr/>
          <p:nvPr/>
        </p:nvSpPr>
        <p:spPr>
          <a:xfrm>
            <a:off x="461358" y="3106824"/>
            <a:ext cx="3705439" cy="1487293"/>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9" name="Rectangle 108"/>
          <p:cNvSpPr/>
          <p:nvPr/>
        </p:nvSpPr>
        <p:spPr>
          <a:xfrm>
            <a:off x="461358" y="2775447"/>
            <a:ext cx="3705885" cy="324000"/>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整体风控流程搭建</a:t>
            </a:r>
            <a:endParaRPr kumimoji="0" lang="en-US" sz="10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10" name="Straight Arrow Connector 109"/>
          <p:cNvCxnSpPr/>
          <p:nvPr/>
        </p:nvCxnSpPr>
        <p:spPr>
          <a:xfrm flipH="1">
            <a:off x="4223536" y="2450228"/>
            <a:ext cx="1092105" cy="857093"/>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rot="19317162">
            <a:off x="4379640" y="2910179"/>
            <a:ext cx="1199212" cy="253916"/>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mn-cs"/>
              </a:rPr>
              <a:t>重点环节</a:t>
            </a:r>
            <a:endParaRPr kumimoji="0" lang="en-US" altLang="zh-CN" sz="1050" b="1" i="0" u="none" strike="noStrike" kern="1200" cap="none" spc="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mn-cs"/>
            </a:endParaRPr>
          </a:p>
        </p:txBody>
      </p:sp>
      <p:cxnSp>
        <p:nvCxnSpPr>
          <p:cNvPr id="112" name="Straight Arrow Connector 111"/>
          <p:cNvCxnSpPr/>
          <p:nvPr/>
        </p:nvCxnSpPr>
        <p:spPr>
          <a:xfrm>
            <a:off x="4242961" y="4594932"/>
            <a:ext cx="1087348" cy="1062634"/>
          </a:xfrm>
          <a:prstGeom prst="straightConnector1">
            <a:avLst/>
          </a:prstGeom>
          <a:ln w="76200">
            <a:solidFill>
              <a:srgbClr val="595959"/>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flipV="1">
            <a:off x="4229501" y="3993872"/>
            <a:ext cx="1038104" cy="1047698"/>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rot="2730861">
            <a:off x="4388181" y="4293135"/>
            <a:ext cx="1182131" cy="253916"/>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mn-cs"/>
              </a:rPr>
              <a:t>重点环节</a:t>
            </a:r>
            <a:endParaRPr kumimoji="0" lang="en-US" sz="1050" b="1" i="0" u="none" strike="noStrike" kern="1200" cap="none" spc="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mn-cs"/>
            </a:endParaRPr>
          </a:p>
        </p:txBody>
      </p:sp>
      <p:sp>
        <p:nvSpPr>
          <p:cNvPr id="115" name="TextBox 114"/>
          <p:cNvSpPr txBox="1"/>
          <p:nvPr/>
        </p:nvSpPr>
        <p:spPr>
          <a:xfrm rot="2608095">
            <a:off x="4051275" y="5092737"/>
            <a:ext cx="1075575" cy="253916"/>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mn-cs"/>
              </a:rPr>
              <a:t>统一管控</a:t>
            </a:r>
            <a:endParaRPr kumimoji="0" lang="en-US" sz="1050" b="1" i="0" u="none" strike="noStrike" kern="1200" cap="none" spc="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mn-cs"/>
            </a:endParaRPr>
          </a:p>
        </p:txBody>
      </p:sp>
      <p:cxnSp>
        <p:nvCxnSpPr>
          <p:cNvPr id="116" name="Straight Arrow Connector 115"/>
          <p:cNvCxnSpPr/>
          <p:nvPr/>
        </p:nvCxnSpPr>
        <p:spPr>
          <a:xfrm>
            <a:off x="7547677" y="3149851"/>
            <a:ext cx="624" cy="93600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6719372" y="3454391"/>
            <a:ext cx="748369" cy="253916"/>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mn-cs"/>
              </a:rPr>
              <a:t>下一环节</a:t>
            </a:r>
            <a:endParaRPr kumimoji="0" lang="en-US" sz="1050" b="1" i="0" u="none" strike="noStrike" kern="1200" cap="none" spc="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mn-cs"/>
            </a:endParaRPr>
          </a:p>
        </p:txBody>
      </p:sp>
      <p:grpSp>
        <p:nvGrpSpPr>
          <p:cNvPr id="121" name="Group 120"/>
          <p:cNvGrpSpPr/>
          <p:nvPr/>
        </p:nvGrpSpPr>
        <p:grpSpPr>
          <a:xfrm>
            <a:off x="5395098" y="1029808"/>
            <a:ext cx="4206430" cy="2074352"/>
            <a:chOff x="5229872" y="1164970"/>
            <a:chExt cx="3168000" cy="1812470"/>
          </a:xfrm>
        </p:grpSpPr>
        <p:sp>
          <p:nvSpPr>
            <p:cNvPr id="123" name="Rectangle 122"/>
            <p:cNvSpPr/>
            <p:nvPr/>
          </p:nvSpPr>
          <p:spPr>
            <a:xfrm>
              <a:off x="5229872" y="1443840"/>
              <a:ext cx="3167535" cy="1533600"/>
            </a:xfrm>
            <a:prstGeom prst="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35" name="Rectangle 134"/>
            <p:cNvSpPr/>
            <p:nvPr/>
          </p:nvSpPr>
          <p:spPr>
            <a:xfrm>
              <a:off x="5230337" y="1164970"/>
              <a:ext cx="3167535" cy="283096"/>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味知香到货检验质量控制流程（采购环节）</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grpSp>
        <p:nvGrpSpPr>
          <p:cNvPr id="136" name="Group 135"/>
          <p:cNvGrpSpPr/>
          <p:nvPr/>
        </p:nvGrpSpPr>
        <p:grpSpPr>
          <a:xfrm>
            <a:off x="5404787" y="4115214"/>
            <a:ext cx="4196124" cy="2088000"/>
            <a:chOff x="5223650" y="4018554"/>
            <a:chExt cx="3888624" cy="2132462"/>
          </a:xfrm>
        </p:grpSpPr>
        <p:sp>
          <p:nvSpPr>
            <p:cNvPr id="137" name="Rectangle 136"/>
            <p:cNvSpPr/>
            <p:nvPr/>
          </p:nvSpPr>
          <p:spPr>
            <a:xfrm>
              <a:off x="5224274" y="4018554"/>
              <a:ext cx="3888000" cy="324000"/>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味知香在生产过程中会进行质量控制（生产环节）</a:t>
              </a:r>
            </a:p>
          </p:txBody>
        </p:sp>
        <p:sp>
          <p:nvSpPr>
            <p:cNvPr id="138" name="Rectangle 137"/>
            <p:cNvSpPr/>
            <p:nvPr/>
          </p:nvSpPr>
          <p:spPr>
            <a:xfrm>
              <a:off x="5223650" y="4351016"/>
              <a:ext cx="3888000" cy="18000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148" name="AutoShape 6"/>
          <p:cNvSpPr>
            <a:spLocks noChangeArrowheads="1"/>
          </p:cNvSpPr>
          <p:nvPr/>
        </p:nvSpPr>
        <p:spPr bwMode="auto">
          <a:xfrm>
            <a:off x="461358" y="5014922"/>
            <a:ext cx="3691552" cy="1188291"/>
          </a:xfrm>
          <a:prstGeom prst="wedgeRoundRectCallout">
            <a:avLst>
              <a:gd name="adj1" fmla="val 22785"/>
              <a:gd name="adj2" fmla="val -92008"/>
              <a:gd name="adj3" fmla="val 16667"/>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0" fontAlgn="auto" latinLnBrk="0" hangingPunct="0">
              <a:lnSpc>
                <a:spcPct val="100000"/>
              </a:lnSpc>
              <a:spcBef>
                <a:spcPts val="0"/>
              </a:spcBef>
              <a:spcAft>
                <a:spcPts val="600"/>
              </a:spcAft>
              <a:buClrTx/>
              <a:buSzTx/>
              <a:buFontTx/>
              <a:buNone/>
              <a:tabLst/>
              <a:defRPr/>
            </a:pPr>
            <a:r>
              <a:rPr kumimoji="0" lang="zh-CN" altLang="en-US" sz="1050" b="0"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rPr>
              <a:t>味知香食品加工行业通用的业务模式，即首先采购原材料，通过加工包装之后，销售给下游的加盟店或者经销商，并建立了从采购、生产、物流到销售的全流程风险防控体系。我们将重点介绍采购和生产环节品控模式。</a:t>
            </a:r>
          </a:p>
        </p:txBody>
      </p:sp>
      <p:sp>
        <p:nvSpPr>
          <p:cNvPr id="149" name="AutoShape 6"/>
          <p:cNvSpPr>
            <a:spLocks noChangeArrowheads="1"/>
          </p:cNvSpPr>
          <p:nvPr/>
        </p:nvSpPr>
        <p:spPr bwMode="auto">
          <a:xfrm>
            <a:off x="9838067" y="899196"/>
            <a:ext cx="1857046" cy="2406876"/>
          </a:xfrm>
          <a:prstGeom prst="wedgeRoundRectCallout">
            <a:avLst>
              <a:gd name="adj1" fmla="val -66518"/>
              <a:gd name="adj2" fmla="val 26761"/>
              <a:gd name="adj3" fmla="val 16667"/>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0" fontAlgn="auto" latinLnBrk="0" hangingPunct="0">
              <a:lnSpc>
                <a:spcPct val="100000"/>
              </a:lnSpc>
              <a:spcBef>
                <a:spcPts val="0"/>
              </a:spcBef>
              <a:spcAft>
                <a:spcPts val="600"/>
              </a:spcAft>
              <a:buClrTx/>
              <a:buSzTx/>
              <a:buFontTx/>
              <a:buNone/>
              <a:tabLst/>
              <a:defRPr/>
            </a:pPr>
            <a:r>
              <a:rPr kumimoji="0" lang="zh-CN" altLang="en-US" sz="1050" b="0"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rPr>
              <a:t>采购阶段，从两个方面进行质量控制：</a:t>
            </a:r>
            <a:endParaRPr kumimoji="0" lang="en-US" altLang="zh-CN" sz="1050" b="0"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endParaRPr>
          </a:p>
          <a:p>
            <a:pPr marL="0" marR="0" lvl="0" indent="0" algn="l" defTabSz="914400" rtl="0" eaLnBrk="0" fontAlgn="auto" latinLnBrk="0" hangingPunct="0">
              <a:lnSpc>
                <a:spcPct val="100000"/>
              </a:lnSpc>
              <a:spcBef>
                <a:spcPts val="0"/>
              </a:spcBef>
              <a:spcAft>
                <a:spcPts val="600"/>
              </a:spcAft>
              <a:buClrTx/>
              <a:buSzTx/>
              <a:buFontTx/>
              <a:buNone/>
              <a:tabLst/>
              <a:defRPr/>
            </a:pPr>
            <a:r>
              <a:rPr kumimoji="0" lang="zh-CN" altLang="en-US" sz="1050" b="1"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rPr>
              <a:t>供应商筛选：</a:t>
            </a:r>
            <a:r>
              <a:rPr kumimoji="0" lang="zh-CN" altLang="en-US" sz="1050" b="0"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rPr>
              <a:t>通过行会等渠道开发供应商，对其生产流程进行全面检验，合格者纳入名录并每半年复查、不定期抽检。</a:t>
            </a:r>
            <a:endParaRPr kumimoji="0" lang="en-US" altLang="zh-CN" sz="1050" b="0"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endParaRPr>
          </a:p>
          <a:p>
            <a:pPr marL="0" marR="0" lvl="0" indent="0" algn="l" defTabSz="914400" rtl="0" eaLnBrk="0" fontAlgn="auto" latinLnBrk="0" hangingPunct="0">
              <a:lnSpc>
                <a:spcPct val="100000"/>
              </a:lnSpc>
              <a:spcBef>
                <a:spcPts val="0"/>
              </a:spcBef>
              <a:spcAft>
                <a:spcPts val="600"/>
              </a:spcAft>
              <a:buClrTx/>
              <a:buSzTx/>
              <a:buFontTx/>
              <a:buNone/>
              <a:tabLst/>
              <a:defRPr/>
            </a:pPr>
            <a:r>
              <a:rPr kumimoji="0" lang="zh-CN" altLang="en-US" sz="1050" b="1"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rPr>
              <a:t>到货检验：</a:t>
            </a:r>
            <a:r>
              <a:rPr kumimoji="0" lang="zh-CN" altLang="en-US" sz="1050" b="0"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rPr>
              <a:t>原材料运达时，进行文件检验并产品抽检，合格方可入库；定期请第三方进行原材料抽检。</a:t>
            </a:r>
          </a:p>
        </p:txBody>
      </p:sp>
      <p:sp>
        <p:nvSpPr>
          <p:cNvPr id="150" name="AutoShape 6"/>
          <p:cNvSpPr>
            <a:spLocks noChangeArrowheads="1"/>
          </p:cNvSpPr>
          <p:nvPr/>
        </p:nvSpPr>
        <p:spPr bwMode="auto">
          <a:xfrm>
            <a:off x="9823102" y="3674913"/>
            <a:ext cx="1857046" cy="2654850"/>
          </a:xfrm>
          <a:prstGeom prst="wedgeRoundRectCallout">
            <a:avLst>
              <a:gd name="adj1" fmla="val -65060"/>
              <a:gd name="adj2" fmla="val 35855"/>
              <a:gd name="adj3" fmla="val 16667"/>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0" fontAlgn="auto" latinLnBrk="0" hangingPunct="0">
              <a:lnSpc>
                <a:spcPct val="100000"/>
              </a:lnSpc>
              <a:spcBef>
                <a:spcPts val="0"/>
              </a:spcBef>
              <a:spcAft>
                <a:spcPts val="600"/>
              </a:spcAft>
              <a:buClrTx/>
              <a:buSzTx/>
              <a:buFontTx/>
              <a:buNone/>
              <a:tabLst/>
              <a:defRPr/>
            </a:pPr>
            <a:r>
              <a:rPr kumimoji="0" lang="zh-CN" altLang="en-US" sz="1050" b="0"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rPr>
              <a:t>生产环节，分两方面进行质量控制：</a:t>
            </a:r>
            <a:endParaRPr kumimoji="0" lang="en-US" altLang="zh-CN" sz="1050" b="0"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endParaRPr>
          </a:p>
          <a:p>
            <a:pPr marL="0" marR="0" lvl="0" indent="0" algn="l" defTabSz="914400" rtl="0" eaLnBrk="0" fontAlgn="auto" latinLnBrk="0" hangingPunct="0">
              <a:lnSpc>
                <a:spcPct val="100000"/>
              </a:lnSpc>
              <a:spcBef>
                <a:spcPts val="0"/>
              </a:spcBef>
              <a:spcAft>
                <a:spcPts val="600"/>
              </a:spcAft>
              <a:buClrTx/>
              <a:buSzTx/>
              <a:buFontTx/>
              <a:buNone/>
              <a:tabLst/>
              <a:defRPr/>
            </a:pPr>
            <a:r>
              <a:rPr kumimoji="0" lang="zh-CN" altLang="en-US" sz="1050" b="1"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rPr>
              <a:t>在车间进行质量监控：</a:t>
            </a:r>
            <a:r>
              <a:rPr kumimoji="0" lang="zh-CN" altLang="en-US" sz="1050" b="0"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rPr>
              <a:t>对不合格产品进行追溯处理。在所有质检均已完成后，成品进入包装程序。</a:t>
            </a:r>
            <a:endParaRPr kumimoji="0" lang="en-US" altLang="zh-CN" sz="1050" b="0"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endParaRPr>
          </a:p>
          <a:p>
            <a:pPr marL="0" marR="0" lvl="0" indent="0" algn="l" defTabSz="914400" rtl="0" eaLnBrk="0" fontAlgn="auto" latinLnBrk="0" hangingPunct="0">
              <a:lnSpc>
                <a:spcPct val="100000"/>
              </a:lnSpc>
              <a:spcBef>
                <a:spcPts val="0"/>
              </a:spcBef>
              <a:spcAft>
                <a:spcPts val="600"/>
              </a:spcAft>
              <a:buClrTx/>
              <a:buSzTx/>
              <a:buFontTx/>
              <a:buNone/>
              <a:tabLst/>
              <a:defRPr/>
            </a:pPr>
            <a:r>
              <a:rPr kumimoji="0" lang="zh-CN" altLang="en-US" sz="1050" b="1"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rPr>
              <a:t>对已包装产品进行检验：</a:t>
            </a:r>
            <a:r>
              <a:rPr kumimoji="0" lang="zh-CN" altLang="en-US" sz="1050" b="0"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rPr>
              <a:t>避免因包材质量、包装工艺和瑕疵率影响到产品储存效果，引发食品变质，经金属检测合格后入库。</a:t>
            </a:r>
            <a:endParaRPr kumimoji="0" lang="en-US" altLang="zh-CN" sz="1050" b="0"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endParaRPr>
          </a:p>
          <a:p>
            <a:pPr marL="0" marR="0" lvl="0" indent="0" algn="l" defTabSz="914400" rtl="0" eaLnBrk="0" fontAlgn="auto" latinLnBrk="0" hangingPunct="0">
              <a:lnSpc>
                <a:spcPct val="100000"/>
              </a:lnSpc>
              <a:spcBef>
                <a:spcPts val="0"/>
              </a:spcBef>
              <a:spcAft>
                <a:spcPts val="600"/>
              </a:spcAft>
              <a:buClrTx/>
              <a:buSzTx/>
              <a:buFontTx/>
              <a:buNone/>
              <a:tabLst/>
              <a:defRPr/>
            </a:pPr>
            <a:r>
              <a:rPr kumimoji="0" lang="zh-CN" altLang="en-US" sz="1050" b="0"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rPr>
              <a:t>定期请第三方进行产品料抽检。</a:t>
            </a:r>
            <a:endParaRPr kumimoji="0" lang="zh-CN" altLang="en-US" sz="1050" b="1" i="0" u="none" strike="noStrike" kern="1200" cap="none" spc="120" normalizeH="0" baseline="0" noProof="0" dirty="0">
              <a:ln>
                <a:noFill/>
              </a:ln>
              <a:solidFill>
                <a:srgbClr val="002776"/>
              </a:solidFill>
              <a:effectLst/>
              <a:uLnTx/>
              <a:uFillTx/>
              <a:latin typeface="微软雅黑" panose="020B0503020204020204" pitchFamily="34" charset="-122"/>
              <a:ea typeface="微软雅黑" panose="020B0503020204020204" pitchFamily="34" charset="-122"/>
              <a:cs typeface="Arial" charset="0"/>
            </a:endParaRPr>
          </a:p>
        </p:txBody>
      </p:sp>
      <p:sp>
        <p:nvSpPr>
          <p:cNvPr id="63" name="矩形 62">
            <a:extLst>
              <a:ext uri="{FF2B5EF4-FFF2-40B4-BE49-F238E27FC236}">
                <a16:creationId xmlns:a16="http://schemas.microsoft.com/office/drawing/2014/main" id="{ECDA3EF1-2A13-4001-BA06-ECE08F3F2432}"/>
              </a:ext>
            </a:extLst>
          </p:cNvPr>
          <p:cNvSpPr/>
          <p:nvPr/>
        </p:nvSpPr>
        <p:spPr bwMode="gray">
          <a:xfrm>
            <a:off x="461358" y="1029808"/>
            <a:ext cx="4373690" cy="966024"/>
          </a:xfrm>
          <a:prstGeom prst="rect">
            <a:avLst/>
          </a:prstGeom>
          <a:solidFill>
            <a:schemeClr val="bg1">
              <a:lumMod val="95000"/>
            </a:schemeClr>
          </a:solidFill>
          <a:ln w="19050"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anose="05020102010507070707" pitchFamily="18" charset="2"/>
              <a:buNone/>
              <a:tabLst/>
              <a:defRPr/>
            </a:pPr>
            <a:endParaRPr kumimoji="1" lang="zh-CN" altLang="en-US" sz="16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4" name="文本框 63">
            <a:extLst>
              <a:ext uri="{FF2B5EF4-FFF2-40B4-BE49-F238E27FC236}">
                <a16:creationId xmlns:a16="http://schemas.microsoft.com/office/drawing/2014/main" id="{F917B7A3-98B0-482F-BD11-1D118EE3D720}"/>
              </a:ext>
            </a:extLst>
          </p:cNvPr>
          <p:cNvSpPr txBox="1"/>
          <p:nvPr>
            <p:custDataLst>
              <p:tags r:id="rId1"/>
            </p:custDataLst>
          </p:nvPr>
        </p:nvSpPr>
        <p:spPr>
          <a:xfrm>
            <a:off x="722343" y="1029636"/>
            <a:ext cx="3862264" cy="923330"/>
          </a:xfrm>
          <a:prstGeom prst="rect">
            <a:avLst/>
          </a:prstGeom>
          <a:noFill/>
        </p:spPr>
        <p:txBody>
          <a:bodyPr wrap="square" lIns="0" tIns="0" rIns="0" bIns="0" rtlCol="0" anchor="ctr">
            <a:spAutoFit/>
          </a:bodyPr>
          <a:lstStyle/>
          <a:p>
            <a:pPr marL="203200" marR="0" lvl="0" indent="-203200" algn="l" defTabSz="914400" rtl="0" eaLnBrk="1" fontAlgn="auto" latinLnBrk="0" hangingPunct="1">
              <a:lnSpc>
                <a:spcPct val="100000"/>
              </a:lnSpc>
              <a:spcBef>
                <a:spcPts val="600"/>
              </a:spcBef>
              <a:spcAft>
                <a:spcPts val="0"/>
              </a:spcAft>
              <a:buClrTx/>
              <a:buSzPct val="100000"/>
              <a:buFont typeface="Arial" panose="020B0604020202020204"/>
              <a:buChar char="•"/>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质量控制程序生产得到的预制菜产品，简化了繁琐的原料处理烹制步骤，融合了品质、营养与口感，符合健康化的行业发展趋势，既迎合了快节奏生活下无暇下厨的年轻消费客群的生活方式，更契合了餐饮企业降本提效的强烈诉求，具备广阔的发展前景。</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Text Box 15">
            <a:extLst>
              <a:ext uri="{FF2B5EF4-FFF2-40B4-BE49-F238E27FC236}">
                <a16:creationId xmlns:a16="http://schemas.microsoft.com/office/drawing/2014/main" id="{02713DF7-DB2D-4C5C-9916-51231EE66403}"/>
              </a:ext>
            </a:extLst>
          </p:cNvPr>
          <p:cNvSpPr txBox="1">
            <a:spLocks noChangeArrowheads="1"/>
          </p:cNvSpPr>
          <p:nvPr/>
        </p:nvSpPr>
        <p:spPr bwMode="gray">
          <a:xfrm>
            <a:off x="566793" y="3212563"/>
            <a:ext cx="791448" cy="523011"/>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供应商开发</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74" name="Text Box 15">
            <a:extLst>
              <a:ext uri="{FF2B5EF4-FFF2-40B4-BE49-F238E27FC236}">
                <a16:creationId xmlns:a16="http://schemas.microsoft.com/office/drawing/2014/main" id="{1BEE2AF0-C3D8-4102-BFB2-9D21305EE04C}"/>
              </a:ext>
            </a:extLst>
          </p:cNvPr>
          <p:cNvSpPr txBox="1">
            <a:spLocks noChangeArrowheads="1"/>
          </p:cNvSpPr>
          <p:nvPr/>
        </p:nvSpPr>
        <p:spPr bwMode="gray">
          <a:xfrm>
            <a:off x="1481320" y="3212564"/>
            <a:ext cx="791448" cy="523011"/>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供应商</a:t>
            </a:r>
            <a:endParaRPr kumimoji="0" lang="en-US" altLang="zh-CN"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资质评审</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75" name="Text Box 15">
            <a:extLst>
              <a:ext uri="{FF2B5EF4-FFF2-40B4-BE49-F238E27FC236}">
                <a16:creationId xmlns:a16="http://schemas.microsoft.com/office/drawing/2014/main" id="{65488177-EDC0-4F43-AE56-70AB5240A5D2}"/>
              </a:ext>
            </a:extLst>
          </p:cNvPr>
          <p:cNvSpPr txBox="1">
            <a:spLocks noChangeArrowheads="1"/>
          </p:cNvSpPr>
          <p:nvPr/>
        </p:nvSpPr>
        <p:spPr bwMode="gray">
          <a:xfrm>
            <a:off x="2386135" y="3212564"/>
            <a:ext cx="791448" cy="523011"/>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纳入合格供应商名册</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76" name="Text Box 15">
            <a:extLst>
              <a:ext uri="{FF2B5EF4-FFF2-40B4-BE49-F238E27FC236}">
                <a16:creationId xmlns:a16="http://schemas.microsoft.com/office/drawing/2014/main" id="{A1FF3671-7412-4DE9-8E88-775F0C625351}"/>
              </a:ext>
            </a:extLst>
          </p:cNvPr>
          <p:cNvSpPr txBox="1">
            <a:spLocks noChangeArrowheads="1"/>
          </p:cNvSpPr>
          <p:nvPr/>
        </p:nvSpPr>
        <p:spPr bwMode="gray">
          <a:xfrm>
            <a:off x="3295413" y="3212564"/>
            <a:ext cx="791448" cy="523011"/>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与供应商签订销购合同</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77" name="Text Box 15">
            <a:extLst>
              <a:ext uri="{FF2B5EF4-FFF2-40B4-BE49-F238E27FC236}">
                <a16:creationId xmlns:a16="http://schemas.microsoft.com/office/drawing/2014/main" id="{EA81ED95-9826-48E3-AAC1-3C48F31D5E74}"/>
              </a:ext>
            </a:extLst>
          </p:cNvPr>
          <p:cNvSpPr txBox="1">
            <a:spLocks noChangeArrowheads="1"/>
          </p:cNvSpPr>
          <p:nvPr/>
        </p:nvSpPr>
        <p:spPr bwMode="gray">
          <a:xfrm>
            <a:off x="566793" y="3909448"/>
            <a:ext cx="791448" cy="523011"/>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价格结算</a:t>
            </a:r>
            <a:endParaRPr kumimoji="0" lang="en-US" altLang="zh-CN"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78" name="Text Box 15">
            <a:extLst>
              <a:ext uri="{FF2B5EF4-FFF2-40B4-BE49-F238E27FC236}">
                <a16:creationId xmlns:a16="http://schemas.microsoft.com/office/drawing/2014/main" id="{25FD43E1-A338-4F43-97F2-59BD008ED74D}"/>
              </a:ext>
            </a:extLst>
          </p:cNvPr>
          <p:cNvSpPr txBox="1">
            <a:spLocks noChangeArrowheads="1"/>
          </p:cNvSpPr>
          <p:nvPr/>
        </p:nvSpPr>
        <p:spPr bwMode="gray">
          <a:xfrm>
            <a:off x="1481320" y="3909448"/>
            <a:ext cx="791448" cy="523011"/>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检验入库</a:t>
            </a:r>
            <a:endParaRPr kumimoji="0" lang="en-US" altLang="zh-CN"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79" name="Text Box 15">
            <a:extLst>
              <a:ext uri="{FF2B5EF4-FFF2-40B4-BE49-F238E27FC236}">
                <a16:creationId xmlns:a16="http://schemas.microsoft.com/office/drawing/2014/main" id="{7CF58537-2CC4-40B9-BF9E-4DB3F37CFF24}"/>
              </a:ext>
            </a:extLst>
          </p:cNvPr>
          <p:cNvSpPr txBox="1">
            <a:spLocks noChangeArrowheads="1"/>
          </p:cNvSpPr>
          <p:nvPr/>
        </p:nvSpPr>
        <p:spPr bwMode="gray">
          <a:xfrm>
            <a:off x="2386135" y="3909448"/>
            <a:ext cx="791448" cy="523011"/>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在供销合同下签订具体采购订单</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80" name="Text Box 15">
            <a:extLst>
              <a:ext uri="{FF2B5EF4-FFF2-40B4-BE49-F238E27FC236}">
                <a16:creationId xmlns:a16="http://schemas.microsoft.com/office/drawing/2014/main" id="{C3011B31-4DA3-477C-8C6B-CB8C5782EDA3}"/>
              </a:ext>
            </a:extLst>
          </p:cNvPr>
          <p:cNvSpPr txBox="1">
            <a:spLocks noChangeArrowheads="1"/>
          </p:cNvSpPr>
          <p:nvPr/>
        </p:nvSpPr>
        <p:spPr bwMode="gray">
          <a:xfrm>
            <a:off x="3295413" y="3909448"/>
            <a:ext cx="791448" cy="523011"/>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采购部门制定采购计划</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pic>
        <p:nvPicPr>
          <p:cNvPr id="6" name="图片 5">
            <a:extLst>
              <a:ext uri="{FF2B5EF4-FFF2-40B4-BE49-F238E27FC236}">
                <a16:creationId xmlns:a16="http://schemas.microsoft.com/office/drawing/2014/main" id="{FA9CA888-4D73-4734-95E2-C3B7AF6BF064}"/>
              </a:ext>
            </a:extLst>
          </p:cNvPr>
          <p:cNvPicPr>
            <a:picLocks noChangeAspect="1"/>
          </p:cNvPicPr>
          <p:nvPr/>
        </p:nvPicPr>
        <p:blipFill>
          <a:blip r:embed="rId3"/>
          <a:stretch>
            <a:fillRect/>
          </a:stretch>
        </p:blipFill>
        <p:spPr>
          <a:xfrm>
            <a:off x="1355768" y="3413189"/>
            <a:ext cx="221414" cy="161960"/>
          </a:xfrm>
          <a:prstGeom prst="rect">
            <a:avLst/>
          </a:prstGeom>
        </p:spPr>
      </p:pic>
      <p:pic>
        <p:nvPicPr>
          <p:cNvPr id="85" name="图片 84">
            <a:extLst>
              <a:ext uri="{FF2B5EF4-FFF2-40B4-BE49-F238E27FC236}">
                <a16:creationId xmlns:a16="http://schemas.microsoft.com/office/drawing/2014/main" id="{873B5FCA-6F93-45AE-97FB-BB6A7B239E0B}"/>
              </a:ext>
            </a:extLst>
          </p:cNvPr>
          <p:cNvPicPr>
            <a:picLocks noChangeAspect="1"/>
          </p:cNvPicPr>
          <p:nvPr/>
        </p:nvPicPr>
        <p:blipFill>
          <a:blip r:embed="rId3"/>
          <a:stretch>
            <a:fillRect/>
          </a:stretch>
        </p:blipFill>
        <p:spPr>
          <a:xfrm>
            <a:off x="2257939" y="3413189"/>
            <a:ext cx="221414" cy="161960"/>
          </a:xfrm>
          <a:prstGeom prst="rect">
            <a:avLst/>
          </a:prstGeom>
        </p:spPr>
      </p:pic>
      <p:pic>
        <p:nvPicPr>
          <p:cNvPr id="86" name="图片 85">
            <a:extLst>
              <a:ext uri="{FF2B5EF4-FFF2-40B4-BE49-F238E27FC236}">
                <a16:creationId xmlns:a16="http://schemas.microsoft.com/office/drawing/2014/main" id="{4B87754F-E6A0-4E1A-BCAC-0AC2E75899C4}"/>
              </a:ext>
            </a:extLst>
          </p:cNvPr>
          <p:cNvPicPr>
            <a:picLocks noChangeAspect="1"/>
          </p:cNvPicPr>
          <p:nvPr/>
        </p:nvPicPr>
        <p:blipFill>
          <a:blip r:embed="rId3"/>
          <a:stretch>
            <a:fillRect/>
          </a:stretch>
        </p:blipFill>
        <p:spPr>
          <a:xfrm>
            <a:off x="3180243" y="3413189"/>
            <a:ext cx="221414" cy="161960"/>
          </a:xfrm>
          <a:prstGeom prst="rect">
            <a:avLst/>
          </a:prstGeom>
        </p:spPr>
      </p:pic>
      <p:pic>
        <p:nvPicPr>
          <p:cNvPr id="88" name="图片 87">
            <a:extLst>
              <a:ext uri="{FF2B5EF4-FFF2-40B4-BE49-F238E27FC236}">
                <a16:creationId xmlns:a16="http://schemas.microsoft.com/office/drawing/2014/main" id="{7314813B-2EFC-44E6-8099-216EE23DFD5C}"/>
              </a:ext>
            </a:extLst>
          </p:cNvPr>
          <p:cNvPicPr>
            <a:picLocks noChangeAspect="1"/>
          </p:cNvPicPr>
          <p:nvPr/>
        </p:nvPicPr>
        <p:blipFill>
          <a:blip r:embed="rId3"/>
          <a:stretch>
            <a:fillRect/>
          </a:stretch>
        </p:blipFill>
        <p:spPr>
          <a:xfrm rot="10800000">
            <a:off x="3076660" y="4090666"/>
            <a:ext cx="221414" cy="161960"/>
          </a:xfrm>
          <a:prstGeom prst="rect">
            <a:avLst/>
          </a:prstGeom>
        </p:spPr>
      </p:pic>
      <p:pic>
        <p:nvPicPr>
          <p:cNvPr id="89" name="图片 88">
            <a:extLst>
              <a:ext uri="{FF2B5EF4-FFF2-40B4-BE49-F238E27FC236}">
                <a16:creationId xmlns:a16="http://schemas.microsoft.com/office/drawing/2014/main" id="{24BE5B48-1509-4817-AC5E-FC42C1B68086}"/>
              </a:ext>
            </a:extLst>
          </p:cNvPr>
          <p:cNvPicPr>
            <a:picLocks noChangeAspect="1"/>
          </p:cNvPicPr>
          <p:nvPr/>
        </p:nvPicPr>
        <p:blipFill>
          <a:blip r:embed="rId3"/>
          <a:stretch>
            <a:fillRect/>
          </a:stretch>
        </p:blipFill>
        <p:spPr>
          <a:xfrm rot="10800000">
            <a:off x="2163399" y="4090666"/>
            <a:ext cx="221414" cy="161960"/>
          </a:xfrm>
          <a:prstGeom prst="rect">
            <a:avLst/>
          </a:prstGeom>
        </p:spPr>
      </p:pic>
      <p:pic>
        <p:nvPicPr>
          <p:cNvPr id="90" name="图片 89">
            <a:extLst>
              <a:ext uri="{FF2B5EF4-FFF2-40B4-BE49-F238E27FC236}">
                <a16:creationId xmlns:a16="http://schemas.microsoft.com/office/drawing/2014/main" id="{DE5DB7ED-5F14-4377-9D02-D5EE64EEFEC2}"/>
              </a:ext>
            </a:extLst>
          </p:cNvPr>
          <p:cNvPicPr>
            <a:picLocks noChangeAspect="1"/>
          </p:cNvPicPr>
          <p:nvPr/>
        </p:nvPicPr>
        <p:blipFill>
          <a:blip r:embed="rId3"/>
          <a:stretch>
            <a:fillRect/>
          </a:stretch>
        </p:blipFill>
        <p:spPr>
          <a:xfrm rot="10800000">
            <a:off x="1258584" y="4090666"/>
            <a:ext cx="221414" cy="161960"/>
          </a:xfrm>
          <a:prstGeom prst="rect">
            <a:avLst/>
          </a:prstGeom>
        </p:spPr>
      </p:pic>
      <p:pic>
        <p:nvPicPr>
          <p:cNvPr id="91" name="图片 90">
            <a:extLst>
              <a:ext uri="{FF2B5EF4-FFF2-40B4-BE49-F238E27FC236}">
                <a16:creationId xmlns:a16="http://schemas.microsoft.com/office/drawing/2014/main" id="{F4C328C0-5855-4E0D-8C5C-A342F6387EE8}"/>
              </a:ext>
            </a:extLst>
          </p:cNvPr>
          <p:cNvPicPr>
            <a:picLocks noChangeAspect="1"/>
          </p:cNvPicPr>
          <p:nvPr/>
        </p:nvPicPr>
        <p:blipFill>
          <a:blip r:embed="rId3"/>
          <a:stretch>
            <a:fillRect/>
          </a:stretch>
        </p:blipFill>
        <p:spPr>
          <a:xfrm rot="5400000">
            <a:off x="3544477" y="3772939"/>
            <a:ext cx="278303" cy="203573"/>
          </a:xfrm>
          <a:prstGeom prst="rect">
            <a:avLst/>
          </a:prstGeom>
        </p:spPr>
      </p:pic>
      <p:sp>
        <p:nvSpPr>
          <p:cNvPr id="92" name="Text Box 15">
            <a:extLst>
              <a:ext uri="{FF2B5EF4-FFF2-40B4-BE49-F238E27FC236}">
                <a16:creationId xmlns:a16="http://schemas.microsoft.com/office/drawing/2014/main" id="{E6AD515D-5A77-4605-9CC5-A85C30C5E9AC}"/>
              </a:ext>
            </a:extLst>
          </p:cNvPr>
          <p:cNvSpPr txBox="1">
            <a:spLocks noChangeArrowheads="1"/>
          </p:cNvSpPr>
          <p:nvPr/>
        </p:nvSpPr>
        <p:spPr bwMode="gray">
          <a:xfrm>
            <a:off x="5429322" y="1384285"/>
            <a:ext cx="808508"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资质证件核对</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51" name="Text Box 15">
            <a:extLst>
              <a:ext uri="{FF2B5EF4-FFF2-40B4-BE49-F238E27FC236}">
                <a16:creationId xmlns:a16="http://schemas.microsoft.com/office/drawing/2014/main" id="{B7669344-0DC8-47B8-AB6C-D021C7CBD4E6}"/>
              </a:ext>
            </a:extLst>
          </p:cNvPr>
          <p:cNvSpPr txBox="1">
            <a:spLocks noChangeArrowheads="1"/>
          </p:cNvSpPr>
          <p:nvPr/>
        </p:nvSpPr>
        <p:spPr bwMode="gray">
          <a:xfrm>
            <a:off x="5429322" y="1733668"/>
            <a:ext cx="808508"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现场审核</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52" name="Text Box 15">
            <a:extLst>
              <a:ext uri="{FF2B5EF4-FFF2-40B4-BE49-F238E27FC236}">
                <a16:creationId xmlns:a16="http://schemas.microsoft.com/office/drawing/2014/main" id="{F6C10D95-A05E-4D22-A5CE-AB5A79DCC63B}"/>
              </a:ext>
            </a:extLst>
          </p:cNvPr>
          <p:cNvSpPr txBox="1">
            <a:spLocks noChangeArrowheads="1"/>
          </p:cNvSpPr>
          <p:nvPr/>
        </p:nvSpPr>
        <p:spPr bwMode="gray">
          <a:xfrm>
            <a:off x="5429322" y="2073290"/>
            <a:ext cx="808508"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试样</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53" name="Text Box 15">
            <a:extLst>
              <a:ext uri="{FF2B5EF4-FFF2-40B4-BE49-F238E27FC236}">
                <a16:creationId xmlns:a16="http://schemas.microsoft.com/office/drawing/2014/main" id="{A07D6C67-0289-406C-A435-B85B346DA971}"/>
              </a:ext>
            </a:extLst>
          </p:cNvPr>
          <p:cNvSpPr txBox="1">
            <a:spLocks noChangeArrowheads="1"/>
          </p:cNvSpPr>
          <p:nvPr/>
        </p:nvSpPr>
        <p:spPr bwMode="gray">
          <a:xfrm>
            <a:off x="5429322" y="2427324"/>
            <a:ext cx="808508"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供货</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54" name="Text Box 15">
            <a:extLst>
              <a:ext uri="{FF2B5EF4-FFF2-40B4-BE49-F238E27FC236}">
                <a16:creationId xmlns:a16="http://schemas.microsoft.com/office/drawing/2014/main" id="{7F94CFA5-D06D-4E92-A93B-8CBE6C420B55}"/>
              </a:ext>
            </a:extLst>
          </p:cNvPr>
          <p:cNvSpPr txBox="1">
            <a:spLocks noChangeArrowheads="1"/>
          </p:cNvSpPr>
          <p:nvPr/>
        </p:nvSpPr>
        <p:spPr bwMode="gray">
          <a:xfrm>
            <a:off x="5429322" y="2756007"/>
            <a:ext cx="808508"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供应商考核</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55" name="Text Box 15">
            <a:extLst>
              <a:ext uri="{FF2B5EF4-FFF2-40B4-BE49-F238E27FC236}">
                <a16:creationId xmlns:a16="http://schemas.microsoft.com/office/drawing/2014/main" id="{3B71153B-9437-448D-967F-CB5DF45DEC0C}"/>
              </a:ext>
            </a:extLst>
          </p:cNvPr>
          <p:cNvSpPr txBox="1">
            <a:spLocks noChangeArrowheads="1"/>
          </p:cNvSpPr>
          <p:nvPr/>
        </p:nvSpPr>
        <p:spPr bwMode="gray">
          <a:xfrm>
            <a:off x="6527004" y="2073290"/>
            <a:ext cx="675129"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合格供应商</a:t>
            </a:r>
            <a:endParaRPr kumimoji="0" lang="en-US" altLang="zh-CN"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确定</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56" name="Text Box 15">
            <a:extLst>
              <a:ext uri="{FF2B5EF4-FFF2-40B4-BE49-F238E27FC236}">
                <a16:creationId xmlns:a16="http://schemas.microsoft.com/office/drawing/2014/main" id="{F7E5B2D2-F9C2-4785-A20F-E3EE434460E1}"/>
              </a:ext>
            </a:extLst>
          </p:cNvPr>
          <p:cNvSpPr txBox="1">
            <a:spLocks noChangeArrowheads="1"/>
          </p:cNvSpPr>
          <p:nvPr/>
        </p:nvSpPr>
        <p:spPr bwMode="gray">
          <a:xfrm>
            <a:off x="6504270" y="1589359"/>
            <a:ext cx="697863"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取消不合格供应商</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57" name="Text Box 15">
            <a:extLst>
              <a:ext uri="{FF2B5EF4-FFF2-40B4-BE49-F238E27FC236}">
                <a16:creationId xmlns:a16="http://schemas.microsoft.com/office/drawing/2014/main" id="{882E7CFD-C18C-45D8-A964-A842B0FB7C02}"/>
              </a:ext>
            </a:extLst>
          </p:cNvPr>
          <p:cNvSpPr txBox="1">
            <a:spLocks noChangeArrowheads="1"/>
          </p:cNvSpPr>
          <p:nvPr/>
        </p:nvSpPr>
        <p:spPr bwMode="gray">
          <a:xfrm>
            <a:off x="7297444" y="2073290"/>
            <a:ext cx="633534"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采购</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58" name="Text Box 15">
            <a:extLst>
              <a:ext uri="{FF2B5EF4-FFF2-40B4-BE49-F238E27FC236}">
                <a16:creationId xmlns:a16="http://schemas.microsoft.com/office/drawing/2014/main" id="{316902DB-B68B-4E31-9649-4DB6BAFA1FBB}"/>
              </a:ext>
            </a:extLst>
          </p:cNvPr>
          <p:cNvSpPr txBox="1">
            <a:spLocks noChangeArrowheads="1"/>
          </p:cNvSpPr>
          <p:nvPr/>
        </p:nvSpPr>
        <p:spPr bwMode="gray">
          <a:xfrm>
            <a:off x="8026288" y="2073290"/>
            <a:ext cx="633534"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来源检验</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59" name="Text Box 15">
            <a:extLst>
              <a:ext uri="{FF2B5EF4-FFF2-40B4-BE49-F238E27FC236}">
                <a16:creationId xmlns:a16="http://schemas.microsoft.com/office/drawing/2014/main" id="{4B78AA91-DB21-4927-A590-D64717C04DE3}"/>
              </a:ext>
            </a:extLst>
          </p:cNvPr>
          <p:cNvSpPr txBox="1">
            <a:spLocks noChangeArrowheads="1"/>
          </p:cNvSpPr>
          <p:nvPr/>
        </p:nvSpPr>
        <p:spPr bwMode="gray">
          <a:xfrm>
            <a:off x="8755132" y="2073290"/>
            <a:ext cx="808508"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原材料入库</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7" name="右大括号 6">
            <a:extLst>
              <a:ext uri="{FF2B5EF4-FFF2-40B4-BE49-F238E27FC236}">
                <a16:creationId xmlns:a16="http://schemas.microsoft.com/office/drawing/2014/main" id="{DC46231B-B13B-4F28-882F-CF508AE95F98}"/>
              </a:ext>
            </a:extLst>
          </p:cNvPr>
          <p:cNvSpPr/>
          <p:nvPr/>
        </p:nvSpPr>
        <p:spPr>
          <a:xfrm>
            <a:off x="6238241" y="1546285"/>
            <a:ext cx="302400" cy="1394878"/>
          </a:xfrm>
          <a:prstGeom prst="rightBrace">
            <a:avLst>
              <a:gd name="adj1" fmla="val 8333"/>
              <a:gd name="adj2" fmla="val 49324"/>
            </a:avLst>
          </a:prstGeom>
          <a:ln w="25400"/>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60" name="图片 159">
            <a:extLst>
              <a:ext uri="{FF2B5EF4-FFF2-40B4-BE49-F238E27FC236}">
                <a16:creationId xmlns:a16="http://schemas.microsoft.com/office/drawing/2014/main" id="{20B62E81-15DD-4BCF-9113-11E89E82CF2F}"/>
              </a:ext>
            </a:extLst>
          </p:cNvPr>
          <p:cNvPicPr>
            <a:picLocks noChangeAspect="1"/>
          </p:cNvPicPr>
          <p:nvPr/>
        </p:nvPicPr>
        <p:blipFill>
          <a:blip r:embed="rId3"/>
          <a:stretch>
            <a:fillRect/>
          </a:stretch>
        </p:blipFill>
        <p:spPr>
          <a:xfrm>
            <a:off x="7186120" y="2143976"/>
            <a:ext cx="221414" cy="161960"/>
          </a:xfrm>
          <a:prstGeom prst="rect">
            <a:avLst/>
          </a:prstGeom>
        </p:spPr>
      </p:pic>
      <p:pic>
        <p:nvPicPr>
          <p:cNvPr id="161" name="图片 160">
            <a:extLst>
              <a:ext uri="{FF2B5EF4-FFF2-40B4-BE49-F238E27FC236}">
                <a16:creationId xmlns:a16="http://schemas.microsoft.com/office/drawing/2014/main" id="{78368704-C779-4E7E-AEF4-6FAF84CEFF78}"/>
              </a:ext>
            </a:extLst>
          </p:cNvPr>
          <p:cNvPicPr>
            <a:picLocks noChangeAspect="1"/>
          </p:cNvPicPr>
          <p:nvPr/>
        </p:nvPicPr>
        <p:blipFill>
          <a:blip r:embed="rId3"/>
          <a:stretch>
            <a:fillRect/>
          </a:stretch>
        </p:blipFill>
        <p:spPr>
          <a:xfrm>
            <a:off x="7930978" y="2143976"/>
            <a:ext cx="221414" cy="161960"/>
          </a:xfrm>
          <a:prstGeom prst="rect">
            <a:avLst/>
          </a:prstGeom>
        </p:spPr>
      </p:pic>
      <p:pic>
        <p:nvPicPr>
          <p:cNvPr id="162" name="图片 161">
            <a:extLst>
              <a:ext uri="{FF2B5EF4-FFF2-40B4-BE49-F238E27FC236}">
                <a16:creationId xmlns:a16="http://schemas.microsoft.com/office/drawing/2014/main" id="{8DD23C08-1019-49E0-8277-12ACEAB68CAD}"/>
              </a:ext>
            </a:extLst>
          </p:cNvPr>
          <p:cNvPicPr>
            <a:picLocks noChangeAspect="1"/>
          </p:cNvPicPr>
          <p:nvPr/>
        </p:nvPicPr>
        <p:blipFill>
          <a:blip r:embed="rId3"/>
          <a:stretch>
            <a:fillRect/>
          </a:stretch>
        </p:blipFill>
        <p:spPr>
          <a:xfrm>
            <a:off x="8641543" y="2143976"/>
            <a:ext cx="221414" cy="161960"/>
          </a:xfrm>
          <a:prstGeom prst="rect">
            <a:avLst/>
          </a:prstGeom>
        </p:spPr>
      </p:pic>
      <p:pic>
        <p:nvPicPr>
          <p:cNvPr id="163" name="图片 162">
            <a:extLst>
              <a:ext uri="{FF2B5EF4-FFF2-40B4-BE49-F238E27FC236}">
                <a16:creationId xmlns:a16="http://schemas.microsoft.com/office/drawing/2014/main" id="{ABEFEA64-0FDE-4918-92B7-A9ADAD4D1D70}"/>
              </a:ext>
            </a:extLst>
          </p:cNvPr>
          <p:cNvPicPr>
            <a:picLocks noChangeAspect="1"/>
          </p:cNvPicPr>
          <p:nvPr/>
        </p:nvPicPr>
        <p:blipFill>
          <a:blip r:embed="rId3"/>
          <a:stretch>
            <a:fillRect/>
          </a:stretch>
        </p:blipFill>
        <p:spPr>
          <a:xfrm rot="16200000">
            <a:off x="6729984" y="1831312"/>
            <a:ext cx="278303" cy="203573"/>
          </a:xfrm>
          <a:prstGeom prst="rect">
            <a:avLst/>
          </a:prstGeom>
        </p:spPr>
      </p:pic>
      <p:sp>
        <p:nvSpPr>
          <p:cNvPr id="164" name="Text Box 15">
            <a:extLst>
              <a:ext uri="{FF2B5EF4-FFF2-40B4-BE49-F238E27FC236}">
                <a16:creationId xmlns:a16="http://schemas.microsoft.com/office/drawing/2014/main" id="{9F60152F-88BD-468C-820F-DCDB1EE4D914}"/>
              </a:ext>
            </a:extLst>
          </p:cNvPr>
          <p:cNvSpPr txBox="1">
            <a:spLocks noChangeArrowheads="1"/>
          </p:cNvSpPr>
          <p:nvPr/>
        </p:nvSpPr>
        <p:spPr bwMode="gray">
          <a:xfrm>
            <a:off x="8026288" y="1583148"/>
            <a:ext cx="633534"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退货</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pic>
        <p:nvPicPr>
          <p:cNvPr id="165" name="图片 164">
            <a:extLst>
              <a:ext uri="{FF2B5EF4-FFF2-40B4-BE49-F238E27FC236}">
                <a16:creationId xmlns:a16="http://schemas.microsoft.com/office/drawing/2014/main" id="{EEA82A85-5D82-4EF4-B616-3776BB62F689}"/>
              </a:ext>
            </a:extLst>
          </p:cNvPr>
          <p:cNvPicPr>
            <a:picLocks noChangeAspect="1"/>
          </p:cNvPicPr>
          <p:nvPr/>
        </p:nvPicPr>
        <p:blipFill>
          <a:blip r:embed="rId3"/>
          <a:stretch>
            <a:fillRect/>
          </a:stretch>
        </p:blipFill>
        <p:spPr>
          <a:xfrm rot="16200000">
            <a:off x="8203903" y="1831312"/>
            <a:ext cx="278303" cy="203573"/>
          </a:xfrm>
          <a:prstGeom prst="rect">
            <a:avLst/>
          </a:prstGeom>
        </p:spPr>
      </p:pic>
      <p:sp>
        <p:nvSpPr>
          <p:cNvPr id="166" name="Text Box 15">
            <a:extLst>
              <a:ext uri="{FF2B5EF4-FFF2-40B4-BE49-F238E27FC236}">
                <a16:creationId xmlns:a16="http://schemas.microsoft.com/office/drawing/2014/main" id="{D9C37E68-61BD-4C58-B16D-3436BF8303EA}"/>
              </a:ext>
            </a:extLst>
          </p:cNvPr>
          <p:cNvSpPr txBox="1">
            <a:spLocks noChangeArrowheads="1"/>
          </p:cNvSpPr>
          <p:nvPr/>
        </p:nvSpPr>
        <p:spPr bwMode="gray">
          <a:xfrm>
            <a:off x="7628578" y="2526474"/>
            <a:ext cx="302400" cy="533516"/>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药</a:t>
            </a:r>
            <a:endParaRPr kumimoji="0" lang="en-US" altLang="zh-CN"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残</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67" name="Text Box 15">
            <a:extLst>
              <a:ext uri="{FF2B5EF4-FFF2-40B4-BE49-F238E27FC236}">
                <a16:creationId xmlns:a16="http://schemas.microsoft.com/office/drawing/2014/main" id="{1AB2C67B-00C6-4457-9F56-1F63B93EA942}"/>
              </a:ext>
            </a:extLst>
          </p:cNvPr>
          <p:cNvSpPr txBox="1">
            <a:spLocks noChangeArrowheads="1"/>
          </p:cNvSpPr>
          <p:nvPr/>
        </p:nvSpPr>
        <p:spPr bwMode="gray">
          <a:xfrm>
            <a:off x="7938868" y="2526474"/>
            <a:ext cx="302400" cy="533516"/>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理</a:t>
            </a:r>
            <a:endParaRPr kumimoji="0" lang="en-US" altLang="zh-CN"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化</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68" name="Text Box 15">
            <a:extLst>
              <a:ext uri="{FF2B5EF4-FFF2-40B4-BE49-F238E27FC236}">
                <a16:creationId xmlns:a16="http://schemas.microsoft.com/office/drawing/2014/main" id="{61DF48D8-1F00-4D42-B963-69E2B7F37482}"/>
              </a:ext>
            </a:extLst>
          </p:cNvPr>
          <p:cNvSpPr txBox="1">
            <a:spLocks noChangeArrowheads="1"/>
          </p:cNvSpPr>
          <p:nvPr/>
        </p:nvSpPr>
        <p:spPr bwMode="gray">
          <a:xfrm>
            <a:off x="8258070" y="2526474"/>
            <a:ext cx="302400" cy="533516"/>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感</a:t>
            </a:r>
            <a:endParaRPr kumimoji="0" lang="en-US" altLang="zh-CN"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官</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69" name="Text Box 15">
            <a:extLst>
              <a:ext uri="{FF2B5EF4-FFF2-40B4-BE49-F238E27FC236}">
                <a16:creationId xmlns:a16="http://schemas.microsoft.com/office/drawing/2014/main" id="{B86BA7F9-D6D7-4FCE-8F84-1FD2CAF760BE}"/>
              </a:ext>
            </a:extLst>
          </p:cNvPr>
          <p:cNvSpPr txBox="1">
            <a:spLocks noChangeArrowheads="1"/>
          </p:cNvSpPr>
          <p:nvPr/>
        </p:nvSpPr>
        <p:spPr bwMode="gray">
          <a:xfrm>
            <a:off x="8570829" y="2526474"/>
            <a:ext cx="302400" cy="533516"/>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检</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验</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检</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疫</a:t>
            </a:r>
            <a:endParaRPr kumimoji="0" 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70" name="Text Box 15">
            <a:extLst>
              <a:ext uri="{FF2B5EF4-FFF2-40B4-BE49-F238E27FC236}">
                <a16:creationId xmlns:a16="http://schemas.microsoft.com/office/drawing/2014/main" id="{A628C1DE-3903-4FCE-8A42-AFD7FD3FF55F}"/>
              </a:ext>
            </a:extLst>
          </p:cNvPr>
          <p:cNvSpPr txBox="1">
            <a:spLocks noChangeArrowheads="1"/>
          </p:cNvSpPr>
          <p:nvPr/>
        </p:nvSpPr>
        <p:spPr bwMode="gray">
          <a:xfrm>
            <a:off x="8883876" y="2526474"/>
            <a:ext cx="302400" cy="533516"/>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车</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辆</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运</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输</a:t>
            </a:r>
            <a:endParaRPr kumimoji="0" 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71" name="Text Box 15">
            <a:extLst>
              <a:ext uri="{FF2B5EF4-FFF2-40B4-BE49-F238E27FC236}">
                <a16:creationId xmlns:a16="http://schemas.microsoft.com/office/drawing/2014/main" id="{DE9E7CA5-CF8A-4D69-9BF6-70DF1B04E916}"/>
              </a:ext>
            </a:extLst>
          </p:cNvPr>
          <p:cNvSpPr txBox="1">
            <a:spLocks noChangeArrowheads="1"/>
          </p:cNvSpPr>
          <p:nvPr/>
        </p:nvSpPr>
        <p:spPr bwMode="gray">
          <a:xfrm>
            <a:off x="7337492" y="2526474"/>
            <a:ext cx="302400" cy="533516"/>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微</a:t>
            </a:r>
            <a:endParaRPr kumimoji="0" lang="en-US" altLang="zh-CN"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生</a:t>
            </a:r>
            <a:endParaRPr kumimoji="0" lang="en-US" altLang="zh-CN"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物</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75" name="右大括号 174">
            <a:extLst>
              <a:ext uri="{FF2B5EF4-FFF2-40B4-BE49-F238E27FC236}">
                <a16:creationId xmlns:a16="http://schemas.microsoft.com/office/drawing/2014/main" id="{E2185978-A867-4E01-9E21-9664DDF89143}"/>
              </a:ext>
            </a:extLst>
          </p:cNvPr>
          <p:cNvSpPr/>
          <p:nvPr/>
        </p:nvSpPr>
        <p:spPr>
          <a:xfrm rot="16200000">
            <a:off x="8327733" y="1503956"/>
            <a:ext cx="161960" cy="1866504"/>
          </a:xfrm>
          <a:prstGeom prst="rightBrace">
            <a:avLst>
              <a:gd name="adj1" fmla="val 8333"/>
              <a:gd name="adj2" fmla="val 49324"/>
            </a:avLst>
          </a:prstGeom>
          <a:ln w="25400"/>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 name="Text Box 15">
            <a:extLst>
              <a:ext uri="{FF2B5EF4-FFF2-40B4-BE49-F238E27FC236}">
                <a16:creationId xmlns:a16="http://schemas.microsoft.com/office/drawing/2014/main" id="{F07F0698-B47C-488F-9D74-934CFCE79012}"/>
              </a:ext>
            </a:extLst>
          </p:cNvPr>
          <p:cNvSpPr txBox="1">
            <a:spLocks noChangeArrowheads="1"/>
          </p:cNvSpPr>
          <p:nvPr/>
        </p:nvSpPr>
        <p:spPr bwMode="gray">
          <a:xfrm>
            <a:off x="6933094" y="1933538"/>
            <a:ext cx="371164" cy="111117"/>
          </a:xfrm>
          <a:prstGeom prst="rect">
            <a:avLst/>
          </a:prstGeom>
          <a:solidFill>
            <a:schemeClr val="bg1"/>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不合格</a:t>
            </a:r>
            <a:endParaRPr kumimoji="0" 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79" name="Text Box 15">
            <a:extLst>
              <a:ext uri="{FF2B5EF4-FFF2-40B4-BE49-F238E27FC236}">
                <a16:creationId xmlns:a16="http://schemas.microsoft.com/office/drawing/2014/main" id="{B315A568-14A7-4357-BC91-E9A3058EE14A}"/>
              </a:ext>
            </a:extLst>
          </p:cNvPr>
          <p:cNvSpPr txBox="1">
            <a:spLocks noChangeArrowheads="1"/>
          </p:cNvSpPr>
          <p:nvPr/>
        </p:nvSpPr>
        <p:spPr bwMode="gray">
          <a:xfrm>
            <a:off x="8474239" y="1933538"/>
            <a:ext cx="371164" cy="111117"/>
          </a:xfrm>
          <a:prstGeom prst="rect">
            <a:avLst/>
          </a:prstGeom>
          <a:solidFill>
            <a:schemeClr val="bg1"/>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不合格</a:t>
            </a:r>
            <a:endParaRPr kumimoji="0" 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80" name="Text Box 15">
            <a:extLst>
              <a:ext uri="{FF2B5EF4-FFF2-40B4-BE49-F238E27FC236}">
                <a16:creationId xmlns:a16="http://schemas.microsoft.com/office/drawing/2014/main" id="{D6957350-1EF7-4DE5-BB9E-DEA5F6B7474B}"/>
              </a:ext>
            </a:extLst>
          </p:cNvPr>
          <p:cNvSpPr txBox="1">
            <a:spLocks noChangeArrowheads="1"/>
          </p:cNvSpPr>
          <p:nvPr/>
        </p:nvSpPr>
        <p:spPr bwMode="gray">
          <a:xfrm>
            <a:off x="7036697" y="2423945"/>
            <a:ext cx="371164" cy="111117"/>
          </a:xfrm>
          <a:prstGeom prst="rect">
            <a:avLst/>
          </a:prstGeom>
          <a:solidFill>
            <a:schemeClr val="bg1"/>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合格</a:t>
            </a:r>
            <a:endParaRPr kumimoji="0" 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81" name="Text Box 15">
            <a:extLst>
              <a:ext uri="{FF2B5EF4-FFF2-40B4-BE49-F238E27FC236}">
                <a16:creationId xmlns:a16="http://schemas.microsoft.com/office/drawing/2014/main" id="{075681D4-2818-49CE-9533-61DA442E27EE}"/>
              </a:ext>
            </a:extLst>
          </p:cNvPr>
          <p:cNvSpPr txBox="1">
            <a:spLocks noChangeArrowheads="1"/>
          </p:cNvSpPr>
          <p:nvPr/>
        </p:nvSpPr>
        <p:spPr bwMode="gray">
          <a:xfrm>
            <a:off x="8544212" y="2423945"/>
            <a:ext cx="371164" cy="111117"/>
          </a:xfrm>
          <a:prstGeom prst="rect">
            <a:avLst/>
          </a:prstGeom>
          <a:noFill/>
          <a:ln w="9525">
            <a:no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合格</a:t>
            </a:r>
            <a:endParaRPr kumimoji="0" 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82" name="Text Box 15">
            <a:extLst>
              <a:ext uri="{FF2B5EF4-FFF2-40B4-BE49-F238E27FC236}">
                <a16:creationId xmlns:a16="http://schemas.microsoft.com/office/drawing/2014/main" id="{B1A00114-8592-4589-9D85-338196EA2293}"/>
              </a:ext>
            </a:extLst>
          </p:cNvPr>
          <p:cNvSpPr txBox="1">
            <a:spLocks noChangeArrowheads="1"/>
          </p:cNvSpPr>
          <p:nvPr/>
        </p:nvSpPr>
        <p:spPr bwMode="gray">
          <a:xfrm>
            <a:off x="7396643" y="5513379"/>
            <a:ext cx="301663" cy="632779"/>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产</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品</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标</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准</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83" name="Text Box 15">
            <a:extLst>
              <a:ext uri="{FF2B5EF4-FFF2-40B4-BE49-F238E27FC236}">
                <a16:creationId xmlns:a16="http://schemas.microsoft.com/office/drawing/2014/main" id="{14866A8F-3276-4B84-9F5D-E983E90F779F}"/>
              </a:ext>
            </a:extLst>
          </p:cNvPr>
          <p:cNvSpPr txBox="1">
            <a:spLocks noChangeArrowheads="1"/>
          </p:cNvSpPr>
          <p:nvPr/>
        </p:nvSpPr>
        <p:spPr bwMode="gray">
          <a:xfrm>
            <a:off x="5429322" y="4489307"/>
            <a:ext cx="808508"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取消不合格供应商</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85" name="Text Box 15">
            <a:extLst>
              <a:ext uri="{FF2B5EF4-FFF2-40B4-BE49-F238E27FC236}">
                <a16:creationId xmlns:a16="http://schemas.microsoft.com/office/drawing/2014/main" id="{2CD9C7EB-5C5E-443F-B04E-A0E0341BE872}"/>
              </a:ext>
            </a:extLst>
          </p:cNvPr>
          <p:cNvSpPr txBox="1">
            <a:spLocks noChangeArrowheads="1"/>
          </p:cNvSpPr>
          <p:nvPr/>
        </p:nvSpPr>
        <p:spPr bwMode="gray">
          <a:xfrm>
            <a:off x="5429322" y="4999202"/>
            <a:ext cx="808508"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原料领用检验</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88" name="Text Box 15">
            <a:extLst>
              <a:ext uri="{FF2B5EF4-FFF2-40B4-BE49-F238E27FC236}">
                <a16:creationId xmlns:a16="http://schemas.microsoft.com/office/drawing/2014/main" id="{2B1D5E56-7845-4073-929B-588326DA7CE2}"/>
              </a:ext>
            </a:extLst>
          </p:cNvPr>
          <p:cNvSpPr txBox="1">
            <a:spLocks noChangeArrowheads="1"/>
          </p:cNvSpPr>
          <p:nvPr/>
        </p:nvSpPr>
        <p:spPr bwMode="gray">
          <a:xfrm>
            <a:off x="6404401" y="4980618"/>
            <a:ext cx="675129"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产品生产</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89" name="Text Box 15">
            <a:extLst>
              <a:ext uri="{FF2B5EF4-FFF2-40B4-BE49-F238E27FC236}">
                <a16:creationId xmlns:a16="http://schemas.microsoft.com/office/drawing/2014/main" id="{F9AC6C29-2049-4FFD-8251-56B784B10559}"/>
              </a:ext>
            </a:extLst>
          </p:cNvPr>
          <p:cNvSpPr txBox="1">
            <a:spLocks noChangeArrowheads="1"/>
          </p:cNvSpPr>
          <p:nvPr/>
        </p:nvSpPr>
        <p:spPr bwMode="gray">
          <a:xfrm>
            <a:off x="7228896" y="4496687"/>
            <a:ext cx="633534"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可疑品</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90" name="Text Box 15">
            <a:extLst>
              <a:ext uri="{FF2B5EF4-FFF2-40B4-BE49-F238E27FC236}">
                <a16:creationId xmlns:a16="http://schemas.microsoft.com/office/drawing/2014/main" id="{0928F2A1-0A7C-40B3-B288-0B6EE78A607A}"/>
              </a:ext>
            </a:extLst>
          </p:cNvPr>
          <p:cNvSpPr txBox="1">
            <a:spLocks noChangeArrowheads="1"/>
          </p:cNvSpPr>
          <p:nvPr/>
        </p:nvSpPr>
        <p:spPr bwMode="gray">
          <a:xfrm>
            <a:off x="7230191" y="4980618"/>
            <a:ext cx="633534"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在线检验</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91" name="Text Box 15">
            <a:extLst>
              <a:ext uri="{FF2B5EF4-FFF2-40B4-BE49-F238E27FC236}">
                <a16:creationId xmlns:a16="http://schemas.microsoft.com/office/drawing/2014/main" id="{BC890E76-82E0-45B8-B633-9F5C8CAC38C6}"/>
              </a:ext>
            </a:extLst>
          </p:cNvPr>
          <p:cNvSpPr txBox="1">
            <a:spLocks noChangeArrowheads="1"/>
          </p:cNvSpPr>
          <p:nvPr/>
        </p:nvSpPr>
        <p:spPr bwMode="gray">
          <a:xfrm>
            <a:off x="8026288" y="4976277"/>
            <a:ext cx="633534"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包装</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92" name="Text Box 15">
            <a:extLst>
              <a:ext uri="{FF2B5EF4-FFF2-40B4-BE49-F238E27FC236}">
                <a16:creationId xmlns:a16="http://schemas.microsoft.com/office/drawing/2014/main" id="{D14595ED-789A-4CFD-94C0-609C8FB5B36E}"/>
              </a:ext>
            </a:extLst>
          </p:cNvPr>
          <p:cNvSpPr txBox="1">
            <a:spLocks noChangeArrowheads="1"/>
          </p:cNvSpPr>
          <p:nvPr/>
        </p:nvSpPr>
        <p:spPr bwMode="gray">
          <a:xfrm>
            <a:off x="8774588" y="4976277"/>
            <a:ext cx="808508"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质量检验</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93" name="右大括号 192">
            <a:extLst>
              <a:ext uri="{FF2B5EF4-FFF2-40B4-BE49-F238E27FC236}">
                <a16:creationId xmlns:a16="http://schemas.microsoft.com/office/drawing/2014/main" id="{4AEFBF0B-961C-4A0E-A07D-7BE31122D97F}"/>
              </a:ext>
            </a:extLst>
          </p:cNvPr>
          <p:cNvSpPr/>
          <p:nvPr/>
        </p:nvSpPr>
        <p:spPr>
          <a:xfrm rot="16200000">
            <a:off x="5751592" y="5264623"/>
            <a:ext cx="185826" cy="302984"/>
          </a:xfrm>
          <a:prstGeom prst="rightBrace">
            <a:avLst>
              <a:gd name="adj1" fmla="val 8333"/>
              <a:gd name="adj2" fmla="val 49324"/>
            </a:avLst>
          </a:prstGeom>
          <a:ln w="25400"/>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8" name="Text Box 15">
            <a:extLst>
              <a:ext uri="{FF2B5EF4-FFF2-40B4-BE49-F238E27FC236}">
                <a16:creationId xmlns:a16="http://schemas.microsoft.com/office/drawing/2014/main" id="{68462AC0-384E-43E0-9E87-BA7B3762A4B0}"/>
              </a:ext>
            </a:extLst>
          </p:cNvPr>
          <p:cNvSpPr txBox="1">
            <a:spLocks noChangeArrowheads="1"/>
          </p:cNvSpPr>
          <p:nvPr/>
        </p:nvSpPr>
        <p:spPr bwMode="gray">
          <a:xfrm>
            <a:off x="8026288" y="4486135"/>
            <a:ext cx="633534"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不合格品</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pic>
        <p:nvPicPr>
          <p:cNvPr id="199" name="图片 198">
            <a:extLst>
              <a:ext uri="{FF2B5EF4-FFF2-40B4-BE49-F238E27FC236}">
                <a16:creationId xmlns:a16="http://schemas.microsoft.com/office/drawing/2014/main" id="{FEC82033-0447-4C7B-86B3-9CECB1C0946B}"/>
              </a:ext>
            </a:extLst>
          </p:cNvPr>
          <p:cNvPicPr>
            <a:picLocks noChangeAspect="1"/>
          </p:cNvPicPr>
          <p:nvPr/>
        </p:nvPicPr>
        <p:blipFill>
          <a:blip r:embed="rId3"/>
          <a:stretch>
            <a:fillRect/>
          </a:stretch>
        </p:blipFill>
        <p:spPr>
          <a:xfrm rot="16200000">
            <a:off x="8271998" y="4732567"/>
            <a:ext cx="278303" cy="203573"/>
          </a:xfrm>
          <a:prstGeom prst="rect">
            <a:avLst/>
          </a:prstGeom>
        </p:spPr>
      </p:pic>
      <p:sp>
        <p:nvSpPr>
          <p:cNvPr id="203" name="Text Box 15">
            <a:extLst>
              <a:ext uri="{FF2B5EF4-FFF2-40B4-BE49-F238E27FC236}">
                <a16:creationId xmlns:a16="http://schemas.microsoft.com/office/drawing/2014/main" id="{AA20AED4-7B72-47B9-B58C-5E332BAA67A1}"/>
              </a:ext>
            </a:extLst>
          </p:cNvPr>
          <p:cNvSpPr txBox="1">
            <a:spLocks noChangeArrowheads="1"/>
          </p:cNvSpPr>
          <p:nvPr/>
        </p:nvSpPr>
        <p:spPr bwMode="gray">
          <a:xfrm>
            <a:off x="6767349" y="5509028"/>
            <a:ext cx="305600" cy="63713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人</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员</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卫</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生</a:t>
            </a:r>
            <a:endParaRPr kumimoji="0" 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204" name="Text Box 15">
            <a:extLst>
              <a:ext uri="{FF2B5EF4-FFF2-40B4-BE49-F238E27FC236}">
                <a16:creationId xmlns:a16="http://schemas.microsoft.com/office/drawing/2014/main" id="{B99D7630-65B1-4C9D-9DF6-A55DFC68D545}"/>
              </a:ext>
            </a:extLst>
          </p:cNvPr>
          <p:cNvSpPr txBox="1">
            <a:spLocks noChangeArrowheads="1"/>
          </p:cNvSpPr>
          <p:nvPr/>
        </p:nvSpPr>
        <p:spPr bwMode="gray">
          <a:xfrm>
            <a:off x="7083596" y="5513379"/>
            <a:ext cx="302400" cy="632779"/>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设</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备</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状</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态</a:t>
            </a:r>
            <a:endParaRPr kumimoji="0" 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207" name="Text Box 15">
            <a:extLst>
              <a:ext uri="{FF2B5EF4-FFF2-40B4-BE49-F238E27FC236}">
                <a16:creationId xmlns:a16="http://schemas.microsoft.com/office/drawing/2014/main" id="{D0FDC36C-F1D3-4BD8-8A74-FBBBDDAEF88A}"/>
              </a:ext>
            </a:extLst>
          </p:cNvPr>
          <p:cNvSpPr txBox="1">
            <a:spLocks noChangeArrowheads="1"/>
          </p:cNvSpPr>
          <p:nvPr/>
        </p:nvSpPr>
        <p:spPr bwMode="gray">
          <a:xfrm>
            <a:off x="6701157" y="4635974"/>
            <a:ext cx="371164" cy="111117"/>
          </a:xfrm>
          <a:prstGeom prst="rect">
            <a:avLst/>
          </a:prstGeom>
          <a:solidFill>
            <a:schemeClr val="bg1"/>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可返工</a:t>
            </a:r>
            <a:endParaRPr kumimoji="0" 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208" name="Text Box 15">
            <a:extLst>
              <a:ext uri="{FF2B5EF4-FFF2-40B4-BE49-F238E27FC236}">
                <a16:creationId xmlns:a16="http://schemas.microsoft.com/office/drawing/2014/main" id="{6B10CB2A-46EC-407E-BD86-34FCCBB00ACE}"/>
              </a:ext>
            </a:extLst>
          </p:cNvPr>
          <p:cNvSpPr txBox="1">
            <a:spLocks noChangeArrowheads="1"/>
          </p:cNvSpPr>
          <p:nvPr/>
        </p:nvSpPr>
        <p:spPr bwMode="gray">
          <a:xfrm>
            <a:off x="8483966" y="4834880"/>
            <a:ext cx="371164" cy="111117"/>
          </a:xfrm>
          <a:prstGeom prst="rect">
            <a:avLst/>
          </a:prstGeom>
          <a:solidFill>
            <a:schemeClr val="bg1"/>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可返工</a:t>
            </a:r>
            <a:endParaRPr kumimoji="0" 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211" name="Text Box 15">
            <a:extLst>
              <a:ext uri="{FF2B5EF4-FFF2-40B4-BE49-F238E27FC236}">
                <a16:creationId xmlns:a16="http://schemas.microsoft.com/office/drawing/2014/main" id="{A40D3EF5-A0D6-4F2C-A076-ABEC9BBCCBFF}"/>
              </a:ext>
            </a:extLst>
          </p:cNvPr>
          <p:cNvSpPr txBox="1">
            <a:spLocks noChangeArrowheads="1"/>
          </p:cNvSpPr>
          <p:nvPr/>
        </p:nvSpPr>
        <p:spPr bwMode="gray">
          <a:xfrm>
            <a:off x="5834038" y="5509028"/>
            <a:ext cx="302400" cy="63713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工</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厂</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批</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号</a:t>
            </a:r>
            <a:endParaRPr kumimoji="0" 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212" name="Text Box 15">
            <a:extLst>
              <a:ext uri="{FF2B5EF4-FFF2-40B4-BE49-F238E27FC236}">
                <a16:creationId xmlns:a16="http://schemas.microsoft.com/office/drawing/2014/main" id="{009AF72B-6EE4-48F1-B6ED-42090E4BD2E4}"/>
              </a:ext>
            </a:extLst>
          </p:cNvPr>
          <p:cNvSpPr txBox="1">
            <a:spLocks noChangeArrowheads="1"/>
          </p:cNvSpPr>
          <p:nvPr/>
        </p:nvSpPr>
        <p:spPr bwMode="gray">
          <a:xfrm>
            <a:off x="5542952" y="5509028"/>
            <a:ext cx="302400" cy="63713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领</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料</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单</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核</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对</a:t>
            </a:r>
            <a:endParaRPr kumimoji="0" 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pic>
        <p:nvPicPr>
          <p:cNvPr id="213" name="图片 212">
            <a:extLst>
              <a:ext uri="{FF2B5EF4-FFF2-40B4-BE49-F238E27FC236}">
                <a16:creationId xmlns:a16="http://schemas.microsoft.com/office/drawing/2014/main" id="{EEFDB891-75E8-491D-8B80-F49A22833CA5}"/>
              </a:ext>
            </a:extLst>
          </p:cNvPr>
          <p:cNvPicPr>
            <a:picLocks noChangeAspect="1"/>
          </p:cNvPicPr>
          <p:nvPr/>
        </p:nvPicPr>
        <p:blipFill>
          <a:blip r:embed="rId3"/>
          <a:stretch>
            <a:fillRect/>
          </a:stretch>
        </p:blipFill>
        <p:spPr>
          <a:xfrm rot="16200000">
            <a:off x="5679334" y="4727893"/>
            <a:ext cx="311505" cy="227860"/>
          </a:xfrm>
          <a:prstGeom prst="rect">
            <a:avLst/>
          </a:prstGeom>
        </p:spPr>
      </p:pic>
      <p:sp>
        <p:nvSpPr>
          <p:cNvPr id="214" name="Text Box 15">
            <a:extLst>
              <a:ext uri="{FF2B5EF4-FFF2-40B4-BE49-F238E27FC236}">
                <a16:creationId xmlns:a16="http://schemas.microsoft.com/office/drawing/2014/main" id="{6F8F698A-8FF5-459D-825B-571DD2E38B65}"/>
              </a:ext>
            </a:extLst>
          </p:cNvPr>
          <p:cNvSpPr txBox="1">
            <a:spLocks noChangeArrowheads="1"/>
          </p:cNvSpPr>
          <p:nvPr/>
        </p:nvSpPr>
        <p:spPr bwMode="gray">
          <a:xfrm>
            <a:off x="5905537" y="4849883"/>
            <a:ext cx="371164" cy="111117"/>
          </a:xfrm>
          <a:prstGeom prst="rect">
            <a:avLst/>
          </a:prstGeom>
          <a:solidFill>
            <a:schemeClr val="bg1"/>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不合格</a:t>
            </a:r>
            <a:endParaRPr kumimoji="0" 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pic>
        <p:nvPicPr>
          <p:cNvPr id="218" name="图片 217">
            <a:extLst>
              <a:ext uri="{FF2B5EF4-FFF2-40B4-BE49-F238E27FC236}">
                <a16:creationId xmlns:a16="http://schemas.microsoft.com/office/drawing/2014/main" id="{7080ED17-6FBC-4759-9E51-D3628625A6E6}"/>
              </a:ext>
            </a:extLst>
          </p:cNvPr>
          <p:cNvPicPr>
            <a:picLocks noChangeAspect="1"/>
          </p:cNvPicPr>
          <p:nvPr/>
        </p:nvPicPr>
        <p:blipFill>
          <a:blip r:embed="rId3"/>
          <a:stretch>
            <a:fillRect/>
          </a:stretch>
        </p:blipFill>
        <p:spPr>
          <a:xfrm>
            <a:off x="6253740" y="5058455"/>
            <a:ext cx="273316" cy="199925"/>
          </a:xfrm>
          <a:prstGeom prst="rect">
            <a:avLst/>
          </a:prstGeom>
        </p:spPr>
      </p:pic>
      <p:pic>
        <p:nvPicPr>
          <p:cNvPr id="219" name="图片 218">
            <a:extLst>
              <a:ext uri="{FF2B5EF4-FFF2-40B4-BE49-F238E27FC236}">
                <a16:creationId xmlns:a16="http://schemas.microsoft.com/office/drawing/2014/main" id="{C24EA118-8F76-4B5E-BA7B-B4F1DE475FE1}"/>
              </a:ext>
            </a:extLst>
          </p:cNvPr>
          <p:cNvPicPr>
            <a:picLocks noChangeAspect="1"/>
          </p:cNvPicPr>
          <p:nvPr/>
        </p:nvPicPr>
        <p:blipFill>
          <a:blip r:embed="rId3"/>
          <a:stretch>
            <a:fillRect/>
          </a:stretch>
        </p:blipFill>
        <p:spPr>
          <a:xfrm>
            <a:off x="7080054" y="5058455"/>
            <a:ext cx="273316" cy="199925"/>
          </a:xfrm>
          <a:prstGeom prst="rect">
            <a:avLst/>
          </a:prstGeom>
        </p:spPr>
      </p:pic>
      <p:pic>
        <p:nvPicPr>
          <p:cNvPr id="220" name="图片 219">
            <a:extLst>
              <a:ext uri="{FF2B5EF4-FFF2-40B4-BE49-F238E27FC236}">
                <a16:creationId xmlns:a16="http://schemas.microsoft.com/office/drawing/2014/main" id="{FB071F90-10BA-441B-826E-6161035763E1}"/>
              </a:ext>
            </a:extLst>
          </p:cNvPr>
          <p:cNvPicPr>
            <a:picLocks noChangeAspect="1"/>
          </p:cNvPicPr>
          <p:nvPr/>
        </p:nvPicPr>
        <p:blipFill>
          <a:blip r:embed="rId3"/>
          <a:stretch>
            <a:fillRect/>
          </a:stretch>
        </p:blipFill>
        <p:spPr>
          <a:xfrm rot="16200000">
            <a:off x="7398954" y="4732567"/>
            <a:ext cx="278303" cy="203573"/>
          </a:xfrm>
          <a:prstGeom prst="rect">
            <a:avLst/>
          </a:prstGeom>
        </p:spPr>
      </p:pic>
      <p:pic>
        <p:nvPicPr>
          <p:cNvPr id="221" name="图片 220">
            <a:extLst>
              <a:ext uri="{FF2B5EF4-FFF2-40B4-BE49-F238E27FC236}">
                <a16:creationId xmlns:a16="http://schemas.microsoft.com/office/drawing/2014/main" id="{B8893788-760E-47A3-9A78-8874A2577A7F}"/>
              </a:ext>
            </a:extLst>
          </p:cNvPr>
          <p:cNvPicPr>
            <a:picLocks noChangeAspect="1"/>
          </p:cNvPicPr>
          <p:nvPr/>
        </p:nvPicPr>
        <p:blipFill>
          <a:blip r:embed="rId3"/>
          <a:stretch>
            <a:fillRect/>
          </a:stretch>
        </p:blipFill>
        <p:spPr>
          <a:xfrm>
            <a:off x="7864249" y="5058455"/>
            <a:ext cx="273316" cy="199925"/>
          </a:xfrm>
          <a:prstGeom prst="rect">
            <a:avLst/>
          </a:prstGeom>
        </p:spPr>
      </p:pic>
      <p:pic>
        <p:nvPicPr>
          <p:cNvPr id="222" name="图片 221">
            <a:extLst>
              <a:ext uri="{FF2B5EF4-FFF2-40B4-BE49-F238E27FC236}">
                <a16:creationId xmlns:a16="http://schemas.microsoft.com/office/drawing/2014/main" id="{EB579191-2E4D-4384-88F2-330E8A5517DD}"/>
              </a:ext>
            </a:extLst>
          </p:cNvPr>
          <p:cNvPicPr>
            <a:picLocks noChangeAspect="1"/>
          </p:cNvPicPr>
          <p:nvPr/>
        </p:nvPicPr>
        <p:blipFill>
          <a:blip r:embed="rId3"/>
          <a:stretch>
            <a:fillRect/>
          </a:stretch>
        </p:blipFill>
        <p:spPr>
          <a:xfrm>
            <a:off x="8642060" y="5058455"/>
            <a:ext cx="273316" cy="199925"/>
          </a:xfrm>
          <a:prstGeom prst="rect">
            <a:avLst/>
          </a:prstGeom>
        </p:spPr>
      </p:pic>
      <p:sp>
        <p:nvSpPr>
          <p:cNvPr id="223" name="Text Box 15">
            <a:extLst>
              <a:ext uri="{FF2B5EF4-FFF2-40B4-BE49-F238E27FC236}">
                <a16:creationId xmlns:a16="http://schemas.microsoft.com/office/drawing/2014/main" id="{46861896-4BC6-40C2-B105-C7B7E49A070C}"/>
              </a:ext>
            </a:extLst>
          </p:cNvPr>
          <p:cNvSpPr txBox="1">
            <a:spLocks noChangeArrowheads="1"/>
          </p:cNvSpPr>
          <p:nvPr/>
        </p:nvSpPr>
        <p:spPr bwMode="gray">
          <a:xfrm>
            <a:off x="8797004" y="4486135"/>
            <a:ext cx="786092"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报废</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pic>
        <p:nvPicPr>
          <p:cNvPr id="224" name="图片 223">
            <a:extLst>
              <a:ext uri="{FF2B5EF4-FFF2-40B4-BE49-F238E27FC236}">
                <a16:creationId xmlns:a16="http://schemas.microsoft.com/office/drawing/2014/main" id="{3CA5BD32-A06D-4E7B-AE4A-A8A2E2D22012}"/>
              </a:ext>
            </a:extLst>
          </p:cNvPr>
          <p:cNvPicPr>
            <a:picLocks noChangeAspect="1"/>
          </p:cNvPicPr>
          <p:nvPr/>
        </p:nvPicPr>
        <p:blipFill>
          <a:blip r:embed="rId3"/>
          <a:stretch>
            <a:fillRect/>
          </a:stretch>
        </p:blipFill>
        <p:spPr>
          <a:xfrm rot="16200000">
            <a:off x="9057771" y="4732567"/>
            <a:ext cx="278303" cy="203573"/>
          </a:xfrm>
          <a:prstGeom prst="rect">
            <a:avLst/>
          </a:prstGeom>
        </p:spPr>
      </p:pic>
      <p:sp>
        <p:nvSpPr>
          <p:cNvPr id="225" name="Text Box 15">
            <a:extLst>
              <a:ext uri="{FF2B5EF4-FFF2-40B4-BE49-F238E27FC236}">
                <a16:creationId xmlns:a16="http://schemas.microsoft.com/office/drawing/2014/main" id="{A5D74C22-E03B-461C-B78A-74BBA08F5086}"/>
              </a:ext>
            </a:extLst>
          </p:cNvPr>
          <p:cNvSpPr txBox="1">
            <a:spLocks noChangeArrowheads="1"/>
          </p:cNvSpPr>
          <p:nvPr/>
        </p:nvSpPr>
        <p:spPr bwMode="gray">
          <a:xfrm>
            <a:off x="9269739" y="4834880"/>
            <a:ext cx="371164" cy="111117"/>
          </a:xfrm>
          <a:prstGeom prst="rect">
            <a:avLst/>
          </a:prstGeom>
          <a:solidFill>
            <a:schemeClr val="bg1"/>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不合格</a:t>
            </a:r>
            <a:endParaRPr kumimoji="0" 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pic>
        <p:nvPicPr>
          <p:cNvPr id="226" name="图片 225">
            <a:extLst>
              <a:ext uri="{FF2B5EF4-FFF2-40B4-BE49-F238E27FC236}">
                <a16:creationId xmlns:a16="http://schemas.microsoft.com/office/drawing/2014/main" id="{7B7C4EA0-CD4C-47BC-9069-8E81831AFB1B}"/>
              </a:ext>
            </a:extLst>
          </p:cNvPr>
          <p:cNvPicPr>
            <a:picLocks noChangeAspect="1"/>
          </p:cNvPicPr>
          <p:nvPr/>
        </p:nvPicPr>
        <p:blipFill>
          <a:blip r:embed="rId3"/>
          <a:stretch>
            <a:fillRect/>
          </a:stretch>
        </p:blipFill>
        <p:spPr>
          <a:xfrm>
            <a:off x="7864249" y="4552230"/>
            <a:ext cx="273316" cy="199925"/>
          </a:xfrm>
          <a:prstGeom prst="rect">
            <a:avLst/>
          </a:prstGeom>
        </p:spPr>
      </p:pic>
      <p:pic>
        <p:nvPicPr>
          <p:cNvPr id="227" name="图片 226">
            <a:extLst>
              <a:ext uri="{FF2B5EF4-FFF2-40B4-BE49-F238E27FC236}">
                <a16:creationId xmlns:a16="http://schemas.microsoft.com/office/drawing/2014/main" id="{727A56E2-5AE6-4E40-B765-ACE8D2159963}"/>
              </a:ext>
            </a:extLst>
          </p:cNvPr>
          <p:cNvPicPr>
            <a:picLocks noChangeAspect="1"/>
          </p:cNvPicPr>
          <p:nvPr/>
        </p:nvPicPr>
        <p:blipFill>
          <a:blip r:embed="rId3"/>
          <a:stretch>
            <a:fillRect/>
          </a:stretch>
        </p:blipFill>
        <p:spPr>
          <a:xfrm>
            <a:off x="8652780" y="4552230"/>
            <a:ext cx="273316" cy="199925"/>
          </a:xfrm>
          <a:prstGeom prst="rect">
            <a:avLst/>
          </a:prstGeom>
        </p:spPr>
      </p:pic>
      <p:pic>
        <p:nvPicPr>
          <p:cNvPr id="228" name="图片 227">
            <a:extLst>
              <a:ext uri="{FF2B5EF4-FFF2-40B4-BE49-F238E27FC236}">
                <a16:creationId xmlns:a16="http://schemas.microsoft.com/office/drawing/2014/main" id="{757DD38C-048F-483A-9E21-E07DFC8FF3AE}"/>
              </a:ext>
            </a:extLst>
          </p:cNvPr>
          <p:cNvPicPr>
            <a:picLocks noChangeAspect="1"/>
          </p:cNvPicPr>
          <p:nvPr/>
        </p:nvPicPr>
        <p:blipFill>
          <a:blip r:embed="rId3"/>
          <a:stretch>
            <a:fillRect/>
          </a:stretch>
        </p:blipFill>
        <p:spPr>
          <a:xfrm rot="5400000">
            <a:off x="8127587" y="4856337"/>
            <a:ext cx="278303" cy="203573"/>
          </a:xfrm>
          <a:prstGeom prst="rect">
            <a:avLst/>
          </a:prstGeom>
        </p:spPr>
      </p:pic>
      <p:sp>
        <p:nvSpPr>
          <p:cNvPr id="229" name="Text Box 15">
            <a:extLst>
              <a:ext uri="{FF2B5EF4-FFF2-40B4-BE49-F238E27FC236}">
                <a16:creationId xmlns:a16="http://schemas.microsoft.com/office/drawing/2014/main" id="{C7C7B27D-D830-483A-870F-462E7D6A8AC7}"/>
              </a:ext>
            </a:extLst>
          </p:cNvPr>
          <p:cNvSpPr txBox="1">
            <a:spLocks noChangeArrowheads="1"/>
          </p:cNvSpPr>
          <p:nvPr/>
        </p:nvSpPr>
        <p:spPr bwMode="gray">
          <a:xfrm>
            <a:off x="7851569" y="4834880"/>
            <a:ext cx="371164" cy="111117"/>
          </a:xfrm>
          <a:prstGeom prst="rect">
            <a:avLst/>
          </a:prstGeom>
          <a:noFill/>
          <a:ln w="9525">
            <a:no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可疑</a:t>
            </a:r>
            <a:endParaRPr kumimoji="0" 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pic>
        <p:nvPicPr>
          <p:cNvPr id="11" name="图片 10">
            <a:extLst>
              <a:ext uri="{FF2B5EF4-FFF2-40B4-BE49-F238E27FC236}">
                <a16:creationId xmlns:a16="http://schemas.microsoft.com/office/drawing/2014/main" id="{43323A85-7DB8-4E85-9971-A04781D325DC}"/>
              </a:ext>
            </a:extLst>
          </p:cNvPr>
          <p:cNvPicPr>
            <a:picLocks noChangeAspect="1"/>
          </p:cNvPicPr>
          <p:nvPr/>
        </p:nvPicPr>
        <p:blipFill>
          <a:blip r:embed="rId4"/>
          <a:stretch>
            <a:fillRect/>
          </a:stretch>
        </p:blipFill>
        <p:spPr>
          <a:xfrm rot="5947650">
            <a:off x="6672650" y="4568727"/>
            <a:ext cx="556887" cy="546943"/>
          </a:xfrm>
          <a:prstGeom prst="rect">
            <a:avLst/>
          </a:prstGeom>
        </p:spPr>
      </p:pic>
      <p:sp>
        <p:nvSpPr>
          <p:cNvPr id="231" name="Text Box 15">
            <a:extLst>
              <a:ext uri="{FF2B5EF4-FFF2-40B4-BE49-F238E27FC236}">
                <a16:creationId xmlns:a16="http://schemas.microsoft.com/office/drawing/2014/main" id="{826D5CA9-B1B4-43C1-92AD-AA636368C3C5}"/>
              </a:ext>
            </a:extLst>
          </p:cNvPr>
          <p:cNvSpPr txBox="1">
            <a:spLocks noChangeArrowheads="1"/>
          </p:cNvSpPr>
          <p:nvPr/>
        </p:nvSpPr>
        <p:spPr bwMode="gray">
          <a:xfrm>
            <a:off x="7121611" y="4834880"/>
            <a:ext cx="371164" cy="111117"/>
          </a:xfrm>
          <a:prstGeom prst="rect">
            <a:avLst/>
          </a:prstGeom>
          <a:noFill/>
          <a:ln w="9525">
            <a:no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不合格</a:t>
            </a:r>
            <a:endParaRPr kumimoji="0" 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232" name="Text Box 15">
            <a:extLst>
              <a:ext uri="{FF2B5EF4-FFF2-40B4-BE49-F238E27FC236}">
                <a16:creationId xmlns:a16="http://schemas.microsoft.com/office/drawing/2014/main" id="{E10C20E2-5917-43B6-AF1B-8F6A7DF95169}"/>
              </a:ext>
            </a:extLst>
          </p:cNvPr>
          <p:cNvSpPr txBox="1">
            <a:spLocks noChangeArrowheads="1"/>
          </p:cNvSpPr>
          <p:nvPr/>
        </p:nvSpPr>
        <p:spPr bwMode="gray">
          <a:xfrm>
            <a:off x="7698306" y="4475353"/>
            <a:ext cx="489938" cy="138124"/>
          </a:xfrm>
          <a:prstGeom prst="rect">
            <a:avLst/>
          </a:prstGeom>
          <a:noFill/>
          <a:ln w="9525">
            <a:no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不可返工</a:t>
            </a:r>
            <a:endParaRPr kumimoji="0" 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233" name="Text Box 15">
            <a:extLst>
              <a:ext uri="{FF2B5EF4-FFF2-40B4-BE49-F238E27FC236}">
                <a16:creationId xmlns:a16="http://schemas.microsoft.com/office/drawing/2014/main" id="{34B5CDBB-5A8F-4617-B151-8D2715F2AD38}"/>
              </a:ext>
            </a:extLst>
          </p:cNvPr>
          <p:cNvSpPr txBox="1">
            <a:spLocks noChangeArrowheads="1"/>
          </p:cNvSpPr>
          <p:nvPr/>
        </p:nvSpPr>
        <p:spPr bwMode="gray">
          <a:xfrm>
            <a:off x="7742507" y="4952254"/>
            <a:ext cx="371164" cy="177759"/>
          </a:xfrm>
          <a:prstGeom prst="rect">
            <a:avLst/>
          </a:prstGeom>
          <a:noFill/>
          <a:ln w="9525">
            <a:no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合格</a:t>
            </a:r>
            <a:endParaRPr kumimoji="0" 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234" name="Text Box 15">
            <a:extLst>
              <a:ext uri="{FF2B5EF4-FFF2-40B4-BE49-F238E27FC236}">
                <a16:creationId xmlns:a16="http://schemas.microsoft.com/office/drawing/2014/main" id="{70D86EEF-1AF8-40D5-A208-50122C7E045D}"/>
              </a:ext>
            </a:extLst>
          </p:cNvPr>
          <p:cNvSpPr txBox="1">
            <a:spLocks noChangeArrowheads="1"/>
          </p:cNvSpPr>
          <p:nvPr/>
        </p:nvSpPr>
        <p:spPr bwMode="gray">
          <a:xfrm>
            <a:off x="7707059" y="5509028"/>
            <a:ext cx="301663" cy="63713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工</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艺</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参</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数</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235" name="Text Box 15">
            <a:extLst>
              <a:ext uri="{FF2B5EF4-FFF2-40B4-BE49-F238E27FC236}">
                <a16:creationId xmlns:a16="http://schemas.microsoft.com/office/drawing/2014/main" id="{18FFFA79-BC7D-4AC0-ADCB-F5B99289F602}"/>
              </a:ext>
            </a:extLst>
          </p:cNvPr>
          <p:cNvSpPr txBox="1">
            <a:spLocks noChangeArrowheads="1"/>
          </p:cNvSpPr>
          <p:nvPr/>
        </p:nvSpPr>
        <p:spPr bwMode="gray">
          <a:xfrm>
            <a:off x="8017477" y="5513379"/>
            <a:ext cx="301664" cy="632779"/>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关</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键</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控</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制</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点</a:t>
            </a:r>
            <a:endParaRPr kumimoji="0" lang="en-US" altLang="zh-CN" sz="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236" name="右大括号 235">
            <a:extLst>
              <a:ext uri="{FF2B5EF4-FFF2-40B4-BE49-F238E27FC236}">
                <a16:creationId xmlns:a16="http://schemas.microsoft.com/office/drawing/2014/main" id="{048D7E3A-733C-412C-830D-23D8065A1325}"/>
              </a:ext>
            </a:extLst>
          </p:cNvPr>
          <p:cNvSpPr/>
          <p:nvPr/>
        </p:nvSpPr>
        <p:spPr>
          <a:xfrm rot="16200000">
            <a:off x="7432260" y="4801112"/>
            <a:ext cx="233527" cy="1231856"/>
          </a:xfrm>
          <a:prstGeom prst="rightBrace">
            <a:avLst>
              <a:gd name="adj1" fmla="val 8333"/>
              <a:gd name="adj2" fmla="val 49324"/>
            </a:avLst>
          </a:prstGeom>
          <a:ln w="25400"/>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7" name="Text Box 15">
            <a:extLst>
              <a:ext uri="{FF2B5EF4-FFF2-40B4-BE49-F238E27FC236}">
                <a16:creationId xmlns:a16="http://schemas.microsoft.com/office/drawing/2014/main" id="{D2B83221-4FC6-4449-8FDF-E821E1E1068C}"/>
              </a:ext>
            </a:extLst>
          </p:cNvPr>
          <p:cNvSpPr txBox="1">
            <a:spLocks noChangeArrowheads="1"/>
          </p:cNvSpPr>
          <p:nvPr/>
        </p:nvSpPr>
        <p:spPr bwMode="gray">
          <a:xfrm>
            <a:off x="8774588" y="5440113"/>
            <a:ext cx="808508" cy="324000"/>
          </a:xfrm>
          <a:prstGeom prst="rect">
            <a:avLst/>
          </a:prstGeom>
          <a:solidFill>
            <a:schemeClr val="tx1">
              <a:lumMod val="65000"/>
              <a:lumOff val="35000"/>
            </a:schemeClr>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rPr>
              <a:t>入库</a:t>
            </a: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itchFamily="34" charset="0"/>
            </a:endParaRPr>
          </a:p>
        </p:txBody>
      </p:sp>
      <p:pic>
        <p:nvPicPr>
          <p:cNvPr id="238" name="图片 237">
            <a:extLst>
              <a:ext uri="{FF2B5EF4-FFF2-40B4-BE49-F238E27FC236}">
                <a16:creationId xmlns:a16="http://schemas.microsoft.com/office/drawing/2014/main" id="{E33BC130-187E-4C9B-9DE5-5070220E8EC2}"/>
              </a:ext>
            </a:extLst>
          </p:cNvPr>
          <p:cNvPicPr>
            <a:picLocks noChangeAspect="1"/>
          </p:cNvPicPr>
          <p:nvPr/>
        </p:nvPicPr>
        <p:blipFill>
          <a:blip r:embed="rId3"/>
          <a:stretch>
            <a:fillRect/>
          </a:stretch>
        </p:blipFill>
        <p:spPr>
          <a:xfrm rot="5400000">
            <a:off x="9057771" y="5341983"/>
            <a:ext cx="278303" cy="203573"/>
          </a:xfrm>
          <a:prstGeom prst="rect">
            <a:avLst/>
          </a:prstGeom>
        </p:spPr>
      </p:pic>
      <p:sp>
        <p:nvSpPr>
          <p:cNvPr id="241" name="Text Box 15">
            <a:extLst>
              <a:ext uri="{FF2B5EF4-FFF2-40B4-BE49-F238E27FC236}">
                <a16:creationId xmlns:a16="http://schemas.microsoft.com/office/drawing/2014/main" id="{86B84480-286E-4B68-BB8E-A09BC1DF047A}"/>
              </a:ext>
            </a:extLst>
          </p:cNvPr>
          <p:cNvSpPr txBox="1">
            <a:spLocks noChangeArrowheads="1"/>
          </p:cNvSpPr>
          <p:nvPr/>
        </p:nvSpPr>
        <p:spPr bwMode="gray">
          <a:xfrm>
            <a:off x="9269739" y="5321030"/>
            <a:ext cx="313357" cy="111116"/>
          </a:xfrm>
          <a:prstGeom prst="rect">
            <a:avLst/>
          </a:prstGeom>
          <a:solidFill>
            <a:schemeClr val="bg1"/>
          </a:solidFill>
          <a:ln w="9525">
            <a:solidFill>
              <a:schemeClr val="bg1"/>
            </a:solidFill>
            <a:miter lim="800000"/>
            <a:headEnd/>
            <a:tailEnd/>
          </a:ln>
          <a:effectLst/>
          <a:scene3d>
            <a:camera prst="orthographicFront">
              <a:rot lat="0" lon="0" rev="0"/>
            </a:camera>
            <a:lightRig rig="contrasting" dir="t">
              <a:rot lat="0" lon="0" rev="7800000"/>
            </a:lightRig>
          </a:scene3d>
          <a:sp3d>
            <a:bevelT w="139700" h="139700"/>
          </a:sp3d>
        </p:spPr>
        <p:txBody>
          <a:bodyPr lIns="0" rIns="0" anchor="ctr"/>
          <a:lstStyle>
            <a:lvl1pPr eaLnBrk="0" hangingPunct="0">
              <a:defRPr sz="1000" b="1">
                <a:solidFill>
                  <a:schemeClr val="tx1"/>
                </a:solidFill>
                <a:latin typeface="Verdana" pitchFamily="34" charset="0"/>
                <a:cs typeface="Arial" pitchFamily="34" charset="0"/>
              </a:defRPr>
            </a:lvl1pPr>
            <a:lvl2pPr marL="742950" indent="-285750" eaLnBrk="0" hangingPunct="0">
              <a:defRPr sz="1000" b="1">
                <a:solidFill>
                  <a:schemeClr val="tx1"/>
                </a:solidFill>
                <a:latin typeface="Verdana" pitchFamily="34" charset="0"/>
                <a:cs typeface="Arial" pitchFamily="34" charset="0"/>
              </a:defRPr>
            </a:lvl2pPr>
            <a:lvl3pPr marL="1143000" indent="-228600" eaLnBrk="0" hangingPunct="0">
              <a:defRPr sz="1000" b="1">
                <a:solidFill>
                  <a:schemeClr val="tx1"/>
                </a:solidFill>
                <a:latin typeface="Verdana" pitchFamily="34" charset="0"/>
                <a:cs typeface="Arial" pitchFamily="34" charset="0"/>
              </a:defRPr>
            </a:lvl3pPr>
            <a:lvl4pPr marL="1600200" indent="-228600" eaLnBrk="0" hangingPunct="0">
              <a:defRPr sz="1000" b="1">
                <a:solidFill>
                  <a:schemeClr val="tx1"/>
                </a:solidFill>
                <a:latin typeface="Verdana" pitchFamily="34" charset="0"/>
                <a:cs typeface="Arial" pitchFamily="34" charset="0"/>
              </a:defRPr>
            </a:lvl4pPr>
            <a:lvl5pPr marL="2057400" indent="-228600" eaLnBrk="0" hangingPunct="0">
              <a:defRPr sz="1000" b="1">
                <a:solidFill>
                  <a:schemeClr val="tx1"/>
                </a:solidFill>
                <a:latin typeface="Verdana" pitchFamily="34" charset="0"/>
                <a:cs typeface="Arial" pitchFamily="34" charset="0"/>
              </a:defRPr>
            </a:lvl5pPr>
            <a:lvl6pPr marL="2514600" indent="-228600" algn="ctr" eaLnBrk="0" fontAlgn="base" hangingPunct="0">
              <a:spcBef>
                <a:spcPct val="50000"/>
              </a:spcBef>
              <a:spcAft>
                <a:spcPct val="0"/>
              </a:spcAft>
              <a:defRPr sz="1000" b="1">
                <a:solidFill>
                  <a:schemeClr val="tx1"/>
                </a:solidFill>
                <a:latin typeface="Verdana" pitchFamily="34" charset="0"/>
                <a:cs typeface="Arial" pitchFamily="34" charset="0"/>
              </a:defRPr>
            </a:lvl6pPr>
            <a:lvl7pPr marL="2971800" indent="-228600" algn="ctr" eaLnBrk="0" fontAlgn="base" hangingPunct="0">
              <a:spcBef>
                <a:spcPct val="50000"/>
              </a:spcBef>
              <a:spcAft>
                <a:spcPct val="0"/>
              </a:spcAft>
              <a:defRPr sz="1000" b="1">
                <a:solidFill>
                  <a:schemeClr val="tx1"/>
                </a:solidFill>
                <a:latin typeface="Verdana" pitchFamily="34" charset="0"/>
                <a:cs typeface="Arial" pitchFamily="34" charset="0"/>
              </a:defRPr>
            </a:lvl7pPr>
            <a:lvl8pPr marL="3429000" indent="-228600" algn="ctr" eaLnBrk="0" fontAlgn="base" hangingPunct="0">
              <a:spcBef>
                <a:spcPct val="50000"/>
              </a:spcBef>
              <a:spcAft>
                <a:spcPct val="0"/>
              </a:spcAft>
              <a:defRPr sz="1000" b="1">
                <a:solidFill>
                  <a:schemeClr val="tx1"/>
                </a:solidFill>
                <a:latin typeface="Verdana" pitchFamily="34" charset="0"/>
                <a:cs typeface="Arial" pitchFamily="34" charset="0"/>
              </a:defRPr>
            </a:lvl8pPr>
            <a:lvl9pPr marL="3886200" indent="-228600" algn="ctr" eaLnBrk="0" fontAlgn="base" hangingPunct="0">
              <a:spcBef>
                <a:spcPct val="50000"/>
              </a:spcBef>
              <a:spcAft>
                <a:spcPct val="0"/>
              </a:spcAft>
              <a:defRPr sz="1000" b="1">
                <a:solidFill>
                  <a:schemeClr val="tx1"/>
                </a:solidFill>
                <a:latin typeface="Verdana"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Tx/>
              <a:buSzPct val="85000"/>
              <a:buFont typeface="Marlett" pitchFamily="2" charset="2"/>
              <a:buNone/>
              <a:tabLst/>
              <a:defRPr/>
            </a:pPr>
            <a:r>
              <a:rPr kumimoji="0" lang="zh-CN" alt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合格</a:t>
            </a:r>
            <a:endParaRPr kumimoji="0" lang="en-US" sz="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330702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10"/>
          <p:cNvSpPr>
            <a:spLocks noChangeArrowheads="1"/>
          </p:cNvSpPr>
          <p:nvPr/>
        </p:nvSpPr>
        <p:spPr bwMode="auto">
          <a:xfrm>
            <a:off x="1187776" y="1680734"/>
            <a:ext cx="4209724" cy="1799066"/>
          </a:xfrm>
          <a:prstGeom prst="rect">
            <a:avLst/>
          </a:prstGeom>
          <a:noFill/>
          <a:ln w="19050" algn="ctr">
            <a:noFill/>
            <a:miter lim="800000"/>
            <a:headEnd/>
            <a:tailEnd/>
          </a:ln>
        </p:spPr>
        <p:txBody>
          <a:bodyPr lIns="40118" tIns="40118" rIns="40118" bIns="40118"/>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三全食品作为国内最大的冷冻食品企业，面临着巨大的物流和仓储需求。</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目前公司面临严重</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仓储问题</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：供应链上物资存量大，一方面仓库不够用，另一方面仓库内存放着生产和市场不需要的大量原材料和产品，库存商品和原材料的流转效率较为低下。</a:t>
            </a:r>
            <a:endParaRPr kumimoji="0" 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Isosceles Triangle 22"/>
          <p:cNvSpPr/>
          <p:nvPr/>
        </p:nvSpPr>
        <p:spPr>
          <a:xfrm rot="5400000">
            <a:off x="4136086" y="3659210"/>
            <a:ext cx="4298982" cy="342030"/>
          </a:xfrm>
          <a:prstGeom prst="triangle">
            <a:avLst/>
          </a:prstGeom>
          <a:solidFill>
            <a:srgbClr val="FFC000"/>
          </a:solidFill>
          <a:ln w="127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
        <p:nvSpPr>
          <p:cNvPr id="24" name="Rectangle 94">
            <a:extLst>
              <a:ext uri="{FF2B5EF4-FFF2-40B4-BE49-F238E27FC236}">
                <a16:creationId xmlns:a16="http://schemas.microsoft.com/office/drawing/2014/main" id="{80473DBC-C77B-4FD1-8ACF-CAE91D1D8241}"/>
              </a:ext>
            </a:extLst>
          </p:cNvPr>
          <p:cNvSpPr/>
          <p:nvPr/>
        </p:nvSpPr>
        <p:spPr>
          <a:xfrm>
            <a:off x="1187776" y="1548561"/>
            <a:ext cx="4209723" cy="1931239"/>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5" name="Rectangle 108">
            <a:extLst>
              <a:ext uri="{FF2B5EF4-FFF2-40B4-BE49-F238E27FC236}">
                <a16:creationId xmlns:a16="http://schemas.microsoft.com/office/drawing/2014/main" id="{1BB0F534-C432-42BE-BFA0-5456D2517F12}"/>
              </a:ext>
            </a:extLst>
          </p:cNvPr>
          <p:cNvSpPr/>
          <p:nvPr/>
        </p:nvSpPr>
        <p:spPr>
          <a:xfrm>
            <a:off x="1187776" y="1217184"/>
            <a:ext cx="4209724" cy="420712"/>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三全食品仓储问题</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Text Placeholder 10">
            <a:extLst>
              <a:ext uri="{FF2B5EF4-FFF2-40B4-BE49-F238E27FC236}">
                <a16:creationId xmlns:a16="http://schemas.microsoft.com/office/drawing/2014/main" id="{0A248E65-6712-464B-B86D-ACE1BEF85477}"/>
              </a:ext>
            </a:extLst>
          </p:cNvPr>
          <p:cNvSpPr txBox="1">
            <a:spLocks/>
          </p:cNvSpPr>
          <p:nvPr/>
        </p:nvSpPr>
        <p:spPr>
          <a:xfrm>
            <a:off x="572478" y="273713"/>
            <a:ext cx="11084169" cy="491396"/>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zh-CN" altLang="en-US" sz="15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竞争格局：风险应对</a:t>
            </a:r>
            <a:r>
              <a:rPr kumimoji="0" lang="en-US" altLang="zh-CN" sz="15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a:t>
            </a:r>
            <a:r>
              <a:rPr kumimoji="0" lang="zh-CN" altLang="en-US" sz="15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物流仓储</a:t>
            </a:r>
            <a:r>
              <a:rPr kumimoji="0" lang="en-US" altLang="zh-CN" sz="15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&amp;</a:t>
            </a:r>
            <a:r>
              <a:rPr kumimoji="0" lang="zh-CN" altLang="en-US" sz="15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市场反应</a:t>
            </a:r>
            <a:endParaRPr kumimoji="0" lang="en-US" altLang="zh-CN" sz="15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zh-CN" altLang="en-US" sz="15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三全食品转向大规模产销过程中的疑难以及解决思路</a:t>
            </a:r>
          </a:p>
        </p:txBody>
      </p:sp>
      <p:sp>
        <p:nvSpPr>
          <p:cNvPr id="41" name="Rectangle 10">
            <a:extLst>
              <a:ext uri="{FF2B5EF4-FFF2-40B4-BE49-F238E27FC236}">
                <a16:creationId xmlns:a16="http://schemas.microsoft.com/office/drawing/2014/main" id="{EEC10B90-BA96-40DB-848A-AACCA7A50F82}"/>
              </a:ext>
            </a:extLst>
          </p:cNvPr>
          <p:cNvSpPr>
            <a:spLocks noChangeArrowheads="1"/>
          </p:cNvSpPr>
          <p:nvPr/>
        </p:nvSpPr>
        <p:spPr bwMode="auto">
          <a:xfrm>
            <a:off x="1187776" y="4480820"/>
            <a:ext cx="4209724" cy="1799066"/>
          </a:xfrm>
          <a:prstGeom prst="rect">
            <a:avLst/>
          </a:prstGeom>
          <a:noFill/>
          <a:ln w="19050" algn="ctr">
            <a:noFill/>
            <a:miter lim="800000"/>
            <a:headEnd/>
            <a:tailEnd/>
          </a:ln>
        </p:spPr>
        <p:txBody>
          <a:bodyPr lIns="40118" tIns="40118" rIns="40118" bIns="40118"/>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随着三全食品的公司规模逐渐扩大，公司的管理层级增多导致信息沟通效率下降。</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同时，公司面临</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市场反应效率问题</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对于市场动态的需求情况变化，公司反应迟钝。目前市场已经逐渐从卖方市场转向买方市场，由于市场信息的收集到产品创新，再到完成生产投入市场的链条过长，很难精准响应市场需求的变化，造成扩展新的市场空间的损失。</a:t>
            </a:r>
            <a:endParaRPr kumimoji="0" 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2" name="Rectangle 94">
            <a:extLst>
              <a:ext uri="{FF2B5EF4-FFF2-40B4-BE49-F238E27FC236}">
                <a16:creationId xmlns:a16="http://schemas.microsoft.com/office/drawing/2014/main" id="{974026DA-DA64-42C1-B613-14188C4B7AE3}"/>
              </a:ext>
            </a:extLst>
          </p:cNvPr>
          <p:cNvSpPr/>
          <p:nvPr/>
        </p:nvSpPr>
        <p:spPr>
          <a:xfrm>
            <a:off x="1187776" y="4348647"/>
            <a:ext cx="4209723" cy="1931239"/>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3" name="Rectangle 108">
            <a:extLst>
              <a:ext uri="{FF2B5EF4-FFF2-40B4-BE49-F238E27FC236}">
                <a16:creationId xmlns:a16="http://schemas.microsoft.com/office/drawing/2014/main" id="{929342DF-8A7E-4F76-A702-21F7385EB60B}"/>
              </a:ext>
            </a:extLst>
          </p:cNvPr>
          <p:cNvSpPr/>
          <p:nvPr/>
        </p:nvSpPr>
        <p:spPr>
          <a:xfrm>
            <a:off x="1187776" y="4017270"/>
            <a:ext cx="4209724" cy="420712"/>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三全食品市场反应效率问题</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4" name="Rectangle 10">
            <a:extLst>
              <a:ext uri="{FF2B5EF4-FFF2-40B4-BE49-F238E27FC236}">
                <a16:creationId xmlns:a16="http://schemas.microsoft.com/office/drawing/2014/main" id="{C631508E-9C0E-46D5-92F3-D21072F5C761}"/>
              </a:ext>
            </a:extLst>
          </p:cNvPr>
          <p:cNvSpPr>
            <a:spLocks noChangeArrowheads="1"/>
          </p:cNvSpPr>
          <p:nvPr/>
        </p:nvSpPr>
        <p:spPr bwMode="auto">
          <a:xfrm>
            <a:off x="6994691" y="1680734"/>
            <a:ext cx="4209724" cy="4620362"/>
          </a:xfrm>
          <a:prstGeom prst="rect">
            <a:avLst/>
          </a:prstGeom>
          <a:noFill/>
          <a:ln w="19050" algn="ctr">
            <a:noFill/>
            <a:miter lim="800000"/>
            <a:headEnd/>
            <a:tailEnd/>
          </a:ln>
        </p:spPr>
        <p:txBody>
          <a:bodyPr lIns="40118" tIns="40118" rIns="40118" bIns="40118"/>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三全公司首先对供应商和分销商，通过计算机和网络对整个供应链资源进行充分的完善集成和整合，形成以三全生产基地为核心的全国各省市供应链动态联盟，建成现代物流体系。</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转变按职能设立部门为</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按业务设立部门</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：是一个上下贯连的工作流程的各个部门实现统一化，打通同一业务各个工作流程之间的信息传递，快速对市场动态调整进行反应。</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物流信息电子化</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，操作系统机械化：企业用</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ERP</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系统通过</a:t>
            </a: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DDN</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专线把供应链资源集成到一个窗口进行整合，使市场上的每一个变化从生产到供应商都能快速给予反应；企业的包装箱、托盘都按物流模数进行设计。</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将非企业核心业务的</a:t>
            </a:r>
            <a:r>
              <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物流项目外包</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：通过和第三方物流公司的合作，把全国各地的干线运输和终端配送实行外包，作到商流和物流分流。由于第三方物流公司的专业化操作，使整个物流客户服务质量明显提高，营运费用大幅度降低。</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通过现代化的物流信息系统的计划和协调，使供应链存货达到了最小，增快了市场反应效率。三全案例进一步证明了建立商业信息系统的必要性。</a:t>
            </a:r>
            <a:endParaRPr kumimoji="0" 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5" name="Rectangle 94">
            <a:extLst>
              <a:ext uri="{FF2B5EF4-FFF2-40B4-BE49-F238E27FC236}">
                <a16:creationId xmlns:a16="http://schemas.microsoft.com/office/drawing/2014/main" id="{00BD31A5-33E8-4300-ABFE-C46D9F6754DD}"/>
              </a:ext>
            </a:extLst>
          </p:cNvPr>
          <p:cNvSpPr/>
          <p:nvPr/>
        </p:nvSpPr>
        <p:spPr>
          <a:xfrm>
            <a:off x="6994691" y="1548561"/>
            <a:ext cx="4209723" cy="4752535"/>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6" name="Rectangle 108">
            <a:extLst>
              <a:ext uri="{FF2B5EF4-FFF2-40B4-BE49-F238E27FC236}">
                <a16:creationId xmlns:a16="http://schemas.microsoft.com/office/drawing/2014/main" id="{7B42C4C0-AF0D-4390-B2B2-8E92F0DBCA5E}"/>
              </a:ext>
            </a:extLst>
          </p:cNvPr>
          <p:cNvSpPr/>
          <p:nvPr/>
        </p:nvSpPr>
        <p:spPr>
          <a:xfrm>
            <a:off x="6994691" y="1217184"/>
            <a:ext cx="4209722" cy="420712"/>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应对策略：商业信息系统搭建</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349734"/>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2.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3.xml><?xml version="1.0" encoding="utf-8"?>
<p:tagLst xmlns:a="http://schemas.openxmlformats.org/drawingml/2006/main" xmlns:r="http://schemas.openxmlformats.org/officeDocument/2006/relationships" xmlns:p="http://schemas.openxmlformats.org/presentationml/2006/main">
  <p:tag name="KSO_WM_FULL_TEXT_BEAUTIFY_COPY_ID" val="6"/>
</p:tagLst>
</file>

<file path=ppt/tags/tag4.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5.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6.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7.xml><?xml version="1.0" encoding="utf-8"?>
<p:tagLst xmlns:a="http://schemas.openxmlformats.org/drawingml/2006/main" xmlns:r="http://schemas.openxmlformats.org/officeDocument/2006/relationships" xmlns:p="http://schemas.openxmlformats.org/presentationml/2006/main">
  <p:tag name="KSO_WM_FULL_TEXT_BEAUTIFY_COPY_ID" val="9"/>
</p:tagLst>
</file>

<file path=ppt/theme/theme1.xml><?xml version="1.0" encoding="utf-8"?>
<a:theme xmlns:a="http://schemas.openxmlformats.org/drawingml/2006/main" name="Deloitte Brand Theme">
  <a:themeElements>
    <a:clrScheme name="Custom 1">
      <a:dk1>
        <a:sysClr val="windowText" lastClr="000000"/>
      </a:dk1>
      <a:lt1>
        <a:sysClr val="window" lastClr="FFFFFF"/>
      </a:lt1>
      <a:dk2>
        <a:srgbClr val="D0D0CE"/>
      </a:dk2>
      <a:lt2>
        <a:srgbClr val="53565A"/>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11">
      <a:majorFont>
        <a:latin typeface="Calibri"/>
        <a:ea typeface="华文细黑"/>
        <a:cs typeface=""/>
      </a:majorFont>
      <a:minorFont>
        <a:latin typeface="Calibri"/>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A4 Presentation template_SC.potx" id="{9E65D893-F388-46DD-9EF4-97B3C3FA7CD4}" vid="{5B27416C-C39E-4B29-B46A-DDD028BEBCE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2531</TotalTime>
  <Words>3842</Words>
  <Application>Microsoft Office PowerPoint</Application>
  <PresentationFormat>宽屏</PresentationFormat>
  <Paragraphs>249</Paragraphs>
  <Slides>8</Slides>
  <Notes>2</Notes>
  <HiddenSlides>2</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vt:i4>
      </vt:variant>
    </vt:vector>
  </HeadingPairs>
  <TitlesOfParts>
    <vt:vector size="20" baseType="lpstr">
      <vt:lpstr>等线</vt:lpstr>
      <vt:lpstr>等线 Light</vt:lpstr>
      <vt:lpstr>华文细黑</vt:lpstr>
      <vt:lpstr>微软雅黑</vt:lpstr>
      <vt:lpstr>Arial</vt:lpstr>
      <vt:lpstr>Calibri</vt:lpstr>
      <vt:lpstr>Marlett</vt:lpstr>
      <vt:lpstr>Verdana</vt:lpstr>
      <vt:lpstr>Wingdings</vt:lpstr>
      <vt:lpstr>Wingdings 2</vt:lpstr>
      <vt:lpstr>Deloitte Brand Theme</vt:lpstr>
      <vt:lpstr>Office 主题​​</vt:lpstr>
      <vt:lpstr>PowerPoint 演示文稿</vt:lpstr>
      <vt:lpstr>行业环境：政策环境与配套产业的成熟助力预制菜行业启航</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ZIAN</dc:creator>
  <cp:lastModifiedBy>一公 袁</cp:lastModifiedBy>
  <cp:revision>33</cp:revision>
  <dcterms:created xsi:type="dcterms:W3CDTF">2021-10-08T02:05:35Z</dcterms:created>
  <dcterms:modified xsi:type="dcterms:W3CDTF">2021-10-15T12:04:04Z</dcterms:modified>
</cp:coreProperties>
</file>