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47" r:id="rId2"/>
    <p:sldId id="700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7A448-1AE1-43A5-8FDC-A89AC1C9D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24CBD8-3FCC-42D7-8524-725D7F1AB5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C0D7CE-BE17-40E7-B292-E7B1099F8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6B4E-5993-46A3-BB2B-C2FF4F8AD65F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B372C1-BE0C-461B-8968-6CDB398C3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A8081E-8731-48C2-98C4-1B999245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5910-AC78-4D28-9F63-724485627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71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D47C6-42EA-4E37-B605-CEA4DC914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1F4D31-A815-4E01-9D00-395F3BA06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5A9FD4-345B-47DA-A10E-D58AB07C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6B4E-5993-46A3-BB2B-C2FF4F8AD65F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8C7267-0DF4-468B-B190-727C1AAD6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D3D94E-46DA-4923-A23B-256926CFB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5910-AC78-4D28-9F63-724485627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227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F8B984-6BF6-4A2B-A82F-7802293D3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FD00C3-8D5F-446C-AD29-ECC5E0362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2B9D14-34B3-435D-86C7-51CE2C080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6B4E-5993-46A3-BB2B-C2FF4F8AD65F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D595BB-90C6-4065-839A-923320424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C4CC53-769C-4022-B78F-C8C66F52B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5910-AC78-4D28-9F63-724485627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824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510494" y="342216"/>
            <a:ext cx="11071908" cy="42931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28401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24A848-432A-4A3D-BC05-246749181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4A3E9F-E0ED-4590-A690-A8C4BB30D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E60353-A9E3-4E58-942A-EC10DE650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6B4E-5993-46A3-BB2B-C2FF4F8AD65F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C3354C-61E6-4CAB-8371-B6B88D80F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011BAD-30D6-43CB-9521-3750BCB64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5910-AC78-4D28-9F63-724485627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198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BBE46A-3D8B-43C7-86BA-F0959A2C4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A93265-4983-4AF9-8688-44DB857C8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680D4C-0790-4FEE-AAE6-F607232C5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6B4E-5993-46A3-BB2B-C2FF4F8AD65F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85327F-0195-4774-BD2A-0092F3769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85B650-1F71-4970-BCB3-D1A83BB44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5910-AC78-4D28-9F63-724485627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674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6A689-B22D-4336-9640-54EBB836C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3AE6FB-5E5E-4E90-86B3-F7C3DE453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93CD6C-11D1-4A33-94BB-7C2C35069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DF2E39-E3BD-46E3-A7EC-D8FCDBB17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6B4E-5993-46A3-BB2B-C2FF4F8AD65F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0562E6-6DB8-481D-807E-6BE32CC8C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2A78C6-2481-47BE-A76D-F72DF774E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5910-AC78-4D28-9F63-724485627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534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3E2804-3005-4248-A0EE-A02F3A0DE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FC8103-F1E4-41DF-AE94-738F0C17D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F45495-776C-4C8B-8097-B0A69508BE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1DA884-C4C1-4A72-B23D-5402DB206E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D92C35E-4230-471B-A432-E88256175C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D7DEDA9-E414-4F7F-BC06-089A6B9EE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6B4E-5993-46A3-BB2B-C2FF4F8AD65F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41D2CB-5E0A-4D12-A0AB-65EBD745F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2E02FEF-0BBC-4E18-85C0-9345E0EB6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5910-AC78-4D28-9F63-724485627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483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DB05E9-1C5C-4FA3-BE75-16236CC75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F53EF2-BEBF-4728-9D11-BD3055E67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6B4E-5993-46A3-BB2B-C2FF4F8AD65F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4328BD-201F-4326-893A-C95B253AE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F91324F-E92C-4CFD-A05D-DCAC7F6EB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5910-AC78-4D28-9F63-724485627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487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FEB39D5-9FEC-48C7-BBEF-FDE98B358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6B4E-5993-46A3-BB2B-C2FF4F8AD65F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BDF797-08E4-42DB-8222-603B8B638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7BC0CC-40A9-4C8A-BB26-4C5724EFF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5910-AC78-4D28-9F63-724485627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797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3F5FF0-E55F-4155-9AA6-D7E4AD230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D9D10E-CB5C-414B-AB73-6C24E7C00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1975A8-5941-4ED8-B006-7A3449DB6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DF5C53-597B-47D8-9855-5CEC2C467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6B4E-5993-46A3-BB2B-C2FF4F8AD65F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81A4C4-CDF0-42D7-8CDF-6E8013083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EB1C95-0E3C-4068-BBB0-C982621E9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5910-AC78-4D28-9F63-724485627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102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4564A-3FEB-49C2-A88D-5F7956B6D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02AD3C4-E248-4CF5-BF29-96ABB34BEC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3C0FFB-992D-4B58-A290-C06EC0755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4D9D20-40C5-47E1-BE22-A953B0B95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6B4E-5993-46A3-BB2B-C2FF4F8AD65F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E69DC9-3A72-4CDA-A90E-B41E895FD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6D5245-A312-43A8-A03F-D237163F7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5910-AC78-4D28-9F63-724485627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595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BB0DE7-E755-4C86-8E73-C3024ACC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0FEE22-1BD9-4465-A3E3-5FC646BFA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C409A2-E679-46BE-890F-521E99258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D6B4E-5993-46A3-BB2B-C2FF4F8AD65F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27743D-B7E0-482B-876B-D1CCCE82DD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D411D7-5F87-4DDE-B061-08C18A3FCE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A5910-AC78-4D28-9F63-724485627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24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 Box 15">
            <a:extLst>
              <a:ext uri="{FF2B5EF4-FFF2-40B4-BE49-F238E27FC236}">
                <a16:creationId xmlns:a16="http://schemas.microsoft.com/office/drawing/2014/main" id="{AB9171C2-9968-4C9D-A940-6E8A45FF187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196923" y="2526474"/>
            <a:ext cx="302400" cy="5335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lIns="0" rIns="0" anchor="ctr"/>
          <a:lstStyle>
            <a:lvl1pPr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>
              <a:buSzPct val="85000"/>
              <a:buFont typeface="Marlett" pitchFamily="2" charset="2"/>
              <a:buNone/>
            </a:pPr>
            <a:r>
              <a:rPr lang="zh-CN" altLang="en-US" sz="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</a:t>
            </a:r>
            <a:endParaRPr lang="en-US" altLang="zh-CN" sz="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buSzPct val="85000"/>
              <a:buFont typeface="Marlett" pitchFamily="2" charset="2"/>
              <a:buNone/>
            </a:pPr>
            <a:r>
              <a:rPr lang="zh-CN" altLang="en-US" sz="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</a:t>
            </a:r>
            <a:endParaRPr lang="en-US" altLang="zh-CN" sz="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buSzPct val="85000"/>
              <a:buFont typeface="Marlett" pitchFamily="2" charset="2"/>
              <a:buNone/>
            </a:pPr>
            <a:r>
              <a:rPr lang="zh-CN" altLang="en-US" sz="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</a:t>
            </a:r>
            <a:endParaRPr lang="en-US" altLang="zh-CN" sz="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buSzPct val="85000"/>
              <a:buFont typeface="Marlett" pitchFamily="2" charset="2"/>
              <a:buNone/>
            </a:pPr>
            <a:r>
              <a:rPr lang="zh-CN" altLang="en-US" sz="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</a:t>
            </a:r>
            <a:endParaRPr lang="en-US" altLang="zh-CN" sz="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Text Placeholder 10"/>
          <p:cNvSpPr txBox="1">
            <a:spLocks/>
          </p:cNvSpPr>
          <p:nvPr/>
        </p:nvSpPr>
        <p:spPr>
          <a:xfrm>
            <a:off x="572478" y="273713"/>
            <a:ext cx="11084169" cy="49139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84400" indent="-2844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76000" indent="-2304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4400" indent="-2844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098000" indent="-2304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371600" indent="-2844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645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竞争格局：风险应对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食品安全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味知香的整体风控流程和重点环节风控设计</a:t>
            </a:r>
          </a:p>
        </p:txBody>
      </p:sp>
      <p:cxnSp>
        <p:nvCxnSpPr>
          <p:cNvPr id="93" name="Straight Arrow Connector 92"/>
          <p:cNvCxnSpPr/>
          <p:nvPr/>
        </p:nvCxnSpPr>
        <p:spPr>
          <a:xfrm flipV="1">
            <a:off x="4242961" y="1931093"/>
            <a:ext cx="1099512" cy="866194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 rot="19255068">
            <a:off x="4116814" y="2035982"/>
            <a:ext cx="1049185" cy="25391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1050" b="1" dirty="0">
                <a:solidFill>
                  <a:srgbClr val="002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统一管控</a:t>
            </a:r>
            <a:endParaRPr lang="en-US" sz="1050" b="1" dirty="0">
              <a:solidFill>
                <a:srgbClr val="0027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61358" y="3106824"/>
            <a:ext cx="3705439" cy="1487293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461358" y="2775447"/>
            <a:ext cx="3705885" cy="324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整体风控流程搭建</a:t>
            </a:r>
            <a:endParaRPr lang="en-US" sz="105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0" name="Straight Arrow Connector 109"/>
          <p:cNvCxnSpPr/>
          <p:nvPr/>
        </p:nvCxnSpPr>
        <p:spPr>
          <a:xfrm flipH="1">
            <a:off x="4223536" y="2450228"/>
            <a:ext cx="1092105" cy="857093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 rot="19317162">
            <a:off x="4379640" y="2910179"/>
            <a:ext cx="1199212" cy="25391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1050" b="1" dirty="0">
                <a:solidFill>
                  <a:srgbClr val="002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重点环节</a:t>
            </a:r>
            <a:endParaRPr lang="en-US" altLang="zh-CN" sz="1050" b="1" dirty="0">
              <a:solidFill>
                <a:srgbClr val="0027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4242961" y="4594932"/>
            <a:ext cx="1087348" cy="1062634"/>
          </a:xfrm>
          <a:prstGeom prst="straightConnector1">
            <a:avLst/>
          </a:prstGeom>
          <a:ln w="76200">
            <a:solidFill>
              <a:srgbClr val="59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H="1" flipV="1">
            <a:off x="4229501" y="3993872"/>
            <a:ext cx="1038104" cy="1047698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 rot="2730861">
            <a:off x="4388181" y="4293135"/>
            <a:ext cx="1182131" cy="25391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1050" b="1" dirty="0">
                <a:solidFill>
                  <a:srgbClr val="002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重点环节</a:t>
            </a:r>
            <a:endParaRPr lang="en-US" sz="1050" b="1" dirty="0">
              <a:solidFill>
                <a:srgbClr val="0027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TextBox 114"/>
          <p:cNvSpPr txBox="1"/>
          <p:nvPr/>
        </p:nvSpPr>
        <p:spPr>
          <a:xfrm rot="2608095">
            <a:off x="4051275" y="5092737"/>
            <a:ext cx="1075575" cy="25391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1050" b="1" dirty="0">
                <a:solidFill>
                  <a:srgbClr val="002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统一管控</a:t>
            </a:r>
            <a:endParaRPr lang="en-US" sz="1050" b="1" dirty="0">
              <a:solidFill>
                <a:srgbClr val="0027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7547677" y="3149851"/>
            <a:ext cx="624" cy="93600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6719372" y="3454391"/>
            <a:ext cx="748369" cy="25391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1050" b="1" dirty="0">
                <a:solidFill>
                  <a:srgbClr val="002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下一环节</a:t>
            </a:r>
            <a:endParaRPr lang="en-US" sz="1050" b="1" dirty="0">
              <a:solidFill>
                <a:srgbClr val="0027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1" name="Group 120"/>
          <p:cNvGrpSpPr/>
          <p:nvPr/>
        </p:nvGrpSpPr>
        <p:grpSpPr>
          <a:xfrm>
            <a:off x="5395098" y="1029808"/>
            <a:ext cx="4206430" cy="2074352"/>
            <a:chOff x="5229872" y="1164970"/>
            <a:chExt cx="3168000" cy="1812470"/>
          </a:xfrm>
        </p:grpSpPr>
        <p:sp>
          <p:nvSpPr>
            <p:cNvPr id="123" name="Rectangle 122"/>
            <p:cNvSpPr/>
            <p:nvPr/>
          </p:nvSpPr>
          <p:spPr>
            <a:xfrm>
              <a:off x="5229872" y="1443840"/>
              <a:ext cx="3167535" cy="1533600"/>
            </a:xfrm>
            <a:prstGeom prst="rect">
              <a:avLst/>
            </a:prstGeom>
            <a:noFill/>
            <a:ln>
              <a:solidFill>
                <a:schemeClr val="tx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5230337" y="1164970"/>
              <a:ext cx="3167535" cy="2830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味知香到货检验质量控制流程（采购环节）</a:t>
              </a:r>
              <a:endParaRPr lang="en-US" sz="105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5404787" y="4115214"/>
            <a:ext cx="4196124" cy="2088000"/>
            <a:chOff x="5223650" y="4018554"/>
            <a:chExt cx="3888624" cy="2132462"/>
          </a:xfrm>
        </p:grpSpPr>
        <p:sp>
          <p:nvSpPr>
            <p:cNvPr id="137" name="Rectangle 136"/>
            <p:cNvSpPr/>
            <p:nvPr/>
          </p:nvSpPr>
          <p:spPr>
            <a:xfrm>
              <a:off x="5224274" y="4018554"/>
              <a:ext cx="3888000" cy="32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味知香在生产过程中会进行质量控制（生产环节）</a:t>
              </a: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5223650" y="4351016"/>
              <a:ext cx="3888000" cy="1800000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8" name="AutoShape 6"/>
          <p:cNvSpPr>
            <a:spLocks noChangeArrowheads="1"/>
          </p:cNvSpPr>
          <p:nvPr/>
        </p:nvSpPr>
        <p:spPr bwMode="auto">
          <a:xfrm>
            <a:off x="461358" y="5014922"/>
            <a:ext cx="3691552" cy="1188291"/>
          </a:xfrm>
          <a:prstGeom prst="wedgeRoundRectCallout">
            <a:avLst>
              <a:gd name="adj1" fmla="val 22785"/>
              <a:gd name="adj2" fmla="val -92008"/>
              <a:gd name="adj3" fmla="val 16667"/>
            </a:avLst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zh-CN" altLang="en-US" sz="1050" spc="120" dirty="0">
                <a:solidFill>
                  <a:srgbClr val="002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味知香食品加工行业通用的业务模式，即首先采购原材料，通过加工包装之后，销售给下游的加盟店或者经销商，并建立了从采购、生产、物流到销售的全流程风险防控体系。我们将重点介绍采购和生产环节品控模式。</a:t>
            </a:r>
          </a:p>
        </p:txBody>
      </p:sp>
      <p:sp>
        <p:nvSpPr>
          <p:cNvPr id="149" name="AutoShape 6"/>
          <p:cNvSpPr>
            <a:spLocks noChangeArrowheads="1"/>
          </p:cNvSpPr>
          <p:nvPr/>
        </p:nvSpPr>
        <p:spPr bwMode="auto">
          <a:xfrm>
            <a:off x="9838067" y="899196"/>
            <a:ext cx="1857046" cy="2406876"/>
          </a:xfrm>
          <a:prstGeom prst="wedgeRoundRectCallout">
            <a:avLst>
              <a:gd name="adj1" fmla="val -66518"/>
              <a:gd name="adj2" fmla="val 26761"/>
              <a:gd name="adj3" fmla="val 16667"/>
            </a:avLst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zh-CN" altLang="en-US" sz="1050" spc="120" dirty="0">
                <a:solidFill>
                  <a:srgbClr val="002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采购阶段，从两个方面进行质量控制：</a:t>
            </a:r>
            <a:endParaRPr lang="en-US" altLang="zh-CN" sz="1050" spc="120" dirty="0">
              <a:solidFill>
                <a:srgbClr val="0027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1050" b="1" spc="120" dirty="0">
                <a:solidFill>
                  <a:srgbClr val="002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供应商筛选：</a:t>
            </a:r>
            <a:r>
              <a:rPr lang="zh-CN" altLang="en-US" sz="1050" spc="120" dirty="0">
                <a:solidFill>
                  <a:srgbClr val="002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通过行会等渠道开发供应商，对其生产流程进行全面检验，合格者纳入名录并每半年复查、不定期抽检。</a:t>
            </a:r>
            <a:endParaRPr lang="en-US" altLang="zh-CN" sz="1050" spc="120" dirty="0">
              <a:solidFill>
                <a:srgbClr val="0027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1050" b="1" spc="120" dirty="0">
                <a:solidFill>
                  <a:srgbClr val="002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到货检验：</a:t>
            </a:r>
            <a:r>
              <a:rPr lang="zh-CN" altLang="en-US" sz="1050" spc="120" dirty="0">
                <a:solidFill>
                  <a:srgbClr val="002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原材料运达时，进行文件检验并产品抽检，合格方可入库；定期请第三方进行原材料抽检。</a:t>
            </a:r>
          </a:p>
        </p:txBody>
      </p:sp>
      <p:sp>
        <p:nvSpPr>
          <p:cNvPr id="150" name="AutoShape 6"/>
          <p:cNvSpPr>
            <a:spLocks noChangeArrowheads="1"/>
          </p:cNvSpPr>
          <p:nvPr/>
        </p:nvSpPr>
        <p:spPr bwMode="auto">
          <a:xfrm>
            <a:off x="9823102" y="3674913"/>
            <a:ext cx="1857046" cy="2654850"/>
          </a:xfrm>
          <a:prstGeom prst="wedgeRoundRectCallout">
            <a:avLst>
              <a:gd name="adj1" fmla="val -65060"/>
              <a:gd name="adj2" fmla="val 35855"/>
              <a:gd name="adj3" fmla="val 16667"/>
            </a:avLst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zh-CN" altLang="en-US" sz="1050" spc="120" dirty="0">
                <a:solidFill>
                  <a:srgbClr val="002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生产环节，分两方面进行质量控制：</a:t>
            </a:r>
            <a:endParaRPr lang="en-US" altLang="zh-CN" sz="1050" spc="120" dirty="0">
              <a:solidFill>
                <a:srgbClr val="0027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1050" b="1" spc="120" dirty="0">
                <a:solidFill>
                  <a:srgbClr val="002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在车间进行质量监控：</a:t>
            </a:r>
            <a:r>
              <a:rPr lang="zh-CN" altLang="en-US" sz="1050" spc="120" dirty="0">
                <a:solidFill>
                  <a:srgbClr val="002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对不合格产品进行追溯处理。在所有质检均已完成后，成品进入包装程序。</a:t>
            </a:r>
            <a:endParaRPr lang="en-US" altLang="zh-CN" sz="1050" spc="120" dirty="0">
              <a:solidFill>
                <a:srgbClr val="0027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1050" b="1" spc="120" dirty="0">
                <a:solidFill>
                  <a:srgbClr val="002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对已包装产品进行检验：</a:t>
            </a:r>
            <a:r>
              <a:rPr lang="zh-CN" altLang="en-US" sz="1050" spc="120" dirty="0">
                <a:solidFill>
                  <a:srgbClr val="002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避免因包材质量、包装工艺和瑕疵率影响到产品储存效果，引发食品变质，经金属检测合格后入库。</a:t>
            </a:r>
            <a:endParaRPr lang="en-US" altLang="zh-CN" sz="1050" spc="120" dirty="0">
              <a:solidFill>
                <a:srgbClr val="0027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1050" spc="120" dirty="0">
                <a:solidFill>
                  <a:srgbClr val="002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定期请第三方进行产品料抽检。</a:t>
            </a:r>
            <a:endParaRPr lang="zh-CN" altLang="en-US" sz="1050" b="1" spc="120" dirty="0">
              <a:solidFill>
                <a:srgbClr val="0027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ECDA3EF1-2A13-4001-BA06-ECE08F3F2432}"/>
              </a:ext>
            </a:extLst>
          </p:cNvPr>
          <p:cNvSpPr/>
          <p:nvPr/>
        </p:nvSpPr>
        <p:spPr bwMode="gray">
          <a:xfrm>
            <a:off x="461358" y="1029808"/>
            <a:ext cx="4373690" cy="96602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algn="ctr">
            <a:noFill/>
            <a:miter lim="800000"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anose="05020102010507070707" pitchFamily="18" charset="2"/>
              <a:buNone/>
            </a:pPr>
            <a:endParaRPr kumimoji="1"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F917B7A3-98B0-482F-BD11-1D118EE3D72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722343" y="1029636"/>
            <a:ext cx="3862264" cy="92333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203200" indent="-203200">
              <a:spcBef>
                <a:spcPts val="600"/>
              </a:spcBef>
              <a:buSzPct val="100000"/>
              <a:buFont typeface="Arial" panose="020B0604020202020204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质量控制程序生产得到的预制菜产品，简化了繁琐的原料处理烹制步骤，融合了品质、营养与口感，符合健康化的行业发展趋势，既迎合了快节奏生活下无暇下厨的年轻消费客群的生活方式，更契合了餐饮企业降本提效的强烈诉求，具备广阔的发展前景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Text Box 15">
            <a:extLst>
              <a:ext uri="{FF2B5EF4-FFF2-40B4-BE49-F238E27FC236}">
                <a16:creationId xmlns:a16="http://schemas.microsoft.com/office/drawing/2014/main" id="{02713DF7-DB2D-4C5C-9916-51231EE6640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66793" y="3212563"/>
            <a:ext cx="791448" cy="5230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lIns="0" rIns="0" anchor="ctr"/>
          <a:lstStyle>
            <a:lvl1pPr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>
              <a:buSzPct val="85000"/>
              <a:buFont typeface="Marlett" pitchFamily="2" charset="2"/>
              <a:buNone/>
            </a:pPr>
            <a:r>
              <a:rPr lang="zh-CN" altLang="en-US" sz="105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供应商开发</a:t>
            </a:r>
            <a:endParaRPr lang="en-US" sz="105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Text Box 15">
            <a:extLst>
              <a:ext uri="{FF2B5EF4-FFF2-40B4-BE49-F238E27FC236}">
                <a16:creationId xmlns:a16="http://schemas.microsoft.com/office/drawing/2014/main" id="{1BEE2AF0-C3D8-4102-BFB2-9D21305EE04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481320" y="3212564"/>
            <a:ext cx="791448" cy="5230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lIns="0" rIns="0" anchor="ctr"/>
          <a:lstStyle>
            <a:lvl1pPr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>
              <a:buSzPct val="85000"/>
              <a:buFont typeface="Marlett" pitchFamily="2" charset="2"/>
              <a:buNone/>
            </a:pPr>
            <a:r>
              <a:rPr lang="zh-CN" altLang="en-US" sz="105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供应商</a:t>
            </a:r>
            <a:endParaRPr lang="en-US" altLang="zh-CN" sz="105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buSzPct val="85000"/>
              <a:buFont typeface="Marlett" pitchFamily="2" charset="2"/>
              <a:buNone/>
            </a:pPr>
            <a:r>
              <a:rPr lang="zh-CN" altLang="en-US" sz="105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资质评审</a:t>
            </a:r>
            <a:endParaRPr lang="en-US" sz="105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Text Box 15">
            <a:extLst>
              <a:ext uri="{FF2B5EF4-FFF2-40B4-BE49-F238E27FC236}">
                <a16:creationId xmlns:a16="http://schemas.microsoft.com/office/drawing/2014/main" id="{65488177-EDC0-4F43-AE56-70AB5240A5D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386135" y="3212564"/>
            <a:ext cx="791448" cy="5230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lIns="0" rIns="0" anchor="ctr"/>
          <a:lstStyle>
            <a:lvl1pPr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>
              <a:buSzPct val="85000"/>
              <a:buFont typeface="Marlett" pitchFamily="2" charset="2"/>
              <a:buNone/>
            </a:pPr>
            <a:r>
              <a:rPr lang="zh-CN" altLang="en-US" sz="105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纳入合格供应商名册</a:t>
            </a:r>
            <a:endParaRPr lang="en-US" sz="105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Text Box 15">
            <a:extLst>
              <a:ext uri="{FF2B5EF4-FFF2-40B4-BE49-F238E27FC236}">
                <a16:creationId xmlns:a16="http://schemas.microsoft.com/office/drawing/2014/main" id="{A1FF3671-7412-4DE9-8E88-775F0C62535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95413" y="3212564"/>
            <a:ext cx="791448" cy="5230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lIns="0" rIns="0" anchor="ctr"/>
          <a:lstStyle>
            <a:lvl1pPr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>
              <a:buSzPct val="85000"/>
              <a:buFont typeface="Marlett" pitchFamily="2" charset="2"/>
              <a:buNone/>
            </a:pPr>
            <a:r>
              <a:rPr lang="zh-CN" altLang="en-US" sz="105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与供应商签订销购合同</a:t>
            </a:r>
            <a:endParaRPr lang="en-US" sz="105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Text Box 15">
            <a:extLst>
              <a:ext uri="{FF2B5EF4-FFF2-40B4-BE49-F238E27FC236}">
                <a16:creationId xmlns:a16="http://schemas.microsoft.com/office/drawing/2014/main" id="{EA81ED95-9826-48E3-AAC1-3C48F31D5E7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66793" y="3909448"/>
            <a:ext cx="791448" cy="5230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lIns="0" rIns="0" anchor="ctr"/>
          <a:lstStyle>
            <a:lvl1pPr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>
              <a:buSzPct val="85000"/>
              <a:buFont typeface="Marlett" pitchFamily="2" charset="2"/>
              <a:buNone/>
            </a:pPr>
            <a:r>
              <a:rPr lang="zh-CN" altLang="en-US" sz="105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价格结算</a:t>
            </a:r>
            <a:endParaRPr lang="en-US" altLang="zh-CN" sz="105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Text Box 15">
            <a:extLst>
              <a:ext uri="{FF2B5EF4-FFF2-40B4-BE49-F238E27FC236}">
                <a16:creationId xmlns:a16="http://schemas.microsoft.com/office/drawing/2014/main" id="{25FD43E1-A338-4F43-97F2-59BD008ED74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481320" y="3909448"/>
            <a:ext cx="791448" cy="5230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lIns="0" rIns="0" anchor="ctr"/>
          <a:lstStyle>
            <a:lvl1pPr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>
              <a:buSzPct val="85000"/>
              <a:buFont typeface="Marlett" pitchFamily="2" charset="2"/>
              <a:buNone/>
            </a:pPr>
            <a:r>
              <a:rPr lang="zh-CN" altLang="en-US" sz="105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检验入库</a:t>
            </a:r>
            <a:endParaRPr lang="en-US" altLang="zh-CN" sz="105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Text Box 15">
            <a:extLst>
              <a:ext uri="{FF2B5EF4-FFF2-40B4-BE49-F238E27FC236}">
                <a16:creationId xmlns:a16="http://schemas.microsoft.com/office/drawing/2014/main" id="{7CF58537-2CC4-40B9-BF9E-4DB3F37CFF2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386135" y="3909448"/>
            <a:ext cx="791448" cy="5230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lIns="0" rIns="0" anchor="ctr"/>
          <a:lstStyle>
            <a:lvl1pPr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>
              <a:buSzPct val="85000"/>
              <a:buFont typeface="Marlett" pitchFamily="2" charset="2"/>
              <a:buNone/>
            </a:pPr>
            <a:r>
              <a:rPr lang="zh-CN" altLang="en-US" sz="105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在供销合同下签订具体采购订单</a:t>
            </a:r>
            <a:endParaRPr lang="en-US" sz="105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Text Box 15">
            <a:extLst>
              <a:ext uri="{FF2B5EF4-FFF2-40B4-BE49-F238E27FC236}">
                <a16:creationId xmlns:a16="http://schemas.microsoft.com/office/drawing/2014/main" id="{C3011B31-4DA3-477C-8C6B-CB8C5782EDA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95413" y="3909448"/>
            <a:ext cx="791448" cy="5230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lIns="0" rIns="0" anchor="ctr"/>
          <a:lstStyle>
            <a:lvl1pPr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>
              <a:buSzPct val="85000"/>
              <a:buFont typeface="Marlett" pitchFamily="2" charset="2"/>
              <a:buNone/>
            </a:pPr>
            <a:r>
              <a:rPr lang="zh-CN" altLang="en-US" sz="105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采购部门制定采购计划</a:t>
            </a:r>
            <a:endParaRPr lang="en-US" sz="105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A9CA888-4D73-4734-95E2-C3B7AF6BF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768" y="3413189"/>
            <a:ext cx="221414" cy="161960"/>
          </a:xfrm>
          <a:prstGeom prst="rect">
            <a:avLst/>
          </a:prstGeom>
        </p:spPr>
      </p:pic>
      <p:pic>
        <p:nvPicPr>
          <p:cNvPr id="85" name="图片 84">
            <a:extLst>
              <a:ext uri="{FF2B5EF4-FFF2-40B4-BE49-F238E27FC236}">
                <a16:creationId xmlns:a16="http://schemas.microsoft.com/office/drawing/2014/main" id="{873B5FCA-6F93-45AE-97FB-BB6A7B239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939" y="3413189"/>
            <a:ext cx="221414" cy="161960"/>
          </a:xfrm>
          <a:prstGeom prst="rect">
            <a:avLst/>
          </a:prstGeom>
        </p:spPr>
      </p:pic>
      <p:pic>
        <p:nvPicPr>
          <p:cNvPr id="86" name="图片 85">
            <a:extLst>
              <a:ext uri="{FF2B5EF4-FFF2-40B4-BE49-F238E27FC236}">
                <a16:creationId xmlns:a16="http://schemas.microsoft.com/office/drawing/2014/main" id="{4B87754F-E6A0-4E1A-BCAC-0AC2E7589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243" y="3413189"/>
            <a:ext cx="221414" cy="161960"/>
          </a:xfrm>
          <a:prstGeom prst="rect">
            <a:avLst/>
          </a:prstGeom>
        </p:spPr>
      </p:pic>
      <p:pic>
        <p:nvPicPr>
          <p:cNvPr id="88" name="图片 87">
            <a:extLst>
              <a:ext uri="{FF2B5EF4-FFF2-40B4-BE49-F238E27FC236}">
                <a16:creationId xmlns:a16="http://schemas.microsoft.com/office/drawing/2014/main" id="{7314813B-2EFC-44E6-8099-216EE23DF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3076660" y="4090666"/>
            <a:ext cx="221414" cy="161960"/>
          </a:xfrm>
          <a:prstGeom prst="rect">
            <a:avLst/>
          </a:prstGeom>
        </p:spPr>
      </p:pic>
      <p:pic>
        <p:nvPicPr>
          <p:cNvPr id="89" name="图片 88">
            <a:extLst>
              <a:ext uri="{FF2B5EF4-FFF2-40B4-BE49-F238E27FC236}">
                <a16:creationId xmlns:a16="http://schemas.microsoft.com/office/drawing/2014/main" id="{24BE5B48-1509-4817-AC5E-FC42C1B68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2163399" y="4090666"/>
            <a:ext cx="221414" cy="161960"/>
          </a:xfrm>
          <a:prstGeom prst="rect">
            <a:avLst/>
          </a:prstGeom>
        </p:spPr>
      </p:pic>
      <p:pic>
        <p:nvPicPr>
          <p:cNvPr id="90" name="图片 89">
            <a:extLst>
              <a:ext uri="{FF2B5EF4-FFF2-40B4-BE49-F238E27FC236}">
                <a16:creationId xmlns:a16="http://schemas.microsoft.com/office/drawing/2014/main" id="{DE5DB7ED-5F14-4377-9D02-D5EE64EEF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258584" y="4090666"/>
            <a:ext cx="221414" cy="161960"/>
          </a:xfrm>
          <a:prstGeom prst="rect">
            <a:avLst/>
          </a:prstGeom>
        </p:spPr>
      </p:pic>
      <p:pic>
        <p:nvPicPr>
          <p:cNvPr id="91" name="图片 90">
            <a:extLst>
              <a:ext uri="{FF2B5EF4-FFF2-40B4-BE49-F238E27FC236}">
                <a16:creationId xmlns:a16="http://schemas.microsoft.com/office/drawing/2014/main" id="{F4C328C0-5855-4E0D-8C5C-A342F6387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3544477" y="3772939"/>
            <a:ext cx="278303" cy="203573"/>
          </a:xfrm>
          <a:prstGeom prst="rect">
            <a:avLst/>
          </a:prstGeom>
        </p:spPr>
      </p:pic>
      <p:sp>
        <p:nvSpPr>
          <p:cNvPr id="92" name="Text Box 15">
            <a:extLst>
              <a:ext uri="{FF2B5EF4-FFF2-40B4-BE49-F238E27FC236}">
                <a16:creationId xmlns:a16="http://schemas.microsoft.com/office/drawing/2014/main" id="{E6AD515D-5A77-4605-9CC5-A85C30C5E9A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429322" y="1384285"/>
            <a:ext cx="808508" cy="32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lIns="0" rIns="0" anchor="ctr"/>
          <a:lstStyle>
            <a:lvl1pPr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>
              <a:buSzPct val="85000"/>
              <a:buFont typeface="Marlett" pitchFamily="2" charset="2"/>
              <a:buNone/>
            </a:pPr>
            <a:r>
              <a:rPr lang="zh-CN" altLang="en-US" sz="105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资质证件核对</a:t>
            </a:r>
            <a:endParaRPr lang="en-US" sz="105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Text Box 15">
            <a:extLst>
              <a:ext uri="{FF2B5EF4-FFF2-40B4-BE49-F238E27FC236}">
                <a16:creationId xmlns:a16="http://schemas.microsoft.com/office/drawing/2014/main" id="{B7669344-0DC8-47B8-AB6C-D021C7CBD4E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429322" y="1733668"/>
            <a:ext cx="808508" cy="32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lIns="0" rIns="0" anchor="ctr"/>
          <a:lstStyle>
            <a:lvl1pPr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>
              <a:buSzPct val="85000"/>
              <a:buFont typeface="Marlett" pitchFamily="2" charset="2"/>
              <a:buNone/>
            </a:pPr>
            <a:r>
              <a:rPr lang="zh-CN" altLang="en-US" sz="105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现场审核</a:t>
            </a:r>
            <a:endParaRPr lang="en-US" sz="105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2" name="Text Box 15">
            <a:extLst>
              <a:ext uri="{FF2B5EF4-FFF2-40B4-BE49-F238E27FC236}">
                <a16:creationId xmlns:a16="http://schemas.microsoft.com/office/drawing/2014/main" id="{F6C10D95-A05E-4D22-A5CE-AB5A79DCC63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429322" y="2073290"/>
            <a:ext cx="808508" cy="32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lIns="0" rIns="0" anchor="ctr"/>
          <a:lstStyle>
            <a:lvl1pPr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>
              <a:buSzPct val="85000"/>
              <a:buFont typeface="Marlett" pitchFamily="2" charset="2"/>
              <a:buNone/>
            </a:pPr>
            <a:r>
              <a:rPr lang="zh-CN" altLang="en-US" sz="105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试样</a:t>
            </a:r>
            <a:endParaRPr lang="en-US" sz="105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" name="Text Box 15">
            <a:extLst>
              <a:ext uri="{FF2B5EF4-FFF2-40B4-BE49-F238E27FC236}">
                <a16:creationId xmlns:a16="http://schemas.microsoft.com/office/drawing/2014/main" id="{A07D6C67-0289-406C-A435-B85B346DA97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429322" y="2427324"/>
            <a:ext cx="808508" cy="32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lIns="0" rIns="0" anchor="ctr"/>
          <a:lstStyle>
            <a:lvl1pPr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>
              <a:buSzPct val="85000"/>
              <a:buFont typeface="Marlett" pitchFamily="2" charset="2"/>
              <a:buNone/>
            </a:pPr>
            <a:r>
              <a:rPr lang="zh-CN" altLang="en-US" sz="105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供货</a:t>
            </a:r>
            <a:endParaRPr lang="en-US" sz="105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" name="Text Box 15">
            <a:extLst>
              <a:ext uri="{FF2B5EF4-FFF2-40B4-BE49-F238E27FC236}">
                <a16:creationId xmlns:a16="http://schemas.microsoft.com/office/drawing/2014/main" id="{7F94CFA5-D06D-4E92-A93B-8CBE6C420B5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429322" y="2756007"/>
            <a:ext cx="808508" cy="32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lIns="0" rIns="0" anchor="ctr"/>
          <a:lstStyle>
            <a:lvl1pPr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>
              <a:buSzPct val="85000"/>
              <a:buFont typeface="Marlett" pitchFamily="2" charset="2"/>
              <a:buNone/>
            </a:pPr>
            <a:r>
              <a:rPr lang="zh-CN" altLang="en-US" sz="105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供应商考核</a:t>
            </a:r>
            <a:endParaRPr lang="en-US" sz="105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5" name="Text Box 15">
            <a:extLst>
              <a:ext uri="{FF2B5EF4-FFF2-40B4-BE49-F238E27FC236}">
                <a16:creationId xmlns:a16="http://schemas.microsoft.com/office/drawing/2014/main" id="{3B71153B-9437-448D-967F-CB5DF45DEC0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527004" y="2073290"/>
            <a:ext cx="675129" cy="32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lIns="0" rIns="0" anchor="ctr"/>
          <a:lstStyle>
            <a:lvl1pPr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>
              <a:buSzPct val="85000"/>
              <a:buFont typeface="Marlett" pitchFamily="2" charset="2"/>
              <a:buNone/>
            </a:pPr>
            <a:r>
              <a:rPr lang="zh-CN" altLang="en-US" sz="105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合格供应商</a:t>
            </a:r>
            <a:endParaRPr lang="en-US" altLang="zh-CN" sz="105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buSzPct val="85000"/>
              <a:buFont typeface="Marlett" pitchFamily="2" charset="2"/>
              <a:buNone/>
            </a:pPr>
            <a:r>
              <a:rPr lang="zh-CN" altLang="en-US" sz="105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</a:t>
            </a:r>
            <a:endParaRPr lang="en-US" sz="105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6" name="Text Box 15">
            <a:extLst>
              <a:ext uri="{FF2B5EF4-FFF2-40B4-BE49-F238E27FC236}">
                <a16:creationId xmlns:a16="http://schemas.microsoft.com/office/drawing/2014/main" id="{F7E5B2D2-F9C2-4785-A20F-E3EE434460E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504270" y="1589359"/>
            <a:ext cx="697863" cy="32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lIns="0" rIns="0" anchor="ctr"/>
          <a:lstStyle>
            <a:lvl1pPr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>
              <a:buSzPct val="85000"/>
              <a:buFont typeface="Marlett" pitchFamily="2" charset="2"/>
              <a:buNone/>
            </a:pPr>
            <a:r>
              <a:rPr lang="zh-CN" altLang="en-US" sz="105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取消不合格供应商</a:t>
            </a:r>
            <a:endParaRPr lang="en-US" sz="105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Text Box 15">
            <a:extLst>
              <a:ext uri="{FF2B5EF4-FFF2-40B4-BE49-F238E27FC236}">
                <a16:creationId xmlns:a16="http://schemas.microsoft.com/office/drawing/2014/main" id="{882E7CFD-C18C-45D8-A964-A842B0FB7C0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297444" y="2073290"/>
            <a:ext cx="633534" cy="32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lIns="0" rIns="0" anchor="ctr"/>
          <a:lstStyle>
            <a:lvl1pPr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>
              <a:buSzPct val="85000"/>
              <a:buFont typeface="Marlett" pitchFamily="2" charset="2"/>
              <a:buNone/>
            </a:pPr>
            <a:r>
              <a:rPr lang="zh-CN" altLang="en-US" sz="105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采购</a:t>
            </a:r>
            <a:endParaRPr lang="en-US" sz="105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" name="Text Box 15">
            <a:extLst>
              <a:ext uri="{FF2B5EF4-FFF2-40B4-BE49-F238E27FC236}">
                <a16:creationId xmlns:a16="http://schemas.microsoft.com/office/drawing/2014/main" id="{316902DB-B68B-4E31-9649-4DB6BAFA1FB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026288" y="2073290"/>
            <a:ext cx="633534" cy="32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lIns="0" rIns="0" anchor="ctr"/>
          <a:lstStyle>
            <a:lvl1pPr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>
              <a:buSzPct val="85000"/>
              <a:buFont typeface="Marlett" pitchFamily="2" charset="2"/>
              <a:buNone/>
            </a:pPr>
            <a:r>
              <a:rPr lang="zh-CN" altLang="en-US" sz="105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来源检验</a:t>
            </a:r>
            <a:endParaRPr lang="en-US" sz="105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9" name="Text Box 15">
            <a:extLst>
              <a:ext uri="{FF2B5EF4-FFF2-40B4-BE49-F238E27FC236}">
                <a16:creationId xmlns:a16="http://schemas.microsoft.com/office/drawing/2014/main" id="{4B78AA91-DB21-4927-A590-D64717C04DE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755132" y="2073290"/>
            <a:ext cx="808508" cy="32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lIns="0" rIns="0" anchor="ctr"/>
          <a:lstStyle>
            <a:lvl1pPr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>
              <a:buSzPct val="85000"/>
              <a:buFont typeface="Marlett" pitchFamily="2" charset="2"/>
              <a:buNone/>
            </a:pPr>
            <a:r>
              <a:rPr lang="zh-CN" altLang="en-US" sz="105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原材料入库</a:t>
            </a:r>
            <a:endParaRPr lang="en-US" sz="105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右大括号 6">
            <a:extLst>
              <a:ext uri="{FF2B5EF4-FFF2-40B4-BE49-F238E27FC236}">
                <a16:creationId xmlns:a16="http://schemas.microsoft.com/office/drawing/2014/main" id="{DC46231B-B13B-4F28-882F-CF508AE95F98}"/>
              </a:ext>
            </a:extLst>
          </p:cNvPr>
          <p:cNvSpPr/>
          <p:nvPr/>
        </p:nvSpPr>
        <p:spPr>
          <a:xfrm>
            <a:off x="6238241" y="1546285"/>
            <a:ext cx="302400" cy="1394878"/>
          </a:xfrm>
          <a:prstGeom prst="rightBrace">
            <a:avLst>
              <a:gd name="adj1" fmla="val 8333"/>
              <a:gd name="adj2" fmla="val 49324"/>
            </a:avLst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0" name="图片 159">
            <a:extLst>
              <a:ext uri="{FF2B5EF4-FFF2-40B4-BE49-F238E27FC236}">
                <a16:creationId xmlns:a16="http://schemas.microsoft.com/office/drawing/2014/main" id="{20B62E81-15DD-4BCF-9113-11E89E82C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120" y="2143976"/>
            <a:ext cx="221414" cy="161960"/>
          </a:xfrm>
          <a:prstGeom prst="rect">
            <a:avLst/>
          </a:prstGeom>
        </p:spPr>
      </p:pic>
      <p:pic>
        <p:nvPicPr>
          <p:cNvPr id="161" name="图片 160">
            <a:extLst>
              <a:ext uri="{FF2B5EF4-FFF2-40B4-BE49-F238E27FC236}">
                <a16:creationId xmlns:a16="http://schemas.microsoft.com/office/drawing/2014/main" id="{78368704-C779-4E7E-AEF4-6FAF84CEF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0978" y="2143976"/>
            <a:ext cx="221414" cy="161960"/>
          </a:xfrm>
          <a:prstGeom prst="rect">
            <a:avLst/>
          </a:prstGeom>
        </p:spPr>
      </p:pic>
      <p:pic>
        <p:nvPicPr>
          <p:cNvPr id="162" name="图片 161">
            <a:extLst>
              <a:ext uri="{FF2B5EF4-FFF2-40B4-BE49-F238E27FC236}">
                <a16:creationId xmlns:a16="http://schemas.microsoft.com/office/drawing/2014/main" id="{8DD23C08-1019-49E0-8277-12ACEAB68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1543" y="2143976"/>
            <a:ext cx="221414" cy="161960"/>
          </a:xfrm>
          <a:prstGeom prst="rect">
            <a:avLst/>
          </a:prstGeom>
        </p:spPr>
      </p:pic>
      <p:pic>
        <p:nvPicPr>
          <p:cNvPr id="163" name="图片 162">
            <a:extLst>
              <a:ext uri="{FF2B5EF4-FFF2-40B4-BE49-F238E27FC236}">
                <a16:creationId xmlns:a16="http://schemas.microsoft.com/office/drawing/2014/main" id="{ABEFEA64-0FDE-4918-92B7-A9ADAD4D1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729984" y="1831312"/>
            <a:ext cx="278303" cy="203573"/>
          </a:xfrm>
          <a:prstGeom prst="rect">
            <a:avLst/>
          </a:prstGeom>
        </p:spPr>
      </p:pic>
      <p:sp>
        <p:nvSpPr>
          <p:cNvPr id="164" name="Text Box 15">
            <a:extLst>
              <a:ext uri="{FF2B5EF4-FFF2-40B4-BE49-F238E27FC236}">
                <a16:creationId xmlns:a16="http://schemas.microsoft.com/office/drawing/2014/main" id="{9F60152F-88BD-468C-820F-DCDB1EE4D91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026288" y="1583148"/>
            <a:ext cx="633534" cy="32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lIns="0" rIns="0" anchor="ctr"/>
          <a:lstStyle>
            <a:lvl1pPr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>
              <a:buSzPct val="85000"/>
              <a:buFont typeface="Marlett" pitchFamily="2" charset="2"/>
              <a:buNone/>
            </a:pPr>
            <a:r>
              <a:rPr lang="zh-CN" altLang="en-US" sz="105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退货</a:t>
            </a:r>
            <a:endParaRPr lang="en-US" sz="105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5" name="图片 164">
            <a:extLst>
              <a:ext uri="{FF2B5EF4-FFF2-40B4-BE49-F238E27FC236}">
                <a16:creationId xmlns:a16="http://schemas.microsoft.com/office/drawing/2014/main" id="{EEA82A85-5D82-4EF4-B616-3776BB62F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8203903" y="1831312"/>
            <a:ext cx="278303" cy="203573"/>
          </a:xfrm>
          <a:prstGeom prst="rect">
            <a:avLst/>
          </a:prstGeom>
        </p:spPr>
      </p:pic>
      <p:sp>
        <p:nvSpPr>
          <p:cNvPr id="166" name="Text Box 15">
            <a:extLst>
              <a:ext uri="{FF2B5EF4-FFF2-40B4-BE49-F238E27FC236}">
                <a16:creationId xmlns:a16="http://schemas.microsoft.com/office/drawing/2014/main" id="{D9C37E68-61BD-4C58-B16D-3436BF8303E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628578" y="2526474"/>
            <a:ext cx="302400" cy="5335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lIns="0" rIns="0" anchor="ctr"/>
          <a:lstStyle>
            <a:lvl1pPr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>
              <a:buSzPct val="85000"/>
              <a:buFont typeface="Marlett" pitchFamily="2" charset="2"/>
              <a:buNone/>
            </a:pPr>
            <a:r>
              <a:rPr lang="zh-CN" altLang="en-US" sz="105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药</a:t>
            </a:r>
            <a:endParaRPr lang="en-US" altLang="zh-CN" sz="105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buSzPct val="85000"/>
              <a:buFont typeface="Marlett" pitchFamily="2" charset="2"/>
              <a:buNone/>
            </a:pPr>
            <a:r>
              <a:rPr lang="zh-CN" altLang="en-US" sz="105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残</a:t>
            </a:r>
            <a:endParaRPr lang="en-US" sz="105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7" name="Text Box 15">
            <a:extLst>
              <a:ext uri="{FF2B5EF4-FFF2-40B4-BE49-F238E27FC236}">
                <a16:creationId xmlns:a16="http://schemas.microsoft.com/office/drawing/2014/main" id="{1AB2C67B-00C6-4457-9F56-1F63B93EA94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938868" y="2526474"/>
            <a:ext cx="302400" cy="5335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lIns="0" rIns="0" anchor="ctr"/>
          <a:lstStyle>
            <a:lvl1pPr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>
              <a:buSzPct val="85000"/>
              <a:buFont typeface="Marlett" pitchFamily="2" charset="2"/>
              <a:buNone/>
            </a:pPr>
            <a:r>
              <a:rPr lang="zh-CN" altLang="en-US" sz="105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</a:t>
            </a:r>
            <a:endParaRPr lang="en-US" altLang="zh-CN" sz="105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buSzPct val="85000"/>
              <a:buFont typeface="Marlett" pitchFamily="2" charset="2"/>
              <a:buNone/>
            </a:pPr>
            <a:r>
              <a:rPr lang="zh-CN" altLang="en-US" sz="105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化</a:t>
            </a:r>
            <a:endParaRPr lang="en-US" sz="105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8" name="Text Box 15">
            <a:extLst>
              <a:ext uri="{FF2B5EF4-FFF2-40B4-BE49-F238E27FC236}">
                <a16:creationId xmlns:a16="http://schemas.microsoft.com/office/drawing/2014/main" id="{61DF48D8-1F00-4D42-B963-69E2B7F3748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258070" y="2526474"/>
            <a:ext cx="302400" cy="5335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lIns="0" rIns="0" anchor="ctr"/>
          <a:lstStyle>
            <a:lvl1pPr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>
              <a:buSzPct val="85000"/>
              <a:buFont typeface="Marlett" pitchFamily="2" charset="2"/>
              <a:buNone/>
            </a:pPr>
            <a:r>
              <a:rPr lang="zh-CN" altLang="en-US" sz="105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</a:t>
            </a:r>
            <a:endParaRPr lang="en-US" altLang="zh-CN" sz="105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buSzPct val="85000"/>
              <a:buFont typeface="Marlett" pitchFamily="2" charset="2"/>
              <a:buNone/>
            </a:pPr>
            <a:r>
              <a:rPr lang="zh-CN" altLang="en-US" sz="105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官</a:t>
            </a:r>
            <a:endParaRPr lang="en-US" sz="105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9" name="Text Box 15">
            <a:extLst>
              <a:ext uri="{FF2B5EF4-FFF2-40B4-BE49-F238E27FC236}">
                <a16:creationId xmlns:a16="http://schemas.microsoft.com/office/drawing/2014/main" id="{B86BA7F9-D6D7-4FCE-8F84-1FD2CAF760B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570829" y="2526474"/>
            <a:ext cx="302400" cy="5335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lIns="0" rIns="0" anchor="ctr"/>
          <a:lstStyle>
            <a:lvl1pPr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>
              <a:buSzPct val="85000"/>
              <a:buFont typeface="Marlett" pitchFamily="2" charset="2"/>
              <a:buNone/>
            </a:pPr>
            <a:r>
              <a:rPr lang="zh-CN" altLang="en-US" sz="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</a:t>
            </a:r>
            <a:endParaRPr lang="en-US" altLang="zh-CN" sz="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buSzPct val="85000"/>
              <a:buFont typeface="Marlett" pitchFamily="2" charset="2"/>
              <a:buNone/>
            </a:pPr>
            <a:r>
              <a:rPr lang="zh-CN" altLang="en-US" sz="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</a:t>
            </a:r>
            <a:endParaRPr lang="en-US" altLang="zh-CN" sz="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buSzPct val="85000"/>
              <a:buFont typeface="Marlett" pitchFamily="2" charset="2"/>
              <a:buNone/>
            </a:pPr>
            <a:r>
              <a:rPr lang="zh-CN" altLang="en-US" sz="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</a:t>
            </a:r>
            <a:endParaRPr lang="en-US" altLang="zh-CN" sz="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buSzPct val="85000"/>
              <a:buFont typeface="Marlett" pitchFamily="2" charset="2"/>
              <a:buNone/>
            </a:pPr>
            <a:r>
              <a:rPr lang="zh-CN" altLang="en-US" sz="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疫</a:t>
            </a:r>
            <a:endParaRPr lang="en-US" sz="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0" name="Text Box 15">
            <a:extLst>
              <a:ext uri="{FF2B5EF4-FFF2-40B4-BE49-F238E27FC236}">
                <a16:creationId xmlns:a16="http://schemas.microsoft.com/office/drawing/2014/main" id="{A628C1DE-3903-4FCE-8A42-AFD7FD3FF55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883876" y="2526474"/>
            <a:ext cx="302400" cy="5335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lIns="0" rIns="0" anchor="ctr"/>
          <a:lstStyle>
            <a:lvl1pPr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>
              <a:buSzPct val="85000"/>
              <a:buFont typeface="Marlett" pitchFamily="2" charset="2"/>
              <a:buNone/>
            </a:pPr>
            <a:r>
              <a:rPr lang="zh-CN" altLang="en-US" sz="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</a:t>
            </a:r>
            <a:endParaRPr lang="en-US" altLang="zh-CN" sz="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buSzPct val="85000"/>
              <a:buFont typeface="Marlett" pitchFamily="2" charset="2"/>
              <a:buNone/>
            </a:pPr>
            <a:r>
              <a:rPr lang="zh-CN" altLang="en-US" sz="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辆</a:t>
            </a:r>
            <a:endParaRPr lang="en-US" altLang="zh-CN" sz="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buSzPct val="85000"/>
              <a:buFont typeface="Marlett" pitchFamily="2" charset="2"/>
              <a:buNone/>
            </a:pPr>
            <a:r>
              <a:rPr lang="zh-CN" altLang="en-US" sz="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</a:t>
            </a:r>
            <a:endParaRPr lang="en-US" altLang="zh-CN" sz="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buSzPct val="85000"/>
              <a:buFont typeface="Marlett" pitchFamily="2" charset="2"/>
              <a:buNone/>
            </a:pPr>
            <a:r>
              <a:rPr lang="zh-CN" altLang="en-US" sz="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</a:t>
            </a:r>
            <a:endParaRPr lang="en-US" sz="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Text Box 15">
            <a:extLst>
              <a:ext uri="{FF2B5EF4-FFF2-40B4-BE49-F238E27FC236}">
                <a16:creationId xmlns:a16="http://schemas.microsoft.com/office/drawing/2014/main" id="{DE9E7CA5-CF8A-4D69-9BF6-70DF1B04E91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337492" y="2526474"/>
            <a:ext cx="302400" cy="5335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lIns="0" rIns="0" anchor="ctr"/>
          <a:lstStyle>
            <a:lvl1pPr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>
              <a:buSzPct val="85000"/>
              <a:buFont typeface="Marlett" pitchFamily="2" charset="2"/>
              <a:buNone/>
            </a:pPr>
            <a:r>
              <a:rPr lang="zh-CN" altLang="en-US" sz="105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</a:t>
            </a:r>
            <a:endParaRPr lang="en-US" altLang="zh-CN" sz="105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buSzPct val="85000"/>
              <a:buFont typeface="Marlett" pitchFamily="2" charset="2"/>
              <a:buNone/>
            </a:pPr>
            <a:r>
              <a:rPr lang="zh-CN" altLang="en-US" sz="105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</a:t>
            </a:r>
            <a:endParaRPr lang="en-US" altLang="zh-CN" sz="105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buSzPct val="85000"/>
              <a:buFont typeface="Marlett" pitchFamily="2" charset="2"/>
              <a:buNone/>
            </a:pPr>
            <a:r>
              <a:rPr lang="zh-CN" altLang="en-US" sz="105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</a:t>
            </a:r>
            <a:endParaRPr lang="en-US" sz="105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5" name="右大括号 174">
            <a:extLst>
              <a:ext uri="{FF2B5EF4-FFF2-40B4-BE49-F238E27FC236}">
                <a16:creationId xmlns:a16="http://schemas.microsoft.com/office/drawing/2014/main" id="{E2185978-A867-4E01-9E21-9664DDF89143}"/>
              </a:ext>
            </a:extLst>
          </p:cNvPr>
          <p:cNvSpPr/>
          <p:nvPr/>
        </p:nvSpPr>
        <p:spPr>
          <a:xfrm rot="16200000">
            <a:off x="8327733" y="1503956"/>
            <a:ext cx="161960" cy="1866504"/>
          </a:xfrm>
          <a:prstGeom prst="rightBrace">
            <a:avLst>
              <a:gd name="adj1" fmla="val 8333"/>
              <a:gd name="adj2" fmla="val 49324"/>
            </a:avLst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Text Box 15">
            <a:extLst>
              <a:ext uri="{FF2B5EF4-FFF2-40B4-BE49-F238E27FC236}">
                <a16:creationId xmlns:a16="http://schemas.microsoft.com/office/drawing/2014/main" id="{F07F0698-B47C-488F-9D74-934CFCE7901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933094" y="1933538"/>
            <a:ext cx="371164" cy="11111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lIns="0" rIns="0" anchor="ctr"/>
          <a:lstStyle>
            <a:lvl1pPr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>
              <a:buSzPct val="85000"/>
              <a:buFont typeface="Marlett" pitchFamily="2" charset="2"/>
              <a:buNone/>
            </a:pP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不合格</a:t>
            </a:r>
            <a:endParaRPr 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9" name="Text Box 15">
            <a:extLst>
              <a:ext uri="{FF2B5EF4-FFF2-40B4-BE49-F238E27FC236}">
                <a16:creationId xmlns:a16="http://schemas.microsoft.com/office/drawing/2014/main" id="{B315A568-14A7-4357-BC91-E9A3058EE14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474239" y="1933538"/>
            <a:ext cx="371164" cy="11111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lIns="0" rIns="0" anchor="ctr"/>
          <a:lstStyle>
            <a:lvl1pPr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>
              <a:buSzPct val="85000"/>
              <a:buFont typeface="Marlett" pitchFamily="2" charset="2"/>
              <a:buNone/>
            </a:pP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不合格</a:t>
            </a:r>
            <a:endParaRPr 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0" name="Text Box 15">
            <a:extLst>
              <a:ext uri="{FF2B5EF4-FFF2-40B4-BE49-F238E27FC236}">
                <a16:creationId xmlns:a16="http://schemas.microsoft.com/office/drawing/2014/main" id="{D6957350-1EF7-4DE5-BB9E-DEA5F6B7474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036697" y="2423945"/>
            <a:ext cx="371164" cy="11111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lIns="0" rIns="0" anchor="ctr"/>
          <a:lstStyle>
            <a:lvl1pPr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>
              <a:buSzPct val="85000"/>
              <a:buFont typeface="Marlett" pitchFamily="2" charset="2"/>
              <a:buNone/>
            </a:pP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合格</a:t>
            </a:r>
            <a:endParaRPr 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1" name="Text Box 15">
            <a:extLst>
              <a:ext uri="{FF2B5EF4-FFF2-40B4-BE49-F238E27FC236}">
                <a16:creationId xmlns:a16="http://schemas.microsoft.com/office/drawing/2014/main" id="{075681D4-2818-49CE-9533-61DA442E27E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544212" y="2423945"/>
            <a:ext cx="371164" cy="111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lIns="0" rIns="0" anchor="ctr"/>
          <a:lstStyle>
            <a:lvl1pPr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>
              <a:buSzPct val="85000"/>
              <a:buFont typeface="Marlett" pitchFamily="2" charset="2"/>
              <a:buNone/>
            </a:pP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合格</a:t>
            </a:r>
            <a:endParaRPr 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2" name="Text Box 15">
            <a:extLst>
              <a:ext uri="{FF2B5EF4-FFF2-40B4-BE49-F238E27FC236}">
                <a16:creationId xmlns:a16="http://schemas.microsoft.com/office/drawing/2014/main" id="{B1A00114-8592-4589-9D85-338196EA229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396643" y="5513379"/>
            <a:ext cx="301663" cy="6327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lIns="0" rIns="0" anchor="ctr"/>
          <a:lstStyle>
            <a:lvl1pPr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>
              <a:buSzPct val="85000"/>
              <a:buFont typeface="Marlett" pitchFamily="2" charset="2"/>
              <a:buNone/>
            </a:pPr>
            <a:r>
              <a:rPr lang="zh-CN" altLang="en-US" sz="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</a:t>
            </a:r>
            <a:endParaRPr lang="en-US" altLang="zh-CN" sz="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buSzPct val="85000"/>
              <a:buFont typeface="Marlett" pitchFamily="2" charset="2"/>
              <a:buNone/>
            </a:pPr>
            <a:r>
              <a:rPr lang="zh-CN" altLang="en-US" sz="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</a:t>
            </a:r>
            <a:endParaRPr lang="en-US" altLang="zh-CN" sz="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buSzPct val="85000"/>
              <a:buFont typeface="Marlett" pitchFamily="2" charset="2"/>
              <a:buNone/>
            </a:pPr>
            <a:r>
              <a:rPr lang="zh-CN" altLang="en-US" sz="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</a:t>
            </a:r>
            <a:endParaRPr lang="en-US" altLang="zh-CN" sz="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buSzPct val="85000"/>
              <a:buFont typeface="Marlett" pitchFamily="2" charset="2"/>
              <a:buNone/>
            </a:pPr>
            <a:r>
              <a:rPr lang="zh-CN" altLang="en-US" sz="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</a:t>
            </a:r>
            <a:endParaRPr lang="en-US" altLang="zh-CN" sz="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3" name="Text Box 15">
            <a:extLst>
              <a:ext uri="{FF2B5EF4-FFF2-40B4-BE49-F238E27FC236}">
                <a16:creationId xmlns:a16="http://schemas.microsoft.com/office/drawing/2014/main" id="{14866A8F-3276-4B84-9F5D-E983E90F779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429322" y="4489307"/>
            <a:ext cx="808508" cy="32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lIns="0" rIns="0" anchor="ctr"/>
          <a:lstStyle>
            <a:lvl1pPr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>
              <a:buSzPct val="85000"/>
              <a:buFont typeface="Marlett" pitchFamily="2" charset="2"/>
              <a:buNone/>
            </a:pPr>
            <a:r>
              <a:rPr lang="zh-CN" altLang="en-US" sz="105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取消不合格供应商</a:t>
            </a:r>
            <a:endParaRPr lang="en-US" sz="105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5" name="Text Box 15">
            <a:extLst>
              <a:ext uri="{FF2B5EF4-FFF2-40B4-BE49-F238E27FC236}">
                <a16:creationId xmlns:a16="http://schemas.microsoft.com/office/drawing/2014/main" id="{2CD9C7EB-5C5E-443F-B04E-A0E0341BE87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429322" y="4999202"/>
            <a:ext cx="808508" cy="32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lIns="0" rIns="0" anchor="ctr"/>
          <a:lstStyle>
            <a:lvl1pPr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>
              <a:buSzPct val="85000"/>
              <a:buFont typeface="Marlett" pitchFamily="2" charset="2"/>
              <a:buNone/>
            </a:pPr>
            <a:r>
              <a:rPr lang="zh-CN" altLang="en-US" sz="105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原料领用检验</a:t>
            </a:r>
            <a:endParaRPr lang="en-US" sz="105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8" name="Text Box 15">
            <a:extLst>
              <a:ext uri="{FF2B5EF4-FFF2-40B4-BE49-F238E27FC236}">
                <a16:creationId xmlns:a16="http://schemas.microsoft.com/office/drawing/2014/main" id="{2B1D5E56-7845-4073-929B-588326DA7CE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404401" y="4980618"/>
            <a:ext cx="675129" cy="32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lIns="0" rIns="0" anchor="ctr"/>
          <a:lstStyle>
            <a:lvl1pPr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>
              <a:buSzPct val="85000"/>
              <a:buFont typeface="Marlett" pitchFamily="2" charset="2"/>
              <a:buNone/>
            </a:pPr>
            <a:r>
              <a:rPr lang="zh-CN" altLang="en-US" sz="105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产品生产</a:t>
            </a:r>
            <a:endParaRPr lang="en-US" sz="105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9" name="Text Box 15">
            <a:extLst>
              <a:ext uri="{FF2B5EF4-FFF2-40B4-BE49-F238E27FC236}">
                <a16:creationId xmlns:a16="http://schemas.microsoft.com/office/drawing/2014/main" id="{F9AC6C29-2049-4FFD-8251-56B784B1055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228896" y="4496687"/>
            <a:ext cx="633534" cy="32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lIns="0" rIns="0" anchor="ctr"/>
          <a:lstStyle>
            <a:lvl1pPr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>
              <a:buSzPct val="85000"/>
              <a:buFont typeface="Marlett" pitchFamily="2" charset="2"/>
              <a:buNone/>
            </a:pPr>
            <a:r>
              <a:rPr lang="zh-CN" altLang="en-US" sz="105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可疑品</a:t>
            </a:r>
            <a:endParaRPr lang="en-US" sz="105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0" name="Text Box 15">
            <a:extLst>
              <a:ext uri="{FF2B5EF4-FFF2-40B4-BE49-F238E27FC236}">
                <a16:creationId xmlns:a16="http://schemas.microsoft.com/office/drawing/2014/main" id="{0928F2A1-0A7C-40B3-B288-0B6EE78A607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230191" y="4980618"/>
            <a:ext cx="633534" cy="32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lIns="0" rIns="0" anchor="ctr"/>
          <a:lstStyle>
            <a:lvl1pPr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>
              <a:buSzPct val="85000"/>
              <a:buFont typeface="Marlett" pitchFamily="2" charset="2"/>
              <a:buNone/>
            </a:pPr>
            <a:r>
              <a:rPr lang="zh-CN" altLang="en-US" sz="105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在线检验</a:t>
            </a:r>
            <a:endParaRPr lang="en-US" sz="105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1" name="Text Box 15">
            <a:extLst>
              <a:ext uri="{FF2B5EF4-FFF2-40B4-BE49-F238E27FC236}">
                <a16:creationId xmlns:a16="http://schemas.microsoft.com/office/drawing/2014/main" id="{BC890E76-82E0-45B8-B633-9F5C8CAC38C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026288" y="4976277"/>
            <a:ext cx="633534" cy="32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lIns="0" rIns="0" anchor="ctr"/>
          <a:lstStyle>
            <a:lvl1pPr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>
              <a:buSzPct val="85000"/>
              <a:buFont typeface="Marlett" pitchFamily="2" charset="2"/>
              <a:buNone/>
            </a:pPr>
            <a:r>
              <a:rPr lang="zh-CN" altLang="en-US" sz="105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包装</a:t>
            </a:r>
            <a:endParaRPr lang="en-US" sz="105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2" name="Text Box 15">
            <a:extLst>
              <a:ext uri="{FF2B5EF4-FFF2-40B4-BE49-F238E27FC236}">
                <a16:creationId xmlns:a16="http://schemas.microsoft.com/office/drawing/2014/main" id="{D14595ED-789A-4CFD-94C0-609C8FB5B36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774588" y="4976277"/>
            <a:ext cx="808508" cy="32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lIns="0" rIns="0" anchor="ctr"/>
          <a:lstStyle>
            <a:lvl1pPr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>
              <a:buSzPct val="85000"/>
              <a:buFont typeface="Marlett" pitchFamily="2" charset="2"/>
              <a:buNone/>
            </a:pPr>
            <a:r>
              <a:rPr lang="zh-CN" altLang="en-US" sz="105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质量检验</a:t>
            </a:r>
            <a:endParaRPr lang="en-US" sz="105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3" name="右大括号 192">
            <a:extLst>
              <a:ext uri="{FF2B5EF4-FFF2-40B4-BE49-F238E27FC236}">
                <a16:creationId xmlns:a16="http://schemas.microsoft.com/office/drawing/2014/main" id="{4AEFBF0B-961C-4A0E-A07D-7BE31122D97F}"/>
              </a:ext>
            </a:extLst>
          </p:cNvPr>
          <p:cNvSpPr/>
          <p:nvPr/>
        </p:nvSpPr>
        <p:spPr>
          <a:xfrm rot="16200000">
            <a:off x="5751592" y="5264623"/>
            <a:ext cx="185826" cy="302984"/>
          </a:xfrm>
          <a:prstGeom prst="rightBrace">
            <a:avLst>
              <a:gd name="adj1" fmla="val 8333"/>
              <a:gd name="adj2" fmla="val 49324"/>
            </a:avLst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Text Box 15">
            <a:extLst>
              <a:ext uri="{FF2B5EF4-FFF2-40B4-BE49-F238E27FC236}">
                <a16:creationId xmlns:a16="http://schemas.microsoft.com/office/drawing/2014/main" id="{68462AC0-384E-43E0-9E87-BA7B3762A4B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026288" y="4486135"/>
            <a:ext cx="633534" cy="32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lIns="0" rIns="0" anchor="ctr"/>
          <a:lstStyle>
            <a:lvl1pPr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>
              <a:buSzPct val="85000"/>
              <a:buFont typeface="Marlett" pitchFamily="2" charset="2"/>
              <a:buNone/>
            </a:pPr>
            <a:r>
              <a:rPr lang="zh-CN" altLang="en-US" sz="105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不合格品</a:t>
            </a:r>
            <a:endParaRPr lang="en-US" sz="105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9" name="图片 198">
            <a:extLst>
              <a:ext uri="{FF2B5EF4-FFF2-40B4-BE49-F238E27FC236}">
                <a16:creationId xmlns:a16="http://schemas.microsoft.com/office/drawing/2014/main" id="{FEC82033-0447-4C7B-86B3-9CECB1C09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8271998" y="4732567"/>
            <a:ext cx="278303" cy="203573"/>
          </a:xfrm>
          <a:prstGeom prst="rect">
            <a:avLst/>
          </a:prstGeom>
        </p:spPr>
      </p:pic>
      <p:sp>
        <p:nvSpPr>
          <p:cNvPr id="203" name="Text Box 15">
            <a:extLst>
              <a:ext uri="{FF2B5EF4-FFF2-40B4-BE49-F238E27FC236}">
                <a16:creationId xmlns:a16="http://schemas.microsoft.com/office/drawing/2014/main" id="{AA20AED4-7B72-47B9-B58C-5E332BAA67A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767349" y="5509028"/>
            <a:ext cx="305600" cy="6371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lIns="0" rIns="0" anchor="ctr"/>
          <a:lstStyle>
            <a:lvl1pPr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>
              <a:buSzPct val="85000"/>
              <a:buFont typeface="Marlett" pitchFamily="2" charset="2"/>
              <a:buNone/>
            </a:pPr>
            <a:r>
              <a:rPr lang="zh-CN" altLang="en-US" sz="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endParaRPr lang="en-US" altLang="zh-CN" sz="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buSzPct val="85000"/>
              <a:buFont typeface="Marlett" pitchFamily="2" charset="2"/>
              <a:buNone/>
            </a:pPr>
            <a:r>
              <a:rPr lang="zh-CN" altLang="en-US" sz="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员</a:t>
            </a:r>
            <a:endParaRPr lang="en-US" altLang="zh-CN" sz="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buSzPct val="85000"/>
              <a:buFont typeface="Marlett" pitchFamily="2" charset="2"/>
              <a:buNone/>
            </a:pPr>
            <a:r>
              <a:rPr lang="zh-CN" altLang="en-US" sz="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卫</a:t>
            </a:r>
            <a:endParaRPr lang="en-US" altLang="zh-CN" sz="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buSzPct val="85000"/>
              <a:buFont typeface="Marlett" pitchFamily="2" charset="2"/>
              <a:buNone/>
            </a:pPr>
            <a:r>
              <a:rPr lang="zh-CN" altLang="en-US" sz="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</a:t>
            </a:r>
            <a:endParaRPr lang="en-US" sz="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" name="Text Box 15">
            <a:extLst>
              <a:ext uri="{FF2B5EF4-FFF2-40B4-BE49-F238E27FC236}">
                <a16:creationId xmlns:a16="http://schemas.microsoft.com/office/drawing/2014/main" id="{B99D7630-65B1-4C9D-9DF6-A55DFC68D54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083596" y="5513379"/>
            <a:ext cx="302400" cy="6327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lIns="0" rIns="0" anchor="ctr"/>
          <a:lstStyle>
            <a:lvl1pPr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>
              <a:buSzPct val="85000"/>
              <a:buFont typeface="Marlett" pitchFamily="2" charset="2"/>
              <a:buNone/>
            </a:pPr>
            <a:r>
              <a:rPr lang="zh-CN" altLang="en-US" sz="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  <a:endParaRPr lang="en-US" altLang="zh-CN" sz="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buSzPct val="85000"/>
              <a:buFont typeface="Marlett" pitchFamily="2" charset="2"/>
              <a:buNone/>
            </a:pPr>
            <a:r>
              <a:rPr lang="zh-CN" altLang="en-US" sz="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</a:t>
            </a:r>
            <a:endParaRPr lang="en-US" altLang="zh-CN" sz="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buSzPct val="85000"/>
              <a:buFont typeface="Marlett" pitchFamily="2" charset="2"/>
              <a:buNone/>
            </a:pPr>
            <a:r>
              <a:rPr lang="zh-CN" altLang="en-US" sz="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</a:t>
            </a:r>
            <a:endParaRPr lang="en-US" altLang="zh-CN" sz="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buSzPct val="85000"/>
              <a:buFont typeface="Marlett" pitchFamily="2" charset="2"/>
              <a:buNone/>
            </a:pPr>
            <a:r>
              <a:rPr lang="zh-CN" altLang="en-US" sz="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态</a:t>
            </a:r>
            <a:endParaRPr lang="en-US" sz="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7" name="Text Box 15">
            <a:extLst>
              <a:ext uri="{FF2B5EF4-FFF2-40B4-BE49-F238E27FC236}">
                <a16:creationId xmlns:a16="http://schemas.microsoft.com/office/drawing/2014/main" id="{D0FDC36C-F1D3-4BD8-8A74-FBBBDDAEF88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701157" y="4635974"/>
            <a:ext cx="371164" cy="11111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lIns="0" rIns="0" anchor="ctr"/>
          <a:lstStyle>
            <a:lvl1pPr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>
              <a:buSzPct val="85000"/>
              <a:buFont typeface="Marlett" pitchFamily="2" charset="2"/>
              <a:buNone/>
            </a:pP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可返工</a:t>
            </a:r>
            <a:endParaRPr 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8" name="Text Box 15">
            <a:extLst>
              <a:ext uri="{FF2B5EF4-FFF2-40B4-BE49-F238E27FC236}">
                <a16:creationId xmlns:a16="http://schemas.microsoft.com/office/drawing/2014/main" id="{6B10CB2A-46EC-407E-BD86-34FCCBB00AC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483966" y="4834880"/>
            <a:ext cx="371164" cy="11111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lIns="0" rIns="0" anchor="ctr"/>
          <a:lstStyle>
            <a:lvl1pPr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>
              <a:buSzPct val="85000"/>
              <a:buFont typeface="Marlett" pitchFamily="2" charset="2"/>
              <a:buNone/>
            </a:pP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可返工</a:t>
            </a:r>
            <a:endParaRPr 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1" name="Text Box 15">
            <a:extLst>
              <a:ext uri="{FF2B5EF4-FFF2-40B4-BE49-F238E27FC236}">
                <a16:creationId xmlns:a16="http://schemas.microsoft.com/office/drawing/2014/main" id="{A40D3EF5-A0D6-4F2C-A076-ABEC9BBCCBF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834038" y="5509028"/>
            <a:ext cx="302400" cy="6371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lIns="0" rIns="0" anchor="ctr"/>
          <a:lstStyle>
            <a:lvl1pPr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>
              <a:buSzPct val="85000"/>
              <a:buFont typeface="Marlett" pitchFamily="2" charset="2"/>
              <a:buNone/>
            </a:pPr>
            <a:r>
              <a:rPr lang="zh-CN" altLang="en-US" sz="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</a:t>
            </a:r>
            <a:endParaRPr lang="en-US" altLang="zh-CN" sz="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buSzPct val="85000"/>
              <a:buFont typeface="Marlett" pitchFamily="2" charset="2"/>
              <a:buNone/>
            </a:pPr>
            <a:r>
              <a:rPr lang="zh-CN" altLang="en-US" sz="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厂</a:t>
            </a:r>
            <a:endParaRPr lang="en-US" altLang="zh-CN" sz="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buSzPct val="85000"/>
              <a:buFont typeface="Marlett" pitchFamily="2" charset="2"/>
              <a:buNone/>
            </a:pPr>
            <a:r>
              <a:rPr lang="zh-CN" altLang="en-US" sz="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</a:t>
            </a:r>
            <a:endParaRPr lang="en-US" altLang="zh-CN" sz="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buSzPct val="85000"/>
              <a:buFont typeface="Marlett" pitchFamily="2" charset="2"/>
              <a:buNone/>
            </a:pPr>
            <a:r>
              <a:rPr lang="zh-CN" altLang="en-US" sz="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sz="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2" name="Text Box 15">
            <a:extLst>
              <a:ext uri="{FF2B5EF4-FFF2-40B4-BE49-F238E27FC236}">
                <a16:creationId xmlns:a16="http://schemas.microsoft.com/office/drawing/2014/main" id="{009AF72B-6EE4-48F1-B6ED-42090E4BD2E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542952" y="5509028"/>
            <a:ext cx="302400" cy="6371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lIns="0" rIns="0" anchor="ctr"/>
          <a:lstStyle>
            <a:lvl1pPr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>
              <a:buSzPct val="85000"/>
              <a:buFont typeface="Marlett" pitchFamily="2" charset="2"/>
              <a:buNone/>
            </a:pPr>
            <a:r>
              <a:rPr lang="zh-CN" altLang="en-US" sz="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</a:t>
            </a:r>
            <a:endParaRPr lang="en-US" altLang="zh-CN" sz="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buSzPct val="85000"/>
              <a:buFont typeface="Marlett" pitchFamily="2" charset="2"/>
              <a:buNone/>
            </a:pPr>
            <a:r>
              <a:rPr lang="zh-CN" altLang="en-US" sz="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料</a:t>
            </a:r>
            <a:endParaRPr lang="en-US" altLang="zh-CN" sz="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buSzPct val="85000"/>
              <a:buFont typeface="Marlett" pitchFamily="2" charset="2"/>
              <a:buNone/>
            </a:pPr>
            <a:r>
              <a:rPr lang="zh-CN" altLang="en-US" sz="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endParaRPr lang="en-US" altLang="zh-CN" sz="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buSzPct val="85000"/>
              <a:buFont typeface="Marlett" pitchFamily="2" charset="2"/>
              <a:buNone/>
            </a:pPr>
            <a:r>
              <a:rPr lang="zh-CN" altLang="en-US" sz="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</a:t>
            </a:r>
            <a:endParaRPr lang="en-US" altLang="zh-CN" sz="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buSzPct val="85000"/>
              <a:buFont typeface="Marlett" pitchFamily="2" charset="2"/>
              <a:buNone/>
            </a:pPr>
            <a:r>
              <a:rPr lang="zh-CN" altLang="en-US" sz="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endParaRPr lang="en-US" sz="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3" name="图片 212">
            <a:extLst>
              <a:ext uri="{FF2B5EF4-FFF2-40B4-BE49-F238E27FC236}">
                <a16:creationId xmlns:a16="http://schemas.microsoft.com/office/drawing/2014/main" id="{EEFDB891-75E8-491D-8B80-F49A22833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5679334" y="4727893"/>
            <a:ext cx="311505" cy="227860"/>
          </a:xfrm>
          <a:prstGeom prst="rect">
            <a:avLst/>
          </a:prstGeom>
        </p:spPr>
      </p:pic>
      <p:sp>
        <p:nvSpPr>
          <p:cNvPr id="214" name="Text Box 15">
            <a:extLst>
              <a:ext uri="{FF2B5EF4-FFF2-40B4-BE49-F238E27FC236}">
                <a16:creationId xmlns:a16="http://schemas.microsoft.com/office/drawing/2014/main" id="{6F8F698A-8FF5-459D-825B-571DD2E38B6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905537" y="4849883"/>
            <a:ext cx="371164" cy="11111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lIns="0" rIns="0" anchor="ctr"/>
          <a:lstStyle>
            <a:lvl1pPr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>
              <a:buSzPct val="85000"/>
              <a:buFont typeface="Marlett" pitchFamily="2" charset="2"/>
              <a:buNone/>
            </a:pP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不合格</a:t>
            </a:r>
            <a:endParaRPr 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8" name="图片 217">
            <a:extLst>
              <a:ext uri="{FF2B5EF4-FFF2-40B4-BE49-F238E27FC236}">
                <a16:creationId xmlns:a16="http://schemas.microsoft.com/office/drawing/2014/main" id="{7080ED17-6FBC-4759-9E51-D3628625A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740" y="5058455"/>
            <a:ext cx="273316" cy="199925"/>
          </a:xfrm>
          <a:prstGeom prst="rect">
            <a:avLst/>
          </a:prstGeom>
        </p:spPr>
      </p:pic>
      <p:pic>
        <p:nvPicPr>
          <p:cNvPr id="219" name="图片 218">
            <a:extLst>
              <a:ext uri="{FF2B5EF4-FFF2-40B4-BE49-F238E27FC236}">
                <a16:creationId xmlns:a16="http://schemas.microsoft.com/office/drawing/2014/main" id="{C24EA118-8F76-4B5E-BA7B-B4F1DE475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054" y="5058455"/>
            <a:ext cx="273316" cy="199925"/>
          </a:xfrm>
          <a:prstGeom prst="rect">
            <a:avLst/>
          </a:prstGeom>
        </p:spPr>
      </p:pic>
      <p:pic>
        <p:nvPicPr>
          <p:cNvPr id="220" name="图片 219">
            <a:extLst>
              <a:ext uri="{FF2B5EF4-FFF2-40B4-BE49-F238E27FC236}">
                <a16:creationId xmlns:a16="http://schemas.microsoft.com/office/drawing/2014/main" id="{FB071F90-10BA-441B-826E-616103576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7398954" y="4732567"/>
            <a:ext cx="278303" cy="203573"/>
          </a:xfrm>
          <a:prstGeom prst="rect">
            <a:avLst/>
          </a:prstGeom>
        </p:spPr>
      </p:pic>
      <p:pic>
        <p:nvPicPr>
          <p:cNvPr id="221" name="图片 220">
            <a:extLst>
              <a:ext uri="{FF2B5EF4-FFF2-40B4-BE49-F238E27FC236}">
                <a16:creationId xmlns:a16="http://schemas.microsoft.com/office/drawing/2014/main" id="{B8893788-760E-47A3-9A78-8874A2577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4249" y="5058455"/>
            <a:ext cx="273316" cy="199925"/>
          </a:xfrm>
          <a:prstGeom prst="rect">
            <a:avLst/>
          </a:prstGeom>
        </p:spPr>
      </p:pic>
      <p:pic>
        <p:nvPicPr>
          <p:cNvPr id="222" name="图片 221">
            <a:extLst>
              <a:ext uri="{FF2B5EF4-FFF2-40B4-BE49-F238E27FC236}">
                <a16:creationId xmlns:a16="http://schemas.microsoft.com/office/drawing/2014/main" id="{EB579191-2E4D-4384-88F2-330E8A551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2060" y="5058455"/>
            <a:ext cx="273316" cy="199925"/>
          </a:xfrm>
          <a:prstGeom prst="rect">
            <a:avLst/>
          </a:prstGeom>
        </p:spPr>
      </p:pic>
      <p:sp>
        <p:nvSpPr>
          <p:cNvPr id="223" name="Text Box 15">
            <a:extLst>
              <a:ext uri="{FF2B5EF4-FFF2-40B4-BE49-F238E27FC236}">
                <a16:creationId xmlns:a16="http://schemas.microsoft.com/office/drawing/2014/main" id="{46861896-4BC6-40C2-B105-C7B7E49A070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797004" y="4486135"/>
            <a:ext cx="786092" cy="32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lIns="0" rIns="0" anchor="ctr"/>
          <a:lstStyle>
            <a:lvl1pPr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>
              <a:buSzPct val="85000"/>
              <a:buFont typeface="Marlett" pitchFamily="2" charset="2"/>
              <a:buNone/>
            </a:pPr>
            <a:r>
              <a:rPr lang="zh-CN" altLang="en-US" sz="105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报废</a:t>
            </a:r>
            <a:endParaRPr lang="en-US" sz="105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4" name="图片 223">
            <a:extLst>
              <a:ext uri="{FF2B5EF4-FFF2-40B4-BE49-F238E27FC236}">
                <a16:creationId xmlns:a16="http://schemas.microsoft.com/office/drawing/2014/main" id="{3CA5BD32-A06D-4E7B-AE4A-A8A2E2D22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9057771" y="4732567"/>
            <a:ext cx="278303" cy="203573"/>
          </a:xfrm>
          <a:prstGeom prst="rect">
            <a:avLst/>
          </a:prstGeom>
        </p:spPr>
      </p:pic>
      <p:sp>
        <p:nvSpPr>
          <p:cNvPr id="225" name="Text Box 15">
            <a:extLst>
              <a:ext uri="{FF2B5EF4-FFF2-40B4-BE49-F238E27FC236}">
                <a16:creationId xmlns:a16="http://schemas.microsoft.com/office/drawing/2014/main" id="{A5D74C22-E03B-461C-B78A-74BBA08F508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269739" y="4834880"/>
            <a:ext cx="371164" cy="11111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lIns="0" rIns="0" anchor="ctr"/>
          <a:lstStyle>
            <a:lvl1pPr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>
              <a:buSzPct val="85000"/>
              <a:buFont typeface="Marlett" pitchFamily="2" charset="2"/>
              <a:buNone/>
            </a:pP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不合格</a:t>
            </a:r>
            <a:endParaRPr 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6" name="图片 225">
            <a:extLst>
              <a:ext uri="{FF2B5EF4-FFF2-40B4-BE49-F238E27FC236}">
                <a16:creationId xmlns:a16="http://schemas.microsoft.com/office/drawing/2014/main" id="{7B7C4EA0-CD4C-47BC-9069-8E81831AF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4249" y="4552230"/>
            <a:ext cx="273316" cy="199925"/>
          </a:xfrm>
          <a:prstGeom prst="rect">
            <a:avLst/>
          </a:prstGeom>
        </p:spPr>
      </p:pic>
      <p:pic>
        <p:nvPicPr>
          <p:cNvPr id="227" name="图片 226">
            <a:extLst>
              <a:ext uri="{FF2B5EF4-FFF2-40B4-BE49-F238E27FC236}">
                <a16:creationId xmlns:a16="http://schemas.microsoft.com/office/drawing/2014/main" id="{727A56E2-5AE6-4E40-B765-ACE8D2159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2780" y="4552230"/>
            <a:ext cx="273316" cy="199925"/>
          </a:xfrm>
          <a:prstGeom prst="rect">
            <a:avLst/>
          </a:prstGeom>
        </p:spPr>
      </p:pic>
      <p:pic>
        <p:nvPicPr>
          <p:cNvPr id="228" name="图片 227">
            <a:extLst>
              <a:ext uri="{FF2B5EF4-FFF2-40B4-BE49-F238E27FC236}">
                <a16:creationId xmlns:a16="http://schemas.microsoft.com/office/drawing/2014/main" id="{757DD38C-048F-483A-9E21-E07DFC8FF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127587" y="4856337"/>
            <a:ext cx="278303" cy="203573"/>
          </a:xfrm>
          <a:prstGeom prst="rect">
            <a:avLst/>
          </a:prstGeom>
        </p:spPr>
      </p:pic>
      <p:sp>
        <p:nvSpPr>
          <p:cNvPr id="229" name="Text Box 15">
            <a:extLst>
              <a:ext uri="{FF2B5EF4-FFF2-40B4-BE49-F238E27FC236}">
                <a16:creationId xmlns:a16="http://schemas.microsoft.com/office/drawing/2014/main" id="{C7C7B27D-D830-483A-870F-462E7D6A8AC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851569" y="4834880"/>
            <a:ext cx="371164" cy="111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lIns="0" rIns="0" anchor="ctr"/>
          <a:lstStyle>
            <a:lvl1pPr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>
              <a:buSzPct val="85000"/>
              <a:buFont typeface="Marlett" pitchFamily="2" charset="2"/>
              <a:buNone/>
            </a:pP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可疑</a:t>
            </a:r>
            <a:endParaRPr 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3323A85-7DB8-4E85-9971-A04781D325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947650">
            <a:off x="6672650" y="4568727"/>
            <a:ext cx="556887" cy="546943"/>
          </a:xfrm>
          <a:prstGeom prst="rect">
            <a:avLst/>
          </a:prstGeom>
        </p:spPr>
      </p:pic>
      <p:sp>
        <p:nvSpPr>
          <p:cNvPr id="231" name="Text Box 15">
            <a:extLst>
              <a:ext uri="{FF2B5EF4-FFF2-40B4-BE49-F238E27FC236}">
                <a16:creationId xmlns:a16="http://schemas.microsoft.com/office/drawing/2014/main" id="{826D5CA9-B1B4-43C1-92AD-AA636368C3C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121611" y="4834880"/>
            <a:ext cx="371164" cy="111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lIns="0" rIns="0" anchor="ctr"/>
          <a:lstStyle>
            <a:lvl1pPr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>
              <a:buSzPct val="85000"/>
              <a:buFont typeface="Marlett" pitchFamily="2" charset="2"/>
              <a:buNone/>
            </a:pP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不合格</a:t>
            </a:r>
            <a:endParaRPr 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2" name="Text Box 15">
            <a:extLst>
              <a:ext uri="{FF2B5EF4-FFF2-40B4-BE49-F238E27FC236}">
                <a16:creationId xmlns:a16="http://schemas.microsoft.com/office/drawing/2014/main" id="{E10C20E2-5917-43B6-AF1B-8F6A7DF9516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698306" y="4475353"/>
            <a:ext cx="489938" cy="138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lIns="0" rIns="0" anchor="ctr"/>
          <a:lstStyle>
            <a:lvl1pPr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>
              <a:buSzPct val="85000"/>
              <a:buFont typeface="Marlett" pitchFamily="2" charset="2"/>
              <a:buNone/>
            </a:pP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不可返工</a:t>
            </a:r>
            <a:endParaRPr 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3" name="Text Box 15">
            <a:extLst>
              <a:ext uri="{FF2B5EF4-FFF2-40B4-BE49-F238E27FC236}">
                <a16:creationId xmlns:a16="http://schemas.microsoft.com/office/drawing/2014/main" id="{34B5CDBB-5A8F-4617-B151-8D2715F2AD3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742507" y="4952254"/>
            <a:ext cx="371164" cy="177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lIns="0" rIns="0" anchor="ctr"/>
          <a:lstStyle>
            <a:lvl1pPr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>
              <a:buSzPct val="85000"/>
              <a:buFont typeface="Marlett" pitchFamily="2" charset="2"/>
              <a:buNone/>
            </a:pP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合格</a:t>
            </a:r>
            <a:endParaRPr 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4" name="Text Box 15">
            <a:extLst>
              <a:ext uri="{FF2B5EF4-FFF2-40B4-BE49-F238E27FC236}">
                <a16:creationId xmlns:a16="http://schemas.microsoft.com/office/drawing/2014/main" id="{70D86EEF-1AF8-40D5-A208-50122C7E045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707059" y="5509028"/>
            <a:ext cx="301663" cy="6371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lIns="0" rIns="0" anchor="ctr"/>
          <a:lstStyle>
            <a:lvl1pPr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>
              <a:buSzPct val="85000"/>
              <a:buFont typeface="Marlett" pitchFamily="2" charset="2"/>
              <a:buNone/>
            </a:pPr>
            <a:r>
              <a:rPr lang="zh-CN" altLang="en-US" sz="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</a:t>
            </a:r>
            <a:endParaRPr lang="en-US" altLang="zh-CN" sz="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buSzPct val="85000"/>
              <a:buFont typeface="Marlett" pitchFamily="2" charset="2"/>
              <a:buNone/>
            </a:pPr>
            <a:r>
              <a:rPr lang="zh-CN" altLang="en-US" sz="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艺</a:t>
            </a:r>
            <a:endParaRPr lang="en-US" altLang="zh-CN" sz="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buSzPct val="85000"/>
              <a:buFont typeface="Marlett" pitchFamily="2" charset="2"/>
              <a:buNone/>
            </a:pPr>
            <a:r>
              <a:rPr lang="zh-CN" altLang="en-US" sz="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</a:t>
            </a:r>
            <a:endParaRPr lang="en-US" altLang="zh-CN" sz="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buSzPct val="85000"/>
              <a:buFont typeface="Marlett" pitchFamily="2" charset="2"/>
              <a:buNone/>
            </a:pPr>
            <a:r>
              <a:rPr lang="zh-CN" altLang="en-US" sz="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endParaRPr lang="en-US" altLang="zh-CN" sz="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" name="Text Box 15">
            <a:extLst>
              <a:ext uri="{FF2B5EF4-FFF2-40B4-BE49-F238E27FC236}">
                <a16:creationId xmlns:a16="http://schemas.microsoft.com/office/drawing/2014/main" id="{18FFFA79-BC7D-4AC0-ADCB-F5B99289F60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017477" y="5513379"/>
            <a:ext cx="301664" cy="6327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lIns="0" rIns="0" anchor="ctr"/>
          <a:lstStyle>
            <a:lvl1pPr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>
              <a:buSzPct val="85000"/>
              <a:buFont typeface="Marlett" pitchFamily="2" charset="2"/>
              <a:buNone/>
            </a:pPr>
            <a:r>
              <a:rPr lang="zh-CN" altLang="en-US" sz="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</a:t>
            </a:r>
            <a:endParaRPr lang="en-US" altLang="zh-CN" sz="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buSzPct val="85000"/>
              <a:buFont typeface="Marlett" pitchFamily="2" charset="2"/>
              <a:buNone/>
            </a:pPr>
            <a:r>
              <a:rPr lang="zh-CN" altLang="en-US" sz="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</a:t>
            </a:r>
            <a:endParaRPr lang="en-US" altLang="zh-CN" sz="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buSzPct val="85000"/>
              <a:buFont typeface="Marlett" pitchFamily="2" charset="2"/>
              <a:buNone/>
            </a:pPr>
            <a:r>
              <a:rPr lang="zh-CN" altLang="en-US" sz="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</a:t>
            </a:r>
            <a:endParaRPr lang="en-US" altLang="zh-CN" sz="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buSzPct val="85000"/>
              <a:buFont typeface="Marlett" pitchFamily="2" charset="2"/>
              <a:buNone/>
            </a:pPr>
            <a:r>
              <a:rPr lang="zh-CN" altLang="en-US" sz="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</a:t>
            </a:r>
            <a:endParaRPr lang="en-US" altLang="zh-CN" sz="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buSzPct val="85000"/>
              <a:buFont typeface="Marlett" pitchFamily="2" charset="2"/>
              <a:buNone/>
            </a:pPr>
            <a:r>
              <a:rPr lang="zh-CN" altLang="en-US" sz="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endParaRPr lang="en-US" altLang="zh-CN" sz="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6" name="右大括号 235">
            <a:extLst>
              <a:ext uri="{FF2B5EF4-FFF2-40B4-BE49-F238E27FC236}">
                <a16:creationId xmlns:a16="http://schemas.microsoft.com/office/drawing/2014/main" id="{048D7E3A-733C-412C-830D-23D8065A1325}"/>
              </a:ext>
            </a:extLst>
          </p:cNvPr>
          <p:cNvSpPr/>
          <p:nvPr/>
        </p:nvSpPr>
        <p:spPr>
          <a:xfrm rot="16200000">
            <a:off x="7432260" y="4801112"/>
            <a:ext cx="233527" cy="1231856"/>
          </a:xfrm>
          <a:prstGeom prst="rightBrace">
            <a:avLst>
              <a:gd name="adj1" fmla="val 8333"/>
              <a:gd name="adj2" fmla="val 49324"/>
            </a:avLst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Text Box 15">
            <a:extLst>
              <a:ext uri="{FF2B5EF4-FFF2-40B4-BE49-F238E27FC236}">
                <a16:creationId xmlns:a16="http://schemas.microsoft.com/office/drawing/2014/main" id="{D2B83221-4FC6-4449-8FDF-E821E1E1068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774588" y="5440113"/>
            <a:ext cx="808508" cy="32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lIns="0" rIns="0" anchor="ctr"/>
          <a:lstStyle>
            <a:lvl1pPr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>
              <a:buSzPct val="85000"/>
              <a:buFont typeface="Marlett" pitchFamily="2" charset="2"/>
              <a:buNone/>
            </a:pPr>
            <a:r>
              <a:rPr lang="zh-CN" altLang="en-US" sz="105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入库</a:t>
            </a:r>
            <a:endParaRPr lang="en-US" sz="105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8" name="图片 237">
            <a:extLst>
              <a:ext uri="{FF2B5EF4-FFF2-40B4-BE49-F238E27FC236}">
                <a16:creationId xmlns:a16="http://schemas.microsoft.com/office/drawing/2014/main" id="{E33BC130-187E-4C9B-9DE5-5070220E8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057771" y="5341983"/>
            <a:ext cx="278303" cy="203573"/>
          </a:xfrm>
          <a:prstGeom prst="rect">
            <a:avLst/>
          </a:prstGeom>
        </p:spPr>
      </p:pic>
      <p:sp>
        <p:nvSpPr>
          <p:cNvPr id="241" name="Text Box 15">
            <a:extLst>
              <a:ext uri="{FF2B5EF4-FFF2-40B4-BE49-F238E27FC236}">
                <a16:creationId xmlns:a16="http://schemas.microsoft.com/office/drawing/2014/main" id="{86B84480-286E-4B68-BB8E-A09BC1DF047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269739" y="5321030"/>
            <a:ext cx="313357" cy="11111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lIns="0" rIns="0" anchor="ctr"/>
          <a:lstStyle>
            <a:lvl1pPr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>
              <a:buSzPct val="85000"/>
              <a:buFont typeface="Marlett" pitchFamily="2" charset="2"/>
              <a:buNone/>
            </a:pP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合格</a:t>
            </a:r>
            <a:endParaRPr 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7022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0"/>
          <p:cNvSpPr>
            <a:spLocks noChangeArrowheads="1"/>
          </p:cNvSpPr>
          <p:nvPr/>
        </p:nvSpPr>
        <p:spPr bwMode="auto">
          <a:xfrm>
            <a:off x="1187776" y="1680734"/>
            <a:ext cx="4209724" cy="1799066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40118" tIns="40118" rIns="40118" bIns="40118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三全食品作为国内最大的冷冻食品企业，面临着巨大的物流和仓储需求。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目前公司面临严重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仓储问题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：供应链上物资存量大，一方面仓库不够用，另一方面仓库内存放着生产和市场不需要的大量原材料和产品，库存商品和原材料的流转效率较为低下。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Isosceles Triangle 22"/>
          <p:cNvSpPr/>
          <p:nvPr/>
        </p:nvSpPr>
        <p:spPr>
          <a:xfrm rot="5400000">
            <a:off x="4136086" y="3659210"/>
            <a:ext cx="4298982" cy="342030"/>
          </a:xfrm>
          <a:prstGeom prst="triangle">
            <a:avLst/>
          </a:prstGeom>
          <a:solidFill>
            <a:srgbClr val="FFC000"/>
          </a:solidFill>
          <a:ln w="12700"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94">
            <a:extLst>
              <a:ext uri="{FF2B5EF4-FFF2-40B4-BE49-F238E27FC236}">
                <a16:creationId xmlns:a16="http://schemas.microsoft.com/office/drawing/2014/main" id="{80473DBC-C77B-4FD1-8ACF-CAE91D1D8241}"/>
              </a:ext>
            </a:extLst>
          </p:cNvPr>
          <p:cNvSpPr/>
          <p:nvPr/>
        </p:nvSpPr>
        <p:spPr>
          <a:xfrm>
            <a:off x="1187776" y="1548561"/>
            <a:ext cx="4209723" cy="1931239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Rectangle 108">
            <a:extLst>
              <a:ext uri="{FF2B5EF4-FFF2-40B4-BE49-F238E27FC236}">
                <a16:creationId xmlns:a16="http://schemas.microsoft.com/office/drawing/2014/main" id="{1BB0F534-C432-42BE-BFA0-5456D2517F12}"/>
              </a:ext>
            </a:extLst>
          </p:cNvPr>
          <p:cNvSpPr/>
          <p:nvPr/>
        </p:nvSpPr>
        <p:spPr>
          <a:xfrm>
            <a:off x="1187776" y="1217184"/>
            <a:ext cx="4209724" cy="42071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三全食品仓储问题</a:t>
            </a:r>
            <a:endParaRPr 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0A248E65-6712-464B-B86D-ACE1BEF85477}"/>
              </a:ext>
            </a:extLst>
          </p:cNvPr>
          <p:cNvSpPr txBox="1">
            <a:spLocks/>
          </p:cNvSpPr>
          <p:nvPr/>
        </p:nvSpPr>
        <p:spPr>
          <a:xfrm>
            <a:off x="572478" y="273713"/>
            <a:ext cx="11084169" cy="49139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84400" indent="-2844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76000" indent="-2304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4400" indent="-2844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098000" indent="-2304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371600" indent="-2844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645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竞争格局：风险应对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物流仓储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市场反应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三全食品转向大规模产销过程中的疑难以及解决思路</a:t>
            </a:r>
          </a:p>
        </p:txBody>
      </p:sp>
      <p:sp>
        <p:nvSpPr>
          <p:cNvPr id="41" name="Rectangle 10">
            <a:extLst>
              <a:ext uri="{FF2B5EF4-FFF2-40B4-BE49-F238E27FC236}">
                <a16:creationId xmlns:a16="http://schemas.microsoft.com/office/drawing/2014/main" id="{EEC10B90-BA96-40DB-848A-AACCA7A50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776" y="4480820"/>
            <a:ext cx="4209724" cy="1799066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40118" tIns="40118" rIns="40118" bIns="40118"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随着三全食品的公司规模逐渐扩大，公司的管理层级增多导致信息沟通效率下降。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同时，公司面临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市场反应效率问题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对于市场动态的需求情况变化，公司反应迟钝。目前市场已经逐渐从卖方市场转向买方市场，由于市场信息的收集到产品创新，再到完成生产投入市场的链条过长，很难精准响应市场需求的变化，造成扩展新的市场空间的损失。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Rectangle 94">
            <a:extLst>
              <a:ext uri="{FF2B5EF4-FFF2-40B4-BE49-F238E27FC236}">
                <a16:creationId xmlns:a16="http://schemas.microsoft.com/office/drawing/2014/main" id="{974026DA-DA64-42C1-B613-14188C4B7AE3}"/>
              </a:ext>
            </a:extLst>
          </p:cNvPr>
          <p:cNvSpPr/>
          <p:nvPr/>
        </p:nvSpPr>
        <p:spPr>
          <a:xfrm>
            <a:off x="1187776" y="4348647"/>
            <a:ext cx="4209723" cy="1931239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Rectangle 108">
            <a:extLst>
              <a:ext uri="{FF2B5EF4-FFF2-40B4-BE49-F238E27FC236}">
                <a16:creationId xmlns:a16="http://schemas.microsoft.com/office/drawing/2014/main" id="{929342DF-8A7E-4F76-A702-21F7385EB60B}"/>
              </a:ext>
            </a:extLst>
          </p:cNvPr>
          <p:cNvSpPr/>
          <p:nvPr/>
        </p:nvSpPr>
        <p:spPr>
          <a:xfrm>
            <a:off x="1187776" y="4017270"/>
            <a:ext cx="4209724" cy="42071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三全食品市场反应效率问题</a:t>
            </a:r>
            <a:endParaRPr 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Rectangle 10">
            <a:extLst>
              <a:ext uri="{FF2B5EF4-FFF2-40B4-BE49-F238E27FC236}">
                <a16:creationId xmlns:a16="http://schemas.microsoft.com/office/drawing/2014/main" id="{C631508E-9C0E-46D5-92F3-D21072F5C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4691" y="1680734"/>
            <a:ext cx="4209724" cy="462036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40118" tIns="40118" rIns="40118" bIns="40118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三全公司首先对供应商和分销商，通过计算机和网络对整个供应链资源进行充分的完善集成和整合，形成以三全生产基地为核心的全国各省市供应链动态联盟，建成现代物流体系。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转变按职能设立部门为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按业务设立部门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：是一个上下贯连的工作流程的各个部门实现统一化，打通同一业务各个工作流程之间的信息传递，快速对市场动态调整进行反应。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物流信息电子化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，操作系统机械化：企业用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ERP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系统通过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专线把供应链资源集成到一个窗口进行整合，使市场上的每一个变化从生产到供应商都能快速给予反应；企业的包装箱、托盘都按物流模数进行设计。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将非企业核心业务的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物流项目外包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：通过和第三方物流公司的合作，把全国各地的干线运输和终端配送实行外包，作到商流和物流分流。由于第三方物流公司的专业化操作，使整个物流客户服务质量明显提高，营运费用大幅度降低。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通过现代化的物流信息系统的计划和协调，使供应链存货达到了最小，增快了市场反应效率。三全案例进一步证明了建立商业信息系统的必要性。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Rectangle 94">
            <a:extLst>
              <a:ext uri="{FF2B5EF4-FFF2-40B4-BE49-F238E27FC236}">
                <a16:creationId xmlns:a16="http://schemas.microsoft.com/office/drawing/2014/main" id="{00BD31A5-33E8-4300-ABFE-C46D9F6754DD}"/>
              </a:ext>
            </a:extLst>
          </p:cNvPr>
          <p:cNvSpPr/>
          <p:nvPr/>
        </p:nvSpPr>
        <p:spPr>
          <a:xfrm>
            <a:off x="6994691" y="1548561"/>
            <a:ext cx="4209723" cy="4752535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Rectangle 108">
            <a:extLst>
              <a:ext uri="{FF2B5EF4-FFF2-40B4-BE49-F238E27FC236}">
                <a16:creationId xmlns:a16="http://schemas.microsoft.com/office/drawing/2014/main" id="{7B42C4C0-AF0D-4390-B2B2-8E92F0DBCA5E}"/>
              </a:ext>
            </a:extLst>
          </p:cNvPr>
          <p:cNvSpPr/>
          <p:nvPr/>
        </p:nvSpPr>
        <p:spPr>
          <a:xfrm>
            <a:off x="6994691" y="1217184"/>
            <a:ext cx="4209722" cy="42071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应对策略：商业信息系统搭建</a:t>
            </a:r>
            <a:endParaRPr 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349734"/>
      </p:ext>
    </p:extLst>
  </p:cSld>
  <p:clrMapOvr>
    <a:masterClrMapping/>
  </p:clrMapOvr>
  <p:transition spd="slow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9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938</Words>
  <Application>Microsoft Office PowerPoint</Application>
  <PresentationFormat>宽屏</PresentationFormat>
  <Paragraphs>128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等线</vt:lpstr>
      <vt:lpstr>等线 Light</vt:lpstr>
      <vt:lpstr>微软雅黑</vt:lpstr>
      <vt:lpstr>Arial</vt:lpstr>
      <vt:lpstr>Marlett</vt:lpstr>
      <vt:lpstr>Wingdings 2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一公 袁</dc:creator>
  <cp:lastModifiedBy>一公 袁</cp:lastModifiedBy>
  <cp:revision>3</cp:revision>
  <dcterms:created xsi:type="dcterms:W3CDTF">2021-10-13T10:07:35Z</dcterms:created>
  <dcterms:modified xsi:type="dcterms:W3CDTF">2021-10-13T14:05:33Z</dcterms:modified>
</cp:coreProperties>
</file>