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abin" charset="1" panose="00000500000000000000"/>
      <p:regular r:id="rId27"/>
    </p:embeddedFont>
    <p:embeddedFont>
      <p:font typeface="Cabin Semi-Bold" charset="1" panose="00000700000000000000"/>
      <p:regular r:id="rId28"/>
    </p:embeddedFont>
    <p:embeddedFont>
      <p:font typeface="Cabin Medium" charset="1" panose="00000600000000000000"/>
      <p:regular r:id="rId29"/>
    </p:embeddedFont>
    <p:embeddedFont>
      <p:font typeface="Noto Serif Display" charset="1" panose="02020502080505020204"/>
      <p:regular r:id="rId30"/>
    </p:embeddedFont>
    <p:embeddedFont>
      <p:font typeface="Cabin Bold" charset="1" panose="000008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4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56.png" Type="http://schemas.openxmlformats.org/officeDocument/2006/relationships/image"/><Relationship Id="rId7" Target="../media/image57.svg" Type="http://schemas.openxmlformats.org/officeDocument/2006/relationships/image"/><Relationship Id="rId8" Target="../media/image5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6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62.png" Type="http://schemas.openxmlformats.org/officeDocument/2006/relationships/image"/><Relationship Id="rId7" Target="../media/image63.svg" Type="http://schemas.openxmlformats.org/officeDocument/2006/relationships/image"/><Relationship Id="rId8" Target="../media/image6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6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18.png" Type="http://schemas.openxmlformats.org/officeDocument/2006/relationships/image"/><Relationship Id="rId9"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AutoShape 2" id="2"/>
          <p:cNvSpPr/>
          <p:nvPr/>
        </p:nvSpPr>
        <p:spPr>
          <a:xfrm rot="0">
            <a:off x="0" y="8102791"/>
            <a:ext cx="18288000" cy="2174684"/>
          </a:xfrm>
          <a:prstGeom prst="rect">
            <a:avLst/>
          </a:prstGeom>
          <a:solidFill>
            <a:srgbClr val="FFFFFF"/>
          </a:solidFill>
        </p:spPr>
      </p:sp>
      <p:grpSp>
        <p:nvGrpSpPr>
          <p:cNvPr name="Group 3" id="3"/>
          <p:cNvGrpSpPr/>
          <p:nvPr/>
        </p:nvGrpSpPr>
        <p:grpSpPr>
          <a:xfrm rot="0">
            <a:off x="7018826" y="8121841"/>
            <a:ext cx="2966001" cy="605955"/>
            <a:chOff x="0" y="0"/>
            <a:chExt cx="3954668" cy="807940"/>
          </a:xfrm>
        </p:grpSpPr>
        <p:sp>
          <p:nvSpPr>
            <p:cNvPr name="Freeform 4" id="4"/>
            <p:cNvSpPr/>
            <p:nvPr/>
          </p:nvSpPr>
          <p:spPr>
            <a:xfrm flipH="false" flipV="false" rot="0">
              <a:off x="0" y="0"/>
              <a:ext cx="690421" cy="807940"/>
            </a:xfrm>
            <a:custGeom>
              <a:avLst/>
              <a:gdLst/>
              <a:ahLst/>
              <a:cxnLst/>
              <a:rect r="r" b="b" t="t" l="l"/>
              <a:pathLst>
                <a:path h="807940" w="690421">
                  <a:moveTo>
                    <a:pt x="0" y="0"/>
                  </a:moveTo>
                  <a:lnTo>
                    <a:pt x="690421" y="0"/>
                  </a:lnTo>
                  <a:lnTo>
                    <a:pt x="690421" y="807940"/>
                  </a:lnTo>
                  <a:lnTo>
                    <a:pt x="0" y="807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22300" y="89498"/>
              <a:ext cx="3032368" cy="619419"/>
            </a:xfrm>
            <a:prstGeom prst="rect">
              <a:avLst/>
            </a:prstGeom>
          </p:spPr>
          <p:txBody>
            <a:bodyPr anchor="t" rtlCol="false" tIns="0" lIns="0" bIns="0" rIns="0">
              <a:spAutoFit/>
            </a:bodyPr>
            <a:lstStyle/>
            <a:p>
              <a:pPr algn="l">
                <a:lnSpc>
                  <a:spcPts val="3603"/>
                </a:lnSpc>
              </a:pPr>
              <a:r>
                <a:rPr lang="en-US" sz="3002">
                  <a:solidFill>
                    <a:srgbClr val="2E2E2E"/>
                  </a:solidFill>
                  <a:latin typeface="Cabin"/>
                  <a:ea typeface="Cabin"/>
                  <a:cs typeface="Cabin"/>
                  <a:sym typeface="Cabin"/>
                </a:rPr>
                <a:t>Nhóm 11</a:t>
              </a:r>
            </a:p>
          </p:txBody>
        </p:sp>
      </p:grpSp>
      <p:sp>
        <p:nvSpPr>
          <p:cNvPr name="AutoShape 6" id="6"/>
          <p:cNvSpPr/>
          <p:nvPr/>
        </p:nvSpPr>
        <p:spPr>
          <a:xfrm>
            <a:off x="4663072" y="7919450"/>
            <a:ext cx="19629115" cy="0"/>
          </a:xfrm>
          <a:prstGeom prst="line">
            <a:avLst/>
          </a:prstGeom>
          <a:ln cap="flat" w="19050">
            <a:solidFill>
              <a:srgbClr val="A6CD70"/>
            </a:solidFill>
            <a:prstDash val="solid"/>
            <a:headEnd type="none" len="sm" w="sm"/>
            <a:tailEnd type="none" len="sm" w="sm"/>
          </a:ln>
        </p:spPr>
      </p:sp>
      <p:sp>
        <p:nvSpPr>
          <p:cNvPr name="Freeform 7" id="7"/>
          <p:cNvSpPr/>
          <p:nvPr/>
        </p:nvSpPr>
        <p:spPr>
          <a:xfrm flipH="false" flipV="false" rot="-8952039">
            <a:off x="8150637" y="-1554803"/>
            <a:ext cx="3668381" cy="3448278"/>
          </a:xfrm>
          <a:custGeom>
            <a:avLst/>
            <a:gdLst/>
            <a:ahLst/>
            <a:cxnLst/>
            <a:rect r="r" b="b" t="t" l="l"/>
            <a:pathLst>
              <a:path h="3448278" w="3668381">
                <a:moveTo>
                  <a:pt x="0" y="0"/>
                </a:moveTo>
                <a:lnTo>
                  <a:pt x="3668380" y="0"/>
                </a:lnTo>
                <a:lnTo>
                  <a:pt x="3668380" y="3448278"/>
                </a:lnTo>
                <a:lnTo>
                  <a:pt x="0" y="3448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91021">
            <a:off x="3285683" y="4814882"/>
            <a:ext cx="597650" cy="2858325"/>
          </a:xfrm>
          <a:custGeom>
            <a:avLst/>
            <a:gdLst/>
            <a:ahLst/>
            <a:cxnLst/>
            <a:rect r="r" b="b" t="t" l="l"/>
            <a:pathLst>
              <a:path h="2858325" w="597650">
                <a:moveTo>
                  <a:pt x="0" y="0"/>
                </a:moveTo>
                <a:lnTo>
                  <a:pt x="597650" y="0"/>
                </a:lnTo>
                <a:lnTo>
                  <a:pt x="597650" y="2858325"/>
                </a:lnTo>
                <a:lnTo>
                  <a:pt x="0" y="2858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477629" y="9559925"/>
            <a:ext cx="808585" cy="563070"/>
          </a:xfrm>
          <a:custGeom>
            <a:avLst/>
            <a:gdLst/>
            <a:ahLst/>
            <a:cxnLst/>
            <a:rect r="r" b="b" t="t" l="l"/>
            <a:pathLst>
              <a:path h="563070" w="808585">
                <a:moveTo>
                  <a:pt x="0" y="0"/>
                </a:moveTo>
                <a:lnTo>
                  <a:pt x="808586" y="0"/>
                </a:lnTo>
                <a:lnTo>
                  <a:pt x="808586" y="563069"/>
                </a:lnTo>
                <a:lnTo>
                  <a:pt x="0" y="5630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0" y="8102791"/>
            <a:ext cx="2174684" cy="2174684"/>
          </a:xfrm>
          <a:custGeom>
            <a:avLst/>
            <a:gdLst/>
            <a:ahLst/>
            <a:cxnLst/>
            <a:rect r="r" b="b" t="t" l="l"/>
            <a:pathLst>
              <a:path h="2174684" w="2174684">
                <a:moveTo>
                  <a:pt x="0" y="0"/>
                </a:moveTo>
                <a:lnTo>
                  <a:pt x="2174684" y="0"/>
                </a:lnTo>
                <a:lnTo>
                  <a:pt x="2174684" y="2174684"/>
                </a:lnTo>
                <a:lnTo>
                  <a:pt x="0" y="2174684"/>
                </a:lnTo>
                <a:lnTo>
                  <a:pt x="0" y="0"/>
                </a:lnTo>
                <a:close/>
              </a:path>
            </a:pathLst>
          </a:custGeom>
          <a:blipFill>
            <a:blip r:embed="rId10"/>
            <a:stretch>
              <a:fillRect l="0" t="0" r="0" b="0"/>
            </a:stretch>
          </a:blipFill>
        </p:spPr>
      </p:sp>
      <p:sp>
        <p:nvSpPr>
          <p:cNvPr name="TextBox 11" id="11"/>
          <p:cNvSpPr txBox="true"/>
          <p:nvPr/>
        </p:nvSpPr>
        <p:spPr>
          <a:xfrm rot="0">
            <a:off x="1028700" y="3142069"/>
            <a:ext cx="12889555" cy="3101975"/>
          </a:xfrm>
          <a:prstGeom prst="rect">
            <a:avLst/>
          </a:prstGeom>
        </p:spPr>
        <p:txBody>
          <a:bodyPr anchor="t" rtlCol="false" tIns="0" lIns="0" bIns="0" rIns="0">
            <a:spAutoFit/>
          </a:bodyPr>
          <a:lstStyle/>
          <a:p>
            <a:pPr algn="l">
              <a:lnSpc>
                <a:spcPts val="12100"/>
              </a:lnSpc>
            </a:pPr>
            <a:r>
              <a:rPr lang="en-US" sz="11000" b="true">
                <a:solidFill>
                  <a:srgbClr val="2E2E2E"/>
                </a:solidFill>
                <a:latin typeface="Cabin Semi-Bold"/>
                <a:ea typeface="Cabin Semi-Bold"/>
                <a:cs typeface="Cabin Semi-Bold"/>
                <a:sym typeface="Cabin Semi-Bold"/>
              </a:rPr>
              <a:t>Phần Mềm Quản Lý Điều Hành Công Việc</a:t>
            </a:r>
          </a:p>
        </p:txBody>
      </p:sp>
      <p:grpSp>
        <p:nvGrpSpPr>
          <p:cNvPr name="Group 12" id="12"/>
          <p:cNvGrpSpPr/>
          <p:nvPr/>
        </p:nvGrpSpPr>
        <p:grpSpPr>
          <a:xfrm rot="0">
            <a:off x="9673275" y="8267642"/>
            <a:ext cx="7007825" cy="1573818"/>
            <a:chOff x="0" y="0"/>
            <a:chExt cx="9343767" cy="2098424"/>
          </a:xfrm>
        </p:grpSpPr>
        <p:sp>
          <p:nvSpPr>
            <p:cNvPr name="TextBox 13" id="13"/>
            <p:cNvSpPr txBox="true"/>
            <p:nvPr/>
          </p:nvSpPr>
          <p:spPr>
            <a:xfrm rot="0">
              <a:off x="0" y="11"/>
              <a:ext cx="9343767" cy="584200"/>
            </a:xfrm>
            <a:prstGeom prst="rect">
              <a:avLst/>
            </a:prstGeom>
          </p:spPr>
          <p:txBody>
            <a:bodyPr anchor="t" rtlCol="false" tIns="0" lIns="0" bIns="0" rIns="0">
              <a:spAutoFit/>
            </a:bodyPr>
            <a:lstStyle/>
            <a:p>
              <a:pPr algn="l" marL="0" indent="0" lvl="0">
                <a:lnSpc>
                  <a:spcPts val="3480"/>
                </a:lnSpc>
                <a:spcBef>
                  <a:spcPct val="0"/>
                </a:spcBef>
              </a:pPr>
              <a:r>
                <a:rPr lang="en-US" b="true" sz="2900">
                  <a:solidFill>
                    <a:srgbClr val="2E2E2E"/>
                  </a:solidFill>
                  <a:latin typeface="Cabin Medium"/>
                  <a:ea typeface="Cabin Medium"/>
                  <a:cs typeface="Cabin Medium"/>
                  <a:sym typeface="Cabin Medium"/>
                </a:rPr>
                <a:t>Thành viên nhóm:</a:t>
              </a:r>
            </a:p>
          </p:txBody>
        </p:sp>
        <p:sp>
          <p:nvSpPr>
            <p:cNvPr name="TextBox 14" id="14"/>
            <p:cNvSpPr txBox="true"/>
            <p:nvPr/>
          </p:nvSpPr>
          <p:spPr>
            <a:xfrm rot="0">
              <a:off x="0" y="798779"/>
              <a:ext cx="9343767" cy="1283124"/>
            </a:xfrm>
            <a:prstGeom prst="rect">
              <a:avLst/>
            </a:prstGeom>
          </p:spPr>
          <p:txBody>
            <a:bodyPr anchor="t" rtlCol="false" tIns="0" lIns="0" bIns="0" rIns="0">
              <a:spAutoFit/>
            </a:bodyPr>
            <a:lstStyle/>
            <a:p>
              <a:pPr algn="l">
                <a:lnSpc>
                  <a:spcPts val="3919"/>
                </a:lnSpc>
              </a:pPr>
              <a:r>
                <a:rPr lang="en-US" sz="2799">
                  <a:solidFill>
                    <a:srgbClr val="2E2E2E"/>
                  </a:solidFill>
                  <a:latin typeface="Cabin"/>
                  <a:ea typeface="Cabin"/>
                  <a:cs typeface="Cabin"/>
                  <a:sym typeface="Cabin"/>
                </a:rPr>
                <a:t>Nguyễn Đình Lực-1822041377</a:t>
              </a:r>
            </a:p>
            <a:p>
              <a:pPr algn="l" marL="0" indent="0" lvl="0">
                <a:lnSpc>
                  <a:spcPts val="3919"/>
                </a:lnSpc>
                <a:spcBef>
                  <a:spcPct val="0"/>
                </a:spcBef>
              </a:pPr>
              <a:r>
                <a:rPr lang="en-US" sz="2799">
                  <a:solidFill>
                    <a:srgbClr val="2E2E2E"/>
                  </a:solidFill>
                  <a:latin typeface="Cabin"/>
                  <a:ea typeface="Cabin"/>
                  <a:cs typeface="Cabin"/>
                  <a:sym typeface="Cabin"/>
                </a:rPr>
                <a:t>Phạm Khánh Duy-1822041255</a:t>
              </a:r>
            </a:p>
          </p:txBody>
        </p:sp>
      </p:grpSp>
      <p:sp>
        <p:nvSpPr>
          <p:cNvPr name="TextBox 15" id="15"/>
          <p:cNvSpPr txBox="true"/>
          <p:nvPr/>
        </p:nvSpPr>
        <p:spPr>
          <a:xfrm rot="0">
            <a:off x="17259300" y="9220200"/>
            <a:ext cx="152400" cy="190500"/>
          </a:xfrm>
          <a:prstGeom prst="rect">
            <a:avLst/>
          </a:prstGeom>
        </p:spPr>
        <p:txBody>
          <a:bodyPr anchor="t" rtlCol="false" tIns="0" lIns="0" bIns="0" rIns="0" wrap="none">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5589959">
            <a:off x="1891045" y="5898401"/>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10727" y="-2115057"/>
            <a:ext cx="3400271" cy="4758649"/>
          </a:xfrm>
          <a:custGeom>
            <a:avLst/>
            <a:gdLst/>
            <a:ahLst/>
            <a:cxnLst/>
            <a:rect r="r" b="b" t="t" l="l"/>
            <a:pathLst>
              <a:path h="4758649" w="3400271">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14799" y="2305343"/>
            <a:ext cx="7129167" cy="6952957"/>
          </a:xfrm>
          <a:custGeom>
            <a:avLst/>
            <a:gdLst/>
            <a:ahLst/>
            <a:cxnLst/>
            <a:rect r="r" b="b" t="t" l="l"/>
            <a:pathLst>
              <a:path h="6952957" w="7129167">
                <a:moveTo>
                  <a:pt x="0" y="0"/>
                </a:moveTo>
                <a:lnTo>
                  <a:pt x="7129167" y="0"/>
                </a:lnTo>
                <a:lnTo>
                  <a:pt x="7129167" y="6952957"/>
                </a:lnTo>
                <a:lnTo>
                  <a:pt x="0" y="6952957"/>
                </a:lnTo>
                <a:lnTo>
                  <a:pt x="0" y="0"/>
                </a:lnTo>
                <a:close/>
              </a:path>
            </a:pathLst>
          </a:custGeom>
          <a:blipFill>
            <a:blip r:embed="rId6"/>
            <a:stretch>
              <a:fillRect l="-71127" t="-16495" r="-66191" b="0"/>
            </a:stretch>
          </a:blipFill>
        </p:spPr>
      </p:sp>
      <p:sp>
        <p:nvSpPr>
          <p:cNvPr name="TextBox 5" id="5"/>
          <p:cNvSpPr txBox="true"/>
          <p:nvPr/>
        </p:nvSpPr>
        <p:spPr>
          <a:xfrm rot="0">
            <a:off x="470659" y="523875"/>
            <a:ext cx="13616015"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Đăng ký và đăng nhập tài khoản</a:t>
            </a:r>
          </a:p>
        </p:txBody>
      </p:sp>
      <p:sp>
        <p:nvSpPr>
          <p:cNvPr name="TextBox 6" id="6"/>
          <p:cNvSpPr txBox="true"/>
          <p:nvPr/>
        </p:nvSpPr>
        <p:spPr>
          <a:xfrm rot="0">
            <a:off x="470659" y="2253127"/>
            <a:ext cx="7744580" cy="3724275"/>
          </a:xfrm>
          <a:prstGeom prst="rect">
            <a:avLst/>
          </a:prstGeom>
        </p:spPr>
        <p:txBody>
          <a:bodyPr anchor="t" rtlCol="false" tIns="0" lIns="0" bIns="0" rIns="0">
            <a:spAutoFit/>
          </a:bodyPr>
          <a:lstStyle/>
          <a:p>
            <a:pPr algn="l">
              <a:lnSpc>
                <a:spcPts val="4200"/>
              </a:lnSpc>
            </a:pP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Đăng ký: Nhập thông tin, kiểm tra tên đăng nhập và email hợp lệ.</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Đăng nhập: Kiểm tra đối chiếu tên đăng nhập và mật khẩu trong cơ sở dữ liệu.</a:t>
            </a:r>
          </a:p>
          <a:p>
            <a:pPr algn="l">
              <a:lnSpc>
                <a:spcPts val="4200"/>
              </a:lnSpc>
            </a:pPr>
          </a:p>
          <a:p>
            <a:pPr algn="l">
              <a:lnSpc>
                <a:spcPts val="4200"/>
              </a:lnSpc>
            </a:pPr>
          </a:p>
        </p:txBody>
      </p:sp>
      <p:sp>
        <p:nvSpPr>
          <p:cNvPr name="TextBox 7" id="7"/>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10</a:t>
            </a:r>
          </a:p>
        </p:txBody>
      </p:sp>
      <p:sp>
        <p:nvSpPr>
          <p:cNvPr name="Freeform 8" id="8"/>
          <p:cNvSpPr/>
          <p:nvPr/>
        </p:nvSpPr>
        <p:spPr>
          <a:xfrm flipH="false" flipV="false" rot="0">
            <a:off x="470659" y="5781822"/>
            <a:ext cx="9484632" cy="3464842"/>
          </a:xfrm>
          <a:custGeom>
            <a:avLst/>
            <a:gdLst/>
            <a:ahLst/>
            <a:cxnLst/>
            <a:rect r="r" b="b" t="t" l="l"/>
            <a:pathLst>
              <a:path h="3464842" w="9484632">
                <a:moveTo>
                  <a:pt x="0" y="0"/>
                </a:moveTo>
                <a:lnTo>
                  <a:pt x="9484632" y="0"/>
                </a:lnTo>
                <a:lnTo>
                  <a:pt x="9484632" y="3464842"/>
                </a:lnTo>
                <a:lnTo>
                  <a:pt x="0" y="3464842"/>
                </a:lnTo>
                <a:lnTo>
                  <a:pt x="0" y="0"/>
                </a:lnTo>
                <a:close/>
              </a:path>
            </a:pathLst>
          </a:custGeom>
          <a:blipFill>
            <a:blip r:embed="rId7"/>
            <a:stretch>
              <a:fillRect l="-7874"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0">
            <a:off x="12656734" y="4298255"/>
            <a:ext cx="2220821" cy="2115837"/>
          </a:xfrm>
          <a:custGeom>
            <a:avLst/>
            <a:gdLst/>
            <a:ahLst/>
            <a:cxnLst/>
            <a:rect r="r" b="b" t="t" l="l"/>
            <a:pathLst>
              <a:path h="2115837" w="2220821">
                <a:moveTo>
                  <a:pt x="0" y="0"/>
                </a:moveTo>
                <a:lnTo>
                  <a:pt x="2220822" y="0"/>
                </a:lnTo>
                <a:lnTo>
                  <a:pt x="2220822" y="2115837"/>
                </a:lnTo>
                <a:lnTo>
                  <a:pt x="0" y="2115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59756" y="419100"/>
            <a:ext cx="13197376" cy="1295400"/>
          </a:xfrm>
          <a:prstGeom prst="rect">
            <a:avLst/>
          </a:prstGeom>
        </p:spPr>
        <p:txBody>
          <a:bodyPr anchor="t" rtlCol="false" tIns="0" lIns="0" bIns="0" rIns="0">
            <a:spAutoFit/>
          </a:bodyPr>
          <a:lstStyle/>
          <a:p>
            <a:pPr algn="ctr">
              <a:lnSpc>
                <a:spcPts val="9900"/>
              </a:lnSpc>
            </a:pPr>
            <a:r>
              <a:rPr lang="en-US" b="true" sz="9000">
                <a:solidFill>
                  <a:srgbClr val="2E2E2E"/>
                </a:solidFill>
                <a:latin typeface="Cabin Bold"/>
                <a:ea typeface="Cabin Bold"/>
                <a:cs typeface="Cabin Bold"/>
                <a:sym typeface="Cabin Bold"/>
              </a:rPr>
              <a:t>Giao diện phần mềm</a:t>
            </a:r>
          </a:p>
        </p:txBody>
      </p:sp>
      <p:sp>
        <p:nvSpPr>
          <p:cNvPr name="Freeform 4" id="4"/>
          <p:cNvSpPr/>
          <p:nvPr/>
        </p:nvSpPr>
        <p:spPr>
          <a:xfrm flipH="true" flipV="true" rot="1983610">
            <a:off x="-2904556" y="1035349"/>
            <a:ext cx="4015639" cy="3278221"/>
          </a:xfrm>
          <a:custGeom>
            <a:avLst/>
            <a:gdLst/>
            <a:ahLst/>
            <a:cxnLst/>
            <a:rect r="r" b="b" t="t" l="l"/>
            <a:pathLst>
              <a:path h="3278221" w="4015639">
                <a:moveTo>
                  <a:pt x="4015639" y="3278221"/>
                </a:moveTo>
                <a:lnTo>
                  <a:pt x="0" y="3278221"/>
                </a:lnTo>
                <a:lnTo>
                  <a:pt x="0" y="0"/>
                </a:lnTo>
                <a:lnTo>
                  <a:pt x="4015639" y="0"/>
                </a:lnTo>
                <a:lnTo>
                  <a:pt x="4015639" y="327822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654170" y="3045285"/>
            <a:ext cx="5083780" cy="2098215"/>
          </a:xfrm>
          <a:custGeom>
            <a:avLst/>
            <a:gdLst/>
            <a:ahLst/>
            <a:cxnLst/>
            <a:rect r="r" b="b" t="t" l="l"/>
            <a:pathLst>
              <a:path h="2098215" w="5083780">
                <a:moveTo>
                  <a:pt x="0" y="0"/>
                </a:moveTo>
                <a:lnTo>
                  <a:pt x="5083780" y="0"/>
                </a:lnTo>
                <a:lnTo>
                  <a:pt x="5083780" y="2098215"/>
                </a:lnTo>
                <a:lnTo>
                  <a:pt x="0" y="20982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33830" y="2150620"/>
            <a:ext cx="13020339" cy="6266038"/>
          </a:xfrm>
          <a:custGeom>
            <a:avLst/>
            <a:gdLst/>
            <a:ahLst/>
            <a:cxnLst/>
            <a:rect r="r" b="b" t="t" l="l"/>
            <a:pathLst>
              <a:path h="6266038" w="13020339">
                <a:moveTo>
                  <a:pt x="0" y="0"/>
                </a:moveTo>
                <a:lnTo>
                  <a:pt x="13020340" y="0"/>
                </a:lnTo>
                <a:lnTo>
                  <a:pt x="13020340" y="6266039"/>
                </a:lnTo>
                <a:lnTo>
                  <a:pt x="0" y="6266039"/>
                </a:lnTo>
                <a:lnTo>
                  <a:pt x="0" y="0"/>
                </a:lnTo>
                <a:close/>
              </a:path>
            </a:pathLst>
          </a:custGeom>
          <a:blipFill>
            <a:blip r:embed="rId8"/>
            <a:stretch>
              <a:fillRect l="0" t="0" r="0" b="0"/>
            </a:stretch>
          </a:blipFill>
        </p:spPr>
      </p:sp>
      <p:sp>
        <p:nvSpPr>
          <p:cNvPr name="TextBox 7" id="7"/>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11</a:t>
            </a:r>
          </a:p>
        </p:txBody>
      </p:sp>
      <p:sp>
        <p:nvSpPr>
          <p:cNvPr name="TextBox 8" id="8"/>
          <p:cNvSpPr txBox="true"/>
          <p:nvPr/>
        </p:nvSpPr>
        <p:spPr>
          <a:xfrm rot="0">
            <a:off x="1671147" y="8839200"/>
            <a:ext cx="14945707" cy="857250"/>
          </a:xfrm>
          <a:prstGeom prst="rect">
            <a:avLst/>
          </a:prstGeom>
        </p:spPr>
        <p:txBody>
          <a:bodyPr anchor="t" rtlCol="false" tIns="0" lIns="0" bIns="0" rIns="0">
            <a:spAutoFit/>
          </a:bodyPr>
          <a:lstStyle/>
          <a:p>
            <a:pPr algn="l" marL="0" indent="0" lvl="0">
              <a:lnSpc>
                <a:spcPts val="3300"/>
              </a:lnSpc>
            </a:pPr>
            <a:r>
              <a:rPr lang="en-US" b="true" sz="3000">
                <a:solidFill>
                  <a:srgbClr val="2E2E2E"/>
                </a:solidFill>
                <a:latin typeface="Cabin Bold"/>
                <a:ea typeface="Cabin Bold"/>
                <a:cs typeface="Cabin Bold"/>
                <a:sym typeface="Cabin Bold"/>
              </a:rPr>
              <a:t>Giao diện sau khi đăng nhập thành công sẽ là màn hình chính của phần mềm, cung cấp các chức năng quản lý và điều hướng cho người dùng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90643" y="-377767"/>
            <a:ext cx="6760109" cy="11042534"/>
            <a:chOff x="0" y="0"/>
            <a:chExt cx="45473072" cy="74279570"/>
          </a:xfrm>
        </p:grpSpPr>
        <p:sp>
          <p:nvSpPr>
            <p:cNvPr name="Freeform 3" id="3"/>
            <p:cNvSpPr/>
            <p:nvPr/>
          </p:nvSpPr>
          <p:spPr>
            <a:xfrm flipH="false" flipV="false" rot="0">
              <a:off x="72390" y="72390"/>
              <a:ext cx="45328293" cy="74134789"/>
            </a:xfrm>
            <a:custGeom>
              <a:avLst/>
              <a:gdLst/>
              <a:ahLst/>
              <a:cxnLst/>
              <a:rect r="r" b="b" t="t" l="l"/>
              <a:pathLst>
                <a:path h="74134789" w="45328293">
                  <a:moveTo>
                    <a:pt x="0" y="0"/>
                  </a:moveTo>
                  <a:lnTo>
                    <a:pt x="45328293" y="0"/>
                  </a:lnTo>
                  <a:lnTo>
                    <a:pt x="45328293" y="74134789"/>
                  </a:lnTo>
                  <a:lnTo>
                    <a:pt x="0" y="74134789"/>
                  </a:lnTo>
                  <a:lnTo>
                    <a:pt x="0" y="0"/>
                  </a:lnTo>
                  <a:close/>
                </a:path>
              </a:pathLst>
            </a:custGeom>
            <a:solidFill>
              <a:srgbClr val="F5F2E0"/>
            </a:solidFill>
          </p:spPr>
        </p:sp>
        <p:sp>
          <p:nvSpPr>
            <p:cNvPr name="Freeform 4" id="4"/>
            <p:cNvSpPr/>
            <p:nvPr/>
          </p:nvSpPr>
          <p:spPr>
            <a:xfrm flipH="false" flipV="false" rot="0">
              <a:off x="0" y="0"/>
              <a:ext cx="45473072" cy="74279571"/>
            </a:xfrm>
            <a:custGeom>
              <a:avLst/>
              <a:gdLst/>
              <a:ahLst/>
              <a:cxnLst/>
              <a:rect r="r" b="b" t="t" l="l"/>
              <a:pathLst>
                <a:path h="74279571" w="45473072">
                  <a:moveTo>
                    <a:pt x="45328294" y="74134793"/>
                  </a:moveTo>
                  <a:lnTo>
                    <a:pt x="45473072" y="74134793"/>
                  </a:lnTo>
                  <a:lnTo>
                    <a:pt x="45473072" y="74279571"/>
                  </a:lnTo>
                  <a:lnTo>
                    <a:pt x="45328294" y="74279571"/>
                  </a:lnTo>
                  <a:lnTo>
                    <a:pt x="45328294"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45328294" y="144780"/>
                  </a:moveTo>
                  <a:lnTo>
                    <a:pt x="45473072" y="144780"/>
                  </a:lnTo>
                  <a:lnTo>
                    <a:pt x="45473072" y="74134793"/>
                  </a:lnTo>
                  <a:lnTo>
                    <a:pt x="45328294" y="74134793"/>
                  </a:lnTo>
                  <a:lnTo>
                    <a:pt x="45328294" y="144780"/>
                  </a:lnTo>
                  <a:close/>
                  <a:moveTo>
                    <a:pt x="144780" y="74134793"/>
                  </a:moveTo>
                  <a:lnTo>
                    <a:pt x="45328294" y="74134793"/>
                  </a:lnTo>
                  <a:lnTo>
                    <a:pt x="45328294" y="74279571"/>
                  </a:lnTo>
                  <a:lnTo>
                    <a:pt x="144780" y="74279571"/>
                  </a:lnTo>
                  <a:lnTo>
                    <a:pt x="144780" y="74134793"/>
                  </a:lnTo>
                  <a:close/>
                  <a:moveTo>
                    <a:pt x="45328294" y="0"/>
                  </a:moveTo>
                  <a:lnTo>
                    <a:pt x="45473072" y="0"/>
                  </a:lnTo>
                  <a:lnTo>
                    <a:pt x="45473072" y="144780"/>
                  </a:lnTo>
                  <a:lnTo>
                    <a:pt x="45328294" y="144780"/>
                  </a:lnTo>
                  <a:lnTo>
                    <a:pt x="45328294" y="0"/>
                  </a:lnTo>
                  <a:close/>
                  <a:moveTo>
                    <a:pt x="0" y="0"/>
                  </a:moveTo>
                  <a:lnTo>
                    <a:pt x="144780" y="0"/>
                  </a:lnTo>
                  <a:lnTo>
                    <a:pt x="144780" y="144780"/>
                  </a:lnTo>
                  <a:lnTo>
                    <a:pt x="0" y="144780"/>
                  </a:lnTo>
                  <a:lnTo>
                    <a:pt x="0" y="0"/>
                  </a:lnTo>
                  <a:close/>
                  <a:moveTo>
                    <a:pt x="144780" y="0"/>
                  </a:moveTo>
                  <a:lnTo>
                    <a:pt x="45328294" y="0"/>
                  </a:lnTo>
                  <a:lnTo>
                    <a:pt x="45328294" y="144780"/>
                  </a:lnTo>
                  <a:lnTo>
                    <a:pt x="144780" y="144780"/>
                  </a:lnTo>
                  <a:lnTo>
                    <a:pt x="144780" y="0"/>
                  </a:lnTo>
                  <a:close/>
                </a:path>
              </a:pathLst>
            </a:custGeom>
            <a:solidFill>
              <a:srgbClr val="A6CD70"/>
            </a:solidFill>
          </p:spPr>
        </p:sp>
      </p:grpSp>
      <p:sp>
        <p:nvSpPr>
          <p:cNvPr name="Freeform 5" id="5"/>
          <p:cNvSpPr/>
          <p:nvPr/>
        </p:nvSpPr>
        <p:spPr>
          <a:xfrm flipH="false" flipV="false" rot="0">
            <a:off x="-639688" y="9059525"/>
            <a:ext cx="5227623" cy="684343"/>
          </a:xfrm>
          <a:custGeom>
            <a:avLst/>
            <a:gdLst/>
            <a:ahLst/>
            <a:cxnLst/>
            <a:rect r="r" b="b" t="t" l="l"/>
            <a:pathLst>
              <a:path h="684343" w="5227623">
                <a:moveTo>
                  <a:pt x="0" y="0"/>
                </a:moveTo>
                <a:lnTo>
                  <a:pt x="5227623" y="0"/>
                </a:lnTo>
                <a:lnTo>
                  <a:pt x="5227623" y="684344"/>
                </a:lnTo>
                <a:lnTo>
                  <a:pt x="0" y="6843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317418" y="4130346"/>
            <a:ext cx="12416283" cy="5897734"/>
          </a:xfrm>
          <a:custGeom>
            <a:avLst/>
            <a:gdLst/>
            <a:ahLst/>
            <a:cxnLst/>
            <a:rect r="r" b="b" t="t" l="l"/>
            <a:pathLst>
              <a:path h="5897734" w="12416283">
                <a:moveTo>
                  <a:pt x="0" y="0"/>
                </a:moveTo>
                <a:lnTo>
                  <a:pt x="12416283" y="0"/>
                </a:lnTo>
                <a:lnTo>
                  <a:pt x="12416283" y="5897735"/>
                </a:lnTo>
                <a:lnTo>
                  <a:pt x="0" y="5897735"/>
                </a:lnTo>
                <a:lnTo>
                  <a:pt x="0" y="0"/>
                </a:lnTo>
                <a:close/>
              </a:path>
            </a:pathLst>
          </a:custGeom>
          <a:blipFill>
            <a:blip r:embed="rId4"/>
            <a:stretch>
              <a:fillRect l="0" t="0" r="0" b="0"/>
            </a:stretch>
          </a:blipFill>
        </p:spPr>
      </p:sp>
      <p:sp>
        <p:nvSpPr>
          <p:cNvPr name="TextBox 7" id="7"/>
          <p:cNvSpPr txBox="true"/>
          <p:nvPr/>
        </p:nvSpPr>
        <p:spPr>
          <a:xfrm rot="0">
            <a:off x="426408" y="1104900"/>
            <a:ext cx="3833829" cy="7581900"/>
          </a:xfrm>
          <a:prstGeom prst="rect">
            <a:avLst/>
          </a:prstGeom>
        </p:spPr>
        <p:txBody>
          <a:bodyPr anchor="t" rtlCol="false" tIns="0" lIns="0" bIns="0" rIns="0">
            <a:spAutoFit/>
          </a:bodyPr>
          <a:lstStyle/>
          <a:p>
            <a:pPr algn="ctr">
              <a:lnSpc>
                <a:spcPts val="9900"/>
              </a:lnSpc>
            </a:pPr>
            <a:r>
              <a:rPr lang="en-US" b="true" sz="9000">
                <a:solidFill>
                  <a:srgbClr val="2E2E2E"/>
                </a:solidFill>
                <a:latin typeface="Cabin Bold"/>
                <a:ea typeface="Cabin Bold"/>
                <a:cs typeface="Cabin Bold"/>
                <a:sym typeface="Cabin Bold"/>
              </a:rPr>
              <a:t>Phần mềm gồm các chức năng</a:t>
            </a:r>
          </a:p>
        </p:txBody>
      </p:sp>
      <p:grpSp>
        <p:nvGrpSpPr>
          <p:cNvPr name="Group 8" id="8"/>
          <p:cNvGrpSpPr/>
          <p:nvPr/>
        </p:nvGrpSpPr>
        <p:grpSpPr>
          <a:xfrm rot="0">
            <a:off x="5642530" y="394045"/>
            <a:ext cx="10838403" cy="3426112"/>
            <a:chOff x="0" y="0"/>
            <a:chExt cx="14451204" cy="4568150"/>
          </a:xfrm>
        </p:grpSpPr>
        <p:sp>
          <p:nvSpPr>
            <p:cNvPr name="TextBox 9" id="9"/>
            <p:cNvSpPr txBox="true"/>
            <p:nvPr/>
          </p:nvSpPr>
          <p:spPr>
            <a:xfrm rot="0">
              <a:off x="0" y="-9514"/>
              <a:ext cx="14451204" cy="1546225"/>
            </a:xfrm>
            <a:prstGeom prst="rect">
              <a:avLst/>
            </a:prstGeom>
          </p:spPr>
          <p:txBody>
            <a:bodyPr anchor="t" rtlCol="false" tIns="0" lIns="0" bIns="0" rIns="0">
              <a:spAutoFit/>
            </a:bodyPr>
            <a:lstStyle/>
            <a:p>
              <a:pPr algn="l" marL="0" indent="0" lvl="0">
                <a:lnSpc>
                  <a:spcPts val="9119"/>
                </a:lnSpc>
                <a:spcBef>
                  <a:spcPct val="0"/>
                </a:spcBef>
              </a:pPr>
              <a:r>
                <a:rPr lang="en-US" b="true" sz="7599">
                  <a:solidFill>
                    <a:srgbClr val="2E2E2E"/>
                  </a:solidFill>
                  <a:latin typeface="Cabin Bold"/>
                  <a:ea typeface="Cabin Bold"/>
                  <a:cs typeface="Cabin Bold"/>
                  <a:sym typeface="Cabin Bold"/>
                </a:rPr>
                <a:t>Văn bản đến</a:t>
              </a:r>
            </a:p>
          </p:txBody>
        </p:sp>
        <p:sp>
          <p:nvSpPr>
            <p:cNvPr name="TextBox 10" id="10"/>
            <p:cNvSpPr txBox="true"/>
            <p:nvPr/>
          </p:nvSpPr>
          <p:spPr>
            <a:xfrm rot="0">
              <a:off x="0" y="1741754"/>
              <a:ext cx="14451204" cy="2809875"/>
            </a:xfrm>
            <a:prstGeom prst="rect">
              <a:avLst/>
            </a:prstGeom>
          </p:spPr>
          <p:txBody>
            <a:bodyPr anchor="t" rtlCol="false" tIns="0" lIns="0" bIns="0" rIns="0">
              <a:spAutoFit/>
            </a:bodyPr>
            <a:lstStyle/>
            <a:p>
              <a:pPr algn="l">
                <a:lnSpc>
                  <a:spcPts val="4200"/>
                </a:lnSpc>
              </a:pPr>
              <a:r>
                <a:rPr lang="en-US" sz="3000" b="true">
                  <a:solidFill>
                    <a:srgbClr val="2E2E2E"/>
                  </a:solidFill>
                  <a:latin typeface="Cabin Bold"/>
                  <a:ea typeface="Cabin Bold"/>
                  <a:cs typeface="Cabin Bold"/>
                  <a:sym typeface="Cabin Bold"/>
                </a:rPr>
                <a:t>Chức năng</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H</a:t>
              </a:r>
              <a:r>
                <a:rPr lang="en-US" b="true" sz="3000">
                  <a:solidFill>
                    <a:srgbClr val="2E2E2E"/>
                  </a:solidFill>
                  <a:latin typeface="Cabin Bold"/>
                  <a:ea typeface="Cabin Bold"/>
                  <a:cs typeface="Cabin Bold"/>
                  <a:sym typeface="Cabin Bold"/>
                </a:rPr>
                <a:t>iển thị danh sách văn bản đến với các thông tin chi tiết.</a:t>
              </a:r>
            </a:p>
            <a:p>
              <a:pPr algn="l" marL="647700" indent="-323850" lvl="1">
                <a:lnSpc>
                  <a:spcPts val="4200"/>
                </a:lnSpc>
                <a:spcBef>
                  <a:spcPct val="0"/>
                </a:spcBef>
                <a:buFont typeface="Arial"/>
                <a:buChar char="•"/>
              </a:pPr>
              <a:r>
                <a:rPr lang="en-US" b="true" sz="3000">
                  <a:solidFill>
                    <a:srgbClr val="2E2E2E"/>
                  </a:solidFill>
                  <a:latin typeface="Cabin Bold"/>
                  <a:ea typeface="Cabin Bold"/>
                  <a:cs typeface="Cabin Bold"/>
                  <a:sym typeface="Cabin Bold"/>
                </a:rPr>
                <a:t>Ch</a:t>
              </a:r>
              <a:r>
                <a:rPr lang="en-US" b="true" sz="3000">
                  <a:solidFill>
                    <a:srgbClr val="2E2E2E"/>
                  </a:solidFill>
                  <a:latin typeface="Cabin Bold"/>
                  <a:ea typeface="Cabin Bold"/>
                  <a:cs typeface="Cabin Bold"/>
                  <a:sym typeface="Cabin Bold"/>
                </a:rPr>
                <a:t>o phép sửa, xóa và thêm mới văn bản đến.</a:t>
              </a:r>
            </a:p>
            <a:p>
              <a:pPr algn="l" marL="0" indent="0" lvl="0">
                <a:lnSpc>
                  <a:spcPts val="4200"/>
                </a:lnSpc>
                <a:spcBef>
                  <a:spcPct val="0"/>
                </a:spcBef>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3640828">
            <a:off x="1766078" y="185683"/>
            <a:ext cx="2206170" cy="3422604"/>
          </a:xfrm>
          <a:custGeom>
            <a:avLst/>
            <a:gdLst/>
            <a:ahLst/>
            <a:cxnLst/>
            <a:rect r="r" b="b" t="t" l="l"/>
            <a:pathLst>
              <a:path h="3422604" w="2206170">
                <a:moveTo>
                  <a:pt x="0" y="0"/>
                </a:moveTo>
                <a:lnTo>
                  <a:pt x="2206170" y="0"/>
                </a:lnTo>
                <a:lnTo>
                  <a:pt x="2206170" y="3422604"/>
                </a:lnTo>
                <a:lnTo>
                  <a:pt x="0" y="342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90734">
            <a:off x="13396501" y="9213572"/>
            <a:ext cx="2399087" cy="3357501"/>
          </a:xfrm>
          <a:custGeom>
            <a:avLst/>
            <a:gdLst/>
            <a:ahLst/>
            <a:cxnLst/>
            <a:rect r="r" b="b" t="t" l="l"/>
            <a:pathLst>
              <a:path h="3357501" w="2399087">
                <a:moveTo>
                  <a:pt x="0" y="0"/>
                </a:moveTo>
                <a:lnTo>
                  <a:pt x="2399087" y="0"/>
                </a:lnTo>
                <a:lnTo>
                  <a:pt x="2399087" y="3357501"/>
                </a:lnTo>
                <a:lnTo>
                  <a:pt x="0" y="3357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65544" y="1697577"/>
            <a:ext cx="14377610" cy="6793421"/>
          </a:xfrm>
          <a:custGeom>
            <a:avLst/>
            <a:gdLst/>
            <a:ahLst/>
            <a:cxnLst/>
            <a:rect r="r" b="b" t="t" l="l"/>
            <a:pathLst>
              <a:path h="6793421" w="14377610">
                <a:moveTo>
                  <a:pt x="0" y="0"/>
                </a:moveTo>
                <a:lnTo>
                  <a:pt x="14377610" y="0"/>
                </a:lnTo>
                <a:lnTo>
                  <a:pt x="14377610" y="6793421"/>
                </a:lnTo>
                <a:lnTo>
                  <a:pt x="0" y="6793421"/>
                </a:lnTo>
                <a:lnTo>
                  <a:pt x="0" y="0"/>
                </a:lnTo>
                <a:close/>
              </a:path>
            </a:pathLst>
          </a:custGeom>
          <a:blipFill>
            <a:blip r:embed="rId6"/>
            <a:stretch>
              <a:fillRect l="0" t="0" r="0" b="0"/>
            </a:stretch>
          </a:blipFill>
        </p:spPr>
      </p:sp>
      <p:sp>
        <p:nvSpPr>
          <p:cNvPr name="TextBox 5" id="5"/>
          <p:cNvSpPr txBox="true"/>
          <p:nvPr/>
        </p:nvSpPr>
        <p:spPr>
          <a:xfrm rot="0">
            <a:off x="3449772" y="523875"/>
            <a:ext cx="11388456"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Thao tác sửa văn bản đến</a:t>
            </a:r>
          </a:p>
        </p:txBody>
      </p:sp>
      <p:sp>
        <p:nvSpPr>
          <p:cNvPr name="TextBox 6" id="6"/>
          <p:cNvSpPr txBox="true"/>
          <p:nvPr/>
        </p:nvSpPr>
        <p:spPr>
          <a:xfrm rot="0">
            <a:off x="1028700" y="8715375"/>
            <a:ext cx="16034865" cy="1028700"/>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2E2E2E"/>
                </a:solidFill>
                <a:latin typeface="Cabin Bold"/>
                <a:ea typeface="Cabin Bold"/>
                <a:cs typeface="Cabin Bold"/>
                <a:sym typeface="Cabin Bold"/>
              </a:rPr>
              <a:t>Người dùng có thể sửa các thông tin của văn bản đến. Sau khi sửa xong thì nhấn vào cập nhật văn bản </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601004">
            <a:off x="16725609" y="1226107"/>
            <a:ext cx="2339971" cy="799844"/>
          </a:xfrm>
          <a:custGeom>
            <a:avLst/>
            <a:gdLst/>
            <a:ahLst/>
            <a:cxnLst/>
            <a:rect r="r" b="b" t="t" l="l"/>
            <a:pathLst>
              <a:path h="799844" w="2339971">
                <a:moveTo>
                  <a:pt x="0" y="0"/>
                </a:moveTo>
                <a:lnTo>
                  <a:pt x="2339970" y="0"/>
                </a:lnTo>
                <a:lnTo>
                  <a:pt x="2339970" y="799844"/>
                </a:lnTo>
                <a:lnTo>
                  <a:pt x="0" y="7998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06462" y="2290403"/>
            <a:ext cx="14669257" cy="6967897"/>
          </a:xfrm>
          <a:custGeom>
            <a:avLst/>
            <a:gdLst/>
            <a:ahLst/>
            <a:cxnLst/>
            <a:rect r="r" b="b" t="t" l="l"/>
            <a:pathLst>
              <a:path h="6967897" w="14669257">
                <a:moveTo>
                  <a:pt x="0" y="0"/>
                </a:moveTo>
                <a:lnTo>
                  <a:pt x="14669256" y="0"/>
                </a:lnTo>
                <a:lnTo>
                  <a:pt x="14669256" y="6967897"/>
                </a:lnTo>
                <a:lnTo>
                  <a:pt x="0" y="6967897"/>
                </a:lnTo>
                <a:lnTo>
                  <a:pt x="0" y="0"/>
                </a:lnTo>
                <a:close/>
              </a:path>
            </a:pathLst>
          </a:custGeom>
          <a:blipFill>
            <a:blip r:embed="rId4"/>
            <a:stretch>
              <a:fillRect l="0" t="0" r="0" b="0"/>
            </a:stretch>
          </a:blipFill>
        </p:spPr>
      </p:sp>
      <p:sp>
        <p:nvSpPr>
          <p:cNvPr name="TextBox 4" id="4"/>
          <p:cNvSpPr txBox="true"/>
          <p:nvPr/>
        </p:nvSpPr>
        <p:spPr>
          <a:xfrm rot="0">
            <a:off x="3501253" y="921410"/>
            <a:ext cx="11279675" cy="1076325"/>
          </a:xfrm>
          <a:prstGeom prst="rect">
            <a:avLst/>
          </a:prstGeom>
        </p:spPr>
        <p:txBody>
          <a:bodyPr anchor="t" rtlCol="false" tIns="0" lIns="0" bIns="0" rIns="0">
            <a:spAutoFit/>
          </a:bodyPr>
          <a:lstStyle/>
          <a:p>
            <a:pPr algn="ctr">
              <a:lnSpc>
                <a:spcPts val="8250"/>
              </a:lnSpc>
            </a:pPr>
            <a:r>
              <a:rPr lang="en-US" b="true" sz="7500">
                <a:solidFill>
                  <a:srgbClr val="2E2E2E"/>
                </a:solidFill>
                <a:latin typeface="Cabin Bold"/>
                <a:ea typeface="Cabin Bold"/>
                <a:cs typeface="Cabin Bold"/>
                <a:sym typeface="Cabin Bold"/>
              </a:rPr>
              <a:t>Thao tác xóa văn bản đến</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1772929">
            <a:off x="15869681" y="-268594"/>
            <a:ext cx="3047931" cy="2865055"/>
          </a:xfrm>
          <a:custGeom>
            <a:avLst/>
            <a:gdLst/>
            <a:ahLst/>
            <a:cxnLst/>
            <a:rect r="r" b="b" t="t" l="l"/>
            <a:pathLst>
              <a:path h="2865055" w="3047931">
                <a:moveTo>
                  <a:pt x="0" y="0"/>
                </a:moveTo>
                <a:lnTo>
                  <a:pt x="3047931" y="0"/>
                </a:lnTo>
                <a:lnTo>
                  <a:pt x="3047931" y="2865056"/>
                </a:lnTo>
                <a:lnTo>
                  <a:pt x="0" y="2865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3722" y="269039"/>
            <a:ext cx="6991209" cy="1295400"/>
          </a:xfrm>
          <a:prstGeom prst="rect">
            <a:avLst/>
          </a:prstGeom>
        </p:spPr>
        <p:txBody>
          <a:bodyPr anchor="t" rtlCol="false" tIns="0" lIns="0" bIns="0" rIns="0">
            <a:spAutoFit/>
          </a:bodyPr>
          <a:lstStyle/>
          <a:p>
            <a:pPr algn="l">
              <a:lnSpc>
                <a:spcPts val="9900"/>
              </a:lnSpc>
            </a:pPr>
            <a:r>
              <a:rPr lang="en-US" sz="9000" b="true">
                <a:solidFill>
                  <a:srgbClr val="2E2E2E"/>
                </a:solidFill>
                <a:latin typeface="Cabin Bold"/>
                <a:ea typeface="Cabin Bold"/>
                <a:cs typeface="Cabin Bold"/>
                <a:sym typeface="Cabin Bold"/>
              </a:rPr>
              <a:t>Văn bản đi</a:t>
            </a:r>
          </a:p>
        </p:txBody>
      </p:sp>
      <p:sp>
        <p:nvSpPr>
          <p:cNvPr name="Freeform 4" id="4"/>
          <p:cNvSpPr/>
          <p:nvPr/>
        </p:nvSpPr>
        <p:spPr>
          <a:xfrm flipH="false" flipV="false" rot="264926">
            <a:off x="1027084" y="3076498"/>
            <a:ext cx="4223507" cy="1036679"/>
          </a:xfrm>
          <a:custGeom>
            <a:avLst/>
            <a:gdLst/>
            <a:ahLst/>
            <a:cxnLst/>
            <a:rect r="r" b="b" t="t" l="l"/>
            <a:pathLst>
              <a:path h="1036679" w="4223507">
                <a:moveTo>
                  <a:pt x="0" y="0"/>
                </a:moveTo>
                <a:lnTo>
                  <a:pt x="4223508" y="0"/>
                </a:lnTo>
                <a:lnTo>
                  <a:pt x="4223508" y="1036679"/>
                </a:lnTo>
                <a:lnTo>
                  <a:pt x="0" y="10366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17698">
            <a:off x="1227288" y="8313635"/>
            <a:ext cx="852480" cy="2190954"/>
          </a:xfrm>
          <a:custGeom>
            <a:avLst/>
            <a:gdLst/>
            <a:ahLst/>
            <a:cxnLst/>
            <a:rect r="r" b="b" t="t" l="l"/>
            <a:pathLst>
              <a:path h="2190954" w="852480">
                <a:moveTo>
                  <a:pt x="0" y="0"/>
                </a:moveTo>
                <a:lnTo>
                  <a:pt x="852481" y="0"/>
                </a:lnTo>
                <a:lnTo>
                  <a:pt x="852481" y="2190955"/>
                </a:lnTo>
                <a:lnTo>
                  <a:pt x="0" y="21909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60169" y="3161708"/>
            <a:ext cx="13929524" cy="6710894"/>
          </a:xfrm>
          <a:custGeom>
            <a:avLst/>
            <a:gdLst/>
            <a:ahLst/>
            <a:cxnLst/>
            <a:rect r="r" b="b" t="t" l="l"/>
            <a:pathLst>
              <a:path h="6710894" w="13929524">
                <a:moveTo>
                  <a:pt x="0" y="0"/>
                </a:moveTo>
                <a:lnTo>
                  <a:pt x="13929524" y="0"/>
                </a:lnTo>
                <a:lnTo>
                  <a:pt x="13929524" y="6710893"/>
                </a:lnTo>
                <a:lnTo>
                  <a:pt x="0" y="6710893"/>
                </a:lnTo>
                <a:lnTo>
                  <a:pt x="0" y="0"/>
                </a:lnTo>
                <a:close/>
              </a:path>
            </a:pathLst>
          </a:custGeom>
          <a:blipFill>
            <a:blip r:embed="rId8"/>
            <a:stretch>
              <a:fillRect l="-1426" t="0" r="0" b="0"/>
            </a:stretch>
          </a:blipFill>
        </p:spPr>
      </p:sp>
      <p:sp>
        <p:nvSpPr>
          <p:cNvPr name="TextBox 7" id="7"/>
          <p:cNvSpPr txBox="true"/>
          <p:nvPr/>
        </p:nvSpPr>
        <p:spPr>
          <a:xfrm rot="0">
            <a:off x="2060169" y="2013596"/>
            <a:ext cx="14588645" cy="1153765"/>
          </a:xfrm>
          <a:prstGeom prst="rect">
            <a:avLst/>
          </a:prstGeom>
        </p:spPr>
        <p:txBody>
          <a:bodyPr anchor="t" rtlCol="false" tIns="0" lIns="0" bIns="0" rIns="0">
            <a:spAutoFit/>
          </a:bodyPr>
          <a:lstStyle/>
          <a:p>
            <a:pPr algn="l">
              <a:lnSpc>
                <a:spcPts val="4656"/>
              </a:lnSpc>
            </a:pPr>
            <a:r>
              <a:rPr lang="en-US" sz="3326" b="true">
                <a:solidFill>
                  <a:srgbClr val="2E2E2E"/>
                </a:solidFill>
                <a:latin typeface="Cabin Bold"/>
                <a:ea typeface="Cabin Bold"/>
                <a:cs typeface="Cabin Bold"/>
                <a:sym typeface="Cabin Bold"/>
              </a:rPr>
              <a:t>Người dùng sẽ thấy được thông tin danh sách các văn bản đi. Ở mỗi văn bản đi đều có thao tác sửa, xóa các văn bản đi. Cũng như tạo văn bản đi mới.</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3262718">
            <a:off x="14164149" y="7923655"/>
            <a:ext cx="2169405" cy="2669291"/>
          </a:xfrm>
          <a:custGeom>
            <a:avLst/>
            <a:gdLst/>
            <a:ahLst/>
            <a:cxnLst/>
            <a:rect r="r" b="b" t="t" l="l"/>
            <a:pathLst>
              <a:path h="2669291" w="2169405">
                <a:moveTo>
                  <a:pt x="0" y="0"/>
                </a:moveTo>
                <a:lnTo>
                  <a:pt x="2169405" y="0"/>
                </a:lnTo>
                <a:lnTo>
                  <a:pt x="2169405" y="2669290"/>
                </a:lnTo>
                <a:lnTo>
                  <a:pt x="0" y="26692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2545">
            <a:off x="2772840" y="880344"/>
            <a:ext cx="3190575" cy="777340"/>
          </a:xfrm>
          <a:custGeom>
            <a:avLst/>
            <a:gdLst/>
            <a:ahLst/>
            <a:cxnLst/>
            <a:rect r="r" b="b" t="t" l="l"/>
            <a:pathLst>
              <a:path h="777340" w="3190575">
                <a:moveTo>
                  <a:pt x="0" y="0"/>
                </a:moveTo>
                <a:lnTo>
                  <a:pt x="3190575" y="0"/>
                </a:lnTo>
                <a:lnTo>
                  <a:pt x="3190575" y="777341"/>
                </a:lnTo>
                <a:lnTo>
                  <a:pt x="0" y="7773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6727" y="2240270"/>
            <a:ext cx="15289096" cy="7319655"/>
          </a:xfrm>
          <a:custGeom>
            <a:avLst/>
            <a:gdLst/>
            <a:ahLst/>
            <a:cxnLst/>
            <a:rect r="r" b="b" t="t" l="l"/>
            <a:pathLst>
              <a:path h="7319655" w="15289096">
                <a:moveTo>
                  <a:pt x="0" y="0"/>
                </a:moveTo>
                <a:lnTo>
                  <a:pt x="15289096" y="0"/>
                </a:lnTo>
                <a:lnTo>
                  <a:pt x="15289096" y="7319655"/>
                </a:lnTo>
                <a:lnTo>
                  <a:pt x="0" y="7319655"/>
                </a:lnTo>
                <a:lnTo>
                  <a:pt x="0" y="0"/>
                </a:lnTo>
                <a:close/>
              </a:path>
            </a:pathLst>
          </a:custGeom>
          <a:blipFill>
            <a:blip r:embed="rId6"/>
            <a:stretch>
              <a:fillRect l="0" t="0" r="0" b="0"/>
            </a:stretch>
          </a:blipFill>
        </p:spPr>
      </p:sp>
      <p:sp>
        <p:nvSpPr>
          <p:cNvPr name="TextBox 5" id="5"/>
          <p:cNvSpPr txBox="true"/>
          <p:nvPr/>
        </p:nvSpPr>
        <p:spPr>
          <a:xfrm rot="0">
            <a:off x="1043250" y="783300"/>
            <a:ext cx="16216050" cy="1076325"/>
          </a:xfrm>
          <a:prstGeom prst="rect">
            <a:avLst/>
          </a:prstGeom>
        </p:spPr>
        <p:txBody>
          <a:bodyPr anchor="t" rtlCol="false" tIns="0" lIns="0" bIns="0" rIns="0">
            <a:spAutoFit/>
          </a:bodyPr>
          <a:lstStyle/>
          <a:p>
            <a:pPr algn="ctr">
              <a:lnSpc>
                <a:spcPts val="8250"/>
              </a:lnSpc>
            </a:pPr>
            <a:r>
              <a:rPr lang="en-US" sz="7500">
                <a:solidFill>
                  <a:srgbClr val="2E2E2E"/>
                </a:solidFill>
                <a:latin typeface="Cabin"/>
                <a:ea typeface="Cabin"/>
                <a:cs typeface="Cabin"/>
                <a:sym typeface="Cabin"/>
              </a:rPr>
              <a:t>Thao tác sửa văn bản đi</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0">
            <a:off x="-1144329" y="-332874"/>
            <a:ext cx="4346057" cy="1793736"/>
          </a:xfrm>
          <a:custGeom>
            <a:avLst/>
            <a:gdLst/>
            <a:ahLst/>
            <a:cxnLst/>
            <a:rect r="r" b="b" t="t" l="l"/>
            <a:pathLst>
              <a:path h="1793736" w="4346057">
                <a:moveTo>
                  <a:pt x="0" y="0"/>
                </a:moveTo>
                <a:lnTo>
                  <a:pt x="4346058" y="0"/>
                </a:lnTo>
                <a:lnTo>
                  <a:pt x="4346058" y="1793736"/>
                </a:lnTo>
                <a:lnTo>
                  <a:pt x="0" y="1793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71255">
            <a:off x="-425614" y="9296590"/>
            <a:ext cx="3880458" cy="952476"/>
          </a:xfrm>
          <a:custGeom>
            <a:avLst/>
            <a:gdLst/>
            <a:ahLst/>
            <a:cxnLst/>
            <a:rect r="r" b="b" t="t" l="l"/>
            <a:pathLst>
              <a:path h="952476" w="3880458">
                <a:moveTo>
                  <a:pt x="0" y="0"/>
                </a:moveTo>
                <a:lnTo>
                  <a:pt x="3880458" y="0"/>
                </a:lnTo>
                <a:lnTo>
                  <a:pt x="3880458" y="952476"/>
                </a:lnTo>
                <a:lnTo>
                  <a:pt x="0" y="9524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63250">
            <a:off x="16460965" y="6663028"/>
            <a:ext cx="2349652" cy="803154"/>
          </a:xfrm>
          <a:custGeom>
            <a:avLst/>
            <a:gdLst/>
            <a:ahLst/>
            <a:cxnLst/>
            <a:rect r="r" b="b" t="t" l="l"/>
            <a:pathLst>
              <a:path h="803154" w="2349652">
                <a:moveTo>
                  <a:pt x="0" y="0"/>
                </a:moveTo>
                <a:lnTo>
                  <a:pt x="2349652" y="0"/>
                </a:lnTo>
                <a:lnTo>
                  <a:pt x="2349652" y="803154"/>
                </a:lnTo>
                <a:lnTo>
                  <a:pt x="0" y="8031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71658" y="1930387"/>
            <a:ext cx="15744685" cy="7478725"/>
          </a:xfrm>
          <a:custGeom>
            <a:avLst/>
            <a:gdLst/>
            <a:ahLst/>
            <a:cxnLst/>
            <a:rect r="r" b="b" t="t" l="l"/>
            <a:pathLst>
              <a:path h="7478725" w="15744685">
                <a:moveTo>
                  <a:pt x="0" y="0"/>
                </a:moveTo>
                <a:lnTo>
                  <a:pt x="15744684" y="0"/>
                </a:lnTo>
                <a:lnTo>
                  <a:pt x="15744684" y="7478725"/>
                </a:lnTo>
                <a:lnTo>
                  <a:pt x="0" y="7478725"/>
                </a:lnTo>
                <a:lnTo>
                  <a:pt x="0" y="0"/>
                </a:lnTo>
                <a:close/>
              </a:path>
            </a:pathLst>
          </a:custGeom>
          <a:blipFill>
            <a:blip r:embed="rId8"/>
            <a:stretch>
              <a:fillRect l="0" t="0" r="0" b="0"/>
            </a:stretch>
          </a:blipFill>
        </p:spPr>
      </p:sp>
      <p:sp>
        <p:nvSpPr>
          <p:cNvPr name="TextBox 6" id="6"/>
          <p:cNvSpPr txBox="true"/>
          <p:nvPr/>
        </p:nvSpPr>
        <p:spPr>
          <a:xfrm rot="0">
            <a:off x="3504900" y="630669"/>
            <a:ext cx="11059002"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Thao tác xóa văn bản đi</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8885388">
            <a:off x="12669202" y="-1440180"/>
            <a:ext cx="4418045" cy="4152962"/>
          </a:xfrm>
          <a:custGeom>
            <a:avLst/>
            <a:gdLst/>
            <a:ahLst/>
            <a:cxnLst/>
            <a:rect r="r" b="b" t="t" l="l"/>
            <a:pathLst>
              <a:path h="4152962" w="4418045">
                <a:moveTo>
                  <a:pt x="0" y="0"/>
                </a:moveTo>
                <a:lnTo>
                  <a:pt x="4418045" y="0"/>
                </a:lnTo>
                <a:lnTo>
                  <a:pt x="4418045" y="4152963"/>
                </a:lnTo>
                <a:lnTo>
                  <a:pt x="0" y="41529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19238" y="1207801"/>
            <a:ext cx="13849525" cy="1546479"/>
            <a:chOff x="0" y="0"/>
            <a:chExt cx="10448281" cy="1166686"/>
          </a:xfrm>
        </p:grpSpPr>
        <p:sp>
          <p:nvSpPr>
            <p:cNvPr name="Freeform 4" id="4"/>
            <p:cNvSpPr/>
            <p:nvPr/>
          </p:nvSpPr>
          <p:spPr>
            <a:xfrm flipH="false" flipV="false" rot="0">
              <a:off x="0" y="0"/>
              <a:ext cx="10448281" cy="1166686"/>
            </a:xfrm>
            <a:custGeom>
              <a:avLst/>
              <a:gdLst/>
              <a:ahLst/>
              <a:cxnLst/>
              <a:rect r="r" b="b" t="t" l="l"/>
              <a:pathLst>
                <a:path h="1166686" w="10448281">
                  <a:moveTo>
                    <a:pt x="16770" y="0"/>
                  </a:moveTo>
                  <a:lnTo>
                    <a:pt x="10431511" y="0"/>
                  </a:lnTo>
                  <a:cubicBezTo>
                    <a:pt x="10435958" y="0"/>
                    <a:pt x="10440224" y="1767"/>
                    <a:pt x="10443369" y="4912"/>
                  </a:cubicBezTo>
                  <a:cubicBezTo>
                    <a:pt x="10446514" y="8057"/>
                    <a:pt x="10448281" y="12322"/>
                    <a:pt x="10448281" y="16770"/>
                  </a:cubicBezTo>
                  <a:lnTo>
                    <a:pt x="10448281" y="1149916"/>
                  </a:lnTo>
                  <a:cubicBezTo>
                    <a:pt x="10448281" y="1159178"/>
                    <a:pt x="10440773" y="1166686"/>
                    <a:pt x="10431511" y="1166686"/>
                  </a:cubicBezTo>
                  <a:lnTo>
                    <a:pt x="16770" y="1166686"/>
                  </a:lnTo>
                  <a:cubicBezTo>
                    <a:pt x="7508" y="1166686"/>
                    <a:pt x="0" y="1159178"/>
                    <a:pt x="0" y="1149916"/>
                  </a:cubicBezTo>
                  <a:lnTo>
                    <a:pt x="0" y="16770"/>
                  </a:lnTo>
                  <a:cubicBezTo>
                    <a:pt x="0" y="7508"/>
                    <a:pt x="7508" y="0"/>
                    <a:pt x="16770" y="0"/>
                  </a:cubicBezTo>
                  <a:close/>
                </a:path>
              </a:pathLst>
            </a:custGeom>
            <a:solidFill>
              <a:srgbClr val="FFFFFF"/>
            </a:solidFill>
            <a:ln cap="rnd">
              <a:noFill/>
              <a:prstDash val="sysDot"/>
              <a:round/>
            </a:ln>
          </p:spPr>
        </p:sp>
        <p:sp>
          <p:nvSpPr>
            <p:cNvPr name="TextBox 5" id="5"/>
            <p:cNvSpPr txBox="true"/>
            <p:nvPr/>
          </p:nvSpPr>
          <p:spPr>
            <a:xfrm>
              <a:off x="0" y="-66675"/>
              <a:ext cx="10448281" cy="1233361"/>
            </a:xfrm>
            <a:prstGeom prst="rect">
              <a:avLst/>
            </a:prstGeom>
          </p:spPr>
          <p:txBody>
            <a:bodyPr anchor="ctr" rtlCol="false" tIns="254000" lIns="254000" bIns="254000" rIns="254000"/>
            <a:lstStyle/>
            <a:p>
              <a:pPr algn="just">
                <a:lnSpc>
                  <a:spcPts val="4200"/>
                </a:lnSpc>
              </a:pPr>
              <a:r>
                <a:rPr lang="en-US" sz="3000" b="true">
                  <a:solidFill>
                    <a:srgbClr val="2E2E2E"/>
                  </a:solidFill>
                  <a:latin typeface="Cabin Bold"/>
                  <a:ea typeface="Cabin Bold"/>
                  <a:cs typeface="Cabin Bold"/>
                  <a:sym typeface="Cabin Bold"/>
                </a:rPr>
                <a:t>Chức năng này cho phép người dùng xem và quản lý danh sách văn bản đến và đi trong phần mềm</a:t>
              </a:r>
            </a:p>
          </p:txBody>
        </p:sp>
      </p:grpSp>
      <p:sp>
        <p:nvSpPr>
          <p:cNvPr name="Freeform 6" id="6"/>
          <p:cNvSpPr/>
          <p:nvPr/>
        </p:nvSpPr>
        <p:spPr>
          <a:xfrm flipH="false" flipV="false" rot="0">
            <a:off x="-2429156" y="9910693"/>
            <a:ext cx="4858312" cy="1183661"/>
          </a:xfrm>
          <a:custGeom>
            <a:avLst/>
            <a:gdLst/>
            <a:ahLst/>
            <a:cxnLst/>
            <a:rect r="r" b="b" t="t" l="l"/>
            <a:pathLst>
              <a:path h="1183661" w="4858312">
                <a:moveTo>
                  <a:pt x="0" y="0"/>
                </a:moveTo>
                <a:lnTo>
                  <a:pt x="4858312" y="0"/>
                </a:lnTo>
                <a:lnTo>
                  <a:pt x="4858312" y="1183661"/>
                </a:lnTo>
                <a:lnTo>
                  <a:pt x="0" y="1183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880317">
            <a:off x="15359690" y="6876827"/>
            <a:ext cx="1435609" cy="999706"/>
          </a:xfrm>
          <a:custGeom>
            <a:avLst/>
            <a:gdLst/>
            <a:ahLst/>
            <a:cxnLst/>
            <a:rect r="r" b="b" t="t" l="l"/>
            <a:pathLst>
              <a:path h="999706" w="1435609">
                <a:moveTo>
                  <a:pt x="0" y="0"/>
                </a:moveTo>
                <a:lnTo>
                  <a:pt x="1435608" y="0"/>
                </a:lnTo>
                <a:lnTo>
                  <a:pt x="1435608" y="999706"/>
                </a:lnTo>
                <a:lnTo>
                  <a:pt x="0" y="999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219238" y="3008601"/>
            <a:ext cx="13849525" cy="6647772"/>
          </a:xfrm>
          <a:custGeom>
            <a:avLst/>
            <a:gdLst/>
            <a:ahLst/>
            <a:cxnLst/>
            <a:rect r="r" b="b" t="t" l="l"/>
            <a:pathLst>
              <a:path h="6647772" w="13849525">
                <a:moveTo>
                  <a:pt x="0" y="0"/>
                </a:moveTo>
                <a:lnTo>
                  <a:pt x="13849524" y="0"/>
                </a:lnTo>
                <a:lnTo>
                  <a:pt x="13849524" y="6647772"/>
                </a:lnTo>
                <a:lnTo>
                  <a:pt x="0" y="6647772"/>
                </a:lnTo>
                <a:lnTo>
                  <a:pt x="0" y="0"/>
                </a:lnTo>
                <a:close/>
              </a:path>
            </a:pathLst>
          </a:custGeom>
          <a:blipFill>
            <a:blip r:embed="rId8"/>
            <a:stretch>
              <a:fillRect l="0" t="0" r="0" b="0"/>
            </a:stretch>
          </a:blipFill>
        </p:spPr>
      </p:sp>
      <p:sp>
        <p:nvSpPr>
          <p:cNvPr name="TextBox 9" id="9"/>
          <p:cNvSpPr txBox="true"/>
          <p:nvPr/>
        </p:nvSpPr>
        <p:spPr>
          <a:xfrm rot="0">
            <a:off x="4748735" y="131476"/>
            <a:ext cx="8790530"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Thống kê văn bản</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8923" y="-83950"/>
            <a:ext cx="19450143" cy="2251635"/>
            <a:chOff x="0" y="0"/>
            <a:chExt cx="130834839" cy="15146023"/>
          </a:xfrm>
        </p:grpSpPr>
        <p:sp>
          <p:nvSpPr>
            <p:cNvPr name="Freeform 3" id="3"/>
            <p:cNvSpPr/>
            <p:nvPr/>
          </p:nvSpPr>
          <p:spPr>
            <a:xfrm flipH="false" flipV="false" rot="0">
              <a:off x="72390" y="72390"/>
              <a:ext cx="130690059" cy="15001243"/>
            </a:xfrm>
            <a:custGeom>
              <a:avLst/>
              <a:gdLst/>
              <a:ahLst/>
              <a:cxnLst/>
              <a:rect r="r" b="b" t="t" l="l"/>
              <a:pathLst>
                <a:path h="15001243" w="130690059">
                  <a:moveTo>
                    <a:pt x="0" y="0"/>
                  </a:moveTo>
                  <a:lnTo>
                    <a:pt x="130690059" y="0"/>
                  </a:lnTo>
                  <a:lnTo>
                    <a:pt x="130690059" y="15001243"/>
                  </a:lnTo>
                  <a:lnTo>
                    <a:pt x="0" y="15001243"/>
                  </a:lnTo>
                  <a:lnTo>
                    <a:pt x="0" y="0"/>
                  </a:lnTo>
                  <a:close/>
                </a:path>
              </a:pathLst>
            </a:custGeom>
            <a:solidFill>
              <a:srgbClr val="F5F2E0"/>
            </a:solidFill>
          </p:spPr>
        </p:sp>
        <p:sp>
          <p:nvSpPr>
            <p:cNvPr name="Freeform 4" id="4"/>
            <p:cNvSpPr/>
            <p:nvPr/>
          </p:nvSpPr>
          <p:spPr>
            <a:xfrm flipH="false" flipV="false" rot="0">
              <a:off x="0" y="0"/>
              <a:ext cx="130834842" cy="15146023"/>
            </a:xfrm>
            <a:custGeom>
              <a:avLst/>
              <a:gdLst/>
              <a:ahLst/>
              <a:cxnLst/>
              <a:rect r="r" b="b" t="t" l="l"/>
              <a:pathLst>
                <a:path h="15146023" w="130834842">
                  <a:moveTo>
                    <a:pt x="130690057" y="15001244"/>
                  </a:moveTo>
                  <a:lnTo>
                    <a:pt x="130834842" y="15001244"/>
                  </a:lnTo>
                  <a:lnTo>
                    <a:pt x="130834842" y="15146023"/>
                  </a:lnTo>
                  <a:lnTo>
                    <a:pt x="130690057" y="15146023"/>
                  </a:lnTo>
                  <a:lnTo>
                    <a:pt x="130690057" y="15001244"/>
                  </a:lnTo>
                  <a:close/>
                  <a:moveTo>
                    <a:pt x="0" y="144780"/>
                  </a:moveTo>
                  <a:lnTo>
                    <a:pt x="144780" y="144780"/>
                  </a:lnTo>
                  <a:lnTo>
                    <a:pt x="144780" y="15001244"/>
                  </a:lnTo>
                  <a:lnTo>
                    <a:pt x="0" y="15001244"/>
                  </a:lnTo>
                  <a:lnTo>
                    <a:pt x="0" y="144780"/>
                  </a:lnTo>
                  <a:close/>
                  <a:moveTo>
                    <a:pt x="0" y="15001244"/>
                  </a:moveTo>
                  <a:lnTo>
                    <a:pt x="144780" y="15001244"/>
                  </a:lnTo>
                  <a:lnTo>
                    <a:pt x="144780" y="15146023"/>
                  </a:lnTo>
                  <a:lnTo>
                    <a:pt x="0" y="15146023"/>
                  </a:lnTo>
                  <a:lnTo>
                    <a:pt x="0" y="15001244"/>
                  </a:lnTo>
                  <a:close/>
                  <a:moveTo>
                    <a:pt x="130690057" y="144780"/>
                  </a:moveTo>
                  <a:lnTo>
                    <a:pt x="130834842" y="144780"/>
                  </a:lnTo>
                  <a:lnTo>
                    <a:pt x="130834842" y="15001244"/>
                  </a:lnTo>
                  <a:lnTo>
                    <a:pt x="130690057" y="15001244"/>
                  </a:lnTo>
                  <a:lnTo>
                    <a:pt x="130690057" y="144780"/>
                  </a:lnTo>
                  <a:close/>
                  <a:moveTo>
                    <a:pt x="144780" y="15001244"/>
                  </a:moveTo>
                  <a:lnTo>
                    <a:pt x="130690057" y="15001244"/>
                  </a:lnTo>
                  <a:lnTo>
                    <a:pt x="130690057" y="15146023"/>
                  </a:lnTo>
                  <a:lnTo>
                    <a:pt x="144780" y="15146023"/>
                  </a:lnTo>
                  <a:lnTo>
                    <a:pt x="144780" y="15001244"/>
                  </a:lnTo>
                  <a:close/>
                  <a:moveTo>
                    <a:pt x="130690057" y="0"/>
                  </a:moveTo>
                  <a:lnTo>
                    <a:pt x="130834842" y="0"/>
                  </a:lnTo>
                  <a:lnTo>
                    <a:pt x="130834842" y="144780"/>
                  </a:lnTo>
                  <a:lnTo>
                    <a:pt x="130690057" y="144780"/>
                  </a:lnTo>
                  <a:lnTo>
                    <a:pt x="130690057" y="0"/>
                  </a:lnTo>
                  <a:close/>
                  <a:moveTo>
                    <a:pt x="0" y="0"/>
                  </a:moveTo>
                  <a:lnTo>
                    <a:pt x="144780" y="0"/>
                  </a:lnTo>
                  <a:lnTo>
                    <a:pt x="144780" y="144780"/>
                  </a:lnTo>
                  <a:lnTo>
                    <a:pt x="0" y="144780"/>
                  </a:lnTo>
                  <a:lnTo>
                    <a:pt x="0" y="0"/>
                  </a:lnTo>
                  <a:close/>
                  <a:moveTo>
                    <a:pt x="144780" y="0"/>
                  </a:moveTo>
                  <a:lnTo>
                    <a:pt x="130690057" y="0"/>
                  </a:lnTo>
                  <a:lnTo>
                    <a:pt x="130690057" y="144780"/>
                  </a:lnTo>
                  <a:lnTo>
                    <a:pt x="144780" y="144780"/>
                  </a:lnTo>
                  <a:lnTo>
                    <a:pt x="144780" y="0"/>
                  </a:lnTo>
                  <a:close/>
                </a:path>
              </a:pathLst>
            </a:custGeom>
            <a:solidFill>
              <a:srgbClr val="A6CD70"/>
            </a:solidFill>
          </p:spPr>
        </p:sp>
      </p:grpSp>
      <p:grpSp>
        <p:nvGrpSpPr>
          <p:cNvPr name="Group 5" id="5"/>
          <p:cNvGrpSpPr/>
          <p:nvPr/>
        </p:nvGrpSpPr>
        <p:grpSpPr>
          <a:xfrm rot="0">
            <a:off x="995002" y="8549861"/>
            <a:ext cx="16264298" cy="1718504"/>
            <a:chOff x="0" y="0"/>
            <a:chExt cx="12270021" cy="1296464"/>
          </a:xfrm>
        </p:grpSpPr>
        <p:sp>
          <p:nvSpPr>
            <p:cNvPr name="Freeform 6" id="6"/>
            <p:cNvSpPr/>
            <p:nvPr/>
          </p:nvSpPr>
          <p:spPr>
            <a:xfrm flipH="false" flipV="false" rot="0">
              <a:off x="0" y="0"/>
              <a:ext cx="12270021" cy="1296464"/>
            </a:xfrm>
            <a:custGeom>
              <a:avLst/>
              <a:gdLst/>
              <a:ahLst/>
              <a:cxnLst/>
              <a:rect r="r" b="b" t="t" l="l"/>
              <a:pathLst>
                <a:path h="1296464" w="12270021">
                  <a:moveTo>
                    <a:pt x="14280" y="0"/>
                  </a:moveTo>
                  <a:lnTo>
                    <a:pt x="12255740" y="0"/>
                  </a:lnTo>
                  <a:cubicBezTo>
                    <a:pt x="12259528" y="0"/>
                    <a:pt x="12263160" y="1505"/>
                    <a:pt x="12265838" y="4183"/>
                  </a:cubicBezTo>
                  <a:cubicBezTo>
                    <a:pt x="12268516" y="6861"/>
                    <a:pt x="12270021" y="10493"/>
                    <a:pt x="12270021" y="14280"/>
                  </a:cubicBezTo>
                  <a:lnTo>
                    <a:pt x="12270021" y="1282184"/>
                  </a:lnTo>
                  <a:cubicBezTo>
                    <a:pt x="12270021" y="1285971"/>
                    <a:pt x="12268516" y="1289603"/>
                    <a:pt x="12265838" y="1292281"/>
                  </a:cubicBezTo>
                  <a:cubicBezTo>
                    <a:pt x="12263160" y="1294959"/>
                    <a:pt x="12259528" y="1296464"/>
                    <a:pt x="12255740" y="1296464"/>
                  </a:cubicBezTo>
                  <a:lnTo>
                    <a:pt x="14280" y="1296464"/>
                  </a:lnTo>
                  <a:cubicBezTo>
                    <a:pt x="10493" y="1296464"/>
                    <a:pt x="6861" y="1294959"/>
                    <a:pt x="4183" y="1292281"/>
                  </a:cubicBezTo>
                  <a:cubicBezTo>
                    <a:pt x="1505" y="1289603"/>
                    <a:pt x="0" y="1285971"/>
                    <a:pt x="0" y="1282184"/>
                  </a:cubicBezTo>
                  <a:lnTo>
                    <a:pt x="0" y="14280"/>
                  </a:lnTo>
                  <a:cubicBezTo>
                    <a:pt x="0" y="10493"/>
                    <a:pt x="1505" y="6861"/>
                    <a:pt x="4183" y="4183"/>
                  </a:cubicBezTo>
                  <a:cubicBezTo>
                    <a:pt x="6861" y="1505"/>
                    <a:pt x="10493" y="0"/>
                    <a:pt x="14280" y="0"/>
                  </a:cubicBezTo>
                  <a:close/>
                </a:path>
              </a:pathLst>
            </a:custGeom>
            <a:solidFill>
              <a:srgbClr val="F5F2E0"/>
            </a:solidFill>
            <a:ln cap="rnd">
              <a:noFill/>
              <a:prstDash val="sysDot"/>
              <a:round/>
            </a:ln>
          </p:spPr>
        </p:sp>
        <p:sp>
          <p:nvSpPr>
            <p:cNvPr name="TextBox 7" id="7"/>
            <p:cNvSpPr txBox="true"/>
            <p:nvPr/>
          </p:nvSpPr>
          <p:spPr>
            <a:xfrm>
              <a:off x="0" y="-66675"/>
              <a:ext cx="12270021" cy="1363139"/>
            </a:xfrm>
            <a:prstGeom prst="rect">
              <a:avLst/>
            </a:prstGeom>
          </p:spPr>
          <p:txBody>
            <a:bodyPr anchor="ctr" rtlCol="false" tIns="254000" lIns="254000" bIns="254000" rIns="254000"/>
            <a:lstStyle/>
            <a:p>
              <a:pPr algn="ctr">
                <a:lnSpc>
                  <a:spcPts val="4200"/>
                </a:lnSpc>
              </a:pPr>
              <a:r>
                <a:rPr lang="en-US" sz="3000" b="true">
                  <a:solidFill>
                    <a:srgbClr val="2E2E2E"/>
                  </a:solidFill>
                  <a:latin typeface="Cabin Bold"/>
                  <a:ea typeface="Cabin Bold"/>
                  <a:cs typeface="Cabin Bold"/>
                  <a:sym typeface="Cabin Bold"/>
                </a:rPr>
                <a:t>Thanh tìm kiếm: Người dùng có thể nhập từ khóa (ví dụ: đơn vị gửi, nơi nhận) để tìm kiếm nhanh các văn bản liên quan. Từ khóa có thể áp dụng cho cả văn bản đến và văn bản đi.</a:t>
              </a:r>
            </a:p>
          </p:txBody>
        </p:sp>
      </p:grpSp>
      <p:sp>
        <p:nvSpPr>
          <p:cNvPr name="Freeform 8" id="8"/>
          <p:cNvSpPr/>
          <p:nvPr/>
        </p:nvSpPr>
        <p:spPr>
          <a:xfrm flipH="false" flipV="false" rot="0">
            <a:off x="2542747" y="2264103"/>
            <a:ext cx="13168808" cy="6189340"/>
          </a:xfrm>
          <a:custGeom>
            <a:avLst/>
            <a:gdLst/>
            <a:ahLst/>
            <a:cxnLst/>
            <a:rect r="r" b="b" t="t" l="l"/>
            <a:pathLst>
              <a:path h="6189340" w="13168808">
                <a:moveTo>
                  <a:pt x="0" y="0"/>
                </a:moveTo>
                <a:lnTo>
                  <a:pt x="13168808" y="0"/>
                </a:lnTo>
                <a:lnTo>
                  <a:pt x="13168808" y="6189340"/>
                </a:lnTo>
                <a:lnTo>
                  <a:pt x="0" y="6189340"/>
                </a:lnTo>
                <a:lnTo>
                  <a:pt x="0" y="0"/>
                </a:lnTo>
                <a:close/>
              </a:path>
            </a:pathLst>
          </a:custGeom>
          <a:blipFill>
            <a:blip r:embed="rId2"/>
            <a:stretch>
              <a:fillRect l="0" t="0" r="0" b="0"/>
            </a:stretch>
          </a:blipFill>
        </p:spPr>
      </p:sp>
      <p:sp>
        <p:nvSpPr>
          <p:cNvPr name="TextBox 9" id="9"/>
          <p:cNvSpPr txBox="true"/>
          <p:nvPr/>
        </p:nvSpPr>
        <p:spPr>
          <a:xfrm rot="0">
            <a:off x="1028700" y="898524"/>
            <a:ext cx="10835455" cy="1076325"/>
          </a:xfrm>
          <a:prstGeom prst="rect">
            <a:avLst/>
          </a:prstGeom>
        </p:spPr>
        <p:txBody>
          <a:bodyPr anchor="t" rtlCol="false" tIns="0" lIns="0" bIns="0" rIns="0">
            <a:spAutoFit/>
          </a:bodyPr>
          <a:lstStyle/>
          <a:p>
            <a:pPr algn="l">
              <a:lnSpc>
                <a:spcPts val="8250"/>
              </a:lnSpc>
            </a:pPr>
            <a:r>
              <a:rPr lang="en-US" sz="7500" b="true">
                <a:solidFill>
                  <a:srgbClr val="2E2E2E"/>
                </a:solidFill>
                <a:latin typeface="Cabin Bold"/>
                <a:ea typeface="Cabin Bold"/>
                <a:cs typeface="Cabin Bold"/>
                <a:sym typeface="Cabin Bold"/>
              </a:rPr>
              <a:t>Tìm kiếm</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57139" y="3697239"/>
            <a:ext cx="10229249" cy="4874378"/>
            <a:chOff x="0" y="0"/>
            <a:chExt cx="7717093" cy="3677301"/>
          </a:xfrm>
        </p:grpSpPr>
        <p:sp>
          <p:nvSpPr>
            <p:cNvPr name="Freeform 3" id="3"/>
            <p:cNvSpPr/>
            <p:nvPr/>
          </p:nvSpPr>
          <p:spPr>
            <a:xfrm flipH="false" flipV="false" rot="0">
              <a:off x="0" y="0"/>
              <a:ext cx="7717093" cy="3677301"/>
            </a:xfrm>
            <a:custGeom>
              <a:avLst/>
              <a:gdLst/>
              <a:ahLst/>
              <a:cxnLst/>
              <a:rect r="r" b="b" t="t" l="l"/>
              <a:pathLst>
                <a:path h="3677301" w="7717093">
                  <a:moveTo>
                    <a:pt x="22705" y="0"/>
                  </a:moveTo>
                  <a:lnTo>
                    <a:pt x="7694387" y="0"/>
                  </a:lnTo>
                  <a:cubicBezTo>
                    <a:pt x="7700409" y="0"/>
                    <a:pt x="7706184" y="2392"/>
                    <a:pt x="7710443" y="6650"/>
                  </a:cubicBezTo>
                  <a:cubicBezTo>
                    <a:pt x="7714700" y="10908"/>
                    <a:pt x="7717093" y="16683"/>
                    <a:pt x="7717093" y="22705"/>
                  </a:cubicBezTo>
                  <a:lnTo>
                    <a:pt x="7717093" y="3654596"/>
                  </a:lnTo>
                  <a:cubicBezTo>
                    <a:pt x="7717093" y="3667135"/>
                    <a:pt x="7706927" y="3677301"/>
                    <a:pt x="7694387" y="3677301"/>
                  </a:cubicBezTo>
                  <a:lnTo>
                    <a:pt x="22705" y="3677301"/>
                  </a:lnTo>
                  <a:cubicBezTo>
                    <a:pt x="16683" y="3677301"/>
                    <a:pt x="10908" y="3674909"/>
                    <a:pt x="6650" y="3670650"/>
                  </a:cubicBezTo>
                  <a:cubicBezTo>
                    <a:pt x="2392" y="3666392"/>
                    <a:pt x="0" y="3660617"/>
                    <a:pt x="0" y="3654596"/>
                  </a:cubicBezTo>
                  <a:lnTo>
                    <a:pt x="0" y="22705"/>
                  </a:lnTo>
                  <a:cubicBezTo>
                    <a:pt x="0" y="16683"/>
                    <a:pt x="2392" y="10908"/>
                    <a:pt x="6650" y="6650"/>
                  </a:cubicBezTo>
                  <a:cubicBezTo>
                    <a:pt x="10908" y="2392"/>
                    <a:pt x="16683" y="0"/>
                    <a:pt x="22705" y="0"/>
                  </a:cubicBezTo>
                  <a:close/>
                </a:path>
              </a:pathLst>
            </a:custGeom>
            <a:solidFill>
              <a:srgbClr val="F5F2E0"/>
            </a:solidFill>
            <a:ln cap="rnd">
              <a:noFill/>
              <a:prstDash val="sysDot"/>
              <a:round/>
            </a:ln>
          </p:spPr>
        </p:sp>
        <p:sp>
          <p:nvSpPr>
            <p:cNvPr name="TextBox 4" id="4"/>
            <p:cNvSpPr txBox="true"/>
            <p:nvPr/>
          </p:nvSpPr>
          <p:spPr>
            <a:xfrm>
              <a:off x="0" y="-66675"/>
              <a:ext cx="7717093" cy="3743976"/>
            </a:xfrm>
            <a:prstGeom prst="rect">
              <a:avLst/>
            </a:prstGeom>
          </p:spPr>
          <p:txBody>
            <a:bodyPr anchor="ctr" rtlCol="false" tIns="254000" lIns="254000" bIns="254000" rIns="254000"/>
            <a:lstStyle/>
            <a:p>
              <a:pPr algn="l">
                <a:lnSpc>
                  <a:spcPts val="4759"/>
                </a:lnSpc>
              </a:pPr>
              <a:r>
                <a:rPr lang="en-US" sz="3399" b="true">
                  <a:solidFill>
                    <a:srgbClr val="2E2E2E"/>
                  </a:solidFill>
                  <a:latin typeface="Cabin Bold"/>
                  <a:ea typeface="Cabin Bold"/>
                  <a:cs typeface="Cabin Bold"/>
                  <a:sym typeface="Cabin Bold"/>
                </a:rPr>
                <a:t>Hệ thống quản lý</a:t>
              </a:r>
              <a:r>
                <a:rPr lang="en-US" sz="3399" b="true">
                  <a:solidFill>
                    <a:srgbClr val="2E2E2E"/>
                  </a:solidFill>
                  <a:latin typeface="Cabin Bold"/>
                  <a:ea typeface="Cabin Bold"/>
                  <a:cs typeface="Cabin Bold"/>
                  <a:sym typeface="Cabin Bold"/>
                </a:rPr>
                <a:t> văn bản đến và đi</a:t>
              </a:r>
            </a:p>
            <a:p>
              <a:pPr algn="l" marL="734051" indent="-367026" lvl="1">
                <a:lnSpc>
                  <a:spcPts val="4759"/>
                </a:lnSpc>
                <a:buFont typeface="Arial"/>
                <a:buChar char="•"/>
              </a:pPr>
              <a:r>
                <a:rPr lang="en-US" b="true" sz="3399">
                  <a:solidFill>
                    <a:srgbClr val="2E2E2E"/>
                  </a:solidFill>
                  <a:latin typeface="Cabin Bold"/>
                  <a:ea typeface="Cabin Bold"/>
                  <a:cs typeface="Cabin Bold"/>
                  <a:sym typeface="Cabin Bold"/>
                </a:rPr>
                <a:t>Quản lý hiệu quả văn bản hành chính.</a:t>
              </a:r>
            </a:p>
            <a:p>
              <a:pPr algn="l" marL="734051" indent="-367026" lvl="1">
                <a:lnSpc>
                  <a:spcPts val="4759"/>
                </a:lnSpc>
                <a:buFont typeface="Arial"/>
                <a:buChar char="•"/>
              </a:pPr>
              <a:r>
                <a:rPr lang="en-US" b="true" sz="3399">
                  <a:solidFill>
                    <a:srgbClr val="2E2E2E"/>
                  </a:solidFill>
                  <a:latin typeface="Cabin Bold"/>
                  <a:ea typeface="Cabin Bold"/>
                  <a:cs typeface="Cabin Bold"/>
                  <a:sym typeface="Cabin Bold"/>
                </a:rPr>
                <a:t>Chức năng lưu trữ, tra cứu, và thống kê tiện lợi.</a:t>
              </a:r>
            </a:p>
            <a:p>
              <a:pPr algn="l">
                <a:lnSpc>
                  <a:spcPts val="4619"/>
                </a:lnSpc>
              </a:pPr>
            </a:p>
          </p:txBody>
        </p:sp>
      </p:grpSp>
      <p:sp>
        <p:nvSpPr>
          <p:cNvPr name="Freeform 5" id="5"/>
          <p:cNvSpPr/>
          <p:nvPr/>
        </p:nvSpPr>
        <p:spPr>
          <a:xfrm flipH="false" flipV="false" rot="-199484">
            <a:off x="-573792" y="3129308"/>
            <a:ext cx="6335897" cy="1543655"/>
          </a:xfrm>
          <a:custGeom>
            <a:avLst/>
            <a:gdLst/>
            <a:ahLst/>
            <a:cxnLst/>
            <a:rect r="r" b="b" t="t" l="l"/>
            <a:pathLst>
              <a:path h="1543655" w="6335897">
                <a:moveTo>
                  <a:pt x="0" y="0"/>
                </a:moveTo>
                <a:lnTo>
                  <a:pt x="6335897" y="0"/>
                </a:lnTo>
                <a:lnTo>
                  <a:pt x="6335897" y="1543655"/>
                </a:lnTo>
                <a:lnTo>
                  <a:pt x="0" y="154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133522"/>
            <a:ext cx="7663584" cy="1295400"/>
          </a:xfrm>
          <a:prstGeom prst="rect">
            <a:avLst/>
          </a:prstGeom>
        </p:spPr>
        <p:txBody>
          <a:bodyPr anchor="t" rtlCol="false" tIns="0" lIns="0" bIns="0" rIns="0">
            <a:spAutoFit/>
          </a:bodyPr>
          <a:lstStyle/>
          <a:p>
            <a:pPr algn="ctr" marL="0" indent="0" lvl="0">
              <a:lnSpc>
                <a:spcPts val="9900"/>
              </a:lnSpc>
            </a:pPr>
            <a:r>
              <a:rPr lang="en-US" b="true" sz="9000">
                <a:solidFill>
                  <a:srgbClr val="2E2E2E"/>
                </a:solidFill>
                <a:latin typeface="Cabin Bold"/>
                <a:ea typeface="Cabin Bold"/>
                <a:cs typeface="Cabin Bold"/>
                <a:sym typeface="Cabin Bold"/>
              </a:rPr>
              <a:t>Giới Thiệu</a:t>
            </a:r>
          </a:p>
        </p:txBody>
      </p:sp>
      <p:sp>
        <p:nvSpPr>
          <p:cNvPr name="Freeform 7" id="7"/>
          <p:cNvSpPr/>
          <p:nvPr/>
        </p:nvSpPr>
        <p:spPr>
          <a:xfrm flipH="true" flipV="false" rot="-1262787">
            <a:off x="16285969" y="571726"/>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259300" y="9220200"/>
            <a:ext cx="152400" cy="190500"/>
          </a:xfrm>
          <a:prstGeom prst="rect">
            <a:avLst/>
          </a:prstGeom>
        </p:spPr>
        <p:txBody>
          <a:bodyPr anchor="t" rtlCol="false" tIns="0" lIns="0" bIns="0" rIns="0" wrap="none">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90643" y="-377767"/>
            <a:ext cx="8085151" cy="11042534"/>
            <a:chOff x="0" y="0"/>
            <a:chExt cx="54386208" cy="74279570"/>
          </a:xfrm>
        </p:grpSpPr>
        <p:sp>
          <p:nvSpPr>
            <p:cNvPr name="Freeform 3" id="3"/>
            <p:cNvSpPr/>
            <p:nvPr/>
          </p:nvSpPr>
          <p:spPr>
            <a:xfrm flipH="false" flipV="false" rot="0">
              <a:off x="72390" y="72390"/>
              <a:ext cx="54241430" cy="74134789"/>
            </a:xfrm>
            <a:custGeom>
              <a:avLst/>
              <a:gdLst/>
              <a:ahLst/>
              <a:cxnLst/>
              <a:rect r="r" b="b" t="t" l="l"/>
              <a:pathLst>
                <a:path h="74134789" w="54241430">
                  <a:moveTo>
                    <a:pt x="0" y="0"/>
                  </a:moveTo>
                  <a:lnTo>
                    <a:pt x="54241430" y="0"/>
                  </a:lnTo>
                  <a:lnTo>
                    <a:pt x="54241430" y="74134789"/>
                  </a:lnTo>
                  <a:lnTo>
                    <a:pt x="0" y="74134789"/>
                  </a:lnTo>
                  <a:lnTo>
                    <a:pt x="0" y="0"/>
                  </a:lnTo>
                  <a:close/>
                </a:path>
              </a:pathLst>
            </a:custGeom>
            <a:solidFill>
              <a:srgbClr val="F5F2E0"/>
            </a:solidFill>
          </p:spPr>
        </p:sp>
        <p:sp>
          <p:nvSpPr>
            <p:cNvPr name="Freeform 4" id="4"/>
            <p:cNvSpPr/>
            <p:nvPr/>
          </p:nvSpPr>
          <p:spPr>
            <a:xfrm flipH="false" flipV="false" rot="0">
              <a:off x="0" y="0"/>
              <a:ext cx="54386206" cy="74279571"/>
            </a:xfrm>
            <a:custGeom>
              <a:avLst/>
              <a:gdLst/>
              <a:ahLst/>
              <a:cxnLst/>
              <a:rect r="r" b="b" t="t" l="l"/>
              <a:pathLst>
                <a:path h="74279571" w="54386206">
                  <a:moveTo>
                    <a:pt x="54241427" y="74134793"/>
                  </a:moveTo>
                  <a:lnTo>
                    <a:pt x="54386206" y="74134793"/>
                  </a:lnTo>
                  <a:lnTo>
                    <a:pt x="54386206" y="74279571"/>
                  </a:lnTo>
                  <a:lnTo>
                    <a:pt x="54241427" y="74279571"/>
                  </a:lnTo>
                  <a:lnTo>
                    <a:pt x="54241427"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4241427" y="144780"/>
                  </a:moveTo>
                  <a:lnTo>
                    <a:pt x="54386206" y="144780"/>
                  </a:lnTo>
                  <a:lnTo>
                    <a:pt x="54386206" y="74134793"/>
                  </a:lnTo>
                  <a:lnTo>
                    <a:pt x="54241427" y="74134793"/>
                  </a:lnTo>
                  <a:lnTo>
                    <a:pt x="54241427" y="144780"/>
                  </a:lnTo>
                  <a:close/>
                  <a:moveTo>
                    <a:pt x="144780" y="74134793"/>
                  </a:moveTo>
                  <a:lnTo>
                    <a:pt x="54241427" y="74134793"/>
                  </a:lnTo>
                  <a:lnTo>
                    <a:pt x="54241427" y="74279571"/>
                  </a:lnTo>
                  <a:lnTo>
                    <a:pt x="144780" y="74279571"/>
                  </a:lnTo>
                  <a:lnTo>
                    <a:pt x="144780" y="74134793"/>
                  </a:lnTo>
                  <a:close/>
                  <a:moveTo>
                    <a:pt x="54241427" y="0"/>
                  </a:moveTo>
                  <a:lnTo>
                    <a:pt x="54386206" y="0"/>
                  </a:lnTo>
                  <a:lnTo>
                    <a:pt x="54386206" y="144780"/>
                  </a:lnTo>
                  <a:lnTo>
                    <a:pt x="54241427" y="144780"/>
                  </a:lnTo>
                  <a:lnTo>
                    <a:pt x="54241427" y="0"/>
                  </a:lnTo>
                  <a:close/>
                  <a:moveTo>
                    <a:pt x="0" y="0"/>
                  </a:moveTo>
                  <a:lnTo>
                    <a:pt x="144780" y="0"/>
                  </a:lnTo>
                  <a:lnTo>
                    <a:pt x="144780" y="144780"/>
                  </a:lnTo>
                  <a:lnTo>
                    <a:pt x="0" y="144780"/>
                  </a:lnTo>
                  <a:lnTo>
                    <a:pt x="0" y="0"/>
                  </a:lnTo>
                  <a:close/>
                  <a:moveTo>
                    <a:pt x="144780" y="0"/>
                  </a:moveTo>
                  <a:lnTo>
                    <a:pt x="54241427" y="0"/>
                  </a:lnTo>
                  <a:lnTo>
                    <a:pt x="54241427" y="144780"/>
                  </a:lnTo>
                  <a:lnTo>
                    <a:pt x="144780" y="144780"/>
                  </a:lnTo>
                  <a:lnTo>
                    <a:pt x="144780" y="0"/>
                  </a:lnTo>
                  <a:close/>
                </a:path>
              </a:pathLst>
            </a:custGeom>
            <a:solidFill>
              <a:srgbClr val="A6CD70"/>
            </a:solidFill>
          </p:spPr>
        </p:sp>
      </p:grpSp>
      <p:sp>
        <p:nvSpPr>
          <p:cNvPr name="Freeform 5" id="5"/>
          <p:cNvSpPr/>
          <p:nvPr/>
        </p:nvSpPr>
        <p:spPr>
          <a:xfrm flipH="false" flipV="false" rot="0">
            <a:off x="251704" y="8548810"/>
            <a:ext cx="5227623" cy="684343"/>
          </a:xfrm>
          <a:custGeom>
            <a:avLst/>
            <a:gdLst/>
            <a:ahLst/>
            <a:cxnLst/>
            <a:rect r="r" b="b" t="t" l="l"/>
            <a:pathLst>
              <a:path h="684343" w="5227623">
                <a:moveTo>
                  <a:pt x="0" y="0"/>
                </a:moveTo>
                <a:lnTo>
                  <a:pt x="5227623" y="0"/>
                </a:lnTo>
                <a:lnTo>
                  <a:pt x="5227623" y="684343"/>
                </a:lnTo>
                <a:lnTo>
                  <a:pt x="0" y="6843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693081" y="3194838"/>
            <a:ext cx="11301259" cy="5353971"/>
          </a:xfrm>
          <a:custGeom>
            <a:avLst/>
            <a:gdLst/>
            <a:ahLst/>
            <a:cxnLst/>
            <a:rect r="r" b="b" t="t" l="l"/>
            <a:pathLst>
              <a:path h="5353971" w="11301259">
                <a:moveTo>
                  <a:pt x="0" y="0"/>
                </a:moveTo>
                <a:lnTo>
                  <a:pt x="11301259" y="0"/>
                </a:lnTo>
                <a:lnTo>
                  <a:pt x="11301259" y="5353972"/>
                </a:lnTo>
                <a:lnTo>
                  <a:pt x="0" y="5353972"/>
                </a:lnTo>
                <a:lnTo>
                  <a:pt x="0" y="0"/>
                </a:lnTo>
                <a:close/>
              </a:path>
            </a:pathLst>
          </a:custGeom>
          <a:blipFill>
            <a:blip r:embed="rId4"/>
            <a:stretch>
              <a:fillRect l="0" t="0" r="0" b="0"/>
            </a:stretch>
          </a:blipFill>
        </p:spPr>
      </p:sp>
      <p:sp>
        <p:nvSpPr>
          <p:cNvPr name="TextBox 7" id="7"/>
          <p:cNvSpPr txBox="true"/>
          <p:nvPr/>
        </p:nvSpPr>
        <p:spPr>
          <a:xfrm rot="0">
            <a:off x="1028700" y="3442868"/>
            <a:ext cx="4749313" cy="2552700"/>
          </a:xfrm>
          <a:prstGeom prst="rect">
            <a:avLst/>
          </a:prstGeom>
        </p:spPr>
        <p:txBody>
          <a:bodyPr anchor="t" rtlCol="false" tIns="0" lIns="0" bIns="0" rIns="0">
            <a:spAutoFit/>
          </a:bodyPr>
          <a:lstStyle/>
          <a:p>
            <a:pPr algn="ctr">
              <a:lnSpc>
                <a:spcPts val="9900"/>
              </a:lnSpc>
            </a:pPr>
            <a:r>
              <a:rPr lang="en-US" b="true" sz="9000">
                <a:solidFill>
                  <a:srgbClr val="2E2E2E"/>
                </a:solidFill>
                <a:latin typeface="Cabin Bold"/>
                <a:ea typeface="Cabin Bold"/>
                <a:cs typeface="Cabin Bold"/>
                <a:sym typeface="Cabin Bold"/>
              </a:rPr>
              <a:t>Quản lý tài khoản</a:t>
            </a:r>
          </a:p>
        </p:txBody>
      </p:sp>
      <p:sp>
        <p:nvSpPr>
          <p:cNvPr name="TextBox 8" id="8"/>
          <p:cNvSpPr txBox="true"/>
          <p:nvPr/>
        </p:nvSpPr>
        <p:spPr>
          <a:xfrm rot="0">
            <a:off x="6908938" y="796443"/>
            <a:ext cx="10869544" cy="2124075"/>
          </a:xfrm>
          <a:prstGeom prst="rect">
            <a:avLst/>
          </a:prstGeom>
        </p:spPr>
        <p:txBody>
          <a:bodyPr anchor="t" rtlCol="false" tIns="0" lIns="0" bIns="0" rIns="0">
            <a:spAutoFit/>
          </a:bodyPr>
          <a:lstStyle/>
          <a:p>
            <a:pPr algn="l">
              <a:lnSpc>
                <a:spcPts val="4200"/>
              </a:lnSpc>
            </a:pPr>
            <a:r>
              <a:rPr lang="en-US" sz="3000" b="true">
                <a:solidFill>
                  <a:srgbClr val="2E2E2E"/>
                </a:solidFill>
                <a:latin typeface="Cabin Bold"/>
                <a:ea typeface="Cabin Bold"/>
                <a:cs typeface="Cabin Bold"/>
                <a:sym typeface="Cabin Bold"/>
              </a:rPr>
              <a:t> Chức năng này cho phép quản lý tài khoản người dùng trong hệ thống, hiển thị thông tin cơ bản của từng tài khoản và cung cấp các tùy chọn chỉnh sửa hoặc xóa.</a:t>
            </a:r>
          </a:p>
          <a:p>
            <a:pPr algn="l" marL="0" indent="0" lvl="0">
              <a:lnSpc>
                <a:spcPts val="4200"/>
              </a:lnSpc>
              <a:spcBef>
                <a:spcPct val="0"/>
              </a:spcBef>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21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9484">
            <a:off x="-807521" y="1905520"/>
            <a:ext cx="6335897" cy="1543655"/>
          </a:xfrm>
          <a:custGeom>
            <a:avLst/>
            <a:gdLst/>
            <a:ahLst/>
            <a:cxnLst/>
            <a:rect r="r" b="b" t="t" l="l"/>
            <a:pathLst>
              <a:path h="1543655" w="6335897">
                <a:moveTo>
                  <a:pt x="0" y="0"/>
                </a:moveTo>
                <a:lnTo>
                  <a:pt x="6335897" y="0"/>
                </a:lnTo>
                <a:lnTo>
                  <a:pt x="6335897" y="1543655"/>
                </a:lnTo>
                <a:lnTo>
                  <a:pt x="0" y="154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9583" y="2677347"/>
            <a:ext cx="5651829" cy="5404395"/>
            <a:chOff x="0" y="0"/>
            <a:chExt cx="4263821" cy="4077153"/>
          </a:xfrm>
        </p:grpSpPr>
        <p:sp>
          <p:nvSpPr>
            <p:cNvPr name="Freeform 4" id="4"/>
            <p:cNvSpPr/>
            <p:nvPr/>
          </p:nvSpPr>
          <p:spPr>
            <a:xfrm flipH="false" flipV="false" rot="0">
              <a:off x="0" y="0"/>
              <a:ext cx="4263821" cy="4077153"/>
            </a:xfrm>
            <a:custGeom>
              <a:avLst/>
              <a:gdLst/>
              <a:ahLst/>
              <a:cxnLst/>
              <a:rect r="r" b="b" t="t" l="l"/>
              <a:pathLst>
                <a:path h="4077153" w="4263821">
                  <a:moveTo>
                    <a:pt x="41094" y="0"/>
                  </a:moveTo>
                  <a:lnTo>
                    <a:pt x="4222726" y="0"/>
                  </a:lnTo>
                  <a:cubicBezTo>
                    <a:pt x="4233625" y="0"/>
                    <a:pt x="4244078" y="4330"/>
                    <a:pt x="4251785" y="12036"/>
                  </a:cubicBezTo>
                  <a:cubicBezTo>
                    <a:pt x="4259491" y="19743"/>
                    <a:pt x="4263821" y="30195"/>
                    <a:pt x="4263821" y="41094"/>
                  </a:cubicBezTo>
                  <a:lnTo>
                    <a:pt x="4263821" y="4036059"/>
                  </a:lnTo>
                  <a:cubicBezTo>
                    <a:pt x="4263821" y="4058755"/>
                    <a:pt x="4245422" y="4077153"/>
                    <a:pt x="4222726" y="4077153"/>
                  </a:cubicBezTo>
                  <a:lnTo>
                    <a:pt x="41094" y="4077153"/>
                  </a:lnTo>
                  <a:cubicBezTo>
                    <a:pt x="18399" y="4077153"/>
                    <a:pt x="0" y="4058755"/>
                    <a:pt x="0" y="4036059"/>
                  </a:cubicBezTo>
                  <a:lnTo>
                    <a:pt x="0" y="41094"/>
                  </a:lnTo>
                  <a:cubicBezTo>
                    <a:pt x="0" y="30195"/>
                    <a:pt x="4330" y="19743"/>
                    <a:pt x="12036" y="12036"/>
                  </a:cubicBezTo>
                  <a:cubicBezTo>
                    <a:pt x="19743" y="4330"/>
                    <a:pt x="30195" y="0"/>
                    <a:pt x="41094" y="0"/>
                  </a:cubicBezTo>
                  <a:close/>
                </a:path>
              </a:pathLst>
            </a:custGeom>
            <a:solidFill>
              <a:srgbClr val="F5F2E0"/>
            </a:solidFill>
            <a:ln cap="rnd">
              <a:noFill/>
              <a:prstDash val="sysDot"/>
              <a:round/>
            </a:ln>
          </p:spPr>
        </p:sp>
        <p:sp>
          <p:nvSpPr>
            <p:cNvPr name="TextBox 5" id="5"/>
            <p:cNvSpPr txBox="true"/>
            <p:nvPr/>
          </p:nvSpPr>
          <p:spPr>
            <a:xfrm>
              <a:off x="0" y="-66675"/>
              <a:ext cx="4263821" cy="4143828"/>
            </a:xfrm>
            <a:prstGeom prst="rect">
              <a:avLst/>
            </a:prstGeom>
          </p:spPr>
          <p:txBody>
            <a:bodyPr anchor="ctr" rtlCol="false" tIns="254000" lIns="254000" bIns="254000" rIns="254000"/>
            <a:lstStyle/>
            <a:p>
              <a:pPr algn="l">
                <a:lnSpc>
                  <a:spcPts val="4759"/>
                </a:lnSpc>
              </a:pPr>
              <a:r>
                <a:rPr lang="en-US" sz="3399" b="true">
                  <a:solidFill>
                    <a:srgbClr val="2E2E2E"/>
                  </a:solidFill>
                  <a:latin typeface="Cabin Bold"/>
                  <a:ea typeface="Cabin Bold"/>
                  <a:cs typeface="Cabin Bold"/>
                  <a:sym typeface="Cabin Bold"/>
                </a:rPr>
                <a:t>Cấu trúc gồm 3 phần chính :    </a:t>
              </a:r>
            </a:p>
            <a:p>
              <a:pPr algn="l" marL="734051" indent="-367026" lvl="1">
                <a:lnSpc>
                  <a:spcPts val="4759"/>
                </a:lnSpc>
                <a:buFont typeface="Arial"/>
                <a:buChar char="•"/>
              </a:pPr>
              <a:r>
                <a:rPr lang="en-US" b="true" sz="3399">
                  <a:solidFill>
                    <a:srgbClr val="2E2E2E"/>
                  </a:solidFill>
                  <a:latin typeface="Cabin Bold"/>
                  <a:ea typeface="Cabin Bold"/>
                  <a:cs typeface="Cabin Bold"/>
                  <a:sym typeface="Cabin Bold"/>
                </a:rPr>
                <a:t>Controller</a:t>
              </a:r>
            </a:p>
            <a:p>
              <a:pPr algn="l" marL="734051" indent="-367026" lvl="1">
                <a:lnSpc>
                  <a:spcPts val="4759"/>
                </a:lnSpc>
                <a:buFont typeface="Arial"/>
                <a:buChar char="•"/>
              </a:pPr>
              <a:r>
                <a:rPr lang="en-US" b="true" sz="3399">
                  <a:solidFill>
                    <a:srgbClr val="2E2E2E"/>
                  </a:solidFill>
                  <a:latin typeface="Cabin Bold"/>
                  <a:ea typeface="Cabin Bold"/>
                  <a:cs typeface="Cabin Bold"/>
                  <a:sym typeface="Cabin Bold"/>
                </a:rPr>
                <a:t>Models</a:t>
              </a:r>
            </a:p>
            <a:p>
              <a:pPr algn="l" marL="734051" indent="-367026" lvl="1">
                <a:lnSpc>
                  <a:spcPts val="4759"/>
                </a:lnSpc>
                <a:buFont typeface="Arial"/>
                <a:buChar char="•"/>
              </a:pPr>
              <a:r>
                <a:rPr lang="en-US" b="true" sz="3399">
                  <a:solidFill>
                    <a:srgbClr val="2E2E2E"/>
                  </a:solidFill>
                  <a:latin typeface="Cabin Bold"/>
                  <a:ea typeface="Cabin Bold"/>
                  <a:cs typeface="Cabin Bold"/>
                  <a:sym typeface="Cabin Bold"/>
                </a:rPr>
                <a:t>Views</a:t>
              </a:r>
            </a:p>
            <a:p>
              <a:pPr algn="l">
                <a:lnSpc>
                  <a:spcPts val="4759"/>
                </a:lnSpc>
              </a:pPr>
            </a:p>
            <a:p>
              <a:pPr algn="l">
                <a:lnSpc>
                  <a:spcPts val="4619"/>
                </a:lnSpc>
              </a:pPr>
            </a:p>
          </p:txBody>
        </p:sp>
      </p:grpSp>
      <p:sp>
        <p:nvSpPr>
          <p:cNvPr name="Freeform 6" id="6"/>
          <p:cNvSpPr/>
          <p:nvPr/>
        </p:nvSpPr>
        <p:spPr>
          <a:xfrm flipH="true" flipV="false" rot="-1262787">
            <a:off x="16285969" y="571726"/>
            <a:ext cx="7112830" cy="931134"/>
          </a:xfrm>
          <a:custGeom>
            <a:avLst/>
            <a:gdLst/>
            <a:ahLst/>
            <a:cxnLst/>
            <a:rect r="r" b="b" t="t" l="l"/>
            <a:pathLst>
              <a:path h="931134" w="7112830">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9105243"/>
            <a:ext cx="1172391" cy="1572719"/>
          </a:xfrm>
          <a:custGeom>
            <a:avLst/>
            <a:gdLst/>
            <a:ahLst/>
            <a:cxnLst/>
            <a:rect r="r" b="b" t="t" l="l"/>
            <a:pathLst>
              <a:path h="1572719" w="1172391">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439612" y="624351"/>
            <a:ext cx="5852508" cy="3167908"/>
          </a:xfrm>
          <a:custGeom>
            <a:avLst/>
            <a:gdLst/>
            <a:ahLst/>
            <a:cxnLst/>
            <a:rect r="r" b="b" t="t" l="l"/>
            <a:pathLst>
              <a:path h="3167908" w="5852508">
                <a:moveTo>
                  <a:pt x="0" y="0"/>
                </a:moveTo>
                <a:lnTo>
                  <a:pt x="5852508" y="0"/>
                </a:lnTo>
                <a:lnTo>
                  <a:pt x="5852508" y="3167907"/>
                </a:lnTo>
                <a:lnTo>
                  <a:pt x="0" y="3167907"/>
                </a:lnTo>
                <a:lnTo>
                  <a:pt x="0" y="0"/>
                </a:lnTo>
                <a:close/>
              </a:path>
            </a:pathLst>
          </a:custGeom>
          <a:blipFill>
            <a:blip r:embed="rId8"/>
            <a:stretch>
              <a:fillRect l="-8252" t="0" r="-28885" b="-4447"/>
            </a:stretch>
          </a:blipFill>
        </p:spPr>
      </p:sp>
      <p:sp>
        <p:nvSpPr>
          <p:cNvPr name="Freeform 9" id="9"/>
          <p:cNvSpPr/>
          <p:nvPr/>
        </p:nvSpPr>
        <p:spPr>
          <a:xfrm flipH="false" flipV="false" rot="0">
            <a:off x="6439612" y="6060409"/>
            <a:ext cx="5852508" cy="3385216"/>
          </a:xfrm>
          <a:custGeom>
            <a:avLst/>
            <a:gdLst/>
            <a:ahLst/>
            <a:cxnLst/>
            <a:rect r="r" b="b" t="t" l="l"/>
            <a:pathLst>
              <a:path h="3385216" w="5852508">
                <a:moveTo>
                  <a:pt x="0" y="0"/>
                </a:moveTo>
                <a:lnTo>
                  <a:pt x="5852508" y="0"/>
                </a:lnTo>
                <a:lnTo>
                  <a:pt x="5852508" y="3385216"/>
                </a:lnTo>
                <a:lnTo>
                  <a:pt x="0" y="3385216"/>
                </a:lnTo>
                <a:lnTo>
                  <a:pt x="0" y="0"/>
                </a:lnTo>
                <a:close/>
              </a:path>
            </a:pathLst>
          </a:custGeom>
          <a:blipFill>
            <a:blip r:embed="rId9"/>
            <a:stretch>
              <a:fillRect l="-11328" t="0" r="-29029" b="0"/>
            </a:stretch>
          </a:blipFill>
        </p:spPr>
      </p:sp>
      <p:sp>
        <p:nvSpPr>
          <p:cNvPr name="Freeform 10" id="10"/>
          <p:cNvSpPr/>
          <p:nvPr/>
        </p:nvSpPr>
        <p:spPr>
          <a:xfrm flipH="false" flipV="false" rot="0">
            <a:off x="12470400" y="624351"/>
            <a:ext cx="4629670" cy="8850840"/>
          </a:xfrm>
          <a:custGeom>
            <a:avLst/>
            <a:gdLst/>
            <a:ahLst/>
            <a:cxnLst/>
            <a:rect r="r" b="b" t="t" l="l"/>
            <a:pathLst>
              <a:path h="8850840" w="4629670">
                <a:moveTo>
                  <a:pt x="0" y="0"/>
                </a:moveTo>
                <a:lnTo>
                  <a:pt x="4629670" y="0"/>
                </a:lnTo>
                <a:lnTo>
                  <a:pt x="4629670" y="8850840"/>
                </a:lnTo>
                <a:lnTo>
                  <a:pt x="0" y="8850840"/>
                </a:lnTo>
                <a:lnTo>
                  <a:pt x="0" y="0"/>
                </a:lnTo>
                <a:close/>
              </a:path>
            </a:pathLst>
          </a:custGeom>
          <a:blipFill>
            <a:blip r:embed="rId10"/>
            <a:stretch>
              <a:fillRect l="0" t="0" r="0" b="0"/>
            </a:stretch>
          </a:blipFill>
        </p:spPr>
      </p:sp>
      <p:sp>
        <p:nvSpPr>
          <p:cNvPr name="TextBox 11" id="11"/>
          <p:cNvSpPr txBox="true"/>
          <p:nvPr/>
        </p:nvSpPr>
        <p:spPr>
          <a:xfrm rot="0">
            <a:off x="-613222" y="427693"/>
            <a:ext cx="7663584" cy="1295400"/>
          </a:xfrm>
          <a:prstGeom prst="rect">
            <a:avLst/>
          </a:prstGeom>
        </p:spPr>
        <p:txBody>
          <a:bodyPr anchor="t" rtlCol="false" tIns="0" lIns="0" bIns="0" rIns="0">
            <a:spAutoFit/>
          </a:bodyPr>
          <a:lstStyle/>
          <a:p>
            <a:pPr algn="ctr" marL="0" indent="0" lvl="0">
              <a:lnSpc>
                <a:spcPts val="9900"/>
              </a:lnSpc>
            </a:pPr>
            <a:r>
              <a:rPr lang="en-US" b="true" sz="9000">
                <a:solidFill>
                  <a:srgbClr val="2E2E2E"/>
                </a:solidFill>
                <a:latin typeface="Cabin Bold"/>
                <a:ea typeface="Cabin Bold"/>
                <a:cs typeface="Cabin Bold"/>
                <a:sym typeface="Cabin Bold"/>
              </a:rPr>
              <a:t>Cấu Trúc </a:t>
            </a:r>
          </a:p>
        </p:txBody>
      </p:sp>
      <p:sp>
        <p:nvSpPr>
          <p:cNvPr name="TextBox 12" id="12"/>
          <p:cNvSpPr txBox="true"/>
          <p:nvPr/>
        </p:nvSpPr>
        <p:spPr>
          <a:xfrm rot="0">
            <a:off x="17259300" y="9220200"/>
            <a:ext cx="152400" cy="190500"/>
          </a:xfrm>
          <a:prstGeom prst="rect">
            <a:avLst/>
          </a:prstGeom>
        </p:spPr>
        <p:txBody>
          <a:bodyPr anchor="t" rtlCol="false" tIns="0" lIns="0" bIns="0" rIns="0" wrap="none">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0026862" y="2629369"/>
            <a:ext cx="8261138" cy="1922592"/>
          </a:xfrm>
          <a:custGeom>
            <a:avLst/>
            <a:gdLst/>
            <a:ahLst/>
            <a:cxnLst/>
            <a:rect r="r" b="b" t="t" l="l"/>
            <a:pathLst>
              <a:path h="1922592" w="8261138">
                <a:moveTo>
                  <a:pt x="0" y="0"/>
                </a:moveTo>
                <a:lnTo>
                  <a:pt x="8261138" y="0"/>
                </a:lnTo>
                <a:lnTo>
                  <a:pt x="8261138" y="1922593"/>
                </a:lnTo>
                <a:lnTo>
                  <a:pt x="0" y="1922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1438508"/>
            <a:ext cx="7686075" cy="6226908"/>
          </a:xfrm>
          <a:custGeom>
            <a:avLst/>
            <a:gdLst/>
            <a:ahLst/>
            <a:cxnLst/>
            <a:rect r="r" b="b" t="t" l="l"/>
            <a:pathLst>
              <a:path h="6226908" w="7686075">
                <a:moveTo>
                  <a:pt x="0" y="0"/>
                </a:moveTo>
                <a:lnTo>
                  <a:pt x="7686075" y="0"/>
                </a:lnTo>
                <a:lnTo>
                  <a:pt x="7686075" y="6226908"/>
                </a:lnTo>
                <a:lnTo>
                  <a:pt x="0" y="6226908"/>
                </a:lnTo>
                <a:lnTo>
                  <a:pt x="0" y="0"/>
                </a:lnTo>
                <a:close/>
              </a:path>
            </a:pathLst>
          </a:custGeom>
          <a:blipFill>
            <a:blip r:embed="rId4"/>
            <a:stretch>
              <a:fillRect l="0" t="0" r="0" b="0"/>
            </a:stretch>
          </a:blipFill>
        </p:spPr>
      </p:sp>
      <p:sp>
        <p:nvSpPr>
          <p:cNvPr name="TextBox 4" id="4"/>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2E2E2E"/>
                </a:solidFill>
                <a:latin typeface="Noto Serif Display"/>
                <a:ea typeface="Noto Serif Display"/>
                <a:cs typeface="Noto Serif Display"/>
                <a:sym typeface="Noto Serif Display"/>
              </a:rPr>
              <a:t>4</a:t>
            </a:r>
          </a:p>
        </p:txBody>
      </p:sp>
      <p:sp>
        <p:nvSpPr>
          <p:cNvPr name="TextBox 5" id="5"/>
          <p:cNvSpPr txBox="true"/>
          <p:nvPr/>
        </p:nvSpPr>
        <p:spPr>
          <a:xfrm rot="0">
            <a:off x="361375" y="1228725"/>
            <a:ext cx="7761335" cy="9058275"/>
          </a:xfrm>
          <a:prstGeom prst="rect">
            <a:avLst/>
          </a:prstGeom>
        </p:spPr>
        <p:txBody>
          <a:bodyPr anchor="t" rtlCol="false" tIns="0" lIns="0" bIns="0" rIns="0">
            <a:spAutoFit/>
          </a:bodyPr>
          <a:lstStyle/>
          <a:p>
            <a:pPr algn="l">
              <a:lnSpc>
                <a:spcPts val="4200"/>
              </a:lnSpc>
            </a:pPr>
            <a:r>
              <a:rPr lang="en-US" sz="3000" b="true">
                <a:solidFill>
                  <a:srgbClr val="2E2E2E"/>
                </a:solidFill>
                <a:latin typeface="Cabin Bold"/>
                <a:ea typeface="Cabin Bold"/>
                <a:cs typeface="Cabin Bold"/>
                <a:sym typeface="Cabin Bold"/>
              </a:rPr>
              <a:t>C</a:t>
            </a:r>
            <a:r>
              <a:rPr lang="en-US" b="true" sz="3000">
                <a:solidFill>
                  <a:srgbClr val="2E2E2E"/>
                </a:solidFill>
                <a:latin typeface="Cabin Bold"/>
                <a:ea typeface="Cabin Bold"/>
                <a:cs typeface="Cabin Bold"/>
                <a:sym typeface="Cabin Bold"/>
              </a:rPr>
              <a:t>ác chức năng chính:</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Index: Hiển thị thông tin tài khoản đã đăng nhập, chuyển hướng đến trang đăng nhập nếu chưa đăng nhập.</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Edit: Chỉnh sửa thông tin tài khoản, giữ tên đăng nhập và mật khẩu cũ nếu không thay đổi.</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Delete: Xóa tài khoản và thông tin phiên làm việc, sau đó quay về trang đăng nhập.</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Login: Kiểm tra và lưu ID người dùng vào session khi đăng nhập thành công.</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Logout: Xóa dữ liệu phiên làm việc và quay về trang chính.</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Register: Đăng ký tài khoản, kiểm tra tên đăng nhập tồn tại, rồi chuyển hướng đến trang đăng nhập nếu thành công.</a:t>
            </a:r>
          </a:p>
          <a:p>
            <a:pPr algn="l">
              <a:lnSpc>
                <a:spcPts val="4200"/>
              </a:lnSpc>
            </a:pPr>
          </a:p>
        </p:txBody>
      </p:sp>
      <p:sp>
        <p:nvSpPr>
          <p:cNvPr name="TextBox 6" id="6"/>
          <p:cNvSpPr txBox="true"/>
          <p:nvPr/>
        </p:nvSpPr>
        <p:spPr>
          <a:xfrm rot="0">
            <a:off x="192733" y="242173"/>
            <a:ext cx="5330658" cy="638175"/>
          </a:xfrm>
          <a:prstGeom prst="rect">
            <a:avLst/>
          </a:prstGeom>
        </p:spPr>
        <p:txBody>
          <a:bodyPr anchor="t" rtlCol="false" tIns="0" lIns="0" bIns="0" rIns="0">
            <a:spAutoFit/>
          </a:bodyPr>
          <a:lstStyle/>
          <a:p>
            <a:pPr algn="ctr" marL="0" indent="0" lvl="0">
              <a:lnSpc>
                <a:spcPts val="4950"/>
              </a:lnSpc>
            </a:pPr>
            <a:r>
              <a:rPr lang="en-US" b="true" sz="4500">
                <a:solidFill>
                  <a:srgbClr val="2E2E2E"/>
                </a:solidFill>
                <a:latin typeface="Cabin Bold"/>
                <a:ea typeface="Cabin Bold"/>
                <a:cs typeface="Cabin Bold"/>
                <a:sym typeface="Cabin Bold"/>
              </a:rPr>
              <a:t>TaiKhoanController</a:t>
            </a:r>
          </a:p>
        </p:txBody>
      </p:sp>
      <p:sp>
        <p:nvSpPr>
          <p:cNvPr name="TextBox 7" id="7"/>
          <p:cNvSpPr txBox="true"/>
          <p:nvPr/>
        </p:nvSpPr>
        <p:spPr>
          <a:xfrm rot="0">
            <a:off x="9144000" y="8221734"/>
            <a:ext cx="7702143" cy="1590675"/>
          </a:xfrm>
          <a:prstGeom prst="rect">
            <a:avLst/>
          </a:prstGeom>
        </p:spPr>
        <p:txBody>
          <a:bodyPr anchor="t" rtlCol="false" tIns="0" lIns="0" bIns="0" rIns="0">
            <a:spAutoFit/>
          </a:bodyPr>
          <a:lstStyle/>
          <a:p>
            <a:pPr algn="l">
              <a:lnSpc>
                <a:spcPts val="4200"/>
              </a:lnSpc>
              <a:spcBef>
                <a:spcPct val="0"/>
              </a:spcBef>
            </a:pPr>
            <a:r>
              <a:rPr lang="en-US" b="true" sz="3000">
                <a:solidFill>
                  <a:srgbClr val="2E2E2E"/>
                </a:solidFill>
                <a:latin typeface="Cabin Bold"/>
                <a:ea typeface="Cabin Bold"/>
                <a:cs typeface="Cabin Bold"/>
                <a:sym typeface="Cabin Bold"/>
              </a:rPr>
              <a:t>Controller này sử dụng session để quản lý xác thực người dùng và có cơ chế xử lý, kiểm tra dữ liệu nhằm đảm bảo an toàn và chính xác.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5589959">
            <a:off x="1891045" y="7843639"/>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10727" y="-2115057"/>
            <a:ext cx="3400271" cy="4758649"/>
          </a:xfrm>
          <a:custGeom>
            <a:avLst/>
            <a:gdLst/>
            <a:ahLst/>
            <a:cxnLst/>
            <a:rect r="r" b="b" t="t" l="l"/>
            <a:pathLst>
              <a:path h="4758649" w="3400271">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2643591"/>
            <a:ext cx="7566998" cy="5286667"/>
          </a:xfrm>
          <a:custGeom>
            <a:avLst/>
            <a:gdLst/>
            <a:ahLst/>
            <a:cxnLst/>
            <a:rect r="r" b="b" t="t" l="l"/>
            <a:pathLst>
              <a:path h="5286667" w="7566998">
                <a:moveTo>
                  <a:pt x="0" y="0"/>
                </a:moveTo>
                <a:lnTo>
                  <a:pt x="7566998" y="0"/>
                </a:lnTo>
                <a:lnTo>
                  <a:pt x="7566998" y="5286667"/>
                </a:lnTo>
                <a:lnTo>
                  <a:pt x="0" y="5286667"/>
                </a:lnTo>
                <a:lnTo>
                  <a:pt x="0" y="0"/>
                </a:lnTo>
                <a:close/>
              </a:path>
            </a:pathLst>
          </a:custGeom>
          <a:blipFill>
            <a:blip r:embed="rId6"/>
            <a:stretch>
              <a:fillRect l="-4981" t="0" r="-7245" b="0"/>
            </a:stretch>
          </a:blipFill>
        </p:spPr>
      </p:sp>
      <p:sp>
        <p:nvSpPr>
          <p:cNvPr name="TextBox 5" id="5"/>
          <p:cNvSpPr txBox="true"/>
          <p:nvPr/>
        </p:nvSpPr>
        <p:spPr>
          <a:xfrm rot="0">
            <a:off x="302017" y="390525"/>
            <a:ext cx="6009070" cy="638175"/>
          </a:xfrm>
          <a:prstGeom prst="rect">
            <a:avLst/>
          </a:prstGeom>
        </p:spPr>
        <p:txBody>
          <a:bodyPr anchor="t" rtlCol="false" tIns="0" lIns="0" bIns="0" rIns="0">
            <a:spAutoFit/>
          </a:bodyPr>
          <a:lstStyle/>
          <a:p>
            <a:pPr algn="l">
              <a:lnSpc>
                <a:spcPts val="4950"/>
              </a:lnSpc>
            </a:pPr>
            <a:r>
              <a:rPr lang="en-US" sz="4500" b="true">
                <a:solidFill>
                  <a:srgbClr val="2E2E2E"/>
                </a:solidFill>
                <a:latin typeface="Cabin Bold"/>
                <a:ea typeface="Cabin Bold"/>
                <a:cs typeface="Cabin Bold"/>
                <a:sym typeface="Cabin Bold"/>
              </a:rPr>
              <a:t>VanBanDenController</a:t>
            </a:r>
          </a:p>
        </p:txBody>
      </p:sp>
      <p:sp>
        <p:nvSpPr>
          <p:cNvPr name="TextBox 6" id="6"/>
          <p:cNvSpPr txBox="true"/>
          <p:nvPr/>
        </p:nvSpPr>
        <p:spPr>
          <a:xfrm rot="0">
            <a:off x="773599" y="1391285"/>
            <a:ext cx="7817951" cy="8524875"/>
          </a:xfrm>
          <a:prstGeom prst="rect">
            <a:avLst/>
          </a:prstGeom>
        </p:spPr>
        <p:txBody>
          <a:bodyPr anchor="t" rtlCol="false" tIns="0" lIns="0" bIns="0" rIns="0">
            <a:spAutoFit/>
          </a:bodyPr>
          <a:lstStyle/>
          <a:p>
            <a:pPr algn="l">
              <a:lnSpc>
                <a:spcPts val="4200"/>
              </a:lnSpc>
            </a:pPr>
            <a:r>
              <a:rPr lang="en-US" sz="3000" b="true">
                <a:solidFill>
                  <a:srgbClr val="2E2E2E"/>
                </a:solidFill>
                <a:latin typeface="Cabin Bold"/>
                <a:ea typeface="Cabin Bold"/>
                <a:cs typeface="Cabin Bold"/>
                <a:sym typeface="Cabin Bold"/>
              </a:rPr>
              <a:t>Chức năng chính :</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IsUserLoggedIn: Kiểm tra </a:t>
            </a:r>
            <a:r>
              <a:rPr lang="en-US" b="true" sz="3000">
                <a:solidFill>
                  <a:srgbClr val="2E2E2E"/>
                </a:solidFill>
                <a:latin typeface="Cabin Bold"/>
                <a:ea typeface="Cabin Bold"/>
                <a:cs typeface="Cabin Bold"/>
                <a:sym typeface="Cabin Bold"/>
              </a:rPr>
              <a:t>trạng thái đăng nhập.</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Index: Hiển thị danh sách văn bản đến, chuyển hướng đăng nhập nếu cần.</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Create: Tạo văn bản mới, xử lý và lưu dữ liệu.</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Edit: Chỉnh sửa văn bản, kiểm tra dữ liệu và cập nhật.</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Delete: Xóa văn bản, xác thực đăng nhập trước khi xóa.</a:t>
            </a:r>
          </a:p>
          <a:p>
            <a:pPr algn="l" marL="647700" indent="-323850" lvl="1">
              <a:lnSpc>
                <a:spcPts val="4200"/>
              </a:lnSpc>
              <a:buFont typeface="Arial"/>
              <a:buChar char="•"/>
            </a:pPr>
            <a:r>
              <a:rPr lang="en-US" b="true" sz="3000">
                <a:solidFill>
                  <a:srgbClr val="2E2E2E"/>
                </a:solidFill>
                <a:latin typeface="Cabin Bold"/>
                <a:ea typeface="Cabin Bold"/>
                <a:cs typeface="Cabin Bold"/>
                <a:sym typeface="Cabin Bold"/>
              </a:rPr>
              <a:t>VanBanDenExists: Kiểm tra văn bản có tồn tại hay không.</a:t>
            </a:r>
          </a:p>
          <a:p>
            <a:pPr algn="l">
              <a:lnSpc>
                <a:spcPts val="4200"/>
              </a:lnSpc>
            </a:pPr>
            <a:r>
              <a:rPr lang="en-US" sz="3000" b="true">
                <a:solidFill>
                  <a:srgbClr val="2E2E2E"/>
                </a:solidFill>
                <a:latin typeface="Cabin Bold"/>
                <a:ea typeface="Cabin Bold"/>
                <a:cs typeface="Cabin Bold"/>
                <a:sym typeface="Cabin Bold"/>
              </a:rPr>
              <a:t>Controller dùng Session để xác thực người dùng trước mọi thao tác.</a:t>
            </a:r>
          </a:p>
          <a:p>
            <a:pPr algn="l">
              <a:lnSpc>
                <a:spcPts val="4200"/>
              </a:lnSpc>
            </a:pPr>
          </a:p>
        </p:txBody>
      </p:sp>
      <p:sp>
        <p:nvSpPr>
          <p:cNvPr name="TextBox 7" id="7"/>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2E0"/>
        </a:solidFill>
      </p:bgPr>
    </p:bg>
    <p:spTree>
      <p:nvGrpSpPr>
        <p:cNvPr id="1" name=""/>
        <p:cNvGrpSpPr/>
        <p:nvPr/>
      </p:nvGrpSpPr>
      <p:grpSpPr>
        <a:xfrm>
          <a:off x="0" y="0"/>
          <a:ext cx="0" cy="0"/>
          <a:chOff x="0" y="0"/>
          <a:chExt cx="0" cy="0"/>
        </a:xfrm>
      </p:grpSpPr>
      <p:sp>
        <p:nvSpPr>
          <p:cNvPr name="Freeform 2" id="2"/>
          <p:cNvSpPr/>
          <p:nvPr/>
        </p:nvSpPr>
        <p:spPr>
          <a:xfrm flipH="false" flipV="false" rot="0">
            <a:off x="10026862" y="2629369"/>
            <a:ext cx="8261138" cy="1922592"/>
          </a:xfrm>
          <a:custGeom>
            <a:avLst/>
            <a:gdLst/>
            <a:ahLst/>
            <a:cxnLst/>
            <a:rect r="r" b="b" t="t" l="l"/>
            <a:pathLst>
              <a:path h="1922592" w="8261138">
                <a:moveTo>
                  <a:pt x="0" y="0"/>
                </a:moveTo>
                <a:lnTo>
                  <a:pt x="8261138" y="0"/>
                </a:lnTo>
                <a:lnTo>
                  <a:pt x="8261138" y="1922593"/>
                </a:lnTo>
                <a:lnTo>
                  <a:pt x="0" y="1922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2E2E2E"/>
                </a:solidFill>
                <a:latin typeface="Noto Serif Display"/>
                <a:ea typeface="Noto Serif Display"/>
                <a:cs typeface="Noto Serif Display"/>
                <a:sym typeface="Noto Serif Display"/>
              </a:rPr>
              <a:t>6</a:t>
            </a:r>
          </a:p>
        </p:txBody>
      </p:sp>
      <p:sp>
        <p:nvSpPr>
          <p:cNvPr name="Freeform 4" id="4"/>
          <p:cNvSpPr/>
          <p:nvPr/>
        </p:nvSpPr>
        <p:spPr>
          <a:xfrm flipH="false" flipV="false" rot="-5589959">
            <a:off x="1891045" y="7843639"/>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10727" y="-2115057"/>
            <a:ext cx="3400271" cy="4758649"/>
          </a:xfrm>
          <a:custGeom>
            <a:avLst/>
            <a:gdLst/>
            <a:ahLst/>
            <a:cxnLst/>
            <a:rect r="r" b="b" t="t" l="l"/>
            <a:pathLst>
              <a:path h="4758649" w="3400271">
                <a:moveTo>
                  <a:pt x="0" y="0"/>
                </a:moveTo>
                <a:lnTo>
                  <a:pt x="3400271" y="0"/>
                </a:lnTo>
                <a:lnTo>
                  <a:pt x="3400271" y="4758648"/>
                </a:lnTo>
                <a:lnTo>
                  <a:pt x="0" y="47586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144000" y="1457960"/>
            <a:ext cx="7566998" cy="5286667"/>
          </a:xfrm>
          <a:custGeom>
            <a:avLst/>
            <a:gdLst/>
            <a:ahLst/>
            <a:cxnLst/>
            <a:rect r="r" b="b" t="t" l="l"/>
            <a:pathLst>
              <a:path h="5286667" w="7566998">
                <a:moveTo>
                  <a:pt x="0" y="0"/>
                </a:moveTo>
                <a:lnTo>
                  <a:pt x="7566998" y="0"/>
                </a:lnTo>
                <a:lnTo>
                  <a:pt x="7566998" y="5286667"/>
                </a:lnTo>
                <a:lnTo>
                  <a:pt x="0" y="5286667"/>
                </a:lnTo>
                <a:lnTo>
                  <a:pt x="0" y="0"/>
                </a:lnTo>
                <a:close/>
              </a:path>
            </a:pathLst>
          </a:custGeom>
          <a:blipFill>
            <a:blip r:embed="rId8"/>
            <a:stretch>
              <a:fillRect l="-7846" t="0" r="-7846" b="0"/>
            </a:stretch>
          </a:blipFill>
        </p:spPr>
      </p:sp>
      <p:sp>
        <p:nvSpPr>
          <p:cNvPr name="TextBox 7" id="7"/>
          <p:cNvSpPr txBox="true"/>
          <p:nvPr/>
        </p:nvSpPr>
        <p:spPr>
          <a:xfrm rot="0">
            <a:off x="302017" y="390525"/>
            <a:ext cx="6009070" cy="638175"/>
          </a:xfrm>
          <a:prstGeom prst="rect">
            <a:avLst/>
          </a:prstGeom>
        </p:spPr>
        <p:txBody>
          <a:bodyPr anchor="t" rtlCol="false" tIns="0" lIns="0" bIns="0" rIns="0">
            <a:spAutoFit/>
          </a:bodyPr>
          <a:lstStyle/>
          <a:p>
            <a:pPr algn="l">
              <a:lnSpc>
                <a:spcPts val="4950"/>
              </a:lnSpc>
            </a:pPr>
            <a:r>
              <a:rPr lang="en-US" sz="4500" b="true">
                <a:solidFill>
                  <a:srgbClr val="2E2E2E"/>
                </a:solidFill>
                <a:latin typeface="Cabin Bold"/>
                <a:ea typeface="Cabin Bold"/>
                <a:cs typeface="Cabin Bold"/>
                <a:sym typeface="Cabin Bold"/>
              </a:rPr>
              <a:t>VanBanDiController</a:t>
            </a:r>
          </a:p>
        </p:txBody>
      </p:sp>
      <p:sp>
        <p:nvSpPr>
          <p:cNvPr name="TextBox 8" id="8"/>
          <p:cNvSpPr txBox="true"/>
          <p:nvPr/>
        </p:nvSpPr>
        <p:spPr>
          <a:xfrm rot="0">
            <a:off x="773599" y="1391285"/>
            <a:ext cx="7817951" cy="8524875"/>
          </a:xfrm>
          <a:prstGeom prst="rect">
            <a:avLst/>
          </a:prstGeom>
        </p:spPr>
        <p:txBody>
          <a:bodyPr anchor="t" rtlCol="false" tIns="0" lIns="0" bIns="0" rIns="0">
            <a:spAutoFit/>
          </a:bodyPr>
          <a:lstStyle/>
          <a:p>
            <a:pPr algn="l">
              <a:lnSpc>
                <a:spcPts val="4200"/>
              </a:lnSpc>
            </a:pPr>
            <a:r>
              <a:rPr lang="en-US" sz="3000" b="true">
                <a:solidFill>
                  <a:srgbClr val="000000"/>
                </a:solidFill>
                <a:latin typeface="Cabin Bold"/>
                <a:ea typeface="Cabin Bold"/>
                <a:cs typeface="Cabin Bold"/>
                <a:sym typeface="Cabin Bold"/>
              </a:rPr>
              <a:t>Chức năng chính :</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IsUserLoggedIn: Kiểm tra trạng thái đăng nhập.</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Index: Hiển thị danh sách văn bản đi, chuyển hướng đăng nhập nếu chưa đăng nhập.</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Create: Tạo văn bản mới, kiểm tra trùng số văn bản trước khi lưu.</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Edit: Chỉnh sửa văn bản, xác thực số văn bản không trùng (trừ văn bản hiện tại).</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Delete: Xóa văn bản đi sau khi xác thực đăng nhập.</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VanBanDiExists: Kiểm tra văn bản đi có tồn tại không.</a:t>
            </a:r>
          </a:p>
          <a:p>
            <a:pPr algn="l">
              <a:lnSpc>
                <a:spcPts val="4200"/>
              </a:lnSpc>
            </a:pPr>
          </a:p>
          <a:p>
            <a:pPr algn="l">
              <a:lnSpc>
                <a:spcPts val="4200"/>
              </a:lnSpc>
            </a:pPr>
          </a:p>
        </p:txBody>
      </p:sp>
      <p:sp>
        <p:nvSpPr>
          <p:cNvPr name="TextBox 9" id="9"/>
          <p:cNvSpPr txBox="true"/>
          <p:nvPr/>
        </p:nvSpPr>
        <p:spPr>
          <a:xfrm rot="0">
            <a:off x="8709914" y="7705724"/>
            <a:ext cx="8641719" cy="1552576"/>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Cabin Bold"/>
                <a:ea typeface="Cabin Bold"/>
                <a:cs typeface="Cabin Bold"/>
                <a:sym typeface="Cabin Bold"/>
              </a:rPr>
              <a:t>Controller sử dụng Session để đảm bảo người dùng đã đăng nhập trước khi thực hiện các thao tác với dữ liệu.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5589959">
            <a:off x="1891045" y="7843639"/>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10727" y="-2115057"/>
            <a:ext cx="3400271" cy="4758649"/>
          </a:xfrm>
          <a:custGeom>
            <a:avLst/>
            <a:gdLst/>
            <a:ahLst/>
            <a:cxnLst/>
            <a:rect r="r" b="b" t="t" l="l"/>
            <a:pathLst>
              <a:path h="4758649" w="3400271">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16057" y="2304203"/>
            <a:ext cx="8589340" cy="2839297"/>
          </a:xfrm>
          <a:custGeom>
            <a:avLst/>
            <a:gdLst/>
            <a:ahLst/>
            <a:cxnLst/>
            <a:rect r="r" b="b" t="t" l="l"/>
            <a:pathLst>
              <a:path h="2839297" w="8589340">
                <a:moveTo>
                  <a:pt x="0" y="0"/>
                </a:moveTo>
                <a:lnTo>
                  <a:pt x="8589340" y="0"/>
                </a:lnTo>
                <a:lnTo>
                  <a:pt x="8589340" y="2839297"/>
                </a:lnTo>
                <a:lnTo>
                  <a:pt x="0" y="2839297"/>
                </a:lnTo>
                <a:lnTo>
                  <a:pt x="0" y="0"/>
                </a:lnTo>
                <a:close/>
              </a:path>
            </a:pathLst>
          </a:custGeom>
          <a:blipFill>
            <a:blip r:embed="rId6"/>
            <a:stretch>
              <a:fillRect l="-7853" t="0" r="-12902" b="0"/>
            </a:stretch>
          </a:blipFill>
        </p:spPr>
      </p:sp>
      <p:sp>
        <p:nvSpPr>
          <p:cNvPr name="TextBox 5" id="5"/>
          <p:cNvSpPr txBox="true"/>
          <p:nvPr/>
        </p:nvSpPr>
        <p:spPr>
          <a:xfrm rot="0">
            <a:off x="302017" y="390525"/>
            <a:ext cx="6009070" cy="638175"/>
          </a:xfrm>
          <a:prstGeom prst="rect">
            <a:avLst/>
          </a:prstGeom>
        </p:spPr>
        <p:txBody>
          <a:bodyPr anchor="t" rtlCol="false" tIns="0" lIns="0" bIns="0" rIns="0">
            <a:spAutoFit/>
          </a:bodyPr>
          <a:lstStyle/>
          <a:p>
            <a:pPr algn="l">
              <a:lnSpc>
                <a:spcPts val="4950"/>
              </a:lnSpc>
            </a:pPr>
            <a:r>
              <a:rPr lang="en-US" sz="4500" b="true">
                <a:solidFill>
                  <a:srgbClr val="000000"/>
                </a:solidFill>
                <a:latin typeface="Cabin Bold"/>
                <a:ea typeface="Cabin Bold"/>
                <a:cs typeface="Cabin Bold"/>
                <a:sym typeface="Cabin Bold"/>
              </a:rPr>
              <a:t>ThongKeController</a:t>
            </a:r>
          </a:p>
        </p:txBody>
      </p:sp>
      <p:sp>
        <p:nvSpPr>
          <p:cNvPr name="TextBox 6" id="6"/>
          <p:cNvSpPr txBox="true"/>
          <p:nvPr/>
        </p:nvSpPr>
        <p:spPr>
          <a:xfrm rot="0">
            <a:off x="302017" y="1608110"/>
            <a:ext cx="7817951" cy="8524875"/>
          </a:xfrm>
          <a:prstGeom prst="rect">
            <a:avLst/>
          </a:prstGeom>
        </p:spPr>
        <p:txBody>
          <a:bodyPr anchor="t" rtlCol="false" tIns="0" lIns="0" bIns="0" rIns="0">
            <a:spAutoFit/>
          </a:bodyPr>
          <a:lstStyle/>
          <a:p>
            <a:pPr algn="l">
              <a:lnSpc>
                <a:spcPts val="4200"/>
              </a:lnSpc>
            </a:pPr>
            <a:r>
              <a:rPr lang="en-US" sz="3000" b="true">
                <a:solidFill>
                  <a:srgbClr val="000000"/>
                </a:solidFill>
                <a:latin typeface="Cabin Bold"/>
                <a:ea typeface="Cabin Bold"/>
                <a:cs typeface="Cabin Bold"/>
                <a:sym typeface="Cabin Bold"/>
              </a:rPr>
              <a:t>Chức năng chính :</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IsUserLoggedIn: Kiểm tra xem người dùng đã đăng nhập hay chưa.</a:t>
            </a:r>
          </a:p>
          <a:p>
            <a:pPr algn="l" marL="647700" indent="-323850" lvl="1">
              <a:lnSpc>
                <a:spcPts val="4200"/>
              </a:lnSpc>
              <a:buFont typeface="Arial"/>
              <a:buChar char="•"/>
            </a:pPr>
            <a:r>
              <a:rPr lang="en-US" b="true" sz="3000">
                <a:solidFill>
                  <a:srgbClr val="000000"/>
                </a:solidFill>
                <a:latin typeface="Cabin Bold"/>
                <a:ea typeface="Cabin Bold"/>
                <a:cs typeface="Cabin Bold"/>
                <a:sym typeface="Cabin Bold"/>
              </a:rPr>
              <a:t>Index:</a:t>
            </a:r>
          </a:p>
          <a:p>
            <a:pPr algn="l" marL="1295400" indent="-431800" lvl="2">
              <a:lnSpc>
                <a:spcPts val="4200"/>
              </a:lnSpc>
              <a:buFont typeface="Arial"/>
              <a:buChar char="⚬"/>
            </a:pPr>
            <a:r>
              <a:rPr lang="en-US" b="true" sz="3000">
                <a:solidFill>
                  <a:srgbClr val="000000"/>
                </a:solidFill>
                <a:latin typeface="Cabin Bold"/>
                <a:ea typeface="Cabin Bold"/>
                <a:cs typeface="Cabin Bold"/>
                <a:sym typeface="Cabin Bold"/>
              </a:rPr>
              <a:t>Kiểm tra đăng nhập và chuyển hướng đến trang đăng nhập nếu chưa đăng nhập.</a:t>
            </a:r>
          </a:p>
          <a:p>
            <a:pPr algn="l" marL="1295400" indent="-431800" lvl="2">
              <a:lnSpc>
                <a:spcPts val="4200"/>
              </a:lnSpc>
              <a:buFont typeface="Arial"/>
              <a:buChar char="⚬"/>
            </a:pPr>
            <a:r>
              <a:rPr lang="en-US" b="true" sz="3000">
                <a:solidFill>
                  <a:srgbClr val="000000"/>
                </a:solidFill>
                <a:latin typeface="Cabin Bold"/>
                <a:ea typeface="Cabin Bold"/>
                <a:cs typeface="Cabin Bold"/>
                <a:sym typeface="Cabin Bold"/>
              </a:rPr>
              <a:t>T</a:t>
            </a:r>
            <a:r>
              <a:rPr lang="en-US" b="true" sz="3000">
                <a:solidFill>
                  <a:srgbClr val="000000"/>
                </a:solidFill>
                <a:latin typeface="Cabin Bold"/>
                <a:ea typeface="Cabin Bold"/>
                <a:cs typeface="Cabin Bold"/>
                <a:sym typeface="Cabin Bold"/>
              </a:rPr>
              <a:t>ruy xuất danh sách văn bản đến (VanBanDen) và văn bản đi (VanBanDi).</a:t>
            </a:r>
          </a:p>
          <a:p>
            <a:pPr algn="l" marL="1295400" indent="-431800" lvl="2">
              <a:lnSpc>
                <a:spcPts val="4200"/>
              </a:lnSpc>
              <a:buFont typeface="Arial"/>
              <a:buChar char="⚬"/>
            </a:pPr>
            <a:r>
              <a:rPr lang="en-US" b="true" sz="3000">
                <a:solidFill>
                  <a:srgbClr val="000000"/>
                </a:solidFill>
                <a:latin typeface="Cabin Bold"/>
                <a:ea typeface="Cabin Bold"/>
                <a:cs typeface="Cabin Bold"/>
                <a:sym typeface="Cabin Bold"/>
              </a:rPr>
              <a:t>Thực h</a:t>
            </a:r>
            <a:r>
              <a:rPr lang="en-US" b="true" sz="3000">
                <a:solidFill>
                  <a:srgbClr val="000000"/>
                </a:solidFill>
                <a:latin typeface="Cabin Bold"/>
                <a:ea typeface="Cabin Bold"/>
                <a:cs typeface="Cabin Bold"/>
                <a:sym typeface="Cabin Bold"/>
              </a:rPr>
              <a:t>iện tìm kiếm theo điều kiện nếu có từ khóa (searchString).</a:t>
            </a:r>
          </a:p>
          <a:p>
            <a:pPr algn="l" marL="1295400" indent="-431800" lvl="2">
              <a:lnSpc>
                <a:spcPts val="4200"/>
              </a:lnSpc>
              <a:buFont typeface="Arial"/>
              <a:buChar char="⚬"/>
            </a:pPr>
            <a:r>
              <a:rPr lang="en-US" b="true" sz="3000">
                <a:solidFill>
                  <a:srgbClr val="000000"/>
                </a:solidFill>
                <a:latin typeface="Cabin Bold"/>
                <a:ea typeface="Cabin Bold"/>
                <a:cs typeface="Cabin Bold"/>
                <a:sym typeface="Cabin Bold"/>
              </a:rPr>
              <a:t>Tạo một viewModel chứa danh sách văn bản đến và đi và trả về trang thống kê.</a:t>
            </a:r>
          </a:p>
          <a:p>
            <a:pPr algn="l">
              <a:lnSpc>
                <a:spcPts val="4200"/>
              </a:lnSpc>
            </a:pPr>
          </a:p>
          <a:p>
            <a:pPr algn="l">
              <a:lnSpc>
                <a:spcPts val="4200"/>
              </a:lnSpc>
            </a:pPr>
          </a:p>
        </p:txBody>
      </p:sp>
      <p:sp>
        <p:nvSpPr>
          <p:cNvPr name="TextBox 7" id="7"/>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7</a:t>
            </a:r>
          </a:p>
        </p:txBody>
      </p:sp>
      <p:sp>
        <p:nvSpPr>
          <p:cNvPr name="TextBox 8" id="8"/>
          <p:cNvSpPr txBox="true"/>
          <p:nvPr/>
        </p:nvSpPr>
        <p:spPr>
          <a:xfrm rot="0">
            <a:off x="8802247" y="7079340"/>
            <a:ext cx="8641719" cy="1552576"/>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Cabin Bold"/>
                <a:ea typeface="Cabin Bold"/>
                <a:cs typeface="Cabin Bold"/>
                <a:sym typeface="Cabin Bold"/>
              </a:rPr>
              <a:t>Controller này sử dụng Session để xác thực người dùng trước khi cho phép truy cập các chức năng thống kê.</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589959">
            <a:off x="1891045" y="7843639"/>
            <a:ext cx="453097" cy="3611641"/>
          </a:xfrm>
          <a:custGeom>
            <a:avLst/>
            <a:gdLst/>
            <a:ahLst/>
            <a:cxnLst/>
            <a:rect r="r" b="b" t="t" l="l"/>
            <a:pathLst>
              <a:path h="3611641" w="453097">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10727" y="-2115057"/>
            <a:ext cx="3400271" cy="4758649"/>
          </a:xfrm>
          <a:custGeom>
            <a:avLst/>
            <a:gdLst/>
            <a:ahLst/>
            <a:cxnLst/>
            <a:rect r="r" b="b" t="t" l="l"/>
            <a:pathLst>
              <a:path h="4758649" w="3400271">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5703" y="1405499"/>
            <a:ext cx="6538098" cy="3899313"/>
          </a:xfrm>
          <a:custGeom>
            <a:avLst/>
            <a:gdLst/>
            <a:ahLst/>
            <a:cxnLst/>
            <a:rect r="r" b="b" t="t" l="l"/>
            <a:pathLst>
              <a:path h="3899313" w="6538098">
                <a:moveTo>
                  <a:pt x="0" y="0"/>
                </a:moveTo>
                <a:lnTo>
                  <a:pt x="6538098" y="0"/>
                </a:lnTo>
                <a:lnTo>
                  <a:pt x="6538098" y="3899313"/>
                </a:lnTo>
                <a:lnTo>
                  <a:pt x="0" y="3899313"/>
                </a:lnTo>
                <a:lnTo>
                  <a:pt x="0" y="0"/>
                </a:lnTo>
                <a:close/>
              </a:path>
            </a:pathLst>
          </a:custGeom>
          <a:blipFill>
            <a:blip r:embed="rId6"/>
            <a:stretch>
              <a:fillRect l="-10031" t="0" r="-27671" b="0"/>
            </a:stretch>
          </a:blipFill>
        </p:spPr>
      </p:sp>
      <p:sp>
        <p:nvSpPr>
          <p:cNvPr name="Freeform 5" id="5"/>
          <p:cNvSpPr/>
          <p:nvPr/>
        </p:nvSpPr>
        <p:spPr>
          <a:xfrm flipH="false" flipV="false" rot="0">
            <a:off x="9688619" y="1405499"/>
            <a:ext cx="7244218" cy="2265806"/>
          </a:xfrm>
          <a:custGeom>
            <a:avLst/>
            <a:gdLst/>
            <a:ahLst/>
            <a:cxnLst/>
            <a:rect r="r" b="b" t="t" l="l"/>
            <a:pathLst>
              <a:path h="2265806" w="7244218">
                <a:moveTo>
                  <a:pt x="0" y="0"/>
                </a:moveTo>
                <a:lnTo>
                  <a:pt x="7244217" y="0"/>
                </a:lnTo>
                <a:lnTo>
                  <a:pt x="7244217" y="2265807"/>
                </a:lnTo>
                <a:lnTo>
                  <a:pt x="0" y="2265807"/>
                </a:lnTo>
                <a:lnTo>
                  <a:pt x="0" y="0"/>
                </a:lnTo>
                <a:close/>
              </a:path>
            </a:pathLst>
          </a:custGeom>
          <a:blipFill>
            <a:blip r:embed="rId7"/>
            <a:stretch>
              <a:fillRect l="-10031" t="0" r="-28264" b="0"/>
            </a:stretch>
          </a:blipFill>
        </p:spPr>
      </p:sp>
      <p:sp>
        <p:nvSpPr>
          <p:cNvPr name="Freeform 6" id="6"/>
          <p:cNvSpPr/>
          <p:nvPr/>
        </p:nvSpPr>
        <p:spPr>
          <a:xfrm flipH="false" flipV="false" rot="0">
            <a:off x="1245703" y="5955273"/>
            <a:ext cx="6538098" cy="3771575"/>
          </a:xfrm>
          <a:custGeom>
            <a:avLst/>
            <a:gdLst/>
            <a:ahLst/>
            <a:cxnLst/>
            <a:rect r="r" b="b" t="t" l="l"/>
            <a:pathLst>
              <a:path h="3771575" w="6538098">
                <a:moveTo>
                  <a:pt x="0" y="0"/>
                </a:moveTo>
                <a:lnTo>
                  <a:pt x="6538098" y="0"/>
                </a:lnTo>
                <a:lnTo>
                  <a:pt x="6538098" y="3771576"/>
                </a:lnTo>
                <a:lnTo>
                  <a:pt x="0" y="3771576"/>
                </a:lnTo>
                <a:lnTo>
                  <a:pt x="0" y="0"/>
                </a:lnTo>
                <a:close/>
              </a:path>
            </a:pathLst>
          </a:custGeom>
          <a:blipFill>
            <a:blip r:embed="rId8"/>
            <a:stretch>
              <a:fillRect l="-8374" t="0" r="-26901" b="0"/>
            </a:stretch>
          </a:blipFill>
        </p:spPr>
      </p:sp>
      <p:sp>
        <p:nvSpPr>
          <p:cNvPr name="Freeform 7" id="7"/>
          <p:cNvSpPr/>
          <p:nvPr/>
        </p:nvSpPr>
        <p:spPr>
          <a:xfrm flipH="false" flipV="false" rot="0">
            <a:off x="9989587" y="5312114"/>
            <a:ext cx="6943249" cy="4337346"/>
          </a:xfrm>
          <a:custGeom>
            <a:avLst/>
            <a:gdLst/>
            <a:ahLst/>
            <a:cxnLst/>
            <a:rect r="r" b="b" t="t" l="l"/>
            <a:pathLst>
              <a:path h="4337346" w="6943249">
                <a:moveTo>
                  <a:pt x="0" y="0"/>
                </a:moveTo>
                <a:lnTo>
                  <a:pt x="6943249" y="0"/>
                </a:lnTo>
                <a:lnTo>
                  <a:pt x="6943249" y="4337346"/>
                </a:lnTo>
                <a:lnTo>
                  <a:pt x="0" y="4337346"/>
                </a:lnTo>
                <a:lnTo>
                  <a:pt x="0" y="0"/>
                </a:lnTo>
                <a:close/>
              </a:path>
            </a:pathLst>
          </a:custGeom>
          <a:blipFill>
            <a:blip r:embed="rId9"/>
            <a:stretch>
              <a:fillRect l="-4637" t="0" r="-39959" b="0"/>
            </a:stretch>
          </a:blipFill>
        </p:spPr>
      </p:sp>
      <p:sp>
        <p:nvSpPr>
          <p:cNvPr name="TextBox 8" id="8"/>
          <p:cNvSpPr txBox="true"/>
          <p:nvPr/>
        </p:nvSpPr>
        <p:spPr>
          <a:xfrm rot="0">
            <a:off x="302017" y="390525"/>
            <a:ext cx="6009070" cy="638175"/>
          </a:xfrm>
          <a:prstGeom prst="rect">
            <a:avLst/>
          </a:prstGeom>
        </p:spPr>
        <p:txBody>
          <a:bodyPr anchor="t" rtlCol="false" tIns="0" lIns="0" bIns="0" rIns="0">
            <a:spAutoFit/>
          </a:bodyPr>
          <a:lstStyle/>
          <a:p>
            <a:pPr algn="l">
              <a:lnSpc>
                <a:spcPts val="4950"/>
              </a:lnSpc>
            </a:pPr>
            <a:r>
              <a:rPr lang="en-US" sz="4500" b="true">
                <a:solidFill>
                  <a:srgbClr val="2E2E2E"/>
                </a:solidFill>
                <a:latin typeface="Cabin Bold"/>
                <a:ea typeface="Cabin Bold"/>
                <a:cs typeface="Cabin Bold"/>
                <a:sym typeface="Cabin Bold"/>
              </a:rPr>
              <a:t>Các Models</a:t>
            </a:r>
          </a:p>
        </p:txBody>
      </p:sp>
      <p:sp>
        <p:nvSpPr>
          <p:cNvPr name="TextBox 9" id="9"/>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000000"/>
                </a:solidFill>
                <a:latin typeface="Noto Serif Display"/>
                <a:ea typeface="Noto Serif Display"/>
                <a:cs typeface="Noto Serif Display"/>
                <a:sym typeface="Noto Serif Displ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6CD70"/>
        </a:solidFill>
      </p:bgPr>
    </p:bg>
    <p:spTree>
      <p:nvGrpSpPr>
        <p:cNvPr id="1" name=""/>
        <p:cNvGrpSpPr/>
        <p:nvPr/>
      </p:nvGrpSpPr>
      <p:grpSpPr>
        <a:xfrm>
          <a:off x="0" y="0"/>
          <a:ext cx="0" cy="0"/>
          <a:chOff x="0" y="0"/>
          <a:chExt cx="0" cy="0"/>
        </a:xfrm>
      </p:grpSpPr>
      <p:sp>
        <p:nvSpPr>
          <p:cNvPr name="Freeform 2" id="2"/>
          <p:cNvSpPr/>
          <p:nvPr/>
        </p:nvSpPr>
        <p:spPr>
          <a:xfrm flipH="false" flipV="false" rot="0">
            <a:off x="12656734" y="4298255"/>
            <a:ext cx="2220821" cy="2115837"/>
          </a:xfrm>
          <a:custGeom>
            <a:avLst/>
            <a:gdLst/>
            <a:ahLst/>
            <a:cxnLst/>
            <a:rect r="r" b="b" t="t" l="l"/>
            <a:pathLst>
              <a:path h="2115837" w="2220821">
                <a:moveTo>
                  <a:pt x="0" y="0"/>
                </a:moveTo>
                <a:lnTo>
                  <a:pt x="2220822" y="0"/>
                </a:lnTo>
                <a:lnTo>
                  <a:pt x="2220822" y="2115837"/>
                </a:lnTo>
                <a:lnTo>
                  <a:pt x="0" y="2115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983610">
            <a:off x="-2904556" y="1035349"/>
            <a:ext cx="4015639" cy="3278221"/>
          </a:xfrm>
          <a:custGeom>
            <a:avLst/>
            <a:gdLst/>
            <a:ahLst/>
            <a:cxnLst/>
            <a:rect r="r" b="b" t="t" l="l"/>
            <a:pathLst>
              <a:path h="3278221" w="4015639">
                <a:moveTo>
                  <a:pt x="4015639" y="3278221"/>
                </a:moveTo>
                <a:lnTo>
                  <a:pt x="0" y="3278221"/>
                </a:lnTo>
                <a:lnTo>
                  <a:pt x="0" y="0"/>
                </a:lnTo>
                <a:lnTo>
                  <a:pt x="4015639" y="0"/>
                </a:lnTo>
                <a:lnTo>
                  <a:pt x="4015639" y="327822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54170" y="3045285"/>
            <a:ext cx="5083780" cy="2098215"/>
          </a:xfrm>
          <a:custGeom>
            <a:avLst/>
            <a:gdLst/>
            <a:ahLst/>
            <a:cxnLst/>
            <a:rect r="r" b="b" t="t" l="l"/>
            <a:pathLst>
              <a:path h="2098215" w="5083780">
                <a:moveTo>
                  <a:pt x="0" y="0"/>
                </a:moveTo>
                <a:lnTo>
                  <a:pt x="5083780" y="0"/>
                </a:lnTo>
                <a:lnTo>
                  <a:pt x="5083780" y="2098215"/>
                </a:lnTo>
                <a:lnTo>
                  <a:pt x="0" y="20982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031301" y="1028700"/>
            <a:ext cx="4227999" cy="8082940"/>
          </a:xfrm>
          <a:custGeom>
            <a:avLst/>
            <a:gdLst/>
            <a:ahLst/>
            <a:cxnLst/>
            <a:rect r="r" b="b" t="t" l="l"/>
            <a:pathLst>
              <a:path h="8082940" w="4227999">
                <a:moveTo>
                  <a:pt x="0" y="0"/>
                </a:moveTo>
                <a:lnTo>
                  <a:pt x="4227999" y="0"/>
                </a:lnTo>
                <a:lnTo>
                  <a:pt x="4227999" y="8082940"/>
                </a:lnTo>
                <a:lnTo>
                  <a:pt x="0" y="8082940"/>
                </a:lnTo>
                <a:lnTo>
                  <a:pt x="0" y="0"/>
                </a:lnTo>
                <a:close/>
              </a:path>
            </a:pathLst>
          </a:custGeom>
          <a:blipFill>
            <a:blip r:embed="rId8"/>
            <a:stretch>
              <a:fillRect l="0" t="0" r="0" b="0"/>
            </a:stretch>
          </a:blipFill>
        </p:spPr>
      </p:sp>
      <p:sp>
        <p:nvSpPr>
          <p:cNvPr name="Freeform 6" id="6"/>
          <p:cNvSpPr/>
          <p:nvPr/>
        </p:nvSpPr>
        <p:spPr>
          <a:xfrm flipH="false" flipV="false" rot="0">
            <a:off x="676379" y="2004697"/>
            <a:ext cx="12096897" cy="6026171"/>
          </a:xfrm>
          <a:custGeom>
            <a:avLst/>
            <a:gdLst/>
            <a:ahLst/>
            <a:cxnLst/>
            <a:rect r="r" b="b" t="t" l="l"/>
            <a:pathLst>
              <a:path h="6026171" w="12096897">
                <a:moveTo>
                  <a:pt x="0" y="0"/>
                </a:moveTo>
                <a:lnTo>
                  <a:pt x="12096897" y="0"/>
                </a:lnTo>
                <a:lnTo>
                  <a:pt x="12096897" y="6026170"/>
                </a:lnTo>
                <a:lnTo>
                  <a:pt x="0" y="6026170"/>
                </a:lnTo>
                <a:lnTo>
                  <a:pt x="0" y="0"/>
                </a:lnTo>
                <a:close/>
              </a:path>
            </a:pathLst>
          </a:custGeom>
          <a:blipFill>
            <a:blip r:embed="rId9"/>
            <a:stretch>
              <a:fillRect l="0" t="0" r="0" b="0"/>
            </a:stretch>
          </a:blipFill>
        </p:spPr>
      </p:sp>
      <p:sp>
        <p:nvSpPr>
          <p:cNvPr name="TextBox 7" id="7"/>
          <p:cNvSpPr txBox="true"/>
          <p:nvPr/>
        </p:nvSpPr>
        <p:spPr>
          <a:xfrm rot="0">
            <a:off x="676379" y="733425"/>
            <a:ext cx="7913457" cy="638175"/>
          </a:xfrm>
          <a:prstGeom prst="rect">
            <a:avLst/>
          </a:prstGeom>
        </p:spPr>
        <p:txBody>
          <a:bodyPr anchor="t" rtlCol="false" tIns="0" lIns="0" bIns="0" rIns="0">
            <a:spAutoFit/>
          </a:bodyPr>
          <a:lstStyle/>
          <a:p>
            <a:pPr algn="ctr">
              <a:lnSpc>
                <a:spcPts val="4950"/>
              </a:lnSpc>
            </a:pPr>
            <a:r>
              <a:rPr lang="en-US" b="true" sz="4500">
                <a:solidFill>
                  <a:srgbClr val="2E2E2E"/>
                </a:solidFill>
                <a:latin typeface="Cabin Bold"/>
                <a:ea typeface="Cabin Bold"/>
                <a:cs typeface="Cabin Bold"/>
                <a:sym typeface="Cabin Bold"/>
              </a:rPr>
              <a:t>Các Views để hiển thị giao diện </a:t>
            </a:r>
          </a:p>
        </p:txBody>
      </p:sp>
      <p:sp>
        <p:nvSpPr>
          <p:cNvPr name="TextBox 8" id="8"/>
          <p:cNvSpPr txBox="true"/>
          <p:nvPr/>
        </p:nvSpPr>
        <p:spPr>
          <a:xfrm rot="0">
            <a:off x="17259300" y="9201150"/>
            <a:ext cx="152400" cy="209550"/>
          </a:xfrm>
          <a:prstGeom prst="rect">
            <a:avLst/>
          </a:prstGeom>
        </p:spPr>
        <p:txBody>
          <a:bodyPr anchor="t" rtlCol="false" tIns="0" lIns="0" bIns="0" rIns="0" wrap="none">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9</a:t>
            </a:r>
          </a:p>
        </p:txBody>
      </p:sp>
      <p:sp>
        <p:nvSpPr>
          <p:cNvPr name="TextBox 9" id="9"/>
          <p:cNvSpPr txBox="true"/>
          <p:nvPr/>
        </p:nvSpPr>
        <p:spPr>
          <a:xfrm rot="0">
            <a:off x="1680180" y="8331610"/>
            <a:ext cx="8641719" cy="504826"/>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Cabin Bold"/>
                <a:ea typeface="Cabin Bold"/>
                <a:cs typeface="Cabin Bold"/>
                <a:sym typeface="Cabin Bold"/>
              </a:rPr>
              <a:t>Ví dụ Layout trang web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DAGVaxaElew</dc:identifier>
  <dcterms:modified xsi:type="dcterms:W3CDTF">2011-08-01T06:04:30Z</dcterms:modified>
  <cp:revision>1</cp:revision>
  <dc:title>Lập Trình Web</dc:title>
</cp:coreProperties>
</file>