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8288000" cy="10287000"/>
  <p:notesSz cx="6858000" cy="9144000"/>
  <p:embeddedFontLst>
    <p:embeddedFont>
      <p:font typeface="Cabin"/>
      <p:regular r:id="rId23"/>
    </p:embeddedFont>
    <p:embeddedFont>
      <p:font typeface="Cabin Bold"/>
      <p:regular r:id="rId24"/>
    </p:embeddedFont>
    <p:embeddedFont>
      <p:font typeface="Cabin Medium"/>
      <p:regular r:id="rId25"/>
    </p:embeddedFont>
    <p:embeddedFont>
      <p:font typeface="Cabin Semi-Bold"/>
      <p:regular r:id="rId26"/>
    </p:embeddedFont>
    <p:embeddedFont>
      <p:font typeface="Noto Serif Display"/>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1" d="100"/>
          <a:sy n="51" d="100"/>
        </p:scale>
        <p:origin x="29"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5.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23.svg"/><Relationship Id="rId7" Type="http://schemas.openxmlformats.org/officeDocument/2006/relationships/image" Target="../media/image41.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25.sv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4.svg"/><Relationship Id="rId7" Type="http://schemas.openxmlformats.org/officeDocument/2006/relationships/image" Target="../media/image38.sv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svg"/><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13.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47.svg"/><Relationship Id="rId4" Type="http://schemas.openxmlformats.org/officeDocument/2006/relationships/image" Target="../media/image46.png"/></Relationships>
</file>

<file path=ppt/slides/_rels/slide14.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49.png"/><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15.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svg"/><Relationship Id="rId7" Type="http://schemas.openxmlformats.org/officeDocument/2006/relationships/image" Target="../media/image57.svg"/><Relationship Id="rId2" Type="http://schemas.openxmlformats.org/officeDocument/2006/relationships/image" Target="../media/image52.png"/><Relationship Id="rId1" Type="http://schemas.openxmlformats.org/officeDocument/2006/relationships/slideLayout" Target="../slideLayouts/slideLayout7.xml"/><Relationship Id="rId6" Type="http://schemas.openxmlformats.org/officeDocument/2006/relationships/image" Target="../media/image56.png"/><Relationship Id="rId5" Type="http://schemas.openxmlformats.org/officeDocument/2006/relationships/image" Target="../media/image55.svg"/><Relationship Id="rId4" Type="http://schemas.openxmlformats.org/officeDocument/2006/relationships/image" Target="../media/image54.png"/></Relationships>
</file>

<file path=ppt/slides/_rels/slide16.xml.rels><?xml version="1.0" encoding="UTF-8" standalone="yes"?>
<Relationships xmlns="http://schemas.openxmlformats.org/package/2006/relationships"><Relationship Id="rId3" Type="http://schemas.openxmlformats.org/officeDocument/2006/relationships/image" Target="../media/image60.svg"/><Relationship Id="rId2" Type="http://schemas.openxmlformats.org/officeDocument/2006/relationships/image" Target="../media/image59.png"/><Relationship Id="rId1" Type="http://schemas.openxmlformats.org/officeDocument/2006/relationships/slideLayout" Target="../slideLayouts/slideLayout7.xml"/><Relationship Id="rId6" Type="http://schemas.openxmlformats.org/officeDocument/2006/relationships/image" Target="../media/image61.png"/><Relationship Id="rId5" Type="http://schemas.openxmlformats.org/officeDocument/2006/relationships/image" Target="../media/image11.sv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38.svg"/><Relationship Id="rId7" Type="http://schemas.openxmlformats.org/officeDocument/2006/relationships/image" Target="../media/image63.sv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62.png"/><Relationship Id="rId5" Type="http://schemas.openxmlformats.org/officeDocument/2006/relationships/image" Target="../media/image55.svg"/><Relationship Id="rId4" Type="http://schemas.openxmlformats.org/officeDocument/2006/relationships/image" Target="../media/image54.png"/></Relationships>
</file>

<file path=ppt/slides/_rels/slide18.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1.sv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67.png"/></Relationships>
</file>

<file path=ppt/slides/_rels/slide21.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0.svg"/><Relationship Id="rId7" Type="http://schemas.openxmlformats.org/officeDocument/2006/relationships/image" Target="../media/image25.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5.sv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3.svg"/><Relationship Id="rId7" Type="http://schemas.openxmlformats.org/officeDocument/2006/relationships/image" Target="../media/image30.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5.svg"/><Relationship Id="rId4" Type="http://schemas.openxmlformats.org/officeDocument/2006/relationships/image" Target="../media/image24.png"/><Relationship Id="rId9" Type="http://schemas.openxmlformats.org/officeDocument/2006/relationships/image" Target="../media/image32.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34.svg"/><Relationship Id="rId7" Type="http://schemas.openxmlformats.org/officeDocument/2006/relationships/image" Target="../media/image38.sv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svg"/><Relationship Id="rId4" Type="http://schemas.openxmlformats.org/officeDocument/2006/relationships/image" Target="../media/image35.png"/><Relationship Id="rId9"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F2E0"/>
        </a:solidFill>
        <a:effectLst/>
      </p:bgPr>
    </p:bg>
    <p:spTree>
      <p:nvGrpSpPr>
        <p:cNvPr id="1" name=""/>
        <p:cNvGrpSpPr/>
        <p:nvPr/>
      </p:nvGrpSpPr>
      <p:grpSpPr>
        <a:xfrm>
          <a:off x="0" y="0"/>
          <a:ext cx="0" cy="0"/>
          <a:chOff x="0" y="0"/>
          <a:chExt cx="0" cy="0"/>
        </a:xfrm>
      </p:grpSpPr>
      <p:sp>
        <p:nvSpPr>
          <p:cNvPr id="2" name="AutoShape 2"/>
          <p:cNvSpPr/>
          <p:nvPr/>
        </p:nvSpPr>
        <p:spPr>
          <a:xfrm>
            <a:off x="0" y="8102791"/>
            <a:ext cx="18288000" cy="2174684"/>
          </a:xfrm>
          <a:prstGeom prst="rect">
            <a:avLst/>
          </a:prstGeom>
          <a:solidFill>
            <a:srgbClr val="FFFFFF"/>
          </a:solidFill>
        </p:spPr>
        <p:txBody>
          <a:bodyPr/>
          <a:lstStyle/>
          <a:p>
            <a:endParaRPr lang="vi-VN"/>
          </a:p>
        </p:txBody>
      </p:sp>
      <p:grpSp>
        <p:nvGrpSpPr>
          <p:cNvPr id="3" name="Group 3"/>
          <p:cNvGrpSpPr/>
          <p:nvPr/>
        </p:nvGrpSpPr>
        <p:grpSpPr>
          <a:xfrm>
            <a:off x="7018826" y="8121841"/>
            <a:ext cx="2966001" cy="605955"/>
            <a:chOff x="0" y="0"/>
            <a:chExt cx="3954668" cy="807940"/>
          </a:xfrm>
        </p:grpSpPr>
        <p:sp>
          <p:nvSpPr>
            <p:cNvPr id="4" name="Freeform 4"/>
            <p:cNvSpPr/>
            <p:nvPr/>
          </p:nvSpPr>
          <p:spPr>
            <a:xfrm>
              <a:off x="0" y="0"/>
              <a:ext cx="690421" cy="807940"/>
            </a:xfrm>
            <a:custGeom>
              <a:avLst/>
              <a:gdLst/>
              <a:ahLst/>
              <a:cxnLst/>
              <a:rect l="l" t="t" r="r" b="b"/>
              <a:pathLst>
                <a:path w="690421" h="807940">
                  <a:moveTo>
                    <a:pt x="0" y="0"/>
                  </a:moveTo>
                  <a:lnTo>
                    <a:pt x="690421" y="0"/>
                  </a:lnTo>
                  <a:lnTo>
                    <a:pt x="690421" y="807940"/>
                  </a:lnTo>
                  <a:lnTo>
                    <a:pt x="0" y="8079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5" name="TextBox 5"/>
            <p:cNvSpPr txBox="1"/>
            <p:nvPr/>
          </p:nvSpPr>
          <p:spPr>
            <a:xfrm>
              <a:off x="922300" y="89498"/>
              <a:ext cx="3032368" cy="619419"/>
            </a:xfrm>
            <a:prstGeom prst="rect">
              <a:avLst/>
            </a:prstGeom>
          </p:spPr>
          <p:txBody>
            <a:bodyPr lIns="0" tIns="0" rIns="0" bIns="0" rtlCol="0" anchor="t">
              <a:spAutoFit/>
            </a:bodyPr>
            <a:lstStyle/>
            <a:p>
              <a:pPr algn="l">
                <a:lnSpc>
                  <a:spcPts val="3603"/>
                </a:lnSpc>
              </a:pPr>
              <a:r>
                <a:rPr lang="en-US" sz="3002">
                  <a:solidFill>
                    <a:srgbClr val="2E2E2E"/>
                  </a:solidFill>
                  <a:latin typeface="Cabin"/>
                  <a:ea typeface="Cabin"/>
                  <a:cs typeface="Cabin"/>
                  <a:sym typeface="Cabin"/>
                </a:rPr>
                <a:t>Nhóm 11</a:t>
              </a:r>
            </a:p>
          </p:txBody>
        </p:sp>
      </p:grpSp>
      <p:sp>
        <p:nvSpPr>
          <p:cNvPr id="6" name="AutoShape 6"/>
          <p:cNvSpPr/>
          <p:nvPr/>
        </p:nvSpPr>
        <p:spPr>
          <a:xfrm>
            <a:off x="4663072" y="7919450"/>
            <a:ext cx="19629115" cy="0"/>
          </a:xfrm>
          <a:prstGeom prst="line">
            <a:avLst/>
          </a:prstGeom>
          <a:ln w="19050" cap="flat">
            <a:solidFill>
              <a:srgbClr val="A6CD70"/>
            </a:solidFill>
            <a:prstDash val="solid"/>
            <a:headEnd type="none" w="sm" len="sm"/>
            <a:tailEnd type="none" w="sm" len="sm"/>
          </a:ln>
        </p:spPr>
        <p:txBody>
          <a:bodyPr/>
          <a:lstStyle/>
          <a:p>
            <a:endParaRPr lang="vi-VN"/>
          </a:p>
        </p:txBody>
      </p:sp>
      <p:sp>
        <p:nvSpPr>
          <p:cNvPr id="7" name="Freeform 7"/>
          <p:cNvSpPr/>
          <p:nvPr/>
        </p:nvSpPr>
        <p:spPr>
          <a:xfrm rot="-8952039">
            <a:off x="8150637" y="-1554803"/>
            <a:ext cx="3668381" cy="3448278"/>
          </a:xfrm>
          <a:custGeom>
            <a:avLst/>
            <a:gdLst/>
            <a:ahLst/>
            <a:cxnLst/>
            <a:rect l="l" t="t" r="r" b="b"/>
            <a:pathLst>
              <a:path w="3668381" h="3448278">
                <a:moveTo>
                  <a:pt x="0" y="0"/>
                </a:moveTo>
                <a:lnTo>
                  <a:pt x="3668380" y="0"/>
                </a:lnTo>
                <a:lnTo>
                  <a:pt x="3668380" y="3448278"/>
                </a:lnTo>
                <a:lnTo>
                  <a:pt x="0" y="344827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sp>
        <p:nvSpPr>
          <p:cNvPr id="8" name="Freeform 8"/>
          <p:cNvSpPr/>
          <p:nvPr/>
        </p:nvSpPr>
        <p:spPr>
          <a:xfrm rot="-5491021">
            <a:off x="3285683" y="4814882"/>
            <a:ext cx="597650" cy="2858325"/>
          </a:xfrm>
          <a:custGeom>
            <a:avLst/>
            <a:gdLst/>
            <a:ahLst/>
            <a:cxnLst/>
            <a:rect l="l" t="t" r="r" b="b"/>
            <a:pathLst>
              <a:path w="597650" h="2858325">
                <a:moveTo>
                  <a:pt x="0" y="0"/>
                </a:moveTo>
                <a:lnTo>
                  <a:pt x="597650" y="0"/>
                </a:lnTo>
                <a:lnTo>
                  <a:pt x="597650" y="2858325"/>
                </a:lnTo>
                <a:lnTo>
                  <a:pt x="0" y="285832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vi-VN"/>
          </a:p>
        </p:txBody>
      </p:sp>
      <p:sp>
        <p:nvSpPr>
          <p:cNvPr id="9" name="Freeform 9"/>
          <p:cNvSpPr/>
          <p:nvPr/>
        </p:nvSpPr>
        <p:spPr>
          <a:xfrm>
            <a:off x="14477629" y="9559925"/>
            <a:ext cx="808585" cy="563070"/>
          </a:xfrm>
          <a:custGeom>
            <a:avLst/>
            <a:gdLst/>
            <a:ahLst/>
            <a:cxnLst/>
            <a:rect l="l" t="t" r="r" b="b"/>
            <a:pathLst>
              <a:path w="808585" h="563070">
                <a:moveTo>
                  <a:pt x="0" y="0"/>
                </a:moveTo>
                <a:lnTo>
                  <a:pt x="808586" y="0"/>
                </a:lnTo>
                <a:lnTo>
                  <a:pt x="808586" y="563069"/>
                </a:lnTo>
                <a:lnTo>
                  <a:pt x="0" y="56306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vi-VN"/>
          </a:p>
        </p:txBody>
      </p:sp>
      <p:sp>
        <p:nvSpPr>
          <p:cNvPr id="10" name="Freeform 10"/>
          <p:cNvSpPr/>
          <p:nvPr/>
        </p:nvSpPr>
        <p:spPr>
          <a:xfrm>
            <a:off x="0" y="8102791"/>
            <a:ext cx="2174684" cy="2174684"/>
          </a:xfrm>
          <a:custGeom>
            <a:avLst/>
            <a:gdLst/>
            <a:ahLst/>
            <a:cxnLst/>
            <a:rect l="l" t="t" r="r" b="b"/>
            <a:pathLst>
              <a:path w="2174684" h="2174684">
                <a:moveTo>
                  <a:pt x="0" y="0"/>
                </a:moveTo>
                <a:lnTo>
                  <a:pt x="2174684" y="0"/>
                </a:lnTo>
                <a:lnTo>
                  <a:pt x="2174684" y="2174684"/>
                </a:lnTo>
                <a:lnTo>
                  <a:pt x="0" y="2174684"/>
                </a:lnTo>
                <a:lnTo>
                  <a:pt x="0" y="0"/>
                </a:lnTo>
                <a:close/>
              </a:path>
            </a:pathLst>
          </a:custGeom>
          <a:blipFill>
            <a:blip r:embed="rId10"/>
            <a:stretch>
              <a:fillRect/>
            </a:stretch>
          </a:blipFill>
        </p:spPr>
        <p:txBody>
          <a:bodyPr/>
          <a:lstStyle/>
          <a:p>
            <a:endParaRPr lang="vi-VN"/>
          </a:p>
        </p:txBody>
      </p:sp>
      <p:sp>
        <p:nvSpPr>
          <p:cNvPr id="11" name="TextBox 11"/>
          <p:cNvSpPr txBox="1"/>
          <p:nvPr/>
        </p:nvSpPr>
        <p:spPr>
          <a:xfrm>
            <a:off x="1028700" y="3142069"/>
            <a:ext cx="12889555" cy="3101975"/>
          </a:xfrm>
          <a:prstGeom prst="rect">
            <a:avLst/>
          </a:prstGeom>
        </p:spPr>
        <p:txBody>
          <a:bodyPr lIns="0" tIns="0" rIns="0" bIns="0" rtlCol="0" anchor="t">
            <a:spAutoFit/>
          </a:bodyPr>
          <a:lstStyle/>
          <a:p>
            <a:pPr algn="l">
              <a:lnSpc>
                <a:spcPts val="12100"/>
              </a:lnSpc>
            </a:pPr>
            <a:r>
              <a:rPr lang="en-US" sz="11000" b="1">
                <a:solidFill>
                  <a:srgbClr val="2E2E2E"/>
                </a:solidFill>
                <a:latin typeface="Cabin Semi-Bold"/>
                <a:ea typeface="Cabin Semi-Bold"/>
                <a:cs typeface="Cabin Semi-Bold"/>
                <a:sym typeface="Cabin Semi-Bold"/>
              </a:rPr>
              <a:t>Phần Mềm Quản Lý Điều Hành Công Việc</a:t>
            </a:r>
          </a:p>
        </p:txBody>
      </p:sp>
      <p:grpSp>
        <p:nvGrpSpPr>
          <p:cNvPr id="12" name="Group 12"/>
          <p:cNvGrpSpPr/>
          <p:nvPr/>
        </p:nvGrpSpPr>
        <p:grpSpPr>
          <a:xfrm>
            <a:off x="9673275" y="8267642"/>
            <a:ext cx="7007825" cy="1573818"/>
            <a:chOff x="0" y="0"/>
            <a:chExt cx="9343767" cy="2098424"/>
          </a:xfrm>
        </p:grpSpPr>
        <p:sp>
          <p:nvSpPr>
            <p:cNvPr id="13" name="TextBox 13"/>
            <p:cNvSpPr txBox="1"/>
            <p:nvPr/>
          </p:nvSpPr>
          <p:spPr>
            <a:xfrm>
              <a:off x="0" y="11"/>
              <a:ext cx="9343767" cy="584200"/>
            </a:xfrm>
            <a:prstGeom prst="rect">
              <a:avLst/>
            </a:prstGeom>
          </p:spPr>
          <p:txBody>
            <a:bodyPr lIns="0" tIns="0" rIns="0" bIns="0" rtlCol="0" anchor="t">
              <a:spAutoFit/>
            </a:bodyPr>
            <a:lstStyle/>
            <a:p>
              <a:pPr marL="0" lvl="0" indent="0" algn="l">
                <a:lnSpc>
                  <a:spcPts val="3480"/>
                </a:lnSpc>
                <a:spcBef>
                  <a:spcPct val="0"/>
                </a:spcBef>
              </a:pPr>
              <a:r>
                <a:rPr lang="en-US" sz="2900" b="1">
                  <a:solidFill>
                    <a:srgbClr val="2E2E2E"/>
                  </a:solidFill>
                  <a:latin typeface="Cabin Medium"/>
                  <a:ea typeface="Cabin Medium"/>
                  <a:cs typeface="Cabin Medium"/>
                  <a:sym typeface="Cabin Medium"/>
                </a:rPr>
                <a:t>Thành viên nhóm:</a:t>
              </a:r>
            </a:p>
          </p:txBody>
        </p:sp>
        <p:sp>
          <p:nvSpPr>
            <p:cNvPr id="14" name="TextBox 14"/>
            <p:cNvSpPr txBox="1"/>
            <p:nvPr/>
          </p:nvSpPr>
          <p:spPr>
            <a:xfrm>
              <a:off x="0" y="798779"/>
              <a:ext cx="9343767" cy="1283124"/>
            </a:xfrm>
            <a:prstGeom prst="rect">
              <a:avLst/>
            </a:prstGeom>
          </p:spPr>
          <p:txBody>
            <a:bodyPr lIns="0" tIns="0" rIns="0" bIns="0" rtlCol="0" anchor="t">
              <a:spAutoFit/>
            </a:bodyPr>
            <a:lstStyle/>
            <a:p>
              <a:pPr algn="l">
                <a:lnSpc>
                  <a:spcPts val="3919"/>
                </a:lnSpc>
              </a:pPr>
              <a:r>
                <a:rPr lang="en-US" sz="2799">
                  <a:solidFill>
                    <a:srgbClr val="2E2E2E"/>
                  </a:solidFill>
                  <a:latin typeface="Cabin"/>
                  <a:ea typeface="Cabin"/>
                  <a:cs typeface="Cabin"/>
                  <a:sym typeface="Cabin"/>
                </a:rPr>
                <a:t>Nguyễn Đình Lực-1822041377 (code app)</a:t>
              </a:r>
            </a:p>
            <a:p>
              <a:pPr marL="0" lvl="0" indent="0" algn="l">
                <a:lnSpc>
                  <a:spcPts val="3919"/>
                </a:lnSpc>
                <a:spcBef>
                  <a:spcPct val="0"/>
                </a:spcBef>
              </a:pPr>
              <a:r>
                <a:rPr lang="en-US" sz="2799">
                  <a:solidFill>
                    <a:srgbClr val="2E2E2E"/>
                  </a:solidFill>
                  <a:latin typeface="Cabin"/>
                  <a:ea typeface="Cabin"/>
                  <a:cs typeface="Cabin"/>
                  <a:sym typeface="Cabin"/>
                </a:rPr>
                <a:t>Phạm Khánh Duy-1822041255 (ppt,word,csdl)</a:t>
              </a:r>
            </a:p>
          </p:txBody>
        </p:sp>
      </p:grpSp>
      <p:sp>
        <p:nvSpPr>
          <p:cNvPr id="15" name="TextBox 15"/>
          <p:cNvSpPr txBox="1"/>
          <p:nvPr/>
        </p:nvSpPr>
        <p:spPr>
          <a:xfrm>
            <a:off x="17259300" y="9220200"/>
            <a:ext cx="152400" cy="190500"/>
          </a:xfrm>
          <a:prstGeom prst="rect">
            <a:avLst/>
          </a:prstGeom>
        </p:spPr>
        <p:txBody>
          <a:bodyPr wrap="none" lIns="0" tIns="0" rIns="0" bIns="0" rtlCol="0" anchor="t">
            <a:spAutoFit/>
          </a:bodyPr>
          <a:lstStyle/>
          <a:p>
            <a:pPr algn="ctr">
              <a:lnSpc>
                <a:spcPts val="3499"/>
              </a:lnSpc>
              <a:spcBef>
                <a:spcPct val="0"/>
              </a:spcBef>
            </a:pPr>
            <a:r>
              <a:rPr lang="en-US" sz="2499">
                <a:solidFill>
                  <a:srgbClr val="2E2E2E"/>
                </a:solidFill>
                <a:latin typeface="Noto Serif Display"/>
                <a:ea typeface="Noto Serif Display"/>
                <a:cs typeface="Noto Serif Display"/>
                <a:sym typeface="Noto Serif Display"/>
              </a:rPr>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6CD70"/>
        </a:solidFill>
        <a:effectLst/>
      </p:bgPr>
    </p:bg>
    <p:spTree>
      <p:nvGrpSpPr>
        <p:cNvPr id="1" name=""/>
        <p:cNvGrpSpPr/>
        <p:nvPr/>
      </p:nvGrpSpPr>
      <p:grpSpPr>
        <a:xfrm>
          <a:off x="0" y="0"/>
          <a:ext cx="0" cy="0"/>
          <a:chOff x="0" y="0"/>
          <a:chExt cx="0" cy="0"/>
        </a:xfrm>
      </p:grpSpPr>
      <p:sp>
        <p:nvSpPr>
          <p:cNvPr id="2" name="Freeform 2"/>
          <p:cNvSpPr/>
          <p:nvPr/>
        </p:nvSpPr>
        <p:spPr>
          <a:xfrm rot="-5589959">
            <a:off x="1891045" y="5898401"/>
            <a:ext cx="453097" cy="3611641"/>
          </a:xfrm>
          <a:custGeom>
            <a:avLst/>
            <a:gdLst/>
            <a:ahLst/>
            <a:cxnLst/>
            <a:rect l="l" t="t" r="r" b="b"/>
            <a:pathLst>
              <a:path w="453097" h="3611641">
                <a:moveTo>
                  <a:pt x="0" y="0"/>
                </a:moveTo>
                <a:lnTo>
                  <a:pt x="453097" y="0"/>
                </a:lnTo>
                <a:lnTo>
                  <a:pt x="453097" y="3611641"/>
                </a:lnTo>
                <a:lnTo>
                  <a:pt x="0" y="36116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3" name="Freeform 3"/>
          <p:cNvSpPr/>
          <p:nvPr/>
        </p:nvSpPr>
        <p:spPr>
          <a:xfrm>
            <a:off x="13310727" y="-2115057"/>
            <a:ext cx="3400271" cy="4758649"/>
          </a:xfrm>
          <a:custGeom>
            <a:avLst/>
            <a:gdLst/>
            <a:ahLst/>
            <a:cxnLst/>
            <a:rect l="l" t="t" r="r" b="b"/>
            <a:pathLst>
              <a:path w="3400271" h="4758649">
                <a:moveTo>
                  <a:pt x="0" y="0"/>
                </a:moveTo>
                <a:lnTo>
                  <a:pt x="3400271" y="0"/>
                </a:lnTo>
                <a:lnTo>
                  <a:pt x="3400271" y="4758648"/>
                </a:lnTo>
                <a:lnTo>
                  <a:pt x="0" y="475864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sp>
        <p:nvSpPr>
          <p:cNvPr id="4" name="Freeform 4"/>
          <p:cNvSpPr/>
          <p:nvPr/>
        </p:nvSpPr>
        <p:spPr>
          <a:xfrm>
            <a:off x="10314799" y="2305343"/>
            <a:ext cx="7129167" cy="6952957"/>
          </a:xfrm>
          <a:custGeom>
            <a:avLst/>
            <a:gdLst/>
            <a:ahLst/>
            <a:cxnLst/>
            <a:rect l="l" t="t" r="r" b="b"/>
            <a:pathLst>
              <a:path w="7129167" h="6952957">
                <a:moveTo>
                  <a:pt x="0" y="0"/>
                </a:moveTo>
                <a:lnTo>
                  <a:pt x="7129167" y="0"/>
                </a:lnTo>
                <a:lnTo>
                  <a:pt x="7129167" y="6952957"/>
                </a:lnTo>
                <a:lnTo>
                  <a:pt x="0" y="6952957"/>
                </a:lnTo>
                <a:lnTo>
                  <a:pt x="0" y="0"/>
                </a:lnTo>
                <a:close/>
              </a:path>
            </a:pathLst>
          </a:custGeom>
          <a:blipFill>
            <a:blip r:embed="rId6"/>
            <a:stretch>
              <a:fillRect l="-71127" t="-16495" r="-66191"/>
            </a:stretch>
          </a:blipFill>
        </p:spPr>
        <p:txBody>
          <a:bodyPr/>
          <a:lstStyle/>
          <a:p>
            <a:endParaRPr lang="vi-VN"/>
          </a:p>
        </p:txBody>
      </p:sp>
      <p:sp>
        <p:nvSpPr>
          <p:cNvPr id="5" name="TextBox 5"/>
          <p:cNvSpPr txBox="1"/>
          <p:nvPr/>
        </p:nvSpPr>
        <p:spPr>
          <a:xfrm>
            <a:off x="470659" y="523875"/>
            <a:ext cx="13616015" cy="1076325"/>
          </a:xfrm>
          <a:prstGeom prst="rect">
            <a:avLst/>
          </a:prstGeom>
        </p:spPr>
        <p:txBody>
          <a:bodyPr lIns="0" tIns="0" rIns="0" bIns="0" rtlCol="0" anchor="t">
            <a:spAutoFit/>
          </a:bodyPr>
          <a:lstStyle/>
          <a:p>
            <a:pPr algn="l">
              <a:lnSpc>
                <a:spcPts val="8250"/>
              </a:lnSpc>
            </a:pPr>
            <a:r>
              <a:rPr lang="en-US" sz="7500" b="1">
                <a:solidFill>
                  <a:srgbClr val="2E2E2E"/>
                </a:solidFill>
                <a:latin typeface="Cabin Bold"/>
                <a:ea typeface="Cabin Bold"/>
                <a:cs typeface="Cabin Bold"/>
                <a:sym typeface="Cabin Bold"/>
              </a:rPr>
              <a:t>Đăng ký và đăng nhập tài khoản</a:t>
            </a:r>
          </a:p>
        </p:txBody>
      </p:sp>
      <p:sp>
        <p:nvSpPr>
          <p:cNvPr id="6" name="TextBox 6"/>
          <p:cNvSpPr txBox="1"/>
          <p:nvPr/>
        </p:nvSpPr>
        <p:spPr>
          <a:xfrm>
            <a:off x="470659" y="2253127"/>
            <a:ext cx="7744580" cy="3724275"/>
          </a:xfrm>
          <a:prstGeom prst="rect">
            <a:avLst/>
          </a:prstGeom>
        </p:spPr>
        <p:txBody>
          <a:bodyPr lIns="0" tIns="0" rIns="0" bIns="0" rtlCol="0" anchor="t">
            <a:spAutoFit/>
          </a:bodyPr>
          <a:lstStyle/>
          <a:p>
            <a:pPr algn="l">
              <a:lnSpc>
                <a:spcPts val="4200"/>
              </a:lnSpc>
            </a:pPr>
            <a:endParaRPr/>
          </a:p>
          <a:p>
            <a:pPr marL="647700" lvl="1" indent="-323850" algn="l">
              <a:lnSpc>
                <a:spcPts val="4200"/>
              </a:lnSpc>
              <a:buFont typeface="Arial"/>
              <a:buChar char="•"/>
            </a:pPr>
            <a:r>
              <a:rPr lang="en-US" sz="3000" b="1">
                <a:solidFill>
                  <a:srgbClr val="2E2E2E"/>
                </a:solidFill>
                <a:latin typeface="Cabin Bold"/>
                <a:ea typeface="Cabin Bold"/>
                <a:cs typeface="Cabin Bold"/>
                <a:sym typeface="Cabin Bold"/>
              </a:rPr>
              <a:t>Đăng ký: Nhập thông tin, kiểm tra tên đăng nhập và email hợp lệ.</a:t>
            </a:r>
          </a:p>
          <a:p>
            <a:pPr marL="647700" lvl="1" indent="-323850" algn="l">
              <a:lnSpc>
                <a:spcPts val="4200"/>
              </a:lnSpc>
              <a:buFont typeface="Arial"/>
              <a:buChar char="•"/>
            </a:pPr>
            <a:r>
              <a:rPr lang="en-US" sz="3000" b="1">
                <a:solidFill>
                  <a:srgbClr val="2E2E2E"/>
                </a:solidFill>
                <a:latin typeface="Cabin Bold"/>
                <a:ea typeface="Cabin Bold"/>
                <a:cs typeface="Cabin Bold"/>
                <a:sym typeface="Cabin Bold"/>
              </a:rPr>
              <a:t>Đăng nhập: Kiểm tra đối chiếu tên đăng nhập và mật khẩu trong cơ sở dữ liệu.</a:t>
            </a:r>
          </a:p>
          <a:p>
            <a:pPr algn="l">
              <a:lnSpc>
                <a:spcPts val="4200"/>
              </a:lnSpc>
            </a:pPr>
            <a:endParaRPr lang="en-US" sz="3000" b="1">
              <a:solidFill>
                <a:srgbClr val="2E2E2E"/>
              </a:solidFill>
              <a:latin typeface="Cabin Bold"/>
              <a:ea typeface="Cabin Bold"/>
              <a:cs typeface="Cabin Bold"/>
              <a:sym typeface="Cabin Bold"/>
            </a:endParaRPr>
          </a:p>
          <a:p>
            <a:pPr algn="l">
              <a:lnSpc>
                <a:spcPts val="4200"/>
              </a:lnSpc>
            </a:pPr>
            <a:endParaRPr lang="en-US" sz="3000" b="1">
              <a:solidFill>
                <a:srgbClr val="2E2E2E"/>
              </a:solidFill>
              <a:latin typeface="Cabin Bold"/>
              <a:ea typeface="Cabin Bold"/>
              <a:cs typeface="Cabin Bold"/>
              <a:sym typeface="Cabin Bold"/>
            </a:endParaRPr>
          </a:p>
        </p:txBody>
      </p:sp>
      <p:sp>
        <p:nvSpPr>
          <p:cNvPr id="7" name="TextBox 7"/>
          <p:cNvSpPr txBox="1"/>
          <p:nvPr/>
        </p:nvSpPr>
        <p:spPr>
          <a:xfrm>
            <a:off x="17259300" y="9201150"/>
            <a:ext cx="152400" cy="209550"/>
          </a:xfrm>
          <a:prstGeom prst="rect">
            <a:avLst/>
          </a:prstGeom>
        </p:spPr>
        <p:txBody>
          <a:bodyPr wrap="none" lIns="0" tIns="0" rIns="0" bIns="0" rtlCol="0" anchor="t">
            <a:spAutoFit/>
          </a:bodyPr>
          <a:lstStyle/>
          <a:p>
            <a:pPr algn="ctr">
              <a:lnSpc>
                <a:spcPts val="3640"/>
              </a:lnSpc>
              <a:spcBef>
                <a:spcPct val="0"/>
              </a:spcBef>
            </a:pPr>
            <a:r>
              <a:rPr lang="en-US" sz="2600">
                <a:solidFill>
                  <a:srgbClr val="FFFFFF"/>
                </a:solidFill>
                <a:latin typeface="Noto Serif Display"/>
                <a:ea typeface="Noto Serif Display"/>
                <a:cs typeface="Noto Serif Display"/>
                <a:sym typeface="Noto Serif Display"/>
              </a:rPr>
              <a:t>10</a:t>
            </a:r>
          </a:p>
        </p:txBody>
      </p:sp>
      <p:sp>
        <p:nvSpPr>
          <p:cNvPr id="8" name="Freeform 8"/>
          <p:cNvSpPr/>
          <p:nvPr/>
        </p:nvSpPr>
        <p:spPr>
          <a:xfrm>
            <a:off x="470659" y="5781822"/>
            <a:ext cx="9484632" cy="3464842"/>
          </a:xfrm>
          <a:custGeom>
            <a:avLst/>
            <a:gdLst/>
            <a:ahLst/>
            <a:cxnLst/>
            <a:rect l="l" t="t" r="r" b="b"/>
            <a:pathLst>
              <a:path w="9484632" h="3464842">
                <a:moveTo>
                  <a:pt x="0" y="0"/>
                </a:moveTo>
                <a:lnTo>
                  <a:pt x="9484632" y="0"/>
                </a:lnTo>
                <a:lnTo>
                  <a:pt x="9484632" y="3464842"/>
                </a:lnTo>
                <a:lnTo>
                  <a:pt x="0" y="3464842"/>
                </a:lnTo>
                <a:lnTo>
                  <a:pt x="0" y="0"/>
                </a:lnTo>
                <a:close/>
              </a:path>
            </a:pathLst>
          </a:custGeom>
          <a:blipFill>
            <a:blip r:embed="rId7"/>
            <a:stretch>
              <a:fillRect l="-7874"/>
            </a:stretch>
          </a:blipFill>
        </p:spPr>
        <p:txBody>
          <a:bodyPr/>
          <a:lstStyle/>
          <a:p>
            <a:endParaRPr lang="vi-V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6CD70"/>
        </a:solidFill>
        <a:effectLst/>
      </p:bgPr>
    </p:bg>
    <p:spTree>
      <p:nvGrpSpPr>
        <p:cNvPr id="1" name=""/>
        <p:cNvGrpSpPr/>
        <p:nvPr/>
      </p:nvGrpSpPr>
      <p:grpSpPr>
        <a:xfrm>
          <a:off x="0" y="0"/>
          <a:ext cx="0" cy="0"/>
          <a:chOff x="0" y="0"/>
          <a:chExt cx="0" cy="0"/>
        </a:xfrm>
      </p:grpSpPr>
      <p:sp>
        <p:nvSpPr>
          <p:cNvPr id="2" name="Freeform 2"/>
          <p:cNvSpPr/>
          <p:nvPr/>
        </p:nvSpPr>
        <p:spPr>
          <a:xfrm>
            <a:off x="12656734" y="4298255"/>
            <a:ext cx="2220821" cy="2115837"/>
          </a:xfrm>
          <a:custGeom>
            <a:avLst/>
            <a:gdLst/>
            <a:ahLst/>
            <a:cxnLst/>
            <a:rect l="l" t="t" r="r" b="b"/>
            <a:pathLst>
              <a:path w="2220821" h="2115837">
                <a:moveTo>
                  <a:pt x="0" y="0"/>
                </a:moveTo>
                <a:lnTo>
                  <a:pt x="2220822" y="0"/>
                </a:lnTo>
                <a:lnTo>
                  <a:pt x="2220822" y="2115837"/>
                </a:lnTo>
                <a:lnTo>
                  <a:pt x="0" y="21158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3" name="TextBox 3"/>
          <p:cNvSpPr txBox="1"/>
          <p:nvPr/>
        </p:nvSpPr>
        <p:spPr>
          <a:xfrm>
            <a:off x="1859756" y="419100"/>
            <a:ext cx="13197376" cy="1295400"/>
          </a:xfrm>
          <a:prstGeom prst="rect">
            <a:avLst/>
          </a:prstGeom>
        </p:spPr>
        <p:txBody>
          <a:bodyPr lIns="0" tIns="0" rIns="0" bIns="0" rtlCol="0" anchor="t">
            <a:spAutoFit/>
          </a:bodyPr>
          <a:lstStyle/>
          <a:p>
            <a:pPr algn="ctr">
              <a:lnSpc>
                <a:spcPts val="9900"/>
              </a:lnSpc>
            </a:pPr>
            <a:r>
              <a:rPr lang="en-US" sz="9000" b="1">
                <a:solidFill>
                  <a:srgbClr val="2E2E2E"/>
                </a:solidFill>
                <a:latin typeface="Cabin Bold"/>
                <a:ea typeface="Cabin Bold"/>
                <a:cs typeface="Cabin Bold"/>
                <a:sym typeface="Cabin Bold"/>
              </a:rPr>
              <a:t>Giao diện phần mềm</a:t>
            </a:r>
          </a:p>
        </p:txBody>
      </p:sp>
      <p:sp>
        <p:nvSpPr>
          <p:cNvPr id="4" name="Freeform 4"/>
          <p:cNvSpPr/>
          <p:nvPr/>
        </p:nvSpPr>
        <p:spPr>
          <a:xfrm rot="1983610" flipH="1" flipV="1">
            <a:off x="-2904556" y="1035349"/>
            <a:ext cx="4015639" cy="3278221"/>
          </a:xfrm>
          <a:custGeom>
            <a:avLst/>
            <a:gdLst/>
            <a:ahLst/>
            <a:cxnLst/>
            <a:rect l="l" t="t" r="r" b="b"/>
            <a:pathLst>
              <a:path w="4015639" h="3278221">
                <a:moveTo>
                  <a:pt x="4015639" y="3278221"/>
                </a:moveTo>
                <a:lnTo>
                  <a:pt x="0" y="3278221"/>
                </a:lnTo>
                <a:lnTo>
                  <a:pt x="0" y="0"/>
                </a:lnTo>
                <a:lnTo>
                  <a:pt x="4015639" y="0"/>
                </a:lnTo>
                <a:lnTo>
                  <a:pt x="4015639" y="3278221"/>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sp>
        <p:nvSpPr>
          <p:cNvPr id="5" name="Freeform 5"/>
          <p:cNvSpPr/>
          <p:nvPr/>
        </p:nvSpPr>
        <p:spPr>
          <a:xfrm>
            <a:off x="15654170" y="3045285"/>
            <a:ext cx="5083780" cy="2098215"/>
          </a:xfrm>
          <a:custGeom>
            <a:avLst/>
            <a:gdLst/>
            <a:ahLst/>
            <a:cxnLst/>
            <a:rect l="l" t="t" r="r" b="b"/>
            <a:pathLst>
              <a:path w="5083780" h="2098215">
                <a:moveTo>
                  <a:pt x="0" y="0"/>
                </a:moveTo>
                <a:lnTo>
                  <a:pt x="5083780" y="0"/>
                </a:lnTo>
                <a:lnTo>
                  <a:pt x="5083780" y="2098215"/>
                </a:lnTo>
                <a:lnTo>
                  <a:pt x="0" y="209821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vi-VN"/>
          </a:p>
        </p:txBody>
      </p:sp>
      <p:sp>
        <p:nvSpPr>
          <p:cNvPr id="6" name="Freeform 6"/>
          <p:cNvSpPr/>
          <p:nvPr/>
        </p:nvSpPr>
        <p:spPr>
          <a:xfrm>
            <a:off x="2633830" y="2150620"/>
            <a:ext cx="13020339" cy="6266038"/>
          </a:xfrm>
          <a:custGeom>
            <a:avLst/>
            <a:gdLst/>
            <a:ahLst/>
            <a:cxnLst/>
            <a:rect l="l" t="t" r="r" b="b"/>
            <a:pathLst>
              <a:path w="13020339" h="6266038">
                <a:moveTo>
                  <a:pt x="0" y="0"/>
                </a:moveTo>
                <a:lnTo>
                  <a:pt x="13020340" y="0"/>
                </a:lnTo>
                <a:lnTo>
                  <a:pt x="13020340" y="6266039"/>
                </a:lnTo>
                <a:lnTo>
                  <a:pt x="0" y="6266039"/>
                </a:lnTo>
                <a:lnTo>
                  <a:pt x="0" y="0"/>
                </a:lnTo>
                <a:close/>
              </a:path>
            </a:pathLst>
          </a:custGeom>
          <a:blipFill>
            <a:blip r:embed="rId8"/>
            <a:stretch>
              <a:fillRect/>
            </a:stretch>
          </a:blipFill>
        </p:spPr>
        <p:txBody>
          <a:bodyPr/>
          <a:lstStyle/>
          <a:p>
            <a:endParaRPr lang="vi-VN"/>
          </a:p>
        </p:txBody>
      </p:sp>
      <p:sp>
        <p:nvSpPr>
          <p:cNvPr id="7" name="TextBox 7"/>
          <p:cNvSpPr txBox="1"/>
          <p:nvPr/>
        </p:nvSpPr>
        <p:spPr>
          <a:xfrm>
            <a:off x="17259300" y="9201150"/>
            <a:ext cx="152400" cy="209550"/>
          </a:xfrm>
          <a:prstGeom prst="rect">
            <a:avLst/>
          </a:prstGeom>
        </p:spPr>
        <p:txBody>
          <a:bodyPr wrap="none" lIns="0" tIns="0" rIns="0" bIns="0" rtlCol="0" anchor="t">
            <a:spAutoFit/>
          </a:bodyPr>
          <a:lstStyle/>
          <a:p>
            <a:pPr algn="ctr">
              <a:lnSpc>
                <a:spcPts val="3640"/>
              </a:lnSpc>
              <a:spcBef>
                <a:spcPct val="0"/>
              </a:spcBef>
            </a:pPr>
            <a:r>
              <a:rPr lang="en-US" sz="2600">
                <a:solidFill>
                  <a:srgbClr val="FFFFFF"/>
                </a:solidFill>
                <a:latin typeface="Noto Serif Display"/>
                <a:ea typeface="Noto Serif Display"/>
                <a:cs typeface="Noto Serif Display"/>
                <a:sym typeface="Noto Serif Display"/>
              </a:rPr>
              <a:t>11</a:t>
            </a:r>
          </a:p>
        </p:txBody>
      </p:sp>
      <p:sp>
        <p:nvSpPr>
          <p:cNvPr id="8" name="TextBox 8"/>
          <p:cNvSpPr txBox="1"/>
          <p:nvPr/>
        </p:nvSpPr>
        <p:spPr>
          <a:xfrm>
            <a:off x="1671147" y="8839200"/>
            <a:ext cx="14945707" cy="857250"/>
          </a:xfrm>
          <a:prstGeom prst="rect">
            <a:avLst/>
          </a:prstGeom>
        </p:spPr>
        <p:txBody>
          <a:bodyPr lIns="0" tIns="0" rIns="0" bIns="0" rtlCol="0" anchor="t">
            <a:spAutoFit/>
          </a:bodyPr>
          <a:lstStyle/>
          <a:p>
            <a:pPr marL="0" lvl="0" indent="0" algn="l">
              <a:lnSpc>
                <a:spcPts val="3300"/>
              </a:lnSpc>
            </a:pPr>
            <a:r>
              <a:rPr lang="en-US" sz="3000" b="1">
                <a:solidFill>
                  <a:srgbClr val="2E2E2E"/>
                </a:solidFill>
                <a:latin typeface="Cabin Bold"/>
                <a:ea typeface="Cabin Bold"/>
                <a:cs typeface="Cabin Bold"/>
                <a:sym typeface="Cabin Bold"/>
              </a:rPr>
              <a:t>Giao diện sau khi đăng nhập thành công sẽ là màn hình chính của phần mềm, cung cấp các chức năng quản lý và điều hướng cho người dùng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90643" y="-377767"/>
            <a:ext cx="6760109" cy="11042534"/>
            <a:chOff x="0" y="0"/>
            <a:chExt cx="45473072" cy="74279570"/>
          </a:xfrm>
        </p:grpSpPr>
        <p:sp>
          <p:nvSpPr>
            <p:cNvPr id="3" name="Freeform 3"/>
            <p:cNvSpPr/>
            <p:nvPr/>
          </p:nvSpPr>
          <p:spPr>
            <a:xfrm>
              <a:off x="72390" y="72390"/>
              <a:ext cx="45328293" cy="74134789"/>
            </a:xfrm>
            <a:custGeom>
              <a:avLst/>
              <a:gdLst/>
              <a:ahLst/>
              <a:cxnLst/>
              <a:rect l="l" t="t" r="r" b="b"/>
              <a:pathLst>
                <a:path w="45328293" h="74134789">
                  <a:moveTo>
                    <a:pt x="0" y="0"/>
                  </a:moveTo>
                  <a:lnTo>
                    <a:pt x="45328293" y="0"/>
                  </a:lnTo>
                  <a:lnTo>
                    <a:pt x="45328293" y="74134789"/>
                  </a:lnTo>
                  <a:lnTo>
                    <a:pt x="0" y="74134789"/>
                  </a:lnTo>
                  <a:lnTo>
                    <a:pt x="0" y="0"/>
                  </a:lnTo>
                  <a:close/>
                </a:path>
              </a:pathLst>
            </a:custGeom>
            <a:solidFill>
              <a:srgbClr val="F5F2E0"/>
            </a:solidFill>
          </p:spPr>
          <p:txBody>
            <a:bodyPr/>
            <a:lstStyle/>
            <a:p>
              <a:endParaRPr lang="vi-VN"/>
            </a:p>
          </p:txBody>
        </p:sp>
        <p:sp>
          <p:nvSpPr>
            <p:cNvPr id="4" name="Freeform 4"/>
            <p:cNvSpPr/>
            <p:nvPr/>
          </p:nvSpPr>
          <p:spPr>
            <a:xfrm>
              <a:off x="0" y="0"/>
              <a:ext cx="45473072" cy="74279571"/>
            </a:xfrm>
            <a:custGeom>
              <a:avLst/>
              <a:gdLst/>
              <a:ahLst/>
              <a:cxnLst/>
              <a:rect l="l" t="t" r="r" b="b"/>
              <a:pathLst>
                <a:path w="45473072" h="74279571">
                  <a:moveTo>
                    <a:pt x="45328294" y="74134793"/>
                  </a:moveTo>
                  <a:lnTo>
                    <a:pt x="45473072" y="74134793"/>
                  </a:lnTo>
                  <a:lnTo>
                    <a:pt x="45473072" y="74279571"/>
                  </a:lnTo>
                  <a:lnTo>
                    <a:pt x="45328294" y="74279571"/>
                  </a:lnTo>
                  <a:lnTo>
                    <a:pt x="45328294" y="74134793"/>
                  </a:lnTo>
                  <a:close/>
                  <a:moveTo>
                    <a:pt x="0" y="144780"/>
                  </a:moveTo>
                  <a:lnTo>
                    <a:pt x="144780" y="144780"/>
                  </a:lnTo>
                  <a:lnTo>
                    <a:pt x="144780" y="74134793"/>
                  </a:lnTo>
                  <a:lnTo>
                    <a:pt x="0" y="74134793"/>
                  </a:lnTo>
                  <a:lnTo>
                    <a:pt x="0" y="144780"/>
                  </a:lnTo>
                  <a:close/>
                  <a:moveTo>
                    <a:pt x="0" y="74134793"/>
                  </a:moveTo>
                  <a:lnTo>
                    <a:pt x="144780" y="74134793"/>
                  </a:lnTo>
                  <a:lnTo>
                    <a:pt x="144780" y="74279571"/>
                  </a:lnTo>
                  <a:lnTo>
                    <a:pt x="0" y="74279571"/>
                  </a:lnTo>
                  <a:lnTo>
                    <a:pt x="0" y="74134793"/>
                  </a:lnTo>
                  <a:close/>
                  <a:moveTo>
                    <a:pt x="45328294" y="144780"/>
                  </a:moveTo>
                  <a:lnTo>
                    <a:pt x="45473072" y="144780"/>
                  </a:lnTo>
                  <a:lnTo>
                    <a:pt x="45473072" y="74134793"/>
                  </a:lnTo>
                  <a:lnTo>
                    <a:pt x="45328294" y="74134793"/>
                  </a:lnTo>
                  <a:lnTo>
                    <a:pt x="45328294" y="144780"/>
                  </a:lnTo>
                  <a:close/>
                  <a:moveTo>
                    <a:pt x="144780" y="74134793"/>
                  </a:moveTo>
                  <a:lnTo>
                    <a:pt x="45328294" y="74134793"/>
                  </a:lnTo>
                  <a:lnTo>
                    <a:pt x="45328294" y="74279571"/>
                  </a:lnTo>
                  <a:lnTo>
                    <a:pt x="144780" y="74279571"/>
                  </a:lnTo>
                  <a:lnTo>
                    <a:pt x="144780" y="74134793"/>
                  </a:lnTo>
                  <a:close/>
                  <a:moveTo>
                    <a:pt x="45328294" y="0"/>
                  </a:moveTo>
                  <a:lnTo>
                    <a:pt x="45473072" y="0"/>
                  </a:lnTo>
                  <a:lnTo>
                    <a:pt x="45473072" y="144780"/>
                  </a:lnTo>
                  <a:lnTo>
                    <a:pt x="45328294" y="144780"/>
                  </a:lnTo>
                  <a:lnTo>
                    <a:pt x="45328294" y="0"/>
                  </a:lnTo>
                  <a:close/>
                  <a:moveTo>
                    <a:pt x="0" y="0"/>
                  </a:moveTo>
                  <a:lnTo>
                    <a:pt x="144780" y="0"/>
                  </a:lnTo>
                  <a:lnTo>
                    <a:pt x="144780" y="144780"/>
                  </a:lnTo>
                  <a:lnTo>
                    <a:pt x="0" y="144780"/>
                  </a:lnTo>
                  <a:lnTo>
                    <a:pt x="0" y="0"/>
                  </a:lnTo>
                  <a:close/>
                  <a:moveTo>
                    <a:pt x="144780" y="0"/>
                  </a:moveTo>
                  <a:lnTo>
                    <a:pt x="45328294" y="0"/>
                  </a:lnTo>
                  <a:lnTo>
                    <a:pt x="45328294" y="144780"/>
                  </a:lnTo>
                  <a:lnTo>
                    <a:pt x="144780" y="144780"/>
                  </a:lnTo>
                  <a:lnTo>
                    <a:pt x="144780" y="0"/>
                  </a:lnTo>
                  <a:close/>
                </a:path>
              </a:pathLst>
            </a:custGeom>
            <a:solidFill>
              <a:srgbClr val="A6CD70"/>
            </a:solidFill>
          </p:spPr>
          <p:txBody>
            <a:bodyPr/>
            <a:lstStyle/>
            <a:p>
              <a:endParaRPr lang="vi-VN"/>
            </a:p>
          </p:txBody>
        </p:sp>
      </p:grpSp>
      <p:sp>
        <p:nvSpPr>
          <p:cNvPr id="5" name="Freeform 5"/>
          <p:cNvSpPr/>
          <p:nvPr/>
        </p:nvSpPr>
        <p:spPr>
          <a:xfrm>
            <a:off x="-639688" y="9059525"/>
            <a:ext cx="5227623" cy="684343"/>
          </a:xfrm>
          <a:custGeom>
            <a:avLst/>
            <a:gdLst/>
            <a:ahLst/>
            <a:cxnLst/>
            <a:rect l="l" t="t" r="r" b="b"/>
            <a:pathLst>
              <a:path w="5227623" h="684343">
                <a:moveTo>
                  <a:pt x="0" y="0"/>
                </a:moveTo>
                <a:lnTo>
                  <a:pt x="5227623" y="0"/>
                </a:lnTo>
                <a:lnTo>
                  <a:pt x="5227623" y="684344"/>
                </a:lnTo>
                <a:lnTo>
                  <a:pt x="0" y="6843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6" name="Freeform 6"/>
          <p:cNvSpPr/>
          <p:nvPr/>
        </p:nvSpPr>
        <p:spPr>
          <a:xfrm>
            <a:off x="5317418" y="4130346"/>
            <a:ext cx="12416283" cy="5897734"/>
          </a:xfrm>
          <a:custGeom>
            <a:avLst/>
            <a:gdLst/>
            <a:ahLst/>
            <a:cxnLst/>
            <a:rect l="l" t="t" r="r" b="b"/>
            <a:pathLst>
              <a:path w="12416283" h="5897734">
                <a:moveTo>
                  <a:pt x="0" y="0"/>
                </a:moveTo>
                <a:lnTo>
                  <a:pt x="12416283" y="0"/>
                </a:lnTo>
                <a:lnTo>
                  <a:pt x="12416283" y="5897735"/>
                </a:lnTo>
                <a:lnTo>
                  <a:pt x="0" y="5897735"/>
                </a:lnTo>
                <a:lnTo>
                  <a:pt x="0" y="0"/>
                </a:lnTo>
                <a:close/>
              </a:path>
            </a:pathLst>
          </a:custGeom>
          <a:blipFill>
            <a:blip r:embed="rId4"/>
            <a:stretch>
              <a:fillRect/>
            </a:stretch>
          </a:blipFill>
        </p:spPr>
        <p:txBody>
          <a:bodyPr/>
          <a:lstStyle/>
          <a:p>
            <a:endParaRPr lang="vi-VN"/>
          </a:p>
        </p:txBody>
      </p:sp>
      <p:sp>
        <p:nvSpPr>
          <p:cNvPr id="7" name="TextBox 7"/>
          <p:cNvSpPr txBox="1"/>
          <p:nvPr/>
        </p:nvSpPr>
        <p:spPr>
          <a:xfrm>
            <a:off x="426408" y="1104900"/>
            <a:ext cx="3833829" cy="7581900"/>
          </a:xfrm>
          <a:prstGeom prst="rect">
            <a:avLst/>
          </a:prstGeom>
        </p:spPr>
        <p:txBody>
          <a:bodyPr lIns="0" tIns="0" rIns="0" bIns="0" rtlCol="0" anchor="t">
            <a:spAutoFit/>
          </a:bodyPr>
          <a:lstStyle/>
          <a:p>
            <a:pPr algn="ctr">
              <a:lnSpc>
                <a:spcPts val="9900"/>
              </a:lnSpc>
            </a:pPr>
            <a:r>
              <a:rPr lang="en-US" sz="9000" b="1">
                <a:solidFill>
                  <a:srgbClr val="2E2E2E"/>
                </a:solidFill>
                <a:latin typeface="Cabin Bold"/>
                <a:ea typeface="Cabin Bold"/>
                <a:cs typeface="Cabin Bold"/>
                <a:sym typeface="Cabin Bold"/>
              </a:rPr>
              <a:t>Phần mềm gồm các chức năng</a:t>
            </a:r>
          </a:p>
        </p:txBody>
      </p:sp>
      <p:grpSp>
        <p:nvGrpSpPr>
          <p:cNvPr id="8" name="Group 8"/>
          <p:cNvGrpSpPr/>
          <p:nvPr/>
        </p:nvGrpSpPr>
        <p:grpSpPr>
          <a:xfrm>
            <a:off x="5642530" y="394045"/>
            <a:ext cx="10838403" cy="3426112"/>
            <a:chOff x="0" y="0"/>
            <a:chExt cx="14451204" cy="4568150"/>
          </a:xfrm>
        </p:grpSpPr>
        <p:sp>
          <p:nvSpPr>
            <p:cNvPr id="9" name="TextBox 9"/>
            <p:cNvSpPr txBox="1"/>
            <p:nvPr/>
          </p:nvSpPr>
          <p:spPr>
            <a:xfrm>
              <a:off x="0" y="-9514"/>
              <a:ext cx="14451204" cy="1546225"/>
            </a:xfrm>
            <a:prstGeom prst="rect">
              <a:avLst/>
            </a:prstGeom>
          </p:spPr>
          <p:txBody>
            <a:bodyPr lIns="0" tIns="0" rIns="0" bIns="0" rtlCol="0" anchor="t">
              <a:spAutoFit/>
            </a:bodyPr>
            <a:lstStyle/>
            <a:p>
              <a:pPr marL="0" lvl="0" indent="0" algn="l">
                <a:lnSpc>
                  <a:spcPts val="9119"/>
                </a:lnSpc>
                <a:spcBef>
                  <a:spcPct val="0"/>
                </a:spcBef>
              </a:pPr>
              <a:r>
                <a:rPr lang="en-US" sz="7599" b="1">
                  <a:solidFill>
                    <a:srgbClr val="2E2E2E"/>
                  </a:solidFill>
                  <a:latin typeface="Cabin Bold"/>
                  <a:ea typeface="Cabin Bold"/>
                  <a:cs typeface="Cabin Bold"/>
                  <a:sym typeface="Cabin Bold"/>
                </a:rPr>
                <a:t>Văn bản đến</a:t>
              </a:r>
            </a:p>
          </p:txBody>
        </p:sp>
        <p:sp>
          <p:nvSpPr>
            <p:cNvPr id="10" name="TextBox 10"/>
            <p:cNvSpPr txBox="1"/>
            <p:nvPr/>
          </p:nvSpPr>
          <p:spPr>
            <a:xfrm>
              <a:off x="0" y="1741754"/>
              <a:ext cx="14451204" cy="2809875"/>
            </a:xfrm>
            <a:prstGeom prst="rect">
              <a:avLst/>
            </a:prstGeom>
          </p:spPr>
          <p:txBody>
            <a:bodyPr lIns="0" tIns="0" rIns="0" bIns="0" rtlCol="0" anchor="t">
              <a:spAutoFit/>
            </a:bodyPr>
            <a:lstStyle/>
            <a:p>
              <a:pPr algn="l">
                <a:lnSpc>
                  <a:spcPts val="4200"/>
                </a:lnSpc>
              </a:pPr>
              <a:r>
                <a:rPr lang="en-US" sz="3000" b="1">
                  <a:solidFill>
                    <a:srgbClr val="2E2E2E"/>
                  </a:solidFill>
                  <a:latin typeface="Cabin Bold"/>
                  <a:ea typeface="Cabin Bold"/>
                  <a:cs typeface="Cabin Bold"/>
                  <a:sym typeface="Cabin Bold"/>
                </a:rPr>
                <a:t>Chức năng</a:t>
              </a:r>
            </a:p>
            <a:p>
              <a:pPr marL="647700" lvl="1" indent="-323850" algn="l">
                <a:lnSpc>
                  <a:spcPts val="4200"/>
                </a:lnSpc>
                <a:buFont typeface="Arial"/>
                <a:buChar char="•"/>
              </a:pPr>
              <a:r>
                <a:rPr lang="en-US" sz="3000" b="1">
                  <a:solidFill>
                    <a:srgbClr val="2E2E2E"/>
                  </a:solidFill>
                  <a:latin typeface="Cabin Bold"/>
                  <a:ea typeface="Cabin Bold"/>
                  <a:cs typeface="Cabin Bold"/>
                  <a:sym typeface="Cabin Bold"/>
                </a:rPr>
                <a:t>Hiển thị danh sách văn bản đến với các thông tin chi tiết.</a:t>
              </a:r>
            </a:p>
            <a:p>
              <a:pPr marL="647700" lvl="1" indent="-323850" algn="l">
                <a:lnSpc>
                  <a:spcPts val="4200"/>
                </a:lnSpc>
                <a:spcBef>
                  <a:spcPct val="0"/>
                </a:spcBef>
                <a:buFont typeface="Arial"/>
                <a:buChar char="•"/>
              </a:pPr>
              <a:r>
                <a:rPr lang="en-US" sz="3000" b="1">
                  <a:solidFill>
                    <a:srgbClr val="2E2E2E"/>
                  </a:solidFill>
                  <a:latin typeface="Cabin Bold"/>
                  <a:ea typeface="Cabin Bold"/>
                  <a:cs typeface="Cabin Bold"/>
                  <a:sym typeface="Cabin Bold"/>
                </a:rPr>
                <a:t>Cho phép sửa, xóa và thêm mới văn bản đến.</a:t>
              </a:r>
            </a:p>
            <a:p>
              <a:pPr marL="0" lvl="0" indent="0" algn="l">
                <a:lnSpc>
                  <a:spcPts val="4200"/>
                </a:lnSpc>
                <a:spcBef>
                  <a:spcPct val="0"/>
                </a:spcBef>
              </a:pPr>
              <a:endParaRPr lang="en-US" sz="3000" b="1">
                <a:solidFill>
                  <a:srgbClr val="2E2E2E"/>
                </a:solidFill>
                <a:latin typeface="Cabin Bold"/>
                <a:ea typeface="Cabin Bold"/>
                <a:cs typeface="Cabin Bold"/>
                <a:sym typeface="Cabin Bold"/>
              </a:endParaRPr>
            </a:p>
          </p:txBody>
        </p:sp>
      </p:grpSp>
      <p:sp>
        <p:nvSpPr>
          <p:cNvPr id="11" name="TextBox 11"/>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2E2E2E"/>
                </a:solidFill>
                <a:latin typeface="Noto Serif Display"/>
                <a:ea typeface="Noto Serif Display"/>
                <a:cs typeface="Noto Serif Display"/>
                <a:sym typeface="Noto Serif Display"/>
              </a:rPr>
              <a:t>12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5F2E0"/>
        </a:solidFill>
        <a:effectLst/>
      </p:bgPr>
    </p:bg>
    <p:spTree>
      <p:nvGrpSpPr>
        <p:cNvPr id="1" name=""/>
        <p:cNvGrpSpPr/>
        <p:nvPr/>
      </p:nvGrpSpPr>
      <p:grpSpPr>
        <a:xfrm>
          <a:off x="0" y="0"/>
          <a:ext cx="0" cy="0"/>
          <a:chOff x="0" y="0"/>
          <a:chExt cx="0" cy="0"/>
        </a:xfrm>
      </p:grpSpPr>
      <p:sp>
        <p:nvSpPr>
          <p:cNvPr id="2" name="Freeform 2"/>
          <p:cNvSpPr/>
          <p:nvPr/>
        </p:nvSpPr>
        <p:spPr>
          <a:xfrm rot="3640828">
            <a:off x="1766078" y="185683"/>
            <a:ext cx="2206170" cy="3422604"/>
          </a:xfrm>
          <a:custGeom>
            <a:avLst/>
            <a:gdLst/>
            <a:ahLst/>
            <a:cxnLst/>
            <a:rect l="l" t="t" r="r" b="b"/>
            <a:pathLst>
              <a:path w="2206170" h="3422604">
                <a:moveTo>
                  <a:pt x="0" y="0"/>
                </a:moveTo>
                <a:lnTo>
                  <a:pt x="2206170" y="0"/>
                </a:lnTo>
                <a:lnTo>
                  <a:pt x="2206170" y="3422604"/>
                </a:lnTo>
                <a:lnTo>
                  <a:pt x="0" y="34226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3" name="Freeform 3"/>
          <p:cNvSpPr/>
          <p:nvPr/>
        </p:nvSpPr>
        <p:spPr>
          <a:xfrm rot="-4390734">
            <a:off x="13396501" y="9213572"/>
            <a:ext cx="2399087" cy="3357501"/>
          </a:xfrm>
          <a:custGeom>
            <a:avLst/>
            <a:gdLst/>
            <a:ahLst/>
            <a:cxnLst/>
            <a:rect l="l" t="t" r="r" b="b"/>
            <a:pathLst>
              <a:path w="2399087" h="3357501">
                <a:moveTo>
                  <a:pt x="0" y="0"/>
                </a:moveTo>
                <a:lnTo>
                  <a:pt x="2399087" y="0"/>
                </a:lnTo>
                <a:lnTo>
                  <a:pt x="2399087" y="3357501"/>
                </a:lnTo>
                <a:lnTo>
                  <a:pt x="0" y="33575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sp>
        <p:nvSpPr>
          <p:cNvPr id="4" name="Freeform 4"/>
          <p:cNvSpPr/>
          <p:nvPr/>
        </p:nvSpPr>
        <p:spPr>
          <a:xfrm>
            <a:off x="1665544" y="1697577"/>
            <a:ext cx="14377610" cy="6793421"/>
          </a:xfrm>
          <a:custGeom>
            <a:avLst/>
            <a:gdLst/>
            <a:ahLst/>
            <a:cxnLst/>
            <a:rect l="l" t="t" r="r" b="b"/>
            <a:pathLst>
              <a:path w="14377610" h="6793421">
                <a:moveTo>
                  <a:pt x="0" y="0"/>
                </a:moveTo>
                <a:lnTo>
                  <a:pt x="14377610" y="0"/>
                </a:lnTo>
                <a:lnTo>
                  <a:pt x="14377610" y="6793421"/>
                </a:lnTo>
                <a:lnTo>
                  <a:pt x="0" y="6793421"/>
                </a:lnTo>
                <a:lnTo>
                  <a:pt x="0" y="0"/>
                </a:lnTo>
                <a:close/>
              </a:path>
            </a:pathLst>
          </a:custGeom>
          <a:blipFill>
            <a:blip r:embed="rId6"/>
            <a:stretch>
              <a:fillRect/>
            </a:stretch>
          </a:blipFill>
        </p:spPr>
        <p:txBody>
          <a:bodyPr/>
          <a:lstStyle/>
          <a:p>
            <a:endParaRPr lang="vi-VN"/>
          </a:p>
        </p:txBody>
      </p:sp>
      <p:sp>
        <p:nvSpPr>
          <p:cNvPr id="5" name="TextBox 5"/>
          <p:cNvSpPr txBox="1"/>
          <p:nvPr/>
        </p:nvSpPr>
        <p:spPr>
          <a:xfrm>
            <a:off x="3449772" y="523875"/>
            <a:ext cx="11388456" cy="1076325"/>
          </a:xfrm>
          <a:prstGeom prst="rect">
            <a:avLst/>
          </a:prstGeom>
        </p:spPr>
        <p:txBody>
          <a:bodyPr lIns="0" tIns="0" rIns="0" bIns="0" rtlCol="0" anchor="t">
            <a:spAutoFit/>
          </a:bodyPr>
          <a:lstStyle/>
          <a:p>
            <a:pPr algn="l">
              <a:lnSpc>
                <a:spcPts val="8250"/>
              </a:lnSpc>
            </a:pPr>
            <a:r>
              <a:rPr lang="en-US" sz="7500" b="1">
                <a:solidFill>
                  <a:srgbClr val="2E2E2E"/>
                </a:solidFill>
                <a:latin typeface="Cabin Bold"/>
                <a:ea typeface="Cabin Bold"/>
                <a:cs typeface="Cabin Bold"/>
                <a:sym typeface="Cabin Bold"/>
              </a:rPr>
              <a:t>Thao tác sửa văn bản đến</a:t>
            </a:r>
          </a:p>
        </p:txBody>
      </p:sp>
      <p:sp>
        <p:nvSpPr>
          <p:cNvPr id="6" name="TextBox 6"/>
          <p:cNvSpPr txBox="1"/>
          <p:nvPr/>
        </p:nvSpPr>
        <p:spPr>
          <a:xfrm>
            <a:off x="1028700" y="8715375"/>
            <a:ext cx="16034865" cy="1028700"/>
          </a:xfrm>
          <a:prstGeom prst="rect">
            <a:avLst/>
          </a:prstGeom>
        </p:spPr>
        <p:txBody>
          <a:bodyPr lIns="0" tIns="0" rIns="0" bIns="0" rtlCol="0" anchor="t">
            <a:spAutoFit/>
          </a:bodyPr>
          <a:lstStyle/>
          <a:p>
            <a:pPr marL="647698" lvl="1" indent="-323849" algn="l">
              <a:lnSpc>
                <a:spcPts val="4199"/>
              </a:lnSpc>
              <a:buFont typeface="Arial"/>
              <a:buChar char="•"/>
            </a:pPr>
            <a:r>
              <a:rPr lang="en-US" sz="2999" b="1">
                <a:solidFill>
                  <a:srgbClr val="2E2E2E"/>
                </a:solidFill>
                <a:latin typeface="Cabin Bold"/>
                <a:ea typeface="Cabin Bold"/>
                <a:cs typeface="Cabin Bold"/>
                <a:sym typeface="Cabin Bold"/>
              </a:rPr>
              <a:t>Người dùng có thể sửa các thông tin của văn bản đến. Sau khi sửa xong thì nhấn vào cập nhật văn bản </a:t>
            </a:r>
          </a:p>
        </p:txBody>
      </p:sp>
      <p:sp>
        <p:nvSpPr>
          <p:cNvPr id="7" name="TextBox 7"/>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2E2E2E"/>
                </a:solidFill>
                <a:latin typeface="Noto Serif Display"/>
                <a:ea typeface="Noto Serif Display"/>
                <a:cs typeface="Noto Serif Display"/>
                <a:sym typeface="Noto Serif Display"/>
              </a:rPr>
              <a:t>13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5F2E0"/>
        </a:solidFill>
        <a:effectLst/>
      </p:bgPr>
    </p:bg>
    <p:spTree>
      <p:nvGrpSpPr>
        <p:cNvPr id="1" name=""/>
        <p:cNvGrpSpPr/>
        <p:nvPr/>
      </p:nvGrpSpPr>
      <p:grpSpPr>
        <a:xfrm>
          <a:off x="0" y="0"/>
          <a:ext cx="0" cy="0"/>
          <a:chOff x="0" y="0"/>
          <a:chExt cx="0" cy="0"/>
        </a:xfrm>
      </p:grpSpPr>
      <p:sp>
        <p:nvSpPr>
          <p:cNvPr id="2" name="Freeform 2"/>
          <p:cNvSpPr/>
          <p:nvPr/>
        </p:nvSpPr>
        <p:spPr>
          <a:xfrm rot="601004">
            <a:off x="16725609" y="1226107"/>
            <a:ext cx="2339971" cy="799844"/>
          </a:xfrm>
          <a:custGeom>
            <a:avLst/>
            <a:gdLst/>
            <a:ahLst/>
            <a:cxnLst/>
            <a:rect l="l" t="t" r="r" b="b"/>
            <a:pathLst>
              <a:path w="2339971" h="799844">
                <a:moveTo>
                  <a:pt x="0" y="0"/>
                </a:moveTo>
                <a:lnTo>
                  <a:pt x="2339970" y="0"/>
                </a:lnTo>
                <a:lnTo>
                  <a:pt x="2339970" y="799844"/>
                </a:lnTo>
                <a:lnTo>
                  <a:pt x="0" y="7998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3" name="Freeform 3"/>
          <p:cNvSpPr/>
          <p:nvPr/>
        </p:nvSpPr>
        <p:spPr>
          <a:xfrm>
            <a:off x="1806462" y="2290403"/>
            <a:ext cx="14669257" cy="6967897"/>
          </a:xfrm>
          <a:custGeom>
            <a:avLst/>
            <a:gdLst/>
            <a:ahLst/>
            <a:cxnLst/>
            <a:rect l="l" t="t" r="r" b="b"/>
            <a:pathLst>
              <a:path w="14669257" h="6967897">
                <a:moveTo>
                  <a:pt x="0" y="0"/>
                </a:moveTo>
                <a:lnTo>
                  <a:pt x="14669256" y="0"/>
                </a:lnTo>
                <a:lnTo>
                  <a:pt x="14669256" y="6967897"/>
                </a:lnTo>
                <a:lnTo>
                  <a:pt x="0" y="6967897"/>
                </a:lnTo>
                <a:lnTo>
                  <a:pt x="0" y="0"/>
                </a:lnTo>
                <a:close/>
              </a:path>
            </a:pathLst>
          </a:custGeom>
          <a:blipFill>
            <a:blip r:embed="rId4"/>
            <a:stretch>
              <a:fillRect/>
            </a:stretch>
          </a:blipFill>
        </p:spPr>
        <p:txBody>
          <a:bodyPr/>
          <a:lstStyle/>
          <a:p>
            <a:endParaRPr lang="vi-VN"/>
          </a:p>
        </p:txBody>
      </p:sp>
      <p:sp>
        <p:nvSpPr>
          <p:cNvPr id="4" name="TextBox 4"/>
          <p:cNvSpPr txBox="1"/>
          <p:nvPr/>
        </p:nvSpPr>
        <p:spPr>
          <a:xfrm>
            <a:off x="3501253" y="921410"/>
            <a:ext cx="11279675" cy="1076325"/>
          </a:xfrm>
          <a:prstGeom prst="rect">
            <a:avLst/>
          </a:prstGeom>
        </p:spPr>
        <p:txBody>
          <a:bodyPr lIns="0" tIns="0" rIns="0" bIns="0" rtlCol="0" anchor="t">
            <a:spAutoFit/>
          </a:bodyPr>
          <a:lstStyle/>
          <a:p>
            <a:pPr algn="ctr">
              <a:lnSpc>
                <a:spcPts val="8250"/>
              </a:lnSpc>
            </a:pPr>
            <a:r>
              <a:rPr lang="en-US" sz="7500" b="1">
                <a:solidFill>
                  <a:srgbClr val="2E2E2E"/>
                </a:solidFill>
                <a:latin typeface="Cabin Bold"/>
                <a:ea typeface="Cabin Bold"/>
                <a:cs typeface="Cabin Bold"/>
                <a:sym typeface="Cabin Bold"/>
              </a:rPr>
              <a:t>Thao tác xóa văn bản đến</a:t>
            </a:r>
          </a:p>
        </p:txBody>
      </p:sp>
      <p:sp>
        <p:nvSpPr>
          <p:cNvPr id="5" name="TextBox 5"/>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2E2E2E"/>
                </a:solidFill>
                <a:latin typeface="Noto Serif Display"/>
                <a:ea typeface="Noto Serif Display"/>
                <a:cs typeface="Noto Serif Display"/>
                <a:sym typeface="Noto Serif Display"/>
              </a:rPr>
              <a:t>14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A6CD70"/>
        </a:solidFill>
        <a:effectLst/>
      </p:bgPr>
    </p:bg>
    <p:spTree>
      <p:nvGrpSpPr>
        <p:cNvPr id="1" name=""/>
        <p:cNvGrpSpPr/>
        <p:nvPr/>
      </p:nvGrpSpPr>
      <p:grpSpPr>
        <a:xfrm>
          <a:off x="0" y="0"/>
          <a:ext cx="0" cy="0"/>
          <a:chOff x="0" y="0"/>
          <a:chExt cx="0" cy="0"/>
        </a:xfrm>
      </p:grpSpPr>
      <p:sp>
        <p:nvSpPr>
          <p:cNvPr id="2" name="Freeform 2"/>
          <p:cNvSpPr/>
          <p:nvPr/>
        </p:nvSpPr>
        <p:spPr>
          <a:xfrm rot="1772929">
            <a:off x="15869681" y="-268594"/>
            <a:ext cx="3047931" cy="2865055"/>
          </a:xfrm>
          <a:custGeom>
            <a:avLst/>
            <a:gdLst/>
            <a:ahLst/>
            <a:cxnLst/>
            <a:rect l="l" t="t" r="r" b="b"/>
            <a:pathLst>
              <a:path w="3047931" h="2865055">
                <a:moveTo>
                  <a:pt x="0" y="0"/>
                </a:moveTo>
                <a:lnTo>
                  <a:pt x="3047931" y="0"/>
                </a:lnTo>
                <a:lnTo>
                  <a:pt x="3047931" y="2865056"/>
                </a:lnTo>
                <a:lnTo>
                  <a:pt x="0" y="286505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3" name="TextBox 3"/>
          <p:cNvSpPr txBox="1"/>
          <p:nvPr/>
        </p:nvSpPr>
        <p:spPr>
          <a:xfrm>
            <a:off x="2033722" y="269039"/>
            <a:ext cx="6991209" cy="1295400"/>
          </a:xfrm>
          <a:prstGeom prst="rect">
            <a:avLst/>
          </a:prstGeom>
        </p:spPr>
        <p:txBody>
          <a:bodyPr lIns="0" tIns="0" rIns="0" bIns="0" rtlCol="0" anchor="t">
            <a:spAutoFit/>
          </a:bodyPr>
          <a:lstStyle/>
          <a:p>
            <a:pPr algn="l">
              <a:lnSpc>
                <a:spcPts val="9900"/>
              </a:lnSpc>
            </a:pPr>
            <a:r>
              <a:rPr lang="en-US" sz="9000" b="1">
                <a:solidFill>
                  <a:srgbClr val="2E2E2E"/>
                </a:solidFill>
                <a:latin typeface="Cabin Bold"/>
                <a:ea typeface="Cabin Bold"/>
                <a:cs typeface="Cabin Bold"/>
                <a:sym typeface="Cabin Bold"/>
              </a:rPr>
              <a:t>Văn bản đi</a:t>
            </a:r>
          </a:p>
        </p:txBody>
      </p:sp>
      <p:sp>
        <p:nvSpPr>
          <p:cNvPr id="4" name="Freeform 4"/>
          <p:cNvSpPr/>
          <p:nvPr/>
        </p:nvSpPr>
        <p:spPr>
          <a:xfrm rot="264926">
            <a:off x="1027084" y="3076498"/>
            <a:ext cx="4223507" cy="1036679"/>
          </a:xfrm>
          <a:custGeom>
            <a:avLst/>
            <a:gdLst/>
            <a:ahLst/>
            <a:cxnLst/>
            <a:rect l="l" t="t" r="r" b="b"/>
            <a:pathLst>
              <a:path w="4223507" h="1036679">
                <a:moveTo>
                  <a:pt x="0" y="0"/>
                </a:moveTo>
                <a:lnTo>
                  <a:pt x="4223508" y="0"/>
                </a:lnTo>
                <a:lnTo>
                  <a:pt x="4223508" y="1036679"/>
                </a:lnTo>
                <a:lnTo>
                  <a:pt x="0" y="10366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sp>
        <p:nvSpPr>
          <p:cNvPr id="5" name="Freeform 5"/>
          <p:cNvSpPr/>
          <p:nvPr/>
        </p:nvSpPr>
        <p:spPr>
          <a:xfrm rot="5517698">
            <a:off x="1227288" y="8313635"/>
            <a:ext cx="852480" cy="2190954"/>
          </a:xfrm>
          <a:custGeom>
            <a:avLst/>
            <a:gdLst/>
            <a:ahLst/>
            <a:cxnLst/>
            <a:rect l="l" t="t" r="r" b="b"/>
            <a:pathLst>
              <a:path w="852480" h="2190954">
                <a:moveTo>
                  <a:pt x="0" y="0"/>
                </a:moveTo>
                <a:lnTo>
                  <a:pt x="852481" y="0"/>
                </a:lnTo>
                <a:lnTo>
                  <a:pt x="852481" y="2190955"/>
                </a:lnTo>
                <a:lnTo>
                  <a:pt x="0" y="219095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vi-VN"/>
          </a:p>
        </p:txBody>
      </p:sp>
      <p:sp>
        <p:nvSpPr>
          <p:cNvPr id="6" name="Freeform 6"/>
          <p:cNvSpPr/>
          <p:nvPr/>
        </p:nvSpPr>
        <p:spPr>
          <a:xfrm>
            <a:off x="2060169" y="3161708"/>
            <a:ext cx="13929524" cy="6710894"/>
          </a:xfrm>
          <a:custGeom>
            <a:avLst/>
            <a:gdLst/>
            <a:ahLst/>
            <a:cxnLst/>
            <a:rect l="l" t="t" r="r" b="b"/>
            <a:pathLst>
              <a:path w="13929524" h="6710894">
                <a:moveTo>
                  <a:pt x="0" y="0"/>
                </a:moveTo>
                <a:lnTo>
                  <a:pt x="13929524" y="0"/>
                </a:lnTo>
                <a:lnTo>
                  <a:pt x="13929524" y="6710893"/>
                </a:lnTo>
                <a:lnTo>
                  <a:pt x="0" y="6710893"/>
                </a:lnTo>
                <a:lnTo>
                  <a:pt x="0" y="0"/>
                </a:lnTo>
                <a:close/>
              </a:path>
            </a:pathLst>
          </a:custGeom>
          <a:blipFill>
            <a:blip r:embed="rId8"/>
            <a:stretch>
              <a:fillRect l="-1426"/>
            </a:stretch>
          </a:blipFill>
        </p:spPr>
        <p:txBody>
          <a:bodyPr/>
          <a:lstStyle/>
          <a:p>
            <a:endParaRPr lang="vi-VN"/>
          </a:p>
        </p:txBody>
      </p:sp>
      <p:sp>
        <p:nvSpPr>
          <p:cNvPr id="7" name="TextBox 7"/>
          <p:cNvSpPr txBox="1"/>
          <p:nvPr/>
        </p:nvSpPr>
        <p:spPr>
          <a:xfrm>
            <a:off x="2060169" y="2013596"/>
            <a:ext cx="14588645" cy="1153765"/>
          </a:xfrm>
          <a:prstGeom prst="rect">
            <a:avLst/>
          </a:prstGeom>
        </p:spPr>
        <p:txBody>
          <a:bodyPr lIns="0" tIns="0" rIns="0" bIns="0" rtlCol="0" anchor="t">
            <a:spAutoFit/>
          </a:bodyPr>
          <a:lstStyle/>
          <a:p>
            <a:pPr algn="l">
              <a:lnSpc>
                <a:spcPts val="4656"/>
              </a:lnSpc>
            </a:pPr>
            <a:r>
              <a:rPr lang="en-US" sz="3326" b="1">
                <a:solidFill>
                  <a:srgbClr val="2E2E2E"/>
                </a:solidFill>
                <a:latin typeface="Cabin Bold"/>
                <a:ea typeface="Cabin Bold"/>
                <a:cs typeface="Cabin Bold"/>
                <a:sym typeface="Cabin Bold"/>
              </a:rPr>
              <a:t>Người dùng sẽ thấy được thông tin danh sách các văn bản đi. Ở mỗi văn bản đi đều có thao tác sửa, xóa các văn bản đi. Cũng như tạo văn bản đi mới.</a:t>
            </a:r>
          </a:p>
        </p:txBody>
      </p:sp>
      <p:sp>
        <p:nvSpPr>
          <p:cNvPr id="8" name="TextBox 8"/>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2E2E2E"/>
                </a:solidFill>
                <a:latin typeface="Noto Serif Display"/>
                <a:ea typeface="Noto Serif Display"/>
                <a:cs typeface="Noto Serif Display"/>
                <a:sym typeface="Noto Serif Display"/>
              </a:rPr>
              <a:t>15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5F2E0"/>
        </a:solidFill>
        <a:effectLst/>
      </p:bgPr>
    </p:bg>
    <p:spTree>
      <p:nvGrpSpPr>
        <p:cNvPr id="1" name=""/>
        <p:cNvGrpSpPr/>
        <p:nvPr/>
      </p:nvGrpSpPr>
      <p:grpSpPr>
        <a:xfrm>
          <a:off x="0" y="0"/>
          <a:ext cx="0" cy="0"/>
          <a:chOff x="0" y="0"/>
          <a:chExt cx="0" cy="0"/>
        </a:xfrm>
      </p:grpSpPr>
      <p:sp>
        <p:nvSpPr>
          <p:cNvPr id="2" name="Freeform 2"/>
          <p:cNvSpPr/>
          <p:nvPr/>
        </p:nvSpPr>
        <p:spPr>
          <a:xfrm rot="3262718">
            <a:off x="14164149" y="7923655"/>
            <a:ext cx="2169405" cy="2669291"/>
          </a:xfrm>
          <a:custGeom>
            <a:avLst/>
            <a:gdLst/>
            <a:ahLst/>
            <a:cxnLst/>
            <a:rect l="l" t="t" r="r" b="b"/>
            <a:pathLst>
              <a:path w="2169405" h="2669291">
                <a:moveTo>
                  <a:pt x="0" y="0"/>
                </a:moveTo>
                <a:lnTo>
                  <a:pt x="2169405" y="0"/>
                </a:lnTo>
                <a:lnTo>
                  <a:pt x="2169405" y="2669290"/>
                </a:lnTo>
                <a:lnTo>
                  <a:pt x="0" y="266929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3" name="Freeform 3"/>
          <p:cNvSpPr/>
          <p:nvPr/>
        </p:nvSpPr>
        <p:spPr>
          <a:xfrm rot="-622545">
            <a:off x="2772840" y="880344"/>
            <a:ext cx="3190575" cy="777340"/>
          </a:xfrm>
          <a:custGeom>
            <a:avLst/>
            <a:gdLst/>
            <a:ahLst/>
            <a:cxnLst/>
            <a:rect l="l" t="t" r="r" b="b"/>
            <a:pathLst>
              <a:path w="3190575" h="777340">
                <a:moveTo>
                  <a:pt x="0" y="0"/>
                </a:moveTo>
                <a:lnTo>
                  <a:pt x="3190575" y="0"/>
                </a:lnTo>
                <a:lnTo>
                  <a:pt x="3190575" y="777341"/>
                </a:lnTo>
                <a:lnTo>
                  <a:pt x="0" y="77734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sp>
        <p:nvSpPr>
          <p:cNvPr id="4" name="Freeform 4"/>
          <p:cNvSpPr/>
          <p:nvPr/>
        </p:nvSpPr>
        <p:spPr>
          <a:xfrm>
            <a:off x="1506727" y="2240270"/>
            <a:ext cx="15289096" cy="7319655"/>
          </a:xfrm>
          <a:custGeom>
            <a:avLst/>
            <a:gdLst/>
            <a:ahLst/>
            <a:cxnLst/>
            <a:rect l="l" t="t" r="r" b="b"/>
            <a:pathLst>
              <a:path w="15289096" h="7319655">
                <a:moveTo>
                  <a:pt x="0" y="0"/>
                </a:moveTo>
                <a:lnTo>
                  <a:pt x="15289096" y="0"/>
                </a:lnTo>
                <a:lnTo>
                  <a:pt x="15289096" y="7319655"/>
                </a:lnTo>
                <a:lnTo>
                  <a:pt x="0" y="7319655"/>
                </a:lnTo>
                <a:lnTo>
                  <a:pt x="0" y="0"/>
                </a:lnTo>
                <a:close/>
              </a:path>
            </a:pathLst>
          </a:custGeom>
          <a:blipFill>
            <a:blip r:embed="rId6"/>
            <a:stretch>
              <a:fillRect/>
            </a:stretch>
          </a:blipFill>
        </p:spPr>
        <p:txBody>
          <a:bodyPr/>
          <a:lstStyle/>
          <a:p>
            <a:endParaRPr lang="vi-VN"/>
          </a:p>
        </p:txBody>
      </p:sp>
      <p:sp>
        <p:nvSpPr>
          <p:cNvPr id="5" name="TextBox 5"/>
          <p:cNvSpPr txBox="1"/>
          <p:nvPr/>
        </p:nvSpPr>
        <p:spPr>
          <a:xfrm>
            <a:off x="1043250" y="783300"/>
            <a:ext cx="16216050" cy="1076325"/>
          </a:xfrm>
          <a:prstGeom prst="rect">
            <a:avLst/>
          </a:prstGeom>
        </p:spPr>
        <p:txBody>
          <a:bodyPr lIns="0" tIns="0" rIns="0" bIns="0" rtlCol="0" anchor="t">
            <a:spAutoFit/>
          </a:bodyPr>
          <a:lstStyle/>
          <a:p>
            <a:pPr algn="ctr">
              <a:lnSpc>
                <a:spcPts val="8250"/>
              </a:lnSpc>
            </a:pPr>
            <a:r>
              <a:rPr lang="en-US" sz="7500">
                <a:solidFill>
                  <a:srgbClr val="2E2E2E"/>
                </a:solidFill>
                <a:latin typeface="Cabin"/>
                <a:ea typeface="Cabin"/>
                <a:cs typeface="Cabin"/>
                <a:sym typeface="Cabin"/>
              </a:rPr>
              <a:t>Thao tác sửa văn bản đi</a:t>
            </a:r>
          </a:p>
        </p:txBody>
      </p:sp>
      <p:sp>
        <p:nvSpPr>
          <p:cNvPr id="6" name="TextBox 6"/>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2E2E2E"/>
                </a:solidFill>
                <a:latin typeface="Noto Serif Display"/>
                <a:ea typeface="Noto Serif Display"/>
                <a:cs typeface="Noto Serif Display"/>
                <a:sym typeface="Noto Serif Display"/>
              </a:rPr>
              <a:t>16</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A6CD70"/>
        </a:solidFill>
        <a:effectLst/>
      </p:bgPr>
    </p:bg>
    <p:spTree>
      <p:nvGrpSpPr>
        <p:cNvPr id="1" name=""/>
        <p:cNvGrpSpPr/>
        <p:nvPr/>
      </p:nvGrpSpPr>
      <p:grpSpPr>
        <a:xfrm>
          <a:off x="0" y="0"/>
          <a:ext cx="0" cy="0"/>
          <a:chOff x="0" y="0"/>
          <a:chExt cx="0" cy="0"/>
        </a:xfrm>
      </p:grpSpPr>
      <p:sp>
        <p:nvSpPr>
          <p:cNvPr id="2" name="Freeform 2"/>
          <p:cNvSpPr/>
          <p:nvPr/>
        </p:nvSpPr>
        <p:spPr>
          <a:xfrm>
            <a:off x="-1144329" y="-332874"/>
            <a:ext cx="4346057" cy="1793736"/>
          </a:xfrm>
          <a:custGeom>
            <a:avLst/>
            <a:gdLst/>
            <a:ahLst/>
            <a:cxnLst/>
            <a:rect l="l" t="t" r="r" b="b"/>
            <a:pathLst>
              <a:path w="4346057" h="1793736">
                <a:moveTo>
                  <a:pt x="0" y="0"/>
                </a:moveTo>
                <a:lnTo>
                  <a:pt x="4346058" y="0"/>
                </a:lnTo>
                <a:lnTo>
                  <a:pt x="4346058" y="1793736"/>
                </a:lnTo>
                <a:lnTo>
                  <a:pt x="0" y="17937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3" name="Freeform 3"/>
          <p:cNvSpPr/>
          <p:nvPr/>
        </p:nvSpPr>
        <p:spPr>
          <a:xfrm rot="-10271255">
            <a:off x="-425614" y="9296590"/>
            <a:ext cx="3880458" cy="952476"/>
          </a:xfrm>
          <a:custGeom>
            <a:avLst/>
            <a:gdLst/>
            <a:ahLst/>
            <a:cxnLst/>
            <a:rect l="l" t="t" r="r" b="b"/>
            <a:pathLst>
              <a:path w="3880458" h="952476">
                <a:moveTo>
                  <a:pt x="0" y="0"/>
                </a:moveTo>
                <a:lnTo>
                  <a:pt x="3880458" y="0"/>
                </a:lnTo>
                <a:lnTo>
                  <a:pt x="3880458" y="952476"/>
                </a:lnTo>
                <a:lnTo>
                  <a:pt x="0" y="9524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sp>
        <p:nvSpPr>
          <p:cNvPr id="4" name="Freeform 4"/>
          <p:cNvSpPr/>
          <p:nvPr/>
        </p:nvSpPr>
        <p:spPr>
          <a:xfrm rot="-1063250">
            <a:off x="16460965" y="6663028"/>
            <a:ext cx="2349652" cy="803154"/>
          </a:xfrm>
          <a:custGeom>
            <a:avLst/>
            <a:gdLst/>
            <a:ahLst/>
            <a:cxnLst/>
            <a:rect l="l" t="t" r="r" b="b"/>
            <a:pathLst>
              <a:path w="2349652" h="803154">
                <a:moveTo>
                  <a:pt x="0" y="0"/>
                </a:moveTo>
                <a:lnTo>
                  <a:pt x="2349652" y="0"/>
                </a:lnTo>
                <a:lnTo>
                  <a:pt x="2349652" y="803154"/>
                </a:lnTo>
                <a:lnTo>
                  <a:pt x="0" y="80315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vi-VN"/>
          </a:p>
        </p:txBody>
      </p:sp>
      <p:sp>
        <p:nvSpPr>
          <p:cNvPr id="5" name="Freeform 5"/>
          <p:cNvSpPr/>
          <p:nvPr/>
        </p:nvSpPr>
        <p:spPr>
          <a:xfrm>
            <a:off x="1271658" y="1930387"/>
            <a:ext cx="15744685" cy="7478725"/>
          </a:xfrm>
          <a:custGeom>
            <a:avLst/>
            <a:gdLst/>
            <a:ahLst/>
            <a:cxnLst/>
            <a:rect l="l" t="t" r="r" b="b"/>
            <a:pathLst>
              <a:path w="15744685" h="7478725">
                <a:moveTo>
                  <a:pt x="0" y="0"/>
                </a:moveTo>
                <a:lnTo>
                  <a:pt x="15744684" y="0"/>
                </a:lnTo>
                <a:lnTo>
                  <a:pt x="15744684" y="7478725"/>
                </a:lnTo>
                <a:lnTo>
                  <a:pt x="0" y="7478725"/>
                </a:lnTo>
                <a:lnTo>
                  <a:pt x="0" y="0"/>
                </a:lnTo>
                <a:close/>
              </a:path>
            </a:pathLst>
          </a:custGeom>
          <a:blipFill>
            <a:blip r:embed="rId8"/>
            <a:stretch>
              <a:fillRect/>
            </a:stretch>
          </a:blipFill>
        </p:spPr>
        <p:txBody>
          <a:bodyPr/>
          <a:lstStyle/>
          <a:p>
            <a:endParaRPr lang="vi-VN"/>
          </a:p>
        </p:txBody>
      </p:sp>
      <p:sp>
        <p:nvSpPr>
          <p:cNvPr id="6" name="TextBox 6"/>
          <p:cNvSpPr txBox="1"/>
          <p:nvPr/>
        </p:nvSpPr>
        <p:spPr>
          <a:xfrm>
            <a:off x="3504900" y="630669"/>
            <a:ext cx="11059002" cy="1076325"/>
          </a:xfrm>
          <a:prstGeom prst="rect">
            <a:avLst/>
          </a:prstGeom>
        </p:spPr>
        <p:txBody>
          <a:bodyPr lIns="0" tIns="0" rIns="0" bIns="0" rtlCol="0" anchor="t">
            <a:spAutoFit/>
          </a:bodyPr>
          <a:lstStyle/>
          <a:p>
            <a:pPr algn="l">
              <a:lnSpc>
                <a:spcPts val="8250"/>
              </a:lnSpc>
            </a:pPr>
            <a:r>
              <a:rPr lang="en-US" sz="7500" b="1">
                <a:solidFill>
                  <a:srgbClr val="2E2E2E"/>
                </a:solidFill>
                <a:latin typeface="Cabin Bold"/>
                <a:ea typeface="Cabin Bold"/>
                <a:cs typeface="Cabin Bold"/>
                <a:sym typeface="Cabin Bold"/>
              </a:rPr>
              <a:t>Thao tác xóa văn bản đi</a:t>
            </a:r>
          </a:p>
        </p:txBody>
      </p:sp>
      <p:sp>
        <p:nvSpPr>
          <p:cNvPr id="7" name="TextBox 7"/>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2E2E2E"/>
                </a:solidFill>
                <a:latin typeface="Noto Serif Display"/>
                <a:ea typeface="Noto Serif Display"/>
                <a:cs typeface="Noto Serif Display"/>
                <a:sym typeface="Noto Serif Display"/>
              </a:rPr>
              <a:t>17</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5F2E0"/>
        </a:solidFill>
        <a:effectLst/>
      </p:bgPr>
    </p:bg>
    <p:spTree>
      <p:nvGrpSpPr>
        <p:cNvPr id="1" name=""/>
        <p:cNvGrpSpPr/>
        <p:nvPr/>
      </p:nvGrpSpPr>
      <p:grpSpPr>
        <a:xfrm>
          <a:off x="0" y="0"/>
          <a:ext cx="0" cy="0"/>
          <a:chOff x="0" y="0"/>
          <a:chExt cx="0" cy="0"/>
        </a:xfrm>
      </p:grpSpPr>
      <p:sp>
        <p:nvSpPr>
          <p:cNvPr id="2" name="Freeform 2"/>
          <p:cNvSpPr/>
          <p:nvPr/>
        </p:nvSpPr>
        <p:spPr>
          <a:xfrm rot="-8885388">
            <a:off x="12669202" y="-1440180"/>
            <a:ext cx="4418045" cy="4152962"/>
          </a:xfrm>
          <a:custGeom>
            <a:avLst/>
            <a:gdLst/>
            <a:ahLst/>
            <a:cxnLst/>
            <a:rect l="l" t="t" r="r" b="b"/>
            <a:pathLst>
              <a:path w="4418045" h="4152962">
                <a:moveTo>
                  <a:pt x="0" y="0"/>
                </a:moveTo>
                <a:lnTo>
                  <a:pt x="4418045" y="0"/>
                </a:lnTo>
                <a:lnTo>
                  <a:pt x="4418045" y="4152963"/>
                </a:lnTo>
                <a:lnTo>
                  <a:pt x="0" y="415296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grpSp>
        <p:nvGrpSpPr>
          <p:cNvPr id="3" name="Group 3"/>
          <p:cNvGrpSpPr/>
          <p:nvPr/>
        </p:nvGrpSpPr>
        <p:grpSpPr>
          <a:xfrm>
            <a:off x="2219238" y="1207801"/>
            <a:ext cx="13849525" cy="1546479"/>
            <a:chOff x="0" y="0"/>
            <a:chExt cx="10448281" cy="1166686"/>
          </a:xfrm>
        </p:grpSpPr>
        <p:sp>
          <p:nvSpPr>
            <p:cNvPr id="4" name="Freeform 4"/>
            <p:cNvSpPr/>
            <p:nvPr/>
          </p:nvSpPr>
          <p:spPr>
            <a:xfrm>
              <a:off x="0" y="0"/>
              <a:ext cx="10448281" cy="1166686"/>
            </a:xfrm>
            <a:custGeom>
              <a:avLst/>
              <a:gdLst/>
              <a:ahLst/>
              <a:cxnLst/>
              <a:rect l="l" t="t" r="r" b="b"/>
              <a:pathLst>
                <a:path w="10448281" h="1166686">
                  <a:moveTo>
                    <a:pt x="16770" y="0"/>
                  </a:moveTo>
                  <a:lnTo>
                    <a:pt x="10431511" y="0"/>
                  </a:lnTo>
                  <a:cubicBezTo>
                    <a:pt x="10435958" y="0"/>
                    <a:pt x="10440224" y="1767"/>
                    <a:pt x="10443369" y="4912"/>
                  </a:cubicBezTo>
                  <a:cubicBezTo>
                    <a:pt x="10446514" y="8057"/>
                    <a:pt x="10448281" y="12322"/>
                    <a:pt x="10448281" y="16770"/>
                  </a:cubicBezTo>
                  <a:lnTo>
                    <a:pt x="10448281" y="1149916"/>
                  </a:lnTo>
                  <a:cubicBezTo>
                    <a:pt x="10448281" y="1159178"/>
                    <a:pt x="10440773" y="1166686"/>
                    <a:pt x="10431511" y="1166686"/>
                  </a:cubicBezTo>
                  <a:lnTo>
                    <a:pt x="16770" y="1166686"/>
                  </a:lnTo>
                  <a:cubicBezTo>
                    <a:pt x="7508" y="1166686"/>
                    <a:pt x="0" y="1159178"/>
                    <a:pt x="0" y="1149916"/>
                  </a:cubicBezTo>
                  <a:lnTo>
                    <a:pt x="0" y="16770"/>
                  </a:lnTo>
                  <a:cubicBezTo>
                    <a:pt x="0" y="7508"/>
                    <a:pt x="7508" y="0"/>
                    <a:pt x="16770" y="0"/>
                  </a:cubicBezTo>
                  <a:close/>
                </a:path>
              </a:pathLst>
            </a:custGeom>
            <a:solidFill>
              <a:srgbClr val="FFFFFF"/>
            </a:solidFill>
            <a:ln cap="rnd">
              <a:noFill/>
              <a:prstDash val="sysDot"/>
              <a:round/>
            </a:ln>
          </p:spPr>
          <p:txBody>
            <a:bodyPr/>
            <a:lstStyle/>
            <a:p>
              <a:endParaRPr lang="vi-VN"/>
            </a:p>
          </p:txBody>
        </p:sp>
        <p:sp>
          <p:nvSpPr>
            <p:cNvPr id="5" name="TextBox 5"/>
            <p:cNvSpPr txBox="1"/>
            <p:nvPr/>
          </p:nvSpPr>
          <p:spPr>
            <a:xfrm>
              <a:off x="0" y="-66675"/>
              <a:ext cx="10448281" cy="1233361"/>
            </a:xfrm>
            <a:prstGeom prst="rect">
              <a:avLst/>
            </a:prstGeom>
          </p:spPr>
          <p:txBody>
            <a:bodyPr lIns="254000" tIns="254000" rIns="254000" bIns="254000" rtlCol="0" anchor="ctr"/>
            <a:lstStyle/>
            <a:p>
              <a:pPr algn="just">
                <a:lnSpc>
                  <a:spcPts val="4200"/>
                </a:lnSpc>
              </a:pPr>
              <a:r>
                <a:rPr lang="en-US" sz="3000" b="1">
                  <a:solidFill>
                    <a:srgbClr val="2E2E2E"/>
                  </a:solidFill>
                  <a:latin typeface="Cabin Bold"/>
                  <a:ea typeface="Cabin Bold"/>
                  <a:cs typeface="Cabin Bold"/>
                  <a:sym typeface="Cabin Bold"/>
                </a:rPr>
                <a:t>Chức năng này cho phép người dùng xem và quản lý danh sách văn bản đến và đi trong phần mềm</a:t>
              </a:r>
            </a:p>
          </p:txBody>
        </p:sp>
      </p:grpSp>
      <p:sp>
        <p:nvSpPr>
          <p:cNvPr id="6" name="Freeform 6"/>
          <p:cNvSpPr/>
          <p:nvPr/>
        </p:nvSpPr>
        <p:spPr>
          <a:xfrm>
            <a:off x="-2429156" y="9910693"/>
            <a:ext cx="4858312" cy="1183661"/>
          </a:xfrm>
          <a:custGeom>
            <a:avLst/>
            <a:gdLst/>
            <a:ahLst/>
            <a:cxnLst/>
            <a:rect l="l" t="t" r="r" b="b"/>
            <a:pathLst>
              <a:path w="4858312" h="1183661">
                <a:moveTo>
                  <a:pt x="0" y="0"/>
                </a:moveTo>
                <a:lnTo>
                  <a:pt x="4858312" y="0"/>
                </a:lnTo>
                <a:lnTo>
                  <a:pt x="4858312" y="1183661"/>
                </a:lnTo>
                <a:lnTo>
                  <a:pt x="0" y="118366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sp>
        <p:nvSpPr>
          <p:cNvPr id="7" name="Freeform 7"/>
          <p:cNvSpPr/>
          <p:nvPr/>
        </p:nvSpPr>
        <p:spPr>
          <a:xfrm rot="-1880317">
            <a:off x="15359690" y="6876827"/>
            <a:ext cx="1435609" cy="999706"/>
          </a:xfrm>
          <a:custGeom>
            <a:avLst/>
            <a:gdLst/>
            <a:ahLst/>
            <a:cxnLst/>
            <a:rect l="l" t="t" r="r" b="b"/>
            <a:pathLst>
              <a:path w="1435609" h="999706">
                <a:moveTo>
                  <a:pt x="0" y="0"/>
                </a:moveTo>
                <a:lnTo>
                  <a:pt x="1435608" y="0"/>
                </a:lnTo>
                <a:lnTo>
                  <a:pt x="1435608" y="999706"/>
                </a:lnTo>
                <a:lnTo>
                  <a:pt x="0" y="99970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vi-VN"/>
          </a:p>
        </p:txBody>
      </p:sp>
      <p:sp>
        <p:nvSpPr>
          <p:cNvPr id="8" name="Freeform 8"/>
          <p:cNvSpPr/>
          <p:nvPr/>
        </p:nvSpPr>
        <p:spPr>
          <a:xfrm>
            <a:off x="2219238" y="3008601"/>
            <a:ext cx="13849525" cy="6647772"/>
          </a:xfrm>
          <a:custGeom>
            <a:avLst/>
            <a:gdLst/>
            <a:ahLst/>
            <a:cxnLst/>
            <a:rect l="l" t="t" r="r" b="b"/>
            <a:pathLst>
              <a:path w="13849525" h="6647772">
                <a:moveTo>
                  <a:pt x="0" y="0"/>
                </a:moveTo>
                <a:lnTo>
                  <a:pt x="13849524" y="0"/>
                </a:lnTo>
                <a:lnTo>
                  <a:pt x="13849524" y="6647772"/>
                </a:lnTo>
                <a:lnTo>
                  <a:pt x="0" y="6647772"/>
                </a:lnTo>
                <a:lnTo>
                  <a:pt x="0" y="0"/>
                </a:lnTo>
                <a:close/>
              </a:path>
            </a:pathLst>
          </a:custGeom>
          <a:blipFill>
            <a:blip r:embed="rId8"/>
            <a:stretch>
              <a:fillRect/>
            </a:stretch>
          </a:blipFill>
        </p:spPr>
        <p:txBody>
          <a:bodyPr/>
          <a:lstStyle/>
          <a:p>
            <a:endParaRPr lang="vi-VN"/>
          </a:p>
        </p:txBody>
      </p:sp>
      <p:sp>
        <p:nvSpPr>
          <p:cNvPr id="9" name="TextBox 9"/>
          <p:cNvSpPr txBox="1"/>
          <p:nvPr/>
        </p:nvSpPr>
        <p:spPr>
          <a:xfrm>
            <a:off x="4748735" y="131476"/>
            <a:ext cx="8790530" cy="1076325"/>
          </a:xfrm>
          <a:prstGeom prst="rect">
            <a:avLst/>
          </a:prstGeom>
        </p:spPr>
        <p:txBody>
          <a:bodyPr lIns="0" tIns="0" rIns="0" bIns="0" rtlCol="0" anchor="t">
            <a:spAutoFit/>
          </a:bodyPr>
          <a:lstStyle/>
          <a:p>
            <a:pPr algn="l">
              <a:lnSpc>
                <a:spcPts val="8250"/>
              </a:lnSpc>
            </a:pPr>
            <a:r>
              <a:rPr lang="en-US" sz="7500" b="1">
                <a:solidFill>
                  <a:srgbClr val="2E2E2E"/>
                </a:solidFill>
                <a:latin typeface="Cabin Bold"/>
                <a:ea typeface="Cabin Bold"/>
                <a:cs typeface="Cabin Bold"/>
                <a:sym typeface="Cabin Bold"/>
              </a:rPr>
              <a:t>Thống kê văn bản</a:t>
            </a:r>
          </a:p>
        </p:txBody>
      </p:sp>
      <p:sp>
        <p:nvSpPr>
          <p:cNvPr id="10" name="TextBox 10"/>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2E2E2E"/>
                </a:solidFill>
                <a:latin typeface="Noto Serif Display"/>
                <a:ea typeface="Noto Serif Display"/>
                <a:cs typeface="Noto Serif Display"/>
                <a:sym typeface="Noto Serif Display"/>
              </a:rPr>
              <a:t>18</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68923" y="-83950"/>
            <a:ext cx="19450143" cy="2251635"/>
            <a:chOff x="0" y="0"/>
            <a:chExt cx="130834839" cy="15146023"/>
          </a:xfrm>
        </p:grpSpPr>
        <p:sp>
          <p:nvSpPr>
            <p:cNvPr id="3" name="Freeform 3"/>
            <p:cNvSpPr/>
            <p:nvPr/>
          </p:nvSpPr>
          <p:spPr>
            <a:xfrm>
              <a:off x="72390" y="72390"/>
              <a:ext cx="130690059" cy="15001243"/>
            </a:xfrm>
            <a:custGeom>
              <a:avLst/>
              <a:gdLst/>
              <a:ahLst/>
              <a:cxnLst/>
              <a:rect l="l" t="t" r="r" b="b"/>
              <a:pathLst>
                <a:path w="130690059" h="15001243">
                  <a:moveTo>
                    <a:pt x="0" y="0"/>
                  </a:moveTo>
                  <a:lnTo>
                    <a:pt x="130690059" y="0"/>
                  </a:lnTo>
                  <a:lnTo>
                    <a:pt x="130690059" y="15001243"/>
                  </a:lnTo>
                  <a:lnTo>
                    <a:pt x="0" y="15001243"/>
                  </a:lnTo>
                  <a:lnTo>
                    <a:pt x="0" y="0"/>
                  </a:lnTo>
                  <a:close/>
                </a:path>
              </a:pathLst>
            </a:custGeom>
            <a:solidFill>
              <a:srgbClr val="F5F2E0"/>
            </a:solidFill>
          </p:spPr>
          <p:txBody>
            <a:bodyPr/>
            <a:lstStyle/>
            <a:p>
              <a:endParaRPr lang="vi-VN"/>
            </a:p>
          </p:txBody>
        </p:sp>
        <p:sp>
          <p:nvSpPr>
            <p:cNvPr id="4" name="Freeform 4"/>
            <p:cNvSpPr/>
            <p:nvPr/>
          </p:nvSpPr>
          <p:spPr>
            <a:xfrm>
              <a:off x="0" y="0"/>
              <a:ext cx="130834842" cy="15146023"/>
            </a:xfrm>
            <a:custGeom>
              <a:avLst/>
              <a:gdLst/>
              <a:ahLst/>
              <a:cxnLst/>
              <a:rect l="l" t="t" r="r" b="b"/>
              <a:pathLst>
                <a:path w="130834842" h="15146023">
                  <a:moveTo>
                    <a:pt x="130690057" y="15001244"/>
                  </a:moveTo>
                  <a:lnTo>
                    <a:pt x="130834842" y="15001244"/>
                  </a:lnTo>
                  <a:lnTo>
                    <a:pt x="130834842" y="15146023"/>
                  </a:lnTo>
                  <a:lnTo>
                    <a:pt x="130690057" y="15146023"/>
                  </a:lnTo>
                  <a:lnTo>
                    <a:pt x="130690057" y="15001244"/>
                  </a:lnTo>
                  <a:close/>
                  <a:moveTo>
                    <a:pt x="0" y="144780"/>
                  </a:moveTo>
                  <a:lnTo>
                    <a:pt x="144780" y="144780"/>
                  </a:lnTo>
                  <a:lnTo>
                    <a:pt x="144780" y="15001244"/>
                  </a:lnTo>
                  <a:lnTo>
                    <a:pt x="0" y="15001244"/>
                  </a:lnTo>
                  <a:lnTo>
                    <a:pt x="0" y="144780"/>
                  </a:lnTo>
                  <a:close/>
                  <a:moveTo>
                    <a:pt x="0" y="15001244"/>
                  </a:moveTo>
                  <a:lnTo>
                    <a:pt x="144780" y="15001244"/>
                  </a:lnTo>
                  <a:lnTo>
                    <a:pt x="144780" y="15146023"/>
                  </a:lnTo>
                  <a:lnTo>
                    <a:pt x="0" y="15146023"/>
                  </a:lnTo>
                  <a:lnTo>
                    <a:pt x="0" y="15001244"/>
                  </a:lnTo>
                  <a:close/>
                  <a:moveTo>
                    <a:pt x="130690057" y="144780"/>
                  </a:moveTo>
                  <a:lnTo>
                    <a:pt x="130834842" y="144780"/>
                  </a:lnTo>
                  <a:lnTo>
                    <a:pt x="130834842" y="15001244"/>
                  </a:lnTo>
                  <a:lnTo>
                    <a:pt x="130690057" y="15001244"/>
                  </a:lnTo>
                  <a:lnTo>
                    <a:pt x="130690057" y="144780"/>
                  </a:lnTo>
                  <a:close/>
                  <a:moveTo>
                    <a:pt x="144780" y="15001244"/>
                  </a:moveTo>
                  <a:lnTo>
                    <a:pt x="130690057" y="15001244"/>
                  </a:lnTo>
                  <a:lnTo>
                    <a:pt x="130690057" y="15146023"/>
                  </a:lnTo>
                  <a:lnTo>
                    <a:pt x="144780" y="15146023"/>
                  </a:lnTo>
                  <a:lnTo>
                    <a:pt x="144780" y="15001244"/>
                  </a:lnTo>
                  <a:close/>
                  <a:moveTo>
                    <a:pt x="130690057" y="0"/>
                  </a:moveTo>
                  <a:lnTo>
                    <a:pt x="130834842" y="0"/>
                  </a:lnTo>
                  <a:lnTo>
                    <a:pt x="130834842" y="144780"/>
                  </a:lnTo>
                  <a:lnTo>
                    <a:pt x="130690057" y="144780"/>
                  </a:lnTo>
                  <a:lnTo>
                    <a:pt x="130690057" y="0"/>
                  </a:lnTo>
                  <a:close/>
                  <a:moveTo>
                    <a:pt x="0" y="0"/>
                  </a:moveTo>
                  <a:lnTo>
                    <a:pt x="144780" y="0"/>
                  </a:lnTo>
                  <a:lnTo>
                    <a:pt x="144780" y="144780"/>
                  </a:lnTo>
                  <a:lnTo>
                    <a:pt x="0" y="144780"/>
                  </a:lnTo>
                  <a:lnTo>
                    <a:pt x="0" y="0"/>
                  </a:lnTo>
                  <a:close/>
                  <a:moveTo>
                    <a:pt x="144780" y="0"/>
                  </a:moveTo>
                  <a:lnTo>
                    <a:pt x="130690057" y="0"/>
                  </a:lnTo>
                  <a:lnTo>
                    <a:pt x="130690057" y="144780"/>
                  </a:lnTo>
                  <a:lnTo>
                    <a:pt x="144780" y="144780"/>
                  </a:lnTo>
                  <a:lnTo>
                    <a:pt x="144780" y="0"/>
                  </a:lnTo>
                  <a:close/>
                </a:path>
              </a:pathLst>
            </a:custGeom>
            <a:solidFill>
              <a:srgbClr val="A6CD70"/>
            </a:solidFill>
          </p:spPr>
          <p:txBody>
            <a:bodyPr/>
            <a:lstStyle/>
            <a:p>
              <a:endParaRPr lang="vi-VN"/>
            </a:p>
          </p:txBody>
        </p:sp>
      </p:grpSp>
      <p:grpSp>
        <p:nvGrpSpPr>
          <p:cNvPr id="5" name="Group 5"/>
          <p:cNvGrpSpPr/>
          <p:nvPr/>
        </p:nvGrpSpPr>
        <p:grpSpPr>
          <a:xfrm>
            <a:off x="995002" y="8549861"/>
            <a:ext cx="16264298" cy="1718504"/>
            <a:chOff x="0" y="0"/>
            <a:chExt cx="12270021" cy="1296464"/>
          </a:xfrm>
        </p:grpSpPr>
        <p:sp>
          <p:nvSpPr>
            <p:cNvPr id="6" name="Freeform 6"/>
            <p:cNvSpPr/>
            <p:nvPr/>
          </p:nvSpPr>
          <p:spPr>
            <a:xfrm>
              <a:off x="0" y="0"/>
              <a:ext cx="12270021" cy="1296464"/>
            </a:xfrm>
            <a:custGeom>
              <a:avLst/>
              <a:gdLst/>
              <a:ahLst/>
              <a:cxnLst/>
              <a:rect l="l" t="t" r="r" b="b"/>
              <a:pathLst>
                <a:path w="12270021" h="1296464">
                  <a:moveTo>
                    <a:pt x="14280" y="0"/>
                  </a:moveTo>
                  <a:lnTo>
                    <a:pt x="12255740" y="0"/>
                  </a:lnTo>
                  <a:cubicBezTo>
                    <a:pt x="12259528" y="0"/>
                    <a:pt x="12263160" y="1505"/>
                    <a:pt x="12265838" y="4183"/>
                  </a:cubicBezTo>
                  <a:cubicBezTo>
                    <a:pt x="12268516" y="6861"/>
                    <a:pt x="12270021" y="10493"/>
                    <a:pt x="12270021" y="14280"/>
                  </a:cubicBezTo>
                  <a:lnTo>
                    <a:pt x="12270021" y="1282184"/>
                  </a:lnTo>
                  <a:cubicBezTo>
                    <a:pt x="12270021" y="1285971"/>
                    <a:pt x="12268516" y="1289603"/>
                    <a:pt x="12265838" y="1292281"/>
                  </a:cubicBezTo>
                  <a:cubicBezTo>
                    <a:pt x="12263160" y="1294959"/>
                    <a:pt x="12259528" y="1296464"/>
                    <a:pt x="12255740" y="1296464"/>
                  </a:cubicBezTo>
                  <a:lnTo>
                    <a:pt x="14280" y="1296464"/>
                  </a:lnTo>
                  <a:cubicBezTo>
                    <a:pt x="10493" y="1296464"/>
                    <a:pt x="6861" y="1294959"/>
                    <a:pt x="4183" y="1292281"/>
                  </a:cubicBezTo>
                  <a:cubicBezTo>
                    <a:pt x="1505" y="1289603"/>
                    <a:pt x="0" y="1285971"/>
                    <a:pt x="0" y="1282184"/>
                  </a:cubicBezTo>
                  <a:lnTo>
                    <a:pt x="0" y="14280"/>
                  </a:lnTo>
                  <a:cubicBezTo>
                    <a:pt x="0" y="10493"/>
                    <a:pt x="1505" y="6861"/>
                    <a:pt x="4183" y="4183"/>
                  </a:cubicBezTo>
                  <a:cubicBezTo>
                    <a:pt x="6861" y="1505"/>
                    <a:pt x="10493" y="0"/>
                    <a:pt x="14280" y="0"/>
                  </a:cubicBezTo>
                  <a:close/>
                </a:path>
              </a:pathLst>
            </a:custGeom>
            <a:solidFill>
              <a:srgbClr val="F5F2E0"/>
            </a:solidFill>
            <a:ln cap="rnd">
              <a:noFill/>
              <a:prstDash val="sysDot"/>
              <a:round/>
            </a:ln>
          </p:spPr>
          <p:txBody>
            <a:bodyPr/>
            <a:lstStyle/>
            <a:p>
              <a:endParaRPr lang="vi-VN"/>
            </a:p>
          </p:txBody>
        </p:sp>
        <p:sp>
          <p:nvSpPr>
            <p:cNvPr id="7" name="TextBox 7"/>
            <p:cNvSpPr txBox="1"/>
            <p:nvPr/>
          </p:nvSpPr>
          <p:spPr>
            <a:xfrm>
              <a:off x="0" y="-66675"/>
              <a:ext cx="12270021" cy="1363139"/>
            </a:xfrm>
            <a:prstGeom prst="rect">
              <a:avLst/>
            </a:prstGeom>
          </p:spPr>
          <p:txBody>
            <a:bodyPr lIns="254000" tIns="254000" rIns="254000" bIns="254000" rtlCol="0" anchor="ctr"/>
            <a:lstStyle/>
            <a:p>
              <a:pPr algn="ctr">
                <a:lnSpc>
                  <a:spcPts val="4200"/>
                </a:lnSpc>
              </a:pPr>
              <a:r>
                <a:rPr lang="en-US" sz="3000" b="1">
                  <a:solidFill>
                    <a:srgbClr val="2E2E2E"/>
                  </a:solidFill>
                  <a:latin typeface="Cabin Bold"/>
                  <a:ea typeface="Cabin Bold"/>
                  <a:cs typeface="Cabin Bold"/>
                  <a:sym typeface="Cabin Bold"/>
                </a:rPr>
                <a:t>Thanh tìm kiếm: Người dùng có thể nhập từ khóa (ví dụ: đơn vị gửi, nơi nhận) để tìm kiếm nhanh các văn bản liên quan. Từ khóa có thể áp dụng cho cả văn bản đến và văn bản đi.</a:t>
              </a:r>
            </a:p>
          </p:txBody>
        </p:sp>
      </p:grpSp>
      <p:sp>
        <p:nvSpPr>
          <p:cNvPr id="8" name="Freeform 8"/>
          <p:cNvSpPr/>
          <p:nvPr/>
        </p:nvSpPr>
        <p:spPr>
          <a:xfrm>
            <a:off x="2542747" y="2264103"/>
            <a:ext cx="13168808" cy="6189340"/>
          </a:xfrm>
          <a:custGeom>
            <a:avLst/>
            <a:gdLst/>
            <a:ahLst/>
            <a:cxnLst/>
            <a:rect l="l" t="t" r="r" b="b"/>
            <a:pathLst>
              <a:path w="13168808" h="6189340">
                <a:moveTo>
                  <a:pt x="0" y="0"/>
                </a:moveTo>
                <a:lnTo>
                  <a:pt x="13168808" y="0"/>
                </a:lnTo>
                <a:lnTo>
                  <a:pt x="13168808" y="6189340"/>
                </a:lnTo>
                <a:lnTo>
                  <a:pt x="0" y="6189340"/>
                </a:lnTo>
                <a:lnTo>
                  <a:pt x="0" y="0"/>
                </a:lnTo>
                <a:close/>
              </a:path>
            </a:pathLst>
          </a:custGeom>
          <a:blipFill>
            <a:blip r:embed="rId2"/>
            <a:stretch>
              <a:fillRect/>
            </a:stretch>
          </a:blipFill>
        </p:spPr>
        <p:txBody>
          <a:bodyPr/>
          <a:lstStyle/>
          <a:p>
            <a:endParaRPr lang="vi-VN"/>
          </a:p>
        </p:txBody>
      </p:sp>
      <p:sp>
        <p:nvSpPr>
          <p:cNvPr id="9" name="TextBox 9"/>
          <p:cNvSpPr txBox="1"/>
          <p:nvPr/>
        </p:nvSpPr>
        <p:spPr>
          <a:xfrm>
            <a:off x="1028700" y="898524"/>
            <a:ext cx="10835455" cy="1076325"/>
          </a:xfrm>
          <a:prstGeom prst="rect">
            <a:avLst/>
          </a:prstGeom>
        </p:spPr>
        <p:txBody>
          <a:bodyPr lIns="0" tIns="0" rIns="0" bIns="0" rtlCol="0" anchor="t">
            <a:spAutoFit/>
          </a:bodyPr>
          <a:lstStyle/>
          <a:p>
            <a:pPr algn="l">
              <a:lnSpc>
                <a:spcPts val="8250"/>
              </a:lnSpc>
            </a:pPr>
            <a:r>
              <a:rPr lang="en-US" sz="7500" b="1">
                <a:solidFill>
                  <a:srgbClr val="2E2E2E"/>
                </a:solidFill>
                <a:latin typeface="Cabin Bold"/>
                <a:ea typeface="Cabin Bold"/>
                <a:cs typeface="Cabin Bold"/>
                <a:sym typeface="Cabin Bold"/>
              </a:rPr>
              <a:t>Tìm kiếm</a:t>
            </a:r>
          </a:p>
        </p:txBody>
      </p:sp>
      <p:sp>
        <p:nvSpPr>
          <p:cNvPr id="10" name="TextBox 10"/>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2E2E2E"/>
                </a:solidFill>
                <a:latin typeface="Noto Serif Display"/>
                <a:ea typeface="Noto Serif Display"/>
                <a:cs typeface="Noto Serif Display"/>
                <a:sym typeface="Noto Serif Display"/>
              </a:rPr>
              <a:t>19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257139" y="3697239"/>
            <a:ext cx="10229249" cy="4874378"/>
            <a:chOff x="0" y="0"/>
            <a:chExt cx="7717093" cy="3677301"/>
          </a:xfrm>
        </p:grpSpPr>
        <p:sp>
          <p:nvSpPr>
            <p:cNvPr id="3" name="Freeform 3"/>
            <p:cNvSpPr/>
            <p:nvPr/>
          </p:nvSpPr>
          <p:spPr>
            <a:xfrm>
              <a:off x="0" y="0"/>
              <a:ext cx="7717093" cy="3677301"/>
            </a:xfrm>
            <a:custGeom>
              <a:avLst/>
              <a:gdLst/>
              <a:ahLst/>
              <a:cxnLst/>
              <a:rect l="l" t="t" r="r" b="b"/>
              <a:pathLst>
                <a:path w="7717093" h="3677301">
                  <a:moveTo>
                    <a:pt x="22705" y="0"/>
                  </a:moveTo>
                  <a:lnTo>
                    <a:pt x="7694387" y="0"/>
                  </a:lnTo>
                  <a:cubicBezTo>
                    <a:pt x="7700409" y="0"/>
                    <a:pt x="7706184" y="2392"/>
                    <a:pt x="7710443" y="6650"/>
                  </a:cubicBezTo>
                  <a:cubicBezTo>
                    <a:pt x="7714700" y="10908"/>
                    <a:pt x="7717093" y="16683"/>
                    <a:pt x="7717093" y="22705"/>
                  </a:cubicBezTo>
                  <a:lnTo>
                    <a:pt x="7717093" y="3654596"/>
                  </a:lnTo>
                  <a:cubicBezTo>
                    <a:pt x="7717093" y="3667135"/>
                    <a:pt x="7706927" y="3677301"/>
                    <a:pt x="7694387" y="3677301"/>
                  </a:cubicBezTo>
                  <a:lnTo>
                    <a:pt x="22705" y="3677301"/>
                  </a:lnTo>
                  <a:cubicBezTo>
                    <a:pt x="16683" y="3677301"/>
                    <a:pt x="10908" y="3674909"/>
                    <a:pt x="6650" y="3670650"/>
                  </a:cubicBezTo>
                  <a:cubicBezTo>
                    <a:pt x="2392" y="3666392"/>
                    <a:pt x="0" y="3660617"/>
                    <a:pt x="0" y="3654596"/>
                  </a:cubicBezTo>
                  <a:lnTo>
                    <a:pt x="0" y="22705"/>
                  </a:lnTo>
                  <a:cubicBezTo>
                    <a:pt x="0" y="16683"/>
                    <a:pt x="2392" y="10908"/>
                    <a:pt x="6650" y="6650"/>
                  </a:cubicBezTo>
                  <a:cubicBezTo>
                    <a:pt x="10908" y="2392"/>
                    <a:pt x="16683" y="0"/>
                    <a:pt x="22705" y="0"/>
                  </a:cubicBezTo>
                  <a:close/>
                </a:path>
              </a:pathLst>
            </a:custGeom>
            <a:solidFill>
              <a:srgbClr val="F5F2E0"/>
            </a:solidFill>
            <a:ln cap="rnd">
              <a:noFill/>
              <a:prstDash val="sysDot"/>
              <a:round/>
            </a:ln>
          </p:spPr>
          <p:txBody>
            <a:bodyPr/>
            <a:lstStyle/>
            <a:p>
              <a:endParaRPr lang="vi-VN"/>
            </a:p>
          </p:txBody>
        </p:sp>
        <p:sp>
          <p:nvSpPr>
            <p:cNvPr id="4" name="TextBox 4"/>
            <p:cNvSpPr txBox="1"/>
            <p:nvPr/>
          </p:nvSpPr>
          <p:spPr>
            <a:xfrm>
              <a:off x="0" y="-66675"/>
              <a:ext cx="7717093" cy="3743976"/>
            </a:xfrm>
            <a:prstGeom prst="rect">
              <a:avLst/>
            </a:prstGeom>
          </p:spPr>
          <p:txBody>
            <a:bodyPr lIns="254000" tIns="254000" rIns="254000" bIns="254000" rtlCol="0" anchor="ctr"/>
            <a:lstStyle/>
            <a:p>
              <a:pPr algn="l">
                <a:lnSpc>
                  <a:spcPts val="4759"/>
                </a:lnSpc>
              </a:pPr>
              <a:r>
                <a:rPr lang="en-US" sz="3399" b="1">
                  <a:solidFill>
                    <a:srgbClr val="2E2E2E"/>
                  </a:solidFill>
                  <a:latin typeface="Cabin Bold"/>
                  <a:ea typeface="Cabin Bold"/>
                  <a:cs typeface="Cabin Bold"/>
                  <a:sym typeface="Cabin Bold"/>
                </a:rPr>
                <a:t>Hệ thống quản lý văn bản đến và đi</a:t>
              </a:r>
            </a:p>
            <a:p>
              <a:pPr marL="734051" lvl="1" indent="-367026" algn="l">
                <a:lnSpc>
                  <a:spcPts val="4759"/>
                </a:lnSpc>
                <a:buFont typeface="Arial"/>
                <a:buChar char="•"/>
              </a:pPr>
              <a:r>
                <a:rPr lang="en-US" sz="3399" b="1">
                  <a:solidFill>
                    <a:srgbClr val="2E2E2E"/>
                  </a:solidFill>
                  <a:latin typeface="Cabin Bold"/>
                  <a:ea typeface="Cabin Bold"/>
                  <a:cs typeface="Cabin Bold"/>
                  <a:sym typeface="Cabin Bold"/>
                </a:rPr>
                <a:t>Quản lý hiệu quả văn bản hành chính.</a:t>
              </a:r>
            </a:p>
            <a:p>
              <a:pPr marL="734051" lvl="1" indent="-367026" algn="l">
                <a:lnSpc>
                  <a:spcPts val="4759"/>
                </a:lnSpc>
                <a:buFont typeface="Arial"/>
                <a:buChar char="•"/>
              </a:pPr>
              <a:r>
                <a:rPr lang="en-US" sz="3399" b="1">
                  <a:solidFill>
                    <a:srgbClr val="2E2E2E"/>
                  </a:solidFill>
                  <a:latin typeface="Cabin Bold"/>
                  <a:ea typeface="Cabin Bold"/>
                  <a:cs typeface="Cabin Bold"/>
                  <a:sym typeface="Cabin Bold"/>
                </a:rPr>
                <a:t>Chức năng lưu trữ, tra cứu, và thống kê tiện lợi.</a:t>
              </a:r>
            </a:p>
            <a:p>
              <a:pPr algn="l">
                <a:lnSpc>
                  <a:spcPts val="4619"/>
                </a:lnSpc>
              </a:pPr>
              <a:endParaRPr lang="en-US" sz="3399" b="1">
                <a:solidFill>
                  <a:srgbClr val="2E2E2E"/>
                </a:solidFill>
                <a:latin typeface="Cabin Bold"/>
                <a:ea typeface="Cabin Bold"/>
                <a:cs typeface="Cabin Bold"/>
                <a:sym typeface="Cabin Bold"/>
              </a:endParaRPr>
            </a:p>
          </p:txBody>
        </p:sp>
      </p:grpSp>
      <p:sp>
        <p:nvSpPr>
          <p:cNvPr id="5" name="Freeform 5"/>
          <p:cNvSpPr/>
          <p:nvPr/>
        </p:nvSpPr>
        <p:spPr>
          <a:xfrm rot="-199484">
            <a:off x="-573792" y="3129308"/>
            <a:ext cx="6335897" cy="1543655"/>
          </a:xfrm>
          <a:custGeom>
            <a:avLst/>
            <a:gdLst/>
            <a:ahLst/>
            <a:cxnLst/>
            <a:rect l="l" t="t" r="r" b="b"/>
            <a:pathLst>
              <a:path w="6335897" h="1543655">
                <a:moveTo>
                  <a:pt x="0" y="0"/>
                </a:moveTo>
                <a:lnTo>
                  <a:pt x="6335897" y="0"/>
                </a:lnTo>
                <a:lnTo>
                  <a:pt x="6335897" y="1543655"/>
                </a:lnTo>
                <a:lnTo>
                  <a:pt x="0" y="154365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6" name="TextBox 6"/>
          <p:cNvSpPr txBox="1"/>
          <p:nvPr/>
        </p:nvSpPr>
        <p:spPr>
          <a:xfrm>
            <a:off x="1028700" y="2133522"/>
            <a:ext cx="7663584" cy="1295400"/>
          </a:xfrm>
          <a:prstGeom prst="rect">
            <a:avLst/>
          </a:prstGeom>
        </p:spPr>
        <p:txBody>
          <a:bodyPr lIns="0" tIns="0" rIns="0" bIns="0" rtlCol="0" anchor="t">
            <a:spAutoFit/>
          </a:bodyPr>
          <a:lstStyle/>
          <a:p>
            <a:pPr marL="0" lvl="0" indent="0" algn="ctr">
              <a:lnSpc>
                <a:spcPts val="9900"/>
              </a:lnSpc>
            </a:pPr>
            <a:r>
              <a:rPr lang="en-US" sz="9000" b="1">
                <a:solidFill>
                  <a:srgbClr val="2E2E2E"/>
                </a:solidFill>
                <a:latin typeface="Cabin Bold"/>
                <a:ea typeface="Cabin Bold"/>
                <a:cs typeface="Cabin Bold"/>
                <a:sym typeface="Cabin Bold"/>
              </a:rPr>
              <a:t>Giới Thiệu</a:t>
            </a:r>
          </a:p>
        </p:txBody>
      </p:sp>
      <p:sp>
        <p:nvSpPr>
          <p:cNvPr id="7" name="Freeform 7"/>
          <p:cNvSpPr/>
          <p:nvPr/>
        </p:nvSpPr>
        <p:spPr>
          <a:xfrm rot="-1262787" flipH="1">
            <a:off x="16285969" y="571726"/>
            <a:ext cx="7112830" cy="931134"/>
          </a:xfrm>
          <a:custGeom>
            <a:avLst/>
            <a:gdLst/>
            <a:ahLst/>
            <a:cxnLst/>
            <a:rect l="l" t="t" r="r" b="b"/>
            <a:pathLst>
              <a:path w="7112830" h="931134">
                <a:moveTo>
                  <a:pt x="7112830" y="0"/>
                </a:moveTo>
                <a:lnTo>
                  <a:pt x="0" y="0"/>
                </a:lnTo>
                <a:lnTo>
                  <a:pt x="0" y="931134"/>
                </a:lnTo>
                <a:lnTo>
                  <a:pt x="7112830" y="931134"/>
                </a:lnTo>
                <a:lnTo>
                  <a:pt x="711283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sp>
        <p:nvSpPr>
          <p:cNvPr id="8" name="Freeform 8"/>
          <p:cNvSpPr/>
          <p:nvPr/>
        </p:nvSpPr>
        <p:spPr>
          <a:xfrm>
            <a:off x="9144000" y="9105243"/>
            <a:ext cx="1172391" cy="1572719"/>
          </a:xfrm>
          <a:custGeom>
            <a:avLst/>
            <a:gdLst/>
            <a:ahLst/>
            <a:cxnLst/>
            <a:rect l="l" t="t" r="r" b="b"/>
            <a:pathLst>
              <a:path w="1172391" h="1572719">
                <a:moveTo>
                  <a:pt x="0" y="0"/>
                </a:moveTo>
                <a:lnTo>
                  <a:pt x="1172391" y="0"/>
                </a:lnTo>
                <a:lnTo>
                  <a:pt x="1172391" y="1572719"/>
                </a:lnTo>
                <a:lnTo>
                  <a:pt x="0" y="157271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vi-VN"/>
          </a:p>
        </p:txBody>
      </p:sp>
      <p:sp>
        <p:nvSpPr>
          <p:cNvPr id="9" name="TextBox 9"/>
          <p:cNvSpPr txBox="1"/>
          <p:nvPr/>
        </p:nvSpPr>
        <p:spPr>
          <a:xfrm>
            <a:off x="17259300" y="9220200"/>
            <a:ext cx="152400" cy="190500"/>
          </a:xfrm>
          <a:prstGeom prst="rect">
            <a:avLst/>
          </a:prstGeom>
        </p:spPr>
        <p:txBody>
          <a:bodyPr wrap="none" lIns="0" tIns="0" rIns="0" bIns="0" rtlCol="0" anchor="t">
            <a:spAutoFit/>
          </a:bodyPr>
          <a:lstStyle/>
          <a:p>
            <a:pPr algn="ctr">
              <a:lnSpc>
                <a:spcPts val="3499"/>
              </a:lnSpc>
              <a:spcBef>
                <a:spcPct val="0"/>
              </a:spcBef>
            </a:pPr>
            <a:r>
              <a:rPr lang="en-US" sz="2499">
                <a:solidFill>
                  <a:srgbClr val="2E2E2E"/>
                </a:solidFill>
                <a:latin typeface="Noto Serif Display"/>
                <a:ea typeface="Noto Serif Display"/>
                <a:cs typeface="Noto Serif Display"/>
                <a:sym typeface="Noto Serif Display"/>
              </a:rPr>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90643" y="-377767"/>
            <a:ext cx="8085151" cy="11042534"/>
            <a:chOff x="0" y="0"/>
            <a:chExt cx="54386208" cy="74279570"/>
          </a:xfrm>
        </p:grpSpPr>
        <p:sp>
          <p:nvSpPr>
            <p:cNvPr id="3" name="Freeform 3"/>
            <p:cNvSpPr/>
            <p:nvPr/>
          </p:nvSpPr>
          <p:spPr>
            <a:xfrm>
              <a:off x="72390" y="72390"/>
              <a:ext cx="54241430" cy="74134789"/>
            </a:xfrm>
            <a:custGeom>
              <a:avLst/>
              <a:gdLst/>
              <a:ahLst/>
              <a:cxnLst/>
              <a:rect l="l" t="t" r="r" b="b"/>
              <a:pathLst>
                <a:path w="54241430" h="74134789">
                  <a:moveTo>
                    <a:pt x="0" y="0"/>
                  </a:moveTo>
                  <a:lnTo>
                    <a:pt x="54241430" y="0"/>
                  </a:lnTo>
                  <a:lnTo>
                    <a:pt x="54241430" y="74134789"/>
                  </a:lnTo>
                  <a:lnTo>
                    <a:pt x="0" y="74134789"/>
                  </a:lnTo>
                  <a:lnTo>
                    <a:pt x="0" y="0"/>
                  </a:lnTo>
                  <a:close/>
                </a:path>
              </a:pathLst>
            </a:custGeom>
            <a:solidFill>
              <a:srgbClr val="F5F2E0"/>
            </a:solidFill>
          </p:spPr>
          <p:txBody>
            <a:bodyPr/>
            <a:lstStyle/>
            <a:p>
              <a:endParaRPr lang="vi-VN"/>
            </a:p>
          </p:txBody>
        </p:sp>
        <p:sp>
          <p:nvSpPr>
            <p:cNvPr id="4" name="Freeform 4"/>
            <p:cNvSpPr/>
            <p:nvPr/>
          </p:nvSpPr>
          <p:spPr>
            <a:xfrm>
              <a:off x="0" y="0"/>
              <a:ext cx="54386206" cy="74279571"/>
            </a:xfrm>
            <a:custGeom>
              <a:avLst/>
              <a:gdLst/>
              <a:ahLst/>
              <a:cxnLst/>
              <a:rect l="l" t="t" r="r" b="b"/>
              <a:pathLst>
                <a:path w="54386206" h="74279571">
                  <a:moveTo>
                    <a:pt x="54241427" y="74134793"/>
                  </a:moveTo>
                  <a:lnTo>
                    <a:pt x="54386206" y="74134793"/>
                  </a:lnTo>
                  <a:lnTo>
                    <a:pt x="54386206" y="74279571"/>
                  </a:lnTo>
                  <a:lnTo>
                    <a:pt x="54241427" y="74279571"/>
                  </a:lnTo>
                  <a:lnTo>
                    <a:pt x="54241427" y="74134793"/>
                  </a:lnTo>
                  <a:close/>
                  <a:moveTo>
                    <a:pt x="0" y="144780"/>
                  </a:moveTo>
                  <a:lnTo>
                    <a:pt x="144780" y="144780"/>
                  </a:lnTo>
                  <a:lnTo>
                    <a:pt x="144780" y="74134793"/>
                  </a:lnTo>
                  <a:lnTo>
                    <a:pt x="0" y="74134793"/>
                  </a:lnTo>
                  <a:lnTo>
                    <a:pt x="0" y="144780"/>
                  </a:lnTo>
                  <a:close/>
                  <a:moveTo>
                    <a:pt x="0" y="74134793"/>
                  </a:moveTo>
                  <a:lnTo>
                    <a:pt x="144780" y="74134793"/>
                  </a:lnTo>
                  <a:lnTo>
                    <a:pt x="144780" y="74279571"/>
                  </a:lnTo>
                  <a:lnTo>
                    <a:pt x="0" y="74279571"/>
                  </a:lnTo>
                  <a:lnTo>
                    <a:pt x="0" y="74134793"/>
                  </a:lnTo>
                  <a:close/>
                  <a:moveTo>
                    <a:pt x="54241427" y="144780"/>
                  </a:moveTo>
                  <a:lnTo>
                    <a:pt x="54386206" y="144780"/>
                  </a:lnTo>
                  <a:lnTo>
                    <a:pt x="54386206" y="74134793"/>
                  </a:lnTo>
                  <a:lnTo>
                    <a:pt x="54241427" y="74134793"/>
                  </a:lnTo>
                  <a:lnTo>
                    <a:pt x="54241427" y="144780"/>
                  </a:lnTo>
                  <a:close/>
                  <a:moveTo>
                    <a:pt x="144780" y="74134793"/>
                  </a:moveTo>
                  <a:lnTo>
                    <a:pt x="54241427" y="74134793"/>
                  </a:lnTo>
                  <a:lnTo>
                    <a:pt x="54241427" y="74279571"/>
                  </a:lnTo>
                  <a:lnTo>
                    <a:pt x="144780" y="74279571"/>
                  </a:lnTo>
                  <a:lnTo>
                    <a:pt x="144780" y="74134793"/>
                  </a:lnTo>
                  <a:close/>
                  <a:moveTo>
                    <a:pt x="54241427" y="0"/>
                  </a:moveTo>
                  <a:lnTo>
                    <a:pt x="54386206" y="0"/>
                  </a:lnTo>
                  <a:lnTo>
                    <a:pt x="54386206" y="144780"/>
                  </a:lnTo>
                  <a:lnTo>
                    <a:pt x="54241427" y="144780"/>
                  </a:lnTo>
                  <a:lnTo>
                    <a:pt x="54241427" y="0"/>
                  </a:lnTo>
                  <a:close/>
                  <a:moveTo>
                    <a:pt x="0" y="0"/>
                  </a:moveTo>
                  <a:lnTo>
                    <a:pt x="144780" y="0"/>
                  </a:lnTo>
                  <a:lnTo>
                    <a:pt x="144780" y="144780"/>
                  </a:lnTo>
                  <a:lnTo>
                    <a:pt x="0" y="144780"/>
                  </a:lnTo>
                  <a:lnTo>
                    <a:pt x="0" y="0"/>
                  </a:lnTo>
                  <a:close/>
                  <a:moveTo>
                    <a:pt x="144780" y="0"/>
                  </a:moveTo>
                  <a:lnTo>
                    <a:pt x="54241427" y="0"/>
                  </a:lnTo>
                  <a:lnTo>
                    <a:pt x="54241427" y="144780"/>
                  </a:lnTo>
                  <a:lnTo>
                    <a:pt x="144780" y="144780"/>
                  </a:lnTo>
                  <a:lnTo>
                    <a:pt x="144780" y="0"/>
                  </a:lnTo>
                  <a:close/>
                </a:path>
              </a:pathLst>
            </a:custGeom>
            <a:solidFill>
              <a:srgbClr val="A6CD70"/>
            </a:solidFill>
          </p:spPr>
          <p:txBody>
            <a:bodyPr/>
            <a:lstStyle/>
            <a:p>
              <a:endParaRPr lang="vi-VN"/>
            </a:p>
          </p:txBody>
        </p:sp>
      </p:grpSp>
      <p:sp>
        <p:nvSpPr>
          <p:cNvPr id="5" name="Freeform 5"/>
          <p:cNvSpPr/>
          <p:nvPr/>
        </p:nvSpPr>
        <p:spPr>
          <a:xfrm>
            <a:off x="251704" y="8548810"/>
            <a:ext cx="5227623" cy="684343"/>
          </a:xfrm>
          <a:custGeom>
            <a:avLst/>
            <a:gdLst/>
            <a:ahLst/>
            <a:cxnLst/>
            <a:rect l="l" t="t" r="r" b="b"/>
            <a:pathLst>
              <a:path w="5227623" h="684343">
                <a:moveTo>
                  <a:pt x="0" y="0"/>
                </a:moveTo>
                <a:lnTo>
                  <a:pt x="5227623" y="0"/>
                </a:lnTo>
                <a:lnTo>
                  <a:pt x="5227623" y="684343"/>
                </a:lnTo>
                <a:lnTo>
                  <a:pt x="0" y="6843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6" name="Freeform 6"/>
          <p:cNvSpPr/>
          <p:nvPr/>
        </p:nvSpPr>
        <p:spPr>
          <a:xfrm>
            <a:off x="6693081" y="3194838"/>
            <a:ext cx="11301259" cy="5353971"/>
          </a:xfrm>
          <a:custGeom>
            <a:avLst/>
            <a:gdLst/>
            <a:ahLst/>
            <a:cxnLst/>
            <a:rect l="l" t="t" r="r" b="b"/>
            <a:pathLst>
              <a:path w="11301259" h="5353971">
                <a:moveTo>
                  <a:pt x="0" y="0"/>
                </a:moveTo>
                <a:lnTo>
                  <a:pt x="11301259" y="0"/>
                </a:lnTo>
                <a:lnTo>
                  <a:pt x="11301259" y="5353972"/>
                </a:lnTo>
                <a:lnTo>
                  <a:pt x="0" y="5353972"/>
                </a:lnTo>
                <a:lnTo>
                  <a:pt x="0" y="0"/>
                </a:lnTo>
                <a:close/>
              </a:path>
            </a:pathLst>
          </a:custGeom>
          <a:blipFill>
            <a:blip r:embed="rId4"/>
            <a:stretch>
              <a:fillRect/>
            </a:stretch>
          </a:blipFill>
        </p:spPr>
        <p:txBody>
          <a:bodyPr/>
          <a:lstStyle/>
          <a:p>
            <a:endParaRPr lang="vi-VN"/>
          </a:p>
        </p:txBody>
      </p:sp>
      <p:sp>
        <p:nvSpPr>
          <p:cNvPr id="7" name="TextBox 7"/>
          <p:cNvSpPr txBox="1"/>
          <p:nvPr/>
        </p:nvSpPr>
        <p:spPr>
          <a:xfrm>
            <a:off x="1028700" y="3442868"/>
            <a:ext cx="4749313" cy="2552700"/>
          </a:xfrm>
          <a:prstGeom prst="rect">
            <a:avLst/>
          </a:prstGeom>
        </p:spPr>
        <p:txBody>
          <a:bodyPr lIns="0" tIns="0" rIns="0" bIns="0" rtlCol="0" anchor="t">
            <a:spAutoFit/>
          </a:bodyPr>
          <a:lstStyle/>
          <a:p>
            <a:pPr algn="ctr">
              <a:lnSpc>
                <a:spcPts val="9900"/>
              </a:lnSpc>
            </a:pPr>
            <a:r>
              <a:rPr lang="en-US" sz="9000" b="1">
                <a:solidFill>
                  <a:srgbClr val="2E2E2E"/>
                </a:solidFill>
                <a:latin typeface="Cabin Bold"/>
                <a:ea typeface="Cabin Bold"/>
                <a:cs typeface="Cabin Bold"/>
                <a:sym typeface="Cabin Bold"/>
              </a:rPr>
              <a:t>Quản lý tài khoản</a:t>
            </a:r>
          </a:p>
        </p:txBody>
      </p:sp>
      <p:sp>
        <p:nvSpPr>
          <p:cNvPr id="8" name="TextBox 8"/>
          <p:cNvSpPr txBox="1"/>
          <p:nvPr/>
        </p:nvSpPr>
        <p:spPr>
          <a:xfrm>
            <a:off x="6908938" y="796443"/>
            <a:ext cx="10869544" cy="2124075"/>
          </a:xfrm>
          <a:prstGeom prst="rect">
            <a:avLst/>
          </a:prstGeom>
        </p:spPr>
        <p:txBody>
          <a:bodyPr lIns="0" tIns="0" rIns="0" bIns="0" rtlCol="0" anchor="t">
            <a:spAutoFit/>
          </a:bodyPr>
          <a:lstStyle/>
          <a:p>
            <a:pPr algn="l">
              <a:lnSpc>
                <a:spcPts val="4200"/>
              </a:lnSpc>
            </a:pPr>
            <a:r>
              <a:rPr lang="en-US" sz="3000" b="1">
                <a:solidFill>
                  <a:srgbClr val="2E2E2E"/>
                </a:solidFill>
                <a:latin typeface="Cabin Bold"/>
                <a:ea typeface="Cabin Bold"/>
                <a:cs typeface="Cabin Bold"/>
                <a:sym typeface="Cabin Bold"/>
              </a:rPr>
              <a:t> Chức năng này cho phép quản lý tài khoản người dùng trong hệ thống, hiển thị thông tin cơ bản của từng tài khoản và cung cấp các tùy chọn chỉnh sửa hoặc xóa.</a:t>
            </a:r>
          </a:p>
          <a:p>
            <a:pPr marL="0" lvl="0" indent="0" algn="l">
              <a:lnSpc>
                <a:spcPts val="4200"/>
              </a:lnSpc>
              <a:spcBef>
                <a:spcPct val="0"/>
              </a:spcBef>
            </a:pPr>
            <a:endParaRPr lang="en-US" sz="3000" b="1">
              <a:solidFill>
                <a:srgbClr val="2E2E2E"/>
              </a:solidFill>
              <a:latin typeface="Cabin Bold"/>
              <a:ea typeface="Cabin Bold"/>
              <a:cs typeface="Cabin Bold"/>
              <a:sym typeface="Cabin Bold"/>
            </a:endParaRPr>
          </a:p>
        </p:txBody>
      </p:sp>
      <p:sp>
        <p:nvSpPr>
          <p:cNvPr id="9" name="TextBox 9"/>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2E2E2E"/>
                </a:solidFill>
                <a:latin typeface="Noto Serif Display"/>
                <a:ea typeface="Noto Serif Display"/>
                <a:cs typeface="Noto Serif Display"/>
                <a:sym typeface="Noto Serif Display"/>
              </a:rPr>
              <a:t>20</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txBody>
          <a:bodyPr/>
          <a:lstStyle/>
          <a:p>
            <a:endParaRPr lang="vi-VN"/>
          </a:p>
        </p:txBody>
      </p:sp>
      <p:sp>
        <p:nvSpPr>
          <p:cNvPr id="3" name="TextBox 3"/>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2E2E2E"/>
                </a:solidFill>
                <a:latin typeface="Noto Serif Display"/>
                <a:ea typeface="Noto Serif Display"/>
                <a:cs typeface="Noto Serif Display"/>
                <a:sym typeface="Noto Serif Display"/>
              </a:rPr>
              <a:t>21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99484">
            <a:off x="-807521" y="1905520"/>
            <a:ext cx="6335897" cy="1543655"/>
          </a:xfrm>
          <a:custGeom>
            <a:avLst/>
            <a:gdLst/>
            <a:ahLst/>
            <a:cxnLst/>
            <a:rect l="l" t="t" r="r" b="b"/>
            <a:pathLst>
              <a:path w="6335897" h="1543655">
                <a:moveTo>
                  <a:pt x="0" y="0"/>
                </a:moveTo>
                <a:lnTo>
                  <a:pt x="6335897" y="0"/>
                </a:lnTo>
                <a:lnTo>
                  <a:pt x="6335897" y="1543655"/>
                </a:lnTo>
                <a:lnTo>
                  <a:pt x="0" y="154365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grpSp>
        <p:nvGrpSpPr>
          <p:cNvPr id="3" name="Group 3"/>
          <p:cNvGrpSpPr/>
          <p:nvPr/>
        </p:nvGrpSpPr>
        <p:grpSpPr>
          <a:xfrm>
            <a:off x="209583" y="2677347"/>
            <a:ext cx="5651829" cy="5404395"/>
            <a:chOff x="0" y="0"/>
            <a:chExt cx="4263821" cy="4077153"/>
          </a:xfrm>
        </p:grpSpPr>
        <p:sp>
          <p:nvSpPr>
            <p:cNvPr id="4" name="Freeform 4"/>
            <p:cNvSpPr/>
            <p:nvPr/>
          </p:nvSpPr>
          <p:spPr>
            <a:xfrm>
              <a:off x="0" y="0"/>
              <a:ext cx="4263821" cy="4077153"/>
            </a:xfrm>
            <a:custGeom>
              <a:avLst/>
              <a:gdLst/>
              <a:ahLst/>
              <a:cxnLst/>
              <a:rect l="l" t="t" r="r" b="b"/>
              <a:pathLst>
                <a:path w="4263821" h="4077153">
                  <a:moveTo>
                    <a:pt x="41094" y="0"/>
                  </a:moveTo>
                  <a:lnTo>
                    <a:pt x="4222726" y="0"/>
                  </a:lnTo>
                  <a:cubicBezTo>
                    <a:pt x="4233625" y="0"/>
                    <a:pt x="4244078" y="4330"/>
                    <a:pt x="4251785" y="12036"/>
                  </a:cubicBezTo>
                  <a:cubicBezTo>
                    <a:pt x="4259491" y="19743"/>
                    <a:pt x="4263821" y="30195"/>
                    <a:pt x="4263821" y="41094"/>
                  </a:cubicBezTo>
                  <a:lnTo>
                    <a:pt x="4263821" y="4036059"/>
                  </a:lnTo>
                  <a:cubicBezTo>
                    <a:pt x="4263821" y="4058755"/>
                    <a:pt x="4245422" y="4077153"/>
                    <a:pt x="4222726" y="4077153"/>
                  </a:cubicBezTo>
                  <a:lnTo>
                    <a:pt x="41094" y="4077153"/>
                  </a:lnTo>
                  <a:cubicBezTo>
                    <a:pt x="18399" y="4077153"/>
                    <a:pt x="0" y="4058755"/>
                    <a:pt x="0" y="4036059"/>
                  </a:cubicBezTo>
                  <a:lnTo>
                    <a:pt x="0" y="41094"/>
                  </a:lnTo>
                  <a:cubicBezTo>
                    <a:pt x="0" y="30195"/>
                    <a:pt x="4330" y="19743"/>
                    <a:pt x="12036" y="12036"/>
                  </a:cubicBezTo>
                  <a:cubicBezTo>
                    <a:pt x="19743" y="4330"/>
                    <a:pt x="30195" y="0"/>
                    <a:pt x="41094" y="0"/>
                  </a:cubicBezTo>
                  <a:close/>
                </a:path>
              </a:pathLst>
            </a:custGeom>
            <a:solidFill>
              <a:srgbClr val="F5F2E0"/>
            </a:solidFill>
            <a:ln cap="rnd">
              <a:noFill/>
              <a:prstDash val="sysDot"/>
              <a:round/>
            </a:ln>
          </p:spPr>
          <p:txBody>
            <a:bodyPr/>
            <a:lstStyle/>
            <a:p>
              <a:endParaRPr lang="vi-VN"/>
            </a:p>
          </p:txBody>
        </p:sp>
        <p:sp>
          <p:nvSpPr>
            <p:cNvPr id="5" name="TextBox 5"/>
            <p:cNvSpPr txBox="1"/>
            <p:nvPr/>
          </p:nvSpPr>
          <p:spPr>
            <a:xfrm>
              <a:off x="0" y="-66675"/>
              <a:ext cx="4263821" cy="4143828"/>
            </a:xfrm>
            <a:prstGeom prst="rect">
              <a:avLst/>
            </a:prstGeom>
          </p:spPr>
          <p:txBody>
            <a:bodyPr lIns="254000" tIns="254000" rIns="254000" bIns="254000" rtlCol="0" anchor="ctr"/>
            <a:lstStyle/>
            <a:p>
              <a:pPr algn="l">
                <a:lnSpc>
                  <a:spcPts val="4759"/>
                </a:lnSpc>
              </a:pPr>
              <a:r>
                <a:rPr lang="en-US" sz="3399" b="1">
                  <a:solidFill>
                    <a:srgbClr val="2E2E2E"/>
                  </a:solidFill>
                  <a:latin typeface="Cabin Bold"/>
                  <a:ea typeface="Cabin Bold"/>
                  <a:cs typeface="Cabin Bold"/>
                  <a:sym typeface="Cabin Bold"/>
                </a:rPr>
                <a:t>Cấu trúc gồm 3 phần chính :    </a:t>
              </a:r>
            </a:p>
            <a:p>
              <a:pPr marL="734051" lvl="1" indent="-367026" algn="l">
                <a:lnSpc>
                  <a:spcPts val="4759"/>
                </a:lnSpc>
                <a:buFont typeface="Arial"/>
                <a:buChar char="•"/>
              </a:pPr>
              <a:r>
                <a:rPr lang="en-US" sz="3399" b="1">
                  <a:solidFill>
                    <a:srgbClr val="2E2E2E"/>
                  </a:solidFill>
                  <a:latin typeface="Cabin Bold"/>
                  <a:ea typeface="Cabin Bold"/>
                  <a:cs typeface="Cabin Bold"/>
                  <a:sym typeface="Cabin Bold"/>
                </a:rPr>
                <a:t>Controller</a:t>
              </a:r>
            </a:p>
            <a:p>
              <a:pPr marL="734051" lvl="1" indent="-367026" algn="l">
                <a:lnSpc>
                  <a:spcPts val="4759"/>
                </a:lnSpc>
                <a:buFont typeface="Arial"/>
                <a:buChar char="•"/>
              </a:pPr>
              <a:r>
                <a:rPr lang="en-US" sz="3399" b="1">
                  <a:solidFill>
                    <a:srgbClr val="2E2E2E"/>
                  </a:solidFill>
                  <a:latin typeface="Cabin Bold"/>
                  <a:ea typeface="Cabin Bold"/>
                  <a:cs typeface="Cabin Bold"/>
                  <a:sym typeface="Cabin Bold"/>
                </a:rPr>
                <a:t>Models</a:t>
              </a:r>
            </a:p>
            <a:p>
              <a:pPr marL="734051" lvl="1" indent="-367026" algn="l">
                <a:lnSpc>
                  <a:spcPts val="4759"/>
                </a:lnSpc>
                <a:buFont typeface="Arial"/>
                <a:buChar char="•"/>
              </a:pPr>
              <a:r>
                <a:rPr lang="en-US" sz="3399" b="1">
                  <a:solidFill>
                    <a:srgbClr val="2E2E2E"/>
                  </a:solidFill>
                  <a:latin typeface="Cabin Bold"/>
                  <a:ea typeface="Cabin Bold"/>
                  <a:cs typeface="Cabin Bold"/>
                  <a:sym typeface="Cabin Bold"/>
                </a:rPr>
                <a:t>Views</a:t>
              </a:r>
            </a:p>
            <a:p>
              <a:pPr algn="l">
                <a:lnSpc>
                  <a:spcPts val="4759"/>
                </a:lnSpc>
              </a:pPr>
              <a:endParaRPr lang="en-US" sz="3399" b="1">
                <a:solidFill>
                  <a:srgbClr val="2E2E2E"/>
                </a:solidFill>
                <a:latin typeface="Cabin Bold"/>
                <a:ea typeface="Cabin Bold"/>
                <a:cs typeface="Cabin Bold"/>
                <a:sym typeface="Cabin Bold"/>
              </a:endParaRPr>
            </a:p>
            <a:p>
              <a:pPr algn="l">
                <a:lnSpc>
                  <a:spcPts val="4619"/>
                </a:lnSpc>
              </a:pPr>
              <a:endParaRPr lang="en-US" sz="3399" b="1">
                <a:solidFill>
                  <a:srgbClr val="2E2E2E"/>
                </a:solidFill>
                <a:latin typeface="Cabin Bold"/>
                <a:ea typeface="Cabin Bold"/>
                <a:cs typeface="Cabin Bold"/>
                <a:sym typeface="Cabin Bold"/>
              </a:endParaRPr>
            </a:p>
          </p:txBody>
        </p:sp>
      </p:grpSp>
      <p:sp>
        <p:nvSpPr>
          <p:cNvPr id="6" name="Freeform 6"/>
          <p:cNvSpPr/>
          <p:nvPr/>
        </p:nvSpPr>
        <p:spPr>
          <a:xfrm rot="-1262787" flipH="1">
            <a:off x="16285969" y="571726"/>
            <a:ext cx="7112830" cy="931134"/>
          </a:xfrm>
          <a:custGeom>
            <a:avLst/>
            <a:gdLst/>
            <a:ahLst/>
            <a:cxnLst/>
            <a:rect l="l" t="t" r="r" b="b"/>
            <a:pathLst>
              <a:path w="7112830" h="931134">
                <a:moveTo>
                  <a:pt x="7112830" y="0"/>
                </a:moveTo>
                <a:lnTo>
                  <a:pt x="0" y="0"/>
                </a:lnTo>
                <a:lnTo>
                  <a:pt x="0" y="931134"/>
                </a:lnTo>
                <a:lnTo>
                  <a:pt x="7112830" y="931134"/>
                </a:lnTo>
                <a:lnTo>
                  <a:pt x="711283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sp>
        <p:nvSpPr>
          <p:cNvPr id="7" name="Freeform 7"/>
          <p:cNvSpPr/>
          <p:nvPr/>
        </p:nvSpPr>
        <p:spPr>
          <a:xfrm>
            <a:off x="9144000" y="9105243"/>
            <a:ext cx="1172391" cy="1572719"/>
          </a:xfrm>
          <a:custGeom>
            <a:avLst/>
            <a:gdLst/>
            <a:ahLst/>
            <a:cxnLst/>
            <a:rect l="l" t="t" r="r" b="b"/>
            <a:pathLst>
              <a:path w="1172391" h="1572719">
                <a:moveTo>
                  <a:pt x="0" y="0"/>
                </a:moveTo>
                <a:lnTo>
                  <a:pt x="1172391" y="0"/>
                </a:lnTo>
                <a:lnTo>
                  <a:pt x="1172391" y="1572719"/>
                </a:lnTo>
                <a:lnTo>
                  <a:pt x="0" y="157271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vi-VN"/>
          </a:p>
        </p:txBody>
      </p:sp>
      <p:sp>
        <p:nvSpPr>
          <p:cNvPr id="8" name="Freeform 8"/>
          <p:cNvSpPr/>
          <p:nvPr/>
        </p:nvSpPr>
        <p:spPr>
          <a:xfrm>
            <a:off x="6439612" y="624351"/>
            <a:ext cx="5852508" cy="3167908"/>
          </a:xfrm>
          <a:custGeom>
            <a:avLst/>
            <a:gdLst/>
            <a:ahLst/>
            <a:cxnLst/>
            <a:rect l="l" t="t" r="r" b="b"/>
            <a:pathLst>
              <a:path w="5852508" h="3167908">
                <a:moveTo>
                  <a:pt x="0" y="0"/>
                </a:moveTo>
                <a:lnTo>
                  <a:pt x="5852508" y="0"/>
                </a:lnTo>
                <a:lnTo>
                  <a:pt x="5852508" y="3167907"/>
                </a:lnTo>
                <a:lnTo>
                  <a:pt x="0" y="3167907"/>
                </a:lnTo>
                <a:lnTo>
                  <a:pt x="0" y="0"/>
                </a:lnTo>
                <a:close/>
              </a:path>
            </a:pathLst>
          </a:custGeom>
          <a:blipFill>
            <a:blip r:embed="rId8"/>
            <a:stretch>
              <a:fillRect l="-8252" r="-28885" b="-4447"/>
            </a:stretch>
          </a:blipFill>
        </p:spPr>
        <p:txBody>
          <a:bodyPr/>
          <a:lstStyle/>
          <a:p>
            <a:endParaRPr lang="vi-VN"/>
          </a:p>
        </p:txBody>
      </p:sp>
      <p:sp>
        <p:nvSpPr>
          <p:cNvPr id="9" name="Freeform 9"/>
          <p:cNvSpPr/>
          <p:nvPr/>
        </p:nvSpPr>
        <p:spPr>
          <a:xfrm>
            <a:off x="6439612" y="6060409"/>
            <a:ext cx="5852508" cy="3385216"/>
          </a:xfrm>
          <a:custGeom>
            <a:avLst/>
            <a:gdLst/>
            <a:ahLst/>
            <a:cxnLst/>
            <a:rect l="l" t="t" r="r" b="b"/>
            <a:pathLst>
              <a:path w="5852508" h="3385216">
                <a:moveTo>
                  <a:pt x="0" y="0"/>
                </a:moveTo>
                <a:lnTo>
                  <a:pt x="5852508" y="0"/>
                </a:lnTo>
                <a:lnTo>
                  <a:pt x="5852508" y="3385216"/>
                </a:lnTo>
                <a:lnTo>
                  <a:pt x="0" y="3385216"/>
                </a:lnTo>
                <a:lnTo>
                  <a:pt x="0" y="0"/>
                </a:lnTo>
                <a:close/>
              </a:path>
            </a:pathLst>
          </a:custGeom>
          <a:blipFill>
            <a:blip r:embed="rId9"/>
            <a:stretch>
              <a:fillRect l="-11328" r="-29029"/>
            </a:stretch>
          </a:blipFill>
        </p:spPr>
        <p:txBody>
          <a:bodyPr/>
          <a:lstStyle/>
          <a:p>
            <a:endParaRPr lang="vi-VN"/>
          </a:p>
        </p:txBody>
      </p:sp>
      <p:sp>
        <p:nvSpPr>
          <p:cNvPr id="10" name="Freeform 10"/>
          <p:cNvSpPr/>
          <p:nvPr/>
        </p:nvSpPr>
        <p:spPr>
          <a:xfrm>
            <a:off x="12470400" y="624351"/>
            <a:ext cx="4629670" cy="8850840"/>
          </a:xfrm>
          <a:custGeom>
            <a:avLst/>
            <a:gdLst/>
            <a:ahLst/>
            <a:cxnLst/>
            <a:rect l="l" t="t" r="r" b="b"/>
            <a:pathLst>
              <a:path w="4629670" h="8850840">
                <a:moveTo>
                  <a:pt x="0" y="0"/>
                </a:moveTo>
                <a:lnTo>
                  <a:pt x="4629670" y="0"/>
                </a:lnTo>
                <a:lnTo>
                  <a:pt x="4629670" y="8850840"/>
                </a:lnTo>
                <a:lnTo>
                  <a:pt x="0" y="8850840"/>
                </a:lnTo>
                <a:lnTo>
                  <a:pt x="0" y="0"/>
                </a:lnTo>
                <a:close/>
              </a:path>
            </a:pathLst>
          </a:custGeom>
          <a:blipFill>
            <a:blip r:embed="rId10"/>
            <a:stretch>
              <a:fillRect/>
            </a:stretch>
          </a:blipFill>
        </p:spPr>
        <p:txBody>
          <a:bodyPr/>
          <a:lstStyle/>
          <a:p>
            <a:endParaRPr lang="vi-VN"/>
          </a:p>
        </p:txBody>
      </p:sp>
      <p:sp>
        <p:nvSpPr>
          <p:cNvPr id="11" name="TextBox 11"/>
          <p:cNvSpPr txBox="1"/>
          <p:nvPr/>
        </p:nvSpPr>
        <p:spPr>
          <a:xfrm>
            <a:off x="-613222" y="427693"/>
            <a:ext cx="7663584" cy="1295400"/>
          </a:xfrm>
          <a:prstGeom prst="rect">
            <a:avLst/>
          </a:prstGeom>
        </p:spPr>
        <p:txBody>
          <a:bodyPr lIns="0" tIns="0" rIns="0" bIns="0" rtlCol="0" anchor="t">
            <a:spAutoFit/>
          </a:bodyPr>
          <a:lstStyle/>
          <a:p>
            <a:pPr marL="0" lvl="0" indent="0" algn="ctr">
              <a:lnSpc>
                <a:spcPts val="9900"/>
              </a:lnSpc>
            </a:pPr>
            <a:r>
              <a:rPr lang="en-US" sz="9000" b="1">
                <a:solidFill>
                  <a:srgbClr val="2E2E2E"/>
                </a:solidFill>
                <a:latin typeface="Cabin Bold"/>
                <a:ea typeface="Cabin Bold"/>
                <a:cs typeface="Cabin Bold"/>
                <a:sym typeface="Cabin Bold"/>
              </a:rPr>
              <a:t>Cấu Trúc </a:t>
            </a:r>
          </a:p>
        </p:txBody>
      </p:sp>
      <p:sp>
        <p:nvSpPr>
          <p:cNvPr id="12" name="TextBox 12"/>
          <p:cNvSpPr txBox="1"/>
          <p:nvPr/>
        </p:nvSpPr>
        <p:spPr>
          <a:xfrm>
            <a:off x="17259300" y="9220200"/>
            <a:ext cx="152400" cy="190500"/>
          </a:xfrm>
          <a:prstGeom prst="rect">
            <a:avLst/>
          </a:prstGeom>
        </p:spPr>
        <p:txBody>
          <a:bodyPr wrap="none" lIns="0" tIns="0" rIns="0" bIns="0" rtlCol="0" anchor="t">
            <a:spAutoFit/>
          </a:bodyPr>
          <a:lstStyle/>
          <a:p>
            <a:pPr algn="ctr">
              <a:lnSpc>
                <a:spcPts val="3499"/>
              </a:lnSpc>
              <a:spcBef>
                <a:spcPct val="0"/>
              </a:spcBef>
            </a:pPr>
            <a:r>
              <a:rPr lang="en-US" sz="2499">
                <a:solidFill>
                  <a:srgbClr val="2E2E2E"/>
                </a:solidFill>
                <a:latin typeface="Noto Serif Display"/>
                <a:ea typeface="Noto Serif Display"/>
                <a:cs typeface="Noto Serif Display"/>
                <a:sym typeface="Noto Serif Display"/>
              </a:rPr>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5F2E0"/>
        </a:solidFill>
        <a:effectLst/>
      </p:bgPr>
    </p:bg>
    <p:spTree>
      <p:nvGrpSpPr>
        <p:cNvPr id="1" name=""/>
        <p:cNvGrpSpPr/>
        <p:nvPr/>
      </p:nvGrpSpPr>
      <p:grpSpPr>
        <a:xfrm>
          <a:off x="0" y="0"/>
          <a:ext cx="0" cy="0"/>
          <a:chOff x="0" y="0"/>
          <a:chExt cx="0" cy="0"/>
        </a:xfrm>
      </p:grpSpPr>
      <p:sp>
        <p:nvSpPr>
          <p:cNvPr id="2" name="Freeform 2"/>
          <p:cNvSpPr/>
          <p:nvPr/>
        </p:nvSpPr>
        <p:spPr>
          <a:xfrm>
            <a:off x="10026862" y="2629369"/>
            <a:ext cx="8261138" cy="1922592"/>
          </a:xfrm>
          <a:custGeom>
            <a:avLst/>
            <a:gdLst/>
            <a:ahLst/>
            <a:cxnLst/>
            <a:rect l="l" t="t" r="r" b="b"/>
            <a:pathLst>
              <a:path w="8261138" h="1922592">
                <a:moveTo>
                  <a:pt x="0" y="0"/>
                </a:moveTo>
                <a:lnTo>
                  <a:pt x="8261138" y="0"/>
                </a:lnTo>
                <a:lnTo>
                  <a:pt x="8261138" y="1922593"/>
                </a:lnTo>
                <a:lnTo>
                  <a:pt x="0" y="19225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3" name="Freeform 3"/>
          <p:cNvSpPr/>
          <p:nvPr/>
        </p:nvSpPr>
        <p:spPr>
          <a:xfrm>
            <a:off x="9144000" y="1438508"/>
            <a:ext cx="7686075" cy="6226908"/>
          </a:xfrm>
          <a:custGeom>
            <a:avLst/>
            <a:gdLst/>
            <a:ahLst/>
            <a:cxnLst/>
            <a:rect l="l" t="t" r="r" b="b"/>
            <a:pathLst>
              <a:path w="7686075" h="6226908">
                <a:moveTo>
                  <a:pt x="0" y="0"/>
                </a:moveTo>
                <a:lnTo>
                  <a:pt x="7686075" y="0"/>
                </a:lnTo>
                <a:lnTo>
                  <a:pt x="7686075" y="6226908"/>
                </a:lnTo>
                <a:lnTo>
                  <a:pt x="0" y="6226908"/>
                </a:lnTo>
                <a:lnTo>
                  <a:pt x="0" y="0"/>
                </a:lnTo>
                <a:close/>
              </a:path>
            </a:pathLst>
          </a:custGeom>
          <a:blipFill>
            <a:blip r:embed="rId4"/>
            <a:stretch>
              <a:fillRect/>
            </a:stretch>
          </a:blipFill>
        </p:spPr>
        <p:txBody>
          <a:bodyPr/>
          <a:lstStyle/>
          <a:p>
            <a:endParaRPr lang="vi-VN"/>
          </a:p>
        </p:txBody>
      </p:sp>
      <p:sp>
        <p:nvSpPr>
          <p:cNvPr id="4" name="TextBox 4"/>
          <p:cNvSpPr txBox="1"/>
          <p:nvPr/>
        </p:nvSpPr>
        <p:spPr>
          <a:xfrm>
            <a:off x="17259300" y="9201150"/>
            <a:ext cx="152400" cy="209550"/>
          </a:xfrm>
          <a:prstGeom prst="rect">
            <a:avLst/>
          </a:prstGeom>
        </p:spPr>
        <p:txBody>
          <a:bodyPr wrap="none" lIns="0" tIns="0" rIns="0" bIns="0" rtlCol="0" anchor="t">
            <a:spAutoFit/>
          </a:bodyPr>
          <a:lstStyle/>
          <a:p>
            <a:pPr algn="ctr">
              <a:lnSpc>
                <a:spcPts val="3640"/>
              </a:lnSpc>
              <a:spcBef>
                <a:spcPct val="0"/>
              </a:spcBef>
            </a:pPr>
            <a:r>
              <a:rPr lang="en-US" sz="2600">
                <a:solidFill>
                  <a:srgbClr val="2E2E2E"/>
                </a:solidFill>
                <a:latin typeface="Noto Serif Display"/>
                <a:ea typeface="Noto Serif Display"/>
                <a:cs typeface="Noto Serif Display"/>
                <a:sym typeface="Noto Serif Display"/>
              </a:rPr>
              <a:t>4</a:t>
            </a:r>
          </a:p>
        </p:txBody>
      </p:sp>
      <p:sp>
        <p:nvSpPr>
          <p:cNvPr id="5" name="TextBox 5"/>
          <p:cNvSpPr txBox="1"/>
          <p:nvPr/>
        </p:nvSpPr>
        <p:spPr>
          <a:xfrm>
            <a:off x="361375" y="1228725"/>
            <a:ext cx="7761335" cy="9058275"/>
          </a:xfrm>
          <a:prstGeom prst="rect">
            <a:avLst/>
          </a:prstGeom>
        </p:spPr>
        <p:txBody>
          <a:bodyPr lIns="0" tIns="0" rIns="0" bIns="0" rtlCol="0" anchor="t">
            <a:spAutoFit/>
          </a:bodyPr>
          <a:lstStyle/>
          <a:p>
            <a:pPr algn="l">
              <a:lnSpc>
                <a:spcPts val="4200"/>
              </a:lnSpc>
            </a:pPr>
            <a:r>
              <a:rPr lang="en-US" sz="3000" b="1">
                <a:solidFill>
                  <a:srgbClr val="2E2E2E"/>
                </a:solidFill>
                <a:latin typeface="Cabin Bold"/>
                <a:ea typeface="Cabin Bold"/>
                <a:cs typeface="Cabin Bold"/>
                <a:sym typeface="Cabin Bold"/>
              </a:rPr>
              <a:t>Các chức năng chính:</a:t>
            </a:r>
          </a:p>
          <a:p>
            <a:pPr marL="647700" lvl="1" indent="-323850" algn="l">
              <a:lnSpc>
                <a:spcPts val="4200"/>
              </a:lnSpc>
              <a:buFont typeface="Arial"/>
              <a:buChar char="•"/>
            </a:pPr>
            <a:r>
              <a:rPr lang="en-US" sz="3000" b="1">
                <a:solidFill>
                  <a:srgbClr val="2E2E2E"/>
                </a:solidFill>
                <a:latin typeface="Cabin Bold"/>
                <a:ea typeface="Cabin Bold"/>
                <a:cs typeface="Cabin Bold"/>
                <a:sym typeface="Cabin Bold"/>
              </a:rPr>
              <a:t>Index: Hiển thị thông tin tài khoản đã đăng nhập, chuyển hướng đến trang đăng nhập nếu chưa đăng nhập.</a:t>
            </a:r>
          </a:p>
          <a:p>
            <a:pPr marL="647700" lvl="1" indent="-323850" algn="l">
              <a:lnSpc>
                <a:spcPts val="4200"/>
              </a:lnSpc>
              <a:buFont typeface="Arial"/>
              <a:buChar char="•"/>
            </a:pPr>
            <a:r>
              <a:rPr lang="en-US" sz="3000" b="1">
                <a:solidFill>
                  <a:srgbClr val="2E2E2E"/>
                </a:solidFill>
                <a:latin typeface="Cabin Bold"/>
                <a:ea typeface="Cabin Bold"/>
                <a:cs typeface="Cabin Bold"/>
                <a:sym typeface="Cabin Bold"/>
              </a:rPr>
              <a:t>Edit: Chỉnh sửa thông tin tài khoản, giữ tên đăng nhập và mật khẩu cũ nếu không thay đổi.</a:t>
            </a:r>
          </a:p>
          <a:p>
            <a:pPr marL="647700" lvl="1" indent="-323850" algn="l">
              <a:lnSpc>
                <a:spcPts val="4200"/>
              </a:lnSpc>
              <a:buFont typeface="Arial"/>
              <a:buChar char="•"/>
            </a:pPr>
            <a:r>
              <a:rPr lang="en-US" sz="3000" b="1">
                <a:solidFill>
                  <a:srgbClr val="2E2E2E"/>
                </a:solidFill>
                <a:latin typeface="Cabin Bold"/>
                <a:ea typeface="Cabin Bold"/>
                <a:cs typeface="Cabin Bold"/>
                <a:sym typeface="Cabin Bold"/>
              </a:rPr>
              <a:t>Delete: Xóa tài khoản và thông tin phiên làm việc, sau đó quay về trang đăng nhập.</a:t>
            </a:r>
          </a:p>
          <a:p>
            <a:pPr marL="647700" lvl="1" indent="-323850" algn="l">
              <a:lnSpc>
                <a:spcPts val="4200"/>
              </a:lnSpc>
              <a:buFont typeface="Arial"/>
              <a:buChar char="•"/>
            </a:pPr>
            <a:r>
              <a:rPr lang="en-US" sz="3000" b="1">
                <a:solidFill>
                  <a:srgbClr val="2E2E2E"/>
                </a:solidFill>
                <a:latin typeface="Cabin Bold"/>
                <a:ea typeface="Cabin Bold"/>
                <a:cs typeface="Cabin Bold"/>
                <a:sym typeface="Cabin Bold"/>
              </a:rPr>
              <a:t>Login: Kiểm tra và lưu ID người dùng vào session khi đăng nhập thành công.</a:t>
            </a:r>
          </a:p>
          <a:p>
            <a:pPr marL="647700" lvl="1" indent="-323850" algn="l">
              <a:lnSpc>
                <a:spcPts val="4200"/>
              </a:lnSpc>
              <a:buFont typeface="Arial"/>
              <a:buChar char="•"/>
            </a:pPr>
            <a:r>
              <a:rPr lang="en-US" sz="3000" b="1">
                <a:solidFill>
                  <a:srgbClr val="2E2E2E"/>
                </a:solidFill>
                <a:latin typeface="Cabin Bold"/>
                <a:ea typeface="Cabin Bold"/>
                <a:cs typeface="Cabin Bold"/>
                <a:sym typeface="Cabin Bold"/>
              </a:rPr>
              <a:t>Logout: Xóa dữ liệu phiên làm việc và quay về trang chính.</a:t>
            </a:r>
          </a:p>
          <a:p>
            <a:pPr marL="647700" lvl="1" indent="-323850" algn="l">
              <a:lnSpc>
                <a:spcPts val="4200"/>
              </a:lnSpc>
              <a:buFont typeface="Arial"/>
              <a:buChar char="•"/>
            </a:pPr>
            <a:r>
              <a:rPr lang="en-US" sz="3000" b="1">
                <a:solidFill>
                  <a:srgbClr val="2E2E2E"/>
                </a:solidFill>
                <a:latin typeface="Cabin Bold"/>
                <a:ea typeface="Cabin Bold"/>
                <a:cs typeface="Cabin Bold"/>
                <a:sym typeface="Cabin Bold"/>
              </a:rPr>
              <a:t>Register: Đăng ký tài khoản, kiểm tra tên đăng nhập tồn tại, rồi chuyển hướng đến trang đăng nhập nếu thành công.</a:t>
            </a:r>
          </a:p>
          <a:p>
            <a:pPr algn="l">
              <a:lnSpc>
                <a:spcPts val="4200"/>
              </a:lnSpc>
            </a:pPr>
            <a:endParaRPr lang="en-US" sz="3000" b="1">
              <a:solidFill>
                <a:srgbClr val="2E2E2E"/>
              </a:solidFill>
              <a:latin typeface="Cabin Bold"/>
              <a:ea typeface="Cabin Bold"/>
              <a:cs typeface="Cabin Bold"/>
              <a:sym typeface="Cabin Bold"/>
            </a:endParaRPr>
          </a:p>
        </p:txBody>
      </p:sp>
      <p:sp>
        <p:nvSpPr>
          <p:cNvPr id="6" name="TextBox 6"/>
          <p:cNvSpPr txBox="1"/>
          <p:nvPr/>
        </p:nvSpPr>
        <p:spPr>
          <a:xfrm>
            <a:off x="192733" y="242173"/>
            <a:ext cx="5330658" cy="638175"/>
          </a:xfrm>
          <a:prstGeom prst="rect">
            <a:avLst/>
          </a:prstGeom>
        </p:spPr>
        <p:txBody>
          <a:bodyPr lIns="0" tIns="0" rIns="0" bIns="0" rtlCol="0" anchor="t">
            <a:spAutoFit/>
          </a:bodyPr>
          <a:lstStyle/>
          <a:p>
            <a:pPr marL="0" lvl="0" indent="0" algn="ctr">
              <a:lnSpc>
                <a:spcPts val="4950"/>
              </a:lnSpc>
            </a:pPr>
            <a:r>
              <a:rPr lang="en-US" sz="4500" b="1">
                <a:solidFill>
                  <a:srgbClr val="2E2E2E"/>
                </a:solidFill>
                <a:latin typeface="Cabin Bold"/>
                <a:ea typeface="Cabin Bold"/>
                <a:cs typeface="Cabin Bold"/>
                <a:sym typeface="Cabin Bold"/>
              </a:rPr>
              <a:t>TaiKhoanController</a:t>
            </a:r>
          </a:p>
        </p:txBody>
      </p:sp>
      <p:sp>
        <p:nvSpPr>
          <p:cNvPr id="7" name="TextBox 7"/>
          <p:cNvSpPr txBox="1"/>
          <p:nvPr/>
        </p:nvSpPr>
        <p:spPr>
          <a:xfrm>
            <a:off x="9144000" y="8221734"/>
            <a:ext cx="7702143" cy="1590675"/>
          </a:xfrm>
          <a:prstGeom prst="rect">
            <a:avLst/>
          </a:prstGeom>
        </p:spPr>
        <p:txBody>
          <a:bodyPr lIns="0" tIns="0" rIns="0" bIns="0" rtlCol="0" anchor="t">
            <a:spAutoFit/>
          </a:bodyPr>
          <a:lstStyle/>
          <a:p>
            <a:pPr algn="l">
              <a:lnSpc>
                <a:spcPts val="4200"/>
              </a:lnSpc>
              <a:spcBef>
                <a:spcPct val="0"/>
              </a:spcBef>
            </a:pPr>
            <a:r>
              <a:rPr lang="en-US" sz="3000" b="1">
                <a:solidFill>
                  <a:srgbClr val="2E2E2E"/>
                </a:solidFill>
                <a:latin typeface="Cabin Bold"/>
                <a:ea typeface="Cabin Bold"/>
                <a:cs typeface="Cabin Bold"/>
                <a:sym typeface="Cabin Bold"/>
              </a:rPr>
              <a:t>Controller này sử dụng session để quản lý xác thực người dùng và có cơ chế xử lý, kiểm tra dữ liệu nhằm đảm bảo an toàn và chính xác.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6CD70"/>
        </a:solidFill>
        <a:effectLst/>
      </p:bgPr>
    </p:bg>
    <p:spTree>
      <p:nvGrpSpPr>
        <p:cNvPr id="1" name=""/>
        <p:cNvGrpSpPr/>
        <p:nvPr/>
      </p:nvGrpSpPr>
      <p:grpSpPr>
        <a:xfrm>
          <a:off x="0" y="0"/>
          <a:ext cx="0" cy="0"/>
          <a:chOff x="0" y="0"/>
          <a:chExt cx="0" cy="0"/>
        </a:xfrm>
      </p:grpSpPr>
      <p:sp>
        <p:nvSpPr>
          <p:cNvPr id="2" name="Freeform 2"/>
          <p:cNvSpPr/>
          <p:nvPr/>
        </p:nvSpPr>
        <p:spPr>
          <a:xfrm rot="-5589959">
            <a:off x="1891045" y="7843639"/>
            <a:ext cx="453097" cy="3611641"/>
          </a:xfrm>
          <a:custGeom>
            <a:avLst/>
            <a:gdLst/>
            <a:ahLst/>
            <a:cxnLst/>
            <a:rect l="l" t="t" r="r" b="b"/>
            <a:pathLst>
              <a:path w="453097" h="3611641">
                <a:moveTo>
                  <a:pt x="0" y="0"/>
                </a:moveTo>
                <a:lnTo>
                  <a:pt x="453097" y="0"/>
                </a:lnTo>
                <a:lnTo>
                  <a:pt x="453097" y="3611641"/>
                </a:lnTo>
                <a:lnTo>
                  <a:pt x="0" y="36116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3" name="Freeform 3"/>
          <p:cNvSpPr/>
          <p:nvPr/>
        </p:nvSpPr>
        <p:spPr>
          <a:xfrm>
            <a:off x="13310727" y="-2115057"/>
            <a:ext cx="3400271" cy="4758649"/>
          </a:xfrm>
          <a:custGeom>
            <a:avLst/>
            <a:gdLst/>
            <a:ahLst/>
            <a:cxnLst/>
            <a:rect l="l" t="t" r="r" b="b"/>
            <a:pathLst>
              <a:path w="3400271" h="4758649">
                <a:moveTo>
                  <a:pt x="0" y="0"/>
                </a:moveTo>
                <a:lnTo>
                  <a:pt x="3400271" y="0"/>
                </a:lnTo>
                <a:lnTo>
                  <a:pt x="3400271" y="4758648"/>
                </a:lnTo>
                <a:lnTo>
                  <a:pt x="0" y="475864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sp>
        <p:nvSpPr>
          <p:cNvPr id="4" name="Freeform 4"/>
          <p:cNvSpPr/>
          <p:nvPr/>
        </p:nvSpPr>
        <p:spPr>
          <a:xfrm>
            <a:off x="9144000" y="2643591"/>
            <a:ext cx="7566998" cy="5286667"/>
          </a:xfrm>
          <a:custGeom>
            <a:avLst/>
            <a:gdLst/>
            <a:ahLst/>
            <a:cxnLst/>
            <a:rect l="l" t="t" r="r" b="b"/>
            <a:pathLst>
              <a:path w="7566998" h="5286667">
                <a:moveTo>
                  <a:pt x="0" y="0"/>
                </a:moveTo>
                <a:lnTo>
                  <a:pt x="7566998" y="0"/>
                </a:lnTo>
                <a:lnTo>
                  <a:pt x="7566998" y="5286667"/>
                </a:lnTo>
                <a:lnTo>
                  <a:pt x="0" y="5286667"/>
                </a:lnTo>
                <a:lnTo>
                  <a:pt x="0" y="0"/>
                </a:lnTo>
                <a:close/>
              </a:path>
            </a:pathLst>
          </a:custGeom>
          <a:blipFill>
            <a:blip r:embed="rId6"/>
            <a:stretch>
              <a:fillRect l="-4981" r="-7245"/>
            </a:stretch>
          </a:blipFill>
        </p:spPr>
        <p:txBody>
          <a:bodyPr/>
          <a:lstStyle/>
          <a:p>
            <a:endParaRPr lang="vi-VN"/>
          </a:p>
        </p:txBody>
      </p:sp>
      <p:sp>
        <p:nvSpPr>
          <p:cNvPr id="5" name="TextBox 5"/>
          <p:cNvSpPr txBox="1"/>
          <p:nvPr/>
        </p:nvSpPr>
        <p:spPr>
          <a:xfrm>
            <a:off x="302017" y="390525"/>
            <a:ext cx="6009070" cy="638175"/>
          </a:xfrm>
          <a:prstGeom prst="rect">
            <a:avLst/>
          </a:prstGeom>
        </p:spPr>
        <p:txBody>
          <a:bodyPr lIns="0" tIns="0" rIns="0" bIns="0" rtlCol="0" anchor="t">
            <a:spAutoFit/>
          </a:bodyPr>
          <a:lstStyle/>
          <a:p>
            <a:pPr algn="l">
              <a:lnSpc>
                <a:spcPts val="4950"/>
              </a:lnSpc>
            </a:pPr>
            <a:r>
              <a:rPr lang="en-US" sz="4500" b="1">
                <a:solidFill>
                  <a:srgbClr val="2E2E2E"/>
                </a:solidFill>
                <a:latin typeface="Cabin Bold"/>
                <a:ea typeface="Cabin Bold"/>
                <a:cs typeface="Cabin Bold"/>
                <a:sym typeface="Cabin Bold"/>
              </a:rPr>
              <a:t>VanBanDenController</a:t>
            </a:r>
          </a:p>
        </p:txBody>
      </p:sp>
      <p:sp>
        <p:nvSpPr>
          <p:cNvPr id="6" name="TextBox 6"/>
          <p:cNvSpPr txBox="1"/>
          <p:nvPr/>
        </p:nvSpPr>
        <p:spPr>
          <a:xfrm>
            <a:off x="773599" y="1391285"/>
            <a:ext cx="7817951" cy="8524875"/>
          </a:xfrm>
          <a:prstGeom prst="rect">
            <a:avLst/>
          </a:prstGeom>
        </p:spPr>
        <p:txBody>
          <a:bodyPr lIns="0" tIns="0" rIns="0" bIns="0" rtlCol="0" anchor="t">
            <a:spAutoFit/>
          </a:bodyPr>
          <a:lstStyle/>
          <a:p>
            <a:pPr algn="l">
              <a:lnSpc>
                <a:spcPts val="4200"/>
              </a:lnSpc>
            </a:pPr>
            <a:r>
              <a:rPr lang="en-US" sz="3000" b="1">
                <a:solidFill>
                  <a:srgbClr val="2E2E2E"/>
                </a:solidFill>
                <a:latin typeface="Cabin Bold"/>
                <a:ea typeface="Cabin Bold"/>
                <a:cs typeface="Cabin Bold"/>
                <a:sym typeface="Cabin Bold"/>
              </a:rPr>
              <a:t>Chức năng chính :</a:t>
            </a:r>
          </a:p>
          <a:p>
            <a:pPr marL="647700" lvl="1" indent="-323850" algn="l">
              <a:lnSpc>
                <a:spcPts val="4200"/>
              </a:lnSpc>
              <a:buFont typeface="Arial"/>
              <a:buChar char="•"/>
            </a:pPr>
            <a:r>
              <a:rPr lang="en-US" sz="3000" b="1">
                <a:solidFill>
                  <a:srgbClr val="2E2E2E"/>
                </a:solidFill>
                <a:latin typeface="Cabin Bold"/>
                <a:ea typeface="Cabin Bold"/>
                <a:cs typeface="Cabin Bold"/>
                <a:sym typeface="Cabin Bold"/>
              </a:rPr>
              <a:t>IsUserLoggedIn: Kiểm tra trạng thái đăng nhập.</a:t>
            </a:r>
          </a:p>
          <a:p>
            <a:pPr marL="647700" lvl="1" indent="-323850" algn="l">
              <a:lnSpc>
                <a:spcPts val="4200"/>
              </a:lnSpc>
              <a:buFont typeface="Arial"/>
              <a:buChar char="•"/>
            </a:pPr>
            <a:r>
              <a:rPr lang="en-US" sz="3000" b="1">
                <a:solidFill>
                  <a:srgbClr val="2E2E2E"/>
                </a:solidFill>
                <a:latin typeface="Cabin Bold"/>
                <a:ea typeface="Cabin Bold"/>
                <a:cs typeface="Cabin Bold"/>
                <a:sym typeface="Cabin Bold"/>
              </a:rPr>
              <a:t>Index: Hiển thị danh sách văn bản đến, chuyển hướng đăng nhập nếu cần.</a:t>
            </a:r>
          </a:p>
          <a:p>
            <a:pPr marL="647700" lvl="1" indent="-323850" algn="l">
              <a:lnSpc>
                <a:spcPts val="4200"/>
              </a:lnSpc>
              <a:buFont typeface="Arial"/>
              <a:buChar char="•"/>
            </a:pPr>
            <a:r>
              <a:rPr lang="en-US" sz="3000" b="1">
                <a:solidFill>
                  <a:srgbClr val="2E2E2E"/>
                </a:solidFill>
                <a:latin typeface="Cabin Bold"/>
                <a:ea typeface="Cabin Bold"/>
                <a:cs typeface="Cabin Bold"/>
                <a:sym typeface="Cabin Bold"/>
              </a:rPr>
              <a:t>Create: Tạo văn bản mới, xử lý và lưu dữ liệu.</a:t>
            </a:r>
          </a:p>
          <a:p>
            <a:pPr marL="647700" lvl="1" indent="-323850" algn="l">
              <a:lnSpc>
                <a:spcPts val="4200"/>
              </a:lnSpc>
              <a:buFont typeface="Arial"/>
              <a:buChar char="•"/>
            </a:pPr>
            <a:r>
              <a:rPr lang="en-US" sz="3000" b="1">
                <a:solidFill>
                  <a:srgbClr val="2E2E2E"/>
                </a:solidFill>
                <a:latin typeface="Cabin Bold"/>
                <a:ea typeface="Cabin Bold"/>
                <a:cs typeface="Cabin Bold"/>
                <a:sym typeface="Cabin Bold"/>
              </a:rPr>
              <a:t>Edit: Chỉnh sửa văn bản, kiểm tra dữ liệu và cập nhật.</a:t>
            </a:r>
          </a:p>
          <a:p>
            <a:pPr marL="647700" lvl="1" indent="-323850" algn="l">
              <a:lnSpc>
                <a:spcPts val="4200"/>
              </a:lnSpc>
              <a:buFont typeface="Arial"/>
              <a:buChar char="•"/>
            </a:pPr>
            <a:r>
              <a:rPr lang="en-US" sz="3000" b="1">
                <a:solidFill>
                  <a:srgbClr val="2E2E2E"/>
                </a:solidFill>
                <a:latin typeface="Cabin Bold"/>
                <a:ea typeface="Cabin Bold"/>
                <a:cs typeface="Cabin Bold"/>
                <a:sym typeface="Cabin Bold"/>
              </a:rPr>
              <a:t>Delete: Xóa văn bản, xác thực đăng nhập trước khi xóa.</a:t>
            </a:r>
          </a:p>
          <a:p>
            <a:pPr marL="647700" lvl="1" indent="-323850" algn="l">
              <a:lnSpc>
                <a:spcPts val="4200"/>
              </a:lnSpc>
              <a:buFont typeface="Arial"/>
              <a:buChar char="•"/>
            </a:pPr>
            <a:r>
              <a:rPr lang="en-US" sz="3000" b="1">
                <a:solidFill>
                  <a:srgbClr val="2E2E2E"/>
                </a:solidFill>
                <a:latin typeface="Cabin Bold"/>
                <a:ea typeface="Cabin Bold"/>
                <a:cs typeface="Cabin Bold"/>
                <a:sym typeface="Cabin Bold"/>
              </a:rPr>
              <a:t>VanBanDenExists: Kiểm tra văn bản có tồn tại hay không.</a:t>
            </a:r>
          </a:p>
          <a:p>
            <a:pPr algn="l">
              <a:lnSpc>
                <a:spcPts val="4200"/>
              </a:lnSpc>
            </a:pPr>
            <a:r>
              <a:rPr lang="en-US" sz="3000" b="1">
                <a:solidFill>
                  <a:srgbClr val="2E2E2E"/>
                </a:solidFill>
                <a:latin typeface="Cabin Bold"/>
                <a:ea typeface="Cabin Bold"/>
                <a:cs typeface="Cabin Bold"/>
                <a:sym typeface="Cabin Bold"/>
              </a:rPr>
              <a:t>Controller dùng Session để xác thực người dùng trước mọi thao tác.</a:t>
            </a:r>
          </a:p>
          <a:p>
            <a:pPr algn="l">
              <a:lnSpc>
                <a:spcPts val="4200"/>
              </a:lnSpc>
            </a:pPr>
            <a:endParaRPr lang="en-US" sz="3000" b="1">
              <a:solidFill>
                <a:srgbClr val="2E2E2E"/>
              </a:solidFill>
              <a:latin typeface="Cabin Bold"/>
              <a:ea typeface="Cabin Bold"/>
              <a:cs typeface="Cabin Bold"/>
              <a:sym typeface="Cabin Bold"/>
            </a:endParaRPr>
          </a:p>
        </p:txBody>
      </p:sp>
      <p:sp>
        <p:nvSpPr>
          <p:cNvPr id="7" name="TextBox 7"/>
          <p:cNvSpPr txBox="1"/>
          <p:nvPr/>
        </p:nvSpPr>
        <p:spPr>
          <a:xfrm>
            <a:off x="17259300" y="9201150"/>
            <a:ext cx="152400" cy="209550"/>
          </a:xfrm>
          <a:prstGeom prst="rect">
            <a:avLst/>
          </a:prstGeom>
        </p:spPr>
        <p:txBody>
          <a:bodyPr wrap="none" lIns="0" tIns="0" rIns="0" bIns="0" rtlCol="0" anchor="t">
            <a:spAutoFit/>
          </a:bodyPr>
          <a:lstStyle/>
          <a:p>
            <a:pPr algn="ctr">
              <a:lnSpc>
                <a:spcPts val="3640"/>
              </a:lnSpc>
              <a:spcBef>
                <a:spcPct val="0"/>
              </a:spcBef>
            </a:pPr>
            <a:r>
              <a:rPr lang="en-US" sz="2600">
                <a:solidFill>
                  <a:srgbClr val="FFFFFF"/>
                </a:solidFill>
                <a:latin typeface="Noto Serif Display"/>
                <a:ea typeface="Noto Serif Display"/>
                <a:cs typeface="Noto Serif Display"/>
                <a:sym typeface="Noto Serif Display"/>
              </a:rPr>
              <a:t>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5F2E0"/>
        </a:solidFill>
        <a:effectLst/>
      </p:bgPr>
    </p:bg>
    <p:spTree>
      <p:nvGrpSpPr>
        <p:cNvPr id="1" name=""/>
        <p:cNvGrpSpPr/>
        <p:nvPr/>
      </p:nvGrpSpPr>
      <p:grpSpPr>
        <a:xfrm>
          <a:off x="0" y="0"/>
          <a:ext cx="0" cy="0"/>
          <a:chOff x="0" y="0"/>
          <a:chExt cx="0" cy="0"/>
        </a:xfrm>
      </p:grpSpPr>
      <p:sp>
        <p:nvSpPr>
          <p:cNvPr id="2" name="Freeform 2"/>
          <p:cNvSpPr/>
          <p:nvPr/>
        </p:nvSpPr>
        <p:spPr>
          <a:xfrm>
            <a:off x="10026862" y="2629369"/>
            <a:ext cx="8261138" cy="1922592"/>
          </a:xfrm>
          <a:custGeom>
            <a:avLst/>
            <a:gdLst/>
            <a:ahLst/>
            <a:cxnLst/>
            <a:rect l="l" t="t" r="r" b="b"/>
            <a:pathLst>
              <a:path w="8261138" h="1922592">
                <a:moveTo>
                  <a:pt x="0" y="0"/>
                </a:moveTo>
                <a:lnTo>
                  <a:pt x="8261138" y="0"/>
                </a:lnTo>
                <a:lnTo>
                  <a:pt x="8261138" y="1922593"/>
                </a:lnTo>
                <a:lnTo>
                  <a:pt x="0" y="19225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3" name="TextBox 3"/>
          <p:cNvSpPr txBox="1"/>
          <p:nvPr/>
        </p:nvSpPr>
        <p:spPr>
          <a:xfrm>
            <a:off x="17259300" y="9201150"/>
            <a:ext cx="152400" cy="209550"/>
          </a:xfrm>
          <a:prstGeom prst="rect">
            <a:avLst/>
          </a:prstGeom>
        </p:spPr>
        <p:txBody>
          <a:bodyPr wrap="none" lIns="0" tIns="0" rIns="0" bIns="0" rtlCol="0" anchor="t">
            <a:spAutoFit/>
          </a:bodyPr>
          <a:lstStyle/>
          <a:p>
            <a:pPr algn="ctr">
              <a:lnSpc>
                <a:spcPts val="3640"/>
              </a:lnSpc>
              <a:spcBef>
                <a:spcPct val="0"/>
              </a:spcBef>
            </a:pPr>
            <a:r>
              <a:rPr lang="en-US" sz="2600">
                <a:solidFill>
                  <a:srgbClr val="2E2E2E"/>
                </a:solidFill>
                <a:latin typeface="Noto Serif Display"/>
                <a:ea typeface="Noto Serif Display"/>
                <a:cs typeface="Noto Serif Display"/>
                <a:sym typeface="Noto Serif Display"/>
              </a:rPr>
              <a:t>6</a:t>
            </a:r>
          </a:p>
        </p:txBody>
      </p:sp>
      <p:sp>
        <p:nvSpPr>
          <p:cNvPr id="4" name="Freeform 4"/>
          <p:cNvSpPr/>
          <p:nvPr/>
        </p:nvSpPr>
        <p:spPr>
          <a:xfrm rot="-5589959">
            <a:off x="1891045" y="7843639"/>
            <a:ext cx="453097" cy="3611641"/>
          </a:xfrm>
          <a:custGeom>
            <a:avLst/>
            <a:gdLst/>
            <a:ahLst/>
            <a:cxnLst/>
            <a:rect l="l" t="t" r="r" b="b"/>
            <a:pathLst>
              <a:path w="453097" h="3611641">
                <a:moveTo>
                  <a:pt x="0" y="0"/>
                </a:moveTo>
                <a:lnTo>
                  <a:pt x="453097" y="0"/>
                </a:lnTo>
                <a:lnTo>
                  <a:pt x="453097" y="3611641"/>
                </a:lnTo>
                <a:lnTo>
                  <a:pt x="0" y="361164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sp>
        <p:nvSpPr>
          <p:cNvPr id="5" name="Freeform 5"/>
          <p:cNvSpPr/>
          <p:nvPr/>
        </p:nvSpPr>
        <p:spPr>
          <a:xfrm>
            <a:off x="13310727" y="-2115057"/>
            <a:ext cx="3400271" cy="4758649"/>
          </a:xfrm>
          <a:custGeom>
            <a:avLst/>
            <a:gdLst/>
            <a:ahLst/>
            <a:cxnLst/>
            <a:rect l="l" t="t" r="r" b="b"/>
            <a:pathLst>
              <a:path w="3400271" h="4758649">
                <a:moveTo>
                  <a:pt x="0" y="0"/>
                </a:moveTo>
                <a:lnTo>
                  <a:pt x="3400271" y="0"/>
                </a:lnTo>
                <a:lnTo>
                  <a:pt x="3400271" y="4758648"/>
                </a:lnTo>
                <a:lnTo>
                  <a:pt x="0" y="47586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vi-VN"/>
          </a:p>
        </p:txBody>
      </p:sp>
      <p:sp>
        <p:nvSpPr>
          <p:cNvPr id="6" name="Freeform 6"/>
          <p:cNvSpPr/>
          <p:nvPr/>
        </p:nvSpPr>
        <p:spPr>
          <a:xfrm>
            <a:off x="9144000" y="1457960"/>
            <a:ext cx="7566998" cy="5286667"/>
          </a:xfrm>
          <a:custGeom>
            <a:avLst/>
            <a:gdLst/>
            <a:ahLst/>
            <a:cxnLst/>
            <a:rect l="l" t="t" r="r" b="b"/>
            <a:pathLst>
              <a:path w="7566998" h="5286667">
                <a:moveTo>
                  <a:pt x="0" y="0"/>
                </a:moveTo>
                <a:lnTo>
                  <a:pt x="7566998" y="0"/>
                </a:lnTo>
                <a:lnTo>
                  <a:pt x="7566998" y="5286667"/>
                </a:lnTo>
                <a:lnTo>
                  <a:pt x="0" y="5286667"/>
                </a:lnTo>
                <a:lnTo>
                  <a:pt x="0" y="0"/>
                </a:lnTo>
                <a:close/>
              </a:path>
            </a:pathLst>
          </a:custGeom>
          <a:blipFill>
            <a:blip r:embed="rId8"/>
            <a:stretch>
              <a:fillRect l="-7846" r="-7846"/>
            </a:stretch>
          </a:blipFill>
        </p:spPr>
        <p:txBody>
          <a:bodyPr/>
          <a:lstStyle/>
          <a:p>
            <a:endParaRPr lang="vi-VN"/>
          </a:p>
        </p:txBody>
      </p:sp>
      <p:sp>
        <p:nvSpPr>
          <p:cNvPr id="7" name="TextBox 7"/>
          <p:cNvSpPr txBox="1"/>
          <p:nvPr/>
        </p:nvSpPr>
        <p:spPr>
          <a:xfrm>
            <a:off x="302017" y="390525"/>
            <a:ext cx="6009070" cy="638175"/>
          </a:xfrm>
          <a:prstGeom prst="rect">
            <a:avLst/>
          </a:prstGeom>
        </p:spPr>
        <p:txBody>
          <a:bodyPr lIns="0" tIns="0" rIns="0" bIns="0" rtlCol="0" anchor="t">
            <a:spAutoFit/>
          </a:bodyPr>
          <a:lstStyle/>
          <a:p>
            <a:pPr algn="l">
              <a:lnSpc>
                <a:spcPts val="4950"/>
              </a:lnSpc>
            </a:pPr>
            <a:r>
              <a:rPr lang="en-US" sz="4500" b="1">
                <a:solidFill>
                  <a:srgbClr val="2E2E2E"/>
                </a:solidFill>
                <a:latin typeface="Cabin Bold"/>
                <a:ea typeface="Cabin Bold"/>
                <a:cs typeface="Cabin Bold"/>
                <a:sym typeface="Cabin Bold"/>
              </a:rPr>
              <a:t>VanBanDiController</a:t>
            </a:r>
          </a:p>
        </p:txBody>
      </p:sp>
      <p:sp>
        <p:nvSpPr>
          <p:cNvPr id="8" name="TextBox 8"/>
          <p:cNvSpPr txBox="1"/>
          <p:nvPr/>
        </p:nvSpPr>
        <p:spPr>
          <a:xfrm>
            <a:off x="773599" y="1391285"/>
            <a:ext cx="7817951" cy="8524875"/>
          </a:xfrm>
          <a:prstGeom prst="rect">
            <a:avLst/>
          </a:prstGeom>
        </p:spPr>
        <p:txBody>
          <a:bodyPr lIns="0" tIns="0" rIns="0" bIns="0" rtlCol="0" anchor="t">
            <a:spAutoFit/>
          </a:bodyPr>
          <a:lstStyle/>
          <a:p>
            <a:pPr algn="l">
              <a:lnSpc>
                <a:spcPts val="4200"/>
              </a:lnSpc>
            </a:pPr>
            <a:r>
              <a:rPr lang="en-US" sz="3000" b="1">
                <a:solidFill>
                  <a:srgbClr val="000000"/>
                </a:solidFill>
                <a:latin typeface="Cabin Bold"/>
                <a:ea typeface="Cabin Bold"/>
                <a:cs typeface="Cabin Bold"/>
                <a:sym typeface="Cabin Bold"/>
              </a:rPr>
              <a:t>Chức năng chính :</a:t>
            </a:r>
          </a:p>
          <a:p>
            <a:pPr marL="647700" lvl="1" indent="-323850" algn="l">
              <a:lnSpc>
                <a:spcPts val="4200"/>
              </a:lnSpc>
              <a:buFont typeface="Arial"/>
              <a:buChar char="•"/>
            </a:pPr>
            <a:r>
              <a:rPr lang="en-US" sz="3000" b="1">
                <a:solidFill>
                  <a:srgbClr val="000000"/>
                </a:solidFill>
                <a:latin typeface="Cabin Bold"/>
                <a:ea typeface="Cabin Bold"/>
                <a:cs typeface="Cabin Bold"/>
                <a:sym typeface="Cabin Bold"/>
              </a:rPr>
              <a:t>IsUserLoggedIn: Kiểm tra trạng thái đăng nhập.</a:t>
            </a:r>
          </a:p>
          <a:p>
            <a:pPr marL="647700" lvl="1" indent="-323850" algn="l">
              <a:lnSpc>
                <a:spcPts val="4200"/>
              </a:lnSpc>
              <a:buFont typeface="Arial"/>
              <a:buChar char="•"/>
            </a:pPr>
            <a:r>
              <a:rPr lang="en-US" sz="3000" b="1">
                <a:solidFill>
                  <a:srgbClr val="000000"/>
                </a:solidFill>
                <a:latin typeface="Cabin Bold"/>
                <a:ea typeface="Cabin Bold"/>
                <a:cs typeface="Cabin Bold"/>
                <a:sym typeface="Cabin Bold"/>
              </a:rPr>
              <a:t>Index: Hiển thị danh sách văn bản đi, chuyển hướng đăng nhập nếu chưa đăng nhập.</a:t>
            </a:r>
          </a:p>
          <a:p>
            <a:pPr marL="647700" lvl="1" indent="-323850" algn="l">
              <a:lnSpc>
                <a:spcPts val="4200"/>
              </a:lnSpc>
              <a:buFont typeface="Arial"/>
              <a:buChar char="•"/>
            </a:pPr>
            <a:r>
              <a:rPr lang="en-US" sz="3000" b="1">
                <a:solidFill>
                  <a:srgbClr val="000000"/>
                </a:solidFill>
                <a:latin typeface="Cabin Bold"/>
                <a:ea typeface="Cabin Bold"/>
                <a:cs typeface="Cabin Bold"/>
                <a:sym typeface="Cabin Bold"/>
              </a:rPr>
              <a:t>Create: Tạo văn bản mới, kiểm tra trùng số văn bản trước khi lưu.</a:t>
            </a:r>
          </a:p>
          <a:p>
            <a:pPr marL="647700" lvl="1" indent="-323850" algn="l">
              <a:lnSpc>
                <a:spcPts val="4200"/>
              </a:lnSpc>
              <a:buFont typeface="Arial"/>
              <a:buChar char="•"/>
            </a:pPr>
            <a:r>
              <a:rPr lang="en-US" sz="3000" b="1">
                <a:solidFill>
                  <a:srgbClr val="000000"/>
                </a:solidFill>
                <a:latin typeface="Cabin Bold"/>
                <a:ea typeface="Cabin Bold"/>
                <a:cs typeface="Cabin Bold"/>
                <a:sym typeface="Cabin Bold"/>
              </a:rPr>
              <a:t>Edit: Chỉnh sửa văn bản, xác thực số văn bản không trùng (trừ văn bản hiện tại).</a:t>
            </a:r>
          </a:p>
          <a:p>
            <a:pPr marL="647700" lvl="1" indent="-323850" algn="l">
              <a:lnSpc>
                <a:spcPts val="4200"/>
              </a:lnSpc>
              <a:buFont typeface="Arial"/>
              <a:buChar char="•"/>
            </a:pPr>
            <a:r>
              <a:rPr lang="en-US" sz="3000" b="1">
                <a:solidFill>
                  <a:srgbClr val="000000"/>
                </a:solidFill>
                <a:latin typeface="Cabin Bold"/>
                <a:ea typeface="Cabin Bold"/>
                <a:cs typeface="Cabin Bold"/>
                <a:sym typeface="Cabin Bold"/>
              </a:rPr>
              <a:t>Delete: Xóa văn bản đi sau khi xác thực đăng nhập.</a:t>
            </a:r>
          </a:p>
          <a:p>
            <a:pPr marL="647700" lvl="1" indent="-323850" algn="l">
              <a:lnSpc>
                <a:spcPts val="4200"/>
              </a:lnSpc>
              <a:buFont typeface="Arial"/>
              <a:buChar char="•"/>
            </a:pPr>
            <a:r>
              <a:rPr lang="en-US" sz="3000" b="1">
                <a:solidFill>
                  <a:srgbClr val="000000"/>
                </a:solidFill>
                <a:latin typeface="Cabin Bold"/>
                <a:ea typeface="Cabin Bold"/>
                <a:cs typeface="Cabin Bold"/>
                <a:sym typeface="Cabin Bold"/>
              </a:rPr>
              <a:t>VanBanDiExists: Kiểm tra văn bản đi có tồn tại không.</a:t>
            </a:r>
          </a:p>
          <a:p>
            <a:pPr algn="l">
              <a:lnSpc>
                <a:spcPts val="4200"/>
              </a:lnSpc>
            </a:pPr>
            <a:endParaRPr lang="en-US" sz="3000" b="1">
              <a:solidFill>
                <a:srgbClr val="000000"/>
              </a:solidFill>
              <a:latin typeface="Cabin Bold"/>
              <a:ea typeface="Cabin Bold"/>
              <a:cs typeface="Cabin Bold"/>
              <a:sym typeface="Cabin Bold"/>
            </a:endParaRPr>
          </a:p>
          <a:p>
            <a:pPr algn="l">
              <a:lnSpc>
                <a:spcPts val="4200"/>
              </a:lnSpc>
            </a:pPr>
            <a:endParaRPr lang="en-US" sz="3000" b="1">
              <a:solidFill>
                <a:srgbClr val="000000"/>
              </a:solidFill>
              <a:latin typeface="Cabin Bold"/>
              <a:ea typeface="Cabin Bold"/>
              <a:cs typeface="Cabin Bold"/>
              <a:sym typeface="Cabin Bold"/>
            </a:endParaRPr>
          </a:p>
        </p:txBody>
      </p:sp>
      <p:sp>
        <p:nvSpPr>
          <p:cNvPr id="9" name="TextBox 9"/>
          <p:cNvSpPr txBox="1"/>
          <p:nvPr/>
        </p:nvSpPr>
        <p:spPr>
          <a:xfrm>
            <a:off x="8709914" y="7705724"/>
            <a:ext cx="8641719" cy="1552576"/>
          </a:xfrm>
          <a:prstGeom prst="rect">
            <a:avLst/>
          </a:prstGeom>
        </p:spPr>
        <p:txBody>
          <a:bodyPr lIns="0" tIns="0" rIns="0" bIns="0" rtlCol="0" anchor="t">
            <a:spAutoFit/>
          </a:bodyPr>
          <a:lstStyle/>
          <a:p>
            <a:pPr algn="ctr">
              <a:lnSpc>
                <a:spcPts val="4199"/>
              </a:lnSpc>
              <a:spcBef>
                <a:spcPct val="0"/>
              </a:spcBef>
            </a:pPr>
            <a:r>
              <a:rPr lang="en-US" sz="2999" b="1">
                <a:solidFill>
                  <a:srgbClr val="000000"/>
                </a:solidFill>
                <a:latin typeface="Cabin Bold"/>
                <a:ea typeface="Cabin Bold"/>
                <a:cs typeface="Cabin Bold"/>
                <a:sym typeface="Cabin Bold"/>
              </a:rPr>
              <a:t>Controller sử dụng Session để đảm bảo người dùng đã đăng nhập trước khi thực hiện các thao tác với dữ liệu.</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6CD70"/>
        </a:solidFill>
        <a:effectLst/>
      </p:bgPr>
    </p:bg>
    <p:spTree>
      <p:nvGrpSpPr>
        <p:cNvPr id="1" name=""/>
        <p:cNvGrpSpPr/>
        <p:nvPr/>
      </p:nvGrpSpPr>
      <p:grpSpPr>
        <a:xfrm>
          <a:off x="0" y="0"/>
          <a:ext cx="0" cy="0"/>
          <a:chOff x="0" y="0"/>
          <a:chExt cx="0" cy="0"/>
        </a:xfrm>
      </p:grpSpPr>
      <p:sp>
        <p:nvSpPr>
          <p:cNvPr id="2" name="Freeform 2"/>
          <p:cNvSpPr/>
          <p:nvPr/>
        </p:nvSpPr>
        <p:spPr>
          <a:xfrm rot="-5589959">
            <a:off x="1891045" y="7843639"/>
            <a:ext cx="453097" cy="3611641"/>
          </a:xfrm>
          <a:custGeom>
            <a:avLst/>
            <a:gdLst/>
            <a:ahLst/>
            <a:cxnLst/>
            <a:rect l="l" t="t" r="r" b="b"/>
            <a:pathLst>
              <a:path w="453097" h="3611641">
                <a:moveTo>
                  <a:pt x="0" y="0"/>
                </a:moveTo>
                <a:lnTo>
                  <a:pt x="453097" y="0"/>
                </a:lnTo>
                <a:lnTo>
                  <a:pt x="453097" y="3611641"/>
                </a:lnTo>
                <a:lnTo>
                  <a:pt x="0" y="36116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3" name="Freeform 3"/>
          <p:cNvSpPr/>
          <p:nvPr/>
        </p:nvSpPr>
        <p:spPr>
          <a:xfrm>
            <a:off x="13310727" y="-2115057"/>
            <a:ext cx="3400271" cy="4758649"/>
          </a:xfrm>
          <a:custGeom>
            <a:avLst/>
            <a:gdLst/>
            <a:ahLst/>
            <a:cxnLst/>
            <a:rect l="l" t="t" r="r" b="b"/>
            <a:pathLst>
              <a:path w="3400271" h="4758649">
                <a:moveTo>
                  <a:pt x="0" y="0"/>
                </a:moveTo>
                <a:lnTo>
                  <a:pt x="3400271" y="0"/>
                </a:lnTo>
                <a:lnTo>
                  <a:pt x="3400271" y="4758648"/>
                </a:lnTo>
                <a:lnTo>
                  <a:pt x="0" y="475864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sp>
        <p:nvSpPr>
          <p:cNvPr id="4" name="Freeform 4"/>
          <p:cNvSpPr/>
          <p:nvPr/>
        </p:nvSpPr>
        <p:spPr>
          <a:xfrm>
            <a:off x="9016057" y="2304203"/>
            <a:ext cx="8589340" cy="2839297"/>
          </a:xfrm>
          <a:custGeom>
            <a:avLst/>
            <a:gdLst/>
            <a:ahLst/>
            <a:cxnLst/>
            <a:rect l="l" t="t" r="r" b="b"/>
            <a:pathLst>
              <a:path w="8589340" h="2839297">
                <a:moveTo>
                  <a:pt x="0" y="0"/>
                </a:moveTo>
                <a:lnTo>
                  <a:pt x="8589340" y="0"/>
                </a:lnTo>
                <a:lnTo>
                  <a:pt x="8589340" y="2839297"/>
                </a:lnTo>
                <a:lnTo>
                  <a:pt x="0" y="2839297"/>
                </a:lnTo>
                <a:lnTo>
                  <a:pt x="0" y="0"/>
                </a:lnTo>
                <a:close/>
              </a:path>
            </a:pathLst>
          </a:custGeom>
          <a:blipFill>
            <a:blip r:embed="rId6"/>
            <a:stretch>
              <a:fillRect l="-7853" r="-12902"/>
            </a:stretch>
          </a:blipFill>
        </p:spPr>
        <p:txBody>
          <a:bodyPr/>
          <a:lstStyle/>
          <a:p>
            <a:endParaRPr lang="vi-VN"/>
          </a:p>
        </p:txBody>
      </p:sp>
      <p:sp>
        <p:nvSpPr>
          <p:cNvPr id="5" name="TextBox 5"/>
          <p:cNvSpPr txBox="1"/>
          <p:nvPr/>
        </p:nvSpPr>
        <p:spPr>
          <a:xfrm>
            <a:off x="302017" y="390525"/>
            <a:ext cx="6009070" cy="638175"/>
          </a:xfrm>
          <a:prstGeom prst="rect">
            <a:avLst/>
          </a:prstGeom>
        </p:spPr>
        <p:txBody>
          <a:bodyPr lIns="0" tIns="0" rIns="0" bIns="0" rtlCol="0" anchor="t">
            <a:spAutoFit/>
          </a:bodyPr>
          <a:lstStyle/>
          <a:p>
            <a:pPr algn="l">
              <a:lnSpc>
                <a:spcPts val="4950"/>
              </a:lnSpc>
            </a:pPr>
            <a:r>
              <a:rPr lang="en-US" sz="4500" b="1">
                <a:solidFill>
                  <a:srgbClr val="000000"/>
                </a:solidFill>
                <a:latin typeface="Cabin Bold"/>
                <a:ea typeface="Cabin Bold"/>
                <a:cs typeface="Cabin Bold"/>
                <a:sym typeface="Cabin Bold"/>
              </a:rPr>
              <a:t>ThongKeController</a:t>
            </a:r>
          </a:p>
        </p:txBody>
      </p:sp>
      <p:sp>
        <p:nvSpPr>
          <p:cNvPr id="6" name="TextBox 6"/>
          <p:cNvSpPr txBox="1"/>
          <p:nvPr/>
        </p:nvSpPr>
        <p:spPr>
          <a:xfrm>
            <a:off x="302017" y="1608110"/>
            <a:ext cx="7817951" cy="8524875"/>
          </a:xfrm>
          <a:prstGeom prst="rect">
            <a:avLst/>
          </a:prstGeom>
        </p:spPr>
        <p:txBody>
          <a:bodyPr lIns="0" tIns="0" rIns="0" bIns="0" rtlCol="0" anchor="t">
            <a:spAutoFit/>
          </a:bodyPr>
          <a:lstStyle/>
          <a:p>
            <a:pPr algn="l">
              <a:lnSpc>
                <a:spcPts val="4200"/>
              </a:lnSpc>
            </a:pPr>
            <a:r>
              <a:rPr lang="en-US" sz="3000" b="1">
                <a:solidFill>
                  <a:srgbClr val="000000"/>
                </a:solidFill>
                <a:latin typeface="Cabin Bold"/>
                <a:ea typeface="Cabin Bold"/>
                <a:cs typeface="Cabin Bold"/>
                <a:sym typeface="Cabin Bold"/>
              </a:rPr>
              <a:t>Chức năng chính :</a:t>
            </a:r>
          </a:p>
          <a:p>
            <a:pPr marL="647700" lvl="1" indent="-323850" algn="l">
              <a:lnSpc>
                <a:spcPts val="4200"/>
              </a:lnSpc>
              <a:buFont typeface="Arial"/>
              <a:buChar char="•"/>
            </a:pPr>
            <a:r>
              <a:rPr lang="en-US" sz="3000" b="1">
                <a:solidFill>
                  <a:srgbClr val="000000"/>
                </a:solidFill>
                <a:latin typeface="Cabin Bold"/>
                <a:ea typeface="Cabin Bold"/>
                <a:cs typeface="Cabin Bold"/>
                <a:sym typeface="Cabin Bold"/>
              </a:rPr>
              <a:t>IsUserLoggedIn: Kiểm tra xem người dùng đã đăng nhập hay chưa.</a:t>
            </a:r>
          </a:p>
          <a:p>
            <a:pPr marL="647700" lvl="1" indent="-323850" algn="l">
              <a:lnSpc>
                <a:spcPts val="4200"/>
              </a:lnSpc>
              <a:buFont typeface="Arial"/>
              <a:buChar char="•"/>
            </a:pPr>
            <a:r>
              <a:rPr lang="en-US" sz="3000" b="1">
                <a:solidFill>
                  <a:srgbClr val="000000"/>
                </a:solidFill>
                <a:latin typeface="Cabin Bold"/>
                <a:ea typeface="Cabin Bold"/>
                <a:cs typeface="Cabin Bold"/>
                <a:sym typeface="Cabin Bold"/>
              </a:rPr>
              <a:t>Index:</a:t>
            </a:r>
          </a:p>
          <a:p>
            <a:pPr marL="1295400" lvl="2" indent="-431800" algn="l">
              <a:lnSpc>
                <a:spcPts val="4200"/>
              </a:lnSpc>
              <a:buFont typeface="Arial"/>
              <a:buChar char="⚬"/>
            </a:pPr>
            <a:r>
              <a:rPr lang="en-US" sz="3000" b="1">
                <a:solidFill>
                  <a:srgbClr val="000000"/>
                </a:solidFill>
                <a:latin typeface="Cabin Bold"/>
                <a:ea typeface="Cabin Bold"/>
                <a:cs typeface="Cabin Bold"/>
                <a:sym typeface="Cabin Bold"/>
              </a:rPr>
              <a:t>Kiểm tra đăng nhập và chuyển hướng đến trang đăng nhập nếu chưa đăng nhập.</a:t>
            </a:r>
          </a:p>
          <a:p>
            <a:pPr marL="1295400" lvl="2" indent="-431800" algn="l">
              <a:lnSpc>
                <a:spcPts val="4200"/>
              </a:lnSpc>
              <a:buFont typeface="Arial"/>
              <a:buChar char="⚬"/>
            </a:pPr>
            <a:r>
              <a:rPr lang="en-US" sz="3000" b="1">
                <a:solidFill>
                  <a:srgbClr val="000000"/>
                </a:solidFill>
                <a:latin typeface="Cabin Bold"/>
                <a:ea typeface="Cabin Bold"/>
                <a:cs typeface="Cabin Bold"/>
                <a:sym typeface="Cabin Bold"/>
              </a:rPr>
              <a:t>Truy xuất danh sách văn bản đến (VanBanDen) và văn bản đi (VanBanDi).</a:t>
            </a:r>
          </a:p>
          <a:p>
            <a:pPr marL="1295400" lvl="2" indent="-431800" algn="l">
              <a:lnSpc>
                <a:spcPts val="4200"/>
              </a:lnSpc>
              <a:buFont typeface="Arial"/>
              <a:buChar char="⚬"/>
            </a:pPr>
            <a:r>
              <a:rPr lang="en-US" sz="3000" b="1">
                <a:solidFill>
                  <a:srgbClr val="000000"/>
                </a:solidFill>
                <a:latin typeface="Cabin Bold"/>
                <a:ea typeface="Cabin Bold"/>
                <a:cs typeface="Cabin Bold"/>
                <a:sym typeface="Cabin Bold"/>
              </a:rPr>
              <a:t>Thực hiện tìm kiếm theo điều kiện nếu có từ khóa (searchString).</a:t>
            </a:r>
          </a:p>
          <a:p>
            <a:pPr marL="1295400" lvl="2" indent="-431800" algn="l">
              <a:lnSpc>
                <a:spcPts val="4200"/>
              </a:lnSpc>
              <a:buFont typeface="Arial"/>
              <a:buChar char="⚬"/>
            </a:pPr>
            <a:r>
              <a:rPr lang="en-US" sz="3000" b="1">
                <a:solidFill>
                  <a:srgbClr val="000000"/>
                </a:solidFill>
                <a:latin typeface="Cabin Bold"/>
                <a:ea typeface="Cabin Bold"/>
                <a:cs typeface="Cabin Bold"/>
                <a:sym typeface="Cabin Bold"/>
              </a:rPr>
              <a:t>Tạo một viewModel chứa danh sách văn bản đến và đi và trả về trang thống kê.</a:t>
            </a:r>
          </a:p>
          <a:p>
            <a:pPr algn="l">
              <a:lnSpc>
                <a:spcPts val="4200"/>
              </a:lnSpc>
            </a:pPr>
            <a:endParaRPr lang="en-US" sz="3000" b="1">
              <a:solidFill>
                <a:srgbClr val="000000"/>
              </a:solidFill>
              <a:latin typeface="Cabin Bold"/>
              <a:ea typeface="Cabin Bold"/>
              <a:cs typeface="Cabin Bold"/>
              <a:sym typeface="Cabin Bold"/>
            </a:endParaRPr>
          </a:p>
          <a:p>
            <a:pPr algn="l">
              <a:lnSpc>
                <a:spcPts val="4200"/>
              </a:lnSpc>
            </a:pPr>
            <a:endParaRPr lang="en-US" sz="3000" b="1">
              <a:solidFill>
                <a:srgbClr val="000000"/>
              </a:solidFill>
              <a:latin typeface="Cabin Bold"/>
              <a:ea typeface="Cabin Bold"/>
              <a:cs typeface="Cabin Bold"/>
              <a:sym typeface="Cabin Bold"/>
            </a:endParaRPr>
          </a:p>
        </p:txBody>
      </p:sp>
      <p:sp>
        <p:nvSpPr>
          <p:cNvPr id="7" name="TextBox 7"/>
          <p:cNvSpPr txBox="1"/>
          <p:nvPr/>
        </p:nvSpPr>
        <p:spPr>
          <a:xfrm>
            <a:off x="17259300" y="9201150"/>
            <a:ext cx="152400" cy="209550"/>
          </a:xfrm>
          <a:prstGeom prst="rect">
            <a:avLst/>
          </a:prstGeom>
        </p:spPr>
        <p:txBody>
          <a:bodyPr wrap="none" lIns="0" tIns="0" rIns="0" bIns="0" rtlCol="0" anchor="t">
            <a:spAutoFit/>
          </a:bodyPr>
          <a:lstStyle/>
          <a:p>
            <a:pPr algn="ctr">
              <a:lnSpc>
                <a:spcPts val="3640"/>
              </a:lnSpc>
              <a:spcBef>
                <a:spcPct val="0"/>
              </a:spcBef>
            </a:pPr>
            <a:r>
              <a:rPr lang="en-US" sz="2600">
                <a:solidFill>
                  <a:srgbClr val="FFFFFF"/>
                </a:solidFill>
                <a:latin typeface="Noto Serif Display"/>
                <a:ea typeface="Noto Serif Display"/>
                <a:cs typeface="Noto Serif Display"/>
                <a:sym typeface="Noto Serif Display"/>
              </a:rPr>
              <a:t>7</a:t>
            </a:r>
          </a:p>
        </p:txBody>
      </p:sp>
      <p:sp>
        <p:nvSpPr>
          <p:cNvPr id="8" name="TextBox 8"/>
          <p:cNvSpPr txBox="1"/>
          <p:nvPr/>
        </p:nvSpPr>
        <p:spPr>
          <a:xfrm>
            <a:off x="8802247" y="7079340"/>
            <a:ext cx="8641719" cy="1552576"/>
          </a:xfrm>
          <a:prstGeom prst="rect">
            <a:avLst/>
          </a:prstGeom>
        </p:spPr>
        <p:txBody>
          <a:bodyPr lIns="0" tIns="0" rIns="0" bIns="0" rtlCol="0" anchor="t">
            <a:spAutoFit/>
          </a:bodyPr>
          <a:lstStyle/>
          <a:p>
            <a:pPr algn="ctr">
              <a:lnSpc>
                <a:spcPts val="4199"/>
              </a:lnSpc>
              <a:spcBef>
                <a:spcPct val="0"/>
              </a:spcBef>
            </a:pPr>
            <a:r>
              <a:rPr lang="en-US" sz="2999" b="1">
                <a:solidFill>
                  <a:srgbClr val="000000"/>
                </a:solidFill>
                <a:latin typeface="Cabin Bold"/>
                <a:ea typeface="Cabin Bold"/>
                <a:cs typeface="Cabin Bold"/>
                <a:sym typeface="Cabin Bold"/>
              </a:rPr>
              <a:t>Controller này sử dụng Session để xác thực người dùng trước khi cho phép truy cập các chức năng thống kê.</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589959">
            <a:off x="1891045" y="7843639"/>
            <a:ext cx="453097" cy="3611641"/>
          </a:xfrm>
          <a:custGeom>
            <a:avLst/>
            <a:gdLst/>
            <a:ahLst/>
            <a:cxnLst/>
            <a:rect l="l" t="t" r="r" b="b"/>
            <a:pathLst>
              <a:path w="453097" h="3611641">
                <a:moveTo>
                  <a:pt x="0" y="0"/>
                </a:moveTo>
                <a:lnTo>
                  <a:pt x="453097" y="0"/>
                </a:lnTo>
                <a:lnTo>
                  <a:pt x="453097" y="3611641"/>
                </a:lnTo>
                <a:lnTo>
                  <a:pt x="0" y="36116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3" name="Freeform 3"/>
          <p:cNvSpPr/>
          <p:nvPr/>
        </p:nvSpPr>
        <p:spPr>
          <a:xfrm>
            <a:off x="13310727" y="-2115057"/>
            <a:ext cx="3400271" cy="4758649"/>
          </a:xfrm>
          <a:custGeom>
            <a:avLst/>
            <a:gdLst/>
            <a:ahLst/>
            <a:cxnLst/>
            <a:rect l="l" t="t" r="r" b="b"/>
            <a:pathLst>
              <a:path w="3400271" h="4758649">
                <a:moveTo>
                  <a:pt x="0" y="0"/>
                </a:moveTo>
                <a:lnTo>
                  <a:pt x="3400271" y="0"/>
                </a:lnTo>
                <a:lnTo>
                  <a:pt x="3400271" y="4758648"/>
                </a:lnTo>
                <a:lnTo>
                  <a:pt x="0" y="475864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sp>
        <p:nvSpPr>
          <p:cNvPr id="4" name="Freeform 4"/>
          <p:cNvSpPr/>
          <p:nvPr/>
        </p:nvSpPr>
        <p:spPr>
          <a:xfrm>
            <a:off x="1245703" y="1405499"/>
            <a:ext cx="6538098" cy="3899313"/>
          </a:xfrm>
          <a:custGeom>
            <a:avLst/>
            <a:gdLst/>
            <a:ahLst/>
            <a:cxnLst/>
            <a:rect l="l" t="t" r="r" b="b"/>
            <a:pathLst>
              <a:path w="6538098" h="3899313">
                <a:moveTo>
                  <a:pt x="0" y="0"/>
                </a:moveTo>
                <a:lnTo>
                  <a:pt x="6538098" y="0"/>
                </a:lnTo>
                <a:lnTo>
                  <a:pt x="6538098" y="3899313"/>
                </a:lnTo>
                <a:lnTo>
                  <a:pt x="0" y="3899313"/>
                </a:lnTo>
                <a:lnTo>
                  <a:pt x="0" y="0"/>
                </a:lnTo>
                <a:close/>
              </a:path>
            </a:pathLst>
          </a:custGeom>
          <a:blipFill>
            <a:blip r:embed="rId6"/>
            <a:stretch>
              <a:fillRect l="-10031" r="-27671"/>
            </a:stretch>
          </a:blipFill>
        </p:spPr>
        <p:txBody>
          <a:bodyPr/>
          <a:lstStyle/>
          <a:p>
            <a:endParaRPr lang="vi-VN"/>
          </a:p>
        </p:txBody>
      </p:sp>
      <p:sp>
        <p:nvSpPr>
          <p:cNvPr id="5" name="Freeform 5"/>
          <p:cNvSpPr/>
          <p:nvPr/>
        </p:nvSpPr>
        <p:spPr>
          <a:xfrm>
            <a:off x="9688619" y="1405499"/>
            <a:ext cx="7244218" cy="2265806"/>
          </a:xfrm>
          <a:custGeom>
            <a:avLst/>
            <a:gdLst/>
            <a:ahLst/>
            <a:cxnLst/>
            <a:rect l="l" t="t" r="r" b="b"/>
            <a:pathLst>
              <a:path w="7244218" h="2265806">
                <a:moveTo>
                  <a:pt x="0" y="0"/>
                </a:moveTo>
                <a:lnTo>
                  <a:pt x="7244217" y="0"/>
                </a:lnTo>
                <a:lnTo>
                  <a:pt x="7244217" y="2265807"/>
                </a:lnTo>
                <a:lnTo>
                  <a:pt x="0" y="2265807"/>
                </a:lnTo>
                <a:lnTo>
                  <a:pt x="0" y="0"/>
                </a:lnTo>
                <a:close/>
              </a:path>
            </a:pathLst>
          </a:custGeom>
          <a:blipFill>
            <a:blip r:embed="rId7"/>
            <a:stretch>
              <a:fillRect l="-10031" r="-28264"/>
            </a:stretch>
          </a:blipFill>
        </p:spPr>
        <p:txBody>
          <a:bodyPr/>
          <a:lstStyle/>
          <a:p>
            <a:endParaRPr lang="vi-VN"/>
          </a:p>
        </p:txBody>
      </p:sp>
      <p:sp>
        <p:nvSpPr>
          <p:cNvPr id="6" name="Freeform 6"/>
          <p:cNvSpPr/>
          <p:nvPr/>
        </p:nvSpPr>
        <p:spPr>
          <a:xfrm>
            <a:off x="1245703" y="5955273"/>
            <a:ext cx="6538098" cy="3771575"/>
          </a:xfrm>
          <a:custGeom>
            <a:avLst/>
            <a:gdLst/>
            <a:ahLst/>
            <a:cxnLst/>
            <a:rect l="l" t="t" r="r" b="b"/>
            <a:pathLst>
              <a:path w="6538098" h="3771575">
                <a:moveTo>
                  <a:pt x="0" y="0"/>
                </a:moveTo>
                <a:lnTo>
                  <a:pt x="6538098" y="0"/>
                </a:lnTo>
                <a:lnTo>
                  <a:pt x="6538098" y="3771576"/>
                </a:lnTo>
                <a:lnTo>
                  <a:pt x="0" y="3771576"/>
                </a:lnTo>
                <a:lnTo>
                  <a:pt x="0" y="0"/>
                </a:lnTo>
                <a:close/>
              </a:path>
            </a:pathLst>
          </a:custGeom>
          <a:blipFill>
            <a:blip r:embed="rId8"/>
            <a:stretch>
              <a:fillRect l="-8374" r="-26901"/>
            </a:stretch>
          </a:blipFill>
        </p:spPr>
        <p:txBody>
          <a:bodyPr/>
          <a:lstStyle/>
          <a:p>
            <a:endParaRPr lang="vi-VN"/>
          </a:p>
        </p:txBody>
      </p:sp>
      <p:sp>
        <p:nvSpPr>
          <p:cNvPr id="7" name="Freeform 7"/>
          <p:cNvSpPr/>
          <p:nvPr/>
        </p:nvSpPr>
        <p:spPr>
          <a:xfrm>
            <a:off x="9989587" y="5312114"/>
            <a:ext cx="6943249" cy="4337346"/>
          </a:xfrm>
          <a:custGeom>
            <a:avLst/>
            <a:gdLst/>
            <a:ahLst/>
            <a:cxnLst/>
            <a:rect l="l" t="t" r="r" b="b"/>
            <a:pathLst>
              <a:path w="6943249" h="4337346">
                <a:moveTo>
                  <a:pt x="0" y="0"/>
                </a:moveTo>
                <a:lnTo>
                  <a:pt x="6943249" y="0"/>
                </a:lnTo>
                <a:lnTo>
                  <a:pt x="6943249" y="4337346"/>
                </a:lnTo>
                <a:lnTo>
                  <a:pt x="0" y="4337346"/>
                </a:lnTo>
                <a:lnTo>
                  <a:pt x="0" y="0"/>
                </a:lnTo>
                <a:close/>
              </a:path>
            </a:pathLst>
          </a:custGeom>
          <a:blipFill>
            <a:blip r:embed="rId9"/>
            <a:stretch>
              <a:fillRect l="-4637" r="-39959"/>
            </a:stretch>
          </a:blipFill>
        </p:spPr>
        <p:txBody>
          <a:bodyPr/>
          <a:lstStyle/>
          <a:p>
            <a:endParaRPr lang="vi-VN"/>
          </a:p>
        </p:txBody>
      </p:sp>
      <p:sp>
        <p:nvSpPr>
          <p:cNvPr id="8" name="TextBox 8"/>
          <p:cNvSpPr txBox="1"/>
          <p:nvPr/>
        </p:nvSpPr>
        <p:spPr>
          <a:xfrm>
            <a:off x="302017" y="390525"/>
            <a:ext cx="6009070" cy="638175"/>
          </a:xfrm>
          <a:prstGeom prst="rect">
            <a:avLst/>
          </a:prstGeom>
        </p:spPr>
        <p:txBody>
          <a:bodyPr lIns="0" tIns="0" rIns="0" bIns="0" rtlCol="0" anchor="t">
            <a:spAutoFit/>
          </a:bodyPr>
          <a:lstStyle/>
          <a:p>
            <a:pPr algn="l">
              <a:lnSpc>
                <a:spcPts val="4950"/>
              </a:lnSpc>
            </a:pPr>
            <a:r>
              <a:rPr lang="en-US" sz="4500" b="1">
                <a:solidFill>
                  <a:srgbClr val="2E2E2E"/>
                </a:solidFill>
                <a:latin typeface="Cabin Bold"/>
                <a:ea typeface="Cabin Bold"/>
                <a:cs typeface="Cabin Bold"/>
                <a:sym typeface="Cabin Bold"/>
              </a:rPr>
              <a:t>Các Models</a:t>
            </a:r>
          </a:p>
        </p:txBody>
      </p:sp>
      <p:sp>
        <p:nvSpPr>
          <p:cNvPr id="9" name="TextBox 9"/>
          <p:cNvSpPr txBox="1"/>
          <p:nvPr/>
        </p:nvSpPr>
        <p:spPr>
          <a:xfrm>
            <a:off x="17259300" y="9201150"/>
            <a:ext cx="152400" cy="209550"/>
          </a:xfrm>
          <a:prstGeom prst="rect">
            <a:avLst/>
          </a:prstGeom>
        </p:spPr>
        <p:txBody>
          <a:bodyPr wrap="none" lIns="0" tIns="0" rIns="0" bIns="0" rtlCol="0" anchor="t">
            <a:spAutoFit/>
          </a:bodyPr>
          <a:lstStyle/>
          <a:p>
            <a:pPr algn="ctr">
              <a:lnSpc>
                <a:spcPts val="3640"/>
              </a:lnSpc>
              <a:spcBef>
                <a:spcPct val="0"/>
              </a:spcBef>
            </a:pPr>
            <a:r>
              <a:rPr lang="en-US" sz="2600">
                <a:solidFill>
                  <a:srgbClr val="000000"/>
                </a:solidFill>
                <a:latin typeface="Noto Serif Display"/>
                <a:ea typeface="Noto Serif Display"/>
                <a:cs typeface="Noto Serif Display"/>
                <a:sym typeface="Noto Serif Display"/>
              </a:rPr>
              <a:t>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6CD70"/>
        </a:solidFill>
        <a:effectLst/>
      </p:bgPr>
    </p:bg>
    <p:spTree>
      <p:nvGrpSpPr>
        <p:cNvPr id="1" name=""/>
        <p:cNvGrpSpPr/>
        <p:nvPr/>
      </p:nvGrpSpPr>
      <p:grpSpPr>
        <a:xfrm>
          <a:off x="0" y="0"/>
          <a:ext cx="0" cy="0"/>
          <a:chOff x="0" y="0"/>
          <a:chExt cx="0" cy="0"/>
        </a:xfrm>
      </p:grpSpPr>
      <p:sp>
        <p:nvSpPr>
          <p:cNvPr id="2" name="Freeform 2"/>
          <p:cNvSpPr/>
          <p:nvPr/>
        </p:nvSpPr>
        <p:spPr>
          <a:xfrm>
            <a:off x="12656734" y="4298255"/>
            <a:ext cx="2220821" cy="2115837"/>
          </a:xfrm>
          <a:custGeom>
            <a:avLst/>
            <a:gdLst/>
            <a:ahLst/>
            <a:cxnLst/>
            <a:rect l="l" t="t" r="r" b="b"/>
            <a:pathLst>
              <a:path w="2220821" h="2115837">
                <a:moveTo>
                  <a:pt x="0" y="0"/>
                </a:moveTo>
                <a:lnTo>
                  <a:pt x="2220822" y="0"/>
                </a:lnTo>
                <a:lnTo>
                  <a:pt x="2220822" y="2115837"/>
                </a:lnTo>
                <a:lnTo>
                  <a:pt x="0" y="21158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3" name="Freeform 3"/>
          <p:cNvSpPr/>
          <p:nvPr/>
        </p:nvSpPr>
        <p:spPr>
          <a:xfrm rot="1983610" flipH="1" flipV="1">
            <a:off x="-2904556" y="1035349"/>
            <a:ext cx="4015639" cy="3278221"/>
          </a:xfrm>
          <a:custGeom>
            <a:avLst/>
            <a:gdLst/>
            <a:ahLst/>
            <a:cxnLst/>
            <a:rect l="l" t="t" r="r" b="b"/>
            <a:pathLst>
              <a:path w="4015639" h="3278221">
                <a:moveTo>
                  <a:pt x="4015639" y="3278221"/>
                </a:moveTo>
                <a:lnTo>
                  <a:pt x="0" y="3278221"/>
                </a:lnTo>
                <a:lnTo>
                  <a:pt x="0" y="0"/>
                </a:lnTo>
                <a:lnTo>
                  <a:pt x="4015639" y="0"/>
                </a:lnTo>
                <a:lnTo>
                  <a:pt x="4015639" y="3278221"/>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sp>
        <p:nvSpPr>
          <p:cNvPr id="4" name="Freeform 4"/>
          <p:cNvSpPr/>
          <p:nvPr/>
        </p:nvSpPr>
        <p:spPr>
          <a:xfrm>
            <a:off x="15654170" y="3045285"/>
            <a:ext cx="5083780" cy="2098215"/>
          </a:xfrm>
          <a:custGeom>
            <a:avLst/>
            <a:gdLst/>
            <a:ahLst/>
            <a:cxnLst/>
            <a:rect l="l" t="t" r="r" b="b"/>
            <a:pathLst>
              <a:path w="5083780" h="2098215">
                <a:moveTo>
                  <a:pt x="0" y="0"/>
                </a:moveTo>
                <a:lnTo>
                  <a:pt x="5083780" y="0"/>
                </a:lnTo>
                <a:lnTo>
                  <a:pt x="5083780" y="2098215"/>
                </a:lnTo>
                <a:lnTo>
                  <a:pt x="0" y="209821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vi-VN"/>
          </a:p>
        </p:txBody>
      </p:sp>
      <p:sp>
        <p:nvSpPr>
          <p:cNvPr id="5" name="Freeform 5"/>
          <p:cNvSpPr/>
          <p:nvPr/>
        </p:nvSpPr>
        <p:spPr>
          <a:xfrm>
            <a:off x="13031301" y="1028700"/>
            <a:ext cx="4227999" cy="8082940"/>
          </a:xfrm>
          <a:custGeom>
            <a:avLst/>
            <a:gdLst/>
            <a:ahLst/>
            <a:cxnLst/>
            <a:rect l="l" t="t" r="r" b="b"/>
            <a:pathLst>
              <a:path w="4227999" h="8082940">
                <a:moveTo>
                  <a:pt x="0" y="0"/>
                </a:moveTo>
                <a:lnTo>
                  <a:pt x="4227999" y="0"/>
                </a:lnTo>
                <a:lnTo>
                  <a:pt x="4227999" y="8082940"/>
                </a:lnTo>
                <a:lnTo>
                  <a:pt x="0" y="8082940"/>
                </a:lnTo>
                <a:lnTo>
                  <a:pt x="0" y="0"/>
                </a:lnTo>
                <a:close/>
              </a:path>
            </a:pathLst>
          </a:custGeom>
          <a:blipFill>
            <a:blip r:embed="rId8"/>
            <a:stretch>
              <a:fillRect/>
            </a:stretch>
          </a:blipFill>
        </p:spPr>
        <p:txBody>
          <a:bodyPr/>
          <a:lstStyle/>
          <a:p>
            <a:endParaRPr lang="vi-VN"/>
          </a:p>
        </p:txBody>
      </p:sp>
      <p:sp>
        <p:nvSpPr>
          <p:cNvPr id="6" name="Freeform 6"/>
          <p:cNvSpPr/>
          <p:nvPr/>
        </p:nvSpPr>
        <p:spPr>
          <a:xfrm>
            <a:off x="676379" y="2004697"/>
            <a:ext cx="12096897" cy="6026171"/>
          </a:xfrm>
          <a:custGeom>
            <a:avLst/>
            <a:gdLst/>
            <a:ahLst/>
            <a:cxnLst/>
            <a:rect l="l" t="t" r="r" b="b"/>
            <a:pathLst>
              <a:path w="12096897" h="6026171">
                <a:moveTo>
                  <a:pt x="0" y="0"/>
                </a:moveTo>
                <a:lnTo>
                  <a:pt x="12096897" y="0"/>
                </a:lnTo>
                <a:lnTo>
                  <a:pt x="12096897" y="6026170"/>
                </a:lnTo>
                <a:lnTo>
                  <a:pt x="0" y="6026170"/>
                </a:lnTo>
                <a:lnTo>
                  <a:pt x="0" y="0"/>
                </a:lnTo>
                <a:close/>
              </a:path>
            </a:pathLst>
          </a:custGeom>
          <a:blipFill>
            <a:blip r:embed="rId9"/>
            <a:stretch>
              <a:fillRect/>
            </a:stretch>
          </a:blipFill>
        </p:spPr>
        <p:txBody>
          <a:bodyPr/>
          <a:lstStyle/>
          <a:p>
            <a:endParaRPr lang="vi-VN"/>
          </a:p>
        </p:txBody>
      </p:sp>
      <p:sp>
        <p:nvSpPr>
          <p:cNvPr id="7" name="TextBox 7"/>
          <p:cNvSpPr txBox="1"/>
          <p:nvPr/>
        </p:nvSpPr>
        <p:spPr>
          <a:xfrm>
            <a:off x="676379" y="733425"/>
            <a:ext cx="7913457" cy="638175"/>
          </a:xfrm>
          <a:prstGeom prst="rect">
            <a:avLst/>
          </a:prstGeom>
        </p:spPr>
        <p:txBody>
          <a:bodyPr lIns="0" tIns="0" rIns="0" bIns="0" rtlCol="0" anchor="t">
            <a:spAutoFit/>
          </a:bodyPr>
          <a:lstStyle/>
          <a:p>
            <a:pPr algn="ctr">
              <a:lnSpc>
                <a:spcPts val="4950"/>
              </a:lnSpc>
            </a:pPr>
            <a:r>
              <a:rPr lang="en-US" sz="4500" b="1">
                <a:solidFill>
                  <a:srgbClr val="2E2E2E"/>
                </a:solidFill>
                <a:latin typeface="Cabin Bold"/>
                <a:ea typeface="Cabin Bold"/>
                <a:cs typeface="Cabin Bold"/>
                <a:sym typeface="Cabin Bold"/>
              </a:rPr>
              <a:t>Các Views để hiển thị giao diện </a:t>
            </a:r>
          </a:p>
        </p:txBody>
      </p:sp>
      <p:sp>
        <p:nvSpPr>
          <p:cNvPr id="8" name="TextBox 8"/>
          <p:cNvSpPr txBox="1"/>
          <p:nvPr/>
        </p:nvSpPr>
        <p:spPr>
          <a:xfrm>
            <a:off x="17259300" y="9201150"/>
            <a:ext cx="152400" cy="209550"/>
          </a:xfrm>
          <a:prstGeom prst="rect">
            <a:avLst/>
          </a:prstGeom>
        </p:spPr>
        <p:txBody>
          <a:bodyPr wrap="none" lIns="0" tIns="0" rIns="0" bIns="0" rtlCol="0" anchor="t">
            <a:spAutoFit/>
          </a:bodyPr>
          <a:lstStyle/>
          <a:p>
            <a:pPr algn="ctr">
              <a:lnSpc>
                <a:spcPts val="3640"/>
              </a:lnSpc>
              <a:spcBef>
                <a:spcPct val="0"/>
              </a:spcBef>
            </a:pPr>
            <a:r>
              <a:rPr lang="en-US" sz="2600">
                <a:solidFill>
                  <a:srgbClr val="FFFFFF"/>
                </a:solidFill>
                <a:latin typeface="Noto Serif Display"/>
                <a:ea typeface="Noto Serif Display"/>
                <a:cs typeface="Noto Serif Display"/>
                <a:sym typeface="Noto Serif Display"/>
              </a:rPr>
              <a:t>9</a:t>
            </a:r>
          </a:p>
        </p:txBody>
      </p:sp>
      <p:sp>
        <p:nvSpPr>
          <p:cNvPr id="9" name="TextBox 9"/>
          <p:cNvSpPr txBox="1"/>
          <p:nvPr/>
        </p:nvSpPr>
        <p:spPr>
          <a:xfrm>
            <a:off x="1680180" y="8331610"/>
            <a:ext cx="8641719" cy="504826"/>
          </a:xfrm>
          <a:prstGeom prst="rect">
            <a:avLst/>
          </a:prstGeom>
        </p:spPr>
        <p:txBody>
          <a:bodyPr lIns="0" tIns="0" rIns="0" bIns="0" rtlCol="0" anchor="t">
            <a:spAutoFit/>
          </a:bodyPr>
          <a:lstStyle/>
          <a:p>
            <a:pPr algn="ctr">
              <a:lnSpc>
                <a:spcPts val="4199"/>
              </a:lnSpc>
              <a:spcBef>
                <a:spcPct val="0"/>
              </a:spcBef>
            </a:pPr>
            <a:r>
              <a:rPr lang="en-US" sz="2999" b="1">
                <a:solidFill>
                  <a:srgbClr val="000000"/>
                </a:solidFill>
                <a:latin typeface="Cabin Bold"/>
                <a:ea typeface="Cabin Bold"/>
                <a:cs typeface="Cabin Bold"/>
                <a:sym typeface="Cabin Bold"/>
              </a:rPr>
              <a:t>Ví dụ Layout trang web</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917</Words>
  <Application>Microsoft Office PowerPoint</Application>
  <PresentationFormat>Custom</PresentationFormat>
  <Paragraphs>98</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Cabin Medium</vt:lpstr>
      <vt:lpstr>Calibri</vt:lpstr>
      <vt:lpstr>Arial</vt:lpstr>
      <vt:lpstr>Cabin</vt:lpstr>
      <vt:lpstr>Noto Serif Display</vt:lpstr>
      <vt:lpstr>Cabin Semi-Bold</vt:lpstr>
      <vt:lpstr>Cabin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Web</dc:title>
  <cp:lastModifiedBy>LucWJ Neyugn</cp:lastModifiedBy>
  <cp:revision>2</cp:revision>
  <dcterms:created xsi:type="dcterms:W3CDTF">2006-08-16T00:00:00Z</dcterms:created>
  <dcterms:modified xsi:type="dcterms:W3CDTF">2024-11-08T11:31:35Z</dcterms:modified>
  <dc:identifier>DAGVaxaElew</dc:identifier>
</cp:coreProperties>
</file>