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4"/>
  </p:notesMasterIdLst>
  <p:handoutMasterIdLst>
    <p:handoutMasterId r:id="rId5"/>
  </p:handoutMasterIdLst>
  <p:sldIdLst>
    <p:sldId id="261" r:id="rId2"/>
    <p:sldId id="260" r:id="rId3"/>
  </p:sldIdLst>
  <p:sldSz cx="30279975" cy="42808525"/>
  <p:notesSz cx="6858000" cy="9144000"/>
  <p:defaultText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8">
          <p15:clr>
            <a:srgbClr val="A4A3A4"/>
          </p15:clr>
        </p15:guide>
        <p15:guide id="2" pos="1874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BD"/>
    <a:srgbClr val="0065BE"/>
    <a:srgbClr val="0064BE"/>
    <a:srgbClr val="0064BD"/>
    <a:srgbClr val="005293"/>
    <a:srgbClr val="999999"/>
    <a:srgbClr val="97C7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66" autoAdjust="0"/>
    <p:restoredTop sz="94651" autoAdjust="0"/>
  </p:normalViewPr>
  <p:slideViewPr>
    <p:cSldViewPr>
      <p:cViewPr varScale="1">
        <p:scale>
          <a:sx n="19" d="100"/>
          <a:sy n="19" d="100"/>
        </p:scale>
        <p:origin x="4224" y="408"/>
      </p:cViewPr>
      <p:guideLst>
        <p:guide orient="horz" pos="2098"/>
        <p:guide pos="18745"/>
      </p:guideLst>
    </p:cSldViewPr>
  </p:slideViewPr>
  <p:outlineViewPr>
    <p:cViewPr>
      <p:scale>
        <a:sx n="33" d="100"/>
        <a:sy n="33" d="100"/>
      </p:scale>
      <p:origin x="54" y="730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00" d="100"/>
          <a:sy n="100" d="100"/>
        </p:scale>
        <p:origin x="-354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CAD782-B485-49B5-A3BD-4E6E393EC598}" type="datetimeFigureOut">
              <a:rPr lang="de-DE" smtClean="0"/>
              <a:pPr/>
              <a:t>10.11.23</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03FE17-E0DE-4727-8D0D-916DAE0CA91D}" type="slidenum">
              <a:rPr lang="de-DE" smtClean="0"/>
              <a:pPr/>
              <a:t>‹#›</a:t>
            </a:fld>
            <a:endParaRPr lang="de-DE"/>
          </a:p>
        </p:txBody>
      </p:sp>
    </p:spTree>
    <p:extLst>
      <p:ext uri="{BB962C8B-B14F-4D97-AF65-F5344CB8AC3E}">
        <p14:creationId xmlns:p14="http://schemas.microsoft.com/office/powerpoint/2010/main" val="2634338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79F83A-785F-4360-A784-5014DB85EF80}" type="datetimeFigureOut">
              <a:rPr lang="de-DE" smtClean="0"/>
              <a:pPr/>
              <a:t>10.11.23</a:t>
            </a:fld>
            <a:endParaRPr lang="de-DE"/>
          </a:p>
        </p:txBody>
      </p:sp>
      <p:sp>
        <p:nvSpPr>
          <p:cNvPr id="4" name="Folienbildplatzhalt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00A50D-30E1-41BB-BFC2-D3D818AB8EF9}" type="slidenum">
              <a:rPr lang="de-DE" smtClean="0"/>
              <a:pPr/>
              <a:t>‹#›</a:t>
            </a:fld>
            <a:endParaRPr lang="de-DE"/>
          </a:p>
        </p:txBody>
      </p:sp>
    </p:spTree>
    <p:extLst>
      <p:ext uri="{BB962C8B-B14F-4D97-AF65-F5344CB8AC3E}">
        <p14:creationId xmlns:p14="http://schemas.microsoft.com/office/powerpoint/2010/main" val="302029833"/>
      </p:ext>
    </p:extLst>
  </p:cSld>
  <p:clrMap bg1="lt1" tx1="dk1" bg2="lt2" tx2="dk2" accent1="accent1" accent2="accent2" accent3="accent3" accent4="accent4" accent5="accent5" accent6="accent6" hlink="hlink" folHlink="folHlink"/>
  <p:notesStyle>
    <a:lvl1pPr marL="0" algn="l" defTabSz="4176431" rtl="0" eaLnBrk="1" latinLnBrk="0" hangingPunct="1">
      <a:defRPr sz="5500" kern="1200">
        <a:solidFill>
          <a:schemeClr val="tx1"/>
        </a:solidFill>
        <a:latin typeface="+mn-lt"/>
        <a:ea typeface="+mn-ea"/>
        <a:cs typeface="+mn-cs"/>
      </a:defRPr>
    </a:lvl1pPr>
    <a:lvl2pPr marL="2088215" algn="l" defTabSz="4176431" rtl="0" eaLnBrk="1" latinLnBrk="0" hangingPunct="1">
      <a:defRPr sz="5500" kern="1200">
        <a:solidFill>
          <a:schemeClr val="tx1"/>
        </a:solidFill>
        <a:latin typeface="+mn-lt"/>
        <a:ea typeface="+mn-ea"/>
        <a:cs typeface="+mn-cs"/>
      </a:defRPr>
    </a:lvl2pPr>
    <a:lvl3pPr marL="4176431" algn="l" defTabSz="4176431" rtl="0" eaLnBrk="1" latinLnBrk="0" hangingPunct="1">
      <a:defRPr sz="5500" kern="1200">
        <a:solidFill>
          <a:schemeClr val="tx1"/>
        </a:solidFill>
        <a:latin typeface="+mn-lt"/>
        <a:ea typeface="+mn-ea"/>
        <a:cs typeface="+mn-cs"/>
      </a:defRPr>
    </a:lvl3pPr>
    <a:lvl4pPr marL="6264646" algn="l" defTabSz="4176431" rtl="0" eaLnBrk="1" latinLnBrk="0" hangingPunct="1">
      <a:defRPr sz="5500" kern="1200">
        <a:solidFill>
          <a:schemeClr val="tx1"/>
        </a:solidFill>
        <a:latin typeface="+mn-lt"/>
        <a:ea typeface="+mn-ea"/>
        <a:cs typeface="+mn-cs"/>
      </a:defRPr>
    </a:lvl4pPr>
    <a:lvl5pPr marL="8352861" algn="l" defTabSz="4176431" rtl="0" eaLnBrk="1" latinLnBrk="0" hangingPunct="1">
      <a:defRPr sz="5500" kern="1200">
        <a:solidFill>
          <a:schemeClr val="tx1"/>
        </a:solidFill>
        <a:latin typeface="+mn-lt"/>
        <a:ea typeface="+mn-ea"/>
        <a:cs typeface="+mn-cs"/>
      </a:defRPr>
    </a:lvl5pPr>
    <a:lvl6pPr marL="10441076" algn="l" defTabSz="4176431" rtl="0" eaLnBrk="1" latinLnBrk="0" hangingPunct="1">
      <a:defRPr sz="5500" kern="1200">
        <a:solidFill>
          <a:schemeClr val="tx1"/>
        </a:solidFill>
        <a:latin typeface="+mn-lt"/>
        <a:ea typeface="+mn-ea"/>
        <a:cs typeface="+mn-cs"/>
      </a:defRPr>
    </a:lvl6pPr>
    <a:lvl7pPr marL="12529292" algn="l" defTabSz="4176431" rtl="0" eaLnBrk="1" latinLnBrk="0" hangingPunct="1">
      <a:defRPr sz="5500" kern="1200">
        <a:solidFill>
          <a:schemeClr val="tx1"/>
        </a:solidFill>
        <a:latin typeface="+mn-lt"/>
        <a:ea typeface="+mn-ea"/>
        <a:cs typeface="+mn-cs"/>
      </a:defRPr>
    </a:lvl7pPr>
    <a:lvl8pPr marL="14617507" algn="l" defTabSz="4176431" rtl="0" eaLnBrk="1" latinLnBrk="0" hangingPunct="1">
      <a:defRPr sz="5500" kern="1200">
        <a:solidFill>
          <a:schemeClr val="tx1"/>
        </a:solidFill>
        <a:latin typeface="+mn-lt"/>
        <a:ea typeface="+mn-ea"/>
        <a:cs typeface="+mn-cs"/>
      </a:defRPr>
    </a:lvl8pPr>
    <a:lvl9pPr marL="16705722" algn="l" defTabSz="4176431" rtl="0" eaLnBrk="1" latinLnBrk="0" hangingPunct="1">
      <a:defRPr sz="55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5" name="Fußzeilenplatzhalter 4"/>
          <p:cNvSpPr>
            <a:spLocks noGrp="1"/>
          </p:cNvSpPr>
          <p:nvPr>
            <p:ph type="ftr" sz="quarter" idx="11"/>
          </p:nvPr>
        </p:nvSpPr>
        <p:spPr>
          <a:xfrm>
            <a:off x="1655999" y="40054333"/>
            <a:ext cx="26928000" cy="1080041"/>
          </a:xfrm>
        </p:spPr>
        <p:txBody>
          <a:bodyPr numCol="1"/>
          <a:lstStyle/>
          <a:p>
            <a:r>
              <a:rPr lang="de-DE" dirty="0"/>
              <a:t>Chair for Design Automation</a:t>
            </a:r>
          </a:p>
          <a:p>
            <a:r>
              <a:rPr lang="de-DE" dirty="0"/>
              <a:t>TUM School of Computation, Information and Technology   </a:t>
            </a:r>
          </a:p>
          <a:p>
            <a:r>
              <a:rPr lang="de-DE" dirty="0"/>
              <a:t>Technical University of Munich</a:t>
            </a:r>
            <a:br>
              <a:rPr lang="de-DE" dirty="0"/>
            </a:br>
            <a:r>
              <a:rPr lang="de-DE" dirty="0"/>
              <a:t>https://www.cda.cit.tum.de</a:t>
            </a:r>
          </a:p>
        </p:txBody>
      </p:sp>
      <p:sp>
        <p:nvSpPr>
          <p:cNvPr id="11" name="Titel 10"/>
          <p:cNvSpPr>
            <a:spLocks noGrp="1"/>
          </p:cNvSpPr>
          <p:nvPr>
            <p:ph type="title" hasCustomPrompt="1"/>
          </p:nvPr>
        </p:nvSpPr>
        <p:spPr>
          <a:xfrm>
            <a:off x="1656001" y="4824000"/>
            <a:ext cx="26956800" cy="1044000"/>
          </a:xfrm>
          <a:prstGeom prst="rect">
            <a:avLst/>
          </a:prstGeom>
        </p:spPr>
        <p:txBody>
          <a:bodyPr lIns="0" tIns="0" rIns="0" bIns="0" anchor="ctr" anchorCtr="0"/>
          <a:lstStyle>
            <a:lvl1pPr>
              <a:defRPr b="0"/>
            </a:lvl1pPr>
          </a:lstStyle>
          <a:p>
            <a:r>
              <a:rPr lang="de-DE" dirty="0"/>
              <a:t>Title</a:t>
            </a:r>
          </a:p>
        </p:txBody>
      </p:sp>
      <p:sp>
        <p:nvSpPr>
          <p:cNvPr id="18" name="Textplatzhalter 16"/>
          <p:cNvSpPr>
            <a:spLocks noGrp="1"/>
          </p:cNvSpPr>
          <p:nvPr>
            <p:ph type="body" sz="quarter" idx="14" hasCustomPrompt="1"/>
          </p:nvPr>
        </p:nvSpPr>
        <p:spPr>
          <a:xfrm>
            <a:off x="1656001" y="7704000"/>
            <a:ext cx="26928000" cy="719139"/>
          </a:xfrm>
          <a:prstGeom prst="rect">
            <a:avLst/>
          </a:prstGeom>
        </p:spPr>
        <p:txBody>
          <a:bodyPr lIns="0" tIns="0" rIns="0" bIns="0" anchor="ctr" anchorCtr="0"/>
          <a:lstStyle>
            <a:lvl1pPr>
              <a:buNone/>
              <a:defRPr sz="4400" baseline="0"/>
            </a:lvl1pPr>
          </a:lstStyle>
          <a:p>
            <a:r>
              <a:rPr lang="de-DE" sz="4400" baseline="0" dirty="0">
                <a:latin typeface="Arial" pitchFamily="34" charset="0"/>
                <a:cs typeface="Arial" pitchFamily="34" charset="0"/>
              </a:rPr>
              <a:t>Firstname.lastname@tum.de, firstname.lastname@tum.de, firstname.lastname@tum.de</a:t>
            </a:r>
            <a:endParaRPr lang="de-DE" sz="6700" dirty="0">
              <a:latin typeface="Arial" pitchFamily="34" charset="0"/>
              <a:cs typeface="Arial" pitchFamily="34" charset="0"/>
            </a:endParaRPr>
          </a:p>
        </p:txBody>
      </p:sp>
      <p:sp>
        <p:nvSpPr>
          <p:cNvPr id="10" name="Textplatzhalter 9"/>
          <p:cNvSpPr>
            <a:spLocks noGrp="1"/>
          </p:cNvSpPr>
          <p:nvPr>
            <p:ph type="body" sz="quarter" idx="15" hasCustomPrompt="1"/>
          </p:nvPr>
        </p:nvSpPr>
        <p:spPr>
          <a:xfrm>
            <a:off x="1656001" y="6768001"/>
            <a:ext cx="26928000" cy="720000"/>
          </a:xfrm>
          <a:prstGeom prst="rect">
            <a:avLst/>
          </a:prstGeom>
        </p:spPr>
        <p:txBody>
          <a:bodyPr lIns="0" tIns="0" rIns="0" bIns="0" anchor="ctr" anchorCtr="0"/>
          <a:lstStyle>
            <a:lvl1pPr>
              <a:buNone/>
              <a:defRPr sz="6700" baseline="0"/>
            </a:lvl1pPr>
          </a:lstStyle>
          <a:p>
            <a:pPr lvl="0"/>
            <a:r>
              <a:rPr lang="de-DE" dirty="0"/>
              <a:t>Firstname Lastname, Firstname Lastname and Firstname Lastname</a:t>
            </a:r>
          </a:p>
        </p:txBody>
      </p:sp>
      <p:sp>
        <p:nvSpPr>
          <p:cNvPr id="88" name="Textplatzhalter 16">
            <a:extLst>
              <a:ext uri="{FF2B5EF4-FFF2-40B4-BE49-F238E27FC236}">
                <a16:creationId xmlns:a16="http://schemas.microsoft.com/office/drawing/2014/main" id="{35D90A89-A73C-C94B-3417-E46A87638958}"/>
              </a:ext>
            </a:extLst>
          </p:cNvPr>
          <p:cNvSpPr>
            <a:spLocks noGrp="1"/>
          </p:cNvSpPr>
          <p:nvPr>
            <p:ph type="body" sz="quarter" idx="16" hasCustomPrompt="1"/>
          </p:nvPr>
        </p:nvSpPr>
        <p:spPr>
          <a:xfrm>
            <a:off x="1629581" y="8639138"/>
            <a:ext cx="26928000" cy="719139"/>
          </a:xfrm>
          <a:prstGeom prst="rect">
            <a:avLst/>
          </a:prstGeom>
        </p:spPr>
        <p:txBody>
          <a:bodyPr lIns="0" tIns="0" rIns="0" bIns="0" anchor="ctr" anchorCtr="0"/>
          <a:lstStyle>
            <a:lvl1pPr>
              <a:buNone/>
              <a:defRPr sz="4400" baseline="0"/>
            </a:lvl1pPr>
          </a:lstStyle>
          <a:p>
            <a:r>
              <a:rPr lang="de-DE" sz="4400" baseline="0" dirty="0">
                <a:latin typeface="Arial" pitchFamily="34" charset="0"/>
                <a:cs typeface="Arial" pitchFamily="34" charset="0"/>
              </a:rPr>
              <a:t>http://www.cda.cit.tum.de/research-page</a:t>
            </a:r>
            <a:endParaRPr lang="de-DE" sz="6700" dirty="0">
              <a:latin typeface="Arial" pitchFamily="34" charset="0"/>
              <a:cs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ußzeilenplatzhalter 4"/>
          <p:cNvSpPr>
            <a:spLocks noGrp="1"/>
          </p:cNvSpPr>
          <p:nvPr>
            <p:ph type="ftr" sz="quarter" idx="3"/>
          </p:nvPr>
        </p:nvSpPr>
        <p:spPr>
          <a:xfrm>
            <a:off x="1655999" y="40270358"/>
            <a:ext cx="26928000" cy="864017"/>
          </a:xfrm>
          <a:prstGeom prst="rect">
            <a:avLst/>
          </a:prstGeom>
        </p:spPr>
        <p:txBody>
          <a:bodyPr vert="horz" lIns="0" tIns="0" rIns="0" bIns="0" numCol="1" spcCol="648000" rtlCol="0" anchor="b" anchorCtr="0"/>
          <a:lstStyle>
            <a:lvl1pPr algn="l">
              <a:defRPr sz="1400" b="0">
                <a:solidFill>
                  <a:schemeClr val="tx1"/>
                </a:solidFill>
                <a:latin typeface="Arial" pitchFamily="34" charset="0"/>
                <a:cs typeface="Arial" pitchFamily="34" charset="0"/>
              </a:defRPr>
            </a:lvl1pPr>
          </a:lstStyle>
          <a:p>
            <a:r>
              <a:rPr lang="de-DE" dirty="0"/>
              <a:t>Chair for Design Automation</a:t>
            </a:r>
            <a:br>
              <a:rPr lang="de-DE" dirty="0"/>
            </a:br>
            <a:r>
              <a:rPr lang="de-DE" dirty="0"/>
              <a:t>TUM School of Computation, Information and Technology   </a:t>
            </a:r>
          </a:p>
          <a:p>
            <a:r>
              <a:rPr lang="de-DE" dirty="0"/>
              <a:t>Technical University of Munich</a:t>
            </a:r>
            <a:br>
              <a:rPr lang="de-DE" dirty="0"/>
            </a:br>
            <a:r>
              <a:rPr lang="de-DE" dirty="0"/>
              <a:t>https://www.cda.cit.tum.de</a:t>
            </a:r>
          </a:p>
        </p:txBody>
      </p:sp>
      <p:sp>
        <p:nvSpPr>
          <p:cNvPr id="4" name="Titelplatzhalter 1"/>
          <p:cNvSpPr txBox="1">
            <a:spLocks/>
          </p:cNvSpPr>
          <p:nvPr/>
        </p:nvSpPr>
        <p:spPr>
          <a:xfrm>
            <a:off x="1656000" y="1656001"/>
            <a:ext cx="22158000" cy="1656000"/>
          </a:xfrm>
          <a:prstGeom prst="rect">
            <a:avLst/>
          </a:prstGeom>
        </p:spPr>
        <p:txBody>
          <a:bodyPr vert="horz" lIns="0" tIns="0" rIns="0" bIns="0" rtlCol="0" anchor="ctr" anchorCtr="0">
            <a:noAutofit/>
          </a:bodyPr>
          <a:lstStyle/>
          <a:p>
            <a:pPr marL="0" marR="0" lvl="0" indent="0" algn="l" defTabSz="4176431" rtl="0" eaLnBrk="1" fontAlgn="auto" latinLnBrk="0" hangingPunct="1">
              <a:lnSpc>
                <a:spcPts val="5000"/>
              </a:lnSpc>
              <a:spcBef>
                <a:spcPct val="0"/>
              </a:spcBef>
              <a:spcAft>
                <a:spcPts val="0"/>
              </a:spcAft>
              <a:buClrTx/>
              <a:buSzTx/>
              <a:buFontTx/>
              <a:buNone/>
              <a:tabLst/>
              <a:defRPr/>
            </a:pPr>
            <a:r>
              <a:rPr kumimoji="0" lang="de-DE" sz="4200" b="0" i="0" u="none" strike="noStrike" kern="1200" cap="none" spc="0" normalizeH="0" baseline="0" noProof="0" dirty="0">
                <a:ln>
                  <a:noFill/>
                </a:ln>
                <a:solidFill>
                  <a:schemeClr val="bg2"/>
                </a:solidFill>
                <a:effectLst/>
                <a:uLnTx/>
                <a:uFillTx/>
                <a:latin typeface="Arial"/>
                <a:ea typeface="+mj-ea"/>
                <a:cs typeface="Arial" pitchFamily="34" charset="0"/>
              </a:rPr>
              <a:t>Chair for Design Automation</a:t>
            </a:r>
            <a:br>
              <a:rPr kumimoji="0" lang="de-DE" sz="4200" b="0" i="0" u="none" strike="noStrike" kern="1200" cap="none" spc="0" normalizeH="0" baseline="0" noProof="0" dirty="0">
                <a:ln>
                  <a:noFill/>
                </a:ln>
                <a:solidFill>
                  <a:schemeClr val="bg2"/>
                </a:solidFill>
                <a:effectLst/>
                <a:uLnTx/>
                <a:uFillTx/>
                <a:latin typeface="Arial"/>
                <a:ea typeface="+mj-ea"/>
                <a:cs typeface="Arial" pitchFamily="34" charset="0"/>
              </a:rPr>
            </a:br>
            <a:r>
              <a:rPr kumimoji="0" lang="de-DE" sz="4200" b="0" i="0" u="none" strike="noStrike" kern="1200" cap="none" spc="0" normalizeH="0" baseline="0" noProof="0" dirty="0">
                <a:ln>
                  <a:noFill/>
                </a:ln>
                <a:solidFill>
                  <a:schemeClr val="bg2"/>
                </a:solidFill>
                <a:effectLst/>
                <a:uLnTx/>
                <a:uFillTx/>
                <a:latin typeface="Arial"/>
                <a:ea typeface="+mj-ea"/>
                <a:cs typeface="Arial" pitchFamily="34" charset="0"/>
              </a:rPr>
              <a:t>TUM School of Computation, Information and Technology</a:t>
            </a:r>
            <a:br>
              <a:rPr kumimoji="0" lang="de-DE" sz="4200" b="0" i="0" u="none" strike="noStrike" kern="1200" cap="none" spc="0" normalizeH="0" baseline="0" noProof="0" dirty="0">
                <a:ln>
                  <a:noFill/>
                </a:ln>
                <a:solidFill>
                  <a:schemeClr val="bg2"/>
                </a:solidFill>
                <a:effectLst/>
                <a:uLnTx/>
                <a:uFillTx/>
                <a:latin typeface="Arial"/>
                <a:ea typeface="+mj-ea"/>
                <a:cs typeface="Arial" pitchFamily="34" charset="0"/>
              </a:rPr>
            </a:br>
            <a:r>
              <a:rPr kumimoji="0" lang="de-DE" sz="4200" b="0" i="0" u="none" strike="noStrike" kern="1200" cap="none" spc="0" normalizeH="0" baseline="0" noProof="0" dirty="0">
                <a:ln>
                  <a:noFill/>
                </a:ln>
                <a:solidFill>
                  <a:schemeClr val="bg2"/>
                </a:solidFill>
                <a:effectLst/>
                <a:uLnTx/>
                <a:uFillTx/>
                <a:latin typeface="Arial"/>
                <a:ea typeface="+mj-ea"/>
                <a:cs typeface="Arial" pitchFamily="34" charset="0"/>
              </a:rPr>
              <a:t>Technical University of Munich</a:t>
            </a:r>
            <a:endParaRPr kumimoji="0" lang="de-DE" sz="2500" b="0" i="0" u="none" strike="noStrike" kern="1200" cap="none" spc="0" normalizeH="0" baseline="0" noProof="0" dirty="0">
              <a:ln>
                <a:noFill/>
              </a:ln>
              <a:solidFill>
                <a:schemeClr val="bg2"/>
              </a:solidFill>
              <a:effectLst/>
              <a:uLnTx/>
              <a:uFillTx/>
              <a:latin typeface="Arial" pitchFamily="34" charset="0"/>
              <a:ea typeface="+mj-ea"/>
              <a:cs typeface="Arial" pitchFamily="34" charset="0"/>
            </a:endParaRPr>
          </a:p>
        </p:txBody>
      </p:sp>
      <p:pic>
        <p:nvPicPr>
          <p:cNvPr id="6" name="Grafik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89346" y="1656000"/>
            <a:ext cx="3141594" cy="1656000"/>
          </a:xfrm>
          <a:prstGeom prst="rect">
            <a:avLst/>
          </a:prstGeom>
        </p:spPr>
      </p:pic>
    </p:spTree>
  </p:cSld>
  <p:clrMap bg1="lt1" tx1="dk1" bg2="lt2" tx2="dk2" accent1="accent1" accent2="accent2" accent3="accent3" accent4="accent4" accent5="accent5" accent6="accent6" hlink="hlink" folHlink="folHlink"/>
  <p:sldLayoutIdLst>
    <p:sldLayoutId id="2147483677" r:id="rId1"/>
  </p:sldLayoutIdLst>
  <p:hf sldNum="0" hdr="0" dt="0"/>
  <p:txStyles>
    <p:titleStyle>
      <a:lvl1pPr algn="l" defTabSz="4176431" rtl="0" eaLnBrk="1" latinLnBrk="0" hangingPunct="1">
        <a:spcBef>
          <a:spcPct val="0"/>
        </a:spcBef>
        <a:buNone/>
        <a:defRPr lang="de-DE" sz="9400" kern="1200" baseline="0" smtClean="0">
          <a:solidFill>
            <a:schemeClr val="tx1"/>
          </a:solidFill>
          <a:latin typeface="Arial" pitchFamily="34" charset="0"/>
          <a:ea typeface="+mj-ea"/>
          <a:cs typeface="Arial" pitchFamily="34" charset="0"/>
        </a:defRPr>
      </a:lvl1pPr>
    </p:titleStyle>
    <p:bodyStyle>
      <a:lvl1pPr marL="1566161" indent="-1566161"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1pPr>
      <a:lvl2pPr marL="3393350" indent="-1305135"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2pPr>
      <a:lvl3pPr marL="5220538" indent="-1044108"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3pPr>
      <a:lvl4pPr marL="7308753" indent="-1044108"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4pPr>
      <a:lvl5pPr marL="9396969" indent="-1044108"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5pPr>
      <a:lvl6pPr marL="11485184"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3.svg"/><Relationship Id="rId18" Type="http://schemas.openxmlformats.org/officeDocument/2006/relationships/image" Target="../media/image18.svg"/><Relationship Id="rId26" Type="http://schemas.openxmlformats.org/officeDocument/2006/relationships/image" Target="../media/image26.svg"/><Relationship Id="rId39" Type="http://schemas.openxmlformats.org/officeDocument/2006/relationships/image" Target="../media/image39.png"/><Relationship Id="rId21" Type="http://schemas.openxmlformats.org/officeDocument/2006/relationships/image" Target="../media/image21.png"/><Relationship Id="rId34" Type="http://schemas.openxmlformats.org/officeDocument/2006/relationships/image" Target="../media/image34.svg"/><Relationship Id="rId42" Type="http://schemas.openxmlformats.org/officeDocument/2006/relationships/image" Target="../media/image42.svg"/><Relationship Id="rId7" Type="http://schemas.openxmlformats.org/officeDocument/2006/relationships/image" Target="../media/image7.svg"/><Relationship Id="rId2" Type="http://schemas.openxmlformats.org/officeDocument/2006/relationships/image" Target="../media/image2.png"/><Relationship Id="rId16" Type="http://schemas.openxmlformats.org/officeDocument/2006/relationships/image" Target="../media/image16.svg"/><Relationship Id="rId29"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svg"/><Relationship Id="rId32" Type="http://schemas.openxmlformats.org/officeDocument/2006/relationships/image" Target="../media/image32.png"/><Relationship Id="rId37" Type="http://schemas.openxmlformats.org/officeDocument/2006/relationships/image" Target="../media/image37.png"/><Relationship Id="rId40" Type="http://schemas.openxmlformats.org/officeDocument/2006/relationships/image" Target="../media/image40.svg"/><Relationship Id="rId45" Type="http://schemas.openxmlformats.org/officeDocument/2006/relationships/image" Target="../media/image45.png"/><Relationship Id="rId5" Type="http://schemas.openxmlformats.org/officeDocument/2006/relationships/image" Target="../media/image5.sv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emf"/><Relationship Id="rId36" Type="http://schemas.openxmlformats.org/officeDocument/2006/relationships/image" Target="../media/image36.svg"/><Relationship Id="rId10" Type="http://schemas.openxmlformats.org/officeDocument/2006/relationships/image" Target="../media/image10.png"/><Relationship Id="rId19" Type="http://schemas.openxmlformats.org/officeDocument/2006/relationships/image" Target="../media/image19.png"/><Relationship Id="rId31" Type="http://schemas.openxmlformats.org/officeDocument/2006/relationships/image" Target="../media/image31.png"/><Relationship Id="rId44" Type="http://schemas.openxmlformats.org/officeDocument/2006/relationships/image" Target="../media/image44.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svg"/><Relationship Id="rId27" Type="http://schemas.openxmlformats.org/officeDocument/2006/relationships/image" Target="../media/image27.emf"/><Relationship Id="rId30" Type="http://schemas.openxmlformats.org/officeDocument/2006/relationships/image" Target="../media/image30.svg"/><Relationship Id="rId35" Type="http://schemas.openxmlformats.org/officeDocument/2006/relationships/image" Target="../media/image35.png"/><Relationship Id="rId43" Type="http://schemas.openxmlformats.org/officeDocument/2006/relationships/image" Target="../media/image43.png"/><Relationship Id="rId8" Type="http://schemas.openxmlformats.org/officeDocument/2006/relationships/image" Target="../media/image8.png"/><Relationship Id="rId3" Type="http://schemas.openxmlformats.org/officeDocument/2006/relationships/image" Target="../media/image3.sv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33" Type="http://schemas.openxmlformats.org/officeDocument/2006/relationships/image" Target="../media/image33.png"/><Relationship Id="rId38" Type="http://schemas.openxmlformats.org/officeDocument/2006/relationships/image" Target="../media/image38.svg"/><Relationship Id="rId46" Type="http://schemas.openxmlformats.org/officeDocument/2006/relationships/image" Target="../media/image46.svg"/><Relationship Id="rId20" Type="http://schemas.openxmlformats.org/officeDocument/2006/relationships/image" Target="../media/image20.svg"/><Relationship Id="rId41" Type="http://schemas.openxmlformats.org/officeDocument/2006/relationships/image" Target="../media/image41.png"/></Relationships>
</file>

<file path=ppt/slides/_rels/slide2.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7.png"/><Relationship Id="rId18" Type="http://schemas.microsoft.com/office/2007/relationships/hdphoto" Target="../media/hdphoto1.wdp"/><Relationship Id="rId26" Type="http://schemas.openxmlformats.org/officeDocument/2006/relationships/image" Target="../media/image69.png"/><Relationship Id="rId3" Type="http://schemas.openxmlformats.org/officeDocument/2006/relationships/image" Target="../media/image48.png"/><Relationship Id="rId21" Type="http://schemas.openxmlformats.org/officeDocument/2006/relationships/image" Target="../media/image64.svg"/><Relationship Id="rId7" Type="http://schemas.openxmlformats.org/officeDocument/2006/relationships/image" Target="../media/image51.jpeg"/><Relationship Id="rId12" Type="http://schemas.openxmlformats.org/officeDocument/2006/relationships/image" Target="../media/image56.png"/><Relationship Id="rId17" Type="http://schemas.openxmlformats.org/officeDocument/2006/relationships/image" Target="../media/image61.png"/><Relationship Id="rId25" Type="http://schemas.openxmlformats.org/officeDocument/2006/relationships/image" Target="../media/image68.svg"/><Relationship Id="rId2" Type="http://schemas.openxmlformats.org/officeDocument/2006/relationships/image" Target="../media/image47.png"/><Relationship Id="rId16" Type="http://schemas.openxmlformats.org/officeDocument/2006/relationships/image" Target="../media/image60.svg"/><Relationship Id="rId20" Type="http://schemas.openxmlformats.org/officeDocument/2006/relationships/image" Target="../media/image63.png"/><Relationship Id="rId29" Type="http://schemas.openxmlformats.org/officeDocument/2006/relationships/image" Target="../media/image72.svg"/><Relationship Id="rId1" Type="http://schemas.openxmlformats.org/officeDocument/2006/relationships/slideLayout" Target="../slideLayouts/slideLayout1.xml"/><Relationship Id="rId6" Type="http://schemas.openxmlformats.org/officeDocument/2006/relationships/image" Target="../media/image50.png"/><Relationship Id="rId11" Type="http://schemas.openxmlformats.org/officeDocument/2006/relationships/image" Target="../media/image55.png"/><Relationship Id="rId24" Type="http://schemas.openxmlformats.org/officeDocument/2006/relationships/image" Target="../media/image67.png"/><Relationship Id="rId5" Type="http://schemas.openxmlformats.org/officeDocument/2006/relationships/image" Target="../media/image49.png"/><Relationship Id="rId15" Type="http://schemas.openxmlformats.org/officeDocument/2006/relationships/image" Target="../media/image59.png"/><Relationship Id="rId23" Type="http://schemas.openxmlformats.org/officeDocument/2006/relationships/image" Target="../media/image66.svg"/><Relationship Id="rId28" Type="http://schemas.openxmlformats.org/officeDocument/2006/relationships/image" Target="../media/image71.png"/><Relationship Id="rId10" Type="http://schemas.openxmlformats.org/officeDocument/2006/relationships/image" Target="../media/image54.png"/><Relationship Id="rId19" Type="http://schemas.openxmlformats.org/officeDocument/2006/relationships/image" Target="../media/image62.png"/><Relationship Id="rId4" Type="http://schemas.openxmlformats.org/officeDocument/2006/relationships/image" Target="../media/image14.png"/><Relationship Id="rId9" Type="http://schemas.openxmlformats.org/officeDocument/2006/relationships/image" Target="../media/image53.svg"/><Relationship Id="rId14" Type="http://schemas.openxmlformats.org/officeDocument/2006/relationships/image" Target="../media/image58.svg"/><Relationship Id="rId22" Type="http://schemas.openxmlformats.org/officeDocument/2006/relationships/image" Target="../media/image65.png"/><Relationship Id="rId27" Type="http://schemas.openxmlformats.org/officeDocument/2006/relationships/image" Target="../media/image70.svg"/><Relationship Id="rId30" Type="http://schemas.openxmlformats.org/officeDocument/2006/relationships/image" Target="../media/image7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60090067-5FDA-AFE9-09C9-DC17B776D723}"/>
              </a:ext>
            </a:extLst>
          </p:cNvPr>
          <p:cNvSpPr/>
          <p:nvPr/>
        </p:nvSpPr>
        <p:spPr>
          <a:xfrm>
            <a:off x="13541216" y="38467701"/>
            <a:ext cx="3200612" cy="1665890"/>
          </a:xfrm>
          <a:prstGeom prst="rect">
            <a:avLst/>
          </a:prstGeom>
          <a:solidFill>
            <a:srgbClr val="0065BD"/>
          </a:solidFill>
          <a:ln w="76200">
            <a:solidFill>
              <a:srgbClr val="0065BD"/>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3200"/>
          </a:p>
        </p:txBody>
      </p:sp>
      <p:sp>
        <p:nvSpPr>
          <p:cNvPr id="49" name="Chevron 48">
            <a:extLst>
              <a:ext uri="{FF2B5EF4-FFF2-40B4-BE49-F238E27FC236}">
                <a16:creationId xmlns:a16="http://schemas.microsoft.com/office/drawing/2014/main" id="{ABA6F549-A61D-A94E-36E7-2DBBC6993AE3}"/>
              </a:ext>
            </a:extLst>
          </p:cNvPr>
          <p:cNvSpPr/>
          <p:nvPr/>
        </p:nvSpPr>
        <p:spPr>
          <a:xfrm rot="5400000">
            <a:off x="13137297" y="21240000"/>
            <a:ext cx="3831878" cy="3020105"/>
          </a:xfrm>
          <a:prstGeom prst="chevron">
            <a:avLst/>
          </a:prstGeom>
          <a:solidFill>
            <a:srgbClr val="0065BD"/>
          </a:solidFill>
          <a:ln w="76200">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AT"/>
          </a:p>
        </p:txBody>
      </p:sp>
      <p:sp>
        <p:nvSpPr>
          <p:cNvPr id="19" name="Rectangle 18">
            <a:extLst>
              <a:ext uri="{FF2B5EF4-FFF2-40B4-BE49-F238E27FC236}">
                <a16:creationId xmlns:a16="http://schemas.microsoft.com/office/drawing/2014/main" id="{4066C309-B443-096C-529F-9C4A02E36EDB}"/>
              </a:ext>
            </a:extLst>
          </p:cNvPr>
          <p:cNvSpPr/>
          <p:nvPr/>
        </p:nvSpPr>
        <p:spPr>
          <a:xfrm>
            <a:off x="13560605" y="20751902"/>
            <a:ext cx="2963396" cy="2228594"/>
          </a:xfrm>
          <a:prstGeom prst="rect">
            <a:avLst/>
          </a:prstGeom>
          <a:solidFill>
            <a:srgbClr val="0065BD"/>
          </a:solidFill>
          <a:ln w="76200">
            <a:solidFill>
              <a:srgbClr val="0065BD"/>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3200" dirty="0"/>
          </a:p>
        </p:txBody>
      </p:sp>
      <p:sp>
        <p:nvSpPr>
          <p:cNvPr id="3" name="Title 2">
            <a:extLst>
              <a:ext uri="{FF2B5EF4-FFF2-40B4-BE49-F238E27FC236}">
                <a16:creationId xmlns:a16="http://schemas.microsoft.com/office/drawing/2014/main" id="{C2C6C5DA-EB95-B3FA-9E80-8345D780B8A3}"/>
              </a:ext>
            </a:extLst>
          </p:cNvPr>
          <p:cNvSpPr>
            <a:spLocks noGrp="1"/>
          </p:cNvSpPr>
          <p:nvPr>
            <p:ph type="title"/>
          </p:nvPr>
        </p:nvSpPr>
        <p:spPr>
          <a:xfrm>
            <a:off x="1629581" y="4433708"/>
            <a:ext cx="26956800" cy="1044000"/>
          </a:xfrm>
        </p:spPr>
        <p:txBody>
          <a:bodyPr/>
          <a:lstStyle/>
          <a:p>
            <a:r>
              <a:rPr lang="en-GB" b="1" dirty="0"/>
              <a:t>The Munich Quantum Toolkit (MQT)</a:t>
            </a:r>
            <a:endParaRPr lang="en-NL" b="1" dirty="0"/>
          </a:p>
        </p:txBody>
      </p:sp>
      <p:sp>
        <p:nvSpPr>
          <p:cNvPr id="4" name="Text Placeholder 3">
            <a:extLst>
              <a:ext uri="{FF2B5EF4-FFF2-40B4-BE49-F238E27FC236}">
                <a16:creationId xmlns:a16="http://schemas.microsoft.com/office/drawing/2014/main" id="{8CAA7856-ACDB-EE20-B69B-8C596835D37C}"/>
              </a:ext>
            </a:extLst>
          </p:cNvPr>
          <p:cNvSpPr>
            <a:spLocks noGrp="1"/>
          </p:cNvSpPr>
          <p:nvPr>
            <p:ph type="body" sz="quarter" idx="14"/>
          </p:nvPr>
        </p:nvSpPr>
        <p:spPr>
          <a:xfrm>
            <a:off x="1629581" y="7056000"/>
            <a:ext cx="26928000" cy="1679532"/>
          </a:xfrm>
        </p:spPr>
        <p:txBody>
          <a:bodyPr anchor="t"/>
          <a:lstStyle/>
          <a:p>
            <a:r>
              <a:rPr lang="en-GB" dirty="0"/>
              <a:t>Robert Wille and Team</a:t>
            </a:r>
          </a:p>
          <a:p>
            <a:r>
              <a:rPr lang="en-GB" dirty="0"/>
              <a:t>Contact: robert.wille@tum.de</a:t>
            </a:r>
          </a:p>
          <a:p>
            <a:r>
              <a:rPr lang="en-GB" dirty="0"/>
              <a:t>https://www.cda.cit.tum.de/research/quantum/</a:t>
            </a:r>
            <a:r>
              <a:rPr lang="en-GB" dirty="0" err="1"/>
              <a:t>mqt</a:t>
            </a:r>
            <a:endParaRPr lang="en-NL" dirty="0"/>
          </a:p>
          <a:p>
            <a:endParaRPr lang="en-NL" dirty="0"/>
          </a:p>
        </p:txBody>
      </p:sp>
      <p:sp>
        <p:nvSpPr>
          <p:cNvPr id="5" name="Text Placeholder 4">
            <a:extLst>
              <a:ext uri="{FF2B5EF4-FFF2-40B4-BE49-F238E27FC236}">
                <a16:creationId xmlns:a16="http://schemas.microsoft.com/office/drawing/2014/main" id="{C18B79D7-A0A3-D7DC-7924-04D2E57C07C7}"/>
              </a:ext>
            </a:extLst>
          </p:cNvPr>
          <p:cNvSpPr>
            <a:spLocks noGrp="1"/>
          </p:cNvSpPr>
          <p:nvPr>
            <p:ph type="body" sz="quarter" idx="15"/>
          </p:nvPr>
        </p:nvSpPr>
        <p:spPr>
          <a:xfrm>
            <a:off x="1629581" y="5922622"/>
            <a:ext cx="26928000" cy="720000"/>
          </a:xfrm>
        </p:spPr>
        <p:txBody>
          <a:bodyPr/>
          <a:lstStyle/>
          <a:p>
            <a:r>
              <a:rPr lang="en-GB" dirty="0"/>
              <a:t>Design Automation Tools and Software for Quantum Computing</a:t>
            </a:r>
            <a:endParaRPr lang="en-NL" dirty="0"/>
          </a:p>
        </p:txBody>
      </p:sp>
      <p:sp>
        <p:nvSpPr>
          <p:cNvPr id="25" name="TextBox 24">
            <a:extLst>
              <a:ext uri="{FF2B5EF4-FFF2-40B4-BE49-F238E27FC236}">
                <a16:creationId xmlns:a16="http://schemas.microsoft.com/office/drawing/2014/main" id="{4748B42B-1AD1-DB0F-153C-20E239E94CE7}"/>
              </a:ext>
            </a:extLst>
          </p:cNvPr>
          <p:cNvSpPr txBox="1"/>
          <p:nvPr/>
        </p:nvSpPr>
        <p:spPr>
          <a:xfrm>
            <a:off x="15329782" y="9642822"/>
            <a:ext cx="13176003" cy="769441"/>
          </a:xfrm>
          <a:prstGeom prst="rect">
            <a:avLst/>
          </a:prstGeom>
          <a:solidFill>
            <a:srgbClr val="0065BD"/>
          </a:solidFill>
          <a:ln w="76200">
            <a:solidFill>
              <a:srgbClr val="0065BD"/>
            </a:solidFill>
          </a:ln>
        </p:spPr>
        <p:txBody>
          <a:bodyPr wrap="square" lIns="540000" rtlCol="0">
            <a:spAutoFit/>
          </a:bodyPr>
          <a:lstStyle/>
          <a:p>
            <a:r>
              <a:rPr lang="en-GB" sz="4400" b="1" dirty="0">
                <a:ln>
                  <a:noFill/>
                </a:ln>
                <a:solidFill>
                  <a:schemeClr val="bg1"/>
                </a:solidFill>
                <a:latin typeface="Arial" panose="020B0604020202020204" pitchFamily="34" charset="0"/>
                <a:cs typeface="Arial" panose="020B0604020202020204" pitchFamily="34" charset="0"/>
              </a:rPr>
              <a:t>Data </a:t>
            </a:r>
            <a:r>
              <a:rPr lang="en-GB" sz="4400" b="1" dirty="0">
                <a:solidFill>
                  <a:schemeClr val="bg1"/>
                </a:solidFill>
                <a:latin typeface="Arial" panose="020B0604020202020204" pitchFamily="34" charset="0"/>
                <a:cs typeface="Arial" panose="020B0604020202020204" pitchFamily="34" charset="0"/>
              </a:rPr>
              <a:t>S</a:t>
            </a:r>
            <a:r>
              <a:rPr lang="en-GB" sz="4400" b="1" dirty="0">
                <a:ln>
                  <a:noFill/>
                </a:ln>
                <a:solidFill>
                  <a:schemeClr val="bg1"/>
                </a:solidFill>
                <a:latin typeface="Arial" panose="020B0604020202020204" pitchFamily="34" charset="0"/>
                <a:cs typeface="Arial" panose="020B0604020202020204" pitchFamily="34" charset="0"/>
              </a:rPr>
              <a:t>tructures / Core Methods</a:t>
            </a:r>
            <a:endParaRPr lang="en-NL" sz="4400" b="1" dirty="0">
              <a:ln>
                <a:noFill/>
              </a:ln>
              <a:solidFill>
                <a:schemeClr val="bg1"/>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8FC82DDD-6C70-21A4-5CF1-6F90286582B3}"/>
              </a:ext>
            </a:extLst>
          </p:cNvPr>
          <p:cNvSpPr txBox="1"/>
          <p:nvPr/>
        </p:nvSpPr>
        <p:spPr>
          <a:xfrm>
            <a:off x="1599119" y="9654628"/>
            <a:ext cx="13176000" cy="769441"/>
          </a:xfrm>
          <a:prstGeom prst="rect">
            <a:avLst/>
          </a:prstGeom>
          <a:solidFill>
            <a:srgbClr val="0065BD"/>
          </a:solidFill>
          <a:ln w="76200">
            <a:solidFill>
              <a:srgbClr val="0065BD"/>
            </a:solidFill>
          </a:ln>
        </p:spPr>
        <p:txBody>
          <a:bodyPr wrap="square" lIns="540000" rtlCol="0">
            <a:spAutoFit/>
          </a:bodyPr>
          <a:lstStyle/>
          <a:p>
            <a:r>
              <a:rPr lang="en-GB" sz="4400" b="1" dirty="0">
                <a:ln>
                  <a:noFill/>
                </a:ln>
                <a:solidFill>
                  <a:schemeClr val="bg1"/>
                </a:solidFill>
                <a:latin typeface="Arial" panose="020B0604020202020204" pitchFamily="34" charset="0"/>
                <a:cs typeface="Arial" panose="020B0604020202020204" pitchFamily="34" charset="0"/>
              </a:rPr>
              <a:t>Abstract</a:t>
            </a:r>
            <a:endParaRPr lang="en-NL" sz="4400" b="1" dirty="0">
              <a:ln>
                <a:noFill/>
              </a:ln>
              <a:solidFill>
                <a:schemeClr val="bg1"/>
              </a:solidFill>
              <a:latin typeface="Arial" panose="020B0604020202020204" pitchFamily="34" charset="0"/>
              <a:cs typeface="Arial" panose="020B0604020202020204" pitchFamily="34" charset="0"/>
            </a:endParaRPr>
          </a:p>
        </p:txBody>
      </p:sp>
      <p:sp>
        <p:nvSpPr>
          <p:cNvPr id="36" name="Chevron 4">
            <a:extLst>
              <a:ext uri="{FF2B5EF4-FFF2-40B4-BE49-F238E27FC236}">
                <a16:creationId xmlns:a16="http://schemas.microsoft.com/office/drawing/2014/main" id="{BF2D3F65-50FE-5A58-260C-C178182E39FD}"/>
              </a:ext>
            </a:extLst>
          </p:cNvPr>
          <p:cNvSpPr txBox="1"/>
          <p:nvPr/>
        </p:nvSpPr>
        <p:spPr>
          <a:xfrm>
            <a:off x="13539798" y="21095635"/>
            <a:ext cx="2973061" cy="1123229"/>
          </a:xfrm>
          <a:prstGeom prst="rect">
            <a:avLst/>
          </a:prstGeom>
          <a:noFill/>
          <a:ln w="76200">
            <a:noFill/>
          </a:ln>
        </p:spPr>
        <p:style>
          <a:lnRef idx="0">
            <a:scrgbClr r="0" g="0" b="0"/>
          </a:lnRef>
          <a:fillRef idx="0">
            <a:scrgbClr r="0" g="0" b="0"/>
          </a:fillRef>
          <a:effectRef idx="0">
            <a:scrgbClr r="0" g="0" b="0"/>
          </a:effectRef>
          <a:fontRef idx="minor">
            <a:schemeClr val="lt1"/>
          </a:fontRef>
        </p:style>
        <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GB" sz="4000" kern="1200" dirty="0">
                <a:latin typeface="Arial" panose="020B0604020202020204" pitchFamily="34" charset="0"/>
                <a:cs typeface="Arial" panose="020B0604020202020204" pitchFamily="34" charset="0"/>
              </a:rPr>
              <a:t>Application</a:t>
            </a:r>
          </a:p>
        </p:txBody>
      </p:sp>
      <p:pic>
        <p:nvPicPr>
          <p:cNvPr id="46" name="Graphic 45" descr="Idea with solid fill">
            <a:extLst>
              <a:ext uri="{FF2B5EF4-FFF2-40B4-BE49-F238E27FC236}">
                <a16:creationId xmlns:a16="http://schemas.microsoft.com/office/drawing/2014/main" id="{D3D4FBF6-A6CC-EDFE-1808-D5DCCBA1CA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396236" y="22365357"/>
            <a:ext cx="1314000" cy="1314000"/>
          </a:xfrm>
          <a:prstGeom prst="rect">
            <a:avLst/>
          </a:prstGeom>
        </p:spPr>
      </p:pic>
      <p:sp>
        <p:nvSpPr>
          <p:cNvPr id="15" name="Chevron 14">
            <a:extLst>
              <a:ext uri="{FF2B5EF4-FFF2-40B4-BE49-F238E27FC236}">
                <a16:creationId xmlns:a16="http://schemas.microsoft.com/office/drawing/2014/main" id="{BDF29745-D214-81C2-1EC7-28FBF3DF7013}"/>
              </a:ext>
            </a:extLst>
          </p:cNvPr>
          <p:cNvSpPr/>
          <p:nvPr/>
        </p:nvSpPr>
        <p:spPr>
          <a:xfrm rot="5400000">
            <a:off x="13137297" y="24354947"/>
            <a:ext cx="3831878" cy="3020105"/>
          </a:xfrm>
          <a:prstGeom prst="chevron">
            <a:avLst/>
          </a:prstGeom>
          <a:solidFill>
            <a:srgbClr val="0065BD"/>
          </a:solidFill>
          <a:ln w="76200">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AT"/>
          </a:p>
        </p:txBody>
      </p:sp>
      <p:pic>
        <p:nvPicPr>
          <p:cNvPr id="14" name="Graphic 13">
            <a:extLst>
              <a:ext uri="{FF2B5EF4-FFF2-40B4-BE49-F238E27FC236}">
                <a16:creationId xmlns:a16="http://schemas.microsoft.com/office/drawing/2014/main" id="{6DBCFF0C-D0EE-DA85-DD95-6147163752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4396236" y="25881614"/>
            <a:ext cx="1314000" cy="1314000"/>
          </a:xfrm>
          <a:prstGeom prst="rect">
            <a:avLst/>
          </a:prstGeom>
        </p:spPr>
      </p:pic>
      <p:sp>
        <p:nvSpPr>
          <p:cNvPr id="18" name="Chevron 4">
            <a:extLst>
              <a:ext uri="{FF2B5EF4-FFF2-40B4-BE49-F238E27FC236}">
                <a16:creationId xmlns:a16="http://schemas.microsoft.com/office/drawing/2014/main" id="{608EF61C-4E96-4D2D-E390-47EF1A259964}"/>
              </a:ext>
            </a:extLst>
          </p:cNvPr>
          <p:cNvSpPr txBox="1"/>
          <p:nvPr/>
        </p:nvSpPr>
        <p:spPr>
          <a:xfrm>
            <a:off x="13492754" y="25381157"/>
            <a:ext cx="3020105" cy="903306"/>
          </a:xfrm>
          <a:prstGeom prst="rect">
            <a:avLst/>
          </a:prstGeom>
          <a:noFill/>
          <a:ln w="76200">
            <a:noFill/>
          </a:ln>
        </p:spPr>
        <p:style>
          <a:lnRef idx="0">
            <a:scrgbClr r="0" g="0" b="0"/>
          </a:lnRef>
          <a:fillRef idx="0">
            <a:scrgbClr r="0" g="0" b="0"/>
          </a:fillRef>
          <a:effectRef idx="0">
            <a:scrgbClr r="0" g="0" b="0"/>
          </a:effectRef>
          <a:fontRef idx="minor">
            <a:schemeClr val="lt1"/>
          </a:fontRef>
        </p:style>
        <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GB" sz="4000" kern="1200" dirty="0">
                <a:latin typeface="Arial" panose="020B0604020202020204" pitchFamily="34" charset="0"/>
                <a:cs typeface="Arial" panose="020B0604020202020204" pitchFamily="34" charset="0"/>
              </a:rPr>
              <a:t>Simulation</a:t>
            </a:r>
          </a:p>
        </p:txBody>
      </p:sp>
      <p:sp>
        <p:nvSpPr>
          <p:cNvPr id="21" name="Chevron 20">
            <a:extLst>
              <a:ext uri="{FF2B5EF4-FFF2-40B4-BE49-F238E27FC236}">
                <a16:creationId xmlns:a16="http://schemas.microsoft.com/office/drawing/2014/main" id="{944B1773-D1D3-EAF5-C83A-E727AE6A003D}"/>
              </a:ext>
            </a:extLst>
          </p:cNvPr>
          <p:cNvSpPr/>
          <p:nvPr/>
        </p:nvSpPr>
        <p:spPr>
          <a:xfrm rot="16200000" flipH="1">
            <a:off x="13137297" y="27420198"/>
            <a:ext cx="3831879" cy="3020105"/>
          </a:xfrm>
          <a:prstGeom prst="chevron">
            <a:avLst/>
          </a:prstGeom>
          <a:solidFill>
            <a:srgbClr val="0065BD"/>
          </a:solidFill>
          <a:ln w="76200">
            <a:solidFill>
              <a:srgbClr val="0065BD"/>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AT"/>
          </a:p>
        </p:txBody>
      </p:sp>
      <p:pic>
        <p:nvPicPr>
          <p:cNvPr id="22" name="Graphic 21">
            <a:extLst>
              <a:ext uri="{FF2B5EF4-FFF2-40B4-BE49-F238E27FC236}">
                <a16:creationId xmlns:a16="http://schemas.microsoft.com/office/drawing/2014/main" id="{676239AB-71A2-3075-A7E5-24ED8482386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flipH="1">
            <a:off x="14396236" y="29030599"/>
            <a:ext cx="1314000" cy="1314000"/>
          </a:xfrm>
          <a:prstGeom prst="rect">
            <a:avLst/>
          </a:prstGeom>
        </p:spPr>
      </p:pic>
      <p:sp>
        <p:nvSpPr>
          <p:cNvPr id="23" name="Chevron 4">
            <a:extLst>
              <a:ext uri="{FF2B5EF4-FFF2-40B4-BE49-F238E27FC236}">
                <a16:creationId xmlns:a16="http://schemas.microsoft.com/office/drawing/2014/main" id="{8A2778BE-A134-9055-2858-04C611961781}"/>
              </a:ext>
            </a:extLst>
          </p:cNvPr>
          <p:cNvSpPr txBox="1"/>
          <p:nvPr/>
        </p:nvSpPr>
        <p:spPr>
          <a:xfrm flipH="1">
            <a:off x="13570464" y="28373753"/>
            <a:ext cx="3020105" cy="903306"/>
          </a:xfrm>
          <a:prstGeom prst="rect">
            <a:avLst/>
          </a:prstGeom>
          <a:noFill/>
          <a:ln w="76200">
            <a:noFill/>
          </a:ln>
        </p:spPr>
        <p:style>
          <a:lnRef idx="0">
            <a:scrgbClr r="0" g="0" b="0"/>
          </a:lnRef>
          <a:fillRef idx="0">
            <a:scrgbClr r="0" g="0" b="0"/>
          </a:fillRef>
          <a:effectRef idx="0">
            <a:scrgbClr r="0" g="0" b="0"/>
          </a:effectRef>
          <a:fontRef idx="minor">
            <a:schemeClr val="lt1"/>
          </a:fontRef>
        </p:style>
        <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GB" sz="4000" kern="1200" dirty="0">
                <a:latin typeface="Arial" panose="020B0604020202020204" pitchFamily="34" charset="0"/>
                <a:cs typeface="Arial" panose="020B0604020202020204" pitchFamily="34" charset="0"/>
              </a:rPr>
              <a:t>Compilation</a:t>
            </a:r>
          </a:p>
        </p:txBody>
      </p:sp>
      <p:sp>
        <p:nvSpPr>
          <p:cNvPr id="32" name="Chevron 31">
            <a:extLst>
              <a:ext uri="{FF2B5EF4-FFF2-40B4-BE49-F238E27FC236}">
                <a16:creationId xmlns:a16="http://schemas.microsoft.com/office/drawing/2014/main" id="{3EBDDE61-80EC-66AE-DD97-9CEBCCA1D62F}"/>
              </a:ext>
            </a:extLst>
          </p:cNvPr>
          <p:cNvSpPr/>
          <p:nvPr/>
        </p:nvSpPr>
        <p:spPr>
          <a:xfrm rot="5400000">
            <a:off x="13137297" y="30518854"/>
            <a:ext cx="3831879" cy="3020105"/>
          </a:xfrm>
          <a:prstGeom prst="chevron">
            <a:avLst/>
          </a:prstGeom>
          <a:solidFill>
            <a:srgbClr val="0065BD"/>
          </a:solidFill>
          <a:ln w="76200">
            <a:solidFill>
              <a:srgbClr val="0065BD"/>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AT"/>
          </a:p>
        </p:txBody>
      </p:sp>
      <p:pic>
        <p:nvPicPr>
          <p:cNvPr id="33" name="Graphic 32">
            <a:extLst>
              <a:ext uri="{FF2B5EF4-FFF2-40B4-BE49-F238E27FC236}">
                <a16:creationId xmlns:a16="http://schemas.microsoft.com/office/drawing/2014/main" id="{55E2B76A-3343-8747-5C30-AEE9793E207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14396236" y="32213303"/>
            <a:ext cx="1314000" cy="1314000"/>
          </a:xfrm>
          <a:prstGeom prst="rect">
            <a:avLst/>
          </a:prstGeom>
        </p:spPr>
      </p:pic>
      <p:sp>
        <p:nvSpPr>
          <p:cNvPr id="42" name="Chevron 4">
            <a:extLst>
              <a:ext uri="{FF2B5EF4-FFF2-40B4-BE49-F238E27FC236}">
                <a16:creationId xmlns:a16="http://schemas.microsoft.com/office/drawing/2014/main" id="{35554483-E241-5FC6-8FFD-FB874782C675}"/>
              </a:ext>
            </a:extLst>
          </p:cNvPr>
          <p:cNvSpPr txBox="1"/>
          <p:nvPr/>
        </p:nvSpPr>
        <p:spPr>
          <a:xfrm>
            <a:off x="13515903" y="31471241"/>
            <a:ext cx="3020105" cy="903306"/>
          </a:xfrm>
          <a:prstGeom prst="rect">
            <a:avLst/>
          </a:prstGeom>
          <a:noFill/>
          <a:ln w="76200">
            <a:noFill/>
          </a:ln>
        </p:spPr>
        <p:style>
          <a:lnRef idx="0">
            <a:scrgbClr r="0" g="0" b="0"/>
          </a:lnRef>
          <a:fillRef idx="0">
            <a:scrgbClr r="0" g="0" b="0"/>
          </a:fillRef>
          <a:effectRef idx="0">
            <a:scrgbClr r="0" g="0" b="0"/>
          </a:effectRef>
          <a:fontRef idx="minor">
            <a:schemeClr val="lt1"/>
          </a:fontRef>
        </p:style>
        <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GB" sz="4000" kern="1200" dirty="0">
                <a:latin typeface="Arial" panose="020B0604020202020204" pitchFamily="34" charset="0"/>
                <a:cs typeface="Arial" panose="020B0604020202020204" pitchFamily="34" charset="0"/>
              </a:rPr>
              <a:t>Verification</a:t>
            </a:r>
          </a:p>
        </p:txBody>
      </p:sp>
      <p:sp>
        <p:nvSpPr>
          <p:cNvPr id="44" name="Chevron 43">
            <a:extLst>
              <a:ext uri="{FF2B5EF4-FFF2-40B4-BE49-F238E27FC236}">
                <a16:creationId xmlns:a16="http://schemas.microsoft.com/office/drawing/2014/main" id="{13D3CFD6-F553-4745-89F6-DD92DBBDACA1}"/>
              </a:ext>
            </a:extLst>
          </p:cNvPr>
          <p:cNvSpPr/>
          <p:nvPr/>
        </p:nvSpPr>
        <p:spPr>
          <a:xfrm rot="16200000" flipH="1">
            <a:off x="13147240" y="33642796"/>
            <a:ext cx="3811993" cy="3020105"/>
          </a:xfrm>
          <a:prstGeom prst="chevron">
            <a:avLst/>
          </a:prstGeom>
          <a:solidFill>
            <a:srgbClr val="0065BD"/>
          </a:solidFill>
          <a:ln w="76200">
            <a:solidFill>
              <a:srgbClr val="0065BD"/>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AT"/>
          </a:p>
        </p:txBody>
      </p:sp>
      <p:pic>
        <p:nvPicPr>
          <p:cNvPr id="61" name="Graphic 60">
            <a:extLst>
              <a:ext uri="{FF2B5EF4-FFF2-40B4-BE49-F238E27FC236}">
                <a16:creationId xmlns:a16="http://schemas.microsoft.com/office/drawing/2014/main" id="{C8BE974B-78CF-A7FE-A1D0-F5E840D1318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flipH="1">
            <a:off x="14396236" y="35587622"/>
            <a:ext cx="1314000" cy="1314000"/>
          </a:xfrm>
          <a:prstGeom prst="rect">
            <a:avLst/>
          </a:prstGeom>
        </p:spPr>
      </p:pic>
      <p:sp>
        <p:nvSpPr>
          <p:cNvPr id="62" name="Chevron 4">
            <a:extLst>
              <a:ext uri="{FF2B5EF4-FFF2-40B4-BE49-F238E27FC236}">
                <a16:creationId xmlns:a16="http://schemas.microsoft.com/office/drawing/2014/main" id="{A033D875-EF4F-4AE1-F303-5166D06AF34A}"/>
              </a:ext>
            </a:extLst>
          </p:cNvPr>
          <p:cNvSpPr txBox="1"/>
          <p:nvPr/>
        </p:nvSpPr>
        <p:spPr>
          <a:xfrm flipH="1">
            <a:off x="13583528" y="34800454"/>
            <a:ext cx="3020105" cy="903306"/>
          </a:xfrm>
          <a:prstGeom prst="rect">
            <a:avLst/>
          </a:prstGeom>
          <a:noFill/>
          <a:ln w="76200">
            <a:noFill/>
          </a:ln>
        </p:spPr>
        <p:style>
          <a:lnRef idx="0">
            <a:scrgbClr r="0" g="0" b="0"/>
          </a:lnRef>
          <a:fillRef idx="0">
            <a:scrgbClr r="0" g="0" b="0"/>
          </a:fillRef>
          <a:effectRef idx="0">
            <a:scrgbClr r="0" g="0" b="0"/>
          </a:effectRef>
          <a:fontRef idx="minor">
            <a:schemeClr val="lt1"/>
          </a:fontRef>
        </p:style>
        <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GB" sz="4000" kern="1200" dirty="0">
                <a:latin typeface="Arial" panose="020B0604020202020204" pitchFamily="34" charset="0"/>
                <a:cs typeface="Arial" panose="020B0604020202020204" pitchFamily="34" charset="0"/>
              </a:rPr>
              <a:t>Error Correction</a:t>
            </a:r>
          </a:p>
        </p:txBody>
      </p:sp>
      <p:sp>
        <p:nvSpPr>
          <p:cNvPr id="65" name="Chevron 64">
            <a:extLst>
              <a:ext uri="{FF2B5EF4-FFF2-40B4-BE49-F238E27FC236}">
                <a16:creationId xmlns:a16="http://schemas.microsoft.com/office/drawing/2014/main" id="{DF04B28D-337B-4996-4165-80BEE5437603}"/>
              </a:ext>
            </a:extLst>
          </p:cNvPr>
          <p:cNvSpPr/>
          <p:nvPr/>
        </p:nvSpPr>
        <p:spPr>
          <a:xfrm rot="5400000">
            <a:off x="13137297" y="36682760"/>
            <a:ext cx="3831879" cy="3020105"/>
          </a:xfrm>
          <a:prstGeom prst="chevron">
            <a:avLst/>
          </a:prstGeom>
          <a:solidFill>
            <a:srgbClr val="0065BD"/>
          </a:solidFill>
          <a:ln w="76200">
            <a:solidFill>
              <a:srgbClr val="0065BD"/>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AT"/>
          </a:p>
        </p:txBody>
      </p:sp>
      <p:pic>
        <p:nvPicPr>
          <p:cNvPr id="66" name="Graphic 65">
            <a:extLst>
              <a:ext uri="{FF2B5EF4-FFF2-40B4-BE49-F238E27FC236}">
                <a16:creationId xmlns:a16="http://schemas.microsoft.com/office/drawing/2014/main" id="{117F5FAC-5C91-DB20-FE0F-2BB61A6DC25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14396236" y="38569185"/>
            <a:ext cx="1314000" cy="1314000"/>
          </a:xfrm>
          <a:prstGeom prst="rect">
            <a:avLst/>
          </a:prstGeom>
        </p:spPr>
      </p:pic>
      <p:sp>
        <p:nvSpPr>
          <p:cNvPr id="67" name="Chevron 4">
            <a:extLst>
              <a:ext uri="{FF2B5EF4-FFF2-40B4-BE49-F238E27FC236}">
                <a16:creationId xmlns:a16="http://schemas.microsoft.com/office/drawing/2014/main" id="{9E429C17-DBB2-82CB-F8D4-D7816AC6B9A9}"/>
              </a:ext>
            </a:extLst>
          </p:cNvPr>
          <p:cNvSpPr txBox="1"/>
          <p:nvPr/>
        </p:nvSpPr>
        <p:spPr>
          <a:xfrm>
            <a:off x="13492754" y="37730357"/>
            <a:ext cx="3020105" cy="903306"/>
          </a:xfrm>
          <a:prstGeom prst="rect">
            <a:avLst/>
          </a:prstGeom>
          <a:noFill/>
          <a:ln w="76200">
            <a:noFill/>
          </a:ln>
        </p:spPr>
        <p:style>
          <a:lnRef idx="0">
            <a:scrgbClr r="0" g="0" b="0"/>
          </a:lnRef>
          <a:fillRef idx="0">
            <a:scrgbClr r="0" g="0" b="0"/>
          </a:fillRef>
          <a:effectRef idx="0">
            <a:scrgbClr r="0" g="0" b="0"/>
          </a:effectRef>
          <a:fontRef idx="minor">
            <a:schemeClr val="lt1"/>
          </a:fontRef>
        </p:style>
        <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GB" sz="4000" kern="1200" dirty="0">
                <a:latin typeface="Arial" panose="020B0604020202020204" pitchFamily="34" charset="0"/>
                <a:cs typeface="Arial" panose="020B0604020202020204" pitchFamily="34" charset="0"/>
              </a:rPr>
              <a:t>Hardware</a:t>
            </a:r>
          </a:p>
        </p:txBody>
      </p:sp>
      <p:pic>
        <p:nvPicPr>
          <p:cNvPr id="86" name="Picture 85">
            <a:extLst>
              <a:ext uri="{FF2B5EF4-FFF2-40B4-BE49-F238E27FC236}">
                <a16:creationId xmlns:a16="http://schemas.microsoft.com/office/drawing/2014/main" id="{C4FF0103-9617-D589-3C52-E903C2B4C991}"/>
              </a:ext>
            </a:extLst>
          </p:cNvPr>
          <p:cNvPicPr>
            <a:picLocks noChangeAspect="1"/>
          </p:cNvPicPr>
          <p:nvPr/>
        </p:nvPicPr>
        <p:blipFill>
          <a:blip r:embed="rId14"/>
          <a:stretch>
            <a:fillRect/>
          </a:stretch>
        </p:blipFill>
        <p:spPr>
          <a:xfrm>
            <a:off x="11121165" y="17371814"/>
            <a:ext cx="7944832" cy="2902919"/>
          </a:xfrm>
          <a:prstGeom prst="rect">
            <a:avLst/>
          </a:prstGeom>
        </p:spPr>
      </p:pic>
      <p:sp>
        <p:nvSpPr>
          <p:cNvPr id="95" name="TextBox 94">
            <a:extLst>
              <a:ext uri="{FF2B5EF4-FFF2-40B4-BE49-F238E27FC236}">
                <a16:creationId xmlns:a16="http://schemas.microsoft.com/office/drawing/2014/main" id="{7B992A44-89D9-1DA5-8B65-04ECA8CEFD51}"/>
              </a:ext>
            </a:extLst>
          </p:cNvPr>
          <p:cNvSpPr txBox="1"/>
          <p:nvPr/>
        </p:nvSpPr>
        <p:spPr>
          <a:xfrm>
            <a:off x="3494314" y="1534886"/>
            <a:ext cx="184731" cy="1354217"/>
          </a:xfrm>
          <a:prstGeom prst="rect">
            <a:avLst/>
          </a:prstGeom>
          <a:noFill/>
        </p:spPr>
        <p:txBody>
          <a:bodyPr wrap="none" rtlCol="0">
            <a:spAutoFit/>
          </a:bodyPr>
          <a:lstStyle/>
          <a:p>
            <a:endParaRPr lang="en-DE" dirty="0"/>
          </a:p>
        </p:txBody>
      </p:sp>
      <p:sp>
        <p:nvSpPr>
          <p:cNvPr id="98" name="L-shape 97">
            <a:extLst>
              <a:ext uri="{FF2B5EF4-FFF2-40B4-BE49-F238E27FC236}">
                <a16:creationId xmlns:a16="http://schemas.microsoft.com/office/drawing/2014/main" id="{8F62BF64-6820-F7F6-49E8-CAED24751518}"/>
              </a:ext>
            </a:extLst>
          </p:cNvPr>
          <p:cNvSpPr/>
          <p:nvPr/>
        </p:nvSpPr>
        <p:spPr>
          <a:xfrm rot="10800000" flipH="1">
            <a:off x="1599117" y="10401176"/>
            <a:ext cx="13176000" cy="9865545"/>
          </a:xfrm>
          <a:prstGeom prst="corner">
            <a:avLst>
              <a:gd name="adj1" fmla="val 67562"/>
              <a:gd name="adj2" fmla="val 92477"/>
            </a:avLst>
          </a:prstGeom>
          <a:noFill/>
          <a:ln w="76200">
            <a:solidFill>
              <a:srgbClr val="0065BD"/>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99" name="TextBox 98">
            <a:extLst>
              <a:ext uri="{FF2B5EF4-FFF2-40B4-BE49-F238E27FC236}">
                <a16:creationId xmlns:a16="http://schemas.microsoft.com/office/drawing/2014/main" id="{07750653-EE38-0ADA-98CD-9410EFC15E78}"/>
              </a:ext>
            </a:extLst>
          </p:cNvPr>
          <p:cNvSpPr txBox="1"/>
          <p:nvPr/>
        </p:nvSpPr>
        <p:spPr>
          <a:xfrm>
            <a:off x="1599115" y="10401179"/>
            <a:ext cx="13189579" cy="7498116"/>
          </a:xfrm>
          <a:prstGeom prst="rect">
            <a:avLst/>
          </a:prstGeom>
          <a:noFill/>
          <a:ln w="63500">
            <a:noFill/>
          </a:ln>
        </p:spPr>
        <p:txBody>
          <a:bodyPr wrap="square" lIns="360000" tIns="360000" rIns="360000" bIns="360000" rtlCol="0">
            <a:spAutoFit/>
          </a:bodyPr>
          <a:lstStyle/>
          <a:p>
            <a:pPr algn="just"/>
            <a:r>
              <a:rPr lang="en-US" sz="4000" kern="1200" baseline="0" dirty="0">
                <a:solidFill>
                  <a:srgbClr val="000000"/>
                </a:solidFill>
                <a:latin typeface="Arial"/>
              </a:rPr>
              <a:t>Quantum computers are becoming a reality. But designing applications for these devices requires automated, efficient, and user-friendly software tools that cater to the needs of end-users, engineers, and physicists at every level of the design flow. The Munich Quantum Toolkit (MQT) is a collection of design automation tools and software for quantum computing developed </a:t>
            </a:r>
            <a:r>
              <a:rPr lang="en-US" sz="4000" dirty="0">
                <a:solidFill>
                  <a:srgbClr val="000000"/>
                </a:solidFill>
                <a:latin typeface="Arial"/>
              </a:rPr>
              <a:t>by</a:t>
            </a:r>
            <a:r>
              <a:rPr lang="en-US" sz="4000" kern="1200" baseline="0" dirty="0">
                <a:solidFill>
                  <a:srgbClr val="000000"/>
                </a:solidFill>
                <a:latin typeface="Arial"/>
              </a:rPr>
              <a:t> the Chair for Design Automation at the Technical University of Munich. This flyer provides an overview of the provided solutions. For each step in the design flow, numbered nodes indicate </a:t>
            </a:r>
          </a:p>
        </p:txBody>
      </p:sp>
      <p:sp>
        <p:nvSpPr>
          <p:cNvPr id="2" name="TextBox 1">
            <a:extLst>
              <a:ext uri="{FF2B5EF4-FFF2-40B4-BE49-F238E27FC236}">
                <a16:creationId xmlns:a16="http://schemas.microsoft.com/office/drawing/2014/main" id="{D493B9CA-EDDB-8911-D6DF-5D4394A00837}"/>
              </a:ext>
            </a:extLst>
          </p:cNvPr>
          <p:cNvSpPr txBox="1"/>
          <p:nvPr/>
        </p:nvSpPr>
        <p:spPr>
          <a:xfrm>
            <a:off x="1655931" y="17180969"/>
            <a:ext cx="9019560" cy="3189244"/>
          </a:xfrm>
          <a:prstGeom prst="rect">
            <a:avLst/>
          </a:prstGeom>
          <a:noFill/>
          <a:ln w="63500">
            <a:noFill/>
          </a:ln>
        </p:spPr>
        <p:txBody>
          <a:bodyPr wrap="square" lIns="360000" tIns="360000" rIns="360000" bIns="360000" rtlCol="0">
            <a:spAutoFit/>
          </a:bodyPr>
          <a:lstStyle/>
          <a:p>
            <a:pPr algn="just"/>
            <a:r>
              <a:rPr lang="en-US" sz="4000" kern="1200" baseline="0" dirty="0">
                <a:solidFill>
                  <a:srgbClr val="000000"/>
                </a:solidFill>
                <a:latin typeface="Arial"/>
              </a:rPr>
              <a:t>the respectively available software repositories (summarized on the back of this flyer). All software is available as open-source on GitHub.</a:t>
            </a:r>
          </a:p>
        </p:txBody>
      </p:sp>
      <p:sp>
        <p:nvSpPr>
          <p:cNvPr id="9" name="L-shape 8">
            <a:extLst>
              <a:ext uri="{FF2B5EF4-FFF2-40B4-BE49-F238E27FC236}">
                <a16:creationId xmlns:a16="http://schemas.microsoft.com/office/drawing/2014/main" id="{0BB57AFF-E737-C258-AADE-F4218847F877}"/>
              </a:ext>
            </a:extLst>
          </p:cNvPr>
          <p:cNvSpPr/>
          <p:nvPr/>
        </p:nvSpPr>
        <p:spPr>
          <a:xfrm rot="10800000">
            <a:off x="15329783" y="10426960"/>
            <a:ext cx="13176001" cy="9865545"/>
          </a:xfrm>
          <a:prstGeom prst="corner">
            <a:avLst>
              <a:gd name="adj1" fmla="val 67303"/>
              <a:gd name="adj2" fmla="val 92477"/>
            </a:avLst>
          </a:prstGeom>
          <a:noFill/>
          <a:ln w="76200">
            <a:solidFill>
              <a:srgbClr val="0065BD"/>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4000" dirty="0"/>
          </a:p>
        </p:txBody>
      </p:sp>
      <p:sp>
        <p:nvSpPr>
          <p:cNvPr id="11" name="TextBox 10">
            <a:extLst>
              <a:ext uri="{FF2B5EF4-FFF2-40B4-BE49-F238E27FC236}">
                <a16:creationId xmlns:a16="http://schemas.microsoft.com/office/drawing/2014/main" id="{B54DC58A-B05D-9EA9-1F8C-C8F8DB683A42}"/>
              </a:ext>
            </a:extLst>
          </p:cNvPr>
          <p:cNvSpPr txBox="1"/>
          <p:nvPr/>
        </p:nvSpPr>
        <p:spPr>
          <a:xfrm flipH="1">
            <a:off x="15343359" y="10426963"/>
            <a:ext cx="13162427" cy="4420350"/>
          </a:xfrm>
          <a:prstGeom prst="rect">
            <a:avLst/>
          </a:prstGeom>
          <a:noFill/>
          <a:ln w="63500">
            <a:noFill/>
          </a:ln>
        </p:spPr>
        <p:txBody>
          <a:bodyPr wrap="square" lIns="360000" tIns="360000" rIns="360000" bIns="360000" rtlCol="0">
            <a:spAutoFit/>
          </a:bodyPr>
          <a:lstStyle/>
          <a:p>
            <a:pPr algn="just" rtl="0"/>
            <a:r>
              <a:rPr lang="en-US" sz="4000" kern="1200" baseline="0" dirty="0">
                <a:solidFill>
                  <a:srgbClr val="000000"/>
                </a:solidFill>
                <a:latin typeface="Arial"/>
              </a:rPr>
              <a:t>In order to tackle the complexity of </a:t>
            </a:r>
            <a:r>
              <a:rPr lang="en-US" sz="4000" dirty="0">
                <a:solidFill>
                  <a:srgbClr val="000000"/>
                </a:solidFill>
                <a:latin typeface="Arial"/>
              </a:rPr>
              <a:t>important </a:t>
            </a:r>
            <a:r>
              <a:rPr lang="en-US" sz="4000" kern="1200" baseline="0" dirty="0">
                <a:solidFill>
                  <a:srgbClr val="000000"/>
                </a:solidFill>
                <a:latin typeface="Arial"/>
              </a:rPr>
              <a:t>design tasks, the MQT utilizes efficient data structures (e.g., for the representation and manipulation of quantum states and operations) as well as dedicated core methods (e.g., allowing to realize optimal methods) including:</a:t>
            </a:r>
          </a:p>
        </p:txBody>
      </p:sp>
      <p:grpSp>
        <p:nvGrpSpPr>
          <p:cNvPr id="63" name="Group 62">
            <a:extLst>
              <a:ext uri="{FF2B5EF4-FFF2-40B4-BE49-F238E27FC236}">
                <a16:creationId xmlns:a16="http://schemas.microsoft.com/office/drawing/2014/main" id="{45279007-15B0-6080-E084-E304E9844147}"/>
              </a:ext>
            </a:extLst>
          </p:cNvPr>
          <p:cNvGrpSpPr/>
          <p:nvPr/>
        </p:nvGrpSpPr>
        <p:grpSpPr>
          <a:xfrm>
            <a:off x="16088747" y="14279218"/>
            <a:ext cx="3340660" cy="1835027"/>
            <a:chOff x="23925568" y="3331947"/>
            <a:chExt cx="3340660" cy="1835027"/>
          </a:xfrm>
        </p:grpSpPr>
        <p:sp>
          <p:nvSpPr>
            <p:cNvPr id="50" name="TextBox 49">
              <a:extLst>
                <a:ext uri="{FF2B5EF4-FFF2-40B4-BE49-F238E27FC236}">
                  <a16:creationId xmlns:a16="http://schemas.microsoft.com/office/drawing/2014/main" id="{27A53D36-CC28-1E81-297B-42F4340E1C74}"/>
                </a:ext>
              </a:extLst>
            </p:cNvPr>
            <p:cNvSpPr txBox="1"/>
            <p:nvPr/>
          </p:nvSpPr>
          <p:spPr>
            <a:xfrm flipH="1">
              <a:off x="24578649" y="3331947"/>
              <a:ext cx="2687579" cy="1835027"/>
            </a:xfrm>
            <a:prstGeom prst="rect">
              <a:avLst/>
            </a:prstGeom>
            <a:noFill/>
            <a:ln w="63500">
              <a:noFill/>
            </a:ln>
          </p:spPr>
          <p:txBody>
            <a:bodyPr wrap="square" lIns="360000" tIns="360000" rIns="360000" bIns="360000" rtlCol="0" anchor="ctr">
              <a:spAutoFit/>
            </a:bodyPr>
            <a:lstStyle/>
            <a:p>
              <a:pPr rtl="0"/>
              <a:r>
                <a:rPr lang="en-US" sz="3600" kern="1200" baseline="0" dirty="0">
                  <a:solidFill>
                    <a:srgbClr val="000000"/>
                  </a:solidFill>
                  <a:latin typeface="Arial"/>
                </a:rPr>
                <a:t>Decision </a:t>
              </a:r>
            </a:p>
            <a:p>
              <a:pPr rtl="0"/>
              <a:r>
                <a:rPr lang="en-US" sz="3600" kern="1200" baseline="0" dirty="0">
                  <a:solidFill>
                    <a:srgbClr val="000000"/>
                  </a:solidFill>
                  <a:latin typeface="Arial"/>
                </a:rPr>
                <a:t>Diagrams</a:t>
              </a:r>
            </a:p>
          </p:txBody>
        </p:sp>
        <p:pic>
          <p:nvPicPr>
            <p:cNvPr id="60" name="Graphic 59" descr="Decision chart with solid fill">
              <a:extLst>
                <a:ext uri="{FF2B5EF4-FFF2-40B4-BE49-F238E27FC236}">
                  <a16:creationId xmlns:a16="http://schemas.microsoft.com/office/drawing/2014/main" id="{122D61C3-1395-CD67-ABB1-1AF0CF9CAA5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3925568" y="3792997"/>
              <a:ext cx="912926" cy="912926"/>
            </a:xfrm>
            <a:prstGeom prst="rect">
              <a:avLst/>
            </a:prstGeom>
          </p:spPr>
        </p:pic>
      </p:grpSp>
      <p:sp>
        <p:nvSpPr>
          <p:cNvPr id="1035" name="Rectangle 1034">
            <a:extLst>
              <a:ext uri="{FF2B5EF4-FFF2-40B4-BE49-F238E27FC236}">
                <a16:creationId xmlns:a16="http://schemas.microsoft.com/office/drawing/2014/main" id="{04FF6A94-A188-4F04-6A93-558E959B5347}"/>
              </a:ext>
            </a:extLst>
          </p:cNvPr>
          <p:cNvSpPr/>
          <p:nvPr/>
        </p:nvSpPr>
        <p:spPr>
          <a:xfrm>
            <a:off x="16560000" y="23949060"/>
            <a:ext cx="641605" cy="2322000"/>
          </a:xfrm>
          <a:prstGeom prst="rect">
            <a:avLst/>
          </a:prstGeom>
          <a:solidFill>
            <a:srgbClr val="0065BD"/>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3200"/>
          </a:p>
        </p:txBody>
      </p:sp>
      <p:sp>
        <p:nvSpPr>
          <p:cNvPr id="1043" name="Rectangle 1042">
            <a:extLst>
              <a:ext uri="{FF2B5EF4-FFF2-40B4-BE49-F238E27FC236}">
                <a16:creationId xmlns:a16="http://schemas.microsoft.com/office/drawing/2014/main" id="{B5FBA334-3860-9256-78CB-5DEC7C26F064}"/>
              </a:ext>
            </a:extLst>
          </p:cNvPr>
          <p:cNvSpPr/>
          <p:nvPr/>
        </p:nvSpPr>
        <p:spPr>
          <a:xfrm>
            <a:off x="12960000" y="20751901"/>
            <a:ext cx="608845" cy="2360083"/>
          </a:xfrm>
          <a:prstGeom prst="rect">
            <a:avLst/>
          </a:prstGeom>
          <a:solidFill>
            <a:srgbClr val="0065BD"/>
          </a:solidFill>
          <a:ln w="76200">
            <a:solidFill>
              <a:srgbClr val="0065BD"/>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3200" dirty="0"/>
          </a:p>
        </p:txBody>
      </p:sp>
      <p:sp>
        <p:nvSpPr>
          <p:cNvPr id="1049" name="Rectangle 1048">
            <a:extLst>
              <a:ext uri="{FF2B5EF4-FFF2-40B4-BE49-F238E27FC236}">
                <a16:creationId xmlns:a16="http://schemas.microsoft.com/office/drawing/2014/main" id="{48B3F9FE-FE49-6E43-7654-78C49C6C2FA9}"/>
              </a:ext>
            </a:extLst>
          </p:cNvPr>
          <p:cNvSpPr/>
          <p:nvPr/>
        </p:nvSpPr>
        <p:spPr>
          <a:xfrm>
            <a:off x="12924000" y="26928000"/>
            <a:ext cx="586378" cy="2426400"/>
          </a:xfrm>
          <a:prstGeom prst="rect">
            <a:avLst/>
          </a:prstGeom>
          <a:solidFill>
            <a:srgbClr val="0065BD"/>
          </a:solidFill>
          <a:ln w="762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3200"/>
          </a:p>
        </p:txBody>
      </p:sp>
      <p:sp>
        <p:nvSpPr>
          <p:cNvPr id="1050" name="Rectangle 1049">
            <a:extLst>
              <a:ext uri="{FF2B5EF4-FFF2-40B4-BE49-F238E27FC236}">
                <a16:creationId xmlns:a16="http://schemas.microsoft.com/office/drawing/2014/main" id="{5B056FE5-1E79-A4BF-3263-12E2BED57431}"/>
              </a:ext>
            </a:extLst>
          </p:cNvPr>
          <p:cNvSpPr/>
          <p:nvPr/>
        </p:nvSpPr>
        <p:spPr>
          <a:xfrm>
            <a:off x="12960001" y="33195808"/>
            <a:ext cx="532753" cy="2328991"/>
          </a:xfrm>
          <a:prstGeom prst="rect">
            <a:avLst/>
          </a:prstGeom>
          <a:solidFill>
            <a:srgbClr val="0065BD"/>
          </a:solidFill>
          <a:ln w="76200">
            <a:solidFill>
              <a:srgbClr val="0065BD"/>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3200"/>
          </a:p>
        </p:txBody>
      </p:sp>
      <p:sp>
        <p:nvSpPr>
          <p:cNvPr id="1051" name="Rectangle 1050">
            <a:extLst>
              <a:ext uri="{FF2B5EF4-FFF2-40B4-BE49-F238E27FC236}">
                <a16:creationId xmlns:a16="http://schemas.microsoft.com/office/drawing/2014/main" id="{FE1EFDD1-05BD-DA0D-AF4F-142245FE15C3}"/>
              </a:ext>
            </a:extLst>
          </p:cNvPr>
          <p:cNvSpPr/>
          <p:nvPr/>
        </p:nvSpPr>
        <p:spPr>
          <a:xfrm>
            <a:off x="16596001" y="30026364"/>
            <a:ext cx="592346" cy="2433600"/>
          </a:xfrm>
          <a:prstGeom prst="rect">
            <a:avLst/>
          </a:prstGeom>
          <a:solidFill>
            <a:srgbClr val="0065BD"/>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3200"/>
          </a:p>
        </p:txBody>
      </p:sp>
      <p:sp>
        <p:nvSpPr>
          <p:cNvPr id="1052" name="Rectangle 1051">
            <a:extLst>
              <a:ext uri="{FF2B5EF4-FFF2-40B4-BE49-F238E27FC236}">
                <a16:creationId xmlns:a16="http://schemas.microsoft.com/office/drawing/2014/main" id="{81D2C729-0606-D4F3-ABDE-F203AB63FB8B}"/>
              </a:ext>
            </a:extLst>
          </p:cNvPr>
          <p:cNvSpPr/>
          <p:nvPr/>
        </p:nvSpPr>
        <p:spPr>
          <a:xfrm>
            <a:off x="16596000" y="36187200"/>
            <a:ext cx="585907" cy="2418560"/>
          </a:xfrm>
          <a:prstGeom prst="rect">
            <a:avLst/>
          </a:prstGeom>
          <a:solidFill>
            <a:srgbClr val="0065BD"/>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3200"/>
          </a:p>
        </p:txBody>
      </p:sp>
      <p:sp>
        <p:nvSpPr>
          <p:cNvPr id="1053" name="Rectangle 1052">
            <a:extLst>
              <a:ext uri="{FF2B5EF4-FFF2-40B4-BE49-F238E27FC236}">
                <a16:creationId xmlns:a16="http://schemas.microsoft.com/office/drawing/2014/main" id="{8FD4DFBF-065B-F9C3-E6B0-1334F6F8CEAC}"/>
              </a:ext>
            </a:extLst>
          </p:cNvPr>
          <p:cNvSpPr/>
          <p:nvPr/>
        </p:nvSpPr>
        <p:spPr>
          <a:xfrm>
            <a:off x="16524000" y="38540139"/>
            <a:ext cx="641605" cy="1593452"/>
          </a:xfrm>
          <a:prstGeom prst="rect">
            <a:avLst/>
          </a:prstGeom>
          <a:solidFill>
            <a:srgbClr val="0065BD"/>
          </a:solidFill>
          <a:ln w="76200">
            <a:solidFill>
              <a:srgbClr val="0065BD"/>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3200"/>
          </a:p>
        </p:txBody>
      </p:sp>
      <p:grpSp>
        <p:nvGrpSpPr>
          <p:cNvPr id="118" name="Group 117">
            <a:extLst>
              <a:ext uri="{FF2B5EF4-FFF2-40B4-BE49-F238E27FC236}">
                <a16:creationId xmlns:a16="http://schemas.microsoft.com/office/drawing/2014/main" id="{E947751D-467D-6194-2B94-9B21241F4957}"/>
              </a:ext>
            </a:extLst>
          </p:cNvPr>
          <p:cNvGrpSpPr/>
          <p:nvPr/>
        </p:nvGrpSpPr>
        <p:grpSpPr>
          <a:xfrm>
            <a:off x="20500929" y="14279218"/>
            <a:ext cx="3340659" cy="1835027"/>
            <a:chOff x="23925568" y="3331947"/>
            <a:chExt cx="3340659" cy="1835027"/>
          </a:xfrm>
        </p:grpSpPr>
        <p:sp>
          <p:nvSpPr>
            <p:cNvPr id="119" name="TextBox 118">
              <a:extLst>
                <a:ext uri="{FF2B5EF4-FFF2-40B4-BE49-F238E27FC236}">
                  <a16:creationId xmlns:a16="http://schemas.microsoft.com/office/drawing/2014/main" id="{A9B057AA-EF81-5446-68DF-81A0C597B5CB}"/>
                </a:ext>
              </a:extLst>
            </p:cNvPr>
            <p:cNvSpPr txBox="1"/>
            <p:nvPr/>
          </p:nvSpPr>
          <p:spPr>
            <a:xfrm flipH="1">
              <a:off x="24578649" y="3331947"/>
              <a:ext cx="2687578" cy="1835027"/>
            </a:xfrm>
            <a:prstGeom prst="rect">
              <a:avLst/>
            </a:prstGeom>
            <a:noFill/>
            <a:ln w="63500">
              <a:noFill/>
            </a:ln>
          </p:spPr>
          <p:txBody>
            <a:bodyPr wrap="square" lIns="360000" tIns="360000" rIns="360000" bIns="360000" rtlCol="0" anchor="ctr">
              <a:spAutoFit/>
            </a:bodyPr>
            <a:lstStyle/>
            <a:p>
              <a:pPr rtl="0"/>
              <a:r>
                <a:rPr lang="en-US" sz="3600" kern="1200" baseline="0" dirty="0">
                  <a:solidFill>
                    <a:srgbClr val="000000"/>
                  </a:solidFill>
                  <a:latin typeface="Arial"/>
                </a:rPr>
                <a:t>Tensor</a:t>
              </a:r>
            </a:p>
            <a:p>
              <a:pPr rtl="0"/>
              <a:r>
                <a:rPr lang="en-US" sz="3600" dirty="0">
                  <a:solidFill>
                    <a:srgbClr val="000000"/>
                  </a:solidFill>
                  <a:latin typeface="Arial"/>
                </a:rPr>
                <a:t>Networks</a:t>
              </a:r>
              <a:endParaRPr lang="en-US" sz="3600" kern="1200" baseline="0" dirty="0">
                <a:solidFill>
                  <a:srgbClr val="000000"/>
                </a:solidFill>
                <a:latin typeface="Arial"/>
              </a:endParaRPr>
            </a:p>
          </p:txBody>
        </p:sp>
        <p:pic>
          <p:nvPicPr>
            <p:cNvPr id="120" name="Graphic 119">
              <a:extLst>
                <a:ext uri="{FF2B5EF4-FFF2-40B4-BE49-F238E27FC236}">
                  <a16:creationId xmlns:a16="http://schemas.microsoft.com/office/drawing/2014/main" id="{3418FE45-CAD5-47DC-CBB1-A097D06947A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23925568" y="3792997"/>
              <a:ext cx="912926" cy="912926"/>
            </a:xfrm>
            <a:prstGeom prst="rect">
              <a:avLst/>
            </a:prstGeom>
          </p:spPr>
        </p:pic>
      </p:grpSp>
      <p:grpSp>
        <p:nvGrpSpPr>
          <p:cNvPr id="121" name="Group 120">
            <a:extLst>
              <a:ext uri="{FF2B5EF4-FFF2-40B4-BE49-F238E27FC236}">
                <a16:creationId xmlns:a16="http://schemas.microsoft.com/office/drawing/2014/main" id="{E82DE33E-000C-2A1B-9B6E-955240F69905}"/>
              </a:ext>
            </a:extLst>
          </p:cNvPr>
          <p:cNvGrpSpPr/>
          <p:nvPr/>
        </p:nvGrpSpPr>
        <p:grpSpPr>
          <a:xfrm>
            <a:off x="24913110" y="14279218"/>
            <a:ext cx="3435570" cy="1835027"/>
            <a:chOff x="23925568" y="3331947"/>
            <a:chExt cx="3435570" cy="1835027"/>
          </a:xfrm>
        </p:grpSpPr>
        <p:sp>
          <p:nvSpPr>
            <p:cNvPr id="122" name="TextBox 121">
              <a:extLst>
                <a:ext uri="{FF2B5EF4-FFF2-40B4-BE49-F238E27FC236}">
                  <a16:creationId xmlns:a16="http://schemas.microsoft.com/office/drawing/2014/main" id="{A12124E1-8622-34FF-C8D9-66E554A01257}"/>
                </a:ext>
              </a:extLst>
            </p:cNvPr>
            <p:cNvSpPr txBox="1"/>
            <p:nvPr/>
          </p:nvSpPr>
          <p:spPr>
            <a:xfrm flipH="1">
              <a:off x="24578650" y="3331947"/>
              <a:ext cx="2782488" cy="1835027"/>
            </a:xfrm>
            <a:prstGeom prst="rect">
              <a:avLst/>
            </a:prstGeom>
            <a:noFill/>
            <a:ln w="63500">
              <a:noFill/>
            </a:ln>
          </p:spPr>
          <p:txBody>
            <a:bodyPr wrap="square" lIns="360000" tIns="360000" rIns="360000" bIns="360000" rtlCol="0" anchor="ctr">
              <a:spAutoFit/>
            </a:bodyPr>
            <a:lstStyle/>
            <a:p>
              <a:pPr rtl="0"/>
              <a:r>
                <a:rPr lang="en-US" sz="3600" kern="1200" baseline="0" dirty="0">
                  <a:solidFill>
                    <a:srgbClr val="000000"/>
                  </a:solidFill>
                  <a:latin typeface="Arial"/>
                </a:rPr>
                <a:t>ZX-Calculus</a:t>
              </a:r>
            </a:p>
          </p:txBody>
        </p:sp>
        <p:pic>
          <p:nvPicPr>
            <p:cNvPr id="123" name="Graphic 122">
              <a:extLst>
                <a:ext uri="{FF2B5EF4-FFF2-40B4-BE49-F238E27FC236}">
                  <a16:creationId xmlns:a16="http://schemas.microsoft.com/office/drawing/2014/main" id="{450CDE42-E870-A184-8BBE-C0C8AADAE7B8}"/>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p:blipFill>
          <p:spPr>
            <a:xfrm>
              <a:off x="23925568" y="3792997"/>
              <a:ext cx="912926" cy="912926"/>
            </a:xfrm>
            <a:prstGeom prst="rect">
              <a:avLst/>
            </a:prstGeom>
          </p:spPr>
        </p:pic>
      </p:grpSp>
      <p:grpSp>
        <p:nvGrpSpPr>
          <p:cNvPr id="126" name="Group 125">
            <a:extLst>
              <a:ext uri="{FF2B5EF4-FFF2-40B4-BE49-F238E27FC236}">
                <a16:creationId xmlns:a16="http://schemas.microsoft.com/office/drawing/2014/main" id="{C24F30AA-75C5-71EF-A6BB-0D497ED136BE}"/>
              </a:ext>
            </a:extLst>
          </p:cNvPr>
          <p:cNvGrpSpPr/>
          <p:nvPr/>
        </p:nvGrpSpPr>
        <p:grpSpPr>
          <a:xfrm>
            <a:off x="16088747" y="15570202"/>
            <a:ext cx="3722638" cy="1835027"/>
            <a:chOff x="23925568" y="3331947"/>
            <a:chExt cx="3722638" cy="1835027"/>
          </a:xfrm>
        </p:grpSpPr>
        <p:sp>
          <p:nvSpPr>
            <p:cNvPr id="127" name="TextBox 126">
              <a:extLst>
                <a:ext uri="{FF2B5EF4-FFF2-40B4-BE49-F238E27FC236}">
                  <a16:creationId xmlns:a16="http://schemas.microsoft.com/office/drawing/2014/main" id="{5E294399-F543-DB45-2856-49849ABFCC0A}"/>
                </a:ext>
              </a:extLst>
            </p:cNvPr>
            <p:cNvSpPr txBox="1"/>
            <p:nvPr/>
          </p:nvSpPr>
          <p:spPr>
            <a:xfrm flipH="1">
              <a:off x="24578650" y="3331947"/>
              <a:ext cx="3069556" cy="1835027"/>
            </a:xfrm>
            <a:prstGeom prst="rect">
              <a:avLst/>
            </a:prstGeom>
            <a:noFill/>
            <a:ln w="63500">
              <a:noFill/>
            </a:ln>
          </p:spPr>
          <p:txBody>
            <a:bodyPr wrap="square" lIns="360000" tIns="360000" rIns="360000" bIns="360000" rtlCol="0" anchor="ctr">
              <a:spAutoFit/>
            </a:bodyPr>
            <a:lstStyle/>
            <a:p>
              <a:pPr rtl="0"/>
              <a:r>
                <a:rPr lang="en-US" sz="3600" kern="1200" baseline="0" dirty="0">
                  <a:solidFill>
                    <a:srgbClr val="000000"/>
                  </a:solidFill>
                  <a:latin typeface="Arial"/>
                </a:rPr>
                <a:t>SAT/SMT</a:t>
              </a:r>
              <a:br>
                <a:rPr lang="en-US" sz="3600" kern="1200" baseline="0" dirty="0">
                  <a:solidFill>
                    <a:srgbClr val="000000"/>
                  </a:solidFill>
                  <a:latin typeface="Arial"/>
                </a:rPr>
              </a:br>
              <a:r>
                <a:rPr lang="en-US" sz="3600" kern="1200" baseline="0" dirty="0">
                  <a:solidFill>
                    <a:srgbClr val="000000"/>
                  </a:solidFill>
                  <a:latin typeface="Arial"/>
                </a:rPr>
                <a:t>Solvers</a:t>
              </a:r>
            </a:p>
          </p:txBody>
        </p:sp>
        <p:pic>
          <p:nvPicPr>
            <p:cNvPr id="1024" name="Graphic 1023">
              <a:extLst>
                <a:ext uri="{FF2B5EF4-FFF2-40B4-BE49-F238E27FC236}">
                  <a16:creationId xmlns:a16="http://schemas.microsoft.com/office/drawing/2014/main" id="{F7AC6E7D-A67A-CB19-385C-983B34594821}"/>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p:blipFill>
          <p:spPr>
            <a:xfrm>
              <a:off x="23925568" y="3792997"/>
              <a:ext cx="912926" cy="912926"/>
            </a:xfrm>
            <a:prstGeom prst="rect">
              <a:avLst/>
            </a:prstGeom>
          </p:spPr>
        </p:pic>
      </p:grpSp>
      <p:grpSp>
        <p:nvGrpSpPr>
          <p:cNvPr id="1025" name="Group 1024">
            <a:extLst>
              <a:ext uri="{FF2B5EF4-FFF2-40B4-BE49-F238E27FC236}">
                <a16:creationId xmlns:a16="http://schemas.microsoft.com/office/drawing/2014/main" id="{4077DD98-092E-6142-4689-DC4A56D7EF68}"/>
              </a:ext>
            </a:extLst>
          </p:cNvPr>
          <p:cNvGrpSpPr/>
          <p:nvPr/>
        </p:nvGrpSpPr>
        <p:grpSpPr>
          <a:xfrm>
            <a:off x="20429887" y="15293203"/>
            <a:ext cx="3653814" cy="2389025"/>
            <a:chOff x="23863856" y="3054948"/>
            <a:chExt cx="3173842" cy="2389025"/>
          </a:xfrm>
        </p:grpSpPr>
        <p:sp>
          <p:nvSpPr>
            <p:cNvPr id="1026" name="TextBox 1025">
              <a:extLst>
                <a:ext uri="{FF2B5EF4-FFF2-40B4-BE49-F238E27FC236}">
                  <a16:creationId xmlns:a16="http://schemas.microsoft.com/office/drawing/2014/main" id="{4100DDF6-728E-D61E-BD02-E94F84925C72}"/>
                </a:ext>
              </a:extLst>
            </p:cNvPr>
            <p:cNvSpPr txBox="1"/>
            <p:nvPr/>
          </p:nvSpPr>
          <p:spPr>
            <a:xfrm flipH="1">
              <a:off x="24578650" y="3054948"/>
              <a:ext cx="2459048" cy="2389025"/>
            </a:xfrm>
            <a:prstGeom prst="rect">
              <a:avLst/>
            </a:prstGeom>
            <a:noFill/>
            <a:ln w="63500">
              <a:noFill/>
            </a:ln>
          </p:spPr>
          <p:txBody>
            <a:bodyPr wrap="square" lIns="360000" tIns="360000" rIns="360000" bIns="360000" rtlCol="0" anchor="ctr">
              <a:spAutoFit/>
            </a:bodyPr>
            <a:lstStyle/>
            <a:p>
              <a:pPr rtl="0"/>
              <a:r>
                <a:rPr lang="en-US" sz="3600" kern="1200" baseline="0" dirty="0">
                  <a:solidFill>
                    <a:srgbClr val="000000"/>
                  </a:solidFill>
                  <a:latin typeface="Arial"/>
                </a:rPr>
                <a:t>Machine</a:t>
              </a:r>
            </a:p>
            <a:p>
              <a:pPr rtl="0"/>
              <a:r>
                <a:rPr lang="en-US" sz="3600" dirty="0">
                  <a:solidFill>
                    <a:srgbClr val="000000"/>
                  </a:solidFill>
                  <a:latin typeface="Arial"/>
                </a:rPr>
                <a:t>Learning</a:t>
              </a:r>
              <a:endParaRPr lang="en-US" sz="3600" kern="1200" baseline="0" dirty="0">
                <a:solidFill>
                  <a:srgbClr val="000000"/>
                </a:solidFill>
                <a:latin typeface="Arial"/>
              </a:endParaRPr>
            </a:p>
          </p:txBody>
        </p:sp>
        <p:pic>
          <p:nvPicPr>
            <p:cNvPr id="1028" name="Graphic 1027">
              <a:extLst>
                <a:ext uri="{FF2B5EF4-FFF2-40B4-BE49-F238E27FC236}">
                  <a16:creationId xmlns:a16="http://schemas.microsoft.com/office/drawing/2014/main" id="{E4CBC801-CE8F-1888-7260-AD6FBA1749E1}"/>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rcRect/>
            <a:stretch/>
          </p:blipFill>
          <p:spPr>
            <a:xfrm>
              <a:off x="23863856" y="3792997"/>
              <a:ext cx="912926" cy="912926"/>
            </a:xfrm>
            <a:prstGeom prst="rect">
              <a:avLst/>
            </a:prstGeom>
          </p:spPr>
        </p:pic>
      </p:grpSp>
      <p:grpSp>
        <p:nvGrpSpPr>
          <p:cNvPr id="1029" name="Group 1028">
            <a:extLst>
              <a:ext uri="{FF2B5EF4-FFF2-40B4-BE49-F238E27FC236}">
                <a16:creationId xmlns:a16="http://schemas.microsoft.com/office/drawing/2014/main" id="{66245FF2-6E3D-2B92-E53D-43428D4A5605}"/>
              </a:ext>
            </a:extLst>
          </p:cNvPr>
          <p:cNvGrpSpPr/>
          <p:nvPr/>
        </p:nvGrpSpPr>
        <p:grpSpPr>
          <a:xfrm>
            <a:off x="24913110" y="15847201"/>
            <a:ext cx="3644470" cy="1281029"/>
            <a:chOff x="23925568" y="3608946"/>
            <a:chExt cx="3644470" cy="1281029"/>
          </a:xfrm>
        </p:grpSpPr>
        <p:sp>
          <p:nvSpPr>
            <p:cNvPr id="1033" name="TextBox 1032">
              <a:extLst>
                <a:ext uri="{FF2B5EF4-FFF2-40B4-BE49-F238E27FC236}">
                  <a16:creationId xmlns:a16="http://schemas.microsoft.com/office/drawing/2014/main" id="{831C2281-2A14-8490-A94A-7797DE945999}"/>
                </a:ext>
              </a:extLst>
            </p:cNvPr>
            <p:cNvSpPr txBox="1"/>
            <p:nvPr/>
          </p:nvSpPr>
          <p:spPr>
            <a:xfrm flipH="1">
              <a:off x="24578649" y="3608946"/>
              <a:ext cx="2991389" cy="1281029"/>
            </a:xfrm>
            <a:prstGeom prst="rect">
              <a:avLst/>
            </a:prstGeom>
            <a:noFill/>
            <a:ln w="63500">
              <a:noFill/>
            </a:ln>
          </p:spPr>
          <p:txBody>
            <a:bodyPr wrap="square" lIns="360000" tIns="360000" rIns="360000" bIns="360000" rtlCol="0" anchor="ctr">
              <a:spAutoFit/>
            </a:bodyPr>
            <a:lstStyle/>
            <a:p>
              <a:pPr rtl="0"/>
              <a:r>
                <a:rPr lang="en-US" sz="3600" kern="1200" baseline="0" dirty="0">
                  <a:solidFill>
                    <a:srgbClr val="000000"/>
                  </a:solidFill>
                  <a:latin typeface="Arial"/>
                </a:rPr>
                <a:t>Heuristics</a:t>
              </a:r>
            </a:p>
          </p:txBody>
        </p:sp>
        <p:pic>
          <p:nvPicPr>
            <p:cNvPr id="1036" name="Graphic 1035">
              <a:extLst>
                <a:ext uri="{FF2B5EF4-FFF2-40B4-BE49-F238E27FC236}">
                  <a16:creationId xmlns:a16="http://schemas.microsoft.com/office/drawing/2014/main" id="{7F689B0D-B798-08DB-0540-FEA8EA613283}"/>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rcRect/>
            <a:stretch/>
          </p:blipFill>
          <p:spPr>
            <a:xfrm>
              <a:off x="23925568" y="3792997"/>
              <a:ext cx="912926" cy="912926"/>
            </a:xfrm>
            <a:prstGeom prst="rect">
              <a:avLst/>
            </a:prstGeom>
          </p:spPr>
        </p:pic>
      </p:grpSp>
      <p:sp>
        <p:nvSpPr>
          <p:cNvPr id="1072" name="TextBox 1071">
            <a:extLst>
              <a:ext uri="{FF2B5EF4-FFF2-40B4-BE49-F238E27FC236}">
                <a16:creationId xmlns:a16="http://schemas.microsoft.com/office/drawing/2014/main" id="{41F5F9FB-6AB1-2553-9D89-23CBDA4F6A2E}"/>
              </a:ext>
            </a:extLst>
          </p:cNvPr>
          <p:cNvSpPr txBox="1"/>
          <p:nvPr/>
        </p:nvSpPr>
        <p:spPr>
          <a:xfrm flipH="1">
            <a:off x="19373085" y="17180969"/>
            <a:ext cx="9139873" cy="3189244"/>
          </a:xfrm>
          <a:prstGeom prst="rect">
            <a:avLst/>
          </a:prstGeom>
          <a:noFill/>
          <a:ln w="63500">
            <a:noFill/>
          </a:ln>
        </p:spPr>
        <p:txBody>
          <a:bodyPr wrap="square" lIns="360000" tIns="360000" rIns="360000" bIns="360000" rtlCol="0">
            <a:spAutoFit/>
          </a:bodyPr>
          <a:lstStyle/>
          <a:p>
            <a:pPr algn="just" rtl="0"/>
            <a:r>
              <a:rPr lang="en-US" sz="4000" kern="1200" baseline="0" dirty="0">
                <a:solidFill>
                  <a:srgbClr val="000000"/>
                </a:solidFill>
                <a:latin typeface="Arial"/>
              </a:rPr>
              <a:t>For performance reasons, most tools are implemented in C++ with convenient Python bindings and compatibility to tools such as </a:t>
            </a:r>
            <a:r>
              <a:rPr lang="en-US" sz="4000" kern="1200" baseline="0" dirty="0" err="1">
                <a:solidFill>
                  <a:srgbClr val="000000"/>
                </a:solidFill>
                <a:latin typeface="Arial"/>
              </a:rPr>
              <a:t>Qiskit</a:t>
            </a:r>
            <a:r>
              <a:rPr lang="en-US" sz="4000" kern="1200" baseline="0" dirty="0">
                <a:solidFill>
                  <a:srgbClr val="000000"/>
                </a:solidFill>
                <a:latin typeface="Arial"/>
              </a:rPr>
              <a:t>.</a:t>
            </a:r>
          </a:p>
        </p:txBody>
      </p:sp>
      <p:grpSp>
        <p:nvGrpSpPr>
          <p:cNvPr id="1116" name="Group 1115">
            <a:extLst>
              <a:ext uri="{FF2B5EF4-FFF2-40B4-BE49-F238E27FC236}">
                <a16:creationId xmlns:a16="http://schemas.microsoft.com/office/drawing/2014/main" id="{039ACA6F-7BDB-ED37-E063-4BEEE3777FDB}"/>
              </a:ext>
            </a:extLst>
          </p:cNvPr>
          <p:cNvGrpSpPr/>
          <p:nvPr/>
        </p:nvGrpSpPr>
        <p:grpSpPr>
          <a:xfrm>
            <a:off x="27599206" y="9778936"/>
            <a:ext cx="646879" cy="540000"/>
            <a:chOff x="1858334" y="7934418"/>
            <a:chExt cx="646879" cy="540000"/>
          </a:xfrm>
        </p:grpSpPr>
        <p:sp>
          <p:nvSpPr>
            <p:cNvPr id="1120" name="Oval 1119">
              <a:extLst>
                <a:ext uri="{FF2B5EF4-FFF2-40B4-BE49-F238E27FC236}">
                  <a16:creationId xmlns:a16="http://schemas.microsoft.com/office/drawing/2014/main" id="{E0C0CD61-C77F-E703-885E-02F30608935C}"/>
                </a:ext>
              </a:extLst>
            </p:cNvPr>
            <p:cNvSpPr/>
            <p:nvPr/>
          </p:nvSpPr>
          <p:spPr>
            <a:xfrm>
              <a:off x="1911773" y="7934418"/>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1121" name="TextBox 1120">
              <a:extLst>
                <a:ext uri="{FF2B5EF4-FFF2-40B4-BE49-F238E27FC236}">
                  <a16:creationId xmlns:a16="http://schemas.microsoft.com/office/drawing/2014/main" id="{840D2CFC-EB0B-F6D0-57E7-E3D1E73F0A2A}"/>
                </a:ext>
              </a:extLst>
            </p:cNvPr>
            <p:cNvSpPr txBox="1"/>
            <p:nvPr/>
          </p:nvSpPr>
          <p:spPr>
            <a:xfrm>
              <a:off x="1858334" y="7976334"/>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14</a:t>
              </a:r>
              <a:endParaRPr lang="en-DE" sz="2800" dirty="0">
                <a:solidFill>
                  <a:srgbClr val="0065BD"/>
                </a:solidFill>
                <a:latin typeface="Arial" panose="020B0604020202020204" pitchFamily="34" charset="0"/>
                <a:cs typeface="Arial" panose="020B0604020202020204" pitchFamily="34" charset="0"/>
              </a:endParaRPr>
            </a:p>
          </p:txBody>
        </p:sp>
      </p:grpSp>
      <p:grpSp>
        <p:nvGrpSpPr>
          <p:cNvPr id="1117" name="Group 1116">
            <a:extLst>
              <a:ext uri="{FF2B5EF4-FFF2-40B4-BE49-F238E27FC236}">
                <a16:creationId xmlns:a16="http://schemas.microsoft.com/office/drawing/2014/main" id="{EBCF8DC2-201F-0FA5-F517-D9B863A0D310}"/>
              </a:ext>
            </a:extLst>
          </p:cNvPr>
          <p:cNvGrpSpPr/>
          <p:nvPr/>
        </p:nvGrpSpPr>
        <p:grpSpPr>
          <a:xfrm>
            <a:off x="26920379" y="9778936"/>
            <a:ext cx="646879" cy="540000"/>
            <a:chOff x="1858334" y="7934418"/>
            <a:chExt cx="646879" cy="540000"/>
          </a:xfrm>
        </p:grpSpPr>
        <p:sp>
          <p:nvSpPr>
            <p:cNvPr id="1118" name="Oval 1117">
              <a:extLst>
                <a:ext uri="{FF2B5EF4-FFF2-40B4-BE49-F238E27FC236}">
                  <a16:creationId xmlns:a16="http://schemas.microsoft.com/office/drawing/2014/main" id="{D4DF778F-A1FE-3C4F-92D8-AD5B27628638}"/>
                </a:ext>
              </a:extLst>
            </p:cNvPr>
            <p:cNvSpPr/>
            <p:nvPr/>
          </p:nvSpPr>
          <p:spPr>
            <a:xfrm>
              <a:off x="1911773" y="7934418"/>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1119" name="TextBox 1118">
              <a:extLst>
                <a:ext uri="{FF2B5EF4-FFF2-40B4-BE49-F238E27FC236}">
                  <a16:creationId xmlns:a16="http://schemas.microsoft.com/office/drawing/2014/main" id="{9C7845CF-F966-A960-3C63-1FF82D997FFD}"/>
                </a:ext>
              </a:extLst>
            </p:cNvPr>
            <p:cNvSpPr txBox="1"/>
            <p:nvPr/>
          </p:nvSpPr>
          <p:spPr>
            <a:xfrm>
              <a:off x="1858334" y="7976334"/>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13</a:t>
              </a:r>
              <a:endParaRPr lang="en-DE" sz="2800" dirty="0">
                <a:solidFill>
                  <a:srgbClr val="0065BD"/>
                </a:solidFill>
                <a:latin typeface="Arial" panose="020B0604020202020204" pitchFamily="34" charset="0"/>
                <a:cs typeface="Arial" panose="020B0604020202020204" pitchFamily="34" charset="0"/>
              </a:endParaRPr>
            </a:p>
          </p:txBody>
        </p:sp>
      </p:grpSp>
      <p:sp>
        <p:nvSpPr>
          <p:cNvPr id="114" name="TextBox 113">
            <a:extLst>
              <a:ext uri="{FF2B5EF4-FFF2-40B4-BE49-F238E27FC236}">
                <a16:creationId xmlns:a16="http://schemas.microsoft.com/office/drawing/2014/main" id="{3FC76FBF-EA45-783C-8034-871EE194F33D}"/>
              </a:ext>
            </a:extLst>
          </p:cNvPr>
          <p:cNvSpPr txBox="1"/>
          <p:nvPr/>
        </p:nvSpPr>
        <p:spPr>
          <a:xfrm>
            <a:off x="20519885" y="32774472"/>
            <a:ext cx="1061279" cy="2081248"/>
          </a:xfrm>
          <a:prstGeom prst="rect">
            <a:avLst/>
          </a:prstGeom>
          <a:noFill/>
          <a:ln w="63500">
            <a:noFill/>
          </a:ln>
        </p:spPr>
        <p:txBody>
          <a:bodyPr wrap="square" lIns="360000" tIns="360000" rIns="360000" bIns="360000" rtlCol="0">
            <a:spAutoFit/>
          </a:bodyPr>
          <a:lstStyle/>
          <a:p>
            <a:pPr rtl="0"/>
            <a:r>
              <a:rPr lang="de-DE" sz="8800" dirty="0">
                <a:solidFill>
                  <a:srgbClr val="0065BD"/>
                </a:solidFill>
                <a:latin typeface="Arial"/>
              </a:rPr>
              <a:t>=</a:t>
            </a:r>
            <a:endParaRPr lang="de-DE" sz="8800" kern="1200" baseline="0" dirty="0">
              <a:solidFill>
                <a:srgbClr val="0065BD"/>
              </a:solidFill>
              <a:latin typeface="Arial"/>
            </a:endParaRPr>
          </a:p>
        </p:txBody>
      </p:sp>
      <p:pic>
        <p:nvPicPr>
          <p:cNvPr id="108" name="Picture 107">
            <a:extLst>
              <a:ext uri="{FF2B5EF4-FFF2-40B4-BE49-F238E27FC236}">
                <a16:creationId xmlns:a16="http://schemas.microsoft.com/office/drawing/2014/main" id="{92F777D3-8F52-F1C6-F415-75C5C6EBB35C}"/>
              </a:ext>
            </a:extLst>
          </p:cNvPr>
          <p:cNvPicPr>
            <a:picLocks noChangeAspect="1"/>
          </p:cNvPicPr>
          <p:nvPr/>
        </p:nvPicPr>
        <p:blipFill rotWithShape="1">
          <a:blip r:embed="rId27"/>
          <a:srcRect r="50481"/>
          <a:stretch/>
        </p:blipFill>
        <p:spPr>
          <a:xfrm>
            <a:off x="17480799" y="33077242"/>
            <a:ext cx="2701426" cy="1313228"/>
          </a:xfrm>
          <a:prstGeom prst="rect">
            <a:avLst/>
          </a:prstGeom>
        </p:spPr>
      </p:pic>
      <p:pic>
        <p:nvPicPr>
          <p:cNvPr id="109" name="Picture 108">
            <a:extLst>
              <a:ext uri="{FF2B5EF4-FFF2-40B4-BE49-F238E27FC236}">
                <a16:creationId xmlns:a16="http://schemas.microsoft.com/office/drawing/2014/main" id="{FA36619D-0E47-54EE-E78F-EBD7D9A0B32D}"/>
              </a:ext>
            </a:extLst>
          </p:cNvPr>
          <p:cNvPicPr>
            <a:picLocks noChangeAspect="1"/>
          </p:cNvPicPr>
          <p:nvPr/>
        </p:nvPicPr>
        <p:blipFill rotWithShape="1">
          <a:blip r:embed="rId28"/>
          <a:srcRect r="30317"/>
          <a:stretch/>
        </p:blipFill>
        <p:spPr>
          <a:xfrm>
            <a:off x="22070431" y="33077242"/>
            <a:ext cx="6298380" cy="1313228"/>
          </a:xfrm>
          <a:prstGeom prst="rect">
            <a:avLst/>
          </a:prstGeom>
        </p:spPr>
      </p:pic>
      <p:pic>
        <p:nvPicPr>
          <p:cNvPr id="111" name="Graphic 110" descr="Question Mark with solid fill">
            <a:extLst>
              <a:ext uri="{FF2B5EF4-FFF2-40B4-BE49-F238E27FC236}">
                <a16:creationId xmlns:a16="http://schemas.microsoft.com/office/drawing/2014/main" id="{B7B63301-6B04-4663-E182-F729783694F5}"/>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20813220" y="32804652"/>
            <a:ext cx="722651" cy="722651"/>
          </a:xfrm>
          <a:prstGeom prst="rect">
            <a:avLst/>
          </a:prstGeom>
        </p:spPr>
      </p:pic>
      <p:sp>
        <p:nvSpPr>
          <p:cNvPr id="124" name="TextBox 123">
            <a:extLst>
              <a:ext uri="{FF2B5EF4-FFF2-40B4-BE49-F238E27FC236}">
                <a16:creationId xmlns:a16="http://schemas.microsoft.com/office/drawing/2014/main" id="{0F32719A-61CF-9981-1B66-9CF6CEDC7C3B}"/>
              </a:ext>
            </a:extLst>
          </p:cNvPr>
          <p:cNvSpPr txBox="1"/>
          <p:nvPr/>
        </p:nvSpPr>
        <p:spPr>
          <a:xfrm>
            <a:off x="17177893" y="35023607"/>
            <a:ext cx="11333348" cy="769441"/>
          </a:xfrm>
          <a:prstGeom prst="rect">
            <a:avLst/>
          </a:prstGeom>
          <a:solidFill>
            <a:srgbClr val="0065BD"/>
          </a:solidFill>
          <a:ln w="63500">
            <a:solidFill>
              <a:srgbClr val="0065BD"/>
            </a:solidFill>
          </a:ln>
        </p:spPr>
        <p:txBody>
          <a:bodyPr wrap="square" lIns="540000" rtlCol="0">
            <a:spAutoFit/>
          </a:bodyPr>
          <a:lstStyle/>
          <a:p>
            <a:r>
              <a:rPr lang="en-GB" sz="4400" b="1" dirty="0">
                <a:ln>
                  <a:noFill/>
                </a:ln>
                <a:solidFill>
                  <a:schemeClr val="bg1"/>
                </a:solidFill>
                <a:latin typeface="Arial" panose="020B0604020202020204" pitchFamily="34" charset="0"/>
                <a:cs typeface="Arial" panose="020B0604020202020204" pitchFamily="34" charset="0"/>
              </a:rPr>
              <a:t>Hardware</a:t>
            </a:r>
            <a:endParaRPr lang="en-NL" sz="4400" b="1" dirty="0">
              <a:ln>
                <a:noFill/>
              </a:ln>
              <a:solidFill>
                <a:schemeClr val="bg1"/>
              </a:solidFill>
              <a:latin typeface="Arial" panose="020B0604020202020204" pitchFamily="34" charset="0"/>
              <a:cs typeface="Arial" panose="020B0604020202020204" pitchFamily="34" charset="0"/>
            </a:endParaRPr>
          </a:p>
        </p:txBody>
      </p:sp>
      <p:sp>
        <p:nvSpPr>
          <p:cNvPr id="125" name="Rectangle 124">
            <a:extLst>
              <a:ext uri="{FF2B5EF4-FFF2-40B4-BE49-F238E27FC236}">
                <a16:creationId xmlns:a16="http://schemas.microsoft.com/office/drawing/2014/main" id="{4E7EC51E-0DB1-B51A-5058-200F660B8943}"/>
              </a:ext>
            </a:extLst>
          </p:cNvPr>
          <p:cNvSpPr/>
          <p:nvPr/>
        </p:nvSpPr>
        <p:spPr>
          <a:xfrm>
            <a:off x="17179610" y="35023607"/>
            <a:ext cx="11333348" cy="5109984"/>
          </a:xfrm>
          <a:prstGeom prst="rect">
            <a:avLst/>
          </a:prstGeom>
          <a:noFill/>
          <a:ln w="76200">
            <a:solidFill>
              <a:srgbClr val="0065BD"/>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3200"/>
          </a:p>
        </p:txBody>
      </p:sp>
      <p:sp>
        <p:nvSpPr>
          <p:cNvPr id="1027" name="Rectangle 1026">
            <a:extLst>
              <a:ext uri="{FF2B5EF4-FFF2-40B4-BE49-F238E27FC236}">
                <a16:creationId xmlns:a16="http://schemas.microsoft.com/office/drawing/2014/main" id="{2AE19102-EDE0-FDEE-5052-F793CB0D4130}"/>
              </a:ext>
            </a:extLst>
          </p:cNvPr>
          <p:cNvSpPr/>
          <p:nvPr/>
        </p:nvSpPr>
        <p:spPr>
          <a:xfrm>
            <a:off x="17179610" y="29575964"/>
            <a:ext cx="11333348" cy="4959086"/>
          </a:xfrm>
          <a:prstGeom prst="rect">
            <a:avLst/>
          </a:prstGeom>
          <a:noFill/>
          <a:ln w="76200">
            <a:solidFill>
              <a:srgbClr val="0065BD"/>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3200"/>
          </a:p>
        </p:txBody>
      </p:sp>
      <p:sp>
        <p:nvSpPr>
          <p:cNvPr id="1030" name="TextBox 1029">
            <a:extLst>
              <a:ext uri="{FF2B5EF4-FFF2-40B4-BE49-F238E27FC236}">
                <a16:creationId xmlns:a16="http://schemas.microsoft.com/office/drawing/2014/main" id="{F2153D92-5E90-2590-C673-DCB5D7C975BD}"/>
              </a:ext>
            </a:extLst>
          </p:cNvPr>
          <p:cNvSpPr txBox="1"/>
          <p:nvPr/>
        </p:nvSpPr>
        <p:spPr>
          <a:xfrm>
            <a:off x="17179609" y="29575964"/>
            <a:ext cx="11331632" cy="769441"/>
          </a:xfrm>
          <a:prstGeom prst="rect">
            <a:avLst/>
          </a:prstGeom>
          <a:solidFill>
            <a:srgbClr val="0065BD"/>
          </a:solidFill>
          <a:ln w="63500">
            <a:solidFill>
              <a:srgbClr val="0065BD"/>
            </a:solidFill>
          </a:ln>
        </p:spPr>
        <p:txBody>
          <a:bodyPr wrap="square" lIns="540000" rtlCol="0">
            <a:spAutoFit/>
          </a:bodyPr>
          <a:lstStyle/>
          <a:p>
            <a:r>
              <a:rPr lang="en-GB" sz="4400" b="1" dirty="0">
                <a:ln>
                  <a:noFill/>
                </a:ln>
                <a:solidFill>
                  <a:schemeClr val="bg1"/>
                </a:solidFill>
                <a:latin typeface="Arial" panose="020B0604020202020204" pitchFamily="34" charset="0"/>
                <a:cs typeface="Arial" panose="020B0604020202020204" pitchFamily="34" charset="0"/>
              </a:rPr>
              <a:t>Verification</a:t>
            </a:r>
            <a:endParaRPr lang="en-NL" sz="4400" b="1" dirty="0">
              <a:ln>
                <a:noFill/>
              </a:ln>
              <a:solidFill>
                <a:schemeClr val="bg1"/>
              </a:solidFill>
              <a:latin typeface="Arial" panose="020B0604020202020204" pitchFamily="34" charset="0"/>
              <a:cs typeface="Arial" panose="020B0604020202020204" pitchFamily="34" charset="0"/>
            </a:endParaRPr>
          </a:p>
        </p:txBody>
      </p:sp>
      <p:sp>
        <p:nvSpPr>
          <p:cNvPr id="1031" name="TextBox 1030">
            <a:extLst>
              <a:ext uri="{FF2B5EF4-FFF2-40B4-BE49-F238E27FC236}">
                <a16:creationId xmlns:a16="http://schemas.microsoft.com/office/drawing/2014/main" id="{82188F17-0379-41DB-3E48-6E2BF91F475C}"/>
              </a:ext>
            </a:extLst>
          </p:cNvPr>
          <p:cNvSpPr txBox="1"/>
          <p:nvPr/>
        </p:nvSpPr>
        <p:spPr>
          <a:xfrm>
            <a:off x="17179610" y="21588276"/>
            <a:ext cx="11190677" cy="1342584"/>
          </a:xfrm>
          <a:prstGeom prst="rect">
            <a:avLst/>
          </a:prstGeom>
          <a:noFill/>
          <a:ln w="63500">
            <a:noFill/>
          </a:ln>
        </p:spPr>
        <p:txBody>
          <a:bodyPr wrap="square" lIns="360000" tIns="360000" rIns="360000" bIns="360000" rtlCol="0">
            <a:spAutoFit/>
          </a:bodyPr>
          <a:lstStyle/>
          <a:p>
            <a:pPr rtl="0"/>
            <a:endParaRPr lang="de-DE" sz="4000" kern="1200" baseline="0" dirty="0">
              <a:solidFill>
                <a:srgbClr val="000000"/>
              </a:solidFill>
              <a:latin typeface="Arial"/>
            </a:endParaRPr>
          </a:p>
        </p:txBody>
      </p:sp>
      <p:sp>
        <p:nvSpPr>
          <p:cNvPr id="1032" name="TextBox 1031">
            <a:extLst>
              <a:ext uri="{FF2B5EF4-FFF2-40B4-BE49-F238E27FC236}">
                <a16:creationId xmlns:a16="http://schemas.microsoft.com/office/drawing/2014/main" id="{D95945F4-30C1-132F-FAAA-ABECE53E90A6}"/>
              </a:ext>
            </a:extLst>
          </p:cNvPr>
          <p:cNvSpPr txBox="1"/>
          <p:nvPr/>
        </p:nvSpPr>
        <p:spPr>
          <a:xfrm>
            <a:off x="17179610" y="20751902"/>
            <a:ext cx="11333348" cy="769441"/>
          </a:xfrm>
          <a:prstGeom prst="rect">
            <a:avLst/>
          </a:prstGeom>
          <a:solidFill>
            <a:srgbClr val="0065BD"/>
          </a:solidFill>
          <a:ln w="63500">
            <a:solidFill>
              <a:srgbClr val="0065BD"/>
            </a:solidFill>
          </a:ln>
        </p:spPr>
        <p:txBody>
          <a:bodyPr wrap="square" lIns="540000" rtlCol="0">
            <a:spAutoFit/>
          </a:bodyPr>
          <a:lstStyle/>
          <a:p>
            <a:r>
              <a:rPr lang="en-GB" sz="4400" b="1" dirty="0">
                <a:ln>
                  <a:noFill/>
                </a:ln>
                <a:solidFill>
                  <a:schemeClr val="bg1"/>
                </a:solidFill>
                <a:latin typeface="Arial" panose="020B0604020202020204" pitchFamily="34" charset="0"/>
                <a:cs typeface="Arial" panose="020B0604020202020204" pitchFamily="34" charset="0"/>
              </a:rPr>
              <a:t>Simulation</a:t>
            </a:r>
            <a:endParaRPr lang="en-NL" sz="4400" b="1" dirty="0">
              <a:ln>
                <a:noFill/>
              </a:ln>
              <a:solidFill>
                <a:schemeClr val="bg1"/>
              </a:solidFill>
              <a:latin typeface="Arial" panose="020B0604020202020204" pitchFamily="34" charset="0"/>
              <a:cs typeface="Arial" panose="020B0604020202020204" pitchFamily="34" charset="0"/>
            </a:endParaRPr>
          </a:p>
        </p:txBody>
      </p:sp>
      <p:sp>
        <p:nvSpPr>
          <p:cNvPr id="1034" name="Rectangle 1033">
            <a:extLst>
              <a:ext uri="{FF2B5EF4-FFF2-40B4-BE49-F238E27FC236}">
                <a16:creationId xmlns:a16="http://schemas.microsoft.com/office/drawing/2014/main" id="{60F816E6-647A-5213-CA4A-F5A79D07ED1D}"/>
              </a:ext>
            </a:extLst>
          </p:cNvPr>
          <p:cNvSpPr/>
          <p:nvPr/>
        </p:nvSpPr>
        <p:spPr>
          <a:xfrm>
            <a:off x="17179610" y="20751902"/>
            <a:ext cx="11333348" cy="8343720"/>
          </a:xfrm>
          <a:prstGeom prst="rect">
            <a:avLst/>
          </a:prstGeom>
          <a:noFill/>
          <a:ln w="76200">
            <a:solidFill>
              <a:srgbClr val="0065BD"/>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3200"/>
          </a:p>
        </p:txBody>
      </p:sp>
      <p:sp>
        <p:nvSpPr>
          <p:cNvPr id="115" name="TextBox 114">
            <a:extLst>
              <a:ext uri="{FF2B5EF4-FFF2-40B4-BE49-F238E27FC236}">
                <a16:creationId xmlns:a16="http://schemas.microsoft.com/office/drawing/2014/main" id="{50CAAF07-B947-46D6-B99E-B7957CE80A5C}"/>
              </a:ext>
            </a:extLst>
          </p:cNvPr>
          <p:cNvSpPr txBox="1"/>
          <p:nvPr/>
        </p:nvSpPr>
        <p:spPr>
          <a:xfrm>
            <a:off x="17181907" y="21260246"/>
            <a:ext cx="11190677" cy="4420350"/>
          </a:xfrm>
          <a:prstGeom prst="rect">
            <a:avLst/>
          </a:prstGeom>
          <a:noFill/>
          <a:ln w="63500">
            <a:noFill/>
          </a:ln>
        </p:spPr>
        <p:txBody>
          <a:bodyPr wrap="square" lIns="360000" tIns="360000" rIns="360000" bIns="360000" rtlCol="0">
            <a:spAutoFit/>
          </a:bodyPr>
          <a:lstStyle/>
          <a:p>
            <a:pPr marL="457200" indent="-457200" rtl="0">
              <a:buFont typeface="Arial" panose="020B0604020202020204" pitchFamily="34" charset="0"/>
              <a:buChar char="•"/>
            </a:pPr>
            <a:r>
              <a:rPr lang="en-US" sz="4000" kern="1200" baseline="0" dirty="0">
                <a:solidFill>
                  <a:srgbClr val="000000"/>
                </a:solidFill>
                <a:latin typeface="Arial"/>
              </a:rPr>
              <a:t>Classical </a:t>
            </a:r>
            <a:r>
              <a:rPr lang="en-US" sz="4000" dirty="0">
                <a:solidFill>
                  <a:srgbClr val="000000"/>
                </a:solidFill>
                <a:latin typeface="Arial"/>
              </a:rPr>
              <a:t>simulation of quantum circuits based on decision diagrams</a:t>
            </a:r>
          </a:p>
          <a:p>
            <a:pPr marL="457200" indent="-457200" rtl="0">
              <a:buFont typeface="Arial" panose="020B0604020202020204" pitchFamily="34" charset="0"/>
              <a:buChar char="•"/>
            </a:pPr>
            <a:r>
              <a:rPr lang="en-US" sz="4000" dirty="0">
                <a:solidFill>
                  <a:srgbClr val="000000"/>
                </a:solidFill>
                <a:latin typeface="Arial"/>
              </a:rPr>
              <a:t>Includes sampling, noise-aware simulation, hybrid Schrödinger-Feynman approaches, approximation strategies, expectation value computations, etc.</a:t>
            </a:r>
            <a:endParaRPr lang="en-US" sz="4000" kern="1200" baseline="0" dirty="0">
              <a:solidFill>
                <a:srgbClr val="000000"/>
              </a:solidFill>
              <a:latin typeface="Arial"/>
            </a:endParaRPr>
          </a:p>
        </p:txBody>
      </p:sp>
      <p:sp>
        <p:nvSpPr>
          <p:cNvPr id="20" name="TextBox 19">
            <a:extLst>
              <a:ext uri="{FF2B5EF4-FFF2-40B4-BE49-F238E27FC236}">
                <a16:creationId xmlns:a16="http://schemas.microsoft.com/office/drawing/2014/main" id="{9C842D01-EC60-F4D1-1B1B-B7F34166DF0B}"/>
              </a:ext>
            </a:extLst>
          </p:cNvPr>
          <p:cNvSpPr txBox="1"/>
          <p:nvPr/>
        </p:nvSpPr>
        <p:spPr>
          <a:xfrm>
            <a:off x="17869630" y="32328240"/>
            <a:ext cx="2814220" cy="1034808"/>
          </a:xfrm>
          <a:prstGeom prst="rect">
            <a:avLst/>
          </a:prstGeom>
          <a:noFill/>
          <a:ln w="63500">
            <a:noFill/>
          </a:ln>
        </p:spPr>
        <p:txBody>
          <a:bodyPr wrap="square" lIns="360000" tIns="360000" rIns="360000" bIns="360000" rtlCol="0">
            <a:spAutoFit/>
          </a:bodyPr>
          <a:lstStyle/>
          <a:p>
            <a:pPr rtl="0"/>
            <a:r>
              <a:rPr lang="en-US" sz="2000" dirty="0">
                <a:solidFill>
                  <a:srgbClr val="000000"/>
                </a:solidFill>
                <a:latin typeface="Arial"/>
              </a:rPr>
              <a:t>Or</a:t>
            </a:r>
            <a:r>
              <a:rPr lang="en-US" sz="2000" kern="1200" baseline="0" dirty="0">
                <a:solidFill>
                  <a:srgbClr val="000000"/>
                </a:solidFill>
                <a:latin typeface="Arial"/>
              </a:rPr>
              <a:t>iginal </a:t>
            </a:r>
            <a:r>
              <a:rPr lang="en-US" sz="2000" dirty="0">
                <a:solidFill>
                  <a:srgbClr val="000000"/>
                </a:solidFill>
                <a:latin typeface="Arial"/>
              </a:rPr>
              <a:t>C</a:t>
            </a:r>
            <a:r>
              <a:rPr lang="en-US" sz="2000" kern="1200" baseline="0" dirty="0">
                <a:solidFill>
                  <a:srgbClr val="000000"/>
                </a:solidFill>
                <a:latin typeface="Arial"/>
              </a:rPr>
              <a:t>ircuit</a:t>
            </a:r>
          </a:p>
        </p:txBody>
      </p:sp>
      <p:sp>
        <p:nvSpPr>
          <p:cNvPr id="24" name="TextBox 23">
            <a:extLst>
              <a:ext uri="{FF2B5EF4-FFF2-40B4-BE49-F238E27FC236}">
                <a16:creationId xmlns:a16="http://schemas.microsoft.com/office/drawing/2014/main" id="{D42D257A-DA57-D023-AC69-72FCBF057A6B}"/>
              </a:ext>
            </a:extLst>
          </p:cNvPr>
          <p:cNvSpPr txBox="1"/>
          <p:nvPr/>
        </p:nvSpPr>
        <p:spPr>
          <a:xfrm>
            <a:off x="24536262" y="32328240"/>
            <a:ext cx="2814220" cy="1034808"/>
          </a:xfrm>
          <a:prstGeom prst="rect">
            <a:avLst/>
          </a:prstGeom>
          <a:noFill/>
          <a:ln w="63500">
            <a:noFill/>
          </a:ln>
        </p:spPr>
        <p:txBody>
          <a:bodyPr wrap="square" lIns="360000" tIns="360000" rIns="360000" bIns="360000" rtlCol="0">
            <a:spAutoFit/>
          </a:bodyPr>
          <a:lstStyle/>
          <a:p>
            <a:pPr rtl="0"/>
            <a:r>
              <a:rPr lang="en-US" sz="2000" dirty="0">
                <a:solidFill>
                  <a:srgbClr val="000000"/>
                </a:solidFill>
                <a:latin typeface="Arial"/>
              </a:rPr>
              <a:t>Compiled</a:t>
            </a:r>
            <a:r>
              <a:rPr lang="en-US" sz="2000" kern="1200" baseline="0" dirty="0">
                <a:solidFill>
                  <a:srgbClr val="000000"/>
                </a:solidFill>
                <a:latin typeface="Arial"/>
              </a:rPr>
              <a:t> </a:t>
            </a:r>
            <a:r>
              <a:rPr lang="en-US" sz="2000" dirty="0">
                <a:solidFill>
                  <a:srgbClr val="000000"/>
                </a:solidFill>
                <a:latin typeface="Arial"/>
              </a:rPr>
              <a:t>C</a:t>
            </a:r>
            <a:r>
              <a:rPr lang="en-US" sz="2000" kern="1200" baseline="0" dirty="0">
                <a:solidFill>
                  <a:srgbClr val="000000"/>
                </a:solidFill>
                <a:latin typeface="Arial"/>
              </a:rPr>
              <a:t>ircuit</a:t>
            </a:r>
          </a:p>
        </p:txBody>
      </p:sp>
      <p:sp>
        <p:nvSpPr>
          <p:cNvPr id="31" name="TextBox 30">
            <a:extLst>
              <a:ext uri="{FF2B5EF4-FFF2-40B4-BE49-F238E27FC236}">
                <a16:creationId xmlns:a16="http://schemas.microsoft.com/office/drawing/2014/main" id="{A24516D6-E310-592D-FE13-4AF01A5BB9A1}"/>
              </a:ext>
            </a:extLst>
          </p:cNvPr>
          <p:cNvSpPr txBox="1"/>
          <p:nvPr/>
        </p:nvSpPr>
        <p:spPr>
          <a:xfrm>
            <a:off x="17188346" y="35747188"/>
            <a:ext cx="10042341" cy="1958138"/>
          </a:xfrm>
          <a:prstGeom prst="rect">
            <a:avLst/>
          </a:prstGeom>
          <a:noFill/>
          <a:ln w="63500">
            <a:noFill/>
          </a:ln>
        </p:spPr>
        <p:txBody>
          <a:bodyPr wrap="square" lIns="360000" tIns="360000" rIns="360000" bIns="360000" rtlCol="0">
            <a:spAutoFit/>
          </a:bodyPr>
          <a:lstStyle/>
          <a:p>
            <a:pPr marL="457200" indent="-457200" rtl="0">
              <a:buFont typeface="Arial" panose="020B0604020202020204" pitchFamily="34" charset="0"/>
              <a:buChar char="•"/>
            </a:pPr>
            <a:r>
              <a:rPr lang="en-US" sz="4000" dirty="0">
                <a:solidFill>
                  <a:srgbClr val="000000"/>
                </a:solidFill>
                <a:latin typeface="Arial"/>
              </a:rPr>
              <a:t>Application-specific physical design for superconducting platform</a:t>
            </a:r>
            <a:endParaRPr lang="en-US" sz="4000" kern="1200" baseline="0" dirty="0">
              <a:solidFill>
                <a:srgbClr val="000000"/>
              </a:solidFill>
              <a:latin typeface="Arial"/>
            </a:endParaRPr>
          </a:p>
        </p:txBody>
      </p:sp>
      <p:pic>
        <p:nvPicPr>
          <p:cNvPr id="38" name="Picture 37" descr="A picture containing diagram, screenshot, line, text&#10;&#10;Description automatically generated">
            <a:extLst>
              <a:ext uri="{FF2B5EF4-FFF2-40B4-BE49-F238E27FC236}">
                <a16:creationId xmlns:a16="http://schemas.microsoft.com/office/drawing/2014/main" id="{D62EDD81-4A93-0822-DC8E-C3F4D8CAF1D5}"/>
              </a:ext>
            </a:extLst>
          </p:cNvPr>
          <p:cNvPicPr>
            <a:picLocks noChangeAspect="1"/>
          </p:cNvPicPr>
          <p:nvPr/>
        </p:nvPicPr>
        <p:blipFill rotWithShape="1">
          <a:blip r:embed="rId31">
            <a:extLst>
              <a:ext uri="{28A0092B-C50C-407E-A947-70E740481C1C}">
                <a14:useLocalDpi xmlns:a14="http://schemas.microsoft.com/office/drawing/2010/main" val="0"/>
              </a:ext>
            </a:extLst>
          </a:blip>
          <a:srcRect t="26706" b="28967"/>
          <a:stretch/>
        </p:blipFill>
        <p:spPr>
          <a:xfrm>
            <a:off x="20649069" y="37559900"/>
            <a:ext cx="4251758" cy="2082865"/>
          </a:xfrm>
          <a:prstGeom prst="rect">
            <a:avLst/>
          </a:prstGeom>
          <a:ln w="28575">
            <a:solidFill>
              <a:srgbClr val="0065BD"/>
            </a:solidFill>
          </a:ln>
        </p:spPr>
      </p:pic>
      <p:grpSp>
        <p:nvGrpSpPr>
          <p:cNvPr id="1140" name="Group 1139">
            <a:extLst>
              <a:ext uri="{FF2B5EF4-FFF2-40B4-BE49-F238E27FC236}">
                <a16:creationId xmlns:a16="http://schemas.microsoft.com/office/drawing/2014/main" id="{5F75B740-3990-93EC-0F6B-7BE0E4BA8FCB}"/>
              </a:ext>
            </a:extLst>
          </p:cNvPr>
          <p:cNvGrpSpPr/>
          <p:nvPr/>
        </p:nvGrpSpPr>
        <p:grpSpPr>
          <a:xfrm>
            <a:off x="27599206" y="29690684"/>
            <a:ext cx="646879" cy="540000"/>
            <a:chOff x="1858334" y="7934418"/>
            <a:chExt cx="646879" cy="540000"/>
          </a:xfrm>
        </p:grpSpPr>
        <p:sp>
          <p:nvSpPr>
            <p:cNvPr id="1150" name="Oval 1149">
              <a:extLst>
                <a:ext uri="{FF2B5EF4-FFF2-40B4-BE49-F238E27FC236}">
                  <a16:creationId xmlns:a16="http://schemas.microsoft.com/office/drawing/2014/main" id="{1B19211C-415F-297E-CBA6-943F423BA256}"/>
                </a:ext>
              </a:extLst>
            </p:cNvPr>
            <p:cNvSpPr/>
            <p:nvPr/>
          </p:nvSpPr>
          <p:spPr>
            <a:xfrm>
              <a:off x="1911773" y="7934418"/>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1151" name="TextBox 1150">
              <a:extLst>
                <a:ext uri="{FF2B5EF4-FFF2-40B4-BE49-F238E27FC236}">
                  <a16:creationId xmlns:a16="http://schemas.microsoft.com/office/drawing/2014/main" id="{86694BC9-B2C6-56FD-58E0-E0DC9276BB97}"/>
                </a:ext>
              </a:extLst>
            </p:cNvPr>
            <p:cNvSpPr txBox="1"/>
            <p:nvPr/>
          </p:nvSpPr>
          <p:spPr>
            <a:xfrm>
              <a:off x="1858334" y="7976334"/>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9</a:t>
              </a:r>
              <a:endParaRPr lang="en-DE" sz="2800" dirty="0">
                <a:solidFill>
                  <a:srgbClr val="0065BD"/>
                </a:solidFill>
                <a:latin typeface="Arial" panose="020B0604020202020204" pitchFamily="34" charset="0"/>
                <a:cs typeface="Arial" panose="020B0604020202020204" pitchFamily="34" charset="0"/>
              </a:endParaRPr>
            </a:p>
          </p:txBody>
        </p:sp>
      </p:grpSp>
      <p:grpSp>
        <p:nvGrpSpPr>
          <p:cNvPr id="1167" name="Group 1166">
            <a:extLst>
              <a:ext uri="{FF2B5EF4-FFF2-40B4-BE49-F238E27FC236}">
                <a16:creationId xmlns:a16="http://schemas.microsoft.com/office/drawing/2014/main" id="{D337E724-7465-11DA-0426-5B6D0B8FB72D}"/>
              </a:ext>
            </a:extLst>
          </p:cNvPr>
          <p:cNvGrpSpPr/>
          <p:nvPr/>
        </p:nvGrpSpPr>
        <p:grpSpPr>
          <a:xfrm>
            <a:off x="27599206" y="20873319"/>
            <a:ext cx="646879" cy="540000"/>
            <a:chOff x="1858334" y="7934418"/>
            <a:chExt cx="646879" cy="540000"/>
          </a:xfrm>
        </p:grpSpPr>
        <p:sp>
          <p:nvSpPr>
            <p:cNvPr id="1177" name="Oval 1176">
              <a:extLst>
                <a:ext uri="{FF2B5EF4-FFF2-40B4-BE49-F238E27FC236}">
                  <a16:creationId xmlns:a16="http://schemas.microsoft.com/office/drawing/2014/main" id="{B3C59276-DA96-D788-E133-163EEAB5F190}"/>
                </a:ext>
              </a:extLst>
            </p:cNvPr>
            <p:cNvSpPr/>
            <p:nvPr/>
          </p:nvSpPr>
          <p:spPr>
            <a:xfrm>
              <a:off x="1911773" y="7934418"/>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1178" name="TextBox 1177">
              <a:extLst>
                <a:ext uri="{FF2B5EF4-FFF2-40B4-BE49-F238E27FC236}">
                  <a16:creationId xmlns:a16="http://schemas.microsoft.com/office/drawing/2014/main" id="{2C7AA9D5-4F76-F260-B4C6-CC53D345A7E1}"/>
                </a:ext>
              </a:extLst>
            </p:cNvPr>
            <p:cNvSpPr txBox="1"/>
            <p:nvPr/>
          </p:nvSpPr>
          <p:spPr>
            <a:xfrm>
              <a:off x="1858334" y="7976334"/>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3</a:t>
              </a:r>
              <a:endParaRPr lang="en-DE" sz="2800" dirty="0">
                <a:solidFill>
                  <a:srgbClr val="0065BD"/>
                </a:solidFill>
                <a:latin typeface="Arial" panose="020B0604020202020204" pitchFamily="34" charset="0"/>
                <a:cs typeface="Arial" panose="020B0604020202020204" pitchFamily="34" charset="0"/>
              </a:endParaRPr>
            </a:p>
          </p:txBody>
        </p:sp>
      </p:grpSp>
      <p:grpSp>
        <p:nvGrpSpPr>
          <p:cNvPr id="1179" name="Group 1178">
            <a:extLst>
              <a:ext uri="{FF2B5EF4-FFF2-40B4-BE49-F238E27FC236}">
                <a16:creationId xmlns:a16="http://schemas.microsoft.com/office/drawing/2014/main" id="{29F13ED9-F817-C8B0-3C9E-8BF720975B53}"/>
              </a:ext>
            </a:extLst>
          </p:cNvPr>
          <p:cNvGrpSpPr/>
          <p:nvPr/>
        </p:nvGrpSpPr>
        <p:grpSpPr>
          <a:xfrm>
            <a:off x="26241552" y="9790745"/>
            <a:ext cx="646879" cy="540000"/>
            <a:chOff x="1858334" y="7934418"/>
            <a:chExt cx="646879" cy="540000"/>
          </a:xfrm>
        </p:grpSpPr>
        <p:sp>
          <p:nvSpPr>
            <p:cNvPr id="1180" name="Oval 1179">
              <a:extLst>
                <a:ext uri="{FF2B5EF4-FFF2-40B4-BE49-F238E27FC236}">
                  <a16:creationId xmlns:a16="http://schemas.microsoft.com/office/drawing/2014/main" id="{F36F1996-E118-ED1A-8C4D-3AE19EB23CE5}"/>
                </a:ext>
              </a:extLst>
            </p:cNvPr>
            <p:cNvSpPr/>
            <p:nvPr/>
          </p:nvSpPr>
          <p:spPr>
            <a:xfrm>
              <a:off x="1911773" y="7934418"/>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1181" name="TextBox 1180">
              <a:extLst>
                <a:ext uri="{FF2B5EF4-FFF2-40B4-BE49-F238E27FC236}">
                  <a16:creationId xmlns:a16="http://schemas.microsoft.com/office/drawing/2014/main" id="{15D2D022-833D-9B28-95E7-74EB9CBF0F97}"/>
                </a:ext>
              </a:extLst>
            </p:cNvPr>
            <p:cNvSpPr txBox="1"/>
            <p:nvPr/>
          </p:nvSpPr>
          <p:spPr>
            <a:xfrm>
              <a:off x="1858334" y="7976334"/>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12</a:t>
              </a:r>
              <a:endParaRPr lang="en-DE" sz="2800" dirty="0">
                <a:solidFill>
                  <a:srgbClr val="0065BD"/>
                </a:solidFill>
                <a:latin typeface="Arial" panose="020B0604020202020204" pitchFamily="34" charset="0"/>
                <a:cs typeface="Arial" panose="020B0604020202020204" pitchFamily="34" charset="0"/>
              </a:endParaRPr>
            </a:p>
          </p:txBody>
        </p:sp>
      </p:grpSp>
      <p:sp>
        <p:nvSpPr>
          <p:cNvPr id="80" name="TextBox 79">
            <a:extLst>
              <a:ext uri="{FF2B5EF4-FFF2-40B4-BE49-F238E27FC236}">
                <a16:creationId xmlns:a16="http://schemas.microsoft.com/office/drawing/2014/main" id="{A54DF310-8E17-6E35-05CD-99C78C145777}"/>
              </a:ext>
            </a:extLst>
          </p:cNvPr>
          <p:cNvSpPr txBox="1"/>
          <p:nvPr/>
        </p:nvSpPr>
        <p:spPr>
          <a:xfrm>
            <a:off x="1609676" y="21578672"/>
            <a:ext cx="11231263" cy="1342584"/>
          </a:xfrm>
          <a:prstGeom prst="rect">
            <a:avLst/>
          </a:prstGeom>
          <a:noFill/>
          <a:ln w="63500">
            <a:noFill/>
          </a:ln>
        </p:spPr>
        <p:txBody>
          <a:bodyPr wrap="square" lIns="360000" tIns="360000" rIns="360000" bIns="360000" rtlCol="0">
            <a:spAutoFit/>
          </a:bodyPr>
          <a:lstStyle/>
          <a:p>
            <a:pPr rtl="0"/>
            <a:endParaRPr lang="de-DE" sz="4000" kern="1200" baseline="0" dirty="0">
              <a:solidFill>
                <a:srgbClr val="000000"/>
              </a:solidFill>
              <a:latin typeface="Arial"/>
            </a:endParaRPr>
          </a:p>
        </p:txBody>
      </p:sp>
      <p:sp>
        <p:nvSpPr>
          <p:cNvPr id="81" name="TextBox 80">
            <a:extLst>
              <a:ext uri="{FF2B5EF4-FFF2-40B4-BE49-F238E27FC236}">
                <a16:creationId xmlns:a16="http://schemas.microsoft.com/office/drawing/2014/main" id="{10E134BF-F09E-36C9-02D2-801D384B6763}"/>
              </a:ext>
            </a:extLst>
          </p:cNvPr>
          <p:cNvSpPr txBox="1"/>
          <p:nvPr/>
        </p:nvSpPr>
        <p:spPr>
          <a:xfrm>
            <a:off x="1609676" y="25754672"/>
            <a:ext cx="11434011" cy="5035903"/>
          </a:xfrm>
          <a:prstGeom prst="rect">
            <a:avLst/>
          </a:prstGeom>
          <a:noFill/>
          <a:ln w="63500">
            <a:noFill/>
          </a:ln>
        </p:spPr>
        <p:txBody>
          <a:bodyPr wrap="square" lIns="360000" tIns="360000" rIns="360000" bIns="360000" rtlCol="0">
            <a:spAutoFit/>
          </a:bodyPr>
          <a:lstStyle/>
          <a:p>
            <a:pPr marL="571500" indent="-571500" rtl="0">
              <a:buFont typeface="Arial" panose="020B0604020202020204" pitchFamily="34" charset="0"/>
              <a:buChar char="•"/>
            </a:pPr>
            <a:r>
              <a:rPr lang="en-US" sz="4000" kern="1200" baseline="0" dirty="0">
                <a:solidFill>
                  <a:srgbClr val="000000"/>
                </a:solidFill>
                <a:latin typeface="Arial"/>
              </a:rPr>
              <a:t>Determining good compilation options</a:t>
            </a:r>
          </a:p>
          <a:p>
            <a:pPr marL="571500" indent="-571500" rtl="0">
              <a:buFont typeface="Arial" panose="020B0604020202020204" pitchFamily="34" charset="0"/>
              <a:buChar char="•"/>
            </a:pPr>
            <a:r>
              <a:rPr lang="en-US" sz="4000" dirty="0">
                <a:solidFill>
                  <a:srgbClr val="000000"/>
                </a:solidFill>
                <a:latin typeface="Arial"/>
              </a:rPr>
              <a:t>Reversible circuit/quantum oracle synthesis</a:t>
            </a:r>
          </a:p>
          <a:p>
            <a:pPr marL="571500" indent="-571500" rtl="0">
              <a:buFont typeface="Arial" panose="020B0604020202020204" pitchFamily="34" charset="0"/>
              <a:buChar char="•"/>
            </a:pPr>
            <a:r>
              <a:rPr lang="en-US" sz="4000" dirty="0">
                <a:solidFill>
                  <a:srgbClr val="000000"/>
                </a:solidFill>
                <a:latin typeface="Arial"/>
              </a:rPr>
              <a:t>Technology-specific mapping</a:t>
            </a:r>
          </a:p>
          <a:p>
            <a:pPr marL="1036638" lvl="1" indent="-401638">
              <a:buFont typeface="Arial" panose="020B0604020202020204" pitchFamily="34" charset="0"/>
              <a:buChar char="•"/>
            </a:pPr>
            <a:r>
              <a:rPr lang="en-US" sz="4000" dirty="0">
                <a:solidFill>
                  <a:srgbClr val="000000"/>
                </a:solidFill>
                <a:latin typeface="Arial"/>
              </a:rPr>
              <a:t>Quantum circuit mapping/SWAP gate insertion</a:t>
            </a:r>
          </a:p>
          <a:p>
            <a:pPr marL="1036638" lvl="1" indent="-401638">
              <a:buFont typeface="Arial" panose="020B0604020202020204" pitchFamily="34" charset="0"/>
              <a:buChar char="•"/>
            </a:pPr>
            <a:r>
              <a:rPr lang="en-US" sz="4000" dirty="0">
                <a:solidFill>
                  <a:srgbClr val="000000"/>
                </a:solidFill>
                <a:latin typeface="Arial"/>
              </a:rPr>
              <a:t>Shuttling for Trapped Ions</a:t>
            </a:r>
          </a:p>
          <a:p>
            <a:pPr marL="571500" indent="-571500">
              <a:buFont typeface="Arial" panose="020B0604020202020204" pitchFamily="34" charset="0"/>
              <a:buChar char="•"/>
            </a:pPr>
            <a:r>
              <a:rPr lang="en-US" sz="4000" kern="1200" baseline="0" dirty="0">
                <a:solidFill>
                  <a:srgbClr val="000000"/>
                </a:solidFill>
                <a:latin typeface="Arial"/>
              </a:rPr>
              <a:t>Multi-level (</a:t>
            </a:r>
            <a:r>
              <a:rPr lang="en-US" sz="4000" kern="1200" baseline="0" dirty="0" err="1">
                <a:solidFill>
                  <a:srgbClr val="000000"/>
                </a:solidFill>
                <a:latin typeface="Arial"/>
              </a:rPr>
              <a:t>Qudit</a:t>
            </a:r>
            <a:r>
              <a:rPr lang="en-US" sz="4000" kern="1200" baseline="0" dirty="0">
                <a:solidFill>
                  <a:srgbClr val="000000"/>
                </a:solidFill>
                <a:latin typeface="Arial"/>
              </a:rPr>
              <a:t>) Compilation </a:t>
            </a:r>
          </a:p>
        </p:txBody>
      </p:sp>
      <p:sp>
        <p:nvSpPr>
          <p:cNvPr id="82" name="TextBox 81">
            <a:extLst>
              <a:ext uri="{FF2B5EF4-FFF2-40B4-BE49-F238E27FC236}">
                <a16:creationId xmlns:a16="http://schemas.microsoft.com/office/drawing/2014/main" id="{8194B796-FCEC-DCBA-C0F2-799625EDB375}"/>
              </a:ext>
            </a:extLst>
          </p:cNvPr>
          <p:cNvSpPr txBox="1"/>
          <p:nvPr/>
        </p:nvSpPr>
        <p:spPr>
          <a:xfrm>
            <a:off x="1609676" y="34020000"/>
            <a:ext cx="11434011" cy="1342584"/>
          </a:xfrm>
          <a:prstGeom prst="rect">
            <a:avLst/>
          </a:prstGeom>
          <a:noFill/>
          <a:ln w="63500">
            <a:noFill/>
          </a:ln>
        </p:spPr>
        <p:txBody>
          <a:bodyPr wrap="square" lIns="360000" tIns="360000" rIns="360000" bIns="360000" rtlCol="0">
            <a:spAutoFit/>
          </a:bodyPr>
          <a:lstStyle/>
          <a:p>
            <a:pPr rtl="0"/>
            <a:endParaRPr lang="de-DE" sz="4000" kern="1200" baseline="0" dirty="0">
              <a:solidFill>
                <a:srgbClr val="000000"/>
              </a:solidFill>
              <a:latin typeface="Arial"/>
            </a:endParaRPr>
          </a:p>
        </p:txBody>
      </p:sp>
      <p:pic>
        <p:nvPicPr>
          <p:cNvPr id="105" name="Picture 104">
            <a:extLst>
              <a:ext uri="{FF2B5EF4-FFF2-40B4-BE49-F238E27FC236}">
                <a16:creationId xmlns:a16="http://schemas.microsoft.com/office/drawing/2014/main" id="{8DA2C714-E9E4-EBFD-88C1-B18BCFD2945E}"/>
              </a:ext>
            </a:extLst>
          </p:cNvPr>
          <p:cNvPicPr>
            <a:picLocks noChangeAspect="1"/>
          </p:cNvPicPr>
          <p:nvPr/>
        </p:nvPicPr>
        <p:blipFill rotWithShape="1">
          <a:blip r:embed="rId27"/>
          <a:srcRect r="50481"/>
          <a:stretch/>
        </p:blipFill>
        <p:spPr>
          <a:xfrm>
            <a:off x="1763280" y="31068334"/>
            <a:ext cx="2701426" cy="1313228"/>
          </a:xfrm>
          <a:prstGeom prst="rect">
            <a:avLst/>
          </a:prstGeom>
        </p:spPr>
      </p:pic>
      <p:pic>
        <p:nvPicPr>
          <p:cNvPr id="106" name="Picture 105">
            <a:extLst>
              <a:ext uri="{FF2B5EF4-FFF2-40B4-BE49-F238E27FC236}">
                <a16:creationId xmlns:a16="http://schemas.microsoft.com/office/drawing/2014/main" id="{A9201B53-3FD5-19B0-1173-7F6BD1787397}"/>
              </a:ext>
            </a:extLst>
          </p:cNvPr>
          <p:cNvPicPr>
            <a:picLocks noChangeAspect="1"/>
          </p:cNvPicPr>
          <p:nvPr/>
        </p:nvPicPr>
        <p:blipFill rotWithShape="1">
          <a:blip r:embed="rId28"/>
          <a:srcRect r="30317"/>
          <a:stretch/>
        </p:blipFill>
        <p:spPr>
          <a:xfrm>
            <a:off x="6352912" y="31068334"/>
            <a:ext cx="6298380" cy="1313228"/>
          </a:xfrm>
          <a:prstGeom prst="rect">
            <a:avLst/>
          </a:prstGeom>
        </p:spPr>
      </p:pic>
      <p:sp>
        <p:nvSpPr>
          <p:cNvPr id="107" name="Chevron 106">
            <a:extLst>
              <a:ext uri="{FF2B5EF4-FFF2-40B4-BE49-F238E27FC236}">
                <a16:creationId xmlns:a16="http://schemas.microsoft.com/office/drawing/2014/main" id="{E0E52BC3-6878-B079-3778-4C0D1043AB94}"/>
              </a:ext>
            </a:extLst>
          </p:cNvPr>
          <p:cNvSpPr/>
          <p:nvPr/>
        </p:nvSpPr>
        <p:spPr>
          <a:xfrm>
            <a:off x="5305075" y="31278418"/>
            <a:ext cx="554950" cy="1002078"/>
          </a:xfrm>
          <a:prstGeom prst="chevron">
            <a:avLst/>
          </a:prstGeom>
          <a:solidFill>
            <a:srgbClr val="0065BD"/>
          </a:solidFill>
          <a:ln w="76200">
            <a:solidFill>
              <a:srgbClr val="0065BD"/>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AT"/>
          </a:p>
        </p:txBody>
      </p:sp>
      <p:sp>
        <p:nvSpPr>
          <p:cNvPr id="1041" name="Rectangle 1040">
            <a:extLst>
              <a:ext uri="{FF2B5EF4-FFF2-40B4-BE49-F238E27FC236}">
                <a16:creationId xmlns:a16="http://schemas.microsoft.com/office/drawing/2014/main" id="{73D1D026-6A30-102F-81AE-827B3662B84B}"/>
              </a:ext>
            </a:extLst>
          </p:cNvPr>
          <p:cNvSpPr/>
          <p:nvPr/>
        </p:nvSpPr>
        <p:spPr>
          <a:xfrm>
            <a:off x="1602504" y="20751901"/>
            <a:ext cx="11333348" cy="3731389"/>
          </a:xfrm>
          <a:prstGeom prst="rect">
            <a:avLst/>
          </a:prstGeom>
          <a:noFill/>
          <a:ln w="76200">
            <a:solidFill>
              <a:srgbClr val="0065BD"/>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3200"/>
          </a:p>
        </p:txBody>
      </p:sp>
      <p:sp>
        <p:nvSpPr>
          <p:cNvPr id="1042" name="TextBox 1041">
            <a:extLst>
              <a:ext uri="{FF2B5EF4-FFF2-40B4-BE49-F238E27FC236}">
                <a16:creationId xmlns:a16="http://schemas.microsoft.com/office/drawing/2014/main" id="{C410A63D-2D2D-FC68-B6B0-0299B0E7C4E4}"/>
              </a:ext>
            </a:extLst>
          </p:cNvPr>
          <p:cNvSpPr txBox="1"/>
          <p:nvPr/>
        </p:nvSpPr>
        <p:spPr>
          <a:xfrm>
            <a:off x="1641152" y="20751902"/>
            <a:ext cx="11294700" cy="769441"/>
          </a:xfrm>
          <a:prstGeom prst="rect">
            <a:avLst/>
          </a:prstGeom>
          <a:solidFill>
            <a:srgbClr val="0065BD"/>
          </a:solidFill>
          <a:ln w="63500">
            <a:solidFill>
              <a:srgbClr val="0065BD"/>
            </a:solidFill>
          </a:ln>
        </p:spPr>
        <p:txBody>
          <a:bodyPr wrap="square" lIns="540000" rtlCol="0">
            <a:spAutoFit/>
          </a:bodyPr>
          <a:lstStyle/>
          <a:p>
            <a:r>
              <a:rPr lang="en-GB" sz="4400" b="1" dirty="0">
                <a:ln>
                  <a:noFill/>
                </a:ln>
                <a:solidFill>
                  <a:schemeClr val="bg1"/>
                </a:solidFill>
                <a:latin typeface="Arial" panose="020B0604020202020204" pitchFamily="34" charset="0"/>
                <a:cs typeface="Arial" panose="020B0604020202020204" pitchFamily="34" charset="0"/>
              </a:rPr>
              <a:t>Application</a:t>
            </a:r>
            <a:endParaRPr lang="en-NL" sz="4400" b="1" dirty="0">
              <a:ln>
                <a:noFill/>
              </a:ln>
              <a:solidFill>
                <a:schemeClr val="bg1"/>
              </a:solidFill>
              <a:latin typeface="Arial" panose="020B0604020202020204" pitchFamily="34" charset="0"/>
              <a:cs typeface="Arial" panose="020B0604020202020204" pitchFamily="34" charset="0"/>
            </a:endParaRPr>
          </a:p>
        </p:txBody>
      </p:sp>
      <p:sp>
        <p:nvSpPr>
          <p:cNvPr id="1044" name="Rectangle 1043">
            <a:extLst>
              <a:ext uri="{FF2B5EF4-FFF2-40B4-BE49-F238E27FC236}">
                <a16:creationId xmlns:a16="http://schemas.microsoft.com/office/drawing/2014/main" id="{B35C336D-C4F5-6238-86B2-2B74100F591D}"/>
              </a:ext>
            </a:extLst>
          </p:cNvPr>
          <p:cNvSpPr/>
          <p:nvPr/>
        </p:nvSpPr>
        <p:spPr>
          <a:xfrm>
            <a:off x="1602504" y="25075817"/>
            <a:ext cx="11333348" cy="7567685"/>
          </a:xfrm>
          <a:prstGeom prst="rect">
            <a:avLst/>
          </a:prstGeom>
          <a:noFill/>
          <a:ln w="76200">
            <a:solidFill>
              <a:srgbClr val="0065BD"/>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3200"/>
          </a:p>
        </p:txBody>
      </p:sp>
      <p:sp>
        <p:nvSpPr>
          <p:cNvPr id="1046" name="Rectangle 1045">
            <a:extLst>
              <a:ext uri="{FF2B5EF4-FFF2-40B4-BE49-F238E27FC236}">
                <a16:creationId xmlns:a16="http://schemas.microsoft.com/office/drawing/2014/main" id="{11250C75-FBCA-F5CB-EA4A-846619F95806}"/>
              </a:ext>
            </a:extLst>
          </p:cNvPr>
          <p:cNvSpPr/>
          <p:nvPr/>
        </p:nvSpPr>
        <p:spPr>
          <a:xfrm>
            <a:off x="1609676" y="33195809"/>
            <a:ext cx="11333348" cy="3811993"/>
          </a:xfrm>
          <a:prstGeom prst="rect">
            <a:avLst/>
          </a:prstGeom>
          <a:noFill/>
          <a:ln w="76200">
            <a:solidFill>
              <a:srgbClr val="0065BD"/>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3200"/>
          </a:p>
        </p:txBody>
      </p:sp>
      <p:sp>
        <p:nvSpPr>
          <p:cNvPr id="1047" name="TextBox 1046">
            <a:extLst>
              <a:ext uri="{FF2B5EF4-FFF2-40B4-BE49-F238E27FC236}">
                <a16:creationId xmlns:a16="http://schemas.microsoft.com/office/drawing/2014/main" id="{D22D8560-E67F-6BA2-55E9-ED76FEF7B4C1}"/>
              </a:ext>
            </a:extLst>
          </p:cNvPr>
          <p:cNvSpPr txBox="1"/>
          <p:nvPr/>
        </p:nvSpPr>
        <p:spPr>
          <a:xfrm>
            <a:off x="1669831" y="33195809"/>
            <a:ext cx="11266020" cy="769441"/>
          </a:xfrm>
          <a:prstGeom prst="rect">
            <a:avLst/>
          </a:prstGeom>
          <a:solidFill>
            <a:srgbClr val="0065BD"/>
          </a:solidFill>
          <a:ln w="76200">
            <a:solidFill>
              <a:srgbClr val="0065BD"/>
            </a:solidFill>
          </a:ln>
        </p:spPr>
        <p:txBody>
          <a:bodyPr wrap="square" lIns="540000" rtlCol="0">
            <a:spAutoFit/>
          </a:bodyPr>
          <a:lstStyle/>
          <a:p>
            <a:r>
              <a:rPr lang="en-GB" sz="4400" b="1" dirty="0">
                <a:ln>
                  <a:noFill/>
                </a:ln>
                <a:solidFill>
                  <a:schemeClr val="bg1"/>
                </a:solidFill>
                <a:latin typeface="Arial" panose="020B0604020202020204" pitchFamily="34" charset="0"/>
                <a:cs typeface="Arial" panose="020B0604020202020204" pitchFamily="34" charset="0"/>
              </a:rPr>
              <a:t>Error Correction</a:t>
            </a:r>
            <a:endParaRPr lang="en-NL" sz="4400" b="1" dirty="0">
              <a:ln>
                <a:noFill/>
              </a:ln>
              <a:solidFill>
                <a:schemeClr val="bg1"/>
              </a:solidFill>
              <a:latin typeface="Arial" panose="020B0604020202020204" pitchFamily="34" charset="0"/>
              <a:cs typeface="Arial" panose="020B0604020202020204" pitchFamily="34" charset="0"/>
            </a:endParaRPr>
          </a:p>
        </p:txBody>
      </p:sp>
      <p:sp>
        <p:nvSpPr>
          <p:cNvPr id="1048" name="TextBox 1047">
            <a:extLst>
              <a:ext uri="{FF2B5EF4-FFF2-40B4-BE49-F238E27FC236}">
                <a16:creationId xmlns:a16="http://schemas.microsoft.com/office/drawing/2014/main" id="{A018779E-AA02-998B-FA6E-11CAB9CD183C}"/>
              </a:ext>
            </a:extLst>
          </p:cNvPr>
          <p:cNvSpPr txBox="1"/>
          <p:nvPr/>
        </p:nvSpPr>
        <p:spPr>
          <a:xfrm>
            <a:off x="1612133" y="25120120"/>
            <a:ext cx="11323718" cy="769441"/>
          </a:xfrm>
          <a:prstGeom prst="rect">
            <a:avLst/>
          </a:prstGeom>
          <a:solidFill>
            <a:srgbClr val="0065BD"/>
          </a:solidFill>
          <a:ln w="63500">
            <a:solidFill>
              <a:srgbClr val="0065BD"/>
            </a:solidFill>
          </a:ln>
        </p:spPr>
        <p:txBody>
          <a:bodyPr wrap="square" lIns="540000" rtlCol="0">
            <a:spAutoFit/>
          </a:bodyPr>
          <a:lstStyle/>
          <a:p>
            <a:r>
              <a:rPr lang="en-GB" sz="4400" b="1" dirty="0">
                <a:ln>
                  <a:noFill/>
                </a:ln>
                <a:solidFill>
                  <a:schemeClr val="bg1"/>
                </a:solidFill>
                <a:latin typeface="Arial" panose="020B0604020202020204" pitchFamily="34" charset="0"/>
                <a:cs typeface="Arial" panose="020B0604020202020204" pitchFamily="34" charset="0"/>
              </a:rPr>
              <a:t>Compilation</a:t>
            </a:r>
            <a:endParaRPr lang="en-NL" sz="4400" b="1" dirty="0">
              <a:ln>
                <a:noFill/>
              </a:ln>
              <a:solidFill>
                <a:schemeClr val="bg1"/>
              </a:solidFill>
              <a:latin typeface="Arial" panose="020B0604020202020204" pitchFamily="34" charset="0"/>
              <a:cs typeface="Arial" panose="020B0604020202020204" pitchFamily="34" charset="0"/>
            </a:endParaRPr>
          </a:p>
        </p:txBody>
      </p:sp>
      <p:grpSp>
        <p:nvGrpSpPr>
          <p:cNvPr id="1085" name="Group 1084">
            <a:extLst>
              <a:ext uri="{FF2B5EF4-FFF2-40B4-BE49-F238E27FC236}">
                <a16:creationId xmlns:a16="http://schemas.microsoft.com/office/drawing/2014/main" id="{2C3CD6A1-68E2-A6D6-BAA3-ED163D042946}"/>
              </a:ext>
            </a:extLst>
          </p:cNvPr>
          <p:cNvGrpSpPr/>
          <p:nvPr/>
        </p:nvGrpSpPr>
        <p:grpSpPr>
          <a:xfrm>
            <a:off x="10067953" y="25195109"/>
            <a:ext cx="2710793" cy="540000"/>
            <a:chOff x="25637887" y="25195109"/>
            <a:chExt cx="2710793" cy="540000"/>
          </a:xfrm>
        </p:grpSpPr>
        <p:grpSp>
          <p:nvGrpSpPr>
            <p:cNvPr id="1060" name="Group 1059">
              <a:extLst>
                <a:ext uri="{FF2B5EF4-FFF2-40B4-BE49-F238E27FC236}">
                  <a16:creationId xmlns:a16="http://schemas.microsoft.com/office/drawing/2014/main" id="{4E5C3E82-A904-4B45-CF2A-1F2EC0CD3D7C}"/>
                </a:ext>
              </a:extLst>
            </p:cNvPr>
            <p:cNvGrpSpPr/>
            <p:nvPr/>
          </p:nvGrpSpPr>
          <p:grpSpPr>
            <a:xfrm>
              <a:off x="27701801" y="25195109"/>
              <a:ext cx="646879" cy="540000"/>
              <a:chOff x="1858334" y="7934418"/>
              <a:chExt cx="646879" cy="540000"/>
            </a:xfrm>
          </p:grpSpPr>
          <p:sp>
            <p:nvSpPr>
              <p:cNvPr id="1061" name="Oval 1060">
                <a:extLst>
                  <a:ext uri="{FF2B5EF4-FFF2-40B4-BE49-F238E27FC236}">
                    <a16:creationId xmlns:a16="http://schemas.microsoft.com/office/drawing/2014/main" id="{6EF606B0-CDA6-C110-4234-9C6522DF1268}"/>
                  </a:ext>
                </a:extLst>
              </p:cNvPr>
              <p:cNvSpPr/>
              <p:nvPr/>
            </p:nvSpPr>
            <p:spPr>
              <a:xfrm>
                <a:off x="1911773" y="7934418"/>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1062" name="TextBox 1061">
                <a:extLst>
                  <a:ext uri="{FF2B5EF4-FFF2-40B4-BE49-F238E27FC236}">
                    <a16:creationId xmlns:a16="http://schemas.microsoft.com/office/drawing/2014/main" id="{E321A2B1-6590-662C-C143-1C89EEA74C9C}"/>
                  </a:ext>
                </a:extLst>
              </p:cNvPr>
              <p:cNvSpPr txBox="1"/>
              <p:nvPr/>
            </p:nvSpPr>
            <p:spPr>
              <a:xfrm>
                <a:off x="1858334" y="7976334"/>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8</a:t>
                </a:r>
                <a:endParaRPr lang="en-DE" sz="2800" dirty="0">
                  <a:solidFill>
                    <a:srgbClr val="0065BD"/>
                  </a:solidFill>
                  <a:latin typeface="Arial" panose="020B0604020202020204" pitchFamily="34" charset="0"/>
                  <a:cs typeface="Arial" panose="020B0604020202020204" pitchFamily="34" charset="0"/>
                </a:endParaRPr>
              </a:p>
            </p:txBody>
          </p:sp>
        </p:grpSp>
        <p:grpSp>
          <p:nvGrpSpPr>
            <p:cNvPr id="1063" name="Group 1062">
              <a:extLst>
                <a:ext uri="{FF2B5EF4-FFF2-40B4-BE49-F238E27FC236}">
                  <a16:creationId xmlns:a16="http://schemas.microsoft.com/office/drawing/2014/main" id="{93D061E7-5D41-7AD1-70FE-057450234310}"/>
                </a:ext>
              </a:extLst>
            </p:cNvPr>
            <p:cNvGrpSpPr/>
            <p:nvPr/>
          </p:nvGrpSpPr>
          <p:grpSpPr>
            <a:xfrm>
              <a:off x="27013829" y="25195109"/>
              <a:ext cx="646879" cy="540000"/>
              <a:chOff x="1858334" y="7934418"/>
              <a:chExt cx="646879" cy="540000"/>
            </a:xfrm>
          </p:grpSpPr>
          <p:sp>
            <p:nvSpPr>
              <p:cNvPr id="1064" name="Oval 1063">
                <a:extLst>
                  <a:ext uri="{FF2B5EF4-FFF2-40B4-BE49-F238E27FC236}">
                    <a16:creationId xmlns:a16="http://schemas.microsoft.com/office/drawing/2014/main" id="{20C1E24A-B5A0-A7A0-652E-DD2C9FF0DF0E}"/>
                  </a:ext>
                </a:extLst>
              </p:cNvPr>
              <p:cNvSpPr/>
              <p:nvPr/>
            </p:nvSpPr>
            <p:spPr>
              <a:xfrm>
                <a:off x="1911773" y="7934418"/>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1065" name="TextBox 1064">
                <a:extLst>
                  <a:ext uri="{FF2B5EF4-FFF2-40B4-BE49-F238E27FC236}">
                    <a16:creationId xmlns:a16="http://schemas.microsoft.com/office/drawing/2014/main" id="{E6A4FB44-312D-C61F-A163-C99705FDA576}"/>
                  </a:ext>
                </a:extLst>
              </p:cNvPr>
              <p:cNvSpPr txBox="1"/>
              <p:nvPr/>
            </p:nvSpPr>
            <p:spPr>
              <a:xfrm>
                <a:off x="1858334" y="7976334"/>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7</a:t>
                </a:r>
                <a:endParaRPr lang="en-DE" sz="2800" dirty="0">
                  <a:solidFill>
                    <a:srgbClr val="0065BD"/>
                  </a:solidFill>
                  <a:latin typeface="Arial" panose="020B0604020202020204" pitchFamily="34" charset="0"/>
                  <a:cs typeface="Arial" panose="020B0604020202020204" pitchFamily="34" charset="0"/>
                </a:endParaRPr>
              </a:p>
            </p:txBody>
          </p:sp>
        </p:grpSp>
        <p:grpSp>
          <p:nvGrpSpPr>
            <p:cNvPr id="1066" name="Group 1065">
              <a:extLst>
                <a:ext uri="{FF2B5EF4-FFF2-40B4-BE49-F238E27FC236}">
                  <a16:creationId xmlns:a16="http://schemas.microsoft.com/office/drawing/2014/main" id="{7F7FB152-0A3D-91A4-DCDD-9ED9EACDAE6F}"/>
                </a:ext>
              </a:extLst>
            </p:cNvPr>
            <p:cNvGrpSpPr/>
            <p:nvPr/>
          </p:nvGrpSpPr>
          <p:grpSpPr>
            <a:xfrm>
              <a:off x="26325858" y="25195109"/>
              <a:ext cx="646879" cy="540000"/>
              <a:chOff x="1858334" y="7934418"/>
              <a:chExt cx="646879" cy="540000"/>
            </a:xfrm>
          </p:grpSpPr>
          <p:sp>
            <p:nvSpPr>
              <p:cNvPr id="1067" name="Oval 1066">
                <a:extLst>
                  <a:ext uri="{FF2B5EF4-FFF2-40B4-BE49-F238E27FC236}">
                    <a16:creationId xmlns:a16="http://schemas.microsoft.com/office/drawing/2014/main" id="{C70E5A2D-6E6D-1958-D467-085F00F0C0E1}"/>
                  </a:ext>
                </a:extLst>
              </p:cNvPr>
              <p:cNvSpPr/>
              <p:nvPr/>
            </p:nvSpPr>
            <p:spPr>
              <a:xfrm>
                <a:off x="1911773" y="7934418"/>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1068" name="TextBox 1067">
                <a:extLst>
                  <a:ext uri="{FF2B5EF4-FFF2-40B4-BE49-F238E27FC236}">
                    <a16:creationId xmlns:a16="http://schemas.microsoft.com/office/drawing/2014/main" id="{6B290A5A-2439-7557-7D2E-6143D537DCDD}"/>
                  </a:ext>
                </a:extLst>
              </p:cNvPr>
              <p:cNvSpPr txBox="1"/>
              <p:nvPr/>
            </p:nvSpPr>
            <p:spPr>
              <a:xfrm>
                <a:off x="1858334" y="7976334"/>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6</a:t>
                </a:r>
                <a:endParaRPr lang="en-DE" sz="2800" dirty="0">
                  <a:solidFill>
                    <a:srgbClr val="0065BD"/>
                  </a:solidFill>
                  <a:latin typeface="Arial" panose="020B0604020202020204" pitchFamily="34" charset="0"/>
                  <a:cs typeface="Arial" panose="020B0604020202020204" pitchFamily="34" charset="0"/>
                </a:endParaRPr>
              </a:p>
            </p:txBody>
          </p:sp>
        </p:grpSp>
        <p:grpSp>
          <p:nvGrpSpPr>
            <p:cNvPr id="1069" name="Group 1068">
              <a:extLst>
                <a:ext uri="{FF2B5EF4-FFF2-40B4-BE49-F238E27FC236}">
                  <a16:creationId xmlns:a16="http://schemas.microsoft.com/office/drawing/2014/main" id="{CBBD9614-150F-2653-C8BD-341050670EB1}"/>
                </a:ext>
              </a:extLst>
            </p:cNvPr>
            <p:cNvGrpSpPr/>
            <p:nvPr/>
          </p:nvGrpSpPr>
          <p:grpSpPr>
            <a:xfrm>
              <a:off x="25637887" y="25195109"/>
              <a:ext cx="646879" cy="540000"/>
              <a:chOff x="1858334" y="7934418"/>
              <a:chExt cx="646879" cy="540000"/>
            </a:xfrm>
          </p:grpSpPr>
          <p:sp>
            <p:nvSpPr>
              <p:cNvPr id="1070" name="Oval 1069">
                <a:extLst>
                  <a:ext uri="{FF2B5EF4-FFF2-40B4-BE49-F238E27FC236}">
                    <a16:creationId xmlns:a16="http://schemas.microsoft.com/office/drawing/2014/main" id="{4B51CBD4-9093-95B4-E39B-8517AD5BE880}"/>
                  </a:ext>
                </a:extLst>
              </p:cNvPr>
              <p:cNvSpPr/>
              <p:nvPr/>
            </p:nvSpPr>
            <p:spPr>
              <a:xfrm>
                <a:off x="1911773" y="7934418"/>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1071" name="TextBox 1070">
                <a:extLst>
                  <a:ext uri="{FF2B5EF4-FFF2-40B4-BE49-F238E27FC236}">
                    <a16:creationId xmlns:a16="http://schemas.microsoft.com/office/drawing/2014/main" id="{6781C2F0-F4F4-0920-29FF-E1DF2F134E17}"/>
                  </a:ext>
                </a:extLst>
              </p:cNvPr>
              <p:cNvSpPr txBox="1"/>
              <p:nvPr/>
            </p:nvSpPr>
            <p:spPr>
              <a:xfrm>
                <a:off x="1858334" y="7976334"/>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5</a:t>
                </a:r>
                <a:endParaRPr lang="en-DE" sz="2800" dirty="0">
                  <a:solidFill>
                    <a:srgbClr val="0065BD"/>
                  </a:solidFill>
                  <a:latin typeface="Arial" panose="020B0604020202020204" pitchFamily="34" charset="0"/>
                  <a:cs typeface="Arial" panose="020B0604020202020204" pitchFamily="34" charset="0"/>
                </a:endParaRPr>
              </a:p>
            </p:txBody>
          </p:sp>
        </p:grpSp>
      </p:grpSp>
      <p:sp>
        <p:nvSpPr>
          <p:cNvPr id="10" name="TextBox 9">
            <a:extLst>
              <a:ext uri="{FF2B5EF4-FFF2-40B4-BE49-F238E27FC236}">
                <a16:creationId xmlns:a16="http://schemas.microsoft.com/office/drawing/2014/main" id="{E8FB89B2-F118-B769-D0A7-81C51A3B22E7}"/>
              </a:ext>
            </a:extLst>
          </p:cNvPr>
          <p:cNvSpPr txBox="1"/>
          <p:nvPr/>
        </p:nvSpPr>
        <p:spPr>
          <a:xfrm>
            <a:off x="1641153" y="34054133"/>
            <a:ext cx="7612080" cy="3189244"/>
          </a:xfrm>
          <a:prstGeom prst="rect">
            <a:avLst/>
          </a:prstGeom>
          <a:noFill/>
          <a:ln w="63500">
            <a:noFill/>
          </a:ln>
        </p:spPr>
        <p:txBody>
          <a:bodyPr wrap="square" lIns="360000" tIns="360000" rIns="360000" bIns="360000" rtlCol="0">
            <a:spAutoFit/>
          </a:bodyPr>
          <a:lstStyle/>
          <a:p>
            <a:pPr marL="571500" indent="-571500" rtl="0">
              <a:buFont typeface="Arial" panose="020B0604020202020204" pitchFamily="34" charset="0"/>
              <a:buChar char="•"/>
            </a:pPr>
            <a:r>
              <a:rPr lang="en-US" sz="4000" dirty="0">
                <a:solidFill>
                  <a:srgbClr val="000000"/>
                </a:solidFill>
                <a:latin typeface="Arial"/>
              </a:rPr>
              <a:t>Decoding algorithms</a:t>
            </a:r>
          </a:p>
          <a:p>
            <a:pPr marL="571500" indent="-571500" rtl="0">
              <a:buFont typeface="Arial" panose="020B0604020202020204" pitchFamily="34" charset="0"/>
              <a:buChar char="•"/>
            </a:pPr>
            <a:r>
              <a:rPr lang="en-US" sz="4000" dirty="0">
                <a:solidFill>
                  <a:srgbClr val="000000"/>
                </a:solidFill>
                <a:latin typeface="Arial"/>
              </a:rPr>
              <a:t>Automated code construction and numerical simulations</a:t>
            </a:r>
          </a:p>
        </p:txBody>
      </p:sp>
      <p:sp>
        <p:nvSpPr>
          <p:cNvPr id="27" name="TextBox 26">
            <a:extLst>
              <a:ext uri="{FF2B5EF4-FFF2-40B4-BE49-F238E27FC236}">
                <a16:creationId xmlns:a16="http://schemas.microsoft.com/office/drawing/2014/main" id="{937230D9-4CB3-E541-071B-103C9F9676E6}"/>
              </a:ext>
            </a:extLst>
          </p:cNvPr>
          <p:cNvSpPr txBox="1"/>
          <p:nvPr/>
        </p:nvSpPr>
        <p:spPr>
          <a:xfrm>
            <a:off x="2306856" y="30348293"/>
            <a:ext cx="2814220" cy="1034808"/>
          </a:xfrm>
          <a:prstGeom prst="rect">
            <a:avLst/>
          </a:prstGeom>
          <a:noFill/>
          <a:ln w="63500">
            <a:noFill/>
          </a:ln>
        </p:spPr>
        <p:txBody>
          <a:bodyPr wrap="square" lIns="360000" tIns="360000" rIns="360000" bIns="360000" rtlCol="0">
            <a:spAutoFit/>
          </a:bodyPr>
          <a:lstStyle/>
          <a:p>
            <a:pPr rtl="0"/>
            <a:r>
              <a:rPr lang="en-US" sz="2000" dirty="0">
                <a:solidFill>
                  <a:srgbClr val="000000"/>
                </a:solidFill>
                <a:latin typeface="Arial"/>
              </a:rPr>
              <a:t>Or</a:t>
            </a:r>
            <a:r>
              <a:rPr lang="en-US" sz="2000" kern="1200" baseline="0" dirty="0">
                <a:solidFill>
                  <a:srgbClr val="000000"/>
                </a:solidFill>
                <a:latin typeface="Arial"/>
              </a:rPr>
              <a:t>iginal </a:t>
            </a:r>
            <a:r>
              <a:rPr lang="en-US" sz="2000" dirty="0">
                <a:solidFill>
                  <a:srgbClr val="000000"/>
                </a:solidFill>
                <a:latin typeface="Arial"/>
              </a:rPr>
              <a:t>C</a:t>
            </a:r>
            <a:r>
              <a:rPr lang="en-US" sz="2000" kern="1200" baseline="0" dirty="0">
                <a:solidFill>
                  <a:srgbClr val="000000"/>
                </a:solidFill>
                <a:latin typeface="Arial"/>
              </a:rPr>
              <a:t>ircuit</a:t>
            </a:r>
          </a:p>
        </p:txBody>
      </p:sp>
      <p:sp>
        <p:nvSpPr>
          <p:cNvPr id="28" name="TextBox 27">
            <a:extLst>
              <a:ext uri="{FF2B5EF4-FFF2-40B4-BE49-F238E27FC236}">
                <a16:creationId xmlns:a16="http://schemas.microsoft.com/office/drawing/2014/main" id="{E085A008-4C9F-81FD-2198-A5171E465B2A}"/>
              </a:ext>
            </a:extLst>
          </p:cNvPr>
          <p:cNvSpPr txBox="1"/>
          <p:nvPr/>
        </p:nvSpPr>
        <p:spPr>
          <a:xfrm>
            <a:off x="8973488" y="30348293"/>
            <a:ext cx="2814220" cy="1034808"/>
          </a:xfrm>
          <a:prstGeom prst="rect">
            <a:avLst/>
          </a:prstGeom>
          <a:noFill/>
          <a:ln w="63500">
            <a:noFill/>
          </a:ln>
        </p:spPr>
        <p:txBody>
          <a:bodyPr wrap="square" lIns="360000" tIns="360000" rIns="360000" bIns="360000" rtlCol="0">
            <a:spAutoFit/>
          </a:bodyPr>
          <a:lstStyle/>
          <a:p>
            <a:pPr rtl="0"/>
            <a:r>
              <a:rPr lang="en-US" sz="2000" dirty="0">
                <a:solidFill>
                  <a:srgbClr val="000000"/>
                </a:solidFill>
                <a:latin typeface="Arial"/>
              </a:rPr>
              <a:t>Compiled</a:t>
            </a:r>
            <a:r>
              <a:rPr lang="en-US" sz="2000" kern="1200" baseline="0" dirty="0">
                <a:solidFill>
                  <a:srgbClr val="000000"/>
                </a:solidFill>
                <a:latin typeface="Arial"/>
              </a:rPr>
              <a:t> </a:t>
            </a:r>
            <a:r>
              <a:rPr lang="en-US" sz="2000" dirty="0">
                <a:solidFill>
                  <a:srgbClr val="000000"/>
                </a:solidFill>
                <a:latin typeface="Arial"/>
              </a:rPr>
              <a:t>C</a:t>
            </a:r>
            <a:r>
              <a:rPr lang="en-US" sz="2000" kern="1200" baseline="0" dirty="0">
                <a:solidFill>
                  <a:srgbClr val="000000"/>
                </a:solidFill>
                <a:latin typeface="Arial"/>
              </a:rPr>
              <a:t>ircuit</a:t>
            </a:r>
          </a:p>
        </p:txBody>
      </p:sp>
      <p:pic>
        <p:nvPicPr>
          <p:cNvPr id="30" name="Picture 29">
            <a:extLst>
              <a:ext uri="{FF2B5EF4-FFF2-40B4-BE49-F238E27FC236}">
                <a16:creationId xmlns:a16="http://schemas.microsoft.com/office/drawing/2014/main" id="{718C5CE9-1E98-D510-5836-ECD2A8DF213F}"/>
              </a:ext>
            </a:extLst>
          </p:cNvPr>
          <p:cNvPicPr>
            <a:picLocks noChangeAspect="1"/>
          </p:cNvPicPr>
          <p:nvPr/>
        </p:nvPicPr>
        <p:blipFill>
          <a:blip r:embed="rId32">
            <a:extLst>
              <a:ext uri="{28A0092B-C50C-407E-A947-70E740481C1C}">
                <a14:useLocalDpi xmlns:a14="http://schemas.microsoft.com/office/drawing/2010/main" val="0"/>
              </a:ext>
            </a:extLst>
          </a:blip>
          <a:srcRect/>
          <a:stretch/>
        </p:blipFill>
        <p:spPr>
          <a:xfrm>
            <a:off x="10112877" y="34406898"/>
            <a:ext cx="2266983" cy="2266983"/>
          </a:xfrm>
          <a:prstGeom prst="rect">
            <a:avLst/>
          </a:prstGeom>
        </p:spPr>
      </p:pic>
      <p:sp>
        <p:nvSpPr>
          <p:cNvPr id="39" name="TextBox 38">
            <a:extLst>
              <a:ext uri="{FF2B5EF4-FFF2-40B4-BE49-F238E27FC236}">
                <a16:creationId xmlns:a16="http://schemas.microsoft.com/office/drawing/2014/main" id="{F4C42C32-C599-D180-0B20-28D52F3A9F5A}"/>
              </a:ext>
            </a:extLst>
          </p:cNvPr>
          <p:cNvSpPr txBox="1"/>
          <p:nvPr/>
        </p:nvSpPr>
        <p:spPr>
          <a:xfrm>
            <a:off x="1599117" y="21528595"/>
            <a:ext cx="9124468" cy="3189244"/>
          </a:xfrm>
          <a:prstGeom prst="rect">
            <a:avLst/>
          </a:prstGeom>
          <a:noFill/>
          <a:ln w="63500">
            <a:noFill/>
          </a:ln>
        </p:spPr>
        <p:txBody>
          <a:bodyPr wrap="square" lIns="360000" tIns="360000" rIns="360000" bIns="360000" rtlCol="0">
            <a:spAutoFit/>
          </a:bodyPr>
          <a:lstStyle/>
          <a:p>
            <a:pPr marL="571500" indent="-571500" rtl="0">
              <a:buFont typeface="Arial" panose="020B0604020202020204" pitchFamily="34" charset="0"/>
              <a:buChar char="•"/>
            </a:pPr>
            <a:r>
              <a:rPr lang="en-US" sz="4000" dirty="0">
                <a:solidFill>
                  <a:srgbClr val="000000"/>
                </a:solidFill>
                <a:latin typeface="Arial"/>
              </a:rPr>
              <a:t>Workflow from classical problem to quantum solution</a:t>
            </a:r>
          </a:p>
          <a:p>
            <a:pPr marL="571500" indent="-571500" rtl="0">
              <a:buFont typeface="Arial" panose="020B0604020202020204" pitchFamily="34" charset="0"/>
              <a:buChar char="•"/>
            </a:pPr>
            <a:r>
              <a:rPr lang="en-US" sz="4000" dirty="0">
                <a:solidFill>
                  <a:srgbClr val="000000"/>
                </a:solidFill>
                <a:latin typeface="Arial"/>
              </a:rPr>
              <a:t>Automated problem encoding, execution, and decoding</a:t>
            </a:r>
          </a:p>
        </p:txBody>
      </p:sp>
      <p:pic>
        <p:nvPicPr>
          <p:cNvPr id="43" name="Graphic 42" descr="Question Mark with solid fill">
            <a:extLst>
              <a:ext uri="{FF2B5EF4-FFF2-40B4-BE49-F238E27FC236}">
                <a16:creationId xmlns:a16="http://schemas.microsoft.com/office/drawing/2014/main" id="{3CFD3E0A-AEEF-A692-F4BC-F1E4C051FF32}"/>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1695767" y="21689354"/>
            <a:ext cx="914400" cy="914400"/>
          </a:xfrm>
          <a:prstGeom prst="rect">
            <a:avLst/>
          </a:prstGeom>
        </p:spPr>
      </p:pic>
      <p:sp>
        <p:nvSpPr>
          <p:cNvPr id="45" name="Chevron 44">
            <a:extLst>
              <a:ext uri="{FF2B5EF4-FFF2-40B4-BE49-F238E27FC236}">
                <a16:creationId xmlns:a16="http://schemas.microsoft.com/office/drawing/2014/main" id="{F8E7E155-F4AD-5BA5-817E-2EB606FB0366}"/>
              </a:ext>
            </a:extLst>
          </p:cNvPr>
          <p:cNvSpPr/>
          <p:nvPr/>
        </p:nvSpPr>
        <p:spPr>
          <a:xfrm rot="5400000">
            <a:off x="11495740" y="22553306"/>
            <a:ext cx="503335" cy="1002078"/>
          </a:xfrm>
          <a:prstGeom prst="chevron">
            <a:avLst/>
          </a:prstGeom>
          <a:solidFill>
            <a:srgbClr val="0065BD"/>
          </a:solidFill>
          <a:ln w="76200">
            <a:solidFill>
              <a:srgbClr val="0065BD"/>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AT"/>
          </a:p>
        </p:txBody>
      </p:sp>
      <p:grpSp>
        <p:nvGrpSpPr>
          <p:cNvPr id="54" name="Group 53">
            <a:extLst>
              <a:ext uri="{FF2B5EF4-FFF2-40B4-BE49-F238E27FC236}">
                <a16:creationId xmlns:a16="http://schemas.microsoft.com/office/drawing/2014/main" id="{264DC64F-265A-13F2-1DE8-026FE313CC38}"/>
              </a:ext>
            </a:extLst>
          </p:cNvPr>
          <p:cNvGrpSpPr/>
          <p:nvPr/>
        </p:nvGrpSpPr>
        <p:grpSpPr>
          <a:xfrm>
            <a:off x="11238567" y="23412467"/>
            <a:ext cx="914400" cy="1188097"/>
            <a:chOff x="27077920" y="23346971"/>
            <a:chExt cx="914400" cy="1188097"/>
          </a:xfrm>
        </p:grpSpPr>
        <p:pic>
          <p:nvPicPr>
            <p:cNvPr id="51" name="Graphic 50" descr="Open hand with solid fill">
              <a:extLst>
                <a:ext uri="{FF2B5EF4-FFF2-40B4-BE49-F238E27FC236}">
                  <a16:creationId xmlns:a16="http://schemas.microsoft.com/office/drawing/2014/main" id="{4B3F04C3-E94F-56BC-4100-BABFE799470B}"/>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27077920" y="23620668"/>
              <a:ext cx="914400" cy="914400"/>
            </a:xfrm>
            <a:prstGeom prst="rect">
              <a:avLst/>
            </a:prstGeom>
          </p:spPr>
        </p:pic>
        <p:pic>
          <p:nvPicPr>
            <p:cNvPr id="53" name="Graphic 52" descr="Lightbulb with solid fill">
              <a:extLst>
                <a:ext uri="{FF2B5EF4-FFF2-40B4-BE49-F238E27FC236}">
                  <a16:creationId xmlns:a16="http://schemas.microsoft.com/office/drawing/2014/main" id="{588D43CB-39AA-FD85-E84F-CBA1B0C1AAF9}"/>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27389209" y="23346971"/>
              <a:ext cx="560504" cy="560504"/>
            </a:xfrm>
            <a:prstGeom prst="rect">
              <a:avLst/>
            </a:prstGeom>
          </p:spPr>
        </p:pic>
      </p:grpSp>
      <p:pic>
        <p:nvPicPr>
          <p:cNvPr id="64" name="Graphic 63" descr="Head with gears with solid fill">
            <a:extLst>
              <a:ext uri="{FF2B5EF4-FFF2-40B4-BE49-F238E27FC236}">
                <a16:creationId xmlns:a16="http://schemas.microsoft.com/office/drawing/2014/main" id="{63CF4A34-A0B0-0512-DF69-E229BE0D34C0}"/>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0982264" y="21722253"/>
            <a:ext cx="914400" cy="914400"/>
          </a:xfrm>
          <a:prstGeom prst="rect">
            <a:avLst/>
          </a:prstGeom>
        </p:spPr>
      </p:pic>
      <p:grpSp>
        <p:nvGrpSpPr>
          <p:cNvPr id="1087" name="Group 1086">
            <a:extLst>
              <a:ext uri="{FF2B5EF4-FFF2-40B4-BE49-F238E27FC236}">
                <a16:creationId xmlns:a16="http://schemas.microsoft.com/office/drawing/2014/main" id="{F8D3FBAC-93F2-C680-E8F1-4496377BB5A5}"/>
              </a:ext>
            </a:extLst>
          </p:cNvPr>
          <p:cNvGrpSpPr/>
          <p:nvPr/>
        </p:nvGrpSpPr>
        <p:grpSpPr>
          <a:xfrm>
            <a:off x="12131867" y="20866622"/>
            <a:ext cx="646879" cy="540000"/>
            <a:chOff x="1858334" y="7934418"/>
            <a:chExt cx="646879" cy="540000"/>
          </a:xfrm>
        </p:grpSpPr>
        <p:sp>
          <p:nvSpPr>
            <p:cNvPr id="1097" name="Oval 1096">
              <a:extLst>
                <a:ext uri="{FF2B5EF4-FFF2-40B4-BE49-F238E27FC236}">
                  <a16:creationId xmlns:a16="http://schemas.microsoft.com/office/drawing/2014/main" id="{3F782EF4-64D4-840E-47C6-0867FEFFC690}"/>
                </a:ext>
              </a:extLst>
            </p:cNvPr>
            <p:cNvSpPr/>
            <p:nvPr/>
          </p:nvSpPr>
          <p:spPr>
            <a:xfrm>
              <a:off x="1911773" y="7934418"/>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1098" name="TextBox 1097">
              <a:extLst>
                <a:ext uri="{FF2B5EF4-FFF2-40B4-BE49-F238E27FC236}">
                  <a16:creationId xmlns:a16="http://schemas.microsoft.com/office/drawing/2014/main" id="{AF502F79-B883-F97E-0D9E-E02EA9534345}"/>
                </a:ext>
              </a:extLst>
            </p:cNvPr>
            <p:cNvSpPr txBox="1"/>
            <p:nvPr/>
          </p:nvSpPr>
          <p:spPr>
            <a:xfrm>
              <a:off x="1858334" y="7976334"/>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2</a:t>
              </a:r>
              <a:endParaRPr lang="en-DE" sz="2800" dirty="0">
                <a:solidFill>
                  <a:srgbClr val="0065BD"/>
                </a:solidFill>
                <a:latin typeface="Arial" panose="020B0604020202020204" pitchFamily="34" charset="0"/>
                <a:cs typeface="Arial" panose="020B0604020202020204" pitchFamily="34" charset="0"/>
              </a:endParaRPr>
            </a:p>
          </p:txBody>
        </p:sp>
      </p:grpSp>
      <p:grpSp>
        <p:nvGrpSpPr>
          <p:cNvPr id="1088" name="Group 1087">
            <a:extLst>
              <a:ext uri="{FF2B5EF4-FFF2-40B4-BE49-F238E27FC236}">
                <a16:creationId xmlns:a16="http://schemas.microsoft.com/office/drawing/2014/main" id="{F5AC9600-809A-2EBD-3207-BD4660B746DD}"/>
              </a:ext>
            </a:extLst>
          </p:cNvPr>
          <p:cNvGrpSpPr/>
          <p:nvPr/>
        </p:nvGrpSpPr>
        <p:grpSpPr>
          <a:xfrm>
            <a:off x="11443895" y="20866622"/>
            <a:ext cx="646879" cy="540000"/>
            <a:chOff x="1858334" y="7934418"/>
            <a:chExt cx="646879" cy="540000"/>
          </a:xfrm>
        </p:grpSpPr>
        <p:sp>
          <p:nvSpPr>
            <p:cNvPr id="1095" name="Oval 1094">
              <a:extLst>
                <a:ext uri="{FF2B5EF4-FFF2-40B4-BE49-F238E27FC236}">
                  <a16:creationId xmlns:a16="http://schemas.microsoft.com/office/drawing/2014/main" id="{1AC5AC22-4F6B-C38A-B755-534D67F7444B}"/>
                </a:ext>
              </a:extLst>
            </p:cNvPr>
            <p:cNvSpPr/>
            <p:nvPr/>
          </p:nvSpPr>
          <p:spPr>
            <a:xfrm>
              <a:off x="1911773" y="7934418"/>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1096" name="TextBox 1095">
              <a:extLst>
                <a:ext uri="{FF2B5EF4-FFF2-40B4-BE49-F238E27FC236}">
                  <a16:creationId xmlns:a16="http://schemas.microsoft.com/office/drawing/2014/main" id="{1CCD3AE6-C2DE-C6EB-D560-DA1E8836138E}"/>
                </a:ext>
              </a:extLst>
            </p:cNvPr>
            <p:cNvSpPr txBox="1"/>
            <p:nvPr/>
          </p:nvSpPr>
          <p:spPr>
            <a:xfrm>
              <a:off x="1858334" y="7976334"/>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1</a:t>
              </a:r>
              <a:endParaRPr lang="en-DE" sz="2800" dirty="0">
                <a:solidFill>
                  <a:srgbClr val="0065BD"/>
                </a:solidFill>
                <a:latin typeface="Arial" panose="020B0604020202020204" pitchFamily="34" charset="0"/>
                <a:cs typeface="Arial" panose="020B0604020202020204" pitchFamily="34" charset="0"/>
              </a:endParaRPr>
            </a:p>
          </p:txBody>
        </p:sp>
      </p:grpSp>
      <p:grpSp>
        <p:nvGrpSpPr>
          <p:cNvPr id="1127" name="Group 1126">
            <a:extLst>
              <a:ext uri="{FF2B5EF4-FFF2-40B4-BE49-F238E27FC236}">
                <a16:creationId xmlns:a16="http://schemas.microsoft.com/office/drawing/2014/main" id="{A822115E-B194-D79E-A8F7-DD895EF72A1A}"/>
              </a:ext>
            </a:extLst>
          </p:cNvPr>
          <p:cNvGrpSpPr/>
          <p:nvPr/>
        </p:nvGrpSpPr>
        <p:grpSpPr>
          <a:xfrm>
            <a:off x="12131867" y="33310529"/>
            <a:ext cx="646879" cy="540000"/>
            <a:chOff x="1858334" y="7934418"/>
            <a:chExt cx="646879" cy="540000"/>
          </a:xfrm>
        </p:grpSpPr>
        <p:sp>
          <p:nvSpPr>
            <p:cNvPr id="1137" name="Oval 1136">
              <a:extLst>
                <a:ext uri="{FF2B5EF4-FFF2-40B4-BE49-F238E27FC236}">
                  <a16:creationId xmlns:a16="http://schemas.microsoft.com/office/drawing/2014/main" id="{0515E23B-D943-05E8-4243-31B5C09CD6C3}"/>
                </a:ext>
              </a:extLst>
            </p:cNvPr>
            <p:cNvSpPr/>
            <p:nvPr/>
          </p:nvSpPr>
          <p:spPr>
            <a:xfrm>
              <a:off x="1911773" y="7934418"/>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1138" name="TextBox 1137">
              <a:extLst>
                <a:ext uri="{FF2B5EF4-FFF2-40B4-BE49-F238E27FC236}">
                  <a16:creationId xmlns:a16="http://schemas.microsoft.com/office/drawing/2014/main" id="{8B06508B-C3B9-3A1E-DA6D-0DC28724FA70}"/>
                </a:ext>
              </a:extLst>
            </p:cNvPr>
            <p:cNvSpPr txBox="1"/>
            <p:nvPr/>
          </p:nvSpPr>
          <p:spPr>
            <a:xfrm>
              <a:off x="1858334" y="7976334"/>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10</a:t>
              </a:r>
              <a:endParaRPr lang="en-DE" sz="2800" dirty="0">
                <a:solidFill>
                  <a:srgbClr val="0065BD"/>
                </a:solidFill>
                <a:latin typeface="Arial" panose="020B0604020202020204" pitchFamily="34" charset="0"/>
                <a:cs typeface="Arial" panose="020B0604020202020204" pitchFamily="34" charset="0"/>
              </a:endParaRPr>
            </a:p>
          </p:txBody>
        </p:sp>
      </p:grpSp>
      <p:grpSp>
        <p:nvGrpSpPr>
          <p:cNvPr id="1182" name="Group 1181">
            <a:extLst>
              <a:ext uri="{FF2B5EF4-FFF2-40B4-BE49-F238E27FC236}">
                <a16:creationId xmlns:a16="http://schemas.microsoft.com/office/drawing/2014/main" id="{059DD297-E773-4F67-B68F-97EA61F91704}"/>
              </a:ext>
            </a:extLst>
          </p:cNvPr>
          <p:cNvGrpSpPr/>
          <p:nvPr/>
        </p:nvGrpSpPr>
        <p:grpSpPr>
          <a:xfrm>
            <a:off x="9368406" y="25195109"/>
            <a:ext cx="646879" cy="540000"/>
            <a:chOff x="1858334" y="7934418"/>
            <a:chExt cx="646879" cy="540000"/>
          </a:xfrm>
        </p:grpSpPr>
        <p:sp>
          <p:nvSpPr>
            <p:cNvPr id="1183" name="Oval 1182">
              <a:extLst>
                <a:ext uri="{FF2B5EF4-FFF2-40B4-BE49-F238E27FC236}">
                  <a16:creationId xmlns:a16="http://schemas.microsoft.com/office/drawing/2014/main" id="{91A8B8C6-9884-297C-8072-B1203C86D906}"/>
                </a:ext>
              </a:extLst>
            </p:cNvPr>
            <p:cNvSpPr/>
            <p:nvPr/>
          </p:nvSpPr>
          <p:spPr>
            <a:xfrm>
              <a:off x="1911773" y="7934418"/>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1184" name="TextBox 1183">
              <a:extLst>
                <a:ext uri="{FF2B5EF4-FFF2-40B4-BE49-F238E27FC236}">
                  <a16:creationId xmlns:a16="http://schemas.microsoft.com/office/drawing/2014/main" id="{55FC6291-ACDE-7EF4-97C5-E38135109497}"/>
                </a:ext>
              </a:extLst>
            </p:cNvPr>
            <p:cNvSpPr txBox="1"/>
            <p:nvPr/>
          </p:nvSpPr>
          <p:spPr>
            <a:xfrm>
              <a:off x="1858334" y="7976334"/>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4</a:t>
              </a:r>
              <a:endParaRPr lang="en-DE" sz="2800" dirty="0">
                <a:solidFill>
                  <a:srgbClr val="0065BD"/>
                </a:solidFill>
                <a:latin typeface="Arial" panose="020B0604020202020204" pitchFamily="34" charset="0"/>
                <a:cs typeface="Arial" panose="020B0604020202020204" pitchFamily="34" charset="0"/>
              </a:endParaRPr>
            </a:p>
          </p:txBody>
        </p:sp>
      </p:grpSp>
      <p:grpSp>
        <p:nvGrpSpPr>
          <p:cNvPr id="40" name="Group 39">
            <a:extLst>
              <a:ext uri="{FF2B5EF4-FFF2-40B4-BE49-F238E27FC236}">
                <a16:creationId xmlns:a16="http://schemas.microsoft.com/office/drawing/2014/main" id="{1BE91BD6-2488-31D2-756B-A7ED41F95308}"/>
              </a:ext>
            </a:extLst>
          </p:cNvPr>
          <p:cNvGrpSpPr/>
          <p:nvPr/>
        </p:nvGrpSpPr>
        <p:grpSpPr>
          <a:xfrm>
            <a:off x="27648361" y="35138327"/>
            <a:ext cx="646879" cy="540000"/>
            <a:chOff x="1858334" y="7934418"/>
            <a:chExt cx="646879" cy="540000"/>
          </a:xfrm>
        </p:grpSpPr>
        <p:sp>
          <p:nvSpPr>
            <p:cNvPr id="41" name="Oval 40">
              <a:extLst>
                <a:ext uri="{FF2B5EF4-FFF2-40B4-BE49-F238E27FC236}">
                  <a16:creationId xmlns:a16="http://schemas.microsoft.com/office/drawing/2014/main" id="{A21A2709-C8C1-6ADE-F7F9-4BA467805707}"/>
                </a:ext>
              </a:extLst>
            </p:cNvPr>
            <p:cNvSpPr/>
            <p:nvPr/>
          </p:nvSpPr>
          <p:spPr>
            <a:xfrm>
              <a:off x="1911773" y="7934418"/>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47" name="TextBox 46">
              <a:extLst>
                <a:ext uri="{FF2B5EF4-FFF2-40B4-BE49-F238E27FC236}">
                  <a16:creationId xmlns:a16="http://schemas.microsoft.com/office/drawing/2014/main" id="{4E3C1111-56B4-243B-FA66-25D2D894755D}"/>
                </a:ext>
              </a:extLst>
            </p:cNvPr>
            <p:cNvSpPr txBox="1"/>
            <p:nvPr/>
          </p:nvSpPr>
          <p:spPr>
            <a:xfrm>
              <a:off x="1858334" y="7976334"/>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11</a:t>
              </a:r>
              <a:endParaRPr lang="en-DE" sz="2800" dirty="0">
                <a:solidFill>
                  <a:srgbClr val="0065BD"/>
                </a:solidFill>
                <a:latin typeface="Arial" panose="020B0604020202020204" pitchFamily="34" charset="0"/>
                <a:cs typeface="Arial" panose="020B0604020202020204" pitchFamily="34" charset="0"/>
              </a:endParaRPr>
            </a:p>
          </p:txBody>
        </p:sp>
      </p:grpSp>
      <p:sp>
        <p:nvSpPr>
          <p:cNvPr id="6" name="Rectangle 5">
            <a:extLst>
              <a:ext uri="{FF2B5EF4-FFF2-40B4-BE49-F238E27FC236}">
                <a16:creationId xmlns:a16="http://schemas.microsoft.com/office/drawing/2014/main" id="{FA7C6C60-ED73-760C-A93F-94B1920E3CE5}"/>
              </a:ext>
            </a:extLst>
          </p:cNvPr>
          <p:cNvSpPr/>
          <p:nvPr/>
        </p:nvSpPr>
        <p:spPr>
          <a:xfrm>
            <a:off x="13160310" y="27000830"/>
            <a:ext cx="416354" cy="2353570"/>
          </a:xfrm>
          <a:prstGeom prst="rect">
            <a:avLst/>
          </a:prstGeom>
          <a:solidFill>
            <a:srgbClr val="0065BD"/>
          </a:solidFill>
          <a:ln w="762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3200"/>
          </a:p>
        </p:txBody>
      </p:sp>
      <p:sp>
        <p:nvSpPr>
          <p:cNvPr id="7" name="Rectangle 6">
            <a:extLst>
              <a:ext uri="{FF2B5EF4-FFF2-40B4-BE49-F238E27FC236}">
                <a16:creationId xmlns:a16="http://schemas.microsoft.com/office/drawing/2014/main" id="{A09B7B85-D7AE-D72F-75D1-CA3C44A37283}"/>
              </a:ext>
            </a:extLst>
          </p:cNvPr>
          <p:cNvSpPr/>
          <p:nvPr/>
        </p:nvSpPr>
        <p:spPr>
          <a:xfrm>
            <a:off x="16497439" y="24040854"/>
            <a:ext cx="361490" cy="2224152"/>
          </a:xfrm>
          <a:prstGeom prst="rect">
            <a:avLst/>
          </a:prstGeom>
          <a:solidFill>
            <a:srgbClr val="0065BD"/>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3200"/>
          </a:p>
        </p:txBody>
      </p:sp>
      <p:pic>
        <p:nvPicPr>
          <p:cNvPr id="68" name="Graphic 67">
            <a:extLst>
              <a:ext uri="{FF2B5EF4-FFF2-40B4-BE49-F238E27FC236}">
                <a16:creationId xmlns:a16="http://schemas.microsoft.com/office/drawing/2014/main" id="{4E712C67-395D-2A3D-3439-3C36F280FD29}"/>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047498" y="37462046"/>
            <a:ext cx="2608074" cy="2608074"/>
          </a:xfrm>
          <a:prstGeom prst="rect">
            <a:avLst/>
          </a:prstGeom>
        </p:spPr>
      </p:pic>
      <p:sp>
        <p:nvSpPr>
          <p:cNvPr id="8" name="Rectangle 7">
            <a:extLst>
              <a:ext uri="{FF2B5EF4-FFF2-40B4-BE49-F238E27FC236}">
                <a16:creationId xmlns:a16="http://schemas.microsoft.com/office/drawing/2014/main" id="{9D652A11-6AC0-C8B8-917C-A1BDFF157429}"/>
              </a:ext>
            </a:extLst>
          </p:cNvPr>
          <p:cNvSpPr/>
          <p:nvPr/>
        </p:nvSpPr>
        <p:spPr>
          <a:xfrm>
            <a:off x="16559905" y="30132667"/>
            <a:ext cx="187116" cy="2195573"/>
          </a:xfrm>
          <a:prstGeom prst="rect">
            <a:avLst/>
          </a:prstGeom>
          <a:solidFill>
            <a:srgbClr val="0065BD"/>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3200"/>
          </a:p>
        </p:txBody>
      </p:sp>
      <p:sp>
        <p:nvSpPr>
          <p:cNvPr id="12" name="Rectangle 11">
            <a:extLst>
              <a:ext uri="{FF2B5EF4-FFF2-40B4-BE49-F238E27FC236}">
                <a16:creationId xmlns:a16="http://schemas.microsoft.com/office/drawing/2014/main" id="{1685473B-FF59-4CE5-7DE0-714C0C588A25}"/>
              </a:ext>
            </a:extLst>
          </p:cNvPr>
          <p:cNvSpPr/>
          <p:nvPr/>
        </p:nvSpPr>
        <p:spPr>
          <a:xfrm>
            <a:off x="13326341" y="33389172"/>
            <a:ext cx="332825" cy="2161751"/>
          </a:xfrm>
          <a:prstGeom prst="rect">
            <a:avLst/>
          </a:prstGeom>
          <a:solidFill>
            <a:srgbClr val="0065BD"/>
          </a:solidFill>
          <a:ln w="762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3200"/>
          </a:p>
        </p:txBody>
      </p:sp>
      <p:sp>
        <p:nvSpPr>
          <p:cNvPr id="17" name="Rectangle 16">
            <a:extLst>
              <a:ext uri="{FF2B5EF4-FFF2-40B4-BE49-F238E27FC236}">
                <a16:creationId xmlns:a16="http://schemas.microsoft.com/office/drawing/2014/main" id="{1D1A6239-BE35-5620-0543-4C56FEDB783D}"/>
              </a:ext>
            </a:extLst>
          </p:cNvPr>
          <p:cNvSpPr/>
          <p:nvPr/>
        </p:nvSpPr>
        <p:spPr>
          <a:xfrm>
            <a:off x="16487179" y="36309833"/>
            <a:ext cx="292954" cy="3831879"/>
          </a:xfrm>
          <a:prstGeom prst="rect">
            <a:avLst/>
          </a:prstGeom>
          <a:solidFill>
            <a:srgbClr val="0065BD"/>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3200"/>
          </a:p>
        </p:txBody>
      </p:sp>
      <p:grpSp>
        <p:nvGrpSpPr>
          <p:cNvPr id="35" name="Group 34">
            <a:extLst>
              <a:ext uri="{FF2B5EF4-FFF2-40B4-BE49-F238E27FC236}">
                <a16:creationId xmlns:a16="http://schemas.microsoft.com/office/drawing/2014/main" id="{15D3E152-EE14-40DE-41F0-94A06D4A9C67}"/>
              </a:ext>
            </a:extLst>
          </p:cNvPr>
          <p:cNvGrpSpPr/>
          <p:nvPr/>
        </p:nvGrpSpPr>
        <p:grpSpPr>
          <a:xfrm>
            <a:off x="17547675" y="24939699"/>
            <a:ext cx="11578217" cy="4090900"/>
            <a:chOff x="17545096" y="24854753"/>
            <a:chExt cx="11578217" cy="4090900"/>
          </a:xfrm>
        </p:grpSpPr>
        <p:pic>
          <p:nvPicPr>
            <p:cNvPr id="37" name="Graphic 36">
              <a:extLst>
                <a:ext uri="{FF2B5EF4-FFF2-40B4-BE49-F238E27FC236}">
                  <a16:creationId xmlns:a16="http://schemas.microsoft.com/office/drawing/2014/main" id="{9593580C-0E9E-ED38-5DB7-56BAF27D2357}"/>
                </a:ext>
              </a:extLst>
            </p:cNvPr>
            <p:cNvPicPr>
              <a:picLocks noChangeAspect="1"/>
            </p:cNvPicPr>
            <p:nvPr/>
          </p:nvPicPr>
          <p:blipFill rotWithShape="1">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rcRect l="1562" t="9397" r="1629"/>
            <a:stretch/>
          </p:blipFill>
          <p:spPr>
            <a:xfrm>
              <a:off x="17545096" y="25594892"/>
              <a:ext cx="10803584" cy="3350761"/>
            </a:xfrm>
            <a:prstGeom prst="rect">
              <a:avLst/>
            </a:prstGeom>
          </p:spPr>
        </p:pic>
        <p:sp>
          <p:nvSpPr>
            <p:cNvPr id="55" name="TextBox 54">
              <a:extLst>
                <a:ext uri="{FF2B5EF4-FFF2-40B4-BE49-F238E27FC236}">
                  <a16:creationId xmlns:a16="http://schemas.microsoft.com/office/drawing/2014/main" id="{449089BE-A4AE-403D-8931-699D0353D5D4}"/>
                </a:ext>
              </a:extLst>
            </p:cNvPr>
            <p:cNvSpPr txBox="1"/>
            <p:nvPr/>
          </p:nvSpPr>
          <p:spPr>
            <a:xfrm>
              <a:off x="18282539" y="24854753"/>
              <a:ext cx="2814220" cy="1034808"/>
            </a:xfrm>
            <a:prstGeom prst="rect">
              <a:avLst/>
            </a:prstGeom>
            <a:noFill/>
            <a:ln w="63500">
              <a:noFill/>
            </a:ln>
          </p:spPr>
          <p:txBody>
            <a:bodyPr wrap="square" lIns="360000" tIns="360000" rIns="360000" bIns="360000" rtlCol="0">
              <a:spAutoFit/>
            </a:bodyPr>
            <a:lstStyle/>
            <a:p>
              <a:pPr rtl="0"/>
              <a:r>
                <a:rPr lang="en-US" sz="2000" dirty="0">
                  <a:solidFill>
                    <a:srgbClr val="000000"/>
                  </a:solidFill>
                  <a:latin typeface="Arial"/>
                </a:rPr>
                <a:t> Quantum</a:t>
              </a:r>
              <a:r>
                <a:rPr lang="en-US" sz="2000" kern="1200" baseline="0" dirty="0">
                  <a:solidFill>
                    <a:srgbClr val="000000"/>
                  </a:solidFill>
                  <a:latin typeface="Arial"/>
                </a:rPr>
                <a:t> </a:t>
              </a:r>
              <a:r>
                <a:rPr lang="en-US" sz="2000" dirty="0">
                  <a:solidFill>
                    <a:srgbClr val="000000"/>
                  </a:solidFill>
                  <a:latin typeface="Arial"/>
                </a:rPr>
                <a:t>C</a:t>
              </a:r>
              <a:r>
                <a:rPr lang="en-US" sz="2000" kern="1200" baseline="0" dirty="0">
                  <a:solidFill>
                    <a:srgbClr val="000000"/>
                  </a:solidFill>
                  <a:latin typeface="Arial"/>
                </a:rPr>
                <a:t>ircuit</a:t>
              </a:r>
            </a:p>
          </p:txBody>
        </p:sp>
        <p:sp>
          <p:nvSpPr>
            <p:cNvPr id="56" name="TextBox 55">
              <a:extLst>
                <a:ext uri="{FF2B5EF4-FFF2-40B4-BE49-F238E27FC236}">
                  <a16:creationId xmlns:a16="http://schemas.microsoft.com/office/drawing/2014/main" id="{2140CB42-A462-84C9-9B8C-974B49517A81}"/>
                </a:ext>
              </a:extLst>
            </p:cNvPr>
            <p:cNvSpPr txBox="1"/>
            <p:nvPr/>
          </p:nvSpPr>
          <p:spPr>
            <a:xfrm>
              <a:off x="23267897" y="24854753"/>
              <a:ext cx="2814220" cy="1034808"/>
            </a:xfrm>
            <a:prstGeom prst="rect">
              <a:avLst/>
            </a:prstGeom>
            <a:noFill/>
            <a:ln w="63500">
              <a:noFill/>
            </a:ln>
          </p:spPr>
          <p:txBody>
            <a:bodyPr wrap="square" lIns="360000" tIns="360000" rIns="360000" bIns="360000" rtlCol="0">
              <a:spAutoFit/>
            </a:bodyPr>
            <a:lstStyle/>
            <a:p>
              <a:pPr rtl="0"/>
              <a:r>
                <a:rPr lang="en-US" sz="2000" dirty="0">
                  <a:solidFill>
                    <a:srgbClr val="000000"/>
                  </a:solidFill>
                  <a:latin typeface="Arial"/>
                </a:rPr>
                <a:t>Simulation</a:t>
              </a:r>
              <a:endParaRPr lang="en-US" sz="2000" kern="1200" baseline="0" dirty="0">
                <a:solidFill>
                  <a:srgbClr val="000000"/>
                </a:solidFill>
                <a:latin typeface="Arial"/>
              </a:endParaRPr>
            </a:p>
          </p:txBody>
        </p:sp>
        <p:sp>
          <p:nvSpPr>
            <p:cNvPr id="57" name="TextBox 56">
              <a:extLst>
                <a:ext uri="{FF2B5EF4-FFF2-40B4-BE49-F238E27FC236}">
                  <a16:creationId xmlns:a16="http://schemas.microsoft.com/office/drawing/2014/main" id="{1BAC2A2D-C6A0-D682-3AB8-A54287B99618}"/>
                </a:ext>
              </a:extLst>
            </p:cNvPr>
            <p:cNvSpPr txBox="1"/>
            <p:nvPr/>
          </p:nvSpPr>
          <p:spPr>
            <a:xfrm>
              <a:off x="26309093" y="24854753"/>
              <a:ext cx="2814220" cy="1034808"/>
            </a:xfrm>
            <a:prstGeom prst="rect">
              <a:avLst/>
            </a:prstGeom>
            <a:noFill/>
            <a:ln w="63500">
              <a:noFill/>
            </a:ln>
          </p:spPr>
          <p:txBody>
            <a:bodyPr wrap="square" lIns="360000" tIns="360000" rIns="360000" bIns="360000" rtlCol="0">
              <a:spAutoFit/>
            </a:bodyPr>
            <a:lstStyle/>
            <a:p>
              <a:pPr rtl="0"/>
              <a:r>
                <a:rPr lang="en-US" sz="2000" dirty="0">
                  <a:solidFill>
                    <a:srgbClr val="000000"/>
                  </a:solidFill>
                  <a:latin typeface="Arial"/>
                </a:rPr>
                <a:t>Measurement</a:t>
              </a:r>
              <a:endParaRPr lang="en-US" sz="2000" kern="1200" baseline="0" dirty="0">
                <a:solidFill>
                  <a:srgbClr val="000000"/>
                </a:solidFill>
                <a:latin typeface="Arial"/>
              </a:endParaRPr>
            </a:p>
          </p:txBody>
        </p:sp>
      </p:grpSp>
      <p:sp>
        <p:nvSpPr>
          <p:cNvPr id="58" name="TextBox 57">
            <a:extLst>
              <a:ext uri="{FF2B5EF4-FFF2-40B4-BE49-F238E27FC236}">
                <a16:creationId xmlns:a16="http://schemas.microsoft.com/office/drawing/2014/main" id="{B0136F78-D34C-DC34-B0AA-C5D0E696F047}"/>
              </a:ext>
            </a:extLst>
          </p:cNvPr>
          <p:cNvSpPr txBox="1"/>
          <p:nvPr/>
        </p:nvSpPr>
        <p:spPr>
          <a:xfrm>
            <a:off x="17179610" y="30240354"/>
            <a:ext cx="11190677" cy="2573691"/>
          </a:xfrm>
          <a:prstGeom prst="rect">
            <a:avLst/>
          </a:prstGeom>
          <a:noFill/>
          <a:ln w="63500">
            <a:noFill/>
          </a:ln>
        </p:spPr>
        <p:txBody>
          <a:bodyPr wrap="square" lIns="360000" tIns="360000" rIns="360000" bIns="360000" rtlCol="0">
            <a:spAutoFit/>
          </a:bodyPr>
          <a:lstStyle/>
          <a:p>
            <a:pPr marL="457200" indent="-457200" rtl="0">
              <a:buFont typeface="Arial" panose="020B0604020202020204" pitchFamily="34" charset="0"/>
              <a:buChar char="•"/>
            </a:pPr>
            <a:r>
              <a:rPr lang="en-US" sz="4000" kern="1200" baseline="0" dirty="0">
                <a:solidFill>
                  <a:srgbClr val="000000"/>
                </a:solidFill>
                <a:latin typeface="Arial"/>
              </a:rPr>
              <a:t>Equivalence checking of quantum </a:t>
            </a:r>
            <a:r>
              <a:rPr lang="en-US" sz="4000" dirty="0">
                <a:solidFill>
                  <a:srgbClr val="000000"/>
                </a:solidFill>
                <a:latin typeface="Arial"/>
              </a:rPr>
              <a:t>c</a:t>
            </a:r>
            <a:r>
              <a:rPr lang="en-US" sz="4000" kern="1200" baseline="0" dirty="0">
                <a:solidFill>
                  <a:srgbClr val="000000"/>
                </a:solidFill>
                <a:latin typeface="Arial"/>
              </a:rPr>
              <a:t>ircuits</a:t>
            </a:r>
          </a:p>
          <a:p>
            <a:pPr marL="457200" indent="-457200" rtl="0">
              <a:buFont typeface="Arial" panose="020B0604020202020204" pitchFamily="34" charset="0"/>
              <a:buChar char="•"/>
            </a:pPr>
            <a:r>
              <a:rPr lang="en-US" sz="4000" dirty="0">
                <a:solidFill>
                  <a:srgbClr val="000000"/>
                </a:solidFill>
                <a:latin typeface="Arial"/>
              </a:rPr>
              <a:t>Verification of compilation results</a:t>
            </a:r>
          </a:p>
          <a:p>
            <a:pPr marL="457200" indent="-457200" rtl="0">
              <a:buFont typeface="Arial" panose="020B0604020202020204" pitchFamily="34" charset="0"/>
              <a:buChar char="•"/>
            </a:pPr>
            <a:r>
              <a:rPr lang="en-US" sz="4000" kern="1200" baseline="0" dirty="0">
                <a:solidFill>
                  <a:srgbClr val="000000"/>
                </a:solidFill>
                <a:latin typeface="Arial"/>
              </a:rPr>
              <a:t>Using decision diagrams and ZX-calculus</a:t>
            </a:r>
          </a:p>
        </p:txBody>
      </p:sp>
      <p:pic>
        <p:nvPicPr>
          <p:cNvPr id="59" name="Graphic 58">
            <a:extLst>
              <a:ext uri="{FF2B5EF4-FFF2-40B4-BE49-F238E27FC236}">
                <a16:creationId xmlns:a16="http://schemas.microsoft.com/office/drawing/2014/main" id="{67E0A496-2863-295B-2B8D-1462E94CD4C2}"/>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0315181" y="37516474"/>
            <a:ext cx="2608074" cy="2608074"/>
          </a:xfrm>
          <a:prstGeom prst="rect">
            <a:avLst/>
          </a:prstGeom>
        </p:spPr>
      </p:pic>
      <p:sp>
        <p:nvSpPr>
          <p:cNvPr id="69" name="TextBox 68">
            <a:extLst>
              <a:ext uri="{FF2B5EF4-FFF2-40B4-BE49-F238E27FC236}">
                <a16:creationId xmlns:a16="http://schemas.microsoft.com/office/drawing/2014/main" id="{636E546D-CC3F-7771-33B4-1E047650BE7E}"/>
              </a:ext>
            </a:extLst>
          </p:cNvPr>
          <p:cNvSpPr txBox="1"/>
          <p:nvPr/>
        </p:nvSpPr>
        <p:spPr>
          <a:xfrm>
            <a:off x="1609676" y="37865590"/>
            <a:ext cx="3511400" cy="1958138"/>
          </a:xfrm>
          <a:prstGeom prst="rect">
            <a:avLst/>
          </a:prstGeom>
          <a:noFill/>
          <a:ln w="63500">
            <a:noFill/>
          </a:ln>
        </p:spPr>
        <p:txBody>
          <a:bodyPr wrap="square" lIns="360000" tIns="360000" rIns="360000" bIns="360000" rtlCol="0">
            <a:spAutoFit/>
          </a:bodyPr>
          <a:lstStyle/>
          <a:p>
            <a:pPr algn="just" rtl="0"/>
            <a:r>
              <a:rPr lang="en-US" sz="4000" kern="1200" baseline="0" dirty="0">
                <a:solidFill>
                  <a:srgbClr val="000000"/>
                </a:solidFill>
                <a:latin typeface="Arial"/>
              </a:rPr>
              <a:t>Tool Overview</a:t>
            </a:r>
          </a:p>
        </p:txBody>
      </p:sp>
      <p:sp>
        <p:nvSpPr>
          <p:cNvPr id="70" name="TextBox 69">
            <a:extLst>
              <a:ext uri="{FF2B5EF4-FFF2-40B4-BE49-F238E27FC236}">
                <a16:creationId xmlns:a16="http://schemas.microsoft.com/office/drawing/2014/main" id="{E77243A0-F960-8C1D-09E4-0190461669B7}"/>
              </a:ext>
            </a:extLst>
          </p:cNvPr>
          <p:cNvSpPr txBox="1"/>
          <p:nvPr/>
        </p:nvSpPr>
        <p:spPr>
          <a:xfrm>
            <a:off x="6378521" y="37859948"/>
            <a:ext cx="4537382" cy="1958138"/>
          </a:xfrm>
          <a:prstGeom prst="rect">
            <a:avLst/>
          </a:prstGeom>
          <a:noFill/>
          <a:ln w="63500">
            <a:noFill/>
          </a:ln>
        </p:spPr>
        <p:txBody>
          <a:bodyPr wrap="square" lIns="360000" tIns="360000" rIns="360000" bIns="360000" rtlCol="0">
            <a:spAutoFit/>
          </a:bodyPr>
          <a:lstStyle/>
          <a:p>
            <a:pPr algn="just" rtl="0"/>
            <a:r>
              <a:rPr lang="en-US" sz="4000" kern="1200" baseline="0" dirty="0">
                <a:solidFill>
                  <a:srgbClr val="000000"/>
                </a:solidFill>
                <a:latin typeface="Arial"/>
              </a:rPr>
              <a:t>Open-source</a:t>
            </a:r>
          </a:p>
          <a:p>
            <a:pPr algn="just" rtl="0"/>
            <a:r>
              <a:rPr lang="en-US" sz="4000" dirty="0">
                <a:solidFill>
                  <a:srgbClr val="000000"/>
                </a:solidFill>
                <a:latin typeface="Arial"/>
              </a:rPr>
              <a:t>Implementations</a:t>
            </a:r>
            <a:endParaRPr lang="en-US" sz="4000" kern="1200" baseline="0" dirty="0">
              <a:solidFill>
                <a:srgbClr val="000000"/>
              </a:solidFill>
              <a:latin typeface="Arial"/>
            </a:endParaRPr>
          </a:p>
        </p:txBody>
      </p:sp>
      <p:sp>
        <p:nvSpPr>
          <p:cNvPr id="1039" name="Rectangle 1038">
            <a:extLst>
              <a:ext uri="{FF2B5EF4-FFF2-40B4-BE49-F238E27FC236}">
                <a16:creationId xmlns:a16="http://schemas.microsoft.com/office/drawing/2014/main" id="{DD040B26-819E-7A50-6F2C-8D1EC9D86134}"/>
              </a:ext>
            </a:extLst>
          </p:cNvPr>
          <p:cNvSpPr/>
          <p:nvPr/>
        </p:nvSpPr>
        <p:spPr>
          <a:xfrm>
            <a:off x="1612134" y="37463042"/>
            <a:ext cx="11323717" cy="2670550"/>
          </a:xfrm>
          <a:prstGeom prst="rect">
            <a:avLst/>
          </a:prstGeom>
          <a:noFill/>
          <a:ln w="76200">
            <a:solidFill>
              <a:srgbClr val="0065BD"/>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3200"/>
          </a:p>
        </p:txBody>
      </p:sp>
    </p:spTree>
    <p:extLst>
      <p:ext uri="{BB962C8B-B14F-4D97-AF65-F5344CB8AC3E}">
        <p14:creationId xmlns:p14="http://schemas.microsoft.com/office/powerpoint/2010/main" val="2460261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46">
            <a:extLst>
              <a:ext uri="{FF2B5EF4-FFF2-40B4-BE49-F238E27FC236}">
                <a16:creationId xmlns:a16="http://schemas.microsoft.com/office/drawing/2014/main" id="{96D0F4DB-4F65-1622-ECB6-342898C61991}"/>
              </a:ext>
            </a:extLst>
          </p:cNvPr>
          <p:cNvSpPr/>
          <p:nvPr/>
        </p:nvSpPr>
        <p:spPr>
          <a:xfrm rot="18900000">
            <a:off x="12277918" y="10125827"/>
            <a:ext cx="3429513" cy="1124761"/>
          </a:xfrm>
          <a:custGeom>
            <a:avLst/>
            <a:gdLst>
              <a:gd name="connsiteX0" fmla="*/ 0 w 3672408"/>
              <a:gd name="connsiteY0" fmla="*/ 0 h 1152128"/>
              <a:gd name="connsiteX1" fmla="*/ 3672408 w 3672408"/>
              <a:gd name="connsiteY1" fmla="*/ 0 h 1152128"/>
              <a:gd name="connsiteX2" fmla="*/ 3672408 w 3672408"/>
              <a:gd name="connsiteY2" fmla="*/ 1152128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31821 w 3672408"/>
              <a:gd name="connsiteY2" fmla="*/ 1121820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04452 w 3672408"/>
              <a:gd name="connsiteY2" fmla="*/ 1114979 h 1152128"/>
              <a:gd name="connsiteX3" fmla="*/ 0 w 3672408"/>
              <a:gd name="connsiteY3" fmla="*/ 1152128 h 1152128"/>
              <a:gd name="connsiteX4" fmla="*/ 0 w 3672408"/>
              <a:gd name="connsiteY4" fmla="*/ 0 h 1152128"/>
              <a:gd name="connsiteX0" fmla="*/ 0 w 3689514"/>
              <a:gd name="connsiteY0" fmla="*/ 0 h 1152128"/>
              <a:gd name="connsiteX1" fmla="*/ 3689514 w 3689514"/>
              <a:gd name="connsiteY1" fmla="*/ 17105 h 1152128"/>
              <a:gd name="connsiteX2" fmla="*/ 2604452 w 3689514"/>
              <a:gd name="connsiteY2" fmla="*/ 1114979 h 1152128"/>
              <a:gd name="connsiteX3" fmla="*/ 0 w 3689514"/>
              <a:gd name="connsiteY3" fmla="*/ 1152128 h 1152128"/>
              <a:gd name="connsiteX4" fmla="*/ 0 w 3689514"/>
              <a:gd name="connsiteY4" fmla="*/ 0 h 1152128"/>
              <a:gd name="connsiteX0" fmla="*/ 0 w 3689514"/>
              <a:gd name="connsiteY0" fmla="*/ 0 h 1138445"/>
              <a:gd name="connsiteX1" fmla="*/ 3689514 w 3689514"/>
              <a:gd name="connsiteY1" fmla="*/ 17105 h 1138445"/>
              <a:gd name="connsiteX2" fmla="*/ 2604452 w 3689514"/>
              <a:gd name="connsiteY2" fmla="*/ 1114979 h 1138445"/>
              <a:gd name="connsiteX3" fmla="*/ 1361578 w 3689514"/>
              <a:gd name="connsiteY3" fmla="*/ 1138445 h 1138445"/>
              <a:gd name="connsiteX4" fmla="*/ 0 w 3689514"/>
              <a:gd name="connsiteY4" fmla="*/ 0 h 1138445"/>
              <a:gd name="connsiteX0" fmla="*/ 0 w 3429513"/>
              <a:gd name="connsiteY0" fmla="*/ 0 h 1131603"/>
              <a:gd name="connsiteX1" fmla="*/ 3429513 w 3429513"/>
              <a:gd name="connsiteY1" fmla="*/ 10263 h 1131603"/>
              <a:gd name="connsiteX2" fmla="*/ 2344451 w 3429513"/>
              <a:gd name="connsiteY2" fmla="*/ 1108137 h 1131603"/>
              <a:gd name="connsiteX3" fmla="*/ 1101577 w 3429513"/>
              <a:gd name="connsiteY3" fmla="*/ 1131603 h 1131603"/>
              <a:gd name="connsiteX4" fmla="*/ 0 w 3429513"/>
              <a:gd name="connsiteY4" fmla="*/ 0 h 1131603"/>
              <a:gd name="connsiteX0" fmla="*/ 0 w 3429513"/>
              <a:gd name="connsiteY0" fmla="*/ 0 h 1124761"/>
              <a:gd name="connsiteX1" fmla="*/ 3429513 w 3429513"/>
              <a:gd name="connsiteY1" fmla="*/ 10263 h 1124761"/>
              <a:gd name="connsiteX2" fmla="*/ 2344451 w 3429513"/>
              <a:gd name="connsiteY2" fmla="*/ 1108137 h 1124761"/>
              <a:gd name="connsiteX3" fmla="*/ 1115261 w 3429513"/>
              <a:gd name="connsiteY3" fmla="*/ 1124761 h 1124761"/>
              <a:gd name="connsiteX4" fmla="*/ 0 w 3429513"/>
              <a:gd name="connsiteY4" fmla="*/ 0 h 1124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513" h="1124761">
                <a:moveTo>
                  <a:pt x="0" y="0"/>
                </a:moveTo>
                <a:lnTo>
                  <a:pt x="3429513" y="10263"/>
                </a:lnTo>
                <a:lnTo>
                  <a:pt x="2344451" y="1108137"/>
                </a:lnTo>
                <a:lnTo>
                  <a:pt x="1115261" y="1124761"/>
                </a:lnTo>
                <a:lnTo>
                  <a:pt x="0" y="0"/>
                </a:lnTo>
                <a:close/>
              </a:path>
            </a:pathLst>
          </a:cu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3" name="Group 2">
            <a:extLst>
              <a:ext uri="{FF2B5EF4-FFF2-40B4-BE49-F238E27FC236}">
                <a16:creationId xmlns:a16="http://schemas.microsoft.com/office/drawing/2014/main" id="{DFFBD716-826E-EDF7-D3F6-C3CC5E602E40}"/>
              </a:ext>
            </a:extLst>
          </p:cNvPr>
          <p:cNvGrpSpPr/>
          <p:nvPr/>
        </p:nvGrpSpPr>
        <p:grpSpPr>
          <a:xfrm>
            <a:off x="1800000" y="4195795"/>
            <a:ext cx="13933312" cy="3670963"/>
            <a:chOff x="1800000" y="3821602"/>
            <a:chExt cx="13933312" cy="3670963"/>
          </a:xfrm>
        </p:grpSpPr>
        <p:sp>
          <p:nvSpPr>
            <p:cNvPr id="73" name="Rectangle 72">
              <a:extLst>
                <a:ext uri="{FF2B5EF4-FFF2-40B4-BE49-F238E27FC236}">
                  <a16:creationId xmlns:a16="http://schemas.microsoft.com/office/drawing/2014/main" id="{7ADE3CE5-8B64-0BCE-4774-5E7C93B38CAD}"/>
                </a:ext>
              </a:extLst>
            </p:cNvPr>
            <p:cNvSpPr/>
            <p:nvPr/>
          </p:nvSpPr>
          <p:spPr>
            <a:xfrm>
              <a:off x="1800002" y="4552974"/>
              <a:ext cx="13010400" cy="2939591"/>
            </a:xfrm>
            <a:prstGeom prst="rect">
              <a:avLst/>
            </a:prstGeom>
            <a:solidFill>
              <a:schemeClr val="bg1"/>
            </a:solidFill>
            <a:ln w="57150">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4" name="TextBox 73">
              <a:extLst>
                <a:ext uri="{FF2B5EF4-FFF2-40B4-BE49-F238E27FC236}">
                  <a16:creationId xmlns:a16="http://schemas.microsoft.com/office/drawing/2014/main" id="{5302D846-F147-E83F-096B-BEDD0FFA462E}"/>
                </a:ext>
              </a:extLst>
            </p:cNvPr>
            <p:cNvSpPr txBox="1"/>
            <p:nvPr/>
          </p:nvSpPr>
          <p:spPr>
            <a:xfrm>
              <a:off x="1800000" y="4552974"/>
              <a:ext cx="9436414" cy="1835027"/>
            </a:xfrm>
            <a:prstGeom prst="rect">
              <a:avLst/>
            </a:prstGeom>
            <a:noFill/>
            <a:ln w="63500">
              <a:noFill/>
            </a:ln>
          </p:spPr>
          <p:txBody>
            <a:bodyPr wrap="square" lIns="360000" tIns="360000" rIns="360000" bIns="360000" rtlCol="0">
              <a:spAutoFit/>
            </a:bodyPr>
            <a:lstStyle/>
            <a:p>
              <a:pPr rtl="0"/>
              <a:r>
                <a:rPr lang="de-DE" sz="3600" kern="1200" baseline="0" dirty="0">
                  <a:solidFill>
                    <a:srgbClr val="000000"/>
                  </a:solidFill>
                  <a:latin typeface="Arial"/>
                </a:rPr>
                <a:t>A Tool </a:t>
              </a:r>
              <a:r>
                <a:rPr lang="de-DE" sz="3600" kern="1200" baseline="0" dirty="0" err="1">
                  <a:solidFill>
                    <a:srgbClr val="000000"/>
                  </a:solidFill>
                  <a:latin typeface="Arial"/>
                </a:rPr>
                <a:t>for</a:t>
              </a:r>
              <a:r>
                <a:rPr lang="de-DE" sz="3600" kern="1200" baseline="0" dirty="0">
                  <a:solidFill>
                    <a:srgbClr val="000000"/>
                  </a:solidFill>
                  <a:latin typeface="Arial"/>
                </a:rPr>
                <a:t> </a:t>
              </a:r>
              <a:r>
                <a:rPr lang="de-DE" sz="3600" kern="1200" baseline="0" dirty="0" err="1">
                  <a:solidFill>
                    <a:srgbClr val="000000"/>
                  </a:solidFill>
                  <a:latin typeface="Arial"/>
                </a:rPr>
                <a:t>Solving</a:t>
              </a:r>
              <a:r>
                <a:rPr lang="de-DE" sz="3600" kern="1200" baseline="0" dirty="0">
                  <a:solidFill>
                    <a:srgbClr val="000000"/>
                  </a:solidFill>
                  <a:latin typeface="Arial"/>
                </a:rPr>
                <a:t> Problems </a:t>
              </a:r>
              <a:r>
                <a:rPr lang="de-DE" sz="3600" kern="1200" baseline="0" dirty="0" err="1">
                  <a:solidFill>
                    <a:srgbClr val="000000"/>
                  </a:solidFill>
                  <a:latin typeface="Arial"/>
                </a:rPr>
                <a:t>Using</a:t>
              </a:r>
              <a:r>
                <a:rPr lang="de-DE" sz="3600" kern="1200" baseline="0" dirty="0">
                  <a:solidFill>
                    <a:srgbClr val="000000"/>
                  </a:solidFill>
                  <a:latin typeface="Arial"/>
                </a:rPr>
                <a:t> Quantum Computing</a:t>
              </a:r>
            </a:p>
          </p:txBody>
        </p:sp>
        <p:sp>
          <p:nvSpPr>
            <p:cNvPr id="75" name="TextBox 74">
              <a:extLst>
                <a:ext uri="{FF2B5EF4-FFF2-40B4-BE49-F238E27FC236}">
                  <a16:creationId xmlns:a16="http://schemas.microsoft.com/office/drawing/2014/main" id="{AF4A3BC8-1151-E92B-C37A-1E6BBEFA402D}"/>
                </a:ext>
              </a:extLst>
            </p:cNvPr>
            <p:cNvSpPr txBox="1"/>
            <p:nvPr/>
          </p:nvSpPr>
          <p:spPr>
            <a:xfrm>
              <a:off x="1800002" y="3821602"/>
              <a:ext cx="13011960" cy="769441"/>
            </a:xfrm>
            <a:prstGeom prst="rect">
              <a:avLst/>
            </a:prstGeom>
            <a:solidFill>
              <a:srgbClr val="0065BD"/>
            </a:solidFill>
            <a:ln w="57150">
              <a:solidFill>
                <a:srgbClr val="0065BD"/>
              </a:solidFill>
            </a:ln>
          </p:spPr>
          <p:txBody>
            <a:bodyPr wrap="square" lIns="540000" rtlCol="0">
              <a:spAutoFit/>
            </a:bodyPr>
            <a:lstStyle/>
            <a:p>
              <a:r>
                <a:rPr lang="en-GB" sz="4400" b="1" dirty="0">
                  <a:solidFill>
                    <a:schemeClr val="bg1"/>
                  </a:solidFill>
                  <a:latin typeface="Arial" panose="020B0604020202020204" pitchFamily="34" charset="0"/>
                  <a:cs typeface="Arial" panose="020B0604020202020204" pitchFamily="34" charset="0"/>
                </a:rPr>
                <a:t>  </a:t>
              </a:r>
              <a:r>
                <a:rPr lang="en-GB" sz="4400" b="1" dirty="0">
                  <a:ln>
                    <a:noFill/>
                  </a:ln>
                  <a:solidFill>
                    <a:schemeClr val="bg1"/>
                  </a:solidFill>
                  <a:latin typeface="Arial" panose="020B0604020202020204" pitchFamily="34" charset="0"/>
                  <a:cs typeface="Arial" panose="020B0604020202020204" pitchFamily="34" charset="0"/>
                </a:rPr>
                <a:t>MQT </a:t>
              </a:r>
              <a:r>
                <a:rPr lang="en-GB" sz="4400" b="1" dirty="0" err="1">
                  <a:ln>
                    <a:noFill/>
                  </a:ln>
                  <a:solidFill>
                    <a:schemeClr val="bg1"/>
                  </a:solidFill>
                  <a:latin typeface="Arial" panose="020B0604020202020204" pitchFamily="34" charset="0"/>
                  <a:cs typeface="Arial" panose="020B0604020202020204" pitchFamily="34" charset="0"/>
                </a:rPr>
                <a:t>ProblemSolver</a:t>
              </a:r>
              <a:endParaRPr lang="en-NL" sz="4400" b="1" dirty="0">
                <a:ln>
                  <a:noFill/>
                </a:ln>
                <a:solidFill>
                  <a:schemeClr val="bg1"/>
                </a:solidFill>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6E49A20D-F910-E8AA-7B48-46E82AA25915}"/>
                </a:ext>
              </a:extLst>
            </p:cNvPr>
            <p:cNvSpPr txBox="1"/>
            <p:nvPr/>
          </p:nvSpPr>
          <p:spPr>
            <a:xfrm>
              <a:off x="11236414" y="3926574"/>
              <a:ext cx="3510000" cy="523220"/>
            </a:xfrm>
            <a:prstGeom prst="rect">
              <a:avLst/>
            </a:prstGeom>
            <a:solidFill>
              <a:schemeClr val="bg1"/>
            </a:solidFill>
            <a:ln w="63500">
              <a:solidFill>
                <a:srgbClr val="0065BD"/>
              </a:solidFill>
            </a:ln>
          </p:spPr>
          <p:txBody>
            <a:bodyPr wrap="square" lIns="540000" rtlCol="0">
              <a:spAutoFit/>
            </a:bodyPr>
            <a:lstStyle/>
            <a:p>
              <a:pPr algn="r"/>
              <a:r>
                <a:rPr lang="en-GB" sz="2800" b="1" dirty="0">
                  <a:solidFill>
                    <a:srgbClr val="0065BD"/>
                  </a:solidFill>
                  <a:latin typeface="Arial" panose="020B0604020202020204" pitchFamily="34" charset="0"/>
                  <a:cs typeface="Arial" panose="020B0604020202020204" pitchFamily="34" charset="0"/>
                </a:rPr>
                <a:t>Application</a:t>
              </a:r>
              <a:endParaRPr lang="en-NL" sz="2800" b="1" dirty="0">
                <a:solidFill>
                  <a:srgbClr val="0065BD"/>
                </a:solidFill>
                <a:latin typeface="Arial" panose="020B0604020202020204" pitchFamily="34" charset="0"/>
                <a:cs typeface="Arial" panose="020B0604020202020204" pitchFamily="34" charset="0"/>
              </a:endParaRPr>
            </a:p>
          </p:txBody>
        </p:sp>
        <p:grpSp>
          <p:nvGrpSpPr>
            <p:cNvPr id="243" name="Group 242">
              <a:extLst>
                <a:ext uri="{FF2B5EF4-FFF2-40B4-BE49-F238E27FC236}">
                  <a16:creationId xmlns:a16="http://schemas.microsoft.com/office/drawing/2014/main" id="{590FC502-F89E-CAD5-F13C-E859EAACDB7C}"/>
                </a:ext>
              </a:extLst>
            </p:cNvPr>
            <p:cNvGrpSpPr/>
            <p:nvPr/>
          </p:nvGrpSpPr>
          <p:grpSpPr>
            <a:xfrm>
              <a:off x="1858334" y="3936322"/>
              <a:ext cx="646879" cy="540000"/>
              <a:chOff x="1858334" y="3936322"/>
              <a:chExt cx="646879" cy="540000"/>
            </a:xfrm>
          </p:grpSpPr>
          <p:sp>
            <p:nvSpPr>
              <p:cNvPr id="186" name="Oval 185">
                <a:extLst>
                  <a:ext uri="{FF2B5EF4-FFF2-40B4-BE49-F238E27FC236}">
                    <a16:creationId xmlns:a16="http://schemas.microsoft.com/office/drawing/2014/main" id="{30DC6143-C8D7-2819-AFA7-BC1A87451D15}"/>
                  </a:ext>
                </a:extLst>
              </p:cNvPr>
              <p:cNvSpPr/>
              <p:nvPr/>
            </p:nvSpPr>
            <p:spPr>
              <a:xfrm>
                <a:off x="1911773" y="3936322"/>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187" name="TextBox 186">
                <a:extLst>
                  <a:ext uri="{FF2B5EF4-FFF2-40B4-BE49-F238E27FC236}">
                    <a16:creationId xmlns:a16="http://schemas.microsoft.com/office/drawing/2014/main" id="{3E038537-DDB1-BF12-7770-A629DAB2FECF}"/>
                  </a:ext>
                </a:extLst>
              </p:cNvPr>
              <p:cNvSpPr txBox="1"/>
              <p:nvPr/>
            </p:nvSpPr>
            <p:spPr>
              <a:xfrm>
                <a:off x="1858334" y="3978238"/>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1</a:t>
                </a:r>
                <a:endParaRPr lang="en-DE" sz="2800" dirty="0">
                  <a:solidFill>
                    <a:srgbClr val="0065BD"/>
                  </a:solidFill>
                  <a:latin typeface="Arial" panose="020B0604020202020204" pitchFamily="34" charset="0"/>
                  <a:cs typeface="Arial" panose="020B0604020202020204" pitchFamily="34" charset="0"/>
                </a:endParaRPr>
              </a:p>
            </p:txBody>
          </p:sp>
        </p:grpSp>
        <p:sp>
          <p:nvSpPr>
            <p:cNvPr id="153" name="TextBox 152">
              <a:extLst>
                <a:ext uri="{FF2B5EF4-FFF2-40B4-BE49-F238E27FC236}">
                  <a16:creationId xmlns:a16="http://schemas.microsoft.com/office/drawing/2014/main" id="{058EB1CA-9A4F-C3BF-3AB6-416EC2DF7D0D}"/>
                </a:ext>
              </a:extLst>
            </p:cNvPr>
            <p:cNvSpPr txBox="1"/>
            <p:nvPr/>
          </p:nvSpPr>
          <p:spPr>
            <a:xfrm>
              <a:off x="2128850" y="6166145"/>
              <a:ext cx="12263406" cy="1200329"/>
            </a:xfrm>
            <a:prstGeom prst="rect">
              <a:avLst/>
            </a:prstGeom>
            <a:noFill/>
          </p:spPr>
          <p:txBody>
            <a:bodyPr wrap="square" rtlCol="0" anchor="b">
              <a:spAutoFit/>
            </a:bodyPr>
            <a:lstStyle/>
            <a:p>
              <a:endParaRPr lang="en-GB" sz="3600" b="1" dirty="0">
                <a:solidFill>
                  <a:srgbClr val="64A0C9"/>
                </a:solidFill>
                <a:latin typeface="Arial" panose="020B0604020202020204" pitchFamily="34" charset="0"/>
                <a:cs typeface="Arial" panose="020B0604020202020204" pitchFamily="34" charset="0"/>
              </a:endParaRPr>
            </a:p>
            <a:p>
              <a:r>
                <a:rPr lang="en-GB" sz="3600" b="1" dirty="0" err="1">
                  <a:solidFill>
                    <a:srgbClr val="64A0C9"/>
                  </a:solidFill>
                  <a:latin typeface="Arial" panose="020B0604020202020204" pitchFamily="34" charset="0"/>
                  <a:cs typeface="Arial" panose="020B0604020202020204" pitchFamily="34" charset="0"/>
                </a:rPr>
                <a:t>github.com</a:t>
              </a:r>
              <a:r>
                <a:rPr lang="en-GB" sz="3600" b="1" dirty="0">
                  <a:solidFill>
                    <a:srgbClr val="64A0C9"/>
                  </a:solidFill>
                  <a:latin typeface="Arial" panose="020B0604020202020204" pitchFamily="34" charset="0"/>
                  <a:cs typeface="Arial" panose="020B0604020202020204" pitchFamily="34" charset="0"/>
                </a:rPr>
                <a:t>/</a:t>
              </a:r>
              <a:r>
                <a:rPr lang="en-GB" sz="3600" b="1" dirty="0" err="1">
                  <a:solidFill>
                    <a:srgbClr val="64A0C9"/>
                  </a:solidFill>
                  <a:latin typeface="Arial" panose="020B0604020202020204" pitchFamily="34" charset="0"/>
                  <a:cs typeface="Arial" panose="020B0604020202020204" pitchFamily="34" charset="0"/>
                </a:rPr>
                <a:t>cda</a:t>
              </a:r>
              <a:r>
                <a:rPr lang="en-GB" sz="3600" b="1" dirty="0">
                  <a:solidFill>
                    <a:srgbClr val="64A0C9"/>
                  </a:solidFill>
                  <a:latin typeface="Arial" panose="020B0604020202020204" pitchFamily="34" charset="0"/>
                  <a:cs typeface="Arial" panose="020B0604020202020204" pitchFamily="34" charset="0"/>
                </a:rPr>
                <a:t>-tum/</a:t>
              </a:r>
              <a:r>
                <a:rPr lang="en-GB" sz="3600" b="1" dirty="0" err="1">
                  <a:solidFill>
                    <a:srgbClr val="64A0C9"/>
                  </a:solidFill>
                  <a:latin typeface="Arial" panose="020B0604020202020204" pitchFamily="34" charset="0"/>
                  <a:cs typeface="Arial" panose="020B0604020202020204" pitchFamily="34" charset="0"/>
                </a:rPr>
                <a:t>mqt-problemsolver</a:t>
              </a:r>
              <a:endParaRPr lang="en-DE" sz="3600" b="1" dirty="0">
                <a:solidFill>
                  <a:srgbClr val="64A0C9"/>
                </a:solidFill>
                <a:latin typeface="Arial" panose="020B0604020202020204" pitchFamily="34" charset="0"/>
                <a:cs typeface="Arial" panose="020B0604020202020204" pitchFamily="34" charset="0"/>
              </a:endParaRPr>
            </a:p>
          </p:txBody>
        </p:sp>
        <p:pic>
          <p:nvPicPr>
            <p:cNvPr id="17" name="Picture 16" descr="A picture containing black, darkness&#10;&#10;Description automatically generated">
              <a:extLst>
                <a:ext uri="{FF2B5EF4-FFF2-40B4-BE49-F238E27FC236}">
                  <a16:creationId xmlns:a16="http://schemas.microsoft.com/office/drawing/2014/main" id="{0B9B93F2-9AE7-3071-C3EA-426F0A035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1538802" y="4744940"/>
              <a:ext cx="2469694" cy="2303776"/>
            </a:xfrm>
            <a:prstGeom prst="rect">
              <a:avLst/>
            </a:prstGeom>
          </p:spPr>
        </p:pic>
        <p:sp>
          <p:nvSpPr>
            <p:cNvPr id="20" name="Rectangle 46">
              <a:extLst>
                <a:ext uri="{FF2B5EF4-FFF2-40B4-BE49-F238E27FC236}">
                  <a16:creationId xmlns:a16="http://schemas.microsoft.com/office/drawing/2014/main" id="{1CD923B8-5796-AAB9-4174-33B0A91C9914}"/>
                </a:ext>
              </a:extLst>
            </p:cNvPr>
            <p:cNvSpPr/>
            <p:nvPr/>
          </p:nvSpPr>
          <p:spPr>
            <a:xfrm rot="18900000">
              <a:off x="12303799" y="6105379"/>
              <a:ext cx="3429513" cy="1124761"/>
            </a:xfrm>
            <a:custGeom>
              <a:avLst/>
              <a:gdLst>
                <a:gd name="connsiteX0" fmla="*/ 0 w 3672408"/>
                <a:gd name="connsiteY0" fmla="*/ 0 h 1152128"/>
                <a:gd name="connsiteX1" fmla="*/ 3672408 w 3672408"/>
                <a:gd name="connsiteY1" fmla="*/ 0 h 1152128"/>
                <a:gd name="connsiteX2" fmla="*/ 3672408 w 3672408"/>
                <a:gd name="connsiteY2" fmla="*/ 1152128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31821 w 3672408"/>
                <a:gd name="connsiteY2" fmla="*/ 1121820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04452 w 3672408"/>
                <a:gd name="connsiteY2" fmla="*/ 1114979 h 1152128"/>
                <a:gd name="connsiteX3" fmla="*/ 0 w 3672408"/>
                <a:gd name="connsiteY3" fmla="*/ 1152128 h 1152128"/>
                <a:gd name="connsiteX4" fmla="*/ 0 w 3672408"/>
                <a:gd name="connsiteY4" fmla="*/ 0 h 1152128"/>
                <a:gd name="connsiteX0" fmla="*/ 0 w 3689514"/>
                <a:gd name="connsiteY0" fmla="*/ 0 h 1152128"/>
                <a:gd name="connsiteX1" fmla="*/ 3689514 w 3689514"/>
                <a:gd name="connsiteY1" fmla="*/ 17105 h 1152128"/>
                <a:gd name="connsiteX2" fmla="*/ 2604452 w 3689514"/>
                <a:gd name="connsiteY2" fmla="*/ 1114979 h 1152128"/>
                <a:gd name="connsiteX3" fmla="*/ 0 w 3689514"/>
                <a:gd name="connsiteY3" fmla="*/ 1152128 h 1152128"/>
                <a:gd name="connsiteX4" fmla="*/ 0 w 3689514"/>
                <a:gd name="connsiteY4" fmla="*/ 0 h 1152128"/>
                <a:gd name="connsiteX0" fmla="*/ 0 w 3689514"/>
                <a:gd name="connsiteY0" fmla="*/ 0 h 1138445"/>
                <a:gd name="connsiteX1" fmla="*/ 3689514 w 3689514"/>
                <a:gd name="connsiteY1" fmla="*/ 17105 h 1138445"/>
                <a:gd name="connsiteX2" fmla="*/ 2604452 w 3689514"/>
                <a:gd name="connsiteY2" fmla="*/ 1114979 h 1138445"/>
                <a:gd name="connsiteX3" fmla="*/ 1361578 w 3689514"/>
                <a:gd name="connsiteY3" fmla="*/ 1138445 h 1138445"/>
                <a:gd name="connsiteX4" fmla="*/ 0 w 3689514"/>
                <a:gd name="connsiteY4" fmla="*/ 0 h 1138445"/>
                <a:gd name="connsiteX0" fmla="*/ 0 w 3429513"/>
                <a:gd name="connsiteY0" fmla="*/ 0 h 1131603"/>
                <a:gd name="connsiteX1" fmla="*/ 3429513 w 3429513"/>
                <a:gd name="connsiteY1" fmla="*/ 10263 h 1131603"/>
                <a:gd name="connsiteX2" fmla="*/ 2344451 w 3429513"/>
                <a:gd name="connsiteY2" fmla="*/ 1108137 h 1131603"/>
                <a:gd name="connsiteX3" fmla="*/ 1101577 w 3429513"/>
                <a:gd name="connsiteY3" fmla="*/ 1131603 h 1131603"/>
                <a:gd name="connsiteX4" fmla="*/ 0 w 3429513"/>
                <a:gd name="connsiteY4" fmla="*/ 0 h 1131603"/>
                <a:gd name="connsiteX0" fmla="*/ 0 w 3429513"/>
                <a:gd name="connsiteY0" fmla="*/ 0 h 1124761"/>
                <a:gd name="connsiteX1" fmla="*/ 3429513 w 3429513"/>
                <a:gd name="connsiteY1" fmla="*/ 10263 h 1124761"/>
                <a:gd name="connsiteX2" fmla="*/ 2344451 w 3429513"/>
                <a:gd name="connsiteY2" fmla="*/ 1108137 h 1124761"/>
                <a:gd name="connsiteX3" fmla="*/ 1115261 w 3429513"/>
                <a:gd name="connsiteY3" fmla="*/ 1124761 h 1124761"/>
                <a:gd name="connsiteX4" fmla="*/ 0 w 3429513"/>
                <a:gd name="connsiteY4" fmla="*/ 0 h 1124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513" h="1124761">
                  <a:moveTo>
                    <a:pt x="0" y="0"/>
                  </a:moveTo>
                  <a:lnTo>
                    <a:pt x="3429513" y="10263"/>
                  </a:lnTo>
                  <a:lnTo>
                    <a:pt x="2344451" y="1108137"/>
                  </a:lnTo>
                  <a:lnTo>
                    <a:pt x="1115261" y="1124761"/>
                  </a:lnTo>
                  <a:lnTo>
                    <a:pt x="0" y="0"/>
                  </a:lnTo>
                  <a:close/>
                </a:path>
              </a:pathLst>
            </a:cu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3" name="TextBox 22">
              <a:extLst>
                <a:ext uri="{FF2B5EF4-FFF2-40B4-BE49-F238E27FC236}">
                  <a16:creationId xmlns:a16="http://schemas.microsoft.com/office/drawing/2014/main" id="{8C98DAF9-F6AD-3AF3-E8DC-939569D03C93}"/>
                </a:ext>
              </a:extLst>
            </p:cNvPr>
            <p:cNvSpPr txBox="1"/>
            <p:nvPr/>
          </p:nvSpPr>
          <p:spPr>
            <a:xfrm rot="18900000">
              <a:off x="13209036" y="5808234"/>
              <a:ext cx="2110088" cy="1281029"/>
            </a:xfrm>
            <a:prstGeom prst="rect">
              <a:avLst/>
            </a:prstGeom>
            <a:noFill/>
            <a:ln w="63500">
              <a:noFill/>
            </a:ln>
          </p:spPr>
          <p:txBody>
            <a:bodyPr wrap="square" lIns="360000" tIns="360000" rIns="360000" bIns="360000" rtlCol="0">
              <a:spAutoFit/>
            </a:bodyPr>
            <a:lstStyle/>
            <a:p>
              <a:pPr algn="ctr" rtl="0"/>
              <a:r>
                <a:rPr lang="de-DE" sz="3600" kern="1200" baseline="0" dirty="0">
                  <a:solidFill>
                    <a:schemeClr val="bg1"/>
                  </a:solidFill>
                  <a:latin typeface="Arial"/>
                </a:rPr>
                <a:t>PyPI</a:t>
              </a:r>
            </a:p>
          </p:txBody>
        </p:sp>
        <p:pic>
          <p:nvPicPr>
            <p:cNvPr id="26" name="Picture 25">
              <a:extLst>
                <a:ext uri="{FF2B5EF4-FFF2-40B4-BE49-F238E27FC236}">
                  <a16:creationId xmlns:a16="http://schemas.microsoft.com/office/drawing/2014/main" id="{03549E6C-380E-3EE5-AE14-27392FB505E1}"/>
                </a:ext>
              </a:extLst>
            </p:cNvPr>
            <p:cNvPicPr>
              <a:picLocks noChangeAspect="1"/>
            </p:cNvPicPr>
            <p:nvPr/>
          </p:nvPicPr>
          <p:blipFill>
            <a:blip r:embed="rId3"/>
            <a:stretch>
              <a:fillRect/>
            </a:stretch>
          </p:blipFill>
          <p:spPr>
            <a:xfrm rot="18900000">
              <a:off x="13406952" y="6808305"/>
              <a:ext cx="506669" cy="506669"/>
            </a:xfrm>
            <a:prstGeom prst="rect">
              <a:avLst/>
            </a:prstGeom>
          </p:spPr>
        </p:pic>
      </p:grpSp>
      <p:sp>
        <p:nvSpPr>
          <p:cNvPr id="81" name="TextBox 80">
            <a:extLst>
              <a:ext uri="{FF2B5EF4-FFF2-40B4-BE49-F238E27FC236}">
                <a16:creationId xmlns:a16="http://schemas.microsoft.com/office/drawing/2014/main" id="{08629ABB-A847-4AAF-6220-FC711AE99B38}"/>
              </a:ext>
            </a:extLst>
          </p:cNvPr>
          <p:cNvSpPr txBox="1"/>
          <p:nvPr/>
        </p:nvSpPr>
        <p:spPr>
          <a:xfrm rot="18900000">
            <a:off x="13183155" y="9828682"/>
            <a:ext cx="2110088" cy="1281029"/>
          </a:xfrm>
          <a:prstGeom prst="rect">
            <a:avLst/>
          </a:prstGeom>
          <a:noFill/>
          <a:ln w="63500">
            <a:noFill/>
          </a:ln>
        </p:spPr>
        <p:txBody>
          <a:bodyPr wrap="square" lIns="360000" tIns="360000" rIns="360000" bIns="360000" rtlCol="0">
            <a:spAutoFit/>
          </a:bodyPr>
          <a:lstStyle/>
          <a:p>
            <a:pPr algn="ctr" rtl="0"/>
            <a:r>
              <a:rPr lang="de-DE" sz="3600" kern="1200" baseline="0" dirty="0">
                <a:solidFill>
                  <a:schemeClr val="bg1"/>
                </a:solidFill>
                <a:latin typeface="Arial"/>
              </a:rPr>
              <a:t>PyPI</a:t>
            </a:r>
          </a:p>
        </p:txBody>
      </p:sp>
      <p:pic>
        <p:nvPicPr>
          <p:cNvPr id="88" name="Picture 87">
            <a:extLst>
              <a:ext uri="{FF2B5EF4-FFF2-40B4-BE49-F238E27FC236}">
                <a16:creationId xmlns:a16="http://schemas.microsoft.com/office/drawing/2014/main" id="{C287AC04-F05F-786B-8094-1307A25F7F37}"/>
              </a:ext>
            </a:extLst>
          </p:cNvPr>
          <p:cNvPicPr>
            <a:picLocks noChangeAspect="1"/>
          </p:cNvPicPr>
          <p:nvPr/>
        </p:nvPicPr>
        <p:blipFill>
          <a:blip r:embed="rId3"/>
          <a:stretch>
            <a:fillRect/>
          </a:stretch>
        </p:blipFill>
        <p:spPr>
          <a:xfrm rot="18900000">
            <a:off x="13373870" y="10828753"/>
            <a:ext cx="506669" cy="506669"/>
          </a:xfrm>
          <a:prstGeom prst="rect">
            <a:avLst/>
          </a:prstGeom>
        </p:spPr>
      </p:pic>
      <p:pic>
        <p:nvPicPr>
          <p:cNvPr id="177" name="Picture 176">
            <a:extLst>
              <a:ext uri="{FF2B5EF4-FFF2-40B4-BE49-F238E27FC236}">
                <a16:creationId xmlns:a16="http://schemas.microsoft.com/office/drawing/2014/main" id="{2A567EAC-0644-13EA-A481-C08777D9B27A}"/>
              </a:ext>
            </a:extLst>
          </p:cNvPr>
          <p:cNvPicPr>
            <a:picLocks noChangeAspect="1"/>
          </p:cNvPicPr>
          <p:nvPr/>
        </p:nvPicPr>
        <p:blipFill>
          <a:blip r:embed="rId3"/>
          <a:stretch>
            <a:fillRect/>
          </a:stretch>
        </p:blipFill>
        <p:spPr>
          <a:xfrm rot="18900000">
            <a:off x="13372167" y="10800947"/>
            <a:ext cx="506669" cy="506669"/>
          </a:xfrm>
          <a:prstGeom prst="rect">
            <a:avLst/>
          </a:prstGeom>
        </p:spPr>
      </p:pic>
      <p:sp>
        <p:nvSpPr>
          <p:cNvPr id="179" name="Rectangle 46">
            <a:extLst>
              <a:ext uri="{FF2B5EF4-FFF2-40B4-BE49-F238E27FC236}">
                <a16:creationId xmlns:a16="http://schemas.microsoft.com/office/drawing/2014/main" id="{75F5A23C-E473-86A8-3A3C-58B01D1CE74E}"/>
              </a:ext>
            </a:extLst>
          </p:cNvPr>
          <p:cNvSpPr/>
          <p:nvPr/>
        </p:nvSpPr>
        <p:spPr>
          <a:xfrm rot="18900000">
            <a:off x="25834359" y="10098353"/>
            <a:ext cx="3429513" cy="1124761"/>
          </a:xfrm>
          <a:custGeom>
            <a:avLst/>
            <a:gdLst>
              <a:gd name="connsiteX0" fmla="*/ 0 w 3672408"/>
              <a:gd name="connsiteY0" fmla="*/ 0 h 1152128"/>
              <a:gd name="connsiteX1" fmla="*/ 3672408 w 3672408"/>
              <a:gd name="connsiteY1" fmla="*/ 0 h 1152128"/>
              <a:gd name="connsiteX2" fmla="*/ 3672408 w 3672408"/>
              <a:gd name="connsiteY2" fmla="*/ 1152128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31821 w 3672408"/>
              <a:gd name="connsiteY2" fmla="*/ 1121820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04452 w 3672408"/>
              <a:gd name="connsiteY2" fmla="*/ 1114979 h 1152128"/>
              <a:gd name="connsiteX3" fmla="*/ 0 w 3672408"/>
              <a:gd name="connsiteY3" fmla="*/ 1152128 h 1152128"/>
              <a:gd name="connsiteX4" fmla="*/ 0 w 3672408"/>
              <a:gd name="connsiteY4" fmla="*/ 0 h 1152128"/>
              <a:gd name="connsiteX0" fmla="*/ 0 w 3689514"/>
              <a:gd name="connsiteY0" fmla="*/ 0 h 1152128"/>
              <a:gd name="connsiteX1" fmla="*/ 3689514 w 3689514"/>
              <a:gd name="connsiteY1" fmla="*/ 17105 h 1152128"/>
              <a:gd name="connsiteX2" fmla="*/ 2604452 w 3689514"/>
              <a:gd name="connsiteY2" fmla="*/ 1114979 h 1152128"/>
              <a:gd name="connsiteX3" fmla="*/ 0 w 3689514"/>
              <a:gd name="connsiteY3" fmla="*/ 1152128 h 1152128"/>
              <a:gd name="connsiteX4" fmla="*/ 0 w 3689514"/>
              <a:gd name="connsiteY4" fmla="*/ 0 h 1152128"/>
              <a:gd name="connsiteX0" fmla="*/ 0 w 3689514"/>
              <a:gd name="connsiteY0" fmla="*/ 0 h 1138445"/>
              <a:gd name="connsiteX1" fmla="*/ 3689514 w 3689514"/>
              <a:gd name="connsiteY1" fmla="*/ 17105 h 1138445"/>
              <a:gd name="connsiteX2" fmla="*/ 2604452 w 3689514"/>
              <a:gd name="connsiteY2" fmla="*/ 1114979 h 1138445"/>
              <a:gd name="connsiteX3" fmla="*/ 1361578 w 3689514"/>
              <a:gd name="connsiteY3" fmla="*/ 1138445 h 1138445"/>
              <a:gd name="connsiteX4" fmla="*/ 0 w 3689514"/>
              <a:gd name="connsiteY4" fmla="*/ 0 h 1138445"/>
              <a:gd name="connsiteX0" fmla="*/ 0 w 3429513"/>
              <a:gd name="connsiteY0" fmla="*/ 0 h 1131603"/>
              <a:gd name="connsiteX1" fmla="*/ 3429513 w 3429513"/>
              <a:gd name="connsiteY1" fmla="*/ 10263 h 1131603"/>
              <a:gd name="connsiteX2" fmla="*/ 2344451 w 3429513"/>
              <a:gd name="connsiteY2" fmla="*/ 1108137 h 1131603"/>
              <a:gd name="connsiteX3" fmla="*/ 1101577 w 3429513"/>
              <a:gd name="connsiteY3" fmla="*/ 1131603 h 1131603"/>
              <a:gd name="connsiteX4" fmla="*/ 0 w 3429513"/>
              <a:gd name="connsiteY4" fmla="*/ 0 h 1131603"/>
              <a:gd name="connsiteX0" fmla="*/ 0 w 3429513"/>
              <a:gd name="connsiteY0" fmla="*/ 0 h 1124761"/>
              <a:gd name="connsiteX1" fmla="*/ 3429513 w 3429513"/>
              <a:gd name="connsiteY1" fmla="*/ 10263 h 1124761"/>
              <a:gd name="connsiteX2" fmla="*/ 2344451 w 3429513"/>
              <a:gd name="connsiteY2" fmla="*/ 1108137 h 1124761"/>
              <a:gd name="connsiteX3" fmla="*/ 1115261 w 3429513"/>
              <a:gd name="connsiteY3" fmla="*/ 1124761 h 1124761"/>
              <a:gd name="connsiteX4" fmla="*/ 0 w 3429513"/>
              <a:gd name="connsiteY4" fmla="*/ 0 h 1124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513" h="1124761">
                <a:moveTo>
                  <a:pt x="0" y="0"/>
                </a:moveTo>
                <a:lnTo>
                  <a:pt x="3429513" y="10263"/>
                </a:lnTo>
                <a:lnTo>
                  <a:pt x="2344451" y="1108137"/>
                </a:lnTo>
                <a:lnTo>
                  <a:pt x="1115261" y="1124761"/>
                </a:lnTo>
                <a:lnTo>
                  <a:pt x="0" y="0"/>
                </a:lnTo>
                <a:close/>
              </a:path>
            </a:pathLst>
          </a:cu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188" name="Picture 187">
            <a:extLst>
              <a:ext uri="{FF2B5EF4-FFF2-40B4-BE49-F238E27FC236}">
                <a16:creationId xmlns:a16="http://schemas.microsoft.com/office/drawing/2014/main" id="{C3AD0FEB-DC20-BD61-7EA1-8E7053B59702}"/>
              </a:ext>
            </a:extLst>
          </p:cNvPr>
          <p:cNvPicPr>
            <a:picLocks noChangeAspect="1"/>
          </p:cNvPicPr>
          <p:nvPr/>
        </p:nvPicPr>
        <p:blipFill>
          <a:blip r:embed="rId4"/>
          <a:stretch>
            <a:fillRect/>
          </a:stretch>
        </p:blipFill>
        <p:spPr>
          <a:xfrm>
            <a:off x="19938620" y="1602062"/>
            <a:ext cx="4791942" cy="1750902"/>
          </a:xfrm>
          <a:prstGeom prst="rect">
            <a:avLst/>
          </a:prstGeom>
        </p:spPr>
      </p:pic>
      <p:sp>
        <p:nvSpPr>
          <p:cNvPr id="104" name="TextBox 103">
            <a:extLst>
              <a:ext uri="{FF2B5EF4-FFF2-40B4-BE49-F238E27FC236}">
                <a16:creationId xmlns:a16="http://schemas.microsoft.com/office/drawing/2014/main" id="{9F03688F-E7CB-5FAB-070D-A6E2AEF3357A}"/>
              </a:ext>
            </a:extLst>
          </p:cNvPr>
          <p:cNvSpPr txBox="1"/>
          <p:nvPr/>
        </p:nvSpPr>
        <p:spPr>
          <a:xfrm rot="18900000">
            <a:off x="13183155" y="13808384"/>
            <a:ext cx="2110088" cy="1281029"/>
          </a:xfrm>
          <a:prstGeom prst="rect">
            <a:avLst/>
          </a:prstGeom>
          <a:noFill/>
          <a:ln w="63500">
            <a:noFill/>
          </a:ln>
        </p:spPr>
        <p:txBody>
          <a:bodyPr wrap="square" lIns="360000" tIns="360000" rIns="360000" bIns="360000" rtlCol="0">
            <a:spAutoFit/>
          </a:bodyPr>
          <a:lstStyle/>
          <a:p>
            <a:pPr algn="ctr" rtl="0"/>
            <a:r>
              <a:rPr lang="de-DE" sz="3600" kern="1200" baseline="0" dirty="0">
                <a:solidFill>
                  <a:schemeClr val="bg1"/>
                </a:solidFill>
                <a:latin typeface="Arial"/>
              </a:rPr>
              <a:t>PyPI</a:t>
            </a:r>
          </a:p>
        </p:txBody>
      </p:sp>
      <p:pic>
        <p:nvPicPr>
          <p:cNvPr id="106" name="Picture 105">
            <a:extLst>
              <a:ext uri="{FF2B5EF4-FFF2-40B4-BE49-F238E27FC236}">
                <a16:creationId xmlns:a16="http://schemas.microsoft.com/office/drawing/2014/main" id="{409296BB-018B-8C2F-633A-F974FEFFF6C6}"/>
              </a:ext>
            </a:extLst>
          </p:cNvPr>
          <p:cNvPicPr>
            <a:picLocks noChangeAspect="1"/>
          </p:cNvPicPr>
          <p:nvPr/>
        </p:nvPicPr>
        <p:blipFill>
          <a:blip r:embed="rId3"/>
          <a:stretch>
            <a:fillRect/>
          </a:stretch>
        </p:blipFill>
        <p:spPr>
          <a:xfrm rot="18900000">
            <a:off x="13397835" y="12765030"/>
            <a:ext cx="506669" cy="506669"/>
          </a:xfrm>
          <a:prstGeom prst="rect">
            <a:avLst/>
          </a:prstGeom>
        </p:spPr>
      </p:pic>
      <p:pic>
        <p:nvPicPr>
          <p:cNvPr id="112" name="Picture 111">
            <a:extLst>
              <a:ext uri="{FF2B5EF4-FFF2-40B4-BE49-F238E27FC236}">
                <a16:creationId xmlns:a16="http://schemas.microsoft.com/office/drawing/2014/main" id="{A3598885-6C9A-8DE5-475E-E42E184291D9}"/>
              </a:ext>
            </a:extLst>
          </p:cNvPr>
          <p:cNvPicPr>
            <a:picLocks noChangeAspect="1"/>
          </p:cNvPicPr>
          <p:nvPr/>
        </p:nvPicPr>
        <p:blipFill>
          <a:blip r:embed="rId3"/>
          <a:stretch>
            <a:fillRect/>
          </a:stretch>
        </p:blipFill>
        <p:spPr>
          <a:xfrm rot="18900000">
            <a:off x="13372168" y="14808455"/>
            <a:ext cx="506669" cy="506669"/>
          </a:xfrm>
          <a:prstGeom prst="rect">
            <a:avLst/>
          </a:prstGeom>
        </p:spPr>
      </p:pic>
      <p:pic>
        <p:nvPicPr>
          <p:cNvPr id="134" name="Picture 133">
            <a:extLst>
              <a:ext uri="{FF2B5EF4-FFF2-40B4-BE49-F238E27FC236}">
                <a16:creationId xmlns:a16="http://schemas.microsoft.com/office/drawing/2014/main" id="{EFA37D11-A98B-223A-E951-26C6F0D043C8}"/>
              </a:ext>
            </a:extLst>
          </p:cNvPr>
          <p:cNvPicPr>
            <a:picLocks noChangeAspect="1"/>
          </p:cNvPicPr>
          <p:nvPr/>
        </p:nvPicPr>
        <p:blipFill>
          <a:blip r:embed="rId3"/>
          <a:stretch>
            <a:fillRect/>
          </a:stretch>
        </p:blipFill>
        <p:spPr>
          <a:xfrm rot="18900000">
            <a:off x="13397835" y="20741412"/>
            <a:ext cx="506669" cy="506669"/>
          </a:xfrm>
          <a:prstGeom prst="rect">
            <a:avLst/>
          </a:prstGeom>
        </p:spPr>
      </p:pic>
      <p:pic>
        <p:nvPicPr>
          <p:cNvPr id="2" name="Picture 1">
            <a:extLst>
              <a:ext uri="{FF2B5EF4-FFF2-40B4-BE49-F238E27FC236}">
                <a16:creationId xmlns:a16="http://schemas.microsoft.com/office/drawing/2014/main" id="{780AC72F-C4C8-200B-D402-0EB6B93C76D5}"/>
              </a:ext>
            </a:extLst>
          </p:cNvPr>
          <p:cNvPicPr>
            <a:picLocks noChangeAspect="1"/>
          </p:cNvPicPr>
          <p:nvPr/>
        </p:nvPicPr>
        <p:blipFill rotWithShape="1">
          <a:blip r:embed="rId5"/>
          <a:srcRect l="3337" t="17146" r="2096" b="14840"/>
          <a:stretch/>
        </p:blipFill>
        <p:spPr>
          <a:xfrm>
            <a:off x="15006726" y="36247245"/>
            <a:ext cx="5786889" cy="2941200"/>
          </a:xfrm>
          <a:prstGeom prst="rect">
            <a:avLst/>
          </a:prstGeom>
        </p:spPr>
      </p:pic>
      <p:pic>
        <p:nvPicPr>
          <p:cNvPr id="6" name="Picture 4" descr="A picture containing text, book&#10;&#10;Description automatically generated">
            <a:extLst>
              <a:ext uri="{FF2B5EF4-FFF2-40B4-BE49-F238E27FC236}">
                <a16:creationId xmlns:a16="http://schemas.microsoft.com/office/drawing/2014/main" id="{5C3F3AE7-51A1-3DEA-BCCA-E3D49A25AD61}"/>
              </a:ext>
            </a:extLst>
          </p:cNvPr>
          <p:cNvPicPr>
            <a:picLocks noChangeAspect="1"/>
          </p:cNvPicPr>
          <p:nvPr/>
        </p:nvPicPr>
        <p:blipFill>
          <a:blip r:embed="rId6"/>
          <a:stretch>
            <a:fillRect/>
          </a:stretch>
        </p:blipFill>
        <p:spPr>
          <a:xfrm>
            <a:off x="10144239" y="36706114"/>
            <a:ext cx="3341845" cy="2023462"/>
          </a:xfrm>
          <a:prstGeom prst="rect">
            <a:avLst/>
          </a:prstGeom>
        </p:spPr>
      </p:pic>
      <p:pic>
        <p:nvPicPr>
          <p:cNvPr id="2052" name="Picture 4" descr="Technische Universität München | DWIH Sao Paulo">
            <a:extLst>
              <a:ext uri="{FF2B5EF4-FFF2-40B4-BE49-F238E27FC236}">
                <a16:creationId xmlns:a16="http://schemas.microsoft.com/office/drawing/2014/main" id="{A8D58975-9629-019A-B2C1-5C857715349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0495" t="23772" r="7756" b="21451"/>
          <a:stretch/>
        </p:blipFill>
        <p:spPr bwMode="auto">
          <a:xfrm>
            <a:off x="1791903" y="36429502"/>
            <a:ext cx="6831694" cy="2576687"/>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7">
            <a:extLst>
              <a:ext uri="{FF2B5EF4-FFF2-40B4-BE49-F238E27FC236}">
                <a16:creationId xmlns:a16="http://schemas.microsoft.com/office/drawing/2014/main" id="{5FD95C59-4314-0B63-3294-3073DED4F9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314256" y="36752056"/>
            <a:ext cx="6066585" cy="1931578"/>
          </a:xfrm>
          <a:prstGeom prst="rect">
            <a:avLst/>
          </a:prstGeom>
        </p:spPr>
      </p:pic>
      <p:grpSp>
        <p:nvGrpSpPr>
          <p:cNvPr id="61" name="Group 60">
            <a:extLst>
              <a:ext uri="{FF2B5EF4-FFF2-40B4-BE49-F238E27FC236}">
                <a16:creationId xmlns:a16="http://schemas.microsoft.com/office/drawing/2014/main" id="{1779D2EE-6414-5E80-8224-467C92A5D628}"/>
              </a:ext>
            </a:extLst>
          </p:cNvPr>
          <p:cNvGrpSpPr/>
          <p:nvPr/>
        </p:nvGrpSpPr>
        <p:grpSpPr>
          <a:xfrm>
            <a:off x="1800000" y="18200630"/>
            <a:ext cx="13011962" cy="3672572"/>
            <a:chOff x="1800000" y="15809602"/>
            <a:chExt cx="13011962" cy="3672572"/>
          </a:xfrm>
        </p:grpSpPr>
        <p:sp>
          <p:nvSpPr>
            <p:cNvPr id="114" name="Rectangle 113">
              <a:extLst>
                <a:ext uri="{FF2B5EF4-FFF2-40B4-BE49-F238E27FC236}">
                  <a16:creationId xmlns:a16="http://schemas.microsoft.com/office/drawing/2014/main" id="{1052E36E-5D7C-2C42-A581-1956FC90450C}"/>
                </a:ext>
              </a:extLst>
            </p:cNvPr>
            <p:cNvSpPr/>
            <p:nvPr/>
          </p:nvSpPr>
          <p:spPr>
            <a:xfrm>
              <a:off x="1800002" y="16540974"/>
              <a:ext cx="13010400" cy="2941200"/>
            </a:xfrm>
            <a:prstGeom prst="rect">
              <a:avLst/>
            </a:prstGeom>
            <a:solidFill>
              <a:schemeClr val="bg1"/>
            </a:solidFill>
            <a:ln w="57150">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5" name="TextBox 114">
              <a:extLst>
                <a:ext uri="{FF2B5EF4-FFF2-40B4-BE49-F238E27FC236}">
                  <a16:creationId xmlns:a16="http://schemas.microsoft.com/office/drawing/2014/main" id="{5590C29B-CDBD-BBBC-4FD8-8DFD20BEF467}"/>
                </a:ext>
              </a:extLst>
            </p:cNvPr>
            <p:cNvSpPr txBox="1"/>
            <p:nvPr/>
          </p:nvSpPr>
          <p:spPr>
            <a:xfrm>
              <a:off x="1800000" y="16540974"/>
              <a:ext cx="9436414" cy="1835027"/>
            </a:xfrm>
            <a:prstGeom prst="rect">
              <a:avLst/>
            </a:prstGeom>
            <a:noFill/>
            <a:ln w="63500">
              <a:noFill/>
            </a:ln>
          </p:spPr>
          <p:txBody>
            <a:bodyPr wrap="square" lIns="360000" tIns="360000" rIns="360000" bIns="360000" rtlCol="0">
              <a:spAutoFit/>
            </a:bodyPr>
            <a:lstStyle/>
            <a:p>
              <a:pPr rtl="0"/>
              <a:r>
                <a:rPr lang="de-DE" sz="3600" kern="1200" baseline="0" dirty="0">
                  <a:solidFill>
                    <a:srgbClr val="000000"/>
                  </a:solidFill>
                  <a:latin typeface="Arial"/>
                </a:rPr>
                <a:t>A Tool </a:t>
              </a:r>
              <a:r>
                <a:rPr lang="de-DE" sz="3600" kern="1200" baseline="0" dirty="0" err="1">
                  <a:solidFill>
                    <a:srgbClr val="000000"/>
                  </a:solidFill>
                  <a:latin typeface="Arial"/>
                </a:rPr>
                <a:t>for</a:t>
              </a:r>
              <a:r>
                <a:rPr lang="de-DE" sz="3600" kern="1200" baseline="0" dirty="0">
                  <a:solidFill>
                    <a:srgbClr val="000000"/>
                  </a:solidFill>
                  <a:latin typeface="Arial"/>
                </a:rPr>
                <a:t> Generating </a:t>
              </a:r>
              <a:r>
                <a:rPr lang="de-DE" sz="3600" kern="1200" baseline="0" dirty="0" err="1">
                  <a:solidFill>
                    <a:srgbClr val="000000"/>
                  </a:solidFill>
                  <a:latin typeface="Arial"/>
                </a:rPr>
                <a:t>Shuttling</a:t>
              </a:r>
              <a:r>
                <a:rPr lang="de-DE" sz="3600" kern="1200" baseline="0" dirty="0">
                  <a:solidFill>
                    <a:srgbClr val="000000"/>
                  </a:solidFill>
                  <a:latin typeface="Arial"/>
                </a:rPr>
                <a:t> </a:t>
              </a:r>
              <a:r>
                <a:rPr lang="de-DE" sz="3600" kern="1200" baseline="0" dirty="0" err="1">
                  <a:solidFill>
                    <a:srgbClr val="000000"/>
                  </a:solidFill>
                  <a:latin typeface="Arial"/>
                </a:rPr>
                <a:t>Schedules</a:t>
              </a:r>
              <a:r>
                <a:rPr lang="de-DE" sz="3600" kern="1200" baseline="0" dirty="0">
                  <a:solidFill>
                    <a:srgbClr val="000000"/>
                  </a:solidFill>
                  <a:latin typeface="Arial"/>
                </a:rPr>
                <a:t> </a:t>
              </a:r>
              <a:r>
                <a:rPr lang="de-DE" sz="3600" kern="1200" baseline="0" dirty="0" err="1">
                  <a:solidFill>
                    <a:srgbClr val="000000"/>
                  </a:solidFill>
                  <a:latin typeface="Arial"/>
                </a:rPr>
                <a:t>for</a:t>
              </a:r>
              <a:r>
                <a:rPr lang="de-DE" sz="3600" kern="1200" baseline="0" dirty="0">
                  <a:solidFill>
                    <a:srgbClr val="000000"/>
                  </a:solidFill>
                  <a:latin typeface="Arial"/>
                </a:rPr>
                <a:t> QCCD </a:t>
              </a:r>
              <a:r>
                <a:rPr lang="de-DE" sz="3600" kern="1200" baseline="0" dirty="0" err="1">
                  <a:solidFill>
                    <a:srgbClr val="000000"/>
                  </a:solidFill>
                  <a:latin typeface="Arial"/>
                </a:rPr>
                <a:t>Architectures</a:t>
              </a:r>
              <a:endParaRPr lang="de-DE" sz="3600" kern="1200" baseline="0" dirty="0">
                <a:solidFill>
                  <a:srgbClr val="000000"/>
                </a:solidFill>
                <a:latin typeface="Arial"/>
              </a:endParaRPr>
            </a:p>
          </p:txBody>
        </p:sp>
        <p:sp>
          <p:nvSpPr>
            <p:cNvPr id="116" name="TextBox 115">
              <a:extLst>
                <a:ext uri="{FF2B5EF4-FFF2-40B4-BE49-F238E27FC236}">
                  <a16:creationId xmlns:a16="http://schemas.microsoft.com/office/drawing/2014/main" id="{99C42588-C663-19E9-E712-A2364628B6D1}"/>
                </a:ext>
              </a:extLst>
            </p:cNvPr>
            <p:cNvSpPr txBox="1"/>
            <p:nvPr/>
          </p:nvSpPr>
          <p:spPr>
            <a:xfrm>
              <a:off x="1800002" y="15809602"/>
              <a:ext cx="13011960" cy="769441"/>
            </a:xfrm>
            <a:prstGeom prst="rect">
              <a:avLst/>
            </a:prstGeom>
            <a:solidFill>
              <a:srgbClr val="0065BD"/>
            </a:solidFill>
            <a:ln w="57150">
              <a:solidFill>
                <a:srgbClr val="0065BD"/>
              </a:solidFill>
            </a:ln>
          </p:spPr>
          <p:txBody>
            <a:bodyPr wrap="square" lIns="540000" rtlCol="0">
              <a:spAutoFit/>
            </a:bodyPr>
            <a:lstStyle/>
            <a:p>
              <a:r>
                <a:rPr lang="en-GB" sz="4400" b="1" dirty="0">
                  <a:ln>
                    <a:noFill/>
                  </a:ln>
                  <a:solidFill>
                    <a:schemeClr val="bg1"/>
                  </a:solidFill>
                  <a:latin typeface="Arial" panose="020B0604020202020204" pitchFamily="34" charset="0"/>
                  <a:cs typeface="Arial" panose="020B0604020202020204" pitchFamily="34" charset="0"/>
                </a:rPr>
                <a:t>  MQT </a:t>
              </a:r>
              <a:r>
                <a:rPr lang="en-GB" sz="4400" b="1" dirty="0" err="1">
                  <a:ln>
                    <a:noFill/>
                  </a:ln>
                  <a:solidFill>
                    <a:schemeClr val="bg1"/>
                  </a:solidFill>
                  <a:latin typeface="Arial" panose="020B0604020202020204" pitchFamily="34" charset="0"/>
                  <a:cs typeface="Arial" panose="020B0604020202020204" pitchFamily="34" charset="0"/>
                </a:rPr>
                <a:t>IonShuttler</a:t>
              </a:r>
              <a:endParaRPr lang="en-NL" sz="4400" b="1" dirty="0">
                <a:ln>
                  <a:noFill/>
                </a:ln>
                <a:solidFill>
                  <a:schemeClr val="bg1"/>
                </a:solidFill>
                <a:latin typeface="Arial" panose="020B0604020202020204" pitchFamily="34" charset="0"/>
                <a:cs typeface="Arial" panose="020B0604020202020204" pitchFamily="34" charset="0"/>
              </a:endParaRPr>
            </a:p>
          </p:txBody>
        </p:sp>
        <p:sp>
          <p:nvSpPr>
            <p:cNvPr id="117" name="TextBox 116">
              <a:extLst>
                <a:ext uri="{FF2B5EF4-FFF2-40B4-BE49-F238E27FC236}">
                  <a16:creationId xmlns:a16="http://schemas.microsoft.com/office/drawing/2014/main" id="{713CE64D-B430-E86A-AF0C-B7FC58FA93AD}"/>
                </a:ext>
              </a:extLst>
            </p:cNvPr>
            <p:cNvSpPr txBox="1"/>
            <p:nvPr/>
          </p:nvSpPr>
          <p:spPr>
            <a:xfrm>
              <a:off x="11236414" y="15914574"/>
              <a:ext cx="3510000" cy="523220"/>
            </a:xfrm>
            <a:prstGeom prst="rect">
              <a:avLst/>
            </a:prstGeom>
            <a:solidFill>
              <a:schemeClr val="bg1"/>
            </a:solidFill>
            <a:ln w="63500">
              <a:solidFill>
                <a:srgbClr val="0065BD"/>
              </a:solidFill>
            </a:ln>
          </p:spPr>
          <p:txBody>
            <a:bodyPr wrap="square" lIns="540000" rtlCol="0">
              <a:spAutoFit/>
            </a:bodyPr>
            <a:lstStyle/>
            <a:p>
              <a:pPr algn="r"/>
              <a:r>
                <a:rPr lang="en-GB" sz="2800" b="1" dirty="0">
                  <a:solidFill>
                    <a:srgbClr val="0065BD"/>
                  </a:solidFill>
                  <a:latin typeface="Arial" panose="020B0604020202020204" pitchFamily="34" charset="0"/>
                  <a:cs typeface="Arial" panose="020B0604020202020204" pitchFamily="34" charset="0"/>
                </a:rPr>
                <a:t>Compilation</a:t>
              </a:r>
              <a:endParaRPr lang="en-NL" sz="2800" b="1" dirty="0">
                <a:solidFill>
                  <a:srgbClr val="0065BD"/>
                </a:solidFill>
                <a:latin typeface="Arial" panose="020B0604020202020204" pitchFamily="34" charset="0"/>
                <a:cs typeface="Arial" panose="020B0604020202020204" pitchFamily="34" charset="0"/>
              </a:endParaRPr>
            </a:p>
          </p:txBody>
        </p:sp>
        <p:pic>
          <p:nvPicPr>
            <p:cNvPr id="124" name="Picture 123" descr="A picture containing moon, black, darkness, astronomical object&#10;&#10;Description automatically generated">
              <a:extLst>
                <a:ext uri="{FF2B5EF4-FFF2-40B4-BE49-F238E27FC236}">
                  <a16:creationId xmlns:a16="http://schemas.microsoft.com/office/drawing/2014/main" id="{8911BF13-EDAE-A3BF-8DA2-593B3EA9B42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236414" y="17039755"/>
              <a:ext cx="3084163" cy="1850498"/>
            </a:xfrm>
            <a:prstGeom prst="rect">
              <a:avLst/>
            </a:prstGeom>
          </p:spPr>
        </p:pic>
        <p:grpSp>
          <p:nvGrpSpPr>
            <p:cNvPr id="215" name="Group 214">
              <a:extLst>
                <a:ext uri="{FF2B5EF4-FFF2-40B4-BE49-F238E27FC236}">
                  <a16:creationId xmlns:a16="http://schemas.microsoft.com/office/drawing/2014/main" id="{4E47A8AE-D39A-F688-C172-8E68F1887BBB}"/>
                </a:ext>
              </a:extLst>
            </p:cNvPr>
            <p:cNvGrpSpPr/>
            <p:nvPr/>
          </p:nvGrpSpPr>
          <p:grpSpPr>
            <a:xfrm>
              <a:off x="1858334" y="15924322"/>
              <a:ext cx="646879" cy="540000"/>
              <a:chOff x="1858334" y="15973312"/>
              <a:chExt cx="646879" cy="540000"/>
            </a:xfrm>
          </p:grpSpPr>
          <p:sp>
            <p:nvSpPr>
              <p:cNvPr id="21" name="Oval 20">
                <a:extLst>
                  <a:ext uri="{FF2B5EF4-FFF2-40B4-BE49-F238E27FC236}">
                    <a16:creationId xmlns:a16="http://schemas.microsoft.com/office/drawing/2014/main" id="{9305F1A1-B9FC-B79B-33DE-985287F6A3D6}"/>
                  </a:ext>
                </a:extLst>
              </p:cNvPr>
              <p:cNvSpPr/>
              <p:nvPr/>
            </p:nvSpPr>
            <p:spPr>
              <a:xfrm>
                <a:off x="1911774" y="15973312"/>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22" name="TextBox 21">
                <a:extLst>
                  <a:ext uri="{FF2B5EF4-FFF2-40B4-BE49-F238E27FC236}">
                    <a16:creationId xmlns:a16="http://schemas.microsoft.com/office/drawing/2014/main" id="{A9EDF655-368A-4762-9C62-C14FD0D7F724}"/>
                  </a:ext>
                </a:extLst>
              </p:cNvPr>
              <p:cNvSpPr txBox="1"/>
              <p:nvPr/>
            </p:nvSpPr>
            <p:spPr>
              <a:xfrm>
                <a:off x="1858334" y="16015228"/>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7</a:t>
                </a:r>
                <a:endParaRPr lang="en-DE" sz="2800" dirty="0">
                  <a:solidFill>
                    <a:srgbClr val="0065BD"/>
                  </a:solidFill>
                  <a:latin typeface="Arial" panose="020B0604020202020204" pitchFamily="34" charset="0"/>
                  <a:cs typeface="Arial" panose="020B0604020202020204" pitchFamily="34" charset="0"/>
                </a:endParaRPr>
              </a:p>
            </p:txBody>
          </p:sp>
        </p:grpSp>
        <p:sp>
          <p:nvSpPr>
            <p:cNvPr id="2064" name="TextBox 2063">
              <a:extLst>
                <a:ext uri="{FF2B5EF4-FFF2-40B4-BE49-F238E27FC236}">
                  <a16:creationId xmlns:a16="http://schemas.microsoft.com/office/drawing/2014/main" id="{FCF6D79C-DABE-1F92-FCAC-AFE7D470304A}"/>
                </a:ext>
              </a:extLst>
            </p:cNvPr>
            <p:cNvSpPr txBox="1"/>
            <p:nvPr/>
          </p:nvSpPr>
          <p:spPr>
            <a:xfrm>
              <a:off x="2099085" y="18175029"/>
              <a:ext cx="12263406" cy="1200329"/>
            </a:xfrm>
            <a:prstGeom prst="rect">
              <a:avLst/>
            </a:prstGeom>
            <a:noFill/>
          </p:spPr>
          <p:txBody>
            <a:bodyPr wrap="square" rtlCol="0" anchor="b">
              <a:spAutoFit/>
            </a:bodyPr>
            <a:lstStyle/>
            <a:p>
              <a:endParaRPr lang="en-GB" sz="3600" b="1" dirty="0">
                <a:solidFill>
                  <a:srgbClr val="64A0C9"/>
                </a:solidFill>
                <a:latin typeface="Arial" panose="020B0604020202020204" pitchFamily="34" charset="0"/>
                <a:cs typeface="Arial" panose="020B0604020202020204" pitchFamily="34" charset="0"/>
              </a:endParaRPr>
            </a:p>
            <a:p>
              <a:r>
                <a:rPr lang="en-GB" sz="3600" b="1" dirty="0" err="1">
                  <a:solidFill>
                    <a:srgbClr val="64A0C9"/>
                  </a:solidFill>
                  <a:latin typeface="Arial" panose="020B0604020202020204" pitchFamily="34" charset="0"/>
                  <a:cs typeface="Arial" panose="020B0604020202020204" pitchFamily="34" charset="0"/>
                </a:rPr>
                <a:t>github.com</a:t>
              </a:r>
              <a:r>
                <a:rPr lang="en-GB" sz="3600" b="1" dirty="0">
                  <a:solidFill>
                    <a:srgbClr val="64A0C9"/>
                  </a:solidFill>
                  <a:latin typeface="Arial" panose="020B0604020202020204" pitchFamily="34" charset="0"/>
                  <a:cs typeface="Arial" panose="020B0604020202020204" pitchFamily="34" charset="0"/>
                </a:rPr>
                <a:t>/</a:t>
              </a:r>
              <a:r>
                <a:rPr lang="en-GB" sz="3600" b="1" dirty="0" err="1">
                  <a:solidFill>
                    <a:srgbClr val="64A0C9"/>
                  </a:solidFill>
                  <a:latin typeface="Arial" panose="020B0604020202020204" pitchFamily="34" charset="0"/>
                  <a:cs typeface="Arial" panose="020B0604020202020204" pitchFamily="34" charset="0"/>
                </a:rPr>
                <a:t>cda</a:t>
              </a:r>
              <a:r>
                <a:rPr lang="en-GB" sz="3600" b="1" dirty="0">
                  <a:solidFill>
                    <a:srgbClr val="64A0C9"/>
                  </a:solidFill>
                  <a:latin typeface="Arial" panose="020B0604020202020204" pitchFamily="34" charset="0"/>
                  <a:cs typeface="Arial" panose="020B0604020202020204" pitchFamily="34" charset="0"/>
                </a:rPr>
                <a:t>-tum/</a:t>
              </a:r>
              <a:r>
                <a:rPr lang="en-GB" sz="3600" b="1" dirty="0" err="1">
                  <a:solidFill>
                    <a:srgbClr val="64A0C9"/>
                  </a:solidFill>
                  <a:latin typeface="Arial" panose="020B0604020202020204" pitchFamily="34" charset="0"/>
                  <a:cs typeface="Arial" panose="020B0604020202020204" pitchFamily="34" charset="0"/>
                </a:rPr>
                <a:t>mqt</a:t>
              </a:r>
              <a:r>
                <a:rPr lang="en-GB" sz="3600" b="1" dirty="0">
                  <a:solidFill>
                    <a:srgbClr val="64A0C9"/>
                  </a:solidFill>
                  <a:latin typeface="Arial" panose="020B0604020202020204" pitchFamily="34" charset="0"/>
                  <a:cs typeface="Arial" panose="020B0604020202020204" pitchFamily="34" charset="0"/>
                </a:rPr>
                <a:t>-ion-shuttler</a:t>
              </a:r>
              <a:endParaRPr lang="en-DE" sz="3600" b="1" dirty="0">
                <a:solidFill>
                  <a:srgbClr val="64A0C9"/>
                </a:solidFill>
                <a:latin typeface="Arial" panose="020B0604020202020204" pitchFamily="34" charset="0"/>
                <a:cs typeface="Arial" panose="020B0604020202020204" pitchFamily="34" charset="0"/>
              </a:endParaRPr>
            </a:p>
          </p:txBody>
        </p:sp>
      </p:grpSp>
      <p:grpSp>
        <p:nvGrpSpPr>
          <p:cNvPr id="130" name="Group 129">
            <a:extLst>
              <a:ext uri="{FF2B5EF4-FFF2-40B4-BE49-F238E27FC236}">
                <a16:creationId xmlns:a16="http://schemas.microsoft.com/office/drawing/2014/main" id="{1489642E-F64F-F5F1-00C4-390E0AE823FB}"/>
              </a:ext>
            </a:extLst>
          </p:cNvPr>
          <p:cNvGrpSpPr/>
          <p:nvPr/>
        </p:nvGrpSpPr>
        <p:grpSpPr>
          <a:xfrm>
            <a:off x="15418089" y="32205462"/>
            <a:ext cx="13893434" cy="3672572"/>
            <a:chOff x="15371997" y="27685217"/>
            <a:chExt cx="13893434" cy="3672572"/>
          </a:xfrm>
        </p:grpSpPr>
        <p:sp>
          <p:nvSpPr>
            <p:cNvPr id="36" name="Rectangle 35">
              <a:extLst>
                <a:ext uri="{FF2B5EF4-FFF2-40B4-BE49-F238E27FC236}">
                  <a16:creationId xmlns:a16="http://schemas.microsoft.com/office/drawing/2014/main" id="{2BC95CCF-5A03-AD02-33F0-B29D663E24AF}"/>
                </a:ext>
              </a:extLst>
            </p:cNvPr>
            <p:cNvSpPr/>
            <p:nvPr/>
          </p:nvSpPr>
          <p:spPr>
            <a:xfrm>
              <a:off x="15371999" y="28416589"/>
              <a:ext cx="13010400" cy="2941200"/>
            </a:xfrm>
            <a:prstGeom prst="rect">
              <a:avLst/>
            </a:prstGeom>
            <a:solidFill>
              <a:schemeClr val="bg1"/>
            </a:solidFill>
            <a:ln w="57150">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7" name="TextBox 36">
              <a:extLst>
                <a:ext uri="{FF2B5EF4-FFF2-40B4-BE49-F238E27FC236}">
                  <a16:creationId xmlns:a16="http://schemas.microsoft.com/office/drawing/2014/main" id="{9691685F-6797-4107-0980-8A87A61515B6}"/>
                </a:ext>
              </a:extLst>
            </p:cNvPr>
            <p:cNvSpPr txBox="1"/>
            <p:nvPr/>
          </p:nvSpPr>
          <p:spPr>
            <a:xfrm>
              <a:off x="15371997" y="28416589"/>
              <a:ext cx="7090004" cy="2389025"/>
            </a:xfrm>
            <a:prstGeom prst="rect">
              <a:avLst/>
            </a:prstGeom>
            <a:noFill/>
            <a:ln w="63500">
              <a:noFill/>
            </a:ln>
          </p:spPr>
          <p:txBody>
            <a:bodyPr wrap="square" lIns="360000" tIns="360000" rIns="360000" bIns="360000" rtlCol="0">
              <a:spAutoFit/>
            </a:bodyPr>
            <a:lstStyle/>
            <a:p>
              <a:pPr rtl="0"/>
              <a:r>
                <a:rPr lang="de-DE" sz="3600" kern="1200" baseline="0" dirty="0">
                  <a:solidFill>
                    <a:srgbClr val="000000"/>
                  </a:solidFill>
                  <a:latin typeface="Arial"/>
                </a:rPr>
                <a:t>A Tool </a:t>
              </a:r>
              <a:r>
                <a:rPr lang="de-DE" sz="3600" kern="1200" baseline="0" dirty="0" err="1">
                  <a:solidFill>
                    <a:srgbClr val="000000"/>
                  </a:solidFill>
                  <a:latin typeface="Arial"/>
                </a:rPr>
                <a:t>for</a:t>
              </a:r>
              <a:r>
                <a:rPr lang="de-DE" sz="3600" kern="1200" baseline="0" dirty="0">
                  <a:solidFill>
                    <a:srgbClr val="000000"/>
                  </a:solidFill>
                  <a:latin typeface="Arial"/>
                </a:rPr>
                <a:t> Encoding Quantum Computing </a:t>
              </a:r>
              <a:r>
                <a:rPr lang="de-DE" sz="3600" kern="1200" baseline="0" dirty="0" err="1">
                  <a:solidFill>
                    <a:srgbClr val="000000"/>
                  </a:solidFill>
                  <a:latin typeface="Arial"/>
                </a:rPr>
                <a:t>using</a:t>
              </a:r>
              <a:r>
                <a:rPr lang="de-DE" sz="3600" kern="1200" baseline="0" dirty="0">
                  <a:solidFill>
                    <a:srgbClr val="000000"/>
                  </a:solidFill>
                  <a:latin typeface="Arial"/>
                </a:rPr>
                <a:t> </a:t>
              </a:r>
              <a:r>
                <a:rPr lang="de-DE" sz="3600" kern="1200" baseline="0" dirty="0" err="1">
                  <a:solidFill>
                    <a:srgbClr val="000000"/>
                  </a:solidFill>
                  <a:latin typeface="Arial"/>
                </a:rPr>
                <a:t>Satisfiability</a:t>
              </a:r>
              <a:r>
                <a:rPr lang="de-DE" sz="3600" kern="1200" baseline="0" dirty="0">
                  <a:solidFill>
                    <a:srgbClr val="000000"/>
                  </a:solidFill>
                  <a:latin typeface="Arial"/>
                </a:rPr>
                <a:t> </a:t>
              </a:r>
              <a:r>
                <a:rPr lang="de-DE" sz="3600" kern="1200" baseline="0" dirty="0" err="1">
                  <a:solidFill>
                    <a:srgbClr val="000000"/>
                  </a:solidFill>
                  <a:latin typeface="Arial"/>
                </a:rPr>
                <a:t>Testing</a:t>
              </a:r>
              <a:r>
                <a:rPr lang="de-DE" sz="3600" kern="1200" baseline="0" dirty="0">
                  <a:solidFill>
                    <a:srgbClr val="000000"/>
                  </a:solidFill>
                  <a:latin typeface="Arial"/>
                </a:rPr>
                <a:t> (SAT) </a:t>
              </a:r>
              <a:r>
                <a:rPr lang="de-DE" sz="3600" kern="1200" baseline="0" dirty="0" err="1">
                  <a:solidFill>
                    <a:srgbClr val="000000"/>
                  </a:solidFill>
                  <a:latin typeface="Arial"/>
                </a:rPr>
                <a:t>Techniques</a:t>
              </a:r>
              <a:endParaRPr lang="de-DE" sz="3600" kern="1200" baseline="0" dirty="0">
                <a:solidFill>
                  <a:srgbClr val="000000"/>
                </a:solidFill>
                <a:latin typeface="Arial"/>
              </a:endParaRPr>
            </a:p>
          </p:txBody>
        </p:sp>
        <p:sp>
          <p:nvSpPr>
            <p:cNvPr id="38" name="TextBox 37">
              <a:extLst>
                <a:ext uri="{FF2B5EF4-FFF2-40B4-BE49-F238E27FC236}">
                  <a16:creationId xmlns:a16="http://schemas.microsoft.com/office/drawing/2014/main" id="{14A91BF2-240C-9CB9-FD2F-8F1AD640DC52}"/>
                </a:ext>
              </a:extLst>
            </p:cNvPr>
            <p:cNvSpPr txBox="1"/>
            <p:nvPr/>
          </p:nvSpPr>
          <p:spPr>
            <a:xfrm>
              <a:off x="15371999" y="27685217"/>
              <a:ext cx="13011960" cy="769441"/>
            </a:xfrm>
            <a:prstGeom prst="rect">
              <a:avLst/>
            </a:prstGeom>
            <a:solidFill>
              <a:srgbClr val="0065BD"/>
            </a:solidFill>
            <a:ln w="57150">
              <a:solidFill>
                <a:srgbClr val="0065BD"/>
              </a:solidFill>
            </a:ln>
          </p:spPr>
          <p:txBody>
            <a:bodyPr wrap="square" lIns="540000" rtlCol="0">
              <a:spAutoFit/>
            </a:bodyPr>
            <a:lstStyle/>
            <a:p>
              <a:r>
                <a:rPr lang="en-GB" sz="4400" b="1" dirty="0">
                  <a:ln>
                    <a:noFill/>
                  </a:ln>
                  <a:solidFill>
                    <a:schemeClr val="bg1"/>
                  </a:solidFill>
                  <a:latin typeface="Arial" panose="020B0604020202020204" pitchFamily="34" charset="0"/>
                  <a:cs typeface="Arial" panose="020B0604020202020204" pitchFamily="34" charset="0"/>
                </a:rPr>
                <a:t>  MQT </a:t>
              </a:r>
              <a:r>
                <a:rPr lang="en-GB" sz="4400" b="1" dirty="0" err="1">
                  <a:ln>
                    <a:noFill/>
                  </a:ln>
                  <a:solidFill>
                    <a:schemeClr val="bg1"/>
                  </a:solidFill>
                  <a:latin typeface="Arial" panose="020B0604020202020204" pitchFamily="34" charset="0"/>
                  <a:cs typeface="Arial" panose="020B0604020202020204" pitchFamily="34" charset="0"/>
                </a:rPr>
                <a:t>QuSAT</a:t>
              </a:r>
              <a:endParaRPr lang="en-NL" sz="4400" b="1" dirty="0">
                <a:ln>
                  <a:noFill/>
                </a:ln>
                <a:solidFill>
                  <a:schemeClr val="bg1"/>
                </a:solidFill>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0B2BFC81-2CDB-FC39-C4D1-902C549ACC0B}"/>
                </a:ext>
              </a:extLst>
            </p:cNvPr>
            <p:cNvSpPr txBox="1"/>
            <p:nvPr/>
          </p:nvSpPr>
          <p:spPr>
            <a:xfrm>
              <a:off x="24808411" y="27790189"/>
              <a:ext cx="3510000" cy="523220"/>
            </a:xfrm>
            <a:prstGeom prst="rect">
              <a:avLst/>
            </a:prstGeom>
            <a:solidFill>
              <a:schemeClr val="bg1"/>
            </a:solidFill>
            <a:ln w="63500">
              <a:solidFill>
                <a:srgbClr val="0065BD"/>
              </a:solidFill>
            </a:ln>
          </p:spPr>
          <p:txBody>
            <a:bodyPr wrap="square" lIns="540000" rtlCol="0">
              <a:spAutoFit/>
            </a:bodyPr>
            <a:lstStyle/>
            <a:p>
              <a:pPr algn="r"/>
              <a:r>
                <a:rPr lang="en-GB" sz="2800" b="1" dirty="0">
                  <a:solidFill>
                    <a:srgbClr val="0065BD"/>
                  </a:solidFill>
                  <a:latin typeface="Arial" panose="020B0604020202020204" pitchFamily="34" charset="0"/>
                  <a:cs typeface="Arial" panose="020B0604020202020204" pitchFamily="34" charset="0"/>
                </a:rPr>
                <a:t>Core Methods</a:t>
              </a:r>
              <a:endParaRPr lang="en-NL" sz="2800" b="1" dirty="0">
                <a:solidFill>
                  <a:srgbClr val="0065BD"/>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F8FABF3B-7A10-FF25-57E0-BA491CE40887}"/>
                    </a:ext>
                  </a:extLst>
                </p:cNvPr>
                <p:cNvSpPr txBox="1"/>
                <p:nvPr/>
              </p:nvSpPr>
              <p:spPr>
                <a:xfrm>
                  <a:off x="22626474" y="28808987"/>
                  <a:ext cx="5509076" cy="193899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6000" b="0" i="1" smtClean="0">
                            <a:latin typeface="Cambria Math" panose="02040503050406030204" pitchFamily="18" charset="0"/>
                          </a:rPr>
                          <m:t>𝐹</m:t>
                        </m:r>
                        <m:r>
                          <a:rPr lang="en-US" sz="6000" b="0" i="1" smtClean="0">
                            <a:latin typeface="Cambria Math" panose="02040503050406030204" pitchFamily="18" charset="0"/>
                            <a:ea typeface="Cambria Math" panose="02040503050406030204" pitchFamily="18" charset="0"/>
                          </a:rPr>
                          <m:t>∧(</m:t>
                        </m:r>
                        <m:sSub>
                          <m:sSubPr>
                            <m:ctrlPr>
                              <a:rPr lang="en-US" sz="6000" b="0" i="1" smtClean="0">
                                <a:latin typeface="Cambria Math" panose="02040503050406030204" pitchFamily="18" charset="0"/>
                                <a:ea typeface="Cambria Math" panose="02040503050406030204" pitchFamily="18" charset="0"/>
                              </a:rPr>
                            </m:ctrlPr>
                          </m:sSubPr>
                          <m:e>
                            <m:r>
                              <a:rPr lang="en-US" sz="6000" b="0" i="1" smtClean="0">
                                <a:latin typeface="Cambria Math" panose="02040503050406030204" pitchFamily="18" charset="0"/>
                                <a:ea typeface="Cambria Math" panose="02040503050406030204" pitchFamily="18" charset="0"/>
                              </a:rPr>
                              <m:t>𝑥</m:t>
                            </m:r>
                          </m:e>
                          <m:sub>
                            <m:r>
                              <a:rPr lang="en-US" sz="6000" b="0" i="1" smtClean="0">
                                <a:latin typeface="Cambria Math" panose="02040503050406030204" pitchFamily="18" charset="0"/>
                                <a:ea typeface="Cambria Math" panose="02040503050406030204" pitchFamily="18" charset="0"/>
                              </a:rPr>
                              <m:t>1</m:t>
                            </m:r>
                          </m:sub>
                        </m:sSub>
                        <m:r>
                          <a:rPr lang="en-US" sz="6000" b="0" i="1" smtClean="0">
                            <a:latin typeface="Cambria Math" panose="02040503050406030204" pitchFamily="18" charset="0"/>
                            <a:ea typeface="Cambria Math" panose="02040503050406030204" pitchFamily="18" charset="0"/>
                          </a:rPr>
                          <m:t>∧</m:t>
                        </m:r>
                        <m:sSub>
                          <m:sSubPr>
                            <m:ctrlPr>
                              <a:rPr lang="en-US" sz="6000" b="0" i="1" smtClean="0">
                                <a:latin typeface="Cambria Math" panose="02040503050406030204" pitchFamily="18" charset="0"/>
                                <a:ea typeface="Cambria Math" panose="02040503050406030204" pitchFamily="18" charset="0"/>
                              </a:rPr>
                            </m:ctrlPr>
                          </m:sSubPr>
                          <m:e>
                            <m:r>
                              <a:rPr lang="en-US" sz="6000" b="0" i="1" smtClean="0">
                                <a:latin typeface="Cambria Math" panose="02040503050406030204" pitchFamily="18" charset="0"/>
                                <a:ea typeface="Cambria Math" panose="02040503050406030204" pitchFamily="18" charset="0"/>
                              </a:rPr>
                              <m:t>¬</m:t>
                            </m:r>
                            <m:r>
                              <a:rPr lang="en-US" sz="6000" b="0" i="1" smtClean="0">
                                <a:latin typeface="Cambria Math" panose="02040503050406030204" pitchFamily="18" charset="0"/>
                                <a:ea typeface="Cambria Math" panose="02040503050406030204" pitchFamily="18" charset="0"/>
                              </a:rPr>
                              <m:t>𝑥</m:t>
                            </m:r>
                          </m:e>
                          <m:sub>
                            <m:r>
                              <a:rPr lang="en-US" sz="6000" b="0" i="1" smtClean="0">
                                <a:latin typeface="Cambria Math" panose="02040503050406030204" pitchFamily="18" charset="0"/>
                                <a:ea typeface="Cambria Math" panose="02040503050406030204" pitchFamily="18" charset="0"/>
                              </a:rPr>
                              <m:t>2</m:t>
                            </m:r>
                          </m:sub>
                        </m:sSub>
                        <m:r>
                          <a:rPr lang="en-US" sz="6000" b="0" i="1" smtClean="0">
                            <a:latin typeface="Cambria Math" panose="02040503050406030204" pitchFamily="18" charset="0"/>
                            <a:ea typeface="Cambria Math" panose="02040503050406030204" pitchFamily="18" charset="0"/>
                          </a:rPr>
                          <m:t>)</m:t>
                        </m:r>
                      </m:oMath>
                    </m:oMathPara>
                  </a14:m>
                  <a:endParaRPr lang="en-DE" sz="6600" dirty="0"/>
                </a:p>
                <a:p>
                  <a:pPr/>
                  <a14:m>
                    <m:oMathPara xmlns:m="http://schemas.openxmlformats.org/officeDocument/2006/math">
                      <m:oMathParaPr>
                        <m:jc m:val="centerGroup"/>
                      </m:oMathParaPr>
                      <m:oMath xmlns:m="http://schemas.openxmlformats.org/officeDocument/2006/math">
                        <m:r>
                          <a:rPr lang="en-US" sz="6000" b="0" i="1" smtClean="0">
                            <a:latin typeface="Cambria Math" panose="02040503050406030204" pitchFamily="18" charset="0"/>
                          </a:rPr>
                          <m:t>𝐹</m:t>
                        </m:r>
                        <m:r>
                          <a:rPr lang="en-US" sz="6000" b="0" i="1" smtClean="0">
                            <a:latin typeface="Cambria Math" panose="02040503050406030204" pitchFamily="18" charset="0"/>
                            <a:ea typeface="Cambria Math" panose="02040503050406030204" pitchFamily="18" charset="0"/>
                          </a:rPr>
                          <m:t>∧(</m:t>
                        </m:r>
                        <m:sSub>
                          <m:sSubPr>
                            <m:ctrlPr>
                              <a:rPr lang="en-US" sz="6000" b="0" i="1" smtClean="0">
                                <a:latin typeface="Cambria Math" panose="02040503050406030204" pitchFamily="18" charset="0"/>
                                <a:ea typeface="Cambria Math" panose="02040503050406030204" pitchFamily="18" charset="0"/>
                              </a:rPr>
                            </m:ctrlPr>
                          </m:sSubPr>
                          <m:e>
                            <m:r>
                              <a:rPr lang="en-US" sz="6000" b="0" i="1" smtClean="0">
                                <a:latin typeface="Cambria Math" panose="02040503050406030204" pitchFamily="18" charset="0"/>
                                <a:ea typeface="Cambria Math" panose="02040503050406030204" pitchFamily="18" charset="0"/>
                              </a:rPr>
                              <m:t>𝑥</m:t>
                            </m:r>
                          </m:e>
                          <m:sub>
                            <m:r>
                              <a:rPr lang="en-US" sz="6000" b="0" i="1" smtClean="0">
                                <a:latin typeface="Cambria Math" panose="02040503050406030204" pitchFamily="18" charset="0"/>
                                <a:ea typeface="Cambria Math" panose="02040503050406030204" pitchFamily="18" charset="0"/>
                              </a:rPr>
                              <m:t>3</m:t>
                            </m:r>
                          </m:sub>
                        </m:sSub>
                        <m:r>
                          <a:rPr lang="en-US" sz="6000" b="0" i="1" smtClean="0">
                            <a:latin typeface="Cambria Math" panose="02040503050406030204" pitchFamily="18" charset="0"/>
                            <a:ea typeface="Cambria Math" panose="02040503050406030204" pitchFamily="18" charset="0"/>
                          </a:rPr>
                          <m:t>∧</m:t>
                        </m:r>
                        <m:sSub>
                          <m:sSubPr>
                            <m:ctrlPr>
                              <a:rPr lang="en-US" sz="6000" b="0" i="1" smtClean="0">
                                <a:latin typeface="Cambria Math" panose="02040503050406030204" pitchFamily="18" charset="0"/>
                                <a:ea typeface="Cambria Math" panose="02040503050406030204" pitchFamily="18" charset="0"/>
                              </a:rPr>
                            </m:ctrlPr>
                          </m:sSubPr>
                          <m:e>
                            <m:r>
                              <a:rPr lang="en-US" sz="6000" b="0" i="1" smtClean="0">
                                <a:latin typeface="Cambria Math" panose="02040503050406030204" pitchFamily="18" charset="0"/>
                                <a:ea typeface="Cambria Math" panose="02040503050406030204" pitchFamily="18" charset="0"/>
                              </a:rPr>
                              <m:t>𝑥</m:t>
                            </m:r>
                          </m:e>
                          <m:sub>
                            <m:r>
                              <a:rPr lang="en-US" sz="6000" b="0" i="1" smtClean="0">
                                <a:latin typeface="Cambria Math" panose="02040503050406030204" pitchFamily="18" charset="0"/>
                                <a:ea typeface="Cambria Math" panose="02040503050406030204" pitchFamily="18" charset="0"/>
                              </a:rPr>
                              <m:t>2</m:t>
                            </m:r>
                          </m:sub>
                        </m:sSub>
                        <m:r>
                          <a:rPr lang="en-US" sz="6000" b="0" i="1" smtClean="0">
                            <a:latin typeface="Cambria Math" panose="02040503050406030204" pitchFamily="18" charset="0"/>
                            <a:ea typeface="Cambria Math" panose="02040503050406030204" pitchFamily="18" charset="0"/>
                          </a:rPr>
                          <m:t>)</m:t>
                        </m:r>
                      </m:oMath>
                    </m:oMathPara>
                  </a14:m>
                  <a:endParaRPr lang="en-DE" sz="6600" dirty="0"/>
                </a:p>
              </p:txBody>
            </p:sp>
          </mc:Choice>
          <mc:Fallback xmlns="">
            <p:sp>
              <p:nvSpPr>
                <p:cNvPr id="40" name="TextBox 39">
                  <a:extLst>
                    <a:ext uri="{FF2B5EF4-FFF2-40B4-BE49-F238E27FC236}">
                      <a16:creationId xmlns:a16="http://schemas.microsoft.com/office/drawing/2014/main" id="{F8FABF3B-7A10-FF25-57E0-BA491CE40887}"/>
                    </a:ext>
                  </a:extLst>
                </p:cNvPr>
                <p:cNvSpPr txBox="1">
                  <a:spLocks noRot="1" noChangeAspect="1" noMove="1" noResize="1" noEditPoints="1" noAdjustHandles="1" noChangeArrowheads="1" noChangeShapeType="1" noTextEdit="1"/>
                </p:cNvSpPr>
                <p:nvPr/>
              </p:nvSpPr>
              <p:spPr>
                <a:xfrm>
                  <a:off x="22626474" y="28808987"/>
                  <a:ext cx="5509076" cy="1938992"/>
                </a:xfrm>
                <a:prstGeom prst="rect">
                  <a:avLst/>
                </a:prstGeom>
                <a:blipFill>
                  <a:blip r:embed="rId11"/>
                  <a:stretch>
                    <a:fillRect b="-13072"/>
                  </a:stretch>
                </a:blipFill>
              </p:spPr>
              <p:txBody>
                <a:bodyPr/>
                <a:lstStyle/>
                <a:p>
                  <a:r>
                    <a:rPr lang="en-AT">
                      <a:noFill/>
                    </a:rPr>
                    <a:t> </a:t>
                  </a:r>
                </a:p>
              </p:txBody>
            </p:sp>
          </mc:Fallback>
        </mc:AlternateContent>
        <p:grpSp>
          <p:nvGrpSpPr>
            <p:cNvPr id="46" name="Group 45">
              <a:extLst>
                <a:ext uri="{FF2B5EF4-FFF2-40B4-BE49-F238E27FC236}">
                  <a16:creationId xmlns:a16="http://schemas.microsoft.com/office/drawing/2014/main" id="{135B72EB-390A-BA70-12D2-BBC2EBBDD146}"/>
                </a:ext>
              </a:extLst>
            </p:cNvPr>
            <p:cNvGrpSpPr/>
            <p:nvPr/>
          </p:nvGrpSpPr>
          <p:grpSpPr>
            <a:xfrm>
              <a:off x="25835918" y="29685346"/>
              <a:ext cx="3429513" cy="1506740"/>
              <a:chOff x="25835918" y="29685346"/>
              <a:chExt cx="3429513" cy="1506740"/>
            </a:xfrm>
          </p:grpSpPr>
          <p:sp>
            <p:nvSpPr>
              <p:cNvPr id="42" name="Rectangle 46">
                <a:extLst>
                  <a:ext uri="{FF2B5EF4-FFF2-40B4-BE49-F238E27FC236}">
                    <a16:creationId xmlns:a16="http://schemas.microsoft.com/office/drawing/2014/main" id="{A55B9D68-7F99-6BDB-71F8-3AF907FD14EC}"/>
                  </a:ext>
                </a:extLst>
              </p:cNvPr>
              <p:cNvSpPr/>
              <p:nvPr/>
            </p:nvSpPr>
            <p:spPr>
              <a:xfrm rot="18900000">
                <a:off x="25835918" y="29982491"/>
                <a:ext cx="3429513" cy="1124761"/>
              </a:xfrm>
              <a:custGeom>
                <a:avLst/>
                <a:gdLst>
                  <a:gd name="connsiteX0" fmla="*/ 0 w 3672408"/>
                  <a:gd name="connsiteY0" fmla="*/ 0 h 1152128"/>
                  <a:gd name="connsiteX1" fmla="*/ 3672408 w 3672408"/>
                  <a:gd name="connsiteY1" fmla="*/ 0 h 1152128"/>
                  <a:gd name="connsiteX2" fmla="*/ 3672408 w 3672408"/>
                  <a:gd name="connsiteY2" fmla="*/ 1152128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31821 w 3672408"/>
                  <a:gd name="connsiteY2" fmla="*/ 1121820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04452 w 3672408"/>
                  <a:gd name="connsiteY2" fmla="*/ 1114979 h 1152128"/>
                  <a:gd name="connsiteX3" fmla="*/ 0 w 3672408"/>
                  <a:gd name="connsiteY3" fmla="*/ 1152128 h 1152128"/>
                  <a:gd name="connsiteX4" fmla="*/ 0 w 3672408"/>
                  <a:gd name="connsiteY4" fmla="*/ 0 h 1152128"/>
                  <a:gd name="connsiteX0" fmla="*/ 0 w 3689514"/>
                  <a:gd name="connsiteY0" fmla="*/ 0 h 1152128"/>
                  <a:gd name="connsiteX1" fmla="*/ 3689514 w 3689514"/>
                  <a:gd name="connsiteY1" fmla="*/ 17105 h 1152128"/>
                  <a:gd name="connsiteX2" fmla="*/ 2604452 w 3689514"/>
                  <a:gd name="connsiteY2" fmla="*/ 1114979 h 1152128"/>
                  <a:gd name="connsiteX3" fmla="*/ 0 w 3689514"/>
                  <a:gd name="connsiteY3" fmla="*/ 1152128 h 1152128"/>
                  <a:gd name="connsiteX4" fmla="*/ 0 w 3689514"/>
                  <a:gd name="connsiteY4" fmla="*/ 0 h 1152128"/>
                  <a:gd name="connsiteX0" fmla="*/ 0 w 3689514"/>
                  <a:gd name="connsiteY0" fmla="*/ 0 h 1138445"/>
                  <a:gd name="connsiteX1" fmla="*/ 3689514 w 3689514"/>
                  <a:gd name="connsiteY1" fmla="*/ 17105 h 1138445"/>
                  <a:gd name="connsiteX2" fmla="*/ 2604452 w 3689514"/>
                  <a:gd name="connsiteY2" fmla="*/ 1114979 h 1138445"/>
                  <a:gd name="connsiteX3" fmla="*/ 1361578 w 3689514"/>
                  <a:gd name="connsiteY3" fmla="*/ 1138445 h 1138445"/>
                  <a:gd name="connsiteX4" fmla="*/ 0 w 3689514"/>
                  <a:gd name="connsiteY4" fmla="*/ 0 h 1138445"/>
                  <a:gd name="connsiteX0" fmla="*/ 0 w 3429513"/>
                  <a:gd name="connsiteY0" fmla="*/ 0 h 1131603"/>
                  <a:gd name="connsiteX1" fmla="*/ 3429513 w 3429513"/>
                  <a:gd name="connsiteY1" fmla="*/ 10263 h 1131603"/>
                  <a:gd name="connsiteX2" fmla="*/ 2344451 w 3429513"/>
                  <a:gd name="connsiteY2" fmla="*/ 1108137 h 1131603"/>
                  <a:gd name="connsiteX3" fmla="*/ 1101577 w 3429513"/>
                  <a:gd name="connsiteY3" fmla="*/ 1131603 h 1131603"/>
                  <a:gd name="connsiteX4" fmla="*/ 0 w 3429513"/>
                  <a:gd name="connsiteY4" fmla="*/ 0 h 1131603"/>
                  <a:gd name="connsiteX0" fmla="*/ 0 w 3429513"/>
                  <a:gd name="connsiteY0" fmla="*/ 0 h 1124761"/>
                  <a:gd name="connsiteX1" fmla="*/ 3429513 w 3429513"/>
                  <a:gd name="connsiteY1" fmla="*/ 10263 h 1124761"/>
                  <a:gd name="connsiteX2" fmla="*/ 2344451 w 3429513"/>
                  <a:gd name="connsiteY2" fmla="*/ 1108137 h 1124761"/>
                  <a:gd name="connsiteX3" fmla="*/ 1115261 w 3429513"/>
                  <a:gd name="connsiteY3" fmla="*/ 1124761 h 1124761"/>
                  <a:gd name="connsiteX4" fmla="*/ 0 w 3429513"/>
                  <a:gd name="connsiteY4" fmla="*/ 0 h 1124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513" h="1124761">
                    <a:moveTo>
                      <a:pt x="0" y="0"/>
                    </a:moveTo>
                    <a:lnTo>
                      <a:pt x="3429513" y="10263"/>
                    </a:lnTo>
                    <a:lnTo>
                      <a:pt x="2344451" y="1108137"/>
                    </a:lnTo>
                    <a:lnTo>
                      <a:pt x="1115261" y="1124761"/>
                    </a:lnTo>
                    <a:lnTo>
                      <a:pt x="0" y="0"/>
                    </a:lnTo>
                    <a:close/>
                  </a:path>
                </a:pathLst>
              </a:cu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3" name="TextBox 42">
                <a:extLst>
                  <a:ext uri="{FF2B5EF4-FFF2-40B4-BE49-F238E27FC236}">
                    <a16:creationId xmlns:a16="http://schemas.microsoft.com/office/drawing/2014/main" id="{ED5E90EA-6DDA-E0CE-759C-C0D4FAB93798}"/>
                  </a:ext>
                </a:extLst>
              </p:cNvPr>
              <p:cNvSpPr txBox="1"/>
              <p:nvPr/>
            </p:nvSpPr>
            <p:spPr>
              <a:xfrm rot="18900000">
                <a:off x="26741155" y="29685346"/>
                <a:ext cx="2110088" cy="1281029"/>
              </a:xfrm>
              <a:prstGeom prst="rect">
                <a:avLst/>
              </a:prstGeom>
              <a:noFill/>
              <a:ln w="63500">
                <a:noFill/>
              </a:ln>
            </p:spPr>
            <p:txBody>
              <a:bodyPr wrap="square" lIns="360000" tIns="360000" rIns="360000" bIns="360000" rtlCol="0">
                <a:spAutoFit/>
              </a:bodyPr>
              <a:lstStyle/>
              <a:p>
                <a:pPr algn="ctr" rtl="0"/>
                <a:r>
                  <a:rPr lang="de-DE" sz="3600" kern="1200" baseline="0" dirty="0">
                    <a:solidFill>
                      <a:schemeClr val="bg1"/>
                    </a:solidFill>
                    <a:latin typeface="Arial"/>
                  </a:rPr>
                  <a:t>PyPI</a:t>
                </a:r>
              </a:p>
            </p:txBody>
          </p:sp>
          <p:pic>
            <p:nvPicPr>
              <p:cNvPr id="44" name="Picture 43">
                <a:extLst>
                  <a:ext uri="{FF2B5EF4-FFF2-40B4-BE49-F238E27FC236}">
                    <a16:creationId xmlns:a16="http://schemas.microsoft.com/office/drawing/2014/main" id="{C0C9C6C9-76BD-B12C-3B3C-44844F6686F4}"/>
                  </a:ext>
                </a:extLst>
              </p:cNvPr>
              <p:cNvPicPr>
                <a:picLocks noChangeAspect="1"/>
              </p:cNvPicPr>
              <p:nvPr/>
            </p:nvPicPr>
            <p:blipFill>
              <a:blip r:embed="rId3"/>
              <a:stretch>
                <a:fillRect/>
              </a:stretch>
            </p:blipFill>
            <p:spPr>
              <a:xfrm rot="18900000">
                <a:off x="26939071" y="30685417"/>
                <a:ext cx="506669" cy="506669"/>
              </a:xfrm>
              <a:prstGeom prst="rect">
                <a:avLst/>
              </a:prstGeom>
            </p:spPr>
          </p:pic>
        </p:grpSp>
        <p:grpSp>
          <p:nvGrpSpPr>
            <p:cNvPr id="2059" name="Group 2058">
              <a:extLst>
                <a:ext uri="{FF2B5EF4-FFF2-40B4-BE49-F238E27FC236}">
                  <a16:creationId xmlns:a16="http://schemas.microsoft.com/office/drawing/2014/main" id="{550F2023-1A91-0E36-F303-AA993AAC78BA}"/>
                </a:ext>
              </a:extLst>
            </p:cNvPr>
            <p:cNvGrpSpPr/>
            <p:nvPr/>
          </p:nvGrpSpPr>
          <p:grpSpPr>
            <a:xfrm>
              <a:off x="15451014" y="27801023"/>
              <a:ext cx="646879" cy="540000"/>
              <a:chOff x="1911774" y="31950808"/>
              <a:chExt cx="646879" cy="540000"/>
            </a:xfrm>
          </p:grpSpPr>
          <p:sp>
            <p:nvSpPr>
              <p:cNvPr id="2060" name="Oval 2059">
                <a:extLst>
                  <a:ext uri="{FF2B5EF4-FFF2-40B4-BE49-F238E27FC236}">
                    <a16:creationId xmlns:a16="http://schemas.microsoft.com/office/drawing/2014/main" id="{45B2AECD-1E69-5CCB-13F4-BBBBD554C45D}"/>
                  </a:ext>
                </a:extLst>
              </p:cNvPr>
              <p:cNvSpPr/>
              <p:nvPr/>
            </p:nvSpPr>
            <p:spPr>
              <a:xfrm>
                <a:off x="1965214" y="31950808"/>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2061" name="TextBox 2060">
                <a:extLst>
                  <a:ext uri="{FF2B5EF4-FFF2-40B4-BE49-F238E27FC236}">
                    <a16:creationId xmlns:a16="http://schemas.microsoft.com/office/drawing/2014/main" id="{A4C65FD5-9700-AD7B-4A6C-2F6FA003938D}"/>
                  </a:ext>
                </a:extLst>
              </p:cNvPr>
              <p:cNvSpPr txBox="1"/>
              <p:nvPr/>
            </p:nvSpPr>
            <p:spPr>
              <a:xfrm>
                <a:off x="1911774" y="31992724"/>
                <a:ext cx="646879" cy="461665"/>
              </a:xfrm>
              <a:prstGeom prst="rect">
                <a:avLst/>
              </a:prstGeom>
              <a:noFill/>
            </p:spPr>
            <p:txBody>
              <a:bodyPr wrap="square" rtlCol="0">
                <a:spAutoFit/>
              </a:bodyPr>
              <a:lstStyle/>
              <a:p>
                <a:pPr algn="ctr"/>
                <a:r>
                  <a:rPr lang="en-DE" sz="2400">
                    <a:solidFill>
                      <a:srgbClr val="0065BD"/>
                    </a:solidFill>
                    <a:latin typeface="Arial" panose="020B0604020202020204" pitchFamily="34" charset="0"/>
                    <a:cs typeface="Arial" panose="020B0604020202020204" pitchFamily="34" charset="0"/>
                  </a:rPr>
                  <a:t>1</a:t>
                </a:r>
                <a:r>
                  <a:rPr lang="en-US" sz="2400" dirty="0">
                    <a:solidFill>
                      <a:srgbClr val="0065BD"/>
                    </a:solidFill>
                    <a:latin typeface="Arial" panose="020B0604020202020204" pitchFamily="34" charset="0"/>
                    <a:cs typeface="Arial" panose="020B0604020202020204" pitchFamily="34" charset="0"/>
                  </a:rPr>
                  <a:t>4</a:t>
                </a:r>
                <a:endParaRPr lang="en-DE" sz="2800" dirty="0">
                  <a:solidFill>
                    <a:srgbClr val="0065BD"/>
                  </a:solidFill>
                  <a:latin typeface="Arial" panose="020B0604020202020204" pitchFamily="34" charset="0"/>
                  <a:cs typeface="Arial" panose="020B0604020202020204" pitchFamily="34" charset="0"/>
                </a:endParaRPr>
              </a:p>
            </p:txBody>
          </p:sp>
        </p:grpSp>
        <p:sp>
          <p:nvSpPr>
            <p:cNvPr id="2076" name="TextBox 2075">
              <a:extLst>
                <a:ext uri="{FF2B5EF4-FFF2-40B4-BE49-F238E27FC236}">
                  <a16:creationId xmlns:a16="http://schemas.microsoft.com/office/drawing/2014/main" id="{2C52D7E7-4CB0-9A29-E007-85294BEB8C0A}"/>
                </a:ext>
              </a:extLst>
            </p:cNvPr>
            <p:cNvSpPr txBox="1"/>
            <p:nvPr/>
          </p:nvSpPr>
          <p:spPr>
            <a:xfrm>
              <a:off x="15722602" y="30004041"/>
              <a:ext cx="9786537" cy="1200329"/>
            </a:xfrm>
            <a:prstGeom prst="rect">
              <a:avLst/>
            </a:prstGeom>
            <a:noFill/>
          </p:spPr>
          <p:txBody>
            <a:bodyPr wrap="square" rtlCol="0" anchor="b">
              <a:spAutoFit/>
            </a:bodyPr>
            <a:lstStyle/>
            <a:p>
              <a:endParaRPr lang="en-GB" sz="3600" b="1" dirty="0">
                <a:solidFill>
                  <a:srgbClr val="64A0C9"/>
                </a:solidFill>
                <a:latin typeface="Arial" panose="020B0604020202020204" pitchFamily="34" charset="0"/>
                <a:cs typeface="Arial" panose="020B0604020202020204" pitchFamily="34" charset="0"/>
              </a:endParaRPr>
            </a:p>
            <a:p>
              <a:r>
                <a:rPr lang="en-GB" sz="3600" b="1" dirty="0" err="1">
                  <a:solidFill>
                    <a:srgbClr val="64A0C9"/>
                  </a:solidFill>
                  <a:latin typeface="Arial" panose="020B0604020202020204" pitchFamily="34" charset="0"/>
                  <a:cs typeface="Arial" panose="020B0604020202020204" pitchFamily="34" charset="0"/>
                </a:rPr>
                <a:t>github.com</a:t>
              </a:r>
              <a:r>
                <a:rPr lang="en-GB" sz="3600" b="1" dirty="0">
                  <a:solidFill>
                    <a:srgbClr val="64A0C9"/>
                  </a:solidFill>
                  <a:latin typeface="Arial" panose="020B0604020202020204" pitchFamily="34" charset="0"/>
                  <a:cs typeface="Arial" panose="020B0604020202020204" pitchFamily="34" charset="0"/>
                </a:rPr>
                <a:t>/</a:t>
              </a:r>
              <a:r>
                <a:rPr lang="en-GB" sz="3600" b="1" dirty="0" err="1">
                  <a:solidFill>
                    <a:srgbClr val="64A0C9"/>
                  </a:solidFill>
                  <a:latin typeface="Arial" panose="020B0604020202020204" pitchFamily="34" charset="0"/>
                  <a:cs typeface="Arial" panose="020B0604020202020204" pitchFamily="34" charset="0"/>
                </a:rPr>
                <a:t>cda</a:t>
              </a:r>
              <a:r>
                <a:rPr lang="en-GB" sz="3600" b="1" dirty="0">
                  <a:solidFill>
                    <a:srgbClr val="64A0C9"/>
                  </a:solidFill>
                  <a:latin typeface="Arial" panose="020B0604020202020204" pitchFamily="34" charset="0"/>
                  <a:cs typeface="Arial" panose="020B0604020202020204" pitchFamily="34" charset="0"/>
                </a:rPr>
                <a:t>-tum/</a:t>
              </a:r>
              <a:r>
                <a:rPr lang="en-GB" sz="3600" b="1" dirty="0" err="1">
                  <a:solidFill>
                    <a:srgbClr val="64A0C9"/>
                  </a:solidFill>
                  <a:latin typeface="Arial" panose="020B0604020202020204" pitchFamily="34" charset="0"/>
                  <a:cs typeface="Arial" panose="020B0604020202020204" pitchFamily="34" charset="0"/>
                </a:rPr>
                <a:t>mqt-qusat</a:t>
              </a:r>
              <a:endParaRPr lang="en-DE" sz="3600" b="1" dirty="0">
                <a:solidFill>
                  <a:srgbClr val="64A0C9"/>
                </a:solidFill>
                <a:latin typeface="Arial" panose="020B0604020202020204" pitchFamily="34" charset="0"/>
                <a:cs typeface="Arial" panose="020B0604020202020204" pitchFamily="34" charset="0"/>
              </a:endParaRPr>
            </a:p>
          </p:txBody>
        </p:sp>
      </p:grpSp>
      <p:grpSp>
        <p:nvGrpSpPr>
          <p:cNvPr id="66" name="Group 65">
            <a:extLst>
              <a:ext uri="{FF2B5EF4-FFF2-40B4-BE49-F238E27FC236}">
                <a16:creationId xmlns:a16="http://schemas.microsoft.com/office/drawing/2014/main" id="{B397FCB6-4DE8-4CB9-E07C-B90535DAEE5A}"/>
              </a:ext>
            </a:extLst>
          </p:cNvPr>
          <p:cNvGrpSpPr/>
          <p:nvPr/>
        </p:nvGrpSpPr>
        <p:grpSpPr>
          <a:xfrm>
            <a:off x="15373559" y="8861887"/>
            <a:ext cx="13900691" cy="3672572"/>
            <a:chOff x="15373559" y="7824066"/>
            <a:chExt cx="13900691" cy="3672572"/>
          </a:xfrm>
        </p:grpSpPr>
        <p:sp>
          <p:nvSpPr>
            <p:cNvPr id="90" name="Rectangle 89">
              <a:extLst>
                <a:ext uri="{FF2B5EF4-FFF2-40B4-BE49-F238E27FC236}">
                  <a16:creationId xmlns:a16="http://schemas.microsoft.com/office/drawing/2014/main" id="{2F545D31-E5A1-2757-35B6-F344258FA086}"/>
                </a:ext>
              </a:extLst>
            </p:cNvPr>
            <p:cNvSpPr/>
            <p:nvPr/>
          </p:nvSpPr>
          <p:spPr>
            <a:xfrm>
              <a:off x="15373561" y="8555438"/>
              <a:ext cx="13010400" cy="2941200"/>
            </a:xfrm>
            <a:prstGeom prst="rect">
              <a:avLst/>
            </a:prstGeom>
            <a:solidFill>
              <a:schemeClr val="bg1"/>
            </a:solidFill>
            <a:ln w="57150">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1" name="TextBox 90">
              <a:extLst>
                <a:ext uri="{FF2B5EF4-FFF2-40B4-BE49-F238E27FC236}">
                  <a16:creationId xmlns:a16="http://schemas.microsoft.com/office/drawing/2014/main" id="{80109F71-E014-2BBF-0913-C66B7D96CE53}"/>
                </a:ext>
              </a:extLst>
            </p:cNvPr>
            <p:cNvSpPr txBox="1"/>
            <p:nvPr/>
          </p:nvSpPr>
          <p:spPr>
            <a:xfrm>
              <a:off x="15373559" y="8555438"/>
              <a:ext cx="9436414" cy="1835027"/>
            </a:xfrm>
            <a:prstGeom prst="rect">
              <a:avLst/>
            </a:prstGeom>
            <a:noFill/>
            <a:ln w="63500">
              <a:noFill/>
            </a:ln>
          </p:spPr>
          <p:txBody>
            <a:bodyPr wrap="square" lIns="360000" tIns="360000" rIns="360000" bIns="360000" rtlCol="0">
              <a:spAutoFit/>
            </a:bodyPr>
            <a:lstStyle/>
            <a:p>
              <a:pPr rtl="0"/>
              <a:r>
                <a:rPr lang="de-DE" sz="3600" kern="1200" baseline="0" dirty="0">
                  <a:solidFill>
                    <a:srgbClr val="000000"/>
                  </a:solidFill>
                  <a:latin typeface="Arial"/>
                </a:rPr>
                <a:t>A Tool </a:t>
              </a:r>
              <a:r>
                <a:rPr lang="de-DE" sz="3600" kern="1200" baseline="0" dirty="0" err="1">
                  <a:solidFill>
                    <a:srgbClr val="000000"/>
                  </a:solidFill>
                  <a:latin typeface="Arial"/>
                </a:rPr>
                <a:t>for</a:t>
              </a:r>
              <a:r>
                <a:rPr lang="de-DE" sz="3600" kern="1200" baseline="0" dirty="0">
                  <a:solidFill>
                    <a:srgbClr val="000000"/>
                  </a:solidFill>
                  <a:latin typeface="Arial"/>
                </a:rPr>
                <a:t> </a:t>
              </a:r>
              <a:r>
                <a:rPr lang="de-DE" sz="3600" kern="1200" baseline="0" dirty="0" err="1">
                  <a:solidFill>
                    <a:srgbClr val="000000"/>
                  </a:solidFill>
                  <a:latin typeface="Arial"/>
                </a:rPr>
                <a:t>Determining</a:t>
              </a:r>
              <a:r>
                <a:rPr lang="de-DE" sz="3600" kern="1200" baseline="0" dirty="0">
                  <a:solidFill>
                    <a:srgbClr val="000000"/>
                  </a:solidFill>
                  <a:latin typeface="Arial"/>
                </a:rPr>
                <a:t> </a:t>
              </a:r>
              <a:r>
                <a:rPr lang="de-DE" sz="3600" kern="1200" baseline="0" dirty="0" err="1">
                  <a:solidFill>
                    <a:srgbClr val="000000"/>
                  </a:solidFill>
                  <a:latin typeface="Arial"/>
                </a:rPr>
                <a:t>Good</a:t>
              </a:r>
              <a:r>
                <a:rPr lang="de-DE" sz="3600" kern="1200" baseline="0" dirty="0">
                  <a:solidFill>
                    <a:srgbClr val="000000"/>
                  </a:solidFill>
                  <a:latin typeface="Arial"/>
                </a:rPr>
                <a:t> Quantum Circuit </a:t>
              </a:r>
              <a:r>
                <a:rPr lang="de-DE" sz="3600" kern="1200" baseline="0" dirty="0" err="1">
                  <a:solidFill>
                    <a:srgbClr val="000000"/>
                  </a:solidFill>
                  <a:latin typeface="Arial"/>
                </a:rPr>
                <a:t>Compilation</a:t>
              </a:r>
              <a:r>
                <a:rPr lang="de-DE" sz="3600" kern="1200" baseline="0" dirty="0">
                  <a:solidFill>
                    <a:srgbClr val="000000"/>
                  </a:solidFill>
                  <a:latin typeface="Arial"/>
                </a:rPr>
                <a:t> Options</a:t>
              </a:r>
            </a:p>
          </p:txBody>
        </p:sp>
        <p:sp>
          <p:nvSpPr>
            <p:cNvPr id="92" name="TextBox 91">
              <a:extLst>
                <a:ext uri="{FF2B5EF4-FFF2-40B4-BE49-F238E27FC236}">
                  <a16:creationId xmlns:a16="http://schemas.microsoft.com/office/drawing/2014/main" id="{822551AD-698A-172C-B043-AD32CE3D941F}"/>
                </a:ext>
              </a:extLst>
            </p:cNvPr>
            <p:cNvSpPr txBox="1"/>
            <p:nvPr/>
          </p:nvSpPr>
          <p:spPr>
            <a:xfrm>
              <a:off x="15373561" y="7824066"/>
              <a:ext cx="13011960" cy="769441"/>
            </a:xfrm>
            <a:prstGeom prst="rect">
              <a:avLst/>
            </a:prstGeom>
            <a:solidFill>
              <a:srgbClr val="0065BD"/>
            </a:solidFill>
            <a:ln w="57150">
              <a:solidFill>
                <a:srgbClr val="0065BD"/>
              </a:solidFill>
            </a:ln>
          </p:spPr>
          <p:txBody>
            <a:bodyPr wrap="square" lIns="540000" rtlCol="0">
              <a:spAutoFit/>
            </a:bodyPr>
            <a:lstStyle/>
            <a:p>
              <a:r>
                <a:rPr lang="en-GB" sz="4400" b="1" dirty="0">
                  <a:ln>
                    <a:noFill/>
                  </a:ln>
                  <a:solidFill>
                    <a:schemeClr val="bg1"/>
                  </a:solidFill>
                  <a:latin typeface="Arial" panose="020B0604020202020204" pitchFamily="34" charset="0"/>
                  <a:cs typeface="Arial" panose="020B0604020202020204" pitchFamily="34" charset="0"/>
                </a:rPr>
                <a:t>  MQT Predictor</a:t>
              </a:r>
              <a:endParaRPr lang="en-NL" sz="4400" b="1" dirty="0">
                <a:ln>
                  <a:noFill/>
                </a:ln>
                <a:solidFill>
                  <a:schemeClr val="bg1"/>
                </a:solidFill>
                <a:latin typeface="Arial" panose="020B0604020202020204" pitchFamily="34" charset="0"/>
                <a:cs typeface="Arial" panose="020B0604020202020204" pitchFamily="34" charset="0"/>
              </a:endParaRPr>
            </a:p>
          </p:txBody>
        </p:sp>
        <p:sp>
          <p:nvSpPr>
            <p:cNvPr id="93" name="TextBox 92">
              <a:extLst>
                <a:ext uri="{FF2B5EF4-FFF2-40B4-BE49-F238E27FC236}">
                  <a16:creationId xmlns:a16="http://schemas.microsoft.com/office/drawing/2014/main" id="{E2F0266B-8A0A-ED41-46CF-2E133FF3D6AC}"/>
                </a:ext>
              </a:extLst>
            </p:cNvPr>
            <p:cNvSpPr txBox="1"/>
            <p:nvPr/>
          </p:nvSpPr>
          <p:spPr>
            <a:xfrm>
              <a:off x="24809973" y="7929038"/>
              <a:ext cx="3510000" cy="523220"/>
            </a:xfrm>
            <a:prstGeom prst="rect">
              <a:avLst/>
            </a:prstGeom>
            <a:solidFill>
              <a:schemeClr val="bg1"/>
            </a:solidFill>
            <a:ln w="63500">
              <a:solidFill>
                <a:srgbClr val="0065BD"/>
              </a:solidFill>
            </a:ln>
          </p:spPr>
          <p:txBody>
            <a:bodyPr wrap="square" lIns="540000" rtlCol="0">
              <a:spAutoFit/>
            </a:bodyPr>
            <a:lstStyle/>
            <a:p>
              <a:pPr algn="r"/>
              <a:r>
                <a:rPr lang="en-GB" sz="2800" b="1" dirty="0">
                  <a:solidFill>
                    <a:srgbClr val="0065BD"/>
                  </a:solidFill>
                  <a:latin typeface="Arial" panose="020B0604020202020204" pitchFamily="34" charset="0"/>
                  <a:cs typeface="Arial" panose="020B0604020202020204" pitchFamily="34" charset="0"/>
                </a:rPr>
                <a:t>Compilation</a:t>
              </a:r>
              <a:endParaRPr lang="en-NL" sz="2800" b="1" dirty="0">
                <a:solidFill>
                  <a:srgbClr val="0065BD"/>
                </a:solidFill>
                <a:latin typeface="Arial" panose="020B0604020202020204" pitchFamily="34" charset="0"/>
                <a:cs typeface="Arial" panose="020B0604020202020204" pitchFamily="34" charset="0"/>
              </a:endParaRPr>
            </a:p>
          </p:txBody>
        </p:sp>
        <p:grpSp>
          <p:nvGrpSpPr>
            <p:cNvPr id="248" name="Group 247">
              <a:extLst>
                <a:ext uri="{FF2B5EF4-FFF2-40B4-BE49-F238E27FC236}">
                  <a16:creationId xmlns:a16="http://schemas.microsoft.com/office/drawing/2014/main" id="{08E8F058-3107-B6D4-1863-688A80868557}"/>
                </a:ext>
              </a:extLst>
            </p:cNvPr>
            <p:cNvGrpSpPr/>
            <p:nvPr/>
          </p:nvGrpSpPr>
          <p:grpSpPr>
            <a:xfrm>
              <a:off x="15449456" y="7934418"/>
              <a:ext cx="646879" cy="540000"/>
              <a:chOff x="1858334" y="7934418"/>
              <a:chExt cx="646879" cy="540000"/>
            </a:xfrm>
          </p:grpSpPr>
          <p:sp>
            <p:nvSpPr>
              <p:cNvPr id="249" name="Oval 248">
                <a:extLst>
                  <a:ext uri="{FF2B5EF4-FFF2-40B4-BE49-F238E27FC236}">
                    <a16:creationId xmlns:a16="http://schemas.microsoft.com/office/drawing/2014/main" id="{BBEBF39D-EFBF-49CE-B576-028580D59C8D}"/>
                  </a:ext>
                </a:extLst>
              </p:cNvPr>
              <p:cNvSpPr/>
              <p:nvPr/>
            </p:nvSpPr>
            <p:spPr>
              <a:xfrm>
                <a:off x="1911773" y="7934418"/>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250" name="TextBox 249">
                <a:extLst>
                  <a:ext uri="{FF2B5EF4-FFF2-40B4-BE49-F238E27FC236}">
                    <a16:creationId xmlns:a16="http://schemas.microsoft.com/office/drawing/2014/main" id="{965254D6-CFDF-E209-54EB-AE80C83942EA}"/>
                  </a:ext>
                </a:extLst>
              </p:cNvPr>
              <p:cNvSpPr txBox="1"/>
              <p:nvPr/>
            </p:nvSpPr>
            <p:spPr>
              <a:xfrm>
                <a:off x="1858334" y="7976334"/>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4</a:t>
                </a:r>
                <a:endParaRPr lang="en-DE" sz="2800" dirty="0">
                  <a:solidFill>
                    <a:srgbClr val="0065BD"/>
                  </a:solidFill>
                  <a:latin typeface="Arial" panose="020B0604020202020204" pitchFamily="34" charset="0"/>
                  <a:cs typeface="Arial" panose="020B0604020202020204" pitchFamily="34" charset="0"/>
                </a:endParaRPr>
              </a:p>
            </p:txBody>
          </p:sp>
        </p:grpSp>
        <p:sp>
          <p:nvSpPr>
            <p:cNvPr id="2070" name="TextBox 2069">
              <a:extLst>
                <a:ext uri="{FF2B5EF4-FFF2-40B4-BE49-F238E27FC236}">
                  <a16:creationId xmlns:a16="http://schemas.microsoft.com/office/drawing/2014/main" id="{A623121E-4AC4-5511-AB6E-90F4A4D6E576}"/>
                </a:ext>
              </a:extLst>
            </p:cNvPr>
            <p:cNvSpPr txBox="1"/>
            <p:nvPr/>
          </p:nvSpPr>
          <p:spPr>
            <a:xfrm>
              <a:off x="15721044" y="10228615"/>
              <a:ext cx="9264870" cy="1200329"/>
            </a:xfrm>
            <a:prstGeom prst="rect">
              <a:avLst/>
            </a:prstGeom>
            <a:noFill/>
          </p:spPr>
          <p:txBody>
            <a:bodyPr wrap="square" rtlCol="0" anchor="b">
              <a:spAutoFit/>
            </a:bodyPr>
            <a:lstStyle/>
            <a:p>
              <a:endParaRPr lang="en-GB" sz="3600" b="1" dirty="0">
                <a:solidFill>
                  <a:srgbClr val="64A0C9"/>
                </a:solidFill>
                <a:latin typeface="Arial" panose="020B0604020202020204" pitchFamily="34" charset="0"/>
                <a:cs typeface="Arial" panose="020B0604020202020204" pitchFamily="34" charset="0"/>
              </a:endParaRPr>
            </a:p>
            <a:p>
              <a:r>
                <a:rPr lang="en-GB" sz="3600" b="1" dirty="0" err="1">
                  <a:solidFill>
                    <a:srgbClr val="64A0C9"/>
                  </a:solidFill>
                  <a:latin typeface="Arial" panose="020B0604020202020204" pitchFamily="34" charset="0"/>
                  <a:cs typeface="Arial" panose="020B0604020202020204" pitchFamily="34" charset="0"/>
                </a:rPr>
                <a:t>github.com</a:t>
              </a:r>
              <a:r>
                <a:rPr lang="en-GB" sz="3600" b="1" dirty="0">
                  <a:solidFill>
                    <a:srgbClr val="64A0C9"/>
                  </a:solidFill>
                  <a:latin typeface="Arial" panose="020B0604020202020204" pitchFamily="34" charset="0"/>
                  <a:cs typeface="Arial" panose="020B0604020202020204" pitchFamily="34" charset="0"/>
                </a:rPr>
                <a:t>/</a:t>
              </a:r>
              <a:r>
                <a:rPr lang="en-GB" sz="3600" b="1" dirty="0" err="1">
                  <a:solidFill>
                    <a:srgbClr val="64A0C9"/>
                  </a:solidFill>
                  <a:latin typeface="Arial" panose="020B0604020202020204" pitchFamily="34" charset="0"/>
                  <a:cs typeface="Arial" panose="020B0604020202020204" pitchFamily="34" charset="0"/>
                </a:rPr>
                <a:t>cda</a:t>
              </a:r>
              <a:r>
                <a:rPr lang="en-GB" sz="3600" b="1" dirty="0">
                  <a:solidFill>
                    <a:srgbClr val="64A0C9"/>
                  </a:solidFill>
                  <a:latin typeface="Arial" panose="020B0604020202020204" pitchFamily="34" charset="0"/>
                  <a:cs typeface="Arial" panose="020B0604020202020204" pitchFamily="34" charset="0"/>
                </a:rPr>
                <a:t>-tum/</a:t>
              </a:r>
              <a:r>
                <a:rPr lang="en-GB" sz="3600" b="1" dirty="0" err="1">
                  <a:solidFill>
                    <a:srgbClr val="64A0C9"/>
                  </a:solidFill>
                  <a:latin typeface="Arial" panose="020B0604020202020204" pitchFamily="34" charset="0"/>
                  <a:cs typeface="Arial" panose="020B0604020202020204" pitchFamily="34" charset="0"/>
                </a:rPr>
                <a:t>mqt</a:t>
              </a:r>
              <a:r>
                <a:rPr lang="en-GB" sz="3600" b="1" dirty="0">
                  <a:solidFill>
                    <a:srgbClr val="64A0C9"/>
                  </a:solidFill>
                  <a:latin typeface="Arial" panose="020B0604020202020204" pitchFamily="34" charset="0"/>
                  <a:cs typeface="Arial" panose="020B0604020202020204" pitchFamily="34" charset="0"/>
                </a:rPr>
                <a:t>-predictor</a:t>
              </a:r>
              <a:endParaRPr lang="en-DE" sz="3600" b="1" dirty="0">
                <a:solidFill>
                  <a:srgbClr val="64A0C9"/>
                </a:solidFill>
                <a:latin typeface="Arial" panose="020B0604020202020204" pitchFamily="34" charset="0"/>
                <a:cs typeface="Arial" panose="020B0604020202020204" pitchFamily="34" charset="0"/>
              </a:endParaRPr>
            </a:p>
          </p:txBody>
        </p:sp>
        <p:pic>
          <p:nvPicPr>
            <p:cNvPr id="102" name="Picture 2" descr="Decision Tree Icons - Free SVG &amp; PNG Decision Tree Images - Noun Project">
              <a:extLst>
                <a:ext uri="{FF2B5EF4-FFF2-40B4-BE49-F238E27FC236}">
                  <a16:creationId xmlns:a16="http://schemas.microsoft.com/office/drawing/2014/main" id="{ABAF6A5F-F725-B568-C2FD-D04BE9510B7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675986" y="8638142"/>
              <a:ext cx="2849868" cy="2849868"/>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a:extLst>
                <a:ext uri="{FF2B5EF4-FFF2-40B4-BE49-F238E27FC236}">
                  <a16:creationId xmlns:a16="http://schemas.microsoft.com/office/drawing/2014/main" id="{2CC32A1A-DA7B-2C65-250C-6BEA05A537D4}"/>
                </a:ext>
              </a:extLst>
            </p:cNvPr>
            <p:cNvGrpSpPr/>
            <p:nvPr/>
          </p:nvGrpSpPr>
          <p:grpSpPr>
            <a:xfrm>
              <a:off x="25844737" y="9844227"/>
              <a:ext cx="3429513" cy="1506740"/>
              <a:chOff x="25842689" y="5818124"/>
              <a:chExt cx="3429513" cy="1506740"/>
            </a:xfrm>
          </p:grpSpPr>
          <p:sp>
            <p:nvSpPr>
              <p:cNvPr id="35" name="Rectangle 46">
                <a:extLst>
                  <a:ext uri="{FF2B5EF4-FFF2-40B4-BE49-F238E27FC236}">
                    <a16:creationId xmlns:a16="http://schemas.microsoft.com/office/drawing/2014/main" id="{16121786-44CD-4940-9FA9-544852AE98CB}"/>
                  </a:ext>
                </a:extLst>
              </p:cNvPr>
              <p:cNvSpPr/>
              <p:nvPr/>
            </p:nvSpPr>
            <p:spPr>
              <a:xfrm rot="18900000">
                <a:off x="25842689" y="6115269"/>
                <a:ext cx="3429513" cy="1124761"/>
              </a:xfrm>
              <a:custGeom>
                <a:avLst/>
                <a:gdLst>
                  <a:gd name="connsiteX0" fmla="*/ 0 w 3672408"/>
                  <a:gd name="connsiteY0" fmla="*/ 0 h 1152128"/>
                  <a:gd name="connsiteX1" fmla="*/ 3672408 w 3672408"/>
                  <a:gd name="connsiteY1" fmla="*/ 0 h 1152128"/>
                  <a:gd name="connsiteX2" fmla="*/ 3672408 w 3672408"/>
                  <a:gd name="connsiteY2" fmla="*/ 1152128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31821 w 3672408"/>
                  <a:gd name="connsiteY2" fmla="*/ 1121820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04452 w 3672408"/>
                  <a:gd name="connsiteY2" fmla="*/ 1114979 h 1152128"/>
                  <a:gd name="connsiteX3" fmla="*/ 0 w 3672408"/>
                  <a:gd name="connsiteY3" fmla="*/ 1152128 h 1152128"/>
                  <a:gd name="connsiteX4" fmla="*/ 0 w 3672408"/>
                  <a:gd name="connsiteY4" fmla="*/ 0 h 1152128"/>
                  <a:gd name="connsiteX0" fmla="*/ 0 w 3689514"/>
                  <a:gd name="connsiteY0" fmla="*/ 0 h 1152128"/>
                  <a:gd name="connsiteX1" fmla="*/ 3689514 w 3689514"/>
                  <a:gd name="connsiteY1" fmla="*/ 17105 h 1152128"/>
                  <a:gd name="connsiteX2" fmla="*/ 2604452 w 3689514"/>
                  <a:gd name="connsiteY2" fmla="*/ 1114979 h 1152128"/>
                  <a:gd name="connsiteX3" fmla="*/ 0 w 3689514"/>
                  <a:gd name="connsiteY3" fmla="*/ 1152128 h 1152128"/>
                  <a:gd name="connsiteX4" fmla="*/ 0 w 3689514"/>
                  <a:gd name="connsiteY4" fmla="*/ 0 h 1152128"/>
                  <a:gd name="connsiteX0" fmla="*/ 0 w 3689514"/>
                  <a:gd name="connsiteY0" fmla="*/ 0 h 1138445"/>
                  <a:gd name="connsiteX1" fmla="*/ 3689514 w 3689514"/>
                  <a:gd name="connsiteY1" fmla="*/ 17105 h 1138445"/>
                  <a:gd name="connsiteX2" fmla="*/ 2604452 w 3689514"/>
                  <a:gd name="connsiteY2" fmla="*/ 1114979 h 1138445"/>
                  <a:gd name="connsiteX3" fmla="*/ 1361578 w 3689514"/>
                  <a:gd name="connsiteY3" fmla="*/ 1138445 h 1138445"/>
                  <a:gd name="connsiteX4" fmla="*/ 0 w 3689514"/>
                  <a:gd name="connsiteY4" fmla="*/ 0 h 1138445"/>
                  <a:gd name="connsiteX0" fmla="*/ 0 w 3429513"/>
                  <a:gd name="connsiteY0" fmla="*/ 0 h 1131603"/>
                  <a:gd name="connsiteX1" fmla="*/ 3429513 w 3429513"/>
                  <a:gd name="connsiteY1" fmla="*/ 10263 h 1131603"/>
                  <a:gd name="connsiteX2" fmla="*/ 2344451 w 3429513"/>
                  <a:gd name="connsiteY2" fmla="*/ 1108137 h 1131603"/>
                  <a:gd name="connsiteX3" fmla="*/ 1101577 w 3429513"/>
                  <a:gd name="connsiteY3" fmla="*/ 1131603 h 1131603"/>
                  <a:gd name="connsiteX4" fmla="*/ 0 w 3429513"/>
                  <a:gd name="connsiteY4" fmla="*/ 0 h 1131603"/>
                  <a:gd name="connsiteX0" fmla="*/ 0 w 3429513"/>
                  <a:gd name="connsiteY0" fmla="*/ 0 h 1124761"/>
                  <a:gd name="connsiteX1" fmla="*/ 3429513 w 3429513"/>
                  <a:gd name="connsiteY1" fmla="*/ 10263 h 1124761"/>
                  <a:gd name="connsiteX2" fmla="*/ 2344451 w 3429513"/>
                  <a:gd name="connsiteY2" fmla="*/ 1108137 h 1124761"/>
                  <a:gd name="connsiteX3" fmla="*/ 1115261 w 3429513"/>
                  <a:gd name="connsiteY3" fmla="*/ 1124761 h 1124761"/>
                  <a:gd name="connsiteX4" fmla="*/ 0 w 3429513"/>
                  <a:gd name="connsiteY4" fmla="*/ 0 h 1124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513" h="1124761">
                    <a:moveTo>
                      <a:pt x="0" y="0"/>
                    </a:moveTo>
                    <a:lnTo>
                      <a:pt x="3429513" y="10263"/>
                    </a:lnTo>
                    <a:lnTo>
                      <a:pt x="2344451" y="1108137"/>
                    </a:lnTo>
                    <a:lnTo>
                      <a:pt x="1115261" y="1124761"/>
                    </a:lnTo>
                    <a:lnTo>
                      <a:pt x="0" y="0"/>
                    </a:lnTo>
                    <a:close/>
                  </a:path>
                </a:pathLst>
              </a:cu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1" name="TextBox 40">
                <a:extLst>
                  <a:ext uri="{FF2B5EF4-FFF2-40B4-BE49-F238E27FC236}">
                    <a16:creationId xmlns:a16="http://schemas.microsoft.com/office/drawing/2014/main" id="{70F48A95-F402-53B4-646A-D914151D184E}"/>
                  </a:ext>
                </a:extLst>
              </p:cNvPr>
              <p:cNvSpPr txBox="1"/>
              <p:nvPr/>
            </p:nvSpPr>
            <p:spPr>
              <a:xfrm rot="18900000">
                <a:off x="26747926" y="5818124"/>
                <a:ext cx="2110088" cy="1281029"/>
              </a:xfrm>
              <a:prstGeom prst="rect">
                <a:avLst/>
              </a:prstGeom>
              <a:noFill/>
              <a:ln w="63500">
                <a:noFill/>
              </a:ln>
            </p:spPr>
            <p:txBody>
              <a:bodyPr wrap="square" lIns="360000" tIns="360000" rIns="360000" bIns="360000" rtlCol="0">
                <a:spAutoFit/>
              </a:bodyPr>
              <a:lstStyle/>
              <a:p>
                <a:pPr algn="ctr" rtl="0"/>
                <a:r>
                  <a:rPr lang="de-DE" sz="3600" kern="1200" baseline="0" dirty="0">
                    <a:solidFill>
                      <a:schemeClr val="bg1"/>
                    </a:solidFill>
                    <a:latin typeface="Arial"/>
                  </a:rPr>
                  <a:t>PyPI</a:t>
                </a:r>
              </a:p>
            </p:txBody>
          </p:sp>
          <p:pic>
            <p:nvPicPr>
              <p:cNvPr id="47" name="Picture 46">
                <a:extLst>
                  <a:ext uri="{FF2B5EF4-FFF2-40B4-BE49-F238E27FC236}">
                    <a16:creationId xmlns:a16="http://schemas.microsoft.com/office/drawing/2014/main" id="{F6971090-8F62-8681-2E73-61CAA963C78C}"/>
                  </a:ext>
                </a:extLst>
              </p:cNvPr>
              <p:cNvPicPr>
                <a:picLocks noChangeAspect="1"/>
              </p:cNvPicPr>
              <p:nvPr/>
            </p:nvPicPr>
            <p:blipFill>
              <a:blip r:embed="rId3"/>
              <a:stretch>
                <a:fillRect/>
              </a:stretch>
            </p:blipFill>
            <p:spPr>
              <a:xfrm rot="18900000">
                <a:off x="26945842" y="6818195"/>
                <a:ext cx="506669" cy="506669"/>
              </a:xfrm>
              <a:prstGeom prst="rect">
                <a:avLst/>
              </a:prstGeom>
            </p:spPr>
          </p:pic>
        </p:grpSp>
      </p:grpSp>
      <p:grpSp>
        <p:nvGrpSpPr>
          <p:cNvPr id="155" name="Group 154">
            <a:extLst>
              <a:ext uri="{FF2B5EF4-FFF2-40B4-BE49-F238E27FC236}">
                <a16:creationId xmlns:a16="http://schemas.microsoft.com/office/drawing/2014/main" id="{BAC04A72-47B1-564C-3CB6-DBB9DA6807B3}"/>
              </a:ext>
            </a:extLst>
          </p:cNvPr>
          <p:cNvGrpSpPr/>
          <p:nvPr/>
        </p:nvGrpSpPr>
        <p:grpSpPr>
          <a:xfrm>
            <a:off x="1800000" y="13532888"/>
            <a:ext cx="13918254" cy="3670963"/>
            <a:chOff x="1800000" y="11811506"/>
            <a:chExt cx="13918254" cy="3670963"/>
          </a:xfrm>
        </p:grpSpPr>
        <p:sp>
          <p:nvSpPr>
            <p:cNvPr id="107" name="Rectangle 106">
              <a:extLst>
                <a:ext uri="{FF2B5EF4-FFF2-40B4-BE49-F238E27FC236}">
                  <a16:creationId xmlns:a16="http://schemas.microsoft.com/office/drawing/2014/main" id="{257D2C61-5633-3DA9-E223-CE674644E626}"/>
                </a:ext>
              </a:extLst>
            </p:cNvPr>
            <p:cNvSpPr/>
            <p:nvPr/>
          </p:nvSpPr>
          <p:spPr>
            <a:xfrm>
              <a:off x="1800002" y="12542878"/>
              <a:ext cx="13010396" cy="2939591"/>
            </a:xfrm>
            <a:prstGeom prst="rect">
              <a:avLst/>
            </a:prstGeom>
            <a:solidFill>
              <a:schemeClr val="bg1"/>
            </a:solidFill>
            <a:ln w="57150">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51" name="Group 50">
              <a:extLst>
                <a:ext uri="{FF2B5EF4-FFF2-40B4-BE49-F238E27FC236}">
                  <a16:creationId xmlns:a16="http://schemas.microsoft.com/office/drawing/2014/main" id="{76EF7378-E605-6C6C-22E2-38E8025C1D50}"/>
                </a:ext>
              </a:extLst>
            </p:cNvPr>
            <p:cNvGrpSpPr/>
            <p:nvPr/>
          </p:nvGrpSpPr>
          <p:grpSpPr>
            <a:xfrm>
              <a:off x="1800000" y="11811506"/>
              <a:ext cx="13918254" cy="3594260"/>
              <a:chOff x="1800000" y="11811506"/>
              <a:chExt cx="13918254" cy="3594260"/>
            </a:xfrm>
          </p:grpSpPr>
          <p:sp>
            <p:nvSpPr>
              <p:cNvPr id="108" name="TextBox 107">
                <a:extLst>
                  <a:ext uri="{FF2B5EF4-FFF2-40B4-BE49-F238E27FC236}">
                    <a16:creationId xmlns:a16="http://schemas.microsoft.com/office/drawing/2014/main" id="{46BFC49B-FC91-4F56-8763-B21BB0E940B1}"/>
                  </a:ext>
                </a:extLst>
              </p:cNvPr>
              <p:cNvSpPr txBox="1"/>
              <p:nvPr/>
            </p:nvSpPr>
            <p:spPr>
              <a:xfrm>
                <a:off x="1800000" y="12542878"/>
                <a:ext cx="9436414" cy="1835027"/>
              </a:xfrm>
              <a:prstGeom prst="rect">
                <a:avLst/>
              </a:prstGeom>
              <a:noFill/>
              <a:ln w="63500">
                <a:noFill/>
              </a:ln>
            </p:spPr>
            <p:txBody>
              <a:bodyPr wrap="square" lIns="360000" tIns="360000" rIns="360000" bIns="360000" rtlCol="0">
                <a:spAutoFit/>
              </a:bodyPr>
              <a:lstStyle/>
              <a:p>
                <a:pPr rtl="0"/>
                <a:r>
                  <a:rPr lang="de-DE" sz="3600" kern="1200" baseline="0" dirty="0">
                    <a:solidFill>
                      <a:srgbClr val="000000"/>
                    </a:solidFill>
                    <a:latin typeface="Arial"/>
                  </a:rPr>
                  <a:t>A Tool </a:t>
                </a:r>
                <a:r>
                  <a:rPr lang="de-DE" sz="3600" kern="1200" baseline="0" dirty="0" err="1">
                    <a:solidFill>
                      <a:srgbClr val="000000"/>
                    </a:solidFill>
                    <a:latin typeface="Arial"/>
                  </a:rPr>
                  <a:t>for</a:t>
                </a:r>
                <a:r>
                  <a:rPr lang="de-DE" sz="3600" kern="1200" baseline="0" dirty="0">
                    <a:solidFill>
                      <a:srgbClr val="000000"/>
                    </a:solidFill>
                    <a:latin typeface="Arial"/>
                  </a:rPr>
                  <a:t> </a:t>
                </a:r>
                <a:r>
                  <a:rPr lang="de-DE" sz="3600" kern="1200" baseline="0" dirty="0" err="1">
                    <a:solidFill>
                      <a:srgbClr val="000000"/>
                    </a:solidFill>
                    <a:latin typeface="Arial"/>
                  </a:rPr>
                  <a:t>the</a:t>
                </a:r>
                <a:r>
                  <a:rPr lang="de-DE" sz="3600" kern="1200" baseline="0" dirty="0">
                    <a:solidFill>
                      <a:srgbClr val="000000"/>
                    </a:solidFill>
                    <a:latin typeface="Arial"/>
                  </a:rPr>
                  <a:t> Synthesis </a:t>
                </a:r>
                <a:r>
                  <a:rPr lang="de-DE" sz="3600" kern="1200" baseline="0" dirty="0" err="1">
                    <a:solidFill>
                      <a:srgbClr val="000000"/>
                    </a:solidFill>
                    <a:latin typeface="Arial"/>
                  </a:rPr>
                  <a:t>of</a:t>
                </a:r>
                <a:r>
                  <a:rPr lang="de-DE" sz="3600" kern="1200" baseline="0" dirty="0">
                    <a:solidFill>
                      <a:srgbClr val="000000"/>
                    </a:solidFill>
                    <a:latin typeface="Arial"/>
                  </a:rPr>
                  <a:t> Reversible </a:t>
                </a:r>
                <a:r>
                  <a:rPr lang="de-DE" sz="3600" kern="1200" baseline="0" dirty="0" err="1">
                    <a:solidFill>
                      <a:srgbClr val="000000"/>
                    </a:solidFill>
                    <a:latin typeface="Arial"/>
                  </a:rPr>
                  <a:t>Circuits</a:t>
                </a:r>
                <a:r>
                  <a:rPr lang="de-DE" sz="3600" kern="1200" baseline="0" dirty="0">
                    <a:solidFill>
                      <a:srgbClr val="000000"/>
                    </a:solidFill>
                    <a:latin typeface="Arial"/>
                  </a:rPr>
                  <a:t>/Quantum Computing </a:t>
                </a:r>
                <a:r>
                  <a:rPr lang="de-DE" sz="3600" kern="1200" baseline="0" dirty="0" err="1">
                    <a:solidFill>
                      <a:srgbClr val="000000"/>
                    </a:solidFill>
                    <a:latin typeface="Arial"/>
                  </a:rPr>
                  <a:t>Oracles</a:t>
                </a:r>
                <a:endParaRPr lang="de-DE" sz="3600" kern="1200" baseline="0" dirty="0">
                  <a:solidFill>
                    <a:srgbClr val="000000"/>
                  </a:solidFill>
                  <a:latin typeface="Arial"/>
                </a:endParaRPr>
              </a:p>
            </p:txBody>
          </p:sp>
          <p:sp>
            <p:nvSpPr>
              <p:cNvPr id="2063" name="TextBox 2062">
                <a:extLst>
                  <a:ext uri="{FF2B5EF4-FFF2-40B4-BE49-F238E27FC236}">
                    <a16:creationId xmlns:a16="http://schemas.microsoft.com/office/drawing/2014/main" id="{0E219FDF-7EDB-3B53-3F0E-7C5C3722F438}"/>
                  </a:ext>
                </a:extLst>
              </p:cNvPr>
              <p:cNvSpPr txBox="1"/>
              <p:nvPr/>
            </p:nvSpPr>
            <p:spPr>
              <a:xfrm>
                <a:off x="2148919" y="14205437"/>
                <a:ext cx="10213850" cy="1200329"/>
              </a:xfrm>
              <a:prstGeom prst="rect">
                <a:avLst/>
              </a:prstGeom>
              <a:noFill/>
            </p:spPr>
            <p:txBody>
              <a:bodyPr wrap="square" rtlCol="0" anchor="b">
                <a:spAutoFit/>
              </a:bodyPr>
              <a:lstStyle/>
              <a:p>
                <a:endParaRPr lang="en-GB" sz="3600" b="1" dirty="0">
                  <a:solidFill>
                    <a:srgbClr val="64A0C9"/>
                  </a:solidFill>
                  <a:latin typeface="Arial" panose="020B0604020202020204" pitchFamily="34" charset="0"/>
                  <a:cs typeface="Arial" panose="020B0604020202020204" pitchFamily="34" charset="0"/>
                </a:endParaRPr>
              </a:p>
              <a:p>
                <a:r>
                  <a:rPr lang="en-GB" sz="3600" b="1" dirty="0" err="1">
                    <a:solidFill>
                      <a:srgbClr val="64A0C9"/>
                    </a:solidFill>
                    <a:latin typeface="Arial" panose="020B0604020202020204" pitchFamily="34" charset="0"/>
                    <a:cs typeface="Arial" panose="020B0604020202020204" pitchFamily="34" charset="0"/>
                  </a:rPr>
                  <a:t>github.com</a:t>
                </a:r>
                <a:r>
                  <a:rPr lang="en-GB" sz="3600" b="1" dirty="0">
                    <a:solidFill>
                      <a:srgbClr val="64A0C9"/>
                    </a:solidFill>
                    <a:latin typeface="Arial" panose="020B0604020202020204" pitchFamily="34" charset="0"/>
                    <a:cs typeface="Arial" panose="020B0604020202020204" pitchFamily="34" charset="0"/>
                  </a:rPr>
                  <a:t>/</a:t>
                </a:r>
                <a:r>
                  <a:rPr lang="en-GB" sz="3600" b="1" dirty="0" err="1">
                    <a:solidFill>
                      <a:srgbClr val="64A0C9"/>
                    </a:solidFill>
                    <a:latin typeface="Arial" panose="020B0604020202020204" pitchFamily="34" charset="0"/>
                    <a:cs typeface="Arial" panose="020B0604020202020204" pitchFamily="34" charset="0"/>
                  </a:rPr>
                  <a:t>cda</a:t>
                </a:r>
                <a:r>
                  <a:rPr lang="en-GB" sz="3600" b="1" dirty="0">
                    <a:solidFill>
                      <a:srgbClr val="64A0C9"/>
                    </a:solidFill>
                    <a:latin typeface="Arial" panose="020B0604020202020204" pitchFamily="34" charset="0"/>
                    <a:cs typeface="Arial" panose="020B0604020202020204" pitchFamily="34" charset="0"/>
                  </a:rPr>
                  <a:t>-tum/</a:t>
                </a:r>
                <a:r>
                  <a:rPr lang="en-GB" sz="3600" b="1" dirty="0" err="1">
                    <a:solidFill>
                      <a:srgbClr val="64A0C9"/>
                    </a:solidFill>
                    <a:latin typeface="Arial" panose="020B0604020202020204" pitchFamily="34" charset="0"/>
                    <a:cs typeface="Arial" panose="020B0604020202020204" pitchFamily="34" charset="0"/>
                  </a:rPr>
                  <a:t>mqt-syrec</a:t>
                </a:r>
                <a:endParaRPr lang="en-DE" sz="3600" b="1" dirty="0">
                  <a:solidFill>
                    <a:srgbClr val="64A0C9"/>
                  </a:solidFill>
                  <a:latin typeface="Arial" panose="020B0604020202020204" pitchFamily="34" charset="0"/>
                  <a:cs typeface="Arial" panose="020B0604020202020204" pitchFamily="34" charset="0"/>
                </a:endParaRPr>
              </a:p>
            </p:txBody>
          </p:sp>
          <p:grpSp>
            <p:nvGrpSpPr>
              <p:cNvPr id="50" name="Group 49">
                <a:extLst>
                  <a:ext uri="{FF2B5EF4-FFF2-40B4-BE49-F238E27FC236}">
                    <a16:creationId xmlns:a16="http://schemas.microsoft.com/office/drawing/2014/main" id="{75395962-B265-6DAF-0926-5A7815CE28F2}"/>
                  </a:ext>
                </a:extLst>
              </p:cNvPr>
              <p:cNvGrpSpPr/>
              <p:nvPr/>
            </p:nvGrpSpPr>
            <p:grpSpPr>
              <a:xfrm>
                <a:off x="1800002" y="11811506"/>
                <a:ext cx="13011960" cy="3311886"/>
                <a:chOff x="1800002" y="11811506"/>
                <a:chExt cx="13011960" cy="3311886"/>
              </a:xfrm>
            </p:grpSpPr>
            <p:sp>
              <p:nvSpPr>
                <p:cNvPr id="109" name="TextBox 108">
                  <a:extLst>
                    <a:ext uri="{FF2B5EF4-FFF2-40B4-BE49-F238E27FC236}">
                      <a16:creationId xmlns:a16="http://schemas.microsoft.com/office/drawing/2014/main" id="{E393C444-6A56-7B4C-6517-9D4AC18573E0}"/>
                    </a:ext>
                  </a:extLst>
                </p:cNvPr>
                <p:cNvSpPr txBox="1"/>
                <p:nvPr/>
              </p:nvSpPr>
              <p:spPr>
                <a:xfrm>
                  <a:off x="1800002" y="11811506"/>
                  <a:ext cx="13011960" cy="769441"/>
                </a:xfrm>
                <a:prstGeom prst="rect">
                  <a:avLst/>
                </a:prstGeom>
                <a:solidFill>
                  <a:srgbClr val="0065BD"/>
                </a:solidFill>
                <a:ln w="57150">
                  <a:solidFill>
                    <a:srgbClr val="0065BD"/>
                  </a:solidFill>
                </a:ln>
              </p:spPr>
              <p:txBody>
                <a:bodyPr wrap="square" lIns="540000" rtlCol="0">
                  <a:spAutoFit/>
                </a:bodyPr>
                <a:lstStyle/>
                <a:p>
                  <a:r>
                    <a:rPr lang="en-GB" sz="4400" b="1" dirty="0">
                      <a:ln>
                        <a:noFill/>
                      </a:ln>
                      <a:solidFill>
                        <a:schemeClr val="bg1"/>
                      </a:solidFill>
                      <a:latin typeface="Arial" panose="020B0604020202020204" pitchFamily="34" charset="0"/>
                      <a:cs typeface="Arial" panose="020B0604020202020204" pitchFamily="34" charset="0"/>
                    </a:rPr>
                    <a:t>  MQT </a:t>
                  </a:r>
                  <a:r>
                    <a:rPr lang="en-GB" sz="4400" b="1" dirty="0" err="1">
                      <a:ln>
                        <a:noFill/>
                      </a:ln>
                      <a:solidFill>
                        <a:schemeClr val="bg1"/>
                      </a:solidFill>
                      <a:latin typeface="Arial" panose="020B0604020202020204" pitchFamily="34" charset="0"/>
                      <a:cs typeface="Arial" panose="020B0604020202020204" pitchFamily="34" charset="0"/>
                    </a:rPr>
                    <a:t>SyReC</a:t>
                  </a:r>
                  <a:endParaRPr lang="en-NL" sz="4400" b="1" dirty="0">
                    <a:ln>
                      <a:noFill/>
                    </a:ln>
                    <a:solidFill>
                      <a:schemeClr val="bg1"/>
                    </a:solidFill>
                    <a:latin typeface="Arial" panose="020B0604020202020204" pitchFamily="34" charset="0"/>
                    <a:cs typeface="Arial" panose="020B0604020202020204" pitchFamily="34" charset="0"/>
                  </a:endParaRPr>
                </a:p>
              </p:txBody>
            </p:sp>
            <p:sp>
              <p:nvSpPr>
                <p:cNvPr id="110" name="TextBox 109">
                  <a:extLst>
                    <a:ext uri="{FF2B5EF4-FFF2-40B4-BE49-F238E27FC236}">
                      <a16:creationId xmlns:a16="http://schemas.microsoft.com/office/drawing/2014/main" id="{82D3343C-FBCC-F820-C4DA-0A6FEC39DF1C}"/>
                    </a:ext>
                  </a:extLst>
                </p:cNvPr>
                <p:cNvSpPr txBox="1"/>
                <p:nvPr/>
              </p:nvSpPr>
              <p:spPr>
                <a:xfrm>
                  <a:off x="11236414" y="11916478"/>
                  <a:ext cx="3510000" cy="523220"/>
                </a:xfrm>
                <a:prstGeom prst="rect">
                  <a:avLst/>
                </a:prstGeom>
                <a:solidFill>
                  <a:schemeClr val="bg1"/>
                </a:solidFill>
                <a:ln w="63500">
                  <a:solidFill>
                    <a:srgbClr val="0065BD"/>
                  </a:solidFill>
                </a:ln>
              </p:spPr>
              <p:txBody>
                <a:bodyPr wrap="square" lIns="540000" rtlCol="0">
                  <a:spAutoFit/>
                </a:bodyPr>
                <a:lstStyle/>
                <a:p>
                  <a:pPr algn="r"/>
                  <a:r>
                    <a:rPr lang="en-GB" sz="2800" b="1" dirty="0">
                      <a:solidFill>
                        <a:srgbClr val="0065BD"/>
                      </a:solidFill>
                      <a:latin typeface="Arial" panose="020B0604020202020204" pitchFamily="34" charset="0"/>
                      <a:cs typeface="Arial" panose="020B0604020202020204" pitchFamily="34" charset="0"/>
                    </a:rPr>
                    <a:t>Compilation</a:t>
                  </a:r>
                  <a:endParaRPr lang="en-NL" sz="2800" b="1" dirty="0">
                    <a:solidFill>
                      <a:srgbClr val="0065BD"/>
                    </a:solidFill>
                    <a:latin typeface="Arial" panose="020B0604020202020204" pitchFamily="34" charset="0"/>
                    <a:cs typeface="Arial" panose="020B0604020202020204" pitchFamily="34" charset="0"/>
                  </a:endParaRPr>
                </a:p>
              </p:txBody>
            </p:sp>
            <p:grpSp>
              <p:nvGrpSpPr>
                <p:cNvPr id="214" name="Group 213">
                  <a:extLst>
                    <a:ext uri="{FF2B5EF4-FFF2-40B4-BE49-F238E27FC236}">
                      <a16:creationId xmlns:a16="http://schemas.microsoft.com/office/drawing/2014/main" id="{2498F9A5-86EB-F256-8E4C-319F8B8D22DE}"/>
                    </a:ext>
                  </a:extLst>
                </p:cNvPr>
                <p:cNvGrpSpPr/>
                <p:nvPr/>
              </p:nvGrpSpPr>
              <p:grpSpPr>
                <a:xfrm>
                  <a:off x="1858334" y="11926226"/>
                  <a:ext cx="646879" cy="540000"/>
                  <a:chOff x="1804894" y="11942135"/>
                  <a:chExt cx="646879" cy="540000"/>
                </a:xfrm>
              </p:grpSpPr>
              <p:sp>
                <p:nvSpPr>
                  <p:cNvPr id="15" name="Oval 14">
                    <a:extLst>
                      <a:ext uri="{FF2B5EF4-FFF2-40B4-BE49-F238E27FC236}">
                        <a16:creationId xmlns:a16="http://schemas.microsoft.com/office/drawing/2014/main" id="{A7EFF2DF-B450-9A73-90D1-99516EB18802}"/>
                      </a:ext>
                    </a:extLst>
                  </p:cNvPr>
                  <p:cNvSpPr/>
                  <p:nvPr/>
                </p:nvSpPr>
                <p:spPr>
                  <a:xfrm>
                    <a:off x="1858334" y="11942135"/>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16" name="TextBox 15">
                    <a:extLst>
                      <a:ext uri="{FF2B5EF4-FFF2-40B4-BE49-F238E27FC236}">
                        <a16:creationId xmlns:a16="http://schemas.microsoft.com/office/drawing/2014/main" id="{A725F03E-E4E9-56BC-091E-383060A5FBAC}"/>
                      </a:ext>
                    </a:extLst>
                  </p:cNvPr>
                  <p:cNvSpPr txBox="1"/>
                  <p:nvPr/>
                </p:nvSpPr>
                <p:spPr>
                  <a:xfrm>
                    <a:off x="1804894" y="11984051"/>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5</a:t>
                    </a:r>
                    <a:endParaRPr lang="en-DE" sz="2800" dirty="0">
                      <a:solidFill>
                        <a:srgbClr val="0065BD"/>
                      </a:solidFill>
                      <a:latin typeface="Arial" panose="020B0604020202020204" pitchFamily="34" charset="0"/>
                      <a:cs typeface="Arial" panose="020B0604020202020204" pitchFamily="34" charset="0"/>
                    </a:endParaRPr>
                  </a:p>
                </p:txBody>
              </p:sp>
            </p:grpSp>
            <p:pic>
              <p:nvPicPr>
                <p:cNvPr id="54" name="Graphic 53">
                  <a:extLst>
                    <a:ext uri="{FF2B5EF4-FFF2-40B4-BE49-F238E27FC236}">
                      <a16:creationId xmlns:a16="http://schemas.microsoft.com/office/drawing/2014/main" id="{5A9A0F64-38F9-6D13-E747-352576F6F217}"/>
                    </a:ext>
                  </a:extLst>
                </p:cNvPr>
                <p:cNvPicPr>
                  <a:picLocks noChangeAspect="1"/>
                </p:cNvPicPr>
                <p:nvPr/>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l="-209" t="50954" r="71543" b="-2793"/>
                <a:stretch/>
              </p:blipFill>
              <p:spPr>
                <a:xfrm>
                  <a:off x="10947555" y="12806815"/>
                  <a:ext cx="3220359" cy="2316577"/>
                </a:xfrm>
                <a:prstGeom prst="rect">
                  <a:avLst/>
                </a:prstGeom>
              </p:spPr>
            </p:pic>
          </p:grpSp>
          <p:grpSp>
            <p:nvGrpSpPr>
              <p:cNvPr id="31" name="Group 30">
                <a:extLst>
                  <a:ext uri="{FF2B5EF4-FFF2-40B4-BE49-F238E27FC236}">
                    <a16:creationId xmlns:a16="http://schemas.microsoft.com/office/drawing/2014/main" id="{DE720149-D669-3D0B-7BA2-6A34CE879004}"/>
                  </a:ext>
                </a:extLst>
              </p:cNvPr>
              <p:cNvGrpSpPr/>
              <p:nvPr/>
            </p:nvGrpSpPr>
            <p:grpSpPr>
              <a:xfrm>
                <a:off x="12288741" y="13802731"/>
                <a:ext cx="3429513" cy="1506740"/>
                <a:chOff x="12288741" y="13802731"/>
                <a:chExt cx="3429513" cy="1506740"/>
              </a:xfrm>
            </p:grpSpPr>
            <p:sp>
              <p:nvSpPr>
                <p:cNvPr id="167" name="Rectangle 46">
                  <a:extLst>
                    <a:ext uri="{FF2B5EF4-FFF2-40B4-BE49-F238E27FC236}">
                      <a16:creationId xmlns:a16="http://schemas.microsoft.com/office/drawing/2014/main" id="{8EC2A4A3-6512-1C65-38AC-644B95E03803}"/>
                    </a:ext>
                  </a:extLst>
                </p:cNvPr>
                <p:cNvSpPr/>
                <p:nvPr/>
              </p:nvSpPr>
              <p:spPr>
                <a:xfrm rot="18900000">
                  <a:off x="12288741" y="14099876"/>
                  <a:ext cx="3429513" cy="1124761"/>
                </a:xfrm>
                <a:custGeom>
                  <a:avLst/>
                  <a:gdLst>
                    <a:gd name="connsiteX0" fmla="*/ 0 w 3672408"/>
                    <a:gd name="connsiteY0" fmla="*/ 0 h 1152128"/>
                    <a:gd name="connsiteX1" fmla="*/ 3672408 w 3672408"/>
                    <a:gd name="connsiteY1" fmla="*/ 0 h 1152128"/>
                    <a:gd name="connsiteX2" fmla="*/ 3672408 w 3672408"/>
                    <a:gd name="connsiteY2" fmla="*/ 1152128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31821 w 3672408"/>
                    <a:gd name="connsiteY2" fmla="*/ 1121820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04452 w 3672408"/>
                    <a:gd name="connsiteY2" fmla="*/ 1114979 h 1152128"/>
                    <a:gd name="connsiteX3" fmla="*/ 0 w 3672408"/>
                    <a:gd name="connsiteY3" fmla="*/ 1152128 h 1152128"/>
                    <a:gd name="connsiteX4" fmla="*/ 0 w 3672408"/>
                    <a:gd name="connsiteY4" fmla="*/ 0 h 1152128"/>
                    <a:gd name="connsiteX0" fmla="*/ 0 w 3689514"/>
                    <a:gd name="connsiteY0" fmla="*/ 0 h 1152128"/>
                    <a:gd name="connsiteX1" fmla="*/ 3689514 w 3689514"/>
                    <a:gd name="connsiteY1" fmla="*/ 17105 h 1152128"/>
                    <a:gd name="connsiteX2" fmla="*/ 2604452 w 3689514"/>
                    <a:gd name="connsiteY2" fmla="*/ 1114979 h 1152128"/>
                    <a:gd name="connsiteX3" fmla="*/ 0 w 3689514"/>
                    <a:gd name="connsiteY3" fmla="*/ 1152128 h 1152128"/>
                    <a:gd name="connsiteX4" fmla="*/ 0 w 3689514"/>
                    <a:gd name="connsiteY4" fmla="*/ 0 h 1152128"/>
                    <a:gd name="connsiteX0" fmla="*/ 0 w 3689514"/>
                    <a:gd name="connsiteY0" fmla="*/ 0 h 1138445"/>
                    <a:gd name="connsiteX1" fmla="*/ 3689514 w 3689514"/>
                    <a:gd name="connsiteY1" fmla="*/ 17105 h 1138445"/>
                    <a:gd name="connsiteX2" fmla="*/ 2604452 w 3689514"/>
                    <a:gd name="connsiteY2" fmla="*/ 1114979 h 1138445"/>
                    <a:gd name="connsiteX3" fmla="*/ 1361578 w 3689514"/>
                    <a:gd name="connsiteY3" fmla="*/ 1138445 h 1138445"/>
                    <a:gd name="connsiteX4" fmla="*/ 0 w 3689514"/>
                    <a:gd name="connsiteY4" fmla="*/ 0 h 1138445"/>
                    <a:gd name="connsiteX0" fmla="*/ 0 w 3429513"/>
                    <a:gd name="connsiteY0" fmla="*/ 0 h 1131603"/>
                    <a:gd name="connsiteX1" fmla="*/ 3429513 w 3429513"/>
                    <a:gd name="connsiteY1" fmla="*/ 10263 h 1131603"/>
                    <a:gd name="connsiteX2" fmla="*/ 2344451 w 3429513"/>
                    <a:gd name="connsiteY2" fmla="*/ 1108137 h 1131603"/>
                    <a:gd name="connsiteX3" fmla="*/ 1101577 w 3429513"/>
                    <a:gd name="connsiteY3" fmla="*/ 1131603 h 1131603"/>
                    <a:gd name="connsiteX4" fmla="*/ 0 w 3429513"/>
                    <a:gd name="connsiteY4" fmla="*/ 0 h 1131603"/>
                    <a:gd name="connsiteX0" fmla="*/ 0 w 3429513"/>
                    <a:gd name="connsiteY0" fmla="*/ 0 h 1124761"/>
                    <a:gd name="connsiteX1" fmla="*/ 3429513 w 3429513"/>
                    <a:gd name="connsiteY1" fmla="*/ 10263 h 1124761"/>
                    <a:gd name="connsiteX2" fmla="*/ 2344451 w 3429513"/>
                    <a:gd name="connsiteY2" fmla="*/ 1108137 h 1124761"/>
                    <a:gd name="connsiteX3" fmla="*/ 1115261 w 3429513"/>
                    <a:gd name="connsiteY3" fmla="*/ 1124761 h 1124761"/>
                    <a:gd name="connsiteX4" fmla="*/ 0 w 3429513"/>
                    <a:gd name="connsiteY4" fmla="*/ 0 h 1124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513" h="1124761">
                      <a:moveTo>
                        <a:pt x="0" y="0"/>
                      </a:moveTo>
                      <a:lnTo>
                        <a:pt x="3429513" y="10263"/>
                      </a:lnTo>
                      <a:lnTo>
                        <a:pt x="2344451" y="1108137"/>
                      </a:lnTo>
                      <a:lnTo>
                        <a:pt x="1115261" y="1124761"/>
                      </a:lnTo>
                      <a:lnTo>
                        <a:pt x="0" y="0"/>
                      </a:lnTo>
                      <a:close/>
                    </a:path>
                  </a:pathLst>
                </a:cu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8" name="TextBox 167">
                  <a:extLst>
                    <a:ext uri="{FF2B5EF4-FFF2-40B4-BE49-F238E27FC236}">
                      <a16:creationId xmlns:a16="http://schemas.microsoft.com/office/drawing/2014/main" id="{814E8054-0699-8273-430F-8F2BD482A8B2}"/>
                    </a:ext>
                  </a:extLst>
                </p:cNvPr>
                <p:cNvSpPr txBox="1"/>
                <p:nvPr/>
              </p:nvSpPr>
              <p:spPr>
                <a:xfrm rot="18900000">
                  <a:off x="13193978" y="13802731"/>
                  <a:ext cx="2110088" cy="1281029"/>
                </a:xfrm>
                <a:prstGeom prst="rect">
                  <a:avLst/>
                </a:prstGeom>
                <a:noFill/>
                <a:ln w="63500">
                  <a:noFill/>
                </a:ln>
              </p:spPr>
              <p:txBody>
                <a:bodyPr wrap="square" lIns="360000" tIns="360000" rIns="360000" bIns="360000" rtlCol="0">
                  <a:spAutoFit/>
                </a:bodyPr>
                <a:lstStyle/>
                <a:p>
                  <a:pPr algn="ctr" rtl="0"/>
                  <a:r>
                    <a:rPr lang="de-DE" sz="3600" kern="1200" baseline="0" dirty="0">
                      <a:solidFill>
                        <a:schemeClr val="bg1"/>
                      </a:solidFill>
                      <a:latin typeface="Arial"/>
                    </a:rPr>
                    <a:t>PyPI</a:t>
                  </a:r>
                </a:p>
              </p:txBody>
            </p:sp>
            <p:pic>
              <p:nvPicPr>
                <p:cNvPr id="169" name="Picture 168">
                  <a:extLst>
                    <a:ext uri="{FF2B5EF4-FFF2-40B4-BE49-F238E27FC236}">
                      <a16:creationId xmlns:a16="http://schemas.microsoft.com/office/drawing/2014/main" id="{3CA9D2E3-4285-F953-D842-BEE5E663C221}"/>
                    </a:ext>
                  </a:extLst>
                </p:cNvPr>
                <p:cNvPicPr>
                  <a:picLocks noChangeAspect="1"/>
                </p:cNvPicPr>
                <p:nvPr/>
              </p:nvPicPr>
              <p:blipFill>
                <a:blip r:embed="rId3"/>
                <a:stretch>
                  <a:fillRect/>
                </a:stretch>
              </p:blipFill>
              <p:spPr>
                <a:xfrm rot="18900000">
                  <a:off x="13391894" y="14802802"/>
                  <a:ext cx="506669" cy="506669"/>
                </a:xfrm>
                <a:prstGeom prst="rect">
                  <a:avLst/>
                </a:prstGeom>
              </p:spPr>
            </p:pic>
          </p:grpSp>
        </p:grpSp>
      </p:grpSp>
      <p:grpSp>
        <p:nvGrpSpPr>
          <p:cNvPr id="78" name="Group 77">
            <a:extLst>
              <a:ext uri="{FF2B5EF4-FFF2-40B4-BE49-F238E27FC236}">
                <a16:creationId xmlns:a16="http://schemas.microsoft.com/office/drawing/2014/main" id="{D8159F2A-814E-3CCE-94B3-655E7A817DB4}"/>
              </a:ext>
            </a:extLst>
          </p:cNvPr>
          <p:cNvGrpSpPr/>
          <p:nvPr/>
        </p:nvGrpSpPr>
        <p:grpSpPr>
          <a:xfrm>
            <a:off x="15373559" y="13529588"/>
            <a:ext cx="13898642" cy="3675106"/>
            <a:chOff x="15373559" y="11809168"/>
            <a:chExt cx="13898642" cy="3675106"/>
          </a:xfrm>
        </p:grpSpPr>
        <p:sp>
          <p:nvSpPr>
            <p:cNvPr id="98" name="Rectangle 97">
              <a:extLst>
                <a:ext uri="{FF2B5EF4-FFF2-40B4-BE49-F238E27FC236}">
                  <a16:creationId xmlns:a16="http://schemas.microsoft.com/office/drawing/2014/main" id="{73A134F9-C1BF-E77A-03A8-DD73F7CA295A}"/>
                </a:ext>
              </a:extLst>
            </p:cNvPr>
            <p:cNvSpPr/>
            <p:nvPr/>
          </p:nvSpPr>
          <p:spPr>
            <a:xfrm>
              <a:off x="15373559" y="12540540"/>
              <a:ext cx="13013664" cy="2943734"/>
            </a:xfrm>
            <a:prstGeom prst="rect">
              <a:avLst/>
            </a:prstGeom>
            <a:solidFill>
              <a:schemeClr val="bg1"/>
            </a:solidFill>
            <a:ln w="57150">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99" name="TextBox 98">
              <a:extLst>
                <a:ext uri="{FF2B5EF4-FFF2-40B4-BE49-F238E27FC236}">
                  <a16:creationId xmlns:a16="http://schemas.microsoft.com/office/drawing/2014/main" id="{4FFBD97F-B5EB-99D4-1115-BFE7C0E1E07F}"/>
                </a:ext>
              </a:extLst>
            </p:cNvPr>
            <p:cNvSpPr txBox="1"/>
            <p:nvPr/>
          </p:nvSpPr>
          <p:spPr>
            <a:xfrm>
              <a:off x="15376821" y="12540540"/>
              <a:ext cx="9436414" cy="1835027"/>
            </a:xfrm>
            <a:prstGeom prst="rect">
              <a:avLst/>
            </a:prstGeom>
            <a:noFill/>
            <a:ln w="63500">
              <a:noFill/>
            </a:ln>
          </p:spPr>
          <p:txBody>
            <a:bodyPr wrap="square" lIns="360000" tIns="360000" rIns="360000" bIns="360000" rtlCol="0">
              <a:spAutoFit/>
            </a:bodyPr>
            <a:lstStyle/>
            <a:p>
              <a:pPr rtl="0"/>
              <a:r>
                <a:rPr lang="de-DE" sz="3600" kern="1200" baseline="0" dirty="0">
                  <a:solidFill>
                    <a:srgbClr val="000000"/>
                  </a:solidFill>
                  <a:latin typeface="Arial"/>
                </a:rPr>
                <a:t>A Tool </a:t>
              </a:r>
              <a:r>
                <a:rPr lang="de-DE" sz="3600" kern="1200" baseline="0" dirty="0" err="1">
                  <a:solidFill>
                    <a:srgbClr val="000000"/>
                  </a:solidFill>
                  <a:latin typeface="Arial"/>
                </a:rPr>
                <a:t>for</a:t>
              </a:r>
              <a:r>
                <a:rPr lang="de-DE" sz="3600" kern="1200" baseline="0" dirty="0">
                  <a:solidFill>
                    <a:srgbClr val="000000"/>
                  </a:solidFill>
                  <a:latin typeface="Arial"/>
                </a:rPr>
                <a:t> Quantum Circuit Mapping</a:t>
              </a:r>
            </a:p>
            <a:p>
              <a:pPr rtl="0"/>
              <a:r>
                <a:rPr lang="de-DE" sz="3600" dirty="0">
                  <a:solidFill>
                    <a:srgbClr val="000000"/>
                  </a:solidFill>
                  <a:latin typeface="Arial"/>
                </a:rPr>
                <a:t>And Clifford Circuit </a:t>
              </a:r>
              <a:r>
                <a:rPr lang="de-DE" sz="3600" dirty="0" err="1">
                  <a:solidFill>
                    <a:srgbClr val="000000"/>
                  </a:solidFill>
                  <a:latin typeface="Arial"/>
                </a:rPr>
                <a:t>Optimization</a:t>
              </a:r>
              <a:r>
                <a:rPr lang="de-DE" sz="3600" dirty="0">
                  <a:solidFill>
                    <a:srgbClr val="000000"/>
                  </a:solidFill>
                  <a:latin typeface="Arial"/>
                </a:rPr>
                <a:t>/Synthesis</a:t>
              </a:r>
              <a:endParaRPr lang="de-DE" sz="3600" kern="1200" baseline="0" dirty="0">
                <a:solidFill>
                  <a:srgbClr val="000000"/>
                </a:solidFill>
                <a:latin typeface="Arial"/>
              </a:endParaRPr>
            </a:p>
          </p:txBody>
        </p:sp>
        <p:sp>
          <p:nvSpPr>
            <p:cNvPr id="100" name="TextBox 99">
              <a:extLst>
                <a:ext uri="{FF2B5EF4-FFF2-40B4-BE49-F238E27FC236}">
                  <a16:creationId xmlns:a16="http://schemas.microsoft.com/office/drawing/2014/main" id="{1C7FBB3D-C048-886A-2314-ADAE135E6D41}"/>
                </a:ext>
              </a:extLst>
            </p:cNvPr>
            <p:cNvSpPr txBox="1"/>
            <p:nvPr/>
          </p:nvSpPr>
          <p:spPr>
            <a:xfrm>
              <a:off x="15375119" y="11809168"/>
              <a:ext cx="13013664" cy="769441"/>
            </a:xfrm>
            <a:prstGeom prst="rect">
              <a:avLst/>
            </a:prstGeom>
            <a:solidFill>
              <a:srgbClr val="0065BD"/>
            </a:solidFill>
            <a:ln w="57150">
              <a:solidFill>
                <a:srgbClr val="0065BD"/>
              </a:solidFill>
            </a:ln>
          </p:spPr>
          <p:txBody>
            <a:bodyPr wrap="square" lIns="540000" rtlCol="0">
              <a:spAutoFit/>
            </a:bodyPr>
            <a:lstStyle/>
            <a:p>
              <a:r>
                <a:rPr lang="en-GB" sz="4400" b="1" dirty="0">
                  <a:ln>
                    <a:noFill/>
                  </a:ln>
                  <a:solidFill>
                    <a:schemeClr val="bg1"/>
                  </a:solidFill>
                  <a:latin typeface="Arial" panose="020B0604020202020204" pitchFamily="34" charset="0"/>
                  <a:cs typeface="Arial" panose="020B0604020202020204" pitchFamily="34" charset="0"/>
                </a:rPr>
                <a:t>  MQT QMAP</a:t>
              </a:r>
              <a:endParaRPr lang="en-NL" sz="4400" b="1" dirty="0">
                <a:ln>
                  <a:noFill/>
                </a:ln>
                <a:solidFill>
                  <a:schemeClr val="bg1"/>
                </a:solidFill>
                <a:latin typeface="Arial" panose="020B0604020202020204" pitchFamily="34" charset="0"/>
                <a:cs typeface="Arial" panose="020B0604020202020204" pitchFamily="34" charset="0"/>
              </a:endParaRPr>
            </a:p>
          </p:txBody>
        </p:sp>
        <p:sp>
          <p:nvSpPr>
            <p:cNvPr id="101" name="TextBox 100">
              <a:extLst>
                <a:ext uri="{FF2B5EF4-FFF2-40B4-BE49-F238E27FC236}">
                  <a16:creationId xmlns:a16="http://schemas.microsoft.com/office/drawing/2014/main" id="{9D565EDC-E4A1-CDEB-4CE7-5FD2E51351ED}"/>
                </a:ext>
              </a:extLst>
            </p:cNvPr>
            <p:cNvSpPr txBox="1"/>
            <p:nvPr/>
          </p:nvSpPr>
          <p:spPr>
            <a:xfrm>
              <a:off x="24813235" y="11914140"/>
              <a:ext cx="3510000" cy="523220"/>
            </a:xfrm>
            <a:prstGeom prst="rect">
              <a:avLst/>
            </a:prstGeom>
            <a:solidFill>
              <a:schemeClr val="bg1"/>
            </a:solidFill>
            <a:ln w="63500">
              <a:solidFill>
                <a:srgbClr val="0065BD"/>
              </a:solidFill>
            </a:ln>
          </p:spPr>
          <p:txBody>
            <a:bodyPr wrap="square" lIns="540000" rtlCol="0">
              <a:spAutoFit/>
            </a:bodyPr>
            <a:lstStyle/>
            <a:p>
              <a:pPr algn="r"/>
              <a:r>
                <a:rPr lang="en-GB" sz="2800" b="1" dirty="0">
                  <a:solidFill>
                    <a:srgbClr val="0065BD"/>
                  </a:solidFill>
                  <a:latin typeface="Arial" panose="020B0604020202020204" pitchFamily="34" charset="0"/>
                  <a:cs typeface="Arial" panose="020B0604020202020204" pitchFamily="34" charset="0"/>
                </a:rPr>
                <a:t>Compilation</a:t>
              </a:r>
              <a:endParaRPr lang="en-NL" sz="2800" b="1" dirty="0">
                <a:solidFill>
                  <a:srgbClr val="0065BD"/>
                </a:solidFill>
                <a:latin typeface="Arial" panose="020B0604020202020204" pitchFamily="34" charset="0"/>
                <a:cs typeface="Arial" panose="020B0604020202020204" pitchFamily="34" charset="0"/>
              </a:endParaRPr>
            </a:p>
          </p:txBody>
        </p:sp>
        <p:grpSp>
          <p:nvGrpSpPr>
            <p:cNvPr id="251" name="Group 250">
              <a:extLst>
                <a:ext uri="{FF2B5EF4-FFF2-40B4-BE49-F238E27FC236}">
                  <a16:creationId xmlns:a16="http://schemas.microsoft.com/office/drawing/2014/main" id="{74F8B50F-142B-AA3E-BB9D-DE1CF160DD6B}"/>
                </a:ext>
              </a:extLst>
            </p:cNvPr>
            <p:cNvGrpSpPr/>
            <p:nvPr/>
          </p:nvGrpSpPr>
          <p:grpSpPr>
            <a:xfrm>
              <a:off x="15449456" y="11926226"/>
              <a:ext cx="646879" cy="540000"/>
              <a:chOff x="1804894" y="11942135"/>
              <a:chExt cx="646879" cy="540000"/>
            </a:xfrm>
          </p:grpSpPr>
          <p:sp>
            <p:nvSpPr>
              <p:cNvPr id="252" name="Oval 251">
                <a:extLst>
                  <a:ext uri="{FF2B5EF4-FFF2-40B4-BE49-F238E27FC236}">
                    <a16:creationId xmlns:a16="http://schemas.microsoft.com/office/drawing/2014/main" id="{3A0EF1CD-74C5-595F-F882-CFA825C752E5}"/>
                  </a:ext>
                </a:extLst>
              </p:cNvPr>
              <p:cNvSpPr/>
              <p:nvPr/>
            </p:nvSpPr>
            <p:spPr>
              <a:xfrm>
                <a:off x="1858334" y="11942135"/>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253" name="TextBox 252">
                <a:extLst>
                  <a:ext uri="{FF2B5EF4-FFF2-40B4-BE49-F238E27FC236}">
                    <a16:creationId xmlns:a16="http://schemas.microsoft.com/office/drawing/2014/main" id="{A3B38B65-20D9-0612-C219-8677EF3BE24D}"/>
                  </a:ext>
                </a:extLst>
              </p:cNvPr>
              <p:cNvSpPr txBox="1"/>
              <p:nvPr/>
            </p:nvSpPr>
            <p:spPr>
              <a:xfrm>
                <a:off x="1804894" y="11984051"/>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6</a:t>
                </a:r>
                <a:endParaRPr lang="en-DE" sz="2800" dirty="0">
                  <a:solidFill>
                    <a:srgbClr val="0065BD"/>
                  </a:solidFill>
                  <a:latin typeface="Arial" panose="020B0604020202020204" pitchFamily="34" charset="0"/>
                  <a:cs typeface="Arial" panose="020B0604020202020204" pitchFamily="34" charset="0"/>
                </a:endParaRPr>
              </a:p>
            </p:txBody>
          </p:sp>
        </p:grpSp>
        <p:sp>
          <p:nvSpPr>
            <p:cNvPr id="2071" name="TextBox 2070">
              <a:extLst>
                <a:ext uri="{FF2B5EF4-FFF2-40B4-BE49-F238E27FC236}">
                  <a16:creationId xmlns:a16="http://schemas.microsoft.com/office/drawing/2014/main" id="{13511D60-926F-4554-9DFA-690F48D65CEF}"/>
                </a:ext>
              </a:extLst>
            </p:cNvPr>
            <p:cNvSpPr txBox="1"/>
            <p:nvPr/>
          </p:nvSpPr>
          <p:spPr>
            <a:xfrm>
              <a:off x="15721044" y="14205437"/>
              <a:ext cx="9087369" cy="1200329"/>
            </a:xfrm>
            <a:prstGeom prst="rect">
              <a:avLst/>
            </a:prstGeom>
            <a:noFill/>
          </p:spPr>
          <p:txBody>
            <a:bodyPr wrap="square" rtlCol="0" anchor="b">
              <a:spAutoFit/>
            </a:bodyPr>
            <a:lstStyle/>
            <a:p>
              <a:endParaRPr lang="en-GB" sz="3600" b="1" dirty="0">
                <a:solidFill>
                  <a:srgbClr val="64A0C9"/>
                </a:solidFill>
                <a:latin typeface="Arial" panose="020B0604020202020204" pitchFamily="34" charset="0"/>
                <a:cs typeface="Arial" panose="020B0604020202020204" pitchFamily="34" charset="0"/>
              </a:endParaRPr>
            </a:p>
            <a:p>
              <a:r>
                <a:rPr lang="en-GB" sz="3600" b="1" dirty="0" err="1">
                  <a:solidFill>
                    <a:srgbClr val="64A0C9"/>
                  </a:solidFill>
                  <a:latin typeface="Arial" panose="020B0604020202020204" pitchFamily="34" charset="0"/>
                  <a:cs typeface="Arial" panose="020B0604020202020204" pitchFamily="34" charset="0"/>
                </a:rPr>
                <a:t>github.com</a:t>
              </a:r>
              <a:r>
                <a:rPr lang="en-GB" sz="3600" b="1" dirty="0">
                  <a:solidFill>
                    <a:srgbClr val="64A0C9"/>
                  </a:solidFill>
                  <a:latin typeface="Arial" panose="020B0604020202020204" pitchFamily="34" charset="0"/>
                  <a:cs typeface="Arial" panose="020B0604020202020204" pitchFamily="34" charset="0"/>
                </a:rPr>
                <a:t>/</a:t>
              </a:r>
              <a:r>
                <a:rPr lang="en-GB" sz="3600" b="1" dirty="0" err="1">
                  <a:solidFill>
                    <a:srgbClr val="64A0C9"/>
                  </a:solidFill>
                  <a:latin typeface="Arial" panose="020B0604020202020204" pitchFamily="34" charset="0"/>
                  <a:cs typeface="Arial" panose="020B0604020202020204" pitchFamily="34" charset="0"/>
                </a:rPr>
                <a:t>cda</a:t>
              </a:r>
              <a:r>
                <a:rPr lang="en-GB" sz="3600" b="1" dirty="0">
                  <a:solidFill>
                    <a:srgbClr val="64A0C9"/>
                  </a:solidFill>
                  <a:latin typeface="Arial" panose="020B0604020202020204" pitchFamily="34" charset="0"/>
                  <a:cs typeface="Arial" panose="020B0604020202020204" pitchFamily="34" charset="0"/>
                </a:rPr>
                <a:t>-tum/</a:t>
              </a:r>
              <a:r>
                <a:rPr lang="en-GB" sz="3600" b="1" dirty="0" err="1">
                  <a:solidFill>
                    <a:srgbClr val="64A0C9"/>
                  </a:solidFill>
                  <a:latin typeface="Arial" panose="020B0604020202020204" pitchFamily="34" charset="0"/>
                  <a:cs typeface="Arial" panose="020B0604020202020204" pitchFamily="34" charset="0"/>
                </a:rPr>
                <a:t>mqt-qmap</a:t>
              </a:r>
              <a:endParaRPr lang="en-DE" sz="3600" b="1" dirty="0">
                <a:solidFill>
                  <a:srgbClr val="64A0C9"/>
                </a:solidFill>
                <a:latin typeface="Arial" panose="020B0604020202020204" pitchFamily="34" charset="0"/>
                <a:cs typeface="Arial" panose="020B0604020202020204" pitchFamily="34" charset="0"/>
              </a:endParaRPr>
            </a:p>
          </p:txBody>
        </p:sp>
        <p:pic>
          <p:nvPicPr>
            <p:cNvPr id="60" name="Graphic 59">
              <a:extLst>
                <a:ext uri="{FF2B5EF4-FFF2-40B4-BE49-F238E27FC236}">
                  <a16:creationId xmlns:a16="http://schemas.microsoft.com/office/drawing/2014/main" id="{C336D36D-8CFE-6AC3-715C-67981F6A55E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5266774" y="12799391"/>
              <a:ext cx="2077478" cy="2008229"/>
            </a:xfrm>
            <a:prstGeom prst="rect">
              <a:avLst/>
            </a:prstGeom>
          </p:spPr>
        </p:pic>
        <p:grpSp>
          <p:nvGrpSpPr>
            <p:cNvPr id="67" name="Group 66">
              <a:extLst>
                <a:ext uri="{FF2B5EF4-FFF2-40B4-BE49-F238E27FC236}">
                  <a16:creationId xmlns:a16="http://schemas.microsoft.com/office/drawing/2014/main" id="{DE3345F9-C4FA-6025-BCC7-875A61AC4CA8}"/>
                </a:ext>
              </a:extLst>
            </p:cNvPr>
            <p:cNvGrpSpPr/>
            <p:nvPr/>
          </p:nvGrpSpPr>
          <p:grpSpPr>
            <a:xfrm>
              <a:off x="25842688" y="13823051"/>
              <a:ext cx="3429513" cy="1506740"/>
              <a:chOff x="25842689" y="5818124"/>
              <a:chExt cx="3429513" cy="1506740"/>
            </a:xfrm>
          </p:grpSpPr>
          <p:sp>
            <p:nvSpPr>
              <p:cNvPr id="77" name="Rectangle 46">
                <a:extLst>
                  <a:ext uri="{FF2B5EF4-FFF2-40B4-BE49-F238E27FC236}">
                    <a16:creationId xmlns:a16="http://schemas.microsoft.com/office/drawing/2014/main" id="{AF6F2BD2-3082-0A23-995D-DD5E6E91127F}"/>
                  </a:ext>
                </a:extLst>
              </p:cNvPr>
              <p:cNvSpPr/>
              <p:nvPr/>
            </p:nvSpPr>
            <p:spPr>
              <a:xfrm rot="18900000">
                <a:off x="25842689" y="6115269"/>
                <a:ext cx="3429513" cy="1124761"/>
              </a:xfrm>
              <a:custGeom>
                <a:avLst/>
                <a:gdLst>
                  <a:gd name="connsiteX0" fmla="*/ 0 w 3672408"/>
                  <a:gd name="connsiteY0" fmla="*/ 0 h 1152128"/>
                  <a:gd name="connsiteX1" fmla="*/ 3672408 w 3672408"/>
                  <a:gd name="connsiteY1" fmla="*/ 0 h 1152128"/>
                  <a:gd name="connsiteX2" fmla="*/ 3672408 w 3672408"/>
                  <a:gd name="connsiteY2" fmla="*/ 1152128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31821 w 3672408"/>
                  <a:gd name="connsiteY2" fmla="*/ 1121820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04452 w 3672408"/>
                  <a:gd name="connsiteY2" fmla="*/ 1114979 h 1152128"/>
                  <a:gd name="connsiteX3" fmla="*/ 0 w 3672408"/>
                  <a:gd name="connsiteY3" fmla="*/ 1152128 h 1152128"/>
                  <a:gd name="connsiteX4" fmla="*/ 0 w 3672408"/>
                  <a:gd name="connsiteY4" fmla="*/ 0 h 1152128"/>
                  <a:gd name="connsiteX0" fmla="*/ 0 w 3689514"/>
                  <a:gd name="connsiteY0" fmla="*/ 0 h 1152128"/>
                  <a:gd name="connsiteX1" fmla="*/ 3689514 w 3689514"/>
                  <a:gd name="connsiteY1" fmla="*/ 17105 h 1152128"/>
                  <a:gd name="connsiteX2" fmla="*/ 2604452 w 3689514"/>
                  <a:gd name="connsiteY2" fmla="*/ 1114979 h 1152128"/>
                  <a:gd name="connsiteX3" fmla="*/ 0 w 3689514"/>
                  <a:gd name="connsiteY3" fmla="*/ 1152128 h 1152128"/>
                  <a:gd name="connsiteX4" fmla="*/ 0 w 3689514"/>
                  <a:gd name="connsiteY4" fmla="*/ 0 h 1152128"/>
                  <a:gd name="connsiteX0" fmla="*/ 0 w 3689514"/>
                  <a:gd name="connsiteY0" fmla="*/ 0 h 1138445"/>
                  <a:gd name="connsiteX1" fmla="*/ 3689514 w 3689514"/>
                  <a:gd name="connsiteY1" fmla="*/ 17105 h 1138445"/>
                  <a:gd name="connsiteX2" fmla="*/ 2604452 w 3689514"/>
                  <a:gd name="connsiteY2" fmla="*/ 1114979 h 1138445"/>
                  <a:gd name="connsiteX3" fmla="*/ 1361578 w 3689514"/>
                  <a:gd name="connsiteY3" fmla="*/ 1138445 h 1138445"/>
                  <a:gd name="connsiteX4" fmla="*/ 0 w 3689514"/>
                  <a:gd name="connsiteY4" fmla="*/ 0 h 1138445"/>
                  <a:gd name="connsiteX0" fmla="*/ 0 w 3429513"/>
                  <a:gd name="connsiteY0" fmla="*/ 0 h 1131603"/>
                  <a:gd name="connsiteX1" fmla="*/ 3429513 w 3429513"/>
                  <a:gd name="connsiteY1" fmla="*/ 10263 h 1131603"/>
                  <a:gd name="connsiteX2" fmla="*/ 2344451 w 3429513"/>
                  <a:gd name="connsiteY2" fmla="*/ 1108137 h 1131603"/>
                  <a:gd name="connsiteX3" fmla="*/ 1101577 w 3429513"/>
                  <a:gd name="connsiteY3" fmla="*/ 1131603 h 1131603"/>
                  <a:gd name="connsiteX4" fmla="*/ 0 w 3429513"/>
                  <a:gd name="connsiteY4" fmla="*/ 0 h 1131603"/>
                  <a:gd name="connsiteX0" fmla="*/ 0 w 3429513"/>
                  <a:gd name="connsiteY0" fmla="*/ 0 h 1124761"/>
                  <a:gd name="connsiteX1" fmla="*/ 3429513 w 3429513"/>
                  <a:gd name="connsiteY1" fmla="*/ 10263 h 1124761"/>
                  <a:gd name="connsiteX2" fmla="*/ 2344451 w 3429513"/>
                  <a:gd name="connsiteY2" fmla="*/ 1108137 h 1124761"/>
                  <a:gd name="connsiteX3" fmla="*/ 1115261 w 3429513"/>
                  <a:gd name="connsiteY3" fmla="*/ 1124761 h 1124761"/>
                  <a:gd name="connsiteX4" fmla="*/ 0 w 3429513"/>
                  <a:gd name="connsiteY4" fmla="*/ 0 h 1124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513" h="1124761">
                    <a:moveTo>
                      <a:pt x="0" y="0"/>
                    </a:moveTo>
                    <a:lnTo>
                      <a:pt x="3429513" y="10263"/>
                    </a:lnTo>
                    <a:lnTo>
                      <a:pt x="2344451" y="1108137"/>
                    </a:lnTo>
                    <a:lnTo>
                      <a:pt x="1115261" y="1124761"/>
                    </a:lnTo>
                    <a:lnTo>
                      <a:pt x="0" y="0"/>
                    </a:lnTo>
                    <a:close/>
                  </a:path>
                </a:pathLst>
              </a:cu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2" name="TextBox 81">
                <a:extLst>
                  <a:ext uri="{FF2B5EF4-FFF2-40B4-BE49-F238E27FC236}">
                    <a16:creationId xmlns:a16="http://schemas.microsoft.com/office/drawing/2014/main" id="{3817F861-E16C-8796-2696-EC83E283DC8F}"/>
                  </a:ext>
                </a:extLst>
              </p:cNvPr>
              <p:cNvSpPr txBox="1"/>
              <p:nvPr/>
            </p:nvSpPr>
            <p:spPr>
              <a:xfrm rot="18900000">
                <a:off x="26747926" y="5818124"/>
                <a:ext cx="2110088" cy="1281029"/>
              </a:xfrm>
              <a:prstGeom prst="rect">
                <a:avLst/>
              </a:prstGeom>
              <a:noFill/>
              <a:ln w="63500">
                <a:noFill/>
              </a:ln>
            </p:spPr>
            <p:txBody>
              <a:bodyPr wrap="square" lIns="360000" tIns="360000" rIns="360000" bIns="360000" rtlCol="0">
                <a:spAutoFit/>
              </a:bodyPr>
              <a:lstStyle/>
              <a:p>
                <a:pPr algn="ctr" rtl="0"/>
                <a:r>
                  <a:rPr lang="de-DE" sz="3600" kern="1200" baseline="0" dirty="0">
                    <a:solidFill>
                      <a:schemeClr val="bg1"/>
                    </a:solidFill>
                    <a:latin typeface="Arial"/>
                  </a:rPr>
                  <a:t>PyPI</a:t>
                </a:r>
              </a:p>
            </p:txBody>
          </p:sp>
          <p:pic>
            <p:nvPicPr>
              <p:cNvPr id="89" name="Picture 88">
                <a:extLst>
                  <a:ext uri="{FF2B5EF4-FFF2-40B4-BE49-F238E27FC236}">
                    <a16:creationId xmlns:a16="http://schemas.microsoft.com/office/drawing/2014/main" id="{A532F2B8-B64D-DC3D-30FC-DA8CE93C3F4A}"/>
                  </a:ext>
                </a:extLst>
              </p:cNvPr>
              <p:cNvPicPr>
                <a:picLocks noChangeAspect="1"/>
              </p:cNvPicPr>
              <p:nvPr/>
            </p:nvPicPr>
            <p:blipFill>
              <a:blip r:embed="rId3"/>
              <a:stretch>
                <a:fillRect/>
              </a:stretch>
            </p:blipFill>
            <p:spPr>
              <a:xfrm rot="18900000">
                <a:off x="26945842" y="6818195"/>
                <a:ext cx="506669" cy="506669"/>
              </a:xfrm>
              <a:prstGeom prst="rect">
                <a:avLst/>
              </a:prstGeom>
            </p:spPr>
          </p:pic>
        </p:grpSp>
      </p:grpSp>
      <p:grpSp>
        <p:nvGrpSpPr>
          <p:cNvPr id="79" name="Group 78">
            <a:extLst>
              <a:ext uri="{FF2B5EF4-FFF2-40B4-BE49-F238E27FC236}">
                <a16:creationId xmlns:a16="http://schemas.microsoft.com/office/drawing/2014/main" id="{C8DF738E-5356-048E-E807-647B4307ADF5}"/>
              </a:ext>
            </a:extLst>
          </p:cNvPr>
          <p:cNvGrpSpPr/>
          <p:nvPr/>
        </p:nvGrpSpPr>
        <p:grpSpPr>
          <a:xfrm>
            <a:off x="15373559" y="18199823"/>
            <a:ext cx="13106413" cy="3672572"/>
            <a:chOff x="15373559" y="15810309"/>
            <a:chExt cx="13106413" cy="3672572"/>
          </a:xfrm>
        </p:grpSpPr>
        <p:sp>
          <p:nvSpPr>
            <p:cNvPr id="120" name="Rectangle 119">
              <a:extLst>
                <a:ext uri="{FF2B5EF4-FFF2-40B4-BE49-F238E27FC236}">
                  <a16:creationId xmlns:a16="http://schemas.microsoft.com/office/drawing/2014/main" id="{0CD017F9-7661-B872-C19C-3E62C1D5E41A}"/>
                </a:ext>
              </a:extLst>
            </p:cNvPr>
            <p:cNvSpPr/>
            <p:nvPr/>
          </p:nvSpPr>
          <p:spPr>
            <a:xfrm>
              <a:off x="15373561" y="16541681"/>
              <a:ext cx="13010400" cy="2941200"/>
            </a:xfrm>
            <a:prstGeom prst="rect">
              <a:avLst/>
            </a:prstGeom>
            <a:solidFill>
              <a:schemeClr val="bg1"/>
            </a:solidFill>
            <a:ln w="57150">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1" name="TextBox 120">
              <a:extLst>
                <a:ext uri="{FF2B5EF4-FFF2-40B4-BE49-F238E27FC236}">
                  <a16:creationId xmlns:a16="http://schemas.microsoft.com/office/drawing/2014/main" id="{E8E5E7B9-E3BC-6106-5744-5E369C7411BF}"/>
                </a:ext>
              </a:extLst>
            </p:cNvPr>
            <p:cNvSpPr txBox="1"/>
            <p:nvPr/>
          </p:nvSpPr>
          <p:spPr>
            <a:xfrm>
              <a:off x="15373559" y="16541681"/>
              <a:ext cx="9436414" cy="1835027"/>
            </a:xfrm>
            <a:prstGeom prst="rect">
              <a:avLst/>
            </a:prstGeom>
            <a:noFill/>
            <a:ln w="63500">
              <a:noFill/>
            </a:ln>
          </p:spPr>
          <p:txBody>
            <a:bodyPr wrap="square" lIns="360000" tIns="360000" rIns="360000" bIns="360000" rtlCol="0">
              <a:spAutoFit/>
            </a:bodyPr>
            <a:lstStyle/>
            <a:p>
              <a:pPr rtl="0"/>
              <a:r>
                <a:rPr lang="de-DE" sz="3600" kern="1200" baseline="0" dirty="0">
                  <a:solidFill>
                    <a:srgbClr val="000000"/>
                  </a:solidFill>
                  <a:latin typeface="Arial"/>
                </a:rPr>
                <a:t>A Tool </a:t>
              </a:r>
              <a:r>
                <a:rPr lang="de-DE" sz="3600" kern="1200" baseline="0" dirty="0" err="1">
                  <a:solidFill>
                    <a:srgbClr val="000000"/>
                  </a:solidFill>
                  <a:latin typeface="Arial"/>
                </a:rPr>
                <a:t>for</a:t>
              </a:r>
              <a:r>
                <a:rPr lang="de-DE" sz="3600" kern="1200" baseline="0" dirty="0">
                  <a:solidFill>
                    <a:srgbClr val="000000"/>
                  </a:solidFill>
                  <a:latin typeface="Arial"/>
                </a:rPr>
                <a:t> </a:t>
              </a:r>
              <a:r>
                <a:rPr lang="de-DE" sz="3600" kern="1200" baseline="0" dirty="0" err="1">
                  <a:solidFill>
                    <a:srgbClr val="000000"/>
                  </a:solidFill>
                  <a:latin typeface="Arial"/>
                </a:rPr>
                <a:t>Compiling</a:t>
              </a:r>
              <a:r>
                <a:rPr lang="de-DE" sz="3600" kern="1200" baseline="0" dirty="0">
                  <a:solidFill>
                    <a:srgbClr val="000000"/>
                  </a:solidFill>
                  <a:latin typeface="Arial"/>
                </a:rPr>
                <a:t> </a:t>
              </a:r>
              <a:br>
                <a:rPr lang="de-DE" sz="3600" kern="1200" baseline="0" dirty="0">
                  <a:solidFill>
                    <a:srgbClr val="000000"/>
                  </a:solidFill>
                  <a:latin typeface="Arial"/>
                </a:rPr>
              </a:br>
              <a:r>
                <a:rPr lang="de-DE" sz="3600" kern="1200" baseline="0" dirty="0">
                  <a:solidFill>
                    <a:srgbClr val="000000"/>
                  </a:solidFill>
                  <a:latin typeface="Arial"/>
                </a:rPr>
                <a:t>High-Dimensional Quantum Systems</a:t>
              </a:r>
            </a:p>
          </p:txBody>
        </p:sp>
        <p:sp>
          <p:nvSpPr>
            <p:cNvPr id="122" name="TextBox 121">
              <a:extLst>
                <a:ext uri="{FF2B5EF4-FFF2-40B4-BE49-F238E27FC236}">
                  <a16:creationId xmlns:a16="http://schemas.microsoft.com/office/drawing/2014/main" id="{64D7A99C-A391-F787-3E2B-35178EE301AF}"/>
                </a:ext>
              </a:extLst>
            </p:cNvPr>
            <p:cNvSpPr txBox="1"/>
            <p:nvPr/>
          </p:nvSpPr>
          <p:spPr>
            <a:xfrm>
              <a:off x="15373561" y="15810309"/>
              <a:ext cx="13011960" cy="769441"/>
            </a:xfrm>
            <a:prstGeom prst="rect">
              <a:avLst/>
            </a:prstGeom>
            <a:solidFill>
              <a:srgbClr val="0065BD"/>
            </a:solidFill>
            <a:ln w="57150">
              <a:solidFill>
                <a:srgbClr val="0065BD"/>
              </a:solidFill>
            </a:ln>
          </p:spPr>
          <p:txBody>
            <a:bodyPr wrap="square" lIns="540000" rtlCol="0">
              <a:spAutoFit/>
            </a:bodyPr>
            <a:lstStyle/>
            <a:p>
              <a:r>
                <a:rPr lang="en-GB" sz="4400" b="1" dirty="0">
                  <a:ln>
                    <a:noFill/>
                  </a:ln>
                  <a:solidFill>
                    <a:schemeClr val="bg1"/>
                  </a:solidFill>
                  <a:latin typeface="Arial" panose="020B0604020202020204" pitchFamily="34" charset="0"/>
                  <a:cs typeface="Arial" panose="020B0604020202020204" pitchFamily="34" charset="0"/>
                </a:rPr>
                <a:t>  MQT </a:t>
              </a:r>
              <a:r>
                <a:rPr lang="en-GB" sz="4400" b="1" dirty="0" err="1">
                  <a:ln>
                    <a:noFill/>
                  </a:ln>
                  <a:solidFill>
                    <a:schemeClr val="bg1"/>
                  </a:solidFill>
                  <a:latin typeface="Arial" panose="020B0604020202020204" pitchFamily="34" charset="0"/>
                  <a:cs typeface="Arial" panose="020B0604020202020204" pitchFamily="34" charset="0"/>
                </a:rPr>
                <a:t>Qudits</a:t>
              </a:r>
              <a:endParaRPr lang="en-NL" sz="4400" b="1" dirty="0">
                <a:ln>
                  <a:noFill/>
                </a:ln>
                <a:solidFill>
                  <a:schemeClr val="bg1"/>
                </a:solidFill>
                <a:latin typeface="Arial" panose="020B0604020202020204" pitchFamily="34" charset="0"/>
                <a:cs typeface="Arial" panose="020B0604020202020204" pitchFamily="34" charset="0"/>
              </a:endParaRPr>
            </a:p>
          </p:txBody>
        </p:sp>
        <p:sp>
          <p:nvSpPr>
            <p:cNvPr id="123" name="TextBox 122">
              <a:extLst>
                <a:ext uri="{FF2B5EF4-FFF2-40B4-BE49-F238E27FC236}">
                  <a16:creationId xmlns:a16="http://schemas.microsoft.com/office/drawing/2014/main" id="{1AB5B6BD-2B73-894A-554D-CF6CA720E39B}"/>
                </a:ext>
              </a:extLst>
            </p:cNvPr>
            <p:cNvSpPr txBox="1"/>
            <p:nvPr/>
          </p:nvSpPr>
          <p:spPr>
            <a:xfrm>
              <a:off x="24809973" y="15915281"/>
              <a:ext cx="3510000" cy="523220"/>
            </a:xfrm>
            <a:prstGeom prst="rect">
              <a:avLst/>
            </a:prstGeom>
            <a:solidFill>
              <a:schemeClr val="bg1"/>
            </a:solidFill>
            <a:ln w="63500">
              <a:solidFill>
                <a:srgbClr val="0065BD"/>
              </a:solidFill>
            </a:ln>
          </p:spPr>
          <p:txBody>
            <a:bodyPr wrap="square" lIns="540000" rtlCol="0">
              <a:spAutoFit/>
            </a:bodyPr>
            <a:lstStyle/>
            <a:p>
              <a:pPr algn="r"/>
              <a:r>
                <a:rPr lang="en-GB" sz="2800" b="1" dirty="0">
                  <a:solidFill>
                    <a:srgbClr val="0065BD"/>
                  </a:solidFill>
                  <a:latin typeface="Arial" panose="020B0604020202020204" pitchFamily="34" charset="0"/>
                  <a:cs typeface="Arial" panose="020B0604020202020204" pitchFamily="34" charset="0"/>
                </a:rPr>
                <a:t>Compilation</a:t>
              </a:r>
              <a:endParaRPr lang="en-NL" sz="2800" b="1" dirty="0">
                <a:solidFill>
                  <a:srgbClr val="0065BD"/>
                </a:solidFill>
                <a:latin typeface="Arial" panose="020B0604020202020204" pitchFamily="34" charset="0"/>
                <a:cs typeface="Arial" panose="020B0604020202020204" pitchFamily="34" charset="0"/>
              </a:endParaRPr>
            </a:p>
          </p:txBody>
        </p:sp>
        <p:grpSp>
          <p:nvGrpSpPr>
            <p:cNvPr id="2049" name="Group 2048">
              <a:extLst>
                <a:ext uri="{FF2B5EF4-FFF2-40B4-BE49-F238E27FC236}">
                  <a16:creationId xmlns:a16="http://schemas.microsoft.com/office/drawing/2014/main" id="{FBDAE0EC-71EF-14F6-C1F4-AA062A3B2BC8}"/>
                </a:ext>
              </a:extLst>
            </p:cNvPr>
            <p:cNvGrpSpPr/>
            <p:nvPr/>
          </p:nvGrpSpPr>
          <p:grpSpPr>
            <a:xfrm>
              <a:off x="15449456" y="15924322"/>
              <a:ext cx="646879" cy="540000"/>
              <a:chOff x="1858334" y="15973312"/>
              <a:chExt cx="646879" cy="540000"/>
            </a:xfrm>
          </p:grpSpPr>
          <p:sp>
            <p:nvSpPr>
              <p:cNvPr id="2050" name="Oval 2049">
                <a:extLst>
                  <a:ext uri="{FF2B5EF4-FFF2-40B4-BE49-F238E27FC236}">
                    <a16:creationId xmlns:a16="http://schemas.microsoft.com/office/drawing/2014/main" id="{5E915FF0-E4FF-952C-C962-BB44727418E1}"/>
                  </a:ext>
                </a:extLst>
              </p:cNvPr>
              <p:cNvSpPr/>
              <p:nvPr/>
            </p:nvSpPr>
            <p:spPr>
              <a:xfrm>
                <a:off x="1911774" y="15973312"/>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2051" name="TextBox 2050">
                <a:extLst>
                  <a:ext uri="{FF2B5EF4-FFF2-40B4-BE49-F238E27FC236}">
                    <a16:creationId xmlns:a16="http://schemas.microsoft.com/office/drawing/2014/main" id="{AF1D63B1-B570-CD59-C27A-952365B87C54}"/>
                  </a:ext>
                </a:extLst>
              </p:cNvPr>
              <p:cNvSpPr txBox="1"/>
              <p:nvPr/>
            </p:nvSpPr>
            <p:spPr>
              <a:xfrm>
                <a:off x="1858334" y="16015228"/>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8</a:t>
                </a:r>
                <a:endParaRPr lang="en-DE" sz="2800" dirty="0">
                  <a:solidFill>
                    <a:srgbClr val="0065BD"/>
                  </a:solidFill>
                  <a:latin typeface="Arial" panose="020B0604020202020204" pitchFamily="34" charset="0"/>
                  <a:cs typeface="Arial" panose="020B0604020202020204" pitchFamily="34" charset="0"/>
                </a:endParaRPr>
              </a:p>
            </p:txBody>
          </p:sp>
        </p:grpSp>
        <p:pic>
          <p:nvPicPr>
            <p:cNvPr id="118" name="Picture 4" descr="Examples of qudit encodings. (a) We prefer a zigzag configuration... |  Download Scientific Diagram">
              <a:extLst>
                <a:ext uri="{FF2B5EF4-FFF2-40B4-BE49-F238E27FC236}">
                  <a16:creationId xmlns:a16="http://schemas.microsoft.com/office/drawing/2014/main" id="{D39A93D1-11C6-1A0A-CEB9-625192A59DAB}"/>
                </a:ext>
              </a:extLst>
            </p:cNvPr>
            <p:cNvPicPr>
              <a:picLocks noChangeAspect="1" noChangeArrowheads="1"/>
            </p:cNvPicPr>
            <p:nvPr/>
          </p:nvPicPr>
          <p:blipFill rotWithShape="1">
            <a:blip r:embed="rId17">
              <a:biLevel thresh="75000"/>
              <a:extLst>
                <a:ext uri="{BEBA8EAE-BF5A-486C-A8C5-ECC9F3942E4B}">
                  <a14:imgProps xmlns:a14="http://schemas.microsoft.com/office/drawing/2010/main">
                    <a14:imgLayer r:embed="rId18">
                      <a14:imgEffect>
                        <a14:colorTemperature colorTemp="11200"/>
                      </a14:imgEffect>
                      <a14:imgEffect>
                        <a14:saturation sat="33000"/>
                      </a14:imgEffect>
                    </a14:imgLayer>
                  </a14:imgProps>
                </a:ext>
                <a:ext uri="{28A0092B-C50C-407E-A947-70E740481C1C}">
                  <a14:useLocalDpi xmlns:a14="http://schemas.microsoft.com/office/drawing/2010/main" val="0"/>
                </a:ext>
              </a:extLst>
            </a:blip>
            <a:srcRect l="43359" r="29714" b="30045"/>
            <a:stretch/>
          </p:blipFill>
          <p:spPr bwMode="auto">
            <a:xfrm>
              <a:off x="25344539" y="16629495"/>
              <a:ext cx="2458430" cy="2096358"/>
            </a:xfrm>
            <a:prstGeom prst="rect">
              <a:avLst/>
            </a:prstGeom>
            <a:noFill/>
            <a:extLst>
              <a:ext uri="{909E8E84-426E-40DD-AFC4-6F175D3DCCD1}">
                <a14:hiddenFill xmlns:a14="http://schemas.microsoft.com/office/drawing/2010/main">
                  <a:solidFill>
                    <a:srgbClr val="FFFFFF"/>
                  </a:solidFill>
                </a14:hiddenFill>
              </a:ext>
            </a:extLst>
          </p:spPr>
        </p:pic>
        <p:sp>
          <p:nvSpPr>
            <p:cNvPr id="2072" name="TextBox 2071">
              <a:extLst>
                <a:ext uri="{FF2B5EF4-FFF2-40B4-BE49-F238E27FC236}">
                  <a16:creationId xmlns:a16="http://schemas.microsoft.com/office/drawing/2014/main" id="{0E47B53D-6745-FB26-27D8-709E918224ED}"/>
                </a:ext>
              </a:extLst>
            </p:cNvPr>
            <p:cNvSpPr txBox="1"/>
            <p:nvPr/>
          </p:nvSpPr>
          <p:spPr>
            <a:xfrm>
              <a:off x="15671209" y="18175029"/>
              <a:ext cx="12808763" cy="1200329"/>
            </a:xfrm>
            <a:prstGeom prst="rect">
              <a:avLst/>
            </a:prstGeom>
            <a:noFill/>
          </p:spPr>
          <p:txBody>
            <a:bodyPr wrap="square" rtlCol="0" anchor="b">
              <a:spAutoFit/>
            </a:bodyPr>
            <a:lstStyle/>
            <a:p>
              <a:r>
                <a:rPr lang="en-GB" sz="3600" b="1" dirty="0" err="1">
                  <a:solidFill>
                    <a:srgbClr val="64A0C9"/>
                  </a:solidFill>
                  <a:latin typeface="Arial" panose="020B0604020202020204" pitchFamily="34" charset="0"/>
                  <a:cs typeface="Arial" panose="020B0604020202020204" pitchFamily="34" charset="0"/>
                </a:rPr>
                <a:t>github.com</a:t>
              </a:r>
              <a:r>
                <a:rPr lang="en-GB" sz="3600" b="1" dirty="0">
                  <a:solidFill>
                    <a:srgbClr val="64A0C9"/>
                  </a:solidFill>
                  <a:latin typeface="Arial" panose="020B0604020202020204" pitchFamily="34" charset="0"/>
                  <a:cs typeface="Arial" panose="020B0604020202020204" pitchFamily="34" charset="0"/>
                </a:rPr>
                <a:t>/</a:t>
              </a:r>
              <a:r>
                <a:rPr lang="en-GB" sz="3600" b="1" dirty="0" err="1">
                  <a:solidFill>
                    <a:srgbClr val="64A0C9"/>
                  </a:solidFill>
                  <a:latin typeface="Arial" panose="020B0604020202020204" pitchFamily="34" charset="0"/>
                  <a:cs typeface="Arial" panose="020B0604020202020204" pitchFamily="34" charset="0"/>
                </a:rPr>
                <a:t>cda</a:t>
              </a:r>
              <a:r>
                <a:rPr lang="en-GB" sz="3600" b="1" dirty="0">
                  <a:solidFill>
                    <a:srgbClr val="64A0C9"/>
                  </a:solidFill>
                  <a:latin typeface="Arial" panose="020B0604020202020204" pitchFamily="34" charset="0"/>
                  <a:cs typeface="Arial" panose="020B0604020202020204" pitchFamily="34" charset="0"/>
                </a:rPr>
                <a:t>-tum/</a:t>
              </a:r>
              <a:r>
                <a:rPr lang="en-GB" sz="3600" b="1" dirty="0" err="1">
                  <a:solidFill>
                    <a:srgbClr val="64A0C9"/>
                  </a:solidFill>
                  <a:latin typeface="Arial" panose="020B0604020202020204" pitchFamily="34" charset="0"/>
                  <a:cs typeface="Arial" panose="020B0604020202020204" pitchFamily="34" charset="0"/>
                </a:rPr>
                <a:t>mqt</a:t>
              </a:r>
              <a:r>
                <a:rPr lang="en-GB" sz="3600" b="1" dirty="0">
                  <a:solidFill>
                    <a:srgbClr val="64A0C9"/>
                  </a:solidFill>
                  <a:latin typeface="Arial" panose="020B0604020202020204" pitchFamily="34" charset="0"/>
                  <a:cs typeface="Arial" panose="020B0604020202020204" pitchFamily="34" charset="0"/>
                </a:rPr>
                <a:t>-</a:t>
              </a:r>
              <a:r>
                <a:rPr lang="en-GB" sz="3600" b="1" dirty="0" err="1">
                  <a:solidFill>
                    <a:srgbClr val="64A0C9"/>
                  </a:solidFill>
                  <a:latin typeface="Arial" panose="020B0604020202020204" pitchFamily="34" charset="0"/>
                  <a:cs typeface="Arial" panose="020B0604020202020204" pitchFamily="34" charset="0"/>
                </a:rPr>
                <a:t>qudit</a:t>
              </a:r>
              <a:r>
                <a:rPr lang="en-GB" sz="3600" b="1" dirty="0">
                  <a:solidFill>
                    <a:srgbClr val="64A0C9"/>
                  </a:solidFill>
                  <a:latin typeface="Arial" panose="020B0604020202020204" pitchFamily="34" charset="0"/>
                  <a:cs typeface="Arial" panose="020B0604020202020204" pitchFamily="34" charset="0"/>
                </a:rPr>
                <a:t>-compilation</a:t>
              </a:r>
              <a:br>
                <a:rPr lang="en-GB" sz="3600" b="1" dirty="0">
                  <a:solidFill>
                    <a:srgbClr val="64A0C9"/>
                  </a:solidFill>
                  <a:latin typeface="Arial" panose="020B0604020202020204" pitchFamily="34" charset="0"/>
                  <a:cs typeface="Arial" panose="020B0604020202020204" pitchFamily="34" charset="0"/>
                </a:rPr>
              </a:br>
              <a:r>
                <a:rPr lang="en-GB" sz="3600" b="1" dirty="0" err="1">
                  <a:solidFill>
                    <a:srgbClr val="64A0C9"/>
                  </a:solidFill>
                  <a:latin typeface="Arial" panose="020B0604020202020204" pitchFamily="34" charset="0"/>
                  <a:cs typeface="Arial" panose="020B0604020202020204" pitchFamily="34" charset="0"/>
                </a:rPr>
                <a:t>github.com</a:t>
              </a:r>
              <a:r>
                <a:rPr lang="en-GB" sz="3600" b="1" dirty="0">
                  <a:solidFill>
                    <a:srgbClr val="64A0C9"/>
                  </a:solidFill>
                  <a:latin typeface="Arial" panose="020B0604020202020204" pitchFamily="34" charset="0"/>
                  <a:cs typeface="Arial" panose="020B0604020202020204" pitchFamily="34" charset="0"/>
                </a:rPr>
                <a:t>/</a:t>
              </a:r>
              <a:r>
                <a:rPr lang="en-GB" sz="3600" b="1" dirty="0" err="1">
                  <a:solidFill>
                    <a:srgbClr val="64A0C9"/>
                  </a:solidFill>
                  <a:latin typeface="Arial" panose="020B0604020202020204" pitchFamily="34" charset="0"/>
                  <a:cs typeface="Arial" panose="020B0604020202020204" pitchFamily="34" charset="0"/>
                </a:rPr>
                <a:t>cda</a:t>
              </a:r>
              <a:r>
                <a:rPr lang="en-GB" sz="3600" b="1" dirty="0">
                  <a:solidFill>
                    <a:srgbClr val="64A0C9"/>
                  </a:solidFill>
                  <a:latin typeface="Arial" panose="020B0604020202020204" pitchFamily="34" charset="0"/>
                  <a:cs typeface="Arial" panose="020B0604020202020204" pitchFamily="34" charset="0"/>
                </a:rPr>
                <a:t>-tum/</a:t>
              </a:r>
              <a:r>
                <a:rPr lang="en-GB" sz="3600" b="1" dirty="0" err="1">
                  <a:solidFill>
                    <a:srgbClr val="64A0C9"/>
                  </a:solidFill>
                  <a:latin typeface="Arial" panose="020B0604020202020204" pitchFamily="34" charset="0"/>
                  <a:cs typeface="Arial" panose="020B0604020202020204" pitchFamily="34" charset="0"/>
                </a:rPr>
                <a:t>mqt</a:t>
              </a:r>
              <a:r>
                <a:rPr lang="en-GB" sz="3600" b="1" dirty="0">
                  <a:solidFill>
                    <a:srgbClr val="64A0C9"/>
                  </a:solidFill>
                  <a:latin typeface="Arial" panose="020B0604020202020204" pitchFamily="34" charset="0"/>
                  <a:cs typeface="Arial" panose="020B0604020202020204" pitchFamily="34" charset="0"/>
                </a:rPr>
                <a:t>-</a:t>
              </a:r>
              <a:r>
                <a:rPr lang="en-GB" sz="3600" b="1" dirty="0" err="1">
                  <a:solidFill>
                    <a:srgbClr val="64A0C9"/>
                  </a:solidFill>
                  <a:latin typeface="Arial" panose="020B0604020202020204" pitchFamily="34" charset="0"/>
                  <a:cs typeface="Arial" panose="020B0604020202020204" pitchFamily="34" charset="0"/>
                </a:rPr>
                <a:t>qudit</a:t>
              </a:r>
              <a:r>
                <a:rPr lang="en-GB" sz="3600" b="1" dirty="0">
                  <a:solidFill>
                    <a:srgbClr val="64A0C9"/>
                  </a:solidFill>
                  <a:latin typeface="Arial" panose="020B0604020202020204" pitchFamily="34" charset="0"/>
                  <a:cs typeface="Arial" panose="020B0604020202020204" pitchFamily="34" charset="0"/>
                </a:rPr>
                <a:t>-entanglement-compilation</a:t>
              </a:r>
            </a:p>
          </p:txBody>
        </p:sp>
      </p:grpSp>
      <p:grpSp>
        <p:nvGrpSpPr>
          <p:cNvPr id="125" name="Group 124">
            <a:extLst>
              <a:ext uri="{FF2B5EF4-FFF2-40B4-BE49-F238E27FC236}">
                <a16:creationId xmlns:a16="http://schemas.microsoft.com/office/drawing/2014/main" id="{2A0A9CAD-8330-D6B8-3459-71BF631FB0BA}"/>
              </a:ext>
            </a:extLst>
          </p:cNvPr>
          <p:cNvGrpSpPr/>
          <p:nvPr/>
        </p:nvGrpSpPr>
        <p:grpSpPr>
          <a:xfrm>
            <a:off x="15373559" y="22867524"/>
            <a:ext cx="13896461" cy="3675106"/>
            <a:chOff x="15373559" y="19782498"/>
            <a:chExt cx="13896461" cy="3675106"/>
          </a:xfrm>
        </p:grpSpPr>
        <p:sp>
          <p:nvSpPr>
            <p:cNvPr id="148" name="Rectangle 147">
              <a:extLst>
                <a:ext uri="{FF2B5EF4-FFF2-40B4-BE49-F238E27FC236}">
                  <a16:creationId xmlns:a16="http://schemas.microsoft.com/office/drawing/2014/main" id="{B7F87DBA-5CBB-6E00-4BD9-3F443502021B}"/>
                </a:ext>
              </a:extLst>
            </p:cNvPr>
            <p:cNvSpPr/>
            <p:nvPr/>
          </p:nvSpPr>
          <p:spPr>
            <a:xfrm>
              <a:off x="15373559" y="20513870"/>
              <a:ext cx="13013664" cy="2943734"/>
            </a:xfrm>
            <a:prstGeom prst="rect">
              <a:avLst/>
            </a:prstGeom>
            <a:solidFill>
              <a:schemeClr val="bg1"/>
            </a:solidFill>
            <a:ln w="57150">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9" name="TextBox 148">
              <a:extLst>
                <a:ext uri="{FF2B5EF4-FFF2-40B4-BE49-F238E27FC236}">
                  <a16:creationId xmlns:a16="http://schemas.microsoft.com/office/drawing/2014/main" id="{26334C2E-1E5A-790C-A0F6-7B737DB81EC7}"/>
                </a:ext>
              </a:extLst>
            </p:cNvPr>
            <p:cNvSpPr txBox="1"/>
            <p:nvPr/>
          </p:nvSpPr>
          <p:spPr>
            <a:xfrm>
              <a:off x="15376821" y="20513870"/>
              <a:ext cx="9436414" cy="1835027"/>
            </a:xfrm>
            <a:prstGeom prst="rect">
              <a:avLst/>
            </a:prstGeom>
            <a:noFill/>
            <a:ln w="63500">
              <a:noFill/>
            </a:ln>
          </p:spPr>
          <p:txBody>
            <a:bodyPr wrap="square" lIns="360000" tIns="360000" rIns="360000" bIns="360000" rtlCol="0">
              <a:spAutoFit/>
            </a:bodyPr>
            <a:lstStyle/>
            <a:p>
              <a:pPr rtl="0"/>
              <a:r>
                <a:rPr lang="de-DE" sz="3600" kern="1200" baseline="0" dirty="0">
                  <a:solidFill>
                    <a:srgbClr val="000000"/>
                  </a:solidFill>
                  <a:latin typeface="Arial"/>
                </a:rPr>
                <a:t>A Tool </a:t>
              </a:r>
              <a:r>
                <a:rPr lang="de-DE" sz="3600" kern="1200" baseline="0" dirty="0" err="1">
                  <a:solidFill>
                    <a:srgbClr val="000000"/>
                  </a:solidFill>
                  <a:latin typeface="Arial"/>
                </a:rPr>
                <a:t>for</a:t>
              </a:r>
              <a:r>
                <a:rPr lang="de-DE" sz="3600" kern="1200" baseline="0" dirty="0">
                  <a:solidFill>
                    <a:srgbClr val="000000"/>
                  </a:solidFill>
                  <a:latin typeface="Arial"/>
                </a:rPr>
                <a:t> </a:t>
              </a:r>
              <a:br>
                <a:rPr lang="de-DE" sz="3600" kern="1200" baseline="0" dirty="0">
                  <a:solidFill>
                    <a:srgbClr val="000000"/>
                  </a:solidFill>
                  <a:latin typeface="Arial"/>
                </a:rPr>
              </a:br>
              <a:r>
                <a:rPr lang="de-DE" sz="3600" kern="1200" baseline="0" dirty="0">
                  <a:solidFill>
                    <a:srgbClr val="000000"/>
                  </a:solidFill>
                  <a:latin typeface="Arial"/>
                </a:rPr>
                <a:t>Quantum Error </a:t>
              </a:r>
              <a:r>
                <a:rPr lang="de-DE" sz="3600" kern="1200" baseline="0" dirty="0" err="1">
                  <a:solidFill>
                    <a:srgbClr val="000000"/>
                  </a:solidFill>
                  <a:latin typeface="Arial"/>
                </a:rPr>
                <a:t>Correcting</a:t>
              </a:r>
              <a:r>
                <a:rPr lang="de-DE" sz="3600" kern="1200" baseline="0" dirty="0">
                  <a:solidFill>
                    <a:srgbClr val="000000"/>
                  </a:solidFill>
                  <a:latin typeface="Arial"/>
                </a:rPr>
                <a:t> Codes</a:t>
              </a:r>
            </a:p>
          </p:txBody>
        </p:sp>
        <p:sp>
          <p:nvSpPr>
            <p:cNvPr id="150" name="TextBox 149">
              <a:extLst>
                <a:ext uri="{FF2B5EF4-FFF2-40B4-BE49-F238E27FC236}">
                  <a16:creationId xmlns:a16="http://schemas.microsoft.com/office/drawing/2014/main" id="{1ABB4366-60F2-8A88-FB26-BD7646AB80FD}"/>
                </a:ext>
              </a:extLst>
            </p:cNvPr>
            <p:cNvSpPr txBox="1"/>
            <p:nvPr/>
          </p:nvSpPr>
          <p:spPr>
            <a:xfrm>
              <a:off x="15375119" y="19782498"/>
              <a:ext cx="13005722" cy="769441"/>
            </a:xfrm>
            <a:prstGeom prst="rect">
              <a:avLst/>
            </a:prstGeom>
            <a:solidFill>
              <a:srgbClr val="0065BD"/>
            </a:solidFill>
            <a:ln w="57150">
              <a:solidFill>
                <a:srgbClr val="0065BD"/>
              </a:solidFill>
            </a:ln>
          </p:spPr>
          <p:txBody>
            <a:bodyPr wrap="square" lIns="540000" rtlCol="0">
              <a:spAutoFit/>
            </a:bodyPr>
            <a:lstStyle/>
            <a:p>
              <a:r>
                <a:rPr lang="en-GB" sz="4400" b="1" dirty="0">
                  <a:ln>
                    <a:noFill/>
                  </a:ln>
                  <a:solidFill>
                    <a:schemeClr val="bg1"/>
                  </a:solidFill>
                  <a:latin typeface="Arial" panose="020B0604020202020204" pitchFamily="34" charset="0"/>
                  <a:cs typeface="Arial" panose="020B0604020202020204" pitchFamily="34" charset="0"/>
                </a:rPr>
                <a:t>  MQT QECC</a:t>
              </a:r>
              <a:endParaRPr lang="en-NL" sz="4400" b="1" dirty="0">
                <a:ln>
                  <a:noFill/>
                </a:ln>
                <a:solidFill>
                  <a:schemeClr val="bg1"/>
                </a:solidFill>
                <a:latin typeface="Arial" panose="020B0604020202020204" pitchFamily="34" charset="0"/>
                <a:cs typeface="Arial" panose="020B0604020202020204" pitchFamily="34" charset="0"/>
              </a:endParaRPr>
            </a:p>
          </p:txBody>
        </p:sp>
        <p:sp>
          <p:nvSpPr>
            <p:cNvPr id="151" name="TextBox 150">
              <a:extLst>
                <a:ext uri="{FF2B5EF4-FFF2-40B4-BE49-F238E27FC236}">
                  <a16:creationId xmlns:a16="http://schemas.microsoft.com/office/drawing/2014/main" id="{E3333C21-5745-FAC5-6E69-56A9E11FFD72}"/>
                </a:ext>
              </a:extLst>
            </p:cNvPr>
            <p:cNvSpPr txBox="1"/>
            <p:nvPr/>
          </p:nvSpPr>
          <p:spPr>
            <a:xfrm>
              <a:off x="24813235" y="19887470"/>
              <a:ext cx="3510000" cy="523220"/>
            </a:xfrm>
            <a:prstGeom prst="rect">
              <a:avLst/>
            </a:prstGeom>
            <a:solidFill>
              <a:schemeClr val="bg1"/>
            </a:solidFill>
            <a:ln w="63500">
              <a:solidFill>
                <a:srgbClr val="0065BD"/>
              </a:solidFill>
            </a:ln>
          </p:spPr>
          <p:txBody>
            <a:bodyPr wrap="square" lIns="540000" rtlCol="0">
              <a:spAutoFit/>
            </a:bodyPr>
            <a:lstStyle/>
            <a:p>
              <a:pPr algn="r"/>
              <a:r>
                <a:rPr lang="en-GB" sz="2800" b="1" dirty="0">
                  <a:solidFill>
                    <a:srgbClr val="0065BD"/>
                  </a:solidFill>
                  <a:latin typeface="Arial" panose="020B0604020202020204" pitchFamily="34" charset="0"/>
                  <a:cs typeface="Arial" panose="020B0604020202020204" pitchFamily="34" charset="0"/>
                </a:rPr>
                <a:t>QECC</a:t>
              </a:r>
              <a:endParaRPr lang="en-NL" sz="2800" b="1" dirty="0">
                <a:solidFill>
                  <a:srgbClr val="0065BD"/>
                </a:solidFill>
                <a:latin typeface="Arial" panose="020B0604020202020204" pitchFamily="34" charset="0"/>
                <a:cs typeface="Arial" panose="020B0604020202020204" pitchFamily="34" charset="0"/>
              </a:endParaRPr>
            </a:p>
          </p:txBody>
        </p:sp>
        <p:grpSp>
          <p:nvGrpSpPr>
            <p:cNvPr id="254" name="Group 253">
              <a:extLst>
                <a:ext uri="{FF2B5EF4-FFF2-40B4-BE49-F238E27FC236}">
                  <a16:creationId xmlns:a16="http://schemas.microsoft.com/office/drawing/2014/main" id="{2BC6C733-0107-E048-C974-B578044B7897}"/>
                </a:ext>
              </a:extLst>
            </p:cNvPr>
            <p:cNvGrpSpPr/>
            <p:nvPr/>
          </p:nvGrpSpPr>
          <p:grpSpPr>
            <a:xfrm>
              <a:off x="15449456" y="19902608"/>
              <a:ext cx="646879" cy="540000"/>
              <a:chOff x="1836534" y="19917607"/>
              <a:chExt cx="646879" cy="540000"/>
            </a:xfrm>
          </p:grpSpPr>
          <p:sp>
            <p:nvSpPr>
              <p:cNvPr id="255" name="Oval 254">
                <a:extLst>
                  <a:ext uri="{FF2B5EF4-FFF2-40B4-BE49-F238E27FC236}">
                    <a16:creationId xmlns:a16="http://schemas.microsoft.com/office/drawing/2014/main" id="{182FFEEE-82C9-FC1F-DAA8-2DAE9656B938}"/>
                  </a:ext>
                </a:extLst>
              </p:cNvPr>
              <p:cNvSpPr/>
              <p:nvPr/>
            </p:nvSpPr>
            <p:spPr>
              <a:xfrm>
                <a:off x="1889974" y="19917607"/>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2048" name="TextBox 2047">
                <a:extLst>
                  <a:ext uri="{FF2B5EF4-FFF2-40B4-BE49-F238E27FC236}">
                    <a16:creationId xmlns:a16="http://schemas.microsoft.com/office/drawing/2014/main" id="{DE5CC367-3822-155D-FEA8-A8B9D9FEB8BC}"/>
                  </a:ext>
                </a:extLst>
              </p:cNvPr>
              <p:cNvSpPr txBox="1"/>
              <p:nvPr/>
            </p:nvSpPr>
            <p:spPr>
              <a:xfrm>
                <a:off x="1836534" y="19959523"/>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10</a:t>
                </a:r>
                <a:endParaRPr lang="en-DE" sz="2800" dirty="0">
                  <a:solidFill>
                    <a:srgbClr val="0065BD"/>
                  </a:solidFill>
                  <a:latin typeface="Arial" panose="020B0604020202020204" pitchFamily="34" charset="0"/>
                  <a:cs typeface="Arial" panose="020B0604020202020204" pitchFamily="34" charset="0"/>
                </a:endParaRPr>
              </a:p>
            </p:txBody>
          </p:sp>
        </p:grpSp>
        <p:sp>
          <p:nvSpPr>
            <p:cNvPr id="2073" name="TextBox 2072">
              <a:extLst>
                <a:ext uri="{FF2B5EF4-FFF2-40B4-BE49-F238E27FC236}">
                  <a16:creationId xmlns:a16="http://schemas.microsoft.com/office/drawing/2014/main" id="{1FDFD7B9-871D-79E1-C996-21B4E553477C}"/>
                </a:ext>
              </a:extLst>
            </p:cNvPr>
            <p:cNvSpPr txBox="1"/>
            <p:nvPr/>
          </p:nvSpPr>
          <p:spPr>
            <a:xfrm>
              <a:off x="15721044" y="22161190"/>
              <a:ext cx="12263406" cy="1200329"/>
            </a:xfrm>
            <a:prstGeom prst="rect">
              <a:avLst/>
            </a:prstGeom>
            <a:noFill/>
          </p:spPr>
          <p:txBody>
            <a:bodyPr wrap="square" rtlCol="0" anchor="b">
              <a:spAutoFit/>
            </a:bodyPr>
            <a:lstStyle/>
            <a:p>
              <a:endParaRPr lang="en-GB" sz="3600" b="1" dirty="0">
                <a:solidFill>
                  <a:srgbClr val="64A0C9"/>
                </a:solidFill>
                <a:latin typeface="Arial" panose="020B0604020202020204" pitchFamily="34" charset="0"/>
                <a:cs typeface="Arial" panose="020B0604020202020204" pitchFamily="34" charset="0"/>
              </a:endParaRPr>
            </a:p>
            <a:p>
              <a:r>
                <a:rPr lang="en-GB" sz="3600" b="1" dirty="0" err="1">
                  <a:solidFill>
                    <a:srgbClr val="64A0C9"/>
                  </a:solidFill>
                  <a:latin typeface="Arial" panose="020B0604020202020204" pitchFamily="34" charset="0"/>
                  <a:cs typeface="Arial" panose="020B0604020202020204" pitchFamily="34" charset="0"/>
                </a:rPr>
                <a:t>github.com</a:t>
              </a:r>
              <a:r>
                <a:rPr lang="en-GB" sz="3600" b="1" dirty="0">
                  <a:solidFill>
                    <a:srgbClr val="64A0C9"/>
                  </a:solidFill>
                  <a:latin typeface="Arial" panose="020B0604020202020204" pitchFamily="34" charset="0"/>
                  <a:cs typeface="Arial" panose="020B0604020202020204" pitchFamily="34" charset="0"/>
                </a:rPr>
                <a:t>/</a:t>
              </a:r>
              <a:r>
                <a:rPr lang="en-GB" sz="3600" b="1" dirty="0" err="1">
                  <a:solidFill>
                    <a:srgbClr val="64A0C9"/>
                  </a:solidFill>
                  <a:latin typeface="Arial" panose="020B0604020202020204" pitchFamily="34" charset="0"/>
                  <a:cs typeface="Arial" panose="020B0604020202020204" pitchFamily="34" charset="0"/>
                </a:rPr>
                <a:t>cda</a:t>
              </a:r>
              <a:r>
                <a:rPr lang="en-GB" sz="3600" b="1" dirty="0">
                  <a:solidFill>
                    <a:srgbClr val="64A0C9"/>
                  </a:solidFill>
                  <a:latin typeface="Arial" panose="020B0604020202020204" pitchFamily="34" charset="0"/>
                  <a:cs typeface="Arial" panose="020B0604020202020204" pitchFamily="34" charset="0"/>
                </a:rPr>
                <a:t>-tum/</a:t>
              </a:r>
              <a:r>
                <a:rPr lang="en-GB" sz="3600" b="1" dirty="0" err="1">
                  <a:solidFill>
                    <a:srgbClr val="64A0C9"/>
                  </a:solidFill>
                  <a:latin typeface="Arial" panose="020B0604020202020204" pitchFamily="34" charset="0"/>
                  <a:cs typeface="Arial" panose="020B0604020202020204" pitchFamily="34" charset="0"/>
                </a:rPr>
                <a:t>mqt-qecc</a:t>
              </a:r>
              <a:endParaRPr lang="en-DE" sz="3600" b="1" dirty="0">
                <a:solidFill>
                  <a:srgbClr val="64A0C9"/>
                </a:solidFill>
                <a:latin typeface="Arial" panose="020B0604020202020204" pitchFamily="34" charset="0"/>
                <a:cs typeface="Arial" panose="020B0604020202020204" pitchFamily="34" charset="0"/>
              </a:endParaRPr>
            </a:p>
          </p:txBody>
        </p:sp>
        <p:pic>
          <p:nvPicPr>
            <p:cNvPr id="5" name="Picture 6" descr="The smallest possible surface code, consisting of 9 data qubits. The... |  Download Scientific Diagram">
              <a:extLst>
                <a:ext uri="{FF2B5EF4-FFF2-40B4-BE49-F238E27FC236}">
                  <a16:creationId xmlns:a16="http://schemas.microsoft.com/office/drawing/2014/main" id="{8B521E16-F6E7-F204-EA91-DBDAA0C567CD}"/>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5291732" y="20686227"/>
              <a:ext cx="2393233" cy="2393233"/>
            </a:xfrm>
            <a:prstGeom prst="rect">
              <a:avLst/>
            </a:prstGeom>
            <a:noFill/>
            <a:extLst>
              <a:ext uri="{909E8E84-426E-40DD-AFC4-6F175D3DCCD1}">
                <a14:hiddenFill xmlns:a14="http://schemas.microsoft.com/office/drawing/2010/main">
                  <a:solidFill>
                    <a:srgbClr val="FFFFFF"/>
                  </a:solidFill>
                </a14:hiddenFill>
              </a:ext>
            </a:extLst>
          </p:spPr>
        </p:pic>
        <p:grpSp>
          <p:nvGrpSpPr>
            <p:cNvPr id="97" name="Group 96">
              <a:extLst>
                <a:ext uri="{FF2B5EF4-FFF2-40B4-BE49-F238E27FC236}">
                  <a16:creationId xmlns:a16="http://schemas.microsoft.com/office/drawing/2014/main" id="{4EB44605-82F5-0A78-44F5-FFB95C4BDE8A}"/>
                </a:ext>
              </a:extLst>
            </p:cNvPr>
            <p:cNvGrpSpPr/>
            <p:nvPr/>
          </p:nvGrpSpPr>
          <p:grpSpPr>
            <a:xfrm>
              <a:off x="25840507" y="21802738"/>
              <a:ext cx="3429513" cy="1506740"/>
              <a:chOff x="25842689" y="5818124"/>
              <a:chExt cx="3429513" cy="1506740"/>
            </a:xfrm>
          </p:grpSpPr>
          <p:sp>
            <p:nvSpPr>
              <p:cNvPr id="105" name="Rectangle 46">
                <a:extLst>
                  <a:ext uri="{FF2B5EF4-FFF2-40B4-BE49-F238E27FC236}">
                    <a16:creationId xmlns:a16="http://schemas.microsoft.com/office/drawing/2014/main" id="{12959009-B772-FA4A-D569-EC4DD43C136E}"/>
                  </a:ext>
                </a:extLst>
              </p:cNvPr>
              <p:cNvSpPr/>
              <p:nvPr/>
            </p:nvSpPr>
            <p:spPr>
              <a:xfrm rot="18900000">
                <a:off x="25842689" y="6115269"/>
                <a:ext cx="3429513" cy="1124761"/>
              </a:xfrm>
              <a:custGeom>
                <a:avLst/>
                <a:gdLst>
                  <a:gd name="connsiteX0" fmla="*/ 0 w 3672408"/>
                  <a:gd name="connsiteY0" fmla="*/ 0 h 1152128"/>
                  <a:gd name="connsiteX1" fmla="*/ 3672408 w 3672408"/>
                  <a:gd name="connsiteY1" fmla="*/ 0 h 1152128"/>
                  <a:gd name="connsiteX2" fmla="*/ 3672408 w 3672408"/>
                  <a:gd name="connsiteY2" fmla="*/ 1152128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31821 w 3672408"/>
                  <a:gd name="connsiteY2" fmla="*/ 1121820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04452 w 3672408"/>
                  <a:gd name="connsiteY2" fmla="*/ 1114979 h 1152128"/>
                  <a:gd name="connsiteX3" fmla="*/ 0 w 3672408"/>
                  <a:gd name="connsiteY3" fmla="*/ 1152128 h 1152128"/>
                  <a:gd name="connsiteX4" fmla="*/ 0 w 3672408"/>
                  <a:gd name="connsiteY4" fmla="*/ 0 h 1152128"/>
                  <a:gd name="connsiteX0" fmla="*/ 0 w 3689514"/>
                  <a:gd name="connsiteY0" fmla="*/ 0 h 1152128"/>
                  <a:gd name="connsiteX1" fmla="*/ 3689514 w 3689514"/>
                  <a:gd name="connsiteY1" fmla="*/ 17105 h 1152128"/>
                  <a:gd name="connsiteX2" fmla="*/ 2604452 w 3689514"/>
                  <a:gd name="connsiteY2" fmla="*/ 1114979 h 1152128"/>
                  <a:gd name="connsiteX3" fmla="*/ 0 w 3689514"/>
                  <a:gd name="connsiteY3" fmla="*/ 1152128 h 1152128"/>
                  <a:gd name="connsiteX4" fmla="*/ 0 w 3689514"/>
                  <a:gd name="connsiteY4" fmla="*/ 0 h 1152128"/>
                  <a:gd name="connsiteX0" fmla="*/ 0 w 3689514"/>
                  <a:gd name="connsiteY0" fmla="*/ 0 h 1138445"/>
                  <a:gd name="connsiteX1" fmla="*/ 3689514 w 3689514"/>
                  <a:gd name="connsiteY1" fmla="*/ 17105 h 1138445"/>
                  <a:gd name="connsiteX2" fmla="*/ 2604452 w 3689514"/>
                  <a:gd name="connsiteY2" fmla="*/ 1114979 h 1138445"/>
                  <a:gd name="connsiteX3" fmla="*/ 1361578 w 3689514"/>
                  <a:gd name="connsiteY3" fmla="*/ 1138445 h 1138445"/>
                  <a:gd name="connsiteX4" fmla="*/ 0 w 3689514"/>
                  <a:gd name="connsiteY4" fmla="*/ 0 h 1138445"/>
                  <a:gd name="connsiteX0" fmla="*/ 0 w 3429513"/>
                  <a:gd name="connsiteY0" fmla="*/ 0 h 1131603"/>
                  <a:gd name="connsiteX1" fmla="*/ 3429513 w 3429513"/>
                  <a:gd name="connsiteY1" fmla="*/ 10263 h 1131603"/>
                  <a:gd name="connsiteX2" fmla="*/ 2344451 w 3429513"/>
                  <a:gd name="connsiteY2" fmla="*/ 1108137 h 1131603"/>
                  <a:gd name="connsiteX3" fmla="*/ 1101577 w 3429513"/>
                  <a:gd name="connsiteY3" fmla="*/ 1131603 h 1131603"/>
                  <a:gd name="connsiteX4" fmla="*/ 0 w 3429513"/>
                  <a:gd name="connsiteY4" fmla="*/ 0 h 1131603"/>
                  <a:gd name="connsiteX0" fmla="*/ 0 w 3429513"/>
                  <a:gd name="connsiteY0" fmla="*/ 0 h 1124761"/>
                  <a:gd name="connsiteX1" fmla="*/ 3429513 w 3429513"/>
                  <a:gd name="connsiteY1" fmla="*/ 10263 h 1124761"/>
                  <a:gd name="connsiteX2" fmla="*/ 2344451 w 3429513"/>
                  <a:gd name="connsiteY2" fmla="*/ 1108137 h 1124761"/>
                  <a:gd name="connsiteX3" fmla="*/ 1115261 w 3429513"/>
                  <a:gd name="connsiteY3" fmla="*/ 1124761 h 1124761"/>
                  <a:gd name="connsiteX4" fmla="*/ 0 w 3429513"/>
                  <a:gd name="connsiteY4" fmla="*/ 0 h 1124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513" h="1124761">
                    <a:moveTo>
                      <a:pt x="0" y="0"/>
                    </a:moveTo>
                    <a:lnTo>
                      <a:pt x="3429513" y="10263"/>
                    </a:lnTo>
                    <a:lnTo>
                      <a:pt x="2344451" y="1108137"/>
                    </a:lnTo>
                    <a:lnTo>
                      <a:pt x="1115261" y="1124761"/>
                    </a:lnTo>
                    <a:lnTo>
                      <a:pt x="0" y="0"/>
                    </a:lnTo>
                    <a:close/>
                  </a:path>
                </a:pathLst>
              </a:cu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3" name="TextBox 112">
                <a:extLst>
                  <a:ext uri="{FF2B5EF4-FFF2-40B4-BE49-F238E27FC236}">
                    <a16:creationId xmlns:a16="http://schemas.microsoft.com/office/drawing/2014/main" id="{0F9E3173-ED98-FC4A-638B-AF55CEFC24A9}"/>
                  </a:ext>
                </a:extLst>
              </p:cNvPr>
              <p:cNvSpPr txBox="1"/>
              <p:nvPr/>
            </p:nvSpPr>
            <p:spPr>
              <a:xfrm rot="18900000">
                <a:off x="26747926" y="5818124"/>
                <a:ext cx="2110088" cy="1281029"/>
              </a:xfrm>
              <a:prstGeom prst="rect">
                <a:avLst/>
              </a:prstGeom>
              <a:noFill/>
              <a:ln w="63500">
                <a:noFill/>
              </a:ln>
            </p:spPr>
            <p:txBody>
              <a:bodyPr wrap="square" lIns="360000" tIns="360000" rIns="360000" bIns="360000" rtlCol="0">
                <a:spAutoFit/>
              </a:bodyPr>
              <a:lstStyle/>
              <a:p>
                <a:pPr algn="ctr" rtl="0"/>
                <a:r>
                  <a:rPr lang="de-DE" sz="3600" kern="1200" baseline="0" dirty="0">
                    <a:solidFill>
                      <a:schemeClr val="bg1"/>
                    </a:solidFill>
                    <a:latin typeface="Arial"/>
                  </a:rPr>
                  <a:t>PyPI</a:t>
                </a:r>
              </a:p>
            </p:txBody>
          </p:sp>
          <p:pic>
            <p:nvPicPr>
              <p:cNvPr id="119" name="Picture 118">
                <a:extLst>
                  <a:ext uri="{FF2B5EF4-FFF2-40B4-BE49-F238E27FC236}">
                    <a16:creationId xmlns:a16="http://schemas.microsoft.com/office/drawing/2014/main" id="{98A94779-4D75-C282-6CC2-6A6CB90800FB}"/>
                  </a:ext>
                </a:extLst>
              </p:cNvPr>
              <p:cNvPicPr>
                <a:picLocks noChangeAspect="1"/>
              </p:cNvPicPr>
              <p:nvPr/>
            </p:nvPicPr>
            <p:blipFill>
              <a:blip r:embed="rId3"/>
              <a:stretch>
                <a:fillRect/>
              </a:stretch>
            </p:blipFill>
            <p:spPr>
              <a:xfrm rot="18900000">
                <a:off x="26945842" y="6818195"/>
                <a:ext cx="506669" cy="506669"/>
              </a:xfrm>
              <a:prstGeom prst="rect">
                <a:avLst/>
              </a:prstGeom>
            </p:spPr>
          </p:pic>
        </p:grpSp>
      </p:grpSp>
      <p:grpSp>
        <p:nvGrpSpPr>
          <p:cNvPr id="111" name="Group 110">
            <a:extLst>
              <a:ext uri="{FF2B5EF4-FFF2-40B4-BE49-F238E27FC236}">
                <a16:creationId xmlns:a16="http://schemas.microsoft.com/office/drawing/2014/main" id="{1A4B25F3-D69D-9B92-3A33-FAA79B64BD30}"/>
              </a:ext>
            </a:extLst>
          </p:cNvPr>
          <p:cNvGrpSpPr/>
          <p:nvPr/>
        </p:nvGrpSpPr>
        <p:grpSpPr>
          <a:xfrm>
            <a:off x="1800000" y="22869980"/>
            <a:ext cx="13924195" cy="3670963"/>
            <a:chOff x="1800000" y="19787888"/>
            <a:chExt cx="13924195" cy="3670963"/>
          </a:xfrm>
        </p:grpSpPr>
        <p:sp>
          <p:nvSpPr>
            <p:cNvPr id="135" name="Rectangle 134">
              <a:extLst>
                <a:ext uri="{FF2B5EF4-FFF2-40B4-BE49-F238E27FC236}">
                  <a16:creationId xmlns:a16="http://schemas.microsoft.com/office/drawing/2014/main" id="{256C3AA3-BBF3-F709-26D1-EEFDE8C184C5}"/>
                </a:ext>
              </a:extLst>
            </p:cNvPr>
            <p:cNvSpPr/>
            <p:nvPr/>
          </p:nvSpPr>
          <p:spPr>
            <a:xfrm>
              <a:off x="1800003" y="20519260"/>
              <a:ext cx="13010395" cy="2939591"/>
            </a:xfrm>
            <a:prstGeom prst="rect">
              <a:avLst/>
            </a:prstGeom>
            <a:solidFill>
              <a:schemeClr val="bg1"/>
            </a:solidFill>
            <a:ln w="57150">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6" name="TextBox 135">
              <a:extLst>
                <a:ext uri="{FF2B5EF4-FFF2-40B4-BE49-F238E27FC236}">
                  <a16:creationId xmlns:a16="http://schemas.microsoft.com/office/drawing/2014/main" id="{4042FC64-77AE-2403-760E-ED6A30B752C0}"/>
                </a:ext>
              </a:extLst>
            </p:cNvPr>
            <p:cNvSpPr txBox="1"/>
            <p:nvPr/>
          </p:nvSpPr>
          <p:spPr>
            <a:xfrm>
              <a:off x="1800000" y="20519260"/>
              <a:ext cx="9436414" cy="1835027"/>
            </a:xfrm>
            <a:prstGeom prst="rect">
              <a:avLst/>
            </a:prstGeom>
            <a:noFill/>
            <a:ln w="63500">
              <a:noFill/>
            </a:ln>
          </p:spPr>
          <p:txBody>
            <a:bodyPr wrap="square" lIns="360000" tIns="360000" rIns="360000" bIns="360000" rtlCol="0">
              <a:spAutoFit/>
            </a:bodyPr>
            <a:lstStyle/>
            <a:p>
              <a:pPr rtl="0"/>
              <a:r>
                <a:rPr lang="de-DE" sz="3600" kern="1200" baseline="0" dirty="0">
                  <a:solidFill>
                    <a:srgbClr val="000000"/>
                  </a:solidFill>
                  <a:latin typeface="Arial"/>
                </a:rPr>
                <a:t>A Tool </a:t>
              </a:r>
              <a:r>
                <a:rPr lang="de-DE" sz="3600" kern="1200" baseline="0" dirty="0" err="1">
                  <a:solidFill>
                    <a:srgbClr val="000000"/>
                  </a:solidFill>
                  <a:latin typeface="Arial"/>
                </a:rPr>
                <a:t>for</a:t>
              </a:r>
              <a:r>
                <a:rPr lang="de-DE" sz="3600" kern="1200" baseline="0" dirty="0">
                  <a:solidFill>
                    <a:srgbClr val="000000"/>
                  </a:solidFill>
                  <a:latin typeface="Arial"/>
                </a:rPr>
                <a:t> </a:t>
              </a:r>
              <a:br>
                <a:rPr lang="de-DE" sz="3600" kern="1200" baseline="0" dirty="0">
                  <a:solidFill>
                    <a:srgbClr val="000000"/>
                  </a:solidFill>
                  <a:latin typeface="Arial"/>
                </a:rPr>
              </a:br>
              <a:r>
                <a:rPr lang="de-DE" sz="3600" kern="1200" baseline="0" dirty="0">
                  <a:solidFill>
                    <a:srgbClr val="000000"/>
                  </a:solidFill>
                  <a:latin typeface="Arial"/>
                </a:rPr>
                <a:t>Quantum Circuit </a:t>
              </a:r>
              <a:r>
                <a:rPr lang="de-DE" sz="3600" kern="1200" baseline="0" dirty="0" err="1">
                  <a:solidFill>
                    <a:srgbClr val="000000"/>
                  </a:solidFill>
                  <a:latin typeface="Arial"/>
                </a:rPr>
                <a:t>Equivalence</a:t>
              </a:r>
              <a:r>
                <a:rPr lang="de-DE" sz="3600" kern="1200" baseline="0" dirty="0">
                  <a:solidFill>
                    <a:srgbClr val="000000"/>
                  </a:solidFill>
                  <a:latin typeface="Arial"/>
                </a:rPr>
                <a:t> Checking</a:t>
              </a:r>
            </a:p>
          </p:txBody>
        </p:sp>
        <p:sp>
          <p:nvSpPr>
            <p:cNvPr id="137" name="TextBox 136">
              <a:extLst>
                <a:ext uri="{FF2B5EF4-FFF2-40B4-BE49-F238E27FC236}">
                  <a16:creationId xmlns:a16="http://schemas.microsoft.com/office/drawing/2014/main" id="{1FAE4176-81AC-CDD8-F967-B59C91CACE43}"/>
                </a:ext>
              </a:extLst>
            </p:cNvPr>
            <p:cNvSpPr txBox="1"/>
            <p:nvPr/>
          </p:nvSpPr>
          <p:spPr>
            <a:xfrm>
              <a:off x="1800002" y="19787888"/>
              <a:ext cx="13011960" cy="769441"/>
            </a:xfrm>
            <a:prstGeom prst="rect">
              <a:avLst/>
            </a:prstGeom>
            <a:solidFill>
              <a:srgbClr val="0065BD"/>
            </a:solidFill>
            <a:ln w="57150">
              <a:solidFill>
                <a:srgbClr val="0065BD"/>
              </a:solidFill>
            </a:ln>
          </p:spPr>
          <p:txBody>
            <a:bodyPr wrap="square" lIns="540000" rtlCol="0">
              <a:spAutoFit/>
            </a:bodyPr>
            <a:lstStyle/>
            <a:p>
              <a:r>
                <a:rPr lang="en-GB" sz="4400" b="1" dirty="0">
                  <a:ln>
                    <a:noFill/>
                  </a:ln>
                  <a:solidFill>
                    <a:schemeClr val="bg1"/>
                  </a:solidFill>
                  <a:latin typeface="Arial" panose="020B0604020202020204" pitchFamily="34" charset="0"/>
                  <a:cs typeface="Arial" panose="020B0604020202020204" pitchFamily="34" charset="0"/>
                </a:rPr>
                <a:t>  MQT QCEC</a:t>
              </a:r>
              <a:endParaRPr lang="en-NL" sz="4400" b="1" dirty="0">
                <a:ln>
                  <a:noFill/>
                </a:ln>
                <a:solidFill>
                  <a:schemeClr val="bg1"/>
                </a:solidFill>
                <a:latin typeface="Arial" panose="020B0604020202020204" pitchFamily="34" charset="0"/>
                <a:cs typeface="Arial" panose="020B0604020202020204" pitchFamily="34" charset="0"/>
              </a:endParaRPr>
            </a:p>
          </p:txBody>
        </p:sp>
        <p:sp>
          <p:nvSpPr>
            <p:cNvPr id="138" name="TextBox 137">
              <a:extLst>
                <a:ext uri="{FF2B5EF4-FFF2-40B4-BE49-F238E27FC236}">
                  <a16:creationId xmlns:a16="http://schemas.microsoft.com/office/drawing/2014/main" id="{43B03D78-B32E-EDBF-FB96-0C82A358D502}"/>
                </a:ext>
              </a:extLst>
            </p:cNvPr>
            <p:cNvSpPr txBox="1"/>
            <p:nvPr/>
          </p:nvSpPr>
          <p:spPr>
            <a:xfrm>
              <a:off x="11236414" y="19892860"/>
              <a:ext cx="3510000" cy="523220"/>
            </a:xfrm>
            <a:prstGeom prst="rect">
              <a:avLst/>
            </a:prstGeom>
            <a:solidFill>
              <a:schemeClr val="bg1"/>
            </a:solidFill>
            <a:ln w="63500">
              <a:solidFill>
                <a:srgbClr val="0065BD"/>
              </a:solidFill>
            </a:ln>
          </p:spPr>
          <p:txBody>
            <a:bodyPr wrap="square" lIns="540000" rtlCol="0">
              <a:spAutoFit/>
            </a:bodyPr>
            <a:lstStyle/>
            <a:p>
              <a:pPr algn="r"/>
              <a:r>
                <a:rPr lang="en-GB" sz="2800" b="1" dirty="0">
                  <a:solidFill>
                    <a:srgbClr val="0065BD"/>
                  </a:solidFill>
                  <a:latin typeface="Arial" panose="020B0604020202020204" pitchFamily="34" charset="0"/>
                  <a:cs typeface="Arial" panose="020B0604020202020204" pitchFamily="34" charset="0"/>
                </a:rPr>
                <a:t>Verification</a:t>
              </a:r>
              <a:endParaRPr lang="en-NL" sz="2800" b="1">
                <a:solidFill>
                  <a:srgbClr val="0065BD"/>
                </a:solidFill>
                <a:latin typeface="Arial" panose="020B0604020202020204" pitchFamily="34" charset="0"/>
                <a:cs typeface="Arial" panose="020B0604020202020204" pitchFamily="34" charset="0"/>
              </a:endParaRPr>
            </a:p>
          </p:txBody>
        </p:sp>
        <p:grpSp>
          <p:nvGrpSpPr>
            <p:cNvPr id="216" name="Group 215">
              <a:extLst>
                <a:ext uri="{FF2B5EF4-FFF2-40B4-BE49-F238E27FC236}">
                  <a16:creationId xmlns:a16="http://schemas.microsoft.com/office/drawing/2014/main" id="{7DD03B8F-D246-DC6D-9E9C-A4F4D8017060}"/>
                </a:ext>
              </a:extLst>
            </p:cNvPr>
            <p:cNvGrpSpPr/>
            <p:nvPr/>
          </p:nvGrpSpPr>
          <p:grpSpPr>
            <a:xfrm>
              <a:off x="1858334" y="19902608"/>
              <a:ext cx="646879" cy="540000"/>
              <a:chOff x="1836534" y="19917607"/>
              <a:chExt cx="646879" cy="540000"/>
            </a:xfrm>
          </p:grpSpPr>
          <p:sp>
            <p:nvSpPr>
              <p:cNvPr id="18" name="Oval 17">
                <a:extLst>
                  <a:ext uri="{FF2B5EF4-FFF2-40B4-BE49-F238E27FC236}">
                    <a16:creationId xmlns:a16="http://schemas.microsoft.com/office/drawing/2014/main" id="{CE96417C-1807-FA46-6BBD-10531F8E3C77}"/>
                  </a:ext>
                </a:extLst>
              </p:cNvPr>
              <p:cNvSpPr/>
              <p:nvPr/>
            </p:nvSpPr>
            <p:spPr>
              <a:xfrm>
                <a:off x="1889974" y="19917607"/>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19" name="TextBox 18">
                <a:extLst>
                  <a:ext uri="{FF2B5EF4-FFF2-40B4-BE49-F238E27FC236}">
                    <a16:creationId xmlns:a16="http://schemas.microsoft.com/office/drawing/2014/main" id="{5F02171A-1933-9290-DFE6-F8F54CC9A0BF}"/>
                  </a:ext>
                </a:extLst>
              </p:cNvPr>
              <p:cNvSpPr txBox="1"/>
              <p:nvPr/>
            </p:nvSpPr>
            <p:spPr>
              <a:xfrm>
                <a:off x="1836534" y="19959523"/>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9</a:t>
                </a:r>
                <a:endParaRPr lang="en-DE" sz="2800" dirty="0">
                  <a:solidFill>
                    <a:srgbClr val="0065BD"/>
                  </a:solidFill>
                  <a:latin typeface="Arial" panose="020B0604020202020204" pitchFamily="34" charset="0"/>
                  <a:cs typeface="Arial" panose="020B0604020202020204" pitchFamily="34" charset="0"/>
                </a:endParaRPr>
              </a:p>
            </p:txBody>
          </p:sp>
        </p:grpSp>
        <p:sp>
          <p:nvSpPr>
            <p:cNvPr id="2065" name="TextBox 2064">
              <a:extLst>
                <a:ext uri="{FF2B5EF4-FFF2-40B4-BE49-F238E27FC236}">
                  <a16:creationId xmlns:a16="http://schemas.microsoft.com/office/drawing/2014/main" id="{029BA101-1C1C-A3EF-1B4D-885376F8F76E}"/>
                </a:ext>
              </a:extLst>
            </p:cNvPr>
            <p:cNvSpPr txBox="1"/>
            <p:nvPr/>
          </p:nvSpPr>
          <p:spPr>
            <a:xfrm>
              <a:off x="2148919" y="22161190"/>
              <a:ext cx="8333585" cy="1200329"/>
            </a:xfrm>
            <a:prstGeom prst="rect">
              <a:avLst/>
            </a:prstGeom>
            <a:noFill/>
          </p:spPr>
          <p:txBody>
            <a:bodyPr wrap="square" rtlCol="0" anchor="b">
              <a:spAutoFit/>
            </a:bodyPr>
            <a:lstStyle/>
            <a:p>
              <a:endParaRPr lang="en-GB" sz="3600" b="1" dirty="0">
                <a:solidFill>
                  <a:srgbClr val="64A0C9"/>
                </a:solidFill>
                <a:latin typeface="Arial" panose="020B0604020202020204" pitchFamily="34" charset="0"/>
                <a:cs typeface="Arial" panose="020B0604020202020204" pitchFamily="34" charset="0"/>
              </a:endParaRPr>
            </a:p>
            <a:p>
              <a:r>
                <a:rPr lang="en-GB" sz="3600" b="1" dirty="0" err="1">
                  <a:solidFill>
                    <a:srgbClr val="64A0C9"/>
                  </a:solidFill>
                  <a:latin typeface="Arial" panose="020B0604020202020204" pitchFamily="34" charset="0"/>
                  <a:cs typeface="Arial" panose="020B0604020202020204" pitchFamily="34" charset="0"/>
                </a:rPr>
                <a:t>github.com</a:t>
              </a:r>
              <a:r>
                <a:rPr lang="en-GB" sz="3600" b="1" dirty="0">
                  <a:solidFill>
                    <a:srgbClr val="64A0C9"/>
                  </a:solidFill>
                  <a:latin typeface="Arial" panose="020B0604020202020204" pitchFamily="34" charset="0"/>
                  <a:cs typeface="Arial" panose="020B0604020202020204" pitchFamily="34" charset="0"/>
                </a:rPr>
                <a:t>/</a:t>
              </a:r>
              <a:r>
                <a:rPr lang="en-GB" sz="3600" b="1" dirty="0" err="1">
                  <a:solidFill>
                    <a:srgbClr val="64A0C9"/>
                  </a:solidFill>
                  <a:latin typeface="Arial" panose="020B0604020202020204" pitchFamily="34" charset="0"/>
                  <a:cs typeface="Arial" panose="020B0604020202020204" pitchFamily="34" charset="0"/>
                </a:rPr>
                <a:t>cda</a:t>
              </a:r>
              <a:r>
                <a:rPr lang="en-GB" sz="3600" b="1" dirty="0">
                  <a:solidFill>
                    <a:srgbClr val="64A0C9"/>
                  </a:solidFill>
                  <a:latin typeface="Arial" panose="020B0604020202020204" pitchFamily="34" charset="0"/>
                  <a:cs typeface="Arial" panose="020B0604020202020204" pitchFamily="34" charset="0"/>
                </a:rPr>
                <a:t>-tum/</a:t>
              </a:r>
              <a:r>
                <a:rPr lang="en-GB" sz="3600" b="1" dirty="0" err="1">
                  <a:solidFill>
                    <a:srgbClr val="64A0C9"/>
                  </a:solidFill>
                  <a:latin typeface="Arial" panose="020B0604020202020204" pitchFamily="34" charset="0"/>
                  <a:cs typeface="Arial" panose="020B0604020202020204" pitchFamily="34" charset="0"/>
                </a:rPr>
                <a:t>mqt-qcec</a:t>
              </a:r>
              <a:endParaRPr lang="en-DE" sz="3600" b="1" dirty="0">
                <a:solidFill>
                  <a:srgbClr val="64A0C9"/>
                </a:solidFill>
                <a:latin typeface="Arial" panose="020B0604020202020204" pitchFamily="34" charset="0"/>
                <a:cs typeface="Arial" panose="020B0604020202020204" pitchFamily="34" charset="0"/>
              </a:endParaRPr>
            </a:p>
          </p:txBody>
        </p:sp>
        <p:grpSp>
          <p:nvGrpSpPr>
            <p:cNvPr id="94" name="Group 93">
              <a:extLst>
                <a:ext uri="{FF2B5EF4-FFF2-40B4-BE49-F238E27FC236}">
                  <a16:creationId xmlns:a16="http://schemas.microsoft.com/office/drawing/2014/main" id="{30C5D2CB-035F-BD4A-9AC9-6488E23DE2DB}"/>
                </a:ext>
              </a:extLst>
            </p:cNvPr>
            <p:cNvGrpSpPr/>
            <p:nvPr/>
          </p:nvGrpSpPr>
          <p:grpSpPr>
            <a:xfrm>
              <a:off x="10210407" y="20790181"/>
              <a:ext cx="4170186" cy="2316577"/>
              <a:chOff x="10210407" y="20790181"/>
              <a:chExt cx="4170186" cy="2316577"/>
            </a:xfrm>
          </p:grpSpPr>
          <p:pic>
            <p:nvPicPr>
              <p:cNvPr id="133" name="Graphic 132">
                <a:extLst>
                  <a:ext uri="{FF2B5EF4-FFF2-40B4-BE49-F238E27FC236}">
                    <a16:creationId xmlns:a16="http://schemas.microsoft.com/office/drawing/2014/main" id="{F5C475C7-E1C0-7EE9-11AF-F2EAB5D6BE86}"/>
                  </a:ext>
                </a:extLst>
              </p:cNvPr>
              <p:cNvPicPr>
                <a:picLocks noChangeAspect="1"/>
              </p:cNvPicPr>
              <p:nvPr/>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l="-209" t="50954" r="84006" b="-2793"/>
              <a:stretch/>
            </p:blipFill>
            <p:spPr>
              <a:xfrm>
                <a:off x="10210407" y="20790181"/>
                <a:ext cx="1820202" cy="2316577"/>
              </a:xfrm>
              <a:prstGeom prst="rect">
                <a:avLst/>
              </a:prstGeom>
            </p:spPr>
          </p:pic>
          <p:pic>
            <p:nvPicPr>
              <p:cNvPr id="139" name="Graphic 138">
                <a:extLst>
                  <a:ext uri="{FF2B5EF4-FFF2-40B4-BE49-F238E27FC236}">
                    <a16:creationId xmlns:a16="http://schemas.microsoft.com/office/drawing/2014/main" id="{596DCD0F-3CFD-3E0C-5BEC-33E8B8E50FA1}"/>
                  </a:ext>
                </a:extLst>
              </p:cNvPr>
              <p:cNvPicPr>
                <a:picLocks noChangeAspect="1"/>
              </p:cNvPicPr>
              <p:nvPr/>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l="-2412" t="-4316" r="87669" b="53001"/>
              <a:stretch/>
            </p:blipFill>
            <p:spPr>
              <a:xfrm>
                <a:off x="12724409" y="20801884"/>
                <a:ext cx="1656184" cy="2293170"/>
              </a:xfrm>
              <a:prstGeom prst="rect">
                <a:avLst/>
              </a:prstGeom>
            </p:spPr>
          </p:pic>
          <p:sp>
            <p:nvSpPr>
              <p:cNvPr id="141" name="TextBox 140">
                <a:extLst>
                  <a:ext uri="{FF2B5EF4-FFF2-40B4-BE49-F238E27FC236}">
                    <a16:creationId xmlns:a16="http://schemas.microsoft.com/office/drawing/2014/main" id="{EC18C814-E88F-FE93-F6F5-CEDE3EA98DCA}"/>
                  </a:ext>
                </a:extLst>
              </p:cNvPr>
              <p:cNvSpPr txBox="1"/>
              <p:nvPr/>
            </p:nvSpPr>
            <p:spPr>
              <a:xfrm>
                <a:off x="12308903" y="21254399"/>
                <a:ext cx="492850" cy="1354217"/>
              </a:xfrm>
              <a:prstGeom prst="rect">
                <a:avLst/>
              </a:prstGeom>
              <a:noFill/>
            </p:spPr>
            <p:txBody>
              <a:bodyPr wrap="square" rtlCol="0">
                <a:spAutoFit/>
              </a:bodyPr>
              <a:lstStyle/>
              <a:p>
                <a:r>
                  <a:rPr lang="en-DE" dirty="0"/>
                  <a:t>=</a:t>
                </a:r>
              </a:p>
            </p:txBody>
          </p:sp>
        </p:grpSp>
        <p:grpSp>
          <p:nvGrpSpPr>
            <p:cNvPr id="45" name="Group 44">
              <a:extLst>
                <a:ext uri="{FF2B5EF4-FFF2-40B4-BE49-F238E27FC236}">
                  <a16:creationId xmlns:a16="http://schemas.microsoft.com/office/drawing/2014/main" id="{85F2EF10-9522-DFF1-7861-E9A60E92BC48}"/>
                </a:ext>
              </a:extLst>
            </p:cNvPr>
            <p:cNvGrpSpPr/>
            <p:nvPr/>
          </p:nvGrpSpPr>
          <p:grpSpPr>
            <a:xfrm>
              <a:off x="12294682" y="21785283"/>
              <a:ext cx="3429513" cy="1506740"/>
              <a:chOff x="12294682" y="21785283"/>
              <a:chExt cx="3429513" cy="1506740"/>
            </a:xfrm>
          </p:grpSpPr>
          <p:sp>
            <p:nvSpPr>
              <p:cNvPr id="163" name="Rectangle 46">
                <a:extLst>
                  <a:ext uri="{FF2B5EF4-FFF2-40B4-BE49-F238E27FC236}">
                    <a16:creationId xmlns:a16="http://schemas.microsoft.com/office/drawing/2014/main" id="{291A9EEB-E9C3-6B9E-37DB-B87241306568}"/>
                  </a:ext>
                </a:extLst>
              </p:cNvPr>
              <p:cNvSpPr/>
              <p:nvPr/>
            </p:nvSpPr>
            <p:spPr>
              <a:xfrm rot="18900000">
                <a:off x="12294682" y="22082428"/>
                <a:ext cx="3429513" cy="1124761"/>
              </a:xfrm>
              <a:custGeom>
                <a:avLst/>
                <a:gdLst>
                  <a:gd name="connsiteX0" fmla="*/ 0 w 3672408"/>
                  <a:gd name="connsiteY0" fmla="*/ 0 h 1152128"/>
                  <a:gd name="connsiteX1" fmla="*/ 3672408 w 3672408"/>
                  <a:gd name="connsiteY1" fmla="*/ 0 h 1152128"/>
                  <a:gd name="connsiteX2" fmla="*/ 3672408 w 3672408"/>
                  <a:gd name="connsiteY2" fmla="*/ 1152128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31821 w 3672408"/>
                  <a:gd name="connsiteY2" fmla="*/ 1121820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04452 w 3672408"/>
                  <a:gd name="connsiteY2" fmla="*/ 1114979 h 1152128"/>
                  <a:gd name="connsiteX3" fmla="*/ 0 w 3672408"/>
                  <a:gd name="connsiteY3" fmla="*/ 1152128 h 1152128"/>
                  <a:gd name="connsiteX4" fmla="*/ 0 w 3672408"/>
                  <a:gd name="connsiteY4" fmla="*/ 0 h 1152128"/>
                  <a:gd name="connsiteX0" fmla="*/ 0 w 3689514"/>
                  <a:gd name="connsiteY0" fmla="*/ 0 h 1152128"/>
                  <a:gd name="connsiteX1" fmla="*/ 3689514 w 3689514"/>
                  <a:gd name="connsiteY1" fmla="*/ 17105 h 1152128"/>
                  <a:gd name="connsiteX2" fmla="*/ 2604452 w 3689514"/>
                  <a:gd name="connsiteY2" fmla="*/ 1114979 h 1152128"/>
                  <a:gd name="connsiteX3" fmla="*/ 0 w 3689514"/>
                  <a:gd name="connsiteY3" fmla="*/ 1152128 h 1152128"/>
                  <a:gd name="connsiteX4" fmla="*/ 0 w 3689514"/>
                  <a:gd name="connsiteY4" fmla="*/ 0 h 1152128"/>
                  <a:gd name="connsiteX0" fmla="*/ 0 w 3689514"/>
                  <a:gd name="connsiteY0" fmla="*/ 0 h 1138445"/>
                  <a:gd name="connsiteX1" fmla="*/ 3689514 w 3689514"/>
                  <a:gd name="connsiteY1" fmla="*/ 17105 h 1138445"/>
                  <a:gd name="connsiteX2" fmla="*/ 2604452 w 3689514"/>
                  <a:gd name="connsiteY2" fmla="*/ 1114979 h 1138445"/>
                  <a:gd name="connsiteX3" fmla="*/ 1361578 w 3689514"/>
                  <a:gd name="connsiteY3" fmla="*/ 1138445 h 1138445"/>
                  <a:gd name="connsiteX4" fmla="*/ 0 w 3689514"/>
                  <a:gd name="connsiteY4" fmla="*/ 0 h 1138445"/>
                  <a:gd name="connsiteX0" fmla="*/ 0 w 3429513"/>
                  <a:gd name="connsiteY0" fmla="*/ 0 h 1131603"/>
                  <a:gd name="connsiteX1" fmla="*/ 3429513 w 3429513"/>
                  <a:gd name="connsiteY1" fmla="*/ 10263 h 1131603"/>
                  <a:gd name="connsiteX2" fmla="*/ 2344451 w 3429513"/>
                  <a:gd name="connsiteY2" fmla="*/ 1108137 h 1131603"/>
                  <a:gd name="connsiteX3" fmla="*/ 1101577 w 3429513"/>
                  <a:gd name="connsiteY3" fmla="*/ 1131603 h 1131603"/>
                  <a:gd name="connsiteX4" fmla="*/ 0 w 3429513"/>
                  <a:gd name="connsiteY4" fmla="*/ 0 h 1131603"/>
                  <a:gd name="connsiteX0" fmla="*/ 0 w 3429513"/>
                  <a:gd name="connsiteY0" fmla="*/ 0 h 1124761"/>
                  <a:gd name="connsiteX1" fmla="*/ 3429513 w 3429513"/>
                  <a:gd name="connsiteY1" fmla="*/ 10263 h 1124761"/>
                  <a:gd name="connsiteX2" fmla="*/ 2344451 w 3429513"/>
                  <a:gd name="connsiteY2" fmla="*/ 1108137 h 1124761"/>
                  <a:gd name="connsiteX3" fmla="*/ 1115261 w 3429513"/>
                  <a:gd name="connsiteY3" fmla="*/ 1124761 h 1124761"/>
                  <a:gd name="connsiteX4" fmla="*/ 0 w 3429513"/>
                  <a:gd name="connsiteY4" fmla="*/ 0 h 1124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513" h="1124761">
                    <a:moveTo>
                      <a:pt x="0" y="0"/>
                    </a:moveTo>
                    <a:lnTo>
                      <a:pt x="3429513" y="10263"/>
                    </a:lnTo>
                    <a:lnTo>
                      <a:pt x="2344451" y="1108137"/>
                    </a:lnTo>
                    <a:lnTo>
                      <a:pt x="1115261" y="1124761"/>
                    </a:lnTo>
                    <a:lnTo>
                      <a:pt x="0" y="0"/>
                    </a:lnTo>
                    <a:close/>
                  </a:path>
                </a:pathLst>
              </a:cu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4" name="TextBox 163">
                <a:extLst>
                  <a:ext uri="{FF2B5EF4-FFF2-40B4-BE49-F238E27FC236}">
                    <a16:creationId xmlns:a16="http://schemas.microsoft.com/office/drawing/2014/main" id="{050B681F-39FC-ADE3-128E-3B1200BE7C91}"/>
                  </a:ext>
                </a:extLst>
              </p:cNvPr>
              <p:cNvSpPr txBox="1"/>
              <p:nvPr/>
            </p:nvSpPr>
            <p:spPr>
              <a:xfrm rot="18900000">
                <a:off x="13199919" y="21785283"/>
                <a:ext cx="2110088" cy="1281029"/>
              </a:xfrm>
              <a:prstGeom prst="rect">
                <a:avLst/>
              </a:prstGeom>
              <a:noFill/>
              <a:ln w="63500">
                <a:noFill/>
              </a:ln>
            </p:spPr>
            <p:txBody>
              <a:bodyPr wrap="square" lIns="360000" tIns="360000" rIns="360000" bIns="360000" rtlCol="0">
                <a:spAutoFit/>
              </a:bodyPr>
              <a:lstStyle/>
              <a:p>
                <a:pPr algn="ctr" rtl="0"/>
                <a:r>
                  <a:rPr lang="de-DE" sz="3600" kern="1200" baseline="0" dirty="0">
                    <a:solidFill>
                      <a:schemeClr val="bg1"/>
                    </a:solidFill>
                    <a:latin typeface="Arial"/>
                  </a:rPr>
                  <a:t>PyPI</a:t>
                </a:r>
              </a:p>
            </p:txBody>
          </p:sp>
          <p:pic>
            <p:nvPicPr>
              <p:cNvPr id="165" name="Picture 164">
                <a:extLst>
                  <a:ext uri="{FF2B5EF4-FFF2-40B4-BE49-F238E27FC236}">
                    <a16:creationId xmlns:a16="http://schemas.microsoft.com/office/drawing/2014/main" id="{71D493E3-E8E7-8D79-FDB8-7C98177C13F9}"/>
                  </a:ext>
                </a:extLst>
              </p:cNvPr>
              <p:cNvPicPr>
                <a:picLocks noChangeAspect="1"/>
              </p:cNvPicPr>
              <p:nvPr/>
            </p:nvPicPr>
            <p:blipFill>
              <a:blip r:embed="rId3"/>
              <a:stretch>
                <a:fillRect/>
              </a:stretch>
            </p:blipFill>
            <p:spPr>
              <a:xfrm rot="18900000">
                <a:off x="13397835" y="22785354"/>
                <a:ext cx="506669" cy="506669"/>
              </a:xfrm>
              <a:prstGeom prst="rect">
                <a:avLst/>
              </a:prstGeom>
            </p:spPr>
          </p:pic>
        </p:grpSp>
      </p:grpSp>
      <p:grpSp>
        <p:nvGrpSpPr>
          <p:cNvPr id="128" name="Group 127">
            <a:extLst>
              <a:ext uri="{FF2B5EF4-FFF2-40B4-BE49-F238E27FC236}">
                <a16:creationId xmlns:a16="http://schemas.microsoft.com/office/drawing/2014/main" id="{790A6E89-1EDC-AA99-03C4-62F04E68FEE4}"/>
              </a:ext>
            </a:extLst>
          </p:cNvPr>
          <p:cNvGrpSpPr/>
          <p:nvPr/>
        </p:nvGrpSpPr>
        <p:grpSpPr>
          <a:xfrm>
            <a:off x="15371999" y="27537759"/>
            <a:ext cx="13015224" cy="3672572"/>
            <a:chOff x="15371999" y="23784982"/>
            <a:chExt cx="13015224" cy="3672572"/>
          </a:xfrm>
        </p:grpSpPr>
        <p:sp>
          <p:nvSpPr>
            <p:cNvPr id="142" name="Rectangle 141">
              <a:extLst>
                <a:ext uri="{FF2B5EF4-FFF2-40B4-BE49-F238E27FC236}">
                  <a16:creationId xmlns:a16="http://schemas.microsoft.com/office/drawing/2014/main" id="{3C5ABFA8-E31C-EC4E-F637-795473FE548B}"/>
                </a:ext>
              </a:extLst>
            </p:cNvPr>
            <p:cNvSpPr/>
            <p:nvPr/>
          </p:nvSpPr>
          <p:spPr>
            <a:xfrm>
              <a:off x="15372001" y="24516354"/>
              <a:ext cx="13015222" cy="2941200"/>
            </a:xfrm>
            <a:prstGeom prst="rect">
              <a:avLst/>
            </a:prstGeom>
            <a:solidFill>
              <a:schemeClr val="bg1"/>
            </a:solidFill>
            <a:ln w="57150">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3" name="TextBox 142">
              <a:extLst>
                <a:ext uri="{FF2B5EF4-FFF2-40B4-BE49-F238E27FC236}">
                  <a16:creationId xmlns:a16="http://schemas.microsoft.com/office/drawing/2014/main" id="{839B5698-CD14-0C91-50CD-41DDBB4BE0FE}"/>
                </a:ext>
              </a:extLst>
            </p:cNvPr>
            <p:cNvSpPr txBox="1"/>
            <p:nvPr/>
          </p:nvSpPr>
          <p:spPr>
            <a:xfrm>
              <a:off x="15371999" y="24516354"/>
              <a:ext cx="9436414" cy="1835027"/>
            </a:xfrm>
            <a:prstGeom prst="rect">
              <a:avLst/>
            </a:prstGeom>
            <a:noFill/>
            <a:ln w="63500">
              <a:noFill/>
            </a:ln>
          </p:spPr>
          <p:txBody>
            <a:bodyPr wrap="square" lIns="360000" tIns="360000" rIns="360000" bIns="360000" rtlCol="0">
              <a:spAutoFit/>
            </a:bodyPr>
            <a:lstStyle/>
            <a:p>
              <a:pPr rtl="0"/>
              <a:r>
                <a:rPr lang="de-DE" sz="3600" kern="1200" baseline="0" dirty="0">
                  <a:solidFill>
                    <a:srgbClr val="000000"/>
                  </a:solidFill>
                  <a:latin typeface="Arial"/>
                </a:rPr>
                <a:t>A Web-</a:t>
              </a:r>
              <a:r>
                <a:rPr lang="de-DE" sz="3600" kern="1200" baseline="0" dirty="0" err="1">
                  <a:solidFill>
                    <a:srgbClr val="000000"/>
                  </a:solidFill>
                  <a:latin typeface="Arial"/>
                </a:rPr>
                <a:t>Application</a:t>
              </a:r>
              <a:r>
                <a:rPr lang="de-DE" sz="3600" kern="1200" baseline="0" dirty="0">
                  <a:solidFill>
                    <a:srgbClr val="000000"/>
                  </a:solidFill>
                  <a:latin typeface="Arial"/>
                </a:rPr>
                <a:t> </a:t>
              </a:r>
              <a:r>
                <a:rPr lang="de-DE" sz="3600" kern="1200" baseline="0" dirty="0" err="1">
                  <a:solidFill>
                    <a:srgbClr val="000000"/>
                  </a:solidFill>
                  <a:latin typeface="Arial"/>
                </a:rPr>
                <a:t>Visualizing</a:t>
              </a:r>
              <a:r>
                <a:rPr lang="de-DE" sz="3600" kern="1200" baseline="0" dirty="0">
                  <a:solidFill>
                    <a:srgbClr val="000000"/>
                  </a:solidFill>
                  <a:latin typeface="Arial"/>
                </a:rPr>
                <a:t> </a:t>
              </a:r>
              <a:r>
                <a:rPr lang="de-DE" sz="3600" kern="1200" baseline="0" dirty="0" err="1">
                  <a:solidFill>
                    <a:srgbClr val="000000"/>
                  </a:solidFill>
                  <a:latin typeface="Arial"/>
                </a:rPr>
                <a:t>Decision</a:t>
              </a:r>
              <a:r>
                <a:rPr lang="de-DE" sz="3600" kern="1200" baseline="0" dirty="0">
                  <a:solidFill>
                    <a:srgbClr val="000000"/>
                  </a:solidFill>
                  <a:latin typeface="Arial"/>
                </a:rPr>
                <a:t> </a:t>
              </a:r>
              <a:r>
                <a:rPr lang="de-DE" sz="3600" kern="1200" baseline="0" dirty="0" err="1">
                  <a:solidFill>
                    <a:srgbClr val="000000"/>
                  </a:solidFill>
                  <a:latin typeface="Arial"/>
                </a:rPr>
                <a:t>Diagrams</a:t>
              </a:r>
              <a:r>
                <a:rPr lang="de-DE" sz="3600" kern="1200" baseline="0" dirty="0">
                  <a:solidFill>
                    <a:srgbClr val="000000"/>
                  </a:solidFill>
                  <a:latin typeface="Arial"/>
                </a:rPr>
                <a:t> </a:t>
              </a:r>
              <a:r>
                <a:rPr lang="de-DE" sz="3600" kern="1200" baseline="0" dirty="0" err="1">
                  <a:solidFill>
                    <a:srgbClr val="000000"/>
                  </a:solidFill>
                  <a:latin typeface="Arial"/>
                </a:rPr>
                <a:t>for</a:t>
              </a:r>
              <a:r>
                <a:rPr lang="de-DE" sz="3600" kern="1200" baseline="0" dirty="0">
                  <a:solidFill>
                    <a:srgbClr val="000000"/>
                  </a:solidFill>
                  <a:latin typeface="Arial"/>
                </a:rPr>
                <a:t> Quantum Computing</a:t>
              </a:r>
            </a:p>
          </p:txBody>
        </p:sp>
        <p:sp>
          <p:nvSpPr>
            <p:cNvPr id="144" name="TextBox 143">
              <a:extLst>
                <a:ext uri="{FF2B5EF4-FFF2-40B4-BE49-F238E27FC236}">
                  <a16:creationId xmlns:a16="http://schemas.microsoft.com/office/drawing/2014/main" id="{E859DF08-1212-0BE2-26A1-6F7B0AF3C6E3}"/>
                </a:ext>
              </a:extLst>
            </p:cNvPr>
            <p:cNvSpPr txBox="1"/>
            <p:nvPr/>
          </p:nvSpPr>
          <p:spPr>
            <a:xfrm>
              <a:off x="15372001" y="23784982"/>
              <a:ext cx="13011960" cy="769441"/>
            </a:xfrm>
            <a:prstGeom prst="rect">
              <a:avLst/>
            </a:prstGeom>
            <a:solidFill>
              <a:srgbClr val="0065BD"/>
            </a:solidFill>
            <a:ln w="57150">
              <a:solidFill>
                <a:srgbClr val="0065BD"/>
              </a:solidFill>
            </a:ln>
          </p:spPr>
          <p:txBody>
            <a:bodyPr wrap="square" lIns="540000" rtlCol="0">
              <a:spAutoFit/>
            </a:bodyPr>
            <a:lstStyle/>
            <a:p>
              <a:r>
                <a:rPr lang="en-GB" sz="4400" b="1" dirty="0">
                  <a:solidFill>
                    <a:schemeClr val="bg1"/>
                  </a:solidFill>
                  <a:latin typeface="Arial" panose="020B0604020202020204" pitchFamily="34" charset="0"/>
                  <a:cs typeface="Arial" panose="020B0604020202020204" pitchFamily="34" charset="0"/>
                </a:rPr>
                <a:t>  </a:t>
              </a:r>
              <a:r>
                <a:rPr lang="en-GB" sz="4400" b="1" dirty="0">
                  <a:ln>
                    <a:noFill/>
                  </a:ln>
                  <a:solidFill>
                    <a:schemeClr val="bg1"/>
                  </a:solidFill>
                  <a:latin typeface="Arial" panose="020B0604020202020204" pitchFamily="34" charset="0"/>
                  <a:cs typeface="Arial" panose="020B0604020202020204" pitchFamily="34" charset="0"/>
                </a:rPr>
                <a:t>MQT </a:t>
              </a:r>
              <a:r>
                <a:rPr lang="en-GB" sz="4400" b="1" dirty="0" err="1">
                  <a:ln>
                    <a:noFill/>
                  </a:ln>
                  <a:solidFill>
                    <a:schemeClr val="bg1"/>
                  </a:solidFill>
                  <a:latin typeface="Arial" panose="020B0604020202020204" pitchFamily="34" charset="0"/>
                  <a:cs typeface="Arial" panose="020B0604020202020204" pitchFamily="34" charset="0"/>
                </a:rPr>
                <a:t>DDVis</a:t>
              </a:r>
              <a:endParaRPr lang="en-NL" sz="4400" b="1" dirty="0">
                <a:ln>
                  <a:noFill/>
                </a:ln>
                <a:solidFill>
                  <a:schemeClr val="bg1"/>
                </a:solidFill>
                <a:latin typeface="Arial" panose="020B0604020202020204" pitchFamily="34" charset="0"/>
                <a:cs typeface="Arial" panose="020B0604020202020204" pitchFamily="34" charset="0"/>
              </a:endParaRPr>
            </a:p>
          </p:txBody>
        </p:sp>
        <p:sp>
          <p:nvSpPr>
            <p:cNvPr id="145" name="TextBox 144">
              <a:extLst>
                <a:ext uri="{FF2B5EF4-FFF2-40B4-BE49-F238E27FC236}">
                  <a16:creationId xmlns:a16="http://schemas.microsoft.com/office/drawing/2014/main" id="{2F6150BA-1622-519D-0F0A-EA44F1236D99}"/>
                </a:ext>
              </a:extLst>
            </p:cNvPr>
            <p:cNvSpPr txBox="1"/>
            <p:nvPr/>
          </p:nvSpPr>
          <p:spPr>
            <a:xfrm>
              <a:off x="24808413" y="23889954"/>
              <a:ext cx="3510000" cy="523220"/>
            </a:xfrm>
            <a:prstGeom prst="rect">
              <a:avLst/>
            </a:prstGeom>
            <a:solidFill>
              <a:schemeClr val="bg1"/>
            </a:solidFill>
            <a:ln w="63500">
              <a:solidFill>
                <a:srgbClr val="0065BD"/>
              </a:solidFill>
            </a:ln>
          </p:spPr>
          <p:txBody>
            <a:bodyPr wrap="square" lIns="540000" rtlCol="0">
              <a:spAutoFit/>
            </a:bodyPr>
            <a:lstStyle/>
            <a:p>
              <a:pPr algn="r"/>
              <a:r>
                <a:rPr lang="en-GB" sz="2800" b="1" dirty="0">
                  <a:solidFill>
                    <a:srgbClr val="0065BD"/>
                  </a:solidFill>
                  <a:latin typeface="Arial" panose="020B0604020202020204" pitchFamily="34" charset="0"/>
                  <a:cs typeface="Arial" panose="020B0604020202020204" pitchFamily="34" charset="0"/>
                </a:rPr>
                <a:t>Data Structures</a:t>
              </a:r>
              <a:endParaRPr lang="en-NL" sz="2800" b="1" dirty="0">
                <a:solidFill>
                  <a:srgbClr val="0065BD"/>
                </a:solidFill>
                <a:latin typeface="Arial" panose="020B0604020202020204" pitchFamily="34" charset="0"/>
                <a:cs typeface="Arial" panose="020B0604020202020204" pitchFamily="34" charset="0"/>
              </a:endParaRPr>
            </a:p>
          </p:txBody>
        </p:sp>
        <p:grpSp>
          <p:nvGrpSpPr>
            <p:cNvPr id="2053" name="Group 2052">
              <a:extLst>
                <a:ext uri="{FF2B5EF4-FFF2-40B4-BE49-F238E27FC236}">
                  <a16:creationId xmlns:a16="http://schemas.microsoft.com/office/drawing/2014/main" id="{9EE919C9-CFE3-68B8-76FC-1E1907C20549}"/>
                </a:ext>
              </a:extLst>
            </p:cNvPr>
            <p:cNvGrpSpPr/>
            <p:nvPr/>
          </p:nvGrpSpPr>
          <p:grpSpPr>
            <a:xfrm>
              <a:off x="15449456" y="23900704"/>
              <a:ext cx="646879" cy="540000"/>
              <a:chOff x="1889098" y="23896475"/>
              <a:chExt cx="646879" cy="540000"/>
            </a:xfrm>
          </p:grpSpPr>
          <p:sp>
            <p:nvSpPr>
              <p:cNvPr id="2054" name="Oval 2053">
                <a:extLst>
                  <a:ext uri="{FF2B5EF4-FFF2-40B4-BE49-F238E27FC236}">
                    <a16:creationId xmlns:a16="http://schemas.microsoft.com/office/drawing/2014/main" id="{DA1C5FB7-90C3-45EF-10D8-73373405B3E6}"/>
                  </a:ext>
                </a:extLst>
              </p:cNvPr>
              <p:cNvSpPr/>
              <p:nvPr/>
            </p:nvSpPr>
            <p:spPr>
              <a:xfrm>
                <a:off x="1942538" y="23896475"/>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2055" name="TextBox 2054">
                <a:extLst>
                  <a:ext uri="{FF2B5EF4-FFF2-40B4-BE49-F238E27FC236}">
                    <a16:creationId xmlns:a16="http://schemas.microsoft.com/office/drawing/2014/main" id="{2E7021DD-503C-B523-D03B-2BB2BAC816A9}"/>
                  </a:ext>
                </a:extLst>
              </p:cNvPr>
              <p:cNvSpPr txBox="1"/>
              <p:nvPr/>
            </p:nvSpPr>
            <p:spPr>
              <a:xfrm>
                <a:off x="1889098" y="23938391"/>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12</a:t>
                </a:r>
                <a:endParaRPr lang="en-DE" sz="2800" dirty="0">
                  <a:solidFill>
                    <a:srgbClr val="0065BD"/>
                  </a:solidFill>
                  <a:latin typeface="Arial" panose="020B0604020202020204" pitchFamily="34" charset="0"/>
                  <a:cs typeface="Arial" panose="020B0604020202020204" pitchFamily="34" charset="0"/>
                </a:endParaRPr>
              </a:p>
            </p:txBody>
          </p:sp>
        </p:grpSp>
        <p:sp>
          <p:nvSpPr>
            <p:cNvPr id="2074" name="TextBox 2073">
              <a:extLst>
                <a:ext uri="{FF2B5EF4-FFF2-40B4-BE49-F238E27FC236}">
                  <a16:creationId xmlns:a16="http://schemas.microsoft.com/office/drawing/2014/main" id="{BFB9B98F-61FB-6DA6-1B50-2E16FF194CE8}"/>
                </a:ext>
              </a:extLst>
            </p:cNvPr>
            <p:cNvSpPr txBox="1"/>
            <p:nvPr/>
          </p:nvSpPr>
          <p:spPr>
            <a:xfrm>
              <a:off x="15700975" y="26107872"/>
              <a:ext cx="12263406" cy="1200329"/>
            </a:xfrm>
            <a:prstGeom prst="rect">
              <a:avLst/>
            </a:prstGeom>
            <a:noFill/>
          </p:spPr>
          <p:txBody>
            <a:bodyPr wrap="square" rtlCol="0" anchor="b">
              <a:spAutoFit/>
            </a:bodyPr>
            <a:lstStyle/>
            <a:p>
              <a:r>
                <a:rPr lang="en-GB" sz="3600" b="1" dirty="0" err="1">
                  <a:solidFill>
                    <a:srgbClr val="64A0C9"/>
                  </a:solidFill>
                  <a:latin typeface="Arial" panose="020B0604020202020204" pitchFamily="34" charset="0"/>
                  <a:cs typeface="Arial" panose="020B0604020202020204" pitchFamily="34" charset="0"/>
                </a:rPr>
                <a:t>www.cda.cit.tum.de</a:t>
              </a:r>
              <a:r>
                <a:rPr lang="en-GB" sz="3600" b="1" dirty="0">
                  <a:solidFill>
                    <a:srgbClr val="64A0C9"/>
                  </a:solidFill>
                  <a:latin typeface="Arial" panose="020B0604020202020204" pitchFamily="34" charset="0"/>
                  <a:cs typeface="Arial" panose="020B0604020202020204" pitchFamily="34" charset="0"/>
                </a:rPr>
                <a:t>/app/</a:t>
              </a:r>
              <a:r>
                <a:rPr lang="en-GB" sz="3600" b="1" dirty="0" err="1">
                  <a:solidFill>
                    <a:srgbClr val="64A0C9"/>
                  </a:solidFill>
                  <a:latin typeface="Arial" panose="020B0604020202020204" pitchFamily="34" charset="0"/>
                  <a:cs typeface="Arial" panose="020B0604020202020204" pitchFamily="34" charset="0"/>
                </a:rPr>
                <a:t>ddvis</a:t>
              </a:r>
              <a:endParaRPr lang="en-GB" sz="3600" b="1" dirty="0">
                <a:solidFill>
                  <a:srgbClr val="64A0C9"/>
                </a:solidFill>
                <a:latin typeface="Arial" panose="020B0604020202020204" pitchFamily="34" charset="0"/>
                <a:cs typeface="Arial" panose="020B0604020202020204" pitchFamily="34" charset="0"/>
              </a:endParaRPr>
            </a:p>
            <a:p>
              <a:r>
                <a:rPr lang="en-GB" sz="3600" b="1" dirty="0" err="1">
                  <a:solidFill>
                    <a:srgbClr val="64A0C9"/>
                  </a:solidFill>
                  <a:latin typeface="Arial" panose="020B0604020202020204" pitchFamily="34" charset="0"/>
                  <a:cs typeface="Arial" panose="020B0604020202020204" pitchFamily="34" charset="0"/>
                </a:rPr>
                <a:t>github.com</a:t>
              </a:r>
              <a:r>
                <a:rPr lang="en-GB" sz="3600" b="1" dirty="0">
                  <a:solidFill>
                    <a:srgbClr val="64A0C9"/>
                  </a:solidFill>
                  <a:latin typeface="Arial" panose="020B0604020202020204" pitchFamily="34" charset="0"/>
                  <a:cs typeface="Arial" panose="020B0604020202020204" pitchFamily="34" charset="0"/>
                </a:rPr>
                <a:t>/</a:t>
              </a:r>
              <a:r>
                <a:rPr lang="en-GB" sz="3600" b="1" dirty="0" err="1">
                  <a:solidFill>
                    <a:srgbClr val="64A0C9"/>
                  </a:solidFill>
                  <a:latin typeface="Arial" panose="020B0604020202020204" pitchFamily="34" charset="0"/>
                  <a:cs typeface="Arial" panose="020B0604020202020204" pitchFamily="34" charset="0"/>
                </a:rPr>
                <a:t>cda</a:t>
              </a:r>
              <a:r>
                <a:rPr lang="en-GB" sz="3600" b="1" dirty="0">
                  <a:solidFill>
                    <a:srgbClr val="64A0C9"/>
                  </a:solidFill>
                  <a:latin typeface="Arial" panose="020B0604020202020204" pitchFamily="34" charset="0"/>
                  <a:cs typeface="Arial" panose="020B0604020202020204" pitchFamily="34" charset="0"/>
                </a:rPr>
                <a:t>-tum/</a:t>
              </a:r>
              <a:r>
                <a:rPr lang="en-GB" sz="3600" b="1" dirty="0" err="1">
                  <a:solidFill>
                    <a:srgbClr val="64A0C9"/>
                  </a:solidFill>
                  <a:latin typeface="Arial" panose="020B0604020202020204" pitchFamily="34" charset="0"/>
                  <a:cs typeface="Arial" panose="020B0604020202020204" pitchFamily="34" charset="0"/>
                </a:rPr>
                <a:t>mqt-ddvis</a:t>
              </a:r>
              <a:endParaRPr lang="en-DE" sz="3600" b="1" dirty="0">
                <a:solidFill>
                  <a:srgbClr val="64A0C9"/>
                </a:solidFill>
                <a:latin typeface="Arial" panose="020B0604020202020204" pitchFamily="34" charset="0"/>
                <a:cs typeface="Arial" panose="020B0604020202020204" pitchFamily="34" charset="0"/>
              </a:endParaRPr>
            </a:p>
          </p:txBody>
        </p:sp>
        <p:grpSp>
          <p:nvGrpSpPr>
            <p:cNvPr id="127" name="Group 126">
              <a:extLst>
                <a:ext uri="{FF2B5EF4-FFF2-40B4-BE49-F238E27FC236}">
                  <a16:creationId xmlns:a16="http://schemas.microsoft.com/office/drawing/2014/main" id="{DA728C8A-95CA-167F-D086-CD1793A98658}"/>
                </a:ext>
              </a:extLst>
            </p:cNvPr>
            <p:cNvGrpSpPr/>
            <p:nvPr/>
          </p:nvGrpSpPr>
          <p:grpSpPr>
            <a:xfrm>
              <a:off x="25702093" y="25096835"/>
              <a:ext cx="1855352" cy="1657830"/>
              <a:chOff x="25702093" y="25096835"/>
              <a:chExt cx="1855352" cy="1657830"/>
            </a:xfrm>
          </p:grpSpPr>
          <p:pic>
            <p:nvPicPr>
              <p:cNvPr id="154" name="Graphic 153">
                <a:extLst>
                  <a:ext uri="{FF2B5EF4-FFF2-40B4-BE49-F238E27FC236}">
                    <a16:creationId xmlns:a16="http://schemas.microsoft.com/office/drawing/2014/main" id="{F4815D95-3CCA-CE4D-044E-3D2877D13159}"/>
                  </a:ext>
                </a:extLst>
              </p:cNvPr>
              <p:cNvPicPr>
                <a:picLocks noChangeAspect="1"/>
              </p:cNvPicPr>
              <p:nvPr/>
            </p:nvPicPr>
            <p:blipFill rotWithShape="1">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rcRect b="10646"/>
              <a:stretch/>
            </p:blipFill>
            <p:spPr>
              <a:xfrm>
                <a:off x="25702093" y="25096835"/>
                <a:ext cx="1855352" cy="1657830"/>
              </a:xfrm>
              <a:prstGeom prst="rect">
                <a:avLst/>
              </a:prstGeom>
            </p:spPr>
          </p:pic>
          <p:pic>
            <p:nvPicPr>
              <p:cNvPr id="158" name="Graphic 157">
                <a:extLst>
                  <a:ext uri="{FF2B5EF4-FFF2-40B4-BE49-F238E27FC236}">
                    <a16:creationId xmlns:a16="http://schemas.microsoft.com/office/drawing/2014/main" id="{0A78A37E-E698-602B-BA44-BA925B56827B}"/>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6288677" y="25218881"/>
                <a:ext cx="591361" cy="761377"/>
              </a:xfrm>
              <a:prstGeom prst="rect">
                <a:avLst/>
              </a:prstGeom>
            </p:spPr>
          </p:pic>
        </p:grpSp>
      </p:grpSp>
      <p:grpSp>
        <p:nvGrpSpPr>
          <p:cNvPr id="126" name="Group 125">
            <a:extLst>
              <a:ext uri="{FF2B5EF4-FFF2-40B4-BE49-F238E27FC236}">
                <a16:creationId xmlns:a16="http://schemas.microsoft.com/office/drawing/2014/main" id="{81879429-3D61-0ACE-1CA1-243C2F8C9429}"/>
              </a:ext>
            </a:extLst>
          </p:cNvPr>
          <p:cNvGrpSpPr/>
          <p:nvPr/>
        </p:nvGrpSpPr>
        <p:grpSpPr>
          <a:xfrm>
            <a:off x="1799996" y="27537721"/>
            <a:ext cx="13011962" cy="3670963"/>
            <a:chOff x="1799996" y="23766482"/>
            <a:chExt cx="13011962" cy="3670963"/>
          </a:xfrm>
        </p:grpSpPr>
        <p:sp>
          <p:nvSpPr>
            <p:cNvPr id="9" name="Rectangle 8">
              <a:extLst>
                <a:ext uri="{FF2B5EF4-FFF2-40B4-BE49-F238E27FC236}">
                  <a16:creationId xmlns:a16="http://schemas.microsoft.com/office/drawing/2014/main" id="{67C6A4C1-8E1C-B040-C7F7-EBCE8D27E115}"/>
                </a:ext>
              </a:extLst>
            </p:cNvPr>
            <p:cNvSpPr/>
            <p:nvPr/>
          </p:nvSpPr>
          <p:spPr>
            <a:xfrm>
              <a:off x="1799998" y="24497854"/>
              <a:ext cx="13010400" cy="2939591"/>
            </a:xfrm>
            <a:prstGeom prst="rect">
              <a:avLst/>
            </a:prstGeom>
            <a:solidFill>
              <a:schemeClr val="bg1"/>
            </a:solidFill>
            <a:ln w="57150">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 name="TextBox 9">
              <a:extLst>
                <a:ext uri="{FF2B5EF4-FFF2-40B4-BE49-F238E27FC236}">
                  <a16:creationId xmlns:a16="http://schemas.microsoft.com/office/drawing/2014/main" id="{C4FAD59A-AED8-E688-4A6C-41CBA475BE3E}"/>
                </a:ext>
              </a:extLst>
            </p:cNvPr>
            <p:cNvSpPr txBox="1"/>
            <p:nvPr/>
          </p:nvSpPr>
          <p:spPr>
            <a:xfrm>
              <a:off x="1799996" y="24497854"/>
              <a:ext cx="9436414" cy="2389025"/>
            </a:xfrm>
            <a:prstGeom prst="rect">
              <a:avLst/>
            </a:prstGeom>
            <a:noFill/>
            <a:ln w="63500">
              <a:noFill/>
            </a:ln>
          </p:spPr>
          <p:txBody>
            <a:bodyPr wrap="square" lIns="360000" tIns="360000" rIns="360000" bIns="360000" rtlCol="0">
              <a:spAutoFit/>
            </a:bodyPr>
            <a:lstStyle/>
            <a:p>
              <a:r>
                <a:rPr lang="de-DE" sz="3600" kern="1200" baseline="0" dirty="0">
                  <a:solidFill>
                    <a:srgbClr val="000000"/>
                  </a:solidFill>
                  <a:latin typeface="Arial"/>
                </a:rPr>
                <a:t>A Tool </a:t>
              </a:r>
              <a:r>
                <a:rPr lang="de-DE" sz="3600" kern="1200" baseline="0" dirty="0" err="1">
                  <a:solidFill>
                    <a:srgbClr val="000000"/>
                  </a:solidFill>
                  <a:latin typeface="Arial"/>
                </a:rPr>
                <a:t>for</a:t>
              </a:r>
              <a:r>
                <a:rPr lang="de-DE" sz="3600" kern="1200" baseline="0" dirty="0">
                  <a:solidFill>
                    <a:srgbClr val="000000"/>
                  </a:solidFill>
                  <a:latin typeface="Arial"/>
                </a:rPr>
                <a:t> </a:t>
              </a:r>
              <a:r>
                <a:rPr lang="de-DE" sz="3600" kern="1200" baseline="0" dirty="0" err="1">
                  <a:solidFill>
                    <a:srgbClr val="000000"/>
                  </a:solidFill>
                  <a:latin typeface="Arial"/>
                </a:rPr>
                <a:t>Designing</a:t>
              </a:r>
              <a:r>
                <a:rPr lang="de-DE" sz="3600" kern="1200" baseline="0" dirty="0">
                  <a:solidFill>
                    <a:srgbClr val="000000"/>
                  </a:solidFill>
                  <a:latin typeface="Arial"/>
                </a:rPr>
                <a:t> Alternative </a:t>
              </a:r>
              <a:r>
                <a:rPr lang="de-DE" sz="3600" kern="1200" baseline="0" dirty="0" err="1">
                  <a:solidFill>
                    <a:srgbClr val="000000"/>
                  </a:solidFill>
                  <a:latin typeface="Arial"/>
                </a:rPr>
                <a:t>Superconducting</a:t>
              </a:r>
              <a:r>
                <a:rPr lang="de-DE" sz="3600" kern="1200" baseline="0" dirty="0">
                  <a:solidFill>
                    <a:srgbClr val="000000"/>
                  </a:solidFill>
                  <a:latin typeface="Arial"/>
                </a:rPr>
                <a:t> Quantum </a:t>
              </a:r>
              <a:r>
                <a:rPr lang="de-DE" sz="3600" kern="1200" baseline="0" dirty="0" err="1">
                  <a:solidFill>
                    <a:srgbClr val="000000"/>
                  </a:solidFill>
                  <a:latin typeface="Arial"/>
                </a:rPr>
                <a:t>Architectures</a:t>
              </a:r>
              <a:endParaRPr lang="de-DE" sz="3600" kern="1200" baseline="0" dirty="0">
                <a:solidFill>
                  <a:srgbClr val="000000"/>
                </a:solidFill>
                <a:latin typeface="Arial"/>
              </a:endParaRPr>
            </a:p>
            <a:p>
              <a:endParaRPr lang="de-DE" sz="3600" kern="1200" baseline="0" dirty="0">
                <a:solidFill>
                  <a:srgbClr val="000000"/>
                </a:solidFill>
                <a:latin typeface="Arial"/>
              </a:endParaRPr>
            </a:p>
          </p:txBody>
        </p:sp>
        <p:sp>
          <p:nvSpPr>
            <p:cNvPr id="11" name="TextBox 10">
              <a:extLst>
                <a:ext uri="{FF2B5EF4-FFF2-40B4-BE49-F238E27FC236}">
                  <a16:creationId xmlns:a16="http://schemas.microsoft.com/office/drawing/2014/main" id="{5F7117AC-0597-EDC9-C12D-6876FCAD6A24}"/>
                </a:ext>
              </a:extLst>
            </p:cNvPr>
            <p:cNvSpPr txBox="1"/>
            <p:nvPr/>
          </p:nvSpPr>
          <p:spPr>
            <a:xfrm>
              <a:off x="1799998" y="23766482"/>
              <a:ext cx="13011960" cy="769441"/>
            </a:xfrm>
            <a:prstGeom prst="rect">
              <a:avLst/>
            </a:prstGeom>
            <a:solidFill>
              <a:srgbClr val="0065BD"/>
            </a:solidFill>
            <a:ln w="57150">
              <a:solidFill>
                <a:srgbClr val="0065BD"/>
              </a:solidFill>
            </a:ln>
          </p:spPr>
          <p:txBody>
            <a:bodyPr wrap="square" lIns="540000" rtlCol="0">
              <a:spAutoFit/>
            </a:bodyPr>
            <a:lstStyle/>
            <a:p>
              <a:r>
                <a:rPr lang="en-GB" sz="4400" b="1" dirty="0">
                  <a:ln>
                    <a:noFill/>
                  </a:ln>
                  <a:solidFill>
                    <a:schemeClr val="bg1"/>
                  </a:solidFill>
                  <a:latin typeface="Arial" panose="020B0604020202020204" pitchFamily="34" charset="0"/>
                  <a:cs typeface="Arial" panose="020B0604020202020204" pitchFamily="34" charset="0"/>
                </a:rPr>
                <a:t>  MQT DASQA</a:t>
              </a:r>
              <a:endParaRPr lang="en-NL" sz="4400" b="1" dirty="0">
                <a:ln>
                  <a:noFill/>
                </a:ln>
                <a:solidFill>
                  <a:schemeClr val="bg1"/>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41F4182-A74B-E4C8-F30F-F37B79114083}"/>
                </a:ext>
              </a:extLst>
            </p:cNvPr>
            <p:cNvSpPr txBox="1"/>
            <p:nvPr/>
          </p:nvSpPr>
          <p:spPr>
            <a:xfrm>
              <a:off x="11236410" y="23871454"/>
              <a:ext cx="3510000" cy="523220"/>
            </a:xfrm>
            <a:prstGeom prst="rect">
              <a:avLst/>
            </a:prstGeom>
            <a:solidFill>
              <a:schemeClr val="bg1"/>
            </a:solidFill>
            <a:ln w="63500">
              <a:solidFill>
                <a:srgbClr val="0065BD"/>
              </a:solidFill>
            </a:ln>
          </p:spPr>
          <p:txBody>
            <a:bodyPr wrap="square" lIns="540000" rtlCol="0">
              <a:spAutoFit/>
            </a:bodyPr>
            <a:lstStyle/>
            <a:p>
              <a:pPr algn="r"/>
              <a:r>
                <a:rPr lang="en-GB" sz="2800" b="1" dirty="0">
                  <a:solidFill>
                    <a:srgbClr val="0065BD"/>
                  </a:solidFill>
                  <a:latin typeface="Arial" panose="020B0604020202020204" pitchFamily="34" charset="0"/>
                  <a:cs typeface="Arial" panose="020B0604020202020204" pitchFamily="34" charset="0"/>
                </a:rPr>
                <a:t>Hardware</a:t>
              </a:r>
              <a:endParaRPr lang="en-NL" sz="2800" b="1" dirty="0">
                <a:solidFill>
                  <a:srgbClr val="0065BD"/>
                </a:solidFill>
                <a:latin typeface="Arial" panose="020B0604020202020204" pitchFamily="34" charset="0"/>
                <a:cs typeface="Arial" panose="020B0604020202020204" pitchFamily="34" charset="0"/>
              </a:endParaRPr>
            </a:p>
          </p:txBody>
        </p:sp>
        <p:pic>
          <p:nvPicPr>
            <p:cNvPr id="29" name="Graphic 28" descr="Processor with solid fill">
              <a:extLst>
                <a:ext uri="{FF2B5EF4-FFF2-40B4-BE49-F238E27FC236}">
                  <a16:creationId xmlns:a16="http://schemas.microsoft.com/office/drawing/2014/main" id="{E47917AD-B399-35E5-93A6-147EB6F6A3B3}"/>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rcRect/>
            <a:stretch/>
          </p:blipFill>
          <p:spPr>
            <a:xfrm>
              <a:off x="11837619" y="24809474"/>
              <a:ext cx="2392463" cy="2392463"/>
            </a:xfrm>
            <a:prstGeom prst="rect">
              <a:avLst/>
            </a:prstGeom>
          </p:spPr>
        </p:pic>
        <p:grpSp>
          <p:nvGrpSpPr>
            <p:cNvPr id="32" name="Group 31">
              <a:extLst>
                <a:ext uri="{FF2B5EF4-FFF2-40B4-BE49-F238E27FC236}">
                  <a16:creationId xmlns:a16="http://schemas.microsoft.com/office/drawing/2014/main" id="{B9D1AB2E-39A8-85F7-506A-8B605D1C922D}"/>
                </a:ext>
              </a:extLst>
            </p:cNvPr>
            <p:cNvGrpSpPr/>
            <p:nvPr/>
          </p:nvGrpSpPr>
          <p:grpSpPr>
            <a:xfrm>
              <a:off x="1858330" y="23880488"/>
              <a:ext cx="646879" cy="540000"/>
              <a:chOff x="1889098" y="23896475"/>
              <a:chExt cx="646879" cy="540000"/>
            </a:xfrm>
          </p:grpSpPr>
          <p:sp>
            <p:nvSpPr>
              <p:cNvPr id="52" name="Oval 51">
                <a:extLst>
                  <a:ext uri="{FF2B5EF4-FFF2-40B4-BE49-F238E27FC236}">
                    <a16:creationId xmlns:a16="http://schemas.microsoft.com/office/drawing/2014/main" id="{47E51F62-5A16-C796-7C91-79BA35669E1F}"/>
                  </a:ext>
                </a:extLst>
              </p:cNvPr>
              <p:cNvSpPr/>
              <p:nvPr/>
            </p:nvSpPr>
            <p:spPr>
              <a:xfrm>
                <a:off x="1942538" y="23896475"/>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53" name="TextBox 52">
                <a:extLst>
                  <a:ext uri="{FF2B5EF4-FFF2-40B4-BE49-F238E27FC236}">
                    <a16:creationId xmlns:a16="http://schemas.microsoft.com/office/drawing/2014/main" id="{2544B38D-47BB-27B7-2524-D2B19A6A1369}"/>
                  </a:ext>
                </a:extLst>
              </p:cNvPr>
              <p:cNvSpPr txBox="1"/>
              <p:nvPr/>
            </p:nvSpPr>
            <p:spPr>
              <a:xfrm>
                <a:off x="1889098" y="23938391"/>
                <a:ext cx="646879" cy="461665"/>
              </a:xfrm>
              <a:prstGeom prst="rect">
                <a:avLst/>
              </a:prstGeom>
              <a:noFill/>
            </p:spPr>
            <p:txBody>
              <a:bodyPr wrap="square" rtlCol="0">
                <a:spAutoFit/>
              </a:bodyPr>
              <a:lstStyle/>
              <a:p>
                <a:pPr algn="ctr"/>
                <a:r>
                  <a:rPr lang="en-DE" sz="2400">
                    <a:solidFill>
                      <a:srgbClr val="0065BD"/>
                    </a:solidFill>
                    <a:latin typeface="Arial" panose="020B0604020202020204" pitchFamily="34" charset="0"/>
                    <a:cs typeface="Arial" panose="020B0604020202020204" pitchFamily="34" charset="0"/>
                  </a:rPr>
                  <a:t>1</a:t>
                </a:r>
                <a:r>
                  <a:rPr lang="en-US" sz="2400" dirty="0">
                    <a:solidFill>
                      <a:srgbClr val="0065BD"/>
                    </a:solidFill>
                    <a:latin typeface="Arial" panose="020B0604020202020204" pitchFamily="34" charset="0"/>
                    <a:cs typeface="Arial" panose="020B0604020202020204" pitchFamily="34" charset="0"/>
                  </a:rPr>
                  <a:t>1</a:t>
                </a:r>
                <a:endParaRPr lang="en-DE" sz="2800" dirty="0">
                  <a:solidFill>
                    <a:srgbClr val="0065BD"/>
                  </a:solidFill>
                  <a:latin typeface="Arial" panose="020B0604020202020204" pitchFamily="34" charset="0"/>
                  <a:cs typeface="Arial" panose="020B0604020202020204" pitchFamily="34" charset="0"/>
                </a:endParaRPr>
              </a:p>
            </p:txBody>
          </p:sp>
        </p:grpSp>
        <p:sp>
          <p:nvSpPr>
            <p:cNvPr id="65" name="TextBox 64">
              <a:extLst>
                <a:ext uri="{FF2B5EF4-FFF2-40B4-BE49-F238E27FC236}">
                  <a16:creationId xmlns:a16="http://schemas.microsoft.com/office/drawing/2014/main" id="{D3C57D8E-3BD5-D554-279B-894D2C1634C6}"/>
                </a:ext>
              </a:extLst>
            </p:cNvPr>
            <p:cNvSpPr txBox="1"/>
            <p:nvPr/>
          </p:nvSpPr>
          <p:spPr>
            <a:xfrm>
              <a:off x="2148915" y="26020125"/>
              <a:ext cx="12263406" cy="1200329"/>
            </a:xfrm>
            <a:prstGeom prst="rect">
              <a:avLst/>
            </a:prstGeom>
            <a:noFill/>
          </p:spPr>
          <p:txBody>
            <a:bodyPr wrap="square" rtlCol="0" anchor="b">
              <a:spAutoFit/>
            </a:bodyPr>
            <a:lstStyle/>
            <a:p>
              <a:endParaRPr lang="en-GB" sz="3600" b="1" dirty="0">
                <a:solidFill>
                  <a:srgbClr val="64A0C9"/>
                </a:solidFill>
                <a:latin typeface="Arial" panose="020B0604020202020204" pitchFamily="34" charset="0"/>
                <a:cs typeface="Arial" panose="020B0604020202020204" pitchFamily="34" charset="0"/>
              </a:endParaRPr>
            </a:p>
            <a:p>
              <a:r>
                <a:rPr lang="en-GB" sz="3600" b="1" dirty="0" err="1">
                  <a:solidFill>
                    <a:srgbClr val="64A0C9"/>
                  </a:solidFill>
                  <a:latin typeface="Arial" panose="020B0604020202020204" pitchFamily="34" charset="0"/>
                  <a:cs typeface="Arial" panose="020B0604020202020204" pitchFamily="34" charset="0"/>
                </a:rPr>
                <a:t>github.com</a:t>
              </a:r>
              <a:r>
                <a:rPr lang="en-GB" sz="3600" b="1" dirty="0">
                  <a:solidFill>
                    <a:srgbClr val="64A0C9"/>
                  </a:solidFill>
                  <a:latin typeface="Arial" panose="020B0604020202020204" pitchFamily="34" charset="0"/>
                  <a:cs typeface="Arial" panose="020B0604020202020204" pitchFamily="34" charset="0"/>
                </a:rPr>
                <a:t>/</a:t>
              </a:r>
              <a:r>
                <a:rPr lang="en-GB" sz="3600" b="1" dirty="0" err="1">
                  <a:solidFill>
                    <a:srgbClr val="64A0C9"/>
                  </a:solidFill>
                  <a:latin typeface="Arial" panose="020B0604020202020204" pitchFamily="34" charset="0"/>
                  <a:cs typeface="Arial" panose="020B0604020202020204" pitchFamily="34" charset="0"/>
                </a:rPr>
                <a:t>cda</a:t>
              </a:r>
              <a:r>
                <a:rPr lang="en-GB" sz="3600" b="1" dirty="0">
                  <a:solidFill>
                    <a:srgbClr val="64A0C9"/>
                  </a:solidFill>
                  <a:latin typeface="Arial" panose="020B0604020202020204" pitchFamily="34" charset="0"/>
                  <a:cs typeface="Arial" panose="020B0604020202020204" pitchFamily="34" charset="0"/>
                </a:rPr>
                <a:t>-tum/</a:t>
              </a:r>
              <a:r>
                <a:rPr lang="en-GB" sz="3600" b="1" dirty="0" err="1">
                  <a:solidFill>
                    <a:srgbClr val="64A0C9"/>
                  </a:solidFill>
                  <a:latin typeface="Arial" panose="020B0604020202020204" pitchFamily="34" charset="0"/>
                  <a:cs typeface="Arial" panose="020B0604020202020204" pitchFamily="34" charset="0"/>
                </a:rPr>
                <a:t>mqt-dasqa</a:t>
              </a:r>
              <a:endParaRPr lang="en-DE" sz="3600" b="1" dirty="0">
                <a:solidFill>
                  <a:srgbClr val="64A0C9"/>
                </a:solidFill>
                <a:latin typeface="Arial" panose="020B0604020202020204" pitchFamily="34" charset="0"/>
                <a:cs typeface="Arial" panose="020B0604020202020204" pitchFamily="34" charset="0"/>
              </a:endParaRPr>
            </a:p>
          </p:txBody>
        </p:sp>
      </p:grpSp>
      <p:grpSp>
        <p:nvGrpSpPr>
          <p:cNvPr id="129" name="Group 128">
            <a:extLst>
              <a:ext uri="{FF2B5EF4-FFF2-40B4-BE49-F238E27FC236}">
                <a16:creationId xmlns:a16="http://schemas.microsoft.com/office/drawing/2014/main" id="{004BBDD1-5521-76F0-D93D-35A7BDD23923}"/>
              </a:ext>
            </a:extLst>
          </p:cNvPr>
          <p:cNvGrpSpPr/>
          <p:nvPr/>
        </p:nvGrpSpPr>
        <p:grpSpPr>
          <a:xfrm>
            <a:off x="1799998" y="32205462"/>
            <a:ext cx="13011962" cy="3670963"/>
            <a:chOff x="1799998" y="27685217"/>
            <a:chExt cx="13011962" cy="3670963"/>
          </a:xfrm>
        </p:grpSpPr>
        <p:sp>
          <p:nvSpPr>
            <p:cNvPr id="55" name="Rectangle 54">
              <a:extLst>
                <a:ext uri="{FF2B5EF4-FFF2-40B4-BE49-F238E27FC236}">
                  <a16:creationId xmlns:a16="http://schemas.microsoft.com/office/drawing/2014/main" id="{A6F531E5-542D-E5DC-A69E-E494FDE893F3}"/>
                </a:ext>
              </a:extLst>
            </p:cNvPr>
            <p:cNvSpPr/>
            <p:nvPr/>
          </p:nvSpPr>
          <p:spPr>
            <a:xfrm>
              <a:off x="1800000" y="28416589"/>
              <a:ext cx="13010400" cy="2939591"/>
            </a:xfrm>
            <a:prstGeom prst="rect">
              <a:avLst/>
            </a:prstGeom>
            <a:solidFill>
              <a:schemeClr val="bg1"/>
            </a:solidFill>
            <a:ln w="57150">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96" name="Graphic 95">
              <a:extLst>
                <a:ext uri="{FF2B5EF4-FFF2-40B4-BE49-F238E27FC236}">
                  <a16:creationId xmlns:a16="http://schemas.microsoft.com/office/drawing/2014/main" id="{72B74D7E-0356-3AA3-457B-9811998CCB3A}"/>
                </a:ext>
              </a:extLst>
            </p:cNvPr>
            <p:cNvPicPr>
              <a:picLocks noChangeAspect="1"/>
            </p:cNvPicPr>
            <p:nvPr/>
          </p:nvPicPr>
          <p:blipFill rotWithShape="1">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rcRect t="14766" b="25041"/>
            <a:stretch/>
          </p:blipFill>
          <p:spPr>
            <a:xfrm>
              <a:off x="9754528" y="28901488"/>
              <a:ext cx="1281003" cy="2024089"/>
            </a:xfrm>
            <a:prstGeom prst="rect">
              <a:avLst/>
            </a:prstGeom>
          </p:spPr>
        </p:pic>
        <p:sp>
          <p:nvSpPr>
            <p:cNvPr id="56" name="TextBox 55">
              <a:extLst>
                <a:ext uri="{FF2B5EF4-FFF2-40B4-BE49-F238E27FC236}">
                  <a16:creationId xmlns:a16="http://schemas.microsoft.com/office/drawing/2014/main" id="{FDDDCE02-9B8B-7AB6-E3F2-A3921B967573}"/>
                </a:ext>
              </a:extLst>
            </p:cNvPr>
            <p:cNvSpPr txBox="1"/>
            <p:nvPr/>
          </p:nvSpPr>
          <p:spPr>
            <a:xfrm>
              <a:off x="1799998" y="28416589"/>
              <a:ext cx="7911815" cy="2389025"/>
            </a:xfrm>
            <a:prstGeom prst="rect">
              <a:avLst/>
            </a:prstGeom>
            <a:noFill/>
            <a:ln w="63500">
              <a:noFill/>
            </a:ln>
          </p:spPr>
          <p:txBody>
            <a:bodyPr wrap="square" lIns="360000" tIns="360000" rIns="360000" bIns="360000" rtlCol="0">
              <a:spAutoFit/>
            </a:bodyPr>
            <a:lstStyle/>
            <a:p>
              <a:pPr rtl="0"/>
              <a:r>
                <a:rPr lang="de-DE" sz="3600" kern="1200" baseline="0" dirty="0">
                  <a:solidFill>
                    <a:srgbClr val="000000"/>
                  </a:solidFill>
                  <a:latin typeface="Arial"/>
                </a:rPr>
                <a:t>The Backbone </a:t>
              </a:r>
              <a:r>
                <a:rPr lang="de-DE" sz="3600" kern="1200" baseline="0" dirty="0" err="1">
                  <a:solidFill>
                    <a:srgbClr val="000000"/>
                  </a:solidFill>
                  <a:latin typeface="Arial"/>
                </a:rPr>
                <a:t>of</a:t>
              </a:r>
              <a:r>
                <a:rPr lang="de-DE" sz="3600" kern="1200" baseline="0" dirty="0">
                  <a:solidFill>
                    <a:srgbClr val="000000"/>
                  </a:solidFill>
                  <a:latin typeface="Arial"/>
                </a:rPr>
                <a:t> </a:t>
              </a:r>
              <a:r>
                <a:rPr lang="de-DE" sz="3600" kern="1200" baseline="0" dirty="0" err="1">
                  <a:solidFill>
                    <a:srgbClr val="000000"/>
                  </a:solidFill>
                  <a:latin typeface="Arial"/>
                </a:rPr>
                <a:t>the</a:t>
              </a:r>
              <a:r>
                <a:rPr lang="de-DE" sz="3600" kern="1200" baseline="0" dirty="0">
                  <a:solidFill>
                    <a:srgbClr val="000000"/>
                  </a:solidFill>
                  <a:latin typeface="Arial"/>
                </a:rPr>
                <a:t> MQT</a:t>
              </a:r>
            </a:p>
            <a:p>
              <a:pPr rtl="0"/>
              <a:r>
                <a:rPr lang="de-DE" sz="3600" dirty="0">
                  <a:solidFill>
                    <a:srgbClr val="000000"/>
                  </a:solidFill>
                  <a:latin typeface="Arial"/>
                </a:rPr>
                <a:t>Intermediate </a:t>
              </a:r>
              <a:r>
                <a:rPr lang="de-DE" sz="3600" dirty="0" err="1">
                  <a:solidFill>
                    <a:srgbClr val="000000"/>
                  </a:solidFill>
                  <a:latin typeface="Arial"/>
                </a:rPr>
                <a:t>Representation</a:t>
              </a:r>
              <a:r>
                <a:rPr lang="de-DE" sz="3600" dirty="0">
                  <a:solidFill>
                    <a:srgbClr val="000000"/>
                  </a:solidFill>
                  <a:latin typeface="Arial"/>
                </a:rPr>
                <a:t> (IR)</a:t>
              </a:r>
            </a:p>
            <a:p>
              <a:pPr rtl="0"/>
              <a:r>
                <a:rPr lang="de-DE" sz="3600" kern="1200" baseline="0" dirty="0" err="1">
                  <a:solidFill>
                    <a:srgbClr val="000000"/>
                  </a:solidFill>
                  <a:latin typeface="Arial"/>
                </a:rPr>
                <a:t>Decision</a:t>
              </a:r>
              <a:r>
                <a:rPr lang="de-DE" sz="3600" kern="1200" baseline="0" dirty="0">
                  <a:solidFill>
                    <a:srgbClr val="000000"/>
                  </a:solidFill>
                  <a:latin typeface="Arial"/>
                </a:rPr>
                <a:t> </a:t>
              </a:r>
              <a:r>
                <a:rPr lang="de-DE" sz="3600" kern="1200" baseline="0" dirty="0" err="1">
                  <a:solidFill>
                    <a:srgbClr val="000000"/>
                  </a:solidFill>
                  <a:latin typeface="Arial"/>
                </a:rPr>
                <a:t>Diagram</a:t>
              </a:r>
              <a:r>
                <a:rPr lang="de-DE" sz="3600" kern="1200" baseline="0" dirty="0">
                  <a:solidFill>
                    <a:srgbClr val="000000"/>
                  </a:solidFill>
                  <a:latin typeface="Arial"/>
                </a:rPr>
                <a:t> and ZX Package</a:t>
              </a:r>
            </a:p>
          </p:txBody>
        </p:sp>
        <p:sp>
          <p:nvSpPr>
            <p:cNvPr id="57" name="TextBox 56">
              <a:extLst>
                <a:ext uri="{FF2B5EF4-FFF2-40B4-BE49-F238E27FC236}">
                  <a16:creationId xmlns:a16="http://schemas.microsoft.com/office/drawing/2014/main" id="{3FA14597-3C9C-5C21-7A4F-4E1232FD6C9D}"/>
                </a:ext>
              </a:extLst>
            </p:cNvPr>
            <p:cNvSpPr txBox="1"/>
            <p:nvPr/>
          </p:nvSpPr>
          <p:spPr>
            <a:xfrm>
              <a:off x="1800000" y="27685217"/>
              <a:ext cx="13011960" cy="769441"/>
            </a:xfrm>
            <a:prstGeom prst="rect">
              <a:avLst/>
            </a:prstGeom>
            <a:solidFill>
              <a:srgbClr val="0065BD"/>
            </a:solidFill>
            <a:ln w="57150">
              <a:solidFill>
                <a:srgbClr val="0065BD"/>
              </a:solidFill>
            </a:ln>
          </p:spPr>
          <p:txBody>
            <a:bodyPr wrap="square" lIns="540000" rtlCol="0">
              <a:spAutoFit/>
            </a:bodyPr>
            <a:lstStyle/>
            <a:p>
              <a:r>
                <a:rPr lang="en-GB" sz="4400" b="1" dirty="0">
                  <a:ln>
                    <a:noFill/>
                  </a:ln>
                  <a:solidFill>
                    <a:schemeClr val="bg1"/>
                  </a:solidFill>
                  <a:latin typeface="Arial" panose="020B0604020202020204" pitchFamily="34" charset="0"/>
                  <a:cs typeface="Arial" panose="020B0604020202020204" pitchFamily="34" charset="0"/>
                </a:rPr>
                <a:t>  MQT Core</a:t>
              </a:r>
              <a:endParaRPr lang="en-NL" sz="4400" b="1" dirty="0">
                <a:ln>
                  <a:noFill/>
                </a:ln>
                <a:solidFill>
                  <a:schemeClr val="bg1"/>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DB8F8EBE-E100-038F-55D3-038F5359ECD1}"/>
                </a:ext>
              </a:extLst>
            </p:cNvPr>
            <p:cNvSpPr txBox="1"/>
            <p:nvPr/>
          </p:nvSpPr>
          <p:spPr>
            <a:xfrm>
              <a:off x="11236412" y="27790189"/>
              <a:ext cx="3510000" cy="523220"/>
            </a:xfrm>
            <a:prstGeom prst="rect">
              <a:avLst/>
            </a:prstGeom>
            <a:solidFill>
              <a:schemeClr val="bg1"/>
            </a:solidFill>
            <a:ln w="63500">
              <a:solidFill>
                <a:srgbClr val="0065BD"/>
              </a:solidFill>
            </a:ln>
          </p:spPr>
          <p:txBody>
            <a:bodyPr wrap="square" lIns="540000" rtlCol="0">
              <a:spAutoFit/>
            </a:bodyPr>
            <a:lstStyle/>
            <a:p>
              <a:pPr algn="r"/>
              <a:r>
                <a:rPr lang="en-GB" sz="2800" b="1" dirty="0">
                  <a:solidFill>
                    <a:srgbClr val="0065BD"/>
                  </a:solidFill>
                  <a:latin typeface="Arial" panose="020B0604020202020204" pitchFamily="34" charset="0"/>
                  <a:cs typeface="Arial" panose="020B0604020202020204" pitchFamily="34" charset="0"/>
                </a:rPr>
                <a:t>Data Structures</a:t>
              </a:r>
              <a:endParaRPr lang="en-NL" sz="2800" b="1" dirty="0">
                <a:solidFill>
                  <a:srgbClr val="0065BD"/>
                </a:solidFill>
                <a:latin typeface="Arial" panose="020B0604020202020204" pitchFamily="34" charset="0"/>
                <a:cs typeface="Arial" panose="020B0604020202020204" pitchFamily="34" charset="0"/>
              </a:endParaRPr>
            </a:p>
          </p:txBody>
        </p:sp>
        <p:pic>
          <p:nvPicPr>
            <p:cNvPr id="59" name="Graphic 58">
              <a:extLst>
                <a:ext uri="{FF2B5EF4-FFF2-40B4-BE49-F238E27FC236}">
                  <a16:creationId xmlns:a16="http://schemas.microsoft.com/office/drawing/2014/main" id="{6DCB9859-DE91-D8B9-8861-2A038B38D554}"/>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1122451" y="28693329"/>
              <a:ext cx="2289344" cy="901595"/>
            </a:xfrm>
            <a:prstGeom prst="rect">
              <a:avLst/>
            </a:prstGeom>
          </p:spPr>
        </p:pic>
        <p:grpSp>
          <p:nvGrpSpPr>
            <p:cNvPr id="218" name="Group 217">
              <a:extLst>
                <a:ext uri="{FF2B5EF4-FFF2-40B4-BE49-F238E27FC236}">
                  <a16:creationId xmlns:a16="http://schemas.microsoft.com/office/drawing/2014/main" id="{403A153C-BEEE-4E9E-EC7F-8A22FDDFC114}"/>
                </a:ext>
              </a:extLst>
            </p:cNvPr>
            <p:cNvGrpSpPr/>
            <p:nvPr/>
          </p:nvGrpSpPr>
          <p:grpSpPr>
            <a:xfrm>
              <a:off x="1858332" y="27799223"/>
              <a:ext cx="646879" cy="540000"/>
              <a:chOff x="1889098" y="23896475"/>
              <a:chExt cx="646879" cy="540000"/>
            </a:xfrm>
          </p:grpSpPr>
          <p:sp>
            <p:nvSpPr>
              <p:cNvPr id="24" name="Oval 23">
                <a:extLst>
                  <a:ext uri="{FF2B5EF4-FFF2-40B4-BE49-F238E27FC236}">
                    <a16:creationId xmlns:a16="http://schemas.microsoft.com/office/drawing/2014/main" id="{BADFCF02-25B5-F2B6-9E35-3187C15BB26C}"/>
                  </a:ext>
                </a:extLst>
              </p:cNvPr>
              <p:cNvSpPr/>
              <p:nvPr/>
            </p:nvSpPr>
            <p:spPr>
              <a:xfrm>
                <a:off x="1942538" y="23896475"/>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25" name="TextBox 24">
                <a:extLst>
                  <a:ext uri="{FF2B5EF4-FFF2-40B4-BE49-F238E27FC236}">
                    <a16:creationId xmlns:a16="http://schemas.microsoft.com/office/drawing/2014/main" id="{4660C727-BD12-0BED-FC85-92392BD75E95}"/>
                  </a:ext>
                </a:extLst>
              </p:cNvPr>
              <p:cNvSpPr txBox="1"/>
              <p:nvPr/>
            </p:nvSpPr>
            <p:spPr>
              <a:xfrm>
                <a:off x="1889098" y="23938391"/>
                <a:ext cx="646879" cy="461665"/>
              </a:xfrm>
              <a:prstGeom prst="rect">
                <a:avLst/>
              </a:prstGeom>
              <a:noFill/>
            </p:spPr>
            <p:txBody>
              <a:bodyPr wrap="square" rtlCol="0">
                <a:spAutoFit/>
              </a:bodyPr>
              <a:lstStyle/>
              <a:p>
                <a:pPr algn="ctr"/>
                <a:r>
                  <a:rPr lang="en-DE" sz="2400">
                    <a:solidFill>
                      <a:srgbClr val="0065BD"/>
                    </a:solidFill>
                    <a:latin typeface="Arial" panose="020B0604020202020204" pitchFamily="34" charset="0"/>
                    <a:cs typeface="Arial" panose="020B0604020202020204" pitchFamily="34" charset="0"/>
                  </a:rPr>
                  <a:t>1</a:t>
                </a:r>
                <a:r>
                  <a:rPr lang="en-US" sz="2400" dirty="0">
                    <a:solidFill>
                      <a:srgbClr val="0065BD"/>
                    </a:solidFill>
                    <a:latin typeface="Arial" panose="020B0604020202020204" pitchFamily="34" charset="0"/>
                    <a:cs typeface="Arial" panose="020B0604020202020204" pitchFamily="34" charset="0"/>
                  </a:rPr>
                  <a:t>3</a:t>
                </a:r>
                <a:endParaRPr lang="en-DE" sz="2800" dirty="0">
                  <a:solidFill>
                    <a:srgbClr val="0065BD"/>
                  </a:solidFill>
                  <a:latin typeface="Arial" panose="020B0604020202020204" pitchFamily="34" charset="0"/>
                  <a:cs typeface="Arial" panose="020B0604020202020204" pitchFamily="34" charset="0"/>
                </a:endParaRPr>
              </a:p>
            </p:txBody>
          </p:sp>
        </p:grpSp>
        <p:sp>
          <p:nvSpPr>
            <p:cNvPr id="2067" name="TextBox 2066">
              <a:extLst>
                <a:ext uri="{FF2B5EF4-FFF2-40B4-BE49-F238E27FC236}">
                  <a16:creationId xmlns:a16="http://schemas.microsoft.com/office/drawing/2014/main" id="{789095B9-7BC4-F334-CD3E-4541AA231AC4}"/>
                </a:ext>
              </a:extLst>
            </p:cNvPr>
            <p:cNvSpPr txBox="1"/>
            <p:nvPr/>
          </p:nvSpPr>
          <p:spPr>
            <a:xfrm>
              <a:off x="2148917" y="29938860"/>
              <a:ext cx="7562896" cy="1200329"/>
            </a:xfrm>
            <a:prstGeom prst="rect">
              <a:avLst/>
            </a:prstGeom>
            <a:noFill/>
          </p:spPr>
          <p:txBody>
            <a:bodyPr wrap="square" rtlCol="0" anchor="b">
              <a:spAutoFit/>
            </a:bodyPr>
            <a:lstStyle/>
            <a:p>
              <a:endParaRPr lang="en-GB" sz="3600" b="1" dirty="0">
                <a:solidFill>
                  <a:srgbClr val="64A0C9"/>
                </a:solidFill>
                <a:latin typeface="Arial" panose="020B0604020202020204" pitchFamily="34" charset="0"/>
                <a:cs typeface="Arial" panose="020B0604020202020204" pitchFamily="34" charset="0"/>
              </a:endParaRPr>
            </a:p>
            <a:p>
              <a:r>
                <a:rPr lang="en-GB" sz="3600" b="1" dirty="0" err="1">
                  <a:solidFill>
                    <a:srgbClr val="64A0C9"/>
                  </a:solidFill>
                  <a:latin typeface="Arial" panose="020B0604020202020204" pitchFamily="34" charset="0"/>
                  <a:cs typeface="Arial" panose="020B0604020202020204" pitchFamily="34" charset="0"/>
                </a:rPr>
                <a:t>github.com</a:t>
              </a:r>
              <a:r>
                <a:rPr lang="en-GB" sz="3600" b="1" dirty="0">
                  <a:solidFill>
                    <a:srgbClr val="64A0C9"/>
                  </a:solidFill>
                  <a:latin typeface="Arial" panose="020B0604020202020204" pitchFamily="34" charset="0"/>
                  <a:cs typeface="Arial" panose="020B0604020202020204" pitchFamily="34" charset="0"/>
                </a:rPr>
                <a:t>/</a:t>
              </a:r>
              <a:r>
                <a:rPr lang="en-GB" sz="3600" b="1" dirty="0" err="1">
                  <a:solidFill>
                    <a:srgbClr val="64A0C9"/>
                  </a:solidFill>
                  <a:latin typeface="Arial" panose="020B0604020202020204" pitchFamily="34" charset="0"/>
                  <a:cs typeface="Arial" panose="020B0604020202020204" pitchFamily="34" charset="0"/>
                </a:rPr>
                <a:t>cda</a:t>
              </a:r>
              <a:r>
                <a:rPr lang="en-GB" sz="3600" b="1" dirty="0">
                  <a:solidFill>
                    <a:srgbClr val="64A0C9"/>
                  </a:solidFill>
                  <a:latin typeface="Arial" panose="020B0604020202020204" pitchFamily="34" charset="0"/>
                  <a:cs typeface="Arial" panose="020B0604020202020204" pitchFamily="34" charset="0"/>
                </a:rPr>
                <a:t>-tum/</a:t>
              </a:r>
              <a:r>
                <a:rPr lang="en-GB" sz="3600" b="1" dirty="0" err="1">
                  <a:solidFill>
                    <a:srgbClr val="64A0C9"/>
                  </a:solidFill>
                  <a:latin typeface="Arial" panose="020B0604020202020204" pitchFamily="34" charset="0"/>
                  <a:cs typeface="Arial" panose="020B0604020202020204" pitchFamily="34" charset="0"/>
                </a:rPr>
                <a:t>mqt</a:t>
              </a:r>
              <a:r>
                <a:rPr lang="en-GB" sz="3600" b="1" dirty="0">
                  <a:solidFill>
                    <a:srgbClr val="64A0C9"/>
                  </a:solidFill>
                  <a:latin typeface="Arial" panose="020B0604020202020204" pitchFamily="34" charset="0"/>
                  <a:cs typeface="Arial" panose="020B0604020202020204" pitchFamily="34" charset="0"/>
                </a:rPr>
                <a:t>-core</a:t>
              </a:r>
              <a:endParaRPr lang="en-DE" sz="3600" b="1" dirty="0">
                <a:solidFill>
                  <a:srgbClr val="64A0C9"/>
                </a:solidFill>
                <a:latin typeface="Arial" panose="020B0604020202020204" pitchFamily="34" charset="0"/>
                <a:cs typeface="Arial" panose="020B0604020202020204" pitchFamily="34" charset="0"/>
              </a:endParaRPr>
            </a:p>
          </p:txBody>
        </p:sp>
        <p:pic>
          <p:nvPicPr>
            <p:cNvPr id="95" name="Picture 10">
              <a:extLst>
                <a:ext uri="{FF2B5EF4-FFF2-40B4-BE49-F238E27FC236}">
                  <a16:creationId xmlns:a16="http://schemas.microsoft.com/office/drawing/2014/main" id="{AD95E21A-AAA2-E112-ECEA-930DCED8A8B6}"/>
                </a:ext>
              </a:extLst>
            </p:cNvPr>
            <p:cNvPicPr>
              <a:picLocks noChangeAspect="1" noChangeArrowheads="1"/>
            </p:cNvPicPr>
            <p:nvPr/>
          </p:nvPicPr>
          <p:blipFill rotWithShape="1">
            <a:blip r:embed="rId30" cstate="print">
              <a:grayscl/>
              <a:extLst>
                <a:ext uri="{28A0092B-C50C-407E-A947-70E740481C1C}">
                  <a14:useLocalDpi xmlns:a14="http://schemas.microsoft.com/office/drawing/2010/main" val="0"/>
                </a:ext>
              </a:extLst>
            </a:blip>
            <a:srcRect l="55647"/>
            <a:stretch/>
          </p:blipFill>
          <p:spPr bwMode="auto">
            <a:xfrm>
              <a:off x="11162387" y="29701441"/>
              <a:ext cx="1457320" cy="147992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4" name="Group 63">
            <a:extLst>
              <a:ext uri="{FF2B5EF4-FFF2-40B4-BE49-F238E27FC236}">
                <a16:creationId xmlns:a16="http://schemas.microsoft.com/office/drawing/2014/main" id="{D1C85459-A4ED-B38F-2CA0-F30CD8C19794}"/>
              </a:ext>
            </a:extLst>
          </p:cNvPr>
          <p:cNvGrpSpPr/>
          <p:nvPr/>
        </p:nvGrpSpPr>
        <p:grpSpPr>
          <a:xfrm>
            <a:off x="15373559" y="4191652"/>
            <a:ext cx="13898643" cy="3675106"/>
            <a:chOff x="15373559" y="3821602"/>
            <a:chExt cx="13898643" cy="3675106"/>
          </a:xfrm>
        </p:grpSpPr>
        <p:sp>
          <p:nvSpPr>
            <p:cNvPr id="68" name="Rectangle 67">
              <a:extLst>
                <a:ext uri="{FF2B5EF4-FFF2-40B4-BE49-F238E27FC236}">
                  <a16:creationId xmlns:a16="http://schemas.microsoft.com/office/drawing/2014/main" id="{1586A2B9-1D10-E55D-3396-EA1468D58E7C}"/>
                </a:ext>
              </a:extLst>
            </p:cNvPr>
            <p:cNvSpPr/>
            <p:nvPr/>
          </p:nvSpPr>
          <p:spPr>
            <a:xfrm>
              <a:off x="15373561" y="4552974"/>
              <a:ext cx="13013662" cy="2943734"/>
            </a:xfrm>
            <a:prstGeom prst="rect">
              <a:avLst/>
            </a:prstGeom>
            <a:solidFill>
              <a:schemeClr val="bg1"/>
            </a:solidFill>
            <a:ln w="57150">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9" name="TextBox 68">
              <a:extLst>
                <a:ext uri="{FF2B5EF4-FFF2-40B4-BE49-F238E27FC236}">
                  <a16:creationId xmlns:a16="http://schemas.microsoft.com/office/drawing/2014/main" id="{65906C28-CAAE-C03F-A606-8553822C0EF7}"/>
                </a:ext>
              </a:extLst>
            </p:cNvPr>
            <p:cNvSpPr txBox="1"/>
            <p:nvPr/>
          </p:nvSpPr>
          <p:spPr>
            <a:xfrm>
              <a:off x="15373559" y="4552974"/>
              <a:ext cx="9436414" cy="1281029"/>
            </a:xfrm>
            <a:prstGeom prst="rect">
              <a:avLst/>
            </a:prstGeom>
            <a:noFill/>
            <a:ln w="63500">
              <a:noFill/>
            </a:ln>
          </p:spPr>
          <p:txBody>
            <a:bodyPr wrap="square" lIns="360000" tIns="360000" rIns="360000" bIns="360000" rtlCol="0">
              <a:spAutoFit/>
            </a:bodyPr>
            <a:lstStyle/>
            <a:p>
              <a:pPr rtl="0"/>
              <a:r>
                <a:rPr lang="de-DE" sz="3600" kern="1200" baseline="0" dirty="0">
                  <a:solidFill>
                    <a:srgbClr val="000000"/>
                  </a:solidFill>
                  <a:latin typeface="Arial"/>
                </a:rPr>
                <a:t>A Quantum Circuit Benchmark Suite</a:t>
              </a:r>
            </a:p>
          </p:txBody>
        </p:sp>
        <p:sp>
          <p:nvSpPr>
            <p:cNvPr id="70" name="TextBox 69">
              <a:extLst>
                <a:ext uri="{FF2B5EF4-FFF2-40B4-BE49-F238E27FC236}">
                  <a16:creationId xmlns:a16="http://schemas.microsoft.com/office/drawing/2014/main" id="{DC1558C4-6967-7CD2-6DEE-F647ED6FA059}"/>
                </a:ext>
              </a:extLst>
            </p:cNvPr>
            <p:cNvSpPr txBox="1"/>
            <p:nvPr/>
          </p:nvSpPr>
          <p:spPr>
            <a:xfrm>
              <a:off x="15373561" y="3821602"/>
              <a:ext cx="13011960" cy="769441"/>
            </a:xfrm>
            <a:prstGeom prst="rect">
              <a:avLst/>
            </a:prstGeom>
            <a:solidFill>
              <a:srgbClr val="0065BD"/>
            </a:solidFill>
            <a:ln w="57150">
              <a:solidFill>
                <a:srgbClr val="0065BD"/>
              </a:solidFill>
            </a:ln>
          </p:spPr>
          <p:txBody>
            <a:bodyPr wrap="square" lIns="540000" rtlCol="0">
              <a:spAutoFit/>
            </a:bodyPr>
            <a:lstStyle/>
            <a:p>
              <a:r>
                <a:rPr lang="en-GB" sz="4400" b="1" dirty="0">
                  <a:ln>
                    <a:noFill/>
                  </a:ln>
                  <a:solidFill>
                    <a:schemeClr val="bg1"/>
                  </a:solidFill>
                  <a:latin typeface="Arial" panose="020B0604020202020204" pitchFamily="34" charset="0"/>
                  <a:cs typeface="Arial" panose="020B0604020202020204" pitchFamily="34" charset="0"/>
                </a:rPr>
                <a:t>  MQT Bench</a:t>
              </a:r>
              <a:endParaRPr lang="en-NL" sz="4400" b="1" dirty="0">
                <a:ln>
                  <a:noFill/>
                </a:ln>
                <a:solidFill>
                  <a:schemeClr val="bg1"/>
                </a:solidFill>
                <a:latin typeface="Arial" panose="020B0604020202020204" pitchFamily="34" charset="0"/>
                <a:cs typeface="Arial" panose="020B0604020202020204" pitchFamily="34" charset="0"/>
              </a:endParaRPr>
            </a:p>
          </p:txBody>
        </p:sp>
        <p:sp>
          <p:nvSpPr>
            <p:cNvPr id="71" name="TextBox 70">
              <a:extLst>
                <a:ext uri="{FF2B5EF4-FFF2-40B4-BE49-F238E27FC236}">
                  <a16:creationId xmlns:a16="http://schemas.microsoft.com/office/drawing/2014/main" id="{A2249BF2-1965-D7D4-7B1F-1C563534A011}"/>
                </a:ext>
              </a:extLst>
            </p:cNvPr>
            <p:cNvSpPr txBox="1"/>
            <p:nvPr/>
          </p:nvSpPr>
          <p:spPr>
            <a:xfrm>
              <a:off x="24809973" y="3926574"/>
              <a:ext cx="3510000" cy="523220"/>
            </a:xfrm>
            <a:prstGeom prst="rect">
              <a:avLst/>
            </a:prstGeom>
            <a:solidFill>
              <a:schemeClr val="bg1"/>
            </a:solidFill>
            <a:ln w="63500">
              <a:solidFill>
                <a:srgbClr val="0065BD"/>
              </a:solidFill>
            </a:ln>
          </p:spPr>
          <p:txBody>
            <a:bodyPr wrap="square" lIns="540000" rtlCol="0">
              <a:spAutoFit/>
            </a:bodyPr>
            <a:lstStyle/>
            <a:p>
              <a:pPr algn="r"/>
              <a:r>
                <a:rPr lang="en-GB" sz="2800" b="1" dirty="0">
                  <a:solidFill>
                    <a:srgbClr val="0065BD"/>
                  </a:solidFill>
                  <a:latin typeface="Arial" panose="020B0604020202020204" pitchFamily="34" charset="0"/>
                  <a:cs typeface="Arial" panose="020B0604020202020204" pitchFamily="34" charset="0"/>
                </a:rPr>
                <a:t>Application</a:t>
              </a:r>
              <a:endParaRPr lang="en-NL" sz="2800" b="1" dirty="0">
                <a:solidFill>
                  <a:srgbClr val="0065BD"/>
                </a:solidFill>
                <a:latin typeface="Arial" panose="020B0604020202020204" pitchFamily="34" charset="0"/>
                <a:cs typeface="Arial" panose="020B0604020202020204" pitchFamily="34" charset="0"/>
              </a:endParaRPr>
            </a:p>
          </p:txBody>
        </p:sp>
        <p:grpSp>
          <p:nvGrpSpPr>
            <p:cNvPr id="245" name="Group 244">
              <a:extLst>
                <a:ext uri="{FF2B5EF4-FFF2-40B4-BE49-F238E27FC236}">
                  <a16:creationId xmlns:a16="http://schemas.microsoft.com/office/drawing/2014/main" id="{CC98D10D-78BD-3A46-D179-4B4141C79B65}"/>
                </a:ext>
              </a:extLst>
            </p:cNvPr>
            <p:cNvGrpSpPr/>
            <p:nvPr/>
          </p:nvGrpSpPr>
          <p:grpSpPr>
            <a:xfrm>
              <a:off x="15449456" y="3936322"/>
              <a:ext cx="646879" cy="540000"/>
              <a:chOff x="1858334" y="3936322"/>
              <a:chExt cx="646879" cy="540000"/>
            </a:xfrm>
          </p:grpSpPr>
          <p:sp>
            <p:nvSpPr>
              <p:cNvPr id="246" name="Oval 245">
                <a:extLst>
                  <a:ext uri="{FF2B5EF4-FFF2-40B4-BE49-F238E27FC236}">
                    <a16:creationId xmlns:a16="http://schemas.microsoft.com/office/drawing/2014/main" id="{02BCEA5F-796E-A87C-4B00-1033851BFB83}"/>
                  </a:ext>
                </a:extLst>
              </p:cNvPr>
              <p:cNvSpPr/>
              <p:nvPr/>
            </p:nvSpPr>
            <p:spPr>
              <a:xfrm>
                <a:off x="1911773" y="3936322"/>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247" name="TextBox 246">
                <a:extLst>
                  <a:ext uri="{FF2B5EF4-FFF2-40B4-BE49-F238E27FC236}">
                    <a16:creationId xmlns:a16="http://schemas.microsoft.com/office/drawing/2014/main" id="{9B5D8EE2-0561-E7AF-0D95-60C92FE370E2}"/>
                  </a:ext>
                </a:extLst>
              </p:cNvPr>
              <p:cNvSpPr txBox="1"/>
              <p:nvPr/>
            </p:nvSpPr>
            <p:spPr>
              <a:xfrm>
                <a:off x="1858334" y="3978238"/>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2</a:t>
                </a:r>
                <a:endParaRPr lang="en-DE" sz="2800" dirty="0">
                  <a:solidFill>
                    <a:srgbClr val="0065BD"/>
                  </a:solidFill>
                  <a:latin typeface="Arial" panose="020B0604020202020204" pitchFamily="34" charset="0"/>
                  <a:cs typeface="Arial" panose="020B0604020202020204" pitchFamily="34" charset="0"/>
                </a:endParaRPr>
              </a:p>
            </p:txBody>
          </p:sp>
        </p:grpSp>
        <p:sp>
          <p:nvSpPr>
            <p:cNvPr id="2069" name="TextBox 2068">
              <a:extLst>
                <a:ext uri="{FF2B5EF4-FFF2-40B4-BE49-F238E27FC236}">
                  <a16:creationId xmlns:a16="http://schemas.microsoft.com/office/drawing/2014/main" id="{94E1C4F4-9831-BEF2-4D72-CC051575C11B}"/>
                </a:ext>
              </a:extLst>
            </p:cNvPr>
            <p:cNvSpPr txBox="1"/>
            <p:nvPr/>
          </p:nvSpPr>
          <p:spPr>
            <a:xfrm>
              <a:off x="15700975" y="6166145"/>
              <a:ext cx="9299655" cy="1200329"/>
            </a:xfrm>
            <a:prstGeom prst="rect">
              <a:avLst/>
            </a:prstGeom>
            <a:noFill/>
          </p:spPr>
          <p:txBody>
            <a:bodyPr wrap="square" rtlCol="0" anchor="b">
              <a:spAutoFit/>
            </a:bodyPr>
            <a:lstStyle/>
            <a:p>
              <a:r>
                <a:rPr lang="en-GB" sz="3600" b="1" dirty="0" err="1">
                  <a:solidFill>
                    <a:srgbClr val="64A0C9"/>
                  </a:solidFill>
                  <a:latin typeface="Arial" panose="020B0604020202020204" pitchFamily="34" charset="0"/>
                  <a:cs typeface="Arial" panose="020B0604020202020204" pitchFamily="34" charset="0"/>
                </a:rPr>
                <a:t>www.cda.cit.tum.de</a:t>
              </a:r>
              <a:r>
                <a:rPr lang="en-GB" sz="3600" b="1" dirty="0">
                  <a:solidFill>
                    <a:srgbClr val="64A0C9"/>
                  </a:solidFill>
                  <a:latin typeface="Arial" panose="020B0604020202020204" pitchFamily="34" charset="0"/>
                  <a:cs typeface="Arial" panose="020B0604020202020204" pitchFamily="34" charset="0"/>
                </a:rPr>
                <a:t>/</a:t>
              </a:r>
              <a:r>
                <a:rPr lang="en-GB" sz="3600" b="1" dirty="0" err="1">
                  <a:solidFill>
                    <a:srgbClr val="64A0C9"/>
                  </a:solidFill>
                  <a:latin typeface="Arial" panose="020B0604020202020204" pitchFamily="34" charset="0"/>
                  <a:cs typeface="Arial" panose="020B0604020202020204" pitchFamily="34" charset="0"/>
                </a:rPr>
                <a:t>mqtbench</a:t>
              </a:r>
              <a:endParaRPr lang="en-GB" sz="3600" b="1" dirty="0">
                <a:solidFill>
                  <a:srgbClr val="64A0C9"/>
                </a:solidFill>
                <a:latin typeface="Arial" panose="020B0604020202020204" pitchFamily="34" charset="0"/>
                <a:cs typeface="Arial" panose="020B0604020202020204" pitchFamily="34" charset="0"/>
              </a:endParaRPr>
            </a:p>
            <a:p>
              <a:r>
                <a:rPr lang="en-GB" sz="3600" b="1" dirty="0" err="1">
                  <a:solidFill>
                    <a:srgbClr val="64A0C9"/>
                  </a:solidFill>
                  <a:latin typeface="Arial" panose="020B0604020202020204" pitchFamily="34" charset="0"/>
                  <a:cs typeface="Arial" panose="020B0604020202020204" pitchFamily="34" charset="0"/>
                </a:rPr>
                <a:t>github.com</a:t>
              </a:r>
              <a:r>
                <a:rPr lang="en-GB" sz="3600" b="1" dirty="0">
                  <a:solidFill>
                    <a:srgbClr val="64A0C9"/>
                  </a:solidFill>
                  <a:latin typeface="Arial" panose="020B0604020202020204" pitchFamily="34" charset="0"/>
                  <a:cs typeface="Arial" panose="020B0604020202020204" pitchFamily="34" charset="0"/>
                </a:rPr>
                <a:t>/</a:t>
              </a:r>
              <a:r>
                <a:rPr lang="en-GB" sz="3600" b="1" dirty="0" err="1">
                  <a:solidFill>
                    <a:srgbClr val="64A0C9"/>
                  </a:solidFill>
                  <a:latin typeface="Arial" panose="020B0604020202020204" pitchFamily="34" charset="0"/>
                  <a:cs typeface="Arial" panose="020B0604020202020204" pitchFamily="34" charset="0"/>
                </a:rPr>
                <a:t>cda</a:t>
              </a:r>
              <a:r>
                <a:rPr lang="en-GB" sz="3600" b="1" dirty="0">
                  <a:solidFill>
                    <a:srgbClr val="64A0C9"/>
                  </a:solidFill>
                  <a:latin typeface="Arial" panose="020B0604020202020204" pitchFamily="34" charset="0"/>
                  <a:cs typeface="Arial" panose="020B0604020202020204" pitchFamily="34" charset="0"/>
                </a:rPr>
                <a:t>-tum/</a:t>
              </a:r>
              <a:r>
                <a:rPr lang="en-GB" sz="3600" b="1" dirty="0" err="1">
                  <a:solidFill>
                    <a:srgbClr val="64A0C9"/>
                  </a:solidFill>
                  <a:latin typeface="Arial" panose="020B0604020202020204" pitchFamily="34" charset="0"/>
                  <a:cs typeface="Arial" panose="020B0604020202020204" pitchFamily="34" charset="0"/>
                </a:rPr>
                <a:t>mqt</a:t>
              </a:r>
              <a:r>
                <a:rPr lang="en-GB" sz="3600" b="1" dirty="0">
                  <a:solidFill>
                    <a:srgbClr val="64A0C9"/>
                  </a:solidFill>
                  <a:latin typeface="Arial" panose="020B0604020202020204" pitchFamily="34" charset="0"/>
                  <a:cs typeface="Arial" panose="020B0604020202020204" pitchFamily="34" charset="0"/>
                </a:rPr>
                <a:t>-bench</a:t>
              </a:r>
              <a:endParaRPr lang="en-DE" sz="3600" b="1" dirty="0">
                <a:solidFill>
                  <a:srgbClr val="64A0C9"/>
                </a:solidFill>
                <a:latin typeface="Arial" panose="020B0604020202020204" pitchFamily="34" charset="0"/>
                <a:cs typeface="Arial" panose="020B0604020202020204" pitchFamily="34" charset="0"/>
              </a:endParaRPr>
            </a:p>
          </p:txBody>
        </p:sp>
        <p:pic>
          <p:nvPicPr>
            <p:cNvPr id="72" name="Graphic 71">
              <a:extLst>
                <a:ext uri="{FF2B5EF4-FFF2-40B4-BE49-F238E27FC236}">
                  <a16:creationId xmlns:a16="http://schemas.microsoft.com/office/drawing/2014/main" id="{3252EE99-D94F-7DC7-C8BD-02B13B85A540}"/>
                </a:ext>
              </a:extLst>
            </p:cNvPr>
            <p:cNvPicPr>
              <a:picLocks noChangeAspect="1"/>
            </p:cNvPicPr>
            <p:nvPr/>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l="-209" t="50954" r="71543" b="-2793"/>
            <a:stretch/>
          </p:blipFill>
          <p:spPr>
            <a:xfrm>
              <a:off x="24230328" y="4804646"/>
              <a:ext cx="3220359" cy="2316577"/>
            </a:xfrm>
            <a:prstGeom prst="rect">
              <a:avLst/>
            </a:prstGeom>
          </p:spPr>
        </p:pic>
        <p:grpSp>
          <p:nvGrpSpPr>
            <p:cNvPr id="33" name="Group 32">
              <a:extLst>
                <a:ext uri="{FF2B5EF4-FFF2-40B4-BE49-F238E27FC236}">
                  <a16:creationId xmlns:a16="http://schemas.microsoft.com/office/drawing/2014/main" id="{2C2BAFBE-B298-3BF7-C8A3-2B5DE280F818}"/>
                </a:ext>
              </a:extLst>
            </p:cNvPr>
            <p:cNvGrpSpPr/>
            <p:nvPr/>
          </p:nvGrpSpPr>
          <p:grpSpPr>
            <a:xfrm>
              <a:off x="25842689" y="5818124"/>
              <a:ext cx="3429513" cy="1506740"/>
              <a:chOff x="25842689" y="5818124"/>
              <a:chExt cx="3429513" cy="1506740"/>
            </a:xfrm>
          </p:grpSpPr>
          <p:sp>
            <p:nvSpPr>
              <p:cNvPr id="183" name="Rectangle 46">
                <a:extLst>
                  <a:ext uri="{FF2B5EF4-FFF2-40B4-BE49-F238E27FC236}">
                    <a16:creationId xmlns:a16="http://schemas.microsoft.com/office/drawing/2014/main" id="{2CD4BF66-7768-D854-6EAD-EA4CDE732BA3}"/>
                  </a:ext>
                </a:extLst>
              </p:cNvPr>
              <p:cNvSpPr/>
              <p:nvPr/>
            </p:nvSpPr>
            <p:spPr>
              <a:xfrm rot="18900000">
                <a:off x="25842689" y="6115269"/>
                <a:ext cx="3429513" cy="1124761"/>
              </a:xfrm>
              <a:custGeom>
                <a:avLst/>
                <a:gdLst>
                  <a:gd name="connsiteX0" fmla="*/ 0 w 3672408"/>
                  <a:gd name="connsiteY0" fmla="*/ 0 h 1152128"/>
                  <a:gd name="connsiteX1" fmla="*/ 3672408 w 3672408"/>
                  <a:gd name="connsiteY1" fmla="*/ 0 h 1152128"/>
                  <a:gd name="connsiteX2" fmla="*/ 3672408 w 3672408"/>
                  <a:gd name="connsiteY2" fmla="*/ 1152128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31821 w 3672408"/>
                  <a:gd name="connsiteY2" fmla="*/ 1121820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04452 w 3672408"/>
                  <a:gd name="connsiteY2" fmla="*/ 1114979 h 1152128"/>
                  <a:gd name="connsiteX3" fmla="*/ 0 w 3672408"/>
                  <a:gd name="connsiteY3" fmla="*/ 1152128 h 1152128"/>
                  <a:gd name="connsiteX4" fmla="*/ 0 w 3672408"/>
                  <a:gd name="connsiteY4" fmla="*/ 0 h 1152128"/>
                  <a:gd name="connsiteX0" fmla="*/ 0 w 3689514"/>
                  <a:gd name="connsiteY0" fmla="*/ 0 h 1152128"/>
                  <a:gd name="connsiteX1" fmla="*/ 3689514 w 3689514"/>
                  <a:gd name="connsiteY1" fmla="*/ 17105 h 1152128"/>
                  <a:gd name="connsiteX2" fmla="*/ 2604452 w 3689514"/>
                  <a:gd name="connsiteY2" fmla="*/ 1114979 h 1152128"/>
                  <a:gd name="connsiteX3" fmla="*/ 0 w 3689514"/>
                  <a:gd name="connsiteY3" fmla="*/ 1152128 h 1152128"/>
                  <a:gd name="connsiteX4" fmla="*/ 0 w 3689514"/>
                  <a:gd name="connsiteY4" fmla="*/ 0 h 1152128"/>
                  <a:gd name="connsiteX0" fmla="*/ 0 w 3689514"/>
                  <a:gd name="connsiteY0" fmla="*/ 0 h 1138445"/>
                  <a:gd name="connsiteX1" fmla="*/ 3689514 w 3689514"/>
                  <a:gd name="connsiteY1" fmla="*/ 17105 h 1138445"/>
                  <a:gd name="connsiteX2" fmla="*/ 2604452 w 3689514"/>
                  <a:gd name="connsiteY2" fmla="*/ 1114979 h 1138445"/>
                  <a:gd name="connsiteX3" fmla="*/ 1361578 w 3689514"/>
                  <a:gd name="connsiteY3" fmla="*/ 1138445 h 1138445"/>
                  <a:gd name="connsiteX4" fmla="*/ 0 w 3689514"/>
                  <a:gd name="connsiteY4" fmla="*/ 0 h 1138445"/>
                  <a:gd name="connsiteX0" fmla="*/ 0 w 3429513"/>
                  <a:gd name="connsiteY0" fmla="*/ 0 h 1131603"/>
                  <a:gd name="connsiteX1" fmla="*/ 3429513 w 3429513"/>
                  <a:gd name="connsiteY1" fmla="*/ 10263 h 1131603"/>
                  <a:gd name="connsiteX2" fmla="*/ 2344451 w 3429513"/>
                  <a:gd name="connsiteY2" fmla="*/ 1108137 h 1131603"/>
                  <a:gd name="connsiteX3" fmla="*/ 1101577 w 3429513"/>
                  <a:gd name="connsiteY3" fmla="*/ 1131603 h 1131603"/>
                  <a:gd name="connsiteX4" fmla="*/ 0 w 3429513"/>
                  <a:gd name="connsiteY4" fmla="*/ 0 h 1131603"/>
                  <a:gd name="connsiteX0" fmla="*/ 0 w 3429513"/>
                  <a:gd name="connsiteY0" fmla="*/ 0 h 1124761"/>
                  <a:gd name="connsiteX1" fmla="*/ 3429513 w 3429513"/>
                  <a:gd name="connsiteY1" fmla="*/ 10263 h 1124761"/>
                  <a:gd name="connsiteX2" fmla="*/ 2344451 w 3429513"/>
                  <a:gd name="connsiteY2" fmla="*/ 1108137 h 1124761"/>
                  <a:gd name="connsiteX3" fmla="*/ 1115261 w 3429513"/>
                  <a:gd name="connsiteY3" fmla="*/ 1124761 h 1124761"/>
                  <a:gd name="connsiteX4" fmla="*/ 0 w 3429513"/>
                  <a:gd name="connsiteY4" fmla="*/ 0 h 1124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513" h="1124761">
                    <a:moveTo>
                      <a:pt x="0" y="0"/>
                    </a:moveTo>
                    <a:lnTo>
                      <a:pt x="3429513" y="10263"/>
                    </a:lnTo>
                    <a:lnTo>
                      <a:pt x="2344451" y="1108137"/>
                    </a:lnTo>
                    <a:lnTo>
                      <a:pt x="1115261" y="1124761"/>
                    </a:lnTo>
                    <a:lnTo>
                      <a:pt x="0" y="0"/>
                    </a:lnTo>
                    <a:close/>
                  </a:path>
                </a:pathLst>
              </a:cu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84" name="TextBox 183">
                <a:extLst>
                  <a:ext uri="{FF2B5EF4-FFF2-40B4-BE49-F238E27FC236}">
                    <a16:creationId xmlns:a16="http://schemas.microsoft.com/office/drawing/2014/main" id="{9217501C-1873-C025-35F1-0FDB5FE871DD}"/>
                  </a:ext>
                </a:extLst>
              </p:cNvPr>
              <p:cNvSpPr txBox="1"/>
              <p:nvPr/>
            </p:nvSpPr>
            <p:spPr>
              <a:xfrm rot="18900000">
                <a:off x="26747926" y="5818124"/>
                <a:ext cx="2110088" cy="1281029"/>
              </a:xfrm>
              <a:prstGeom prst="rect">
                <a:avLst/>
              </a:prstGeom>
              <a:noFill/>
              <a:ln w="63500">
                <a:noFill/>
              </a:ln>
            </p:spPr>
            <p:txBody>
              <a:bodyPr wrap="square" lIns="360000" tIns="360000" rIns="360000" bIns="360000" rtlCol="0">
                <a:spAutoFit/>
              </a:bodyPr>
              <a:lstStyle/>
              <a:p>
                <a:pPr algn="ctr" rtl="0"/>
                <a:r>
                  <a:rPr lang="de-DE" sz="3600" kern="1200" baseline="0" dirty="0">
                    <a:solidFill>
                      <a:schemeClr val="bg1"/>
                    </a:solidFill>
                    <a:latin typeface="Arial"/>
                  </a:rPr>
                  <a:t>PyPI</a:t>
                </a:r>
              </a:p>
            </p:txBody>
          </p:sp>
          <p:pic>
            <p:nvPicPr>
              <p:cNvPr id="185" name="Picture 184">
                <a:extLst>
                  <a:ext uri="{FF2B5EF4-FFF2-40B4-BE49-F238E27FC236}">
                    <a16:creationId xmlns:a16="http://schemas.microsoft.com/office/drawing/2014/main" id="{3A91231D-8B3D-3EEA-CC18-61C39BF81712}"/>
                  </a:ext>
                </a:extLst>
              </p:cNvPr>
              <p:cNvPicPr>
                <a:picLocks noChangeAspect="1"/>
              </p:cNvPicPr>
              <p:nvPr/>
            </p:nvPicPr>
            <p:blipFill>
              <a:blip r:embed="rId3"/>
              <a:stretch>
                <a:fillRect/>
              </a:stretch>
            </p:blipFill>
            <p:spPr>
              <a:xfrm rot="18900000">
                <a:off x="26945842" y="6818195"/>
                <a:ext cx="506669" cy="506669"/>
              </a:xfrm>
              <a:prstGeom prst="rect">
                <a:avLst/>
              </a:prstGeom>
            </p:spPr>
          </p:pic>
        </p:grpSp>
      </p:grpSp>
      <p:grpSp>
        <p:nvGrpSpPr>
          <p:cNvPr id="152" name="Group 151">
            <a:extLst>
              <a:ext uri="{FF2B5EF4-FFF2-40B4-BE49-F238E27FC236}">
                <a16:creationId xmlns:a16="http://schemas.microsoft.com/office/drawing/2014/main" id="{DDF3A613-239E-71B1-0AC2-FBBA3DE6894E}"/>
              </a:ext>
            </a:extLst>
          </p:cNvPr>
          <p:cNvGrpSpPr/>
          <p:nvPr/>
        </p:nvGrpSpPr>
        <p:grpSpPr>
          <a:xfrm>
            <a:off x="1800000" y="8863537"/>
            <a:ext cx="13887404" cy="3672572"/>
            <a:chOff x="1800000" y="7819698"/>
            <a:chExt cx="13887404" cy="3672572"/>
          </a:xfrm>
        </p:grpSpPr>
        <p:sp>
          <p:nvSpPr>
            <p:cNvPr id="83" name="Rectangle 82">
              <a:extLst>
                <a:ext uri="{FF2B5EF4-FFF2-40B4-BE49-F238E27FC236}">
                  <a16:creationId xmlns:a16="http://schemas.microsoft.com/office/drawing/2014/main" id="{E1E328CF-27D8-56D4-01FB-84F8E222940B}"/>
                </a:ext>
              </a:extLst>
            </p:cNvPr>
            <p:cNvSpPr/>
            <p:nvPr/>
          </p:nvSpPr>
          <p:spPr>
            <a:xfrm>
              <a:off x="1800002" y="8551070"/>
              <a:ext cx="13010396" cy="2941200"/>
            </a:xfrm>
            <a:prstGeom prst="rect">
              <a:avLst/>
            </a:prstGeom>
            <a:solidFill>
              <a:schemeClr val="bg1"/>
            </a:solidFill>
            <a:ln w="57150">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4" name="TextBox 83">
              <a:extLst>
                <a:ext uri="{FF2B5EF4-FFF2-40B4-BE49-F238E27FC236}">
                  <a16:creationId xmlns:a16="http://schemas.microsoft.com/office/drawing/2014/main" id="{F0745B94-3972-0786-31BC-E43A588190F7}"/>
                </a:ext>
              </a:extLst>
            </p:cNvPr>
            <p:cNvSpPr txBox="1"/>
            <p:nvPr/>
          </p:nvSpPr>
          <p:spPr>
            <a:xfrm>
              <a:off x="1800000" y="8551070"/>
              <a:ext cx="9436414" cy="1835027"/>
            </a:xfrm>
            <a:prstGeom prst="rect">
              <a:avLst/>
            </a:prstGeom>
            <a:noFill/>
            <a:ln w="63500">
              <a:noFill/>
            </a:ln>
          </p:spPr>
          <p:txBody>
            <a:bodyPr wrap="square" lIns="360000" tIns="360000" rIns="360000" bIns="360000" rtlCol="0">
              <a:spAutoFit/>
            </a:bodyPr>
            <a:lstStyle/>
            <a:p>
              <a:pPr rtl="0"/>
              <a:r>
                <a:rPr lang="de-DE" sz="3600" kern="1200" baseline="0" dirty="0">
                  <a:solidFill>
                    <a:srgbClr val="000000"/>
                  </a:solidFill>
                  <a:latin typeface="Arial"/>
                </a:rPr>
                <a:t>A Tool </a:t>
              </a:r>
              <a:r>
                <a:rPr lang="de-DE" sz="3600" kern="1200" baseline="0" dirty="0" err="1">
                  <a:solidFill>
                    <a:srgbClr val="000000"/>
                  </a:solidFill>
                  <a:latin typeface="Arial"/>
                </a:rPr>
                <a:t>for</a:t>
              </a:r>
              <a:r>
                <a:rPr lang="de-DE" sz="3600" kern="1200" baseline="0" dirty="0">
                  <a:solidFill>
                    <a:srgbClr val="000000"/>
                  </a:solidFill>
                  <a:latin typeface="Arial"/>
                </a:rPr>
                <a:t> </a:t>
              </a:r>
              <a:r>
                <a:rPr lang="de-DE" sz="3600" kern="1200" baseline="0" dirty="0" err="1">
                  <a:solidFill>
                    <a:srgbClr val="000000"/>
                  </a:solidFill>
                  <a:latin typeface="Arial"/>
                </a:rPr>
                <a:t>Classical</a:t>
              </a:r>
              <a:r>
                <a:rPr lang="de-DE" sz="3600" kern="1200" baseline="0" dirty="0">
                  <a:solidFill>
                    <a:srgbClr val="000000"/>
                  </a:solidFill>
                  <a:latin typeface="Arial"/>
                </a:rPr>
                <a:t> Quantum Circuit Simulation </a:t>
              </a:r>
              <a:r>
                <a:rPr lang="de-DE" sz="3600" kern="1200" baseline="0" dirty="0" err="1">
                  <a:solidFill>
                    <a:srgbClr val="000000"/>
                  </a:solidFill>
                  <a:latin typeface="Arial"/>
                </a:rPr>
                <a:t>based</a:t>
              </a:r>
              <a:r>
                <a:rPr lang="de-DE" sz="3600" kern="1200" baseline="0" dirty="0">
                  <a:solidFill>
                    <a:srgbClr val="000000"/>
                  </a:solidFill>
                  <a:latin typeface="Arial"/>
                </a:rPr>
                <a:t> on </a:t>
              </a:r>
              <a:r>
                <a:rPr lang="de-DE" sz="3600" kern="1200" baseline="0" dirty="0" err="1">
                  <a:solidFill>
                    <a:srgbClr val="000000"/>
                  </a:solidFill>
                  <a:latin typeface="Arial"/>
                </a:rPr>
                <a:t>Decision</a:t>
              </a:r>
              <a:r>
                <a:rPr lang="de-DE" sz="3600" kern="1200" baseline="0" dirty="0">
                  <a:solidFill>
                    <a:srgbClr val="000000"/>
                  </a:solidFill>
                  <a:latin typeface="Arial"/>
                </a:rPr>
                <a:t> </a:t>
              </a:r>
              <a:r>
                <a:rPr lang="de-DE" sz="3600" kern="1200" baseline="0" dirty="0" err="1">
                  <a:solidFill>
                    <a:srgbClr val="000000"/>
                  </a:solidFill>
                  <a:latin typeface="Arial"/>
                </a:rPr>
                <a:t>Diagrams</a:t>
              </a:r>
              <a:endParaRPr lang="de-DE" sz="3600" kern="1200" baseline="0" dirty="0">
                <a:solidFill>
                  <a:srgbClr val="000000"/>
                </a:solidFill>
                <a:latin typeface="Arial"/>
              </a:endParaRPr>
            </a:p>
          </p:txBody>
        </p:sp>
        <p:sp>
          <p:nvSpPr>
            <p:cNvPr id="85" name="TextBox 84">
              <a:extLst>
                <a:ext uri="{FF2B5EF4-FFF2-40B4-BE49-F238E27FC236}">
                  <a16:creationId xmlns:a16="http://schemas.microsoft.com/office/drawing/2014/main" id="{5D8DC0E5-A9AE-AEC6-2E5B-DBD4E6E43492}"/>
                </a:ext>
              </a:extLst>
            </p:cNvPr>
            <p:cNvSpPr txBox="1"/>
            <p:nvPr/>
          </p:nvSpPr>
          <p:spPr>
            <a:xfrm>
              <a:off x="1800002" y="7819698"/>
              <a:ext cx="13011960" cy="769441"/>
            </a:xfrm>
            <a:prstGeom prst="rect">
              <a:avLst/>
            </a:prstGeom>
            <a:solidFill>
              <a:srgbClr val="0065BD"/>
            </a:solidFill>
            <a:ln w="57150">
              <a:solidFill>
                <a:srgbClr val="0065BD"/>
              </a:solidFill>
            </a:ln>
          </p:spPr>
          <p:txBody>
            <a:bodyPr wrap="square" lIns="540000" rtlCol="0">
              <a:spAutoFit/>
            </a:bodyPr>
            <a:lstStyle/>
            <a:p>
              <a:r>
                <a:rPr lang="en-GB" sz="4400" b="1" dirty="0">
                  <a:ln>
                    <a:noFill/>
                  </a:ln>
                  <a:solidFill>
                    <a:schemeClr val="bg1"/>
                  </a:solidFill>
                  <a:latin typeface="Arial" panose="020B0604020202020204" pitchFamily="34" charset="0"/>
                  <a:cs typeface="Arial" panose="020B0604020202020204" pitchFamily="34" charset="0"/>
                </a:rPr>
                <a:t>  MQT DDSIM</a:t>
              </a:r>
              <a:endParaRPr lang="en-NL" sz="4400" b="1" dirty="0">
                <a:ln>
                  <a:noFill/>
                </a:ln>
                <a:solidFill>
                  <a:schemeClr val="bg1"/>
                </a:solidFill>
                <a:latin typeface="Arial" panose="020B0604020202020204" pitchFamily="34" charset="0"/>
                <a:cs typeface="Arial" panose="020B0604020202020204" pitchFamily="34" charset="0"/>
              </a:endParaRPr>
            </a:p>
          </p:txBody>
        </p:sp>
        <p:sp>
          <p:nvSpPr>
            <p:cNvPr id="86" name="TextBox 85">
              <a:extLst>
                <a:ext uri="{FF2B5EF4-FFF2-40B4-BE49-F238E27FC236}">
                  <a16:creationId xmlns:a16="http://schemas.microsoft.com/office/drawing/2014/main" id="{E9262B9E-BDAC-FCF5-3EEC-B32B5BD5AA54}"/>
                </a:ext>
              </a:extLst>
            </p:cNvPr>
            <p:cNvSpPr txBox="1"/>
            <p:nvPr/>
          </p:nvSpPr>
          <p:spPr>
            <a:xfrm>
              <a:off x="11236414" y="7924670"/>
              <a:ext cx="3510000" cy="523220"/>
            </a:xfrm>
            <a:prstGeom prst="rect">
              <a:avLst/>
            </a:prstGeom>
            <a:solidFill>
              <a:schemeClr val="bg1"/>
            </a:solidFill>
            <a:ln w="63500">
              <a:solidFill>
                <a:srgbClr val="0065BD"/>
              </a:solidFill>
            </a:ln>
          </p:spPr>
          <p:txBody>
            <a:bodyPr wrap="square" lIns="540000" rtlCol="0">
              <a:spAutoFit/>
            </a:bodyPr>
            <a:lstStyle/>
            <a:p>
              <a:pPr algn="r"/>
              <a:r>
                <a:rPr lang="en-GB" sz="2800" b="1" dirty="0">
                  <a:solidFill>
                    <a:srgbClr val="0065BD"/>
                  </a:solidFill>
                  <a:latin typeface="Arial" panose="020B0604020202020204" pitchFamily="34" charset="0"/>
                  <a:cs typeface="Arial" panose="020B0604020202020204" pitchFamily="34" charset="0"/>
                </a:rPr>
                <a:t>Simulation</a:t>
              </a:r>
              <a:endParaRPr lang="en-NL" sz="2800" b="1" dirty="0">
                <a:solidFill>
                  <a:srgbClr val="0065BD"/>
                </a:solidFill>
                <a:latin typeface="Arial" panose="020B0604020202020204" pitchFamily="34" charset="0"/>
                <a:cs typeface="Arial" panose="020B0604020202020204" pitchFamily="34" charset="0"/>
              </a:endParaRPr>
            </a:p>
          </p:txBody>
        </p:sp>
        <p:grpSp>
          <p:nvGrpSpPr>
            <p:cNvPr id="244" name="Group 243">
              <a:extLst>
                <a:ext uri="{FF2B5EF4-FFF2-40B4-BE49-F238E27FC236}">
                  <a16:creationId xmlns:a16="http://schemas.microsoft.com/office/drawing/2014/main" id="{65DC8D1E-854C-5F0A-9E4E-9621510F4CB5}"/>
                </a:ext>
              </a:extLst>
            </p:cNvPr>
            <p:cNvGrpSpPr/>
            <p:nvPr/>
          </p:nvGrpSpPr>
          <p:grpSpPr>
            <a:xfrm>
              <a:off x="1858334" y="7934418"/>
              <a:ext cx="646879" cy="540000"/>
              <a:chOff x="1858334" y="7934418"/>
              <a:chExt cx="646879" cy="540000"/>
            </a:xfrm>
          </p:grpSpPr>
          <p:sp>
            <p:nvSpPr>
              <p:cNvPr id="12" name="Oval 11">
                <a:extLst>
                  <a:ext uri="{FF2B5EF4-FFF2-40B4-BE49-F238E27FC236}">
                    <a16:creationId xmlns:a16="http://schemas.microsoft.com/office/drawing/2014/main" id="{0A74A552-B590-3F5E-28BD-F6536B765B38}"/>
                  </a:ext>
                </a:extLst>
              </p:cNvPr>
              <p:cNvSpPr/>
              <p:nvPr/>
            </p:nvSpPr>
            <p:spPr>
              <a:xfrm>
                <a:off x="1911773" y="7934418"/>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13" name="TextBox 12">
                <a:extLst>
                  <a:ext uri="{FF2B5EF4-FFF2-40B4-BE49-F238E27FC236}">
                    <a16:creationId xmlns:a16="http://schemas.microsoft.com/office/drawing/2014/main" id="{7C265A66-B006-E8B8-9E7C-D6B3438860E8}"/>
                  </a:ext>
                </a:extLst>
              </p:cNvPr>
              <p:cNvSpPr txBox="1"/>
              <p:nvPr/>
            </p:nvSpPr>
            <p:spPr>
              <a:xfrm>
                <a:off x="1858334" y="7976334"/>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3</a:t>
                </a:r>
                <a:endParaRPr lang="en-DE" sz="2800" dirty="0">
                  <a:solidFill>
                    <a:srgbClr val="0065BD"/>
                  </a:solidFill>
                  <a:latin typeface="Arial" panose="020B0604020202020204" pitchFamily="34" charset="0"/>
                  <a:cs typeface="Arial" panose="020B0604020202020204" pitchFamily="34" charset="0"/>
                </a:endParaRPr>
              </a:p>
            </p:txBody>
          </p:sp>
        </p:grpSp>
        <p:sp>
          <p:nvSpPr>
            <p:cNvPr id="2062" name="TextBox 2061">
              <a:extLst>
                <a:ext uri="{FF2B5EF4-FFF2-40B4-BE49-F238E27FC236}">
                  <a16:creationId xmlns:a16="http://schemas.microsoft.com/office/drawing/2014/main" id="{38685C9E-3EF8-0C3E-88D1-5214BE93860D}"/>
                </a:ext>
              </a:extLst>
            </p:cNvPr>
            <p:cNvSpPr txBox="1"/>
            <p:nvPr/>
          </p:nvSpPr>
          <p:spPr>
            <a:xfrm>
              <a:off x="2148919" y="10228615"/>
              <a:ext cx="12263406" cy="1200329"/>
            </a:xfrm>
            <a:prstGeom prst="rect">
              <a:avLst/>
            </a:prstGeom>
            <a:noFill/>
          </p:spPr>
          <p:txBody>
            <a:bodyPr wrap="square" rtlCol="0" anchor="b">
              <a:spAutoFit/>
            </a:bodyPr>
            <a:lstStyle/>
            <a:p>
              <a:endParaRPr lang="en-GB" sz="3600" b="1" dirty="0">
                <a:solidFill>
                  <a:srgbClr val="64A0C9"/>
                </a:solidFill>
                <a:latin typeface="Arial" panose="020B0604020202020204" pitchFamily="34" charset="0"/>
                <a:cs typeface="Arial" panose="020B0604020202020204" pitchFamily="34" charset="0"/>
              </a:endParaRPr>
            </a:p>
            <a:p>
              <a:r>
                <a:rPr lang="en-GB" sz="3600" b="1" dirty="0" err="1">
                  <a:solidFill>
                    <a:srgbClr val="64A0C9"/>
                  </a:solidFill>
                  <a:latin typeface="Arial" panose="020B0604020202020204" pitchFamily="34" charset="0"/>
                  <a:cs typeface="Arial" panose="020B0604020202020204" pitchFamily="34" charset="0"/>
                </a:rPr>
                <a:t>github.com</a:t>
              </a:r>
              <a:r>
                <a:rPr lang="en-GB" sz="3600" b="1" dirty="0">
                  <a:solidFill>
                    <a:srgbClr val="64A0C9"/>
                  </a:solidFill>
                  <a:latin typeface="Arial" panose="020B0604020202020204" pitchFamily="34" charset="0"/>
                  <a:cs typeface="Arial" panose="020B0604020202020204" pitchFamily="34" charset="0"/>
                </a:rPr>
                <a:t>/</a:t>
              </a:r>
              <a:r>
                <a:rPr lang="en-GB" sz="3600" b="1" dirty="0" err="1">
                  <a:solidFill>
                    <a:srgbClr val="64A0C9"/>
                  </a:solidFill>
                  <a:latin typeface="Arial" panose="020B0604020202020204" pitchFamily="34" charset="0"/>
                  <a:cs typeface="Arial" panose="020B0604020202020204" pitchFamily="34" charset="0"/>
                </a:rPr>
                <a:t>cda</a:t>
              </a:r>
              <a:r>
                <a:rPr lang="en-GB" sz="3600" b="1" dirty="0">
                  <a:solidFill>
                    <a:srgbClr val="64A0C9"/>
                  </a:solidFill>
                  <a:latin typeface="Arial" panose="020B0604020202020204" pitchFamily="34" charset="0"/>
                  <a:cs typeface="Arial" panose="020B0604020202020204" pitchFamily="34" charset="0"/>
                </a:rPr>
                <a:t>-tum/</a:t>
              </a:r>
              <a:r>
                <a:rPr lang="en-GB" sz="3600" b="1" dirty="0" err="1">
                  <a:solidFill>
                    <a:srgbClr val="64A0C9"/>
                  </a:solidFill>
                  <a:latin typeface="Arial" panose="020B0604020202020204" pitchFamily="34" charset="0"/>
                  <a:cs typeface="Arial" panose="020B0604020202020204" pitchFamily="34" charset="0"/>
                </a:rPr>
                <a:t>mqt-ddsim</a:t>
              </a:r>
              <a:endParaRPr lang="en-DE" sz="3600" b="1" dirty="0">
                <a:solidFill>
                  <a:srgbClr val="64A0C9"/>
                </a:solidFill>
                <a:latin typeface="Arial" panose="020B0604020202020204" pitchFamily="34" charset="0"/>
                <a:cs typeface="Arial" panose="020B0604020202020204" pitchFamily="34" charset="0"/>
              </a:endParaRPr>
            </a:p>
          </p:txBody>
        </p:sp>
        <p:grpSp>
          <p:nvGrpSpPr>
            <p:cNvPr id="147" name="Group 146">
              <a:extLst>
                <a:ext uri="{FF2B5EF4-FFF2-40B4-BE49-F238E27FC236}">
                  <a16:creationId xmlns:a16="http://schemas.microsoft.com/office/drawing/2014/main" id="{E64B961F-F6F8-82CE-845B-C1DBC7A59CD1}"/>
                </a:ext>
              </a:extLst>
            </p:cNvPr>
            <p:cNvGrpSpPr/>
            <p:nvPr/>
          </p:nvGrpSpPr>
          <p:grpSpPr>
            <a:xfrm>
              <a:off x="12046405" y="8784033"/>
              <a:ext cx="3640999" cy="2533589"/>
              <a:chOff x="12046405" y="8784033"/>
              <a:chExt cx="3640999" cy="2533589"/>
            </a:xfrm>
          </p:grpSpPr>
          <p:pic>
            <p:nvPicPr>
              <p:cNvPr id="87" name="Graphic 86">
                <a:extLst>
                  <a:ext uri="{FF2B5EF4-FFF2-40B4-BE49-F238E27FC236}">
                    <a16:creationId xmlns:a16="http://schemas.microsoft.com/office/drawing/2014/main" id="{83A44006-543D-C9B4-D053-3021F865FD08}"/>
                  </a:ext>
                </a:extLst>
              </p:cNvPr>
              <p:cNvPicPr>
                <a:picLocks noChangeAspect="1"/>
              </p:cNvPicPr>
              <p:nvPr/>
            </p:nvPicPr>
            <p:blipFill rotWithShape="1">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rcRect t="14766" b="25041"/>
              <a:stretch/>
            </p:blipFill>
            <p:spPr>
              <a:xfrm>
                <a:off x="12046405" y="8784033"/>
                <a:ext cx="1433861" cy="2265617"/>
              </a:xfrm>
              <a:prstGeom prst="rect">
                <a:avLst/>
              </a:prstGeom>
            </p:spPr>
          </p:pic>
          <p:grpSp>
            <p:nvGrpSpPr>
              <p:cNvPr id="146" name="Group 145">
                <a:extLst>
                  <a:ext uri="{FF2B5EF4-FFF2-40B4-BE49-F238E27FC236}">
                    <a16:creationId xmlns:a16="http://schemas.microsoft.com/office/drawing/2014/main" id="{A8EDE24F-2792-22AC-992A-C046BC8FA6DF}"/>
                  </a:ext>
                </a:extLst>
              </p:cNvPr>
              <p:cNvGrpSpPr/>
              <p:nvPr/>
            </p:nvGrpSpPr>
            <p:grpSpPr>
              <a:xfrm>
                <a:off x="12257891" y="9810882"/>
                <a:ext cx="3429513" cy="1506740"/>
                <a:chOff x="12257891" y="9810882"/>
                <a:chExt cx="3429513" cy="1506740"/>
              </a:xfrm>
            </p:grpSpPr>
            <p:sp>
              <p:nvSpPr>
                <p:cNvPr id="27" name="Rectangle 46">
                  <a:extLst>
                    <a:ext uri="{FF2B5EF4-FFF2-40B4-BE49-F238E27FC236}">
                      <a16:creationId xmlns:a16="http://schemas.microsoft.com/office/drawing/2014/main" id="{E4B96AE2-D31A-10DA-3F55-8966F8C77F3A}"/>
                    </a:ext>
                  </a:extLst>
                </p:cNvPr>
                <p:cNvSpPr/>
                <p:nvPr/>
              </p:nvSpPr>
              <p:spPr>
                <a:xfrm rot="18900000">
                  <a:off x="12257891" y="10108027"/>
                  <a:ext cx="3429513" cy="1124761"/>
                </a:xfrm>
                <a:custGeom>
                  <a:avLst/>
                  <a:gdLst>
                    <a:gd name="connsiteX0" fmla="*/ 0 w 3672408"/>
                    <a:gd name="connsiteY0" fmla="*/ 0 h 1152128"/>
                    <a:gd name="connsiteX1" fmla="*/ 3672408 w 3672408"/>
                    <a:gd name="connsiteY1" fmla="*/ 0 h 1152128"/>
                    <a:gd name="connsiteX2" fmla="*/ 3672408 w 3672408"/>
                    <a:gd name="connsiteY2" fmla="*/ 1152128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31821 w 3672408"/>
                    <a:gd name="connsiteY2" fmla="*/ 1121820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04452 w 3672408"/>
                    <a:gd name="connsiteY2" fmla="*/ 1114979 h 1152128"/>
                    <a:gd name="connsiteX3" fmla="*/ 0 w 3672408"/>
                    <a:gd name="connsiteY3" fmla="*/ 1152128 h 1152128"/>
                    <a:gd name="connsiteX4" fmla="*/ 0 w 3672408"/>
                    <a:gd name="connsiteY4" fmla="*/ 0 h 1152128"/>
                    <a:gd name="connsiteX0" fmla="*/ 0 w 3689514"/>
                    <a:gd name="connsiteY0" fmla="*/ 0 h 1152128"/>
                    <a:gd name="connsiteX1" fmla="*/ 3689514 w 3689514"/>
                    <a:gd name="connsiteY1" fmla="*/ 17105 h 1152128"/>
                    <a:gd name="connsiteX2" fmla="*/ 2604452 w 3689514"/>
                    <a:gd name="connsiteY2" fmla="*/ 1114979 h 1152128"/>
                    <a:gd name="connsiteX3" fmla="*/ 0 w 3689514"/>
                    <a:gd name="connsiteY3" fmla="*/ 1152128 h 1152128"/>
                    <a:gd name="connsiteX4" fmla="*/ 0 w 3689514"/>
                    <a:gd name="connsiteY4" fmla="*/ 0 h 1152128"/>
                    <a:gd name="connsiteX0" fmla="*/ 0 w 3689514"/>
                    <a:gd name="connsiteY0" fmla="*/ 0 h 1138445"/>
                    <a:gd name="connsiteX1" fmla="*/ 3689514 w 3689514"/>
                    <a:gd name="connsiteY1" fmla="*/ 17105 h 1138445"/>
                    <a:gd name="connsiteX2" fmla="*/ 2604452 w 3689514"/>
                    <a:gd name="connsiteY2" fmla="*/ 1114979 h 1138445"/>
                    <a:gd name="connsiteX3" fmla="*/ 1361578 w 3689514"/>
                    <a:gd name="connsiteY3" fmla="*/ 1138445 h 1138445"/>
                    <a:gd name="connsiteX4" fmla="*/ 0 w 3689514"/>
                    <a:gd name="connsiteY4" fmla="*/ 0 h 1138445"/>
                    <a:gd name="connsiteX0" fmla="*/ 0 w 3429513"/>
                    <a:gd name="connsiteY0" fmla="*/ 0 h 1131603"/>
                    <a:gd name="connsiteX1" fmla="*/ 3429513 w 3429513"/>
                    <a:gd name="connsiteY1" fmla="*/ 10263 h 1131603"/>
                    <a:gd name="connsiteX2" fmla="*/ 2344451 w 3429513"/>
                    <a:gd name="connsiteY2" fmla="*/ 1108137 h 1131603"/>
                    <a:gd name="connsiteX3" fmla="*/ 1101577 w 3429513"/>
                    <a:gd name="connsiteY3" fmla="*/ 1131603 h 1131603"/>
                    <a:gd name="connsiteX4" fmla="*/ 0 w 3429513"/>
                    <a:gd name="connsiteY4" fmla="*/ 0 h 1131603"/>
                    <a:gd name="connsiteX0" fmla="*/ 0 w 3429513"/>
                    <a:gd name="connsiteY0" fmla="*/ 0 h 1124761"/>
                    <a:gd name="connsiteX1" fmla="*/ 3429513 w 3429513"/>
                    <a:gd name="connsiteY1" fmla="*/ 10263 h 1124761"/>
                    <a:gd name="connsiteX2" fmla="*/ 2344451 w 3429513"/>
                    <a:gd name="connsiteY2" fmla="*/ 1108137 h 1124761"/>
                    <a:gd name="connsiteX3" fmla="*/ 1115261 w 3429513"/>
                    <a:gd name="connsiteY3" fmla="*/ 1124761 h 1124761"/>
                    <a:gd name="connsiteX4" fmla="*/ 0 w 3429513"/>
                    <a:gd name="connsiteY4" fmla="*/ 0 h 1124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513" h="1124761">
                      <a:moveTo>
                        <a:pt x="0" y="0"/>
                      </a:moveTo>
                      <a:lnTo>
                        <a:pt x="3429513" y="10263"/>
                      </a:lnTo>
                      <a:lnTo>
                        <a:pt x="2344451" y="1108137"/>
                      </a:lnTo>
                      <a:lnTo>
                        <a:pt x="1115261" y="1124761"/>
                      </a:lnTo>
                      <a:lnTo>
                        <a:pt x="0" y="0"/>
                      </a:lnTo>
                      <a:close/>
                    </a:path>
                  </a:pathLst>
                </a:cu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8" name="TextBox 27">
                  <a:extLst>
                    <a:ext uri="{FF2B5EF4-FFF2-40B4-BE49-F238E27FC236}">
                      <a16:creationId xmlns:a16="http://schemas.microsoft.com/office/drawing/2014/main" id="{2CAB80F6-B073-E8FC-AD94-0D9EB3AB0F99}"/>
                    </a:ext>
                  </a:extLst>
                </p:cNvPr>
                <p:cNvSpPr txBox="1"/>
                <p:nvPr/>
              </p:nvSpPr>
              <p:spPr>
                <a:xfrm rot="18900000">
                  <a:off x="13163128" y="9810882"/>
                  <a:ext cx="2110088" cy="1281029"/>
                </a:xfrm>
                <a:prstGeom prst="rect">
                  <a:avLst/>
                </a:prstGeom>
                <a:noFill/>
                <a:ln w="63500">
                  <a:noFill/>
                </a:ln>
              </p:spPr>
              <p:txBody>
                <a:bodyPr wrap="square" lIns="360000" tIns="360000" rIns="360000" bIns="360000" rtlCol="0">
                  <a:spAutoFit/>
                </a:bodyPr>
                <a:lstStyle/>
                <a:p>
                  <a:pPr algn="ctr" rtl="0"/>
                  <a:r>
                    <a:rPr lang="de-DE" sz="3600" kern="1200" baseline="0" dirty="0">
                      <a:solidFill>
                        <a:schemeClr val="bg1"/>
                      </a:solidFill>
                      <a:latin typeface="Arial"/>
                    </a:rPr>
                    <a:t>PyPI</a:t>
                  </a:r>
                </a:p>
              </p:txBody>
            </p:sp>
            <p:pic>
              <p:nvPicPr>
                <p:cNvPr id="30" name="Picture 29">
                  <a:extLst>
                    <a:ext uri="{FF2B5EF4-FFF2-40B4-BE49-F238E27FC236}">
                      <a16:creationId xmlns:a16="http://schemas.microsoft.com/office/drawing/2014/main" id="{95B5948E-CB91-80F9-972D-2ECCCB6844B1}"/>
                    </a:ext>
                  </a:extLst>
                </p:cNvPr>
                <p:cNvPicPr>
                  <a:picLocks noChangeAspect="1"/>
                </p:cNvPicPr>
                <p:nvPr/>
              </p:nvPicPr>
              <p:blipFill>
                <a:blip r:embed="rId3"/>
                <a:stretch>
                  <a:fillRect/>
                </a:stretch>
              </p:blipFill>
              <p:spPr>
                <a:xfrm rot="18900000">
                  <a:off x="13361044" y="10810953"/>
                  <a:ext cx="506669" cy="506669"/>
                </a:xfrm>
                <a:prstGeom prst="rect">
                  <a:avLst/>
                </a:prstGeom>
              </p:spPr>
            </p:pic>
          </p:grpSp>
        </p:grpSp>
      </p:grpSp>
      <p:grpSp>
        <p:nvGrpSpPr>
          <p:cNvPr id="62" name="Group 61">
            <a:extLst>
              <a:ext uri="{FF2B5EF4-FFF2-40B4-BE49-F238E27FC236}">
                <a16:creationId xmlns:a16="http://schemas.microsoft.com/office/drawing/2014/main" id="{36771D16-C529-910A-CA99-0128F55447A8}"/>
              </a:ext>
            </a:extLst>
          </p:cNvPr>
          <p:cNvGrpSpPr/>
          <p:nvPr/>
        </p:nvGrpSpPr>
        <p:grpSpPr>
          <a:xfrm>
            <a:off x="12272000" y="34219170"/>
            <a:ext cx="3429513" cy="1506740"/>
            <a:chOff x="12447082" y="25019775"/>
            <a:chExt cx="3429513" cy="1506740"/>
          </a:xfrm>
        </p:grpSpPr>
        <p:sp>
          <p:nvSpPr>
            <p:cNvPr id="7" name="Rectangle 46">
              <a:extLst>
                <a:ext uri="{FF2B5EF4-FFF2-40B4-BE49-F238E27FC236}">
                  <a16:creationId xmlns:a16="http://schemas.microsoft.com/office/drawing/2014/main" id="{A5BEE08A-C925-255E-42FA-C2A15163CC37}"/>
                </a:ext>
              </a:extLst>
            </p:cNvPr>
            <p:cNvSpPr/>
            <p:nvPr/>
          </p:nvSpPr>
          <p:spPr>
            <a:xfrm rot="18900000">
              <a:off x="12447082" y="25316920"/>
              <a:ext cx="3429513" cy="1124761"/>
            </a:xfrm>
            <a:custGeom>
              <a:avLst/>
              <a:gdLst>
                <a:gd name="connsiteX0" fmla="*/ 0 w 3672408"/>
                <a:gd name="connsiteY0" fmla="*/ 0 h 1152128"/>
                <a:gd name="connsiteX1" fmla="*/ 3672408 w 3672408"/>
                <a:gd name="connsiteY1" fmla="*/ 0 h 1152128"/>
                <a:gd name="connsiteX2" fmla="*/ 3672408 w 3672408"/>
                <a:gd name="connsiteY2" fmla="*/ 1152128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31821 w 3672408"/>
                <a:gd name="connsiteY2" fmla="*/ 1121820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04452 w 3672408"/>
                <a:gd name="connsiteY2" fmla="*/ 1114979 h 1152128"/>
                <a:gd name="connsiteX3" fmla="*/ 0 w 3672408"/>
                <a:gd name="connsiteY3" fmla="*/ 1152128 h 1152128"/>
                <a:gd name="connsiteX4" fmla="*/ 0 w 3672408"/>
                <a:gd name="connsiteY4" fmla="*/ 0 h 1152128"/>
                <a:gd name="connsiteX0" fmla="*/ 0 w 3689514"/>
                <a:gd name="connsiteY0" fmla="*/ 0 h 1152128"/>
                <a:gd name="connsiteX1" fmla="*/ 3689514 w 3689514"/>
                <a:gd name="connsiteY1" fmla="*/ 17105 h 1152128"/>
                <a:gd name="connsiteX2" fmla="*/ 2604452 w 3689514"/>
                <a:gd name="connsiteY2" fmla="*/ 1114979 h 1152128"/>
                <a:gd name="connsiteX3" fmla="*/ 0 w 3689514"/>
                <a:gd name="connsiteY3" fmla="*/ 1152128 h 1152128"/>
                <a:gd name="connsiteX4" fmla="*/ 0 w 3689514"/>
                <a:gd name="connsiteY4" fmla="*/ 0 h 1152128"/>
                <a:gd name="connsiteX0" fmla="*/ 0 w 3689514"/>
                <a:gd name="connsiteY0" fmla="*/ 0 h 1138445"/>
                <a:gd name="connsiteX1" fmla="*/ 3689514 w 3689514"/>
                <a:gd name="connsiteY1" fmla="*/ 17105 h 1138445"/>
                <a:gd name="connsiteX2" fmla="*/ 2604452 w 3689514"/>
                <a:gd name="connsiteY2" fmla="*/ 1114979 h 1138445"/>
                <a:gd name="connsiteX3" fmla="*/ 1361578 w 3689514"/>
                <a:gd name="connsiteY3" fmla="*/ 1138445 h 1138445"/>
                <a:gd name="connsiteX4" fmla="*/ 0 w 3689514"/>
                <a:gd name="connsiteY4" fmla="*/ 0 h 1138445"/>
                <a:gd name="connsiteX0" fmla="*/ 0 w 3429513"/>
                <a:gd name="connsiteY0" fmla="*/ 0 h 1131603"/>
                <a:gd name="connsiteX1" fmla="*/ 3429513 w 3429513"/>
                <a:gd name="connsiteY1" fmla="*/ 10263 h 1131603"/>
                <a:gd name="connsiteX2" fmla="*/ 2344451 w 3429513"/>
                <a:gd name="connsiteY2" fmla="*/ 1108137 h 1131603"/>
                <a:gd name="connsiteX3" fmla="*/ 1101577 w 3429513"/>
                <a:gd name="connsiteY3" fmla="*/ 1131603 h 1131603"/>
                <a:gd name="connsiteX4" fmla="*/ 0 w 3429513"/>
                <a:gd name="connsiteY4" fmla="*/ 0 h 1131603"/>
                <a:gd name="connsiteX0" fmla="*/ 0 w 3429513"/>
                <a:gd name="connsiteY0" fmla="*/ 0 h 1124761"/>
                <a:gd name="connsiteX1" fmla="*/ 3429513 w 3429513"/>
                <a:gd name="connsiteY1" fmla="*/ 10263 h 1124761"/>
                <a:gd name="connsiteX2" fmla="*/ 2344451 w 3429513"/>
                <a:gd name="connsiteY2" fmla="*/ 1108137 h 1124761"/>
                <a:gd name="connsiteX3" fmla="*/ 1115261 w 3429513"/>
                <a:gd name="connsiteY3" fmla="*/ 1124761 h 1124761"/>
                <a:gd name="connsiteX4" fmla="*/ 0 w 3429513"/>
                <a:gd name="connsiteY4" fmla="*/ 0 h 1124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513" h="1124761">
                  <a:moveTo>
                    <a:pt x="0" y="0"/>
                  </a:moveTo>
                  <a:lnTo>
                    <a:pt x="3429513" y="10263"/>
                  </a:lnTo>
                  <a:lnTo>
                    <a:pt x="2344451" y="1108137"/>
                  </a:lnTo>
                  <a:lnTo>
                    <a:pt x="1115261" y="1124761"/>
                  </a:lnTo>
                  <a:lnTo>
                    <a:pt x="0" y="0"/>
                  </a:lnTo>
                  <a:close/>
                </a:path>
              </a:pathLst>
            </a:cu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8" name="TextBox 47">
              <a:extLst>
                <a:ext uri="{FF2B5EF4-FFF2-40B4-BE49-F238E27FC236}">
                  <a16:creationId xmlns:a16="http://schemas.microsoft.com/office/drawing/2014/main" id="{1A1B37A0-4A36-6CC2-07D0-34012CC823B6}"/>
                </a:ext>
              </a:extLst>
            </p:cNvPr>
            <p:cNvSpPr txBox="1"/>
            <p:nvPr/>
          </p:nvSpPr>
          <p:spPr>
            <a:xfrm rot="18900000">
              <a:off x="13352319" y="25019775"/>
              <a:ext cx="2110088" cy="1281029"/>
            </a:xfrm>
            <a:prstGeom prst="rect">
              <a:avLst/>
            </a:prstGeom>
            <a:noFill/>
            <a:ln w="63500">
              <a:noFill/>
            </a:ln>
          </p:spPr>
          <p:txBody>
            <a:bodyPr wrap="square" lIns="360000" tIns="360000" rIns="360000" bIns="360000" rtlCol="0">
              <a:spAutoFit/>
            </a:bodyPr>
            <a:lstStyle/>
            <a:p>
              <a:pPr algn="ctr" rtl="0"/>
              <a:r>
                <a:rPr lang="de-DE" sz="3600" kern="1200" baseline="0" dirty="0">
                  <a:solidFill>
                    <a:schemeClr val="bg1"/>
                  </a:solidFill>
                  <a:latin typeface="Arial"/>
                </a:rPr>
                <a:t>PyPI</a:t>
              </a:r>
            </a:p>
          </p:txBody>
        </p:sp>
        <p:pic>
          <p:nvPicPr>
            <p:cNvPr id="49" name="Picture 48">
              <a:extLst>
                <a:ext uri="{FF2B5EF4-FFF2-40B4-BE49-F238E27FC236}">
                  <a16:creationId xmlns:a16="http://schemas.microsoft.com/office/drawing/2014/main" id="{862CB491-53EC-A125-E8B8-C14746387DF1}"/>
                </a:ext>
              </a:extLst>
            </p:cNvPr>
            <p:cNvPicPr>
              <a:picLocks noChangeAspect="1"/>
            </p:cNvPicPr>
            <p:nvPr/>
          </p:nvPicPr>
          <p:blipFill>
            <a:blip r:embed="rId3"/>
            <a:stretch>
              <a:fillRect/>
            </a:stretch>
          </p:blipFill>
          <p:spPr>
            <a:xfrm rot="18900000">
              <a:off x="13550235" y="26019846"/>
              <a:ext cx="506669" cy="506669"/>
            </a:xfrm>
            <a:prstGeom prst="rect">
              <a:avLst/>
            </a:prstGeom>
          </p:spPr>
        </p:pic>
      </p:grpSp>
    </p:spTree>
    <p:extLst>
      <p:ext uri="{BB962C8B-B14F-4D97-AF65-F5344CB8AC3E}">
        <p14:creationId xmlns:p14="http://schemas.microsoft.com/office/powerpoint/2010/main" val="1258237864"/>
      </p:ext>
    </p:extLst>
  </p:cSld>
  <p:clrMapOvr>
    <a:masterClrMapping/>
  </p:clrMapOvr>
</p:sld>
</file>

<file path=ppt/theme/theme1.xml><?xml version="1.0" encoding="utf-8"?>
<a:theme xmlns:a="http://schemas.openxmlformats.org/drawingml/2006/main" name="Logo und Dreizeiler">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DA_Poster-Template" id="{82CDDCD5-2557-460C-A9BD-52C220B3B268}" vid="{71DACB02-93B1-4566-8692-59AD35BC6A96}"/>
    </a:ext>
  </a:ext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Logo und Dreizeiler</Template>
  <TotalTime>137</TotalTime>
  <Words>770</Words>
  <Application>Microsoft Macintosh PowerPoint</Application>
  <PresentationFormat>Custom</PresentationFormat>
  <Paragraphs>174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Cambria Math</vt:lpstr>
      <vt:lpstr>Logo und Dreizeiler</vt:lpstr>
      <vt:lpstr>The Munich Quantum Toolkit (MQT)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Munich Quantum Toolkit</dc:title>
  <dc:creator>Ludwig Schmid</dc:creator>
  <dc:description>Rechteinhaber: Technische Universität München, https://www.tum.de_x000d_
Gestaltung: ediundsepp Gestaltungsgesellschaft, München, http://www.ediundsepp.de_x000d_
Technische Umsetzung: eWorks GmbH, Frankfurt am Main, http://www.eworks.de</dc:description>
  <cp:lastModifiedBy>Lukas Burgholzer</cp:lastModifiedBy>
  <cp:revision>70</cp:revision>
  <cp:lastPrinted>2023-06-01T10:15:40Z</cp:lastPrinted>
  <dcterms:created xsi:type="dcterms:W3CDTF">2023-05-19T13:48:48Z</dcterms:created>
  <dcterms:modified xsi:type="dcterms:W3CDTF">2023-11-10T13:28:04Z</dcterms:modified>
</cp:coreProperties>
</file>