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3"/>
    <p:sldId id="259" r:id="rId4"/>
    <p:sldId id="260" r:id="rId5"/>
    <p:sldId id="264" r:id="rId6"/>
    <p:sldId id="263" r:id="rId7"/>
    <p:sldId id="262" r:id="rId8"/>
    <p:sldId id="265" r:id="rId9"/>
    <p:sldId id="269" r:id="rId10"/>
    <p:sldId id="270" r:id="rId11"/>
    <p:sldId id="268" r:id="rId12"/>
    <p:sldId id="271" r:id="rId13"/>
    <p:sldId id="274" r:id="rId14"/>
    <p:sldId id="273" r:id="rId15"/>
    <p:sldId id="272" r:id="rId16"/>
    <p:sldId id="277" r:id="rId17"/>
    <p:sldId id="285" r:id="rId18"/>
    <p:sldId id="279" r:id="rId19"/>
    <p:sldId id="283" r:id="rId20"/>
    <p:sldId id="284" r:id="rId21"/>
    <p:sldId id="282" r:id="rId22"/>
    <p:sldId id="286" r:id="rId23"/>
    <p:sldId id="280" r:id="rId24"/>
    <p:sldId id="287" r:id="rId25"/>
    <p:sldId id="288" r:id="rId26"/>
    <p:sldId id="289" r:id="rId27"/>
    <p:sldId id="290" r:id="rId28"/>
    <p:sldId id="291" r:id="rId29"/>
    <p:sldId id="278" r:id="rId30"/>
    <p:sldId id="293" r:id="rId31"/>
    <p:sldId id="294" r:id="rId32"/>
    <p:sldId id="29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1384" y="1916832"/>
            <a:ext cx="10116616" cy="1440160"/>
          </a:xfrm>
        </p:spPr>
        <p:txBody>
          <a:bodyPr anchor="ctr" anchorCtr="0">
            <a:normAutofit/>
          </a:bodyPr>
          <a:lstStyle>
            <a:lvl1pPr algn="r">
              <a:defRPr sz="6000" b="1">
                <a:solidFill>
                  <a:schemeClr val="bg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038600" y="3429000"/>
            <a:ext cx="6629400" cy="1008112"/>
          </a:xfrm>
        </p:spPr>
        <p:txBody>
          <a:bodyPr>
            <a:normAutofit/>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normAutofit/>
          </a:bodyPr>
          <a:lstStyle/>
          <a:p>
            <a:fld id="{098D290A-FD77-4BF1-8B60-D720C0388107}"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DFBD6527-BC29-429B-81D3-19EAD729787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98D290A-FD77-4BF1-8B60-D720C038810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BD6527-BC29-429B-81D3-19EAD7297877}" type="slidenum">
              <a:rPr lang="zh-CN" altLang="en-US" smtClean="0"/>
            </a:fld>
            <a:endParaRPr lang="zh-CN" altLang="en-US"/>
          </a:p>
        </p:txBody>
      </p:sp>
      <p:sp>
        <p:nvSpPr>
          <p:cNvPr id="6" name="内容占位符 6"/>
          <p:cNvSpPr>
            <a:spLocks noGrp="1"/>
          </p:cNvSpPr>
          <p:nvPr>
            <p:ph sz="quarter" idx="13"/>
          </p:nvPr>
        </p:nvSpPr>
        <p:spPr>
          <a:xfrm>
            <a:off x="838200" y="692696"/>
            <a:ext cx="10515600" cy="5575095"/>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03512" y="772663"/>
            <a:ext cx="8064896" cy="925984"/>
          </a:xfrm>
        </p:spPr>
        <p:txBody>
          <a:bodyPr>
            <a:normAutofit/>
          </a:bodyPr>
          <a:lstStyle>
            <a:lvl1pPr>
              <a:defRPr>
                <a:solidFill>
                  <a:srgbClr val="FFD45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1703512" y="1833584"/>
            <a:ext cx="8064896" cy="4351338"/>
          </a:xfrm>
          <a:solidFill>
            <a:schemeClr val="tx1">
              <a:alpha val="25000"/>
            </a:schemeClr>
          </a:solidFill>
        </p:spPr>
        <p:txBody>
          <a:bodyPr>
            <a:normAutofit/>
          </a:bodyPr>
          <a:lstStyle>
            <a:lvl1pPr marL="285750" indent="-285750">
              <a:buFont typeface="Arial" pitchFamily="34" charset="0"/>
              <a:buChar char="•"/>
              <a:defRPr sz="2400">
                <a:solidFill>
                  <a:schemeClr val="bg1"/>
                </a:solidFill>
              </a:defRPr>
            </a:lvl1pPr>
            <a:lvl2pPr marL="742950" indent="-285750">
              <a:buFont typeface="Arial" pitchFamily="34" charset="0"/>
              <a:buChar char="•"/>
              <a:defRPr sz="2000">
                <a:solidFill>
                  <a:schemeClr val="bg1"/>
                </a:solidFill>
              </a:defRPr>
            </a:lvl2pPr>
            <a:lvl3pPr marL="1200150" indent="-285750">
              <a:buFont typeface="Arial" pitchFamily="34" charset="0"/>
              <a:buChar char="•"/>
              <a:defRPr sz="1800">
                <a:solidFill>
                  <a:schemeClr val="bg1"/>
                </a:solidFill>
              </a:defRPr>
            </a:lvl3pPr>
            <a:lvl4pPr marL="1657350" indent="-285750">
              <a:buFont typeface="Arial" pitchFamily="34" charset="0"/>
              <a:buChar char="•"/>
              <a:defRPr sz="1800">
                <a:solidFill>
                  <a:schemeClr val="bg1"/>
                </a:solidFill>
              </a:defRPr>
            </a:lvl4pPr>
            <a:lvl5pPr marL="2114550" indent="-285750">
              <a:buFont typeface="Arial" pitchFamily="34" charset="0"/>
              <a:buChar char="•"/>
              <a:defRPr sz="1800">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normAutofit/>
          </a:bodyPr>
          <a:lstStyle/>
          <a:p>
            <a:fld id="{098D290A-FD77-4BF1-8B60-D720C0388107}"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DFBD6527-BC29-429B-81D3-19EAD729787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30904" y="2276872"/>
            <a:ext cx="6673667" cy="1026873"/>
          </a:xfrm>
          <a:solidFill>
            <a:schemeClr val="tx1">
              <a:alpha val="25000"/>
            </a:schemeClr>
          </a:solidFill>
        </p:spPr>
        <p:txBody>
          <a:bodyPr anchor="b">
            <a:normAutofit/>
          </a:bodyPr>
          <a:lstStyle>
            <a:lvl1pPr>
              <a:defRPr sz="6000">
                <a:solidFill>
                  <a:schemeClr val="bg1"/>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730904" y="3284984"/>
            <a:ext cx="6673668" cy="2736304"/>
          </a:xfrm>
          <a:solidFill>
            <a:schemeClr val="tx1">
              <a:alpha val="25000"/>
            </a:schemeClr>
          </a:solidFill>
        </p:spPr>
        <p:txBody>
          <a:bodyPr>
            <a:normAutofit/>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098D290A-FD77-4BF1-8B60-D720C0388107}"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DFBD6527-BC29-429B-81D3-19EAD7297877}" type="slidenum">
              <a:rPr lang="zh-CN" altLang="en-US" smtClean="0"/>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905" y="1772816"/>
            <a:ext cx="6673667" cy="46943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548681"/>
            <a:ext cx="10515600" cy="958452"/>
          </a:xfrm>
        </p:spPr>
        <p:txBody>
          <a:bodyPr>
            <a:normAutofit/>
          </a:bodyPr>
          <a:lstStyle>
            <a:lvl1pPr>
              <a:defRPr b="1">
                <a:solidFill>
                  <a:srgbClr val="FFD452"/>
                </a:solidFill>
              </a:defRPr>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556792"/>
            <a:ext cx="4825752" cy="4476156"/>
          </a:xfrm>
        </p:spPr>
        <p:txBody>
          <a:bodyPr>
            <a:normAutofit/>
          </a:bodyPr>
          <a:lstStyle>
            <a:lvl1pPr marL="342900" indent="-342900">
              <a:buFont typeface="Arial" pitchFamily="34" charset="0"/>
              <a:buChar char="•"/>
              <a:defRPr>
                <a:solidFill>
                  <a:schemeClr val="bg1"/>
                </a:solidFill>
              </a:defRPr>
            </a:lvl1pPr>
            <a:lvl2pPr marL="800100" indent="-342900">
              <a:buFont typeface="Arial" pitchFamily="34" charset="0"/>
              <a:buChar char="•"/>
              <a:defRPr>
                <a:solidFill>
                  <a:schemeClr val="bg1"/>
                </a:solidFill>
              </a:defRPr>
            </a:lvl2pPr>
            <a:lvl3pPr marL="1200150" indent="-285750">
              <a:buFont typeface="Arial" pitchFamily="34" charset="0"/>
              <a:buChar char="•"/>
              <a:defRPr>
                <a:solidFill>
                  <a:schemeClr val="bg1"/>
                </a:solidFill>
              </a:defRPr>
            </a:lvl3pPr>
            <a:lvl4pPr marL="1657350" indent="-285750">
              <a:buFont typeface="Arial" pitchFamily="34" charset="0"/>
              <a:buChar char="•"/>
              <a:defRPr>
                <a:solidFill>
                  <a:schemeClr val="bg1"/>
                </a:solidFill>
              </a:defRPr>
            </a:lvl4pPr>
            <a:lvl5pPr marL="2114550" indent="-285750">
              <a:buFont typeface="Arial" pitchFamily="34" charset="0"/>
              <a:buChar char="•"/>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524240" y="1556792"/>
            <a:ext cx="4827600" cy="4476156"/>
          </a:xfrm>
        </p:spPr>
        <p:txBody>
          <a:bodyPr>
            <a:normAutofit/>
          </a:bodyPr>
          <a:lstStyle>
            <a:lvl1pPr marL="342900" indent="-342900">
              <a:buFont typeface="Arial" pitchFamily="34" charset="0"/>
              <a:buChar char="•"/>
              <a:defRPr>
                <a:solidFill>
                  <a:schemeClr val="bg1"/>
                </a:solidFill>
              </a:defRPr>
            </a:lvl1pPr>
            <a:lvl2pPr marL="800100" indent="-342900">
              <a:buFont typeface="Arial" pitchFamily="34" charset="0"/>
              <a:buChar char="•"/>
              <a:defRPr>
                <a:solidFill>
                  <a:schemeClr val="bg1"/>
                </a:solidFill>
              </a:defRPr>
            </a:lvl2pPr>
            <a:lvl3pPr marL="1200150" indent="-285750">
              <a:buFont typeface="Arial" pitchFamily="34" charset="0"/>
              <a:buChar char="•"/>
              <a:defRPr>
                <a:solidFill>
                  <a:schemeClr val="bg1"/>
                </a:solidFill>
              </a:defRPr>
            </a:lvl3pPr>
            <a:lvl4pPr marL="1657350" indent="-285750">
              <a:buFont typeface="Arial" pitchFamily="34" charset="0"/>
              <a:buChar char="•"/>
              <a:defRPr>
                <a:solidFill>
                  <a:schemeClr val="bg1"/>
                </a:solidFill>
              </a:defRPr>
            </a:lvl4pPr>
            <a:lvl5pPr marL="2114550" indent="-285750">
              <a:buFont typeface="Arial" pitchFamily="34" charset="0"/>
              <a:buChar char="•"/>
              <a:defRPr>
                <a:solidFill>
                  <a:schemeClr val="bg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normAutofit/>
          </a:bodyPr>
          <a:lstStyle/>
          <a:p>
            <a:fld id="{098D290A-FD77-4BF1-8B60-D720C0388107}"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DFBD6527-BC29-429B-81D3-19EAD729787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149350"/>
          </a:xfrm>
        </p:spPr>
        <p:txBody>
          <a:bodyPr>
            <a:normAutofit/>
          </a:bodyPr>
          <a:lstStyle>
            <a:lvl1pPr>
              <a:defRPr b="1">
                <a:solidFill>
                  <a:schemeClr val="bg1"/>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normAutofit/>
          </a:bodyPr>
          <a:lstStyle>
            <a:lvl1pPr marL="342900" indent="-342900">
              <a:buFont typeface="Arial" pitchFamily="34" charset="0"/>
              <a:buChar char="•"/>
              <a:defRPr>
                <a:solidFill>
                  <a:schemeClr val="bg1"/>
                </a:solidFill>
              </a:defRPr>
            </a:lvl1pPr>
            <a:lvl2pPr marL="800100" indent="-342900">
              <a:buFont typeface="Arial" pitchFamily="34" charset="0"/>
              <a:buChar char="•"/>
              <a:defRPr>
                <a:solidFill>
                  <a:schemeClr val="bg1"/>
                </a:solidFill>
              </a:defRPr>
            </a:lvl2pPr>
            <a:lvl3pPr marL="1200150" indent="-285750">
              <a:buFont typeface="Arial" pitchFamily="34" charset="0"/>
              <a:buChar char="•"/>
              <a:defRPr>
                <a:solidFill>
                  <a:schemeClr val="bg1"/>
                </a:solidFill>
              </a:defRPr>
            </a:lvl3pPr>
            <a:lvl4pPr marL="1657350" indent="-285750">
              <a:buFont typeface="Arial" pitchFamily="34" charset="0"/>
              <a:buChar char="•"/>
              <a:defRPr>
                <a:solidFill>
                  <a:schemeClr val="bg1"/>
                </a:solidFill>
              </a:defRPr>
            </a:lvl4pPr>
            <a:lvl5pPr marL="2114550" indent="-285750">
              <a:buFont typeface="Arial" pitchFamily="34" charset="0"/>
              <a:buChar char="•"/>
              <a:defRPr>
                <a:solidFill>
                  <a:schemeClr val="bg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normAutofit/>
          </a:bodyPr>
          <a:lstStyle>
            <a:lvl1pPr marL="342900" indent="-342900">
              <a:buFont typeface="Arial" pitchFamily="34" charset="0"/>
              <a:buChar char="•"/>
              <a:defRPr>
                <a:solidFill>
                  <a:schemeClr val="bg1"/>
                </a:solidFill>
              </a:defRPr>
            </a:lvl1pPr>
            <a:lvl2pPr marL="800100" indent="-342900">
              <a:buFont typeface="Arial" pitchFamily="34" charset="0"/>
              <a:buChar char="•"/>
              <a:defRPr>
                <a:solidFill>
                  <a:schemeClr val="bg1"/>
                </a:solidFill>
              </a:defRPr>
            </a:lvl2pPr>
            <a:lvl3pPr marL="1200150" indent="-285750">
              <a:buFont typeface="Arial" pitchFamily="34" charset="0"/>
              <a:buChar char="•"/>
              <a:defRPr>
                <a:solidFill>
                  <a:schemeClr val="bg1"/>
                </a:solidFill>
              </a:defRPr>
            </a:lvl3pPr>
            <a:lvl4pPr marL="1657350" indent="-285750">
              <a:buFont typeface="Arial" pitchFamily="34" charset="0"/>
              <a:buChar char="•"/>
              <a:defRPr>
                <a:solidFill>
                  <a:schemeClr val="bg1"/>
                </a:solidFill>
              </a:defRPr>
            </a:lvl4pPr>
            <a:lvl5pPr marL="2114550" indent="-285750">
              <a:buFont typeface="Arial" pitchFamily="34" charset="0"/>
              <a:buChar char="•"/>
              <a:defRPr>
                <a:solidFill>
                  <a:schemeClr val="bg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normAutofit/>
          </a:bodyPr>
          <a:lstStyle/>
          <a:p>
            <a:fld id="{098D290A-FD77-4BF1-8B60-D720C0388107}" type="datetimeFigureOut">
              <a:rPr lang="zh-CN" altLang="en-US" smtClean="0"/>
            </a:fld>
            <a:endParaRPr lang="zh-CN" altLang="en-US"/>
          </a:p>
        </p:txBody>
      </p:sp>
      <p:sp>
        <p:nvSpPr>
          <p:cNvPr id="8" name="Footer Placeholder 7"/>
          <p:cNvSpPr>
            <a:spLocks noGrp="1"/>
          </p:cNvSpPr>
          <p:nvPr>
            <p:ph type="ftr" sz="quarter" idx="11"/>
          </p:nvPr>
        </p:nvSpPr>
        <p:spPr/>
        <p:txBody>
          <a:bodyPr>
            <a:normAutofit/>
          </a:bodyPr>
          <a:lstStyle/>
          <a:p>
            <a:endParaRPr lang="zh-CN" altLang="en-US"/>
          </a:p>
        </p:txBody>
      </p:sp>
      <p:sp>
        <p:nvSpPr>
          <p:cNvPr id="9" name="Slide Number Placeholder 8"/>
          <p:cNvSpPr>
            <a:spLocks noGrp="1"/>
          </p:cNvSpPr>
          <p:nvPr>
            <p:ph type="sldNum" sz="quarter" idx="12"/>
          </p:nvPr>
        </p:nvSpPr>
        <p:spPr/>
        <p:txBody>
          <a:bodyPr>
            <a:normAutofit/>
          </a:bodyPr>
          <a:lstStyle/>
          <a:p>
            <a:fld id="{DFBD6527-BC29-429B-81D3-19EAD729787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96608" y="2420888"/>
            <a:ext cx="5531840" cy="1872208"/>
          </a:xfrm>
        </p:spPr>
        <p:txBody>
          <a:bodyPr>
            <a:normAutofit/>
          </a:bodyPr>
          <a:lstStyle>
            <a:lvl1pPr algn="ctr">
              <a:defRPr b="1">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normAutofit/>
          </a:bodyPr>
          <a:lstStyle/>
          <a:p>
            <a:fld id="{098D290A-FD77-4BF1-8B60-D720C0388107}" type="datetimeFigureOut">
              <a:rPr lang="zh-CN" altLang="en-US" smtClean="0"/>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DFBD6527-BC29-429B-81D3-19EAD7297877}" type="slidenum">
              <a:rPr lang="zh-CN" altLang="en-US" smtClean="0"/>
            </a:fld>
            <a:endParaRPr lang="zh-CN" altLang="en-US"/>
          </a:p>
        </p:txBody>
      </p:sp>
      <p:sp>
        <p:nvSpPr>
          <p:cNvPr id="7" name="内容占位符 6"/>
          <p:cNvSpPr>
            <a:spLocks noGrp="1"/>
          </p:cNvSpPr>
          <p:nvPr>
            <p:ph sz="quarter" idx="13" hasCustomPrompt="1"/>
          </p:nvPr>
        </p:nvSpPr>
        <p:spPr>
          <a:xfrm>
            <a:off x="1343472" y="2781796"/>
            <a:ext cx="3222696" cy="1511300"/>
          </a:xfrm>
          <a:solidFill>
            <a:schemeClr val="tx1">
              <a:alpha val="25000"/>
            </a:schemeClr>
          </a:solidFill>
        </p:spPr>
        <p:txBody>
          <a:bodyPr/>
          <a:lstStyle>
            <a:lvl1pPr algn="r">
              <a:defRPr/>
            </a:lvl1pPr>
          </a:lstStyle>
          <a:p>
            <a:pPr lvl="0"/>
            <a:r>
              <a:rPr lang="zh-CN" altLang="en-US" dirty="0" smtClean="0"/>
              <a:t>编辑副标题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normAutofit/>
          </a:bodyPr>
          <a:lstStyle/>
          <a:p>
            <a:fld id="{098D290A-FD77-4BF1-8B60-D720C0388107}" type="datetimeFigureOut">
              <a:rPr lang="zh-CN" altLang="en-US" smtClean="0"/>
            </a:fld>
            <a:endParaRPr lang="zh-CN" altLang="en-US"/>
          </a:p>
        </p:txBody>
      </p:sp>
      <p:sp>
        <p:nvSpPr>
          <p:cNvPr id="3" name="Footer Placeholder 2"/>
          <p:cNvSpPr>
            <a:spLocks noGrp="1"/>
          </p:cNvSpPr>
          <p:nvPr>
            <p:ph type="ftr" sz="quarter" idx="11"/>
          </p:nvPr>
        </p:nvSpPr>
        <p:spPr/>
        <p:txBody>
          <a:bodyPr>
            <a:normAutofit/>
          </a:bodyPr>
          <a:lstStyle/>
          <a:p>
            <a:endParaRPr lang="zh-CN" altLang="en-US"/>
          </a:p>
        </p:txBody>
      </p:sp>
      <p:sp>
        <p:nvSpPr>
          <p:cNvPr id="4" name="Slide Number Placeholder 3"/>
          <p:cNvSpPr>
            <a:spLocks noGrp="1"/>
          </p:cNvSpPr>
          <p:nvPr>
            <p:ph type="sldNum" sz="quarter" idx="12"/>
          </p:nvPr>
        </p:nvSpPr>
        <p:spPr/>
        <p:txBody>
          <a:bodyPr>
            <a:normAutofit/>
          </a:bodyPr>
          <a:lstStyle/>
          <a:p>
            <a:fld id="{DFBD6527-BC29-429B-81D3-19EAD729787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71864" y="908720"/>
            <a:ext cx="6483523" cy="864096"/>
          </a:xfrm>
        </p:spPr>
        <p:txBody>
          <a:bodyPr anchor="b">
            <a:normAutofit/>
          </a:bodyPr>
          <a:lstStyle>
            <a:lvl1pPr>
              <a:defRPr sz="3600" b="1">
                <a:solidFill>
                  <a:schemeClr val="accent3"/>
                </a:solidFill>
              </a:defRPr>
            </a:lvl1pPr>
          </a:lstStyle>
          <a:p>
            <a:r>
              <a:rPr lang="zh-CN" altLang="en-US" dirty="0" smtClean="0"/>
              <a:t>单击此处编辑标题</a:t>
            </a:r>
            <a:endParaRPr lang="en-US" dirty="0"/>
          </a:p>
        </p:txBody>
      </p:sp>
      <p:sp>
        <p:nvSpPr>
          <p:cNvPr id="3" name="Picture Placeholder 2"/>
          <p:cNvSpPr>
            <a:spLocks noGrp="1"/>
          </p:cNvSpPr>
          <p:nvPr>
            <p:ph type="pic" idx="1"/>
          </p:nvPr>
        </p:nvSpPr>
        <p:spPr>
          <a:xfrm>
            <a:off x="838200" y="1568942"/>
            <a:ext cx="3546000" cy="3909600"/>
          </a:xfrm>
        </p:spPr>
        <p:txBody>
          <a:bodyPr anchor="t">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871865" y="1844824"/>
            <a:ext cx="6481936" cy="3871020"/>
          </a:xfrm>
          <a:solidFill>
            <a:schemeClr val="tx1">
              <a:alpha val="25000"/>
            </a:schemeClr>
          </a:solidFill>
        </p:spPr>
        <p:txBody>
          <a:bodyPr>
            <a:normAutofit/>
          </a:bodyPr>
          <a:lstStyle>
            <a:lvl1pPr marL="0" indent="0">
              <a:buNone/>
              <a:defRPr sz="20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normAutofit/>
          </a:bodyPr>
          <a:lstStyle/>
          <a:p>
            <a:fld id="{098D290A-FD77-4BF1-8B60-D720C0388107}" type="datetimeFigureOut">
              <a:rPr lang="zh-CN" altLang="en-US" smtClean="0"/>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DFBD6527-BC29-429B-81D3-19EAD729787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3200">
                <a:solidFill>
                  <a:schemeClr val="bg1"/>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lvl1pPr marL="342900" indent="-342900">
              <a:buFont typeface="Arial" pitchFamily="34" charset="0"/>
              <a:buChar char="•"/>
              <a:defRPr>
                <a:solidFill>
                  <a:schemeClr val="bg1"/>
                </a:solidFill>
              </a:defRPr>
            </a:lvl1pPr>
            <a:lvl2pPr marL="800100" indent="-342900">
              <a:buFont typeface="Arial" pitchFamily="34" charset="0"/>
              <a:buChar char="•"/>
              <a:defRPr>
                <a:solidFill>
                  <a:schemeClr val="bg1"/>
                </a:solidFill>
              </a:defRPr>
            </a:lvl2pPr>
            <a:lvl3pPr marL="1200150" indent="-285750">
              <a:buFont typeface="Arial" pitchFamily="34" charset="0"/>
              <a:buChar char="•"/>
              <a:defRPr>
                <a:solidFill>
                  <a:schemeClr val="bg1"/>
                </a:solidFill>
              </a:defRPr>
            </a:lvl3pPr>
            <a:lvl4pPr marL="1657350" indent="-285750">
              <a:buFont typeface="Arial" pitchFamily="34" charset="0"/>
              <a:buChar char="•"/>
              <a:defRPr>
                <a:solidFill>
                  <a:schemeClr val="bg1"/>
                </a:solidFill>
              </a:defRPr>
            </a:lvl4pPr>
            <a:lvl5pPr marL="2114550" indent="-285750">
              <a:buFont typeface="Arial" pitchFamily="34" charset="0"/>
              <a:buChar char="•"/>
              <a:defRPr>
                <a:solidFill>
                  <a:schemeClr val="bg1"/>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98D290A-FD77-4BF1-8B60-D720C03881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BD6527-BC29-429B-81D3-19EAD729787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04765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628800"/>
            <a:ext cx="10515600" cy="45481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098D290A-FD77-4BF1-8B60-D720C03881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DFBD6527-BC29-429B-81D3-19EAD729787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lnSpc>
          <a:spcPct val="90000"/>
        </a:lnSpc>
        <a:spcBef>
          <a:spcPts val="1000"/>
        </a:spcBef>
        <a:buFont typeface="Arial" pitchFamily="34" charset="0"/>
        <a:buChar char="•"/>
        <a:defRPr sz="2400" kern="1200">
          <a:solidFill>
            <a:schemeClr val="bg1"/>
          </a:solidFill>
          <a:latin typeface="+mn-lt"/>
          <a:ea typeface="+mn-ea"/>
          <a:cs typeface="+mn-cs"/>
        </a:defRPr>
      </a:lvl1pPr>
      <a:lvl2pPr marL="800100" indent="-342900" algn="l" defTabSz="914400" rtl="0" eaLnBrk="1" latinLnBrk="0" hangingPunct="1">
        <a:lnSpc>
          <a:spcPct val="90000"/>
        </a:lnSpc>
        <a:spcBef>
          <a:spcPts val="500"/>
        </a:spcBef>
        <a:buFont typeface="Arial" pitchFamily="34" charset="0"/>
        <a:buChar char="•"/>
        <a:defRPr sz="2000" kern="1200">
          <a:solidFill>
            <a:schemeClr val="bg1"/>
          </a:solidFill>
          <a:latin typeface="+mn-lt"/>
          <a:ea typeface="+mn-ea"/>
          <a:cs typeface="+mn-cs"/>
        </a:defRPr>
      </a:lvl2pPr>
      <a:lvl3pPr marL="1200150" indent="-285750" algn="l" defTabSz="914400" rtl="0" eaLnBrk="1" latinLnBrk="0" hangingPunct="1">
        <a:lnSpc>
          <a:spcPct val="90000"/>
        </a:lnSpc>
        <a:spcBef>
          <a:spcPts val="500"/>
        </a:spcBef>
        <a:buFont typeface="Arial" pitchFamily="34" charset="0"/>
        <a:buChar char="•"/>
        <a:defRPr sz="18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Font typeface="Arial"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Font typeface="Arial"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noChangeArrowheads="1"/>
          </p:cNvSpPr>
          <p:nvPr>
            <p:ph type="ctrTitle"/>
            <p:custDataLst>
              <p:tags r:id="rId1"/>
            </p:custDataLst>
          </p:nvPr>
        </p:nvSpPr>
        <p:spPr>
          <a:solidFill>
            <a:schemeClr val="tx1">
              <a:alpha val="14999"/>
            </a:schemeClr>
          </a:solidFill>
        </p:spPr>
        <p:txBody>
          <a:bodyPr>
            <a:normAutofit/>
          </a:bodyPr>
          <a:p>
            <a:pPr marL="0" indent="0">
              <a:buSzTx/>
              <a:buNone/>
            </a:pPr>
            <a:r>
              <a:rPr lang="zh-CN" altLang="en-US"/>
              <a:t>XSS 跨站脚本攻击</a:t>
            </a:r>
            <a:endParaRPr lang="zh-CN" altLang="en-US"/>
          </a:p>
        </p:txBody>
      </p:sp>
      <p:sp>
        <p:nvSpPr>
          <p:cNvPr id="4100" name="Rectangle 4"/>
          <p:cNvSpPr>
            <a:spLocks noGrp="1" noChangeArrowheads="1"/>
          </p:cNvSpPr>
          <p:nvPr>
            <p:ph type="subTitle" idx="1"/>
            <p:custDataLst>
              <p:tags r:id="rId2"/>
            </p:custDataLst>
          </p:nvPr>
        </p:nvSpPr>
        <p:spPr>
          <a:xfrm>
            <a:off x="4038600" y="3429000"/>
            <a:ext cx="6629400" cy="1008112"/>
          </a:xfrm>
          <a:solidFill>
            <a:schemeClr val="tx1">
              <a:alpha val="14999"/>
            </a:schemeClr>
          </a:solidFill>
        </p:spPr>
        <p:txBody>
          <a:bodyPr>
            <a:normAutofit/>
          </a:bodyPr>
          <a:p>
            <a:pPr marL="0" indent="0">
              <a:lnSpc>
                <a:spcPct val="90000"/>
              </a:lnSpc>
              <a:buSzTx/>
              <a:buFont typeface="Arial" pitchFamily="34" charset="0"/>
              <a:buNone/>
            </a:pPr>
            <a:r>
              <a:rPr lang="zh-CN" altLang="en-US" smtClean="0"/>
              <a:t>--  magic</a:t>
            </a:r>
            <a:r>
              <a:rPr lang="en-US" altLang="zh-CN" smtClean="0"/>
              <a:t>al</a:t>
            </a:r>
            <a:r>
              <a:rPr lang="zh-CN" altLang="en-US" smtClean="0"/>
              <a:t> XSS how to hack our account and computer</a:t>
            </a:r>
            <a:endParaRPr lang="zh-CN" altLang="en-US" smtClean="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XSS Control Site Logic (JavaScript)</a:t>
            </a:r>
            <a:endParaRPr lang="zh-CN" altLang="en-US"/>
          </a:p>
        </p:txBody>
      </p:sp>
      <p:sp>
        <p:nvSpPr>
          <p:cNvPr id="3" name="内容占位符 2"/>
          <p:cNvSpPr>
            <a:spLocks noGrp="1"/>
          </p:cNvSpPr>
          <p:nvPr>
            <p:ph idx="1"/>
          </p:nvPr>
        </p:nvSpPr>
        <p:spPr>
          <a:xfrm>
            <a:off x="1706245" y="1837690"/>
            <a:ext cx="5381625" cy="4351655"/>
          </a:xfrm>
        </p:spPr>
        <p:txBody>
          <a:bodyPr/>
          <a:p>
            <a:r>
              <a:rPr lang="en-US" altLang="zh-CN"/>
              <a:t>Example 4 -- Remote Code Execute</a:t>
            </a:r>
            <a:endParaRPr lang="en-US" altLang="zh-CN"/>
          </a:p>
          <a:p>
            <a:r>
              <a:rPr lang="zh-CN" altLang="en-US"/>
              <a:t>在定制的浏览器中经常会出现一些可以运行本地程序和静默下载远程文件的</a:t>
            </a:r>
            <a:r>
              <a:rPr lang="en-US" altLang="zh-CN"/>
              <a:t>JavaScript </a:t>
            </a:r>
            <a:r>
              <a:rPr lang="zh-CN" altLang="en-US"/>
              <a:t>接口</a:t>
            </a:r>
            <a:r>
              <a:rPr lang="en-US" altLang="zh-CN"/>
              <a:t>,</a:t>
            </a:r>
            <a:r>
              <a:rPr lang="zh-CN" altLang="en-US"/>
              <a:t>但是这些浏览器上的敏感接口需要在浏览器特权域下才可以执行</a:t>
            </a:r>
            <a:r>
              <a:rPr lang="en-US" altLang="zh-CN"/>
              <a:t>,</a:t>
            </a:r>
            <a:r>
              <a:rPr lang="zh-CN" altLang="en-US"/>
              <a:t>假设黑客可以在特权域中插入</a:t>
            </a:r>
            <a:r>
              <a:rPr lang="en-US" altLang="zh-CN"/>
              <a:t>XSS ,</a:t>
            </a:r>
            <a:r>
              <a:rPr lang="zh-CN" altLang="en-US"/>
              <a:t>那么也就是说可以在本地上实现远程代码</a:t>
            </a:r>
            <a:r>
              <a:rPr lang="en-US" altLang="zh-CN"/>
              <a:t>/</a:t>
            </a:r>
            <a:r>
              <a:rPr lang="zh-CN" altLang="en-US"/>
              <a:t>命令执行</a:t>
            </a:r>
            <a:endParaRPr lang="en-US" altLang="zh-CN"/>
          </a:p>
        </p:txBody>
      </p:sp>
      <p:pic>
        <p:nvPicPr>
          <p:cNvPr id="4" name="图片 3"/>
          <p:cNvPicPr>
            <a:picLocks noChangeAspect="1"/>
          </p:cNvPicPr>
          <p:nvPr/>
        </p:nvPicPr>
        <p:blipFill>
          <a:blip r:embed="rId1"/>
          <a:stretch>
            <a:fillRect/>
          </a:stretch>
        </p:blipFill>
        <p:spPr>
          <a:xfrm>
            <a:off x="6976110" y="2131060"/>
            <a:ext cx="5202555" cy="3458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XSS Advanced Usage</a:t>
            </a:r>
            <a:endParaRPr lang="en-US" altLang="zh-CN"/>
          </a:p>
        </p:txBody>
      </p:sp>
      <p:sp>
        <p:nvSpPr>
          <p:cNvPr id="3" name="内容占位符 2"/>
          <p:cNvSpPr>
            <a:spLocks noGrp="1"/>
          </p:cNvSpPr>
          <p:nvPr>
            <p:ph idx="1"/>
          </p:nvPr>
        </p:nvSpPr>
        <p:spPr/>
        <p:txBody>
          <a:bodyPr/>
          <a:p>
            <a:r>
              <a:rPr lang="en-US" altLang="zh-CN"/>
              <a:t>Example 1 -- Scan Port</a:t>
            </a:r>
            <a:endParaRPr lang="en-US" altLang="zh-CN"/>
          </a:p>
          <a:p>
            <a:r>
              <a:rPr lang="en-US" altLang="zh-CN"/>
              <a:t>Example 2 -- Shell</a:t>
            </a:r>
            <a:endParaRPr lang="en-US" altLang="zh-CN"/>
          </a:p>
          <a:p>
            <a:r>
              <a:rPr lang="en-US" altLang="zh-CN"/>
              <a:t>Example 3 -- Keybroad Sniffer</a:t>
            </a:r>
            <a:endParaRPr lang="en-US" altLang="zh-CN"/>
          </a:p>
          <a:p>
            <a:r>
              <a:rPr lang="en-US" altLang="zh-CN"/>
              <a:t>Example 4 -- HTTPs down-level to HTTP</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the reason about XSS</a:t>
            </a:r>
            <a:endParaRPr lang="zh-CN" altLang="en-US"/>
          </a:p>
        </p:txBody>
      </p:sp>
      <p:sp>
        <p:nvSpPr>
          <p:cNvPr id="3" name="内容占位符 2"/>
          <p:cNvSpPr>
            <a:spLocks noGrp="1"/>
          </p:cNvSpPr>
          <p:nvPr>
            <p:ph idx="1"/>
          </p:nvPr>
        </p:nvSpPr>
        <p:spPr/>
        <p:txBody>
          <a:bodyPr/>
          <a:p>
            <a:r>
              <a:rPr lang="zh-CN" altLang="en-US"/>
              <a:t>在网站的业务逻辑中经常会出现一些把用户的输入在网站的前端页面中显示</a:t>
            </a:r>
            <a:r>
              <a:rPr lang="en-US" altLang="zh-CN"/>
              <a:t>(</a:t>
            </a:r>
            <a:r>
              <a:rPr lang="zh-CN" altLang="en-US"/>
              <a:t>比如</a:t>
            </a:r>
            <a:r>
              <a:rPr lang="en-US" altLang="zh-CN"/>
              <a:t>:</a:t>
            </a:r>
            <a:r>
              <a:rPr lang="zh-CN" altLang="en-US"/>
              <a:t>评论</a:t>
            </a:r>
            <a:r>
              <a:rPr lang="en-US" altLang="zh-CN"/>
              <a:t>,</a:t>
            </a:r>
            <a:r>
              <a:rPr lang="zh-CN" altLang="en-US"/>
              <a:t>发送信息</a:t>
            </a:r>
            <a:r>
              <a:rPr lang="en-US" altLang="zh-CN"/>
              <a:t>,</a:t>
            </a:r>
            <a:r>
              <a:rPr lang="zh-CN" altLang="en-US"/>
              <a:t>用户名等</a:t>
            </a:r>
            <a:r>
              <a:rPr lang="en-US" altLang="zh-CN"/>
              <a:t>),</a:t>
            </a:r>
            <a:r>
              <a:rPr lang="zh-CN" altLang="en-US"/>
              <a:t>如果在这些业务模块的实现中没有正确过滤一些关键字</a:t>
            </a:r>
            <a:r>
              <a:rPr lang="en-US" altLang="zh-CN"/>
              <a:t>,</a:t>
            </a:r>
            <a:r>
              <a:rPr lang="zh-CN" altLang="en-US"/>
              <a:t>那么很有可能会产生</a:t>
            </a:r>
            <a:r>
              <a:rPr lang="en-US" altLang="zh-CN"/>
              <a:t>XSS </a:t>
            </a:r>
            <a:r>
              <a:rPr lang="zh-CN" altLang="en-US"/>
              <a:t>漏洞</a:t>
            </a:r>
            <a:endParaRPr lang="en-US" altLang="zh-CN"/>
          </a:p>
          <a:p>
            <a:endParaRPr lang="zh-CN" altLang="en-US"/>
          </a:p>
        </p:txBody>
      </p:sp>
      <p:pic>
        <p:nvPicPr>
          <p:cNvPr id="6" name="图片 5"/>
          <p:cNvPicPr>
            <a:picLocks noChangeAspect="1"/>
          </p:cNvPicPr>
          <p:nvPr/>
        </p:nvPicPr>
        <p:blipFill>
          <a:blip r:embed="rId1"/>
          <a:stretch>
            <a:fillRect/>
          </a:stretch>
        </p:blipFill>
        <p:spPr>
          <a:xfrm>
            <a:off x="2093595" y="3636645"/>
            <a:ext cx="7057390" cy="15716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the reason about XSS</a:t>
            </a:r>
            <a:endParaRPr lang="en-US" altLang="zh-CN"/>
          </a:p>
        </p:txBody>
      </p:sp>
      <p:sp>
        <p:nvSpPr>
          <p:cNvPr id="3" name="内容占位符 2"/>
          <p:cNvSpPr>
            <a:spLocks noGrp="1"/>
          </p:cNvSpPr>
          <p:nvPr>
            <p:ph idx="1"/>
          </p:nvPr>
        </p:nvSpPr>
        <p:spPr>
          <a:xfrm>
            <a:off x="1704340" y="1834515"/>
            <a:ext cx="5890895" cy="4351655"/>
          </a:xfrm>
        </p:spPr>
        <p:txBody>
          <a:bodyPr/>
          <a:p>
            <a:r>
              <a:rPr lang="en-US" altLang="zh-CN"/>
              <a:t>Example -- Evil username</a:t>
            </a:r>
            <a:endParaRPr lang="en-US" altLang="zh-CN"/>
          </a:p>
          <a:p>
            <a:endParaRPr lang="en-US" altLang="zh-CN"/>
          </a:p>
          <a:p>
            <a:r>
              <a:rPr lang="en-US" altLang="zh-CN"/>
              <a:t>1.</a:t>
            </a:r>
            <a:r>
              <a:rPr lang="zh-CN" altLang="en-US"/>
              <a:t>正常输入用户名</a:t>
            </a:r>
            <a:r>
              <a:rPr lang="en-US" altLang="zh-CN"/>
              <a:t>(1234)</a:t>
            </a:r>
            <a:endParaRPr lang="en-US" altLang="zh-CN"/>
          </a:p>
          <a:p>
            <a:endParaRPr lang="en-US" altLang="zh-CN"/>
          </a:p>
          <a:p>
            <a:r>
              <a:rPr lang="en-US" altLang="zh-CN"/>
              <a:t>2.</a:t>
            </a:r>
            <a:r>
              <a:rPr lang="zh-CN" altLang="en-US"/>
              <a:t>输入</a:t>
            </a:r>
            <a:r>
              <a:rPr lang="en-US" altLang="zh-CN"/>
              <a:t>HTML </a:t>
            </a:r>
            <a:r>
              <a:rPr lang="zh-CN" altLang="en-US"/>
              <a:t>代码</a:t>
            </a:r>
            <a:r>
              <a:rPr lang="en-US" altLang="zh-CN"/>
              <a:t>(&lt;script&gt;alert('xss');&lt;/script&gt;)</a:t>
            </a:r>
            <a:endParaRPr lang="en-US" altLang="zh-CN"/>
          </a:p>
          <a:p>
            <a:endParaRPr lang="zh-CN" altLang="en-US"/>
          </a:p>
        </p:txBody>
      </p:sp>
      <p:pic>
        <p:nvPicPr>
          <p:cNvPr id="4" name="图片 3"/>
          <p:cNvPicPr>
            <a:picLocks noChangeAspect="1"/>
          </p:cNvPicPr>
          <p:nvPr/>
        </p:nvPicPr>
        <p:blipFill>
          <a:blip r:embed="rId1"/>
          <a:stretch>
            <a:fillRect/>
          </a:stretch>
        </p:blipFill>
        <p:spPr>
          <a:xfrm>
            <a:off x="7760335" y="1826895"/>
            <a:ext cx="4137660" cy="995045"/>
          </a:xfrm>
          <a:prstGeom prst="rect">
            <a:avLst/>
          </a:prstGeom>
        </p:spPr>
      </p:pic>
      <p:pic>
        <p:nvPicPr>
          <p:cNvPr id="5" name="图片 4"/>
          <p:cNvPicPr>
            <a:picLocks noChangeAspect="1"/>
          </p:cNvPicPr>
          <p:nvPr/>
        </p:nvPicPr>
        <p:blipFill>
          <a:blip r:embed="rId2"/>
          <a:stretch>
            <a:fillRect/>
          </a:stretch>
        </p:blipFill>
        <p:spPr>
          <a:xfrm>
            <a:off x="7758430" y="2896870"/>
            <a:ext cx="2012315" cy="709295"/>
          </a:xfrm>
          <a:prstGeom prst="rect">
            <a:avLst/>
          </a:prstGeom>
        </p:spPr>
      </p:pic>
      <p:pic>
        <p:nvPicPr>
          <p:cNvPr id="6" name="图片 5"/>
          <p:cNvPicPr>
            <a:picLocks noChangeAspect="1"/>
          </p:cNvPicPr>
          <p:nvPr/>
        </p:nvPicPr>
        <p:blipFill>
          <a:blip r:embed="rId3"/>
          <a:stretch>
            <a:fillRect/>
          </a:stretch>
        </p:blipFill>
        <p:spPr>
          <a:xfrm>
            <a:off x="7737475" y="3663315"/>
            <a:ext cx="3102610" cy="25095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What is the reason about XSS</a:t>
            </a:r>
            <a:endParaRPr lang="zh-CN" altLang="en-US"/>
          </a:p>
        </p:txBody>
      </p:sp>
      <p:sp>
        <p:nvSpPr>
          <p:cNvPr id="3" name="内容占位符 2"/>
          <p:cNvSpPr>
            <a:spLocks noGrp="1"/>
          </p:cNvSpPr>
          <p:nvPr>
            <p:ph idx="1"/>
          </p:nvPr>
        </p:nvSpPr>
        <p:spPr>
          <a:xfrm>
            <a:off x="1704340" y="1836420"/>
            <a:ext cx="10058400" cy="4471035"/>
          </a:xfrm>
        </p:spPr>
        <p:txBody>
          <a:bodyPr>
            <a:normAutofit fontScale="90000" lnSpcReduction="10000"/>
          </a:bodyPr>
          <a:p>
            <a:r>
              <a:rPr lang="en-US" altLang="zh-CN">
                <a:sym typeface="+mn-ea"/>
              </a:rPr>
              <a:t>Example -- Evil username (PHP Code)</a:t>
            </a:r>
            <a:endParaRPr lang="en-US" altLang="zh-CN">
              <a:sym typeface="+mn-ea"/>
            </a:endParaRPr>
          </a:p>
          <a:p>
            <a:r>
              <a:rPr lang="zh-CN" altLang="en-US">
                <a:sym typeface="+mn-ea"/>
              </a:rPr>
              <a:t>没有正确过滤</a:t>
            </a:r>
            <a:r>
              <a:rPr lang="en-US" altLang="zh-CN">
                <a:sym typeface="+mn-ea"/>
              </a:rPr>
              <a:t>HTML </a:t>
            </a:r>
            <a:r>
              <a:rPr lang="zh-CN" altLang="en-US">
                <a:sym typeface="+mn-ea"/>
              </a:rPr>
              <a:t>关键字</a:t>
            </a:r>
            <a:endParaRPr lang="en-US" altLang="zh-CN">
              <a:sym typeface="+mn-ea"/>
            </a:endParaRPr>
          </a:p>
          <a:p>
            <a:pPr marL="0" indent="0">
              <a:buNone/>
            </a:pPr>
            <a:r>
              <a:rPr lang="zh-CN" altLang="en-US"/>
              <a:t>&lt;html&gt;</a:t>
            </a:r>
            <a:endParaRPr lang="zh-CN" altLang="en-US"/>
          </a:p>
          <a:p>
            <a:pPr marL="0" indent="0">
              <a:buNone/>
            </a:pPr>
            <a:r>
              <a:rPr lang="zh-CN" altLang="en-US"/>
              <a:t>&lt;?php</a:t>
            </a:r>
            <a:endParaRPr lang="zh-CN" altLang="en-US"/>
          </a:p>
          <a:p>
            <a:pPr marL="0" indent="0">
              <a:buNone/>
            </a:pPr>
            <a:r>
              <a:rPr lang="zh-CN" altLang="en-US"/>
              <a:t>if (isset($_POST['data']))  </a:t>
            </a:r>
            <a:r>
              <a:rPr lang="en-US" altLang="zh-CN"/>
              <a:t>//  print user input to page</a:t>
            </a:r>
            <a:endParaRPr lang="en-US" altLang="zh-CN"/>
          </a:p>
          <a:p>
            <a:pPr marL="0" indent="0">
              <a:buNone/>
            </a:pPr>
            <a:r>
              <a:rPr lang="zh-CN" altLang="en-US"/>
              <a:t>    echo 'Hello:'.$_POST['data'];</a:t>
            </a:r>
            <a:endParaRPr lang="zh-CN" altLang="en-US"/>
          </a:p>
          <a:p>
            <a:pPr marL="0" indent="0">
              <a:buNone/>
            </a:pPr>
            <a:r>
              <a:rPr lang="zh-CN" altLang="en-US"/>
              <a:t>else  </a:t>
            </a:r>
            <a:r>
              <a:rPr lang="en-US" altLang="zh-CN"/>
              <a:t>//  make a text box for receive username</a:t>
            </a:r>
            <a:endParaRPr lang="en-US" altLang="zh-CN"/>
          </a:p>
          <a:p>
            <a:pPr marL="0" indent="0">
              <a:buNone/>
            </a:pPr>
            <a:r>
              <a:rPr lang="zh-CN" altLang="en-US"/>
              <a:t>    echo 'Plaese input your username:&lt;form action="xss_traning.php" method="post"&gt;&lt;input type=text name="data"/&gt;&lt;input type=submit /&gt;&lt;/form&gt;';</a:t>
            </a:r>
            <a:endParaRPr lang="zh-CN" altLang="en-US"/>
          </a:p>
          <a:p>
            <a:pPr marL="0" indent="0">
              <a:buNone/>
            </a:pPr>
            <a:r>
              <a:rPr lang="zh-CN" altLang="en-US"/>
              <a:t>?&gt;</a:t>
            </a:r>
            <a:endParaRPr lang="zh-CN" altLang="en-US"/>
          </a:p>
          <a:p>
            <a:pPr marL="0" indent="0">
              <a:buNone/>
            </a:pPr>
            <a:r>
              <a:rPr lang="zh-CN" altLang="en-US"/>
              <a:t>&lt;/html&gt;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What is the reason about XSS</a:t>
            </a:r>
            <a:endParaRPr lang="zh-CN" altLang="en-US"/>
          </a:p>
        </p:txBody>
      </p:sp>
      <p:sp>
        <p:nvSpPr>
          <p:cNvPr id="3" name="内容占位符 2"/>
          <p:cNvSpPr>
            <a:spLocks noGrp="1"/>
          </p:cNvSpPr>
          <p:nvPr>
            <p:ph idx="1"/>
          </p:nvPr>
        </p:nvSpPr>
        <p:spPr>
          <a:xfrm>
            <a:off x="1703705" y="1835150"/>
            <a:ext cx="6281420" cy="4351655"/>
          </a:xfrm>
        </p:spPr>
        <p:txBody>
          <a:bodyPr/>
          <a:p>
            <a:r>
              <a:rPr lang="en-US" altLang="zh-CN">
                <a:sym typeface="+mn-ea"/>
              </a:rPr>
              <a:t>Example -- Evil username (attack detail )</a:t>
            </a:r>
            <a:endParaRPr lang="en-US" altLang="zh-CN">
              <a:sym typeface="+mn-ea"/>
            </a:endParaRPr>
          </a:p>
          <a:p>
            <a:endParaRPr lang="en-US" altLang="zh-CN">
              <a:sym typeface="+mn-ea"/>
            </a:endParaRPr>
          </a:p>
          <a:p>
            <a:r>
              <a:rPr lang="en-US" altLang="zh-CN"/>
              <a:t>1.</a:t>
            </a:r>
            <a:r>
              <a:rPr lang="zh-CN" altLang="en-US"/>
              <a:t>输入</a:t>
            </a:r>
            <a:r>
              <a:rPr lang="en-US" altLang="zh-CN"/>
              <a:t>1234 </a:t>
            </a:r>
            <a:r>
              <a:rPr lang="zh-CN" altLang="en-US"/>
              <a:t>时前端</a:t>
            </a:r>
            <a:r>
              <a:rPr lang="en-US" altLang="zh-CN"/>
              <a:t>HTML </a:t>
            </a:r>
            <a:r>
              <a:rPr lang="zh-CN" altLang="en-US"/>
              <a:t>代码显示细节</a:t>
            </a:r>
            <a:endParaRPr lang="zh-CN" altLang="en-US"/>
          </a:p>
          <a:p>
            <a:endParaRPr lang="zh-CN" altLang="en-US"/>
          </a:p>
          <a:p>
            <a:endParaRPr lang="zh-CN" altLang="en-US"/>
          </a:p>
          <a:p>
            <a:r>
              <a:rPr lang="en-US" altLang="zh-CN"/>
              <a:t>2.</a:t>
            </a:r>
            <a:r>
              <a:rPr lang="zh-CN" altLang="en-US"/>
              <a:t>输入</a:t>
            </a:r>
            <a:r>
              <a:rPr lang="en-US" altLang="zh-CN"/>
              <a:t>&lt;script&gt;alert('xss');&lt;/script&gt; </a:t>
            </a:r>
            <a:r>
              <a:rPr lang="zh-CN" altLang="en-US"/>
              <a:t>时</a:t>
            </a:r>
            <a:r>
              <a:rPr lang="zh-CN" altLang="en-US">
                <a:sym typeface="+mn-ea"/>
              </a:rPr>
              <a:t>前端</a:t>
            </a:r>
            <a:r>
              <a:rPr lang="en-US" altLang="zh-CN">
                <a:sym typeface="+mn-ea"/>
              </a:rPr>
              <a:t>HTML </a:t>
            </a:r>
            <a:r>
              <a:rPr lang="zh-CN" altLang="en-US">
                <a:sym typeface="+mn-ea"/>
              </a:rPr>
              <a:t>代码显示细节</a:t>
            </a:r>
            <a:endParaRPr lang="en-US" altLang="zh-CN"/>
          </a:p>
        </p:txBody>
      </p:sp>
      <p:pic>
        <p:nvPicPr>
          <p:cNvPr id="4" name="图片 3"/>
          <p:cNvPicPr>
            <a:picLocks noChangeAspect="1"/>
          </p:cNvPicPr>
          <p:nvPr/>
        </p:nvPicPr>
        <p:blipFill>
          <a:blip r:embed="rId1"/>
          <a:stretch>
            <a:fillRect/>
          </a:stretch>
        </p:blipFill>
        <p:spPr>
          <a:xfrm>
            <a:off x="8059420" y="2757170"/>
            <a:ext cx="3167380" cy="1374775"/>
          </a:xfrm>
          <a:prstGeom prst="rect">
            <a:avLst/>
          </a:prstGeom>
        </p:spPr>
      </p:pic>
      <p:pic>
        <p:nvPicPr>
          <p:cNvPr id="6" name="图片 5"/>
          <p:cNvPicPr>
            <a:picLocks noChangeAspect="1"/>
          </p:cNvPicPr>
          <p:nvPr/>
        </p:nvPicPr>
        <p:blipFill>
          <a:blip r:embed="rId2"/>
          <a:stretch>
            <a:fillRect/>
          </a:stretch>
        </p:blipFill>
        <p:spPr>
          <a:xfrm>
            <a:off x="8046720" y="4284345"/>
            <a:ext cx="4060825" cy="13055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Where there are XSS</a:t>
            </a:r>
            <a:endParaRPr lang="en-US" altLang="zh-CN"/>
          </a:p>
        </p:txBody>
      </p:sp>
      <p:sp>
        <p:nvSpPr>
          <p:cNvPr id="3" name="内容占位符 2"/>
          <p:cNvSpPr>
            <a:spLocks noGrp="1"/>
          </p:cNvSpPr>
          <p:nvPr>
            <p:ph idx="1"/>
          </p:nvPr>
        </p:nvSpPr>
        <p:spPr>
          <a:xfrm>
            <a:off x="1704340" y="1834515"/>
            <a:ext cx="5695315" cy="4351655"/>
          </a:xfrm>
        </p:spPr>
        <p:txBody>
          <a:bodyPr/>
          <a:p>
            <a:r>
              <a:rPr lang="zh-CN" altLang="en-US"/>
              <a:t>用户的输入在</a:t>
            </a:r>
            <a:r>
              <a:rPr lang="en-US" altLang="zh-CN"/>
              <a:t>HTML </a:t>
            </a:r>
            <a:r>
              <a:rPr lang="zh-CN" altLang="en-US"/>
              <a:t>页面上输出</a:t>
            </a:r>
            <a:endParaRPr lang="zh-CN" altLang="en-US"/>
          </a:p>
          <a:p>
            <a:endParaRPr lang="zh-CN" altLang="en-US"/>
          </a:p>
          <a:p>
            <a:endParaRPr lang="zh-CN" altLang="en-US"/>
          </a:p>
          <a:p>
            <a:r>
              <a:rPr lang="zh-CN" altLang="en-US"/>
              <a:t>用户的输入在</a:t>
            </a:r>
            <a:r>
              <a:rPr lang="en-US" altLang="zh-CN"/>
              <a:t>JavaScript </a:t>
            </a:r>
            <a:r>
              <a:rPr lang="zh-CN" altLang="en-US"/>
              <a:t>文件上输出</a:t>
            </a:r>
            <a:endParaRPr lang="zh-CN" altLang="en-US"/>
          </a:p>
          <a:p>
            <a:endParaRPr lang="zh-CN" altLang="en-US"/>
          </a:p>
          <a:p>
            <a:endParaRPr lang="zh-CN" altLang="en-US"/>
          </a:p>
          <a:p>
            <a:r>
              <a:rPr lang="zh-CN" altLang="en-US"/>
              <a:t>使用</a:t>
            </a:r>
            <a:r>
              <a:rPr lang="en-US" altLang="zh-CN"/>
              <a:t>Flash </a:t>
            </a:r>
            <a:r>
              <a:rPr lang="zh-CN" altLang="en-US"/>
              <a:t>执行</a:t>
            </a:r>
            <a:r>
              <a:rPr lang="en-US" altLang="zh-CN"/>
              <a:t>XSS</a:t>
            </a:r>
            <a:endParaRPr lang="en-US" altLang="zh-CN"/>
          </a:p>
          <a:p>
            <a:endParaRPr lang="en-US" altLang="zh-CN"/>
          </a:p>
        </p:txBody>
      </p:sp>
      <p:pic>
        <p:nvPicPr>
          <p:cNvPr id="4" name="图片 3"/>
          <p:cNvPicPr>
            <a:picLocks noChangeAspect="1"/>
          </p:cNvPicPr>
          <p:nvPr/>
        </p:nvPicPr>
        <p:blipFill>
          <a:blip r:embed="rId1"/>
          <a:stretch>
            <a:fillRect/>
          </a:stretch>
        </p:blipFill>
        <p:spPr>
          <a:xfrm>
            <a:off x="6499860" y="1852295"/>
            <a:ext cx="5509260" cy="1334135"/>
          </a:xfrm>
          <a:prstGeom prst="rect">
            <a:avLst/>
          </a:prstGeom>
        </p:spPr>
      </p:pic>
      <p:pic>
        <p:nvPicPr>
          <p:cNvPr id="6" name="图片 5"/>
          <p:cNvPicPr>
            <a:picLocks noChangeAspect="1"/>
          </p:cNvPicPr>
          <p:nvPr/>
        </p:nvPicPr>
        <p:blipFill>
          <a:blip r:embed="rId2"/>
          <a:stretch>
            <a:fillRect/>
          </a:stretch>
        </p:blipFill>
        <p:spPr>
          <a:xfrm>
            <a:off x="2096770" y="3658870"/>
            <a:ext cx="9191625" cy="762000"/>
          </a:xfrm>
          <a:prstGeom prst="rect">
            <a:avLst/>
          </a:prstGeom>
        </p:spPr>
      </p:pic>
      <p:pic>
        <p:nvPicPr>
          <p:cNvPr id="7" name="图片 6"/>
          <p:cNvPicPr>
            <a:picLocks noChangeAspect="1"/>
          </p:cNvPicPr>
          <p:nvPr/>
        </p:nvPicPr>
        <p:blipFill>
          <a:blip r:embed="rId3"/>
          <a:stretch>
            <a:fillRect/>
          </a:stretch>
        </p:blipFill>
        <p:spPr>
          <a:xfrm>
            <a:off x="4892675" y="4605020"/>
            <a:ext cx="3325495" cy="19411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Where there are XSS</a:t>
            </a:r>
            <a:endParaRPr lang="en-US" altLang="zh-CN"/>
          </a:p>
        </p:txBody>
      </p:sp>
      <p:sp>
        <p:nvSpPr>
          <p:cNvPr id="3" name="内容占位符 2"/>
          <p:cNvSpPr>
            <a:spLocks noGrp="1"/>
          </p:cNvSpPr>
          <p:nvPr>
            <p:ph idx="1"/>
          </p:nvPr>
        </p:nvSpPr>
        <p:spPr>
          <a:xfrm>
            <a:off x="1704340" y="1837055"/>
            <a:ext cx="9600565" cy="4351655"/>
          </a:xfrm>
        </p:spPr>
        <p:txBody>
          <a:bodyPr/>
          <a:p>
            <a:r>
              <a:rPr lang="en-US" altLang="zh-CN"/>
              <a:t>Example 1 -- User's input will output to HTML DOM</a:t>
            </a:r>
            <a:endParaRPr lang="en-US" altLang="zh-CN"/>
          </a:p>
          <a:p>
            <a:r>
              <a:rPr lang="zh-CN" altLang="en-US"/>
              <a:t>如果用户的输入会输出到</a:t>
            </a:r>
            <a:r>
              <a:rPr lang="en-US" altLang="zh-CN"/>
              <a:t>DOM </a:t>
            </a:r>
            <a:r>
              <a:rPr lang="zh-CN" altLang="en-US"/>
              <a:t>树的话</a:t>
            </a:r>
            <a:r>
              <a:rPr lang="en-US" altLang="zh-CN"/>
              <a:t>,</a:t>
            </a:r>
            <a:r>
              <a:rPr lang="zh-CN" altLang="en-US"/>
              <a:t>那么可以直接通过</a:t>
            </a:r>
            <a:r>
              <a:rPr lang="en-US"/>
              <a:t>HTML </a:t>
            </a:r>
            <a:r>
              <a:rPr lang="zh-CN" altLang="en-US"/>
              <a:t>元素标签来执行</a:t>
            </a:r>
            <a:r>
              <a:rPr lang="en-US" altLang="zh-CN"/>
              <a:t>XSS</a:t>
            </a:r>
            <a:endParaRPr lang="en-US" altLang="zh-CN"/>
          </a:p>
          <a:p>
            <a:endParaRPr lang="zh-CN" altLang="en-US"/>
          </a:p>
        </p:txBody>
      </p:sp>
      <p:pic>
        <p:nvPicPr>
          <p:cNvPr id="7" name="图片 6"/>
          <p:cNvPicPr>
            <a:picLocks noChangeAspect="1"/>
          </p:cNvPicPr>
          <p:nvPr/>
        </p:nvPicPr>
        <p:blipFill>
          <a:blip r:embed="rId1"/>
          <a:stretch>
            <a:fillRect/>
          </a:stretch>
        </p:blipFill>
        <p:spPr>
          <a:xfrm>
            <a:off x="1988185" y="3192780"/>
            <a:ext cx="5499735" cy="12268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Where there are XSS</a:t>
            </a:r>
            <a:endParaRPr lang="zh-CN" altLang="en-US"/>
          </a:p>
        </p:txBody>
      </p:sp>
      <p:sp>
        <p:nvSpPr>
          <p:cNvPr id="3" name="内容占位符 2"/>
          <p:cNvSpPr>
            <a:spLocks noGrp="1"/>
          </p:cNvSpPr>
          <p:nvPr>
            <p:ph idx="1"/>
          </p:nvPr>
        </p:nvSpPr>
        <p:spPr>
          <a:xfrm>
            <a:off x="1704975" y="1835785"/>
            <a:ext cx="9926320" cy="4351655"/>
          </a:xfrm>
        </p:spPr>
        <p:txBody>
          <a:bodyPr/>
          <a:p>
            <a:r>
              <a:rPr lang="en-US" altLang="zh-CN">
                <a:sym typeface="+mn-ea"/>
              </a:rPr>
              <a:t>Example 2 -- User's input will output to Element Attribute</a:t>
            </a:r>
            <a:endParaRPr lang="en-US" altLang="zh-CN">
              <a:sym typeface="+mn-ea"/>
            </a:endParaRPr>
          </a:p>
          <a:p>
            <a:r>
              <a:rPr lang="zh-CN" altLang="en-US"/>
              <a:t>如果输出出现在</a:t>
            </a:r>
            <a:r>
              <a:rPr lang="en-US" altLang="zh-CN"/>
              <a:t>HTML </a:t>
            </a:r>
            <a:r>
              <a:rPr lang="zh-CN" altLang="en-US"/>
              <a:t>元素的属性中</a:t>
            </a:r>
            <a:r>
              <a:rPr lang="en-US" altLang="zh-CN"/>
              <a:t>,</a:t>
            </a:r>
            <a:r>
              <a:rPr lang="zh-CN" altLang="en-US"/>
              <a:t>可以尝试使用</a:t>
            </a:r>
            <a:r>
              <a:rPr lang="en-US" altLang="zh-CN"/>
              <a:t>" </a:t>
            </a:r>
            <a:r>
              <a:rPr lang="zh-CN" altLang="en-US"/>
              <a:t>号绕过</a:t>
            </a:r>
            <a:r>
              <a:rPr lang="en-US" altLang="zh-CN"/>
              <a:t>HTML </a:t>
            </a:r>
            <a:r>
              <a:rPr lang="zh-CN" altLang="en-US"/>
              <a:t>元素的属性值限制</a:t>
            </a:r>
            <a:endParaRPr lang="en-US" altLang="zh-CN"/>
          </a:p>
          <a:p>
            <a:endParaRPr lang="en-US" altLang="zh-CN"/>
          </a:p>
          <a:p>
            <a:r>
              <a:rPr lang="zh-CN" altLang="en-US"/>
              <a:t>既然</a:t>
            </a:r>
            <a:r>
              <a:rPr lang="en-US" altLang="zh-CN"/>
              <a:t>" </a:t>
            </a:r>
            <a:r>
              <a:rPr lang="zh-CN" altLang="en-US"/>
              <a:t>号可以成功绕过限制</a:t>
            </a:r>
            <a:r>
              <a:rPr lang="en-US" altLang="zh-CN"/>
              <a:t>,</a:t>
            </a:r>
            <a:r>
              <a:rPr lang="zh-CN" altLang="en-US"/>
              <a:t>接下来可以利用</a:t>
            </a:r>
            <a:r>
              <a:rPr lang="en-US" altLang="zh-CN"/>
              <a:t>HTML </a:t>
            </a:r>
            <a:r>
              <a:rPr lang="zh-CN" altLang="en-US"/>
              <a:t>事件或者构造</a:t>
            </a:r>
            <a:r>
              <a:rPr lang="en-US" altLang="zh-CN"/>
              <a:t>HTML </a:t>
            </a:r>
            <a:r>
              <a:rPr lang="zh-CN" altLang="en-US"/>
              <a:t>元素实现</a:t>
            </a:r>
            <a:r>
              <a:rPr lang="en-US" altLang="zh-CN"/>
              <a:t>XSS</a:t>
            </a:r>
            <a:endParaRPr lang="en-US" altLang="zh-CN"/>
          </a:p>
        </p:txBody>
      </p:sp>
      <p:pic>
        <p:nvPicPr>
          <p:cNvPr id="4" name="图片 3"/>
          <p:cNvPicPr>
            <a:picLocks noChangeAspect="1"/>
          </p:cNvPicPr>
          <p:nvPr/>
        </p:nvPicPr>
        <p:blipFill>
          <a:blip r:embed="rId1"/>
          <a:stretch>
            <a:fillRect/>
          </a:stretch>
        </p:blipFill>
        <p:spPr>
          <a:xfrm>
            <a:off x="2029460" y="3043555"/>
            <a:ext cx="9428480" cy="462915"/>
          </a:xfrm>
          <a:prstGeom prst="rect">
            <a:avLst/>
          </a:prstGeom>
        </p:spPr>
      </p:pic>
      <p:pic>
        <p:nvPicPr>
          <p:cNvPr id="6" name="图片 5"/>
          <p:cNvPicPr>
            <a:picLocks noChangeAspect="1"/>
          </p:cNvPicPr>
          <p:nvPr/>
        </p:nvPicPr>
        <p:blipFill>
          <a:blip r:embed="rId2"/>
          <a:stretch>
            <a:fillRect/>
          </a:stretch>
        </p:blipFill>
        <p:spPr>
          <a:xfrm>
            <a:off x="2034540" y="4291965"/>
            <a:ext cx="9956800" cy="823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Where there are XSS</a:t>
            </a:r>
            <a:endParaRPr lang="zh-CN" altLang="en-US"/>
          </a:p>
        </p:txBody>
      </p:sp>
      <p:sp>
        <p:nvSpPr>
          <p:cNvPr id="3" name="内容占位符 2"/>
          <p:cNvSpPr>
            <a:spLocks noGrp="1"/>
          </p:cNvSpPr>
          <p:nvPr>
            <p:ph idx="1"/>
          </p:nvPr>
        </p:nvSpPr>
        <p:spPr/>
        <p:txBody>
          <a:bodyPr/>
          <a:p>
            <a:r>
              <a:rPr lang="en-US" altLang="zh-CN">
                <a:sym typeface="+mn-ea"/>
              </a:rPr>
              <a:t>Example 3 -- User's input will output to JavaScript</a:t>
            </a:r>
            <a:endParaRPr lang="en-US" altLang="zh-CN">
              <a:sym typeface="+mn-ea"/>
            </a:endParaRPr>
          </a:p>
          <a:p>
            <a:r>
              <a:rPr lang="zh-CN" altLang="en-US">
                <a:sym typeface="+mn-ea"/>
              </a:rPr>
              <a:t>用户的输入会在任何地方出现</a:t>
            </a:r>
            <a:r>
              <a:rPr lang="en-US" altLang="zh-CN">
                <a:sym typeface="+mn-ea"/>
              </a:rPr>
              <a:t>,</a:t>
            </a:r>
            <a:r>
              <a:rPr lang="zh-CN" altLang="en-US">
                <a:sym typeface="+mn-ea"/>
              </a:rPr>
              <a:t>比如输出到</a:t>
            </a:r>
            <a:r>
              <a:rPr lang="en-US" altLang="zh-CN">
                <a:sym typeface="+mn-ea"/>
              </a:rPr>
              <a:t>JavaScript </a:t>
            </a:r>
            <a:r>
              <a:rPr lang="zh-CN" altLang="en-US">
                <a:sym typeface="+mn-ea"/>
              </a:rPr>
              <a:t>文件中</a:t>
            </a:r>
            <a:r>
              <a:rPr lang="en-US" altLang="zh-CN">
                <a:sym typeface="+mn-ea"/>
              </a:rPr>
              <a:t>,</a:t>
            </a:r>
            <a:r>
              <a:rPr lang="zh-CN" altLang="en-US">
                <a:sym typeface="+mn-ea"/>
              </a:rPr>
              <a:t>原本代码只希望把</a:t>
            </a:r>
            <a:r>
              <a:rPr lang="en-US" altLang="zh-CN">
                <a:sym typeface="+mn-ea"/>
              </a:rPr>
              <a:t>URL </a:t>
            </a:r>
            <a:r>
              <a:rPr lang="zh-CN" altLang="en-US">
                <a:sym typeface="+mn-ea"/>
              </a:rPr>
              <a:t>填充到</a:t>
            </a:r>
            <a:r>
              <a:rPr lang="en-US" altLang="zh-CN">
                <a:sym typeface="+mn-ea"/>
              </a:rPr>
              <a:t>postMessage </a:t>
            </a:r>
            <a:r>
              <a:rPr lang="zh-CN" altLang="en-US">
                <a:sym typeface="+mn-ea"/>
              </a:rPr>
              <a:t>的第二个参数</a:t>
            </a:r>
            <a:r>
              <a:rPr lang="en-US" altLang="zh-CN">
                <a:sym typeface="+mn-ea"/>
              </a:rPr>
              <a:t>,</a:t>
            </a:r>
            <a:r>
              <a:rPr lang="zh-CN" altLang="en-US">
                <a:sym typeface="+mn-ea"/>
              </a:rPr>
              <a:t>但是通过</a:t>
            </a:r>
            <a:r>
              <a:rPr lang="en-US" altLang="zh-CN">
                <a:sym typeface="+mn-ea"/>
              </a:rPr>
              <a:t>' </a:t>
            </a:r>
            <a:r>
              <a:rPr lang="zh-CN" altLang="en-US">
                <a:sym typeface="+mn-ea"/>
              </a:rPr>
              <a:t>号即可绕过</a:t>
            </a:r>
            <a:r>
              <a:rPr lang="en-US" altLang="zh-CN">
                <a:sym typeface="+mn-ea"/>
              </a:rPr>
              <a:t>JavaScript </a:t>
            </a:r>
            <a:r>
              <a:rPr lang="zh-CN" altLang="en-US">
                <a:sym typeface="+mn-ea"/>
              </a:rPr>
              <a:t>字符串插入脚本代码</a:t>
            </a:r>
            <a:endParaRPr lang="zh-CN" altLang="en-US">
              <a:sym typeface="+mn-ea"/>
            </a:endParaRPr>
          </a:p>
          <a:p>
            <a:endParaRPr lang="zh-CN" altLang="en-US"/>
          </a:p>
        </p:txBody>
      </p:sp>
      <p:pic>
        <p:nvPicPr>
          <p:cNvPr id="4" name="图片 3"/>
          <p:cNvPicPr>
            <a:picLocks noChangeAspect="1"/>
          </p:cNvPicPr>
          <p:nvPr/>
        </p:nvPicPr>
        <p:blipFill>
          <a:blip r:embed="rId1"/>
          <a:stretch>
            <a:fillRect/>
          </a:stretch>
        </p:blipFill>
        <p:spPr>
          <a:xfrm>
            <a:off x="2109470" y="4548505"/>
            <a:ext cx="6912610" cy="586740"/>
          </a:xfrm>
          <a:prstGeom prst="rect">
            <a:avLst/>
          </a:prstGeom>
        </p:spPr>
      </p:pic>
      <p:pic>
        <p:nvPicPr>
          <p:cNvPr id="5" name="图片 4"/>
          <p:cNvPicPr>
            <a:picLocks noChangeAspect="1"/>
          </p:cNvPicPr>
          <p:nvPr/>
        </p:nvPicPr>
        <p:blipFill>
          <a:blip r:embed="rId2"/>
          <a:stretch>
            <a:fillRect/>
          </a:stretch>
        </p:blipFill>
        <p:spPr>
          <a:xfrm>
            <a:off x="2110105" y="3773805"/>
            <a:ext cx="5557520" cy="5664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is XSS ?</a:t>
            </a:r>
            <a:endParaRPr lang="en-US" altLang="zh-CN"/>
          </a:p>
        </p:txBody>
      </p:sp>
      <p:sp>
        <p:nvSpPr>
          <p:cNvPr id="3" name="内容占位符 2"/>
          <p:cNvSpPr>
            <a:spLocks noGrp="1"/>
          </p:cNvSpPr>
          <p:nvPr>
            <p:ph idx="1"/>
          </p:nvPr>
        </p:nvSpPr>
        <p:spPr/>
        <p:txBody>
          <a:bodyPr/>
          <a:p>
            <a:r>
              <a:rPr lang="en-US" altLang="zh-CN"/>
              <a:t>Cross Site Scripting (XSS ,</a:t>
            </a:r>
            <a:r>
              <a:rPr lang="zh-CN" altLang="en-US"/>
              <a:t>跨站脚本执行</a:t>
            </a:r>
            <a:r>
              <a:rPr lang="en-US" altLang="zh-CN"/>
              <a:t>),</a:t>
            </a:r>
            <a:r>
              <a:rPr lang="zh-CN" altLang="en-US"/>
              <a:t>把自己的</a:t>
            </a:r>
            <a:r>
              <a:rPr lang="en-US" altLang="zh-CN"/>
              <a:t>HTML </a:t>
            </a:r>
            <a:r>
              <a:rPr lang="zh-CN" altLang="en-US"/>
              <a:t>或</a:t>
            </a:r>
            <a:r>
              <a:rPr lang="en-US" altLang="zh-CN"/>
              <a:t>JavaScript </a:t>
            </a:r>
            <a:r>
              <a:rPr lang="zh-CN" altLang="en-US"/>
              <a:t>代码未授权插入到站点中修改前端显示或者执行</a:t>
            </a:r>
            <a:r>
              <a:rPr lang="en-US" altLang="zh-CN"/>
              <a:t>JavaScript </a:t>
            </a:r>
            <a:r>
              <a:rPr lang="zh-CN" altLang="en-US"/>
              <a:t>脚本</a:t>
            </a:r>
            <a:endParaRPr lang="en-US" altLang="zh-CN"/>
          </a:p>
          <a:p>
            <a:r>
              <a:rPr lang="en-US" altLang="zh-CN"/>
              <a:t>HTML </a:t>
            </a:r>
            <a:r>
              <a:rPr lang="zh-CN" altLang="en-US"/>
              <a:t>控制浏览器的视图显示</a:t>
            </a:r>
            <a:endParaRPr lang="zh-CN" altLang="en-US"/>
          </a:p>
          <a:p>
            <a:r>
              <a:rPr lang="en-US" altLang="zh-CN"/>
              <a:t>JavaScript </a:t>
            </a:r>
            <a:r>
              <a:rPr lang="zh-CN" altLang="en-US"/>
              <a:t>控制整个前端的逻辑</a:t>
            </a:r>
            <a:endParaRPr lang="zh-CN" altLang="en-US"/>
          </a:p>
          <a:p>
            <a:r>
              <a:rPr lang="zh-CN" altLang="en-US"/>
              <a:t>那么</a:t>
            </a:r>
            <a:r>
              <a:rPr lang="en-US" altLang="zh-CN"/>
              <a:t>XSS </a:t>
            </a:r>
            <a:r>
              <a:rPr lang="zh-CN" altLang="en-US"/>
              <a:t>会产生哪些危害呢</a:t>
            </a:r>
            <a:r>
              <a:rPr lang="en-US" altLang="zh-CN"/>
              <a:t>?</a:t>
            </a:r>
            <a:endParaRPr lang="en-US" altLang="zh-CN"/>
          </a:p>
          <a:p>
            <a:pPr marL="0" indent="0">
              <a:buNone/>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Where there are XSS</a:t>
            </a:r>
            <a:endParaRPr lang="zh-CN" altLang="en-US"/>
          </a:p>
        </p:txBody>
      </p:sp>
      <p:sp>
        <p:nvSpPr>
          <p:cNvPr id="3" name="内容占位符 2"/>
          <p:cNvSpPr>
            <a:spLocks noGrp="1"/>
          </p:cNvSpPr>
          <p:nvPr>
            <p:ph idx="1"/>
          </p:nvPr>
        </p:nvSpPr>
        <p:spPr>
          <a:xfrm>
            <a:off x="1706880" y="1838960"/>
            <a:ext cx="6313805" cy="4351655"/>
          </a:xfrm>
        </p:spPr>
        <p:txBody>
          <a:bodyPr/>
          <a:p>
            <a:r>
              <a:rPr lang="en-US" altLang="zh-CN">
                <a:sym typeface="+mn-ea"/>
              </a:rPr>
              <a:t>Example 4 -- Magic Flash</a:t>
            </a:r>
            <a:endParaRPr lang="en-US" altLang="zh-CN">
              <a:sym typeface="+mn-ea"/>
            </a:endParaRPr>
          </a:p>
          <a:p>
            <a:r>
              <a:rPr lang="en-US" altLang="zh-CN"/>
              <a:t>Flash </a:t>
            </a:r>
            <a:r>
              <a:rPr lang="zh-CN" altLang="en-US"/>
              <a:t>作为浏览器的插件部分</a:t>
            </a:r>
            <a:r>
              <a:rPr lang="en-US" altLang="zh-CN"/>
              <a:t>,</a:t>
            </a:r>
            <a:r>
              <a:rPr lang="zh-CN" altLang="en-US"/>
              <a:t>在大部分的情况下前端需要和</a:t>
            </a:r>
            <a:r>
              <a:rPr lang="en-US" altLang="zh-CN"/>
              <a:t>Flash </a:t>
            </a:r>
            <a:r>
              <a:rPr lang="zh-CN" altLang="en-US"/>
              <a:t>存在交互行为</a:t>
            </a:r>
            <a:r>
              <a:rPr lang="en-US" altLang="zh-CN"/>
              <a:t>,</a:t>
            </a:r>
            <a:r>
              <a:rPr lang="zh-CN" altLang="en-US"/>
              <a:t>所以</a:t>
            </a:r>
            <a:r>
              <a:rPr lang="en-US" altLang="zh-CN"/>
              <a:t>Flash </a:t>
            </a:r>
            <a:r>
              <a:rPr lang="zh-CN" altLang="en-US"/>
              <a:t>也会有执行</a:t>
            </a:r>
            <a:r>
              <a:rPr lang="en-US" altLang="zh-CN"/>
              <a:t>JavaScript </a:t>
            </a:r>
            <a:r>
              <a:rPr lang="zh-CN" altLang="en-US"/>
              <a:t>的权限</a:t>
            </a:r>
            <a:r>
              <a:rPr lang="en-US" altLang="zh-CN"/>
              <a:t>,</a:t>
            </a:r>
            <a:r>
              <a:rPr lang="zh-CN" altLang="en-US"/>
              <a:t>前提是</a:t>
            </a:r>
            <a:r>
              <a:rPr lang="en-US" altLang="zh-CN"/>
              <a:t>HTML </a:t>
            </a:r>
            <a:r>
              <a:rPr lang="zh-CN" altLang="en-US"/>
              <a:t>元素中需要启用</a:t>
            </a:r>
            <a:r>
              <a:rPr lang="en-US" altLang="zh-CN"/>
              <a:t>allowScriptAccess</a:t>
            </a:r>
            <a:endParaRPr lang="en-US" altLang="zh-CN"/>
          </a:p>
          <a:p>
            <a:endParaRPr lang="en-US" altLang="zh-CN"/>
          </a:p>
          <a:p>
            <a:endParaRPr lang="zh-CN" altLang="en-US"/>
          </a:p>
        </p:txBody>
      </p:sp>
      <p:pic>
        <p:nvPicPr>
          <p:cNvPr id="4" name="图片 3"/>
          <p:cNvPicPr>
            <a:picLocks noChangeAspect="1"/>
          </p:cNvPicPr>
          <p:nvPr/>
        </p:nvPicPr>
        <p:blipFill>
          <a:blip r:embed="rId1"/>
          <a:stretch>
            <a:fillRect/>
          </a:stretch>
        </p:blipFill>
        <p:spPr>
          <a:xfrm>
            <a:off x="8436610" y="2749550"/>
            <a:ext cx="2181860" cy="20402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type of XSS</a:t>
            </a:r>
            <a:endParaRPr lang="en-US" altLang="zh-CN"/>
          </a:p>
        </p:txBody>
      </p:sp>
      <p:sp>
        <p:nvSpPr>
          <p:cNvPr id="3" name="内容占位符 2"/>
          <p:cNvSpPr>
            <a:spLocks noGrp="1"/>
          </p:cNvSpPr>
          <p:nvPr>
            <p:ph idx="1"/>
          </p:nvPr>
        </p:nvSpPr>
        <p:spPr>
          <a:xfrm>
            <a:off x="1704340" y="1838960"/>
            <a:ext cx="10078720" cy="4871085"/>
          </a:xfrm>
        </p:spPr>
        <p:txBody>
          <a:bodyPr/>
          <a:p>
            <a:r>
              <a:rPr lang="en-US" altLang="zh-CN"/>
              <a:t>1.</a:t>
            </a:r>
            <a:r>
              <a:rPr lang="zh-CN" altLang="en-US"/>
              <a:t>反射型</a:t>
            </a:r>
            <a:r>
              <a:rPr lang="en-US" altLang="zh-CN"/>
              <a:t>XSS</a:t>
            </a:r>
            <a:endParaRPr lang="en-US" altLang="zh-CN"/>
          </a:p>
          <a:p>
            <a:r>
              <a:rPr lang="en-US" altLang="zh-CN"/>
              <a:t>XSS </a:t>
            </a:r>
            <a:r>
              <a:rPr lang="zh-CN" altLang="en-US"/>
              <a:t>的攻击代码出现在</a:t>
            </a:r>
            <a:r>
              <a:rPr lang="en-US" altLang="zh-CN"/>
              <a:t>URL </a:t>
            </a:r>
            <a:r>
              <a:rPr lang="zh-CN" altLang="en-US"/>
              <a:t>中而且只能访问该链接才可以引发</a:t>
            </a:r>
            <a:r>
              <a:rPr lang="en-US" altLang="zh-CN"/>
              <a:t>XSS</a:t>
            </a:r>
            <a:endParaRPr lang="en-US" altLang="zh-CN"/>
          </a:p>
          <a:p>
            <a:r>
              <a:rPr lang="en-US" altLang="zh-CN"/>
              <a:t>URL:http://a614063.sn22387.gzonet.net/searchSp.jsp?keyword=aaaa</a:t>
            </a:r>
            <a:endParaRPr lang="en-US" altLang="zh-CN"/>
          </a:p>
          <a:p>
            <a:endParaRPr lang="en-US" altLang="zh-CN"/>
          </a:p>
          <a:p>
            <a:endParaRPr lang="en-US" altLang="zh-CN"/>
          </a:p>
          <a:p>
            <a:endParaRPr lang="en-US" altLang="zh-CN"/>
          </a:p>
          <a:p>
            <a:r>
              <a:rPr lang="en-US" altLang="zh-CN"/>
              <a:t>URL:http://a614063.sn22387.gzonet.net/searchSp.jsp?keyword=&lt;script&gt;alert('xss');&lt;/script&gt;</a:t>
            </a:r>
            <a:endParaRPr lang="en-US" altLang="zh-CN"/>
          </a:p>
          <a:p>
            <a:endParaRPr lang="en-US" altLang="zh-CN"/>
          </a:p>
          <a:p>
            <a:endParaRPr lang="en-US" altLang="zh-CN"/>
          </a:p>
          <a:p>
            <a:r>
              <a:rPr lang="zh-CN" altLang="en-US"/>
              <a:t>注意</a:t>
            </a:r>
            <a:r>
              <a:rPr lang="en-US" altLang="zh-CN"/>
              <a:t>:</a:t>
            </a:r>
            <a:r>
              <a:rPr lang="zh-CN" altLang="en-US"/>
              <a:t>浏览器的</a:t>
            </a:r>
            <a:r>
              <a:rPr lang="en-US" altLang="zh-CN"/>
              <a:t>XSS </a:t>
            </a:r>
            <a:r>
              <a:rPr lang="zh-CN" altLang="en-US"/>
              <a:t>过滤器有可能会过滤掉反射型</a:t>
            </a:r>
            <a:r>
              <a:rPr lang="en-US" altLang="zh-CN"/>
              <a:t>XSS</a:t>
            </a:r>
            <a:endParaRPr lang="en-US" altLang="zh-CN"/>
          </a:p>
          <a:p>
            <a:endParaRPr lang="en-US" altLang="zh-CN"/>
          </a:p>
          <a:p>
            <a:endParaRPr lang="en-US" altLang="zh-CN"/>
          </a:p>
        </p:txBody>
      </p:sp>
      <p:pic>
        <p:nvPicPr>
          <p:cNvPr id="6" name="图片 5"/>
          <p:cNvPicPr>
            <a:picLocks noChangeAspect="1"/>
          </p:cNvPicPr>
          <p:nvPr/>
        </p:nvPicPr>
        <p:blipFill>
          <a:blip r:embed="rId1"/>
          <a:stretch>
            <a:fillRect/>
          </a:stretch>
        </p:blipFill>
        <p:spPr>
          <a:xfrm>
            <a:off x="5090795" y="4935220"/>
            <a:ext cx="5857240" cy="1171575"/>
          </a:xfrm>
          <a:prstGeom prst="rect">
            <a:avLst/>
          </a:prstGeom>
        </p:spPr>
      </p:pic>
      <p:pic>
        <p:nvPicPr>
          <p:cNvPr id="5" name="图片 4"/>
          <p:cNvPicPr>
            <a:picLocks noChangeAspect="1"/>
          </p:cNvPicPr>
          <p:nvPr/>
        </p:nvPicPr>
        <p:blipFill>
          <a:blip r:embed="rId2"/>
          <a:stretch>
            <a:fillRect/>
          </a:stretch>
        </p:blipFill>
        <p:spPr>
          <a:xfrm>
            <a:off x="5096510" y="3276600"/>
            <a:ext cx="3763010" cy="1244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The type of XSS</a:t>
            </a:r>
            <a:endParaRPr lang="zh-CN" altLang="en-US"/>
          </a:p>
        </p:txBody>
      </p:sp>
      <p:sp>
        <p:nvSpPr>
          <p:cNvPr id="3" name="内容占位符 2"/>
          <p:cNvSpPr>
            <a:spLocks noGrp="1"/>
          </p:cNvSpPr>
          <p:nvPr>
            <p:ph idx="1"/>
          </p:nvPr>
        </p:nvSpPr>
        <p:spPr/>
        <p:txBody>
          <a:bodyPr/>
          <a:p>
            <a:r>
              <a:rPr lang="en-US" altLang="zh-CN">
                <a:sym typeface="+mn-ea"/>
              </a:rPr>
              <a:t>2.</a:t>
            </a:r>
            <a:r>
              <a:rPr lang="zh-CN" altLang="en-US">
                <a:sym typeface="+mn-ea"/>
              </a:rPr>
              <a:t>储存型</a:t>
            </a:r>
            <a:r>
              <a:rPr lang="en-US" altLang="zh-CN">
                <a:sym typeface="+mn-ea"/>
              </a:rPr>
              <a:t>XSS</a:t>
            </a:r>
            <a:endParaRPr lang="en-US" altLang="zh-CN">
              <a:sym typeface="+mn-ea"/>
            </a:endParaRPr>
          </a:p>
          <a:p>
            <a:r>
              <a:rPr lang="en-US" altLang="zh-CN"/>
              <a:t>XSS </a:t>
            </a:r>
            <a:r>
              <a:rPr lang="zh-CN" altLang="en-US"/>
              <a:t>代码将会永久储存在页面中</a:t>
            </a:r>
            <a:r>
              <a:rPr lang="en-US" altLang="zh-CN"/>
              <a:t>,</a:t>
            </a:r>
            <a:r>
              <a:rPr lang="zh-CN" altLang="en-US"/>
              <a:t>每个访问到该页面的用户都会自动引发</a:t>
            </a:r>
            <a:endParaRPr lang="zh-CN" altLang="en-US"/>
          </a:p>
          <a:p>
            <a:endParaRPr lang="zh-CN" altLang="en-US"/>
          </a:p>
        </p:txBody>
      </p:sp>
      <p:pic>
        <p:nvPicPr>
          <p:cNvPr id="4" name="图片 3"/>
          <p:cNvPicPr>
            <a:picLocks noChangeAspect="1"/>
          </p:cNvPicPr>
          <p:nvPr/>
        </p:nvPicPr>
        <p:blipFill>
          <a:blip r:embed="rId1"/>
          <a:stretch>
            <a:fillRect/>
          </a:stretch>
        </p:blipFill>
        <p:spPr>
          <a:xfrm>
            <a:off x="2051050" y="3253105"/>
            <a:ext cx="6492240" cy="15036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The art of XSS</a:t>
            </a:r>
            <a:endParaRPr lang="en-US" altLang="zh-CN"/>
          </a:p>
        </p:txBody>
      </p:sp>
      <p:sp>
        <p:nvSpPr>
          <p:cNvPr id="3" name="内容占位符 2"/>
          <p:cNvSpPr>
            <a:spLocks noGrp="1"/>
          </p:cNvSpPr>
          <p:nvPr>
            <p:ph idx="1"/>
          </p:nvPr>
        </p:nvSpPr>
        <p:spPr>
          <a:xfrm>
            <a:off x="1704340" y="1833880"/>
            <a:ext cx="8065135" cy="4464050"/>
          </a:xfrm>
        </p:spPr>
        <p:txBody>
          <a:bodyPr>
            <a:normAutofit lnSpcReduction="10000"/>
          </a:bodyPr>
          <a:p>
            <a:r>
              <a:rPr lang="zh-CN" altLang="en-US"/>
              <a:t>在</a:t>
            </a:r>
            <a:r>
              <a:rPr lang="en-US" altLang="zh-CN"/>
              <a:t>HTML </a:t>
            </a:r>
            <a:r>
              <a:rPr lang="zh-CN" altLang="en-US"/>
              <a:t>标签里面</a:t>
            </a:r>
            <a:r>
              <a:rPr lang="en-US" altLang="zh-CN"/>
              <a:t>,</a:t>
            </a:r>
            <a:r>
              <a:rPr lang="zh-CN" altLang="en-US"/>
              <a:t>可以执行</a:t>
            </a:r>
            <a:r>
              <a:rPr lang="en-US" altLang="zh-CN"/>
              <a:t>JavaScript </a:t>
            </a:r>
            <a:r>
              <a:rPr lang="zh-CN" altLang="en-US"/>
              <a:t>代码的</a:t>
            </a:r>
            <a:r>
              <a:rPr lang="en-US" altLang="zh-CN"/>
              <a:t>HTML </a:t>
            </a:r>
            <a:r>
              <a:rPr lang="zh-CN" altLang="en-US"/>
              <a:t>标签有很多</a:t>
            </a:r>
            <a:r>
              <a:rPr lang="en-US" altLang="zh-CN"/>
              <a:t>,</a:t>
            </a:r>
            <a:r>
              <a:rPr lang="zh-CN" altLang="en-US"/>
              <a:t>比如</a:t>
            </a:r>
            <a:r>
              <a:rPr lang="en-US" altLang="zh-CN"/>
              <a:t>:&lt;script&gt; ,&lt;img&gt; ,&lt;iframe&gt; </a:t>
            </a:r>
            <a:r>
              <a:rPr lang="zh-CN" altLang="en-US"/>
              <a:t>等</a:t>
            </a:r>
            <a:r>
              <a:rPr lang="en-US" altLang="zh-CN"/>
              <a:t>.</a:t>
            </a:r>
            <a:endParaRPr lang="en-US" altLang="zh-CN"/>
          </a:p>
          <a:p>
            <a:r>
              <a:rPr lang="zh-CN" altLang="en-US"/>
              <a:t>在构造</a:t>
            </a:r>
            <a:r>
              <a:rPr lang="en-US" altLang="zh-CN"/>
              <a:t>&lt;script&gt; XSS </a:t>
            </a:r>
            <a:r>
              <a:rPr lang="zh-CN" altLang="en-US"/>
              <a:t>中</a:t>
            </a:r>
            <a:r>
              <a:rPr lang="en-US" altLang="zh-CN"/>
              <a:t>,</a:t>
            </a:r>
            <a:r>
              <a:rPr lang="zh-CN" altLang="en-US"/>
              <a:t>如果遇到长度限制的话往往没有办法把完整的代码写入到</a:t>
            </a:r>
            <a:r>
              <a:rPr lang="zh-CN" altLang="en-US">
                <a:sym typeface="+mn-ea"/>
              </a:rPr>
              <a:t>攻击向量</a:t>
            </a:r>
            <a:r>
              <a:rPr lang="en-US" altLang="zh-CN">
                <a:sym typeface="+mn-ea"/>
              </a:rPr>
              <a:t>,</a:t>
            </a:r>
            <a:r>
              <a:rPr lang="zh-CN" altLang="en-US">
                <a:sym typeface="+mn-ea"/>
              </a:rPr>
              <a:t>于是使用</a:t>
            </a:r>
            <a:r>
              <a:rPr lang="en-US" altLang="zh-CN">
                <a:sym typeface="+mn-ea"/>
              </a:rPr>
              <a:t>&lt;script src=""&gt; </a:t>
            </a:r>
            <a:r>
              <a:rPr lang="zh-CN" altLang="en-US">
                <a:sym typeface="+mn-ea"/>
              </a:rPr>
              <a:t>或者</a:t>
            </a:r>
            <a:r>
              <a:rPr lang="en-US" altLang="zh-CN">
                <a:sym typeface="+mn-ea"/>
              </a:rPr>
              <a:t>&lt;script&gt;c=''; </a:t>
            </a:r>
            <a:r>
              <a:rPr lang="zh-CN" altLang="en-US">
                <a:sym typeface="+mn-ea"/>
              </a:rPr>
              <a:t>等来构造</a:t>
            </a:r>
            <a:r>
              <a:rPr lang="en-US" altLang="zh-CN">
                <a:sym typeface="+mn-ea"/>
              </a:rPr>
              <a:t>XSS</a:t>
            </a:r>
            <a:endParaRPr lang="en-US" altLang="zh-CN">
              <a:sym typeface="+mn-ea"/>
            </a:endParaRPr>
          </a:p>
          <a:p>
            <a:r>
              <a:rPr lang="en-US" altLang="zh-CN">
                <a:sym typeface="+mn-ea"/>
              </a:rPr>
              <a:t>&lt;script src="</a:t>
            </a:r>
            <a:r>
              <a:rPr lang="zh-CN" altLang="en-US">
                <a:sym typeface="+mn-ea"/>
              </a:rPr>
              <a:t>执行脚本地址</a:t>
            </a:r>
            <a:r>
              <a:rPr lang="en-US" altLang="zh-CN">
                <a:sym typeface="+mn-ea"/>
              </a:rPr>
              <a:t>"&gt;&lt;/script&gt;</a:t>
            </a:r>
            <a:endParaRPr lang="en-US" altLang="zh-CN">
              <a:sym typeface="+mn-ea"/>
            </a:endParaRPr>
          </a:p>
          <a:p>
            <a:r>
              <a:rPr lang="en-US" altLang="zh-CN">
                <a:sym typeface="+mn-ea"/>
              </a:rPr>
              <a:t>&lt;script&gt;c='aler';&lt;/script&gt;</a:t>
            </a:r>
            <a:endParaRPr lang="en-US" altLang="zh-CN">
              <a:sym typeface="+mn-ea"/>
            </a:endParaRPr>
          </a:p>
          <a:p>
            <a:pPr marL="0" indent="0">
              <a:buNone/>
            </a:pPr>
            <a:r>
              <a:rPr lang="en-US" altLang="zh-CN">
                <a:sym typeface="+mn-ea"/>
              </a:rPr>
              <a:t>    &lt;script&gt;c='t("';&lt;/script&gt;</a:t>
            </a:r>
            <a:endParaRPr lang="en-US" altLang="zh-CN">
              <a:sym typeface="+mn-ea"/>
            </a:endParaRPr>
          </a:p>
          <a:p>
            <a:pPr marL="0" indent="0">
              <a:buNone/>
            </a:pPr>
            <a:r>
              <a:rPr lang="en-US" altLang="zh-CN">
                <a:sym typeface="+mn-ea"/>
              </a:rPr>
              <a:t>    &lt;script&gt;c='xss"';&lt;/script&gt;</a:t>
            </a:r>
            <a:endParaRPr lang="en-US" altLang="zh-CN">
              <a:sym typeface="+mn-ea"/>
            </a:endParaRPr>
          </a:p>
          <a:p>
            <a:pPr marL="0" indent="0">
              <a:buNone/>
            </a:pPr>
            <a:r>
              <a:rPr lang="en-US" altLang="zh-CN">
                <a:sym typeface="+mn-ea"/>
              </a:rPr>
              <a:t>    &lt;script&gt;c=');';&lt;/script&gt;</a:t>
            </a:r>
            <a:endParaRPr lang="en-US" altLang="zh-CN">
              <a:sym typeface="+mn-ea"/>
            </a:endParaRPr>
          </a:p>
          <a:p>
            <a:pPr marL="0" indent="0">
              <a:buNone/>
            </a:pPr>
            <a:r>
              <a:rPr lang="en-US" altLang="zh-CN">
                <a:sym typeface="+mn-ea"/>
              </a:rPr>
              <a:t>    &lt;script&gt;eval(c);&lt;/script&gt;</a:t>
            </a:r>
            <a:endParaRPr lang="en-US" altLang="zh-CN">
              <a:sym typeface="+mn-ea"/>
            </a:endParaRPr>
          </a:p>
          <a:p>
            <a:endParaRPr lang="en-US" altLang="zh-CN">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The art of XSS</a:t>
            </a:r>
            <a:endParaRPr lang="zh-CN" altLang="en-US"/>
          </a:p>
        </p:txBody>
      </p:sp>
      <p:sp>
        <p:nvSpPr>
          <p:cNvPr id="3" name="内容占位符 2"/>
          <p:cNvSpPr>
            <a:spLocks noGrp="1"/>
          </p:cNvSpPr>
          <p:nvPr>
            <p:ph idx="1"/>
          </p:nvPr>
        </p:nvSpPr>
        <p:spPr>
          <a:xfrm>
            <a:off x="1710055" y="1845945"/>
            <a:ext cx="7644765" cy="4351655"/>
          </a:xfrm>
        </p:spPr>
        <p:txBody>
          <a:bodyPr/>
          <a:p>
            <a:r>
              <a:rPr lang="en-US" altLang="zh-CN"/>
              <a:t>&lt;img&gt; </a:t>
            </a:r>
            <a:r>
              <a:rPr lang="zh-CN" altLang="en-US"/>
              <a:t>标签经常在各种编辑器或者富文本框中可见</a:t>
            </a:r>
            <a:r>
              <a:rPr lang="en-US" altLang="zh-CN"/>
              <a:t>,</a:t>
            </a:r>
            <a:r>
              <a:rPr lang="zh-CN" altLang="en-US"/>
              <a:t>对于</a:t>
            </a:r>
            <a:r>
              <a:rPr lang="en-US" altLang="zh-CN"/>
              <a:t>&lt;img&gt; </a:t>
            </a:r>
            <a:r>
              <a:rPr lang="zh-CN" altLang="en-US"/>
              <a:t>标签通常有两种利用方法</a:t>
            </a:r>
            <a:r>
              <a:rPr lang="en-US" altLang="zh-CN"/>
              <a:t>,</a:t>
            </a:r>
            <a:r>
              <a:rPr lang="zh-CN" altLang="en-US"/>
              <a:t>分别是</a:t>
            </a:r>
            <a:r>
              <a:rPr lang="en-US" altLang="zh-CN"/>
              <a:t>HTML </a:t>
            </a:r>
            <a:r>
              <a:rPr lang="zh-CN" altLang="en-US"/>
              <a:t>事件和</a:t>
            </a:r>
            <a:r>
              <a:rPr lang="en-US" altLang="zh-CN"/>
              <a:t>JavaScript </a:t>
            </a:r>
            <a:r>
              <a:rPr lang="zh-CN" altLang="en-US"/>
              <a:t>协议</a:t>
            </a:r>
            <a:endParaRPr lang="zh-CN" altLang="en-US"/>
          </a:p>
          <a:p>
            <a:r>
              <a:rPr lang="zh-CN" altLang="en-US"/>
              <a:t>绝大部分的</a:t>
            </a:r>
            <a:r>
              <a:rPr lang="en-US" altLang="zh-CN"/>
              <a:t>HTML </a:t>
            </a:r>
            <a:r>
              <a:rPr lang="zh-CN" altLang="en-US"/>
              <a:t>元素都支持</a:t>
            </a:r>
            <a:r>
              <a:rPr lang="en-US" altLang="zh-CN"/>
              <a:t>HTML </a:t>
            </a:r>
            <a:r>
              <a:rPr lang="zh-CN" altLang="en-US"/>
              <a:t>事件</a:t>
            </a:r>
            <a:r>
              <a:rPr lang="en-US" altLang="zh-CN"/>
              <a:t>(</a:t>
            </a:r>
            <a:r>
              <a:rPr lang="zh-CN" altLang="en-US"/>
              <a:t>比如</a:t>
            </a:r>
            <a:r>
              <a:rPr lang="en-US" altLang="zh-CN"/>
              <a:t>:onload ,onerror ,onkeydown </a:t>
            </a:r>
            <a:r>
              <a:rPr lang="zh-CN" altLang="en-US"/>
              <a:t>等</a:t>
            </a:r>
            <a:r>
              <a:rPr lang="en-US" altLang="zh-CN"/>
              <a:t>),</a:t>
            </a:r>
            <a:r>
              <a:rPr lang="zh-CN" altLang="en-US"/>
              <a:t>比如常见的</a:t>
            </a:r>
            <a:r>
              <a:rPr lang="en-US" altLang="zh-CN"/>
              <a:t>XSS Vector </a:t>
            </a:r>
            <a:r>
              <a:rPr lang="zh-CN" altLang="en-US"/>
              <a:t>如下</a:t>
            </a:r>
            <a:r>
              <a:rPr lang="en-US" altLang="zh-CN"/>
              <a:t>:</a:t>
            </a:r>
            <a:endParaRPr lang="en-US" altLang="zh-CN"/>
          </a:p>
          <a:p>
            <a:r>
              <a:rPr lang="en-US" altLang="zh-CN"/>
              <a:t>&lt;img src="" onerror="alert('xss');"/&gt;</a:t>
            </a:r>
            <a:endParaRPr lang="en-US" altLang="zh-CN"/>
          </a:p>
          <a:p>
            <a:r>
              <a:rPr lang="zh-CN" altLang="en-US"/>
              <a:t>在浏览器每次加载这个图片时都会引发</a:t>
            </a:r>
            <a:r>
              <a:rPr lang="en-US" altLang="zh-CN"/>
              <a:t>onload </a:t>
            </a:r>
            <a:r>
              <a:rPr lang="zh-CN" altLang="en-US"/>
              <a:t>事件</a:t>
            </a:r>
            <a:r>
              <a:rPr lang="en-US" altLang="zh-CN"/>
              <a:t>,</a:t>
            </a:r>
            <a:r>
              <a:rPr lang="zh-CN" altLang="en-US"/>
              <a:t>执行</a:t>
            </a:r>
            <a:r>
              <a:rPr lang="en-US" altLang="zh-CN"/>
              <a:t>JavaScript </a:t>
            </a:r>
            <a:r>
              <a:rPr lang="zh-CN" altLang="en-US"/>
              <a:t>代码</a:t>
            </a:r>
            <a:endParaRPr lang="zh-CN" altLang="en-US"/>
          </a:p>
          <a:p>
            <a:r>
              <a:rPr lang="zh-CN" altLang="en-US"/>
              <a:t>结合</a:t>
            </a:r>
            <a:r>
              <a:rPr lang="en-US" altLang="zh-CN"/>
              <a:t>HTML </a:t>
            </a:r>
            <a:r>
              <a:rPr lang="zh-CN" altLang="en-US"/>
              <a:t>元素属性值绕过或者富文本框过滤不完善来实现</a:t>
            </a:r>
            <a:r>
              <a:rPr lang="en-US" altLang="zh-CN"/>
              <a:t>XSS </a:t>
            </a:r>
            <a:r>
              <a:rPr lang="zh-CN" altLang="en-US"/>
              <a:t>构造</a:t>
            </a:r>
            <a:endParaRPr lang="zh-CN" altLang="en-US"/>
          </a:p>
          <a:p>
            <a:endParaRPr lang="en-US" altLang="zh-CN"/>
          </a:p>
          <a:p>
            <a:endParaRPr lang="en-US" altLang="zh-CN"/>
          </a:p>
        </p:txBody>
      </p:sp>
      <p:pic>
        <p:nvPicPr>
          <p:cNvPr id="6" name="图片 5"/>
          <p:cNvPicPr>
            <a:picLocks noChangeAspect="1"/>
          </p:cNvPicPr>
          <p:nvPr/>
        </p:nvPicPr>
        <p:blipFill>
          <a:blip r:embed="rId1"/>
          <a:stretch>
            <a:fillRect/>
          </a:stretch>
        </p:blipFill>
        <p:spPr>
          <a:xfrm>
            <a:off x="9433560" y="2402205"/>
            <a:ext cx="2656840" cy="1171575"/>
          </a:xfrm>
          <a:prstGeom prst="rect">
            <a:avLst/>
          </a:prstGeom>
        </p:spPr>
      </p:pic>
      <p:pic>
        <p:nvPicPr>
          <p:cNvPr id="7" name="图片 6"/>
          <p:cNvPicPr>
            <a:picLocks noChangeAspect="1"/>
          </p:cNvPicPr>
          <p:nvPr/>
        </p:nvPicPr>
        <p:blipFill>
          <a:blip r:embed="rId2"/>
          <a:stretch>
            <a:fillRect/>
          </a:stretch>
        </p:blipFill>
        <p:spPr>
          <a:xfrm>
            <a:off x="9463405" y="4732655"/>
            <a:ext cx="1943100" cy="1323975"/>
          </a:xfrm>
          <a:prstGeom prst="rect">
            <a:avLst/>
          </a:prstGeom>
        </p:spPr>
      </p:pic>
      <p:pic>
        <p:nvPicPr>
          <p:cNvPr id="9" name="图片 8"/>
          <p:cNvPicPr>
            <a:picLocks noChangeAspect="1"/>
          </p:cNvPicPr>
          <p:nvPr/>
        </p:nvPicPr>
        <p:blipFill>
          <a:blip r:embed="rId3"/>
          <a:stretch>
            <a:fillRect/>
          </a:stretch>
        </p:blipFill>
        <p:spPr>
          <a:xfrm>
            <a:off x="8492490" y="3781425"/>
            <a:ext cx="3590290" cy="6286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The art of XSS</a:t>
            </a:r>
            <a:endParaRPr lang="zh-CN" altLang="en-US"/>
          </a:p>
        </p:txBody>
      </p:sp>
      <p:sp>
        <p:nvSpPr>
          <p:cNvPr id="3" name="内容占位符 2"/>
          <p:cNvSpPr>
            <a:spLocks noGrp="1"/>
          </p:cNvSpPr>
          <p:nvPr>
            <p:ph idx="1"/>
          </p:nvPr>
        </p:nvSpPr>
        <p:spPr/>
        <p:txBody>
          <a:bodyPr/>
          <a:p>
            <a:r>
              <a:rPr lang="zh-CN" altLang="en-US">
                <a:sym typeface="+mn-ea"/>
              </a:rPr>
              <a:t>如果</a:t>
            </a:r>
            <a:r>
              <a:rPr lang="en-US" altLang="zh-CN">
                <a:sym typeface="+mn-ea"/>
              </a:rPr>
              <a:t>HTML </a:t>
            </a:r>
            <a:r>
              <a:rPr lang="zh-CN" altLang="en-US">
                <a:sym typeface="+mn-ea"/>
              </a:rPr>
              <a:t>元素属性值没有办法使用</a:t>
            </a:r>
            <a:r>
              <a:rPr lang="en-US" altLang="zh-CN">
                <a:sym typeface="+mn-ea"/>
              </a:rPr>
              <a:t>" </a:t>
            </a:r>
            <a:r>
              <a:rPr lang="zh-CN" altLang="en-US">
                <a:sym typeface="+mn-ea"/>
              </a:rPr>
              <a:t>号绕过而且富文本框把所有的</a:t>
            </a:r>
            <a:r>
              <a:rPr lang="en-US" altLang="zh-CN">
                <a:sym typeface="+mn-ea"/>
              </a:rPr>
              <a:t>HTML </a:t>
            </a:r>
            <a:r>
              <a:rPr lang="zh-CN" altLang="en-US">
                <a:sym typeface="+mn-ea"/>
              </a:rPr>
              <a:t>事件都过滤掉了该怎么办呢</a:t>
            </a:r>
            <a:r>
              <a:rPr lang="en-US" altLang="zh-CN">
                <a:sym typeface="+mn-ea"/>
              </a:rPr>
              <a:t>?</a:t>
            </a:r>
            <a:endParaRPr lang="en-US" altLang="zh-CN">
              <a:sym typeface="+mn-ea"/>
            </a:endParaRPr>
          </a:p>
          <a:p>
            <a:r>
              <a:rPr lang="en-US" altLang="zh-CN">
                <a:sym typeface="+mn-ea"/>
              </a:rPr>
              <a:t>JavaScript </a:t>
            </a:r>
            <a:r>
              <a:rPr lang="zh-CN" altLang="en-US">
                <a:sym typeface="+mn-ea"/>
              </a:rPr>
              <a:t>协议是浏览器内部的特定实现</a:t>
            </a:r>
            <a:r>
              <a:rPr lang="en-US" altLang="zh-CN">
                <a:sym typeface="+mn-ea"/>
              </a:rPr>
              <a:t>,</a:t>
            </a:r>
            <a:r>
              <a:rPr lang="zh-CN" altLang="en-US">
                <a:sym typeface="+mn-ea"/>
              </a:rPr>
              <a:t>只需要在地址栏中输入</a:t>
            </a:r>
            <a:r>
              <a:rPr lang="en-US" altLang="zh-CN">
                <a:sym typeface="+mn-ea"/>
              </a:rPr>
              <a:t>JavaScript </a:t>
            </a:r>
            <a:r>
              <a:rPr lang="zh-CN" altLang="en-US">
                <a:sym typeface="+mn-ea"/>
              </a:rPr>
              <a:t>协议即可执行</a:t>
            </a:r>
            <a:r>
              <a:rPr lang="en-US" altLang="zh-CN">
                <a:sym typeface="+mn-ea"/>
              </a:rPr>
              <a:t>JavaScript </a:t>
            </a:r>
            <a:r>
              <a:rPr lang="zh-CN" altLang="en-US">
                <a:sym typeface="+mn-ea"/>
              </a:rPr>
              <a:t>代码</a:t>
            </a:r>
            <a:endParaRPr lang="zh-CN" altLang="en-US"/>
          </a:p>
          <a:p>
            <a:r>
              <a:rPr lang="en-US" altLang="zh-CN">
                <a:sym typeface="+mn-ea"/>
              </a:rPr>
              <a:t>javascript:alert('js exec');</a:t>
            </a:r>
            <a:endParaRPr lang="en-US" altLang="zh-CN">
              <a:sym typeface="+mn-ea"/>
            </a:endParaRPr>
          </a:p>
          <a:p>
            <a:r>
              <a:rPr lang="en-US" altLang="zh-CN">
                <a:sym typeface="+mn-ea"/>
              </a:rPr>
              <a:t>XSS Payload:</a:t>
            </a:r>
            <a:endParaRPr lang="en-US" altLang="zh-CN">
              <a:sym typeface="+mn-ea"/>
            </a:endParaRPr>
          </a:p>
          <a:p>
            <a:pPr marL="0" indent="0">
              <a:buNone/>
            </a:pPr>
            <a:r>
              <a:rPr lang="en-US" altLang="zh-CN">
                <a:sym typeface="+mn-ea"/>
              </a:rPr>
              <a:t>      &lt;img src="javascript:alert('js exec');"/&gt;</a:t>
            </a:r>
            <a:endParaRPr lang="en-US" altLang="zh-CN">
              <a:sym typeface="+mn-ea"/>
            </a:endParaRPr>
          </a:p>
          <a:p>
            <a:r>
              <a:rPr lang="zh-CN" altLang="en-US"/>
              <a:t>缺点</a:t>
            </a:r>
            <a:r>
              <a:rPr lang="en-US" altLang="zh-CN"/>
              <a:t>:</a:t>
            </a:r>
            <a:r>
              <a:rPr lang="zh-CN" altLang="en-US"/>
              <a:t>并不是所有的浏览器都支持</a:t>
            </a:r>
            <a:r>
              <a:rPr lang="en-US" altLang="zh-CN"/>
              <a:t>JavaScript </a:t>
            </a:r>
            <a:r>
              <a:rPr lang="zh-CN" altLang="en-US"/>
              <a:t>协议</a:t>
            </a:r>
            <a:endParaRPr lang="en-US" altLang="zh-CN"/>
          </a:p>
        </p:txBody>
      </p:sp>
      <p:pic>
        <p:nvPicPr>
          <p:cNvPr id="4" name="图片 3"/>
          <p:cNvPicPr>
            <a:picLocks noChangeAspect="1"/>
          </p:cNvPicPr>
          <p:nvPr/>
        </p:nvPicPr>
        <p:blipFill>
          <a:blip r:embed="rId1"/>
          <a:stretch>
            <a:fillRect/>
          </a:stretch>
        </p:blipFill>
        <p:spPr>
          <a:xfrm>
            <a:off x="5490845" y="3379470"/>
            <a:ext cx="2542540" cy="504825"/>
          </a:xfrm>
          <a:prstGeom prst="rect">
            <a:avLst/>
          </a:prstGeom>
        </p:spPr>
      </p:pic>
      <p:pic>
        <p:nvPicPr>
          <p:cNvPr id="5" name="图片 4"/>
          <p:cNvPicPr>
            <a:picLocks noChangeAspect="1"/>
          </p:cNvPicPr>
          <p:nvPr/>
        </p:nvPicPr>
        <p:blipFill>
          <a:blip r:embed="rId2"/>
          <a:stretch>
            <a:fillRect/>
          </a:stretch>
        </p:blipFill>
        <p:spPr>
          <a:xfrm>
            <a:off x="8153400" y="3392805"/>
            <a:ext cx="3339465" cy="14173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The art of XSS</a:t>
            </a:r>
            <a:endParaRPr lang="zh-CN" altLang="en-US"/>
          </a:p>
        </p:txBody>
      </p:sp>
      <p:sp>
        <p:nvSpPr>
          <p:cNvPr id="3" name="内容占位符 2"/>
          <p:cNvSpPr>
            <a:spLocks noGrp="1"/>
          </p:cNvSpPr>
          <p:nvPr>
            <p:ph idx="1"/>
          </p:nvPr>
        </p:nvSpPr>
        <p:spPr>
          <a:xfrm>
            <a:off x="1706245" y="1836420"/>
            <a:ext cx="10008870" cy="5071110"/>
          </a:xfrm>
        </p:spPr>
        <p:txBody>
          <a:bodyPr>
            <a:normAutofit fontScale="90000"/>
          </a:bodyPr>
          <a:p>
            <a:r>
              <a:rPr lang="zh-CN" altLang="en-US"/>
              <a:t>在</a:t>
            </a:r>
            <a:r>
              <a:rPr lang="en-US" altLang="zh-CN"/>
              <a:t>XSS </a:t>
            </a:r>
            <a:r>
              <a:rPr lang="zh-CN" altLang="en-US"/>
              <a:t>构造的过程中需要保护好自己的攻击向量代码</a:t>
            </a:r>
            <a:r>
              <a:rPr lang="en-US" altLang="zh-CN"/>
              <a:t>(</a:t>
            </a:r>
            <a:r>
              <a:rPr lang="zh-CN" altLang="en-US"/>
              <a:t>有些</a:t>
            </a:r>
            <a:r>
              <a:rPr lang="en-US" altLang="zh-CN"/>
              <a:t>WAF </a:t>
            </a:r>
            <a:r>
              <a:rPr lang="zh-CN" altLang="en-US"/>
              <a:t>会根据数据包内是否存在有</a:t>
            </a:r>
            <a:r>
              <a:rPr lang="en-US" altLang="zh-CN"/>
              <a:t>JavaScript </a:t>
            </a:r>
            <a:r>
              <a:rPr lang="zh-CN" altLang="en-US"/>
              <a:t>代码来判断</a:t>
            </a:r>
            <a:r>
              <a:rPr lang="en-US" altLang="zh-CN"/>
              <a:t>XSS </a:t>
            </a:r>
            <a:r>
              <a:rPr lang="zh-CN" altLang="en-US"/>
              <a:t>攻击</a:t>
            </a:r>
            <a:r>
              <a:rPr lang="en-US" altLang="zh-CN"/>
              <a:t>),</a:t>
            </a:r>
            <a:r>
              <a:rPr lang="zh-CN" altLang="en-US"/>
              <a:t>常用的方法有混淆和加密</a:t>
            </a:r>
            <a:endParaRPr lang="zh-CN" altLang="en-US"/>
          </a:p>
          <a:p>
            <a:r>
              <a:rPr lang="en-US" altLang="zh-CN"/>
              <a:t>HTML </a:t>
            </a:r>
            <a:r>
              <a:rPr lang="zh-CN" altLang="en-US"/>
              <a:t>编码混淆</a:t>
            </a:r>
            <a:r>
              <a:rPr lang="en-US" altLang="zh-CN"/>
              <a:t>:</a:t>
            </a:r>
            <a:endParaRPr lang="en-US" altLang="zh-CN"/>
          </a:p>
          <a:p>
            <a:r>
              <a:rPr lang="en-US" altLang="zh-CN"/>
              <a:t>&lt;img src="" onerror="alert('xss');"&gt;</a:t>
            </a:r>
            <a:endParaRPr lang="en-US" altLang="zh-CN">
              <a:sym typeface="+mn-ea"/>
            </a:endParaRPr>
          </a:p>
          <a:p>
            <a:r>
              <a:rPr lang="en-US" altLang="zh-CN">
                <a:sym typeface="+mn-ea"/>
              </a:rPr>
              <a:t>&lt;img src="" onerror="&amp;#97;&amp;#108;&amp;#101;&amp;#114;&amp;#116;&amp;#40;&amp;#39;&amp;#120;&amp;#115;&amp;#115;&amp;#39;&amp;#41;&amp;#59;"&gt;</a:t>
            </a:r>
            <a:endParaRPr lang="en-US" altLang="zh-CN">
              <a:sym typeface="+mn-ea"/>
            </a:endParaRPr>
          </a:p>
          <a:p>
            <a:r>
              <a:rPr lang="en-US" altLang="zh-CN">
                <a:sym typeface="+mn-ea"/>
              </a:rPr>
              <a:t>&lt;img src="" onerror="&amp;#x61&amp;#x6c&amp;#x65&amp;#x72&amp;#x74&amp;#x28&amp;#x27&amp;#x78&amp;#x73&amp;#x73&amp;#x27&amp;#x29&amp;#x3b"&gt;</a:t>
            </a:r>
            <a:endParaRPr lang="en-US" altLang="zh-CN">
              <a:sym typeface="+mn-ea"/>
            </a:endParaRPr>
          </a:p>
          <a:p>
            <a:r>
              <a:rPr lang="en-US" altLang="zh-CN">
                <a:sym typeface="+mn-ea"/>
              </a:rPr>
              <a:t>&lt;img src="" onerror="&amp;#00000097&amp;#00000108&amp;#00000101&amp;#00000114&amp;#00000116&amp;#00000040&amp;#00000039&amp;#00000120&amp;#00000115&amp;#00000115&amp;#00000039&amp;#00000041&amp;#00000059"&gt;</a:t>
            </a:r>
            <a:endParaRPr lang="en-US" altLang="zh-CN">
              <a:sym typeface="+mn-ea"/>
            </a:endParaRPr>
          </a:p>
          <a:p>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The art of XSS</a:t>
            </a:r>
            <a:endParaRPr lang="zh-CN" altLang="en-US"/>
          </a:p>
        </p:txBody>
      </p:sp>
      <p:sp>
        <p:nvSpPr>
          <p:cNvPr id="3" name="内容占位符 2"/>
          <p:cNvSpPr>
            <a:spLocks noGrp="1"/>
          </p:cNvSpPr>
          <p:nvPr>
            <p:ph idx="1"/>
          </p:nvPr>
        </p:nvSpPr>
        <p:spPr>
          <a:xfrm>
            <a:off x="1704975" y="1835785"/>
            <a:ext cx="8968105" cy="4780915"/>
          </a:xfrm>
        </p:spPr>
        <p:txBody>
          <a:bodyPr>
            <a:normAutofit lnSpcReduction="10000"/>
          </a:bodyPr>
          <a:p>
            <a:r>
              <a:rPr lang="en-US" altLang="zh-CN">
                <a:sym typeface="+mn-ea"/>
              </a:rPr>
              <a:t>JavaScript </a:t>
            </a:r>
            <a:r>
              <a:rPr lang="zh-CN" altLang="en-US">
                <a:sym typeface="+mn-ea"/>
              </a:rPr>
              <a:t>编码和</a:t>
            </a:r>
            <a:r>
              <a:rPr lang="en-US" altLang="zh-CN">
                <a:sym typeface="+mn-ea"/>
              </a:rPr>
              <a:t>eval()</a:t>
            </a:r>
            <a:endParaRPr lang="zh-CN" altLang="en-US">
              <a:sym typeface="+mn-ea"/>
            </a:endParaRPr>
          </a:p>
          <a:p>
            <a:r>
              <a:rPr lang="zh-CN" altLang="en-US"/>
              <a:t>一般情况下</a:t>
            </a:r>
            <a:r>
              <a:rPr lang="en-US" altLang="zh-CN"/>
              <a:t>,HTML </a:t>
            </a:r>
            <a:r>
              <a:rPr lang="zh-CN" altLang="en-US"/>
              <a:t>编码足以绕过大多数的</a:t>
            </a:r>
            <a:r>
              <a:rPr lang="en-US" altLang="zh-CN"/>
              <a:t>WAF </a:t>
            </a:r>
            <a:r>
              <a:rPr lang="zh-CN" altLang="en-US"/>
              <a:t>检查</a:t>
            </a:r>
            <a:r>
              <a:rPr lang="en-US" altLang="zh-CN"/>
              <a:t>,</a:t>
            </a:r>
            <a:r>
              <a:rPr lang="zh-CN" altLang="en-US"/>
              <a:t>但是如果在</a:t>
            </a:r>
            <a:r>
              <a:rPr lang="en-US" altLang="zh-CN"/>
              <a:t>JavaScript </a:t>
            </a:r>
            <a:r>
              <a:rPr lang="zh-CN" altLang="en-US"/>
              <a:t>文件中出现了</a:t>
            </a:r>
            <a:r>
              <a:rPr lang="en-US" altLang="zh-CN"/>
              <a:t>XSS </a:t>
            </a:r>
            <a:r>
              <a:rPr lang="zh-CN" altLang="en-US"/>
              <a:t>显然没有办法使用</a:t>
            </a:r>
            <a:r>
              <a:rPr lang="en-US" altLang="zh-CN"/>
              <a:t>HTML </a:t>
            </a:r>
            <a:r>
              <a:rPr lang="zh-CN" altLang="en-US"/>
              <a:t>的编码</a:t>
            </a:r>
            <a:r>
              <a:rPr lang="en-US" altLang="zh-CN"/>
              <a:t>,</a:t>
            </a:r>
            <a:r>
              <a:rPr lang="zh-CN" altLang="en-US"/>
              <a:t>此时使用</a:t>
            </a:r>
            <a:r>
              <a:rPr lang="en-US" altLang="zh-CN"/>
              <a:t>JavaScript </a:t>
            </a:r>
            <a:r>
              <a:rPr lang="zh-CN" altLang="en-US"/>
              <a:t>编码绕过就是另一条思路</a:t>
            </a:r>
            <a:endParaRPr lang="zh-CN" altLang="en-US"/>
          </a:p>
          <a:p>
            <a:r>
              <a:rPr lang="en-US" altLang="zh-CN"/>
              <a:t>alert('xss') -&gt; \97\108\101\114\116\40\39\120\115\115\39\41\59 -&gt; \x61\x6c\x65\x72\x74\x28\x27\x78\x73\x73\x27\x29\x3b</a:t>
            </a:r>
            <a:endParaRPr lang="en-US" altLang="zh-CN"/>
          </a:p>
          <a:p>
            <a:r>
              <a:rPr lang="en-US" altLang="zh-CN"/>
              <a:t>eval() </a:t>
            </a:r>
            <a:r>
              <a:rPr lang="zh-CN" altLang="en-US"/>
              <a:t>函数用来执行传递进去的</a:t>
            </a:r>
            <a:r>
              <a:rPr lang="en-US" altLang="zh-CN"/>
              <a:t>JavaScript </a:t>
            </a:r>
            <a:r>
              <a:rPr lang="zh-CN" altLang="en-US"/>
              <a:t>代码</a:t>
            </a:r>
            <a:r>
              <a:rPr lang="en-US" altLang="zh-CN"/>
              <a:t>,</a:t>
            </a:r>
            <a:r>
              <a:rPr lang="zh-CN" altLang="en-US"/>
              <a:t>常用于</a:t>
            </a:r>
            <a:r>
              <a:rPr lang="en-US" altLang="zh-CN"/>
              <a:t>JavaScript </a:t>
            </a:r>
            <a:r>
              <a:rPr lang="zh-CN" altLang="en-US"/>
              <a:t>加密</a:t>
            </a:r>
            <a:endParaRPr lang="zh-CN" altLang="en-US"/>
          </a:p>
          <a:p>
            <a:r>
              <a:rPr lang="en-US" altLang="zh-CN"/>
              <a:t>eval(alert('xss')) -&gt; eval(String.fromCharCode(97, 108, 101, 114, 116, 40, 39, 120, 115, 115, 39, 41))</a:t>
            </a:r>
            <a:endParaRPr lang="en-US" altLang="zh-CN"/>
          </a:p>
          <a:p>
            <a:r>
              <a:rPr lang="zh-CN" altLang="en-US"/>
              <a:t>注意</a:t>
            </a:r>
            <a:r>
              <a:rPr lang="en-US" altLang="zh-CN"/>
              <a:t>:</a:t>
            </a:r>
            <a:r>
              <a:rPr lang="zh-CN" altLang="en-US"/>
              <a:t>所有编码只能够在字符串内出现才可以被解码出来</a:t>
            </a:r>
            <a:endParaRPr lang="en-US" altLang="zh-CN"/>
          </a:p>
        </p:txBody>
      </p:sp>
      <p:pic>
        <p:nvPicPr>
          <p:cNvPr id="4" name="图片 3"/>
          <p:cNvPicPr>
            <a:picLocks noChangeAspect="1"/>
          </p:cNvPicPr>
          <p:nvPr/>
        </p:nvPicPr>
        <p:blipFill>
          <a:blip r:embed="rId1"/>
          <a:stretch>
            <a:fillRect/>
          </a:stretch>
        </p:blipFill>
        <p:spPr>
          <a:xfrm>
            <a:off x="2101850" y="5774690"/>
            <a:ext cx="5080000" cy="7905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How to fix XSS</a:t>
            </a:r>
            <a:endParaRPr lang="en-US"/>
          </a:p>
        </p:txBody>
      </p:sp>
      <p:sp>
        <p:nvSpPr>
          <p:cNvPr id="3" name="内容占位符 2"/>
          <p:cNvSpPr>
            <a:spLocks noGrp="1"/>
          </p:cNvSpPr>
          <p:nvPr>
            <p:ph idx="1"/>
          </p:nvPr>
        </p:nvSpPr>
        <p:spPr/>
        <p:txBody>
          <a:bodyPr/>
          <a:p>
            <a:r>
              <a:rPr lang="en-US" altLang="zh-CN">
                <a:sym typeface="+mn-ea"/>
              </a:rPr>
              <a:t>DOM </a:t>
            </a:r>
            <a:r>
              <a:rPr lang="zh-CN" altLang="en-US">
                <a:sym typeface="+mn-ea"/>
              </a:rPr>
              <a:t>型</a:t>
            </a:r>
            <a:r>
              <a:rPr lang="en-US" altLang="zh-CN">
                <a:sym typeface="+mn-ea"/>
              </a:rPr>
              <a:t>XSS </a:t>
            </a:r>
            <a:r>
              <a:rPr lang="zh-CN" altLang="en-US">
                <a:sym typeface="+mn-ea"/>
              </a:rPr>
              <a:t>过滤规则</a:t>
            </a:r>
            <a:endParaRPr lang="zh-CN" altLang="en-US">
              <a:sym typeface="+mn-ea"/>
            </a:endParaRPr>
          </a:p>
          <a:p>
            <a:r>
              <a:rPr lang="zh-CN" altLang="en-US">
                <a:sym typeface="+mn-ea"/>
              </a:rPr>
              <a:t>在浏览器渲染</a:t>
            </a:r>
            <a:r>
              <a:rPr lang="en-US" altLang="zh-CN">
                <a:sym typeface="+mn-ea"/>
              </a:rPr>
              <a:t>HTML </a:t>
            </a:r>
            <a:r>
              <a:rPr lang="zh-CN" altLang="en-US">
                <a:sym typeface="+mn-ea"/>
              </a:rPr>
              <a:t>页面时</a:t>
            </a:r>
            <a:r>
              <a:rPr lang="en-US" altLang="zh-CN">
                <a:sym typeface="+mn-ea"/>
              </a:rPr>
              <a:t>,</a:t>
            </a:r>
            <a:r>
              <a:rPr lang="zh-CN" altLang="en-US">
                <a:sym typeface="+mn-ea"/>
              </a:rPr>
              <a:t>根据</a:t>
            </a:r>
            <a:r>
              <a:rPr lang="en-US" altLang="zh-CN">
                <a:sym typeface="+mn-ea"/>
              </a:rPr>
              <a:t>&lt; </a:t>
            </a:r>
            <a:r>
              <a:rPr lang="zh-CN" altLang="en-US">
                <a:sym typeface="+mn-ea"/>
              </a:rPr>
              <a:t>和</a:t>
            </a:r>
            <a:r>
              <a:rPr lang="en-US" altLang="zh-CN">
                <a:sym typeface="+mn-ea"/>
              </a:rPr>
              <a:t>&gt; </a:t>
            </a:r>
            <a:r>
              <a:rPr lang="zh-CN" altLang="en-US">
                <a:sym typeface="+mn-ea"/>
              </a:rPr>
              <a:t>字符来识别</a:t>
            </a:r>
            <a:r>
              <a:rPr lang="en-US" altLang="zh-CN">
                <a:sym typeface="+mn-ea"/>
              </a:rPr>
              <a:t>HTML </a:t>
            </a:r>
            <a:r>
              <a:rPr lang="zh-CN" altLang="en-US">
                <a:sym typeface="+mn-ea"/>
              </a:rPr>
              <a:t>元素</a:t>
            </a:r>
            <a:r>
              <a:rPr lang="en-US" altLang="zh-CN">
                <a:sym typeface="+mn-ea"/>
              </a:rPr>
              <a:t>,</a:t>
            </a:r>
            <a:r>
              <a:rPr lang="zh-CN" altLang="en-US">
                <a:sym typeface="+mn-ea"/>
              </a:rPr>
              <a:t>当网站的后台接收到数据时把数据里面的</a:t>
            </a:r>
            <a:r>
              <a:rPr lang="en-US" altLang="zh-CN">
                <a:sym typeface="+mn-ea"/>
              </a:rPr>
              <a:t>&lt; </a:t>
            </a:r>
            <a:r>
              <a:rPr lang="zh-CN" altLang="en-US">
                <a:sym typeface="+mn-ea"/>
              </a:rPr>
              <a:t>和</a:t>
            </a:r>
            <a:r>
              <a:rPr lang="en-US" altLang="zh-CN">
                <a:sym typeface="+mn-ea"/>
              </a:rPr>
              <a:t>&gt; </a:t>
            </a:r>
            <a:r>
              <a:rPr lang="zh-CN" altLang="en-US">
                <a:sym typeface="+mn-ea"/>
              </a:rPr>
              <a:t>符号转换为</a:t>
            </a:r>
            <a:r>
              <a:rPr lang="en-US" altLang="zh-CN">
                <a:sym typeface="+mn-ea"/>
              </a:rPr>
              <a:t>%lt </a:t>
            </a:r>
            <a:r>
              <a:rPr lang="zh-CN" altLang="en-US">
                <a:sym typeface="+mn-ea"/>
              </a:rPr>
              <a:t>和</a:t>
            </a:r>
            <a:r>
              <a:rPr lang="en-US" altLang="zh-CN">
                <a:sym typeface="+mn-ea"/>
              </a:rPr>
              <a:t>%gt </a:t>
            </a:r>
            <a:r>
              <a:rPr lang="zh-CN" altLang="en-US">
                <a:sym typeface="+mn-ea"/>
              </a:rPr>
              <a:t>即可过滤</a:t>
            </a:r>
            <a:endParaRPr lang="zh-CN" altLang="en-US">
              <a:sym typeface="+mn-ea"/>
            </a:endParaRPr>
          </a:p>
          <a:p>
            <a:pPr marL="0" indent="0">
              <a:buNone/>
            </a:pPr>
            <a:r>
              <a:rPr lang="zh-CN" altLang="en-US"/>
              <a:t>$output_string=str_replace("&lt;","&amp;lt",$_POST['data']);</a:t>
            </a:r>
            <a:endParaRPr lang="zh-CN" altLang="en-US"/>
          </a:p>
          <a:p>
            <a:pPr marL="0" indent="0">
              <a:buNone/>
            </a:pPr>
            <a:r>
              <a:rPr lang="zh-CN" altLang="en-US"/>
              <a:t>$output_string=str_replace("&gt;","&amp;gt",$output_string);</a:t>
            </a:r>
            <a:endParaRPr lang="zh-CN" altLang="en-US"/>
          </a:p>
          <a:p>
            <a:pPr marL="0" indent="0">
              <a:buNone/>
            </a:pPr>
            <a:r>
              <a:rPr lang="zh-CN" altLang="en-US"/>
              <a:t>echo 'Hello:'.$output_string;</a:t>
            </a:r>
            <a:endParaRPr lang="zh-CN" altLang="en-US"/>
          </a:p>
        </p:txBody>
      </p:sp>
      <p:pic>
        <p:nvPicPr>
          <p:cNvPr id="4" name="图片 3"/>
          <p:cNvPicPr>
            <a:picLocks noChangeAspect="1"/>
          </p:cNvPicPr>
          <p:nvPr/>
        </p:nvPicPr>
        <p:blipFill>
          <a:blip r:embed="rId1"/>
          <a:stretch>
            <a:fillRect/>
          </a:stretch>
        </p:blipFill>
        <p:spPr>
          <a:xfrm>
            <a:off x="1798320" y="4733925"/>
            <a:ext cx="2923540" cy="371475"/>
          </a:xfrm>
          <a:prstGeom prst="rect">
            <a:avLst/>
          </a:prstGeom>
        </p:spPr>
      </p:pic>
      <p:pic>
        <p:nvPicPr>
          <p:cNvPr id="5" name="图片 4"/>
          <p:cNvPicPr>
            <a:picLocks noChangeAspect="1"/>
          </p:cNvPicPr>
          <p:nvPr/>
        </p:nvPicPr>
        <p:blipFill>
          <a:blip r:embed="rId2"/>
          <a:stretch>
            <a:fillRect/>
          </a:stretch>
        </p:blipFill>
        <p:spPr>
          <a:xfrm>
            <a:off x="1799590" y="5195570"/>
            <a:ext cx="3956050" cy="7708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How to fix XSS</a:t>
            </a:r>
            <a:endParaRPr lang="zh-CN" altLang="en-US"/>
          </a:p>
        </p:txBody>
      </p:sp>
      <p:sp>
        <p:nvSpPr>
          <p:cNvPr id="3" name="内容占位符 2"/>
          <p:cNvSpPr>
            <a:spLocks noGrp="1"/>
          </p:cNvSpPr>
          <p:nvPr>
            <p:ph idx="1"/>
          </p:nvPr>
        </p:nvSpPr>
        <p:spPr/>
        <p:txBody>
          <a:bodyPr/>
          <a:p>
            <a:r>
              <a:rPr lang="en-US" altLang="zh-CN"/>
              <a:t>HTML </a:t>
            </a:r>
            <a:r>
              <a:rPr lang="zh-CN" altLang="en-US"/>
              <a:t>元素的属性中的过滤</a:t>
            </a:r>
            <a:endParaRPr lang="zh-CN" altLang="en-US"/>
          </a:p>
          <a:p>
            <a:r>
              <a:rPr lang="zh-CN" altLang="en-US"/>
              <a:t>之所以能够在</a:t>
            </a:r>
            <a:r>
              <a:rPr lang="en-US" altLang="zh-CN"/>
              <a:t>HTML </a:t>
            </a:r>
            <a:r>
              <a:rPr lang="zh-CN" altLang="en-US"/>
              <a:t>元素中构造</a:t>
            </a:r>
            <a:r>
              <a:rPr lang="en-US" altLang="zh-CN"/>
              <a:t>HTML </a:t>
            </a:r>
            <a:r>
              <a:rPr lang="zh-CN" altLang="en-US"/>
              <a:t>事件来执行代码</a:t>
            </a:r>
            <a:r>
              <a:rPr lang="en-US" altLang="zh-CN"/>
              <a:t>,</a:t>
            </a:r>
            <a:r>
              <a:rPr lang="zh-CN" altLang="en-US"/>
              <a:t>根本的原因是没有过滤掉</a:t>
            </a:r>
            <a:r>
              <a:rPr lang="en-US" altLang="zh-CN"/>
              <a:t>" </a:t>
            </a:r>
            <a:r>
              <a:rPr lang="zh-CN" altLang="en-US"/>
              <a:t>号</a:t>
            </a:r>
            <a:endParaRPr lang="zh-CN" altLang="en-US"/>
          </a:p>
          <a:p>
            <a:pPr marL="0" indent="0">
              <a:buNone/>
            </a:pPr>
            <a:r>
              <a:rPr lang="zh-CN" altLang="en-US">
                <a:sym typeface="+mn-ea"/>
              </a:rPr>
              <a:t>$output_string=str_replace("</a:t>
            </a:r>
            <a:r>
              <a:rPr lang="en-US" altLang="zh-CN">
                <a:sym typeface="+mn-ea"/>
              </a:rPr>
              <a:t>\"</a:t>
            </a:r>
            <a:r>
              <a:rPr lang="zh-CN" altLang="en-US">
                <a:sym typeface="+mn-ea"/>
              </a:rPr>
              <a:t>","</a:t>
            </a:r>
            <a:r>
              <a:rPr lang="en-US" altLang="zh-CN">
                <a:sym typeface="+mn-ea"/>
              </a:rPr>
              <a:t>&amp;quot</a:t>
            </a:r>
            <a:r>
              <a:rPr lang="zh-CN" altLang="en-US">
                <a:sym typeface="+mn-ea"/>
              </a:rPr>
              <a:t>",$_POST['data']);</a:t>
            </a:r>
            <a:endParaRPr lang="zh-CN" altLang="en-US"/>
          </a:p>
          <a:p>
            <a:pPr marL="0" indent="0">
              <a:buNone/>
            </a:pPr>
            <a:r>
              <a:rPr lang="zh-CN" altLang="en-US">
                <a:sym typeface="+mn-ea"/>
              </a:rPr>
              <a:t>echo '</a:t>
            </a:r>
            <a:r>
              <a:rPr lang="en-US" altLang="zh-CN">
                <a:sym typeface="+mn-ea"/>
              </a:rPr>
              <a:t>&lt;input type="text" value="</a:t>
            </a:r>
            <a:r>
              <a:rPr lang="zh-CN" altLang="en-US">
                <a:sym typeface="+mn-ea"/>
              </a:rPr>
              <a:t>'.$output_string</a:t>
            </a:r>
            <a:r>
              <a:rPr lang="en-US" altLang="zh-CN">
                <a:sym typeface="+mn-ea"/>
              </a:rPr>
              <a:t>.'"/&gt;'</a:t>
            </a:r>
            <a:r>
              <a:rPr lang="zh-CN" altLang="en-US">
                <a:sym typeface="+mn-ea"/>
              </a:rPr>
              <a:t>;</a:t>
            </a:r>
            <a:endParaRPr lang="zh-CN" altLang="en-US"/>
          </a:p>
          <a:p>
            <a:endParaRPr lang="en-US" altLang="zh-CN"/>
          </a:p>
        </p:txBody>
      </p:sp>
      <p:pic>
        <p:nvPicPr>
          <p:cNvPr id="6" name="图片 5"/>
          <p:cNvPicPr>
            <a:picLocks noChangeAspect="1"/>
          </p:cNvPicPr>
          <p:nvPr/>
        </p:nvPicPr>
        <p:blipFill>
          <a:blip r:embed="rId1"/>
          <a:stretch>
            <a:fillRect/>
          </a:stretch>
        </p:blipFill>
        <p:spPr>
          <a:xfrm>
            <a:off x="1794510" y="3980180"/>
            <a:ext cx="2058035" cy="491490"/>
          </a:xfrm>
          <a:prstGeom prst="rect">
            <a:avLst/>
          </a:prstGeom>
        </p:spPr>
      </p:pic>
      <p:pic>
        <p:nvPicPr>
          <p:cNvPr id="7" name="图片 6"/>
          <p:cNvPicPr>
            <a:picLocks noChangeAspect="1"/>
          </p:cNvPicPr>
          <p:nvPr/>
        </p:nvPicPr>
        <p:blipFill>
          <a:blip r:embed="rId2"/>
          <a:stretch>
            <a:fillRect/>
          </a:stretch>
        </p:blipFill>
        <p:spPr>
          <a:xfrm>
            <a:off x="3984625" y="3986530"/>
            <a:ext cx="5599430" cy="478790"/>
          </a:xfrm>
          <a:prstGeom prst="rect">
            <a:avLst/>
          </a:prstGeom>
        </p:spPr>
      </p:pic>
      <p:pic>
        <p:nvPicPr>
          <p:cNvPr id="8" name="图片 7"/>
          <p:cNvPicPr>
            <a:picLocks noChangeAspect="1"/>
          </p:cNvPicPr>
          <p:nvPr/>
        </p:nvPicPr>
        <p:blipFill>
          <a:blip r:embed="rId3"/>
          <a:stretch>
            <a:fillRect/>
          </a:stretch>
        </p:blipFill>
        <p:spPr>
          <a:xfrm>
            <a:off x="1783715" y="4604385"/>
            <a:ext cx="5552440" cy="7918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XSS Control Site View (HTML)</a:t>
            </a:r>
            <a:endParaRPr lang="en-US" altLang="zh-CN"/>
          </a:p>
        </p:txBody>
      </p:sp>
      <p:sp>
        <p:nvSpPr>
          <p:cNvPr id="3" name="内容占位符 2"/>
          <p:cNvSpPr>
            <a:spLocks noGrp="1"/>
          </p:cNvSpPr>
          <p:nvPr>
            <p:ph idx="1"/>
          </p:nvPr>
        </p:nvSpPr>
        <p:spPr>
          <a:xfrm>
            <a:off x="1704975" y="1835150"/>
            <a:ext cx="5200015" cy="4351655"/>
          </a:xfrm>
        </p:spPr>
        <p:txBody>
          <a:bodyPr/>
          <a:p>
            <a:r>
              <a:rPr lang="zh-CN" altLang="en-US"/>
              <a:t>如果黑客通过</a:t>
            </a:r>
            <a:r>
              <a:rPr lang="en-US" altLang="zh-CN"/>
              <a:t>XSS </a:t>
            </a:r>
            <a:r>
              <a:rPr lang="zh-CN" altLang="en-US"/>
              <a:t>来控制前端的显示界面</a:t>
            </a:r>
            <a:r>
              <a:rPr lang="en-US" altLang="zh-CN"/>
              <a:t>,</a:t>
            </a:r>
            <a:r>
              <a:rPr lang="zh-CN" altLang="en-US"/>
              <a:t>那么会有什么危害呢</a:t>
            </a:r>
            <a:r>
              <a:rPr lang="en-US" altLang="zh-CN"/>
              <a:t>?</a:t>
            </a:r>
            <a:endParaRPr lang="en-US" altLang="zh-CN"/>
          </a:p>
          <a:p>
            <a:r>
              <a:rPr lang="en-US" altLang="zh-CN"/>
              <a:t>Example 1 -- Phishing</a:t>
            </a:r>
            <a:endParaRPr lang="en-US" altLang="zh-CN"/>
          </a:p>
          <a:p>
            <a:r>
              <a:rPr lang="zh-CN" altLang="en-US"/>
              <a:t>假设在一些购物</a:t>
            </a:r>
            <a:r>
              <a:rPr lang="en-US" altLang="zh-CN"/>
              <a:t>,</a:t>
            </a:r>
            <a:r>
              <a:rPr lang="zh-CN" altLang="en-US"/>
              <a:t>银行等设计个人敏感信息的站点中存在</a:t>
            </a:r>
            <a:r>
              <a:rPr lang="en-US" altLang="zh-CN"/>
              <a:t>XSS ,</a:t>
            </a:r>
            <a:r>
              <a:rPr lang="zh-CN" altLang="en-US"/>
              <a:t>那么黑客只需要把精心构造好的登陆界面嵌入到登陆页面时即可盗取到用户的帐号和密码</a:t>
            </a:r>
            <a:endParaRPr lang="zh-CN" altLang="en-US"/>
          </a:p>
          <a:p>
            <a:endParaRPr lang="zh-CN" altLang="en-US"/>
          </a:p>
        </p:txBody>
      </p:sp>
      <p:pic>
        <p:nvPicPr>
          <p:cNvPr id="5" name="图片 4"/>
          <p:cNvPicPr>
            <a:picLocks noChangeAspect="1"/>
          </p:cNvPicPr>
          <p:nvPr/>
        </p:nvPicPr>
        <p:blipFill>
          <a:blip r:embed="rId1"/>
          <a:stretch>
            <a:fillRect/>
          </a:stretch>
        </p:blipFill>
        <p:spPr>
          <a:xfrm>
            <a:off x="6941185" y="1854835"/>
            <a:ext cx="5161915" cy="4361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sym typeface="+mn-ea"/>
              </a:rPr>
              <a:t>How to fix XSS</a:t>
            </a:r>
            <a:endParaRPr lang="zh-CN" altLang="en-US"/>
          </a:p>
        </p:txBody>
      </p:sp>
      <p:sp>
        <p:nvSpPr>
          <p:cNvPr id="3" name="内容占位符 2"/>
          <p:cNvSpPr>
            <a:spLocks noGrp="1"/>
          </p:cNvSpPr>
          <p:nvPr>
            <p:ph idx="1"/>
          </p:nvPr>
        </p:nvSpPr>
        <p:spPr/>
        <p:txBody>
          <a:bodyPr/>
          <a:p>
            <a:r>
              <a:rPr lang="zh-CN" altLang="en-US"/>
              <a:t>出现在</a:t>
            </a:r>
            <a:r>
              <a:rPr lang="en-US" altLang="zh-CN"/>
              <a:t>JavaScript </a:t>
            </a:r>
            <a:r>
              <a:rPr lang="zh-CN" altLang="en-US"/>
              <a:t>中的</a:t>
            </a:r>
            <a:r>
              <a:rPr lang="en-US" altLang="zh-CN"/>
              <a:t>XSS</a:t>
            </a:r>
            <a:endParaRPr lang="en-US" altLang="zh-CN"/>
          </a:p>
          <a:p>
            <a:r>
              <a:rPr lang="zh-CN" altLang="en-US"/>
              <a:t>和前面的</a:t>
            </a:r>
            <a:r>
              <a:rPr lang="en-US" altLang="zh-CN"/>
              <a:t>HTML </a:t>
            </a:r>
            <a:r>
              <a:rPr lang="zh-CN" altLang="en-US"/>
              <a:t>元素属性同样是符号的问题</a:t>
            </a:r>
            <a:r>
              <a:rPr lang="en-US" altLang="zh-CN"/>
              <a:t>,</a:t>
            </a:r>
            <a:r>
              <a:rPr lang="zh-CN" altLang="en-US"/>
              <a:t>只不过过滤的是</a:t>
            </a:r>
            <a:r>
              <a:rPr lang="en-US" altLang="zh-CN"/>
              <a:t>" </a:t>
            </a:r>
            <a:r>
              <a:rPr lang="zh-CN" altLang="en-US"/>
              <a:t>和</a:t>
            </a:r>
            <a:r>
              <a:rPr lang="en-US" altLang="zh-CN"/>
              <a:t>' </a:t>
            </a:r>
            <a:r>
              <a:rPr lang="zh-CN" altLang="en-US"/>
              <a:t>号</a:t>
            </a:r>
            <a:endParaRPr lang="zh-CN" altLang="en-US"/>
          </a:p>
          <a:p>
            <a:pPr marL="0" indent="0">
              <a:buNone/>
            </a:pPr>
            <a:r>
              <a:rPr lang="en-US" altLang="zh-CN"/>
              <a:t>$output_string=str_replace("\"","&amp;quot",$_POST['data']);</a:t>
            </a:r>
            <a:endParaRPr lang="en-US" altLang="zh-CN"/>
          </a:p>
          <a:p>
            <a:pPr marL="0" indent="0">
              <a:buNone/>
            </a:pPr>
            <a:r>
              <a:rPr lang="en-US" altLang="zh-CN"/>
              <a:t>$output_string=str_replace("\'","&amp;quot",$output_string);</a:t>
            </a:r>
            <a:endParaRPr lang="en-US" altLang="zh-CN"/>
          </a:p>
          <a:p>
            <a:pPr marL="0" indent="0">
              <a:buNone/>
            </a:pPr>
            <a:r>
              <a:rPr lang="en-US" altLang="zh-CN"/>
              <a:t>echo '&lt;script&gt;var username="'.$output_string.'";&lt;/script&gt;';</a:t>
            </a:r>
            <a:endParaRPr lang="en-US" altLang="zh-CN"/>
          </a:p>
        </p:txBody>
      </p:sp>
      <p:pic>
        <p:nvPicPr>
          <p:cNvPr id="4" name="图片 3"/>
          <p:cNvPicPr>
            <a:picLocks noChangeAspect="1"/>
          </p:cNvPicPr>
          <p:nvPr/>
        </p:nvPicPr>
        <p:blipFill>
          <a:blip r:embed="rId1"/>
          <a:stretch>
            <a:fillRect/>
          </a:stretch>
        </p:blipFill>
        <p:spPr>
          <a:xfrm>
            <a:off x="2068195" y="5247640"/>
            <a:ext cx="5933440" cy="407035"/>
          </a:xfrm>
          <a:prstGeom prst="rect">
            <a:avLst/>
          </a:prstGeom>
        </p:spPr>
      </p:pic>
      <p:pic>
        <p:nvPicPr>
          <p:cNvPr id="5" name="图片 4"/>
          <p:cNvPicPr>
            <a:picLocks noChangeAspect="1"/>
          </p:cNvPicPr>
          <p:nvPr/>
        </p:nvPicPr>
        <p:blipFill>
          <a:blip r:embed="rId2"/>
          <a:stretch>
            <a:fillRect/>
          </a:stretch>
        </p:blipFill>
        <p:spPr>
          <a:xfrm>
            <a:off x="2072640" y="4470400"/>
            <a:ext cx="2541270" cy="6070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3"/>
          <p:cNvSpPr>
            <a:spLocks noGrp="1" noChangeArrowheads="1"/>
          </p:cNvSpPr>
          <p:nvPr>
            <p:ph type="ctrTitle"/>
            <p:custDataLst>
              <p:tags r:id="rId1"/>
            </p:custDataLst>
          </p:nvPr>
        </p:nvSpPr>
        <p:spPr>
          <a:solidFill>
            <a:schemeClr val="tx1">
              <a:alpha val="14999"/>
            </a:schemeClr>
          </a:solidFill>
        </p:spPr>
        <p:txBody>
          <a:bodyPr>
            <a:normAutofit/>
          </a:bodyPr>
          <a:p>
            <a:pPr marL="0" indent="0">
              <a:buSzTx/>
              <a:buNone/>
            </a:pPr>
            <a:r>
              <a:rPr lang="en-US" altLang="zh-CN"/>
              <a:t>That is all ,Thanks ..</a:t>
            </a:r>
            <a:endParaRPr lang="en-US" altLang="zh-CN"/>
          </a:p>
        </p:txBody>
      </p:sp>
      <p:sp>
        <p:nvSpPr>
          <p:cNvPr id="4100" name="Rectangle 4"/>
          <p:cNvSpPr>
            <a:spLocks noGrp="1" noChangeArrowheads="1"/>
          </p:cNvSpPr>
          <p:nvPr>
            <p:ph type="subTitle" idx="1"/>
            <p:custDataLst>
              <p:tags r:id="rId2"/>
            </p:custDataLst>
          </p:nvPr>
        </p:nvSpPr>
        <p:spPr>
          <a:xfrm>
            <a:off x="4038600" y="3429000"/>
            <a:ext cx="6629400" cy="1008112"/>
          </a:xfrm>
          <a:solidFill>
            <a:schemeClr val="tx1">
              <a:alpha val="14999"/>
            </a:schemeClr>
          </a:solidFill>
        </p:spPr>
        <p:txBody>
          <a:bodyPr>
            <a:normAutofit/>
          </a:bodyPr>
          <a:p>
            <a:pPr marL="0" indent="0">
              <a:lnSpc>
                <a:spcPct val="90000"/>
              </a:lnSpc>
              <a:buSzTx/>
              <a:buFont typeface="Arial" pitchFamily="34" charset="0"/>
              <a:buNone/>
            </a:pPr>
            <a:r>
              <a:rPr lang="zh-CN" altLang="en-US" smtClean="0"/>
              <a:t>请在此输入您的副标题</a:t>
            </a:r>
            <a:endParaRPr lang="zh-CN" altLang="en-US" smtClean="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XSS Control Site View (HTML)</a:t>
            </a:r>
            <a:endParaRPr lang="zh-CN" altLang="en-US"/>
          </a:p>
        </p:txBody>
      </p:sp>
      <p:sp>
        <p:nvSpPr>
          <p:cNvPr id="3" name="内容占位符 2"/>
          <p:cNvSpPr>
            <a:spLocks noGrp="1"/>
          </p:cNvSpPr>
          <p:nvPr>
            <p:ph idx="1"/>
          </p:nvPr>
        </p:nvSpPr>
        <p:spPr>
          <a:xfrm>
            <a:off x="1704975" y="1835150"/>
            <a:ext cx="5139055" cy="4351655"/>
          </a:xfrm>
        </p:spPr>
        <p:txBody>
          <a:bodyPr/>
          <a:p>
            <a:r>
              <a:rPr lang="en-US" altLang="zh-CN"/>
              <a:t>Example 2 -- Insert advertisement</a:t>
            </a:r>
            <a:endParaRPr lang="en-US" altLang="zh-CN"/>
          </a:p>
          <a:p>
            <a:r>
              <a:rPr lang="zh-CN" altLang="en-US"/>
              <a:t>既然黑客可以控制站点的前端视图</a:t>
            </a:r>
            <a:r>
              <a:rPr lang="en-US" altLang="zh-CN"/>
              <a:t>,</a:t>
            </a:r>
            <a:r>
              <a:rPr lang="zh-CN" altLang="en-US"/>
              <a:t>那么可以利用站点的流量来带动广告的流量收入</a:t>
            </a:r>
            <a:endParaRPr lang="zh-CN" altLang="en-US"/>
          </a:p>
          <a:p>
            <a:r>
              <a:rPr lang="en-US" altLang="zh-CN"/>
              <a:t>(Exploit QQ Browser V9.3.1)</a:t>
            </a:r>
            <a:endParaRPr lang="en-US" altLang="zh-CN"/>
          </a:p>
        </p:txBody>
      </p:sp>
      <p:pic>
        <p:nvPicPr>
          <p:cNvPr id="5" name="图片 4"/>
          <p:cNvPicPr>
            <a:picLocks noChangeAspect="1"/>
          </p:cNvPicPr>
          <p:nvPr/>
        </p:nvPicPr>
        <p:blipFill>
          <a:blip r:embed="rId1"/>
          <a:stretch>
            <a:fillRect/>
          </a:stretch>
        </p:blipFill>
        <p:spPr>
          <a:xfrm>
            <a:off x="7137400" y="1595755"/>
            <a:ext cx="4847590" cy="5047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XSS Control Site View (HTML)</a:t>
            </a:r>
            <a:endParaRPr lang="en-US" altLang="zh-CN"/>
          </a:p>
        </p:txBody>
      </p:sp>
      <p:sp>
        <p:nvSpPr>
          <p:cNvPr id="3" name="内容占位符 2"/>
          <p:cNvSpPr>
            <a:spLocks noGrp="1"/>
          </p:cNvSpPr>
          <p:nvPr>
            <p:ph idx="1"/>
          </p:nvPr>
        </p:nvSpPr>
        <p:spPr>
          <a:xfrm>
            <a:off x="1704340" y="1835785"/>
            <a:ext cx="5822315" cy="4351655"/>
          </a:xfrm>
        </p:spPr>
        <p:txBody>
          <a:bodyPr/>
          <a:p>
            <a:r>
              <a:rPr lang="zh-CN" altLang="en-US"/>
              <a:t>结合</a:t>
            </a:r>
            <a:r>
              <a:rPr lang="en-US" altLang="zh-CN"/>
              <a:t>CSRF (Cross-site request forgery 跨站请求伪造)</a:t>
            </a:r>
            <a:r>
              <a:rPr lang="zh-CN" altLang="en-US"/>
              <a:t>让用户执行敏感行为</a:t>
            </a:r>
            <a:endParaRPr lang="zh-CN" altLang="en-US"/>
          </a:p>
          <a:p>
            <a:r>
              <a:rPr lang="en-US" altLang="zh-CN"/>
              <a:t>Example 3 -- Click link and hack your account</a:t>
            </a:r>
            <a:endParaRPr lang="en-US" altLang="zh-CN"/>
          </a:p>
          <a:p>
            <a:r>
              <a:rPr lang="zh-CN" altLang="en-US"/>
              <a:t>使用</a:t>
            </a:r>
            <a:r>
              <a:rPr lang="en-US" altLang="zh-CN"/>
              <a:t>XSS </a:t>
            </a:r>
            <a:r>
              <a:rPr lang="zh-CN" altLang="en-US"/>
              <a:t>绕过</a:t>
            </a:r>
            <a:r>
              <a:rPr lang="en-US" altLang="zh-CN"/>
              <a:t>referer </a:t>
            </a:r>
            <a:r>
              <a:rPr lang="zh-CN" altLang="en-US"/>
              <a:t>限制发送敏感信息获取操作从而达到获取用户登陆权限</a:t>
            </a:r>
            <a:endParaRPr lang="zh-CN" altLang="en-US"/>
          </a:p>
          <a:p>
            <a:r>
              <a:rPr lang="en-US" altLang="zh-CN"/>
              <a:t>(WooYun-2015-155520)</a:t>
            </a:r>
            <a:endParaRPr lang="en-US" altLang="zh-CN"/>
          </a:p>
        </p:txBody>
      </p:sp>
      <p:pic>
        <p:nvPicPr>
          <p:cNvPr id="5" name="图片 4"/>
          <p:cNvPicPr>
            <a:picLocks noChangeAspect="1"/>
          </p:cNvPicPr>
          <p:nvPr/>
        </p:nvPicPr>
        <p:blipFill>
          <a:blip r:embed="rId1"/>
          <a:stretch>
            <a:fillRect/>
          </a:stretch>
        </p:blipFill>
        <p:spPr>
          <a:xfrm>
            <a:off x="7611745" y="2016760"/>
            <a:ext cx="4391025" cy="33953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XSS Control Site View (HTML)</a:t>
            </a:r>
            <a:endParaRPr lang="zh-CN" altLang="en-US"/>
          </a:p>
        </p:txBody>
      </p:sp>
      <p:sp>
        <p:nvSpPr>
          <p:cNvPr id="3" name="内容占位符 2"/>
          <p:cNvSpPr>
            <a:spLocks noGrp="1"/>
          </p:cNvSpPr>
          <p:nvPr>
            <p:ph idx="1"/>
          </p:nvPr>
        </p:nvSpPr>
        <p:spPr>
          <a:xfrm>
            <a:off x="1704340" y="1835150"/>
            <a:ext cx="5076825" cy="4351655"/>
          </a:xfrm>
        </p:spPr>
        <p:txBody>
          <a:bodyPr/>
          <a:p>
            <a:r>
              <a:rPr lang="zh-CN" altLang="en-US">
                <a:sym typeface="+mn-ea"/>
              </a:rPr>
              <a:t>如果我们把一个浏览器漏洞插入到站点的界面中</a:t>
            </a:r>
            <a:r>
              <a:rPr lang="en-US" altLang="zh-CN">
                <a:sym typeface="+mn-ea"/>
              </a:rPr>
              <a:t>,</a:t>
            </a:r>
            <a:r>
              <a:rPr lang="zh-CN" altLang="en-US">
                <a:sym typeface="+mn-ea"/>
              </a:rPr>
              <a:t>是不是就可以黑掉你的电脑呢</a:t>
            </a:r>
            <a:r>
              <a:rPr lang="en-US" altLang="zh-CN">
                <a:sym typeface="+mn-ea"/>
              </a:rPr>
              <a:t>?</a:t>
            </a:r>
            <a:endParaRPr lang="en-US" altLang="zh-CN">
              <a:sym typeface="+mn-ea"/>
            </a:endParaRPr>
          </a:p>
          <a:p>
            <a:r>
              <a:rPr lang="en-US" altLang="zh-CN"/>
              <a:t>Example 4 -- Hack browser</a:t>
            </a:r>
            <a:endParaRPr lang="en-US" altLang="zh-CN"/>
          </a:p>
          <a:p>
            <a:r>
              <a:rPr lang="zh-CN" altLang="en-US"/>
              <a:t>在存在</a:t>
            </a:r>
            <a:r>
              <a:rPr lang="en-US" altLang="zh-CN"/>
              <a:t>XSS </a:t>
            </a:r>
            <a:r>
              <a:rPr lang="zh-CN" altLang="en-US"/>
              <a:t>的站点中插入</a:t>
            </a:r>
            <a:r>
              <a:rPr lang="en-US" altLang="zh-CN"/>
              <a:t>&lt;iframe&gt;,</a:t>
            </a:r>
            <a:r>
              <a:rPr lang="zh-CN" altLang="en-US"/>
              <a:t>让浏览器创建新的页面来加载攻击浏览器的代码</a:t>
            </a:r>
            <a:r>
              <a:rPr lang="en-US" altLang="zh-CN"/>
              <a:t>,</a:t>
            </a:r>
            <a:r>
              <a:rPr lang="zh-CN" altLang="en-US"/>
              <a:t>让浏览器执行二进制代码</a:t>
            </a:r>
            <a:endParaRPr lang="zh-CN" altLang="en-US"/>
          </a:p>
          <a:p>
            <a:r>
              <a:rPr lang="en-US" altLang="zh-CN"/>
              <a:t>(CVE-2014-6332 ,Exploit IE 8)</a:t>
            </a:r>
            <a:endParaRPr lang="en-US" altLang="zh-CN"/>
          </a:p>
        </p:txBody>
      </p:sp>
      <p:pic>
        <p:nvPicPr>
          <p:cNvPr id="4" name="图片 3"/>
          <p:cNvPicPr>
            <a:picLocks noChangeAspect="1"/>
          </p:cNvPicPr>
          <p:nvPr/>
        </p:nvPicPr>
        <p:blipFill>
          <a:blip r:embed="rId1"/>
          <a:stretch>
            <a:fillRect/>
          </a:stretch>
        </p:blipFill>
        <p:spPr>
          <a:xfrm>
            <a:off x="6766560" y="1783715"/>
            <a:ext cx="5267325" cy="43872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XSS Control Site Logic (JavaScript)</a:t>
            </a:r>
            <a:endParaRPr lang="en-US" altLang="zh-CN"/>
          </a:p>
        </p:txBody>
      </p:sp>
      <p:sp>
        <p:nvSpPr>
          <p:cNvPr id="3" name="内容占位符 2"/>
          <p:cNvSpPr>
            <a:spLocks noGrp="1"/>
          </p:cNvSpPr>
          <p:nvPr>
            <p:ph idx="1"/>
          </p:nvPr>
        </p:nvSpPr>
        <p:spPr>
          <a:xfrm>
            <a:off x="1704975" y="1835785"/>
            <a:ext cx="6850380" cy="4351655"/>
          </a:xfrm>
        </p:spPr>
        <p:txBody>
          <a:bodyPr/>
          <a:p>
            <a:r>
              <a:rPr lang="zh-CN" altLang="en-US"/>
              <a:t>如果黑客可以控制</a:t>
            </a:r>
            <a:r>
              <a:rPr lang="en-US" altLang="zh-CN"/>
              <a:t>WEB </a:t>
            </a:r>
            <a:r>
              <a:rPr lang="zh-CN" altLang="en-US"/>
              <a:t>前端的逻辑</a:t>
            </a:r>
            <a:r>
              <a:rPr lang="en-US" altLang="zh-CN"/>
              <a:t>,</a:t>
            </a:r>
            <a:r>
              <a:rPr lang="zh-CN" altLang="en-US"/>
              <a:t>那就相当于控制了 </a:t>
            </a:r>
            <a:r>
              <a:rPr lang="en-US" altLang="zh-CN"/>
              <a:t>WEB </a:t>
            </a:r>
            <a:r>
              <a:rPr lang="zh-CN" altLang="en-US"/>
              <a:t>前端的核心代码</a:t>
            </a:r>
            <a:endParaRPr lang="zh-CN" altLang="en-US"/>
          </a:p>
          <a:p>
            <a:r>
              <a:rPr lang="en-US" altLang="zh-CN"/>
              <a:t>Example 1 -- Get Cookie</a:t>
            </a:r>
            <a:endParaRPr lang="en-US" altLang="zh-CN"/>
          </a:p>
          <a:p>
            <a:r>
              <a:rPr lang="zh-CN" altLang="en-US"/>
              <a:t>作为</a:t>
            </a:r>
            <a:r>
              <a:rPr lang="en-US" altLang="zh-CN"/>
              <a:t>XSS </a:t>
            </a:r>
            <a:r>
              <a:rPr lang="zh-CN" altLang="en-US"/>
              <a:t>的经典使用方法</a:t>
            </a:r>
            <a:r>
              <a:rPr lang="en-US" altLang="zh-CN"/>
              <a:t>,</a:t>
            </a:r>
            <a:r>
              <a:rPr lang="zh-CN" altLang="en-US"/>
              <a:t>获取到用户的</a:t>
            </a:r>
            <a:r>
              <a:rPr lang="en-US" altLang="zh-CN"/>
              <a:t>Cookie </a:t>
            </a:r>
            <a:r>
              <a:rPr lang="zh-CN" altLang="en-US"/>
              <a:t>也就相当于获取了用户的身份凭证</a:t>
            </a:r>
            <a:r>
              <a:rPr lang="en-US" altLang="zh-CN"/>
              <a:t>.</a:t>
            </a:r>
            <a:r>
              <a:rPr lang="zh-CN" altLang="en-US"/>
              <a:t>黑客只需要在接下来访问网站的过程中把获取到的</a:t>
            </a:r>
            <a:r>
              <a:rPr lang="en-US" altLang="zh-CN"/>
              <a:t>Cookie </a:t>
            </a:r>
            <a:r>
              <a:rPr lang="zh-CN" altLang="en-US"/>
              <a:t>填写到浏览器或者</a:t>
            </a:r>
            <a:r>
              <a:rPr lang="en-US" altLang="zh-CN"/>
              <a:t>HTTP </a:t>
            </a:r>
            <a:r>
              <a:rPr lang="zh-CN" altLang="en-US"/>
              <a:t>数据包即可伪造成该用户</a:t>
            </a:r>
            <a:endParaRPr lang="zh-CN" altLang="en-US"/>
          </a:p>
          <a:p>
            <a:r>
              <a:rPr lang="en-US" altLang="zh-CN"/>
              <a:t>(WooYun-2016-179293)</a:t>
            </a:r>
            <a:endParaRPr lang="en-US" altLang="zh-CN"/>
          </a:p>
        </p:txBody>
      </p:sp>
      <p:pic>
        <p:nvPicPr>
          <p:cNvPr id="4" name="图片 3"/>
          <p:cNvPicPr>
            <a:picLocks noChangeAspect="1"/>
          </p:cNvPicPr>
          <p:nvPr/>
        </p:nvPicPr>
        <p:blipFill>
          <a:blip r:embed="rId1"/>
          <a:stretch>
            <a:fillRect/>
          </a:stretch>
        </p:blipFill>
        <p:spPr>
          <a:xfrm>
            <a:off x="8787765" y="1851025"/>
            <a:ext cx="2656840" cy="2980690"/>
          </a:xfrm>
          <a:prstGeom prst="rect">
            <a:avLst/>
          </a:prstGeom>
        </p:spPr>
      </p:pic>
      <p:pic>
        <p:nvPicPr>
          <p:cNvPr id="5" name="图片 4"/>
          <p:cNvPicPr>
            <a:picLocks noChangeAspect="1"/>
          </p:cNvPicPr>
          <p:nvPr/>
        </p:nvPicPr>
        <p:blipFill>
          <a:blip r:embed="rId2"/>
          <a:stretch>
            <a:fillRect/>
          </a:stretch>
        </p:blipFill>
        <p:spPr>
          <a:xfrm>
            <a:off x="8771890" y="5010150"/>
            <a:ext cx="2952115" cy="11525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XSS Control Site Logic (JavaScript)</a:t>
            </a:r>
            <a:endParaRPr lang="zh-CN" altLang="en-US"/>
          </a:p>
        </p:txBody>
      </p:sp>
      <p:sp>
        <p:nvSpPr>
          <p:cNvPr id="3" name="内容占位符 2"/>
          <p:cNvSpPr>
            <a:spLocks noGrp="1"/>
          </p:cNvSpPr>
          <p:nvPr>
            <p:ph idx="1"/>
          </p:nvPr>
        </p:nvSpPr>
        <p:spPr>
          <a:xfrm>
            <a:off x="1705610" y="1835785"/>
            <a:ext cx="4830445" cy="4351655"/>
          </a:xfrm>
        </p:spPr>
        <p:txBody>
          <a:bodyPr/>
          <a:p>
            <a:r>
              <a:rPr lang="zh-CN" altLang="en-US"/>
              <a:t>通过调用敏感的</a:t>
            </a:r>
            <a:r>
              <a:rPr lang="en-US" altLang="zh-CN"/>
              <a:t>JavaScript </a:t>
            </a:r>
            <a:r>
              <a:rPr lang="zh-CN" altLang="en-US"/>
              <a:t>接口来实现用户的敏感操作</a:t>
            </a:r>
            <a:endParaRPr lang="zh-CN" altLang="en-US"/>
          </a:p>
          <a:p>
            <a:r>
              <a:rPr lang="en-US" altLang="zh-CN"/>
              <a:t>Example 2 -- XSS Worm</a:t>
            </a:r>
            <a:endParaRPr lang="en-US" altLang="zh-CN"/>
          </a:p>
          <a:p>
            <a:r>
              <a:rPr lang="zh-CN" altLang="en-US"/>
              <a:t>一般在大型的网站设计中</a:t>
            </a:r>
            <a:r>
              <a:rPr lang="en-US" altLang="zh-CN"/>
              <a:t>,</a:t>
            </a:r>
            <a:r>
              <a:rPr lang="zh-CN" altLang="en-US"/>
              <a:t>为了方便开发者实现一些功能</a:t>
            </a:r>
            <a:r>
              <a:rPr lang="en-US" altLang="zh-CN"/>
              <a:t>,</a:t>
            </a:r>
            <a:r>
              <a:rPr lang="zh-CN" altLang="en-US"/>
              <a:t>往往会在</a:t>
            </a:r>
            <a:r>
              <a:rPr lang="en-US" altLang="zh-CN"/>
              <a:t>WEB </a:t>
            </a:r>
            <a:r>
              <a:rPr lang="zh-CN" altLang="en-US"/>
              <a:t>前端中用</a:t>
            </a:r>
            <a:r>
              <a:rPr lang="en-US" altLang="zh-CN"/>
              <a:t>JavaScript </a:t>
            </a:r>
            <a:r>
              <a:rPr lang="zh-CN" altLang="en-US"/>
              <a:t>来封装好很多的敏感功能</a:t>
            </a:r>
            <a:r>
              <a:rPr lang="en-US" altLang="zh-CN"/>
              <a:t>.</a:t>
            </a:r>
            <a:r>
              <a:rPr lang="zh-CN" altLang="en-US"/>
              <a:t>黑客把</a:t>
            </a:r>
            <a:r>
              <a:rPr lang="en-US" altLang="zh-CN"/>
              <a:t>XSS </a:t>
            </a:r>
            <a:r>
              <a:rPr lang="zh-CN" altLang="en-US"/>
              <a:t>注入到站点里面</a:t>
            </a:r>
            <a:r>
              <a:rPr lang="en-US" altLang="zh-CN"/>
              <a:t>,</a:t>
            </a:r>
            <a:r>
              <a:rPr lang="zh-CN" altLang="en-US"/>
              <a:t>那么同时也就有可以调用这些接口的权限</a:t>
            </a:r>
            <a:r>
              <a:rPr lang="en-US" altLang="zh-CN"/>
              <a:t>.</a:t>
            </a:r>
            <a:endParaRPr lang="en-US" altLang="zh-CN"/>
          </a:p>
          <a:p>
            <a:r>
              <a:rPr lang="en-US" altLang="zh-CN"/>
              <a:t>(</a:t>
            </a:r>
            <a:r>
              <a:rPr lang="zh-CN" altLang="en-US"/>
              <a:t>新浪微博</a:t>
            </a:r>
            <a:r>
              <a:rPr lang="en-US" altLang="zh-CN"/>
              <a:t>XSS </a:t>
            </a:r>
            <a:r>
              <a:rPr lang="zh-CN" altLang="en-US"/>
              <a:t>蠕虫事件</a:t>
            </a:r>
            <a:r>
              <a:rPr lang="en-US" altLang="zh-CN"/>
              <a:t>)</a:t>
            </a:r>
            <a:endParaRPr lang="en-US" altLang="zh-CN"/>
          </a:p>
        </p:txBody>
      </p:sp>
      <p:pic>
        <p:nvPicPr>
          <p:cNvPr id="4" name="图片 3"/>
          <p:cNvPicPr>
            <a:picLocks noChangeAspect="1"/>
          </p:cNvPicPr>
          <p:nvPr/>
        </p:nvPicPr>
        <p:blipFill>
          <a:blip r:embed="rId1"/>
          <a:stretch>
            <a:fillRect/>
          </a:stretch>
        </p:blipFill>
        <p:spPr>
          <a:xfrm>
            <a:off x="6618605" y="1852295"/>
            <a:ext cx="5419725" cy="43243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XSS Control Site Logic (JavaScript)</a:t>
            </a:r>
            <a:endParaRPr lang="zh-CN" altLang="en-US"/>
          </a:p>
        </p:txBody>
      </p:sp>
      <p:sp>
        <p:nvSpPr>
          <p:cNvPr id="3" name="内容占位符 2"/>
          <p:cNvSpPr>
            <a:spLocks noGrp="1"/>
          </p:cNvSpPr>
          <p:nvPr>
            <p:ph idx="1"/>
          </p:nvPr>
        </p:nvSpPr>
        <p:spPr>
          <a:xfrm>
            <a:off x="1704340" y="1834515"/>
            <a:ext cx="6419215" cy="4351655"/>
          </a:xfrm>
        </p:spPr>
        <p:txBody>
          <a:bodyPr/>
          <a:p>
            <a:r>
              <a:rPr lang="en-US" altLang="zh-CN"/>
              <a:t>Example 3 -- Cross Domain in Browser</a:t>
            </a:r>
            <a:endParaRPr lang="en-US" altLang="zh-CN"/>
          </a:p>
          <a:p>
            <a:r>
              <a:rPr lang="zh-CN" altLang="en-US"/>
              <a:t>在某些浏览器的设计和实现中出现了缺陷</a:t>
            </a:r>
            <a:r>
              <a:rPr lang="en-US" altLang="zh-CN"/>
              <a:t>,</a:t>
            </a:r>
            <a:r>
              <a:rPr lang="zh-CN" altLang="en-US"/>
              <a:t>可能会出现</a:t>
            </a:r>
            <a:r>
              <a:rPr lang="en-US" altLang="zh-CN"/>
              <a:t>UXSS (</a:t>
            </a:r>
            <a:r>
              <a:rPr lang="zh-CN" altLang="en-US"/>
              <a:t>通用跨站脚本执行</a:t>
            </a:r>
            <a:r>
              <a:rPr lang="en-US" altLang="zh-CN"/>
              <a:t>).</a:t>
            </a:r>
            <a:r>
              <a:rPr lang="zh-CN" altLang="en-US"/>
              <a:t>黑客可以通过</a:t>
            </a:r>
            <a:r>
              <a:rPr lang="en-US" altLang="zh-CN"/>
              <a:t>UXSS </a:t>
            </a:r>
            <a:r>
              <a:rPr lang="zh-CN" altLang="en-US"/>
              <a:t>把脚本在浏览器上把恶意</a:t>
            </a:r>
            <a:r>
              <a:rPr lang="en-US" altLang="zh-CN"/>
              <a:t>JavaScript </a:t>
            </a:r>
            <a:r>
              <a:rPr lang="zh-CN" altLang="en-US"/>
              <a:t>代码注入到任意域</a:t>
            </a:r>
            <a:endParaRPr lang="en-US" altLang="zh-CN"/>
          </a:p>
          <a:p>
            <a:r>
              <a:rPr lang="en-US" altLang="zh-CN"/>
              <a:t>(WooYun-2015-145437)</a:t>
            </a:r>
            <a:endParaRPr lang="en-US" altLang="zh-CN"/>
          </a:p>
        </p:txBody>
      </p:sp>
      <p:pic>
        <p:nvPicPr>
          <p:cNvPr id="4" name="图片 3"/>
          <p:cNvPicPr>
            <a:picLocks noChangeAspect="1"/>
          </p:cNvPicPr>
          <p:nvPr/>
        </p:nvPicPr>
        <p:blipFill>
          <a:blip r:embed="rId1"/>
          <a:stretch>
            <a:fillRect/>
          </a:stretch>
        </p:blipFill>
        <p:spPr>
          <a:xfrm>
            <a:off x="8647430" y="1779905"/>
            <a:ext cx="2550795" cy="4534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025"/>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25_1*a*1"/>
  <p:tag name="KSO_WM_UNIT_PRESET_TEXT_INDEX" val="0"/>
  <p:tag name="KSO_WM_UNIT_PRESET_TEXT_LEN" val="9"/>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025"/>
  <p:tag name="KSO_WM_UNIT_TYPE" val="b"/>
  <p:tag name="KSO_WM_UNIT_INDEX" val="1"/>
  <p:tag name="KSO_WM_UNIT_CLEAR" val="1"/>
  <p:tag name="KSO_WM_UNIT_LAYERLEVEL" val="1"/>
  <p:tag name="KSO_WM_UNIT_VALUE" val="50"/>
  <p:tag name="KSO_WM_UNIT_ISCONTENTSTITLE" val="0"/>
  <p:tag name="KSO_WM_UNIT_HIGHLIGHT" val="0"/>
  <p:tag name="KSO_WM_UNIT_COMPATIBLE" val="0"/>
  <p:tag name="KSO_WM_UNIT_ID" val="custom160025_1*b*1"/>
  <p:tag name="KSO_WM_UNIT_PRESET_TEXT_INDEX" val="1"/>
  <p:tag name="KSO_WM_UNIT_PRESET_TEXT_LEN" val="10"/>
</p:tagLst>
</file>

<file path=ppt/tags/tag3.xml><?xml version="1.0" encoding="utf-8"?>
<p:tagLst xmlns:p="http://schemas.openxmlformats.org/presentationml/2006/main">
  <p:tag name="KSO_WM_TEMPLATE_THUMBS_INDEX" val="1、6、8、11、14、16、20、22、27、32、34、36、40"/>
  <p:tag name="KSO_WM_SLIDE_ID" val="custom160025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25"/>
  <p:tag name="KSO_WM_TAG_VERSION" val="1.0"/>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025"/>
  <p:tag name="KSO_WM_UNIT_TYPE" val="a"/>
  <p:tag name="KSO_WM_UNIT_INDEX" val="1"/>
  <p:tag name="KSO_WM_UNIT_CLEAR" val="1"/>
  <p:tag name="KSO_WM_UNIT_LAYERLEVEL" val="1"/>
  <p:tag name="KSO_WM_UNIT_VALUE" val="14"/>
  <p:tag name="KSO_WM_UNIT_ISCONTENTSTITLE" val="0"/>
  <p:tag name="KSO_WM_UNIT_HIGHLIGHT" val="0"/>
  <p:tag name="KSO_WM_UNIT_COMPATIBLE" val="0"/>
  <p:tag name="KSO_WM_UNIT_ID" val="custom160025_1*a*1"/>
  <p:tag name="KSO_WM_UNIT_PRESET_TEXT_INDEX" val="0"/>
  <p:tag name="KSO_WM_UNIT_PRESET_TEXT_LEN" val="9"/>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025"/>
  <p:tag name="KSO_WM_UNIT_TYPE" val="b"/>
  <p:tag name="KSO_WM_UNIT_INDEX" val="1"/>
  <p:tag name="KSO_WM_UNIT_CLEAR" val="1"/>
  <p:tag name="KSO_WM_UNIT_LAYERLEVEL" val="1"/>
  <p:tag name="KSO_WM_UNIT_VALUE" val="50"/>
  <p:tag name="KSO_WM_UNIT_ISCONTENTSTITLE" val="0"/>
  <p:tag name="KSO_WM_UNIT_HIGHLIGHT" val="0"/>
  <p:tag name="KSO_WM_UNIT_COMPATIBLE" val="0"/>
  <p:tag name="KSO_WM_UNIT_ID" val="custom160025_1*b*1"/>
  <p:tag name="KSO_WM_UNIT_PRESET_TEXT_INDEX" val="1"/>
  <p:tag name="KSO_WM_UNIT_PRESET_TEXT_LEN" val="10"/>
</p:tagLst>
</file>

<file path=ppt/tags/tag6.xml><?xml version="1.0" encoding="utf-8"?>
<p:tagLst xmlns:p="http://schemas.openxmlformats.org/presentationml/2006/main">
  <p:tag name="KSO_WM_TEMPLATE_THUMBS_INDEX" val="1、6、8、11、14、16、20、22、27、32、34、36、40"/>
  <p:tag name="KSO_WM_SLIDE_ID" val="custom160025_1"/>
  <p:tag name="KSO_WM_SLIDE_INDEX" val="1"/>
  <p:tag name="KSO_WM_SLIDE_LAYOUT" val="a_b"/>
  <p:tag name="KSO_WM_SLIDE_LAYOUT_CNT" val="1_1"/>
  <p:tag name="KSO_WM_SLIDE_TYPE" val="title"/>
  <p:tag name="KSO_WM_BEAUTIFY_FLAG" val="#wm#"/>
  <p:tag name="KSO_WM_SLIDE_ITEM_CNT" val="2"/>
  <p:tag name="KSO_WM_TEMPLATE_CATEGORY" val="custom"/>
  <p:tag name="KSO_WM_TEMPLATE_INDEX" val="160025"/>
  <p:tag name="KSO_WM_TAG_VERSION" val="1.0"/>
</p:tagLst>
</file>

<file path=ppt/theme/theme1.xml><?xml version="1.0" encoding="utf-8"?>
<a:theme xmlns:a="http://schemas.openxmlformats.org/drawingml/2006/main" name="默认设计模板">
  <a:themeElements>
    <a:clrScheme name="自定义 1">
      <a:dk1>
        <a:srgbClr val="000000"/>
      </a:dk1>
      <a:lt1>
        <a:srgbClr val="FFFFFF"/>
      </a:lt1>
      <a:dk2>
        <a:srgbClr val="000000"/>
      </a:dk2>
      <a:lt2>
        <a:srgbClr val="808080"/>
      </a:lt2>
      <a:accent1>
        <a:srgbClr val="FFA10D"/>
      </a:accent1>
      <a:accent2>
        <a:srgbClr val="91D101"/>
      </a:accent2>
      <a:accent3>
        <a:srgbClr val="01C4BE"/>
      </a:accent3>
      <a:accent4>
        <a:srgbClr val="FF4747"/>
      </a:accent4>
      <a:accent5>
        <a:srgbClr val="DAEDEF"/>
      </a:accent5>
      <a:accent6>
        <a:srgbClr val="2D2D8A"/>
      </a:accent6>
      <a:hlink>
        <a:srgbClr val="009999"/>
      </a:hlink>
      <a:folHlink>
        <a:srgbClr val="99CC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5884</Words>
  <Application>Kingsoft Office WPP</Application>
  <PresentationFormat>宽屏</PresentationFormat>
  <Paragraphs>243</Paragraphs>
  <Slides>31</Slides>
  <Notes>0</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默认设计模板</vt:lpstr>
      <vt:lpstr>XSS 跨站脚本攻击</vt:lpstr>
      <vt:lpstr>What is XSS ?</vt:lpstr>
      <vt:lpstr>XSS Control Site View (HTML)</vt:lpstr>
      <vt:lpstr>XSS Control Site View (HTML)</vt:lpstr>
      <vt:lpstr>XSS Control Site View (HTML)</vt:lpstr>
      <vt:lpstr>XSS Control Site View (HTML)</vt:lpstr>
      <vt:lpstr>XSS Control Site Logic (JavaScript)</vt:lpstr>
      <vt:lpstr>XSS Control Site Logic (JavaScript)</vt:lpstr>
      <vt:lpstr>XSS Control Site Logic (JavaScript)</vt:lpstr>
      <vt:lpstr>XSS Control Site Logic (JavaScript)</vt:lpstr>
      <vt:lpstr>XSS Advanced Usage</vt:lpstr>
      <vt:lpstr>What is the reason about XSS</vt:lpstr>
      <vt:lpstr>What is the reason about XSS</vt:lpstr>
      <vt:lpstr>What is the reason about XSS</vt:lpstr>
      <vt:lpstr>What is the reason about XSS</vt:lpstr>
      <vt:lpstr>Where there are XSS</vt:lpstr>
      <vt:lpstr>Where there are XSS</vt:lpstr>
      <vt:lpstr>Where there are XSS</vt:lpstr>
      <vt:lpstr>Where there are XSS</vt:lpstr>
      <vt:lpstr>Where there are XSS</vt:lpstr>
      <vt:lpstr>The type of XSS</vt:lpstr>
      <vt:lpstr>The type of XSS</vt:lpstr>
      <vt:lpstr>The art of XSS</vt:lpstr>
      <vt:lpstr>The art of XSS</vt:lpstr>
      <vt:lpstr>The art of XSS</vt:lpstr>
      <vt:lpstr>The art of XSS</vt:lpstr>
      <vt:lpstr>The art of XSS</vt:lpstr>
      <vt:lpstr>How to fix XSS</vt:lpstr>
      <vt:lpstr>How to fix XSS</vt:lpstr>
      <vt:lpstr>How to fix XSS</vt:lpstr>
      <vt:lpstr>That is all ,Thanks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666</cp:lastModifiedBy>
  <cp:revision>59</cp:revision>
  <dcterms:created xsi:type="dcterms:W3CDTF">2015-05-05T08:02:00Z</dcterms:created>
  <dcterms:modified xsi:type="dcterms:W3CDTF">2016-04-20T08:47:15Z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2052-10.1.0.5554</vt:lpwstr>
  </property>
</Properties>
</file>