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11"/>
  </p:notesMasterIdLst>
  <p:handoutMasterIdLst>
    <p:handoutMasterId r:id="rId12"/>
  </p:handoutMasterIdLst>
  <p:sldIdLst>
    <p:sldId id="281" r:id="rId2"/>
    <p:sldId id="317" r:id="rId3"/>
    <p:sldId id="328" r:id="rId4"/>
    <p:sldId id="318" r:id="rId5"/>
    <p:sldId id="332" r:id="rId6"/>
    <p:sldId id="329" r:id="rId7"/>
    <p:sldId id="333" r:id="rId8"/>
    <p:sldId id="327" r:id="rId9"/>
    <p:sldId id="316" r:id="rId10"/>
  </p:sldIdLst>
  <p:sldSz cx="6858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Types" id="{32FB2BEB-3125-A740-9BAC-0B48254924AF}">
          <p14:sldIdLst>
            <p14:sldId id="281"/>
            <p14:sldId id="317"/>
            <p14:sldId id="328"/>
            <p14:sldId id="318"/>
            <p14:sldId id="332"/>
            <p14:sldId id="329"/>
            <p14:sldId id="333"/>
            <p14:sldId id="32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31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  <p15:guide id="3" orient="horz" pos="207" userDrawn="1">
          <p15:clr>
            <a:srgbClr val="A4A3A4"/>
          </p15:clr>
        </p15:guide>
        <p15:guide id="4" pos="215" userDrawn="1">
          <p15:clr>
            <a:srgbClr val="A4A3A4"/>
          </p15:clr>
        </p15:guide>
        <p15:guide id="5" pos="4106" userDrawn="1">
          <p15:clr>
            <a:srgbClr val="A4A3A4"/>
          </p15:clr>
        </p15:guide>
        <p15:guide id="6" pos="2160" userDrawn="1">
          <p15:clr>
            <a:srgbClr val="A4A3A4"/>
          </p15:clr>
        </p15:guide>
        <p15:guide id="7" pos="21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651"/>
    <a:srgbClr val="D9D9D9"/>
    <a:srgbClr val="1C3750"/>
    <a:srgbClr val="2F8394"/>
    <a:srgbClr val="E9F9FF"/>
    <a:srgbClr val="C7DBEC"/>
    <a:srgbClr val="192F4B"/>
    <a:srgbClr val="307094"/>
    <a:srgbClr val="33769A"/>
    <a:srgbClr val="304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8" autoAdjust="0"/>
    <p:restoredTop sz="98203" autoAdjust="0"/>
  </p:normalViewPr>
  <p:slideViewPr>
    <p:cSldViewPr snapToGrid="0" snapToObjects="1" showGuides="1">
      <p:cViewPr varScale="1">
        <p:scale>
          <a:sx n="154" d="100"/>
          <a:sy n="154" d="100"/>
        </p:scale>
        <p:origin x="1782" y="126"/>
      </p:cViewPr>
      <p:guideLst>
        <p:guide orient="horz" pos="3031"/>
        <p:guide orient="horz" pos="708"/>
        <p:guide orient="horz" pos="207"/>
        <p:guide pos="215"/>
        <p:guide pos="4106"/>
        <p:guide pos="2160"/>
        <p:guide pos="2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Narro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4BAF5-3B37-654E-A74F-521371AC9504}" type="datetimeFigureOut">
              <a:rPr lang="en-US" smtClean="0">
                <a:latin typeface="Arial Narrow"/>
              </a:rPr>
              <a:t>13/2/2017</a:t>
            </a:fld>
            <a:endParaRPr lang="en-US" dirty="0">
              <a:latin typeface="Arial Narro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Narro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21201-581C-3049-9BA8-DDF27C7A8A0A}" type="slidenum">
              <a:rPr lang="en-US" smtClean="0">
                <a:latin typeface="Arial Narrow"/>
              </a:rPr>
              <a:t>‹#›</a:t>
            </a:fld>
            <a:endParaRPr lang="en-US" dirty="0"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959954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Narrow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 Narrow"/>
              </a:defRPr>
            </a:lvl1pPr>
          </a:lstStyle>
          <a:p>
            <a:fld id="{F2487051-C2FA-694B-8817-08E3CE5FEDD7}" type="datetimeFigureOut">
              <a:rPr lang="en-US" smtClean="0"/>
              <a:pPr/>
              <a:t>13/2/2017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Narrow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 Narrow"/>
              </a:defRPr>
            </a:lvl1pPr>
          </a:lstStyle>
          <a:p>
            <a:fld id="{31C12B0C-0C07-E641-8F34-10A0521EE1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2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2B0C-0C07-E641-8F34-10A0521EE1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B3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420245" y="1520339"/>
            <a:ext cx="4013170" cy="959193"/>
            <a:chOff x="2257013" y="1682350"/>
            <a:chExt cx="4447108" cy="797182"/>
          </a:xfrm>
        </p:grpSpPr>
        <p:pic>
          <p:nvPicPr>
            <p:cNvPr id="11" name="Picture 10" descr="Banner-02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99123" y="1682350"/>
              <a:ext cx="804998" cy="797182"/>
            </a:xfrm>
            <a:prstGeom prst="rect">
              <a:avLst/>
            </a:prstGeom>
          </p:spPr>
        </p:pic>
        <p:pic>
          <p:nvPicPr>
            <p:cNvPr id="12" name="Picture 11" descr="Banner-03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57013" y="1682350"/>
              <a:ext cx="804998" cy="79718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660952" y="1741929"/>
              <a:ext cx="3640667" cy="487600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Arial Narrow"/>
              </a:endParaRPr>
            </a:p>
          </p:txBody>
        </p:sp>
      </p:grpSp>
      <p:pic>
        <p:nvPicPr>
          <p:cNvPr id="15" name="Picture 14" descr="Gears-05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50" y="265172"/>
            <a:ext cx="840503" cy="125883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3429001" y="0"/>
            <a:ext cx="0" cy="422413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904717" y="1592266"/>
            <a:ext cx="3075384" cy="585787"/>
          </a:xfrm>
        </p:spPr>
        <p:txBody>
          <a:bodyPr>
            <a:normAutofit/>
          </a:bodyPr>
          <a:lstStyle>
            <a:lvl1pPr marL="0" indent="0" algn="ctr">
              <a:buNone/>
              <a:defRPr sz="2250" spc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Add a Powerful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1515043" y="2334694"/>
            <a:ext cx="3837385" cy="1112460"/>
          </a:xfrm>
        </p:spPr>
        <p:txBody>
          <a:bodyPr>
            <a:noAutofit/>
          </a:bodyPr>
          <a:lstStyle>
            <a:lvl1pPr marL="0" indent="0" algn="ctr">
              <a:buNone/>
              <a:defRPr sz="4950" b="0" i="0" baseline="0">
                <a:solidFill>
                  <a:srgbClr val="FFFFFF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01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1B3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1233715" y="1660257"/>
            <a:ext cx="4372429" cy="2419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1233715" y="2815765"/>
            <a:ext cx="4372429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98457" y="1639518"/>
            <a:ext cx="4616054" cy="1131887"/>
          </a:xfrm>
        </p:spPr>
        <p:txBody>
          <a:bodyPr anchor="ctr">
            <a:noAutofit/>
          </a:bodyPr>
          <a:lstStyle>
            <a:lvl1pPr marL="0" indent="0" algn="ctr">
              <a:buNone/>
              <a:defRPr sz="6000" strike="noStrike" baseline="0">
                <a:solidFill>
                  <a:srgbClr val="FFFFFF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59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95625"/>
            <a:ext cx="6172200" cy="857250"/>
          </a:xfrm>
        </p:spPr>
        <p:txBody>
          <a:bodyPr/>
          <a:lstStyle>
            <a:lvl1pPr>
              <a:defRPr b="0"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3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868976" y="3284907"/>
            <a:ext cx="2533661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68976" y="3527145"/>
            <a:ext cx="2608660" cy="1224150"/>
          </a:xfrm>
        </p:spPr>
        <p:txBody>
          <a:bodyPr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Arial"/>
              <a:buNone/>
              <a:tabLst/>
              <a:defRPr sz="1800" baseline="0">
                <a:solidFill>
                  <a:srgbClr val="192F4B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Add a little bit more about yourself here.</a:t>
            </a:r>
          </a:p>
          <a:p>
            <a:pPr lvl="0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43339" y="1616075"/>
            <a:ext cx="2608660" cy="1550988"/>
          </a:xfrm>
        </p:spPr>
        <p:txBody>
          <a:bodyPr>
            <a:normAutofit/>
          </a:bodyPr>
          <a:lstStyle>
            <a:lvl1pPr marL="0" indent="0">
              <a:buNone/>
              <a:defRPr sz="1875" baseline="0">
                <a:solidFill>
                  <a:srgbClr val="1B365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1B3651"/>
                </a:solidFill>
                <a:latin typeface="Arial"/>
                <a:cs typeface="Arial"/>
              </a:rPr>
              <a:t>Your Name             Your Company       Your Twitter Handle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868976" y="3284907"/>
            <a:ext cx="2533661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868976" y="3284907"/>
            <a:ext cx="2533661" cy="0"/>
          </a:xfrm>
          <a:prstGeom prst="line">
            <a:avLst/>
          </a:prstGeom>
          <a:ln>
            <a:solidFill>
              <a:srgbClr val="76201E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842769" y="856909"/>
            <a:ext cx="2608660" cy="514444"/>
          </a:xfrm>
        </p:spPr>
        <p:txBody>
          <a:bodyPr>
            <a:noAutofit/>
          </a:bodyPr>
          <a:lstStyle>
            <a:lvl1pPr marL="0" marR="0" indent="0" algn="l" defTabSz="3429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 b="1" i="0" baseline="0">
                <a:solidFill>
                  <a:srgbClr val="1B3651"/>
                </a:solidFill>
                <a:latin typeface="Cambria"/>
                <a:cs typeface="Cambria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3429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Hello!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-4582"/>
            <a:ext cx="3314700" cy="51435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21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the photo icon below to add your own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9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V="1">
            <a:off x="889523" y="1566034"/>
            <a:ext cx="8985" cy="3606438"/>
          </a:xfrm>
          <a:prstGeom prst="line">
            <a:avLst/>
          </a:prstGeom>
          <a:ln w="23495" cap="flat">
            <a:solidFill>
              <a:srgbClr val="2F839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562864" y="1566037"/>
            <a:ext cx="503922" cy="675145"/>
            <a:chOff x="340088" y="1394937"/>
            <a:chExt cx="671896" cy="911261"/>
          </a:xfrm>
        </p:grpSpPr>
        <p:sp>
          <p:nvSpPr>
            <p:cNvPr id="22" name="Right Triangle 21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Arial Narrow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Arial Narrow"/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484586" y="420224"/>
            <a:ext cx="4333945" cy="565894"/>
          </a:xfrm>
        </p:spPr>
        <p:txBody>
          <a:bodyPr/>
          <a:lstStyle>
            <a:lvl1pPr marL="0" indent="0">
              <a:buNone/>
              <a:defRPr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ADD AN AGENDA HERE…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674926" y="1506270"/>
            <a:ext cx="5203031" cy="3386137"/>
          </a:xfrm>
        </p:spPr>
        <p:txBody>
          <a:bodyPr>
            <a:normAutofit/>
          </a:bodyPr>
          <a:lstStyle>
            <a:lvl1pPr marL="385763" indent="-385763">
              <a:buClr>
                <a:schemeClr val="bg1"/>
              </a:buClr>
              <a:buFont typeface="Wingdings" charset="2"/>
              <a:buAutoNum type="arabicPlain"/>
              <a:defRPr sz="210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Add Section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94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bg>
      <p:bgPr>
        <a:solidFill>
          <a:srgbClr val="1B3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rot="10800000">
            <a:off x="1106714" y="1681237"/>
            <a:ext cx="335644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sz="1350" dirty="0">
              <a:latin typeface="Arial Narrow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442357" y="1427239"/>
            <a:ext cx="3900714" cy="1947331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sz="1350" dirty="0">
              <a:latin typeface="Arial Narrow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06714" y="1108640"/>
            <a:ext cx="1533072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sz="1350" dirty="0">
              <a:latin typeface="Arial Narrow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748643" y="1269998"/>
            <a:ext cx="4091216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8143" y="3543902"/>
            <a:ext cx="5361213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48553" y="1759693"/>
            <a:ext cx="3534966" cy="1395412"/>
          </a:xfrm>
        </p:spPr>
        <p:txBody>
          <a:bodyPr>
            <a:normAutofit/>
          </a:bodyPr>
          <a:lstStyle>
            <a:lvl1pPr marL="0" indent="0" algn="ctr">
              <a:buNone/>
              <a:defRPr sz="2700" b="1" baseline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107283" y="1158904"/>
            <a:ext cx="1532504" cy="454745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PART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4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bg>
      <p:bgPr>
        <a:solidFill>
          <a:srgbClr val="1B3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518293" y="603665"/>
            <a:ext cx="0" cy="338666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509222" y="603665"/>
            <a:ext cx="244929" cy="0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6311357" y="4222771"/>
            <a:ext cx="0" cy="338666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6066428" y="4561438"/>
            <a:ext cx="244929" cy="0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53667" y="942978"/>
            <a:ext cx="5312569" cy="327977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FFFFFF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 smtClean="0"/>
              <a:t>Add Text, an Image, or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3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s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858000" cy="5143500"/>
          </a:xfrm>
        </p:spPr>
        <p:txBody>
          <a:bodyPr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Arial"/>
              <a:buNone/>
              <a:tabLst/>
              <a:defRPr sz="21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the icon to add an image as your background. Make sure to use a high-quality photo. 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" y="4155141"/>
            <a:ext cx="6857999" cy="1003300"/>
          </a:xfrm>
          <a:solidFill>
            <a:srgbClr val="1B3651">
              <a:alpha val="80000"/>
            </a:srgbClr>
          </a:solidFill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buNone/>
              <a:defRPr sz="2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Use an Image as a Background to Keep Things Interesting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41458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53562" y="1442180"/>
            <a:ext cx="3900714" cy="1947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ight Triangle 3"/>
          <p:cNvSpPr/>
          <p:nvPr userDrawn="1"/>
        </p:nvSpPr>
        <p:spPr>
          <a:xfrm rot="10800000">
            <a:off x="1106714" y="1681237"/>
            <a:ext cx="335644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sz="1350" dirty="0">
              <a:latin typeface="Arial Narrow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06714" y="1108640"/>
            <a:ext cx="1533072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sz="1350" dirty="0">
              <a:solidFill>
                <a:srgbClr val="1B3651"/>
              </a:solidFill>
              <a:latin typeface="Arial Narrow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748643" y="1269998"/>
            <a:ext cx="4091216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8143" y="3543902"/>
            <a:ext cx="5361213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649018" y="1740927"/>
            <a:ext cx="3534965" cy="1473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700" b="1" baseline="0">
                <a:solidFill>
                  <a:srgbClr val="1B3651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 smtClean="0"/>
              <a:t>SECOND SECTION HEADER  GOES HERE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1139810" y="1187948"/>
            <a:ext cx="1445699" cy="388935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1B365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PART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30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019176" y="1237387"/>
            <a:ext cx="4998384" cy="2749550"/>
          </a:xfrm>
        </p:spPr>
        <p:txBody>
          <a:bodyPr>
            <a:normAutofit/>
          </a:bodyPr>
          <a:lstStyle>
            <a:lvl1pPr marL="0" indent="0">
              <a:buNone/>
              <a:defRPr sz="3300" b="0" baseline="0">
                <a:solidFill>
                  <a:srgbClr val="192F4B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 smtClean="0"/>
              <a:t>Add a High-Level Impact Statement Here</a:t>
            </a:r>
            <a:endParaRPr lang="en-US" dirty="0"/>
          </a:p>
        </p:txBody>
      </p:sp>
      <p:sp>
        <p:nvSpPr>
          <p:cNvPr id="7" name="Right Triangle 6"/>
          <p:cNvSpPr/>
          <p:nvPr userDrawn="1"/>
        </p:nvSpPr>
        <p:spPr>
          <a:xfrm rot="10800000">
            <a:off x="677700" y="1207971"/>
            <a:ext cx="335644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 Narrow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77700" y="635374"/>
            <a:ext cx="1533072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 Narrow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27894" y="681386"/>
            <a:ext cx="1438057" cy="533367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SIDE 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5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Poin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nner-04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052" y="146929"/>
            <a:ext cx="2110839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1874883" y="846984"/>
            <a:ext cx="4998358" cy="32684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874883" y="397799"/>
            <a:ext cx="4998358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-02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1790095"/>
            <a:ext cx="2090964" cy="278795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0852" y="393047"/>
            <a:ext cx="1736912" cy="481640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 smtClean="0"/>
              <a:t>Add Data Point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021199" y="383522"/>
            <a:ext cx="2220515" cy="44926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Cambria"/>
                <a:cs typeface="Cambria"/>
              </a:defRPr>
            </a:lvl1pPr>
          </a:lstStyle>
          <a:p>
            <a:pPr lvl="0"/>
            <a:r>
              <a:rPr lang="en-US" dirty="0" smtClean="0"/>
              <a:t>Describe Data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8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1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63" r:id="rId2"/>
    <p:sldLayoutId id="2147483791" r:id="rId3"/>
    <p:sldLayoutId id="2147483792" r:id="rId4"/>
    <p:sldLayoutId id="2147483793" r:id="rId5"/>
    <p:sldLayoutId id="2147483790" r:id="rId6"/>
    <p:sldLayoutId id="2147483786" r:id="rId7"/>
    <p:sldLayoutId id="2147483758" r:id="rId8"/>
    <p:sldLayoutId id="2147483794" r:id="rId9"/>
    <p:sldLayoutId id="2147483764" r:id="rId10"/>
    <p:sldLayoutId id="2147483795" r:id="rId11"/>
  </p:sldLayoutIdLst>
  <p:timing>
    <p:tnLst>
      <p:par>
        <p:cTn id="1" dur="indefinite" restart="never" nodeType="tmRoot"/>
      </p:par>
    </p:tnLst>
  </p:timing>
  <p:txStyles>
    <p:titleStyle>
      <a:lvl1pPr algn="l" defTabSz="342900" rtl="0" eaLnBrk="1" latinLnBrk="0" hangingPunct="1">
        <a:spcBef>
          <a:spcPct val="0"/>
        </a:spcBef>
        <a:buNone/>
        <a:defRPr sz="2700" b="1" i="0" kern="0" baseline="0">
          <a:solidFill>
            <a:schemeClr val="tx1">
              <a:lumMod val="75000"/>
            </a:schemeClr>
          </a:solidFill>
          <a:latin typeface="Helvetica"/>
          <a:ea typeface="+mj-ea"/>
          <a:cs typeface="Helvetica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/>
        <a:buChar char="•"/>
        <a:defRPr sz="24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1pPr>
      <a:lvl2pPr marL="557213" indent="-214313" algn="l" defTabSz="3429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18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2pPr>
      <a:lvl3pPr marL="857250" indent="-171450" algn="l" defTabSz="3429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/>
        <a:buChar char="•"/>
        <a:defRPr sz="18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3pPr>
      <a:lvl4pPr marL="1200150" indent="-171450" algn="l" defTabSz="3429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15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4pPr>
      <a:lvl5pPr marL="1543050" indent="-171450" algn="l" defTabSz="3429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15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651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471067" y="2643598"/>
            <a:ext cx="6147251" cy="500702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  <a:defRPr/>
            </a:pPr>
            <a:r>
              <a:rPr lang="en-US" sz="4050" b="1" dirty="0">
                <a:solidFill>
                  <a:schemeClr val="bg1"/>
                </a:solidFill>
                <a:cs typeface="Arial" charset="0"/>
              </a:rPr>
              <a:t>Data Encryption Standard Implementation</a:t>
            </a:r>
            <a:endParaRPr lang="en-IN" sz="405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1147106" y="1713851"/>
            <a:ext cx="4286309" cy="4036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  <a:defRPr/>
            </a:pPr>
            <a:r>
              <a:rPr lang="en-IN" sz="2100" b="1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en-IN" sz="2100" b="1" dirty="0" smtClean="0">
                <a:solidFill>
                  <a:schemeClr val="bg1"/>
                </a:solidFill>
                <a:cs typeface="Arial" charset="0"/>
              </a:rPr>
              <a:t>SIL765 - </a:t>
            </a:r>
            <a:r>
              <a:rPr lang="en-IN" sz="2100" b="1" dirty="0">
                <a:solidFill>
                  <a:schemeClr val="bg1"/>
                </a:solidFill>
                <a:cs typeface="Arial" charset="0"/>
              </a:rPr>
              <a:t>Assignment 1</a:t>
            </a:r>
          </a:p>
        </p:txBody>
      </p:sp>
      <p:pic>
        <p:nvPicPr>
          <p:cNvPr id="24" name="Picture 23" descr="Gears-05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021" y="-35196"/>
            <a:ext cx="1162638" cy="1486006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H="1">
            <a:off x="1478645" y="2559403"/>
            <a:ext cx="3837215" cy="18143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478645" y="3185329"/>
            <a:ext cx="3837215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86619" y="4290002"/>
            <a:ext cx="2271381" cy="715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350" dirty="0">
                <a:solidFill>
                  <a:schemeClr val="bg1"/>
                </a:solidFill>
              </a:rPr>
              <a:t>By:</a:t>
            </a:r>
          </a:p>
          <a:p>
            <a:r>
              <a:rPr lang="en-IN" sz="1350" dirty="0">
                <a:solidFill>
                  <a:schemeClr val="bg1"/>
                </a:solidFill>
              </a:rPr>
              <a:t>Yash Gupta   (2013CS10302)</a:t>
            </a:r>
          </a:p>
          <a:p>
            <a:r>
              <a:rPr lang="en-IN" sz="1350" dirty="0" err="1">
                <a:solidFill>
                  <a:schemeClr val="bg1"/>
                </a:solidFill>
              </a:rPr>
              <a:t>Ujjwal</a:t>
            </a:r>
            <a:r>
              <a:rPr lang="en-IN" sz="1350" dirty="0">
                <a:solidFill>
                  <a:schemeClr val="bg1"/>
                </a:solidFill>
              </a:rPr>
              <a:t> Sinha (2012CH70185)</a:t>
            </a:r>
          </a:p>
        </p:txBody>
      </p:sp>
    </p:spTree>
    <p:extLst>
      <p:ext uri="{BB962C8B-B14F-4D97-AF65-F5344CB8AC3E}">
        <p14:creationId xmlns:p14="http://schemas.microsoft.com/office/powerpoint/2010/main" val="35393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9049" y="798653"/>
            <a:ext cx="550256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u="sng" dirty="0">
                <a:solidFill>
                  <a:schemeClr val="tx1">
                    <a:lumMod val="75000"/>
                  </a:schemeClr>
                </a:solidFill>
                <a:latin typeface="Cambria"/>
                <a:cs typeface="Cambria"/>
              </a:rPr>
              <a:t>DES - Introduction: 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97600" y="1300696"/>
            <a:ext cx="5667341" cy="304556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IN" sz="1200" dirty="0">
                <a:cs typeface="Arial" charset="0"/>
              </a:rPr>
              <a:t>DES is a block cipher, meaning that it operates on plaintext blocks of </a:t>
            </a:r>
            <a:r>
              <a:rPr lang="en-IN" sz="1200" dirty="0" smtClean="0">
                <a:cs typeface="Arial" charset="0"/>
              </a:rPr>
              <a:t>a given </a:t>
            </a:r>
            <a:r>
              <a:rPr lang="en-IN" sz="1200" dirty="0">
                <a:cs typeface="Arial" charset="0"/>
              </a:rPr>
              <a:t>size (64-bits) and returns </a:t>
            </a:r>
            <a:r>
              <a:rPr lang="en-IN" sz="1200" dirty="0" err="1">
                <a:cs typeface="Arial" charset="0"/>
              </a:rPr>
              <a:t>ciphertext</a:t>
            </a:r>
            <a:r>
              <a:rPr lang="en-IN" sz="1200" dirty="0">
                <a:cs typeface="Arial" charset="0"/>
              </a:rPr>
              <a:t> blocks of the same size</a:t>
            </a:r>
            <a:r>
              <a:rPr lang="en-IN" sz="1200" dirty="0" smtClean="0">
                <a:cs typeface="Arial" charset="0"/>
              </a:rPr>
              <a:t>.</a:t>
            </a:r>
            <a:endParaRPr lang="en-IN" sz="1200" dirty="0"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IN" sz="1200" dirty="0" smtClean="0">
                <a:cs typeface="Arial" charset="0"/>
              </a:rPr>
              <a:t>It is based on Fiestel cipher, and has 16 rounds.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1200" dirty="0" smtClean="0">
                <a:cs typeface="Arial" charset="0"/>
              </a:rPr>
              <a:t>Input block </a:t>
            </a:r>
            <a:r>
              <a:rPr lang="en-IN" sz="1200" dirty="0">
                <a:cs typeface="Arial" charset="0"/>
              </a:rPr>
              <a:t>of 64 bits is divided into two blocks of 32 bits each, a left half block L and a right half R</a:t>
            </a:r>
            <a:r>
              <a:rPr lang="en-IN" sz="1200" dirty="0" smtClean="0">
                <a:cs typeface="Arial" charset="0"/>
              </a:rPr>
              <a:t>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1200" dirty="0" smtClean="0">
                <a:cs typeface="Arial" charset="0"/>
              </a:rPr>
              <a:t>Before the </a:t>
            </a:r>
            <a:r>
              <a:rPr lang="en-IN" sz="1200" dirty="0" smtClean="0">
                <a:cs typeface="Arial" charset="0"/>
              </a:rPr>
              <a:t>Fiestel </a:t>
            </a:r>
            <a:r>
              <a:rPr lang="en-IN" sz="1200" dirty="0" smtClean="0">
                <a:cs typeface="Arial" charset="0"/>
              </a:rPr>
              <a:t>rounds, the input block is permuted using a special initial permutation, which is inverted after the </a:t>
            </a:r>
            <a:r>
              <a:rPr lang="en-IN" sz="1200" dirty="0" smtClean="0">
                <a:cs typeface="Arial" charset="0"/>
              </a:rPr>
              <a:t>Fiestel </a:t>
            </a:r>
            <a:r>
              <a:rPr lang="en-IN" sz="1200" dirty="0" smtClean="0">
                <a:cs typeface="Arial" charset="0"/>
              </a:rPr>
              <a:t>rounds.</a:t>
            </a:r>
            <a:endParaRPr lang="en-US" sz="1200" dirty="0"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2938"/>
            <a:ext cx="490716" cy="3857625"/>
          </a:xfrm>
          <a:prstGeom prst="rect">
            <a:avLst/>
          </a:prstGeom>
          <a:solidFill>
            <a:srgbClr val="1B36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166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9049" y="798653"/>
            <a:ext cx="5502563" cy="414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u="sng" dirty="0" smtClean="0">
                <a:solidFill>
                  <a:schemeClr val="tx1">
                    <a:lumMod val="75000"/>
                  </a:schemeClr>
                </a:solidFill>
                <a:latin typeface="Cambria"/>
                <a:cs typeface="Cambria"/>
              </a:rPr>
              <a:t>Project Overview</a:t>
            </a:r>
            <a:endParaRPr lang="en-US" b="1" u="sng" dirty="0">
              <a:solidFill>
                <a:schemeClr val="tx1">
                  <a:lumMod val="75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97600" y="1300696"/>
            <a:ext cx="5667341" cy="304556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IN" sz="1200" dirty="0" smtClean="0">
                <a:cs typeface="Arial" charset="0"/>
              </a:rPr>
              <a:t>We implement DES using C/C++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1200" dirty="0" smtClean="0">
                <a:cs typeface="Arial" charset="0"/>
              </a:rPr>
              <a:t>All blocks are stored as unsigned integers (32-bit or 64-bit)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1200" dirty="0" smtClean="0">
                <a:cs typeface="Arial" charset="0"/>
              </a:rPr>
              <a:t>There are 2 basic functions: </a:t>
            </a:r>
            <a:br>
              <a:rPr lang="en-IN" sz="1200" dirty="0" smtClean="0">
                <a:cs typeface="Arial" charset="0"/>
              </a:rPr>
            </a:br>
            <a:r>
              <a:rPr lang="en-IN" sz="1200" b="1" dirty="0" smtClean="0">
                <a:cs typeface="Arial" charset="0"/>
              </a:rPr>
              <a:t>encrypt(plain, key, outputs) </a:t>
            </a:r>
            <a:r>
              <a:rPr lang="en-IN" sz="1200" dirty="0" smtClean="0">
                <a:cs typeface="Arial" charset="0"/>
              </a:rPr>
              <a:t>and </a:t>
            </a:r>
            <a:r>
              <a:rPr lang="en-IN" sz="1200" b="1" dirty="0" smtClean="0">
                <a:cs typeface="Arial" charset="0"/>
              </a:rPr>
              <a:t>decrypt(cipher, key, outputs)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1200" dirty="0" smtClean="0">
                <a:cs typeface="Arial" charset="0"/>
              </a:rPr>
              <a:t>Key schedule is implemented by </a:t>
            </a:r>
            <a:br>
              <a:rPr lang="en-IN" sz="1200" dirty="0" smtClean="0">
                <a:cs typeface="Arial" charset="0"/>
              </a:rPr>
            </a:br>
            <a:r>
              <a:rPr lang="en-IN" sz="1200" b="1" dirty="0" err="1" smtClean="0">
                <a:cs typeface="Arial" charset="0"/>
              </a:rPr>
              <a:t>key_round</a:t>
            </a:r>
            <a:r>
              <a:rPr lang="en-IN" sz="1200" b="1" dirty="0" smtClean="0">
                <a:cs typeface="Arial" charset="0"/>
              </a:rPr>
              <a:t>(</a:t>
            </a:r>
            <a:r>
              <a:rPr lang="en-IN" sz="1200" b="1" dirty="0" err="1" smtClean="0">
                <a:cs typeface="Arial" charset="0"/>
              </a:rPr>
              <a:t>i</a:t>
            </a:r>
            <a:r>
              <a:rPr lang="en-IN" sz="1200" b="1" dirty="0" smtClean="0">
                <a:cs typeface="Arial" charset="0"/>
              </a:rPr>
              <a:t>, CD) and </a:t>
            </a:r>
            <a:r>
              <a:rPr lang="en-IN" sz="1200" b="1" dirty="0" err="1" smtClean="0">
                <a:cs typeface="Arial" charset="0"/>
              </a:rPr>
              <a:t>inv_key_round</a:t>
            </a:r>
            <a:r>
              <a:rPr lang="en-IN" sz="1200" b="1" dirty="0" smtClean="0">
                <a:cs typeface="Arial" charset="0"/>
              </a:rPr>
              <a:t>(</a:t>
            </a:r>
            <a:r>
              <a:rPr lang="en-IN" sz="1200" b="1" dirty="0" err="1" smtClean="0">
                <a:cs typeface="Arial" charset="0"/>
              </a:rPr>
              <a:t>i</a:t>
            </a:r>
            <a:r>
              <a:rPr lang="en-IN" sz="1200" b="1" dirty="0" smtClean="0">
                <a:cs typeface="Arial" charset="0"/>
              </a:rPr>
              <a:t>, CD)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1200" dirty="0" smtClean="0">
                <a:cs typeface="Arial" charset="0"/>
              </a:rPr>
              <a:t>Fiestel box is implemented by </a:t>
            </a:r>
            <a:r>
              <a:rPr lang="en-IN" sz="1200" b="1" dirty="0" err="1" smtClean="0">
                <a:cs typeface="Arial" charset="0"/>
              </a:rPr>
              <a:t>fiestel_box</a:t>
            </a:r>
            <a:r>
              <a:rPr lang="en-IN" sz="1200" b="1" dirty="0" smtClean="0">
                <a:cs typeface="Arial" charset="0"/>
              </a:rPr>
              <a:t>(R,K)</a:t>
            </a:r>
            <a:endParaRPr lang="en-IN" sz="1200" dirty="0" smtClean="0"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IN" sz="1200" dirty="0" smtClean="0">
                <a:cs typeface="Arial" charset="0"/>
              </a:rPr>
              <a:t>To assist these functions, following are also used:</a:t>
            </a:r>
            <a:br>
              <a:rPr lang="en-IN" sz="1200" dirty="0" smtClean="0">
                <a:cs typeface="Arial" charset="0"/>
              </a:rPr>
            </a:br>
            <a:r>
              <a:rPr lang="en-IN" sz="1200" dirty="0" smtClean="0">
                <a:cs typeface="Arial" charset="0"/>
              </a:rPr>
              <a:t>	</a:t>
            </a:r>
            <a:r>
              <a:rPr lang="en-IN" sz="1200" dirty="0" err="1" smtClean="0">
                <a:cs typeface="Arial" charset="0"/>
              </a:rPr>
              <a:t>initial_permutation</a:t>
            </a:r>
            <a:r>
              <a:rPr lang="en-IN" sz="1200" dirty="0" smtClean="0">
                <a:cs typeface="Arial" charset="0"/>
              </a:rPr>
              <a:t>(), </a:t>
            </a:r>
            <a:r>
              <a:rPr lang="en-IN" sz="1200" dirty="0" err="1" smtClean="0">
                <a:cs typeface="Arial" charset="0"/>
              </a:rPr>
              <a:t>inv_initial_permutation</a:t>
            </a:r>
            <a:r>
              <a:rPr lang="en-IN" sz="1200" dirty="0" smtClean="0">
                <a:cs typeface="Arial" charset="0"/>
              </a:rPr>
              <a:t>();</a:t>
            </a:r>
            <a:br>
              <a:rPr lang="en-IN" sz="1200" dirty="0" smtClean="0">
                <a:cs typeface="Arial" charset="0"/>
              </a:rPr>
            </a:br>
            <a:r>
              <a:rPr lang="en-IN" sz="1200" dirty="0" smtClean="0">
                <a:cs typeface="Arial" charset="0"/>
              </a:rPr>
              <a:t>	</a:t>
            </a:r>
            <a:r>
              <a:rPr lang="en-IN" sz="1200" dirty="0" err="1" smtClean="0">
                <a:cs typeface="Arial" charset="0"/>
              </a:rPr>
              <a:t>expansion_box</a:t>
            </a:r>
            <a:r>
              <a:rPr lang="en-IN" sz="1200" dirty="0" smtClean="0">
                <a:cs typeface="Arial" charset="0"/>
              </a:rPr>
              <a:t>(), </a:t>
            </a:r>
            <a:r>
              <a:rPr lang="en-IN" sz="1200" dirty="0" err="1" smtClean="0">
                <a:cs typeface="Arial" charset="0"/>
              </a:rPr>
              <a:t>selection_box</a:t>
            </a:r>
            <a:r>
              <a:rPr lang="en-IN" sz="1200" dirty="0" smtClean="0">
                <a:cs typeface="Arial" charset="0"/>
              </a:rPr>
              <a:t>(), </a:t>
            </a:r>
            <a:r>
              <a:rPr lang="en-IN" sz="1200" dirty="0" err="1" smtClean="0">
                <a:cs typeface="Arial" charset="0"/>
              </a:rPr>
              <a:t>permutation_box</a:t>
            </a:r>
            <a:r>
              <a:rPr lang="en-IN" sz="1200" dirty="0" smtClean="0">
                <a:cs typeface="Arial" charset="0"/>
              </a:rPr>
              <a:t>();</a:t>
            </a:r>
            <a:br>
              <a:rPr lang="en-IN" sz="1200" dirty="0" smtClean="0">
                <a:cs typeface="Arial" charset="0"/>
              </a:rPr>
            </a:br>
            <a:r>
              <a:rPr lang="en-IN" sz="1200" dirty="0" smtClean="0">
                <a:cs typeface="Arial" charset="0"/>
              </a:rPr>
              <a:t>	permutation_choice1_box(), permutation_choice2_box(), </a:t>
            </a:r>
            <a:r>
              <a:rPr lang="en-IN" sz="1200" dirty="0" err="1" smtClean="0">
                <a:cs typeface="Arial" charset="0"/>
              </a:rPr>
              <a:t>shift_boxes</a:t>
            </a:r>
            <a:r>
              <a:rPr lang="en-IN" sz="1200" dirty="0" smtClean="0">
                <a:cs typeface="Arial" charset="0"/>
              </a:rPr>
              <a:t>(), …</a:t>
            </a:r>
            <a:r>
              <a:rPr lang="en-IN" sz="1200" dirty="0" smtClean="0">
                <a:cs typeface="Arial" charset="0"/>
              </a:rPr>
              <a:t/>
            </a:r>
            <a:br>
              <a:rPr lang="en-IN" sz="1200" dirty="0" smtClean="0">
                <a:cs typeface="Arial" charset="0"/>
              </a:rPr>
            </a:br>
            <a:r>
              <a:rPr lang="en-IN" sz="1200" dirty="0" smtClean="0">
                <a:cs typeface="Arial" charset="0"/>
              </a:rPr>
              <a:t>	</a:t>
            </a:r>
            <a:endParaRPr lang="en-IN" sz="400" dirty="0" smtClean="0"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sz="1200" dirty="0"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2938"/>
            <a:ext cx="490716" cy="3857625"/>
          </a:xfrm>
          <a:prstGeom prst="rect">
            <a:avLst/>
          </a:prstGeom>
          <a:solidFill>
            <a:srgbClr val="1B36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1527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9049" y="798653"/>
            <a:ext cx="5502563" cy="414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u="sng" dirty="0" smtClean="0">
                <a:solidFill>
                  <a:schemeClr val="tx1">
                    <a:lumMod val="75000"/>
                  </a:schemeClr>
                </a:solidFill>
                <a:latin typeface="Cambria"/>
                <a:cs typeface="Cambria"/>
              </a:rPr>
              <a:t>DES Encryption </a:t>
            </a:r>
            <a:endParaRPr lang="en-US" b="1" u="sng" dirty="0">
              <a:solidFill>
                <a:schemeClr val="tx1">
                  <a:lumMod val="75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97600" y="1300696"/>
            <a:ext cx="5667341" cy="304556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Here we take plain-text to be “FEED1337BEAD8787”</a:t>
            </a:r>
            <a:r>
              <a:rPr lang="en-IN" sz="1200" dirty="0"/>
              <a:t> </a:t>
            </a:r>
            <a:r>
              <a:rPr lang="en-US" sz="1200" dirty="0"/>
              <a:t>and key to be “0E329232EA6D0D73” in hexadecimal format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dirty="0"/>
              <a:t>Both plain text and the key is converted </a:t>
            </a:r>
            <a:r>
              <a:rPr lang="en-US" sz="1200" dirty="0" smtClean="0"/>
              <a:t>to</a:t>
            </a:r>
            <a:r>
              <a:rPr lang="en-US" sz="1200" dirty="0" smtClean="0"/>
              <a:t> </a:t>
            </a:r>
            <a:r>
              <a:rPr lang="en-US" sz="1200" dirty="0"/>
              <a:t>binary format and we get a 64 bit block of plain text and key. </a:t>
            </a:r>
            <a:endParaRPr lang="en-US" sz="1200" dirty="0" smtClean="0"/>
          </a:p>
          <a:p>
            <a:r>
              <a:rPr lang="en-US" sz="1200" dirty="0" smtClean="0"/>
              <a:t>Out </a:t>
            </a:r>
            <a:r>
              <a:rPr lang="en-US" sz="1200" dirty="0"/>
              <a:t>of 64 bits of key, 8 bits of key are redundant parity bits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Initial permutation is applied to plain text.</a:t>
            </a:r>
            <a:endParaRPr lang="en-US" sz="1200" dirty="0" smtClean="0"/>
          </a:p>
          <a:p>
            <a:r>
              <a:rPr lang="en-IN" sz="1200" dirty="0" smtClean="0"/>
              <a:t>Permuted plaintext is split into L and R; key is used to initiate key schedule.</a:t>
            </a:r>
            <a:endParaRPr lang="en-IN" sz="1200" dirty="0"/>
          </a:p>
          <a:p>
            <a:r>
              <a:rPr lang="en-IN" sz="1200" dirty="0" smtClean="0"/>
              <a:t>Iterate over 16 rounds by invoking f-box, </a:t>
            </a:r>
            <a:r>
              <a:rPr lang="en-IN" sz="1200" dirty="0" err="1" smtClean="0"/>
              <a:t>XOR’ing</a:t>
            </a:r>
            <a:r>
              <a:rPr lang="en-IN" sz="1200" dirty="0" smtClean="0"/>
              <a:t> and swapping appropriately</a:t>
            </a:r>
          </a:p>
          <a:p>
            <a:r>
              <a:rPr lang="en-IN" sz="1200" dirty="0" smtClean="0"/>
              <a:t>Perform final swap and invert initial permutation. </a:t>
            </a:r>
          </a:p>
          <a:p>
            <a:r>
              <a:rPr lang="en-IN" sz="1200" dirty="0" smtClean="0"/>
              <a:t>Cipher-text = “</a:t>
            </a:r>
            <a:r>
              <a:rPr lang="en-US" sz="1200" dirty="0" smtClean="0"/>
              <a:t>1A4AE1F807D29195”</a:t>
            </a:r>
            <a:endParaRPr lang="en-IN" sz="1200" dirty="0"/>
          </a:p>
        </p:txBody>
      </p:sp>
      <p:sp>
        <p:nvSpPr>
          <p:cNvPr id="5" name="Rectangle 4"/>
          <p:cNvSpPr/>
          <p:nvPr/>
        </p:nvSpPr>
        <p:spPr>
          <a:xfrm>
            <a:off x="0" y="642938"/>
            <a:ext cx="490716" cy="3857625"/>
          </a:xfrm>
          <a:prstGeom prst="rect">
            <a:avLst/>
          </a:prstGeom>
          <a:solidFill>
            <a:srgbClr val="1B36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0782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9049" y="798653"/>
            <a:ext cx="5502563" cy="414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u="sng" dirty="0" smtClean="0">
                <a:solidFill>
                  <a:schemeClr val="tx1">
                    <a:lumMod val="75000"/>
                  </a:schemeClr>
                </a:solidFill>
                <a:latin typeface="Cambria"/>
                <a:cs typeface="Cambria"/>
              </a:rPr>
              <a:t>DES Encryption Output </a:t>
            </a:r>
            <a:endParaRPr lang="en-US" b="1" u="sng" dirty="0">
              <a:solidFill>
                <a:schemeClr val="tx1">
                  <a:lumMod val="75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2938"/>
            <a:ext cx="490716" cy="3857625"/>
          </a:xfrm>
          <a:prstGeom prst="rect">
            <a:avLst/>
          </a:prstGeom>
          <a:solidFill>
            <a:srgbClr val="1B36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50" y="1213575"/>
            <a:ext cx="5876240" cy="36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5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9049" y="798653"/>
            <a:ext cx="5502563" cy="414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u="sng" dirty="0" smtClean="0">
                <a:solidFill>
                  <a:schemeClr val="tx1">
                    <a:lumMod val="75000"/>
                  </a:schemeClr>
                </a:solidFill>
                <a:latin typeface="Cambria"/>
                <a:cs typeface="Cambria"/>
              </a:rPr>
              <a:t>DES Decryption</a:t>
            </a:r>
            <a:endParaRPr lang="en-US" b="1" u="sng" dirty="0">
              <a:solidFill>
                <a:schemeClr val="tx1">
                  <a:lumMod val="75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97600" y="1300696"/>
            <a:ext cx="5667341" cy="304556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Take cipher-text </a:t>
            </a:r>
            <a:r>
              <a:rPr lang="en-US" sz="1200" dirty="0"/>
              <a:t>to be </a:t>
            </a:r>
            <a:r>
              <a:rPr lang="en-US" sz="1200" dirty="0" smtClean="0"/>
              <a:t>“</a:t>
            </a:r>
            <a:r>
              <a:rPr lang="en-US" sz="1200" dirty="0"/>
              <a:t>1A4AE1F807D29195</a:t>
            </a:r>
            <a:r>
              <a:rPr lang="en-US" sz="1200" dirty="0" smtClean="0"/>
              <a:t>”</a:t>
            </a:r>
            <a:r>
              <a:rPr lang="en-IN" sz="1200" dirty="0" smtClean="0"/>
              <a:t> </a:t>
            </a:r>
            <a:r>
              <a:rPr lang="en-US" sz="1200" dirty="0"/>
              <a:t>and key to be “0E329232EA6D0D73</a:t>
            </a:r>
            <a:r>
              <a:rPr lang="en-US" sz="1200" dirty="0" smtClean="0"/>
              <a:t>”</a:t>
            </a:r>
            <a:endParaRPr lang="en-US" sz="1200" dirty="0"/>
          </a:p>
          <a:p>
            <a:r>
              <a:rPr lang="en-US" sz="1200" dirty="0" smtClean="0"/>
              <a:t>Apply initial permutation, split into two 32-bit blocks and swap.</a:t>
            </a:r>
          </a:p>
          <a:p>
            <a:r>
              <a:rPr lang="en-US" sz="1200" dirty="0" smtClean="0"/>
              <a:t>Iterate over 16-rounds in the reverse direction to invert the encryption</a:t>
            </a:r>
            <a:br>
              <a:rPr lang="en-US" sz="1200" dirty="0" smtClean="0"/>
            </a:br>
            <a:r>
              <a:rPr lang="en-US" sz="1200" dirty="0" smtClean="0"/>
              <a:t>	A</a:t>
            </a:r>
            <a:r>
              <a:rPr lang="en-US" sz="1200" dirty="0" smtClean="0"/>
              <a:t>s XOR is it’s own inverse, this is trivial</a:t>
            </a:r>
          </a:p>
          <a:p>
            <a:r>
              <a:rPr lang="en-US" sz="1200" dirty="0" smtClean="0"/>
              <a:t>For key schedule, reverse the shift schedule and right-shift instead of left.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smtClean="0"/>
              <a:t>Works because total amount shifted equals 28 (for each 28-bit bock C and     	D).</a:t>
            </a:r>
          </a:p>
          <a:p>
            <a:r>
              <a:rPr lang="en-US" sz="1200" dirty="0" smtClean="0"/>
              <a:t>Finally obtain plain-text by combining L and R and applying inverse initial permutation.</a:t>
            </a:r>
          </a:p>
          <a:p>
            <a:r>
              <a:rPr lang="en-US" sz="1200" dirty="0" smtClean="0"/>
              <a:t>Plain text =  “FEED1337BEAD8787”</a:t>
            </a:r>
            <a:endParaRPr lang="en-IN" sz="1200" dirty="0"/>
          </a:p>
        </p:txBody>
      </p:sp>
      <p:sp>
        <p:nvSpPr>
          <p:cNvPr id="5" name="Rectangle 4"/>
          <p:cNvSpPr/>
          <p:nvPr/>
        </p:nvSpPr>
        <p:spPr>
          <a:xfrm>
            <a:off x="0" y="642938"/>
            <a:ext cx="490716" cy="3857625"/>
          </a:xfrm>
          <a:prstGeom prst="rect">
            <a:avLst/>
          </a:prstGeom>
          <a:solidFill>
            <a:srgbClr val="1B36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6542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9049" y="798653"/>
            <a:ext cx="5502563" cy="414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u="sng" dirty="0" smtClean="0">
                <a:solidFill>
                  <a:schemeClr val="tx1">
                    <a:lumMod val="75000"/>
                  </a:schemeClr>
                </a:solidFill>
                <a:latin typeface="Cambria"/>
                <a:cs typeface="Cambria"/>
              </a:rPr>
              <a:t>DES Decryption Output </a:t>
            </a:r>
            <a:endParaRPr lang="en-US" b="1" u="sng" dirty="0">
              <a:solidFill>
                <a:schemeClr val="tx1">
                  <a:lumMod val="75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2938"/>
            <a:ext cx="490716" cy="3857625"/>
          </a:xfrm>
          <a:prstGeom prst="rect">
            <a:avLst/>
          </a:prstGeom>
          <a:solidFill>
            <a:srgbClr val="1B36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49" y="1213575"/>
            <a:ext cx="5951003" cy="361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9049" y="798653"/>
            <a:ext cx="550256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u="sng" dirty="0">
                <a:solidFill>
                  <a:schemeClr val="tx1">
                    <a:lumMod val="75000"/>
                  </a:schemeClr>
                </a:solidFill>
                <a:latin typeface="Cambria"/>
                <a:cs typeface="Cambria"/>
              </a:rPr>
              <a:t>DES </a:t>
            </a:r>
            <a:r>
              <a:rPr lang="en-US" b="1" u="sng" dirty="0" smtClean="0">
                <a:solidFill>
                  <a:schemeClr val="tx1">
                    <a:lumMod val="75000"/>
                  </a:schemeClr>
                </a:solidFill>
                <a:latin typeface="Cambria"/>
                <a:cs typeface="Cambria"/>
              </a:rPr>
              <a:t>Validation</a:t>
            </a:r>
            <a:r>
              <a:rPr lang="en-US" b="1" u="sng" dirty="0">
                <a:solidFill>
                  <a:schemeClr val="tx1">
                    <a:lumMod val="75000"/>
                  </a:schemeClr>
                </a:solidFill>
                <a:latin typeface="Cambria"/>
                <a:cs typeface="Cambria"/>
              </a:rPr>
              <a:t>: 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97600" y="1300696"/>
            <a:ext cx="5667341" cy="304556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E5425D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Baskerville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IN" sz="1200" dirty="0">
                <a:cs typeface="Arial" charset="0"/>
              </a:rPr>
              <a:t>To validate DES implementation: Output of the </a:t>
            </a:r>
            <a:r>
              <a:rPr lang="en-IN" sz="1200" dirty="0" err="1">
                <a:cs typeface="Arial" charset="0"/>
              </a:rPr>
              <a:t>J</a:t>
            </a:r>
            <a:r>
              <a:rPr lang="en-IN" sz="1200" baseline="30000" dirty="0" err="1">
                <a:cs typeface="Arial" charset="0"/>
              </a:rPr>
              <a:t>th</a:t>
            </a:r>
            <a:r>
              <a:rPr lang="en-IN" sz="1200" dirty="0">
                <a:cs typeface="Arial" charset="0"/>
              </a:rPr>
              <a:t> encryption round should be identical to the output of the (</a:t>
            </a:r>
            <a:r>
              <a:rPr lang="en-IN" sz="1200" dirty="0" smtClean="0">
                <a:cs typeface="Arial" charset="0"/>
              </a:rPr>
              <a:t>16-J)</a:t>
            </a:r>
            <a:r>
              <a:rPr lang="en-IN" sz="1200" baseline="30000" dirty="0" err="1" smtClean="0">
                <a:cs typeface="Arial" charset="0"/>
              </a:rPr>
              <a:t>th</a:t>
            </a:r>
            <a:r>
              <a:rPr lang="en-IN" sz="1200" dirty="0" smtClean="0">
                <a:cs typeface="Arial" charset="0"/>
              </a:rPr>
              <a:t> </a:t>
            </a:r>
            <a:r>
              <a:rPr lang="en-IN" sz="1200" dirty="0">
                <a:cs typeface="Arial" charset="0"/>
              </a:rPr>
              <a:t>decryption round. </a:t>
            </a:r>
            <a:endParaRPr lang="en-IN" sz="1200" dirty="0"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IN" sz="1200" dirty="0" smtClean="0">
                <a:cs typeface="Arial" charset="0"/>
              </a:rPr>
              <a:t>In the encrypt() and decrypt() functions, store the intermediate outputs in an array.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1200" dirty="0" smtClean="0">
                <a:cs typeface="Arial" charset="0"/>
              </a:rPr>
              <a:t>Finally assert that </a:t>
            </a:r>
            <a:r>
              <a:rPr lang="en-IN" sz="1200" dirty="0" err="1" smtClean="0">
                <a:cs typeface="Arial" charset="0"/>
              </a:rPr>
              <a:t>J</a:t>
            </a:r>
            <a:r>
              <a:rPr lang="en-IN" sz="1200" baseline="30000" dirty="0" err="1" smtClean="0">
                <a:cs typeface="Arial" charset="0"/>
              </a:rPr>
              <a:t>th</a:t>
            </a:r>
            <a:r>
              <a:rPr lang="en-IN" sz="1200" dirty="0" smtClean="0">
                <a:cs typeface="Arial" charset="0"/>
              </a:rPr>
              <a:t> and (16-J)</a:t>
            </a:r>
            <a:r>
              <a:rPr lang="en-IN" sz="1200" baseline="30000" dirty="0" err="1" smtClean="0">
                <a:cs typeface="Arial" charset="0"/>
              </a:rPr>
              <a:t>th</a:t>
            </a:r>
            <a:r>
              <a:rPr lang="en-IN" sz="1200" dirty="0" smtClean="0">
                <a:cs typeface="Arial" charset="0"/>
              </a:rPr>
              <a:t> outputs of encrypt and decrypt respectively are equal.</a:t>
            </a:r>
            <a:endParaRPr lang="en-IN" sz="1200" baseline="30000" dirty="0" smtClean="0"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IN" sz="1200" dirty="0" smtClean="0">
                <a:cs typeface="Arial" charset="0"/>
              </a:rPr>
              <a:t>The program executes successfully with no assertion </a:t>
            </a:r>
            <a:r>
              <a:rPr lang="en-IN" sz="1200" dirty="0" err="1" smtClean="0">
                <a:cs typeface="Arial" charset="0"/>
              </a:rPr>
              <a:t>faliures</a:t>
            </a:r>
            <a:r>
              <a:rPr lang="en-IN" sz="1200" dirty="0" smtClean="0">
                <a:cs typeface="Arial" charset="0"/>
              </a:rPr>
              <a:t>, thus validating our implementation.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2938"/>
            <a:ext cx="490716" cy="3857625"/>
          </a:xfrm>
          <a:prstGeom prst="rect">
            <a:avLst/>
          </a:prstGeom>
          <a:solidFill>
            <a:srgbClr val="1B36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122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Template 3">
      <a:dk1>
        <a:srgbClr val="414141"/>
      </a:dk1>
      <a:lt1>
        <a:sysClr val="window" lastClr="FFFFFF"/>
      </a:lt1>
      <a:dk2>
        <a:srgbClr val="D9D9D9"/>
      </a:dk2>
      <a:lt2>
        <a:srgbClr val="FFFFFF"/>
      </a:lt2>
      <a:accent1>
        <a:srgbClr val="9C2A27"/>
      </a:accent1>
      <a:accent2>
        <a:srgbClr val="1B3651"/>
      </a:accent2>
      <a:accent3>
        <a:srgbClr val="E6292F"/>
      </a:accent3>
      <a:accent4>
        <a:srgbClr val="2EA962"/>
      </a:accent4>
      <a:accent5>
        <a:srgbClr val="F3EB39"/>
      </a:accent5>
      <a:accent6>
        <a:srgbClr val="6E54A6"/>
      </a:accent6>
      <a:hlink>
        <a:srgbClr val="F36019"/>
      </a:hlink>
      <a:folHlink>
        <a:srgbClr val="F36019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36575</TotalTime>
  <Words>372</Words>
  <Application>Microsoft Office PowerPoint</Application>
  <PresentationFormat>Custom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Narrow</vt:lpstr>
      <vt:lpstr>Baskerville</vt:lpstr>
      <vt:lpstr>Calibri</vt:lpstr>
      <vt:lpstr>Cambria</vt:lpstr>
      <vt:lpstr>Helvetica</vt:lpstr>
      <vt:lpstr>Helvetica Light</vt:lpstr>
      <vt:lpstr>Verdana</vt:lpstr>
      <vt:lpstr>Wingdings</vt:lpstr>
      <vt:lpstr>Theme3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HubSpot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Volpe</dc:creator>
  <cp:keywords/>
  <dc:description/>
  <cp:lastModifiedBy>Yash Gupta</cp:lastModifiedBy>
  <cp:revision>288</cp:revision>
  <dcterms:created xsi:type="dcterms:W3CDTF">2013-04-17T22:01:51Z</dcterms:created>
  <dcterms:modified xsi:type="dcterms:W3CDTF">2017-02-13T10:36:56Z</dcterms:modified>
  <cp:category/>
</cp:coreProperties>
</file>