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  <p:sldId id="261" r:id="rId5"/>
    <p:sldId id="273" r:id="rId6"/>
    <p:sldId id="267" r:id="rId7"/>
    <p:sldId id="268" r:id="rId8"/>
    <p:sldId id="269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F9F"/>
    <a:srgbClr val="9DC3E6"/>
    <a:srgbClr val="FFB5B6"/>
    <a:srgbClr val="132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89483" y="4864191"/>
            <a:ext cx="1436888" cy="351795"/>
          </a:xfrm>
          <a:prstGeom prst="roundRect">
            <a:avLst>
              <a:gd name="adj" fmla="val 50000"/>
            </a:avLst>
          </a:prstGeom>
          <a:solidFill>
            <a:srgbClr val="303F9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송휘</a:t>
            </a:r>
            <a:r>
              <a:rPr lang="en-US" altLang="ko-KR" sz="11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박용</a:t>
            </a:r>
            <a:r>
              <a:rPr lang="en-US" altLang="ko-KR" sz="11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고승우</a:t>
            </a:r>
            <a:endParaRPr lang="en-US" altLang="ko-KR" sz="11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83512" y="3390003"/>
            <a:ext cx="7224976" cy="1266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 여부 판별 프로그램</a:t>
            </a:r>
            <a:endParaRPr lang="en-US" altLang="ko-KR" sz="4000" b="1" i="1" kern="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Face</a:t>
            </a:r>
            <a:r>
              <a:rPr lang="ko-KR" altLang="en-US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Detector</a:t>
            </a:r>
            <a:endParaRPr lang="ko-KR" altLang="en-US" sz="8800" kern="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래픽 2" descr="수술용 마스크 윤곽선">
            <a:extLst>
              <a:ext uri="{FF2B5EF4-FFF2-40B4-BE49-F238E27FC236}">
                <a16:creationId xmlns:a16="http://schemas.microsoft.com/office/drawing/2014/main" id="{DBCCE7D8-6D32-46FF-83AA-6D4A2E31B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868" y="1545904"/>
            <a:ext cx="2046264" cy="204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Service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자유형 58"/>
          <p:cNvSpPr/>
          <p:nvPr/>
        </p:nvSpPr>
        <p:spPr>
          <a:xfrm rot="5400000" flipH="1">
            <a:off x="6715246" y="1962964"/>
            <a:ext cx="1858032" cy="2501125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32742"/>
              </a:solidFill>
            </a:endParaRPr>
          </a:p>
        </p:txBody>
      </p:sp>
      <p:cxnSp>
        <p:nvCxnSpPr>
          <p:cNvPr id="60" name="직선 연결선 59"/>
          <p:cNvCxnSpPr>
            <a:cxnSpLocks/>
            <a:stCxn id="59" idx="5"/>
          </p:cNvCxnSpPr>
          <p:nvPr/>
        </p:nvCxnSpPr>
        <p:spPr>
          <a:xfrm flipH="1">
            <a:off x="446169" y="4142543"/>
            <a:ext cx="5947531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7307" y="2534081"/>
            <a:ext cx="6197164" cy="2419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03F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착용여부 판별 프로그램</a:t>
            </a:r>
            <a:br>
              <a:rPr lang="en-US" altLang="ko-KR" sz="6600" b="1" dirty="0">
                <a:solidFill>
                  <a:srgbClr val="132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b="1" kern="0" dirty="0">
                <a:solidFill>
                  <a:srgbClr val="132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Face Mask Detector</a:t>
            </a:r>
            <a:endParaRPr lang="ko-KR" altLang="en-US" sz="1600" kern="0" dirty="0">
              <a:solidFill>
                <a:srgbClr val="132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endParaRPr lang="en-US" altLang="ko-KR" sz="5400" b="1" dirty="0">
              <a:solidFill>
                <a:srgbClr val="132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6004" y="4719954"/>
            <a:ext cx="5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활용한 마스크 착용여부 판별 프로그램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카메라를 연결하여 실시간으로 마스크 착용여부를 판별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모터를 이용하여 출입문 개방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8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Purpose </a:t>
              </a:r>
              <a:r>
                <a:rPr lang="en-US" altLang="ko-KR" sz="2400" b="1" i="1" kern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Of </a:t>
              </a:r>
              <a:r>
                <a:rPr lang="en-US" altLang="ko-KR" sz="2400" b="1" i="1" kern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</a:t>
              </a:r>
              <a:endParaRPr lang="en-US" altLang="ko-KR" sz="2400" b="1" i="1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6004" y="4719954"/>
            <a:ext cx="5286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시중에 판매중인 마스크 착용 인식 기기는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100~200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정도를 호가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소규모의 시설에서 사용하기는 경제적 부담이 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싼 가격에 기능을 이용할 수 있도록 하는 것이 목적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0.3초에 마스크 쓴 얼굴 판별·체온측정…AI 안면인식 진화 - 매일경제">
            <a:extLst>
              <a:ext uri="{FF2B5EF4-FFF2-40B4-BE49-F238E27FC236}">
                <a16:creationId xmlns:a16="http://schemas.microsoft.com/office/drawing/2014/main" id="{1C3CC78B-DD18-47D2-B28D-A2FBFB51D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1617746"/>
            <a:ext cx="5715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2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Environment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07C7B2-5D54-49C5-A44C-A6E9A890C3A3}"/>
              </a:ext>
            </a:extLst>
          </p:cNvPr>
          <p:cNvSpPr txBox="1"/>
          <p:nvPr/>
        </p:nvSpPr>
        <p:spPr>
          <a:xfrm>
            <a:off x="1093800" y="6160474"/>
            <a:ext cx="289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 Pi / Ubuntu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DB5BC-4AD8-4A7D-9005-DE8469647E4F}"/>
              </a:ext>
            </a:extLst>
          </p:cNvPr>
          <p:cNvSpPr txBox="1"/>
          <p:nvPr/>
        </p:nvSpPr>
        <p:spPr>
          <a:xfrm>
            <a:off x="5167133" y="3816042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OpenCV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F7A835-35D3-43BA-B61F-D522F48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67" y="1812250"/>
            <a:ext cx="1642097" cy="16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FD29B8-3839-4FB7-A9A3-9F6A5ED34D56}"/>
              </a:ext>
            </a:extLst>
          </p:cNvPr>
          <p:cNvSpPr txBox="1"/>
          <p:nvPr/>
        </p:nvSpPr>
        <p:spPr>
          <a:xfrm>
            <a:off x="1468805" y="3429000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00CBFA-986F-41F7-BD50-FB882357CFAA}"/>
              </a:ext>
            </a:extLst>
          </p:cNvPr>
          <p:cNvSpPr/>
          <p:nvPr/>
        </p:nvSpPr>
        <p:spPr>
          <a:xfrm>
            <a:off x="1276709" y="1400961"/>
            <a:ext cx="2527540" cy="2393511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3F09F6-015A-453D-B945-8E1047FE7BEB}"/>
              </a:ext>
            </a:extLst>
          </p:cNvPr>
          <p:cNvSpPr txBox="1"/>
          <p:nvPr/>
        </p:nvSpPr>
        <p:spPr>
          <a:xfrm>
            <a:off x="1468805" y="144291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BA39A7-4638-4215-BB32-17999705233A}"/>
              </a:ext>
            </a:extLst>
          </p:cNvPr>
          <p:cNvSpPr/>
          <p:nvPr/>
        </p:nvSpPr>
        <p:spPr>
          <a:xfrm>
            <a:off x="1276709" y="4161896"/>
            <a:ext cx="2527540" cy="2440241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7F7F08-93D8-4504-9108-D30EAB70DAD2}"/>
              </a:ext>
            </a:extLst>
          </p:cNvPr>
          <p:cNvSpPr txBox="1"/>
          <p:nvPr/>
        </p:nvSpPr>
        <p:spPr>
          <a:xfrm>
            <a:off x="1423272" y="4161896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OpenCV - Wikipedia">
            <a:extLst>
              <a:ext uri="{FF2B5EF4-FFF2-40B4-BE49-F238E27FC236}">
                <a16:creationId xmlns:a16="http://schemas.microsoft.com/office/drawing/2014/main" id="{0FCEE1A4-C0F6-4FBF-AE9F-38ED34E7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36" y="2173944"/>
            <a:ext cx="1333063" cy="16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WS Lambda에 Tensorflow/Keras 배포하기 - Beomi's Tech blog">
            <a:extLst>
              <a:ext uri="{FF2B5EF4-FFF2-40B4-BE49-F238E27FC236}">
                <a16:creationId xmlns:a16="http://schemas.microsoft.com/office/drawing/2014/main" id="{3F25A4E6-334A-4DEB-9E60-60FED7ED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52" y="1858843"/>
            <a:ext cx="3559004" cy="20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73B54F-2617-431C-9A41-5EC93CDE9DBB}"/>
              </a:ext>
            </a:extLst>
          </p:cNvPr>
          <p:cNvSpPr txBox="1"/>
          <p:nvPr/>
        </p:nvSpPr>
        <p:spPr>
          <a:xfrm>
            <a:off x="7965647" y="3816041"/>
            <a:ext cx="237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 /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1EEDB6-83C5-4913-9329-A35BBC868776}"/>
              </a:ext>
            </a:extLst>
          </p:cNvPr>
          <p:cNvSpPr/>
          <p:nvPr/>
        </p:nvSpPr>
        <p:spPr>
          <a:xfrm>
            <a:off x="4943596" y="1458850"/>
            <a:ext cx="5986659" cy="4759125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678ED-24CF-47EA-BAEE-01196448F48C}"/>
              </a:ext>
            </a:extLst>
          </p:cNvPr>
          <p:cNvSpPr txBox="1"/>
          <p:nvPr/>
        </p:nvSpPr>
        <p:spPr>
          <a:xfrm>
            <a:off x="6896690" y="1534253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Library</a:t>
            </a:r>
          </a:p>
        </p:txBody>
      </p:sp>
      <p:pic>
        <p:nvPicPr>
          <p:cNvPr id="1040" name="Picture 16" descr="How to start with NumPy using python for beginners - TechScript24">
            <a:extLst>
              <a:ext uri="{FF2B5EF4-FFF2-40B4-BE49-F238E27FC236}">
                <a16:creationId xmlns:a16="http://schemas.microsoft.com/office/drawing/2014/main" id="{9AC3D46B-D1B9-48C9-9409-2FDDB56A9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876" y="4342399"/>
            <a:ext cx="1642098" cy="16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DB08675-3603-4E1A-AEF7-4461B95AFC8F}"/>
              </a:ext>
            </a:extLst>
          </p:cNvPr>
          <p:cNvSpPr txBox="1"/>
          <p:nvPr/>
        </p:nvSpPr>
        <p:spPr>
          <a:xfrm>
            <a:off x="6907491" y="5848643"/>
            <a:ext cx="215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2" descr="라즈베리파이4에 우분투 설치하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4" y="4643932"/>
            <a:ext cx="2490149" cy="13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8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 </a:t>
              </a:r>
            </a:p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i="1" kern="0" dirty="0">
                <a:solidFill>
                  <a:srgbClr val="303F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8882743" y="1320801"/>
            <a:ext cx="0" cy="5537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26557" y="1689986"/>
            <a:ext cx="27877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출입문 제작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라즈베리파이와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카메라 모듈 연결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라즈베리파이와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모터 드라이버 연결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 드라이버를 통해 스텝모터 연결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D03BA4-16C2-440E-9903-41F223BB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59012" y="2118288"/>
            <a:ext cx="3857661" cy="4216244"/>
          </a:xfrm>
          <a:prstGeom prst="rect">
            <a:avLst/>
          </a:prstGeom>
        </p:spPr>
      </p:pic>
      <p:pic>
        <p:nvPicPr>
          <p:cNvPr id="1026" name="Picture 2" descr="라즈베리파이 카메라 촬영 영상 메일 전송 &amp;amp; SMS 전송하기-part2 : 네이버 블로그">
            <a:extLst>
              <a:ext uri="{FF2B5EF4-FFF2-40B4-BE49-F238E27FC236}">
                <a16:creationId xmlns:a16="http://schemas.microsoft.com/office/drawing/2014/main" id="{964C5B60-ECC8-4FB2-B822-38A48491D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09"/>
          <a:stretch/>
        </p:blipFill>
        <p:spPr bwMode="auto">
          <a:xfrm>
            <a:off x="1818005" y="2536843"/>
            <a:ext cx="190373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77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 </a:t>
              </a:r>
            </a:p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i="1" kern="0" dirty="0">
                <a:solidFill>
                  <a:srgbClr val="303F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8882743" y="1320801"/>
            <a:ext cx="0" cy="5537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26557" y="1689986"/>
            <a:ext cx="27877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 데이터셋 제작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미착용 데이터셋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사람 얼굴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사진에서 얼굴의 경계 상자 위치 계산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얼굴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ROI(Region of Interest)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얼굴 랜드마크를 적용하여 눈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 등을 국소화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E4BD10-3009-45CA-9AAA-340AED35E688}"/>
              </a:ext>
            </a:extLst>
          </p:cNvPr>
          <p:cNvSpPr/>
          <p:nvPr/>
        </p:nvSpPr>
        <p:spPr>
          <a:xfrm>
            <a:off x="781718" y="2709643"/>
            <a:ext cx="2527540" cy="2393511"/>
          </a:xfrm>
          <a:prstGeom prst="rect">
            <a:avLst/>
          </a:prstGeom>
          <a:solidFill>
            <a:srgbClr val="303F9F">
              <a:alpha val="0"/>
            </a:srgbClr>
          </a:solidFill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남자 윤곽선">
            <a:extLst>
              <a:ext uri="{FF2B5EF4-FFF2-40B4-BE49-F238E27FC236}">
                <a16:creationId xmlns:a16="http://schemas.microsoft.com/office/drawing/2014/main" id="{80DD65CF-F03D-4150-9B76-C9237CF6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756" y="3053578"/>
            <a:ext cx="1889463" cy="18894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1B6679-B9A4-4B79-8136-96C71522172B}"/>
              </a:ext>
            </a:extLst>
          </p:cNvPr>
          <p:cNvSpPr/>
          <p:nvPr/>
        </p:nvSpPr>
        <p:spPr>
          <a:xfrm>
            <a:off x="1870745" y="3112316"/>
            <a:ext cx="343949" cy="31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F43C70-4460-42F5-AEE3-12BD6F70E0A2}"/>
              </a:ext>
            </a:extLst>
          </p:cNvPr>
          <p:cNvCxnSpPr/>
          <p:nvPr/>
        </p:nvCxnSpPr>
        <p:spPr>
          <a:xfrm>
            <a:off x="2223227" y="3270658"/>
            <a:ext cx="1677798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웃는 얼굴(윤곽선) 윤곽선">
            <a:extLst>
              <a:ext uri="{FF2B5EF4-FFF2-40B4-BE49-F238E27FC236}">
                <a16:creationId xmlns:a16="http://schemas.microsoft.com/office/drawing/2014/main" id="{0A301C08-0D34-46C9-BB60-DAE88C306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0800" y="3167743"/>
            <a:ext cx="914400" cy="9144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F4079A-FB17-4830-A672-0791CDA9F195}"/>
              </a:ext>
            </a:extLst>
          </p:cNvPr>
          <p:cNvCxnSpPr>
            <a:cxnSpLocks/>
          </p:cNvCxnSpPr>
          <p:nvPr/>
        </p:nvCxnSpPr>
        <p:spPr>
          <a:xfrm>
            <a:off x="4775200" y="3624943"/>
            <a:ext cx="1364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웃는 얼굴(윤곽선) 윤곽선">
            <a:extLst>
              <a:ext uri="{FF2B5EF4-FFF2-40B4-BE49-F238E27FC236}">
                <a16:creationId xmlns:a16="http://schemas.microsoft.com/office/drawing/2014/main" id="{2A45AE63-4202-4946-BE62-C74466F64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5869" y="2709643"/>
            <a:ext cx="1966941" cy="1966941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F1DD527-D8E7-4CD1-A1A4-22D9AA76E684}"/>
              </a:ext>
            </a:extLst>
          </p:cNvPr>
          <p:cNvSpPr/>
          <p:nvPr/>
        </p:nvSpPr>
        <p:spPr>
          <a:xfrm>
            <a:off x="6986403" y="33633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4D15766-91BA-4B98-BE71-31EE45DED331}"/>
              </a:ext>
            </a:extLst>
          </p:cNvPr>
          <p:cNvSpPr/>
          <p:nvPr/>
        </p:nvSpPr>
        <p:spPr>
          <a:xfrm>
            <a:off x="6868777" y="33633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8A95551-D3D4-48E8-86C9-01AB1D1EA6D0}"/>
              </a:ext>
            </a:extLst>
          </p:cNvPr>
          <p:cNvSpPr/>
          <p:nvPr/>
        </p:nvSpPr>
        <p:spPr>
          <a:xfrm>
            <a:off x="6765463" y="336396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182213A-1881-436E-8EAB-805306D11969}"/>
              </a:ext>
            </a:extLst>
          </p:cNvPr>
          <p:cNvSpPr/>
          <p:nvPr/>
        </p:nvSpPr>
        <p:spPr>
          <a:xfrm>
            <a:off x="6644888" y="340907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F4E7400-0C5C-448C-A2A3-962A057FCB0F}"/>
              </a:ext>
            </a:extLst>
          </p:cNvPr>
          <p:cNvSpPr/>
          <p:nvPr/>
        </p:nvSpPr>
        <p:spPr>
          <a:xfrm>
            <a:off x="6592408" y="350177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3C61DBA-1AAC-4920-BE85-E6998F0AC8C1}"/>
              </a:ext>
            </a:extLst>
          </p:cNvPr>
          <p:cNvSpPr/>
          <p:nvPr/>
        </p:nvSpPr>
        <p:spPr>
          <a:xfrm>
            <a:off x="6469309" y="350177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B0DF1DE-9673-4C96-BD73-40C4E366C5B9}"/>
              </a:ext>
            </a:extLst>
          </p:cNvPr>
          <p:cNvSpPr/>
          <p:nvPr/>
        </p:nvSpPr>
        <p:spPr>
          <a:xfrm>
            <a:off x="6446449" y="362494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D49C9A3-5DF8-4BF2-ADB3-C9B240572E29}"/>
              </a:ext>
            </a:extLst>
          </p:cNvPr>
          <p:cNvSpPr/>
          <p:nvPr/>
        </p:nvSpPr>
        <p:spPr>
          <a:xfrm>
            <a:off x="6474050" y="375817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7AA9536-5F90-4D35-B796-98BACF9111CB}"/>
              </a:ext>
            </a:extLst>
          </p:cNvPr>
          <p:cNvSpPr/>
          <p:nvPr/>
        </p:nvSpPr>
        <p:spPr>
          <a:xfrm>
            <a:off x="6515028" y="391730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A5343BB-BB22-43C4-868E-816BBFF98EF9}"/>
              </a:ext>
            </a:extLst>
          </p:cNvPr>
          <p:cNvSpPr/>
          <p:nvPr/>
        </p:nvSpPr>
        <p:spPr>
          <a:xfrm>
            <a:off x="6586292" y="405354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F00339D-3712-4674-8E92-679C112B915D}"/>
              </a:ext>
            </a:extLst>
          </p:cNvPr>
          <p:cNvSpPr/>
          <p:nvPr/>
        </p:nvSpPr>
        <p:spPr>
          <a:xfrm>
            <a:off x="6690607" y="417722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1A30A0-0913-4013-874C-EDB737DE2D8C}"/>
              </a:ext>
            </a:extLst>
          </p:cNvPr>
          <p:cNvSpPr/>
          <p:nvPr/>
        </p:nvSpPr>
        <p:spPr>
          <a:xfrm>
            <a:off x="6788322" y="42928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7F3ABA-15B0-43E0-AB6E-5EAC9B2F889A}"/>
              </a:ext>
            </a:extLst>
          </p:cNvPr>
          <p:cNvSpPr/>
          <p:nvPr/>
        </p:nvSpPr>
        <p:spPr>
          <a:xfrm>
            <a:off x="6930669" y="437935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A109863-A4EA-4438-8E0C-29502AA9CD9F}"/>
              </a:ext>
            </a:extLst>
          </p:cNvPr>
          <p:cNvSpPr/>
          <p:nvPr/>
        </p:nvSpPr>
        <p:spPr>
          <a:xfrm>
            <a:off x="7176479" y="442507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C43B810-C2B2-4CFF-B51B-0925977049B7}"/>
              </a:ext>
            </a:extLst>
          </p:cNvPr>
          <p:cNvSpPr/>
          <p:nvPr/>
        </p:nvSpPr>
        <p:spPr>
          <a:xfrm>
            <a:off x="7399429" y="437935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F0B8096-F3C3-4541-B110-0A1F68699608}"/>
              </a:ext>
            </a:extLst>
          </p:cNvPr>
          <p:cNvSpPr/>
          <p:nvPr/>
        </p:nvSpPr>
        <p:spPr>
          <a:xfrm>
            <a:off x="7533974" y="42928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1ED6CE5-2638-455E-8FF5-DD6859A991D9}"/>
              </a:ext>
            </a:extLst>
          </p:cNvPr>
          <p:cNvSpPr/>
          <p:nvPr/>
        </p:nvSpPr>
        <p:spPr>
          <a:xfrm>
            <a:off x="7661207" y="417722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3AC6CC2-E6FA-4DAA-A251-C4693860D08F}"/>
              </a:ext>
            </a:extLst>
          </p:cNvPr>
          <p:cNvSpPr/>
          <p:nvPr/>
        </p:nvSpPr>
        <p:spPr>
          <a:xfrm>
            <a:off x="7796829" y="405354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D86D7B-9C29-4E86-B6A5-77ECCB5F824C}"/>
              </a:ext>
            </a:extLst>
          </p:cNvPr>
          <p:cNvSpPr/>
          <p:nvPr/>
        </p:nvSpPr>
        <p:spPr>
          <a:xfrm>
            <a:off x="7842548" y="391730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AEA5B50-F640-4608-8F04-70367908FE64}"/>
              </a:ext>
            </a:extLst>
          </p:cNvPr>
          <p:cNvSpPr/>
          <p:nvPr/>
        </p:nvSpPr>
        <p:spPr>
          <a:xfrm>
            <a:off x="7865407" y="375994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5A67A1C-FAE5-4225-8774-7DF6495CAAE0}"/>
              </a:ext>
            </a:extLst>
          </p:cNvPr>
          <p:cNvSpPr/>
          <p:nvPr/>
        </p:nvSpPr>
        <p:spPr>
          <a:xfrm>
            <a:off x="7865407" y="364142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93551A2-01FC-4D3A-BCF9-C63DAFA9BAE9}"/>
              </a:ext>
            </a:extLst>
          </p:cNvPr>
          <p:cNvSpPr/>
          <p:nvPr/>
        </p:nvSpPr>
        <p:spPr>
          <a:xfrm>
            <a:off x="7866915" y="351702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52E2490-651E-42A7-BFA8-8369129744D9}"/>
              </a:ext>
            </a:extLst>
          </p:cNvPr>
          <p:cNvSpPr/>
          <p:nvPr/>
        </p:nvSpPr>
        <p:spPr>
          <a:xfrm>
            <a:off x="7751110" y="351868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DD5739-A17E-4078-9917-8CC6FD57C996}"/>
              </a:ext>
            </a:extLst>
          </p:cNvPr>
          <p:cNvSpPr/>
          <p:nvPr/>
        </p:nvSpPr>
        <p:spPr>
          <a:xfrm>
            <a:off x="7674799" y="341073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F8DC62F-6F41-4755-9192-BE253A84B7D9}"/>
              </a:ext>
            </a:extLst>
          </p:cNvPr>
          <p:cNvSpPr/>
          <p:nvPr/>
        </p:nvSpPr>
        <p:spPr>
          <a:xfrm>
            <a:off x="7827199" y="356313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5B3C361-8920-4AA1-8CC6-B23C3ABC7A7A}"/>
              </a:ext>
            </a:extLst>
          </p:cNvPr>
          <p:cNvSpPr/>
          <p:nvPr/>
        </p:nvSpPr>
        <p:spPr>
          <a:xfrm>
            <a:off x="7579693" y="336335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8DB236F-BA77-450D-AC6D-FA267C980F6B}"/>
              </a:ext>
            </a:extLst>
          </p:cNvPr>
          <p:cNvSpPr/>
          <p:nvPr/>
        </p:nvSpPr>
        <p:spPr>
          <a:xfrm>
            <a:off x="7482082" y="336335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7A9D6BA-E2D3-418A-AF30-659C200F19FD}"/>
              </a:ext>
            </a:extLst>
          </p:cNvPr>
          <p:cNvSpPr/>
          <p:nvPr/>
        </p:nvSpPr>
        <p:spPr>
          <a:xfrm>
            <a:off x="7382602" y="336335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AF93E70-E206-4BF6-9731-EAA296E725CA}"/>
              </a:ext>
            </a:extLst>
          </p:cNvPr>
          <p:cNvSpPr/>
          <p:nvPr/>
        </p:nvSpPr>
        <p:spPr>
          <a:xfrm>
            <a:off x="6839272" y="344892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E446BA3-04BC-4B70-B4FF-848EC60C4522}"/>
              </a:ext>
            </a:extLst>
          </p:cNvPr>
          <p:cNvSpPr/>
          <p:nvPr/>
        </p:nvSpPr>
        <p:spPr>
          <a:xfrm>
            <a:off x="6767611" y="351009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CB480C4-4CE4-4404-8C68-2C9D460310B4}"/>
              </a:ext>
            </a:extLst>
          </p:cNvPr>
          <p:cNvSpPr/>
          <p:nvPr/>
        </p:nvSpPr>
        <p:spPr>
          <a:xfrm>
            <a:off x="6769917" y="359570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338D674-1233-4987-9E1C-E37D76466347}"/>
              </a:ext>
            </a:extLst>
          </p:cNvPr>
          <p:cNvSpPr/>
          <p:nvPr/>
        </p:nvSpPr>
        <p:spPr>
          <a:xfrm>
            <a:off x="6855890" y="366428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311B99B-3CDE-4395-8059-7C52CFCCDB09}"/>
              </a:ext>
            </a:extLst>
          </p:cNvPr>
          <p:cNvSpPr/>
          <p:nvPr/>
        </p:nvSpPr>
        <p:spPr>
          <a:xfrm>
            <a:off x="6940684" y="36163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DCC170F-992D-4C9D-9155-6C9F453CEB9C}"/>
              </a:ext>
            </a:extLst>
          </p:cNvPr>
          <p:cNvSpPr/>
          <p:nvPr/>
        </p:nvSpPr>
        <p:spPr>
          <a:xfrm>
            <a:off x="6949714" y="351702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55DA1C4-755A-49F6-940B-DF4ED39AD58A}"/>
              </a:ext>
            </a:extLst>
          </p:cNvPr>
          <p:cNvSpPr/>
          <p:nvPr/>
        </p:nvSpPr>
        <p:spPr>
          <a:xfrm>
            <a:off x="7469770" y="344200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F3380D0-0E34-4F1D-ACA9-0BF1E5B0352B}"/>
              </a:ext>
            </a:extLst>
          </p:cNvPr>
          <p:cNvSpPr/>
          <p:nvPr/>
        </p:nvSpPr>
        <p:spPr>
          <a:xfrm>
            <a:off x="7398109" y="350317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5E7D336-6D5B-41B9-8908-27DC8D5C76B5}"/>
              </a:ext>
            </a:extLst>
          </p:cNvPr>
          <p:cNvSpPr/>
          <p:nvPr/>
        </p:nvSpPr>
        <p:spPr>
          <a:xfrm>
            <a:off x="7400415" y="35887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E1A608C-20B7-488D-94B4-D2E3F4A92219}"/>
              </a:ext>
            </a:extLst>
          </p:cNvPr>
          <p:cNvSpPr/>
          <p:nvPr/>
        </p:nvSpPr>
        <p:spPr>
          <a:xfrm>
            <a:off x="7486388" y="365736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F0255B2-4398-4F2F-8D9A-6B3CA298DC29}"/>
              </a:ext>
            </a:extLst>
          </p:cNvPr>
          <p:cNvSpPr/>
          <p:nvPr/>
        </p:nvSpPr>
        <p:spPr>
          <a:xfrm>
            <a:off x="7571182" y="360942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680D70F-4557-4AEF-AFD5-37B012268F48}"/>
              </a:ext>
            </a:extLst>
          </p:cNvPr>
          <p:cNvSpPr/>
          <p:nvPr/>
        </p:nvSpPr>
        <p:spPr>
          <a:xfrm>
            <a:off x="7580212" y="351009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2C997D-4882-49BC-96F2-1364A5A9DEED}"/>
              </a:ext>
            </a:extLst>
          </p:cNvPr>
          <p:cNvSpPr/>
          <p:nvPr/>
        </p:nvSpPr>
        <p:spPr>
          <a:xfrm>
            <a:off x="7548322" y="39828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09134D5-1A43-4C76-AD54-4062D49AAD28}"/>
              </a:ext>
            </a:extLst>
          </p:cNvPr>
          <p:cNvSpPr/>
          <p:nvPr/>
        </p:nvSpPr>
        <p:spPr>
          <a:xfrm>
            <a:off x="7446729" y="407640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3F8D15D-E417-419B-B7C1-D6769144910A}"/>
              </a:ext>
            </a:extLst>
          </p:cNvPr>
          <p:cNvSpPr/>
          <p:nvPr/>
        </p:nvSpPr>
        <p:spPr>
          <a:xfrm>
            <a:off x="7336702" y="413001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98F8E9C-E59F-4DFD-B6A0-33716AE240E4}"/>
              </a:ext>
            </a:extLst>
          </p:cNvPr>
          <p:cNvSpPr/>
          <p:nvPr/>
        </p:nvSpPr>
        <p:spPr>
          <a:xfrm>
            <a:off x="7201396" y="415534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3D1733F-BBAF-4F0F-B1B6-271D07420670}"/>
              </a:ext>
            </a:extLst>
          </p:cNvPr>
          <p:cNvSpPr/>
          <p:nvPr/>
        </p:nvSpPr>
        <p:spPr>
          <a:xfrm>
            <a:off x="7067942" y="41384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D79ACFF-DA8E-4890-A35E-50A59602615C}"/>
              </a:ext>
            </a:extLst>
          </p:cNvPr>
          <p:cNvSpPr/>
          <p:nvPr/>
        </p:nvSpPr>
        <p:spPr>
          <a:xfrm>
            <a:off x="6940684" y="408429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71D9159-23DD-4EAC-B491-C74D5259DE00}"/>
              </a:ext>
            </a:extLst>
          </p:cNvPr>
          <p:cNvSpPr/>
          <p:nvPr/>
        </p:nvSpPr>
        <p:spPr>
          <a:xfrm>
            <a:off x="6825529" y="401128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9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</a:t>
              </a:r>
            </a:p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i="1" kern="0" dirty="0">
                <a:solidFill>
                  <a:srgbClr val="303F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8882743" y="1320801"/>
            <a:ext cx="0" cy="5537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26557" y="1689986"/>
            <a:ext cx="2787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 데이터셋 제작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이미지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투명 배경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마스크가 자동으로 크기 조정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회전 후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얼굴에 배치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0" name="그래픽 79" descr="수술용 마스크 윤곽선">
            <a:extLst>
              <a:ext uri="{FF2B5EF4-FFF2-40B4-BE49-F238E27FC236}">
                <a16:creationId xmlns:a16="http://schemas.microsoft.com/office/drawing/2014/main" id="{7D0ABA1A-8679-4985-A46D-EE8FA363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534" y="2820376"/>
            <a:ext cx="2046264" cy="2046264"/>
          </a:xfrm>
          <a:prstGeom prst="rect">
            <a:avLst/>
          </a:prstGeom>
        </p:spPr>
      </p:pic>
      <p:pic>
        <p:nvPicPr>
          <p:cNvPr id="95" name="그래픽 94" descr="웃는 얼굴(윤곽선) 윤곽선">
            <a:extLst>
              <a:ext uri="{FF2B5EF4-FFF2-40B4-BE49-F238E27FC236}">
                <a16:creationId xmlns:a16="http://schemas.microsoft.com/office/drawing/2014/main" id="{2F74B0E7-F68F-45EE-97F4-EC231DF62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5551" y="2472798"/>
            <a:ext cx="2483249" cy="2483249"/>
          </a:xfrm>
          <a:prstGeom prst="rect">
            <a:avLst/>
          </a:prstGeom>
        </p:spPr>
      </p:pic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D67E821-B9A6-4E71-9E4B-0037DDF8AA61}"/>
              </a:ext>
            </a:extLst>
          </p:cNvPr>
          <p:cNvCxnSpPr>
            <a:cxnSpLocks/>
          </p:cNvCxnSpPr>
          <p:nvPr/>
        </p:nvCxnSpPr>
        <p:spPr>
          <a:xfrm>
            <a:off x="3778504" y="3771247"/>
            <a:ext cx="1364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래픽 96" descr="수술용 마스크 윤곽선">
            <a:extLst>
              <a:ext uri="{FF2B5EF4-FFF2-40B4-BE49-F238E27FC236}">
                <a16:creationId xmlns:a16="http://schemas.microsoft.com/office/drawing/2014/main" id="{C95DA22C-24B0-43D6-9726-B11A39FB6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2263" y="3155656"/>
            <a:ext cx="2329823" cy="204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</a:t>
              </a:r>
            </a:p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i="1" kern="0" dirty="0">
                <a:solidFill>
                  <a:srgbClr val="303F9F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8882743" y="1320801"/>
            <a:ext cx="0" cy="5537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26557" y="1689986"/>
            <a:ext cx="278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완성된 데이터셋을 이용하여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 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OpenCV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활용하여 카메라로 실시간 감지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F70F9D-2302-4FF6-96DA-6EFEA4F88D0B}"/>
              </a:ext>
            </a:extLst>
          </p:cNvPr>
          <p:cNvSpPr/>
          <p:nvPr/>
        </p:nvSpPr>
        <p:spPr>
          <a:xfrm>
            <a:off x="1191993" y="2013712"/>
            <a:ext cx="6963215" cy="4151376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남자 윤곽선">
            <a:extLst>
              <a:ext uri="{FF2B5EF4-FFF2-40B4-BE49-F238E27FC236}">
                <a16:creationId xmlns:a16="http://schemas.microsoft.com/office/drawing/2014/main" id="{9395F107-F35F-4A9A-BA79-B60560420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7580" y="3109159"/>
            <a:ext cx="2438394" cy="2797866"/>
          </a:xfrm>
          <a:prstGeom prst="rect">
            <a:avLst/>
          </a:prstGeom>
        </p:spPr>
      </p:pic>
      <p:pic>
        <p:nvPicPr>
          <p:cNvPr id="18" name="그래픽 17" descr="남자 윤곽선">
            <a:extLst>
              <a:ext uri="{FF2B5EF4-FFF2-40B4-BE49-F238E27FC236}">
                <a16:creationId xmlns:a16="http://schemas.microsoft.com/office/drawing/2014/main" id="{2B2646AC-5421-480E-848C-9119E1D1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3505" y="2670246"/>
            <a:ext cx="2673928" cy="3068122"/>
          </a:xfrm>
          <a:prstGeom prst="rect">
            <a:avLst/>
          </a:prstGeom>
        </p:spPr>
      </p:pic>
      <p:pic>
        <p:nvPicPr>
          <p:cNvPr id="19" name="그래픽 18" descr="남자 윤곽선">
            <a:extLst>
              <a:ext uri="{FF2B5EF4-FFF2-40B4-BE49-F238E27FC236}">
                <a16:creationId xmlns:a16="http://schemas.microsoft.com/office/drawing/2014/main" id="{E7E1DED2-54E2-4D8A-9E89-B095F8BA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100" y="3067601"/>
            <a:ext cx="2673928" cy="3068122"/>
          </a:xfrm>
          <a:prstGeom prst="rect">
            <a:avLst/>
          </a:prstGeom>
        </p:spPr>
      </p:pic>
      <p:pic>
        <p:nvPicPr>
          <p:cNvPr id="20" name="그래픽 19" descr="수술용 마스크 윤곽선">
            <a:extLst>
              <a:ext uri="{FF2B5EF4-FFF2-40B4-BE49-F238E27FC236}">
                <a16:creationId xmlns:a16="http://schemas.microsoft.com/office/drawing/2014/main" id="{4A845B31-C8BA-484D-952D-3EF2CF0B0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770" y="2872460"/>
            <a:ext cx="473397" cy="47339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22A575-9ACB-43F3-A1B5-C01907C59DD2}"/>
              </a:ext>
            </a:extLst>
          </p:cNvPr>
          <p:cNvSpPr/>
          <p:nvPr/>
        </p:nvSpPr>
        <p:spPr>
          <a:xfrm>
            <a:off x="2487168" y="3187515"/>
            <a:ext cx="438912" cy="479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36A34C-4F29-44B7-AD90-377DE62E381F}"/>
              </a:ext>
            </a:extLst>
          </p:cNvPr>
          <p:cNvSpPr/>
          <p:nvPr/>
        </p:nvSpPr>
        <p:spPr>
          <a:xfrm>
            <a:off x="6654934" y="3151809"/>
            <a:ext cx="540034" cy="514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12607-AE46-4CC3-AA9E-5FEDD23AC314}"/>
              </a:ext>
            </a:extLst>
          </p:cNvPr>
          <p:cNvSpPr/>
          <p:nvPr/>
        </p:nvSpPr>
        <p:spPr>
          <a:xfrm>
            <a:off x="4873803" y="2735038"/>
            <a:ext cx="540034" cy="5149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1AEC8C-3739-4C00-AF35-77F74751C821}"/>
              </a:ext>
            </a:extLst>
          </p:cNvPr>
          <p:cNvSpPr txBox="1"/>
          <p:nvPr/>
        </p:nvSpPr>
        <p:spPr>
          <a:xfrm>
            <a:off x="2217138" y="3009130"/>
            <a:ext cx="995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</a:t>
            </a:r>
            <a:r>
              <a:rPr lang="ko-KR" altLang="en-US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Mask: 99.42%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75B29-E971-4909-AF7E-4034961C2839}"/>
              </a:ext>
            </a:extLst>
          </p:cNvPr>
          <p:cNvSpPr txBox="1"/>
          <p:nvPr/>
        </p:nvSpPr>
        <p:spPr>
          <a:xfrm>
            <a:off x="6404847" y="2967572"/>
            <a:ext cx="995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</a:t>
            </a:r>
            <a:r>
              <a:rPr lang="ko-KR" altLang="en-US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Mask: 99.57%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7E6F7-AA81-4A07-A9C1-AEA866757B3D}"/>
              </a:ext>
            </a:extLst>
          </p:cNvPr>
          <p:cNvSpPr txBox="1"/>
          <p:nvPr/>
        </p:nvSpPr>
        <p:spPr>
          <a:xfrm>
            <a:off x="4632656" y="2566381"/>
            <a:ext cx="995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Mask: 99.78%</a:t>
            </a:r>
          </a:p>
        </p:txBody>
      </p:sp>
    </p:spTree>
    <p:extLst>
      <p:ext uri="{BB962C8B-B14F-4D97-AF65-F5344CB8AC3E}">
        <p14:creationId xmlns:p14="http://schemas.microsoft.com/office/powerpoint/2010/main" val="101707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</a:t>
              </a:r>
            </a:p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i="1" kern="0" dirty="0">
                <a:solidFill>
                  <a:srgbClr val="303F9F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8882743" y="1320801"/>
            <a:ext cx="0" cy="5537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26557" y="1689986"/>
            <a:ext cx="278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마스크를 착용하였다면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라즈베리파이에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연결된 모터를 작동시켜 출입문 개방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F70F9D-2302-4FF6-96DA-6EFEA4F88D0B}"/>
              </a:ext>
            </a:extLst>
          </p:cNvPr>
          <p:cNvSpPr/>
          <p:nvPr/>
        </p:nvSpPr>
        <p:spPr>
          <a:xfrm>
            <a:off x="1191993" y="2013712"/>
            <a:ext cx="6963215" cy="4151376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남자 윤곽선">
            <a:extLst>
              <a:ext uri="{FF2B5EF4-FFF2-40B4-BE49-F238E27FC236}">
                <a16:creationId xmlns:a16="http://schemas.microsoft.com/office/drawing/2014/main" id="{2B2646AC-5421-480E-848C-9119E1D1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80" y="2741366"/>
            <a:ext cx="2673928" cy="3068122"/>
          </a:xfrm>
          <a:prstGeom prst="rect">
            <a:avLst/>
          </a:prstGeom>
        </p:spPr>
      </p:pic>
      <p:pic>
        <p:nvPicPr>
          <p:cNvPr id="20" name="그래픽 19" descr="수술용 마스크 윤곽선">
            <a:extLst>
              <a:ext uri="{FF2B5EF4-FFF2-40B4-BE49-F238E27FC236}">
                <a16:creationId xmlns:a16="http://schemas.microsoft.com/office/drawing/2014/main" id="{4A845B31-C8BA-484D-952D-3EF2CF0B0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8445" y="2943580"/>
            <a:ext cx="473397" cy="47339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12607-AE46-4CC3-AA9E-5FEDD23AC314}"/>
              </a:ext>
            </a:extLst>
          </p:cNvPr>
          <p:cNvSpPr/>
          <p:nvPr/>
        </p:nvSpPr>
        <p:spPr>
          <a:xfrm>
            <a:off x="2128478" y="2806158"/>
            <a:ext cx="540034" cy="5149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7E6F7-AA81-4A07-A9C1-AEA866757B3D}"/>
              </a:ext>
            </a:extLst>
          </p:cNvPr>
          <p:cNvSpPr txBox="1"/>
          <p:nvPr/>
        </p:nvSpPr>
        <p:spPr>
          <a:xfrm>
            <a:off x="1887331" y="2637501"/>
            <a:ext cx="995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Mask: 99.78%</a:t>
            </a:r>
          </a:p>
        </p:txBody>
      </p:sp>
      <p:pic>
        <p:nvPicPr>
          <p:cNvPr id="3" name="그래픽 2" descr="문이 열려 있음 윤곽선">
            <a:extLst>
              <a:ext uri="{FF2B5EF4-FFF2-40B4-BE49-F238E27FC236}">
                <a16:creationId xmlns:a16="http://schemas.microsoft.com/office/drawing/2014/main" id="{339A581C-2269-4305-A19B-C0A00B967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427" y="2599787"/>
            <a:ext cx="3351280" cy="3351280"/>
          </a:xfrm>
          <a:prstGeom prst="rect">
            <a:avLst/>
          </a:prstGeom>
        </p:spPr>
      </p:pic>
      <p:pic>
        <p:nvPicPr>
          <p:cNvPr id="13" name="그래픽 12" descr="웹 캠 윤곽선">
            <a:extLst>
              <a:ext uri="{FF2B5EF4-FFF2-40B4-BE49-F238E27FC236}">
                <a16:creationId xmlns:a16="http://schemas.microsoft.com/office/drawing/2014/main" id="{06E5FA9C-20E1-463C-A3A6-CCA0BCA36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8314" y="2959777"/>
            <a:ext cx="914400" cy="914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700C7A-8492-4525-8009-D04CE71B7F35}"/>
              </a:ext>
            </a:extLst>
          </p:cNvPr>
          <p:cNvSpPr/>
          <p:nvPr/>
        </p:nvSpPr>
        <p:spPr>
          <a:xfrm>
            <a:off x="3722107" y="3728720"/>
            <a:ext cx="441727" cy="1934117"/>
          </a:xfrm>
          <a:prstGeom prst="rect">
            <a:avLst/>
          </a:prstGeom>
          <a:solidFill>
            <a:srgbClr val="303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558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223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Bold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송휘</cp:lastModifiedBy>
  <cp:revision>87</cp:revision>
  <dcterms:created xsi:type="dcterms:W3CDTF">2020-06-11T03:04:01Z</dcterms:created>
  <dcterms:modified xsi:type="dcterms:W3CDTF">2021-11-24T11:53:34Z</dcterms:modified>
</cp:coreProperties>
</file>