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3CA9-DF2F-46B9-A219-6284ABCD6CA2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1685-309D-45BF-8984-BF4766C17F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2209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 b="1" dirty="0" smtClean="0">
                <a:solidFill>
                  <a:srgbClr val="FF0000"/>
                </a:solidFill>
              </a:rPr>
              <a:t>Transistors</a:t>
            </a:r>
            <a:br>
              <a:rPr lang="en-US" altLang="en-US" sz="5400" b="1" dirty="0" smtClean="0">
                <a:solidFill>
                  <a:srgbClr val="FF0000"/>
                </a:solidFill>
              </a:rPr>
            </a:br>
            <a:r>
              <a:rPr lang="en-US" altLang="en-US" sz="5400" b="1" dirty="0" smtClean="0">
                <a:solidFill>
                  <a:srgbClr val="FF0000"/>
                </a:solidFill>
              </a:rPr>
              <a:t>&amp;</a:t>
            </a:r>
            <a:br>
              <a:rPr lang="en-US" altLang="en-US" sz="5400" b="1" dirty="0" smtClean="0">
                <a:solidFill>
                  <a:srgbClr val="FF0000"/>
                </a:solidFill>
              </a:rPr>
            </a:br>
            <a:r>
              <a:rPr lang="en-US" altLang="en-US" sz="5400" b="1" dirty="0" err="1" smtClean="0">
                <a:solidFill>
                  <a:srgbClr val="FF0000"/>
                </a:solidFill>
              </a:rPr>
              <a:t>Opamp</a:t>
            </a:r>
            <a:endParaRPr lang="en-US" altLang="en-US" sz="5400" b="1" dirty="0" smtClean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4DC51B-3E5E-4B2A-A76C-A9FFF2425D63}" type="datetime3">
              <a:rPr lang="en-US"/>
              <a:pPr>
                <a:defRPr/>
              </a:pPr>
              <a:t>13 February 2021</a:t>
            </a:fld>
            <a:endParaRPr lang="en-US"/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DF26E3-27CA-4565-91E7-396D96C5A92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609600" y="3886200"/>
            <a:ext cx="792480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b="1" dirty="0" err="1">
                <a:solidFill>
                  <a:srgbClr val="0000FF"/>
                </a:solidFill>
                <a:latin typeface="Calibri" pitchFamily="34" charset="0"/>
              </a:rPr>
              <a:t>Jadhav</a:t>
            </a:r>
            <a:r>
              <a:rPr lang="en-US" altLang="en-US" sz="2800" b="1" dirty="0">
                <a:solidFill>
                  <a:srgbClr val="0000FF"/>
                </a:solidFill>
                <a:latin typeface="Calibri" pitchFamily="34" charset="0"/>
              </a:rPr>
              <a:t> V. N.</a:t>
            </a:r>
          </a:p>
          <a:p>
            <a:pPr algn="ctr"/>
            <a:r>
              <a:rPr lang="en-US" altLang="en-US" dirty="0" err="1">
                <a:latin typeface="Calibri" pitchFamily="34" charset="0"/>
              </a:rPr>
              <a:t>B.Tech</a:t>
            </a:r>
            <a:r>
              <a:rPr lang="en-US" altLang="en-US" dirty="0">
                <a:latin typeface="Calibri" pitchFamily="34" charset="0"/>
              </a:rPr>
              <a:t>, ME(Electronics)</a:t>
            </a:r>
          </a:p>
          <a:p>
            <a:pPr algn="ctr"/>
            <a:r>
              <a:rPr lang="en-US" altLang="en-US" sz="2400" dirty="0">
                <a:latin typeface="Calibri" pitchFamily="34" charset="0"/>
              </a:rPr>
              <a:t>Assistant Professor</a:t>
            </a:r>
          </a:p>
          <a:p>
            <a:pPr algn="ctr"/>
            <a:r>
              <a:rPr lang="en-US" altLang="en-US" sz="2400" dirty="0">
                <a:latin typeface="Calibri" pitchFamily="34" charset="0"/>
              </a:rPr>
              <a:t>Department of E&amp;TC</a:t>
            </a:r>
          </a:p>
          <a:p>
            <a:pPr algn="ctr"/>
            <a:r>
              <a:rPr lang="en-US" altLang="en-US" sz="2400" dirty="0">
                <a:latin typeface="Calibri" pitchFamily="34" charset="0"/>
              </a:rPr>
              <a:t>Zeal COER, </a:t>
            </a:r>
            <a:r>
              <a:rPr lang="en-US" altLang="en-US" sz="2400" dirty="0" err="1">
                <a:latin typeface="Calibri" pitchFamily="34" charset="0"/>
              </a:rPr>
              <a:t>Pune</a:t>
            </a:r>
            <a:r>
              <a:rPr lang="en-US" altLang="en-US" sz="2400" dirty="0">
                <a:latin typeface="Calibri" pitchFamily="34" charset="0"/>
              </a:rPr>
              <a:t> - 41</a:t>
            </a:r>
          </a:p>
        </p:txBody>
      </p:sp>
      <p:pic>
        <p:nvPicPr>
          <p:cNvPr id="2054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5" y="17145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logo-zeal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07604" cy="137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762000"/>
            <a:ext cx="64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</a:rPr>
              <a:t>BJT Introduction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en-US" dirty="0">
                <a:latin typeface="Times" panose="02020603050405020304" pitchFamily="18" charset="0"/>
              </a:rPr>
              <a:t>The semiconductor devices cannot amplify a signal,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altLang="en-US" dirty="0">
              <a:latin typeface="Times" panose="02020603050405020304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en-US" dirty="0">
                <a:latin typeface="Times" panose="02020603050405020304" pitchFamily="18" charset="0"/>
              </a:rPr>
              <a:t>The next development in semiconductor device is a BJT (bipolar junction transistor).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altLang="en-US" dirty="0">
              <a:latin typeface="Times" panose="02020603050405020304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en-US" dirty="0">
                <a:latin typeface="Times" panose="02020603050405020304" pitchFamily="18" charset="0"/>
              </a:rPr>
              <a:t>Three terminal device – collector, emitter, and base. Base is a control terminal.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altLang="en-US" dirty="0">
              <a:latin typeface="Times" panose="02020603050405020304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en-US" dirty="0">
                <a:latin typeface="Times" panose="02020603050405020304" pitchFamily="18" charset="0"/>
              </a:rPr>
              <a:t>A signal of small amplitude applied to the base</a:t>
            </a:r>
          </a:p>
          <a:p>
            <a:pPr algn="just">
              <a:defRPr/>
            </a:pPr>
            <a:r>
              <a:rPr lang="en-US" altLang="en-US" dirty="0" smtClean="0">
                <a:latin typeface="Times" panose="02020603050405020304" pitchFamily="18" charset="0"/>
              </a:rPr>
              <a:t>is </a:t>
            </a:r>
            <a:r>
              <a:rPr lang="en-US" altLang="en-US" dirty="0">
                <a:latin typeface="Times" panose="02020603050405020304" pitchFamily="18" charset="0"/>
              </a:rPr>
              <a:t>available in the “magnified” form at the </a:t>
            </a:r>
          </a:p>
          <a:p>
            <a:pPr algn="just">
              <a:defRPr/>
            </a:pPr>
            <a:r>
              <a:rPr lang="en-US" altLang="en-US" dirty="0" smtClean="0">
                <a:latin typeface="Times" panose="02020603050405020304" pitchFamily="18" charset="0"/>
              </a:rPr>
              <a:t>collector </a:t>
            </a:r>
            <a:r>
              <a:rPr lang="en-US" altLang="en-US" dirty="0">
                <a:latin typeface="Times" panose="02020603050405020304" pitchFamily="18" charset="0"/>
              </a:rPr>
              <a:t>of the transistor.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altLang="en-US" dirty="0">
              <a:latin typeface="Times" panose="02020603050405020304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altLang="en-US" dirty="0">
                <a:latin typeface="Times" panose="02020603050405020304" pitchFamily="18" charset="0"/>
              </a:rPr>
              <a:t>Thus the large power signal is obtained from </a:t>
            </a:r>
          </a:p>
          <a:p>
            <a:pPr algn="just">
              <a:defRPr/>
            </a:pPr>
            <a:r>
              <a:rPr lang="en-US" altLang="en-US" dirty="0" smtClean="0">
                <a:latin typeface="Times" panose="02020603050405020304" pitchFamily="18" charset="0"/>
              </a:rPr>
              <a:t>a </a:t>
            </a:r>
            <a:r>
              <a:rPr lang="en-US" altLang="en-US" dirty="0">
                <a:latin typeface="Times" panose="02020603050405020304" pitchFamily="18" charset="0"/>
              </a:rPr>
              <a:t>small power signal.</a:t>
            </a: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logo-zeal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07604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533400"/>
            <a:ext cx="730648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ea typeface="+mj-ea"/>
                <a:cs typeface="+mj-cs"/>
              </a:rPr>
              <a:t>Why is it called transistor </a:t>
            </a:r>
            <a:r>
              <a:rPr lang="en-US" altLang="en-US" sz="3200" dirty="0" smtClean="0">
                <a:solidFill>
                  <a:srgbClr val="FF0000"/>
                </a:solidFill>
                <a:ea typeface="+mj-ea"/>
                <a:cs typeface="+mj-cs"/>
              </a:rPr>
              <a:t>?</a:t>
            </a:r>
          </a:p>
          <a:p>
            <a:pPr>
              <a:defRPr/>
            </a:pPr>
            <a:endParaRPr lang="en-US" dirty="0" smtClean="0">
              <a:latin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</a:endParaRPr>
          </a:p>
          <a:p>
            <a:pPr>
              <a:defRPr/>
            </a:pPr>
            <a:endParaRPr lang="en-US" dirty="0" smtClean="0">
              <a:latin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</a:endParaRPr>
          </a:p>
          <a:p>
            <a:pPr>
              <a:defRPr/>
            </a:pPr>
            <a:endParaRPr lang="en-US" dirty="0" smtClean="0">
              <a:latin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</a:endParaRPr>
          </a:p>
          <a:p>
            <a:pPr>
              <a:defRPr/>
            </a:pPr>
            <a:endParaRPr lang="en-US" dirty="0" smtClean="0">
              <a:latin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</a:endParaRPr>
          </a:p>
          <a:p>
            <a:pPr>
              <a:defRPr/>
            </a:pPr>
            <a:endParaRPr lang="en-US" dirty="0" smtClean="0">
              <a:latin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</a:endParaRPr>
          </a:p>
          <a:p>
            <a:pPr>
              <a:defRPr/>
            </a:pPr>
            <a:endParaRPr lang="en-US" sz="2400" dirty="0" smtClean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</a:rPr>
              <a:t>term transistor was derived from the words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TRANSFER</a:t>
            </a:r>
            <a:r>
              <a:rPr lang="en-US" sz="2400" dirty="0">
                <a:latin typeface="Times New Roman" pitchFamily="18" charset="0"/>
              </a:rPr>
              <a:t> &amp;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RESISTOR</a:t>
            </a:r>
            <a:r>
              <a:rPr lang="en-US" sz="2400" dirty="0">
                <a:latin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400" dirty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Transfers input signal current </a:t>
            </a:r>
            <a:r>
              <a:rPr lang="en-US" sz="2400" dirty="0" smtClean="0">
                <a:latin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</a:rPr>
              <a:t>a low resistance path to a high </a:t>
            </a:r>
            <a:r>
              <a:rPr lang="en-US" sz="2400" dirty="0" smtClean="0">
                <a:latin typeface="Times New Roman" pitchFamily="18" charset="0"/>
              </a:rPr>
              <a:t>resistance </a:t>
            </a:r>
            <a:r>
              <a:rPr lang="en-US" sz="2400" dirty="0">
                <a:latin typeface="Times New Roman" pitchFamily="18" charset="0"/>
              </a:rPr>
              <a:t>path.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600200"/>
            <a:ext cx="1628775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logo-zeal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07604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5745804" cy="687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900" b="1" dirty="0">
                <a:solidFill>
                  <a:srgbClr val="80008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NPN PNP </a:t>
            </a:r>
            <a:r>
              <a:rPr lang="en-US" altLang="en-US" sz="4900" b="1" dirty="0" smtClean="0">
                <a:solidFill>
                  <a:srgbClr val="80008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Transistor</a:t>
            </a:r>
          </a:p>
          <a:p>
            <a:endParaRPr lang="en-US" altLang="en-US" sz="4900" b="1" dirty="0" smtClean="0">
              <a:solidFill>
                <a:srgbClr val="80008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en-US" sz="4900" b="1" dirty="0">
              <a:solidFill>
                <a:srgbClr val="80008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en-US" sz="4900" b="1" dirty="0" smtClean="0">
              <a:solidFill>
                <a:srgbClr val="80008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en-US" sz="4900" b="1" dirty="0">
              <a:solidFill>
                <a:srgbClr val="80008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en-US" sz="4900" b="1" dirty="0" smtClean="0">
              <a:solidFill>
                <a:srgbClr val="80008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en-US" sz="4900" b="1" dirty="0">
              <a:solidFill>
                <a:srgbClr val="80008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en-US" altLang="en-US" sz="4900" b="1" dirty="0" smtClean="0">
              <a:solidFill>
                <a:srgbClr val="80008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altLang="en-US" sz="4900" b="1" dirty="0" smtClean="0">
                <a:solidFill>
                  <a:srgbClr val="80008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05000"/>
            <a:ext cx="67246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logo-zeal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07604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457200"/>
            <a:ext cx="6378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FF"/>
                </a:solidFill>
                <a:latin typeface="Calibri" pitchFamily="34" charset="0"/>
                <a:cs typeface="Times New Roman" pitchFamily="18" charset="0"/>
              </a:rPr>
              <a:t>The BJT – Bipolar Junction Transistor</a:t>
            </a:r>
            <a:endParaRPr lang="en-US" altLang="en-US" sz="3200" b="1" dirty="0">
              <a:solidFill>
                <a:srgbClr val="0000FF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6299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logo-zeal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07604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838200"/>
            <a:ext cx="66503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BJT Doping: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Emitter&gt;Collector&gt;Base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124200"/>
            <a:ext cx="4895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logo-zeal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07604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838200"/>
            <a:ext cx="66503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BJT Area: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Collector&gt;Emitter&gt;Base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1" descr="https://nptel.ac.in/content/storage2/courses/117107095/lecturers/lecture_10/images/fig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590800"/>
            <a:ext cx="486350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ownloads\logo-zeal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07604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838200"/>
            <a:ext cx="66503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BJT Depletion Layer: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endParaRPr lang="en-US" altLang="en-US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en-US" b="1" dirty="0" smtClean="0">
                <a:latin typeface="Calibri" pitchFamily="34" charset="0"/>
                <a:cs typeface="Times New Roman" pitchFamily="18" charset="0"/>
              </a:rPr>
              <a:t>Depletion Layer: CB&gt;EB </a:t>
            </a:r>
            <a:endParaRPr lang="en-US" altLang="en-US" b="1" dirty="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7" name="Picture 2" descr="https://nptel.ac.in/content/storage2/courses/117107095/lecturers/lecture_10/images/fig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200400"/>
            <a:ext cx="4733925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540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800" dirty="0" smtClean="0">
                <a:solidFill>
                  <a:schemeClr val="folHlink"/>
                </a:solidFill>
              </a:rPr>
              <a:t> </a:t>
            </a:r>
            <a:r>
              <a:rPr lang="en-US" altLang="en-US" sz="2700" b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Transistor currents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9E838-423A-40B2-8620-6A06A4AC8851}" type="datetime3">
              <a:rPr lang="en-US"/>
              <a:pPr>
                <a:defRPr/>
              </a:pPr>
              <a:t>13 February 2021</a:t>
            </a:fld>
            <a:endParaRPr lang="en-US"/>
          </a:p>
        </p:txBody>
      </p:sp>
      <p:sp>
        <p:nvSpPr>
          <p:cNvPr id="1126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DA72C1-8791-4AB6-8192-E9199FBCA8C2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pic>
        <p:nvPicPr>
          <p:cNvPr id="11269" name="Picture 2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5" y="171450"/>
            <a:ext cx="9715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1801813"/>
            <a:ext cx="7362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52800" y="5029200"/>
            <a:ext cx="2183483" cy="954107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en-I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Transistors &amp; Opamp</vt:lpstr>
      <vt:lpstr>Slide 2</vt:lpstr>
      <vt:lpstr>Slide 3</vt:lpstr>
      <vt:lpstr>Slide 4</vt:lpstr>
      <vt:lpstr>Slide 5</vt:lpstr>
      <vt:lpstr>Slide 6</vt:lpstr>
      <vt:lpstr>Slide 7</vt:lpstr>
      <vt:lpstr>Slide 8</vt:lpstr>
      <vt:lpstr> Transistor currents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Transistors &amp; Opamp</dc:title>
  <dc:creator>Student</dc:creator>
  <cp:lastModifiedBy>Student</cp:lastModifiedBy>
  <cp:revision>1</cp:revision>
  <dcterms:created xsi:type="dcterms:W3CDTF">2021-02-13T05:02:34Z</dcterms:created>
  <dcterms:modified xsi:type="dcterms:W3CDTF">2021-02-13T05:03:05Z</dcterms:modified>
</cp:coreProperties>
</file>