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Estilo temático 1 - Énfasis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9" d="100"/>
          <a:sy n="69" d="100"/>
        </p:scale>
        <p:origin x="78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39" t="1933" r="19644" b="2652"/>
          <a:stretch/>
        </p:blipFill>
        <p:spPr>
          <a:xfrm>
            <a:off x="0" y="0"/>
            <a:ext cx="951354" cy="965915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4867356" y="731321"/>
            <a:ext cx="6221355" cy="4455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5600"/>
              </a:lnSpc>
              <a:spcBef>
                <a:spcPct val="50000"/>
              </a:spcBef>
              <a:spcAft>
                <a:spcPts val="1200"/>
              </a:spcAft>
            </a:pPr>
            <a:r>
              <a:rPr lang="es-PE" altLang="es-ES" sz="7200" b="1" dirty="0">
                <a:solidFill>
                  <a:schemeClr val="accent4">
                    <a:lumMod val="50000"/>
                  </a:schemeClr>
                </a:solidFill>
                <a:latin typeface="Candara" panose="020E0502030303020204" pitchFamily="34" charset="0"/>
                <a:ea typeface="ＭＳ Ｐゴシック" pitchFamily="34" charset="-128"/>
              </a:rPr>
              <a:t>Proceso de Gestión de </a:t>
            </a:r>
            <a:r>
              <a:rPr lang="es-PE" altLang="es-ES" sz="7200" b="1" dirty="0" smtClean="0">
                <a:solidFill>
                  <a:schemeClr val="accent4">
                    <a:lumMod val="50000"/>
                  </a:schemeClr>
                </a:solidFill>
                <a:latin typeface="Candara" panose="020E0502030303020204" pitchFamily="34" charset="0"/>
                <a:ea typeface="ＭＳ Ｐゴシック" pitchFamily="34" charset="-128"/>
              </a:rPr>
              <a:t>Proyectos</a:t>
            </a:r>
          </a:p>
          <a:p>
            <a:pPr algn="ctr">
              <a:lnSpc>
                <a:spcPts val="5600"/>
              </a:lnSpc>
              <a:spcBef>
                <a:spcPct val="50000"/>
              </a:spcBef>
              <a:spcAft>
                <a:spcPts val="1200"/>
              </a:spcAft>
            </a:pPr>
            <a:r>
              <a:rPr lang="es-PE" altLang="es-ES" sz="7200" b="1" dirty="0" smtClean="0">
                <a:solidFill>
                  <a:schemeClr val="accent4">
                    <a:lumMod val="50000"/>
                  </a:schemeClr>
                </a:solidFill>
                <a:latin typeface="Candara" panose="020E0502030303020204" pitchFamily="34" charset="0"/>
                <a:ea typeface="ＭＳ Ｐゴシック" pitchFamily="34" charset="-128"/>
              </a:rPr>
              <a:t>JJM </a:t>
            </a:r>
            <a:r>
              <a:rPr lang="es-PE" altLang="es-ES" sz="7200" b="1" dirty="0">
                <a:solidFill>
                  <a:schemeClr val="accent4">
                    <a:lumMod val="50000"/>
                  </a:schemeClr>
                </a:solidFill>
                <a:latin typeface="Candara" panose="020E0502030303020204" pitchFamily="34" charset="0"/>
                <a:ea typeface="ＭＳ Ｐゴシック" pitchFamily="34" charset="-128"/>
              </a:rPr>
              <a:t>INVENTARLINE</a:t>
            </a:r>
            <a:endParaRPr lang="es-PE" altLang="es-ES" sz="7200" b="1" dirty="0">
              <a:solidFill>
                <a:schemeClr val="accent4">
                  <a:lumMod val="50000"/>
                </a:schemeClr>
              </a:solidFill>
              <a:latin typeface="Candara" panose="020E0502030303020204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01865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>
            <a:normAutofit/>
          </a:bodyPr>
          <a:lstStyle/>
          <a:p>
            <a:r>
              <a:rPr lang="es-PE" altLang="es-ES" sz="4800" dirty="0">
                <a:latin typeface="Candara" panose="020E0502030303020204" pitchFamily="34" charset="0"/>
              </a:rPr>
              <a:t>Entradas y salidas del proceso</a:t>
            </a:r>
            <a:endParaRPr lang="es-PE" sz="4800" dirty="0"/>
          </a:p>
        </p:txBody>
      </p:sp>
      <p:sp>
        <p:nvSpPr>
          <p:cNvPr id="4" name="AutoShape 13"/>
          <p:cNvSpPr>
            <a:spLocks noChangeArrowheads="1"/>
          </p:cNvSpPr>
          <p:nvPr/>
        </p:nvSpPr>
        <p:spPr bwMode="auto">
          <a:xfrm>
            <a:off x="1484310" y="2381249"/>
            <a:ext cx="3135237" cy="3619354"/>
          </a:xfrm>
          <a:prstGeom prst="rightArrow">
            <a:avLst>
              <a:gd name="adj1" fmla="val 50000"/>
              <a:gd name="adj2" fmla="val 25000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>
            <a:flatTx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PE" altLang="es-ES" sz="1600" b="1" dirty="0"/>
              <a:t>Entradas:</a:t>
            </a:r>
            <a:r>
              <a:rPr lang="es-PE" altLang="es-ES" sz="1600" dirty="0"/>
              <a:t/>
            </a:r>
            <a:br>
              <a:rPr lang="es-PE" altLang="es-ES" sz="1600" dirty="0"/>
            </a:br>
            <a:r>
              <a:rPr lang="es-PE" altLang="es-ES" sz="1600" dirty="0"/>
              <a:t>- Ficha de Datos</a:t>
            </a:r>
          </a:p>
          <a:p>
            <a:pPr eaLnBrk="1" hangingPunct="1">
              <a:buFontTx/>
              <a:buChar char="-"/>
            </a:pPr>
            <a:r>
              <a:rPr lang="es-PE" altLang="es-ES" sz="1600" dirty="0"/>
              <a:t> Propuesta Aprobada</a:t>
            </a:r>
            <a:endParaRPr lang="es-ES" altLang="es-ES" sz="1600" dirty="0"/>
          </a:p>
        </p:txBody>
      </p:sp>
      <p:sp>
        <p:nvSpPr>
          <p:cNvPr id="5" name="AutoShape 15"/>
          <p:cNvSpPr>
            <a:spLocks noChangeArrowheads="1"/>
          </p:cNvSpPr>
          <p:nvPr/>
        </p:nvSpPr>
        <p:spPr bwMode="auto">
          <a:xfrm>
            <a:off x="5019274" y="2934470"/>
            <a:ext cx="2886090" cy="2280524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>
            <a:flatTx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PE" altLang="es-ES" sz="1600" dirty="0"/>
              <a:t>Proceso de Gestión de Proyectos</a:t>
            </a:r>
            <a:endParaRPr lang="es-ES" altLang="es-ES" sz="1600" dirty="0"/>
          </a:p>
        </p:txBody>
      </p:sp>
      <p:sp>
        <p:nvSpPr>
          <p:cNvPr id="6" name="AutoShape 17"/>
          <p:cNvSpPr>
            <a:spLocks noChangeArrowheads="1"/>
          </p:cNvSpPr>
          <p:nvPr/>
        </p:nvSpPr>
        <p:spPr bwMode="auto">
          <a:xfrm>
            <a:off x="8247619" y="2382983"/>
            <a:ext cx="3218891" cy="3619355"/>
          </a:xfrm>
          <a:prstGeom prst="rightArrow">
            <a:avLst>
              <a:gd name="adj1" fmla="val 50000"/>
              <a:gd name="adj2" fmla="val 25000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>
            <a:flatTx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PE" altLang="es-ES" sz="1600" b="1" dirty="0"/>
              <a:t>Salidas:</a:t>
            </a:r>
            <a:r>
              <a:rPr lang="es-PE" altLang="es-ES" sz="1600" dirty="0"/>
              <a:t/>
            </a:r>
            <a:br>
              <a:rPr lang="es-PE" altLang="es-ES" sz="1600" dirty="0"/>
            </a:br>
            <a:r>
              <a:rPr lang="es-PE" altLang="es-ES" sz="1500" dirty="0"/>
              <a:t>- Plan del Proyecto</a:t>
            </a:r>
          </a:p>
          <a:p>
            <a:pPr eaLnBrk="1" hangingPunct="1">
              <a:buFontTx/>
              <a:buChar char="-"/>
            </a:pPr>
            <a:r>
              <a:rPr lang="es-PE" altLang="es-ES" sz="1500" dirty="0"/>
              <a:t> Entregables comprometidos</a:t>
            </a:r>
          </a:p>
          <a:p>
            <a:pPr eaLnBrk="1" hangingPunct="1">
              <a:buFontTx/>
              <a:buChar char="-"/>
            </a:pPr>
            <a:endParaRPr lang="es-ES" altLang="es-ES" sz="1500" dirty="0"/>
          </a:p>
        </p:txBody>
      </p:sp>
    </p:spTree>
    <p:extLst>
      <p:ext uri="{BB962C8B-B14F-4D97-AF65-F5344CB8AC3E}">
        <p14:creationId xmlns:p14="http://schemas.microsoft.com/office/powerpoint/2010/main" val="1577748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32026" y="1524000"/>
            <a:ext cx="9159874" cy="3886199"/>
          </a:xfrm>
        </p:spPr>
        <p:txBody>
          <a:bodyPr>
            <a:noAutofit/>
          </a:bodyPr>
          <a:lstStyle/>
          <a:p>
            <a:pPr algn="l"/>
            <a:r>
              <a:rPr lang="es-PE" dirty="0" smtClean="0">
                <a:latin typeface="Candara" panose="020E0502030303020204" pitchFamily="34" charset="0"/>
              </a:rPr>
              <a:t>5. </a:t>
            </a:r>
            <a:r>
              <a:rPr lang="es-PE" sz="6000" dirty="0" smtClean="0">
                <a:latin typeface="Candara" panose="020E0502030303020204" pitchFamily="34" charset="0"/>
              </a:rPr>
              <a:t>Procesos de Gestión de Proyectos</a:t>
            </a:r>
            <a:br>
              <a:rPr lang="es-PE" sz="6000" dirty="0" smtClean="0">
                <a:latin typeface="Candara" panose="020E0502030303020204" pitchFamily="34" charset="0"/>
              </a:rPr>
            </a:br>
            <a:r>
              <a:rPr lang="es-PE" sz="6000" dirty="0">
                <a:latin typeface="Candara" panose="020E0502030303020204" pitchFamily="34" charset="0"/>
              </a:rPr>
              <a:t>	</a:t>
            </a:r>
            <a:r>
              <a:rPr lang="es-PE" sz="2800" dirty="0" smtClean="0">
                <a:latin typeface="Candara" panose="020E0502030303020204" pitchFamily="34" charset="0"/>
              </a:rPr>
              <a:t>1. </a:t>
            </a:r>
            <a:r>
              <a:rPr lang="es-PE" sz="6000" dirty="0" smtClean="0">
                <a:latin typeface="Candara" panose="020E0502030303020204" pitchFamily="34" charset="0"/>
              </a:rPr>
              <a:t>Subprocesos</a:t>
            </a:r>
            <a:endParaRPr lang="es-PE" sz="60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9481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84356" y="254121"/>
            <a:ext cx="10018713" cy="1752599"/>
          </a:xfrm>
        </p:spPr>
        <p:txBody>
          <a:bodyPr>
            <a:normAutofit/>
          </a:bodyPr>
          <a:lstStyle/>
          <a:p>
            <a:r>
              <a:rPr lang="es-PE" altLang="es-ES" sz="4800" dirty="0">
                <a:latin typeface="Candara" panose="020E0502030303020204" pitchFamily="34" charset="0"/>
              </a:rPr>
              <a:t>Subprocesos del Proceso de Gestión de </a:t>
            </a:r>
            <a:r>
              <a:rPr lang="es-PE" altLang="es-ES" sz="4800" dirty="0" smtClean="0">
                <a:latin typeface="Candara" panose="020E0502030303020204" pitchFamily="34" charset="0"/>
              </a:rPr>
              <a:t>Proyectos</a:t>
            </a:r>
            <a:endParaRPr lang="es-PE" sz="4800" dirty="0">
              <a:latin typeface="Candara" panose="020E0502030303020204" pitchFamily="34" charset="0"/>
            </a:endParaRPr>
          </a:p>
        </p:txBody>
      </p:sp>
      <p:grpSp>
        <p:nvGrpSpPr>
          <p:cNvPr id="4097" name="Grupo 4096"/>
          <p:cNvGrpSpPr/>
          <p:nvPr/>
        </p:nvGrpSpPr>
        <p:grpSpPr>
          <a:xfrm>
            <a:off x="596966" y="2438395"/>
            <a:ext cx="11084638" cy="4159348"/>
            <a:chOff x="596966" y="2438395"/>
            <a:chExt cx="11084638" cy="4159348"/>
          </a:xfrm>
        </p:grpSpPr>
        <p:grpSp>
          <p:nvGrpSpPr>
            <p:cNvPr id="7" name="Group 89"/>
            <p:cNvGrpSpPr>
              <a:grpSpLocks/>
            </p:cNvGrpSpPr>
            <p:nvPr/>
          </p:nvGrpSpPr>
          <p:grpSpPr bwMode="auto">
            <a:xfrm>
              <a:off x="7663786" y="2448113"/>
              <a:ext cx="1302605" cy="1763101"/>
              <a:chOff x="2154" y="1389"/>
              <a:chExt cx="607" cy="726"/>
            </a:xfrm>
          </p:grpSpPr>
          <p:sp>
            <p:nvSpPr>
              <p:cNvPr id="28" name="Rectangle 70"/>
              <p:cNvSpPr>
                <a:spLocks noChangeArrowheads="1"/>
              </p:cNvSpPr>
              <p:nvPr/>
            </p:nvSpPr>
            <p:spPr bwMode="auto">
              <a:xfrm>
                <a:off x="2154" y="1546"/>
                <a:ext cx="607" cy="413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110000"/>
                  </a:lnSpc>
                </a:pPr>
                <a:r>
                  <a:rPr lang="es-PE" altLang="es-ES" sz="1100" dirty="0">
                    <a:solidFill>
                      <a:sysClr val="windowText" lastClr="000000"/>
                    </a:solidFill>
                    <a:latin typeface="Candara" panose="020E0502030303020204" pitchFamily="34" charset="0"/>
                  </a:rPr>
                  <a:t>Cierre</a:t>
                </a:r>
                <a:endParaRPr lang="es-ES" altLang="es-ES" sz="1100" dirty="0">
                  <a:solidFill>
                    <a:sysClr val="windowText" lastClr="000000"/>
                  </a:solidFill>
                  <a:latin typeface="Candara" panose="020E0502030303020204" pitchFamily="34" charset="0"/>
                </a:endParaRPr>
              </a:p>
            </p:txBody>
          </p:sp>
          <p:sp>
            <p:nvSpPr>
              <p:cNvPr id="29" name="Rectangle 71"/>
              <p:cNvSpPr>
                <a:spLocks noChangeArrowheads="1"/>
              </p:cNvSpPr>
              <p:nvPr/>
            </p:nvSpPr>
            <p:spPr bwMode="auto">
              <a:xfrm>
                <a:off x="2154" y="1389"/>
                <a:ext cx="607" cy="159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s-PE" altLang="es-ES" sz="1100" b="1">
                    <a:solidFill>
                      <a:sysClr val="windowText" lastClr="000000"/>
                    </a:solidFill>
                    <a:latin typeface="Candara" panose="020E0502030303020204" pitchFamily="34" charset="0"/>
                  </a:rPr>
                  <a:t>(3) Coordinador Empresa</a:t>
                </a:r>
                <a:endParaRPr lang="es-ES" altLang="es-ES" sz="1100" b="1">
                  <a:solidFill>
                    <a:sysClr val="windowText" lastClr="000000"/>
                  </a:solidFill>
                  <a:latin typeface="Candara" panose="020E0502030303020204" pitchFamily="34" charset="0"/>
                </a:endParaRPr>
              </a:p>
            </p:txBody>
          </p:sp>
          <p:sp>
            <p:nvSpPr>
              <p:cNvPr id="30" name="Rectangle 72"/>
              <p:cNvSpPr>
                <a:spLocks noChangeArrowheads="1"/>
              </p:cNvSpPr>
              <p:nvPr/>
            </p:nvSpPr>
            <p:spPr bwMode="auto">
              <a:xfrm>
                <a:off x="2154" y="1959"/>
                <a:ext cx="607" cy="15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s-PE" altLang="es-ES" sz="1100" b="1">
                    <a:solidFill>
                      <a:sysClr val="windowText" lastClr="000000"/>
                    </a:solidFill>
                    <a:latin typeface="Candara" panose="020E0502030303020204" pitchFamily="34" charset="0"/>
                  </a:rPr>
                  <a:t>LA, OM</a:t>
                </a:r>
              </a:p>
            </p:txBody>
          </p:sp>
        </p:grpSp>
        <p:grpSp>
          <p:nvGrpSpPr>
            <p:cNvPr id="9" name="Group 124"/>
            <p:cNvGrpSpPr>
              <a:grpSpLocks/>
            </p:cNvGrpSpPr>
            <p:nvPr/>
          </p:nvGrpSpPr>
          <p:grpSpPr bwMode="auto">
            <a:xfrm>
              <a:off x="4136696" y="2438395"/>
              <a:ext cx="1304999" cy="1801955"/>
              <a:chOff x="612" y="1389"/>
              <a:chExt cx="607" cy="726"/>
            </a:xfrm>
          </p:grpSpPr>
          <p:sp>
            <p:nvSpPr>
              <p:cNvPr id="23" name="Rectangle 125"/>
              <p:cNvSpPr>
                <a:spLocks noChangeArrowheads="1"/>
              </p:cNvSpPr>
              <p:nvPr/>
            </p:nvSpPr>
            <p:spPr bwMode="auto">
              <a:xfrm>
                <a:off x="612" y="1546"/>
                <a:ext cx="607" cy="413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s-PE" altLang="es-ES" sz="1100" dirty="0" smtClean="0">
                    <a:latin typeface="Candara" panose="020E0502030303020204" pitchFamily="34" charset="0"/>
                  </a:rPr>
                  <a:t>Planificación</a:t>
                </a:r>
                <a:endParaRPr lang="es-ES" altLang="es-ES" sz="1100" dirty="0">
                  <a:latin typeface="Candara" panose="020E0502030303020204" pitchFamily="34" charset="0"/>
                </a:endParaRPr>
              </a:p>
            </p:txBody>
          </p:sp>
          <p:sp>
            <p:nvSpPr>
              <p:cNvPr id="24" name="Rectangle 126"/>
              <p:cNvSpPr>
                <a:spLocks noChangeArrowheads="1"/>
              </p:cNvSpPr>
              <p:nvPr/>
            </p:nvSpPr>
            <p:spPr bwMode="auto">
              <a:xfrm>
                <a:off x="612" y="1389"/>
                <a:ext cx="607" cy="159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s-PE" altLang="es-ES" sz="1100" b="1" dirty="0">
                    <a:solidFill>
                      <a:sysClr val="windowText" lastClr="000000"/>
                    </a:solidFill>
                    <a:latin typeface="Candara" panose="020E0502030303020204" pitchFamily="34" charset="0"/>
                  </a:rPr>
                  <a:t>(1) Coordinador Empresa</a:t>
                </a:r>
                <a:endParaRPr lang="es-ES" altLang="es-ES" sz="1100" b="1" dirty="0">
                  <a:solidFill>
                    <a:sysClr val="windowText" lastClr="000000"/>
                  </a:solidFill>
                  <a:latin typeface="Candara" panose="020E0502030303020204" pitchFamily="34" charset="0"/>
                </a:endParaRPr>
              </a:p>
            </p:txBody>
          </p:sp>
          <p:sp>
            <p:nvSpPr>
              <p:cNvPr id="25" name="Rectangle 127"/>
              <p:cNvSpPr>
                <a:spLocks noChangeArrowheads="1"/>
              </p:cNvSpPr>
              <p:nvPr/>
            </p:nvSpPr>
            <p:spPr bwMode="auto">
              <a:xfrm>
                <a:off x="612" y="1959"/>
                <a:ext cx="607" cy="15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s-PE" altLang="es-ES" sz="1100" b="1" dirty="0">
                    <a:solidFill>
                      <a:sysClr val="windowText" lastClr="000000"/>
                    </a:solidFill>
                    <a:latin typeface="Candara" panose="020E0502030303020204" pitchFamily="34" charset="0"/>
                  </a:rPr>
                  <a:t>Plan del Proyecto</a:t>
                </a:r>
              </a:p>
            </p:txBody>
          </p:sp>
        </p:grpSp>
        <p:grpSp>
          <p:nvGrpSpPr>
            <p:cNvPr id="10" name="Group 160"/>
            <p:cNvGrpSpPr>
              <a:grpSpLocks/>
            </p:cNvGrpSpPr>
            <p:nvPr/>
          </p:nvGrpSpPr>
          <p:grpSpPr bwMode="auto">
            <a:xfrm>
              <a:off x="5839181" y="2450541"/>
              <a:ext cx="1412752" cy="1763101"/>
              <a:chOff x="2154" y="1389"/>
              <a:chExt cx="607" cy="726"/>
            </a:xfrm>
          </p:grpSpPr>
          <p:sp>
            <p:nvSpPr>
              <p:cNvPr id="20" name="Rectangle 161"/>
              <p:cNvSpPr>
                <a:spLocks noChangeArrowheads="1"/>
              </p:cNvSpPr>
              <p:nvPr/>
            </p:nvSpPr>
            <p:spPr bwMode="auto">
              <a:xfrm>
                <a:off x="2154" y="1546"/>
                <a:ext cx="607" cy="413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110000"/>
                  </a:lnSpc>
                </a:pPr>
                <a:r>
                  <a:rPr lang="es-PE" altLang="es-ES" sz="1100" dirty="0">
                    <a:solidFill>
                      <a:sysClr val="windowText" lastClr="000000"/>
                    </a:solidFill>
                    <a:latin typeface="Candara" panose="020E0502030303020204" pitchFamily="34" charset="0"/>
                  </a:rPr>
                  <a:t>Ejecución, Seguimiento y Control</a:t>
                </a:r>
                <a:endParaRPr lang="es-ES" altLang="es-ES" sz="1100" dirty="0">
                  <a:solidFill>
                    <a:sysClr val="windowText" lastClr="000000"/>
                  </a:solidFill>
                  <a:latin typeface="Candara" panose="020E0502030303020204" pitchFamily="34" charset="0"/>
                </a:endParaRPr>
              </a:p>
            </p:txBody>
          </p:sp>
          <p:sp>
            <p:nvSpPr>
              <p:cNvPr id="21" name="Rectangle 162"/>
              <p:cNvSpPr>
                <a:spLocks noChangeArrowheads="1"/>
              </p:cNvSpPr>
              <p:nvPr/>
            </p:nvSpPr>
            <p:spPr bwMode="auto">
              <a:xfrm>
                <a:off x="2154" y="1389"/>
                <a:ext cx="607" cy="159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s-PE" altLang="es-ES" sz="1100" b="1">
                    <a:solidFill>
                      <a:sysClr val="windowText" lastClr="000000"/>
                    </a:solidFill>
                    <a:latin typeface="Candara" panose="020E0502030303020204" pitchFamily="34" charset="0"/>
                  </a:rPr>
                  <a:t>(2) Coordinador Empresa</a:t>
                </a:r>
                <a:endParaRPr lang="es-ES" altLang="es-ES" sz="1100" b="1">
                  <a:solidFill>
                    <a:sysClr val="windowText" lastClr="000000"/>
                  </a:solidFill>
                  <a:latin typeface="Candara" panose="020E0502030303020204" pitchFamily="34" charset="0"/>
                </a:endParaRPr>
              </a:p>
            </p:txBody>
          </p:sp>
          <p:sp>
            <p:nvSpPr>
              <p:cNvPr id="22" name="Rectangle 163"/>
              <p:cNvSpPr>
                <a:spLocks noChangeArrowheads="1"/>
              </p:cNvSpPr>
              <p:nvPr/>
            </p:nvSpPr>
            <p:spPr bwMode="auto">
              <a:xfrm>
                <a:off x="2154" y="1959"/>
                <a:ext cx="607" cy="15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s-PE" altLang="es-ES" sz="1100" b="1">
                    <a:solidFill>
                      <a:sysClr val="windowText" lastClr="000000"/>
                    </a:solidFill>
                    <a:latin typeface="Candara" panose="020E0502030303020204" pitchFamily="34" charset="0"/>
                  </a:rPr>
                  <a:t>Plantillas</a:t>
                </a:r>
              </a:p>
            </p:txBody>
          </p:sp>
        </p:grpSp>
        <p:grpSp>
          <p:nvGrpSpPr>
            <p:cNvPr id="45" name="Grupo 44"/>
            <p:cNvGrpSpPr/>
            <p:nvPr/>
          </p:nvGrpSpPr>
          <p:grpSpPr>
            <a:xfrm>
              <a:off x="596966" y="2483661"/>
              <a:ext cx="2635278" cy="1919999"/>
              <a:chOff x="690995" y="1984348"/>
              <a:chExt cx="2635278" cy="1919999"/>
            </a:xfrm>
          </p:grpSpPr>
          <p:sp>
            <p:nvSpPr>
              <p:cNvPr id="27" name="Rectangle 109"/>
              <p:cNvSpPr>
                <a:spLocks noChangeArrowheads="1"/>
              </p:cNvSpPr>
              <p:nvPr/>
            </p:nvSpPr>
            <p:spPr bwMode="auto">
              <a:xfrm>
                <a:off x="1040971" y="2054354"/>
                <a:ext cx="1666568" cy="4370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s-PE" altLang="es-ES" sz="1400" b="1" dirty="0">
                    <a:latin typeface="Candara" panose="020E0502030303020204" pitchFamily="34" charset="0"/>
                  </a:rPr>
                  <a:t>Gestor de Demanda</a:t>
                </a:r>
                <a:endParaRPr lang="es-ES" altLang="es-ES" sz="1400" b="1" dirty="0">
                  <a:latin typeface="Candara" panose="020E0502030303020204" pitchFamily="34" charset="0"/>
                </a:endParaRPr>
              </a:p>
            </p:txBody>
          </p:sp>
          <p:sp>
            <p:nvSpPr>
              <p:cNvPr id="17" name="Rectangle 204"/>
              <p:cNvSpPr>
                <a:spLocks noChangeArrowheads="1"/>
              </p:cNvSpPr>
              <p:nvPr/>
            </p:nvSpPr>
            <p:spPr bwMode="auto">
              <a:xfrm>
                <a:off x="2241568" y="3502962"/>
                <a:ext cx="1084705" cy="4013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s-PE" altLang="es-ES" sz="1200" b="1" dirty="0">
                    <a:latin typeface="Candara" panose="020E0502030303020204" pitchFamily="34" charset="0"/>
                  </a:rPr>
                  <a:t>Propuesta Aprobada</a:t>
                </a:r>
                <a:endParaRPr lang="es-ES" altLang="es-ES" sz="1200" b="1" dirty="0">
                  <a:latin typeface="Candara" panose="020E0502030303020204" pitchFamily="34" charset="0"/>
                </a:endParaRPr>
              </a:p>
            </p:txBody>
          </p:sp>
          <p:pic>
            <p:nvPicPr>
              <p:cNvPr id="4100" name="Picture 4" descr="https://encrypted-tbn1.gstatic.com/images?q=tbn:ANd9GcQNBJCXgGqbSqZI57TLpcKNLtBBud_ofIur2eySgSj-HinQ0GWP_513KQ4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0995" y="1984348"/>
                <a:ext cx="587390" cy="16905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39" name="Conector recto de flecha 38"/>
              <p:cNvCxnSpPr/>
              <p:nvPr/>
            </p:nvCxnSpPr>
            <p:spPr>
              <a:xfrm flipV="1">
                <a:off x="1484311" y="2836675"/>
                <a:ext cx="732416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4" name="Imagen 4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41568" y="2421144"/>
                <a:ext cx="968473" cy="968473"/>
              </a:xfrm>
              <a:prstGeom prst="rect">
                <a:avLst/>
              </a:prstGeom>
            </p:spPr>
          </p:pic>
        </p:grpSp>
        <p:grpSp>
          <p:nvGrpSpPr>
            <p:cNvPr id="4096" name="Grupo 4095"/>
            <p:cNvGrpSpPr/>
            <p:nvPr/>
          </p:nvGrpSpPr>
          <p:grpSpPr>
            <a:xfrm>
              <a:off x="3232244" y="3324304"/>
              <a:ext cx="8449360" cy="3273439"/>
              <a:chOff x="3232244" y="3324304"/>
              <a:chExt cx="8449360" cy="3273439"/>
            </a:xfrm>
          </p:grpSpPr>
          <p:grpSp>
            <p:nvGrpSpPr>
              <p:cNvPr id="47" name="Grupo 46"/>
              <p:cNvGrpSpPr/>
              <p:nvPr/>
            </p:nvGrpSpPr>
            <p:grpSpPr>
              <a:xfrm>
                <a:off x="8315088" y="4403660"/>
                <a:ext cx="3366516" cy="2194083"/>
                <a:chOff x="8297613" y="4303514"/>
                <a:chExt cx="3366516" cy="2194083"/>
              </a:xfrm>
            </p:grpSpPr>
            <p:sp>
              <p:nvSpPr>
                <p:cNvPr id="32" name="Rectangle 195"/>
                <p:cNvSpPr>
                  <a:spLocks noChangeArrowheads="1"/>
                </p:cNvSpPr>
                <p:nvPr/>
              </p:nvSpPr>
              <p:spPr bwMode="auto">
                <a:xfrm>
                  <a:off x="8297613" y="5722001"/>
                  <a:ext cx="1321761" cy="38779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lnSpc>
                      <a:spcPct val="80000"/>
                    </a:lnSpc>
                    <a:spcBef>
                      <a:spcPct val="50000"/>
                    </a:spcBef>
                  </a:pPr>
                  <a:r>
                    <a:rPr lang="es-ES" altLang="es-ES" sz="1200" b="1" dirty="0">
                      <a:latin typeface="Candara" panose="020E0502030303020204" pitchFamily="34" charset="0"/>
                    </a:rPr>
                    <a:t>Archivos del Proyecto</a:t>
                  </a:r>
                </a:p>
              </p:txBody>
            </p:sp>
            <p:sp>
              <p:nvSpPr>
                <p:cNvPr id="19" name="Rectangle 200"/>
                <p:cNvSpPr>
                  <a:spLocks noChangeArrowheads="1"/>
                </p:cNvSpPr>
                <p:nvPr/>
              </p:nvSpPr>
              <p:spPr bwMode="auto">
                <a:xfrm>
                  <a:off x="9997561" y="6109799"/>
                  <a:ext cx="1666568" cy="38779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lnSpc>
                      <a:spcPct val="80000"/>
                    </a:lnSpc>
                    <a:spcBef>
                      <a:spcPct val="50000"/>
                    </a:spcBef>
                  </a:pPr>
                  <a:r>
                    <a:rPr lang="es-PE" altLang="es-ES" sz="1200" b="1" dirty="0">
                      <a:latin typeface="Candara" panose="020E0502030303020204" pitchFamily="34" charset="0"/>
                    </a:rPr>
                    <a:t>Gestor de la Configuración</a:t>
                  </a:r>
                  <a:endParaRPr lang="es-ES" altLang="es-ES" sz="1200" b="1" dirty="0">
                    <a:latin typeface="Candara" panose="020E0502030303020204" pitchFamily="34" charset="0"/>
                  </a:endParaRPr>
                </a:p>
              </p:txBody>
            </p:sp>
            <p:cxnSp>
              <p:nvCxnSpPr>
                <p:cNvPr id="14" name="AutoShape 201"/>
                <p:cNvCxnSpPr>
                  <a:cxnSpLocks noChangeShapeType="1"/>
                </p:cNvCxnSpPr>
                <p:nvPr/>
              </p:nvCxnSpPr>
              <p:spPr bwMode="auto">
                <a:xfrm>
                  <a:off x="9619374" y="5291903"/>
                  <a:ext cx="512422" cy="0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pic>
              <p:nvPicPr>
                <p:cNvPr id="4098" name="Picture 2" descr="https://encrypted-tbn3.gstatic.com/images?q=tbn:ANd9GcQcoS-MqkhDDRYjJDHLLF54EDYq5mjGIgaX_Rg0FuWZQjI-K_zE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270675" y="4303514"/>
                  <a:ext cx="855954" cy="171190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6" name="Imagen 45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390286" y="4739299"/>
                  <a:ext cx="1136417" cy="840339"/>
                </a:xfrm>
                <a:prstGeom prst="rect">
                  <a:avLst/>
                </a:prstGeom>
              </p:spPr>
            </p:pic>
          </p:grpSp>
          <p:cxnSp>
            <p:nvCxnSpPr>
              <p:cNvPr id="56" name="Conector recto 55"/>
              <p:cNvCxnSpPr/>
              <p:nvPr/>
            </p:nvCxnSpPr>
            <p:spPr>
              <a:xfrm>
                <a:off x="7980218" y="4211214"/>
                <a:ext cx="13855" cy="10484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Conector recto 58"/>
              <p:cNvCxnSpPr>
                <a:endCxn id="46" idx="1"/>
              </p:cNvCxnSpPr>
              <p:nvPr/>
            </p:nvCxnSpPr>
            <p:spPr>
              <a:xfrm>
                <a:off x="7994073" y="5259614"/>
                <a:ext cx="413688" cy="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3" name="Grupo 62"/>
              <p:cNvGrpSpPr/>
              <p:nvPr/>
            </p:nvGrpSpPr>
            <p:grpSpPr>
              <a:xfrm>
                <a:off x="3232244" y="3324304"/>
                <a:ext cx="4347903" cy="80389"/>
                <a:chOff x="3232244" y="3324304"/>
                <a:chExt cx="4347903" cy="80389"/>
              </a:xfrm>
            </p:grpSpPr>
            <p:cxnSp>
              <p:nvCxnSpPr>
                <p:cNvPr id="49" name="Conector recto de flecha 48"/>
                <p:cNvCxnSpPr/>
                <p:nvPr/>
              </p:nvCxnSpPr>
              <p:spPr>
                <a:xfrm>
                  <a:off x="3232244" y="3404693"/>
                  <a:ext cx="757865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Conector recto de flecha 61"/>
                <p:cNvCxnSpPr/>
                <p:nvPr/>
              </p:nvCxnSpPr>
              <p:spPr>
                <a:xfrm flipV="1">
                  <a:off x="5483260" y="3335988"/>
                  <a:ext cx="238669" cy="462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Conector recto de flecha 64"/>
                <p:cNvCxnSpPr/>
                <p:nvPr/>
              </p:nvCxnSpPr>
              <p:spPr>
                <a:xfrm flipV="1">
                  <a:off x="7341478" y="3324304"/>
                  <a:ext cx="238669" cy="462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1734663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51736" y="143811"/>
            <a:ext cx="9256669" cy="914400"/>
          </a:xfrm>
        </p:spPr>
        <p:txBody>
          <a:bodyPr>
            <a:normAutofit fontScale="90000"/>
          </a:bodyPr>
          <a:lstStyle/>
          <a:p>
            <a:r>
              <a:rPr lang="es-PE" sz="6600" dirty="0" smtClean="0">
                <a:latin typeface="Candara" panose="020E0502030303020204" pitchFamily="34" charset="0"/>
              </a:rPr>
              <a:t>Contenido</a:t>
            </a:r>
            <a:endParaRPr lang="es-PE" sz="6600" dirty="0">
              <a:latin typeface="Candara" panose="020E0502030303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038103" y="1005624"/>
            <a:ext cx="4800579" cy="585237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s-PE" dirty="0"/>
              <a:t>Objetivo y alcance del </a:t>
            </a:r>
            <a:r>
              <a:rPr lang="es-PE" dirty="0" smtClean="0"/>
              <a:t>proceso.</a:t>
            </a:r>
            <a:endParaRPr lang="es-PE" dirty="0"/>
          </a:p>
          <a:p>
            <a:pPr marL="457200" indent="-457200">
              <a:buFont typeface="+mj-lt"/>
              <a:buAutoNum type="arabicPeriod"/>
            </a:pPr>
            <a:r>
              <a:rPr lang="es-PE" dirty="0"/>
              <a:t>Términos y </a:t>
            </a:r>
            <a:r>
              <a:rPr lang="es-PE" dirty="0" smtClean="0"/>
              <a:t>definiciones.</a:t>
            </a:r>
            <a:endParaRPr lang="es-PE" dirty="0"/>
          </a:p>
          <a:p>
            <a:pPr marL="457200" indent="-457200">
              <a:buFont typeface="+mj-lt"/>
              <a:buAutoNum type="arabicPeriod"/>
            </a:pPr>
            <a:r>
              <a:rPr lang="es-PE" dirty="0"/>
              <a:t>Roles y </a:t>
            </a:r>
            <a:r>
              <a:rPr lang="es-PE" dirty="0" smtClean="0"/>
              <a:t>responsabilidades.</a:t>
            </a:r>
            <a:endParaRPr lang="es-PE" dirty="0"/>
          </a:p>
          <a:p>
            <a:pPr marL="457200" indent="-457200">
              <a:buFont typeface="+mj-lt"/>
              <a:buAutoNum type="arabicPeriod"/>
            </a:pPr>
            <a:r>
              <a:rPr lang="es-PE" dirty="0"/>
              <a:t>Entradas y salidas del </a:t>
            </a:r>
            <a:r>
              <a:rPr lang="es-PE" dirty="0" smtClean="0"/>
              <a:t>proceso.</a:t>
            </a:r>
            <a:endParaRPr lang="es-PE" dirty="0"/>
          </a:p>
          <a:p>
            <a:pPr marL="457200" indent="-457200">
              <a:buFont typeface="+mj-lt"/>
              <a:buAutoNum type="arabicPeriod"/>
            </a:pPr>
            <a:r>
              <a:rPr lang="es-PE" dirty="0"/>
              <a:t>Descripción del </a:t>
            </a:r>
            <a:r>
              <a:rPr lang="es-PE" dirty="0" smtClean="0"/>
              <a:t>proceso.</a:t>
            </a:r>
            <a:endParaRPr lang="es-PE" dirty="0"/>
          </a:p>
          <a:p>
            <a:pPr marL="914400" lvl="1" indent="-457200">
              <a:buFont typeface="+mj-lt"/>
              <a:buAutoNum type="arabicPeriod"/>
            </a:pPr>
            <a:r>
              <a:rPr lang="es-PE" dirty="0" smtClean="0"/>
              <a:t>Subprocesos.</a:t>
            </a:r>
            <a:endParaRPr lang="es-PE" dirty="0"/>
          </a:p>
          <a:p>
            <a:pPr marL="914400" lvl="1" indent="-457200">
              <a:buFont typeface="+mj-lt"/>
              <a:buAutoNum type="arabicPeriod"/>
            </a:pPr>
            <a:r>
              <a:rPr lang="es-PE" dirty="0" smtClean="0"/>
              <a:t>Actividades.</a:t>
            </a:r>
            <a:endParaRPr lang="es-PE" dirty="0"/>
          </a:p>
          <a:p>
            <a:pPr marL="914400" lvl="1" indent="-457200">
              <a:buFont typeface="+mj-lt"/>
              <a:buAutoNum type="arabicPeriod"/>
            </a:pPr>
            <a:r>
              <a:rPr lang="es-PE" dirty="0" smtClean="0"/>
              <a:t>Tareas.</a:t>
            </a:r>
            <a:endParaRPr lang="es-PE" dirty="0"/>
          </a:p>
          <a:p>
            <a:pPr marL="457200" indent="-457200">
              <a:buFont typeface="+mj-lt"/>
              <a:buAutoNum type="arabicPeriod"/>
            </a:pPr>
            <a:r>
              <a:rPr lang="es-PE" dirty="0"/>
              <a:t>Métricas del </a:t>
            </a:r>
            <a:r>
              <a:rPr lang="es-PE" dirty="0" smtClean="0"/>
              <a:t>proceso.</a:t>
            </a:r>
            <a:endParaRPr lang="es-PE" dirty="0"/>
          </a:p>
          <a:p>
            <a:pPr marL="457200" indent="-457200">
              <a:buFont typeface="+mj-lt"/>
              <a:buAutoNum type="arabicPeriod"/>
            </a:pPr>
            <a:r>
              <a:rPr lang="es-PE" dirty="0"/>
              <a:t>Artefactos del </a:t>
            </a:r>
            <a:r>
              <a:rPr lang="es-PE" dirty="0" smtClean="0"/>
              <a:t>proceso.</a:t>
            </a:r>
            <a:endParaRPr lang="es-PE" dirty="0"/>
          </a:p>
          <a:p>
            <a:pPr marL="457200" indent="-457200">
              <a:buFont typeface="+mj-lt"/>
              <a:buAutoNum type="arabicPeriod"/>
            </a:pPr>
            <a:r>
              <a:rPr lang="es-PE" dirty="0"/>
              <a:t>Historial de </a:t>
            </a:r>
            <a:r>
              <a:rPr lang="es-PE" dirty="0" smtClean="0"/>
              <a:t>revisiones.</a:t>
            </a:r>
            <a:endParaRPr lang="es-PE" dirty="0"/>
          </a:p>
        </p:txBody>
      </p:sp>
      <p:pic>
        <p:nvPicPr>
          <p:cNvPr id="1026" name="Picture 2" descr="Resultado de imagen para p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5023" y="2706173"/>
            <a:ext cx="2143125" cy="21431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38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03252" y="2308538"/>
            <a:ext cx="9990766" cy="2662707"/>
          </a:xfrm>
        </p:spPr>
        <p:txBody>
          <a:bodyPr>
            <a:normAutofit fontScale="90000"/>
          </a:bodyPr>
          <a:lstStyle/>
          <a:p>
            <a:r>
              <a:rPr lang="es-PE" altLang="es-ES" sz="6700" dirty="0">
                <a:latin typeface="Candara" panose="020E0502030303020204" pitchFamily="34" charset="0"/>
                <a:ea typeface="ＭＳ Ｐゴシック" pitchFamily="34" charset="-128"/>
              </a:rPr>
              <a:t>1. Objetivo y alcance del </a:t>
            </a:r>
            <a:r>
              <a:rPr lang="es-PE" altLang="es-ES" sz="6700" dirty="0" smtClean="0">
                <a:latin typeface="Candara" panose="020E0502030303020204" pitchFamily="34" charset="0"/>
                <a:ea typeface="ＭＳ Ｐゴシック" pitchFamily="34" charset="-128"/>
              </a:rPr>
              <a:t>proceso</a:t>
            </a:r>
            <a:r>
              <a:rPr lang="es-PE" altLang="es-ES" dirty="0">
                <a:solidFill>
                  <a:srgbClr val="000066"/>
                </a:solidFill>
                <a:ea typeface="ＭＳ Ｐゴシック" pitchFamily="34" charset="-128"/>
              </a:rPr>
              <a:t/>
            </a:r>
            <a:br>
              <a:rPr lang="es-PE" altLang="es-ES" dirty="0">
                <a:solidFill>
                  <a:srgbClr val="000066"/>
                </a:solidFill>
                <a:ea typeface="ＭＳ Ｐゴシック" pitchFamily="34" charset="-128"/>
              </a:rPr>
            </a:b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812822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114300"/>
            <a:ext cx="10018713" cy="1752599"/>
          </a:xfrm>
        </p:spPr>
        <p:txBody>
          <a:bodyPr/>
          <a:lstStyle/>
          <a:p>
            <a:r>
              <a:rPr lang="es-PE" altLang="es-ES" sz="4800" dirty="0">
                <a:latin typeface="Candara" panose="020E0502030303020204" pitchFamily="34" charset="0"/>
              </a:rPr>
              <a:t>Objetivo y alcance del </a:t>
            </a:r>
            <a:r>
              <a:rPr lang="es-PE" altLang="es-ES" sz="4800" dirty="0" smtClean="0">
                <a:latin typeface="Candara" panose="020E0502030303020204" pitchFamily="34" charset="0"/>
              </a:rPr>
              <a:t>proceso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962346" y="833435"/>
            <a:ext cx="5886217" cy="5638801"/>
          </a:xfrm>
        </p:spPr>
        <p:txBody>
          <a:bodyPr>
            <a:normAutofit/>
          </a:bodyPr>
          <a:lstStyle/>
          <a:p>
            <a:r>
              <a:rPr lang="es-PE" dirty="0" smtClean="0">
                <a:latin typeface="Candara" panose="020E0502030303020204" pitchFamily="34" charset="0"/>
              </a:rPr>
              <a:t>OBJETIVOS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s-PE" dirty="0" smtClean="0">
                <a:latin typeface="Candara" panose="020E0502030303020204" pitchFamily="34" charset="0"/>
              </a:rPr>
              <a:t>Objetivo  principal de este sistema es administrar</a:t>
            </a:r>
            <a:r>
              <a:rPr lang="es-PE" dirty="0">
                <a:latin typeface="Candara" panose="020E0502030303020204" pitchFamily="34" charset="0"/>
              </a:rPr>
              <a:t>, </a:t>
            </a:r>
            <a:r>
              <a:rPr lang="es-PE" dirty="0" smtClean="0">
                <a:latin typeface="Candara" panose="020E0502030303020204" pitchFamily="34" charset="0"/>
              </a:rPr>
              <a:t>custodiar, gestionar </a:t>
            </a:r>
            <a:r>
              <a:rPr lang="es-PE" dirty="0">
                <a:latin typeface="Candara" panose="020E0502030303020204" pitchFamily="34" charset="0"/>
              </a:rPr>
              <a:t>los artículos del cliente de una manera </a:t>
            </a:r>
            <a:r>
              <a:rPr lang="es-PE" dirty="0" smtClean="0">
                <a:latin typeface="Candara" panose="020E0502030303020204" pitchFamily="34" charset="0"/>
              </a:rPr>
              <a:t>práctica,  confiable y sobre todo segura</a:t>
            </a:r>
          </a:p>
          <a:p>
            <a:r>
              <a:rPr lang="es-PE" dirty="0" smtClean="0">
                <a:latin typeface="Candara" panose="020E0502030303020204" pitchFamily="34" charset="0"/>
              </a:rPr>
              <a:t>ALCANCE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s-PE" dirty="0">
                <a:latin typeface="Candara" panose="020E0502030303020204" pitchFamily="34" charset="0"/>
              </a:rPr>
              <a:t>a</a:t>
            </a:r>
            <a:endParaRPr lang="es-PE" dirty="0" smtClean="0">
              <a:latin typeface="Candara" panose="020E0502030303020204" pitchFamily="34" charset="0"/>
            </a:endParaRPr>
          </a:p>
        </p:txBody>
      </p:sp>
      <p:sp>
        <p:nvSpPr>
          <p:cNvPr id="4" name="AutoShape 2" descr="Resultado de imagen para persona con una lista d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pic>
        <p:nvPicPr>
          <p:cNvPr id="3078" name="Picture 6" descr="https://scontent-mia1-1.xx.fbcdn.net/hphotos-xpa1/v/t34.0-12/12077095_1071451512867465_1112101315_n.jpg?oh=bdbdc3eb3f6a41781b4f0e442f838d10&amp;oe=5611332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001" y="1866899"/>
            <a:ext cx="4762500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8193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1533207" y="246126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PE" sz="6000" dirty="0" smtClean="0">
                <a:latin typeface="Candara" panose="020E0502030303020204" pitchFamily="34" charset="0"/>
              </a:rPr>
              <a:t>2. Términos y Definiciones</a:t>
            </a:r>
            <a:endParaRPr lang="es-PE" sz="60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097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64747" y="0"/>
            <a:ext cx="10018713" cy="1752599"/>
          </a:xfrm>
        </p:spPr>
        <p:txBody>
          <a:bodyPr/>
          <a:lstStyle/>
          <a:p>
            <a:r>
              <a:rPr lang="es-PE" dirty="0" smtClean="0"/>
              <a:t>Términos y Definiciones</a:t>
            </a:r>
            <a:endParaRPr lang="es-PE" dirty="0"/>
          </a:p>
        </p:txBody>
      </p:sp>
      <p:graphicFrame>
        <p:nvGraphicFramePr>
          <p:cNvPr id="4" name="Group 139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277220487"/>
              </p:ext>
            </p:extLst>
          </p:nvPr>
        </p:nvGraphicFramePr>
        <p:xfrm>
          <a:off x="682581" y="1752599"/>
          <a:ext cx="10983046" cy="4468968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588014"/>
                <a:gridCol w="3196437"/>
                <a:gridCol w="7198595"/>
              </a:tblGrid>
              <a:tr h="4081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#</a:t>
                      </a:r>
                      <a:endParaRPr kumimoji="0" lang="es-E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91447" marR="91447" marT="45705" marB="45705" horzOverflow="overflow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Términos</a:t>
                      </a:r>
                      <a:endParaRPr kumimoji="0" lang="es-E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91447" marR="91447" marT="45705" marB="45705" horzOverflow="overflow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Definiciones</a:t>
                      </a:r>
                      <a:endParaRPr kumimoji="0" lang="es-E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91447" marR="91447" marT="45705" marB="45705" horzOverflow="overflow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5940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91447" marR="91447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Comité Operativo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91447" marR="91447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El equipo de trabajo asignado para las revisiones de status del proyecto, el cual incluye al cliente, al analista Líder y demás integrantes que se crean convenientes.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91447" marR="91447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5940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91447" marR="91447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Comité ejecutivo interno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91447" marR="91447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Reunión entre el gerente de proyecto y los gestores de procesos (métricas, calidad, configuración) y otros según sean requeridos.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91447" marR="91447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5940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91447" marR="91447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Reunión general del servicio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91447" marR="91447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Reunión del gerente de proyecto con los coordinadores de proyectos, analistas líderes y gestores de procesos.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91447" marR="91447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564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91447" marR="91447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Reunión de analistas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91447" marR="91447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Reunión del coordinador de proyectos con los líderes de proyectos a su cargo.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91447" marR="91447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599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91447" marR="91447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Reunión de equipo de trabajo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91447" marR="91447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Reunión del analista líder con el equipo de trabajo a su cargo.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91447" marR="91447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7406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91447" marR="91447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Kick</a:t>
                      </a:r>
                      <a:r>
                        <a:rPr kumimoji="0" lang="es-E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off Meeting – Interno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91447" marR="91447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Presentación usada en la reunión interna del lanzamiento del proyecto.</a:t>
                      </a: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91447" marR="91447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5940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7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91447" marR="91447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Kick</a:t>
                      </a:r>
                      <a:r>
                        <a:rPr kumimoji="0" lang="es-E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off Meeting – Externo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91447" marR="91447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Presentación usada en la reunión con el cliente, en la cual se realiza el lanzamiento del proyecto.</a:t>
                      </a: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91447" marR="91447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5940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91447" marR="91447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LMR (Lista Maestra de requerimientos)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91447" marR="91447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Describe los requerimientos de usuario, requerimiento de servicios, diccionario de atributos, diccionario de valores y sus usuarios. 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91447" marR="91447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5261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12861" y="2552700"/>
            <a:ext cx="10018713" cy="1752599"/>
          </a:xfrm>
        </p:spPr>
        <p:txBody>
          <a:bodyPr>
            <a:normAutofit/>
          </a:bodyPr>
          <a:lstStyle/>
          <a:p>
            <a:r>
              <a:rPr lang="es-PE" altLang="es-ES" sz="6000" dirty="0" smtClean="0">
                <a:latin typeface="Candara" panose="020E0502030303020204" pitchFamily="34" charset="0"/>
              </a:rPr>
              <a:t>3. Roles </a:t>
            </a:r>
            <a:r>
              <a:rPr lang="es-PE" altLang="es-ES" sz="6000" dirty="0">
                <a:latin typeface="Candara" panose="020E0502030303020204" pitchFamily="34" charset="0"/>
              </a:rPr>
              <a:t>y </a:t>
            </a:r>
            <a:r>
              <a:rPr lang="es-PE" altLang="es-ES" sz="6000" dirty="0" smtClean="0">
                <a:latin typeface="Candara" panose="020E0502030303020204" pitchFamily="34" charset="0"/>
              </a:rPr>
              <a:t>Responsabilidades</a:t>
            </a:r>
            <a:endParaRPr lang="es-PE" sz="60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3981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>
            <a:normAutofit/>
          </a:bodyPr>
          <a:lstStyle/>
          <a:p>
            <a:r>
              <a:rPr lang="es-PE" altLang="es-ES" sz="4800" dirty="0">
                <a:latin typeface="Candara" panose="020E0502030303020204" pitchFamily="34" charset="0"/>
              </a:rPr>
              <a:t>Roles y </a:t>
            </a:r>
            <a:r>
              <a:rPr lang="es-PE" altLang="es-ES" sz="4800" dirty="0" smtClean="0">
                <a:latin typeface="Candara" panose="020E0502030303020204" pitchFamily="34" charset="0"/>
              </a:rPr>
              <a:t>Responsabilidades</a:t>
            </a:r>
            <a:endParaRPr lang="es-PE" sz="4800" dirty="0">
              <a:latin typeface="Candara" panose="020E0502030303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43622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98561" y="2438400"/>
            <a:ext cx="10018713" cy="1752599"/>
          </a:xfrm>
        </p:spPr>
        <p:txBody>
          <a:bodyPr>
            <a:normAutofit fontScale="90000"/>
          </a:bodyPr>
          <a:lstStyle/>
          <a:p>
            <a:r>
              <a:rPr lang="es-PE" altLang="es-ES" sz="6000" dirty="0" smtClean="0">
                <a:latin typeface="Candara" panose="020E0502030303020204" pitchFamily="34" charset="0"/>
              </a:rPr>
              <a:t>4. Entradas </a:t>
            </a:r>
            <a:r>
              <a:rPr lang="es-PE" altLang="es-ES" sz="6000" dirty="0">
                <a:latin typeface="Candara" panose="020E0502030303020204" pitchFamily="34" charset="0"/>
              </a:rPr>
              <a:t>y salidas del </a:t>
            </a:r>
            <a:r>
              <a:rPr lang="es-PE" altLang="es-ES" sz="6000" dirty="0" smtClean="0">
                <a:latin typeface="Candara" panose="020E0502030303020204" pitchFamily="34" charset="0"/>
              </a:rPr>
              <a:t>proceso</a:t>
            </a:r>
            <a:endParaRPr lang="es-PE" sz="60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1263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81</TotalTime>
  <Words>377</Words>
  <Application>Microsoft Office PowerPoint</Application>
  <PresentationFormat>Panorámica</PresentationFormat>
  <Paragraphs>73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8" baseType="lpstr">
      <vt:lpstr>ＭＳ Ｐゴシック</vt:lpstr>
      <vt:lpstr>Arial</vt:lpstr>
      <vt:lpstr>Candara</vt:lpstr>
      <vt:lpstr>Corbel</vt:lpstr>
      <vt:lpstr>Wingdings</vt:lpstr>
      <vt:lpstr>Parallax</vt:lpstr>
      <vt:lpstr>Presentación de PowerPoint</vt:lpstr>
      <vt:lpstr>Contenido</vt:lpstr>
      <vt:lpstr>1. Objetivo y alcance del proceso </vt:lpstr>
      <vt:lpstr>Objetivo y alcance del proceso</vt:lpstr>
      <vt:lpstr>Presentación de PowerPoint</vt:lpstr>
      <vt:lpstr>Términos y Definiciones</vt:lpstr>
      <vt:lpstr>3. Roles y Responsabilidades</vt:lpstr>
      <vt:lpstr>Roles y Responsabilidades</vt:lpstr>
      <vt:lpstr>4. Entradas y salidas del proceso</vt:lpstr>
      <vt:lpstr>Entradas y salidas del proceso</vt:lpstr>
      <vt:lpstr>5. Procesos de Gestión de Proyectos  1. Subprocesos</vt:lpstr>
      <vt:lpstr>Subprocesos del Proceso de Gestión de Proyectos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Carlos Guerrero Fernandez</dc:creator>
  <cp:lastModifiedBy>Juan Carlos Guerrero Fernandez</cp:lastModifiedBy>
  <cp:revision>11</cp:revision>
  <dcterms:created xsi:type="dcterms:W3CDTF">2015-10-02T23:40:49Z</dcterms:created>
  <dcterms:modified xsi:type="dcterms:W3CDTF">2015-10-03T01:02:46Z</dcterms:modified>
</cp:coreProperties>
</file>