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 id="288"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925FB-F62A-4FD0-BA65-2F5D86D626DC}" type="datetimeFigureOut">
              <a:rPr lang="es-PE" smtClean="0"/>
              <a:t>14/10/2015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26435-91C5-4029-871A-191035D0344A}" type="slidenum">
              <a:rPr lang="es-PE" smtClean="0"/>
              <a:t>‹Nº›</a:t>
            </a:fld>
            <a:endParaRPr lang="es-PE"/>
          </a:p>
        </p:txBody>
      </p:sp>
    </p:spTree>
    <p:extLst>
      <p:ext uri="{BB962C8B-B14F-4D97-AF65-F5344CB8AC3E}">
        <p14:creationId xmlns:p14="http://schemas.microsoft.com/office/powerpoint/2010/main" val="78968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8D826435-91C5-4029-871A-191035D0344A}" type="slidenum">
              <a:rPr lang="es-PE" smtClean="0"/>
              <a:t>1</a:t>
            </a:fld>
            <a:endParaRPr lang="es-PE"/>
          </a:p>
        </p:txBody>
      </p:sp>
    </p:spTree>
    <p:extLst>
      <p:ext uri="{BB962C8B-B14F-4D97-AF65-F5344CB8AC3E}">
        <p14:creationId xmlns:p14="http://schemas.microsoft.com/office/powerpoint/2010/main" val="385131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slide" Target="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t="1" r="10280" b="749"/>
          <a:stretch/>
        </p:blipFill>
        <p:spPr>
          <a:xfrm>
            <a:off x="1" y="12879"/>
            <a:ext cx="914400" cy="888642"/>
          </a:xfrm>
          <a:prstGeom prst="rect">
            <a:avLst/>
          </a:prstGeom>
          <a:noFill/>
        </p:spPr>
      </p:pic>
      <p:sp>
        <p:nvSpPr>
          <p:cNvPr id="5" name="Rectángulo 4"/>
          <p:cNvSpPr/>
          <p:nvPr/>
        </p:nvSpPr>
        <p:spPr>
          <a:xfrm>
            <a:off x="4867356" y="731321"/>
            <a:ext cx="6221355" cy="4455130"/>
          </a:xfrm>
          <a:prstGeom prst="rect">
            <a:avLst/>
          </a:prstGeom>
        </p:spPr>
        <p:txBody>
          <a:bodyPr wrap="square">
            <a:spAutoFit/>
          </a:bodyPr>
          <a:lstStyle/>
          <a:p>
            <a:pPr algn="ctr">
              <a:lnSpc>
                <a:spcPts val="5600"/>
              </a:lnSpc>
              <a:spcBef>
                <a:spcPct val="50000"/>
              </a:spcBef>
              <a:spcAft>
                <a:spcPts val="1200"/>
              </a:spcAft>
            </a:pPr>
            <a:r>
              <a:rPr lang="es-PE" altLang="es-ES" sz="7200" b="1" dirty="0">
                <a:solidFill>
                  <a:schemeClr val="accent4">
                    <a:lumMod val="50000"/>
                  </a:schemeClr>
                </a:solidFill>
                <a:latin typeface="Candara" panose="020E0502030303020204" pitchFamily="34" charset="0"/>
                <a:ea typeface="ＭＳ Ｐゴシック" pitchFamily="34" charset="-128"/>
              </a:rPr>
              <a:t>Proceso de Gestión de </a:t>
            </a:r>
            <a:r>
              <a:rPr lang="es-PE" altLang="es-ES" sz="7200" b="1" dirty="0" smtClean="0">
                <a:solidFill>
                  <a:schemeClr val="accent4">
                    <a:lumMod val="50000"/>
                  </a:schemeClr>
                </a:solidFill>
                <a:latin typeface="Candara" panose="020E0502030303020204" pitchFamily="34" charset="0"/>
                <a:ea typeface="ＭＳ Ｐゴシック" pitchFamily="34" charset="-128"/>
              </a:rPr>
              <a:t>Proyectos</a:t>
            </a:r>
          </a:p>
          <a:p>
            <a:pPr algn="ctr">
              <a:lnSpc>
                <a:spcPts val="5600"/>
              </a:lnSpc>
              <a:spcBef>
                <a:spcPct val="50000"/>
              </a:spcBef>
              <a:spcAft>
                <a:spcPts val="1200"/>
              </a:spcAft>
            </a:pPr>
            <a:r>
              <a:rPr lang="es-PE" altLang="es-ES" sz="7200" b="1" dirty="0" smtClean="0">
                <a:solidFill>
                  <a:schemeClr val="accent4">
                    <a:lumMod val="50000"/>
                  </a:schemeClr>
                </a:solidFill>
                <a:latin typeface="Candara" panose="020E0502030303020204" pitchFamily="34" charset="0"/>
                <a:ea typeface="ＭＳ Ｐゴシック" pitchFamily="34" charset="-128"/>
              </a:rPr>
              <a:t>JJM </a:t>
            </a:r>
            <a:r>
              <a:rPr lang="es-PE" altLang="es-ES" sz="7200" b="1" dirty="0">
                <a:solidFill>
                  <a:schemeClr val="accent4">
                    <a:lumMod val="50000"/>
                  </a:schemeClr>
                </a:solidFill>
                <a:latin typeface="Candara" panose="020E0502030303020204" pitchFamily="34" charset="0"/>
                <a:ea typeface="ＭＳ Ｐゴシック" pitchFamily="34" charset="-128"/>
              </a:rPr>
              <a:t>INVENTARLINE</a:t>
            </a:r>
          </a:p>
        </p:txBody>
      </p:sp>
    </p:spTree>
    <p:extLst>
      <p:ext uri="{BB962C8B-B14F-4D97-AF65-F5344CB8AC3E}">
        <p14:creationId xmlns:p14="http://schemas.microsoft.com/office/powerpoint/2010/main" val="41018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normAutofit/>
          </a:bodyPr>
          <a:lstStyle/>
          <a:p>
            <a:r>
              <a:rPr lang="es-PE" altLang="es-ES" sz="4800" dirty="0">
                <a:latin typeface="Candara" panose="020E0502030303020204" pitchFamily="34" charset="0"/>
              </a:rPr>
              <a:t>Entradas y salidas del proceso</a:t>
            </a:r>
            <a:endParaRPr lang="es-PE" sz="4800" dirty="0"/>
          </a:p>
        </p:txBody>
      </p:sp>
      <p:sp>
        <p:nvSpPr>
          <p:cNvPr id="4" name="AutoShape 13"/>
          <p:cNvSpPr>
            <a:spLocks noChangeArrowheads="1"/>
          </p:cNvSpPr>
          <p:nvPr/>
        </p:nvSpPr>
        <p:spPr bwMode="auto">
          <a:xfrm>
            <a:off x="1484310" y="2381249"/>
            <a:ext cx="3135237" cy="3619354"/>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Entradas:</a:t>
            </a:r>
            <a:r>
              <a:rPr lang="es-PE" altLang="es-ES" sz="1600" dirty="0"/>
              <a:t/>
            </a:r>
            <a:br>
              <a:rPr lang="es-PE" altLang="es-ES" sz="1600" dirty="0"/>
            </a:br>
            <a:r>
              <a:rPr lang="es-PE" altLang="es-ES" sz="1600" dirty="0"/>
              <a:t>- Ficha de Datos</a:t>
            </a:r>
          </a:p>
          <a:p>
            <a:pPr eaLnBrk="1" hangingPunct="1">
              <a:buFontTx/>
              <a:buChar char="-"/>
            </a:pPr>
            <a:r>
              <a:rPr lang="es-PE" altLang="es-ES" sz="1600" dirty="0"/>
              <a:t> Propuesta Aprobada</a:t>
            </a:r>
            <a:endParaRPr lang="es-ES" altLang="es-ES" sz="1600" dirty="0"/>
          </a:p>
        </p:txBody>
      </p:sp>
      <p:sp>
        <p:nvSpPr>
          <p:cNvPr id="5" name="AutoShape 15"/>
          <p:cNvSpPr>
            <a:spLocks noChangeArrowheads="1"/>
          </p:cNvSpPr>
          <p:nvPr/>
        </p:nvSpPr>
        <p:spPr bwMode="auto">
          <a:xfrm>
            <a:off x="5019274" y="2947349"/>
            <a:ext cx="2886090" cy="2280524"/>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600" dirty="0"/>
              <a:t>Proceso de Gestión de Proyectos</a:t>
            </a:r>
            <a:endParaRPr lang="es-ES" altLang="es-ES" sz="1600" dirty="0"/>
          </a:p>
        </p:txBody>
      </p:sp>
      <p:sp>
        <p:nvSpPr>
          <p:cNvPr id="6" name="AutoShape 17"/>
          <p:cNvSpPr>
            <a:spLocks noChangeArrowheads="1"/>
          </p:cNvSpPr>
          <p:nvPr/>
        </p:nvSpPr>
        <p:spPr bwMode="auto">
          <a:xfrm>
            <a:off x="8247619" y="2382983"/>
            <a:ext cx="3218891" cy="3619355"/>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Salidas:</a:t>
            </a:r>
            <a:r>
              <a:rPr lang="es-PE" altLang="es-ES" sz="1600" dirty="0"/>
              <a:t/>
            </a:r>
            <a:br>
              <a:rPr lang="es-PE" altLang="es-ES" sz="1600" dirty="0"/>
            </a:br>
            <a:r>
              <a:rPr lang="es-PE" altLang="es-ES" sz="1500" dirty="0"/>
              <a:t>- Plan del Proyecto</a:t>
            </a:r>
          </a:p>
          <a:p>
            <a:pPr eaLnBrk="1" hangingPunct="1">
              <a:buFontTx/>
              <a:buChar char="-"/>
            </a:pPr>
            <a:r>
              <a:rPr lang="es-PE" altLang="es-ES" sz="1500" dirty="0"/>
              <a:t> Entregables comprometidos</a:t>
            </a:r>
          </a:p>
          <a:p>
            <a:pPr eaLnBrk="1" hangingPunct="1">
              <a:buFontTx/>
              <a:buChar char="-"/>
            </a:pPr>
            <a:endParaRPr lang="es-ES" altLang="es-ES" sz="1500" dirty="0"/>
          </a:p>
        </p:txBody>
      </p:sp>
    </p:spTree>
    <p:extLst>
      <p:ext uri="{BB962C8B-B14F-4D97-AF65-F5344CB8AC3E}">
        <p14:creationId xmlns:p14="http://schemas.microsoft.com/office/powerpoint/2010/main" val="157774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smtClean="0">
                <a:latin typeface="Candara" panose="020E0502030303020204" pitchFamily="34" charset="0"/>
              </a:rPr>
              <a:t>1. </a:t>
            </a:r>
            <a:r>
              <a:rPr lang="es-PE" sz="6000" dirty="0" smtClean="0">
                <a:latin typeface="Candara" panose="020E0502030303020204" pitchFamily="34" charset="0"/>
              </a:rPr>
              <a:t>Subprocesos</a:t>
            </a:r>
            <a:endParaRPr lang="es-PE" sz="6000" dirty="0">
              <a:latin typeface="Candara" panose="020E0502030303020204" pitchFamily="34" charset="0"/>
            </a:endParaRPr>
          </a:p>
        </p:txBody>
      </p:sp>
    </p:spTree>
    <p:extLst>
      <p:ext uri="{BB962C8B-B14F-4D97-AF65-F5344CB8AC3E}">
        <p14:creationId xmlns:p14="http://schemas.microsoft.com/office/powerpoint/2010/main" val="110948119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4356" y="254121"/>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pSp>
        <p:nvGrpSpPr>
          <p:cNvPr id="7" name="Group 89"/>
          <p:cNvGrpSpPr>
            <a:grpSpLocks/>
          </p:cNvGrpSpPr>
          <p:nvPr/>
        </p:nvGrpSpPr>
        <p:grpSpPr bwMode="auto">
          <a:xfrm>
            <a:off x="7663786" y="2448113"/>
            <a:ext cx="1302605" cy="1763101"/>
            <a:chOff x="2154" y="1389"/>
            <a:chExt cx="607" cy="726"/>
          </a:xfrm>
        </p:grpSpPr>
        <p:sp>
          <p:nvSpPr>
            <p:cNvPr id="28" name="Rectangle 70"/>
            <p:cNvSpPr>
              <a:spLocks noChangeArrowheads="1"/>
            </p:cNvSpPr>
            <p:nvPr/>
          </p:nvSpPr>
          <p:spPr bwMode="auto">
            <a:xfrm>
              <a:off x="2154" y="1546"/>
              <a:ext cx="607" cy="41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rPr>
                <a:t>Cierre</a:t>
              </a:r>
              <a:endParaRPr lang="es-ES" altLang="es-ES" sz="1100" dirty="0">
                <a:solidFill>
                  <a:sysClr val="windowText" lastClr="000000"/>
                </a:solidFill>
                <a:latin typeface="Candara" panose="020E0502030303020204" pitchFamily="34" charset="0"/>
              </a:endParaRPr>
            </a:p>
          </p:txBody>
        </p:sp>
        <p:sp>
          <p:nvSpPr>
            <p:cNvPr id="29" name="Rectangle 71"/>
            <p:cNvSpPr>
              <a:spLocks noChangeArrowheads="1"/>
            </p:cNvSpPr>
            <p:nvPr/>
          </p:nvSpPr>
          <p:spPr bwMode="auto">
            <a:xfrm>
              <a:off x="2154" y="1389"/>
              <a:ext cx="607" cy="15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solidFill>
                    <a:sysClr val="windowText" lastClr="000000"/>
                  </a:solidFill>
                  <a:latin typeface="Candara" panose="020E0502030303020204" pitchFamily="34" charset="0"/>
                </a:rPr>
                <a:t>(3) Coordinador Empresa</a:t>
              </a:r>
              <a:endParaRPr lang="es-ES" altLang="es-ES" sz="1100" b="1">
                <a:solidFill>
                  <a:sysClr val="windowText" lastClr="000000"/>
                </a:solidFill>
                <a:latin typeface="Candara" panose="020E0502030303020204" pitchFamily="34" charset="0"/>
              </a:endParaRPr>
            </a:p>
          </p:txBody>
        </p:sp>
        <p:sp>
          <p:nvSpPr>
            <p:cNvPr id="30" name="Rectangle 72"/>
            <p:cNvSpPr>
              <a:spLocks noChangeArrowheads="1"/>
            </p:cNvSpPr>
            <p:nvPr/>
          </p:nvSpPr>
          <p:spPr bwMode="auto">
            <a:xfrm>
              <a:off x="2154" y="1959"/>
              <a:ext cx="607" cy="156"/>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solidFill>
                    <a:sysClr val="windowText" lastClr="000000"/>
                  </a:solidFill>
                  <a:latin typeface="Candara" panose="020E0502030303020204" pitchFamily="34" charset="0"/>
                </a:rPr>
                <a:t>LA, OM</a:t>
              </a:r>
            </a:p>
          </p:txBody>
        </p:sp>
      </p:grpSp>
      <p:grpSp>
        <p:nvGrpSpPr>
          <p:cNvPr id="9" name="Group 124"/>
          <p:cNvGrpSpPr>
            <a:grpSpLocks/>
          </p:cNvGrpSpPr>
          <p:nvPr/>
        </p:nvGrpSpPr>
        <p:grpSpPr bwMode="auto">
          <a:xfrm>
            <a:off x="4136696" y="2438395"/>
            <a:ext cx="1304999" cy="1801955"/>
            <a:chOff x="612" y="1389"/>
            <a:chExt cx="607" cy="726"/>
          </a:xfrm>
        </p:grpSpPr>
        <p:sp>
          <p:nvSpPr>
            <p:cNvPr id="23" name="Rectangle 125"/>
            <p:cNvSpPr>
              <a:spLocks noChangeArrowheads="1"/>
            </p:cNvSpPr>
            <p:nvPr/>
          </p:nvSpPr>
          <p:spPr bwMode="auto">
            <a:xfrm>
              <a:off x="612" y="1546"/>
              <a:ext cx="607" cy="41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dirty="0" smtClean="0">
                  <a:latin typeface="Candara" panose="020E0502030303020204" pitchFamily="34" charset="0"/>
                  <a:hlinkClick r:id="rId2" action="ppaction://hlinksldjump"/>
                </a:rPr>
                <a:t>Planificación</a:t>
              </a:r>
              <a:endParaRPr lang="es-ES" altLang="es-ES" sz="1100" dirty="0">
                <a:latin typeface="Candara" panose="020E0502030303020204" pitchFamily="34" charset="0"/>
              </a:endParaRPr>
            </a:p>
          </p:txBody>
        </p:sp>
        <p:sp>
          <p:nvSpPr>
            <p:cNvPr id="24" name="Rectangle 126"/>
            <p:cNvSpPr>
              <a:spLocks noChangeArrowheads="1"/>
            </p:cNvSpPr>
            <p:nvPr/>
          </p:nvSpPr>
          <p:spPr bwMode="auto">
            <a:xfrm>
              <a:off x="612" y="1389"/>
              <a:ext cx="607" cy="15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(1) Coordinador Empresa</a:t>
              </a:r>
              <a:endParaRPr lang="es-ES" altLang="es-ES" sz="1100" b="1" dirty="0">
                <a:solidFill>
                  <a:sysClr val="windowText" lastClr="000000"/>
                </a:solidFill>
                <a:latin typeface="Candara" panose="020E0502030303020204" pitchFamily="34" charset="0"/>
              </a:endParaRPr>
            </a:p>
          </p:txBody>
        </p:sp>
        <p:sp>
          <p:nvSpPr>
            <p:cNvPr id="25" name="Rectangle 127"/>
            <p:cNvSpPr>
              <a:spLocks noChangeArrowheads="1"/>
            </p:cNvSpPr>
            <p:nvPr/>
          </p:nvSpPr>
          <p:spPr bwMode="auto">
            <a:xfrm>
              <a:off x="612" y="1959"/>
              <a:ext cx="607" cy="156"/>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Plan del Proyecto</a:t>
              </a:r>
            </a:p>
          </p:txBody>
        </p:sp>
      </p:grpSp>
      <p:grpSp>
        <p:nvGrpSpPr>
          <p:cNvPr id="10" name="Group 160"/>
          <p:cNvGrpSpPr>
            <a:grpSpLocks/>
          </p:cNvGrpSpPr>
          <p:nvPr/>
        </p:nvGrpSpPr>
        <p:grpSpPr bwMode="auto">
          <a:xfrm>
            <a:off x="5839181" y="2450541"/>
            <a:ext cx="1412752" cy="1763101"/>
            <a:chOff x="2154" y="1389"/>
            <a:chExt cx="607" cy="726"/>
          </a:xfrm>
        </p:grpSpPr>
        <p:sp>
          <p:nvSpPr>
            <p:cNvPr id="20" name="Rectangle 161"/>
            <p:cNvSpPr>
              <a:spLocks noChangeArrowheads="1"/>
            </p:cNvSpPr>
            <p:nvPr/>
          </p:nvSpPr>
          <p:spPr bwMode="auto">
            <a:xfrm>
              <a:off x="2154" y="1546"/>
              <a:ext cx="607" cy="41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rPr>
                <a:t>Ejecución, Seguimiento y Control</a:t>
              </a:r>
              <a:endParaRPr lang="es-ES" altLang="es-ES" sz="1100" dirty="0">
                <a:solidFill>
                  <a:sysClr val="windowText" lastClr="000000"/>
                </a:solidFill>
                <a:latin typeface="Candara" panose="020E0502030303020204" pitchFamily="34" charset="0"/>
              </a:endParaRPr>
            </a:p>
          </p:txBody>
        </p:sp>
        <p:sp>
          <p:nvSpPr>
            <p:cNvPr id="21" name="Rectangle 162"/>
            <p:cNvSpPr>
              <a:spLocks noChangeArrowheads="1"/>
            </p:cNvSpPr>
            <p:nvPr/>
          </p:nvSpPr>
          <p:spPr bwMode="auto">
            <a:xfrm>
              <a:off x="2154" y="1389"/>
              <a:ext cx="607" cy="15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solidFill>
                    <a:sysClr val="windowText" lastClr="000000"/>
                  </a:solidFill>
                  <a:latin typeface="Candara" panose="020E0502030303020204" pitchFamily="34" charset="0"/>
                </a:rPr>
                <a:t>(2) Coordinador Empresa</a:t>
              </a:r>
              <a:endParaRPr lang="es-ES" altLang="es-ES" sz="1100" b="1">
                <a:solidFill>
                  <a:sysClr val="windowText" lastClr="000000"/>
                </a:solidFill>
                <a:latin typeface="Candara" panose="020E0502030303020204" pitchFamily="34" charset="0"/>
              </a:endParaRPr>
            </a:p>
          </p:txBody>
        </p:sp>
        <p:sp>
          <p:nvSpPr>
            <p:cNvPr id="22" name="Rectangle 163"/>
            <p:cNvSpPr>
              <a:spLocks noChangeArrowheads="1"/>
            </p:cNvSpPr>
            <p:nvPr/>
          </p:nvSpPr>
          <p:spPr bwMode="auto">
            <a:xfrm>
              <a:off x="2154" y="1959"/>
              <a:ext cx="607" cy="156"/>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solidFill>
                    <a:sysClr val="windowText" lastClr="000000"/>
                  </a:solidFill>
                  <a:latin typeface="Candara" panose="020E0502030303020204" pitchFamily="34" charset="0"/>
                </a:rPr>
                <a:t>Plantillas</a:t>
              </a:r>
            </a:p>
          </p:txBody>
        </p:sp>
      </p:grpSp>
      <p:sp>
        <p:nvSpPr>
          <p:cNvPr id="27" name="Rectangle 109"/>
          <p:cNvSpPr>
            <a:spLocks noChangeArrowheads="1"/>
          </p:cNvSpPr>
          <p:nvPr/>
        </p:nvSpPr>
        <p:spPr bwMode="auto">
          <a:xfrm>
            <a:off x="946942" y="2553667"/>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sp>
        <p:nvSpPr>
          <p:cNvPr id="17" name="Rectangle 204"/>
          <p:cNvSpPr>
            <a:spLocks noChangeArrowheads="1"/>
          </p:cNvSpPr>
          <p:nvPr/>
        </p:nvSpPr>
        <p:spPr bwMode="auto">
          <a:xfrm>
            <a:off x="2147539" y="4002275"/>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4100" name="Picture 4" descr="https://encrypted-tbn1.gstatic.com/images?q=tbn:ANd9GcQNBJCXgGqbSqZI57TLpcKNLtBBud_ofIur2eySgSj-HinQ0GWP_513KQ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66" y="2483661"/>
            <a:ext cx="587390" cy="169053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ector recto de flecha 38"/>
          <p:cNvCxnSpPr/>
          <p:nvPr/>
        </p:nvCxnSpPr>
        <p:spPr>
          <a:xfrm flipV="1">
            <a:off x="1390282" y="3335988"/>
            <a:ext cx="73241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Imagen 43"/>
          <p:cNvPicPr>
            <a:picLocks noChangeAspect="1"/>
          </p:cNvPicPr>
          <p:nvPr/>
        </p:nvPicPr>
        <p:blipFill>
          <a:blip r:embed="rId4"/>
          <a:stretch>
            <a:fillRect/>
          </a:stretch>
        </p:blipFill>
        <p:spPr>
          <a:xfrm>
            <a:off x="2147539" y="2920457"/>
            <a:ext cx="968473" cy="968473"/>
          </a:xfrm>
          <a:prstGeom prst="rect">
            <a:avLst/>
          </a:prstGeom>
        </p:spPr>
      </p:pic>
      <p:sp>
        <p:nvSpPr>
          <p:cNvPr id="32" name="Rectangle 195"/>
          <p:cNvSpPr>
            <a:spLocks noChangeArrowheads="1"/>
          </p:cNvSpPr>
          <p:nvPr/>
        </p:nvSpPr>
        <p:spPr bwMode="auto">
          <a:xfrm>
            <a:off x="8315088" y="5822147"/>
            <a:ext cx="1321761"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a:latin typeface="Candara" panose="020E0502030303020204" pitchFamily="34" charset="0"/>
              </a:rPr>
              <a:t>Archivos del Proyecto</a:t>
            </a:r>
          </a:p>
        </p:txBody>
      </p:sp>
      <p:sp>
        <p:nvSpPr>
          <p:cNvPr id="19" name="Rectangle 200"/>
          <p:cNvSpPr>
            <a:spLocks noChangeArrowheads="1"/>
          </p:cNvSpPr>
          <p:nvPr/>
        </p:nvSpPr>
        <p:spPr bwMode="auto">
          <a:xfrm>
            <a:off x="10015036" y="6209945"/>
            <a:ext cx="166656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Configuración</a:t>
            </a:r>
            <a:endParaRPr lang="es-ES" altLang="es-ES" sz="1200" b="1" dirty="0">
              <a:latin typeface="Candara" panose="020E0502030303020204" pitchFamily="34" charset="0"/>
            </a:endParaRPr>
          </a:p>
        </p:txBody>
      </p:sp>
      <p:cxnSp>
        <p:nvCxnSpPr>
          <p:cNvPr id="14" name="AutoShape 201"/>
          <p:cNvCxnSpPr>
            <a:cxnSpLocks noChangeShapeType="1"/>
          </p:cNvCxnSpPr>
          <p:nvPr/>
        </p:nvCxnSpPr>
        <p:spPr bwMode="auto">
          <a:xfrm>
            <a:off x="9636849" y="5392049"/>
            <a:ext cx="51242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098" name="Picture 2" descr="https://encrypted-tbn3.gstatic.com/images?q=tbn:ANd9GcQcoS-MqkhDDRYjJDHLLF54EDYq5mjGIgaX_Rg0FuWZQjI-K_z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8150" y="4403660"/>
            <a:ext cx="855954" cy="1711908"/>
          </a:xfrm>
          <a:prstGeom prst="rect">
            <a:avLst/>
          </a:prstGeom>
          <a:noFill/>
          <a:extLst>
            <a:ext uri="{909E8E84-426E-40DD-AFC4-6F175D3DCCD1}">
              <a14:hiddenFill xmlns:a14="http://schemas.microsoft.com/office/drawing/2010/main">
                <a:solidFill>
                  <a:srgbClr val="FFFFFF"/>
                </a:solidFill>
              </a14:hiddenFill>
            </a:ext>
          </a:extLst>
        </p:spPr>
      </p:pic>
      <p:pic>
        <p:nvPicPr>
          <p:cNvPr id="46" name="Imagen 45"/>
          <p:cNvPicPr>
            <a:picLocks noChangeAspect="1"/>
          </p:cNvPicPr>
          <p:nvPr/>
        </p:nvPicPr>
        <p:blipFill>
          <a:blip r:embed="rId6"/>
          <a:stretch>
            <a:fillRect/>
          </a:stretch>
        </p:blipFill>
        <p:spPr>
          <a:xfrm>
            <a:off x="8407761" y="4839445"/>
            <a:ext cx="1136417" cy="840339"/>
          </a:xfrm>
          <a:prstGeom prst="rect">
            <a:avLst/>
          </a:prstGeom>
        </p:spPr>
      </p:pic>
      <p:cxnSp>
        <p:nvCxnSpPr>
          <p:cNvPr id="56" name="Conector recto 55"/>
          <p:cNvCxnSpPr/>
          <p:nvPr/>
        </p:nvCxnSpPr>
        <p:spPr>
          <a:xfrm>
            <a:off x="7980218" y="4211214"/>
            <a:ext cx="13855" cy="104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p:cNvCxnSpPr>
            <a:endCxn id="46" idx="1"/>
          </p:cNvCxnSpPr>
          <p:nvPr/>
        </p:nvCxnSpPr>
        <p:spPr>
          <a:xfrm>
            <a:off x="7994073" y="5259614"/>
            <a:ext cx="41368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3232244" y="3404693"/>
            <a:ext cx="7578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flipV="1">
            <a:off x="5483260" y="3335988"/>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V="1">
            <a:off x="7341478" y="3324304"/>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6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1000"/>
                                        <p:tgtEl>
                                          <p:spTgt spid="4100"/>
                                        </p:tgtEl>
                                      </p:cBhvr>
                                    </p:animEffect>
                                    <p:anim calcmode="lin" valueType="num">
                                      <p:cBhvr>
                                        <p:cTn id="13" dur="1000" fill="hold"/>
                                        <p:tgtEl>
                                          <p:spTgt spid="4100"/>
                                        </p:tgtEl>
                                        <p:attrNameLst>
                                          <p:attrName>ppt_x</p:attrName>
                                        </p:attrNameLst>
                                      </p:cBhvr>
                                      <p:tavLst>
                                        <p:tav tm="0">
                                          <p:val>
                                            <p:strVal val="#ppt_x"/>
                                          </p:val>
                                        </p:tav>
                                        <p:tav tm="100000">
                                          <p:val>
                                            <p:strVal val="#ppt_x"/>
                                          </p:val>
                                        </p:tav>
                                      </p:tavLst>
                                    </p:anim>
                                    <p:anim calcmode="lin" valueType="num">
                                      <p:cBhvr>
                                        <p:cTn id="14"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1000" fill="hold"/>
                                        <p:tgtEl>
                                          <p:spTgt spid="4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ppt_x"/>
                                          </p:val>
                                        </p:tav>
                                        <p:tav tm="100000">
                                          <p:val>
                                            <p:strVal val="#ppt_x"/>
                                          </p:val>
                                        </p:tav>
                                      </p:tavLst>
                                    </p:anim>
                                    <p:anim calcmode="lin" valueType="num">
                                      <p:cBhvr additive="base">
                                        <p:cTn id="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base">
                                        <p:cTn id="70" dur="500" fill="hold"/>
                                        <p:tgtEl>
                                          <p:spTgt spid="56"/>
                                        </p:tgtEl>
                                        <p:attrNameLst>
                                          <p:attrName>ppt_x</p:attrName>
                                        </p:attrNameLst>
                                      </p:cBhvr>
                                      <p:tavLst>
                                        <p:tav tm="0">
                                          <p:val>
                                            <p:strVal val="#ppt_x"/>
                                          </p:val>
                                        </p:tav>
                                        <p:tav tm="100000">
                                          <p:val>
                                            <p:strVal val="#ppt_x"/>
                                          </p:val>
                                        </p:tav>
                                      </p:tavLst>
                                    </p:anim>
                                    <p:anim calcmode="lin" valueType="num">
                                      <p:cBhvr additive="base">
                                        <p:cTn id="71" dur="500" fill="hold"/>
                                        <p:tgtEl>
                                          <p:spTgt spid="5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additive="base">
                                        <p:cTn id="74" dur="500" fill="hold"/>
                                        <p:tgtEl>
                                          <p:spTgt spid="59"/>
                                        </p:tgtEl>
                                        <p:attrNameLst>
                                          <p:attrName>ppt_x</p:attrName>
                                        </p:attrNameLst>
                                      </p:cBhvr>
                                      <p:tavLst>
                                        <p:tav tm="0">
                                          <p:val>
                                            <p:strVal val="#ppt_x"/>
                                          </p:val>
                                        </p:tav>
                                        <p:tav tm="100000">
                                          <p:val>
                                            <p:strVal val="#ppt_x"/>
                                          </p:val>
                                        </p:tav>
                                      </p:tavLst>
                                    </p:anim>
                                    <p:anim calcmode="lin" valueType="num">
                                      <p:cBhvr additive="base">
                                        <p:cTn id="7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arn(inVertical)">
                                      <p:cBhvr>
                                        <p:cTn id="80" dur="500"/>
                                        <p:tgtEl>
                                          <p:spTgt spid="46"/>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barn(inVertical)">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098"/>
                                        </p:tgtEl>
                                        <p:attrNameLst>
                                          <p:attrName>style.visibility</p:attrName>
                                        </p:attrNameLst>
                                      </p:cBhvr>
                                      <p:to>
                                        <p:strVal val="visible"/>
                                      </p:to>
                                    </p:set>
                                    <p:animEffect transition="in" filter="fade">
                                      <p:cBhvr>
                                        <p:cTn id="94" dur="500"/>
                                        <p:tgtEl>
                                          <p:spTgt spid="409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32"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146256" y="0"/>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aphicFrame>
        <p:nvGraphicFramePr>
          <p:cNvPr id="5" name="Group 684"/>
          <p:cNvGraphicFramePr>
            <a:graphicFrameLocks noGrp="1"/>
          </p:cNvGraphicFramePr>
          <p:nvPr>
            <p:ph/>
            <p:extLst>
              <p:ext uri="{D42A27DB-BD31-4B8C-83A1-F6EECF244321}">
                <p14:modId xmlns:p14="http://schemas.microsoft.com/office/powerpoint/2010/main" val="768883851"/>
              </p:ext>
            </p:extLst>
          </p:nvPr>
        </p:nvGraphicFramePr>
        <p:xfrm>
          <a:off x="1249533" y="2064705"/>
          <a:ext cx="9812157" cy="4549386"/>
        </p:xfrm>
        <a:graphic>
          <a:graphicData uri="http://schemas.openxmlformats.org/drawingml/2006/table">
            <a:tbl>
              <a:tblPr>
                <a:tableStyleId>{8799B23B-EC83-4686-B30A-512413B5E67A}</a:tableStyleId>
              </a:tblPr>
              <a:tblGrid>
                <a:gridCol w="434401"/>
                <a:gridCol w="1576258"/>
                <a:gridCol w="1367034"/>
                <a:gridCol w="4213080"/>
                <a:gridCol w="2221384"/>
              </a:tblGrid>
              <a:tr h="5117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Nombre del Subproceso</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Descripción del Subproceso</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8008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Planificación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En esta etapa se crea el Plan del Proyecto, el cual debe ser aprobado por el cliente a través de un Acta de Reunión, dando así conformidad al plan y viso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De existir observaciones al Plan, estas quedaran registradas en un acta de reunión.</a:t>
                      </a:r>
                      <a:endParaRPr kumimoji="0" lang="es-PE"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p>
                  </a:txBody>
                  <a:tcPr marT="45726" marB="45726" anchor="ctr" horzOverflow="overflow"/>
                </a:tc>
              </a:tr>
              <a:tr h="22303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smtClean="0">
                          <a:ln>
                            <a:noFill/>
                          </a:ln>
                          <a:effectLst/>
                        </a:rPr>
                        <a:t>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Ejecución, Seguimiento y Control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Coordinador Empresa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seguimiento se realiza bajo el esquema de reuniones, efectuándose el control de cambios al Plan del Proyecto de ser necesario.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spTree>
    <p:extLst>
      <p:ext uri="{BB962C8B-B14F-4D97-AF65-F5344CB8AC3E}">
        <p14:creationId xmlns:p14="http://schemas.microsoft.com/office/powerpoint/2010/main" val="174584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146256" y="37578"/>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aphicFrame>
        <p:nvGraphicFramePr>
          <p:cNvPr id="5" name="Group 61"/>
          <p:cNvGraphicFramePr>
            <a:graphicFrameLocks noGrp="1"/>
          </p:cNvGraphicFramePr>
          <p:nvPr>
            <p:ph/>
            <p:extLst>
              <p:ext uri="{D42A27DB-BD31-4B8C-83A1-F6EECF244321}">
                <p14:modId xmlns:p14="http://schemas.microsoft.com/office/powerpoint/2010/main" val="1788337547"/>
              </p:ext>
            </p:extLst>
          </p:nvPr>
        </p:nvGraphicFramePr>
        <p:xfrm>
          <a:off x="1146256" y="3031300"/>
          <a:ext cx="10018713" cy="2762706"/>
        </p:xfrm>
        <a:graphic>
          <a:graphicData uri="http://schemas.openxmlformats.org/drawingml/2006/table">
            <a:tbl>
              <a:tblPr>
                <a:tableStyleId>{8799B23B-EC83-4686-B30A-512413B5E67A}</a:tableStyleId>
              </a:tblPr>
              <a:tblGrid>
                <a:gridCol w="443545"/>
                <a:gridCol w="1609440"/>
                <a:gridCol w="1395812"/>
                <a:gridCol w="3285863"/>
                <a:gridCol w="3284053"/>
              </a:tblGrid>
              <a:tr h="5502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Nombre del Subproceso</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Descripción del Subproceso</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r h="2212482">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registran las oportunidades de mejora y las lecciones aprendidas, seguidamente se elabora y expone el </a:t>
                      </a: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archivan todos los entregables del proyecto y se hace la entrega al Gestor de la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Oportunidades de mejora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Lecciones Aprendidas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bl>
          </a:graphicData>
        </a:graphic>
      </p:graphicFrame>
    </p:spTree>
    <p:extLst>
      <p:ext uri="{BB962C8B-B14F-4D97-AF65-F5344CB8AC3E}">
        <p14:creationId xmlns:p14="http://schemas.microsoft.com/office/powerpoint/2010/main" val="2630414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61"/>
          <p:cNvGraphicFramePr>
            <a:graphicFrameLocks noGrp="1"/>
          </p:cNvGraphicFramePr>
          <p:nvPr>
            <p:ph/>
            <p:extLst>
              <p:ext uri="{D42A27DB-BD31-4B8C-83A1-F6EECF244321}">
                <p14:modId xmlns:p14="http://schemas.microsoft.com/office/powerpoint/2010/main" val="4011289601"/>
              </p:ext>
            </p:extLst>
          </p:nvPr>
        </p:nvGraphicFramePr>
        <p:xfrm>
          <a:off x="1611580" y="4747365"/>
          <a:ext cx="9812157" cy="1676314"/>
        </p:xfrm>
        <a:graphic>
          <a:graphicData uri="http://schemas.openxmlformats.org/drawingml/2006/table">
            <a:tbl>
              <a:tblPr>
                <a:tableStyleId>{8799B23B-EC83-4686-B30A-512413B5E67A}</a:tableStyleId>
              </a:tblPr>
              <a:tblGrid>
                <a:gridCol w="434402"/>
                <a:gridCol w="1576258"/>
                <a:gridCol w="1367034"/>
                <a:gridCol w="4192305"/>
                <a:gridCol w="2242158"/>
              </a:tblGrid>
              <a:tr h="4670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registran las oportunidades de mejora y las lecciones aprendidas, seguidamente se elabora y expone 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archivan todos los entregables del proyecto y se hace la entrega al Gestor de la Configuración.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Matriz de entregables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Oportunidades de mejora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Lecciones Aprendidas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bl>
          </a:graphicData>
        </a:graphic>
      </p:graphicFrame>
      <p:graphicFrame>
        <p:nvGraphicFramePr>
          <p:cNvPr id="6" name="Group 684"/>
          <p:cNvGraphicFramePr>
            <a:graphicFrameLocks noGrp="1"/>
          </p:cNvGraphicFramePr>
          <p:nvPr>
            <p:ph/>
            <p:extLst>
              <p:ext uri="{D42A27DB-BD31-4B8C-83A1-F6EECF244321}">
                <p14:modId xmlns:p14="http://schemas.microsoft.com/office/powerpoint/2010/main" val="1628634101"/>
              </p:ext>
            </p:extLst>
          </p:nvPr>
        </p:nvGraphicFramePr>
        <p:xfrm>
          <a:off x="1611581" y="441301"/>
          <a:ext cx="9812157" cy="4373397"/>
        </p:xfrm>
        <a:graphic>
          <a:graphicData uri="http://schemas.openxmlformats.org/drawingml/2006/table">
            <a:tbl>
              <a:tblPr>
                <a:tableStyleId>{8799B23B-EC83-4686-B30A-512413B5E67A}</a:tableStyleId>
              </a:tblPr>
              <a:tblGrid>
                <a:gridCol w="434401"/>
                <a:gridCol w="1576258"/>
                <a:gridCol w="1367034"/>
                <a:gridCol w="4213080"/>
                <a:gridCol w="2221384"/>
              </a:tblGrid>
              <a:tr h="5117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Rol del Responsable</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Nombre del Subproceso</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Descripción del Subproceso</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rPr>
                        <a:t>Herramientas</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8008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Planificación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En esta etapa se crea el Plan del Proyecto, el cual debe ser aprobado por el cliente a través de un Acta de Reunión, dando así conformidad al plan y viso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De existir observaciones al Plan, estas quedaran registradas en un acta de reunión.</a:t>
                      </a:r>
                      <a:endParaRPr kumimoji="0" lang="es-PE"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7082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smtClean="0">
                          <a:ln>
                            <a:noFill/>
                          </a:ln>
                          <a:effectLst/>
                        </a:rPr>
                        <a:t>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Ejecución, Seguimiento y Control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Coordinador Empresa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seguimiento se realiza bajo el esquema de reuniones, efectuándose el control de cambios al Plan del Proyecto de ser necesario.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spTree>
    <p:extLst>
      <p:ext uri="{BB962C8B-B14F-4D97-AF65-F5344CB8AC3E}">
        <p14:creationId xmlns:p14="http://schemas.microsoft.com/office/powerpoint/2010/main" val="3558010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a:latin typeface="Candara" panose="020E0502030303020204" pitchFamily="34" charset="0"/>
              </a:rPr>
              <a:t>2</a:t>
            </a:r>
            <a:r>
              <a:rPr lang="es-PE" sz="2800" dirty="0" smtClean="0">
                <a:latin typeface="Candara" panose="020E0502030303020204" pitchFamily="34" charset="0"/>
              </a:rPr>
              <a:t>. </a:t>
            </a:r>
            <a:r>
              <a:rPr lang="es-PE" sz="6000" dirty="0" smtClean="0">
                <a:latin typeface="Candara" panose="020E0502030303020204" pitchFamily="34" charset="0"/>
              </a:rPr>
              <a:t>Actividades</a:t>
            </a:r>
            <a:endParaRPr lang="es-PE" sz="6000" dirty="0">
              <a:latin typeface="Candara" panose="020E0502030303020204" pitchFamily="34" charset="0"/>
            </a:endParaRPr>
          </a:p>
        </p:txBody>
      </p:sp>
    </p:spTree>
    <p:extLst>
      <p:ext uri="{BB962C8B-B14F-4D97-AF65-F5344CB8AC3E}">
        <p14:creationId xmlns:p14="http://schemas.microsoft.com/office/powerpoint/2010/main" val="168024108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0991" y="-3400"/>
            <a:ext cx="10018713" cy="1752599"/>
          </a:xfrm>
        </p:spPr>
        <p:txBody>
          <a:bodyPr/>
          <a:lstStyle/>
          <a:p>
            <a:r>
              <a:rPr lang="es-PE" altLang="es-ES" dirty="0">
                <a:latin typeface="Candara" panose="020E0502030303020204" pitchFamily="34" charset="0"/>
              </a:rPr>
              <a:t>Actividades del Subproceso de </a:t>
            </a:r>
            <a:r>
              <a:rPr lang="es-PE" altLang="es-ES" dirty="0" smtClean="0">
                <a:latin typeface="Candara" panose="020E0502030303020204" pitchFamily="34" charset="0"/>
              </a:rPr>
              <a:t>Planificación</a:t>
            </a:r>
            <a:endParaRPr lang="es-PE" dirty="0">
              <a:latin typeface="Candara" panose="020E0502030303020204" pitchFamily="34" charset="0"/>
            </a:endParaRPr>
          </a:p>
        </p:txBody>
      </p:sp>
      <p:grpSp>
        <p:nvGrpSpPr>
          <p:cNvPr id="56" name="Grupo 55"/>
          <p:cNvGrpSpPr/>
          <p:nvPr/>
        </p:nvGrpSpPr>
        <p:grpSpPr>
          <a:xfrm>
            <a:off x="400707" y="1930627"/>
            <a:ext cx="11584971" cy="3839346"/>
            <a:chOff x="400707" y="1930627"/>
            <a:chExt cx="11584971" cy="3839346"/>
          </a:xfrm>
        </p:grpSpPr>
        <p:grpSp>
          <p:nvGrpSpPr>
            <p:cNvPr id="4" name="Group 37"/>
            <p:cNvGrpSpPr>
              <a:grpSpLocks/>
            </p:cNvGrpSpPr>
            <p:nvPr/>
          </p:nvGrpSpPr>
          <p:grpSpPr bwMode="auto">
            <a:xfrm>
              <a:off x="6961867" y="3089729"/>
              <a:ext cx="963613" cy="1152525"/>
              <a:chOff x="1474" y="1389"/>
              <a:chExt cx="607" cy="726"/>
            </a:xfrm>
          </p:grpSpPr>
          <p:sp>
            <p:nvSpPr>
              <p:cNvPr id="5" name="Rectangle 22"/>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t>Conformidad al Plan del Proyecto</a:t>
                </a:r>
                <a:endParaRPr lang="es-ES" altLang="es-ES" sz="1000"/>
              </a:p>
            </p:txBody>
          </p:sp>
          <p:sp>
            <p:nvSpPr>
              <p:cNvPr id="6" name="Rectangle 23"/>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t>(3) Gestor de la Demanda</a:t>
                </a:r>
                <a:endParaRPr lang="es-ES" altLang="es-ES" sz="800" b="1" dirty="0"/>
              </a:p>
            </p:txBody>
          </p:sp>
          <p:sp>
            <p:nvSpPr>
              <p:cNvPr id="7" name="Rectangle 24"/>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Acta de Reunión</a:t>
                </a:r>
              </a:p>
            </p:txBody>
          </p:sp>
        </p:grpSp>
        <p:grpSp>
          <p:nvGrpSpPr>
            <p:cNvPr id="8" name="Group 39"/>
            <p:cNvGrpSpPr>
              <a:grpSpLocks/>
            </p:cNvGrpSpPr>
            <p:nvPr/>
          </p:nvGrpSpPr>
          <p:grpSpPr bwMode="auto">
            <a:xfrm>
              <a:off x="8212817" y="3088142"/>
              <a:ext cx="963613" cy="1152525"/>
              <a:chOff x="3107" y="1389"/>
              <a:chExt cx="607" cy="726"/>
            </a:xfrm>
          </p:grpSpPr>
          <p:sp>
            <p:nvSpPr>
              <p:cNvPr id="9" name="Rectangle 28"/>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t>Kick off meeting - interno</a:t>
                </a:r>
                <a:endParaRPr lang="es-ES" altLang="es-ES" sz="1000"/>
              </a:p>
            </p:txBody>
          </p:sp>
          <p:sp>
            <p:nvSpPr>
              <p:cNvPr id="10" name="Rectangle 29"/>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(4) Analista Líder</a:t>
                </a:r>
                <a:endParaRPr lang="es-ES" altLang="es-ES" sz="800" b="1"/>
              </a:p>
            </p:txBody>
          </p:sp>
          <p:sp>
            <p:nvSpPr>
              <p:cNvPr id="11" name="Rectangle 30"/>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Acta de Reunión</a:t>
                </a:r>
              </a:p>
            </p:txBody>
          </p:sp>
        </p:grpSp>
        <p:cxnSp>
          <p:nvCxnSpPr>
            <p:cNvPr id="12" name="AutoShape 32"/>
            <p:cNvCxnSpPr>
              <a:cxnSpLocks noChangeShapeType="1"/>
              <a:endCxn id="5" idx="1"/>
            </p:cNvCxnSpPr>
            <p:nvPr/>
          </p:nvCxnSpPr>
          <p:spPr bwMode="auto">
            <a:xfrm>
              <a:off x="6699930" y="3667579"/>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35"/>
            <p:cNvCxnSpPr>
              <a:cxnSpLocks noChangeShapeType="1"/>
              <a:stCxn id="5" idx="3"/>
              <a:endCxn id="9" idx="1"/>
            </p:cNvCxnSpPr>
            <p:nvPr/>
          </p:nvCxnSpPr>
          <p:spPr bwMode="auto">
            <a:xfrm flipV="1">
              <a:off x="7925480" y="3665992"/>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14" name="Text Box 47"/>
            <p:cNvSpPr txBox="1">
              <a:spLocks noChangeArrowheads="1"/>
            </p:cNvSpPr>
            <p:nvPr/>
          </p:nvSpPr>
          <p:spPr bwMode="auto">
            <a:xfrm>
              <a:off x="6666592" y="3400879"/>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b="1">
                  <a:solidFill>
                    <a:srgbClr val="000066"/>
                  </a:solidFill>
                </a:rPr>
                <a:t>Si</a:t>
              </a:r>
              <a:endParaRPr lang="es-ES" altLang="es-ES" sz="1000" b="1">
                <a:solidFill>
                  <a:srgbClr val="000066"/>
                </a:solidFill>
              </a:endParaRPr>
            </a:p>
          </p:txBody>
        </p:sp>
        <p:sp>
          <p:nvSpPr>
            <p:cNvPr id="15" name="Text Box 53"/>
            <p:cNvSpPr txBox="1">
              <a:spLocks noChangeArrowheads="1"/>
            </p:cNvSpPr>
            <p:nvPr/>
          </p:nvSpPr>
          <p:spPr bwMode="auto">
            <a:xfrm>
              <a:off x="6063342" y="29690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b="1">
                  <a:solidFill>
                    <a:srgbClr val="000066"/>
                  </a:solidFill>
                </a:rPr>
                <a:t>No</a:t>
              </a:r>
              <a:endParaRPr lang="es-ES" altLang="es-ES" sz="1000" b="1">
                <a:solidFill>
                  <a:srgbClr val="000066"/>
                </a:solidFill>
              </a:endParaRPr>
            </a:p>
          </p:txBody>
        </p:sp>
        <p:cxnSp>
          <p:nvCxnSpPr>
            <p:cNvPr id="16" name="AutoShape 54"/>
            <p:cNvCxnSpPr>
              <a:cxnSpLocks noChangeShapeType="1"/>
            </p:cNvCxnSpPr>
            <p:nvPr/>
          </p:nvCxnSpPr>
          <p:spPr bwMode="auto">
            <a:xfrm>
              <a:off x="5045703" y="365011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7" name="AutoShape 82"/>
            <p:cNvCxnSpPr>
              <a:cxnSpLocks noChangeShapeType="1"/>
            </p:cNvCxnSpPr>
            <p:nvPr/>
          </p:nvCxnSpPr>
          <p:spPr bwMode="auto">
            <a:xfrm>
              <a:off x="2349459" y="2765085"/>
              <a:ext cx="624608" cy="709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9" name="Group 84"/>
            <p:cNvGrpSpPr>
              <a:grpSpLocks/>
            </p:cNvGrpSpPr>
            <p:nvPr/>
          </p:nvGrpSpPr>
          <p:grpSpPr bwMode="auto">
            <a:xfrm>
              <a:off x="3003437" y="3092791"/>
              <a:ext cx="865187" cy="1152525"/>
              <a:chOff x="657" y="1389"/>
              <a:chExt cx="607" cy="726"/>
            </a:xfrm>
          </p:grpSpPr>
          <p:sp>
            <p:nvSpPr>
              <p:cNvPr id="20" name="Rectangle 85"/>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dirty="0">
                    <a:solidFill>
                      <a:srgbClr val="000066"/>
                    </a:solidFill>
                  </a:rPr>
                  <a:t>Planeamiento </a:t>
                </a:r>
                <a:endParaRPr lang="es-ES" altLang="es-ES" sz="1000" dirty="0">
                  <a:solidFill>
                    <a:srgbClr val="000066"/>
                  </a:solidFill>
                </a:endParaRPr>
              </a:p>
            </p:txBody>
          </p:sp>
          <p:sp>
            <p:nvSpPr>
              <p:cNvPr id="21" name="Rectangle 86"/>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(1) Analista Líder</a:t>
                </a:r>
                <a:endParaRPr lang="es-ES" altLang="es-ES" sz="800" b="1">
                  <a:solidFill>
                    <a:srgbClr val="000066"/>
                  </a:solidFill>
                </a:endParaRPr>
              </a:p>
            </p:txBody>
          </p:sp>
          <p:sp>
            <p:nvSpPr>
              <p:cNvPr id="22" name="Rectangle 87"/>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Plan del Proyecto</a:t>
                </a:r>
              </a:p>
            </p:txBody>
          </p:sp>
        </p:grpSp>
        <p:sp>
          <p:nvSpPr>
            <p:cNvPr id="23" name="AutoShape 92"/>
            <p:cNvSpPr>
              <a:spLocks noChangeArrowheads="1"/>
            </p:cNvSpPr>
            <p:nvPr/>
          </p:nvSpPr>
          <p:spPr bwMode="auto">
            <a:xfrm>
              <a:off x="5330932" y="3234191"/>
              <a:ext cx="1368998" cy="1054327"/>
            </a:xfrm>
            <a:prstGeom prst="diamond">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dirty="0">
                  <a:latin typeface="Candara" panose="020E0502030303020204" pitchFamily="34" charset="0"/>
                </a:rPr>
                <a:t>Aprobado</a:t>
              </a:r>
              <a:endParaRPr lang="es-ES" altLang="es-ES" sz="1100" dirty="0">
                <a:latin typeface="Candara" panose="020E0502030303020204" pitchFamily="34" charset="0"/>
              </a:endParaRPr>
            </a:p>
          </p:txBody>
        </p:sp>
        <p:grpSp>
          <p:nvGrpSpPr>
            <p:cNvPr id="24" name="Group 93"/>
            <p:cNvGrpSpPr>
              <a:grpSpLocks/>
            </p:cNvGrpSpPr>
            <p:nvPr/>
          </p:nvGrpSpPr>
          <p:grpSpPr bwMode="auto">
            <a:xfrm>
              <a:off x="9412967" y="3089729"/>
              <a:ext cx="963613" cy="1152525"/>
              <a:chOff x="3107" y="1389"/>
              <a:chExt cx="607" cy="726"/>
            </a:xfrm>
          </p:grpSpPr>
          <p:sp>
            <p:nvSpPr>
              <p:cNvPr id="25" name="Rectangle 94"/>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t>Kick off meeting - externo</a:t>
                </a:r>
                <a:endParaRPr lang="es-ES" altLang="es-ES" sz="1000"/>
              </a:p>
            </p:txBody>
          </p:sp>
          <p:sp>
            <p:nvSpPr>
              <p:cNvPr id="26" name="Rectangle 95"/>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(5) Coordinador Empresa</a:t>
                </a:r>
                <a:endParaRPr lang="es-ES" altLang="es-ES" sz="800" b="1"/>
              </a:p>
            </p:txBody>
          </p:sp>
          <p:sp>
            <p:nvSpPr>
              <p:cNvPr id="27" name="Rectangle 96"/>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t>Acta de Reunión</a:t>
                </a:r>
              </a:p>
            </p:txBody>
          </p:sp>
        </p:grpSp>
        <p:cxnSp>
          <p:nvCxnSpPr>
            <p:cNvPr id="28" name="AutoShape 97"/>
            <p:cNvCxnSpPr>
              <a:cxnSpLocks noChangeShapeType="1"/>
            </p:cNvCxnSpPr>
            <p:nvPr/>
          </p:nvCxnSpPr>
          <p:spPr bwMode="auto">
            <a:xfrm>
              <a:off x="9171667" y="365646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9" name="Group 101"/>
            <p:cNvGrpSpPr>
              <a:grpSpLocks/>
            </p:cNvGrpSpPr>
            <p:nvPr/>
          </p:nvGrpSpPr>
          <p:grpSpPr bwMode="auto">
            <a:xfrm>
              <a:off x="3605594" y="2456884"/>
              <a:ext cx="2411412" cy="792162"/>
              <a:chOff x="996" y="1207"/>
              <a:chExt cx="1548" cy="499"/>
            </a:xfrm>
          </p:grpSpPr>
          <p:sp>
            <p:nvSpPr>
              <p:cNvPr id="30" name="Line 98"/>
              <p:cNvSpPr>
                <a:spLocks noChangeShapeType="1"/>
              </p:cNvSpPr>
              <p:nvPr/>
            </p:nvSpPr>
            <p:spPr bwMode="auto">
              <a:xfrm flipV="1">
                <a:off x="2544" y="1207"/>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1" name="Line 99"/>
              <p:cNvSpPr>
                <a:spLocks noChangeShapeType="1"/>
              </p:cNvSpPr>
              <p:nvPr/>
            </p:nvSpPr>
            <p:spPr bwMode="auto">
              <a:xfrm flipH="1">
                <a:off x="999" y="1207"/>
                <a:ext cx="15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 name="Line 100"/>
              <p:cNvSpPr>
                <a:spLocks noChangeShapeType="1"/>
              </p:cNvSpPr>
              <p:nvPr/>
            </p:nvSpPr>
            <p:spPr bwMode="auto">
              <a:xfrm>
                <a:off x="996" y="1207"/>
                <a:ext cx="0"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33" name="Group 102"/>
            <p:cNvGrpSpPr>
              <a:grpSpLocks/>
            </p:cNvGrpSpPr>
            <p:nvPr/>
          </p:nvGrpSpPr>
          <p:grpSpPr bwMode="auto">
            <a:xfrm>
              <a:off x="4130782" y="3135994"/>
              <a:ext cx="963613" cy="1152525"/>
              <a:chOff x="1474" y="1389"/>
              <a:chExt cx="607" cy="726"/>
            </a:xfrm>
          </p:grpSpPr>
          <p:sp>
            <p:nvSpPr>
              <p:cNvPr id="34" name="Rectangle 103"/>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t>Revisión, Ajustes</a:t>
                </a:r>
                <a:endParaRPr lang="es-ES" altLang="es-ES" sz="1000"/>
              </a:p>
            </p:txBody>
          </p:sp>
          <p:sp>
            <p:nvSpPr>
              <p:cNvPr id="35" name="Rectangle 104"/>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t>(2) Gestor de la Demanda</a:t>
                </a:r>
                <a:endParaRPr lang="es-ES" altLang="es-ES" sz="800" b="1" dirty="0"/>
              </a:p>
            </p:txBody>
          </p:sp>
          <p:sp>
            <p:nvSpPr>
              <p:cNvPr id="36" name="Rectangle 105"/>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t>Acta de Reunión</a:t>
                </a:r>
              </a:p>
            </p:txBody>
          </p:sp>
        </p:grpSp>
        <p:cxnSp>
          <p:nvCxnSpPr>
            <p:cNvPr id="37" name="AutoShape 106"/>
            <p:cNvCxnSpPr>
              <a:cxnSpLocks noChangeShapeType="1"/>
            </p:cNvCxnSpPr>
            <p:nvPr/>
          </p:nvCxnSpPr>
          <p:spPr bwMode="auto">
            <a:xfrm>
              <a:off x="3868624" y="3645354"/>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41" name="AutoShape 113"/>
            <p:cNvCxnSpPr>
              <a:cxnSpLocks noChangeShapeType="1"/>
              <a:stCxn id="25" idx="3"/>
            </p:cNvCxnSpPr>
            <p:nvPr/>
          </p:nvCxnSpPr>
          <p:spPr bwMode="auto">
            <a:xfrm flipV="1">
              <a:off x="10376580" y="3658054"/>
              <a:ext cx="2476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Rectangle 117"/>
            <p:cNvSpPr>
              <a:spLocks noChangeArrowheads="1"/>
            </p:cNvSpPr>
            <p:nvPr/>
          </p:nvSpPr>
          <p:spPr bwMode="auto">
            <a:xfrm>
              <a:off x="10865302" y="5234442"/>
              <a:ext cx="110217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Ejecución, Seguimiento y Control</a:t>
              </a:r>
              <a:endParaRPr lang="es-ES" altLang="es-ES" sz="1200" b="1" dirty="0">
                <a:latin typeface="Candara" panose="020E0502030303020204" pitchFamily="34" charset="0"/>
              </a:endParaRPr>
            </a:p>
          </p:txBody>
        </p:sp>
        <p:cxnSp>
          <p:nvCxnSpPr>
            <p:cNvPr id="44" name="AutoShape 118"/>
            <p:cNvCxnSpPr>
              <a:cxnSpLocks noChangeShapeType="1"/>
            </p:cNvCxnSpPr>
            <p:nvPr/>
          </p:nvCxnSpPr>
          <p:spPr bwMode="auto">
            <a:xfrm flipH="1">
              <a:off x="11323210" y="4240667"/>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5" name="Grupo 44"/>
            <p:cNvGrpSpPr/>
            <p:nvPr/>
          </p:nvGrpSpPr>
          <p:grpSpPr>
            <a:xfrm>
              <a:off x="400707" y="1930627"/>
              <a:ext cx="2355873" cy="1714727"/>
              <a:chOff x="690995" y="1984348"/>
              <a:chExt cx="2635278" cy="1919999"/>
            </a:xfrm>
          </p:grpSpPr>
          <p:sp>
            <p:nvSpPr>
              <p:cNvPr id="46" name="Rectangle 109"/>
              <p:cNvSpPr>
                <a:spLocks noChangeArrowheads="1"/>
              </p:cNvSpPr>
              <p:nvPr/>
            </p:nvSpPr>
            <p:spPr bwMode="auto">
              <a:xfrm>
                <a:off x="1040971" y="2054354"/>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sp>
            <p:nvSpPr>
              <p:cNvPr id="47" name="Rectangle 204"/>
              <p:cNvSpPr>
                <a:spLocks noChangeArrowheads="1"/>
              </p:cNvSpPr>
              <p:nvPr/>
            </p:nvSpPr>
            <p:spPr bwMode="auto">
              <a:xfrm>
                <a:off x="2241568" y="3502962"/>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48"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995" y="1984348"/>
                <a:ext cx="587390" cy="1690538"/>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ector recto de flecha 48"/>
              <p:cNvCxnSpPr/>
              <p:nvPr/>
            </p:nvCxnSpPr>
            <p:spPr>
              <a:xfrm flipV="1">
                <a:off x="1484311" y="2836675"/>
                <a:ext cx="73241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Imagen 49"/>
              <p:cNvPicPr>
                <a:picLocks noChangeAspect="1"/>
              </p:cNvPicPr>
              <p:nvPr/>
            </p:nvPicPr>
            <p:blipFill>
              <a:blip r:embed="rId3"/>
              <a:stretch>
                <a:fillRect/>
              </a:stretch>
            </p:blipFill>
            <p:spPr>
              <a:xfrm>
                <a:off x="2241568" y="2421144"/>
                <a:ext cx="968473" cy="968473"/>
              </a:xfrm>
              <a:prstGeom prst="rect">
                <a:avLst/>
              </a:prstGeom>
            </p:spPr>
          </p:pic>
        </p:grpSp>
        <p:grpSp>
          <p:nvGrpSpPr>
            <p:cNvPr id="54" name="Grupo 53"/>
            <p:cNvGrpSpPr/>
            <p:nvPr/>
          </p:nvGrpSpPr>
          <p:grpSpPr>
            <a:xfrm>
              <a:off x="10663917" y="3083288"/>
              <a:ext cx="1321761" cy="1228137"/>
              <a:chOff x="8315088" y="4839445"/>
              <a:chExt cx="1321761" cy="1228137"/>
            </a:xfrm>
          </p:grpSpPr>
          <p:sp>
            <p:nvSpPr>
              <p:cNvPr id="52" name="Rectangle 195"/>
              <p:cNvSpPr>
                <a:spLocks noChangeArrowheads="1"/>
              </p:cNvSpPr>
              <p:nvPr/>
            </p:nvSpPr>
            <p:spPr bwMode="auto">
              <a:xfrm>
                <a:off x="8315088" y="5679784"/>
                <a:ext cx="1321761"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a:latin typeface="Candara" panose="020E0502030303020204" pitchFamily="34" charset="0"/>
                  </a:rPr>
                  <a:t>Archivos del Proyecto</a:t>
                </a:r>
              </a:p>
            </p:txBody>
          </p:sp>
          <p:pic>
            <p:nvPicPr>
              <p:cNvPr id="53" name="Imagen 52"/>
              <p:cNvPicPr>
                <a:picLocks noChangeAspect="1"/>
              </p:cNvPicPr>
              <p:nvPr/>
            </p:nvPicPr>
            <p:blipFill>
              <a:blip r:embed="rId4"/>
              <a:stretch>
                <a:fillRect/>
              </a:stretch>
            </p:blipFill>
            <p:spPr>
              <a:xfrm>
                <a:off x="8407761" y="4839445"/>
                <a:ext cx="1136417" cy="840339"/>
              </a:xfrm>
              <a:prstGeom prst="rect">
                <a:avLst/>
              </a:prstGeom>
            </p:spPr>
          </p:pic>
        </p:grpSp>
        <p:sp>
          <p:nvSpPr>
            <p:cNvPr id="55" name="Lágrima 54"/>
            <p:cNvSpPr/>
            <p:nvPr/>
          </p:nvSpPr>
          <p:spPr>
            <a:xfrm>
              <a:off x="11161486" y="4626430"/>
              <a:ext cx="566057" cy="608012"/>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grpSp>
      <p:sp>
        <p:nvSpPr>
          <p:cNvPr id="57" name="AutoShape 56"/>
          <p:cNvSpPr>
            <a:spLocks noChangeArrowheads="1"/>
          </p:cNvSpPr>
          <p:nvPr/>
        </p:nvSpPr>
        <p:spPr bwMode="auto">
          <a:xfrm>
            <a:off x="6791794" y="6125028"/>
            <a:ext cx="1421023" cy="545419"/>
          </a:xfrm>
          <a:prstGeom prst="flowChartAlternateProcess">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solidFill>
                  <a:srgbClr val="000066"/>
                </a:solidFill>
                <a:hlinkClick r:id="rId5" action="ppaction://hlinksldjump"/>
              </a:rPr>
              <a:t>Regresar</a:t>
            </a:r>
            <a:endParaRPr lang="es-ES" altLang="es-ES" sz="1200" dirty="0">
              <a:solidFill>
                <a:srgbClr val="000066"/>
              </a:solidFill>
            </a:endParaRPr>
          </a:p>
        </p:txBody>
      </p:sp>
      <p:sp>
        <p:nvSpPr>
          <p:cNvPr id="58" name="AutoShape 88"/>
          <p:cNvSpPr>
            <a:spLocks noChangeArrowheads="1"/>
          </p:cNvSpPr>
          <p:nvPr/>
        </p:nvSpPr>
        <p:spPr bwMode="auto">
          <a:xfrm>
            <a:off x="5094395" y="6125029"/>
            <a:ext cx="1457687" cy="545419"/>
          </a:xfrm>
          <a:prstGeom prst="flowChartAlternateProcess">
            <a:avLst/>
          </a:prstGeom>
          <a:ln>
            <a:headEnd/>
            <a:tailEnd/>
          </a:ln>
        </p:spPr>
        <p:style>
          <a:lnRef idx="0">
            <a:schemeClr val="dk1"/>
          </a:lnRef>
          <a:fillRef idx="3">
            <a:schemeClr val="dk1"/>
          </a:fillRef>
          <a:effectRef idx="3">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solidFill>
                  <a:srgbClr val="000066"/>
                </a:solidFill>
                <a:hlinkClick r:id="rId6" action="ppaction://hlinksldjump"/>
              </a:rPr>
              <a:t>Detalle actividades</a:t>
            </a:r>
            <a:endParaRPr lang="es-ES" altLang="es-ES" sz="1200" dirty="0">
              <a:solidFill>
                <a:srgbClr val="000066"/>
              </a:solidFill>
            </a:endParaRPr>
          </a:p>
        </p:txBody>
      </p:sp>
    </p:spTree>
    <p:extLst>
      <p:ext uri="{BB962C8B-B14F-4D97-AF65-F5344CB8AC3E}">
        <p14:creationId xmlns:p14="http://schemas.microsoft.com/office/powerpoint/2010/main" val="2890522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3625" y="0"/>
            <a:ext cx="10018713" cy="1752599"/>
          </a:xfrm>
        </p:spPr>
        <p:txBody>
          <a:bodyPr/>
          <a:lstStyle/>
          <a:p>
            <a:r>
              <a:rPr lang="es-PE" dirty="0" smtClean="0"/>
              <a:t>Actividades del Subproceso de Planificación</a:t>
            </a:r>
            <a:endParaRPr lang="es-PE" dirty="0"/>
          </a:p>
        </p:txBody>
      </p:sp>
      <p:graphicFrame>
        <p:nvGraphicFramePr>
          <p:cNvPr id="4" name="Group 264"/>
          <p:cNvGraphicFramePr>
            <a:graphicFrameLocks noGrp="1"/>
          </p:cNvGraphicFramePr>
          <p:nvPr>
            <p:ph/>
            <p:extLst>
              <p:ext uri="{D42A27DB-BD31-4B8C-83A1-F6EECF244321}">
                <p14:modId xmlns:p14="http://schemas.microsoft.com/office/powerpoint/2010/main" val="861479932"/>
              </p:ext>
            </p:extLst>
          </p:nvPr>
        </p:nvGraphicFramePr>
        <p:xfrm>
          <a:off x="1803625" y="1320800"/>
          <a:ext cx="8785225" cy="5237106"/>
        </p:xfrm>
        <a:graphic>
          <a:graphicData uri="http://schemas.openxmlformats.org/drawingml/2006/table">
            <a:tbl>
              <a:tblPr>
                <a:tableStyleId>{8799B23B-EC83-4686-B30A-512413B5E67A}</a:tableStyleId>
              </a:tblPr>
              <a:tblGrid>
                <a:gridCol w="388937"/>
                <a:gridCol w="1363663"/>
                <a:gridCol w="1666875"/>
                <a:gridCol w="3421062"/>
                <a:gridCol w="1944688"/>
              </a:tblGrid>
              <a:tr h="485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Nombre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Descripción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r>
              <a:tr h="4572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latin typeface="Candara" panose="020E0502030303020204" pitchFamily="34" charset="0"/>
                        </a:rPr>
                        <a:t>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Analista Líder</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Planeamiento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El objetivo de esta etapa es la elaboración del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Plantilla de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r>
              <a:tr h="10059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2</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Gestor de la Demanda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Revisión, Ajustes</a:t>
                      </a:r>
                      <a:endParaRPr kumimoji="0" lang="es-ES" sz="1200" u="none" strike="noStrike" cap="none" normalizeH="0" baseline="0" smtClean="0">
                        <a:ln>
                          <a:noFill/>
                        </a:ln>
                        <a:effectLst/>
                        <a:latin typeface="Candara" panose="020E0502030303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En esta etapa el Gestor de la Demanda revisa el Plan del Proyecto conjuntamente con el analista líder, registrando sus observaciones en acta de reunión, que justificarán las modificaciones y/o correcciones respectivas.</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 de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r>
              <a:tr h="6950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latin typeface="Candara" panose="020E0502030303020204" pitchFamily="34" charset="0"/>
                        </a:rPr>
                        <a:t>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Gestor de la Demanda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Conformidad al Plan de Gestión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En esta etapa el Gestor de la Demanda envía la conformidad al Plan del Proyecto quedando registrada en 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latin typeface="Candara" panose="020E0502030303020204" pitchFamily="34" charset="0"/>
                        </a:rPr>
                        <a:t>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r>
              <a:tr h="14449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Analista Líder</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err="1" smtClean="0">
                          <a:ln>
                            <a:noFill/>
                          </a:ln>
                          <a:effectLst/>
                          <a:latin typeface="Candara" panose="020E0502030303020204" pitchFamily="34" charset="0"/>
                        </a:rPr>
                        <a:t>Kick</a:t>
                      </a:r>
                      <a:r>
                        <a:rPr kumimoji="0" lang="es-PE" sz="1200" u="none" strike="noStrike" cap="none" normalizeH="0" baseline="0" dirty="0" smtClean="0">
                          <a:ln>
                            <a:noFill/>
                          </a:ln>
                          <a:effectLst/>
                          <a:latin typeface="Candara" panose="020E0502030303020204" pitchFamily="34" charset="0"/>
                        </a:rPr>
                        <a:t> off meeting - interno</a:t>
                      </a:r>
                      <a:endParaRPr kumimoji="0" lang="es-ES" sz="1200" u="none" strike="noStrike" cap="none" normalizeH="0" baseline="0" dirty="0" smtClean="0">
                        <a:ln>
                          <a:noFill/>
                        </a:ln>
                        <a:effectLst/>
                        <a:latin typeface="Candara" panose="020E0502030303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Es la reunión de inicio del proyecto, donde se informa al equipo de desarrollo sobre el proyecto y la estrategia para afrontarlo.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Esta reunión no es necesario cuando el proyecto esta integrado por un único integrante.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Presentación </a:t>
                      </a:r>
                      <a:r>
                        <a:rPr kumimoji="0" lang="es-ES" sz="1200" u="none" strike="noStrike" cap="none" normalizeH="0" baseline="0" dirty="0" err="1" smtClean="0">
                          <a:ln>
                            <a:noFill/>
                          </a:ln>
                          <a:effectLst/>
                          <a:latin typeface="Candara" panose="020E0502030303020204" pitchFamily="34" charset="0"/>
                        </a:rPr>
                        <a:t>kick</a:t>
                      </a:r>
                      <a:r>
                        <a:rPr kumimoji="0" lang="es-ES" sz="1200" u="none" strike="noStrike" cap="none" normalizeH="0" baseline="0" dirty="0" smtClean="0">
                          <a:ln>
                            <a:noFill/>
                          </a:ln>
                          <a:effectLst/>
                          <a:latin typeface="Candara" panose="020E0502030303020204" pitchFamily="34" charset="0"/>
                        </a:rPr>
                        <a:t> off meeting (interno)</a:t>
                      </a:r>
                    </a:p>
                  </a:txBody>
                  <a:tcPr marT="45726" marB="45726" horzOverflow="overflow"/>
                </a:tc>
              </a:tr>
              <a:tr h="111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Coordinador Empresa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Kick off meeting - externo</a:t>
                      </a:r>
                      <a:endParaRPr kumimoji="0" lang="es-ES" sz="1200" u="none" strike="noStrike" cap="none" normalizeH="0" baseline="0" smtClean="0">
                        <a:ln>
                          <a:noFill/>
                        </a:ln>
                        <a:effectLst/>
                        <a:latin typeface="Candara" panose="020E0502030303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En esta reunión se informa al cliente sobre el proyecto y la estrategia para afrontarlo, se obtiene el compromiso y se explica el esquema de trabajo.</a:t>
                      </a:r>
                    </a:p>
                    <a:p>
                      <a:pPr marL="0" marR="0" lvl="0" indent="0" algn="ctr"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Presentación </a:t>
                      </a:r>
                      <a:r>
                        <a:rPr kumimoji="0" lang="es-ES" sz="1200" u="none" strike="noStrike" cap="none" normalizeH="0" baseline="0" dirty="0" err="1" smtClean="0">
                          <a:ln>
                            <a:noFill/>
                          </a:ln>
                          <a:effectLst/>
                          <a:latin typeface="Candara" panose="020E0502030303020204" pitchFamily="34" charset="0"/>
                        </a:rPr>
                        <a:t>kick</a:t>
                      </a:r>
                      <a:r>
                        <a:rPr kumimoji="0" lang="es-ES" sz="1200" u="none" strike="noStrike" cap="none" normalizeH="0" baseline="0" dirty="0" smtClean="0">
                          <a:ln>
                            <a:noFill/>
                          </a:ln>
                          <a:effectLst/>
                          <a:latin typeface="Candara" panose="020E0502030303020204" pitchFamily="34" charset="0"/>
                        </a:rPr>
                        <a:t> off meeting (externo)</a:t>
                      </a:r>
                    </a:p>
                  </a:txBody>
                  <a:tcPr marT="45726" marB="45726" horzOverflow="overflow"/>
                </a:tc>
              </a:tr>
            </a:tbl>
          </a:graphicData>
        </a:graphic>
      </p:graphicFrame>
    </p:spTree>
    <p:extLst>
      <p:ext uri="{BB962C8B-B14F-4D97-AF65-F5344CB8AC3E}">
        <p14:creationId xmlns:p14="http://schemas.microsoft.com/office/powerpoint/2010/main" val="2061959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5.3 Tareas</a:t>
            </a:r>
            <a:endParaRPr lang="es-PE" dirty="0"/>
          </a:p>
        </p:txBody>
      </p:sp>
    </p:spTree>
    <p:extLst>
      <p:ext uri="{BB962C8B-B14F-4D97-AF65-F5344CB8AC3E}">
        <p14:creationId xmlns:p14="http://schemas.microsoft.com/office/powerpoint/2010/main" val="259023036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1736" y="143811"/>
            <a:ext cx="9256669" cy="914400"/>
          </a:xfrm>
        </p:spPr>
        <p:txBody>
          <a:bodyPr>
            <a:normAutofit fontScale="90000"/>
          </a:bodyPr>
          <a:lstStyle/>
          <a:p>
            <a:r>
              <a:rPr lang="es-PE" sz="6600" dirty="0" smtClean="0">
                <a:latin typeface="Candara" panose="020E0502030303020204" pitchFamily="34" charset="0"/>
              </a:rPr>
              <a:t>Contenido</a:t>
            </a:r>
            <a:endParaRPr lang="es-PE" sz="6600" dirty="0">
              <a:latin typeface="Candara" panose="020E0502030303020204" pitchFamily="34" charset="0"/>
            </a:endParaRPr>
          </a:p>
        </p:txBody>
      </p:sp>
      <p:sp>
        <p:nvSpPr>
          <p:cNvPr id="3" name="Marcador de contenido 2"/>
          <p:cNvSpPr>
            <a:spLocks noGrp="1"/>
          </p:cNvSpPr>
          <p:nvPr>
            <p:ph idx="1"/>
          </p:nvPr>
        </p:nvSpPr>
        <p:spPr>
          <a:xfrm>
            <a:off x="2038103" y="1005624"/>
            <a:ext cx="4800579" cy="5852376"/>
          </a:xfrm>
        </p:spPr>
        <p:txBody>
          <a:bodyPr>
            <a:normAutofit/>
          </a:bodyPr>
          <a:lstStyle/>
          <a:p>
            <a:pPr marL="457200" indent="-457200">
              <a:buFont typeface="+mj-lt"/>
              <a:buAutoNum type="arabicPeriod"/>
            </a:pPr>
            <a:r>
              <a:rPr lang="es-PE" dirty="0"/>
              <a:t>Objetivo y alcance del </a:t>
            </a:r>
            <a:r>
              <a:rPr lang="es-PE" dirty="0" smtClean="0"/>
              <a:t>proceso.</a:t>
            </a:r>
            <a:endParaRPr lang="es-PE" dirty="0"/>
          </a:p>
          <a:p>
            <a:pPr marL="457200" indent="-457200">
              <a:buFont typeface="+mj-lt"/>
              <a:buAutoNum type="arabicPeriod"/>
            </a:pPr>
            <a:r>
              <a:rPr lang="es-PE" dirty="0"/>
              <a:t>Términos y </a:t>
            </a:r>
            <a:r>
              <a:rPr lang="es-PE" dirty="0" smtClean="0"/>
              <a:t>definiciones.</a:t>
            </a:r>
            <a:endParaRPr lang="es-PE" dirty="0"/>
          </a:p>
          <a:p>
            <a:pPr marL="457200" indent="-457200">
              <a:buFont typeface="+mj-lt"/>
              <a:buAutoNum type="arabicPeriod"/>
            </a:pPr>
            <a:r>
              <a:rPr lang="es-PE" dirty="0"/>
              <a:t>Roles y </a:t>
            </a:r>
            <a:r>
              <a:rPr lang="es-PE" dirty="0" smtClean="0"/>
              <a:t>responsabilidades.</a:t>
            </a:r>
            <a:endParaRPr lang="es-PE" dirty="0"/>
          </a:p>
          <a:p>
            <a:pPr marL="457200" indent="-457200">
              <a:buFont typeface="+mj-lt"/>
              <a:buAutoNum type="arabicPeriod"/>
            </a:pPr>
            <a:r>
              <a:rPr lang="es-PE" dirty="0"/>
              <a:t>Entradas y salidas del </a:t>
            </a:r>
            <a:r>
              <a:rPr lang="es-PE" dirty="0" smtClean="0"/>
              <a:t>proceso.</a:t>
            </a:r>
            <a:endParaRPr lang="es-PE" dirty="0"/>
          </a:p>
          <a:p>
            <a:pPr marL="457200" indent="-457200">
              <a:buFont typeface="+mj-lt"/>
              <a:buAutoNum type="arabicPeriod"/>
            </a:pPr>
            <a:r>
              <a:rPr lang="es-PE" dirty="0"/>
              <a:t>Descripción del </a:t>
            </a:r>
            <a:r>
              <a:rPr lang="es-PE" dirty="0" smtClean="0"/>
              <a:t>proceso.</a:t>
            </a:r>
            <a:endParaRPr lang="es-PE" dirty="0"/>
          </a:p>
          <a:p>
            <a:pPr marL="914400" lvl="1" indent="-457200">
              <a:buFont typeface="+mj-lt"/>
              <a:buAutoNum type="arabicPeriod"/>
            </a:pPr>
            <a:r>
              <a:rPr lang="es-PE" dirty="0" smtClean="0"/>
              <a:t>Subprocesos.</a:t>
            </a:r>
            <a:endParaRPr lang="es-PE" dirty="0"/>
          </a:p>
          <a:p>
            <a:pPr marL="914400" lvl="1" indent="-457200">
              <a:buFont typeface="+mj-lt"/>
              <a:buAutoNum type="arabicPeriod"/>
            </a:pPr>
            <a:r>
              <a:rPr lang="es-PE" dirty="0" smtClean="0"/>
              <a:t>Actividades.</a:t>
            </a:r>
            <a:endParaRPr lang="es-PE" dirty="0"/>
          </a:p>
          <a:p>
            <a:pPr marL="914400" lvl="1" indent="-457200">
              <a:buFont typeface="+mj-lt"/>
              <a:buAutoNum type="arabicPeriod"/>
            </a:pPr>
            <a:r>
              <a:rPr lang="es-PE" dirty="0" smtClean="0"/>
              <a:t>Tareas.</a:t>
            </a:r>
            <a:endParaRPr lang="es-PE" dirty="0"/>
          </a:p>
          <a:p>
            <a:pPr marL="457200" indent="-457200">
              <a:buFont typeface="+mj-lt"/>
              <a:buAutoNum type="arabicPeriod"/>
            </a:pPr>
            <a:r>
              <a:rPr lang="es-PE" dirty="0"/>
              <a:t>Métricas del </a:t>
            </a:r>
            <a:r>
              <a:rPr lang="es-PE" dirty="0" smtClean="0"/>
              <a:t>proceso.</a:t>
            </a:r>
            <a:endParaRPr lang="es-PE" dirty="0"/>
          </a:p>
          <a:p>
            <a:pPr marL="457200" indent="-457200">
              <a:buFont typeface="+mj-lt"/>
              <a:buAutoNum type="arabicPeriod"/>
            </a:pPr>
            <a:r>
              <a:rPr lang="es-PE" dirty="0"/>
              <a:t>Artefactos del </a:t>
            </a:r>
            <a:r>
              <a:rPr lang="es-PE" dirty="0" smtClean="0"/>
              <a:t>proceso.</a:t>
            </a:r>
            <a:endParaRPr lang="es-PE" dirty="0"/>
          </a:p>
          <a:p>
            <a:pPr marL="457200" indent="-457200">
              <a:buFont typeface="+mj-lt"/>
              <a:buAutoNum type="arabicPeriod"/>
            </a:pPr>
            <a:r>
              <a:rPr lang="es-PE" dirty="0"/>
              <a:t>Historial de </a:t>
            </a:r>
            <a:r>
              <a:rPr lang="es-PE" dirty="0" smtClean="0"/>
              <a:t>revisiones.</a:t>
            </a:r>
            <a:endParaRPr lang="es-PE" dirty="0"/>
          </a:p>
        </p:txBody>
      </p:sp>
      <p:pic>
        <p:nvPicPr>
          <p:cNvPr id="1026" name="Picture 2" descr="Resultado de imagen para 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023" y="2706173"/>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01384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025" y="0"/>
            <a:ext cx="10018713" cy="1752599"/>
          </a:xfrm>
        </p:spPr>
        <p:txBody>
          <a:bodyPr/>
          <a:lstStyle/>
          <a:p>
            <a:r>
              <a:rPr lang="es-PE" dirty="0" smtClean="0"/>
              <a:t>Tareas de la Actividad de Planeamiento</a:t>
            </a:r>
            <a:endParaRPr lang="es-PE" dirty="0"/>
          </a:p>
        </p:txBody>
      </p:sp>
      <p:grpSp>
        <p:nvGrpSpPr>
          <p:cNvPr id="69" name="Grupo 68"/>
          <p:cNvGrpSpPr/>
          <p:nvPr/>
        </p:nvGrpSpPr>
        <p:grpSpPr>
          <a:xfrm>
            <a:off x="628868" y="1849818"/>
            <a:ext cx="11132139" cy="4930299"/>
            <a:chOff x="628868" y="1428902"/>
            <a:chExt cx="11132139" cy="4930299"/>
          </a:xfrm>
        </p:grpSpPr>
        <p:cxnSp>
          <p:nvCxnSpPr>
            <p:cNvPr id="45" name="AutoShape 85"/>
            <p:cNvCxnSpPr>
              <a:cxnSpLocks noChangeShapeType="1"/>
            </p:cNvCxnSpPr>
            <p:nvPr/>
          </p:nvCxnSpPr>
          <p:spPr bwMode="auto">
            <a:xfrm flipV="1">
              <a:off x="7732728" y="3382863"/>
              <a:ext cx="293674" cy="87103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24"/>
            <p:cNvCxnSpPr>
              <a:cxnSpLocks noChangeShapeType="1"/>
            </p:cNvCxnSpPr>
            <p:nvPr/>
          </p:nvCxnSpPr>
          <p:spPr bwMode="auto">
            <a:xfrm flipV="1">
              <a:off x="5224784" y="3382863"/>
              <a:ext cx="417851" cy="1152409"/>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 name="Group 13"/>
            <p:cNvGrpSpPr>
              <a:grpSpLocks/>
            </p:cNvGrpSpPr>
            <p:nvPr/>
          </p:nvGrpSpPr>
          <p:grpSpPr bwMode="auto">
            <a:xfrm>
              <a:off x="4150441" y="3515179"/>
              <a:ext cx="1147763" cy="1758496"/>
              <a:chOff x="2154" y="1389"/>
              <a:chExt cx="607" cy="726"/>
            </a:xfrm>
          </p:grpSpPr>
          <p:sp>
            <p:nvSpPr>
              <p:cNvPr id="5" name="Rectangle 14"/>
              <p:cNvSpPr>
                <a:spLocks noChangeArrowheads="1"/>
              </p:cNvSpPr>
              <p:nvPr/>
            </p:nvSpPr>
            <p:spPr bwMode="auto">
              <a:xfrm>
                <a:off x="215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Estimación de Esfuerzo</a:t>
                </a:r>
                <a:endParaRPr lang="es-ES" altLang="es-ES" sz="1200">
                  <a:latin typeface="Candara" panose="020E0502030303020204" pitchFamily="34" charset="0"/>
                </a:endParaRPr>
              </a:p>
            </p:txBody>
          </p:sp>
          <p:sp>
            <p:nvSpPr>
              <p:cNvPr id="6" name="Rectangle 15"/>
              <p:cNvSpPr>
                <a:spLocks noChangeArrowheads="1"/>
              </p:cNvSpPr>
              <p:nvPr/>
            </p:nvSpPr>
            <p:spPr bwMode="auto">
              <a:xfrm>
                <a:off x="215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Líder</a:t>
                </a:r>
                <a:endParaRPr lang="es-ES" altLang="es-ES" sz="1200" b="1" dirty="0">
                  <a:latin typeface="Candara" panose="020E0502030303020204" pitchFamily="34" charset="0"/>
                </a:endParaRPr>
              </a:p>
            </p:txBody>
          </p:sp>
          <p:sp>
            <p:nvSpPr>
              <p:cNvPr id="7" name="Rectangle 16"/>
              <p:cNvSpPr>
                <a:spLocks noChangeArrowheads="1"/>
              </p:cNvSpPr>
              <p:nvPr/>
            </p:nvSpPr>
            <p:spPr bwMode="auto">
              <a:xfrm>
                <a:off x="215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8" name="Group 17"/>
            <p:cNvGrpSpPr>
              <a:grpSpLocks/>
            </p:cNvGrpSpPr>
            <p:nvPr/>
          </p:nvGrpSpPr>
          <p:grpSpPr bwMode="auto">
            <a:xfrm>
              <a:off x="5348967" y="1630264"/>
              <a:ext cx="1147762" cy="1758496"/>
              <a:chOff x="2925" y="1389"/>
              <a:chExt cx="607" cy="726"/>
            </a:xfrm>
          </p:grpSpPr>
          <p:sp>
            <p:nvSpPr>
              <p:cNvPr id="9" name="Rectangle 18"/>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Elaboración del cronograma</a:t>
                </a:r>
                <a:endParaRPr lang="es-ES" altLang="es-ES" sz="1200" dirty="0">
                  <a:latin typeface="Candara" panose="020E0502030303020204" pitchFamily="34" charset="0"/>
                </a:endParaRPr>
              </a:p>
            </p:txBody>
          </p:sp>
          <p:sp>
            <p:nvSpPr>
              <p:cNvPr id="10" name="Rectangle 19"/>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(3) Analista Líder</a:t>
                </a:r>
                <a:endParaRPr lang="es-ES" altLang="es-ES" sz="1200" b="1">
                  <a:latin typeface="Candara" panose="020E0502030303020204" pitchFamily="34" charset="0"/>
                </a:endParaRPr>
              </a:p>
            </p:txBody>
          </p:sp>
          <p:sp>
            <p:nvSpPr>
              <p:cNvPr id="11" name="Rectangle 20"/>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12" name="AutoShape 23"/>
            <p:cNvCxnSpPr>
              <a:cxnSpLocks noChangeShapeType="1"/>
              <a:endCxn id="5" idx="1"/>
            </p:cNvCxnSpPr>
            <p:nvPr/>
          </p:nvCxnSpPr>
          <p:spPr bwMode="auto">
            <a:xfrm>
              <a:off x="3576559" y="2614654"/>
              <a:ext cx="573882" cy="178098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5" name="AutoShape 33"/>
            <p:cNvCxnSpPr>
              <a:cxnSpLocks noChangeShapeType="1"/>
            </p:cNvCxnSpPr>
            <p:nvPr/>
          </p:nvCxnSpPr>
          <p:spPr bwMode="auto">
            <a:xfrm>
              <a:off x="2644211" y="2895833"/>
              <a:ext cx="277812"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6" name="Group 47"/>
            <p:cNvGrpSpPr>
              <a:grpSpLocks/>
            </p:cNvGrpSpPr>
            <p:nvPr/>
          </p:nvGrpSpPr>
          <p:grpSpPr bwMode="auto">
            <a:xfrm>
              <a:off x="3002678" y="1619026"/>
              <a:ext cx="1147763" cy="1758496"/>
              <a:chOff x="612" y="1389"/>
              <a:chExt cx="607" cy="726"/>
            </a:xfrm>
          </p:grpSpPr>
          <p:sp>
            <p:nvSpPr>
              <p:cNvPr id="17" name="Rectangle 48"/>
              <p:cNvSpPr>
                <a:spLocks noChangeArrowheads="1"/>
              </p:cNvSpPr>
              <p:nvPr/>
            </p:nvSpPr>
            <p:spPr bwMode="auto">
              <a:xfrm>
                <a:off x="612"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Definir el Alcance del Proyecto</a:t>
                </a:r>
                <a:endParaRPr lang="es-ES" altLang="es-ES" sz="1200">
                  <a:latin typeface="Candara" panose="020E0502030303020204" pitchFamily="34" charset="0"/>
                </a:endParaRPr>
              </a:p>
            </p:txBody>
          </p:sp>
          <p:sp>
            <p:nvSpPr>
              <p:cNvPr id="18" name="Rectangle 49"/>
              <p:cNvSpPr>
                <a:spLocks noChangeArrowheads="1"/>
              </p:cNvSpPr>
              <p:nvPr/>
            </p:nvSpPr>
            <p:spPr bwMode="auto">
              <a:xfrm>
                <a:off x="612"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Analista Líder</a:t>
                </a:r>
                <a:endParaRPr lang="es-ES" altLang="es-ES" sz="1200" b="1" dirty="0">
                  <a:latin typeface="Candara" panose="020E0502030303020204" pitchFamily="34" charset="0"/>
                </a:endParaRPr>
              </a:p>
            </p:txBody>
          </p:sp>
          <p:sp>
            <p:nvSpPr>
              <p:cNvPr id="19" name="Rectangle 50"/>
              <p:cNvSpPr>
                <a:spLocks noChangeArrowheads="1"/>
              </p:cNvSpPr>
              <p:nvPr/>
            </p:nvSpPr>
            <p:spPr bwMode="auto">
              <a:xfrm>
                <a:off x="612"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20" name="Group 53"/>
            <p:cNvGrpSpPr>
              <a:grpSpLocks/>
            </p:cNvGrpSpPr>
            <p:nvPr/>
          </p:nvGrpSpPr>
          <p:grpSpPr bwMode="auto">
            <a:xfrm>
              <a:off x="6617053" y="3373438"/>
              <a:ext cx="1147763" cy="1758496"/>
              <a:chOff x="2925" y="1389"/>
              <a:chExt cx="607" cy="726"/>
            </a:xfrm>
          </p:grpSpPr>
          <p:sp>
            <p:nvSpPr>
              <p:cNvPr id="21" name="Rectangle 54"/>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Definición de la Organización del Proyecto</a:t>
                </a:r>
                <a:endParaRPr lang="es-ES" altLang="es-ES" sz="1200">
                  <a:latin typeface="Candara" panose="020E0502030303020204" pitchFamily="34" charset="0"/>
                </a:endParaRPr>
              </a:p>
            </p:txBody>
          </p:sp>
          <p:sp>
            <p:nvSpPr>
              <p:cNvPr id="22" name="Rectangle 55"/>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Analista Líder</a:t>
                </a:r>
                <a:endParaRPr lang="es-ES" altLang="es-ES" sz="1200" b="1" dirty="0">
                  <a:latin typeface="Candara" panose="020E0502030303020204" pitchFamily="34" charset="0"/>
                </a:endParaRPr>
              </a:p>
            </p:txBody>
          </p:sp>
          <p:sp>
            <p:nvSpPr>
              <p:cNvPr id="23" name="Rectangle 56"/>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24" name="Group 57"/>
            <p:cNvGrpSpPr>
              <a:grpSpLocks/>
            </p:cNvGrpSpPr>
            <p:nvPr/>
          </p:nvGrpSpPr>
          <p:grpSpPr bwMode="auto">
            <a:xfrm>
              <a:off x="8003633" y="1614942"/>
              <a:ext cx="1147763" cy="1758496"/>
              <a:chOff x="2925" y="1389"/>
              <a:chExt cx="607" cy="726"/>
            </a:xfrm>
          </p:grpSpPr>
          <p:sp>
            <p:nvSpPr>
              <p:cNvPr id="25" name="Rectangle 58"/>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Elaboración de los planes de soporte</a:t>
                </a:r>
                <a:endParaRPr lang="es-ES" altLang="es-ES" sz="1200">
                  <a:latin typeface="Candara" panose="020E0502030303020204" pitchFamily="34" charset="0"/>
                </a:endParaRPr>
              </a:p>
            </p:txBody>
          </p:sp>
          <p:sp>
            <p:nvSpPr>
              <p:cNvPr id="26" name="Rectangle 59"/>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(5) Analista Líder</a:t>
                </a:r>
                <a:endParaRPr lang="es-ES" altLang="es-ES" sz="1200" b="1">
                  <a:latin typeface="Candara" panose="020E0502030303020204" pitchFamily="34" charset="0"/>
                </a:endParaRPr>
              </a:p>
            </p:txBody>
          </p:sp>
          <p:sp>
            <p:nvSpPr>
              <p:cNvPr id="27" name="Rectangle 60"/>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28" name="AutoShape 61"/>
            <p:cNvCxnSpPr>
              <a:cxnSpLocks noChangeShapeType="1"/>
            </p:cNvCxnSpPr>
            <p:nvPr/>
          </p:nvCxnSpPr>
          <p:spPr bwMode="auto">
            <a:xfrm>
              <a:off x="10290581" y="4253897"/>
              <a:ext cx="470818" cy="75515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9" name="AutoShape 62"/>
            <p:cNvCxnSpPr>
              <a:cxnSpLocks noChangeShapeType="1"/>
            </p:cNvCxnSpPr>
            <p:nvPr/>
          </p:nvCxnSpPr>
          <p:spPr bwMode="auto">
            <a:xfrm>
              <a:off x="6511900" y="2878104"/>
              <a:ext cx="293208" cy="42862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 name="AutoShape 42"/>
            <p:cNvCxnSpPr>
              <a:cxnSpLocks noChangeShapeType="1"/>
            </p:cNvCxnSpPr>
            <p:nvPr/>
          </p:nvCxnSpPr>
          <p:spPr bwMode="auto">
            <a:xfrm flipH="1">
              <a:off x="9564914" y="3706699"/>
              <a:ext cx="358821" cy="238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1" name="Group 81"/>
            <p:cNvGrpSpPr>
              <a:grpSpLocks/>
            </p:cNvGrpSpPr>
            <p:nvPr/>
          </p:nvGrpSpPr>
          <p:grpSpPr bwMode="auto">
            <a:xfrm>
              <a:off x="9923735" y="2067384"/>
              <a:ext cx="1147763" cy="1758496"/>
              <a:chOff x="2925" y="1389"/>
              <a:chExt cx="607" cy="726"/>
            </a:xfrm>
          </p:grpSpPr>
          <p:sp>
            <p:nvSpPr>
              <p:cNvPr id="42" name="Rectangle 82"/>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Revisión y ajustes</a:t>
                </a:r>
                <a:endParaRPr lang="es-ES" altLang="es-ES" sz="1200" dirty="0">
                  <a:latin typeface="Candara" panose="020E0502030303020204" pitchFamily="34" charset="0"/>
                </a:endParaRPr>
              </a:p>
            </p:txBody>
          </p:sp>
          <p:sp>
            <p:nvSpPr>
              <p:cNvPr id="43" name="Rectangle 83"/>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Coordinador Empresa</a:t>
                </a:r>
                <a:endParaRPr lang="es-ES" altLang="es-ES" sz="1200" b="1" dirty="0">
                  <a:latin typeface="Candara" panose="020E0502030303020204" pitchFamily="34" charset="0"/>
                </a:endParaRPr>
              </a:p>
            </p:txBody>
          </p:sp>
          <p:sp>
            <p:nvSpPr>
              <p:cNvPr id="44" name="Rectangle 84"/>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sp>
          <p:nvSpPr>
            <p:cNvPr id="46" name="Line 88"/>
            <p:cNvSpPr>
              <a:spLocks noChangeShapeType="1"/>
            </p:cNvSpPr>
            <p:nvPr/>
          </p:nvSpPr>
          <p:spPr bwMode="auto">
            <a:xfrm>
              <a:off x="9151397" y="2139767"/>
              <a:ext cx="763550" cy="6030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4" name="Grupo 53"/>
            <p:cNvGrpSpPr/>
            <p:nvPr/>
          </p:nvGrpSpPr>
          <p:grpSpPr>
            <a:xfrm>
              <a:off x="628868" y="1428902"/>
              <a:ext cx="1911570" cy="1703917"/>
              <a:chOff x="628868" y="1428902"/>
              <a:chExt cx="1911570" cy="1703917"/>
            </a:xfrm>
          </p:grpSpPr>
          <p:sp>
            <p:nvSpPr>
              <p:cNvPr id="47" name="Rectangle 109"/>
              <p:cNvSpPr>
                <a:spLocks noChangeArrowheads="1"/>
              </p:cNvSpPr>
              <p:nvPr/>
            </p:nvSpPr>
            <p:spPr bwMode="auto">
              <a:xfrm>
                <a:off x="873870" y="1428902"/>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pic>
            <p:nvPicPr>
              <p:cNvPr id="49"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68" y="1442281"/>
                <a:ext cx="587390" cy="169053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Conector recto de flecha 49"/>
            <p:cNvCxnSpPr/>
            <p:nvPr/>
          </p:nvCxnSpPr>
          <p:spPr>
            <a:xfrm>
              <a:off x="1225270" y="2963070"/>
              <a:ext cx="481884" cy="410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o 52"/>
            <p:cNvGrpSpPr/>
            <p:nvPr/>
          </p:nvGrpSpPr>
          <p:grpSpPr>
            <a:xfrm>
              <a:off x="1583464" y="2714328"/>
              <a:ext cx="1084705" cy="1318219"/>
              <a:chOff x="1619835" y="2735955"/>
              <a:chExt cx="1084705" cy="1318219"/>
            </a:xfrm>
          </p:grpSpPr>
          <p:sp>
            <p:nvSpPr>
              <p:cNvPr id="48" name="Rectangle 204"/>
              <p:cNvSpPr>
                <a:spLocks noChangeArrowheads="1"/>
              </p:cNvSpPr>
              <p:nvPr/>
            </p:nvSpPr>
            <p:spPr bwMode="auto">
              <a:xfrm>
                <a:off x="1619835" y="3652789"/>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51" name="Imagen 50"/>
              <p:cNvPicPr>
                <a:picLocks noChangeAspect="1"/>
              </p:cNvPicPr>
              <p:nvPr/>
            </p:nvPicPr>
            <p:blipFill>
              <a:blip r:embed="rId3"/>
              <a:stretch>
                <a:fillRect/>
              </a:stretch>
            </p:blipFill>
            <p:spPr>
              <a:xfrm>
                <a:off x="1728407" y="2735955"/>
                <a:ext cx="968473" cy="968473"/>
              </a:xfrm>
              <a:prstGeom prst="rect">
                <a:avLst/>
              </a:prstGeom>
            </p:spPr>
          </p:pic>
        </p:grpSp>
        <p:grpSp>
          <p:nvGrpSpPr>
            <p:cNvPr id="66" name="Grupo 65"/>
            <p:cNvGrpSpPr/>
            <p:nvPr/>
          </p:nvGrpSpPr>
          <p:grpSpPr>
            <a:xfrm>
              <a:off x="9154164" y="3997297"/>
              <a:ext cx="1136417" cy="1218432"/>
              <a:chOff x="9154164" y="3997297"/>
              <a:chExt cx="1136417" cy="1218432"/>
            </a:xfrm>
          </p:grpSpPr>
          <p:sp>
            <p:nvSpPr>
              <p:cNvPr id="36" name="Rectangle 37"/>
              <p:cNvSpPr>
                <a:spLocks noChangeArrowheads="1"/>
              </p:cNvSpPr>
              <p:nvPr/>
            </p:nvSpPr>
            <p:spPr bwMode="auto">
              <a:xfrm>
                <a:off x="9169922" y="4827931"/>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61" name="Imagen 60"/>
              <p:cNvPicPr>
                <a:picLocks noChangeAspect="1"/>
              </p:cNvPicPr>
              <p:nvPr/>
            </p:nvPicPr>
            <p:blipFill>
              <a:blip r:embed="rId4"/>
              <a:stretch>
                <a:fillRect/>
              </a:stretch>
            </p:blipFill>
            <p:spPr>
              <a:xfrm>
                <a:off x="9154164" y="3997297"/>
                <a:ext cx="1136417" cy="840339"/>
              </a:xfrm>
              <a:prstGeom prst="rect">
                <a:avLst/>
              </a:prstGeom>
            </p:spPr>
          </p:pic>
        </p:grpSp>
        <p:grpSp>
          <p:nvGrpSpPr>
            <p:cNvPr id="65" name="Grupo 64"/>
            <p:cNvGrpSpPr/>
            <p:nvPr/>
          </p:nvGrpSpPr>
          <p:grpSpPr>
            <a:xfrm>
              <a:off x="10656107" y="4275980"/>
              <a:ext cx="1104900" cy="2083221"/>
              <a:chOff x="10656107" y="4275980"/>
              <a:chExt cx="1104900" cy="2083221"/>
            </a:xfrm>
          </p:grpSpPr>
          <p:sp>
            <p:nvSpPr>
              <p:cNvPr id="35" name="Rectangle 74"/>
              <p:cNvSpPr>
                <a:spLocks noChangeArrowheads="1"/>
              </p:cNvSpPr>
              <p:nvPr/>
            </p:nvSpPr>
            <p:spPr bwMode="auto">
              <a:xfrm>
                <a:off x="10656107" y="5971403"/>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a:t>
                </a:r>
                <a:r>
                  <a:rPr lang="es-PE" altLang="es-ES" sz="1200" b="1" dirty="0" smtClean="0">
                    <a:latin typeface="Candara" panose="020E0502030303020204" pitchFamily="34" charset="0"/>
                  </a:rPr>
                  <a:t>Demanda</a:t>
                </a:r>
                <a:endParaRPr lang="es-ES" altLang="es-ES" sz="1200" b="1" dirty="0">
                  <a:latin typeface="Candara" panose="020E0502030303020204" pitchFamily="34" charset="0"/>
                </a:endParaRPr>
              </a:p>
            </p:txBody>
          </p:sp>
          <p:pic>
            <p:nvPicPr>
              <p:cNvPr id="64" name="Picture 2" descr="https://encrypted-tbn3.gstatic.com/images?q=tbn:ANd9GcQcoS-MqkhDDRYjJDHLLF54EDYq5mjGIgaX_Rg0FuWZQjI-K_z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0580" y="4275980"/>
                <a:ext cx="855954" cy="171190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661627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7568" y="0"/>
            <a:ext cx="10018713" cy="841829"/>
          </a:xfrm>
        </p:spPr>
        <p:txBody>
          <a:bodyPr/>
          <a:lstStyle/>
          <a:p>
            <a:r>
              <a:rPr lang="es-PE" dirty="0" smtClean="0"/>
              <a:t>Tarea de la Actividad de Planeamiento</a:t>
            </a:r>
            <a:endParaRPr lang="es-PE" dirty="0"/>
          </a:p>
        </p:txBody>
      </p:sp>
      <p:graphicFrame>
        <p:nvGraphicFramePr>
          <p:cNvPr id="5" name="Group 420"/>
          <p:cNvGraphicFramePr>
            <a:graphicFrameLocks noGrp="1"/>
          </p:cNvGraphicFramePr>
          <p:nvPr>
            <p:ph/>
            <p:extLst>
              <p:ext uri="{D42A27DB-BD31-4B8C-83A1-F6EECF244321}">
                <p14:modId xmlns:p14="http://schemas.microsoft.com/office/powerpoint/2010/main" val="3878417824"/>
              </p:ext>
            </p:extLst>
          </p:nvPr>
        </p:nvGraphicFramePr>
        <p:xfrm>
          <a:off x="1256847" y="841829"/>
          <a:ext cx="9999434" cy="5855504"/>
        </p:xfrm>
        <a:graphic>
          <a:graphicData uri="http://schemas.openxmlformats.org/drawingml/2006/table">
            <a:tbl>
              <a:tblPr>
                <a:tableStyleId>{ED083AE6-46FA-4A59-8FB0-9F97EB10719F}</a:tableStyleId>
              </a:tblPr>
              <a:tblGrid>
                <a:gridCol w="442693"/>
                <a:gridCol w="1552134"/>
                <a:gridCol w="1693074"/>
                <a:gridCol w="4181188"/>
                <a:gridCol w="2130345"/>
              </a:tblGrid>
              <a:tr h="5182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Rol del Responsable</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Nombre de la Tarea</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Descripción de la Tarea</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u="none" strike="noStrike" cap="none" normalizeH="0" baseline="0" dirty="0" smtClean="0">
                          <a:ln>
                            <a:noFill/>
                          </a:ln>
                          <a:effectLst/>
                          <a:latin typeface="Candara" panose="020E0502030303020204" pitchFamily="34" charset="0"/>
                        </a:rPr>
                        <a:t>Herramientas</a:t>
                      </a:r>
                      <a:endParaRPr kumimoji="0" lang="es-ES" sz="12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43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Definir alcance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WBS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Matriz de entregables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627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2</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Estimación de esfuerzo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Se estima el tamaño del proyecto en forma de esfuerzo, tanto por roles como por etapas.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Proceso de estimaciones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431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3</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Elaboración de cronograma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Primero se genera el cronograma detallado tomando como base la plantilla predefinida.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Plantilla de cronograma de proyecto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829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4</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Definición de la organización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latin typeface="Candara" panose="020E0502030303020204" pitchFamily="34" charset="0"/>
                        </a:rPr>
                        <a:t>Sección del Plan de Gestión del Proyecto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latin typeface="Candara" panose="020E0502030303020204" pitchFamily="34" charset="0"/>
                        </a:rPr>
                        <a:t>Directorio de Proyectos</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100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latin typeface="Candara" panose="020E0502030303020204" pitchFamily="34" charset="0"/>
                        </a:rPr>
                        <a:t>5</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Elaboración de los planes de soporte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Secciones de la plantilla Plan de Gestión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762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6</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Coordinador Empresa</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Revisión y Ajustes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En esta etapa el Coordinador Empresa revisa el Plan del Proyecto conjuntamente con el analista líder, quedando evidenciado en acta de reunión incluyendo las observaciones identificadas.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spTree>
    <p:extLst>
      <p:ext uri="{BB962C8B-B14F-4D97-AF65-F5344CB8AC3E}">
        <p14:creationId xmlns:p14="http://schemas.microsoft.com/office/powerpoint/2010/main" val="3425927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5.4 Actividades</a:t>
            </a:r>
            <a:endParaRPr lang="es-PE" dirty="0"/>
          </a:p>
        </p:txBody>
      </p:sp>
    </p:spTree>
    <p:extLst>
      <p:ext uri="{BB962C8B-B14F-4D97-AF65-F5344CB8AC3E}">
        <p14:creationId xmlns:p14="http://schemas.microsoft.com/office/powerpoint/2010/main" val="1907561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Conector angular 145"/>
          <p:cNvCxnSpPr/>
          <p:nvPr/>
        </p:nvCxnSpPr>
        <p:spPr>
          <a:xfrm flipV="1">
            <a:off x="2246310" y="1796774"/>
            <a:ext cx="1699712" cy="1410043"/>
          </a:xfrm>
          <a:prstGeom prst="bentConnector3">
            <a:avLst>
              <a:gd name="adj1" fmla="val -208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27854" y="1"/>
            <a:ext cx="9909403" cy="1155808"/>
          </a:xfrm>
        </p:spPr>
        <p:txBody>
          <a:bodyPr>
            <a:normAutofit fontScale="90000"/>
          </a:bodyPr>
          <a:lstStyle/>
          <a:p>
            <a:r>
              <a:rPr lang="es-PE" dirty="0" smtClean="0"/>
              <a:t>Actividades del Subproceso de Ejecución, Seguimiento y Control</a:t>
            </a:r>
            <a:endParaRPr lang="es-PE" dirty="0"/>
          </a:p>
        </p:txBody>
      </p:sp>
      <p:sp>
        <p:nvSpPr>
          <p:cNvPr id="4" name="AutoShape 16"/>
          <p:cNvSpPr>
            <a:spLocks noChangeArrowheads="1"/>
          </p:cNvSpPr>
          <p:nvPr/>
        </p:nvSpPr>
        <p:spPr bwMode="auto">
          <a:xfrm>
            <a:off x="11185525" y="0"/>
            <a:ext cx="1006475" cy="481350"/>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solidFill>
                  <a:srgbClr val="000066"/>
                </a:solidFill>
                <a:hlinkClick r:id="rId2" action="ppaction://hlinksldjump"/>
              </a:rPr>
              <a:t>Regresar</a:t>
            </a:r>
            <a:endParaRPr lang="es-ES" altLang="es-ES" sz="1200" dirty="0">
              <a:solidFill>
                <a:srgbClr val="000066"/>
              </a:solidFill>
            </a:endParaRPr>
          </a:p>
        </p:txBody>
      </p:sp>
      <p:sp>
        <p:nvSpPr>
          <p:cNvPr id="5" name="AutoShape 29"/>
          <p:cNvSpPr>
            <a:spLocks noChangeArrowheads="1"/>
          </p:cNvSpPr>
          <p:nvPr/>
        </p:nvSpPr>
        <p:spPr bwMode="auto">
          <a:xfrm>
            <a:off x="0" y="0"/>
            <a:ext cx="1079500" cy="358775"/>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solidFill>
                  <a:srgbClr val="000066"/>
                </a:solidFill>
                <a:hlinkClick r:id="rId3" action="ppaction://hlinksldjump"/>
              </a:rPr>
              <a:t>Detalle actividades</a:t>
            </a:r>
            <a:endParaRPr lang="es-ES" altLang="es-ES" sz="1200" dirty="0">
              <a:solidFill>
                <a:srgbClr val="000066"/>
              </a:solidFill>
            </a:endParaRPr>
          </a:p>
        </p:txBody>
      </p:sp>
      <p:sp>
        <p:nvSpPr>
          <p:cNvPr id="6" name="AutoShape 94"/>
          <p:cNvSpPr>
            <a:spLocks noChangeArrowheads="1"/>
          </p:cNvSpPr>
          <p:nvPr/>
        </p:nvSpPr>
        <p:spPr bwMode="auto">
          <a:xfrm rot="13591213">
            <a:off x="10039237" y="3120129"/>
            <a:ext cx="526430" cy="469867"/>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12" name="Rectangle 114"/>
          <p:cNvSpPr>
            <a:spLocks noChangeArrowheads="1"/>
          </p:cNvSpPr>
          <p:nvPr/>
        </p:nvSpPr>
        <p:spPr bwMode="auto">
          <a:xfrm>
            <a:off x="714147" y="4647020"/>
            <a:ext cx="935037"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Acta de reunión de inicio del proyecto</a:t>
            </a:r>
            <a:endParaRPr lang="es-ES" altLang="es-ES" sz="1200" b="1" dirty="0">
              <a:latin typeface="Candara" panose="020E0502030303020204" pitchFamily="34" charset="0"/>
            </a:endParaRPr>
          </a:p>
        </p:txBody>
      </p:sp>
      <p:cxnSp>
        <p:nvCxnSpPr>
          <p:cNvPr id="16" name="AutoShape 120"/>
          <p:cNvCxnSpPr>
            <a:cxnSpLocks noChangeShapeType="1"/>
          </p:cNvCxnSpPr>
          <p:nvPr/>
        </p:nvCxnSpPr>
        <p:spPr bwMode="auto">
          <a:xfrm rot="16200000" flipH="1">
            <a:off x="585447" y="406048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121"/>
          <p:cNvCxnSpPr>
            <a:cxnSpLocks noChangeShapeType="1"/>
          </p:cNvCxnSpPr>
          <p:nvPr/>
        </p:nvCxnSpPr>
        <p:spPr bwMode="auto">
          <a:xfrm rot="16200000">
            <a:off x="350725" y="285874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AutoShape 86"/>
          <p:cNvSpPr>
            <a:spLocks noChangeArrowheads="1"/>
          </p:cNvSpPr>
          <p:nvPr/>
        </p:nvSpPr>
        <p:spPr bwMode="auto">
          <a:xfrm rot="2791213">
            <a:off x="1938713" y="3322663"/>
            <a:ext cx="610872" cy="585244"/>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grpSp>
        <p:nvGrpSpPr>
          <p:cNvPr id="20" name="Group 25"/>
          <p:cNvGrpSpPr>
            <a:grpSpLocks/>
          </p:cNvGrpSpPr>
          <p:nvPr/>
        </p:nvGrpSpPr>
        <p:grpSpPr bwMode="auto">
          <a:xfrm>
            <a:off x="2550043" y="2857272"/>
            <a:ext cx="1199859" cy="1489754"/>
            <a:chOff x="657" y="1389"/>
            <a:chExt cx="607" cy="726"/>
          </a:xfrm>
        </p:grpSpPr>
        <p:sp>
          <p:nvSpPr>
            <p:cNvPr id="21"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Generación de Informe de Estado</a:t>
              </a:r>
              <a:endParaRPr lang="es-ES" altLang="es-ES" sz="1100" dirty="0">
                <a:latin typeface="Candara" panose="020E0502030303020204" pitchFamily="34" charset="0"/>
              </a:endParaRPr>
            </a:p>
          </p:txBody>
        </p:sp>
        <p:sp>
          <p:nvSpPr>
            <p:cNvPr id="22"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(3) Analista Líder</a:t>
              </a:r>
              <a:endParaRPr lang="es-ES" altLang="es-ES" sz="1100" b="1">
                <a:latin typeface="Candara" panose="020E0502030303020204" pitchFamily="34" charset="0"/>
              </a:endParaRPr>
            </a:p>
          </p:txBody>
        </p:sp>
        <p:sp>
          <p:nvSpPr>
            <p:cNvPr id="23" name="Rectangle 28"/>
            <p:cNvSpPr>
              <a:spLocks noChangeArrowheads="1"/>
            </p:cNvSpPr>
            <p:nvPr/>
          </p:nvSpPr>
          <p:spPr bwMode="auto">
            <a:xfrm>
              <a:off x="657" y="1905"/>
              <a:ext cx="607" cy="21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E" altLang="es-ES" sz="1100" b="1" dirty="0">
                <a:latin typeface="Candara" panose="020E0502030303020204" pitchFamily="34" charset="0"/>
              </a:endParaRPr>
            </a:p>
            <a:p>
              <a:pPr algn="ctr" eaLnBrk="1" hangingPunct="1"/>
              <a:r>
                <a:rPr lang="es-PE" altLang="es-ES" sz="1100" b="1" dirty="0">
                  <a:latin typeface="Candara" panose="020E0502030303020204" pitchFamily="34" charset="0"/>
                </a:rPr>
                <a:t>Plan quincenal</a:t>
              </a:r>
            </a:p>
          </p:txBody>
        </p:sp>
      </p:grpSp>
      <p:cxnSp>
        <p:nvCxnSpPr>
          <p:cNvPr id="26" name="AutoShape 88"/>
          <p:cNvCxnSpPr>
            <a:cxnSpLocks noChangeShapeType="1"/>
            <a:stCxn id="18" idx="5"/>
            <a:endCxn id="21" idx="1"/>
          </p:cNvCxnSpPr>
          <p:nvPr/>
        </p:nvCxnSpPr>
        <p:spPr bwMode="auto">
          <a:xfrm flipV="1">
            <a:off x="2244149" y="3603175"/>
            <a:ext cx="305894" cy="121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8" name="Group 5"/>
          <p:cNvGrpSpPr>
            <a:grpSpLocks/>
          </p:cNvGrpSpPr>
          <p:nvPr/>
        </p:nvGrpSpPr>
        <p:grpSpPr bwMode="auto">
          <a:xfrm>
            <a:off x="4053114" y="2852509"/>
            <a:ext cx="963613" cy="1633538"/>
            <a:chOff x="1474" y="1389"/>
            <a:chExt cx="607" cy="726"/>
          </a:xfrm>
        </p:grpSpPr>
        <p:sp>
          <p:nvSpPr>
            <p:cNvPr id="29" name="Rectangle 6"/>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a:latin typeface="Candara" panose="020E0502030303020204" pitchFamily="34" charset="0"/>
                </a:rPr>
                <a:t>Revisión de Informe quincenal</a:t>
              </a:r>
              <a:endParaRPr lang="es-ES" altLang="es-ES" sz="1100">
                <a:latin typeface="Candara" panose="020E0502030303020204" pitchFamily="34" charset="0"/>
              </a:endParaRPr>
            </a:p>
          </p:txBody>
        </p:sp>
        <p:sp>
          <p:nvSpPr>
            <p:cNvPr id="30" name="Rectangle 7"/>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(4) Coordinador Empresa</a:t>
              </a:r>
              <a:endParaRPr lang="es-ES" altLang="es-ES" sz="1100" b="1">
                <a:latin typeface="Candara" panose="020E0502030303020204" pitchFamily="34" charset="0"/>
              </a:endParaRPr>
            </a:p>
          </p:txBody>
        </p:sp>
        <p:sp>
          <p:nvSpPr>
            <p:cNvPr id="31" name="Rectangle 8"/>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Artefactos de gestión</a:t>
              </a:r>
            </a:p>
          </p:txBody>
        </p:sp>
      </p:grpSp>
      <p:grpSp>
        <p:nvGrpSpPr>
          <p:cNvPr id="32" name="Group 9"/>
          <p:cNvGrpSpPr>
            <a:grpSpLocks/>
          </p:cNvGrpSpPr>
          <p:nvPr/>
        </p:nvGrpSpPr>
        <p:grpSpPr bwMode="auto">
          <a:xfrm>
            <a:off x="7751757" y="4236809"/>
            <a:ext cx="1450294" cy="1152525"/>
            <a:chOff x="3107" y="1389"/>
            <a:chExt cx="607" cy="726"/>
          </a:xfrm>
        </p:grpSpPr>
        <p:sp>
          <p:nvSpPr>
            <p:cNvPr id="33"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Reunión del comité ejecutivo interno</a:t>
              </a:r>
              <a:endParaRPr lang="es-ES" altLang="es-ES" sz="1100" dirty="0">
                <a:latin typeface="Candara" panose="020E0502030303020204" pitchFamily="34" charset="0"/>
              </a:endParaRPr>
            </a:p>
          </p:txBody>
        </p:sp>
        <p:sp>
          <p:nvSpPr>
            <p:cNvPr id="34" name="Rectangle 11"/>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(9) Gerente de Fábrica</a:t>
              </a:r>
              <a:endParaRPr lang="es-ES" altLang="es-ES" sz="1100" b="1">
                <a:latin typeface="Candara" panose="020E0502030303020204" pitchFamily="34" charset="0"/>
              </a:endParaRPr>
            </a:p>
          </p:txBody>
        </p:sp>
        <p:sp>
          <p:nvSpPr>
            <p:cNvPr id="35"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Artefactos de gestión</a:t>
              </a:r>
            </a:p>
          </p:txBody>
        </p:sp>
      </p:grpSp>
      <p:cxnSp>
        <p:nvCxnSpPr>
          <p:cNvPr id="37" name="AutoShape 15"/>
          <p:cNvCxnSpPr>
            <a:cxnSpLocks noChangeShapeType="1"/>
            <a:stCxn id="29" idx="3"/>
            <a:endCxn id="57" idx="2"/>
          </p:cNvCxnSpPr>
          <p:nvPr/>
        </p:nvCxnSpPr>
        <p:spPr bwMode="auto">
          <a:xfrm flipV="1">
            <a:off x="5016727" y="3424393"/>
            <a:ext cx="146119" cy="2460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8" name="Group 48"/>
          <p:cNvGrpSpPr>
            <a:grpSpLocks/>
          </p:cNvGrpSpPr>
          <p:nvPr/>
        </p:nvGrpSpPr>
        <p:grpSpPr bwMode="auto">
          <a:xfrm>
            <a:off x="5900964" y="2850922"/>
            <a:ext cx="1443265" cy="1152525"/>
            <a:chOff x="1474" y="1389"/>
            <a:chExt cx="607" cy="726"/>
          </a:xfrm>
        </p:grpSpPr>
        <p:sp>
          <p:nvSpPr>
            <p:cNvPr id="39" name="Rectangle 49"/>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a:latin typeface="Candara" panose="020E0502030303020204" pitchFamily="34" charset="0"/>
                </a:rPr>
                <a:t>Comité Operativo</a:t>
              </a:r>
              <a:endParaRPr lang="es-ES" altLang="es-ES" sz="1100">
                <a:latin typeface="Candara" panose="020E0502030303020204" pitchFamily="34" charset="0"/>
              </a:endParaRPr>
            </a:p>
          </p:txBody>
        </p:sp>
        <p:sp>
          <p:nvSpPr>
            <p:cNvPr id="40" name="Rectangle 50"/>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(5) Coordinador Empresa</a:t>
              </a:r>
              <a:endParaRPr lang="es-ES" altLang="es-ES" sz="1100" b="1">
                <a:latin typeface="Candara" panose="020E0502030303020204" pitchFamily="34" charset="0"/>
              </a:endParaRPr>
            </a:p>
          </p:txBody>
        </p:sp>
        <p:sp>
          <p:nvSpPr>
            <p:cNvPr id="41" name="Rectangle 51"/>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Artefactos de gestión</a:t>
              </a:r>
            </a:p>
          </p:txBody>
        </p:sp>
      </p:grpSp>
      <p:grpSp>
        <p:nvGrpSpPr>
          <p:cNvPr id="42" name="Group 60"/>
          <p:cNvGrpSpPr>
            <a:grpSpLocks/>
          </p:cNvGrpSpPr>
          <p:nvPr/>
        </p:nvGrpSpPr>
        <p:grpSpPr bwMode="auto">
          <a:xfrm>
            <a:off x="4053114" y="1350734"/>
            <a:ext cx="1433513" cy="1152525"/>
            <a:chOff x="657" y="1389"/>
            <a:chExt cx="607" cy="726"/>
          </a:xfrm>
        </p:grpSpPr>
        <p:sp>
          <p:nvSpPr>
            <p:cNvPr id="43" name="Rectangle 61"/>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a:latin typeface="Candara" panose="020E0502030303020204" pitchFamily="34" charset="0"/>
                </a:rPr>
                <a:t>Asignar trabajo</a:t>
              </a:r>
              <a:r>
                <a:rPr lang="es-PE" altLang="es-ES" sz="1100">
                  <a:latin typeface="Candara" panose="020E0502030303020204" pitchFamily="34" charset="0"/>
                  <a:hlinkClick r:id="rId4" action="ppaction://hlinksldjump"/>
                </a:rPr>
                <a:t> </a:t>
              </a:r>
              <a:endParaRPr lang="es-ES" altLang="es-ES" sz="1100">
                <a:latin typeface="Candara" panose="020E0502030303020204" pitchFamily="34" charset="0"/>
              </a:endParaRPr>
            </a:p>
          </p:txBody>
        </p:sp>
        <p:sp>
          <p:nvSpPr>
            <p:cNvPr id="44" name="Rectangle 62"/>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(1) Coordinador Empresa</a:t>
              </a:r>
              <a:endParaRPr lang="es-ES" altLang="es-ES" sz="1100" b="1">
                <a:latin typeface="Candara" panose="020E0502030303020204" pitchFamily="34" charset="0"/>
              </a:endParaRPr>
            </a:p>
          </p:txBody>
        </p:sp>
        <p:sp>
          <p:nvSpPr>
            <p:cNvPr id="45" name="Rectangle 63"/>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Plan </a:t>
              </a:r>
              <a:r>
                <a:rPr lang="es-PE" altLang="es-ES" sz="1100">
                  <a:latin typeface="Candara" panose="020E0502030303020204" pitchFamily="34" charset="0"/>
                </a:rPr>
                <a:t>quincenal </a:t>
              </a:r>
              <a:endParaRPr lang="es-PE" altLang="es-ES" sz="1100" b="1">
                <a:latin typeface="Candara" panose="020E0502030303020204" pitchFamily="34" charset="0"/>
              </a:endParaRPr>
            </a:p>
          </p:txBody>
        </p:sp>
      </p:grpSp>
      <p:grpSp>
        <p:nvGrpSpPr>
          <p:cNvPr id="99" name="Grupo 98"/>
          <p:cNvGrpSpPr/>
          <p:nvPr/>
        </p:nvGrpSpPr>
        <p:grpSpPr>
          <a:xfrm>
            <a:off x="6382879" y="1361847"/>
            <a:ext cx="1339850" cy="1152525"/>
            <a:chOff x="6121627" y="1361847"/>
            <a:chExt cx="1008062" cy="1152525"/>
          </a:xfrm>
        </p:grpSpPr>
        <p:sp>
          <p:nvSpPr>
            <p:cNvPr id="46" name="Rectangle 65"/>
            <p:cNvSpPr>
              <a:spLocks noChangeArrowheads="1"/>
            </p:cNvSpPr>
            <p:nvPr/>
          </p:nvSpPr>
          <p:spPr bwMode="auto">
            <a:xfrm>
              <a:off x="6121627" y="1611084"/>
              <a:ext cx="1008062" cy="6556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Ejecutar trabajo asignado</a:t>
              </a:r>
              <a:r>
                <a:rPr lang="es-PE" altLang="es-ES" sz="1100" dirty="0">
                  <a:latin typeface="Candara" panose="020E0502030303020204" pitchFamily="34" charset="0"/>
                  <a:hlinkClick r:id="rId4" action="ppaction://hlinksldjump"/>
                </a:rPr>
                <a:t> </a:t>
              </a:r>
              <a:endParaRPr lang="es-ES" altLang="es-ES" sz="1100" dirty="0">
                <a:latin typeface="Candara" panose="020E0502030303020204" pitchFamily="34" charset="0"/>
              </a:endParaRPr>
            </a:p>
          </p:txBody>
        </p:sp>
        <p:sp>
          <p:nvSpPr>
            <p:cNvPr id="47" name="Rectangle 66"/>
            <p:cNvSpPr>
              <a:spLocks noChangeArrowheads="1"/>
            </p:cNvSpPr>
            <p:nvPr/>
          </p:nvSpPr>
          <p:spPr bwMode="auto">
            <a:xfrm>
              <a:off x="6121627" y="1361847"/>
              <a:ext cx="1008062" cy="25241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(2) Equipo de Trabajo</a:t>
              </a:r>
              <a:endParaRPr lang="es-ES" altLang="es-ES" sz="1100" b="1" dirty="0">
                <a:latin typeface="Candara" panose="020E0502030303020204" pitchFamily="34" charset="0"/>
              </a:endParaRPr>
            </a:p>
          </p:txBody>
        </p:sp>
        <p:sp>
          <p:nvSpPr>
            <p:cNvPr id="48" name="Rectangle 67"/>
            <p:cNvSpPr>
              <a:spLocks noChangeArrowheads="1"/>
            </p:cNvSpPr>
            <p:nvPr/>
          </p:nvSpPr>
          <p:spPr bwMode="auto">
            <a:xfrm>
              <a:off x="6121627" y="2266722"/>
              <a:ext cx="1008062" cy="2476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Plan quincenal</a:t>
              </a:r>
            </a:p>
          </p:txBody>
        </p:sp>
      </p:grpSp>
      <p:grpSp>
        <p:nvGrpSpPr>
          <p:cNvPr id="49" name="Group 68"/>
          <p:cNvGrpSpPr>
            <a:grpSpLocks/>
          </p:cNvGrpSpPr>
          <p:nvPr/>
        </p:nvGrpSpPr>
        <p:grpSpPr bwMode="auto">
          <a:xfrm>
            <a:off x="3547927" y="5259159"/>
            <a:ext cx="1376590" cy="1152525"/>
            <a:chOff x="657" y="1389"/>
            <a:chExt cx="607" cy="726"/>
          </a:xfrm>
        </p:grpSpPr>
        <p:sp>
          <p:nvSpPr>
            <p:cNvPr id="50" name="Rectangle 69"/>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Procesar cambios al proyecto</a:t>
              </a:r>
              <a:r>
                <a:rPr lang="es-PE" altLang="es-ES" sz="1100" dirty="0">
                  <a:latin typeface="Candara" panose="020E0502030303020204" pitchFamily="34" charset="0"/>
                  <a:hlinkClick r:id="rId4" action="ppaction://hlinksldjump"/>
                </a:rPr>
                <a:t> </a:t>
              </a:r>
              <a:endParaRPr lang="es-ES" altLang="es-ES" sz="1100" dirty="0">
                <a:latin typeface="Candara" panose="020E0502030303020204" pitchFamily="34" charset="0"/>
              </a:endParaRPr>
            </a:p>
          </p:txBody>
        </p:sp>
        <p:sp>
          <p:nvSpPr>
            <p:cNvPr id="51" name="Rectangle 70"/>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(10) Coordinador Empresa</a:t>
              </a:r>
              <a:endParaRPr lang="es-ES" altLang="es-ES" sz="1100" b="1" dirty="0">
                <a:latin typeface="Candara" panose="020E0502030303020204" pitchFamily="34" charset="0"/>
              </a:endParaRPr>
            </a:p>
          </p:txBody>
        </p:sp>
        <p:sp>
          <p:nvSpPr>
            <p:cNvPr id="52" name="Rectangle 71"/>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latin typeface="Candara" panose="020E0502030303020204" pitchFamily="34" charset="0"/>
                </a:rPr>
                <a:t>Plan de Gestión del Proyecto</a:t>
              </a:r>
            </a:p>
          </p:txBody>
        </p:sp>
      </p:grpSp>
      <p:cxnSp>
        <p:nvCxnSpPr>
          <p:cNvPr id="53" name="AutoShape 76"/>
          <p:cNvCxnSpPr>
            <a:cxnSpLocks noChangeShapeType="1"/>
            <a:stCxn id="43" idx="3"/>
            <a:endCxn id="46" idx="1"/>
          </p:cNvCxnSpPr>
          <p:nvPr/>
        </p:nvCxnSpPr>
        <p:spPr bwMode="auto">
          <a:xfrm>
            <a:off x="5486627" y="1927791"/>
            <a:ext cx="896252" cy="111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 name="AutoShape 87"/>
          <p:cNvSpPr>
            <a:spLocks noChangeArrowheads="1"/>
          </p:cNvSpPr>
          <p:nvPr/>
        </p:nvSpPr>
        <p:spPr bwMode="auto">
          <a:xfrm rot="13591213">
            <a:off x="9548343" y="3215737"/>
            <a:ext cx="469549" cy="375937"/>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57" name="AutoShape 92"/>
          <p:cNvSpPr>
            <a:spLocks noChangeArrowheads="1"/>
          </p:cNvSpPr>
          <p:nvPr/>
        </p:nvSpPr>
        <p:spPr bwMode="auto">
          <a:xfrm rot="2791213">
            <a:off x="5237390" y="3250971"/>
            <a:ext cx="360362" cy="360363"/>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58" name="AutoShape 93"/>
          <p:cNvCxnSpPr>
            <a:cxnSpLocks noChangeShapeType="1"/>
            <a:stCxn id="57" idx="5"/>
            <a:endCxn id="39" idx="1"/>
          </p:cNvCxnSpPr>
          <p:nvPr/>
        </p:nvCxnSpPr>
        <p:spPr bwMode="auto">
          <a:xfrm flipV="1">
            <a:off x="5417571" y="3427979"/>
            <a:ext cx="483393" cy="31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125"/>
          <p:cNvCxnSpPr>
            <a:cxnSpLocks noChangeShapeType="1"/>
          </p:cNvCxnSpPr>
          <p:nvPr/>
        </p:nvCxnSpPr>
        <p:spPr bwMode="auto">
          <a:xfrm>
            <a:off x="1722209" y="256585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67" name="Group 131"/>
          <p:cNvGrpSpPr>
            <a:grpSpLocks/>
          </p:cNvGrpSpPr>
          <p:nvPr/>
        </p:nvGrpSpPr>
        <p:grpSpPr bwMode="auto">
          <a:xfrm>
            <a:off x="7735888" y="2853870"/>
            <a:ext cx="1466169" cy="1152525"/>
            <a:chOff x="1474" y="1389"/>
            <a:chExt cx="607" cy="726"/>
          </a:xfrm>
        </p:grpSpPr>
        <p:sp>
          <p:nvSpPr>
            <p:cNvPr id="68" name="Rectangle 132"/>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Comité de seguimiento del servicio </a:t>
              </a:r>
              <a:endParaRPr lang="es-ES" altLang="es-ES" sz="1100" dirty="0">
                <a:latin typeface="Candara" panose="020E0502030303020204" pitchFamily="34" charset="0"/>
              </a:endParaRPr>
            </a:p>
          </p:txBody>
        </p:sp>
        <p:sp>
          <p:nvSpPr>
            <p:cNvPr id="69" name="Rectangle 133"/>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(8) Coordinador Empresa</a:t>
              </a:r>
              <a:endParaRPr lang="es-ES" altLang="es-ES" sz="1100" b="1">
                <a:latin typeface="Candara" panose="020E0502030303020204" pitchFamily="34" charset="0"/>
              </a:endParaRPr>
            </a:p>
          </p:txBody>
        </p:sp>
        <p:sp>
          <p:nvSpPr>
            <p:cNvPr id="70" name="Rectangle 134"/>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Acta de Reunión</a:t>
              </a:r>
            </a:p>
          </p:txBody>
        </p:sp>
      </p:grpSp>
      <p:grpSp>
        <p:nvGrpSpPr>
          <p:cNvPr id="72" name="Group 136"/>
          <p:cNvGrpSpPr>
            <a:grpSpLocks/>
          </p:cNvGrpSpPr>
          <p:nvPr/>
        </p:nvGrpSpPr>
        <p:grpSpPr bwMode="auto">
          <a:xfrm>
            <a:off x="5275489" y="4230459"/>
            <a:ext cx="1437001" cy="1152525"/>
            <a:chOff x="3107" y="1389"/>
            <a:chExt cx="607" cy="726"/>
          </a:xfrm>
        </p:grpSpPr>
        <p:sp>
          <p:nvSpPr>
            <p:cNvPr id="73" name="Rectangle 137"/>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latin typeface="Candara" panose="020E0502030303020204" pitchFamily="34" charset="0"/>
                </a:rPr>
                <a:t>Reunión de Coordinadores</a:t>
              </a:r>
              <a:endParaRPr lang="es-ES" altLang="es-ES" sz="1100" dirty="0">
                <a:latin typeface="Candara" panose="020E0502030303020204" pitchFamily="34" charset="0"/>
              </a:endParaRPr>
            </a:p>
          </p:txBody>
        </p:sp>
        <p:sp>
          <p:nvSpPr>
            <p:cNvPr id="74" name="Rectangle 138"/>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(6) Gerente de  Fábrica</a:t>
              </a:r>
              <a:endParaRPr lang="es-ES" altLang="es-ES" sz="1100" b="1">
                <a:latin typeface="Candara" panose="020E0502030303020204" pitchFamily="34" charset="0"/>
              </a:endParaRPr>
            </a:p>
          </p:txBody>
        </p:sp>
        <p:sp>
          <p:nvSpPr>
            <p:cNvPr id="75" name="Rectangle 139"/>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a:latin typeface="Candara" panose="020E0502030303020204" pitchFamily="34" charset="0"/>
                </a:rPr>
                <a:t>Acta de Reunión</a:t>
              </a:r>
            </a:p>
          </p:txBody>
        </p:sp>
      </p:grpSp>
      <p:cxnSp>
        <p:nvCxnSpPr>
          <p:cNvPr id="109" name="Conector angular 108"/>
          <p:cNvCxnSpPr/>
          <p:nvPr/>
        </p:nvCxnSpPr>
        <p:spPr>
          <a:xfrm>
            <a:off x="7716009" y="1966648"/>
            <a:ext cx="2701962" cy="1235185"/>
          </a:xfrm>
          <a:prstGeom prst="bentConnector3">
            <a:avLst>
              <a:gd name="adj1" fmla="val 1047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37"/>
          <p:cNvSpPr>
            <a:spLocks noChangeArrowheads="1"/>
          </p:cNvSpPr>
          <p:nvPr/>
        </p:nvSpPr>
        <p:spPr bwMode="auto">
          <a:xfrm>
            <a:off x="808490" y="2855145"/>
            <a:ext cx="79533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113" name="Imagen 112"/>
          <p:cNvPicPr>
            <a:picLocks noChangeAspect="1"/>
          </p:cNvPicPr>
          <p:nvPr/>
        </p:nvPicPr>
        <p:blipFill>
          <a:blip r:embed="rId5"/>
          <a:stretch>
            <a:fillRect/>
          </a:stretch>
        </p:blipFill>
        <p:spPr>
          <a:xfrm>
            <a:off x="792732" y="2163081"/>
            <a:ext cx="902983" cy="583023"/>
          </a:xfrm>
          <a:prstGeom prst="rect">
            <a:avLst/>
          </a:prstGeom>
        </p:spPr>
      </p:pic>
      <p:grpSp>
        <p:nvGrpSpPr>
          <p:cNvPr id="131" name="Grupo 130"/>
          <p:cNvGrpSpPr/>
          <p:nvPr/>
        </p:nvGrpSpPr>
        <p:grpSpPr>
          <a:xfrm>
            <a:off x="334962" y="3249496"/>
            <a:ext cx="1125828" cy="744326"/>
            <a:chOff x="334962" y="3249496"/>
            <a:chExt cx="1125828" cy="744326"/>
          </a:xfrm>
        </p:grpSpPr>
        <p:sp>
          <p:nvSpPr>
            <p:cNvPr id="81" name="Rectangle 111"/>
            <p:cNvSpPr>
              <a:spLocks noChangeArrowheads="1"/>
            </p:cNvSpPr>
            <p:nvPr/>
          </p:nvSpPr>
          <p:spPr bwMode="auto">
            <a:xfrm>
              <a:off x="334962" y="3753756"/>
              <a:ext cx="1125828" cy="2400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a:t>Planificación</a:t>
              </a:r>
              <a:endParaRPr lang="es-ES" altLang="es-ES" sz="1200"/>
            </a:p>
          </p:txBody>
        </p:sp>
        <p:sp>
          <p:nvSpPr>
            <p:cNvPr id="114" name="Lágrima 113"/>
            <p:cNvSpPr/>
            <p:nvPr/>
          </p:nvSpPr>
          <p:spPr>
            <a:xfrm>
              <a:off x="427569" y="3249496"/>
              <a:ext cx="573156" cy="403226"/>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grpSp>
      <p:pic>
        <p:nvPicPr>
          <p:cNvPr id="115" name="Imagen 114"/>
          <p:cNvPicPr>
            <a:picLocks noChangeAspect="1"/>
          </p:cNvPicPr>
          <p:nvPr/>
        </p:nvPicPr>
        <p:blipFill>
          <a:blip r:embed="rId5"/>
          <a:stretch>
            <a:fillRect/>
          </a:stretch>
        </p:blipFill>
        <p:spPr>
          <a:xfrm>
            <a:off x="855507" y="4094856"/>
            <a:ext cx="748322" cy="583023"/>
          </a:xfrm>
          <a:prstGeom prst="rect">
            <a:avLst/>
          </a:prstGeom>
        </p:spPr>
      </p:pic>
      <p:cxnSp>
        <p:nvCxnSpPr>
          <p:cNvPr id="142" name="Conector angular 141"/>
          <p:cNvCxnSpPr>
            <a:stCxn id="18" idx="4"/>
            <a:endCxn id="50" idx="1"/>
          </p:cNvCxnSpPr>
          <p:nvPr/>
        </p:nvCxnSpPr>
        <p:spPr>
          <a:xfrm rot="10800000" flipH="1" flipV="1">
            <a:off x="2241987" y="4038266"/>
            <a:ext cx="1305939" cy="1797949"/>
          </a:xfrm>
          <a:prstGeom prst="bentConnector3">
            <a:avLst>
              <a:gd name="adj1" fmla="val 395"/>
            </a:avLst>
          </a:prstGeom>
          <a:ln>
            <a:tailEnd type="triangle"/>
          </a:ln>
        </p:spPr>
        <p:style>
          <a:lnRef idx="2">
            <a:schemeClr val="dk1"/>
          </a:lnRef>
          <a:fillRef idx="0">
            <a:schemeClr val="dk1"/>
          </a:fillRef>
          <a:effectRef idx="1">
            <a:schemeClr val="dk1"/>
          </a:effectRef>
          <a:fontRef idx="minor">
            <a:schemeClr val="tx1"/>
          </a:fontRef>
        </p:style>
      </p:cxnSp>
      <p:cxnSp>
        <p:nvCxnSpPr>
          <p:cNvPr id="150" name="Conector recto de flecha 149"/>
          <p:cNvCxnSpPr/>
          <p:nvPr/>
        </p:nvCxnSpPr>
        <p:spPr>
          <a:xfrm flipV="1">
            <a:off x="3749902" y="3582907"/>
            <a:ext cx="303212" cy="63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7" name="Grupo 156"/>
          <p:cNvGrpSpPr/>
          <p:nvPr/>
        </p:nvGrpSpPr>
        <p:grpSpPr>
          <a:xfrm>
            <a:off x="10822233" y="3482343"/>
            <a:ext cx="1104900" cy="2189137"/>
            <a:chOff x="10822233" y="3482343"/>
            <a:chExt cx="1104900" cy="2189137"/>
          </a:xfrm>
        </p:grpSpPr>
        <p:grpSp>
          <p:nvGrpSpPr>
            <p:cNvPr id="128" name="Grupo 127"/>
            <p:cNvGrpSpPr/>
            <p:nvPr/>
          </p:nvGrpSpPr>
          <p:grpSpPr>
            <a:xfrm>
              <a:off x="10822233" y="3482343"/>
              <a:ext cx="1104900" cy="1152202"/>
              <a:chOff x="10679426" y="2694258"/>
              <a:chExt cx="1104900" cy="1152202"/>
            </a:xfrm>
          </p:grpSpPr>
          <p:sp>
            <p:nvSpPr>
              <p:cNvPr id="83" name="Rectangle 104"/>
              <p:cNvSpPr>
                <a:spLocks noChangeArrowheads="1"/>
              </p:cNvSpPr>
              <p:nvPr/>
            </p:nvSpPr>
            <p:spPr bwMode="auto">
              <a:xfrm>
                <a:off x="10679426" y="3458662"/>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127" name="Imagen 126"/>
              <p:cNvPicPr>
                <a:picLocks noChangeAspect="1"/>
              </p:cNvPicPr>
              <p:nvPr/>
            </p:nvPicPr>
            <p:blipFill>
              <a:blip r:embed="rId6"/>
              <a:stretch>
                <a:fillRect/>
              </a:stretch>
            </p:blipFill>
            <p:spPr>
              <a:xfrm>
                <a:off x="10779623" y="2694258"/>
                <a:ext cx="811804" cy="811804"/>
              </a:xfrm>
              <a:prstGeom prst="rect">
                <a:avLst/>
              </a:prstGeom>
            </p:spPr>
          </p:pic>
        </p:grpSp>
        <p:grpSp>
          <p:nvGrpSpPr>
            <p:cNvPr id="130" name="Grupo 129"/>
            <p:cNvGrpSpPr/>
            <p:nvPr/>
          </p:nvGrpSpPr>
          <p:grpSpPr>
            <a:xfrm>
              <a:off x="10865993" y="4989088"/>
              <a:ext cx="935038" cy="682392"/>
              <a:chOff x="10371364" y="4386367"/>
              <a:chExt cx="935038" cy="682392"/>
            </a:xfrm>
          </p:grpSpPr>
          <p:sp>
            <p:nvSpPr>
              <p:cNvPr id="8" name="Rectangle 108"/>
              <p:cNvSpPr>
                <a:spLocks noChangeArrowheads="1"/>
              </p:cNvSpPr>
              <p:nvPr/>
            </p:nvSpPr>
            <p:spPr bwMode="auto">
              <a:xfrm>
                <a:off x="10371364" y="4824974"/>
                <a:ext cx="935038" cy="24378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Cierre</a:t>
                </a:r>
                <a:endParaRPr lang="es-ES" altLang="es-ES" sz="1200" b="1" dirty="0">
                  <a:latin typeface="Candara" panose="020E0502030303020204" pitchFamily="34" charset="0"/>
                </a:endParaRPr>
              </a:p>
            </p:txBody>
          </p:sp>
          <p:sp>
            <p:nvSpPr>
              <p:cNvPr id="129" name="Lágrima 128"/>
              <p:cNvSpPr/>
              <p:nvPr/>
            </p:nvSpPr>
            <p:spPr>
              <a:xfrm>
                <a:off x="10574583" y="4386367"/>
                <a:ext cx="610942" cy="421149"/>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PE"/>
              </a:p>
            </p:txBody>
          </p:sp>
        </p:grpSp>
        <p:cxnSp>
          <p:nvCxnSpPr>
            <p:cNvPr id="156" name="Conector recto de flecha 155"/>
            <p:cNvCxnSpPr>
              <a:stCxn id="83" idx="2"/>
              <a:endCxn id="129" idx="6"/>
            </p:cNvCxnSpPr>
            <p:nvPr/>
          </p:nvCxnSpPr>
          <p:spPr>
            <a:xfrm>
              <a:off x="11374683" y="4634545"/>
              <a:ext cx="0" cy="354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9" name="Conector recto de flecha 158"/>
          <p:cNvCxnSpPr>
            <a:stCxn id="68" idx="3"/>
            <a:endCxn id="54" idx="5"/>
          </p:cNvCxnSpPr>
          <p:nvPr/>
        </p:nvCxnSpPr>
        <p:spPr>
          <a:xfrm flipV="1">
            <a:off x="9202057" y="3403705"/>
            <a:ext cx="581061" cy="27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ector recto de flecha 162"/>
          <p:cNvCxnSpPr>
            <a:endCxn id="6" idx="5"/>
          </p:cNvCxnSpPr>
          <p:nvPr/>
        </p:nvCxnSpPr>
        <p:spPr>
          <a:xfrm flipV="1">
            <a:off x="10035461" y="3355062"/>
            <a:ext cx="266991" cy="103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angular 164"/>
          <p:cNvCxnSpPr/>
          <p:nvPr/>
        </p:nvCxnSpPr>
        <p:spPr>
          <a:xfrm flipV="1">
            <a:off x="4999022" y="3562575"/>
            <a:ext cx="5446636" cy="2273642"/>
          </a:xfrm>
          <a:prstGeom prst="bentConnector3">
            <a:avLst>
              <a:gd name="adj1" fmla="val 1000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ector angular 174"/>
          <p:cNvCxnSpPr>
            <a:stCxn id="6" idx="2"/>
            <a:endCxn id="127" idx="0"/>
          </p:cNvCxnSpPr>
          <p:nvPr/>
        </p:nvCxnSpPr>
        <p:spPr>
          <a:xfrm>
            <a:off x="10654042" y="3384398"/>
            <a:ext cx="674290" cy="979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angular 178"/>
          <p:cNvCxnSpPr>
            <a:stCxn id="115" idx="3"/>
            <a:endCxn id="18" idx="3"/>
          </p:cNvCxnSpPr>
          <p:nvPr/>
        </p:nvCxnSpPr>
        <p:spPr>
          <a:xfrm flipV="1">
            <a:off x="1603829" y="3816638"/>
            <a:ext cx="427988" cy="569730"/>
          </a:xfrm>
          <a:prstGeom prst="bentConnector3">
            <a:avLst>
              <a:gd name="adj1" fmla="val 1008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p:cNvCxnSpPr/>
          <p:nvPr/>
        </p:nvCxnSpPr>
        <p:spPr>
          <a:xfrm>
            <a:off x="5410810" y="3613308"/>
            <a:ext cx="349471" cy="623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ector recto de flecha 186"/>
          <p:cNvCxnSpPr>
            <a:stCxn id="73" idx="3"/>
            <a:endCxn id="33" idx="1"/>
          </p:cNvCxnSpPr>
          <p:nvPr/>
        </p:nvCxnSpPr>
        <p:spPr>
          <a:xfrm>
            <a:off x="6712490" y="4807516"/>
            <a:ext cx="1039267"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p:cNvCxnSpPr>
            <a:endCxn id="70" idx="1"/>
          </p:cNvCxnSpPr>
          <p:nvPr/>
        </p:nvCxnSpPr>
        <p:spPr>
          <a:xfrm flipV="1">
            <a:off x="7418734" y="3882570"/>
            <a:ext cx="317154" cy="338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a:off x="7395819" y="4221577"/>
            <a:ext cx="340069" cy="2918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angular 201"/>
          <p:cNvCxnSpPr>
            <a:stCxn id="40" idx="0"/>
            <a:endCxn id="54" idx="3"/>
          </p:cNvCxnSpPr>
          <p:nvPr/>
        </p:nvCxnSpPr>
        <p:spPr>
          <a:xfrm rot="16200000" flipH="1">
            <a:off x="8059332" y="1414187"/>
            <a:ext cx="423442" cy="3296913"/>
          </a:xfrm>
          <a:prstGeom prst="bentConnector4">
            <a:avLst>
              <a:gd name="adj1" fmla="val -53986"/>
              <a:gd name="adj2" fmla="val 10991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871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1796" y="0"/>
            <a:ext cx="10678660" cy="1143000"/>
          </a:xfrm>
        </p:spPr>
        <p:txBody>
          <a:bodyPr>
            <a:normAutofit fontScale="90000"/>
          </a:bodyPr>
          <a:lstStyle/>
          <a:p>
            <a:r>
              <a:rPr lang="es-PE" dirty="0" smtClean="0">
                <a:latin typeface="Candara" panose="020E0502030303020204" pitchFamily="34" charset="0"/>
              </a:rPr>
              <a:t>Actividades del Subproceso de Ejecución, Seguimiento y Control</a:t>
            </a:r>
            <a:endParaRPr lang="es-PE" dirty="0">
              <a:latin typeface="Candara" panose="020E0502030303020204" pitchFamily="34" charset="0"/>
            </a:endParaRPr>
          </a:p>
        </p:txBody>
      </p:sp>
      <p:graphicFrame>
        <p:nvGraphicFramePr>
          <p:cNvPr id="4" name="Group 206"/>
          <p:cNvGraphicFramePr>
            <a:graphicFrameLocks noGrp="1"/>
          </p:cNvGraphicFramePr>
          <p:nvPr>
            <p:ph/>
            <p:extLst>
              <p:ext uri="{D42A27DB-BD31-4B8C-83A1-F6EECF244321}">
                <p14:modId xmlns:p14="http://schemas.microsoft.com/office/powerpoint/2010/main" val="1605526487"/>
              </p:ext>
            </p:extLst>
          </p:nvPr>
        </p:nvGraphicFramePr>
        <p:xfrm>
          <a:off x="850900" y="1261333"/>
          <a:ext cx="10789556" cy="5267921"/>
        </p:xfrm>
        <a:graphic>
          <a:graphicData uri="http://schemas.openxmlformats.org/drawingml/2006/table">
            <a:tbl>
              <a:tblPr>
                <a:tableStyleId>{8799B23B-EC83-4686-B30A-512413B5E67A}</a:tableStyleId>
              </a:tblPr>
              <a:tblGrid>
                <a:gridCol w="478412"/>
                <a:gridCol w="1468298"/>
                <a:gridCol w="1622815"/>
                <a:gridCol w="4921319"/>
                <a:gridCol w="2298712"/>
              </a:tblGrid>
              <a:tr h="5850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Rol del Responsable</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Nombre de la Actividad</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Descripción de la Actividad</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smtClean="0">
                          <a:ln>
                            <a:noFill/>
                          </a:ln>
                          <a:effectLst/>
                          <a:latin typeface="Candara" panose="020E0502030303020204" pitchFamily="34" charset="0"/>
                        </a:rPr>
                        <a:t>Herramientas</a:t>
                      </a:r>
                      <a:endParaRPr kumimoji="0" lang="es-ES" sz="1400" b="1" i="0" u="none" strike="noStrike" cap="none" normalizeH="0" baseline="0" dirty="0" smtClean="0">
                        <a:ln>
                          <a:noFill/>
                        </a:ln>
                        <a:solidFill>
                          <a:schemeClr val="tx1"/>
                        </a:solidFill>
                        <a:effectLst/>
                        <a:latin typeface="Candara" panose="020E0502030303020204" pitchFamily="34" charset="0"/>
                      </a:endParaRPr>
                    </a:p>
                  </a:txBody>
                  <a:tcPr marT="45712" marB="45712" anchor="ctr" horzOverflow="overflow"/>
                </a:tc>
              </a:tr>
              <a:tr h="6339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1"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Asignar Trabajo</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Coordinador Empresa prepara el plan quincenal apoyándose en la plantilla de </a:t>
                      </a:r>
                      <a:r>
                        <a:rPr kumimoji="0" lang="es-ES" sz="1300" u="none" strike="noStrike" cap="none" normalizeH="0" baseline="0" smtClean="0">
                          <a:ln>
                            <a:noFill/>
                          </a:ln>
                          <a:effectLst/>
                        </a:rPr>
                        <a:t>Plan quincenal, </a:t>
                      </a:r>
                      <a:r>
                        <a:rPr kumimoji="0" lang="es-ES" sz="1300" u="none" strike="noStrike" cap="none" normalizeH="0" baseline="0" dirty="0" smtClean="0">
                          <a:ln>
                            <a:noFill/>
                          </a:ln>
                          <a:effectLst/>
                        </a:rPr>
                        <a:t>seguidamente asigna tareas a los miembros del equipo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 de Plan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r>
              <a:tr h="184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1"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Equipo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Ejecutar trabajo asignado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equipo realiza el trabajo que le fue asignado, produciendo entregables comprometidos.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La aceptación de los entregables principales son formalizados mediante actas de reunión (en caso se requiera con el cliente), o en las actas de comités con el cliente.</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Cada miembro del equipo reporta el tiempo empleado en las actividades que realizó, en el Informe de Actividades diariamente.</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Adicionalmente, durante la ejecución del proyecto realizan reuniones de trabajo con el cliente según se requiera.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Actas de reunión</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Cuadro de seguimiento de reuniones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r>
              <a:tr h="20037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3</a:t>
                      </a:r>
                      <a:endParaRPr kumimoji="0" lang="es-ES" sz="1300" b="1"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Analista Líder</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Generación de Informe de Estado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Analista Líder prepara la agenda de acuerdo 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Luego prepara el informe de estado del proyecto, el cual debe también incluir las métricas del proyecto y se concluye con el 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Cuadro de seguimiento a reuniones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Tablero de Métricas (del proyecto).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endParaRPr kumimoji="0" lang="es-PE" sz="13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2" marB="45712" anchor="ctr" horzOverflow="overflow"/>
                </a:tc>
              </a:tr>
            </a:tbl>
          </a:graphicData>
        </a:graphic>
      </p:graphicFrame>
    </p:spTree>
    <p:extLst>
      <p:ext uri="{BB962C8B-B14F-4D97-AF65-F5344CB8AC3E}">
        <p14:creationId xmlns:p14="http://schemas.microsoft.com/office/powerpoint/2010/main" val="1620289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14"/>
          <p:cNvGraphicFramePr>
            <a:graphicFrameLocks noGrp="1"/>
          </p:cNvGraphicFramePr>
          <p:nvPr>
            <p:ph/>
            <p:extLst>
              <p:ext uri="{D42A27DB-BD31-4B8C-83A1-F6EECF244321}">
                <p14:modId xmlns:p14="http://schemas.microsoft.com/office/powerpoint/2010/main" val="552917614"/>
              </p:ext>
            </p:extLst>
          </p:nvPr>
        </p:nvGraphicFramePr>
        <p:xfrm>
          <a:off x="1404257" y="1054100"/>
          <a:ext cx="10305143" cy="5058679"/>
        </p:xfrm>
        <a:graphic>
          <a:graphicData uri="http://schemas.openxmlformats.org/drawingml/2006/table">
            <a:tbl>
              <a:tblPr>
                <a:tableStyleId>{8799B23B-EC83-4686-B30A-512413B5E67A}</a:tableStyleId>
              </a:tblPr>
              <a:tblGrid>
                <a:gridCol w="456226"/>
                <a:gridCol w="1402171"/>
                <a:gridCol w="1519545"/>
                <a:gridCol w="4393075"/>
                <a:gridCol w="2534126"/>
              </a:tblGrid>
              <a:tr h="6634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r>
              <a:tr h="119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6</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Gerente de Fábrica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Reunión de coordinadores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Gerente de Fábrica se reúne con los coordinadores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-Los coordinadores de proyectos informan sobre </a:t>
                      </a:r>
                      <a:r>
                        <a:rPr kumimoji="0" lang="es-ES" sz="1300" u="none" strike="noStrike" cap="none" normalizeH="0" baseline="0" dirty="0" smtClean="0">
                          <a:ln>
                            <a:noFill/>
                          </a:ln>
                          <a:effectLst/>
                        </a:rPr>
                        <a:t>la situación de los proyectos y riesgos presentados, de forma quincenal y/o cuando la situación lo requiera.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r>
              <a:tr h="19450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7</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Gerente de Fábrica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Reunión General del Servicio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Los Gestores del Comité Ejecutivo Interno, informan sobre el resultado de las auditorias por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-Los Analistas Líderes informan sobre </a:t>
                      </a:r>
                      <a:r>
                        <a:rPr kumimoji="0" lang="es-ES" sz="1300" u="none" strike="noStrike" cap="none" normalizeH="0" baseline="0" dirty="0" smtClean="0">
                          <a:ln>
                            <a:noFill/>
                          </a:ln>
                          <a:effectLst/>
                        </a:rPr>
                        <a:t>la situación de los proyectos y riesgos presentados, de forma mensual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 Luego, el Gerente de Servicio consolida la información expuesta, en un solo informe a nivel de servicio y se actualizan de requerirse, los artefactos de gestión por proyecto (riesgos, pendientes, métricas).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r>
              <a:tr h="9631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8</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Coordinador Empresa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Comité de seguimiento del servicio</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Los coordinadores de proyectos se reúnen con el cliente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 Esta reunión es de frecuencia quincenalmente o a requerimiento de ambas partes.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9" marB="45719" anchor="ctr" horzOverflow="overflow"/>
                </a:tc>
              </a:tr>
            </a:tbl>
          </a:graphicData>
        </a:graphic>
      </p:graphicFrame>
    </p:spTree>
    <p:extLst>
      <p:ext uri="{BB962C8B-B14F-4D97-AF65-F5344CB8AC3E}">
        <p14:creationId xmlns:p14="http://schemas.microsoft.com/office/powerpoint/2010/main" val="4067058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5"/>
          <p:cNvGraphicFramePr>
            <a:graphicFrameLocks noGrp="1"/>
          </p:cNvGraphicFramePr>
          <p:nvPr>
            <p:ph/>
            <p:extLst>
              <p:ext uri="{D42A27DB-BD31-4B8C-83A1-F6EECF244321}">
                <p14:modId xmlns:p14="http://schemas.microsoft.com/office/powerpoint/2010/main" val="2490448555"/>
              </p:ext>
            </p:extLst>
          </p:nvPr>
        </p:nvGraphicFramePr>
        <p:xfrm>
          <a:off x="1400402" y="1494065"/>
          <a:ext cx="10156598" cy="3830864"/>
        </p:xfrm>
        <a:graphic>
          <a:graphicData uri="http://schemas.openxmlformats.org/drawingml/2006/table">
            <a:tbl>
              <a:tblPr>
                <a:tableStyleId>{8799B23B-EC83-4686-B30A-512413B5E67A}</a:tableStyleId>
              </a:tblPr>
              <a:tblGrid>
                <a:gridCol w="352198"/>
                <a:gridCol w="1312915"/>
                <a:gridCol w="1498472"/>
                <a:gridCol w="4495415"/>
                <a:gridCol w="2497598"/>
              </a:tblGrid>
              <a:tr h="877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22408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smtClean="0">
                          <a:ln>
                            <a:noFill/>
                          </a:ln>
                          <a:effectLst/>
                        </a:rPr>
                        <a:t>9</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Gerente de Fábrica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Reunión del Comité ejecutivo interno</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El Gerente de Fábrica se reúne mensualmente con el Analista de Calidad, el Gestor de Métricas, el Gestor de Configuración y otros de requerirse, en conjunto, revisan la información correspondiente al servicio (métricas, riesgos, pendientes, problemas).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La información resultante es válida para otros comités establecidos en el plan de servicio: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a. Comité Gerencial (realizada trimestralmente o a requerimiento).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b. Comité de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Tablero de métricas del servicio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 del servicio.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7128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10</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Coordinador Empresa</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Procesar cambios al proyecto</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El cambio se procesa según el Proceso de cambios de configuración y de requerimientos.</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Solicitud de cambios a requerimientos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bl>
          </a:graphicData>
        </a:graphic>
      </p:graphicFrame>
    </p:spTree>
    <p:extLst>
      <p:ext uri="{BB962C8B-B14F-4D97-AF65-F5344CB8AC3E}">
        <p14:creationId xmlns:p14="http://schemas.microsoft.com/office/powerpoint/2010/main" val="4274678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568" y="2761343"/>
            <a:ext cx="10018713" cy="1752599"/>
          </a:xfrm>
        </p:spPr>
        <p:txBody>
          <a:bodyPr>
            <a:normAutofit/>
          </a:bodyPr>
          <a:lstStyle/>
          <a:p>
            <a:pPr algn="l"/>
            <a:r>
              <a:rPr lang="es-PE" sz="4400" dirty="0" smtClean="0">
                <a:latin typeface="Candara" panose="020E0502030303020204" pitchFamily="34" charset="0"/>
              </a:rPr>
              <a:t>5. Proceso de Gestión de Proyectos</a:t>
            </a:r>
            <a:br>
              <a:rPr lang="es-PE" sz="4400" dirty="0" smtClean="0">
                <a:latin typeface="Candara" panose="020E0502030303020204" pitchFamily="34" charset="0"/>
              </a:rPr>
            </a:br>
            <a:r>
              <a:rPr lang="es-PE" sz="4400" dirty="0" smtClean="0">
                <a:latin typeface="Candara" panose="020E0502030303020204" pitchFamily="34" charset="0"/>
              </a:rPr>
              <a:t>	5.5 Actividades</a:t>
            </a:r>
            <a:endParaRPr lang="es-PE" sz="4400" dirty="0">
              <a:latin typeface="Candara" panose="020E0502030303020204" pitchFamily="34" charset="0"/>
            </a:endParaRPr>
          </a:p>
        </p:txBody>
      </p:sp>
    </p:spTree>
    <p:extLst>
      <p:ext uri="{BB962C8B-B14F-4D97-AF65-F5344CB8AC3E}">
        <p14:creationId xmlns:p14="http://schemas.microsoft.com/office/powerpoint/2010/main" val="2500243989"/>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8254" y="18143"/>
            <a:ext cx="10018713" cy="1752599"/>
          </a:xfrm>
        </p:spPr>
        <p:txBody>
          <a:bodyPr/>
          <a:lstStyle/>
          <a:p>
            <a:r>
              <a:rPr lang="es-PE" dirty="0" smtClean="0"/>
              <a:t>Actividades del Subproceso de Cierre</a:t>
            </a:r>
            <a:endParaRPr lang="es-PE" dirty="0"/>
          </a:p>
        </p:txBody>
      </p:sp>
      <p:grpSp>
        <p:nvGrpSpPr>
          <p:cNvPr id="57" name="Grupo 56"/>
          <p:cNvGrpSpPr/>
          <p:nvPr/>
        </p:nvGrpSpPr>
        <p:grpSpPr>
          <a:xfrm>
            <a:off x="370591" y="2406657"/>
            <a:ext cx="11383026" cy="1765156"/>
            <a:chOff x="370591" y="2406657"/>
            <a:chExt cx="11383026" cy="1765156"/>
          </a:xfrm>
        </p:grpSpPr>
        <p:grpSp>
          <p:nvGrpSpPr>
            <p:cNvPr id="4" name="Group 3"/>
            <p:cNvGrpSpPr>
              <a:grpSpLocks/>
            </p:cNvGrpSpPr>
            <p:nvPr/>
          </p:nvGrpSpPr>
          <p:grpSpPr bwMode="auto">
            <a:xfrm>
              <a:off x="7379140" y="2406657"/>
              <a:ext cx="1667315" cy="1765156"/>
              <a:chOff x="1474" y="1389"/>
              <a:chExt cx="607" cy="726"/>
            </a:xfrm>
          </p:grpSpPr>
          <p:sp>
            <p:nvSpPr>
              <p:cNvPr id="5" name="Rectangle 4"/>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solidFill>
                      <a:srgbClr val="000066"/>
                    </a:solidFill>
                    <a:latin typeface="Candara" panose="020E0502030303020204" pitchFamily="34" charset="0"/>
                  </a:rPr>
                  <a:t>Generar Baselines</a:t>
                </a:r>
                <a:endParaRPr lang="es-ES" altLang="es-ES" sz="1200">
                  <a:solidFill>
                    <a:srgbClr val="000066"/>
                  </a:solidFill>
                  <a:latin typeface="Candara" panose="020E0502030303020204" pitchFamily="34" charset="0"/>
                </a:endParaRPr>
              </a:p>
            </p:txBody>
          </p:sp>
          <p:sp>
            <p:nvSpPr>
              <p:cNvPr id="6" name="Rectangle 5"/>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solidFill>
                      <a:srgbClr val="000066"/>
                    </a:solidFill>
                    <a:latin typeface="Candara" panose="020E0502030303020204" pitchFamily="34" charset="0"/>
                  </a:rPr>
                  <a:t>(3) Gestor de la Configuración</a:t>
                </a:r>
                <a:endParaRPr lang="es-ES" altLang="es-ES" sz="1200" b="1" dirty="0">
                  <a:solidFill>
                    <a:srgbClr val="000066"/>
                  </a:solidFill>
                  <a:latin typeface="Candara" panose="020E0502030303020204" pitchFamily="34" charset="0"/>
                </a:endParaRPr>
              </a:p>
            </p:txBody>
          </p:sp>
          <p:sp>
            <p:nvSpPr>
              <p:cNvPr id="7" name="Rectangle 6"/>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solidFill>
                      <a:srgbClr val="000066"/>
                    </a:solidFill>
                    <a:latin typeface="Candara" panose="020E0502030303020204" pitchFamily="34" charset="0"/>
                  </a:rPr>
                  <a:t>Matriz de entregables</a:t>
                </a:r>
              </a:p>
            </p:txBody>
          </p:sp>
        </p:grpSp>
        <p:grpSp>
          <p:nvGrpSpPr>
            <p:cNvPr id="9" name="Group 25"/>
            <p:cNvGrpSpPr>
              <a:grpSpLocks/>
            </p:cNvGrpSpPr>
            <p:nvPr/>
          </p:nvGrpSpPr>
          <p:grpSpPr bwMode="auto">
            <a:xfrm>
              <a:off x="3003409" y="2406657"/>
              <a:ext cx="1497013" cy="1765156"/>
              <a:chOff x="657" y="1389"/>
              <a:chExt cx="607" cy="726"/>
            </a:xfrm>
          </p:grpSpPr>
          <p:sp>
            <p:nvSpPr>
              <p:cNvPr id="10"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solidFill>
                      <a:srgbClr val="000066"/>
                    </a:solidFill>
                    <a:latin typeface="Candara" panose="020E0502030303020204" pitchFamily="34" charset="0"/>
                  </a:rPr>
                  <a:t>Elaborar acta de aceptación y cierre del proyecto</a:t>
                </a:r>
                <a:r>
                  <a:rPr lang="es-PE" altLang="es-ES" sz="1200" dirty="0">
                    <a:solidFill>
                      <a:srgbClr val="000066"/>
                    </a:solidFill>
                    <a:latin typeface="Candara" panose="020E0502030303020204" pitchFamily="34" charset="0"/>
                    <a:hlinkClick r:id="rId2" action="ppaction://hlinksldjump"/>
                  </a:rPr>
                  <a:t> </a:t>
                </a:r>
                <a:endParaRPr lang="es-ES" altLang="es-ES" sz="1200" dirty="0">
                  <a:solidFill>
                    <a:srgbClr val="000066"/>
                  </a:solidFill>
                  <a:latin typeface="Candara" panose="020E0502030303020204" pitchFamily="34" charset="0"/>
                </a:endParaRPr>
              </a:p>
            </p:txBody>
          </p:sp>
          <p:sp>
            <p:nvSpPr>
              <p:cNvPr id="11"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solidFill>
                      <a:srgbClr val="000066"/>
                    </a:solidFill>
                    <a:latin typeface="Candara" panose="020E0502030303020204" pitchFamily="34" charset="0"/>
                  </a:rPr>
                  <a:t>(1) Analista Líder</a:t>
                </a:r>
                <a:endParaRPr lang="es-ES" altLang="es-ES" sz="1200" b="1" dirty="0">
                  <a:solidFill>
                    <a:srgbClr val="000066"/>
                  </a:solidFill>
                  <a:latin typeface="Candara" panose="020E0502030303020204" pitchFamily="34" charset="0"/>
                </a:endParaRPr>
              </a:p>
            </p:txBody>
          </p:sp>
          <p:sp>
            <p:nvSpPr>
              <p:cNvPr id="12" name="Rectangle 28"/>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solidFill>
                      <a:srgbClr val="000066"/>
                    </a:solidFill>
                    <a:latin typeface="Candara" panose="020E0502030303020204" pitchFamily="34" charset="0"/>
                  </a:rPr>
                  <a:t>Acta de cierre del proyecto</a:t>
                </a:r>
              </a:p>
            </p:txBody>
          </p:sp>
        </p:grpSp>
        <p:grpSp>
          <p:nvGrpSpPr>
            <p:cNvPr id="13" name="Group 40"/>
            <p:cNvGrpSpPr>
              <a:grpSpLocks/>
            </p:cNvGrpSpPr>
            <p:nvPr/>
          </p:nvGrpSpPr>
          <p:grpSpPr bwMode="auto">
            <a:xfrm>
              <a:off x="5156924" y="2406657"/>
              <a:ext cx="1667314" cy="1765156"/>
              <a:chOff x="1474" y="1389"/>
              <a:chExt cx="607" cy="726"/>
            </a:xfrm>
          </p:grpSpPr>
          <p:sp>
            <p:nvSpPr>
              <p:cNvPr id="14" name="Rectangle 41"/>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solidFill>
                      <a:srgbClr val="000066"/>
                    </a:solidFill>
                    <a:latin typeface="Candara" panose="020E0502030303020204" pitchFamily="34" charset="0"/>
                  </a:rPr>
                  <a:t>Elaborar y revisar el relatorio del proyecto</a:t>
                </a:r>
                <a:endParaRPr lang="es-ES" altLang="es-ES" sz="1200">
                  <a:solidFill>
                    <a:srgbClr val="000066"/>
                  </a:solidFill>
                  <a:latin typeface="Candara" panose="020E0502030303020204" pitchFamily="34" charset="0"/>
                </a:endParaRPr>
              </a:p>
            </p:txBody>
          </p:sp>
          <p:sp>
            <p:nvSpPr>
              <p:cNvPr id="15" name="Rectangle 42"/>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solidFill>
                      <a:srgbClr val="000066"/>
                    </a:solidFill>
                    <a:latin typeface="Candara" panose="020E0502030303020204" pitchFamily="34" charset="0"/>
                  </a:rPr>
                  <a:t>(2) Analista Líder</a:t>
                </a:r>
                <a:endParaRPr lang="es-ES" altLang="es-ES" sz="1200" b="1">
                  <a:solidFill>
                    <a:srgbClr val="000066"/>
                  </a:solidFill>
                  <a:latin typeface="Candara" panose="020E0502030303020204" pitchFamily="34" charset="0"/>
                </a:endParaRPr>
              </a:p>
            </p:txBody>
          </p:sp>
          <p:sp>
            <p:nvSpPr>
              <p:cNvPr id="16" name="Rectangle 43"/>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solidFill>
                      <a:srgbClr val="000066"/>
                    </a:solidFill>
                    <a:latin typeface="Candara" panose="020E0502030303020204" pitchFamily="34" charset="0"/>
                  </a:rPr>
                  <a:t>Relatorio del proyecto</a:t>
                </a:r>
              </a:p>
            </p:txBody>
          </p:sp>
        </p:grpSp>
        <p:grpSp>
          <p:nvGrpSpPr>
            <p:cNvPr id="46" name="Grupo 45"/>
            <p:cNvGrpSpPr/>
            <p:nvPr/>
          </p:nvGrpSpPr>
          <p:grpSpPr>
            <a:xfrm>
              <a:off x="10648240" y="2653090"/>
              <a:ext cx="1105377" cy="1363694"/>
              <a:chOff x="10138710" y="4567512"/>
              <a:chExt cx="1105377" cy="1363694"/>
            </a:xfrm>
          </p:grpSpPr>
          <p:sp>
            <p:nvSpPr>
              <p:cNvPr id="30" name="Rectangle 61"/>
              <p:cNvSpPr>
                <a:spLocks noChangeArrowheads="1"/>
              </p:cNvSpPr>
              <p:nvPr/>
            </p:nvSpPr>
            <p:spPr bwMode="auto">
              <a:xfrm>
                <a:off x="10239385" y="5396219"/>
                <a:ext cx="91247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Gerencia de Servicio Empresa</a:t>
                </a:r>
                <a:endParaRPr lang="es-ES" altLang="es-ES" sz="1200" b="1" dirty="0">
                  <a:latin typeface="Candara" panose="020E0502030303020204" pitchFamily="34" charset="0"/>
                </a:endParaRPr>
              </a:p>
            </p:txBody>
          </p:sp>
          <p:pic>
            <p:nvPicPr>
              <p:cNvPr id="31"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8710" y="4567512"/>
                <a:ext cx="1105377" cy="82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7" name="Conector recto de flecha 36"/>
            <p:cNvCxnSpPr>
              <a:stCxn id="10" idx="3"/>
              <a:endCxn id="14" idx="1"/>
            </p:cNvCxnSpPr>
            <p:nvPr/>
          </p:nvCxnSpPr>
          <p:spPr>
            <a:xfrm>
              <a:off x="4500422" y="3290451"/>
              <a:ext cx="65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14" idx="3"/>
              <a:endCxn id="5" idx="1"/>
            </p:cNvCxnSpPr>
            <p:nvPr/>
          </p:nvCxnSpPr>
          <p:spPr>
            <a:xfrm>
              <a:off x="6824238" y="3290451"/>
              <a:ext cx="5549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upo 49"/>
            <p:cNvGrpSpPr/>
            <p:nvPr/>
          </p:nvGrpSpPr>
          <p:grpSpPr>
            <a:xfrm>
              <a:off x="370591" y="2657007"/>
              <a:ext cx="935037" cy="1266886"/>
              <a:chOff x="1104597" y="2599949"/>
              <a:chExt cx="935037" cy="1266886"/>
            </a:xfrm>
          </p:grpSpPr>
          <p:sp>
            <p:nvSpPr>
              <p:cNvPr id="25" name="Rectangle 55"/>
              <p:cNvSpPr>
                <a:spLocks noChangeArrowheads="1"/>
              </p:cNvSpPr>
              <p:nvPr/>
            </p:nvSpPr>
            <p:spPr bwMode="auto">
              <a:xfrm>
                <a:off x="1104597" y="3405170"/>
                <a:ext cx="935037" cy="4616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00" b="1" dirty="0">
                    <a:latin typeface="Candara" panose="020E0502030303020204" pitchFamily="34" charset="0"/>
                  </a:rPr>
                  <a:t>Ejecución, seguimiento y Control</a:t>
                </a:r>
                <a:endParaRPr lang="es-ES" altLang="es-ES" sz="1000" b="1" dirty="0">
                  <a:latin typeface="Candara" panose="020E0502030303020204" pitchFamily="34" charset="0"/>
                </a:endParaRPr>
              </a:p>
            </p:txBody>
          </p:sp>
          <p:sp>
            <p:nvSpPr>
              <p:cNvPr id="42" name="Esquina doblada 41"/>
              <p:cNvSpPr/>
              <p:nvPr/>
            </p:nvSpPr>
            <p:spPr>
              <a:xfrm>
                <a:off x="1306286" y="2599949"/>
                <a:ext cx="566057" cy="725862"/>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latin typeface="Candara" panose="020E0502030303020204" pitchFamily="34" charset="0"/>
                </a:endParaRPr>
              </a:p>
            </p:txBody>
          </p:sp>
        </p:grpSp>
        <p:grpSp>
          <p:nvGrpSpPr>
            <p:cNvPr id="45" name="Grupo 44"/>
            <p:cNvGrpSpPr/>
            <p:nvPr/>
          </p:nvGrpSpPr>
          <p:grpSpPr>
            <a:xfrm>
              <a:off x="9303904" y="2653090"/>
              <a:ext cx="1104900" cy="1152202"/>
              <a:chOff x="10822233" y="3482343"/>
              <a:chExt cx="1104900" cy="1152202"/>
            </a:xfrm>
          </p:grpSpPr>
          <p:sp>
            <p:nvSpPr>
              <p:cNvPr id="43"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4" name="Imagen 43"/>
              <p:cNvPicPr>
                <a:picLocks noChangeAspect="1"/>
              </p:cNvPicPr>
              <p:nvPr/>
            </p:nvPicPr>
            <p:blipFill>
              <a:blip r:embed="rId4"/>
              <a:stretch>
                <a:fillRect/>
              </a:stretch>
            </p:blipFill>
            <p:spPr>
              <a:xfrm>
                <a:off x="10922430" y="3482343"/>
                <a:ext cx="811804" cy="811804"/>
              </a:xfrm>
              <a:prstGeom prst="rect">
                <a:avLst/>
              </a:prstGeom>
            </p:spPr>
          </p:pic>
        </p:grpSp>
        <p:grpSp>
          <p:nvGrpSpPr>
            <p:cNvPr id="47" name="Grupo 46"/>
            <p:cNvGrpSpPr/>
            <p:nvPr/>
          </p:nvGrpSpPr>
          <p:grpSpPr>
            <a:xfrm>
              <a:off x="1543816" y="2611480"/>
              <a:ext cx="1104900" cy="1152202"/>
              <a:chOff x="10822233" y="3482343"/>
              <a:chExt cx="1104900" cy="1152202"/>
            </a:xfrm>
          </p:grpSpPr>
          <p:sp>
            <p:nvSpPr>
              <p:cNvPr id="48"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a:t>
                </a:r>
                <a:r>
                  <a:rPr lang="es-PE" altLang="es-ES" sz="1200" dirty="0">
                    <a:latin typeface="Candara" panose="020E0502030303020204" pitchFamily="34" charset="0"/>
                  </a:rPr>
                  <a:t>o</a:t>
                </a:r>
                <a:r>
                  <a:rPr lang="es-PE" altLang="es-ES" sz="1200" b="1" dirty="0">
                    <a:latin typeface="Candara" panose="020E0502030303020204" pitchFamily="34" charset="0"/>
                  </a:rPr>
                  <a:t>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9" name="Imagen 48"/>
              <p:cNvPicPr>
                <a:picLocks noChangeAspect="1"/>
              </p:cNvPicPr>
              <p:nvPr/>
            </p:nvPicPr>
            <p:blipFill>
              <a:blip r:embed="rId4"/>
              <a:stretch>
                <a:fillRect/>
              </a:stretch>
            </p:blipFill>
            <p:spPr>
              <a:xfrm>
                <a:off x="10922430" y="3482343"/>
                <a:ext cx="811804" cy="811804"/>
              </a:xfrm>
              <a:prstGeom prst="rect">
                <a:avLst/>
              </a:prstGeom>
            </p:spPr>
          </p:pic>
        </p:grpSp>
        <p:cxnSp>
          <p:nvCxnSpPr>
            <p:cNvPr id="52" name="Conector recto de flecha 51"/>
            <p:cNvCxnSpPr>
              <a:stCxn id="42" idx="3"/>
              <a:endCxn id="49" idx="1"/>
            </p:cNvCxnSpPr>
            <p:nvPr/>
          </p:nvCxnSpPr>
          <p:spPr>
            <a:xfrm flipV="1">
              <a:off x="1138337" y="3017382"/>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V="1">
              <a:off x="10155966" y="3091101"/>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V="1">
              <a:off x="9038499" y="315885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2534544" y="304056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4061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1" y="-126999"/>
            <a:ext cx="10018713" cy="1295400"/>
          </a:xfrm>
        </p:spPr>
        <p:txBody>
          <a:bodyPr/>
          <a:lstStyle/>
          <a:p>
            <a:r>
              <a:rPr lang="es-PE" dirty="0" smtClean="0"/>
              <a:t>Actividades del Subproceso de Cierre</a:t>
            </a:r>
            <a:endParaRPr lang="es-PE" dirty="0"/>
          </a:p>
        </p:txBody>
      </p:sp>
      <p:graphicFrame>
        <p:nvGraphicFramePr>
          <p:cNvPr id="4" name="Group 121"/>
          <p:cNvGraphicFramePr>
            <a:graphicFrameLocks noGrp="1"/>
          </p:cNvGraphicFramePr>
          <p:nvPr>
            <p:ph/>
            <p:extLst>
              <p:ext uri="{D42A27DB-BD31-4B8C-83A1-F6EECF244321}">
                <p14:modId xmlns:p14="http://schemas.microsoft.com/office/powerpoint/2010/main" val="3150799696"/>
              </p:ext>
            </p:extLst>
          </p:nvPr>
        </p:nvGraphicFramePr>
        <p:xfrm>
          <a:off x="1910554" y="1168401"/>
          <a:ext cx="9176546" cy="5140575"/>
        </p:xfrm>
        <a:graphic>
          <a:graphicData uri="http://schemas.openxmlformats.org/drawingml/2006/table">
            <a:tbl>
              <a:tblPr>
                <a:tableStyleId>{8799B23B-EC83-4686-B30A-512413B5E67A}</a:tableStyleId>
              </a:tblPr>
              <a:tblGrid>
                <a:gridCol w="406261"/>
                <a:gridCol w="1424405"/>
                <a:gridCol w="1741123"/>
                <a:gridCol w="4175378"/>
                <a:gridCol w="1429379"/>
              </a:tblGrid>
              <a:tr h="5870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r>
              <a:tr h="1042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latin typeface="Candara" panose="020E0502030303020204" pitchFamily="34" charset="0"/>
                        </a:rPr>
                        <a:t>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Elaborar acta de aceptación y cierre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El Analista Líder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El Gerente de Fábrica y Coordinador Empresa revisan y acuerdan la versión final del acta de aceptación y cierre que luego es entregada al cliente.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Plantilla Acta de cierre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r h="24686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2</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Analista Líder</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Elaborar y revisar el </a:t>
                      </a:r>
                      <a:r>
                        <a:rPr kumimoji="0" lang="es-PE" sz="1200" u="none" strike="noStrike" cap="none" normalizeH="0" baseline="0" dirty="0" err="1" smtClean="0">
                          <a:ln>
                            <a:noFill/>
                          </a:ln>
                          <a:effectLst/>
                          <a:latin typeface="Candara" panose="020E0502030303020204" pitchFamily="34" charset="0"/>
                        </a:rPr>
                        <a:t>relatorio</a:t>
                      </a:r>
                      <a:r>
                        <a:rPr kumimoji="0" lang="es-PE" sz="1200" u="none" strike="noStrike" cap="none" normalizeH="0" baseline="0" dirty="0" smtClean="0">
                          <a:ln>
                            <a:noFill/>
                          </a:ln>
                          <a:effectLst/>
                          <a:latin typeface="Candara" panose="020E0502030303020204" pitchFamily="34" charset="0"/>
                        </a:rPr>
                        <a:t> del proyecto</a:t>
                      </a:r>
                      <a:endParaRPr kumimoji="0" lang="es-ES" sz="1200" u="none" strike="noStrike" cap="none" normalizeH="0" baseline="0" dirty="0" smtClean="0">
                        <a:ln>
                          <a:noFill/>
                        </a:ln>
                        <a:effectLst/>
                        <a:latin typeface="Candara" panose="020E0502030303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smtClean="0">
                          <a:ln>
                            <a:noFill/>
                          </a:ln>
                          <a:effectLst/>
                          <a:latin typeface="Candara" panose="020E0502030303020204" pitchFamily="34" charset="0"/>
                        </a:rPr>
                        <a:t>El Analista Líder elabora el </a:t>
                      </a:r>
                      <a:r>
                        <a:rPr kumimoji="0" lang="es-PE" sz="1200" u="none" strike="noStrike" cap="none" normalizeH="0" baseline="0" dirty="0" err="1" smtClean="0">
                          <a:ln>
                            <a:noFill/>
                          </a:ln>
                          <a:effectLst/>
                          <a:latin typeface="Candara" panose="020E0502030303020204" pitchFamily="34" charset="0"/>
                        </a:rPr>
                        <a:t>relatorío</a:t>
                      </a:r>
                      <a:r>
                        <a:rPr kumimoji="0" lang="es-PE" sz="1200" u="none" strike="noStrike" cap="none" normalizeH="0" baseline="0" dirty="0" smtClean="0">
                          <a:ln>
                            <a:noFill/>
                          </a:ln>
                          <a:effectLst/>
                          <a:latin typeface="Candara" panose="020E0502030303020204" pitchFamily="34" charset="0"/>
                        </a:rPr>
                        <a:t> del proyecto en base a la plantilla respectiva.</a:t>
                      </a:r>
                      <a:endParaRPr kumimoji="0" lang="es-ES" sz="1200" u="none" strike="noStrike" cap="none" normalizeH="0" baseline="0" dirty="0" smtClean="0">
                        <a:ln>
                          <a:noFill/>
                        </a:ln>
                        <a:effectLst/>
                        <a:latin typeface="Candara" panose="020E0502030303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El </a:t>
                      </a:r>
                      <a:r>
                        <a:rPr kumimoji="0" lang="es-ES" sz="1200" u="none" strike="noStrike" cap="none" normalizeH="0" baseline="0" dirty="0" err="1" smtClean="0">
                          <a:ln>
                            <a:noFill/>
                          </a:ln>
                          <a:effectLst/>
                          <a:latin typeface="Candara" panose="020E0502030303020204" pitchFamily="34" charset="0"/>
                        </a:rPr>
                        <a:t>relatorio</a:t>
                      </a:r>
                      <a:r>
                        <a:rPr kumimoji="0" lang="es-ES" sz="1200" u="none" strike="noStrike" cap="none" normalizeH="0" baseline="0" dirty="0" smtClean="0">
                          <a:ln>
                            <a:noFill/>
                          </a:ln>
                          <a:effectLst/>
                          <a:latin typeface="Candara" panose="020E0502030303020204" pitchFamily="34" charset="0"/>
                        </a:rPr>
                        <a:t> del proyecto es presentado en la reunión de informe general del servicio.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Durante el </a:t>
                      </a:r>
                      <a:r>
                        <a:rPr kumimoji="0" lang="es-ES" sz="1200" u="none" strike="noStrike" cap="none" normalizeH="0" baseline="0" dirty="0" err="1" smtClean="0">
                          <a:ln>
                            <a:noFill/>
                          </a:ln>
                          <a:effectLst/>
                          <a:latin typeface="Candara" panose="020E0502030303020204" pitchFamily="34" charset="0"/>
                        </a:rPr>
                        <a:t>relatorio</a:t>
                      </a:r>
                      <a:r>
                        <a:rPr kumimoji="0" lang="es-ES" sz="1200" u="none" strike="noStrike" cap="none" normalizeH="0" baseline="0" dirty="0" smtClean="0">
                          <a:ln>
                            <a:noFill/>
                          </a:ln>
                          <a:effectLst/>
                          <a:latin typeface="Candara" panose="020E0502030303020204" pitchFamily="34" charset="0"/>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Se registra un resumen de la evaluación del personal y una encuesta de satisfacción del cliente.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Plantilla Relatorio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r>
              <a:tr h="1042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latin typeface="Candara" panose="020E0502030303020204" pitchFamily="34" charset="0"/>
                        </a:rPr>
                        <a:t>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latin typeface="Candara" panose="020E0502030303020204" pitchFamily="34" charset="0"/>
                        </a:rPr>
                        <a:t>Gestor de la Configuración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Candara" panose="020E0502030303020204" pitchFamily="34" charset="0"/>
                        </a:rPr>
                        <a:t>Proceso de Gestión de Configuración - Realizar Control de Cambios a </a:t>
                      </a:r>
                      <a:r>
                        <a:rPr kumimoji="0" lang="es-ES" sz="1200" u="none" strike="noStrike" cap="none" normalizeH="0" baseline="0" dirty="0" err="1" smtClean="0">
                          <a:ln>
                            <a:noFill/>
                          </a:ln>
                          <a:effectLst/>
                          <a:latin typeface="Candara" panose="020E0502030303020204" pitchFamily="34" charset="0"/>
                        </a:rPr>
                        <a:t>Baselines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Candara" panose="020E0502030303020204" pitchFamily="34" charset="0"/>
                        </a:rPr>
                        <a:t>- Genera </a:t>
                      </a:r>
                      <a:r>
                        <a:rPr kumimoji="0" lang="es-PE" sz="1200" u="none" strike="noStrike" cap="none" normalizeH="0" baseline="0" dirty="0" err="1" smtClean="0">
                          <a:ln>
                            <a:noFill/>
                          </a:ln>
                          <a:effectLst/>
                          <a:latin typeface="Candara" panose="020E0502030303020204" pitchFamily="34" charset="0"/>
                        </a:rPr>
                        <a:t>baselines</a:t>
                      </a:r>
                      <a:r>
                        <a:rPr kumimoji="0" lang="es-PE" sz="1200" u="none" strike="noStrike" cap="none" normalizeH="0" baseline="0" dirty="0" smtClean="0">
                          <a:ln>
                            <a:noFill/>
                          </a:ln>
                          <a:effectLst/>
                          <a:latin typeface="Candara" panose="020E0502030303020204" pitchFamily="34" charset="0"/>
                        </a:rPr>
                        <a:t> de los entregables del proyecto de acuerdo al Proceso de Gestión de Configuración – Subproceso Realizar Control de Cambios a </a:t>
                      </a:r>
                      <a:r>
                        <a:rPr kumimoji="0" lang="es-PE" sz="1200" u="none" strike="noStrike" cap="none" normalizeH="0" baseline="0" dirty="0" err="1" smtClean="0">
                          <a:ln>
                            <a:noFill/>
                          </a:ln>
                          <a:effectLst/>
                          <a:latin typeface="Candara" panose="020E0502030303020204" pitchFamily="34" charset="0"/>
                        </a:rPr>
                        <a:t>Baselines</a:t>
                      </a:r>
                      <a:r>
                        <a:rPr kumimoji="0" lang="es-PE" sz="1200" u="none" strike="noStrike" cap="none" normalizeH="0" baseline="0" dirty="0" smtClean="0">
                          <a:ln>
                            <a:noFill/>
                          </a:ln>
                          <a:effectLst/>
                          <a:latin typeface="Candara" panose="020E0502030303020204" pitchFamily="34" charset="0"/>
                        </a:rPr>
                        <a:t>.</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latin typeface="Candara" panose="020E0502030303020204" pitchFamily="34" charset="0"/>
                        </a:rPr>
                        <a:t>Proceso de Gestión de configuración. </a:t>
                      </a:r>
                      <a:endParaRPr kumimoji="0" lang="es-ES" sz="28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bl>
          </a:graphicData>
        </a:graphic>
      </p:graphicFrame>
    </p:spTree>
    <p:extLst>
      <p:ext uri="{BB962C8B-B14F-4D97-AF65-F5344CB8AC3E}">
        <p14:creationId xmlns:p14="http://schemas.microsoft.com/office/powerpoint/2010/main" val="2754544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3252" y="2308538"/>
            <a:ext cx="9990766" cy="2662707"/>
          </a:xfrm>
        </p:spPr>
        <p:txBody>
          <a:bodyPr>
            <a:normAutofit fontScale="90000"/>
          </a:bodyPr>
          <a:lstStyle/>
          <a:p>
            <a:r>
              <a:rPr lang="es-PE" altLang="es-ES" sz="6700" dirty="0">
                <a:latin typeface="Candara" panose="020E0502030303020204" pitchFamily="34" charset="0"/>
                <a:ea typeface="ＭＳ Ｐゴシック" pitchFamily="34" charset="-128"/>
              </a:rPr>
              <a:t>1. Objetivo y alcance del </a:t>
            </a:r>
            <a:r>
              <a:rPr lang="es-PE" altLang="es-ES" sz="6700" dirty="0" smtClean="0">
                <a:latin typeface="Candara" panose="020E0502030303020204" pitchFamily="34" charset="0"/>
                <a:ea typeface="ＭＳ Ｐゴシック" pitchFamily="34" charset="-128"/>
              </a:rPr>
              <a:t>proceso</a:t>
            </a:r>
            <a:r>
              <a:rPr lang="es-PE" altLang="es-ES" dirty="0">
                <a:solidFill>
                  <a:srgbClr val="000066"/>
                </a:solidFill>
                <a:ea typeface="ＭＳ Ｐゴシック" pitchFamily="34" charset="-128"/>
              </a:rPr>
              <a:t/>
            </a:r>
            <a:br>
              <a:rPr lang="es-PE" altLang="es-ES" dirty="0">
                <a:solidFill>
                  <a:srgbClr val="000066"/>
                </a:solidFill>
                <a:ea typeface="ＭＳ Ｐゴシック" pitchFamily="34" charset="-128"/>
              </a:rPr>
            </a:br>
            <a:endParaRPr lang="es-PE" dirty="0"/>
          </a:p>
        </p:txBody>
      </p:sp>
    </p:spTree>
    <p:extLst>
      <p:ext uri="{BB962C8B-B14F-4D97-AF65-F5344CB8AC3E}">
        <p14:creationId xmlns:p14="http://schemas.microsoft.com/office/powerpoint/2010/main" val="1812822697"/>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142" y="2467707"/>
            <a:ext cx="10018713" cy="1752599"/>
          </a:xfrm>
        </p:spPr>
        <p:txBody>
          <a:bodyPr/>
          <a:lstStyle/>
          <a:p>
            <a:r>
              <a:rPr lang="es-PE" sz="4800" dirty="0" smtClean="0">
                <a:latin typeface="Candara" panose="020E0502030303020204" pitchFamily="34" charset="0"/>
              </a:rPr>
              <a:t>6. Métricas del Proceso</a:t>
            </a:r>
            <a:endParaRPr lang="es-PE" sz="4800" dirty="0">
              <a:latin typeface="Candara" panose="020E0502030303020204" pitchFamily="34" charset="0"/>
            </a:endParaRPr>
          </a:p>
        </p:txBody>
      </p:sp>
    </p:spTree>
    <p:extLst>
      <p:ext uri="{BB962C8B-B14F-4D97-AF65-F5344CB8AC3E}">
        <p14:creationId xmlns:p14="http://schemas.microsoft.com/office/powerpoint/2010/main" val="507675341"/>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796" y="404446"/>
            <a:ext cx="10018713" cy="1752599"/>
          </a:xfrm>
        </p:spPr>
        <p:txBody>
          <a:bodyPr/>
          <a:lstStyle/>
          <a:p>
            <a:r>
              <a:rPr lang="es-PE" dirty="0" smtClean="0">
                <a:latin typeface="Candara" panose="020E0502030303020204" pitchFamily="34" charset="0"/>
              </a:rPr>
              <a:t>Métricas del Proceso</a:t>
            </a:r>
            <a:endParaRPr lang="es-PE" dirty="0">
              <a:latin typeface="Candara" panose="020E0502030303020204" pitchFamily="34" charset="0"/>
            </a:endParaRPr>
          </a:p>
        </p:txBody>
      </p:sp>
      <p:sp>
        <p:nvSpPr>
          <p:cNvPr id="4" name="Recortar y redondear rectángulo de esquina sencilla 3"/>
          <p:cNvSpPr/>
          <p:nvPr/>
        </p:nvSpPr>
        <p:spPr>
          <a:xfrm>
            <a:off x="3434861" y="2438399"/>
            <a:ext cx="5732585" cy="3329355"/>
          </a:xfrm>
          <a:prstGeom prst="snipRoundRect">
            <a:avLst>
              <a:gd name="adj1" fmla="val 16667"/>
              <a:gd name="adj2" fmla="val 2723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altLang="es-ES" sz="3200" b="1" dirty="0">
                <a:latin typeface="Candara" panose="020E0502030303020204" pitchFamily="34" charset="0"/>
              </a:rPr>
              <a:t>Desviación del Avance</a:t>
            </a:r>
            <a:endParaRPr lang="es-ES" altLang="es-ES" sz="3200" b="1" dirty="0">
              <a:latin typeface="Candara" panose="020E0502030303020204" pitchFamily="34" charset="0"/>
            </a:endParaRPr>
          </a:p>
          <a:p>
            <a:pPr algn="ctr"/>
            <a:endParaRPr lang="es-PE" dirty="0"/>
          </a:p>
        </p:txBody>
      </p:sp>
    </p:spTree>
    <p:extLst>
      <p:ext uri="{BB962C8B-B14F-4D97-AF65-F5344CB8AC3E}">
        <p14:creationId xmlns:p14="http://schemas.microsoft.com/office/powerpoint/2010/main" val="3970570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3634" y="2549769"/>
            <a:ext cx="10018713" cy="1752599"/>
          </a:xfrm>
        </p:spPr>
        <p:txBody>
          <a:bodyPr>
            <a:normAutofit/>
          </a:bodyPr>
          <a:lstStyle/>
          <a:p>
            <a:r>
              <a:rPr lang="en-US" altLang="es-ES" sz="4800" dirty="0">
                <a:latin typeface="Candara" panose="020E0502030303020204" pitchFamily="34" charset="0"/>
                <a:ea typeface="ＭＳ Ｐゴシック" pitchFamily="34" charset="-128"/>
              </a:rPr>
              <a:t>7. </a:t>
            </a:r>
            <a:r>
              <a:rPr lang="en-US" altLang="es-ES" sz="4800" dirty="0" err="1" smtClean="0">
                <a:latin typeface="Candara" panose="020E0502030303020204" pitchFamily="34" charset="0"/>
                <a:ea typeface="ＭＳ Ｐゴシック" pitchFamily="34" charset="-128"/>
              </a:rPr>
              <a:t>Artefactos</a:t>
            </a:r>
            <a:r>
              <a:rPr lang="en-US" altLang="es-ES" sz="4800" dirty="0" smtClean="0">
                <a:latin typeface="Candara" panose="020E0502030303020204" pitchFamily="34" charset="0"/>
                <a:ea typeface="ＭＳ Ｐゴシック" pitchFamily="34" charset="-128"/>
              </a:rPr>
              <a:t> del </a:t>
            </a:r>
            <a:r>
              <a:rPr lang="en-US" altLang="es-ES" sz="4800" dirty="0" err="1" smtClean="0">
                <a:latin typeface="Candara" panose="020E0502030303020204" pitchFamily="34" charset="0"/>
                <a:ea typeface="ＭＳ Ｐゴシック" pitchFamily="34" charset="-128"/>
              </a:rPr>
              <a:t>Proceso</a:t>
            </a:r>
            <a:endParaRPr lang="es-PE" sz="4800" dirty="0">
              <a:latin typeface="Candara" panose="020E0502030303020204" pitchFamily="34" charset="0"/>
            </a:endParaRPr>
          </a:p>
        </p:txBody>
      </p:sp>
    </p:spTree>
    <p:extLst>
      <p:ext uri="{BB962C8B-B14F-4D97-AF65-F5344CB8AC3E}">
        <p14:creationId xmlns:p14="http://schemas.microsoft.com/office/powerpoint/2010/main" val="3695000575"/>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10"/>
          <p:cNvGraphicFramePr>
            <a:graphicFrameLocks noGrp="1"/>
          </p:cNvGraphicFramePr>
          <p:nvPr>
            <p:ph/>
            <p:extLst>
              <p:ext uri="{D42A27DB-BD31-4B8C-83A1-F6EECF244321}">
                <p14:modId xmlns:p14="http://schemas.microsoft.com/office/powerpoint/2010/main" val="1139025730"/>
              </p:ext>
            </p:extLst>
          </p:nvPr>
        </p:nvGraphicFramePr>
        <p:xfrm>
          <a:off x="1452684" y="551318"/>
          <a:ext cx="10434516" cy="5862518"/>
        </p:xfrm>
        <a:graphic>
          <a:graphicData uri="http://schemas.openxmlformats.org/drawingml/2006/table">
            <a:tbl>
              <a:tblPr>
                <a:tableStyleId>{8799B23B-EC83-4686-B30A-512413B5E67A}</a:tableStyleId>
              </a:tblPr>
              <a:tblGrid>
                <a:gridCol w="547596"/>
                <a:gridCol w="2373586"/>
                <a:gridCol w="2101801"/>
                <a:gridCol w="2828572"/>
                <a:gridCol w="2582961"/>
              </a:tblGrid>
              <a:tr h="480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Artefacto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Subproceso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Actividad</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smtClean="0">
                          <a:ln>
                            <a:noFill/>
                          </a:ln>
                          <a:effectLst/>
                          <a:latin typeface="Candara" panose="020E0502030303020204" pitchFamily="34" charset="0"/>
                        </a:rPr>
                        <a:t>Tarea</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r>
              <a:tr h="412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de Gestión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Inicio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Planeamiento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 WBS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3</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Cronograma de proyecto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4</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5</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(externo)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6</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Matriz de entregables de proyectos internos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Ejecución, seguimiento y control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7</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Registro de riesgos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8</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Seguimiento de cronogramas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9</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75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10</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 Hoja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11</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err="1" smtClean="0">
                          <a:ln>
                            <a:noFill/>
                          </a:ln>
                          <a:effectLst/>
                        </a:rPr>
                        <a:t>Checklist</a:t>
                      </a:r>
                      <a:r>
                        <a:rPr kumimoji="0" lang="es-ES" sz="1300" u="none" strike="noStrike" cap="none" normalizeH="0" baseline="0" dirty="0" smtClean="0">
                          <a:ln>
                            <a:noFill/>
                          </a:ln>
                          <a:effectLst/>
                        </a:rPr>
                        <a:t> de agenda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bl>
          </a:graphicData>
        </a:graphic>
      </p:graphicFrame>
    </p:spTree>
    <p:extLst>
      <p:ext uri="{BB962C8B-B14F-4D97-AF65-F5344CB8AC3E}">
        <p14:creationId xmlns:p14="http://schemas.microsoft.com/office/powerpoint/2010/main" val="2680187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p:extLst>
              <p:ext uri="{D42A27DB-BD31-4B8C-83A1-F6EECF244321}">
                <p14:modId xmlns:p14="http://schemas.microsoft.com/office/powerpoint/2010/main" val="903661462"/>
              </p:ext>
            </p:extLst>
          </p:nvPr>
        </p:nvGraphicFramePr>
        <p:xfrm>
          <a:off x="1555750" y="673101"/>
          <a:ext cx="9709150" cy="5279900"/>
        </p:xfrm>
        <a:graphic>
          <a:graphicData uri="http://schemas.openxmlformats.org/drawingml/2006/table">
            <a:tbl>
              <a:tblPr>
                <a:tableStyleId>{8799B23B-EC83-4686-B30A-512413B5E67A}</a:tableStyleId>
              </a:tblPr>
              <a:tblGrid>
                <a:gridCol w="509529"/>
                <a:gridCol w="2208584"/>
                <a:gridCol w="1955692"/>
                <a:gridCol w="2631941"/>
                <a:gridCol w="2403404"/>
              </a:tblGrid>
              <a:tr h="6348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Artefacto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Subproceso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Actividad</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b="1" u="none" strike="noStrike" cap="none" normalizeH="0" baseline="0" dirty="0" smtClean="0">
                          <a:ln>
                            <a:noFill/>
                          </a:ln>
                          <a:effectLst/>
                          <a:latin typeface="Candara" panose="020E0502030303020204" pitchFamily="34" charset="0"/>
                        </a:rPr>
                        <a:t>Tarea</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13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Informe de estado – Proyecto interno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Ejecución, seguimiento y control</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estado – Hoja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Cuadro seguimiento de reuniones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16</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actividades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17</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reunión</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18</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Relatorio de proyecto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Cierre</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19</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cierre de proyecto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20</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Oportunidad de Mejora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Propuesta de Lección Aprendida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bl>
          </a:graphicData>
        </a:graphic>
      </p:graphicFrame>
    </p:spTree>
    <p:extLst>
      <p:ext uri="{BB962C8B-B14F-4D97-AF65-F5344CB8AC3E}">
        <p14:creationId xmlns:p14="http://schemas.microsoft.com/office/powerpoint/2010/main" val="3239293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7418" y="2420816"/>
            <a:ext cx="10018713" cy="1752599"/>
          </a:xfrm>
        </p:spPr>
        <p:txBody>
          <a:bodyPr>
            <a:normAutofit/>
          </a:bodyPr>
          <a:lstStyle/>
          <a:p>
            <a:r>
              <a:rPr lang="es-PE" sz="4400" dirty="0" smtClean="0">
                <a:latin typeface="Candara" panose="020E0502030303020204" pitchFamily="34" charset="0"/>
              </a:rPr>
              <a:t>8. Historial de Revisiones</a:t>
            </a:r>
            <a:endParaRPr lang="es-PE" sz="4400" dirty="0">
              <a:latin typeface="Candara" panose="020E0502030303020204" pitchFamily="34" charset="0"/>
            </a:endParaRPr>
          </a:p>
        </p:txBody>
      </p:sp>
    </p:spTree>
    <p:extLst>
      <p:ext uri="{BB962C8B-B14F-4D97-AF65-F5344CB8AC3E}">
        <p14:creationId xmlns:p14="http://schemas.microsoft.com/office/powerpoint/2010/main" val="1283541293"/>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latin typeface="Candara" panose="020E0502030303020204" pitchFamily="34" charset="0"/>
              </a:rPr>
              <a:t>Historial de Revisiones</a:t>
            </a:r>
            <a:endParaRPr lang="es-PE" dirty="0">
              <a:latin typeface="Candara" panose="020E0502030303020204" pitchFamily="34" charset="0"/>
            </a:endParaRPr>
          </a:p>
        </p:txBody>
      </p:sp>
      <p:graphicFrame>
        <p:nvGraphicFramePr>
          <p:cNvPr id="4" name="1 Tabla"/>
          <p:cNvGraphicFramePr>
            <a:graphicFrameLocks noGrp="1"/>
          </p:cNvGraphicFramePr>
          <p:nvPr>
            <p:extLst>
              <p:ext uri="{D42A27DB-BD31-4B8C-83A1-F6EECF244321}">
                <p14:modId xmlns:p14="http://schemas.microsoft.com/office/powerpoint/2010/main" val="1506516106"/>
              </p:ext>
            </p:extLst>
          </p:nvPr>
        </p:nvGraphicFramePr>
        <p:xfrm>
          <a:off x="1617829" y="3094891"/>
          <a:ext cx="9751675" cy="1950468"/>
        </p:xfrm>
        <a:graphic>
          <a:graphicData uri="http://schemas.openxmlformats.org/drawingml/2006/table">
            <a:tbl>
              <a:tblPr>
                <a:tableStyleId>{8799B23B-EC83-4686-B30A-512413B5E67A}</a:tableStyleId>
              </a:tblPr>
              <a:tblGrid>
                <a:gridCol w="731681"/>
                <a:gridCol w="914601"/>
                <a:gridCol w="1379014"/>
                <a:gridCol w="1055856"/>
                <a:gridCol w="2377960"/>
                <a:gridCol w="1463362"/>
                <a:gridCol w="1829201"/>
              </a:tblGrid>
              <a:tr h="420396">
                <a:tc>
                  <a:txBody>
                    <a:bodyPr/>
                    <a:lstStyle/>
                    <a:p>
                      <a:pPr algn="ctr">
                        <a:lnSpc>
                          <a:spcPct val="115000"/>
                        </a:lnSpc>
                        <a:spcBef>
                          <a:spcPts val="300"/>
                        </a:spcBef>
                        <a:spcAft>
                          <a:spcPts val="300"/>
                        </a:spcAft>
                      </a:pPr>
                      <a:r>
                        <a:rPr lang="es-ES" sz="1600" b="1" dirty="0" smtClean="0">
                          <a:effectLst/>
                          <a:latin typeface="Candara" panose="020E0502030303020204" pitchFamily="34" charset="0"/>
                        </a:rPr>
                        <a:t>Ítem</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Versión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Fecha</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Autor</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Descripción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Estado</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b="1" dirty="0">
                          <a:effectLst/>
                          <a:latin typeface="Candara" panose="020E0502030303020204" pitchFamily="34" charset="0"/>
                        </a:rPr>
                        <a:t>Responsable de </a:t>
                      </a:r>
                      <a:r>
                        <a:rPr lang="es-ES" sz="1600" b="1" dirty="0" smtClean="0">
                          <a:effectLst/>
                          <a:latin typeface="Candara" panose="020E0502030303020204" pitchFamily="34" charset="0"/>
                        </a:rPr>
                        <a:t>Revisión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tc>
              </a:tr>
              <a:tr h="511960">
                <a:tc>
                  <a:txBody>
                    <a:bodyPr/>
                    <a:lstStyle/>
                    <a:p>
                      <a:pPr algn="ctr">
                        <a:lnSpc>
                          <a:spcPct val="115000"/>
                        </a:lnSpc>
                        <a:spcBef>
                          <a:spcPts val="300"/>
                        </a:spcBef>
                        <a:spcAft>
                          <a:spcPts val="300"/>
                        </a:spcAft>
                      </a:pPr>
                      <a:r>
                        <a:rPr lang="es-ES" sz="1200" dirty="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22/09/2015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a:effectLst/>
                        </a:rPr>
                        <a:t>Juan Carlos Guerrero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 </a:t>
                      </a:r>
                    </a:p>
                    <a:p>
                      <a:pPr algn="ctr">
                        <a:lnSpc>
                          <a:spcPct val="115000"/>
                        </a:lnSpc>
                        <a:spcAft>
                          <a:spcPts val="0"/>
                        </a:spcAft>
                      </a:pPr>
                      <a:r>
                        <a:rPr lang="es-ES" sz="1200" dirty="0">
                          <a:effectLst/>
                        </a:rPr>
                        <a:t>     </a:t>
                      </a:r>
                      <a:r>
                        <a:rPr lang="es-ES" sz="1200" dirty="0" smtClean="0">
                          <a:effectLst/>
                        </a:rPr>
                        <a:t>Completo</a:t>
                      </a:r>
                      <a:endParaRPr lang="es-ES" sz="1200" dirty="0">
                        <a:effectLst/>
                      </a:endParaRPr>
                    </a:p>
                    <a:p>
                      <a:pPr algn="ctr">
                        <a:lnSpc>
                          <a:spcPct val="115000"/>
                        </a:lnSpc>
                        <a:spcBef>
                          <a:spcPts val="300"/>
                        </a:spcBef>
                        <a:spcAft>
                          <a:spcPts val="300"/>
                        </a:spcAft>
                      </a:pPr>
                      <a:r>
                        <a:rPr lang="es-ES" sz="1200" dirty="0">
                          <a:effectLst/>
                        </a:rPr>
                        <a:t> </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MX" sz="1200" dirty="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r h="720600">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1</a:t>
                      </a:r>
                      <a:r>
                        <a:rPr lang="es-ES" sz="1200" smtClean="0">
                          <a:effectLst/>
                        </a:rPr>
                        <a:t>.0</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smtClean="0">
                          <a:effectLst/>
                        </a:rPr>
                        <a:t>09/10/2015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dirty="0" smtClean="0">
                          <a:effectLst/>
                        </a:rPr>
                        <a:t>Juan Carlos Guerrero</a:t>
                      </a:r>
                      <a:endParaRPr lang="es-ES" sz="1200" dirty="0" smtClean="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Corrección</a:t>
                      </a:r>
                      <a:r>
                        <a:rPr lang="es-ES" sz="1200" baseline="0" dirty="0" smtClean="0">
                          <a:effectLst/>
                        </a:rPr>
                        <a:t> de Errores</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bl>
          </a:graphicData>
        </a:graphic>
      </p:graphicFrame>
    </p:spTree>
    <p:extLst>
      <p:ext uri="{BB962C8B-B14F-4D97-AF65-F5344CB8AC3E}">
        <p14:creationId xmlns:p14="http://schemas.microsoft.com/office/powerpoint/2010/main" val="228254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4300"/>
            <a:ext cx="10018713" cy="1752599"/>
          </a:xfrm>
        </p:spPr>
        <p:txBody>
          <a:bodyPr/>
          <a:lstStyle/>
          <a:p>
            <a:r>
              <a:rPr lang="es-PE" altLang="es-ES" sz="4800" dirty="0">
                <a:latin typeface="Candara" panose="020E0502030303020204" pitchFamily="34" charset="0"/>
              </a:rPr>
              <a:t>Objetivo y alcance del </a:t>
            </a:r>
            <a:r>
              <a:rPr lang="es-PE" altLang="es-ES" sz="4800" dirty="0" smtClean="0">
                <a:latin typeface="Candara" panose="020E0502030303020204" pitchFamily="34" charset="0"/>
              </a:rPr>
              <a:t>proceso</a:t>
            </a:r>
            <a:endParaRPr lang="es-PE" dirty="0"/>
          </a:p>
        </p:txBody>
      </p:sp>
      <p:sp>
        <p:nvSpPr>
          <p:cNvPr id="3" name="Marcador de contenido 2"/>
          <p:cNvSpPr>
            <a:spLocks noGrp="1"/>
          </p:cNvSpPr>
          <p:nvPr>
            <p:ph idx="1"/>
          </p:nvPr>
        </p:nvSpPr>
        <p:spPr>
          <a:xfrm>
            <a:off x="5962346" y="833435"/>
            <a:ext cx="5886217" cy="5638801"/>
          </a:xfrm>
        </p:spPr>
        <p:txBody>
          <a:bodyPr>
            <a:normAutofit/>
          </a:bodyPr>
          <a:lstStyle/>
          <a:p>
            <a:r>
              <a:rPr lang="es-PE" dirty="0" smtClean="0">
                <a:latin typeface="Candara" panose="020E0502030303020204" pitchFamily="34" charset="0"/>
              </a:rPr>
              <a:t>OBJETIVOS</a:t>
            </a:r>
          </a:p>
          <a:p>
            <a:pPr lvl="1" algn="just">
              <a:buFont typeface="Wingdings" panose="05000000000000000000" pitchFamily="2" charset="2"/>
              <a:buChar char="ü"/>
            </a:pPr>
            <a:r>
              <a:rPr lang="es-PE" dirty="0" smtClean="0">
                <a:latin typeface="Candara" panose="020E0502030303020204" pitchFamily="34" charset="0"/>
              </a:rPr>
              <a:t>Objetivo  principal de este sistema es administrar</a:t>
            </a:r>
            <a:r>
              <a:rPr lang="es-PE" dirty="0">
                <a:latin typeface="Candara" panose="020E0502030303020204" pitchFamily="34" charset="0"/>
              </a:rPr>
              <a:t>, </a:t>
            </a:r>
            <a:r>
              <a:rPr lang="es-PE" dirty="0" smtClean="0">
                <a:latin typeface="Candara" panose="020E0502030303020204" pitchFamily="34" charset="0"/>
              </a:rPr>
              <a:t>custodiar, gestionar </a:t>
            </a:r>
            <a:r>
              <a:rPr lang="es-PE" dirty="0">
                <a:latin typeface="Candara" panose="020E0502030303020204" pitchFamily="34" charset="0"/>
              </a:rPr>
              <a:t>los artículos del cliente de una manera </a:t>
            </a:r>
            <a:r>
              <a:rPr lang="es-PE" dirty="0" smtClean="0">
                <a:latin typeface="Candara" panose="020E0502030303020204" pitchFamily="34" charset="0"/>
              </a:rPr>
              <a:t>práctica,  confiable y sobre todo segura</a:t>
            </a:r>
          </a:p>
          <a:p>
            <a:r>
              <a:rPr lang="es-PE" dirty="0" smtClean="0">
                <a:latin typeface="Candara" panose="020E0502030303020204" pitchFamily="34" charset="0"/>
              </a:rPr>
              <a:t>ALCANCE</a:t>
            </a:r>
          </a:p>
          <a:p>
            <a:pPr lvl="1">
              <a:buFont typeface="Wingdings" panose="05000000000000000000" pitchFamily="2" charset="2"/>
              <a:buChar char="ü"/>
            </a:pPr>
            <a:r>
              <a:rPr lang="es-PE" dirty="0">
                <a:latin typeface="Candara" panose="020E0502030303020204" pitchFamily="34" charset="0"/>
              </a:rPr>
              <a:t>a</a:t>
            </a:r>
            <a:endParaRPr lang="es-PE" dirty="0" smtClean="0">
              <a:latin typeface="Candara" panose="020E0502030303020204" pitchFamily="34" charset="0"/>
            </a:endParaRPr>
          </a:p>
        </p:txBody>
      </p:sp>
      <p:sp>
        <p:nvSpPr>
          <p:cNvPr id="4" name="AutoShape 2" descr="Resultado de imagen para persona con una lista 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8" name="Picture 6" descr="https://scontent-mia1-1.xx.fbcdn.net/hphotos-xpa1/v/t34.0-12/12077095_1071451512867465_1112101315_n.jpg?oh=bdbdc3eb3f6a41781b4f0e442f838d10&amp;oe=56113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1" y="1866899"/>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93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533207" y="246126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6000" dirty="0" smtClean="0">
                <a:latin typeface="Candara" panose="020E0502030303020204" pitchFamily="34" charset="0"/>
              </a:rPr>
              <a:t>2. Términos y Definiciones</a:t>
            </a:r>
            <a:endParaRPr lang="es-PE" sz="6000" dirty="0">
              <a:latin typeface="Candara" panose="020E0502030303020204" pitchFamily="34" charset="0"/>
            </a:endParaRPr>
          </a:p>
        </p:txBody>
      </p:sp>
    </p:spTree>
    <p:extLst>
      <p:ext uri="{BB962C8B-B14F-4D97-AF65-F5344CB8AC3E}">
        <p14:creationId xmlns:p14="http://schemas.microsoft.com/office/powerpoint/2010/main" val="42009757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4747" y="0"/>
            <a:ext cx="10018713" cy="1752599"/>
          </a:xfrm>
        </p:spPr>
        <p:txBody>
          <a:bodyPr/>
          <a:lstStyle/>
          <a:p>
            <a:r>
              <a:rPr lang="es-PE" dirty="0" smtClean="0"/>
              <a:t>Términos y Definiciones</a:t>
            </a:r>
            <a:endParaRPr lang="es-PE" dirty="0"/>
          </a:p>
        </p:txBody>
      </p:sp>
      <p:graphicFrame>
        <p:nvGraphicFramePr>
          <p:cNvPr id="4" name="Group 139"/>
          <p:cNvGraphicFramePr>
            <a:graphicFrameLocks noGrp="1"/>
          </p:cNvGraphicFramePr>
          <p:nvPr>
            <p:ph sz="half" idx="1"/>
            <p:extLst>
              <p:ext uri="{D42A27DB-BD31-4B8C-83A1-F6EECF244321}">
                <p14:modId xmlns:p14="http://schemas.microsoft.com/office/powerpoint/2010/main" val="1637743272"/>
              </p:ext>
            </p:extLst>
          </p:nvPr>
        </p:nvGraphicFramePr>
        <p:xfrm>
          <a:off x="682581" y="1752599"/>
          <a:ext cx="10983046" cy="4468968"/>
        </p:xfrm>
        <a:graphic>
          <a:graphicData uri="http://schemas.openxmlformats.org/drawingml/2006/table">
            <a:tbl>
              <a:tblPr>
                <a:tableStyleId>{284E427A-3D55-4303-BF80-6455036E1DE7}</a:tableStyleId>
              </a:tblPr>
              <a:tblGrid>
                <a:gridCol w="588014"/>
                <a:gridCol w="3196437"/>
                <a:gridCol w="7198595"/>
              </a:tblGrid>
              <a:tr h="4081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Términos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Definiciones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lnB w="12700" cap="flat" cmpd="sng" algn="ctr">
                      <a:solidFill>
                        <a:schemeClr val="tx1"/>
                      </a:solidFill>
                      <a:prstDash val="solid"/>
                      <a:round/>
                      <a:headEnd type="none" w="med" len="med"/>
                      <a:tailEnd type="none" w="med" len="med"/>
                    </a:lnB>
                    <a:solidFill>
                      <a:schemeClr val="bg1">
                        <a:lumMod val="5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Comité Operativo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El equipo de trabajo asignado para las revisiones de status del proyecto, el cual incluye al cliente, al analista Líder y demás integrantes que se crean convenientes.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2</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Comité ejecutivo interno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entre el gerente de proyecto y los gestores de procesos (métricas, calidad, configuración) y otros según sean requeridos.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3</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general del servicio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del gerente de proyecto con los coordinadores de proyectos, analistas líderes y gestores de procesos.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564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4</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 analistas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del coordinador de proyectos con los líderes de proyectos a su cargo.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599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5</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 equipo de trabajo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Reunión del analista líder con el equipo de trabajo a su cargo.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40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6</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Meeting – Interno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Presentación usada en la reunión interna del lanzamiento del proyecto.</a:t>
                      </a:r>
                      <a:r>
                        <a:rPr kumimoji="0" lang="en-US" sz="1200" u="none" strike="noStrike" cap="none" normalizeH="0" baseline="0" dirty="0" smtClean="0">
                          <a:ln>
                            <a:noFill/>
                          </a:ln>
                          <a:effectLst/>
                        </a:rPr>
                        <a:t> </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7</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Meeting – Externo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Presentación usada en la reunión con el cliente, en la cual se realiza el lanzamiento del proyecto.</a:t>
                      </a:r>
                      <a:r>
                        <a:rPr kumimoji="0" lang="en-US" sz="1200" u="none" strike="noStrike" cap="none" normalizeH="0" baseline="0" dirty="0" smtClean="0">
                          <a:ln>
                            <a:noFill/>
                          </a:ln>
                          <a:effectLst/>
                        </a:rPr>
                        <a:t> </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8</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LMR (Lista Maestra de requerimientos)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Describe los requerimientos de usuario, requerimiento de servicios, diccionario de atributos, diccionario de valores y sus usuarios. </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1255261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2861" y="2552700"/>
            <a:ext cx="10018713" cy="1752599"/>
          </a:xfrm>
        </p:spPr>
        <p:txBody>
          <a:bodyPr>
            <a:normAutofit/>
          </a:bodyPr>
          <a:lstStyle/>
          <a:p>
            <a:r>
              <a:rPr lang="es-PE" altLang="es-ES" sz="6000" dirty="0" smtClean="0">
                <a:latin typeface="Candara" panose="020E0502030303020204" pitchFamily="34" charset="0"/>
              </a:rPr>
              <a:t>3. Roles </a:t>
            </a:r>
            <a:r>
              <a:rPr lang="es-PE" altLang="es-ES" sz="6000" dirty="0">
                <a:latin typeface="Candara" panose="020E0502030303020204" pitchFamily="34" charset="0"/>
              </a:rPr>
              <a:t>y </a:t>
            </a:r>
            <a:r>
              <a:rPr lang="es-PE" altLang="es-ES" sz="6000" dirty="0" smtClean="0">
                <a:latin typeface="Candara" panose="020E0502030303020204" pitchFamily="34" charset="0"/>
              </a:rPr>
              <a:t>Responsabilidades</a:t>
            </a:r>
            <a:endParaRPr lang="es-PE" sz="6000" dirty="0">
              <a:latin typeface="Candara" panose="020E0502030303020204" pitchFamily="34" charset="0"/>
            </a:endParaRPr>
          </a:p>
        </p:txBody>
      </p:sp>
    </p:spTree>
    <p:extLst>
      <p:ext uri="{BB962C8B-B14F-4D97-AF65-F5344CB8AC3E}">
        <p14:creationId xmlns:p14="http://schemas.microsoft.com/office/powerpoint/2010/main" val="10039813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614697242"/>
              </p:ext>
            </p:extLst>
          </p:nvPr>
        </p:nvGraphicFramePr>
        <p:xfrm>
          <a:off x="304800" y="362856"/>
          <a:ext cx="11582400" cy="6302976"/>
        </p:xfrm>
        <a:graphic>
          <a:graphicData uri="http://schemas.openxmlformats.org/drawingml/2006/table">
            <a:tbl>
              <a:tblPr firstRow="1" firstCol="1" bandRow="1" bandCol="1">
                <a:tableStyleId>{21E4AEA4-8DFA-4A89-87EB-49C32662AFE0}</a:tableStyleId>
              </a:tblPr>
              <a:tblGrid>
                <a:gridCol w="2161267"/>
                <a:gridCol w="4890507"/>
                <a:gridCol w="3023883"/>
                <a:gridCol w="1506743"/>
              </a:tblGrid>
              <a:tr h="706815">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Cargo / Rol</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Funciones</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Nombre</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 </a:t>
                      </a:r>
                      <a:r>
                        <a:rPr lang="es-PE" sz="1300" dirty="0" err="1">
                          <a:solidFill>
                            <a:schemeClr val="tx1"/>
                          </a:solidFill>
                          <a:effectLst/>
                          <a:latin typeface="Candara" panose="020E0502030303020204" pitchFamily="34" charset="0"/>
                        </a:rPr>
                        <a:t>Partic</a:t>
                      </a:r>
                      <a:r>
                        <a:rPr lang="es-PE" sz="1300" dirty="0">
                          <a:solidFill>
                            <a:schemeClr val="tx1"/>
                          </a:solidFill>
                          <a:effectLst/>
                          <a:latin typeface="Candara" panose="020E0502030303020204" pitchFamily="34" charset="0"/>
                        </a:rPr>
                        <a:t>.</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r>
              <a:tr h="917434">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Jefe del Proyecto</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R="21590" algn="ctr">
                        <a:lnSpc>
                          <a:spcPct val="115000"/>
                        </a:lnSpc>
                        <a:spcAft>
                          <a:spcPts val="0"/>
                        </a:spcAft>
                      </a:pPr>
                      <a:r>
                        <a:rPr lang="es-ES" sz="1300" dirty="0">
                          <a:effectLst/>
                          <a:latin typeface="Candara" panose="020E0502030303020204" pitchFamily="34" charset="0"/>
                        </a:rPr>
                        <a:t>Asegurar la disponibilidad de los recursos que aseguren el éxito del proyecto.</a:t>
                      </a:r>
                      <a:endParaRPr lang="es-PE" sz="1300" dirty="0">
                        <a:effectLst/>
                        <a:latin typeface="Candara" panose="020E0502030303020204" pitchFamily="34" charset="0"/>
                      </a:endParaRPr>
                    </a:p>
                    <a:p>
                      <a:pPr marR="21590" algn="ctr">
                        <a:lnSpc>
                          <a:spcPct val="115000"/>
                        </a:lnSpc>
                        <a:spcAft>
                          <a:spcPts val="0"/>
                        </a:spcAft>
                      </a:pPr>
                      <a:r>
                        <a:rPr lang="es-ES" sz="1300" dirty="0">
                          <a:effectLst/>
                          <a:latin typeface="Candara" panose="020E0502030303020204" pitchFamily="34" charset="0"/>
                        </a:rPr>
                        <a:t>Informar el avance de los proyectos especiales al comité general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dirty="0">
                          <a:effectLst/>
                          <a:latin typeface="Candara" panose="020E0502030303020204" pitchFamily="34" charset="0"/>
                        </a:rPr>
                        <a:t>José Valero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dirty="0">
                          <a:effectLst/>
                          <a:latin typeface="Candara" panose="020E0502030303020204" pitchFamily="34" charset="0"/>
                        </a:rPr>
                        <a:t>15%</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r>
              <a:tr h="451900">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Analista Funcional</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R="21590" algn="ctr">
                        <a:lnSpc>
                          <a:spcPct val="115000"/>
                        </a:lnSpc>
                        <a:spcAft>
                          <a:spcPts val="1000"/>
                        </a:spcAft>
                      </a:pPr>
                      <a:r>
                        <a:rPr lang="es-ES" sz="1300" dirty="0">
                          <a:effectLst/>
                          <a:latin typeface="Candara" panose="020E0502030303020204" pitchFamily="34" charset="0"/>
                        </a:rPr>
                        <a:t>el vínculo de unión entre el usuario y el área informática de la empresa</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dirty="0" err="1" smtClean="0">
                          <a:effectLst/>
                          <a:latin typeface="Candara" panose="020E0502030303020204" pitchFamily="34" charset="0"/>
                        </a:rPr>
                        <a:t>Jos</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a:effectLst/>
                          <a:latin typeface="Candara" panose="020E0502030303020204" pitchFamily="34" charset="0"/>
                        </a:rPr>
                        <a:t>15%</a:t>
                      </a:r>
                      <a:endParaRPr lang="es-PE" sz="130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r>
              <a:tr h="684667">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Gestor de la Configuración</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R="21590" algn="ctr">
                        <a:lnSpc>
                          <a:spcPct val="115000"/>
                        </a:lnSpc>
                        <a:spcAft>
                          <a:spcPts val="1000"/>
                        </a:spcAft>
                      </a:pPr>
                      <a:r>
                        <a:rPr lang="es-ES" sz="1300" dirty="0">
                          <a:effectLst/>
                          <a:latin typeface="Candara" panose="020E0502030303020204" pitchFamily="34" charset="0"/>
                        </a:rPr>
                        <a:t>Este rol gestiona la infraestructura global de la gestión de la configuración (CM) y el entorno del equipo de desarrollo del producto.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a:effectLst/>
                          <a:latin typeface="Candara" panose="020E0502030303020204" pitchFamily="34" charset="0"/>
                        </a:rPr>
                        <a:t>Michael Cerna</a:t>
                      </a:r>
                      <a:endParaRPr lang="es-PE" sz="130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algn="ctr">
                        <a:lnSpc>
                          <a:spcPct val="115000"/>
                        </a:lnSpc>
                        <a:spcBef>
                          <a:spcPts val="240"/>
                        </a:spcBef>
                        <a:spcAft>
                          <a:spcPts val="240"/>
                        </a:spcAft>
                      </a:pPr>
                      <a:r>
                        <a:rPr lang="es-ES" sz="1300">
                          <a:effectLst/>
                          <a:latin typeface="Candara" panose="020E0502030303020204" pitchFamily="34" charset="0"/>
                        </a:rPr>
                        <a:t>15%</a:t>
                      </a:r>
                      <a:endParaRPr lang="es-PE" sz="130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r>
              <a:tr h="917434">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Analista de Calidad</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R="21590" algn="ctr">
                        <a:lnSpc>
                          <a:spcPct val="115000"/>
                        </a:lnSpc>
                        <a:spcAft>
                          <a:spcPts val="0"/>
                        </a:spcAft>
                      </a:pPr>
                      <a:r>
                        <a:rPr lang="es-ES" sz="1300" dirty="0">
                          <a:effectLst/>
                          <a:latin typeface="Candara" panose="020E0502030303020204" pitchFamily="34" charset="0"/>
                        </a:rPr>
                        <a:t>Analizar el control de calidad del desarrollo de los sistemas asociados al servicio.</a:t>
                      </a:r>
                      <a:endParaRPr lang="es-PE" sz="1300" dirty="0">
                        <a:effectLst/>
                        <a:latin typeface="Candara" panose="020E0502030303020204" pitchFamily="34" charset="0"/>
                      </a:endParaRPr>
                    </a:p>
                    <a:p>
                      <a:pPr marR="21590" algn="ctr">
                        <a:lnSpc>
                          <a:spcPct val="115000"/>
                        </a:lnSpc>
                        <a:spcAft>
                          <a:spcPts val="0"/>
                        </a:spcAft>
                      </a:pPr>
                      <a:r>
                        <a:rPr lang="es-ES" sz="1300" dirty="0">
                          <a:effectLst/>
                          <a:latin typeface="Candara" panose="020E0502030303020204" pitchFamily="34" charset="0"/>
                        </a:rPr>
                        <a:t>Proponer y optimizar puntos de control en el desarrollo de los sistemas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Michael Cerna</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20%</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r h="741108">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Analista en Procesos</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501650" indent="-228600" algn="ctr">
                        <a:lnSpc>
                          <a:spcPct val="115000"/>
                        </a:lnSpc>
                        <a:spcBef>
                          <a:spcPts val="240"/>
                        </a:spcBef>
                        <a:spcAft>
                          <a:spcPts val="240"/>
                        </a:spcAft>
                        <a:tabLst>
                          <a:tab pos="501650" algn="l"/>
                          <a:tab pos="342900" algn="l"/>
                        </a:tabLst>
                      </a:pPr>
                      <a:r>
                        <a:rPr lang="es-PE" sz="1300" dirty="0">
                          <a:effectLst/>
                          <a:latin typeface="Candara" panose="020E0502030303020204" pitchFamily="34" charset="0"/>
                        </a:rPr>
                        <a:t>El analista de procesos compara nuevas técnicas con los procedimientos existentes para determinar el mejor curso de acción.</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Juan Carlos Guerrero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20%</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r h="631945">
                <a:tc>
                  <a:txBody>
                    <a:bodyPr/>
                    <a:lstStyle/>
                    <a:p>
                      <a:pPr marL="457200" algn="ctr">
                        <a:lnSpc>
                          <a:spcPct val="115000"/>
                        </a:lnSpc>
                        <a:spcBef>
                          <a:spcPts val="240"/>
                        </a:spcBef>
                        <a:spcAft>
                          <a:spcPts val="240"/>
                        </a:spcAft>
                      </a:pPr>
                      <a:r>
                        <a:rPr lang="es-PE" sz="1300" dirty="0">
                          <a:solidFill>
                            <a:schemeClr val="tx1"/>
                          </a:solidFill>
                          <a:effectLst/>
                          <a:latin typeface="Candara" panose="020E0502030303020204" pitchFamily="34" charset="0"/>
                        </a:rPr>
                        <a:t>Analista Programador</a:t>
                      </a:r>
                      <a:endParaRPr lang="es-PE" sz="1300"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bg1">
                        <a:lumMod val="50000"/>
                      </a:schemeClr>
                    </a:solidFill>
                  </a:tcPr>
                </a:tc>
                <a:tc>
                  <a:txBody>
                    <a:bodyPr/>
                    <a:lstStyle/>
                    <a:p>
                      <a:pPr marL="2730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Participar en el diseño técnico del sistema.</a:t>
                      </a:r>
                    </a:p>
                    <a:p>
                      <a:pPr marL="2730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Efectuar la programación cumpliendo con los estándares.</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José Valero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smtClean="0">
                          <a:effectLst/>
                          <a:latin typeface="Candara" panose="020E0502030303020204" pitchFamily="34" charset="0"/>
                        </a:rPr>
                        <a:t>40</a:t>
                      </a:r>
                      <a:r>
                        <a:rPr lang="es-PE" sz="1300" dirty="0">
                          <a:effectLst/>
                          <a:latin typeface="Candara" panose="020E0502030303020204" pitchFamily="34" charset="0"/>
                        </a:rPr>
                        <a:t>%</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r h="506789">
                <a:tc>
                  <a:txBody>
                    <a:bodyPr/>
                    <a:lstStyle/>
                    <a:p>
                      <a:pPr algn="ctr">
                        <a:lnSpc>
                          <a:spcPct val="115000"/>
                        </a:lnSpc>
                        <a:spcAft>
                          <a:spcPts val="1000"/>
                        </a:spcAft>
                      </a:pPr>
                      <a:r>
                        <a:rPr lang="es-ES" sz="1300" dirty="0">
                          <a:solidFill>
                            <a:schemeClr val="tx1"/>
                          </a:solidFill>
                          <a:effectLst/>
                          <a:latin typeface="Candara" panose="020E0502030303020204" pitchFamily="34" charset="0"/>
                        </a:rPr>
                        <a:t>Programador</a:t>
                      </a:r>
                      <a:endParaRPr lang="es-PE" sz="13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bg1">
                        <a:lumMod val="5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Codificar el código ya dado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José Valero</a:t>
                      </a:r>
                    </a:p>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Juan Carlos Guerrero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3</a:t>
                      </a:r>
                      <a:r>
                        <a:rPr lang="es-PE" sz="1300" dirty="0" smtClean="0">
                          <a:effectLst/>
                          <a:latin typeface="Candara" panose="020E0502030303020204" pitchFamily="34" charset="0"/>
                        </a:rPr>
                        <a:t>0</a:t>
                      </a:r>
                      <a:r>
                        <a:rPr lang="es-PE" sz="1300" dirty="0">
                          <a:effectLst/>
                          <a:latin typeface="Candara" panose="020E0502030303020204" pitchFamily="34" charset="0"/>
                        </a:rPr>
                        <a:t>%</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r h="741108">
                <a:tc>
                  <a:txBody>
                    <a:bodyPr/>
                    <a:lstStyle/>
                    <a:p>
                      <a:pPr algn="ctr">
                        <a:lnSpc>
                          <a:spcPct val="115000"/>
                        </a:lnSpc>
                        <a:spcAft>
                          <a:spcPts val="1000"/>
                        </a:spcAft>
                      </a:pPr>
                      <a:r>
                        <a:rPr lang="es-ES" sz="1300" dirty="0">
                          <a:solidFill>
                            <a:schemeClr val="tx1"/>
                          </a:solidFill>
                          <a:effectLst/>
                          <a:latin typeface="Candara" panose="020E0502030303020204" pitchFamily="34" charset="0"/>
                        </a:rPr>
                        <a:t>Documentador</a:t>
                      </a:r>
                      <a:endParaRPr lang="es-PE" sz="13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solidFill>
                      <a:schemeClr val="bg1">
                        <a:lumMod val="50000"/>
                      </a:schemeClr>
                    </a:solidFill>
                  </a:tcPr>
                </a:tc>
                <a:tc>
                  <a:txBody>
                    <a:bodyPr/>
                    <a:lstStyle/>
                    <a:p>
                      <a:pPr marL="2730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Elaborar y/o actualizar los manuales  y otros documentos relacionados con el Desarrollo de Sistemas teniendo en cuenta los estándares establecidos por SPORT PERÚ</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José Valero</a:t>
                      </a:r>
                    </a:p>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Juan Carlos Guerrero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c>
                  <a:txBody>
                    <a:bodyPr/>
                    <a:lstStyle/>
                    <a:p>
                      <a:pPr marL="501650" indent="-228600" algn="ctr">
                        <a:lnSpc>
                          <a:spcPct val="115000"/>
                        </a:lnSpc>
                        <a:spcBef>
                          <a:spcPts val="240"/>
                        </a:spcBef>
                        <a:spcAft>
                          <a:spcPts val="240"/>
                        </a:spcAft>
                        <a:tabLst>
                          <a:tab pos="501650" algn="l"/>
                          <a:tab pos="449580" algn="l"/>
                        </a:tabLst>
                      </a:pPr>
                      <a:r>
                        <a:rPr lang="es-PE" sz="1300" dirty="0">
                          <a:effectLst/>
                          <a:latin typeface="Candara" panose="020E0502030303020204" pitchFamily="34" charset="0"/>
                        </a:rPr>
                        <a:t>3</a:t>
                      </a:r>
                      <a:r>
                        <a:rPr lang="es-PE" sz="1300" dirty="0" smtClean="0">
                          <a:effectLst/>
                          <a:latin typeface="Candara" panose="020E0502030303020204" pitchFamily="34" charset="0"/>
                        </a:rPr>
                        <a:t>0</a:t>
                      </a:r>
                      <a:r>
                        <a:rPr lang="es-PE" sz="1300" dirty="0">
                          <a:effectLst/>
                          <a:latin typeface="Candara" panose="020E0502030303020204" pitchFamily="34" charset="0"/>
                        </a:rPr>
                        <a:t>%</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solidFill>
                      <a:schemeClr val="accent2">
                        <a:lumMod val="20000"/>
                        <a:lumOff val="80000"/>
                      </a:schemeClr>
                    </a:solidFill>
                  </a:tcPr>
                </a:tc>
              </a:tr>
            </a:tbl>
          </a:graphicData>
        </a:graphic>
      </p:graphicFrame>
    </p:spTree>
    <p:extLst>
      <p:ext uri="{BB962C8B-B14F-4D97-AF65-F5344CB8AC3E}">
        <p14:creationId xmlns:p14="http://schemas.microsoft.com/office/powerpoint/2010/main" val="164362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8561" y="2438400"/>
            <a:ext cx="10018713" cy="1752599"/>
          </a:xfrm>
        </p:spPr>
        <p:txBody>
          <a:bodyPr>
            <a:normAutofit fontScale="90000"/>
          </a:bodyPr>
          <a:lstStyle/>
          <a:p>
            <a:r>
              <a:rPr lang="es-PE" altLang="es-ES" sz="6000" dirty="0" smtClean="0">
                <a:latin typeface="Candara" panose="020E0502030303020204" pitchFamily="34" charset="0"/>
              </a:rPr>
              <a:t>4. Entradas </a:t>
            </a:r>
            <a:r>
              <a:rPr lang="es-PE" altLang="es-ES" sz="6000" dirty="0">
                <a:latin typeface="Candara" panose="020E0502030303020204" pitchFamily="34" charset="0"/>
              </a:rPr>
              <a:t>y salidas del </a:t>
            </a:r>
            <a:r>
              <a:rPr lang="es-PE" altLang="es-ES" sz="6000" dirty="0" smtClean="0">
                <a:latin typeface="Candara" panose="020E0502030303020204" pitchFamily="34" charset="0"/>
              </a:rPr>
              <a:t>proceso</a:t>
            </a:r>
            <a:endParaRPr lang="es-PE" sz="6000" dirty="0">
              <a:latin typeface="Candara" panose="020E0502030303020204" pitchFamily="34" charset="0"/>
            </a:endParaRPr>
          </a:p>
        </p:txBody>
      </p:sp>
    </p:spTree>
    <p:extLst>
      <p:ext uri="{BB962C8B-B14F-4D97-AF65-F5344CB8AC3E}">
        <p14:creationId xmlns:p14="http://schemas.microsoft.com/office/powerpoint/2010/main" val="3771263501"/>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314</TotalTime>
  <Words>3169</Words>
  <Application>Microsoft Office PowerPoint</Application>
  <PresentationFormat>Panorámica</PresentationFormat>
  <Paragraphs>576</Paragraphs>
  <Slides>36</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Calibri</vt:lpstr>
      <vt:lpstr>Candara</vt:lpstr>
      <vt:lpstr>Corbel</vt:lpstr>
      <vt:lpstr>ＭＳ Ｐゴシック</vt:lpstr>
      <vt:lpstr>Times New Roman</vt:lpstr>
      <vt:lpstr>Wingdings</vt:lpstr>
      <vt:lpstr>Parallax</vt:lpstr>
      <vt:lpstr>Presentación de PowerPoint</vt:lpstr>
      <vt:lpstr>Contenido</vt:lpstr>
      <vt:lpstr>1. Objetivo y alcance del proceso </vt:lpstr>
      <vt:lpstr>Objetivo y alcance del proceso</vt:lpstr>
      <vt:lpstr>Presentación de PowerPoint</vt:lpstr>
      <vt:lpstr>Términos y Definiciones</vt:lpstr>
      <vt:lpstr>3. Roles y Responsabilidades</vt:lpstr>
      <vt:lpstr>Presentación de PowerPoint</vt:lpstr>
      <vt:lpstr>4. Entradas y salidas del proceso</vt:lpstr>
      <vt:lpstr>Entradas y salidas del proceso</vt:lpstr>
      <vt:lpstr>5. Procesos de Gestión de Proyectos  1. Subprocesos</vt:lpstr>
      <vt:lpstr>Subprocesos del Proceso de Gestión de Proyectos</vt:lpstr>
      <vt:lpstr>Subprocesos del Proceso de Gestión de Proyectos</vt:lpstr>
      <vt:lpstr>Subprocesos del Proceso de Gestión de Proyectos</vt:lpstr>
      <vt:lpstr>Presentación de PowerPoint</vt:lpstr>
      <vt:lpstr>5. Procesos de Gestión de Proyectos  2. Actividades</vt:lpstr>
      <vt:lpstr>Actividades del Subproceso de Planificación</vt:lpstr>
      <vt:lpstr>Actividades del Subproceso de Planificación</vt:lpstr>
      <vt:lpstr>5. Proceso de Gestión de Proyectos  5.3 Tareas</vt:lpstr>
      <vt:lpstr>Tareas de la Actividad de Planeamiento</vt:lpstr>
      <vt:lpstr>Tarea de la Actividad de Planeamiento</vt:lpstr>
      <vt:lpstr>5. Proceso de Gestión de Proyectos  5.4 Actividades</vt:lpstr>
      <vt:lpstr>Actividades del Subproceso de Ejecución, Seguimiento y Control</vt:lpstr>
      <vt:lpstr>Actividades del Subproceso de Ejecución, Seguimiento y Control</vt:lpstr>
      <vt:lpstr>Presentación de PowerPoint</vt:lpstr>
      <vt:lpstr>Presentación de PowerPoint</vt:lpstr>
      <vt:lpstr>5. Proceso de Gestión de Proyectos  5.5 Actividades</vt:lpstr>
      <vt:lpstr>Actividades del Subproceso de Cierre</vt:lpstr>
      <vt:lpstr>Actividades del Subproceso de Cierre</vt:lpstr>
      <vt:lpstr>6. Métricas del Proceso</vt:lpstr>
      <vt:lpstr>Métricas del Proceso</vt:lpstr>
      <vt:lpstr>7. Artefactos del Proceso</vt:lpstr>
      <vt:lpstr>Presentación de PowerPoint</vt:lpstr>
      <vt:lpstr>Presentación de PowerPoint</vt:lpstr>
      <vt:lpstr>8. Historial de Revisiones</vt:lpstr>
      <vt:lpstr>Historial de Revisiones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Guerrero Fernandez</dc:creator>
  <cp:lastModifiedBy>Juan Carlos Guerrero Fernandez</cp:lastModifiedBy>
  <cp:revision>49</cp:revision>
  <dcterms:created xsi:type="dcterms:W3CDTF">2015-10-02T23:40:49Z</dcterms:created>
  <dcterms:modified xsi:type="dcterms:W3CDTF">2015-10-14T16:51:07Z</dcterms:modified>
</cp:coreProperties>
</file>