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5" r:id="rId8"/>
    <p:sldId id="268" r:id="rId9"/>
    <p:sldId id="262" r:id="rId10"/>
    <p:sldId id="261" r:id="rId11"/>
    <p:sldId id="264" r:id="rId12"/>
    <p:sldId id="263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EA5"/>
    <a:srgbClr val="9A0000"/>
    <a:srgbClr val="3D5796"/>
    <a:srgbClr val="002463"/>
    <a:srgbClr val="C00000"/>
    <a:srgbClr val="FF6E01"/>
    <a:srgbClr val="FF656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5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25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1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4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7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6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08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3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38BE-2826-4454-BEB5-16DAB9DB7C0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3A60-6C38-4BDF-B96B-3863ACD85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389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721920" y="1473441"/>
            <a:ext cx="2016224" cy="4330432"/>
          </a:xfrm>
          <a:prstGeom prst="roundRect">
            <a:avLst>
              <a:gd name="adj" fmla="val 11713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H:\ai\ve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80" y="2769585"/>
            <a:ext cx="1820105" cy="18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4056" y="980728"/>
            <a:ext cx="5436096" cy="147002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 err="1" smtClean="0">
                <a:solidFill>
                  <a:srgbClr val="9A0000"/>
                </a:solidFill>
                <a:latin typeface="Georgia" panose="02040502050405020303" pitchFamily="18" charset="0"/>
              </a:rPr>
              <a:t>Awimul</a:t>
            </a:r>
            <a:endParaRPr lang="ru-RU" sz="8000" b="1" dirty="0">
              <a:solidFill>
                <a:srgbClr val="9A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574173"/>
            <a:ext cx="3816424" cy="1276239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Автор: Дернин Иван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Площадка: ТОЦ </a:t>
            </a:r>
            <a:r>
              <a:rPr lang="en-US" sz="2000" dirty="0" smtClean="0">
                <a:solidFill>
                  <a:schemeClr val="tx1"/>
                </a:solidFill>
              </a:rPr>
              <a:t>Samsung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Преподаватель: </a:t>
            </a:r>
            <a:r>
              <a:rPr lang="ru-RU" sz="2000" dirty="0" smtClean="0">
                <a:solidFill>
                  <a:schemeClr val="tx1"/>
                </a:solidFill>
              </a:rPr>
              <a:t>Ильин Владимир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5496" y="3119665"/>
            <a:ext cx="513174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solidFill>
                  <a:srgbClr val="9A0000"/>
                </a:solidFill>
                <a:latin typeface="Georgia" panose="02040502050405020303" pitchFamily="18" charset="0"/>
              </a:rPr>
              <a:t>A</a:t>
            </a:r>
            <a:r>
              <a:rPr lang="en-US" sz="2800" i="1" dirty="0" smtClean="0">
                <a:latin typeface="Georgia" panose="02040502050405020303" pitchFamily="18" charset="0"/>
              </a:rPr>
              <a:t>ndroid </a:t>
            </a:r>
            <a:r>
              <a:rPr lang="en-US" sz="2800" i="1" dirty="0" smtClean="0">
                <a:solidFill>
                  <a:srgbClr val="9A0000"/>
                </a:solidFill>
                <a:latin typeface="Georgia" panose="02040502050405020303" pitchFamily="18" charset="0"/>
              </a:rPr>
              <a:t>Wi</a:t>
            </a:r>
            <a:r>
              <a:rPr lang="en-US" sz="2800" i="1" dirty="0" smtClean="0">
                <a:latin typeface="Georgia" panose="02040502050405020303" pitchFamily="18" charset="0"/>
              </a:rPr>
              <a:t>ndows E</a:t>
            </a:r>
            <a:r>
              <a:rPr lang="en-US" sz="2800" i="1" dirty="0" smtClean="0">
                <a:solidFill>
                  <a:srgbClr val="9A0000"/>
                </a:solidFill>
                <a:latin typeface="Georgia" panose="02040502050405020303" pitchFamily="18" charset="0"/>
              </a:rPr>
              <a:t>mul</a:t>
            </a:r>
            <a:r>
              <a:rPr lang="en-US" sz="2800" i="1" dirty="0" smtClean="0">
                <a:latin typeface="Georgia" panose="02040502050405020303" pitchFamily="18" charset="0"/>
              </a:rPr>
              <a:t>ator</a:t>
            </a:r>
            <a:endParaRPr lang="ru-RU" sz="2800" i="1" dirty="0">
              <a:latin typeface="Georgia" panose="02040502050405020303" pitchFamily="18" charset="0"/>
            </a:endParaRPr>
          </a:p>
        </p:txBody>
      </p:sp>
      <p:pic>
        <p:nvPicPr>
          <p:cNvPr id="1029" name="Picture 5" descr="G:\Awimul\Hand_with_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01433"/>
            <a:ext cx="6152147" cy="553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4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Демонстрация работоспособности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5778" y="2492896"/>
            <a:ext cx="2214214" cy="66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 smtClean="0"/>
              <a:t>2.7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 rot="5400000">
            <a:off x="5765360" y="677942"/>
            <a:ext cx="2104945" cy="4520986"/>
          </a:xfrm>
          <a:prstGeom prst="roundRect">
            <a:avLst>
              <a:gd name="adj" fmla="val 117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Vanyk\Desktop\Screenshot_20210612_1925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6" y="1885962"/>
            <a:ext cx="4442573" cy="2050418"/>
          </a:xfrm>
          <a:prstGeom prst="roundRect">
            <a:avLst>
              <a:gd name="adj" fmla="val 644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G:\Awimul\Hand_with_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159862" y="1590858"/>
            <a:ext cx="6422868" cy="577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 rot="16200000" flipH="1">
            <a:off x="1417711" y="3284386"/>
            <a:ext cx="2104945" cy="4520986"/>
          </a:xfrm>
          <a:prstGeom prst="roundRect">
            <a:avLst>
              <a:gd name="adj" fmla="val 117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004048" y="5285776"/>
            <a:ext cx="1361884" cy="65578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3200" dirty="0" smtClean="0"/>
              <a:t>Quake</a:t>
            </a:r>
            <a:endParaRPr lang="ru-RU" sz="3200" dirty="0"/>
          </a:p>
        </p:txBody>
      </p:sp>
      <p:pic>
        <p:nvPicPr>
          <p:cNvPr id="2051" name="Picture 3" descr="C:\Users\Vanyk\Desktop\Screenshot_20210612_1959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10856"/>
            <a:ext cx="4374454" cy="2018979"/>
          </a:xfrm>
          <a:prstGeom prst="roundRect">
            <a:avLst>
              <a:gd name="adj" fmla="val 9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G:\Awimul\Hand_with_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-1294714" y="4183146"/>
            <a:ext cx="6422868" cy="577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6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rot="1216624">
            <a:off x="4901958" y="-690379"/>
            <a:ext cx="7020758" cy="953257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G:\Awimul\Wooden_per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538" y="1484784"/>
            <a:ext cx="2338854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512168"/>
            <a:ext cx="4474840" cy="5373216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Телефон в отличии от компьютера всегда под рукой</a:t>
            </a:r>
          </a:p>
          <a:p>
            <a:r>
              <a:rPr lang="ru-RU" sz="2200" dirty="0" smtClean="0"/>
              <a:t>Возможность использования</a:t>
            </a:r>
            <a:br>
              <a:rPr lang="ru-RU" sz="2200" dirty="0" smtClean="0"/>
            </a:br>
            <a:r>
              <a:rPr lang="en-US" sz="2200" dirty="0" smtClean="0"/>
              <a:t>Windows </a:t>
            </a:r>
            <a:r>
              <a:rPr lang="ru-RU" sz="2200" dirty="0" smtClean="0"/>
              <a:t>приложений без подключения к сети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(в отличии от </a:t>
            </a:r>
            <a:r>
              <a:rPr lang="en-US" sz="2200" dirty="0" smtClean="0"/>
              <a:t>Remote Desktop</a:t>
            </a:r>
            <a:r>
              <a:rPr lang="ru-RU" sz="2200" dirty="0" smtClean="0"/>
              <a:t>)</a:t>
            </a:r>
          </a:p>
          <a:p>
            <a:r>
              <a:rPr lang="ru-RU" sz="2200" dirty="0" smtClean="0"/>
              <a:t>Высокая скорость работы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>(в отличии от </a:t>
            </a:r>
            <a:r>
              <a:rPr lang="en-US" sz="2200" dirty="0" err="1" smtClean="0"/>
              <a:t>Bochs</a:t>
            </a:r>
            <a:r>
              <a:rPr lang="ru-RU" sz="2200" dirty="0"/>
              <a:t>,</a:t>
            </a:r>
            <a:r>
              <a:rPr lang="en-US" sz="2200" dirty="0" smtClean="0"/>
              <a:t> </a:t>
            </a:r>
            <a:r>
              <a:rPr lang="en-US" sz="2200" dirty="0" err="1" smtClean="0"/>
              <a:t>Qemu</a:t>
            </a:r>
            <a:r>
              <a:rPr lang="en-US" sz="2200" dirty="0"/>
              <a:t>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или </a:t>
            </a:r>
            <a:r>
              <a:rPr lang="en-US" sz="2200" dirty="0" smtClean="0"/>
              <a:t>Limbo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r>
              <a:rPr lang="ru-RU" sz="2200" dirty="0" smtClean="0"/>
              <a:t>Простота в использовании</a:t>
            </a:r>
          </a:p>
          <a:p>
            <a:r>
              <a:rPr lang="ru-RU" sz="2200" dirty="0" smtClean="0"/>
              <a:t>Интуитивно понятный</a:t>
            </a:r>
            <a:br>
              <a:rPr lang="ru-RU" sz="2200" dirty="0" smtClean="0"/>
            </a:br>
            <a:r>
              <a:rPr lang="ru-RU" sz="2200" dirty="0" smtClean="0"/>
              <a:t>интерфейс</a:t>
            </a:r>
          </a:p>
          <a:p>
            <a:r>
              <a:rPr lang="ru-RU" sz="2200" dirty="0" smtClean="0"/>
              <a:t>Возможность работы </a:t>
            </a:r>
            <a:br>
              <a:rPr lang="ru-RU" sz="2200" dirty="0" smtClean="0"/>
            </a:br>
            <a:r>
              <a:rPr lang="ru-RU" sz="2200" dirty="0" smtClean="0"/>
              <a:t>в фоновом режиме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9908" y="116632"/>
            <a:ext cx="7920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rgbClr val="3D5796"/>
                </a:solidFill>
              </a:rPr>
              <a:t>?</a:t>
            </a:r>
            <a:endParaRPr lang="ru-RU" sz="11500" dirty="0">
              <a:solidFill>
                <a:srgbClr val="3D57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0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Создано приложение с простым и понятным пользовательским интерфейсом для использования</a:t>
            </a:r>
            <a:r>
              <a:rPr lang="ru-RU" sz="2400" dirty="0"/>
              <a:t> </a:t>
            </a:r>
            <a:r>
              <a:rPr lang="ru-RU" sz="2400" dirty="0" smtClean="0"/>
              <a:t>программ </a:t>
            </a:r>
            <a:r>
              <a:rPr lang="en-US" sz="2400" dirty="0" smtClean="0"/>
              <a:t>Windows RT</a:t>
            </a:r>
            <a:r>
              <a:rPr lang="ru-RU" sz="2400" dirty="0" smtClean="0"/>
              <a:t> на </a:t>
            </a:r>
            <a:r>
              <a:rPr lang="en-US" sz="2400" dirty="0" smtClean="0"/>
              <a:t>Android</a:t>
            </a:r>
            <a:endParaRPr lang="ru-RU" sz="2400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46856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46856" y="4826570"/>
            <a:ext cx="8229600" cy="184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Поддержка приложений </a:t>
            </a:r>
            <a:r>
              <a:rPr lang="en-US" sz="2400" dirty="0" smtClean="0"/>
              <a:t>Windows x86</a:t>
            </a:r>
            <a:endParaRPr lang="ru-RU" sz="2400" dirty="0" smtClean="0"/>
          </a:p>
          <a:p>
            <a:r>
              <a:rPr lang="ru-RU" sz="2400" dirty="0" smtClean="0"/>
              <a:t>Адаптация для работы на различных устройствах </a:t>
            </a:r>
            <a:br>
              <a:rPr lang="ru-RU" sz="2400" dirty="0" smtClean="0"/>
            </a:br>
            <a:r>
              <a:rPr lang="ru-RU" sz="2400" dirty="0" smtClean="0"/>
              <a:t>на базе </a:t>
            </a:r>
            <a:r>
              <a:rPr lang="en-US" sz="2400" dirty="0" smtClean="0"/>
              <a:t>Android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583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076" name="Picture 4" descr="G:\Awimul\Than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96666"/>
            <a:ext cx="5174528" cy="416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49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1216624">
            <a:off x="4541918" y="-690379"/>
            <a:ext cx="7020758" cy="953257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Georgia" panose="02040502050405020303" pitchFamily="18" charset="0"/>
              </a:rPr>
              <a:t>Цель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Создать </a:t>
            </a:r>
            <a:r>
              <a:rPr lang="en-US" sz="2400" dirty="0" smtClean="0"/>
              <a:t>A</a:t>
            </a:r>
            <a:r>
              <a:rPr lang="ru-RU" sz="2400" dirty="0" err="1" smtClean="0"/>
              <a:t>ndroid</a:t>
            </a:r>
            <a:r>
              <a:rPr lang="ru-RU" sz="2400" dirty="0" smtClean="0"/>
              <a:t>-приложение, с помощью которого можно запускать </a:t>
            </a:r>
            <a:r>
              <a:rPr lang="ru-RU" sz="2400" dirty="0" smtClean="0"/>
              <a:t>приложения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ОС </a:t>
            </a:r>
            <a:r>
              <a:rPr lang="ru-RU" sz="2400" dirty="0" err="1" smtClean="0"/>
              <a:t>Windows</a:t>
            </a:r>
            <a:r>
              <a:rPr lang="ru-RU" sz="2400" dirty="0" smtClean="0"/>
              <a:t> RT на </a:t>
            </a:r>
            <a:r>
              <a:rPr lang="ru-RU" sz="2400" dirty="0" smtClean="0"/>
              <a:t>мобильном устройстве. </a:t>
            </a:r>
            <a:endParaRPr lang="ru-RU" sz="2400" dirty="0" smtClean="0"/>
          </a:p>
        </p:txBody>
      </p:sp>
      <p:pic>
        <p:nvPicPr>
          <p:cNvPr id="5123" name="Picture 3" descr="G:\Awimul\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6136" y="1772816"/>
            <a:ext cx="2189499" cy="48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52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D5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216624">
            <a:off x="3024440" y="-1045530"/>
            <a:ext cx="3168648" cy="90889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652120" y="5013176"/>
            <a:ext cx="3312368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/>
              <a:t>Создать меню</a:t>
            </a:r>
            <a:r>
              <a:rPr lang="en-US" sz="2400" dirty="0" smtClean="0"/>
              <a:t> </a:t>
            </a:r>
            <a:r>
              <a:rPr lang="ru-RU" sz="2400" dirty="0" smtClean="0"/>
              <a:t>для настройки параметров системы и </a:t>
            </a:r>
            <a:r>
              <a:rPr lang="ru-RU" sz="2400" dirty="0" smtClean="0"/>
              <a:t>пользователей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7504" y="1628800"/>
            <a:ext cx="3312368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/>
              <a:t>Написать код для взаимодействия </a:t>
            </a:r>
            <a:r>
              <a:rPr lang="ru-RU" sz="2400" dirty="0" smtClean="0"/>
              <a:t>с библиотеками </a:t>
            </a:r>
            <a:br>
              <a:rPr lang="ru-RU" sz="2400" dirty="0" smtClean="0"/>
            </a:br>
            <a:r>
              <a:rPr lang="ru-RU" sz="2400" dirty="0" smtClean="0"/>
              <a:t>системы </a:t>
            </a:r>
            <a:r>
              <a:rPr lang="en-US" sz="2400" dirty="0" smtClean="0"/>
              <a:t>Wine</a:t>
            </a:r>
            <a:endParaRPr lang="ru-RU" sz="24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843808" y="2996952"/>
            <a:ext cx="3312368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>
                <a:solidFill>
                  <a:srgbClr val="3D5796"/>
                </a:solidFill>
              </a:rPr>
              <a:t>Создать удобный, настраиваемый пользовательский </a:t>
            </a:r>
            <a:r>
              <a:rPr lang="ru-RU" sz="2400" dirty="0" smtClean="0">
                <a:solidFill>
                  <a:srgbClr val="3D5796"/>
                </a:solidFill>
              </a:rPr>
              <a:t>интерфейс</a:t>
            </a:r>
            <a:endParaRPr lang="ru-RU" sz="2400" dirty="0" smtClean="0">
              <a:solidFill>
                <a:srgbClr val="3D57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4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3915054"/>
            <a:ext cx="3346159" cy="272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84168" y="4805536"/>
            <a:ext cx="2304256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org.winehq.wine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707904" y="5769260"/>
            <a:ext cx="2448272" cy="2520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923928" y="1916832"/>
            <a:ext cx="446449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Wine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588224" y="2924944"/>
            <a:ext cx="158417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Wineserver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588224" y="3789040"/>
            <a:ext cx="158417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NTDLL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92180" y="4941168"/>
            <a:ext cx="205222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WineActivity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9552" y="4941168"/>
            <a:ext cx="3168352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WineService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53409" y="4005064"/>
            <a:ext cx="11429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XServer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211960" y="2924944"/>
            <a:ext cx="2016224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Системные </a:t>
            </a:r>
            <a:r>
              <a:rPr lang="en-US" dirty="0" smtClean="0"/>
              <a:t>DLL (</a:t>
            </a:r>
            <a:r>
              <a:rPr lang="en-US" dirty="0"/>
              <a:t>KERNEL</a:t>
            </a:r>
            <a:r>
              <a:rPr lang="en-US" dirty="0" smtClean="0"/>
              <a:t>, GDI, USER)</a:t>
            </a:r>
            <a:r>
              <a:rPr lang="ru-RU" dirty="0" smtClean="0"/>
              <a:t> и другие </a:t>
            </a:r>
            <a:r>
              <a:rPr lang="en-US" dirty="0" smtClean="0"/>
              <a:t>DLL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211960" y="1988840"/>
            <a:ext cx="396044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15" name="Двойная стрелка вверх/вниз 14"/>
          <p:cNvSpPr/>
          <p:nvPr/>
        </p:nvSpPr>
        <p:spPr>
          <a:xfrm>
            <a:off x="7254298" y="4365104"/>
            <a:ext cx="252028" cy="50405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верх/вниз 15"/>
          <p:cNvSpPr/>
          <p:nvPr/>
        </p:nvSpPr>
        <p:spPr>
          <a:xfrm>
            <a:off x="7254298" y="3465004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верх/вниз 16"/>
          <p:cNvSpPr/>
          <p:nvPr/>
        </p:nvSpPr>
        <p:spPr>
          <a:xfrm rot="5400000">
            <a:off x="6281172" y="3897052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верх/вниз 17"/>
          <p:cNvSpPr/>
          <p:nvPr/>
        </p:nvSpPr>
        <p:spPr>
          <a:xfrm rot="5400000">
            <a:off x="6281172" y="3050958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Двойная стрелка вверх/вниз 18"/>
          <p:cNvSpPr/>
          <p:nvPr/>
        </p:nvSpPr>
        <p:spPr>
          <a:xfrm>
            <a:off x="5094058" y="2532291"/>
            <a:ext cx="252028" cy="36004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51920" y="5661248"/>
            <a:ext cx="208823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LibraryManager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39552" y="4005064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WineActivity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 rot="10800000">
            <a:off x="3707904" y="5157192"/>
            <a:ext cx="2448272" cy="2520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стрелка вверх/вниз 22"/>
          <p:cNvSpPr/>
          <p:nvPr/>
        </p:nvSpPr>
        <p:spPr>
          <a:xfrm>
            <a:off x="1241630" y="4581128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6200000">
            <a:off x="2978521" y="4602657"/>
            <a:ext cx="295086" cy="2520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войная стрелка вверх/вниз 24"/>
          <p:cNvSpPr/>
          <p:nvPr/>
        </p:nvSpPr>
        <p:spPr>
          <a:xfrm rot="5400000">
            <a:off x="2251523" y="4113076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верх 25"/>
          <p:cNvSpPr/>
          <p:nvPr/>
        </p:nvSpPr>
        <p:spPr>
          <a:xfrm>
            <a:off x="2677014" y="1916832"/>
            <a:ext cx="895731" cy="1872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27" name="Стрелка вниз 26"/>
          <p:cNvSpPr/>
          <p:nvPr/>
        </p:nvSpPr>
        <p:spPr>
          <a:xfrm>
            <a:off x="919779" y="1916832"/>
            <a:ext cx="895730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98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3851920" y="4563166"/>
            <a:ext cx="1944216" cy="4500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LibraryManager</a:t>
            </a:r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323528" y="2852936"/>
            <a:ext cx="3490175" cy="378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1475656" y="2852936"/>
            <a:ext cx="2257347" cy="2736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err="1" smtClean="0"/>
              <a:t>runOnUiThread</a:t>
            </a:r>
            <a:endParaRPr lang="ru-RU" sz="16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6084168" y="4805536"/>
            <a:ext cx="2304256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org.winehq.wine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6084168" y="152078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Wine</a:t>
            </a:r>
            <a:endParaRPr lang="ru-RU" dirty="0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6192180" y="4941168"/>
            <a:ext cx="205222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WineActivity</a:t>
            </a:r>
            <a:endParaRPr lang="ru-RU" dirty="0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539552" y="5661248"/>
            <a:ext cx="3168352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WineService</a:t>
            </a:r>
            <a:endParaRPr lang="ru-RU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323528" y="2924944"/>
            <a:ext cx="11429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XServer</a:t>
            </a:r>
            <a:endParaRPr lang="ru-RU" dirty="0"/>
          </a:p>
        </p:txBody>
      </p:sp>
      <p:sp>
        <p:nvSpPr>
          <p:cNvPr id="76" name="Стрелка вверх 75"/>
          <p:cNvSpPr/>
          <p:nvPr/>
        </p:nvSpPr>
        <p:spPr>
          <a:xfrm>
            <a:off x="467544" y="1412776"/>
            <a:ext cx="895731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77" name="Стрелка влево 76"/>
          <p:cNvSpPr/>
          <p:nvPr/>
        </p:nvSpPr>
        <p:spPr>
          <a:xfrm>
            <a:off x="3707904" y="5733256"/>
            <a:ext cx="2448272" cy="57606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createWindow</a:t>
            </a:r>
            <a:endParaRPr lang="ru-RU" sz="1400" dirty="0"/>
          </a:p>
        </p:txBody>
      </p:sp>
      <p:sp>
        <p:nvSpPr>
          <p:cNvPr id="78" name="Стрелка вправо 77"/>
          <p:cNvSpPr/>
          <p:nvPr/>
        </p:nvSpPr>
        <p:spPr>
          <a:xfrm rot="16200000">
            <a:off x="-434851" y="4331396"/>
            <a:ext cx="2232248" cy="42745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createWindow</a:t>
            </a:r>
            <a:endParaRPr lang="ru-RU" sz="1200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547664" y="2924944"/>
            <a:ext cx="208823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err="1" smtClean="0"/>
              <a:t>WineGroup</a:t>
            </a:r>
            <a:endParaRPr lang="ru-RU" sz="1600" dirty="0"/>
          </a:p>
        </p:txBody>
      </p:sp>
      <p:sp>
        <p:nvSpPr>
          <p:cNvPr id="80" name="Стрелка вправо 79"/>
          <p:cNvSpPr/>
          <p:nvPr/>
        </p:nvSpPr>
        <p:spPr>
          <a:xfrm>
            <a:off x="3491880" y="4797152"/>
            <a:ext cx="2690237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wine_surface_changed</a:t>
            </a:r>
            <a:endParaRPr lang="ru-RU" sz="1200" dirty="0"/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1632828" y="3032956"/>
            <a:ext cx="182189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WineView</a:t>
            </a:r>
            <a:endParaRPr lang="ru-RU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680833" y="4725144"/>
            <a:ext cx="182189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ru-RU" dirty="0"/>
          </a:p>
        </p:txBody>
      </p:sp>
      <p:sp>
        <p:nvSpPr>
          <p:cNvPr id="83" name="Стрелка влево 82"/>
          <p:cNvSpPr/>
          <p:nvPr/>
        </p:nvSpPr>
        <p:spPr>
          <a:xfrm rot="16200000">
            <a:off x="2537817" y="3915093"/>
            <a:ext cx="1188049" cy="43205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setSurface</a:t>
            </a:r>
            <a:endParaRPr lang="ru-RU" sz="1200" dirty="0"/>
          </a:p>
        </p:txBody>
      </p:sp>
      <p:sp>
        <p:nvSpPr>
          <p:cNvPr id="84" name="Стрелка углом вверх 83"/>
          <p:cNvSpPr/>
          <p:nvPr/>
        </p:nvSpPr>
        <p:spPr>
          <a:xfrm rot="5400000">
            <a:off x="402749" y="3925843"/>
            <a:ext cx="1785774" cy="792088"/>
          </a:xfrm>
          <a:prstGeom prst="bentUpArrow">
            <a:avLst>
              <a:gd name="adj1" fmla="val 25000"/>
              <a:gd name="adj2" fmla="val 25525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createView</a:t>
            </a:r>
            <a:endParaRPr lang="ru-RU" sz="1200" dirty="0"/>
          </a:p>
        </p:txBody>
      </p:sp>
      <p:sp>
        <p:nvSpPr>
          <p:cNvPr id="85" name="Стрелка вправо 84"/>
          <p:cNvSpPr/>
          <p:nvPr/>
        </p:nvSpPr>
        <p:spPr>
          <a:xfrm rot="19209642">
            <a:off x="1586829" y="4125784"/>
            <a:ext cx="1488980" cy="4220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createContentView</a:t>
            </a:r>
            <a:endParaRPr lang="ru-RU" sz="1100" dirty="0"/>
          </a:p>
        </p:txBody>
      </p:sp>
      <p:sp>
        <p:nvSpPr>
          <p:cNvPr id="86" name="Стрелка вправо 85"/>
          <p:cNvSpPr/>
          <p:nvPr/>
        </p:nvSpPr>
        <p:spPr>
          <a:xfrm rot="16200000">
            <a:off x="5247659" y="3120435"/>
            <a:ext cx="2724188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wine_surface_changed</a:t>
            </a:r>
            <a:endParaRPr lang="ru-RU" sz="1200" dirty="0"/>
          </a:p>
        </p:txBody>
      </p:sp>
      <p:sp>
        <p:nvSpPr>
          <p:cNvPr id="87" name="Стрелка влево 86"/>
          <p:cNvSpPr/>
          <p:nvPr/>
        </p:nvSpPr>
        <p:spPr>
          <a:xfrm rot="16200000">
            <a:off x="6414262" y="3134910"/>
            <a:ext cx="2724188" cy="64807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createWindow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0034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67544" y="2708920"/>
            <a:ext cx="3346159" cy="39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815509" y="5805264"/>
            <a:ext cx="18808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MouseActions</a:t>
            </a:r>
            <a:endParaRPr lang="ru-RU" dirty="0"/>
          </a:p>
        </p:txBody>
      </p:sp>
      <p:sp>
        <p:nvSpPr>
          <p:cNvPr id="26" name="Стрелка вниз 25"/>
          <p:cNvSpPr/>
          <p:nvPr/>
        </p:nvSpPr>
        <p:spPr>
          <a:xfrm>
            <a:off x="955783" y="3284984"/>
            <a:ext cx="447865" cy="115212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onTouch</a:t>
            </a:r>
            <a:endParaRPr lang="ru-RU" sz="12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851920" y="5373216"/>
            <a:ext cx="194421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LibraryManager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084168" y="4805536"/>
            <a:ext cx="2304256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org.winehq.wine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084168" y="152078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Wine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192180" y="4941168"/>
            <a:ext cx="205222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WineActivity</a:t>
            </a:r>
            <a:endParaRPr lang="ru-RU" dirty="0"/>
          </a:p>
        </p:txBody>
      </p:sp>
      <p:sp>
        <p:nvSpPr>
          <p:cNvPr id="31" name="Стрелка вправо 30"/>
          <p:cNvSpPr/>
          <p:nvPr/>
        </p:nvSpPr>
        <p:spPr>
          <a:xfrm>
            <a:off x="3707903" y="5704306"/>
            <a:ext cx="2484277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wine_motion_event</a:t>
            </a:r>
            <a:endParaRPr lang="ru-RU" sz="1200" dirty="0"/>
          </a:p>
        </p:txBody>
      </p:sp>
      <p:sp>
        <p:nvSpPr>
          <p:cNvPr id="32" name="Стрелка вправо 31"/>
          <p:cNvSpPr/>
          <p:nvPr/>
        </p:nvSpPr>
        <p:spPr>
          <a:xfrm rot="16200000">
            <a:off x="5870644" y="3179472"/>
            <a:ext cx="2774361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wine_motion_event</a:t>
            </a:r>
            <a:endParaRPr lang="ru-RU" sz="1200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636969" y="2780928"/>
            <a:ext cx="11429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XServer</a:t>
            </a:r>
            <a:endParaRPr lang="ru-RU" dirty="0"/>
          </a:p>
        </p:txBody>
      </p:sp>
      <p:sp>
        <p:nvSpPr>
          <p:cNvPr id="34" name="Стрелка вправо 33"/>
          <p:cNvSpPr/>
          <p:nvPr/>
        </p:nvSpPr>
        <p:spPr>
          <a:xfrm rot="18916583">
            <a:off x="1416126" y="3671662"/>
            <a:ext cx="1736942" cy="44956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changeFocus</a:t>
            </a:r>
            <a:endParaRPr lang="ru-RU" sz="120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39552" y="2780928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WineActivity</a:t>
            </a:r>
            <a:endParaRPr lang="ru-RU" dirty="0"/>
          </a:p>
        </p:txBody>
      </p:sp>
      <p:sp>
        <p:nvSpPr>
          <p:cNvPr id="36" name="Стрелка вниз 35"/>
          <p:cNvSpPr/>
          <p:nvPr/>
        </p:nvSpPr>
        <p:spPr>
          <a:xfrm>
            <a:off x="919779" y="1412776"/>
            <a:ext cx="895730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Ввод</a:t>
            </a:r>
            <a:endParaRPr lang="ru-RU" dirty="0"/>
          </a:p>
        </p:txBody>
      </p:sp>
      <p:sp>
        <p:nvSpPr>
          <p:cNvPr id="37" name="Стрелка вправо 36"/>
          <p:cNvSpPr/>
          <p:nvPr/>
        </p:nvSpPr>
        <p:spPr>
          <a:xfrm rot="16200000">
            <a:off x="2026027" y="4330828"/>
            <a:ext cx="2511700" cy="4200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getFocusedWindow</a:t>
            </a:r>
            <a:endParaRPr lang="ru-RU" sz="1200" dirty="0"/>
          </a:p>
        </p:txBody>
      </p:sp>
      <p:sp>
        <p:nvSpPr>
          <p:cNvPr id="38" name="Стрелка вправо 37"/>
          <p:cNvSpPr/>
          <p:nvPr/>
        </p:nvSpPr>
        <p:spPr>
          <a:xfrm rot="2224313">
            <a:off x="666708" y="5517598"/>
            <a:ext cx="1326059" cy="38867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Действие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39552" y="4437112"/>
            <a:ext cx="194421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Дочерний класс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BaseControls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83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1204" y="4717896"/>
            <a:ext cx="3019108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Код изменения порядка окон и их последующей синхронизации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5148064" y="1363085"/>
            <a:ext cx="4742099" cy="5270740"/>
            <a:chOff x="4340736" y="1808739"/>
            <a:chExt cx="5778672" cy="6422868"/>
          </a:xfrm>
        </p:grpSpPr>
        <p:sp>
          <p:nvSpPr>
            <p:cNvPr id="9" name="Скругленный прямоугольник 8"/>
            <p:cNvSpPr/>
            <p:nvPr/>
          </p:nvSpPr>
          <p:spPr>
            <a:xfrm rot="5400000">
              <a:off x="5636005" y="1239074"/>
              <a:ext cx="2104945" cy="4520986"/>
            </a:xfrm>
            <a:prstGeom prst="roundRect">
              <a:avLst>
                <a:gd name="adj" fmla="val 117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0" name="Picture 2" descr="C:\Users\Vanyk\Desktop\Screenshot_20210613_13112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447094"/>
              <a:ext cx="4407149" cy="2034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G:\Awimul\Hand_with_phon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018638" y="2130837"/>
              <a:ext cx="6422868" cy="5778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C:\Users\Vanyk\Desktop\2021-06-13_1427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5" y="2721532"/>
            <a:ext cx="3903107" cy="3587788"/>
          </a:xfrm>
          <a:prstGeom prst="rect">
            <a:avLst/>
          </a:prstGeom>
          <a:noFill/>
          <a:effectLst>
            <a:outerShdw blurRad="152400" dist="1778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4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4378819" cy="197281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Код для изменения положения окна на рабочем </a:t>
            </a:r>
            <a:r>
              <a:rPr lang="ru-RU" sz="2400" dirty="0" smtClean="0"/>
              <a:t>столе</a:t>
            </a:r>
            <a:endParaRPr lang="ru-RU" sz="24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-972616" y="3381541"/>
            <a:ext cx="5808635" cy="6456171"/>
            <a:chOff x="-1057151" y="3282604"/>
            <a:chExt cx="6480720" cy="7203179"/>
          </a:xfrm>
        </p:grpSpPr>
        <p:sp>
          <p:nvSpPr>
            <p:cNvPr id="12" name="Скругленный прямоугольник 11"/>
            <p:cNvSpPr/>
            <p:nvPr/>
          </p:nvSpPr>
          <p:spPr>
            <a:xfrm rot="16200000" flipH="1">
              <a:off x="1623575" y="2609104"/>
              <a:ext cx="2360674" cy="5070238"/>
            </a:xfrm>
            <a:prstGeom prst="roundRect">
              <a:avLst>
                <a:gd name="adj" fmla="val 11713"/>
              </a:avLst>
            </a:prstGeom>
            <a:solidFill>
              <a:srgbClr val="456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Picture 5" descr="G:\Awimul\Hand_with_phon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 flipV="1">
              <a:off x="-1418381" y="3643834"/>
              <a:ext cx="7203179" cy="648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Группа 13"/>
            <p:cNvGrpSpPr/>
            <p:nvPr/>
          </p:nvGrpSpPr>
          <p:grpSpPr>
            <a:xfrm>
              <a:off x="1043608" y="4029612"/>
              <a:ext cx="3600400" cy="2229219"/>
              <a:chOff x="4949160" y="2121794"/>
              <a:chExt cx="3600400" cy="2229219"/>
            </a:xfrm>
          </p:grpSpPr>
          <p:pic>
            <p:nvPicPr>
              <p:cNvPr id="4" name="Picture 2" descr="C:\Users\Vanyk\Desktop\Window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9160" y="2121794"/>
                <a:ext cx="3600400" cy="2229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4949160" y="2132856"/>
                <a:ext cx="3600400" cy="2218157"/>
              </a:xfrm>
              <a:prstGeom prst="rect">
                <a:avLst/>
              </a:prstGeom>
              <a:solidFill>
                <a:srgbClr val="FEB687">
                  <a:alpha val="30196"/>
                </a:srgbClr>
              </a:solidFill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Font typeface="Wingdings"/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Window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зона</a:t>
                </a: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5021168" y="2514967"/>
                <a:ext cx="3456384" cy="1764037"/>
              </a:xfrm>
              <a:prstGeom prst="rect">
                <a:avLst/>
              </a:prstGeom>
              <a:solidFill>
                <a:srgbClr val="00B050">
                  <a:alpha val="50196"/>
                </a:srgbClr>
              </a:solidFill>
              <a:ln>
                <a:noFill/>
              </a:ln>
            </p:spPr>
            <p:txBody>
              <a:bodyPr vert="horz" anchor="ctr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Client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зона</a:t>
                </a: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4098" name="Picture 2" descr="C:\Users\Vanyk\Desktop\2021-06-13_1607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44915"/>
            <a:ext cx="4029251" cy="4761995"/>
          </a:xfrm>
          <a:prstGeom prst="rect">
            <a:avLst/>
          </a:prstGeom>
          <a:noFill/>
          <a:effectLst>
            <a:outerShdw blurRad="152400" dist="1778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9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1216624">
            <a:off x="4206060" y="-690379"/>
            <a:ext cx="7020758" cy="953257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53980" y="1634078"/>
            <a:ext cx="2016224" cy="4330432"/>
          </a:xfrm>
          <a:prstGeom prst="roundRect">
            <a:avLst>
              <a:gd name="adj" fmla="val 117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Меню выбора пользователя </a:t>
            </a:r>
            <a:r>
              <a:rPr lang="ru-RU" sz="2400" dirty="0" smtClean="0"/>
              <a:t>и настроек </a:t>
            </a:r>
            <a:r>
              <a:rPr lang="ru-RU" sz="2400" dirty="0" smtClean="0"/>
              <a:t>системы.</a:t>
            </a:r>
          </a:p>
          <a:p>
            <a:endParaRPr lang="ru-RU" dirty="0"/>
          </a:p>
        </p:txBody>
      </p:sp>
      <p:pic>
        <p:nvPicPr>
          <p:cNvPr id="7" name="Picture 3" descr="C:\Users\Vanyk\Desktop\Screenshot_20210521_1948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58" y="1700808"/>
            <a:ext cx="1939037" cy="420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G:\Awimul\Hand_with_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29" y="1566304"/>
            <a:ext cx="6152147" cy="553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3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197</Words>
  <Application>Microsoft Office PowerPoint</Application>
  <PresentationFormat>Экран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Awimul</vt:lpstr>
      <vt:lpstr>Цель</vt:lpstr>
      <vt:lpstr>Задачи</vt:lpstr>
      <vt:lpstr>Принцип работы</vt:lpstr>
      <vt:lpstr>Принцип работы</vt:lpstr>
      <vt:lpstr>Принцип работы</vt:lpstr>
      <vt:lpstr>Пользовательский интерфейс</vt:lpstr>
      <vt:lpstr>Пользовательский интерфейс</vt:lpstr>
      <vt:lpstr>Меню</vt:lpstr>
      <vt:lpstr>Демонстрация работоспособности </vt:lpstr>
      <vt:lpstr>Особенности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Vanyk</dc:creator>
  <cp:lastModifiedBy>Vanyk</cp:lastModifiedBy>
  <cp:revision>44</cp:revision>
  <dcterms:created xsi:type="dcterms:W3CDTF">2021-06-12T13:55:19Z</dcterms:created>
  <dcterms:modified xsi:type="dcterms:W3CDTF">2021-06-13T14:03:05Z</dcterms:modified>
</cp:coreProperties>
</file>