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75" r:id="rId2"/>
    <p:sldId id="388" r:id="rId3"/>
    <p:sldId id="390" r:id="rId4"/>
    <p:sldId id="366" r:id="rId5"/>
    <p:sldId id="400" r:id="rId6"/>
    <p:sldId id="401" r:id="rId7"/>
    <p:sldId id="392" r:id="rId8"/>
    <p:sldId id="405" r:id="rId9"/>
    <p:sldId id="402" r:id="rId10"/>
    <p:sldId id="403" r:id="rId11"/>
    <p:sldId id="406" r:id="rId12"/>
    <p:sldId id="397" r:id="rId13"/>
    <p:sldId id="408" r:id="rId14"/>
    <p:sldId id="409" r:id="rId15"/>
    <p:sldId id="407" r:id="rId16"/>
    <p:sldId id="39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66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0449" autoAdjust="0"/>
    <p:restoredTop sz="94590" autoAdjust="0"/>
  </p:normalViewPr>
  <p:slideViewPr>
    <p:cSldViewPr showGuides="1">
      <p:cViewPr>
        <p:scale>
          <a:sx n="75" d="100"/>
          <a:sy n="75" d="100"/>
        </p:scale>
        <p:origin x="-1616" y="-1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10/29/2025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10/29/2025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Manual effort: Many tracking apps rely on manual data entry, which can be time-consuming and prone to human error.</a:t>
            </a:r>
          </a:p>
          <a:p>
            <a:r>
              <a:rPr lang="en-US" dirty="0"/>
              <a:t>Inaccurate automated features: While some apps offer automated solutions like Optical Character Recognition (OCR) for scanning dates, these are often unreliable and may fail to detect dates accurately.</a:t>
            </a:r>
          </a:p>
          <a:p>
            <a:r>
              <a:rPr lang="en-US" dirty="0"/>
              <a:t>Misleading dates: The "Best By" or "Use By" dates are not always an exact indicator of food safety. Users might throw away perfectly good food out of an "ick" factor, leading to unnecessary waste.</a:t>
            </a:r>
          </a:p>
          <a:p>
            <a:r>
              <a:rPr lang="en-US" dirty="0"/>
              <a:t>Cost of advanced technology: Systems using RFID or smart refrigerators can be costly, making them inaccessible for many households.</a:t>
            </a:r>
          </a:p>
          <a:p>
            <a:r>
              <a:rPr lang="en-US" dirty="0"/>
              <a:t>Privacy concerns: For smart devices that collect data on food purchasing and consumption habits, there may be concerns over data privacy.</a:t>
            </a:r>
            <a:endParaRPr lang="en-IN" dirty="0"/>
          </a:p>
        </p:txBody>
      </p:sp>
      <p:sp>
        <p:nvSpPr>
          <p:cNvPr id="4" name="Slide Number Placeholder 3"/>
          <p:cNvSpPr>
            <a:spLocks noGrp="1"/>
          </p:cNvSpPr>
          <p:nvPr>
            <p:ph type="sldNum" sz="quarter" idx="5"/>
          </p:nvPr>
        </p:nvSpPr>
        <p:spPr/>
        <p:txBody>
          <a:bodyPr/>
          <a:lstStyle/>
          <a:p>
            <a:fld id="{FD238FA3-189B-4AA8-9E46-1FED810FB611}" type="slidenum">
              <a:rPr lang="en-US" smtClean="0"/>
              <a:pPr/>
              <a:t>6</a:t>
            </a:fld>
            <a:endParaRPr lang="en-US"/>
          </a:p>
        </p:txBody>
      </p:sp>
    </p:spTree>
    <p:extLst>
      <p:ext uri="{BB962C8B-B14F-4D97-AF65-F5344CB8AC3E}">
        <p14:creationId xmlns="" xmlns:p14="http://schemas.microsoft.com/office/powerpoint/2010/main" val="985835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BD94B3-44B9-44B7-85A7-F056FA607D46}" type="datetime3">
              <a:rPr lang="en-US" smtClean="0"/>
              <a:pPr/>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910C5-081D-4FA6-9B78-BB56BEB475DD}" type="datetime3">
              <a:rPr lang="en-US" smtClean="0"/>
              <a:pPr/>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360AF-72BE-4445-B200-736511B20555}" type="datetime3">
              <a:rPr lang="en-US" smtClean="0"/>
              <a:pPr/>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pPr/>
              <a:t>29 October 2025</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275DB-6D13-480B-AC77-F5019BDC5287}" type="datetime3">
              <a:rPr lang="en-US" smtClean="0"/>
              <a:pPr/>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A365F-315E-4D26-B736-3944439F5E09}" type="datetime3">
              <a:rPr lang="en-US" smtClean="0"/>
              <a:pPr/>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1E7AE-CF1A-4AE7-BD2C-F950D278A3DB}" type="datetime3">
              <a:rPr lang="en-US" smtClean="0"/>
              <a:pPr/>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D51F8-804C-441D-85CA-D64DC6F78406}" type="datetime3">
              <a:rPr lang="en-US" smtClean="0"/>
              <a:pPr/>
              <a:t>29 October 2025</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CCCDB-4457-4C48-985F-BD1C33DF88D2}" type="datetime3">
              <a:rPr lang="en-US" smtClean="0"/>
              <a:pPr/>
              <a:t>29 October 2025</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pPr/>
              <a:t>29 October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C94D0-F97F-48E4-A142-9DA614267486}" type="datetime3">
              <a:rPr lang="en-US" smtClean="0"/>
              <a:pPr/>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A9B2-FBCA-4233-9590-C0754509BDB5}" type="datetime3">
              <a:rPr lang="en-US" smtClean="0"/>
              <a:pPr/>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pPr/>
              <a:t>29 October 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2"/>
          <p:cNvSpPr>
            <a:spLocks noGrp="1"/>
          </p:cNvSpPr>
          <p:nvPr>
            <p:ph type="subTitle" idx="1"/>
          </p:nvPr>
        </p:nvSpPr>
        <p:spPr>
          <a:xfrm>
            <a:off x="1293627" y="3512438"/>
            <a:ext cx="6709143" cy="885409"/>
          </a:xfrm>
        </p:spPr>
        <p:txBody>
          <a:bodyPr>
            <a:normAutofit/>
          </a:bodyPr>
          <a:lstStyle/>
          <a:p>
            <a:r>
              <a:rPr lang="en-IN" sz="4600" dirty="0" smtClean="0">
                <a:solidFill>
                  <a:schemeClr val="tx1"/>
                </a:solidFill>
              </a:rPr>
              <a:t>Poll-System</a:t>
            </a:r>
            <a:endParaRPr lang="en-US" sz="4600" dirty="0">
              <a:solidFill>
                <a:schemeClr val="tx1"/>
              </a:solidFill>
            </a:endParaRP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264FFBAA-9A17-4F9A-B1BD-20F0F5B52AB6}" type="datetime3">
              <a:rPr lang="en-US" smtClean="0"/>
              <a:pPr/>
              <a:t>29 October 2025</a:t>
            </a:fld>
            <a:endParaRPr lang="en-US" dirty="0"/>
          </a:p>
        </p:txBody>
      </p:sp>
      <p:sp>
        <p:nvSpPr>
          <p:cNvPr id="6" name="Footer Placeholder 5"/>
          <p:cNvSpPr>
            <a:spLocks noGrp="1"/>
          </p:cNvSpPr>
          <p:nvPr>
            <p:ph type="ftr" sz="quarter" idx="11"/>
          </p:nvPr>
        </p:nvSpPr>
        <p:spPr/>
        <p:txBody>
          <a:bodyPr/>
          <a:lstStyle/>
          <a:p>
            <a:r>
              <a:rPr lang="en-US" dirty="0"/>
              <a:t>School of Computing - CSE</a:t>
            </a:r>
          </a:p>
        </p:txBody>
      </p:sp>
      <p:sp>
        <p:nvSpPr>
          <p:cNvPr id="5" name="Slide Number Placeholder 4"/>
          <p:cNvSpPr>
            <a:spLocks noGrp="1"/>
          </p:cNvSpPr>
          <p:nvPr>
            <p:ph type="sldNum" sz="quarter" idx="12"/>
          </p:nvPr>
        </p:nvSpPr>
        <p:spPr/>
        <p:txBody>
          <a:bodyPr/>
          <a:lstStyle/>
          <a:p>
            <a:fld id="{C0EC1BDC-9B67-430D-970A-E36C75175141}" type="slidenum">
              <a:rPr lang="en-US" smtClean="0"/>
              <a:pPr/>
              <a:t>1</a:t>
            </a:fld>
            <a:endParaRPr lang="en-US"/>
          </a:p>
        </p:txBody>
      </p:sp>
      <p:pic>
        <p:nvPicPr>
          <p:cNvPr id="3" name="image2.jpeg"/>
          <p:cNvPicPr/>
          <p:nvPr/>
        </p:nvPicPr>
        <p:blipFill>
          <a:blip r:embed="rId3" cstate="print"/>
          <a:stretch>
            <a:fillRect/>
          </a:stretch>
        </p:blipFill>
        <p:spPr>
          <a:xfrm>
            <a:off x="304800" y="136525"/>
            <a:ext cx="8610600" cy="1696686"/>
          </a:xfrm>
          <a:prstGeom prst="rect">
            <a:avLst/>
          </a:prstGeom>
          <a:ln>
            <a:solidFill>
              <a:srgbClr val="002060"/>
            </a:solidFill>
          </a:ln>
        </p:spPr>
      </p:pic>
      <p:sp>
        <p:nvSpPr>
          <p:cNvPr id="14" name="TextBox 13"/>
          <p:cNvSpPr txBox="1"/>
          <p:nvPr/>
        </p:nvSpPr>
        <p:spPr>
          <a:xfrm>
            <a:off x="342898" y="2024316"/>
            <a:ext cx="8610599" cy="984885"/>
          </a:xfrm>
          <a:prstGeom prst="rect">
            <a:avLst/>
          </a:prstGeom>
          <a:noFill/>
        </p:spPr>
        <p:txBody>
          <a:bodyPr wrap="square">
            <a:spAutoFit/>
          </a:bodyPr>
          <a:lstStyle/>
          <a:p>
            <a:pPr algn="ctr"/>
            <a:r>
              <a:rPr lang="en-IN" sz="2000" b="1" dirty="0">
                <a:latin typeface="Arial" panose="020B0604020202020204" pitchFamily="34" charset="0"/>
                <a:cs typeface="Arial" panose="020B0604020202020204" pitchFamily="34" charset="0"/>
              </a:rPr>
              <a:t>DEPARTMENT OF COMPUTER SCIENCE AND ENGINEERING</a:t>
            </a:r>
          </a:p>
          <a:p>
            <a:pPr algn="ctr"/>
            <a:endParaRPr lang="en-IN" sz="2000" b="1" dirty="0">
              <a:latin typeface="Arial" panose="020B0604020202020204" pitchFamily="34" charset="0"/>
              <a:cs typeface="Arial" panose="020B0604020202020204" pitchFamily="34" charset="0"/>
            </a:endParaRPr>
          </a:p>
          <a:p>
            <a:pPr algn="ctr"/>
            <a:r>
              <a:rPr lang="en-US" b="1" dirty="0"/>
              <a:t>INTERDISCIPLINARY PROJECT</a:t>
            </a:r>
          </a:p>
        </p:txBody>
      </p:sp>
      <p:sp>
        <p:nvSpPr>
          <p:cNvPr id="29" name="Subtitle 2"/>
          <p:cNvSpPr txBox="1"/>
          <p:nvPr/>
        </p:nvSpPr>
        <p:spPr>
          <a:xfrm>
            <a:off x="457200" y="4901084"/>
            <a:ext cx="8381999" cy="14878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solidFill>
              </a:rPr>
              <a:t>PROJECT STUDENT                                                 </a:t>
            </a:r>
          </a:p>
          <a:p>
            <a:pPr algn="l"/>
            <a:r>
              <a:rPr lang="en-US" sz="2000" b="1" dirty="0" smtClean="0">
                <a:solidFill>
                  <a:schemeClr val="tx1"/>
                </a:solidFill>
              </a:rPr>
              <a:t>N L </a:t>
            </a:r>
            <a:r>
              <a:rPr lang="en-US" sz="2000" b="1" dirty="0" err="1" smtClean="0">
                <a:solidFill>
                  <a:schemeClr val="tx1"/>
                </a:solidFill>
              </a:rPr>
              <a:t>Varshita</a:t>
            </a:r>
            <a:r>
              <a:rPr lang="en-US" sz="2000" b="1" dirty="0" smtClean="0">
                <a:solidFill>
                  <a:schemeClr val="tx1"/>
                </a:solidFill>
              </a:rPr>
              <a:t> Reddy</a:t>
            </a:r>
          </a:p>
          <a:p>
            <a:pPr algn="l"/>
            <a:r>
              <a:rPr lang="en-US" sz="2000" b="1" dirty="0" smtClean="0">
                <a:solidFill>
                  <a:schemeClr val="tx1"/>
                </a:solidFill>
              </a:rPr>
              <a:t>(Reg-43110536)                          </a:t>
            </a:r>
            <a:r>
              <a:rPr lang="en-US" sz="2000" b="1" dirty="0">
                <a:solidFill>
                  <a:schemeClr val="tx1"/>
                </a:solidFill>
              </a:rPr>
              <a:t>		</a:t>
            </a:r>
            <a:endParaRPr lang="en-GB"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AB5CCB-8E9A-877F-8785-A4B542C3A0DA}"/>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 xmlns:a16="http://schemas.microsoft.com/office/drawing/2014/main" id="{F93A2819-768D-0633-33A7-D0865613E1F5}"/>
              </a:ext>
            </a:extLst>
          </p:cNvPr>
          <p:cNvSpPr>
            <a:spLocks noGrp="1"/>
          </p:cNvSpPr>
          <p:nvPr>
            <p:ph idx="1"/>
          </p:nvPr>
        </p:nvSpPr>
        <p:spPr/>
        <p:txBody>
          <a:bodyPr>
            <a:noAutofit/>
          </a:bodyPr>
          <a:lstStyle/>
          <a:p>
            <a:r>
              <a:rPr lang="en-US" sz="2400" b="1" dirty="0" smtClean="0"/>
              <a:t>Authentication Module:</a:t>
            </a:r>
            <a:r>
              <a:rPr lang="en-US" sz="2400" dirty="0" smtClean="0"/>
              <a:t> Manages secure login and user roles.</a:t>
            </a:r>
          </a:p>
          <a:p>
            <a:r>
              <a:rPr lang="en-US" sz="2400" b="1" dirty="0" smtClean="0"/>
              <a:t>Teacher Module:</a:t>
            </a:r>
            <a:r>
              <a:rPr lang="en-US" sz="2400" dirty="0" smtClean="0"/>
              <a:t> Teachers create, edit, and view poll results.</a:t>
            </a:r>
          </a:p>
          <a:p>
            <a:r>
              <a:rPr lang="en-US" sz="2400" b="1" dirty="0" smtClean="0"/>
              <a:t>Student Module:</a:t>
            </a:r>
            <a:r>
              <a:rPr lang="en-US" sz="2400" dirty="0" smtClean="0"/>
              <a:t> Students vote in polls and view live results.</a:t>
            </a:r>
          </a:p>
          <a:p>
            <a:r>
              <a:rPr lang="en-US" sz="2400" b="1" dirty="0" smtClean="0"/>
              <a:t>Poll Management Module:</a:t>
            </a:r>
            <a:r>
              <a:rPr lang="en-US" sz="2400" dirty="0" smtClean="0"/>
              <a:t> Handles poll questions, options, and responses.</a:t>
            </a:r>
          </a:p>
          <a:p>
            <a:r>
              <a:rPr lang="en-US" sz="2400" b="1" dirty="0" smtClean="0"/>
              <a:t>Result Visualization Module:</a:t>
            </a:r>
            <a:r>
              <a:rPr lang="en-US" sz="2400" dirty="0" smtClean="0"/>
              <a:t> Shows real-time results using Chart.js.</a:t>
            </a:r>
          </a:p>
          <a:p>
            <a:r>
              <a:rPr lang="en-US" sz="2400" b="1" dirty="0" smtClean="0"/>
              <a:t>Database Module:</a:t>
            </a:r>
            <a:r>
              <a:rPr lang="en-US" sz="2400" dirty="0" smtClean="0"/>
              <a:t> Stores all user and poll data securely in </a:t>
            </a:r>
            <a:r>
              <a:rPr lang="en-US" sz="2400" dirty="0" err="1" smtClean="0"/>
              <a:t>MySQL</a:t>
            </a:r>
            <a:r>
              <a:rPr lang="en-US" sz="2400" dirty="0" smtClean="0"/>
              <a:t>.</a:t>
            </a:r>
          </a:p>
          <a:p>
            <a:endParaRPr lang="en-US" sz="2400" dirty="0"/>
          </a:p>
        </p:txBody>
      </p:sp>
      <p:sp>
        <p:nvSpPr>
          <p:cNvPr id="4" name="Date Placeholder 3">
            <a:extLst>
              <a:ext uri="{FF2B5EF4-FFF2-40B4-BE49-F238E27FC236}">
                <a16:creationId xmlns="" xmlns:a16="http://schemas.microsoft.com/office/drawing/2014/main" id="{373FA8FD-B58F-7A66-37E2-A8117437A400}"/>
              </a:ext>
            </a:extLst>
          </p:cNvPr>
          <p:cNvSpPr>
            <a:spLocks noGrp="1"/>
          </p:cNvSpPr>
          <p:nvPr>
            <p:ph type="dt" sz="half" idx="10"/>
          </p:nvPr>
        </p:nvSpPr>
        <p:spPr/>
        <p:txBody>
          <a:bodyPr/>
          <a:lstStyle/>
          <a:p>
            <a:fld id="{EB7275DB-6D13-480B-AC77-F5019BDC5287}" type="datetime3">
              <a:rPr lang="en-US" smtClean="0"/>
              <a:pPr/>
              <a:t>29 October 2025</a:t>
            </a:fld>
            <a:endParaRPr lang="en-US"/>
          </a:p>
        </p:txBody>
      </p:sp>
      <p:sp>
        <p:nvSpPr>
          <p:cNvPr id="5" name="Footer Placeholder 4">
            <a:extLst>
              <a:ext uri="{FF2B5EF4-FFF2-40B4-BE49-F238E27FC236}">
                <a16:creationId xmlns="" xmlns:a16="http://schemas.microsoft.com/office/drawing/2014/main" id="{F894359C-B68F-E495-FDC0-2D9410C11A06}"/>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 xmlns:a16="http://schemas.microsoft.com/office/drawing/2014/main" id="{ED79924B-79C5-9FE1-7352-212D857A9D41}"/>
              </a:ext>
            </a:extLst>
          </p:cNvPr>
          <p:cNvSpPr>
            <a:spLocks noGrp="1"/>
          </p:cNvSpPr>
          <p:nvPr>
            <p:ph type="sldNum" sz="quarter" idx="12"/>
          </p:nvPr>
        </p:nvSpPr>
        <p:spPr/>
        <p:txBody>
          <a:bodyPr/>
          <a:lstStyle/>
          <a:p>
            <a:fld id="{7B28076C-CE04-4A00-BFAA-A90EA8355859}" type="slidenum">
              <a:rPr lang="en-US" smtClean="0"/>
              <a:pPr/>
              <a:t>10</a:t>
            </a:fld>
            <a:endParaRPr lang="en-US"/>
          </a:p>
        </p:txBody>
      </p:sp>
    </p:spTree>
    <p:extLst>
      <p:ext uri="{BB962C8B-B14F-4D97-AF65-F5344CB8AC3E}">
        <p14:creationId xmlns="" xmlns:p14="http://schemas.microsoft.com/office/powerpoint/2010/main" val="3860132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6BCAD9-CAAD-AA88-D2E6-883100C87E10}"/>
              </a:ext>
            </a:extLst>
          </p:cNvPr>
          <p:cNvSpPr>
            <a:spLocks noGrp="1"/>
          </p:cNvSpPr>
          <p:nvPr>
            <p:ph type="title"/>
          </p:nvPr>
        </p:nvSpPr>
        <p:spPr/>
        <p:txBody>
          <a:bodyPr/>
          <a:lstStyle/>
          <a:p>
            <a:r>
              <a:rPr lang="en-IN" dirty="0"/>
              <a:t>SAMLE OUTPUT</a:t>
            </a:r>
          </a:p>
        </p:txBody>
      </p:sp>
      <p:sp>
        <p:nvSpPr>
          <p:cNvPr id="4" name="Date Placeholder 3">
            <a:extLst>
              <a:ext uri="{FF2B5EF4-FFF2-40B4-BE49-F238E27FC236}">
                <a16:creationId xmlns="" xmlns:a16="http://schemas.microsoft.com/office/drawing/2014/main" id="{9ADBC18B-86F9-7AEB-FAC4-E298A37ACC1A}"/>
              </a:ext>
            </a:extLst>
          </p:cNvPr>
          <p:cNvSpPr>
            <a:spLocks noGrp="1"/>
          </p:cNvSpPr>
          <p:nvPr>
            <p:ph type="dt" sz="half" idx="10"/>
          </p:nvPr>
        </p:nvSpPr>
        <p:spPr/>
        <p:txBody>
          <a:bodyPr/>
          <a:lstStyle/>
          <a:p>
            <a:fld id="{EB7275DB-6D13-480B-AC77-F5019BDC5287}" type="datetime3">
              <a:rPr lang="en-US" smtClean="0"/>
              <a:pPr/>
              <a:t>29 October 2025</a:t>
            </a:fld>
            <a:endParaRPr lang="en-US"/>
          </a:p>
        </p:txBody>
      </p:sp>
      <p:sp>
        <p:nvSpPr>
          <p:cNvPr id="5" name="Footer Placeholder 4">
            <a:extLst>
              <a:ext uri="{FF2B5EF4-FFF2-40B4-BE49-F238E27FC236}">
                <a16:creationId xmlns="" xmlns:a16="http://schemas.microsoft.com/office/drawing/2014/main" id="{5242BD97-84D8-FC47-4E55-8C6B5A5770D7}"/>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 xmlns:a16="http://schemas.microsoft.com/office/drawing/2014/main" id="{FDE46136-50AB-F7CD-94CE-9EC304A5A960}"/>
              </a:ext>
            </a:extLst>
          </p:cNvPr>
          <p:cNvSpPr>
            <a:spLocks noGrp="1"/>
          </p:cNvSpPr>
          <p:nvPr>
            <p:ph type="sldNum" sz="quarter" idx="12"/>
          </p:nvPr>
        </p:nvSpPr>
        <p:spPr/>
        <p:txBody>
          <a:bodyPr/>
          <a:lstStyle/>
          <a:p>
            <a:fld id="{7B28076C-CE04-4A00-BFAA-A90EA8355859}" type="slidenum">
              <a:rPr lang="en-US" smtClean="0"/>
              <a:pPr/>
              <a:t>11</a:t>
            </a:fld>
            <a:endParaRPr lang="en-US"/>
          </a:p>
        </p:txBody>
      </p:sp>
      <p:pic>
        <p:nvPicPr>
          <p:cNvPr id="1026" name="Picture 2" descr="C:\Users\varsh\OneDrive\Pictures\Screenshots\Screenshot 2025-10-28 175905.png"/>
          <p:cNvPicPr>
            <a:picLocks noGrp="1" noChangeAspect="1" noChangeArrowheads="1"/>
          </p:cNvPicPr>
          <p:nvPr>
            <p:ph idx="1"/>
          </p:nvPr>
        </p:nvPicPr>
        <p:blipFill>
          <a:blip r:embed="rId2" cstate="print"/>
          <a:srcRect/>
          <a:stretch>
            <a:fillRect/>
          </a:stretch>
        </p:blipFill>
        <p:spPr bwMode="auto">
          <a:xfrm>
            <a:off x="571472" y="1428736"/>
            <a:ext cx="7929617" cy="4525963"/>
          </a:xfrm>
          <a:prstGeom prst="rect">
            <a:avLst/>
          </a:prstGeom>
          <a:noFill/>
        </p:spPr>
      </p:pic>
    </p:spTree>
    <p:extLst>
      <p:ext uri="{BB962C8B-B14F-4D97-AF65-F5344CB8AC3E}">
        <p14:creationId xmlns="" xmlns:p14="http://schemas.microsoft.com/office/powerpoint/2010/main" val="2726271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C5CB81-41EE-A976-14B9-3C26655A115E}"/>
              </a:ext>
            </a:extLst>
          </p:cNvPr>
          <p:cNvSpPr>
            <a:spLocks noGrp="1"/>
          </p:cNvSpPr>
          <p:nvPr>
            <p:ph type="ctrTitle"/>
          </p:nvPr>
        </p:nvSpPr>
        <p:spPr>
          <a:xfrm>
            <a:off x="685800" y="228600"/>
            <a:ext cx="7772400" cy="990600"/>
          </a:xfrm>
        </p:spPr>
        <p:txBody>
          <a:bodyPr/>
          <a:lstStyle/>
          <a:p>
            <a:r>
              <a:rPr lang="en-US" dirty="0"/>
              <a:t>SAMPLE OUTPUT</a:t>
            </a:r>
          </a:p>
        </p:txBody>
      </p:sp>
      <p:sp>
        <p:nvSpPr>
          <p:cNvPr id="3" name="Subtitle 2">
            <a:extLst>
              <a:ext uri="{FF2B5EF4-FFF2-40B4-BE49-F238E27FC236}">
                <a16:creationId xmlns="" xmlns:a16="http://schemas.microsoft.com/office/drawing/2014/main" id="{9B0D7E13-5A1F-2673-4B2A-F760536E2954}"/>
              </a:ext>
            </a:extLst>
          </p:cNvPr>
          <p:cNvSpPr>
            <a:spLocks noGrp="1"/>
          </p:cNvSpPr>
          <p:nvPr>
            <p:ph type="subTitle" idx="1"/>
          </p:nvPr>
        </p:nvSpPr>
        <p:spPr>
          <a:xfrm>
            <a:off x="685800" y="1524000"/>
            <a:ext cx="7772400" cy="4832350"/>
          </a:xfrm>
        </p:spPr>
        <p:txBody>
          <a:bodyPr/>
          <a:lstStyle/>
          <a:p>
            <a:endParaRPr lang="en-US" dirty="0"/>
          </a:p>
        </p:txBody>
      </p:sp>
      <p:sp>
        <p:nvSpPr>
          <p:cNvPr id="4" name="Date Placeholder 3">
            <a:extLst>
              <a:ext uri="{FF2B5EF4-FFF2-40B4-BE49-F238E27FC236}">
                <a16:creationId xmlns="" xmlns:a16="http://schemas.microsoft.com/office/drawing/2014/main" id="{73FA24EE-EA07-6708-F844-7AF3560D3F38}"/>
              </a:ext>
            </a:extLst>
          </p:cNvPr>
          <p:cNvSpPr>
            <a:spLocks noGrp="1"/>
          </p:cNvSpPr>
          <p:nvPr>
            <p:ph type="dt" sz="half" idx="10"/>
          </p:nvPr>
        </p:nvSpPr>
        <p:spPr/>
        <p:txBody>
          <a:bodyPr/>
          <a:lstStyle/>
          <a:p>
            <a:fld id="{B3BD94B3-44B9-44B7-85A7-F056FA607D46}" type="datetime3">
              <a:rPr lang="en-US" smtClean="0"/>
              <a:pPr/>
              <a:t>29 October 2025</a:t>
            </a:fld>
            <a:endParaRPr lang="en-US"/>
          </a:p>
        </p:txBody>
      </p:sp>
      <p:sp>
        <p:nvSpPr>
          <p:cNvPr id="5" name="Footer Placeholder 4">
            <a:extLst>
              <a:ext uri="{FF2B5EF4-FFF2-40B4-BE49-F238E27FC236}">
                <a16:creationId xmlns="" xmlns:a16="http://schemas.microsoft.com/office/drawing/2014/main" id="{00E3D491-C460-E56D-9744-6176CCB0747A}"/>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 xmlns:a16="http://schemas.microsoft.com/office/drawing/2014/main" id="{849A649F-C94B-83A9-4BCD-B2BE21CF0997}"/>
              </a:ext>
            </a:extLst>
          </p:cNvPr>
          <p:cNvSpPr>
            <a:spLocks noGrp="1"/>
          </p:cNvSpPr>
          <p:nvPr>
            <p:ph type="sldNum" sz="quarter" idx="12"/>
          </p:nvPr>
        </p:nvSpPr>
        <p:spPr/>
        <p:txBody>
          <a:bodyPr/>
          <a:lstStyle/>
          <a:p>
            <a:fld id="{7B28076C-CE04-4A00-BFAA-A90EA8355859}" type="slidenum">
              <a:rPr lang="en-US" smtClean="0"/>
              <a:pPr/>
              <a:t>12</a:t>
            </a:fld>
            <a:endParaRPr lang="en-US"/>
          </a:p>
        </p:txBody>
      </p:sp>
      <p:pic>
        <p:nvPicPr>
          <p:cNvPr id="2050" name="Picture 2" descr="C:\Users\varsh\OneDrive\Pictures\Screenshots\Screenshot 2025-10-28 175930.png"/>
          <p:cNvPicPr>
            <a:picLocks noChangeAspect="1" noChangeArrowheads="1"/>
          </p:cNvPicPr>
          <p:nvPr/>
        </p:nvPicPr>
        <p:blipFill>
          <a:blip r:embed="rId2"/>
          <a:srcRect/>
          <a:stretch>
            <a:fillRect/>
          </a:stretch>
        </p:blipFill>
        <p:spPr bwMode="auto">
          <a:xfrm>
            <a:off x="785786" y="1643050"/>
            <a:ext cx="7429552" cy="4429156"/>
          </a:xfrm>
          <a:prstGeom prst="rect">
            <a:avLst/>
          </a:prstGeom>
          <a:noFill/>
        </p:spPr>
      </p:pic>
    </p:spTree>
    <p:extLst>
      <p:ext uri="{BB962C8B-B14F-4D97-AF65-F5344CB8AC3E}">
        <p14:creationId xmlns="" xmlns:p14="http://schemas.microsoft.com/office/powerpoint/2010/main" val="2554520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OUTPUT</a:t>
            </a:r>
            <a:endParaRPr lang="en-US" dirty="0"/>
          </a:p>
        </p:txBody>
      </p:sp>
      <p:sp>
        <p:nvSpPr>
          <p:cNvPr id="3" name="Date Placeholder 2"/>
          <p:cNvSpPr>
            <a:spLocks noGrp="1"/>
          </p:cNvSpPr>
          <p:nvPr>
            <p:ph type="dt" sz="half" idx="10"/>
          </p:nvPr>
        </p:nvSpPr>
        <p:spPr/>
        <p:txBody>
          <a:bodyPr/>
          <a:lstStyle/>
          <a:p>
            <a:fld id="{B97CCCDB-4457-4C48-985F-BD1C33DF88D2}" type="datetime3">
              <a:rPr lang="en-US" smtClean="0"/>
              <a:pPr/>
              <a:t>29 October 2025</a:t>
            </a:fld>
            <a:endParaRPr lang="en-US"/>
          </a:p>
        </p:txBody>
      </p:sp>
      <p:sp>
        <p:nvSpPr>
          <p:cNvPr id="4" name="Footer Placeholder 3"/>
          <p:cNvSpPr>
            <a:spLocks noGrp="1"/>
          </p:cNvSpPr>
          <p:nvPr>
            <p:ph type="ftr" sz="quarter" idx="11"/>
          </p:nvPr>
        </p:nvSpPr>
        <p:spPr/>
        <p:txBody>
          <a:bodyPr/>
          <a:lstStyle/>
          <a:p>
            <a:r>
              <a:rPr lang="en-US" smtClean="0"/>
              <a:t>School of Computing - CSE</a:t>
            </a:r>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pPr/>
              <a:t>13</a:t>
            </a:fld>
            <a:endParaRPr lang="en-US"/>
          </a:p>
        </p:txBody>
      </p:sp>
      <p:pic>
        <p:nvPicPr>
          <p:cNvPr id="3074" name="Picture 2" descr="C:\Users\varsh\OneDrive\Pictures\Screenshots\Screenshot 2025-10-28 180014.png"/>
          <p:cNvPicPr>
            <a:picLocks noChangeAspect="1" noChangeArrowheads="1"/>
          </p:cNvPicPr>
          <p:nvPr/>
        </p:nvPicPr>
        <p:blipFill>
          <a:blip r:embed="rId2"/>
          <a:srcRect/>
          <a:stretch>
            <a:fillRect/>
          </a:stretch>
        </p:blipFill>
        <p:spPr bwMode="auto">
          <a:xfrm>
            <a:off x="571472" y="1428736"/>
            <a:ext cx="8001056" cy="4714908"/>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OUTPUT</a:t>
            </a:r>
            <a:endParaRPr lang="en-US" dirty="0"/>
          </a:p>
        </p:txBody>
      </p:sp>
      <p:sp>
        <p:nvSpPr>
          <p:cNvPr id="3" name="Date Placeholder 2"/>
          <p:cNvSpPr>
            <a:spLocks noGrp="1"/>
          </p:cNvSpPr>
          <p:nvPr>
            <p:ph type="dt" sz="half" idx="10"/>
          </p:nvPr>
        </p:nvSpPr>
        <p:spPr/>
        <p:txBody>
          <a:bodyPr/>
          <a:lstStyle/>
          <a:p>
            <a:fld id="{B97CCCDB-4457-4C48-985F-BD1C33DF88D2}" type="datetime3">
              <a:rPr lang="en-US" smtClean="0"/>
              <a:pPr/>
              <a:t>29 October 2025</a:t>
            </a:fld>
            <a:endParaRPr lang="en-US"/>
          </a:p>
        </p:txBody>
      </p:sp>
      <p:sp>
        <p:nvSpPr>
          <p:cNvPr id="4" name="Footer Placeholder 3"/>
          <p:cNvSpPr>
            <a:spLocks noGrp="1"/>
          </p:cNvSpPr>
          <p:nvPr>
            <p:ph type="ftr" sz="quarter" idx="11"/>
          </p:nvPr>
        </p:nvSpPr>
        <p:spPr/>
        <p:txBody>
          <a:bodyPr/>
          <a:lstStyle/>
          <a:p>
            <a:r>
              <a:rPr lang="en-US" smtClean="0"/>
              <a:t>School of Computing - CSE</a:t>
            </a:r>
            <a:endParaRPr lang="en-US"/>
          </a:p>
        </p:txBody>
      </p:sp>
      <p:sp>
        <p:nvSpPr>
          <p:cNvPr id="5" name="Slide Number Placeholder 4"/>
          <p:cNvSpPr>
            <a:spLocks noGrp="1"/>
          </p:cNvSpPr>
          <p:nvPr>
            <p:ph type="sldNum" sz="quarter" idx="12"/>
          </p:nvPr>
        </p:nvSpPr>
        <p:spPr/>
        <p:txBody>
          <a:bodyPr/>
          <a:lstStyle/>
          <a:p>
            <a:fld id="{7B28076C-CE04-4A00-BFAA-A90EA8355859}" type="slidenum">
              <a:rPr lang="en-US" smtClean="0"/>
              <a:pPr/>
              <a:t>14</a:t>
            </a:fld>
            <a:endParaRPr lang="en-US"/>
          </a:p>
        </p:txBody>
      </p:sp>
      <p:pic>
        <p:nvPicPr>
          <p:cNvPr id="4098" name="Picture 2" descr="C:\Users\varsh\OneDrive\Pictures\Screenshots\Screenshot 2025-10-28 180030.png"/>
          <p:cNvPicPr>
            <a:picLocks noChangeAspect="1" noChangeArrowheads="1"/>
          </p:cNvPicPr>
          <p:nvPr/>
        </p:nvPicPr>
        <p:blipFill>
          <a:blip r:embed="rId2"/>
          <a:srcRect/>
          <a:stretch>
            <a:fillRect/>
          </a:stretch>
        </p:blipFill>
        <p:spPr bwMode="auto">
          <a:xfrm>
            <a:off x="642910" y="1428736"/>
            <a:ext cx="7929618" cy="471490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C333DE-84D8-4E05-D9E4-12DB9B9F31C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 xmlns:a16="http://schemas.microsoft.com/office/drawing/2014/main" id="{9ADB966D-8F82-790D-8CF2-6222917B472A}"/>
              </a:ext>
            </a:extLst>
          </p:cNvPr>
          <p:cNvSpPr>
            <a:spLocks noGrp="1"/>
          </p:cNvSpPr>
          <p:nvPr>
            <p:ph idx="1"/>
          </p:nvPr>
        </p:nvSpPr>
        <p:spPr/>
        <p:txBody>
          <a:bodyPr>
            <a:normAutofit fontScale="92500" lnSpcReduction="10000"/>
          </a:bodyPr>
          <a:lstStyle/>
          <a:p>
            <a:r>
              <a:rPr lang="en-US" sz="2600" dirty="0" smtClean="0"/>
              <a:t>The </a:t>
            </a:r>
            <a:r>
              <a:rPr lang="en-US" sz="2600" b="1" dirty="0" err="1" smtClean="0"/>
              <a:t>PollSystem</a:t>
            </a:r>
            <a:r>
              <a:rPr lang="en-US" sz="2600" dirty="0" smtClean="0"/>
              <a:t> successfully enhances classroom interaction by allowing teachers and students to engage through real-time polls. It provides a simple, secure, and user-friendly platform developed using </a:t>
            </a:r>
            <a:r>
              <a:rPr lang="en-US" sz="2600" b="1" dirty="0" smtClean="0"/>
              <a:t>Python Flask</a:t>
            </a:r>
            <a:r>
              <a:rPr lang="en-US" sz="2600" dirty="0" smtClean="0"/>
              <a:t>, </a:t>
            </a:r>
            <a:r>
              <a:rPr lang="en-US" sz="2600" b="1" dirty="0" smtClean="0"/>
              <a:t>HTML/CSS</a:t>
            </a:r>
            <a:r>
              <a:rPr lang="en-US" sz="2600" dirty="0" smtClean="0"/>
              <a:t>, and </a:t>
            </a:r>
            <a:r>
              <a:rPr lang="en-US" sz="2600" b="1" dirty="0" err="1" smtClean="0"/>
              <a:t>MySQL</a:t>
            </a:r>
            <a:r>
              <a:rPr lang="en-US" sz="2600" dirty="0" smtClean="0"/>
              <a:t>, with </a:t>
            </a:r>
            <a:r>
              <a:rPr lang="en-US" sz="2600" b="1" dirty="0" smtClean="0"/>
              <a:t>Firebase Authentication</a:t>
            </a:r>
            <a:r>
              <a:rPr lang="en-US" sz="2600" dirty="0" smtClean="0"/>
              <a:t> for security.</a:t>
            </a:r>
          </a:p>
          <a:p>
            <a:r>
              <a:rPr lang="en-US" sz="2600" dirty="0" smtClean="0"/>
              <a:t>Usability testing showed that the system is easy to navigate, responsive, and effective in collecting instant feedback. By following </a:t>
            </a:r>
            <a:r>
              <a:rPr lang="en-US" sz="2600" b="1" dirty="0" smtClean="0"/>
              <a:t>Human-Computer Interaction (HCI)</a:t>
            </a:r>
            <a:r>
              <a:rPr lang="en-US" sz="2600" dirty="0" smtClean="0"/>
              <a:t> principles, </a:t>
            </a:r>
            <a:r>
              <a:rPr lang="en-US" sz="2600" dirty="0" err="1" smtClean="0"/>
              <a:t>PollSystem</a:t>
            </a:r>
            <a:r>
              <a:rPr lang="en-US" sz="2600" dirty="0" smtClean="0"/>
              <a:t> promotes active learning and better communication between teachers and students. Overall, it is a practical, scalable, and efficient solution for improving classroom engagement.</a:t>
            </a:r>
          </a:p>
          <a:p>
            <a:endParaRPr lang="en-IN" dirty="0"/>
          </a:p>
        </p:txBody>
      </p:sp>
      <p:sp>
        <p:nvSpPr>
          <p:cNvPr id="4" name="Date Placeholder 3">
            <a:extLst>
              <a:ext uri="{FF2B5EF4-FFF2-40B4-BE49-F238E27FC236}">
                <a16:creationId xmlns="" xmlns:a16="http://schemas.microsoft.com/office/drawing/2014/main" id="{F8AF4B03-44B3-3E5E-EC72-1B3DFFF8673E}"/>
              </a:ext>
            </a:extLst>
          </p:cNvPr>
          <p:cNvSpPr>
            <a:spLocks noGrp="1"/>
          </p:cNvSpPr>
          <p:nvPr>
            <p:ph type="dt" sz="half" idx="10"/>
          </p:nvPr>
        </p:nvSpPr>
        <p:spPr/>
        <p:txBody>
          <a:bodyPr/>
          <a:lstStyle/>
          <a:p>
            <a:fld id="{EB7275DB-6D13-480B-AC77-F5019BDC5287}" type="datetime3">
              <a:rPr lang="en-US" smtClean="0"/>
              <a:pPr/>
              <a:t>29 October 2025</a:t>
            </a:fld>
            <a:endParaRPr lang="en-US"/>
          </a:p>
        </p:txBody>
      </p:sp>
      <p:sp>
        <p:nvSpPr>
          <p:cNvPr id="5" name="Footer Placeholder 4">
            <a:extLst>
              <a:ext uri="{FF2B5EF4-FFF2-40B4-BE49-F238E27FC236}">
                <a16:creationId xmlns="" xmlns:a16="http://schemas.microsoft.com/office/drawing/2014/main" id="{3D2F2F1E-4C64-E460-D7E3-7661FCF49DC8}"/>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 xmlns:a16="http://schemas.microsoft.com/office/drawing/2014/main" id="{5514A90C-824B-5390-5A2A-D615AF0AC168}"/>
              </a:ext>
            </a:extLst>
          </p:cNvPr>
          <p:cNvSpPr>
            <a:spLocks noGrp="1"/>
          </p:cNvSpPr>
          <p:nvPr>
            <p:ph type="sldNum" sz="quarter" idx="12"/>
          </p:nvPr>
        </p:nvSpPr>
        <p:spPr/>
        <p:txBody>
          <a:bodyPr/>
          <a:lstStyle/>
          <a:p>
            <a:fld id="{7B28076C-CE04-4A00-BFAA-A90EA8355859}" type="slidenum">
              <a:rPr lang="en-US" smtClean="0"/>
              <a:pPr/>
              <a:t>15</a:t>
            </a:fld>
            <a:endParaRPr lang="en-US"/>
          </a:p>
        </p:txBody>
      </p:sp>
    </p:spTree>
    <p:extLst>
      <p:ext uri="{BB962C8B-B14F-4D97-AF65-F5344CB8AC3E}">
        <p14:creationId xmlns="" xmlns:p14="http://schemas.microsoft.com/office/powerpoint/2010/main" val="2801600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4A6C47-3E68-39A1-B7F3-2638D60F9439}"/>
              </a:ext>
            </a:extLst>
          </p:cNvPr>
          <p:cNvSpPr>
            <a:spLocks noGrp="1"/>
          </p:cNvSpPr>
          <p:nvPr>
            <p:ph type="ctrTitle"/>
          </p:nvPr>
        </p:nvSpPr>
        <p:spPr>
          <a:xfrm>
            <a:off x="685800" y="-152400"/>
            <a:ext cx="7772400" cy="1851025"/>
          </a:xfrm>
        </p:spPr>
        <p:txBody>
          <a:bodyPr/>
          <a:lstStyle/>
          <a:p>
            <a:r>
              <a:rPr lang="en-US" dirty="0"/>
              <a:t>THANK YOU</a:t>
            </a:r>
            <a:endParaRPr lang="en-IN" dirty="0"/>
          </a:p>
        </p:txBody>
      </p:sp>
      <p:sp>
        <p:nvSpPr>
          <p:cNvPr id="3" name="Subtitle 2">
            <a:extLst>
              <a:ext uri="{FF2B5EF4-FFF2-40B4-BE49-F238E27FC236}">
                <a16:creationId xmlns="" xmlns:a16="http://schemas.microsoft.com/office/drawing/2014/main" id="{7D310245-780F-DB8F-E312-0CFAF003075B}"/>
              </a:ext>
            </a:extLst>
          </p:cNvPr>
          <p:cNvSpPr>
            <a:spLocks noGrp="1"/>
          </p:cNvSpPr>
          <p:nvPr>
            <p:ph type="subTitle" idx="1"/>
          </p:nvPr>
        </p:nvSpPr>
        <p:spPr>
          <a:xfrm>
            <a:off x="419100" y="2362200"/>
            <a:ext cx="8305800" cy="1524000"/>
          </a:xfrm>
        </p:spPr>
        <p:txBody>
          <a:bodyPr>
            <a:normAutofit fontScale="92500"/>
          </a:bodyPr>
          <a:lstStyle/>
          <a:p>
            <a:r>
              <a:rPr lang="en-IN" dirty="0">
                <a:solidFill>
                  <a:schemeClr val="tx1">
                    <a:lumMod val="95000"/>
                    <a:lumOff val="5000"/>
                  </a:schemeClr>
                </a:solidFill>
              </a:rPr>
              <a:t>We thank God, Our Department, Panel Members, Supportive Professors and all Technical and </a:t>
            </a:r>
            <a:r>
              <a:rPr lang="en-IN" sz="3500" dirty="0">
                <a:solidFill>
                  <a:schemeClr val="tx1">
                    <a:lumMod val="95000"/>
                    <a:lumOff val="5000"/>
                  </a:schemeClr>
                </a:solidFill>
              </a:rPr>
              <a:t>non</a:t>
            </a:r>
            <a:r>
              <a:rPr lang="en-IN" dirty="0">
                <a:solidFill>
                  <a:schemeClr val="tx1">
                    <a:lumMod val="95000"/>
                    <a:lumOff val="5000"/>
                  </a:schemeClr>
                </a:solidFill>
              </a:rPr>
              <a:t> Technical staff who helped us in our Project.</a:t>
            </a:r>
          </a:p>
        </p:txBody>
      </p:sp>
      <p:sp>
        <p:nvSpPr>
          <p:cNvPr id="4" name="Date Placeholder 3">
            <a:extLst>
              <a:ext uri="{FF2B5EF4-FFF2-40B4-BE49-F238E27FC236}">
                <a16:creationId xmlns="" xmlns:a16="http://schemas.microsoft.com/office/drawing/2014/main" id="{00A99F3D-A1F7-F942-D214-D512A3AC52DD}"/>
              </a:ext>
            </a:extLst>
          </p:cNvPr>
          <p:cNvSpPr>
            <a:spLocks noGrp="1"/>
          </p:cNvSpPr>
          <p:nvPr>
            <p:ph type="dt" sz="half" idx="10"/>
          </p:nvPr>
        </p:nvSpPr>
        <p:spPr/>
        <p:txBody>
          <a:bodyPr/>
          <a:lstStyle/>
          <a:p>
            <a:fld id="{B3BD94B3-44B9-44B7-85A7-F056FA607D46}" type="datetime3">
              <a:rPr lang="en-US" smtClean="0"/>
              <a:pPr/>
              <a:t>29 October 2025</a:t>
            </a:fld>
            <a:endParaRPr lang="en-US"/>
          </a:p>
        </p:txBody>
      </p:sp>
      <p:sp>
        <p:nvSpPr>
          <p:cNvPr id="5" name="Footer Placeholder 4">
            <a:extLst>
              <a:ext uri="{FF2B5EF4-FFF2-40B4-BE49-F238E27FC236}">
                <a16:creationId xmlns="" xmlns:a16="http://schemas.microsoft.com/office/drawing/2014/main" id="{A1C9AE10-0F16-DA7E-AD68-0069A3E2AA7C}"/>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 xmlns:a16="http://schemas.microsoft.com/office/drawing/2014/main" id="{F61D96EB-633C-14B0-A1A9-B692B6A5232D}"/>
              </a:ext>
            </a:extLst>
          </p:cNvPr>
          <p:cNvSpPr>
            <a:spLocks noGrp="1"/>
          </p:cNvSpPr>
          <p:nvPr>
            <p:ph type="sldNum" sz="quarter" idx="12"/>
          </p:nvPr>
        </p:nvSpPr>
        <p:spPr/>
        <p:txBody>
          <a:bodyPr/>
          <a:lstStyle/>
          <a:p>
            <a:fld id="{7B28076C-CE04-4A00-BFAA-A90EA8355859}" type="slidenum">
              <a:rPr lang="en-US" smtClean="0"/>
              <a:pPr/>
              <a:t>16</a:t>
            </a:fld>
            <a:endParaRPr lang="en-US"/>
          </a:p>
        </p:txBody>
      </p:sp>
    </p:spTree>
    <p:extLst>
      <p:ext uri="{BB962C8B-B14F-4D97-AF65-F5344CB8AC3E}">
        <p14:creationId xmlns="" xmlns:p14="http://schemas.microsoft.com/office/powerpoint/2010/main" val="3307752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ABSTRACT</a:t>
            </a:r>
          </a:p>
        </p:txBody>
      </p:sp>
      <p:sp>
        <p:nvSpPr>
          <p:cNvPr id="3" name="Content Placeholder 2"/>
          <p:cNvSpPr>
            <a:spLocks noGrp="1"/>
          </p:cNvSpPr>
          <p:nvPr>
            <p:ph idx="1"/>
          </p:nvPr>
        </p:nvSpPr>
        <p:spPr>
          <a:xfrm>
            <a:off x="457200" y="1600993"/>
            <a:ext cx="8229600" cy="4525963"/>
          </a:xfrm>
        </p:spPr>
        <p:txBody>
          <a:bodyPr>
            <a:noAutofit/>
          </a:bodyPr>
          <a:lstStyle/>
          <a:p>
            <a:r>
              <a:rPr lang="en-US" sz="2400" dirty="0" err="1" smtClean="0"/>
              <a:t>PollSystem</a:t>
            </a:r>
            <a:r>
              <a:rPr lang="en-US" sz="2400" dirty="0" smtClean="0"/>
              <a:t> is a web-based interactive polling application developed using </a:t>
            </a:r>
            <a:r>
              <a:rPr lang="en-US" sz="2400" b="1" dirty="0" smtClean="0"/>
              <a:t>React.js</a:t>
            </a:r>
            <a:r>
              <a:rPr lang="en-US" sz="2400" dirty="0" smtClean="0"/>
              <a:t>, </a:t>
            </a:r>
            <a:r>
              <a:rPr lang="en-US" sz="2400" b="1" dirty="0" smtClean="0"/>
              <a:t>Python Flask</a:t>
            </a:r>
            <a:r>
              <a:rPr lang="en-US" sz="2400" dirty="0" smtClean="0"/>
              <a:t>, and </a:t>
            </a:r>
            <a:r>
              <a:rPr lang="en-US" sz="2400" b="1" dirty="0" err="1" smtClean="0"/>
              <a:t>MySQL</a:t>
            </a:r>
            <a:r>
              <a:rPr lang="en-US" sz="2400" dirty="0" smtClean="0"/>
              <a:t>, with </a:t>
            </a:r>
            <a:r>
              <a:rPr lang="en-US" sz="2400" b="1" dirty="0" smtClean="0"/>
              <a:t>Firebase Authentication</a:t>
            </a:r>
            <a:r>
              <a:rPr lang="en-US" sz="2400" dirty="0" smtClean="0"/>
              <a:t> for secure, role-based access. It enables teachers to create and manage live classroom polls while allowing students to participate easily and view real-time results through </a:t>
            </a:r>
            <a:r>
              <a:rPr lang="en-US" sz="2400" b="1" dirty="0" smtClean="0"/>
              <a:t>Chart.js</a:t>
            </a:r>
            <a:r>
              <a:rPr lang="en-US" sz="2400" dirty="0" smtClean="0"/>
              <a:t> visualizations</a:t>
            </a:r>
          </a:p>
          <a:p>
            <a:r>
              <a:rPr lang="en-US" sz="2400" dirty="0" smtClean="0"/>
              <a:t>Designed following </a:t>
            </a:r>
            <a:r>
              <a:rPr lang="en-US" sz="2400" b="1" dirty="0" smtClean="0"/>
              <a:t>Human-Computer Interaction (HCI)</a:t>
            </a:r>
            <a:r>
              <a:rPr lang="en-US" sz="2400" dirty="0" smtClean="0"/>
              <a:t> principles, the system focuses on simplicity, usability, and responsiveness. Usability testing and surveys revealed that users found it intuitive and efficient, enhancing classroom engagement, active learning, and instant feedback between teachers and students..</a:t>
            </a:r>
            <a:endParaRPr lang="en-US" sz="2400" dirty="0"/>
          </a:p>
        </p:txBody>
      </p:sp>
      <p:sp>
        <p:nvSpPr>
          <p:cNvPr id="4" name="Date Placeholder 3"/>
          <p:cNvSpPr>
            <a:spLocks noGrp="1"/>
          </p:cNvSpPr>
          <p:nvPr>
            <p:ph type="dt" sz="half" idx="10"/>
          </p:nvPr>
        </p:nvSpPr>
        <p:spPr/>
        <p:txBody>
          <a:bodyPr/>
          <a:lstStyle/>
          <a:p>
            <a:fld id="{EB7275DB-6D13-480B-AC77-F5019BDC5287}" type="datetime3">
              <a:rPr lang="en-US" smtClean="0"/>
              <a:pPr/>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EXISTING SYSYTEM</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pPr/>
              <a:t>3</a:t>
            </a:fld>
            <a:endParaRPr lang="en-US" dirty="0"/>
          </a:p>
        </p:txBody>
      </p:sp>
      <p:sp>
        <p:nvSpPr>
          <p:cNvPr id="4" name="Content Placeholder 3"/>
          <p:cNvSpPr>
            <a:spLocks noGrp="1"/>
          </p:cNvSpPr>
          <p:nvPr>
            <p:ph idx="1"/>
          </p:nvPr>
        </p:nvSpPr>
        <p:spPr/>
        <p:txBody>
          <a:bodyPr>
            <a:normAutofit fontScale="92500"/>
          </a:bodyPr>
          <a:lstStyle/>
          <a:p>
            <a:r>
              <a:rPr lang="en-US" sz="2400" dirty="0" smtClean="0"/>
              <a:t>In </a:t>
            </a:r>
            <a:r>
              <a:rPr lang="en-US" sz="2400" dirty="0" smtClean="0"/>
              <a:t>traditional classrooms, student participation is often minimal, with teachers relying on verbal questioning or manual surveys. Existing poll tools like </a:t>
            </a:r>
            <a:r>
              <a:rPr lang="en-US" sz="2400" dirty="0" err="1" smtClean="0"/>
              <a:t>Mentimeter</a:t>
            </a:r>
            <a:r>
              <a:rPr lang="en-US" sz="2400" dirty="0" smtClean="0"/>
              <a:t> or </a:t>
            </a:r>
            <a:r>
              <a:rPr lang="en-US" sz="2400" dirty="0" err="1" smtClean="0"/>
              <a:t>Kahoot</a:t>
            </a:r>
            <a:r>
              <a:rPr lang="en-US" sz="2400" dirty="0" smtClean="0"/>
              <a:t> may provide interactivity but often require paid subscriptions, high-speed internet, or complex setup, limiting their accessibility in educational institutions with budget or resource constraints.</a:t>
            </a:r>
          </a:p>
          <a:p>
            <a:r>
              <a:rPr lang="en-US" sz="2400" dirty="0" smtClean="0"/>
              <a:t>Most existing polling systems have </a:t>
            </a:r>
            <a:r>
              <a:rPr lang="en-US" sz="2400" b="1" dirty="0" smtClean="0"/>
              <a:t>complex interfaces</a:t>
            </a:r>
            <a:r>
              <a:rPr lang="en-US" sz="2400" dirty="0" smtClean="0"/>
              <a:t>, </a:t>
            </a:r>
            <a:r>
              <a:rPr lang="en-US" sz="2400" b="1" dirty="0" smtClean="0"/>
              <a:t>restricted customization</a:t>
            </a:r>
            <a:r>
              <a:rPr lang="en-US" sz="2400" dirty="0" smtClean="0"/>
              <a:t>, and </a:t>
            </a:r>
            <a:r>
              <a:rPr lang="en-US" sz="2400" b="1" dirty="0" smtClean="0"/>
              <a:t>limited device compatibility</a:t>
            </a:r>
            <a:r>
              <a:rPr lang="en-US" sz="2400" dirty="0" smtClean="0"/>
              <a:t>. They may not fully adhere to </a:t>
            </a:r>
            <a:r>
              <a:rPr lang="en-US" sz="2400" b="1" dirty="0" smtClean="0"/>
              <a:t>Human-Computer Interaction (HCI)</a:t>
            </a:r>
            <a:r>
              <a:rPr lang="en-US" sz="2400" dirty="0" smtClean="0"/>
              <a:t> principles such as simplicity, accessibility, and responsive design, leading to usability challenges for both teachers and students. Additionally, real-time result visualization and secure role-based access are not always well-integrated in these tools.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PROPOSED SYSTEM</a:t>
            </a:r>
          </a:p>
        </p:txBody>
      </p:sp>
      <p:sp>
        <p:nvSpPr>
          <p:cNvPr id="3" name="Content Placeholder 2"/>
          <p:cNvSpPr>
            <a:spLocks noGrp="1"/>
          </p:cNvSpPr>
          <p:nvPr>
            <p:ph idx="1"/>
          </p:nvPr>
        </p:nvSpPr>
        <p:spPr>
          <a:xfrm>
            <a:off x="457200" y="1371600"/>
            <a:ext cx="8229600" cy="5105400"/>
          </a:xfrm>
        </p:spPr>
        <p:txBody>
          <a:bodyPr>
            <a:noAutofit/>
          </a:bodyPr>
          <a:lstStyle/>
          <a:p>
            <a:pPr algn="just"/>
            <a:r>
              <a:rPr lang="en-US" sz="2400" dirty="0" smtClean="0"/>
              <a:t>The proposed </a:t>
            </a:r>
            <a:r>
              <a:rPr lang="en-US" sz="2400" b="1" dirty="0" err="1" smtClean="0"/>
              <a:t>PollSystem</a:t>
            </a:r>
            <a:r>
              <a:rPr lang="en-US" sz="2400" dirty="0" smtClean="0"/>
              <a:t> introduces a simple, responsive, and accessible web-based application that enhances classroom engagement through live polls. It allows </a:t>
            </a:r>
            <a:r>
              <a:rPr lang="en-US" sz="2400" b="1" dirty="0" smtClean="0"/>
              <a:t>teachers</a:t>
            </a:r>
            <a:r>
              <a:rPr lang="en-US" sz="2400" dirty="0" smtClean="0"/>
              <a:t> to create, edit, and monitor polls via an intuitive dashboard, while </a:t>
            </a:r>
            <a:r>
              <a:rPr lang="en-US" sz="2400" b="1" dirty="0" smtClean="0"/>
              <a:t>students</a:t>
            </a:r>
            <a:r>
              <a:rPr lang="en-US" sz="2400" dirty="0" smtClean="0"/>
              <a:t> can easily participate and view results in real time through interactive </a:t>
            </a:r>
            <a:r>
              <a:rPr lang="en-US" sz="2400" b="1" dirty="0" smtClean="0"/>
              <a:t>Chart.js</a:t>
            </a:r>
            <a:r>
              <a:rPr lang="en-US" sz="2400" dirty="0" smtClean="0"/>
              <a:t> visualizations.</a:t>
            </a:r>
          </a:p>
          <a:p>
            <a:pPr algn="just"/>
            <a:r>
              <a:rPr lang="en-US" sz="2400" dirty="0" smtClean="0"/>
              <a:t>Built using </a:t>
            </a:r>
            <a:r>
              <a:rPr lang="en-US" sz="2400" b="1" dirty="0" smtClean="0"/>
              <a:t>Python Flask</a:t>
            </a:r>
            <a:r>
              <a:rPr lang="en-US" sz="2400" dirty="0" smtClean="0"/>
              <a:t>, </a:t>
            </a:r>
            <a:r>
              <a:rPr lang="en-US" sz="2400" b="1" dirty="0" smtClean="0"/>
              <a:t>React.js</a:t>
            </a:r>
            <a:r>
              <a:rPr lang="en-US" sz="2400" dirty="0" smtClean="0"/>
              <a:t>, and </a:t>
            </a:r>
            <a:r>
              <a:rPr lang="en-US" sz="2400" b="1" dirty="0" err="1" smtClean="0"/>
              <a:t>MySQL</a:t>
            </a:r>
            <a:r>
              <a:rPr lang="en-US" sz="2400" dirty="0" smtClean="0"/>
              <a:t>, the system ensures secure </a:t>
            </a:r>
            <a:r>
              <a:rPr lang="en-US" sz="2400" b="1" dirty="0" smtClean="0"/>
              <a:t>role-based access</a:t>
            </a:r>
            <a:r>
              <a:rPr lang="en-US" sz="2400" dirty="0" smtClean="0"/>
              <a:t> with </a:t>
            </a:r>
            <a:r>
              <a:rPr lang="en-US" sz="2400" b="1" dirty="0" smtClean="0"/>
              <a:t>Firebase Authentication</a:t>
            </a:r>
            <a:r>
              <a:rPr lang="en-US" sz="2400" dirty="0" smtClean="0"/>
              <a:t>. It follows </a:t>
            </a:r>
            <a:r>
              <a:rPr lang="en-US" sz="2400" b="1" dirty="0" smtClean="0"/>
              <a:t>Human-Computer Interaction (HCI)</a:t>
            </a:r>
            <a:r>
              <a:rPr lang="en-US" sz="2400" dirty="0" smtClean="0"/>
              <a:t> principles—focusing on usability, consistency, and responsiveness across devices. The modular design also supports future extensions like quiz modes, anonymous voting, and advanced analytics, making it a scalable and efficient classroom engagement tool.</a:t>
            </a:r>
            <a:endParaRPr lang="en-US" sz="24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7B28076C-CE04-4A00-BFAA-A90EA83558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C6A656-A735-446D-AB40-E60220E77E7C}"/>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 xmlns:a16="http://schemas.microsoft.com/office/drawing/2014/main" id="{806CE6AA-A373-32E2-34B4-ED20243D7D3B}"/>
              </a:ext>
            </a:extLst>
          </p:cNvPr>
          <p:cNvSpPr>
            <a:spLocks noGrp="1"/>
          </p:cNvSpPr>
          <p:nvPr>
            <p:ph idx="1"/>
          </p:nvPr>
        </p:nvSpPr>
        <p:spPr/>
        <p:txBody>
          <a:bodyPr>
            <a:normAutofit fontScale="70000" lnSpcReduction="20000"/>
          </a:bodyPr>
          <a:lstStyle/>
          <a:p>
            <a:r>
              <a:rPr lang="en-US" b="1" dirty="0" smtClean="0"/>
              <a:t>Enhanced Classroom Engagement:</a:t>
            </a:r>
            <a:r>
              <a:rPr lang="en-US" dirty="0" smtClean="0"/>
              <a:t/>
            </a:r>
            <a:br>
              <a:rPr lang="en-US" dirty="0" smtClean="0"/>
            </a:br>
            <a:r>
              <a:rPr lang="en-US" dirty="0" smtClean="0"/>
              <a:t>Encourages active participation by allowing students to respond to live polls and view instant results, making learning more interactive and enjoyable.</a:t>
            </a:r>
          </a:p>
          <a:p>
            <a:r>
              <a:rPr lang="en-US" b="1" dirty="0" smtClean="0"/>
              <a:t>User-Friendly Interface:</a:t>
            </a:r>
            <a:r>
              <a:rPr lang="en-US" dirty="0" smtClean="0"/>
              <a:t/>
            </a:r>
            <a:br>
              <a:rPr lang="en-US" dirty="0" smtClean="0"/>
            </a:br>
            <a:r>
              <a:rPr lang="en-US" dirty="0" smtClean="0"/>
              <a:t>Designed with </a:t>
            </a:r>
            <a:r>
              <a:rPr lang="en-US" b="1" dirty="0" smtClean="0"/>
              <a:t>HCI principles</a:t>
            </a:r>
            <a:r>
              <a:rPr lang="en-US" dirty="0" smtClean="0"/>
              <a:t>, ensuring simplicity, easy navigation, and responsiveness across all devices (desktop, tablet, and mobile).</a:t>
            </a:r>
          </a:p>
          <a:p>
            <a:r>
              <a:rPr lang="en-US" b="1" dirty="0" smtClean="0"/>
              <a:t>Real-Time Feedback:</a:t>
            </a:r>
            <a:r>
              <a:rPr lang="en-US" dirty="0" smtClean="0"/>
              <a:t/>
            </a:r>
            <a:br>
              <a:rPr lang="en-US" dirty="0" smtClean="0"/>
            </a:br>
            <a:r>
              <a:rPr lang="en-US" dirty="0" smtClean="0"/>
              <a:t>Teachers receive immediate insights through live </a:t>
            </a:r>
            <a:r>
              <a:rPr lang="en-US" b="1" dirty="0" smtClean="0"/>
              <a:t>Chart.js</a:t>
            </a:r>
            <a:r>
              <a:rPr lang="en-US" dirty="0" smtClean="0"/>
              <a:t> visualizations, helping them assess understanding and adjust teaching strategies instantly.</a:t>
            </a:r>
          </a:p>
          <a:p>
            <a:r>
              <a:rPr lang="en-US" b="1" dirty="0" smtClean="0"/>
              <a:t>Secure Role-Based Access:</a:t>
            </a:r>
            <a:r>
              <a:rPr lang="en-US" dirty="0" smtClean="0"/>
              <a:t/>
            </a:r>
            <a:br>
              <a:rPr lang="en-US" dirty="0" smtClean="0"/>
            </a:br>
            <a:r>
              <a:rPr lang="en-US" b="1" dirty="0" smtClean="0"/>
              <a:t>Firebase Authentication</a:t>
            </a:r>
            <a:r>
              <a:rPr lang="en-US" dirty="0" smtClean="0"/>
              <a:t> ensures that only authorized users (teachers and students) access specific functionalities, maintaining system security and data integrity.</a:t>
            </a:r>
          </a:p>
          <a:p>
            <a:endParaRPr lang="en-US" dirty="0"/>
          </a:p>
        </p:txBody>
      </p:sp>
      <p:sp>
        <p:nvSpPr>
          <p:cNvPr id="4" name="Date Placeholder 3">
            <a:extLst>
              <a:ext uri="{FF2B5EF4-FFF2-40B4-BE49-F238E27FC236}">
                <a16:creationId xmlns="" xmlns:a16="http://schemas.microsoft.com/office/drawing/2014/main" id="{E7A63CD1-339E-8220-36D8-7CF294A61649}"/>
              </a:ext>
            </a:extLst>
          </p:cNvPr>
          <p:cNvSpPr>
            <a:spLocks noGrp="1"/>
          </p:cNvSpPr>
          <p:nvPr>
            <p:ph type="dt" sz="half" idx="10"/>
          </p:nvPr>
        </p:nvSpPr>
        <p:spPr/>
        <p:txBody>
          <a:bodyPr/>
          <a:lstStyle/>
          <a:p>
            <a:fld id="{EB7275DB-6D13-480B-AC77-F5019BDC5287}" type="datetime3">
              <a:rPr lang="en-US" smtClean="0"/>
              <a:pPr/>
              <a:t>29 October 2025</a:t>
            </a:fld>
            <a:endParaRPr lang="en-US"/>
          </a:p>
        </p:txBody>
      </p:sp>
      <p:sp>
        <p:nvSpPr>
          <p:cNvPr id="5" name="Footer Placeholder 4">
            <a:extLst>
              <a:ext uri="{FF2B5EF4-FFF2-40B4-BE49-F238E27FC236}">
                <a16:creationId xmlns="" xmlns:a16="http://schemas.microsoft.com/office/drawing/2014/main" id="{0ACDDD47-CB68-0F40-A95B-50556C1AD91E}"/>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 xmlns:a16="http://schemas.microsoft.com/office/drawing/2014/main" id="{F19CD493-09A7-A7B0-BF4D-871EC64D67DA}"/>
              </a:ext>
            </a:extLst>
          </p:cNvPr>
          <p:cNvSpPr>
            <a:spLocks noGrp="1"/>
          </p:cNvSpPr>
          <p:nvPr>
            <p:ph type="sldNum" sz="quarter" idx="12"/>
          </p:nvPr>
        </p:nvSpPr>
        <p:spPr/>
        <p:txBody>
          <a:bodyPr/>
          <a:lstStyle/>
          <a:p>
            <a:fld id="{7B28076C-CE04-4A00-BFAA-A90EA8355859}" type="slidenum">
              <a:rPr lang="en-US" smtClean="0"/>
              <a:pPr/>
              <a:t>5</a:t>
            </a:fld>
            <a:endParaRPr lang="en-US"/>
          </a:p>
        </p:txBody>
      </p:sp>
    </p:spTree>
    <p:extLst>
      <p:ext uri="{BB962C8B-B14F-4D97-AF65-F5344CB8AC3E}">
        <p14:creationId xmlns="" xmlns:p14="http://schemas.microsoft.com/office/powerpoint/2010/main" val="2079338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A10F32-0DA0-E3B4-148D-14A6FFEC8B65}"/>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 xmlns:a16="http://schemas.microsoft.com/office/drawing/2014/main" id="{07E08938-8D5E-F6C9-D416-172FF28F6EC6}"/>
              </a:ext>
            </a:extLst>
          </p:cNvPr>
          <p:cNvSpPr>
            <a:spLocks noGrp="1"/>
          </p:cNvSpPr>
          <p:nvPr>
            <p:ph idx="1"/>
          </p:nvPr>
        </p:nvSpPr>
        <p:spPr>
          <a:xfrm>
            <a:off x="457200" y="1600200"/>
            <a:ext cx="8229600" cy="5029200"/>
          </a:xfrm>
        </p:spPr>
        <p:txBody>
          <a:bodyPr>
            <a:noAutofit/>
          </a:bodyPr>
          <a:lstStyle/>
          <a:p>
            <a:r>
              <a:rPr lang="en-US" sz="2000" b="1" dirty="0" smtClean="0"/>
              <a:t>Internet Dependency:</a:t>
            </a:r>
            <a:r>
              <a:rPr lang="en-US" sz="2000" dirty="0" smtClean="0"/>
              <a:t/>
            </a:r>
            <a:br>
              <a:rPr lang="en-US" sz="2000" dirty="0" smtClean="0"/>
            </a:br>
            <a:r>
              <a:rPr lang="en-US" sz="2000" dirty="0" smtClean="0"/>
              <a:t>The system requires a stable internet connection for real-time polling and result updates. Poor connectivity may delay responses or result visualization.</a:t>
            </a:r>
          </a:p>
          <a:p>
            <a:r>
              <a:rPr lang="en-US" sz="2000" b="1" dirty="0" smtClean="0"/>
              <a:t>Limited Offline Functionality:</a:t>
            </a:r>
            <a:r>
              <a:rPr lang="en-US" sz="2000" dirty="0" smtClean="0"/>
              <a:t/>
            </a:r>
            <a:br>
              <a:rPr lang="en-US" sz="2000" dirty="0" smtClean="0"/>
            </a:br>
            <a:r>
              <a:rPr lang="en-US" sz="2000" dirty="0" smtClean="0"/>
              <a:t>Users cannot create or participate in polls without internet access since all operations depend on the online server and database.</a:t>
            </a:r>
          </a:p>
          <a:p>
            <a:r>
              <a:rPr lang="en-US" sz="2000" b="1" dirty="0" smtClean="0"/>
              <a:t>Server Load Issues:</a:t>
            </a:r>
            <a:r>
              <a:rPr lang="en-US" sz="2000" dirty="0" smtClean="0"/>
              <a:t/>
            </a:r>
            <a:br>
              <a:rPr lang="en-US" sz="2000" dirty="0" smtClean="0"/>
            </a:br>
            <a:r>
              <a:rPr lang="en-US" sz="2000" dirty="0" smtClean="0"/>
              <a:t>During large classroom sessions with many simultaneous submissions, the system performance may slow down or face delays without proper optimization.</a:t>
            </a:r>
          </a:p>
          <a:p>
            <a:r>
              <a:rPr lang="en-US" sz="2000" b="1" dirty="0" smtClean="0"/>
              <a:t>Limited Interface Customization:</a:t>
            </a:r>
            <a:r>
              <a:rPr lang="en-US" sz="2000" dirty="0" smtClean="0"/>
              <a:t/>
            </a:r>
            <a:br>
              <a:rPr lang="en-US" sz="2000" dirty="0" smtClean="0"/>
            </a:br>
            <a:r>
              <a:rPr lang="en-US" sz="2000" dirty="0" smtClean="0"/>
              <a:t>While the interface is user-friendly, customization options such as themes, advanced analytics, or poll templates are currently limited.</a:t>
            </a:r>
          </a:p>
          <a:p>
            <a:endParaRPr lang="en-US" sz="2500" dirty="0"/>
          </a:p>
        </p:txBody>
      </p:sp>
      <p:sp>
        <p:nvSpPr>
          <p:cNvPr id="4" name="Date Placeholder 3">
            <a:extLst>
              <a:ext uri="{FF2B5EF4-FFF2-40B4-BE49-F238E27FC236}">
                <a16:creationId xmlns="" xmlns:a16="http://schemas.microsoft.com/office/drawing/2014/main" id="{8A905FAC-90B6-61EF-1AB9-49105761DC6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 xmlns:a16="http://schemas.microsoft.com/office/drawing/2014/main" id="{D4B63859-2D01-5E84-4FCB-192789DCFD04}"/>
              </a:ext>
            </a:extLst>
          </p:cNvPr>
          <p:cNvSpPr>
            <a:spLocks noGrp="1"/>
          </p:cNvSpPr>
          <p:nvPr>
            <p:ph type="ftr" sz="quarter" idx="11"/>
          </p:nvPr>
        </p:nvSpPr>
        <p:spPr/>
        <p:txBody>
          <a:bodyPr/>
          <a:lstStyle/>
          <a:p>
            <a:r>
              <a:rPr lang="en-US" dirty="0"/>
              <a:t>School of Computing - CSE</a:t>
            </a:r>
          </a:p>
        </p:txBody>
      </p:sp>
      <p:sp>
        <p:nvSpPr>
          <p:cNvPr id="6" name="Slide Number Placeholder 5">
            <a:extLst>
              <a:ext uri="{FF2B5EF4-FFF2-40B4-BE49-F238E27FC236}">
                <a16:creationId xmlns="" xmlns:a16="http://schemas.microsoft.com/office/drawing/2014/main" id="{16ED49FB-219E-1933-7CEE-0806FDDA1D6C}"/>
              </a:ext>
            </a:extLst>
          </p:cNvPr>
          <p:cNvSpPr>
            <a:spLocks noGrp="1"/>
          </p:cNvSpPr>
          <p:nvPr>
            <p:ph type="sldNum" sz="quarter" idx="12"/>
          </p:nvPr>
        </p:nvSpPr>
        <p:spPr/>
        <p:txBody>
          <a:bodyPr/>
          <a:lstStyle/>
          <a:p>
            <a:fld id="{7B28076C-CE04-4A00-BFAA-A90EA8355859}" type="slidenum">
              <a:rPr lang="en-US" smtClean="0"/>
              <a:pPr/>
              <a:t>6</a:t>
            </a:fld>
            <a:endParaRPr lang="en-US"/>
          </a:p>
        </p:txBody>
      </p:sp>
    </p:spTree>
    <p:extLst>
      <p:ext uri="{BB962C8B-B14F-4D97-AF65-F5344CB8AC3E}">
        <p14:creationId xmlns="" xmlns:p14="http://schemas.microsoft.com/office/powerpoint/2010/main" val="3595307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560E06-0625-C23D-ABA0-F18778DF6FB9}"/>
              </a:ext>
            </a:extLst>
          </p:cNvPr>
          <p:cNvSpPr>
            <a:spLocks noGrp="1"/>
          </p:cNvSpPr>
          <p:nvPr>
            <p:ph type="ctrTitle"/>
          </p:nvPr>
        </p:nvSpPr>
        <p:spPr>
          <a:xfrm>
            <a:off x="685800" y="228601"/>
            <a:ext cx="7772400" cy="990599"/>
          </a:xfrm>
        </p:spPr>
        <p:txBody>
          <a:bodyPr/>
          <a:lstStyle/>
          <a:p>
            <a:r>
              <a:rPr lang="en-US" dirty="0"/>
              <a:t>SOFTWARE REQUIREMENTS</a:t>
            </a:r>
          </a:p>
        </p:txBody>
      </p:sp>
      <p:sp>
        <p:nvSpPr>
          <p:cNvPr id="3" name="Subtitle 2">
            <a:extLst>
              <a:ext uri="{FF2B5EF4-FFF2-40B4-BE49-F238E27FC236}">
                <a16:creationId xmlns="" xmlns:a16="http://schemas.microsoft.com/office/drawing/2014/main" id="{7B648A6C-BA1F-7A39-866C-C41CD0448611}"/>
              </a:ext>
            </a:extLst>
          </p:cNvPr>
          <p:cNvSpPr>
            <a:spLocks noGrp="1"/>
          </p:cNvSpPr>
          <p:nvPr>
            <p:ph type="subTitle" idx="1"/>
          </p:nvPr>
        </p:nvSpPr>
        <p:spPr>
          <a:xfrm>
            <a:off x="381000" y="1463675"/>
            <a:ext cx="8229600" cy="4648200"/>
          </a:xfrm>
        </p:spPr>
        <p:txBody>
          <a:bodyPr>
            <a:normAutofit/>
          </a:bodyPr>
          <a:lstStyle/>
          <a:p>
            <a:pPr algn="l">
              <a:buFont typeface="Arial" pitchFamily="34" charset="0"/>
              <a:buChar char="•"/>
            </a:pPr>
            <a:r>
              <a:rPr lang="en-US" sz="2400" b="1" dirty="0" smtClean="0">
                <a:solidFill>
                  <a:schemeClr val="tx1"/>
                </a:solidFill>
              </a:rPr>
              <a:t>Operating System:</a:t>
            </a:r>
            <a:r>
              <a:rPr lang="en-US" sz="2400" dirty="0" smtClean="0">
                <a:solidFill>
                  <a:schemeClr val="tx1"/>
                </a:solidFill>
              </a:rPr>
              <a:t> Windows 10 / </a:t>
            </a:r>
            <a:r>
              <a:rPr lang="en-US" sz="2400" dirty="0" err="1" smtClean="0">
                <a:solidFill>
                  <a:schemeClr val="tx1"/>
                </a:solidFill>
              </a:rPr>
              <a:t>macOS</a:t>
            </a:r>
            <a:r>
              <a:rPr lang="en-US" sz="2400" dirty="0" smtClean="0">
                <a:solidFill>
                  <a:schemeClr val="tx1"/>
                </a:solidFill>
              </a:rPr>
              <a:t> / Linux</a:t>
            </a:r>
          </a:p>
          <a:p>
            <a:pPr algn="l">
              <a:buFont typeface="Arial" pitchFamily="34" charset="0"/>
              <a:buChar char="•"/>
            </a:pPr>
            <a:r>
              <a:rPr lang="en-US" sz="2400" b="1" dirty="0" smtClean="0">
                <a:solidFill>
                  <a:schemeClr val="tx1"/>
                </a:solidFill>
              </a:rPr>
              <a:t>Frontend:</a:t>
            </a:r>
            <a:r>
              <a:rPr lang="en-US" sz="2400" dirty="0" smtClean="0">
                <a:solidFill>
                  <a:schemeClr val="tx1"/>
                </a:solidFill>
              </a:rPr>
              <a:t> HTML5, CSS3, JavaScript, Chart.js</a:t>
            </a:r>
          </a:p>
          <a:p>
            <a:pPr algn="l">
              <a:buFont typeface="Arial" pitchFamily="34" charset="0"/>
              <a:buChar char="•"/>
            </a:pPr>
            <a:r>
              <a:rPr lang="en-US" sz="2400" b="1" dirty="0" smtClean="0">
                <a:solidFill>
                  <a:schemeClr val="tx1"/>
                </a:solidFill>
              </a:rPr>
              <a:t>Backend:</a:t>
            </a:r>
            <a:r>
              <a:rPr lang="en-US" sz="2400" dirty="0" smtClean="0">
                <a:solidFill>
                  <a:schemeClr val="tx1"/>
                </a:solidFill>
              </a:rPr>
              <a:t> Python 3.x, Flask Framework</a:t>
            </a:r>
          </a:p>
          <a:p>
            <a:pPr algn="l">
              <a:buFont typeface="Arial" pitchFamily="34" charset="0"/>
              <a:buChar char="•"/>
            </a:pPr>
            <a:r>
              <a:rPr lang="en-US" sz="2400" b="1" dirty="0" smtClean="0">
                <a:solidFill>
                  <a:schemeClr val="tx1"/>
                </a:solidFill>
              </a:rPr>
              <a:t>Database:</a:t>
            </a:r>
            <a:r>
              <a:rPr lang="en-US" sz="2400" dirty="0" smtClean="0">
                <a:solidFill>
                  <a:schemeClr val="tx1"/>
                </a:solidFill>
              </a:rPr>
              <a:t> </a:t>
            </a:r>
            <a:r>
              <a:rPr lang="en-US" sz="2400" dirty="0" err="1" smtClean="0">
                <a:solidFill>
                  <a:schemeClr val="tx1"/>
                </a:solidFill>
              </a:rPr>
              <a:t>MySQL</a:t>
            </a:r>
            <a:endParaRPr lang="en-US" sz="2400" dirty="0" smtClean="0">
              <a:solidFill>
                <a:schemeClr val="tx1"/>
              </a:solidFill>
            </a:endParaRPr>
          </a:p>
          <a:p>
            <a:pPr algn="l">
              <a:buFont typeface="Arial" pitchFamily="34" charset="0"/>
              <a:buChar char="•"/>
            </a:pPr>
            <a:r>
              <a:rPr lang="en-US" sz="2400" b="1" dirty="0" smtClean="0">
                <a:solidFill>
                  <a:schemeClr val="tx1"/>
                </a:solidFill>
              </a:rPr>
              <a:t>Authentication:</a:t>
            </a:r>
            <a:r>
              <a:rPr lang="en-US" sz="2400" dirty="0" smtClean="0">
                <a:solidFill>
                  <a:schemeClr val="tx1"/>
                </a:solidFill>
              </a:rPr>
              <a:t> Firebase Authentication</a:t>
            </a:r>
          </a:p>
          <a:p>
            <a:pPr algn="l">
              <a:buFont typeface="Arial" pitchFamily="34" charset="0"/>
              <a:buChar char="•"/>
            </a:pPr>
            <a:r>
              <a:rPr lang="en-US" sz="2400" b="1" dirty="0" smtClean="0">
                <a:solidFill>
                  <a:schemeClr val="tx1"/>
                </a:solidFill>
              </a:rPr>
              <a:t>IDE / Tools:</a:t>
            </a:r>
            <a:r>
              <a:rPr lang="en-US" sz="2400" dirty="0" smtClean="0">
                <a:solidFill>
                  <a:schemeClr val="tx1"/>
                </a:solidFill>
              </a:rPr>
              <a:t> Visual Studio Code, XAMPP / WAMP</a:t>
            </a:r>
          </a:p>
          <a:p>
            <a:pPr algn="l">
              <a:buFont typeface="Arial" pitchFamily="34" charset="0"/>
              <a:buChar char="•"/>
            </a:pPr>
            <a:r>
              <a:rPr lang="en-US" sz="2400" b="1" dirty="0" smtClean="0">
                <a:solidFill>
                  <a:schemeClr val="tx1"/>
                </a:solidFill>
              </a:rPr>
              <a:t>Browser:</a:t>
            </a:r>
            <a:r>
              <a:rPr lang="en-US" sz="2400" dirty="0" smtClean="0">
                <a:solidFill>
                  <a:schemeClr val="tx1"/>
                </a:solidFill>
              </a:rPr>
              <a:t> Google Chrome, Firefox, or Edge</a:t>
            </a:r>
          </a:p>
          <a:p>
            <a:pPr algn="just"/>
            <a:endParaRPr lang="en-IN" sz="2200" dirty="0" smtClean="0">
              <a:solidFill>
                <a:schemeClr val="tx1"/>
              </a:solidFill>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 xmlns:a16="http://schemas.microsoft.com/office/drawing/2014/main" id="{5623FFC6-65E5-4447-6CE5-89947F4C2314}"/>
              </a:ext>
            </a:extLst>
          </p:cNvPr>
          <p:cNvSpPr>
            <a:spLocks noGrp="1"/>
          </p:cNvSpPr>
          <p:nvPr>
            <p:ph type="dt" sz="half" idx="10"/>
          </p:nvPr>
        </p:nvSpPr>
        <p:spPr/>
        <p:txBody>
          <a:bodyPr/>
          <a:lstStyle/>
          <a:p>
            <a:fld id="{B3BD94B3-44B9-44B7-85A7-F056FA607D46}" type="datetime3">
              <a:rPr lang="en-US" smtClean="0"/>
              <a:pPr/>
              <a:t>29 October 2025</a:t>
            </a:fld>
            <a:endParaRPr lang="en-US"/>
          </a:p>
        </p:txBody>
      </p:sp>
      <p:sp>
        <p:nvSpPr>
          <p:cNvPr id="5" name="Footer Placeholder 4">
            <a:extLst>
              <a:ext uri="{FF2B5EF4-FFF2-40B4-BE49-F238E27FC236}">
                <a16:creationId xmlns="" xmlns:a16="http://schemas.microsoft.com/office/drawing/2014/main" id="{C917704B-3F05-F2D5-8618-5C416213FE6B}"/>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 xmlns:a16="http://schemas.microsoft.com/office/drawing/2014/main" id="{405E0249-5C07-5088-DFCB-7FA7D32384A4}"/>
              </a:ext>
            </a:extLst>
          </p:cNvPr>
          <p:cNvSpPr>
            <a:spLocks noGrp="1"/>
          </p:cNvSpPr>
          <p:nvPr>
            <p:ph type="sldNum" sz="quarter" idx="12"/>
          </p:nvPr>
        </p:nvSpPr>
        <p:spPr/>
        <p:txBody>
          <a:bodyPr/>
          <a:lstStyle/>
          <a:p>
            <a:fld id="{7B28076C-CE04-4A00-BFAA-A90EA8355859}" type="slidenum">
              <a:rPr lang="en-US" smtClean="0"/>
              <a:pPr/>
              <a:t>7</a:t>
            </a:fld>
            <a:endParaRPr lang="en-US"/>
          </a:p>
        </p:txBody>
      </p:sp>
    </p:spTree>
    <p:extLst>
      <p:ext uri="{BB962C8B-B14F-4D97-AF65-F5344CB8AC3E}">
        <p14:creationId xmlns="" xmlns:p14="http://schemas.microsoft.com/office/powerpoint/2010/main" val="57111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7DFC62-6C41-3975-4435-13EDE1EE496E}"/>
              </a:ext>
            </a:extLst>
          </p:cNvPr>
          <p:cNvSpPr>
            <a:spLocks noGrp="1"/>
          </p:cNvSpPr>
          <p:nvPr>
            <p:ph type="title"/>
          </p:nvPr>
        </p:nvSpPr>
        <p:spPr/>
        <p:txBody>
          <a:bodyPr/>
          <a:lstStyle/>
          <a:p>
            <a:r>
              <a:rPr lang="en-IN" dirty="0"/>
              <a:t>HARDWARW REQUIREMENTS</a:t>
            </a:r>
          </a:p>
        </p:txBody>
      </p:sp>
      <p:sp>
        <p:nvSpPr>
          <p:cNvPr id="3" name="Content Placeholder 2">
            <a:extLst>
              <a:ext uri="{FF2B5EF4-FFF2-40B4-BE49-F238E27FC236}">
                <a16:creationId xmlns="" xmlns:a16="http://schemas.microsoft.com/office/drawing/2014/main" id="{D89E6DCE-33E2-6478-2F8F-C01B97D24D02}"/>
              </a:ext>
            </a:extLst>
          </p:cNvPr>
          <p:cNvSpPr>
            <a:spLocks noGrp="1"/>
          </p:cNvSpPr>
          <p:nvPr>
            <p:ph idx="1"/>
          </p:nvPr>
        </p:nvSpPr>
        <p:spPr/>
        <p:txBody>
          <a:bodyPr>
            <a:noAutofit/>
          </a:bodyPr>
          <a:lstStyle/>
          <a:p>
            <a:r>
              <a:rPr lang="en-US" sz="2400" b="1" dirty="0" smtClean="0"/>
              <a:t>Processor:</a:t>
            </a:r>
            <a:r>
              <a:rPr lang="en-US" sz="2400" dirty="0" smtClean="0"/>
              <a:t> Intel i3 or higher</a:t>
            </a:r>
          </a:p>
          <a:p>
            <a:r>
              <a:rPr lang="en-US" sz="2400" b="1" dirty="0" smtClean="0"/>
              <a:t>RAM:</a:t>
            </a:r>
            <a:r>
              <a:rPr lang="en-US" sz="2400" dirty="0" smtClean="0"/>
              <a:t> Minimum 4 GB (8 GB recommended)</a:t>
            </a:r>
          </a:p>
          <a:p>
            <a:r>
              <a:rPr lang="en-US" sz="2400" b="1" dirty="0" smtClean="0"/>
              <a:t>Storage:</a:t>
            </a:r>
            <a:r>
              <a:rPr lang="en-US" sz="2400" dirty="0" smtClean="0"/>
              <a:t> At least 500 MB free space for project files and database</a:t>
            </a:r>
          </a:p>
          <a:p>
            <a:r>
              <a:rPr lang="en-US" sz="2400" b="1" dirty="0" smtClean="0"/>
              <a:t>Display:</a:t>
            </a:r>
            <a:r>
              <a:rPr lang="en-US" sz="2400" dirty="0" smtClean="0"/>
              <a:t> 1024 × 768 resolution or higher</a:t>
            </a:r>
          </a:p>
          <a:p>
            <a:r>
              <a:rPr lang="en-US" sz="2400" b="1" dirty="0" smtClean="0"/>
              <a:t>Internet:</a:t>
            </a:r>
            <a:r>
              <a:rPr lang="en-US" sz="2400" dirty="0" smtClean="0"/>
              <a:t> Stable connection for real-time polling and data updates</a:t>
            </a:r>
          </a:p>
          <a:p>
            <a:pPr marL="0" indent="0">
              <a:buNone/>
            </a:pPr>
            <a:endParaRPr lang="en-IN" sz="2200" dirty="0"/>
          </a:p>
        </p:txBody>
      </p:sp>
      <p:sp>
        <p:nvSpPr>
          <p:cNvPr id="4" name="Date Placeholder 3">
            <a:extLst>
              <a:ext uri="{FF2B5EF4-FFF2-40B4-BE49-F238E27FC236}">
                <a16:creationId xmlns="" xmlns:a16="http://schemas.microsoft.com/office/drawing/2014/main" id="{FCE6D7AE-0E48-0CA1-88FF-9E77D482D520}"/>
              </a:ext>
            </a:extLst>
          </p:cNvPr>
          <p:cNvSpPr>
            <a:spLocks noGrp="1"/>
          </p:cNvSpPr>
          <p:nvPr>
            <p:ph type="dt" sz="half" idx="10"/>
          </p:nvPr>
        </p:nvSpPr>
        <p:spPr/>
        <p:txBody>
          <a:bodyPr/>
          <a:lstStyle/>
          <a:p>
            <a:fld id="{EB7275DB-6D13-480B-AC77-F5019BDC5287}" type="datetime3">
              <a:rPr lang="en-US" smtClean="0"/>
              <a:pPr/>
              <a:t>29 October 2025</a:t>
            </a:fld>
            <a:endParaRPr lang="en-US"/>
          </a:p>
        </p:txBody>
      </p:sp>
      <p:sp>
        <p:nvSpPr>
          <p:cNvPr id="5" name="Footer Placeholder 4">
            <a:extLst>
              <a:ext uri="{FF2B5EF4-FFF2-40B4-BE49-F238E27FC236}">
                <a16:creationId xmlns="" xmlns:a16="http://schemas.microsoft.com/office/drawing/2014/main" id="{D756A323-E703-3752-221C-7135D9F271AB}"/>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 xmlns:a16="http://schemas.microsoft.com/office/drawing/2014/main" id="{7317404A-8CC2-2F7F-5041-4F776AF93309}"/>
              </a:ext>
            </a:extLst>
          </p:cNvPr>
          <p:cNvSpPr>
            <a:spLocks noGrp="1"/>
          </p:cNvSpPr>
          <p:nvPr>
            <p:ph type="sldNum" sz="quarter" idx="12"/>
          </p:nvPr>
        </p:nvSpPr>
        <p:spPr/>
        <p:txBody>
          <a:bodyPr/>
          <a:lstStyle/>
          <a:p>
            <a:fld id="{7B28076C-CE04-4A00-BFAA-A90EA8355859}" type="slidenum">
              <a:rPr lang="en-US" smtClean="0"/>
              <a:pPr/>
              <a:t>8</a:t>
            </a:fld>
            <a:endParaRPr lang="en-US"/>
          </a:p>
        </p:txBody>
      </p:sp>
    </p:spTree>
    <p:extLst>
      <p:ext uri="{BB962C8B-B14F-4D97-AF65-F5344CB8AC3E}">
        <p14:creationId xmlns="" xmlns:p14="http://schemas.microsoft.com/office/powerpoint/2010/main" val="1024895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8CF4DC-89E6-A3AD-93D0-2EE1C529ECDC}"/>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 xmlns:a16="http://schemas.microsoft.com/office/drawing/2014/main" id="{DDDE04DA-2B95-E77A-DCF9-B742B9697670}"/>
              </a:ext>
            </a:extLst>
          </p:cNvPr>
          <p:cNvSpPr>
            <a:spLocks noGrp="1"/>
          </p:cNvSpPr>
          <p:nvPr>
            <p:ph idx="1"/>
          </p:nvPr>
        </p:nvSpPr>
        <p:spPr>
          <a:xfrm>
            <a:off x="457200" y="1571612"/>
            <a:ext cx="8229600" cy="4554551"/>
          </a:xfrm>
        </p:spPr>
        <p:txBody>
          <a:bodyPr>
            <a:noAutofit/>
          </a:bodyPr>
          <a:lstStyle/>
          <a:p>
            <a:r>
              <a:rPr lang="en-US" sz="2400" dirty="0" smtClean="0"/>
              <a:t>Authentication Module</a:t>
            </a:r>
          </a:p>
          <a:p>
            <a:r>
              <a:rPr lang="en-US" sz="2400" dirty="0" smtClean="0"/>
              <a:t>Teacher Module</a:t>
            </a:r>
          </a:p>
          <a:p>
            <a:r>
              <a:rPr lang="en-US" sz="2400" dirty="0" smtClean="0"/>
              <a:t>Student Module</a:t>
            </a:r>
          </a:p>
          <a:p>
            <a:r>
              <a:rPr lang="en-US" sz="2400" dirty="0" smtClean="0"/>
              <a:t>Poll Management Module</a:t>
            </a:r>
          </a:p>
          <a:p>
            <a:r>
              <a:rPr lang="en-US" sz="2400" dirty="0" smtClean="0"/>
              <a:t>Result Visualization Module</a:t>
            </a:r>
          </a:p>
          <a:p>
            <a:r>
              <a:rPr lang="en-US" sz="2400" dirty="0" smtClean="0"/>
              <a:t>Database Module</a:t>
            </a:r>
          </a:p>
          <a:p>
            <a:endParaRPr lang="en-US" sz="1800" dirty="0"/>
          </a:p>
        </p:txBody>
      </p:sp>
      <p:sp>
        <p:nvSpPr>
          <p:cNvPr id="4" name="Date Placeholder 3">
            <a:extLst>
              <a:ext uri="{FF2B5EF4-FFF2-40B4-BE49-F238E27FC236}">
                <a16:creationId xmlns="" xmlns:a16="http://schemas.microsoft.com/office/drawing/2014/main" id="{AE5E151D-2EFC-C551-F035-8FB10686FBA2}"/>
              </a:ext>
            </a:extLst>
          </p:cNvPr>
          <p:cNvSpPr>
            <a:spLocks noGrp="1"/>
          </p:cNvSpPr>
          <p:nvPr>
            <p:ph type="dt" sz="half" idx="10"/>
          </p:nvPr>
        </p:nvSpPr>
        <p:spPr/>
        <p:txBody>
          <a:bodyPr/>
          <a:lstStyle/>
          <a:p>
            <a:fld id="{EB7275DB-6D13-480B-AC77-F5019BDC5287}" type="datetime3">
              <a:rPr lang="en-US" smtClean="0"/>
              <a:pPr/>
              <a:t>29 October 2025</a:t>
            </a:fld>
            <a:endParaRPr lang="en-US"/>
          </a:p>
        </p:txBody>
      </p:sp>
      <p:sp>
        <p:nvSpPr>
          <p:cNvPr id="5" name="Footer Placeholder 4">
            <a:extLst>
              <a:ext uri="{FF2B5EF4-FFF2-40B4-BE49-F238E27FC236}">
                <a16:creationId xmlns="" xmlns:a16="http://schemas.microsoft.com/office/drawing/2014/main" id="{8AF9EE83-0469-26F6-E4D0-D1687707A8B7}"/>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 xmlns:a16="http://schemas.microsoft.com/office/drawing/2014/main" id="{594F1C6D-8F78-548A-5635-37A2630BB353}"/>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 xmlns:p14="http://schemas.microsoft.com/office/powerpoint/2010/main" val="388520081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944</Words>
  <Application>Microsoft Office PowerPoint</Application>
  <PresentationFormat>On-screen Show (4:3)</PresentationFormat>
  <Paragraphs>114</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Custom Design</vt:lpstr>
      <vt:lpstr>Slide 1</vt:lpstr>
      <vt:lpstr>ABSTRACT</vt:lpstr>
      <vt:lpstr>EXISTING SYSYTEM</vt:lpstr>
      <vt:lpstr>PROPOSED SYSTEM</vt:lpstr>
      <vt:lpstr>ADVANTAGES</vt:lpstr>
      <vt:lpstr>DISADVANTAGES</vt:lpstr>
      <vt:lpstr>SOFTWARE REQUIREMENTS</vt:lpstr>
      <vt:lpstr>HARDWARW REQUIREMENTS</vt:lpstr>
      <vt:lpstr>MODULES</vt:lpstr>
      <vt:lpstr>MODULE DESCRIPTION</vt:lpstr>
      <vt:lpstr>SAMLE OUTPUT</vt:lpstr>
      <vt:lpstr>SAMPLE OUTPUT</vt:lpstr>
      <vt:lpstr>SAMPLE OUTPUT</vt:lpstr>
      <vt:lpstr>SAMPLE OUTPUT</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varshita reddy nallamilli</cp:lastModifiedBy>
  <cp:revision>131</cp:revision>
  <dcterms:created xsi:type="dcterms:W3CDTF">2019-11-06T07:48:00Z</dcterms:created>
  <dcterms:modified xsi:type="dcterms:W3CDTF">2025-10-29T01:21:25Z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26C965DCC8F94B56AF33BB737A8A4E09_13</vt:lpwstr>
  </property>
  <property fmtid="{D5CDD505-2E9C-101B-9397-08002B2CF9AE}" pid="3" name="KSOProductBuildVer">
    <vt:lpwstr>1033-12.2.0.22549</vt:lpwstr>
  </property>
</Properties>
</file>