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omments/modernComment_100_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960C9C3-AD0B-E80E-5BCB-74BD0ABAA053}" name="Guest User" initials="GU" userId="S::urn:spo:anon#a83419632b332619774aad64e94fefafc9a081a35f55b7b4b302ee00ce5a3239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F0B5E-19C1-B941-2D2A-5FA762EF83A3}" v="118" dt="2024-01-02T05:23:17.382"/>
    <p1510:client id="{6071F45C-D552-2055-06A7-3DC979244423}" v="31" dt="2024-01-01T16:49:19.045"/>
    <p1510:client id="{F1550A2C-9A69-401D-9CC2-A018B33CCE3B}" v="11" dt="2024-01-02T04:46:57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8/10/relationships/authors" Target="author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9689F0-C17B-4DF2-8690-486412F42D8A}" authorId="{F960C9C3-AD0B-E80E-5BCB-74BD0ABAA053}" created="2024-01-02T04:43:42.35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146" creationId="{00000000-0000-0000-0000-000000000000}"/>
      <ac:txMk cp="18" len="6">
        <ac:context len="56" hash="3542072784"/>
      </ac:txMk>
    </ac:txMkLst>
    <p188:pos x="2631056" y="316301"/>
    <p188:txBody>
      <a:bodyPr/>
      <a:lstStyle/>
      <a:p>
        <a:r>
          <a:rPr lang="en-GB"/>
          <a:t>MPSoC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6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"/>
          <p:cNvSpPr/>
          <p:nvPr/>
        </p:nvSpPr>
        <p:spPr>
          <a:xfrm>
            <a:off x="151560" y="702720"/>
            <a:ext cx="11888640" cy="360"/>
          </a:xfrm>
          <a:prstGeom prst="line">
            <a:avLst/>
          </a:prstGeom>
          <a:ln w="9360">
            <a:solidFill>
              <a:srgbClr val="BFBFB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2"/>
          <p:cNvSpPr/>
          <p:nvPr/>
        </p:nvSpPr>
        <p:spPr>
          <a:xfrm rot="5400000">
            <a:off x="279360" y="528840"/>
            <a:ext cx="69120" cy="357120"/>
          </a:xfrm>
          <a:prstGeom prst="rect">
            <a:avLst/>
          </a:prstGeom>
          <a:solidFill>
            <a:srgbClr val="BD1717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32480" y="6454080"/>
            <a:ext cx="11888640" cy="360"/>
          </a:xfrm>
          <a:prstGeom prst="line">
            <a:avLst/>
          </a:prstGeom>
          <a:ln w="9360">
            <a:solidFill>
              <a:srgbClr val="BFBFB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 descr="Background pattern&#10;&#10;Description automatically generated"/>
          <p:cNvPicPr/>
          <p:nvPr/>
        </p:nvPicPr>
        <p:blipFill>
          <a:blip r:embed="rId14"/>
          <a:srcRect l="3229" t="9685" r="716" b="9997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4" name="CustomShape 4"/>
          <p:cNvSpPr/>
          <p:nvPr/>
        </p:nvSpPr>
        <p:spPr>
          <a:xfrm>
            <a:off x="0" y="2683080"/>
            <a:ext cx="9079200" cy="1164960"/>
          </a:xfrm>
          <a:custGeom>
            <a:avLst/>
            <a:gdLst/>
            <a:ahLst/>
            <a:cxnLst/>
            <a:rect l="l" t="t" r="r" b="b"/>
            <a:pathLst>
              <a:path w="2462213" h="454025">
                <a:moveTo>
                  <a:pt x="0" y="0"/>
                </a:moveTo>
                <a:lnTo>
                  <a:pt x="2167687" y="0"/>
                </a:lnTo>
                <a:lnTo>
                  <a:pt x="2462213" y="454025"/>
                </a:lnTo>
                <a:lnTo>
                  <a:pt x="0" y="45402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8074800" y="3850920"/>
            <a:ext cx="1004400" cy="318600"/>
          </a:xfrm>
          <a:custGeom>
            <a:avLst/>
            <a:gdLst/>
            <a:ahLst/>
            <a:cxnLst/>
            <a:rect l="l" t="t" r="r" b="b"/>
            <a:pathLst>
              <a:path w="10096" h="10000">
                <a:moveTo>
                  <a:pt x="10096" y="0"/>
                </a:moveTo>
                <a:lnTo>
                  <a:pt x="2888" y="10000"/>
                </a:lnTo>
                <a:lnTo>
                  <a:pt x="0" y="11"/>
                </a:lnTo>
                <a:lnTo>
                  <a:pt x="10096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273600" y="6161760"/>
            <a:ext cx="8098200" cy="8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0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#Devices #AI #Multimedia #Digital #Automation #VLSI</a:t>
            </a:r>
            <a:endParaRPr lang="en-IN" sz="2400" b="0" strike="noStrike" spc="-1">
              <a:latin typeface="Liberation Sans Narrow"/>
            </a:endParaRPr>
          </a:p>
        </p:txBody>
      </p:sp>
      <p:pic>
        <p:nvPicPr>
          <p:cNvPr id="7" name="Picture 3" descr="A black background with white text&#10;&#10;Description automatically generated with low confidence"/>
          <p:cNvPicPr/>
          <p:nvPr/>
        </p:nvPicPr>
        <p:blipFill>
          <a:blip r:embed="rId15"/>
          <a:stretch/>
        </p:blipFill>
        <p:spPr>
          <a:xfrm>
            <a:off x="230760" y="59400"/>
            <a:ext cx="2823480" cy="1410120"/>
          </a:xfrm>
          <a:prstGeom prst="rect">
            <a:avLst/>
          </a:prstGeom>
          <a:ln w="0">
            <a:noFill/>
          </a:ln>
        </p:spPr>
      </p:pic>
      <p:sp>
        <p:nvSpPr>
          <p:cNvPr id="8" name="CustomShape 7"/>
          <p:cNvSpPr/>
          <p:nvPr/>
        </p:nvSpPr>
        <p:spPr>
          <a:xfrm>
            <a:off x="264240" y="1041480"/>
            <a:ext cx="5225400" cy="59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Semiconductor and Embedded AI Solutions </a:t>
            </a:r>
            <a:r>
              <a:rPr lang="en-US" sz="170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Company</a:t>
            </a:r>
            <a:endParaRPr lang="en-IN" sz="1700" b="0" strike="noStrike" spc="-1">
              <a:latin typeface="Liberation Sans Narrow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151560" y="702720"/>
            <a:ext cx="11888640" cy="360"/>
          </a:xfrm>
          <a:prstGeom prst="line">
            <a:avLst/>
          </a:prstGeom>
          <a:ln w="9360">
            <a:solidFill>
              <a:srgbClr val="BFBFB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2"/>
          <p:cNvSpPr/>
          <p:nvPr/>
        </p:nvSpPr>
        <p:spPr>
          <a:xfrm rot="5400000">
            <a:off x="279360" y="528840"/>
            <a:ext cx="69120" cy="357120"/>
          </a:xfrm>
          <a:prstGeom prst="rect">
            <a:avLst/>
          </a:prstGeom>
          <a:solidFill>
            <a:srgbClr val="BD1717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32480" y="6454080"/>
            <a:ext cx="11888640" cy="360"/>
          </a:xfrm>
          <a:prstGeom prst="line">
            <a:avLst/>
          </a:prstGeom>
          <a:ln w="9360">
            <a:solidFill>
              <a:srgbClr val="BFBFB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0" name="Picture 5" descr="A blue and red text on a black background&#10;&#10;Description automatically generated with medium confidence"/>
          <p:cNvPicPr/>
          <p:nvPr/>
        </p:nvPicPr>
        <p:blipFill>
          <a:blip r:embed="rId14"/>
          <a:stretch/>
        </p:blipFill>
        <p:spPr>
          <a:xfrm>
            <a:off x="9846000" y="149040"/>
            <a:ext cx="2179440" cy="51552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"/>
          <p:cNvSpPr/>
          <p:nvPr/>
        </p:nvSpPr>
        <p:spPr>
          <a:xfrm>
            <a:off x="151560" y="702720"/>
            <a:ext cx="11888640" cy="360"/>
          </a:xfrm>
          <a:prstGeom prst="line">
            <a:avLst/>
          </a:prstGeom>
          <a:ln w="9360">
            <a:solidFill>
              <a:srgbClr val="BFBFB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"/>
          <p:cNvSpPr/>
          <p:nvPr/>
        </p:nvSpPr>
        <p:spPr>
          <a:xfrm rot="5400000">
            <a:off x="279360" y="528840"/>
            <a:ext cx="69120" cy="357120"/>
          </a:xfrm>
          <a:prstGeom prst="rect">
            <a:avLst/>
          </a:prstGeom>
          <a:solidFill>
            <a:srgbClr val="BD1717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3"/>
          <p:cNvSpPr/>
          <p:nvPr/>
        </p:nvSpPr>
        <p:spPr>
          <a:xfrm>
            <a:off x="132480" y="6454080"/>
            <a:ext cx="11888640" cy="360"/>
          </a:xfrm>
          <a:prstGeom prst="line">
            <a:avLst/>
          </a:prstGeom>
          <a:ln w="9360">
            <a:solidFill>
              <a:srgbClr val="BFBFB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4"/>
          <p:cNvSpPr/>
          <p:nvPr/>
        </p:nvSpPr>
        <p:spPr>
          <a:xfrm rot="5400000">
            <a:off x="6843600" y="821520"/>
            <a:ext cx="4852800" cy="5844240"/>
          </a:xfrm>
          <a:custGeom>
            <a:avLst/>
            <a:gdLst/>
            <a:ahLst/>
            <a:cxnLst/>
            <a:rect l="l" t="t" r="r" b="b"/>
            <a:pathLst>
              <a:path w="4855581" h="5847141">
                <a:moveTo>
                  <a:pt x="3431895" y="2911510"/>
                </a:moveTo>
                <a:lnTo>
                  <a:pt x="3779136" y="2217029"/>
                </a:lnTo>
                <a:lnTo>
                  <a:pt x="4508341" y="2217029"/>
                </a:lnTo>
                <a:lnTo>
                  <a:pt x="4855581" y="2911510"/>
                </a:lnTo>
                <a:lnTo>
                  <a:pt x="4508341" y="3605991"/>
                </a:lnTo>
                <a:lnTo>
                  <a:pt x="3779136" y="3605991"/>
                </a:lnTo>
                <a:close/>
                <a:moveTo>
                  <a:pt x="3431895" y="4410916"/>
                </a:moveTo>
                <a:lnTo>
                  <a:pt x="3779136" y="3716435"/>
                </a:lnTo>
                <a:lnTo>
                  <a:pt x="4508341" y="3716435"/>
                </a:lnTo>
                <a:lnTo>
                  <a:pt x="4855581" y="4410916"/>
                </a:lnTo>
                <a:lnTo>
                  <a:pt x="4508341" y="5105397"/>
                </a:lnTo>
                <a:lnTo>
                  <a:pt x="3779136" y="5105397"/>
                </a:lnTo>
                <a:close/>
                <a:moveTo>
                  <a:pt x="2287930" y="694481"/>
                </a:moveTo>
                <a:lnTo>
                  <a:pt x="2635171" y="0"/>
                </a:lnTo>
                <a:lnTo>
                  <a:pt x="3364376" y="0"/>
                </a:lnTo>
                <a:lnTo>
                  <a:pt x="3711616" y="694481"/>
                </a:lnTo>
                <a:lnTo>
                  <a:pt x="3364376" y="1388962"/>
                </a:lnTo>
                <a:lnTo>
                  <a:pt x="2635171" y="1388962"/>
                </a:lnTo>
                <a:close/>
                <a:moveTo>
                  <a:pt x="2287930" y="2177968"/>
                </a:moveTo>
                <a:lnTo>
                  <a:pt x="2635171" y="1483487"/>
                </a:lnTo>
                <a:lnTo>
                  <a:pt x="3364376" y="1483487"/>
                </a:lnTo>
                <a:lnTo>
                  <a:pt x="3711616" y="2177968"/>
                </a:lnTo>
                <a:lnTo>
                  <a:pt x="3364376" y="2872449"/>
                </a:lnTo>
                <a:lnTo>
                  <a:pt x="2635171" y="2872449"/>
                </a:lnTo>
                <a:close/>
                <a:moveTo>
                  <a:pt x="2287930" y="3661455"/>
                </a:moveTo>
                <a:lnTo>
                  <a:pt x="2635171" y="2966974"/>
                </a:lnTo>
                <a:lnTo>
                  <a:pt x="3364376" y="2966974"/>
                </a:lnTo>
                <a:lnTo>
                  <a:pt x="3711616" y="3661455"/>
                </a:lnTo>
                <a:lnTo>
                  <a:pt x="3364376" y="4355936"/>
                </a:lnTo>
                <a:lnTo>
                  <a:pt x="2635171" y="4355936"/>
                </a:lnTo>
                <a:close/>
                <a:moveTo>
                  <a:pt x="2287930" y="5152660"/>
                </a:moveTo>
                <a:lnTo>
                  <a:pt x="2635171" y="4458179"/>
                </a:lnTo>
                <a:lnTo>
                  <a:pt x="3364376" y="4458179"/>
                </a:lnTo>
                <a:lnTo>
                  <a:pt x="3711616" y="5152660"/>
                </a:lnTo>
                <a:lnTo>
                  <a:pt x="3364376" y="5847141"/>
                </a:lnTo>
                <a:lnTo>
                  <a:pt x="2635171" y="5847141"/>
                </a:lnTo>
                <a:close/>
                <a:moveTo>
                  <a:pt x="1143965" y="1442975"/>
                </a:moveTo>
                <a:lnTo>
                  <a:pt x="1491206" y="748494"/>
                </a:lnTo>
                <a:lnTo>
                  <a:pt x="2220411" y="748494"/>
                </a:lnTo>
                <a:lnTo>
                  <a:pt x="2567651" y="1442975"/>
                </a:lnTo>
                <a:lnTo>
                  <a:pt x="2220411" y="2137456"/>
                </a:lnTo>
                <a:lnTo>
                  <a:pt x="1491206" y="2137456"/>
                </a:lnTo>
                <a:close/>
                <a:moveTo>
                  <a:pt x="1143965" y="2926462"/>
                </a:moveTo>
                <a:lnTo>
                  <a:pt x="1491206" y="2231981"/>
                </a:lnTo>
                <a:lnTo>
                  <a:pt x="2220411" y="2231981"/>
                </a:lnTo>
                <a:lnTo>
                  <a:pt x="2567651" y="2926462"/>
                </a:lnTo>
                <a:lnTo>
                  <a:pt x="2220411" y="3620943"/>
                </a:lnTo>
                <a:lnTo>
                  <a:pt x="1491206" y="3620943"/>
                </a:lnTo>
                <a:close/>
                <a:moveTo>
                  <a:pt x="1143965" y="4409949"/>
                </a:moveTo>
                <a:lnTo>
                  <a:pt x="1491206" y="3715468"/>
                </a:lnTo>
                <a:lnTo>
                  <a:pt x="2220411" y="3715468"/>
                </a:lnTo>
                <a:lnTo>
                  <a:pt x="2567651" y="4409949"/>
                </a:lnTo>
                <a:lnTo>
                  <a:pt x="2220411" y="5104430"/>
                </a:lnTo>
                <a:lnTo>
                  <a:pt x="1491206" y="5104430"/>
                </a:lnTo>
                <a:close/>
                <a:moveTo>
                  <a:pt x="0" y="3674956"/>
                </a:moveTo>
                <a:lnTo>
                  <a:pt x="347241" y="2980475"/>
                </a:lnTo>
                <a:lnTo>
                  <a:pt x="1076446" y="2980475"/>
                </a:lnTo>
                <a:lnTo>
                  <a:pt x="1423686" y="3674956"/>
                </a:lnTo>
                <a:lnTo>
                  <a:pt x="1076446" y="4369437"/>
                </a:lnTo>
                <a:lnTo>
                  <a:pt x="347241" y="4369437"/>
                </a:lnTo>
                <a:close/>
              </a:path>
            </a:pathLst>
          </a:custGeom>
          <a:blipFill rotWithShape="0">
            <a:blip r:embed="rId14"/>
            <a:srcRect/>
            <a:stretch/>
          </a:blipFill>
          <a:ln w="12600">
            <a:solidFill>
              <a:srgbClr val="43729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-39960" y="1206000"/>
            <a:ext cx="550440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200" b="1" strike="noStrike" spc="-1">
                <a:solidFill>
                  <a:srgbClr val="002060"/>
                </a:solidFill>
                <a:latin typeface="Arial (Headings)"/>
                <a:ea typeface="DejaVu Sans"/>
              </a:rPr>
              <a:t>Thank You</a:t>
            </a:r>
            <a:endParaRPr lang="en-IN" sz="7200" b="0" strike="noStrike" spc="-1">
              <a:latin typeface="Liberation Sans Narrow"/>
            </a:endParaRPr>
          </a:p>
        </p:txBody>
      </p:sp>
      <p:grpSp>
        <p:nvGrpSpPr>
          <p:cNvPr id="94" name="Group 6"/>
          <p:cNvGrpSpPr/>
          <p:nvPr/>
        </p:nvGrpSpPr>
        <p:grpSpPr>
          <a:xfrm>
            <a:off x="4625640" y="5558040"/>
            <a:ext cx="1558440" cy="318960"/>
            <a:chOff x="4625640" y="5558040"/>
            <a:chExt cx="1558440" cy="318960"/>
          </a:xfrm>
        </p:grpSpPr>
        <p:sp>
          <p:nvSpPr>
            <p:cNvPr id="95" name="CustomShape 7"/>
            <p:cNvSpPr/>
            <p:nvPr/>
          </p:nvSpPr>
          <p:spPr>
            <a:xfrm>
              <a:off x="4899600" y="5558040"/>
              <a:ext cx="12844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A2164"/>
                  </a:solidFill>
                  <a:latin typeface="Trebuchet MS"/>
                  <a:ea typeface="DejaVu Sans"/>
                </a:rPr>
                <a:t>softnautics </a:t>
              </a:r>
              <a:endParaRPr lang="en-IN" sz="1500" b="0" strike="noStrike" spc="-1">
                <a:latin typeface="Liberation Sans Narrow"/>
              </a:endParaRPr>
            </a:p>
          </p:txBody>
        </p:sp>
        <p:pic>
          <p:nvPicPr>
            <p:cNvPr id="96" name="Picture 34"/>
            <p:cNvPicPr/>
            <p:nvPr/>
          </p:nvPicPr>
          <p:blipFill>
            <a:blip r:embed="rId15"/>
            <a:stretch/>
          </p:blipFill>
          <p:spPr>
            <a:xfrm>
              <a:off x="4625640" y="5558040"/>
              <a:ext cx="318960" cy="3189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97" name="Group 8"/>
          <p:cNvGrpSpPr/>
          <p:nvPr/>
        </p:nvGrpSpPr>
        <p:grpSpPr>
          <a:xfrm>
            <a:off x="2820960" y="5558040"/>
            <a:ext cx="1581840" cy="318960"/>
            <a:chOff x="2820960" y="5558040"/>
            <a:chExt cx="1581840" cy="318960"/>
          </a:xfrm>
        </p:grpSpPr>
        <p:sp>
          <p:nvSpPr>
            <p:cNvPr id="98" name="CustomShape 9"/>
            <p:cNvSpPr/>
            <p:nvPr/>
          </p:nvSpPr>
          <p:spPr>
            <a:xfrm>
              <a:off x="3115080" y="5558040"/>
              <a:ext cx="128772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A2164"/>
                  </a:solidFill>
                  <a:latin typeface="Trebuchet MS"/>
                  <a:ea typeface="DejaVu Sans"/>
                </a:rPr>
                <a:t>/softnautics</a:t>
              </a:r>
              <a:endParaRPr lang="en-IN" sz="1500" b="0" strike="noStrike" spc="-1">
                <a:latin typeface="Liberation Sans Narrow"/>
              </a:endParaRPr>
            </a:p>
          </p:txBody>
        </p:sp>
        <p:pic>
          <p:nvPicPr>
            <p:cNvPr id="99" name="Picture 62"/>
            <p:cNvPicPr/>
            <p:nvPr/>
          </p:nvPicPr>
          <p:blipFill>
            <a:blip r:embed="rId16"/>
            <a:stretch/>
          </p:blipFill>
          <p:spPr>
            <a:xfrm>
              <a:off x="2820960" y="5558040"/>
              <a:ext cx="318960" cy="3189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0" name="Group 10"/>
          <p:cNvGrpSpPr/>
          <p:nvPr/>
        </p:nvGrpSpPr>
        <p:grpSpPr>
          <a:xfrm>
            <a:off x="273600" y="5557680"/>
            <a:ext cx="2490840" cy="321120"/>
            <a:chOff x="273600" y="5557680"/>
            <a:chExt cx="2490840" cy="321120"/>
          </a:xfrm>
        </p:grpSpPr>
        <p:sp>
          <p:nvSpPr>
            <p:cNvPr id="101" name="CustomShape 11"/>
            <p:cNvSpPr/>
            <p:nvPr/>
          </p:nvSpPr>
          <p:spPr>
            <a:xfrm>
              <a:off x="534960" y="5557680"/>
              <a:ext cx="22294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0A2164"/>
                  </a:solidFill>
                  <a:latin typeface="Trebuchet MS"/>
                  <a:ea typeface="DejaVu Sans"/>
                </a:rPr>
                <a:t>/company/softnautics</a:t>
              </a:r>
              <a:endParaRPr lang="en-IN" sz="1500" b="0" strike="noStrike" spc="-1">
                <a:latin typeface="Liberation Sans Narrow"/>
              </a:endParaRPr>
            </a:p>
          </p:txBody>
        </p:sp>
        <p:pic>
          <p:nvPicPr>
            <p:cNvPr id="102" name="Picture 65"/>
            <p:cNvPicPr/>
            <p:nvPr/>
          </p:nvPicPr>
          <p:blipFill>
            <a:blip r:embed="rId17"/>
            <a:stretch/>
          </p:blipFill>
          <p:spPr>
            <a:xfrm>
              <a:off x="273600" y="5559840"/>
              <a:ext cx="318960" cy="3189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3" name="Group 12"/>
          <p:cNvGrpSpPr/>
          <p:nvPr/>
        </p:nvGrpSpPr>
        <p:grpSpPr>
          <a:xfrm>
            <a:off x="442800" y="2459520"/>
            <a:ext cx="3768840" cy="1004400"/>
            <a:chOff x="442800" y="2459520"/>
            <a:chExt cx="3768840" cy="1004400"/>
          </a:xfrm>
        </p:grpSpPr>
        <p:sp>
          <p:nvSpPr>
            <p:cNvPr id="104" name="CustomShape 13"/>
            <p:cNvSpPr/>
            <p:nvPr/>
          </p:nvSpPr>
          <p:spPr>
            <a:xfrm>
              <a:off x="676080" y="2459520"/>
              <a:ext cx="3535560" cy="1004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2000" b="0" strike="noStrike" spc="-1">
                  <a:solidFill>
                    <a:srgbClr val="0A2164"/>
                  </a:solidFill>
                  <a:latin typeface="Trebuchet MS"/>
                  <a:ea typeface="DejaVu Sans"/>
                </a:rPr>
                <a:t>www.softnautics.com business@softnautics.com</a:t>
              </a:r>
              <a:endParaRPr lang="en-IN" sz="2000" b="0" strike="noStrike" spc="-1">
                <a:latin typeface="Liberation Sans Narrow"/>
              </a:endParaRPr>
            </a:p>
          </p:txBody>
        </p:sp>
        <p:pic>
          <p:nvPicPr>
            <p:cNvPr id="105" name="Picture 68"/>
            <p:cNvPicPr/>
            <p:nvPr/>
          </p:nvPicPr>
          <p:blipFill>
            <a:blip r:embed="rId18"/>
            <a:stretch/>
          </p:blipFill>
          <p:spPr>
            <a:xfrm>
              <a:off x="442800" y="2881440"/>
              <a:ext cx="180360" cy="180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70" descr="A close up of a sign&#10;&#10;Description generated with very high confidence"/>
            <p:cNvPicPr/>
            <p:nvPr/>
          </p:nvPicPr>
          <p:blipFill>
            <a:blip r:embed="rId19"/>
            <a:stretch/>
          </p:blipFill>
          <p:spPr>
            <a:xfrm>
              <a:off x="442800" y="2576880"/>
              <a:ext cx="180360" cy="1803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7" name="Picture 2" descr="A blue and red text on a black background&#10;&#10;Description automatically generated with medium confidence"/>
          <p:cNvPicPr/>
          <p:nvPr/>
        </p:nvPicPr>
        <p:blipFill>
          <a:blip r:embed="rId20"/>
          <a:stretch/>
        </p:blipFill>
        <p:spPr>
          <a:xfrm>
            <a:off x="9846000" y="149040"/>
            <a:ext cx="2179440" cy="51552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0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ilinx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xxxx@000.000.000.000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2908440"/>
            <a:ext cx="7575840" cy="68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 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Zynq </a:t>
            </a:r>
            <a:r>
              <a:rPr lang="en-US" spc="-1" dirty="0" err="1">
                <a:solidFill>
                  <a:srgbClr val="000000"/>
                </a:solidFill>
                <a:latin typeface="Trebuchet MS"/>
                <a:ea typeface="DejaVu Sans"/>
              </a:rPr>
              <a:t>UltraScale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+ </a:t>
            </a:r>
            <a:r>
              <a:rPr lang="en-US" spc="-1" dirty="0" err="1">
                <a:solidFill>
                  <a:srgbClr val="000000"/>
                </a:solidFill>
                <a:latin typeface="Trebuchet MS"/>
                <a:ea typeface="DejaVu Sans"/>
              </a:rPr>
              <a:t>MPSoC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 bring up</a:t>
            </a:r>
            <a:endParaRPr lang="en-IN" sz="1800" b="0" strike="noStrike" spc="-1" dirty="0">
              <a:latin typeface="Liberation Sans Narrow"/>
            </a:endParaRPr>
          </a:p>
          <a:p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 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 and Latencies in VCU</a:t>
            </a:r>
            <a:endParaRPr lang="en-IN" sz="1800" b="0" strike="noStrike" spc="-1" dirty="0">
              <a:latin typeface="Liberation Sans Narrow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092640" y="3428280"/>
            <a:ext cx="2248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Vijay Vanga</a:t>
            </a:r>
            <a:endParaRPr lang="en-IN" sz="1800" b="0" strike="noStrike" spc="-1">
              <a:latin typeface="Liberation Sans Narrow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146320" y="806400"/>
            <a:ext cx="9423360" cy="532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6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      </a:t>
            </a:r>
            <a:endParaRPr lang="en-IN" sz="2600" b="0" strike="noStrike" spc="-1">
              <a:latin typeface="Liberation Sans Narrow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0" y="59400"/>
            <a:ext cx="1218924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0A2164"/>
                </a:solidFill>
                <a:latin typeface="Trebuchet MS"/>
                <a:ea typeface="DejaVu Sans"/>
              </a:rPr>
              <a:t>Latencies in pipeline:</a:t>
            </a:r>
            <a:endParaRPr lang="en-IN" sz="3200" b="0" strike="noStrike" spc="-1">
              <a:latin typeface="Liberation Sans Narrow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10166040" y="6483240"/>
            <a:ext cx="2021040" cy="3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27 Dec, 2023</a:t>
            </a:r>
            <a:endParaRPr lang="en-IN" sz="1400" b="0" strike="noStrike" spc="-1">
              <a:latin typeface="Liberation Sans Narrow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25560" y="6483240"/>
            <a:ext cx="102600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6ADBFC01-1CAA-4BF0-A2B7-12B486E4B31E}" type="slidenum"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10</a:t>
            </a:fld>
            <a:endParaRPr lang="en-IN" sz="1400" b="0" strike="noStrike" spc="-1">
              <a:latin typeface="Liberation Sans Narrow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0" y="811800"/>
            <a:ext cx="1713960" cy="3057480"/>
          </a:xfrm>
          <a:custGeom>
            <a:avLst/>
            <a:gdLst/>
            <a:ahLst/>
            <a:cxnLst/>
            <a:rect l="l" t="t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solidFill>
            <a:srgbClr val="0A21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6"/>
          <p:cNvSpPr/>
          <p:nvPr/>
        </p:nvSpPr>
        <p:spPr>
          <a:xfrm>
            <a:off x="25560" y="711000"/>
            <a:ext cx="2427120" cy="5730120"/>
          </a:xfrm>
          <a:custGeom>
            <a:avLst/>
            <a:gdLst/>
            <a:ahLst/>
            <a:cxnLst/>
            <a:rect l="l" t="t" r="r" b="b"/>
            <a:pathLst>
              <a:path w="1475" h="1999">
                <a:moveTo>
                  <a:pt x="1414" y="425"/>
                </a:moveTo>
                <a:cubicBezTo>
                  <a:pt x="91" y="1945"/>
                  <a:pt x="91" y="1945"/>
                  <a:pt x="91" y="1945"/>
                </a:cubicBezTo>
                <a:cubicBezTo>
                  <a:pt x="66" y="1973"/>
                  <a:pt x="34" y="1991"/>
                  <a:pt x="0" y="1999"/>
                </a:cubicBezTo>
                <a:cubicBezTo>
                  <a:pt x="1258" y="553"/>
                  <a:pt x="1258" y="553"/>
                  <a:pt x="1258" y="553"/>
                </a:cubicBezTo>
                <a:cubicBezTo>
                  <a:pt x="1319" y="483"/>
                  <a:pt x="1311" y="377"/>
                  <a:pt x="1241" y="316"/>
                </a:cubicBezTo>
                <a:cubicBezTo>
                  <a:pt x="878" y="0"/>
                  <a:pt x="878" y="0"/>
                  <a:pt x="878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397" y="188"/>
                  <a:pt x="1397" y="188"/>
                  <a:pt x="1397" y="188"/>
                </a:cubicBezTo>
                <a:cubicBezTo>
                  <a:pt x="1467" y="249"/>
                  <a:pt x="1475" y="355"/>
                  <a:pt x="1414" y="425"/>
                </a:cubicBezTo>
                <a:close/>
              </a:path>
            </a:pathLst>
          </a:custGeom>
          <a:solidFill>
            <a:srgbClr val="BD171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7"/>
          <p:cNvSpPr/>
          <p:nvPr/>
        </p:nvSpPr>
        <p:spPr>
          <a:xfrm>
            <a:off x="3652200" y="6483240"/>
            <a:ext cx="49424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© Copyright Softnautics (a MosChip Company), Confidential</a:t>
            </a:r>
            <a:endParaRPr lang="en-IN" sz="1400" b="0" strike="noStrike" spc="-1">
              <a:latin typeface="Liberation Sans Narrow"/>
            </a:endParaRPr>
          </a:p>
        </p:txBody>
      </p:sp>
      <p:pic>
        <p:nvPicPr>
          <p:cNvPr id="212" name="Picture 211"/>
          <p:cNvPicPr/>
          <p:nvPr/>
        </p:nvPicPr>
        <p:blipFill>
          <a:blip r:embed="rId2"/>
          <a:stretch/>
        </p:blipFill>
        <p:spPr>
          <a:xfrm>
            <a:off x="2339280" y="560160"/>
            <a:ext cx="8388360" cy="2823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2146320" y="806400"/>
            <a:ext cx="9423360" cy="532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5000"/>
          </a:bodyPr>
          <a:lstStyle/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 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4x 1080p60 AVC NV12 Xilinx Low-Latency Pipeline: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    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gst-launch-1.0 -v v4l2src io-mode=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dmabuf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device=/dev/video0 ! video/x-raw/(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memory:XLNXLL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/), width=1920, height=1080, format=NV12, framerate=60/1 !queue ! omxh264enc control-rate=low-latency target-bitrate=6000 prefetch-buffer=TRUE num-slices=8 periodicity-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idr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=240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cpb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-size=500 initial-delay=250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gdr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-mode=horizontal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gop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-mode=low-delay-p ! video/x-h264,alignment=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nal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! queue max-size-buffers=0 ! omxh264dec low-latency=1 !video/x-raw/(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memory:XLNXLL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/) ! queue max-size-bytes=0 !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fpsdisplaysinkname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=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fpssink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text-overlay=false 'video-sink=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kmssink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bus-id=a00c0000.v_mix plane-id=30 hold-extra-sample=1 show-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preroll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=false sync=true' sync=true -v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$GST_DEBUG=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"basesink:5"</a:t>
            </a: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GST_DEBUG_FILE="/runreported_serial_4k_avc.txt"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endParaRPr lang="en-IN" sz="2000" b="0" strike="noStrike" spc="-1">
              <a:latin typeface="Liberation Sans Narrow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0" y="59400"/>
            <a:ext cx="1218924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0A2164"/>
                </a:solidFill>
                <a:latin typeface="Trebuchet MS"/>
                <a:ea typeface="DejaVu Sans"/>
              </a:rPr>
              <a:t>Example pipeline:</a:t>
            </a:r>
            <a:endParaRPr lang="en-IN" sz="3200" b="0" strike="noStrike" spc="-1">
              <a:latin typeface="Liberation Sans Narrow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0166040" y="6483240"/>
            <a:ext cx="2021040" cy="3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27 Dec, 2023</a:t>
            </a:r>
            <a:endParaRPr lang="en-IN" sz="1400" b="0" strike="noStrike" spc="-1">
              <a:latin typeface="Liberation Sans Narrow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25560" y="6483240"/>
            <a:ext cx="102600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966BA6AF-601F-4332-B560-B3943D7B5705}" type="slidenum"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11</a:t>
            </a:fld>
            <a:endParaRPr lang="en-IN" sz="1400" b="0" strike="noStrike" spc="-1">
              <a:latin typeface="Liberation Sans Narrow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0" y="811800"/>
            <a:ext cx="1713960" cy="3057480"/>
          </a:xfrm>
          <a:custGeom>
            <a:avLst/>
            <a:gdLst/>
            <a:ahLst/>
            <a:cxnLst/>
            <a:rect l="l" t="t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solidFill>
            <a:srgbClr val="0A21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6"/>
          <p:cNvSpPr/>
          <p:nvPr/>
        </p:nvSpPr>
        <p:spPr>
          <a:xfrm>
            <a:off x="4684" y="711000"/>
            <a:ext cx="1832133" cy="5730120"/>
          </a:xfrm>
          <a:custGeom>
            <a:avLst/>
            <a:gdLst/>
            <a:ahLst/>
            <a:cxnLst/>
            <a:rect l="l" t="t" r="r" b="b"/>
            <a:pathLst>
              <a:path w="1475" h="1999">
                <a:moveTo>
                  <a:pt x="1414" y="425"/>
                </a:moveTo>
                <a:cubicBezTo>
                  <a:pt x="91" y="1945"/>
                  <a:pt x="91" y="1945"/>
                  <a:pt x="91" y="1945"/>
                </a:cubicBezTo>
                <a:cubicBezTo>
                  <a:pt x="66" y="1973"/>
                  <a:pt x="34" y="1991"/>
                  <a:pt x="0" y="1999"/>
                </a:cubicBezTo>
                <a:cubicBezTo>
                  <a:pt x="1258" y="553"/>
                  <a:pt x="1258" y="553"/>
                  <a:pt x="1258" y="553"/>
                </a:cubicBezTo>
                <a:cubicBezTo>
                  <a:pt x="1319" y="483"/>
                  <a:pt x="1311" y="377"/>
                  <a:pt x="1241" y="316"/>
                </a:cubicBezTo>
                <a:cubicBezTo>
                  <a:pt x="878" y="0"/>
                  <a:pt x="878" y="0"/>
                  <a:pt x="878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397" y="188"/>
                  <a:pt x="1397" y="188"/>
                  <a:pt x="1397" y="188"/>
                </a:cubicBezTo>
                <a:cubicBezTo>
                  <a:pt x="1467" y="249"/>
                  <a:pt x="1475" y="355"/>
                  <a:pt x="1414" y="425"/>
                </a:cubicBezTo>
                <a:close/>
              </a:path>
            </a:pathLst>
          </a:custGeom>
          <a:solidFill>
            <a:srgbClr val="BD171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7"/>
          <p:cNvSpPr/>
          <p:nvPr/>
        </p:nvSpPr>
        <p:spPr>
          <a:xfrm>
            <a:off x="3652200" y="6483240"/>
            <a:ext cx="49424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© Copyright Softnautics (a MosChip Company), Confidential</a:t>
            </a:r>
            <a:endParaRPr lang="en-IN" sz="1400" b="0" strike="noStrike" spc="-1">
              <a:latin typeface="Liberation Sans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2534400" y="806400"/>
            <a:ext cx="9035280" cy="532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To check reported latency:</a:t>
            </a: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  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$grep -</a:t>
            </a:r>
            <a:r>
              <a:rPr lang="en-US" sz="2000" b="0" strike="noStrike" spc="-1" err="1">
                <a:solidFill>
                  <a:srgbClr val="595959"/>
                </a:solidFill>
                <a:latin typeface="Liberation Sans Narrow"/>
                <a:ea typeface="DejaVu Sans"/>
              </a:rPr>
              <a:t>inr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"latency set" serial_4k_avc.txt</a:t>
            </a: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To check instantaneous latency:</a:t>
            </a: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$GST_DEBUG="GST_TRACER:7" GST_TRACERS=latency GST_DEBUG_FILE="/run/instantaneous_latency_serial_4k_avc.txt"</a:t>
            </a: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Gst-launch-1.0 &lt;pipeline&gt;</a:t>
            </a: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>
                <a:solidFill>
                  <a:srgbClr val="595959"/>
                </a:solidFill>
                <a:latin typeface="Liberation Sans Narrow"/>
              </a:rPr>
              <a:t>         </a:t>
            </a:r>
            <a:endParaRPr lang="en-IN" sz="2000" b="0" strike="noStrike" spc="-1">
              <a:latin typeface="Liberation Sans Narrow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0" y="59400"/>
            <a:ext cx="1218924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0A2164"/>
                </a:solidFill>
                <a:latin typeface="Trebuchet MS"/>
                <a:ea typeface="DejaVu Sans"/>
              </a:rPr>
              <a:t>Latency debugging:</a:t>
            </a:r>
            <a:endParaRPr lang="en-IN" sz="3200" b="0" strike="noStrike" spc="-1">
              <a:latin typeface="Liberation Sans Narrow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10166040" y="6483240"/>
            <a:ext cx="2021040" cy="3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27 Dec, 2023</a:t>
            </a:r>
            <a:endParaRPr lang="en-IN" sz="1400" b="0" strike="noStrike" spc="-1">
              <a:latin typeface="Liberation Sans Narrow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25560" y="6483240"/>
            <a:ext cx="102600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433F41CB-8085-4F96-8F67-80B115B7A58F}" type="slidenum"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12</a:t>
            </a:fld>
            <a:endParaRPr lang="en-IN" sz="1400" b="0" strike="noStrike" spc="-1">
              <a:latin typeface="Liberation Sans Narrow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0" y="811800"/>
            <a:ext cx="1713960" cy="3057480"/>
          </a:xfrm>
          <a:custGeom>
            <a:avLst/>
            <a:gdLst/>
            <a:ahLst/>
            <a:cxnLst/>
            <a:rect l="l" t="t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solidFill>
            <a:srgbClr val="0A21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25560" y="711000"/>
            <a:ext cx="2427120" cy="5730120"/>
          </a:xfrm>
          <a:custGeom>
            <a:avLst/>
            <a:gdLst/>
            <a:ahLst/>
            <a:cxnLst/>
            <a:rect l="l" t="t" r="r" b="b"/>
            <a:pathLst>
              <a:path w="1475" h="1999">
                <a:moveTo>
                  <a:pt x="1414" y="425"/>
                </a:moveTo>
                <a:cubicBezTo>
                  <a:pt x="91" y="1945"/>
                  <a:pt x="91" y="1945"/>
                  <a:pt x="91" y="1945"/>
                </a:cubicBezTo>
                <a:cubicBezTo>
                  <a:pt x="66" y="1973"/>
                  <a:pt x="34" y="1991"/>
                  <a:pt x="0" y="1999"/>
                </a:cubicBezTo>
                <a:cubicBezTo>
                  <a:pt x="1258" y="553"/>
                  <a:pt x="1258" y="553"/>
                  <a:pt x="1258" y="553"/>
                </a:cubicBezTo>
                <a:cubicBezTo>
                  <a:pt x="1319" y="483"/>
                  <a:pt x="1311" y="377"/>
                  <a:pt x="1241" y="316"/>
                </a:cubicBezTo>
                <a:cubicBezTo>
                  <a:pt x="878" y="0"/>
                  <a:pt x="878" y="0"/>
                  <a:pt x="878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397" y="188"/>
                  <a:pt x="1397" y="188"/>
                  <a:pt x="1397" y="188"/>
                </a:cubicBezTo>
                <a:cubicBezTo>
                  <a:pt x="1467" y="249"/>
                  <a:pt x="1475" y="355"/>
                  <a:pt x="1414" y="425"/>
                </a:cubicBezTo>
                <a:close/>
              </a:path>
            </a:pathLst>
          </a:custGeom>
          <a:solidFill>
            <a:srgbClr val="BD171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3652200" y="6483240"/>
            <a:ext cx="49424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© Copyright Softnautics (a MosChip Company), Confidential</a:t>
            </a:r>
            <a:endParaRPr lang="en-IN" sz="1400" b="0" strike="noStrike" spc="-1">
              <a:latin typeface="Liberation Sans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0166040" y="6483240"/>
            <a:ext cx="2021040" cy="3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June 12, 2023</a:t>
            </a:r>
            <a:endParaRPr lang="en-IN" sz="1400" b="0" strike="noStrike" spc="-1">
              <a:latin typeface="Liberation Sans Narrow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652200" y="6483240"/>
            <a:ext cx="49424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© Copyright Softnautics (a MosChip Company), Confidential</a:t>
            </a:r>
            <a:endParaRPr lang="en-IN" sz="1400" b="0" strike="noStrike" spc="-1">
              <a:latin typeface="Liberation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146320" y="806400"/>
            <a:ext cx="9423360" cy="532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   1.Petalinux</a:t>
            </a:r>
            <a:endParaRPr lang="en-US" sz="2000" b="0" strike="noStrike" spc="-1" dirty="0">
              <a:solidFill>
                <a:srgbClr val="595959"/>
              </a:solidFill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         1.1   Packages download.</a:t>
            </a: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</a:t>
            </a: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  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  </a:t>
            </a: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</a:t>
            </a: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1.2   Image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building process for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zynq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board.</a:t>
            </a: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   2.Zynq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UltraScale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+  </a:t>
            </a:r>
            <a:r>
              <a:rPr lang="en-US" sz="2000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MPSoC</a:t>
            </a: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 </a:t>
            </a: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     </a:t>
            </a: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 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</a:t>
            </a: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2.1  Board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bring up activities.</a:t>
            </a: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   3.Latency in VCU </a:t>
            </a: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       </a:t>
            </a: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3.1  Different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types of latency in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vcu</a:t>
            </a: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       </a:t>
            </a: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3.2  Latency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debugging</a:t>
            </a: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         </a:t>
            </a:r>
            <a:endParaRPr lang="en-IN" sz="2000" b="0" strike="noStrike" spc="-1">
              <a:latin typeface="Liberation Sans Narrow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0" y="59400"/>
            <a:ext cx="1218924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0A2164"/>
                </a:solidFill>
                <a:latin typeface="Trebuchet MS"/>
                <a:ea typeface="DejaVu Sans"/>
              </a:rPr>
              <a:t>Content:</a:t>
            </a:r>
            <a:endParaRPr lang="en-IN" sz="3200" b="0" strike="noStrike" spc="-1">
              <a:latin typeface="Liberation Sans Narrow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0166040" y="6483240"/>
            <a:ext cx="2021040" cy="3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27 Dec, 2023</a:t>
            </a:r>
            <a:endParaRPr lang="en-IN" sz="1400" b="0" strike="noStrike" spc="-1">
              <a:latin typeface="Liberation Sans Narrow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25560" y="6483240"/>
            <a:ext cx="102600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C63D2E74-A530-4057-B304-FDEC8CA3ACB4}" type="slidenum"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2</a:t>
            </a:fld>
            <a:endParaRPr lang="en-IN" sz="1400" b="0" strike="noStrike" spc="-1">
              <a:latin typeface="Liberation Sans Narrow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0" y="811800"/>
            <a:ext cx="1713960" cy="3057480"/>
          </a:xfrm>
          <a:custGeom>
            <a:avLst/>
            <a:gdLst/>
            <a:ahLst/>
            <a:cxnLst/>
            <a:rect l="l" t="t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solidFill>
            <a:srgbClr val="0A21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6"/>
          <p:cNvSpPr/>
          <p:nvPr/>
        </p:nvSpPr>
        <p:spPr>
          <a:xfrm>
            <a:off x="25560" y="711000"/>
            <a:ext cx="2427120" cy="5730120"/>
          </a:xfrm>
          <a:custGeom>
            <a:avLst/>
            <a:gdLst/>
            <a:ahLst/>
            <a:cxnLst/>
            <a:rect l="l" t="t" r="r" b="b"/>
            <a:pathLst>
              <a:path w="1475" h="1999">
                <a:moveTo>
                  <a:pt x="1414" y="425"/>
                </a:moveTo>
                <a:cubicBezTo>
                  <a:pt x="91" y="1945"/>
                  <a:pt x="91" y="1945"/>
                  <a:pt x="91" y="1945"/>
                </a:cubicBezTo>
                <a:cubicBezTo>
                  <a:pt x="66" y="1973"/>
                  <a:pt x="34" y="1991"/>
                  <a:pt x="0" y="1999"/>
                </a:cubicBezTo>
                <a:cubicBezTo>
                  <a:pt x="1258" y="553"/>
                  <a:pt x="1258" y="553"/>
                  <a:pt x="1258" y="553"/>
                </a:cubicBezTo>
                <a:cubicBezTo>
                  <a:pt x="1319" y="483"/>
                  <a:pt x="1311" y="377"/>
                  <a:pt x="1241" y="316"/>
                </a:cubicBezTo>
                <a:cubicBezTo>
                  <a:pt x="878" y="0"/>
                  <a:pt x="878" y="0"/>
                  <a:pt x="878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397" y="188"/>
                  <a:pt x="1397" y="188"/>
                  <a:pt x="1397" y="188"/>
                </a:cubicBezTo>
                <a:cubicBezTo>
                  <a:pt x="1467" y="249"/>
                  <a:pt x="1475" y="355"/>
                  <a:pt x="1414" y="425"/>
                </a:cubicBezTo>
                <a:close/>
              </a:path>
            </a:pathLst>
          </a:custGeom>
          <a:solidFill>
            <a:srgbClr val="BD171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7"/>
          <p:cNvSpPr/>
          <p:nvPr/>
        </p:nvSpPr>
        <p:spPr>
          <a:xfrm>
            <a:off x="3652200" y="6483240"/>
            <a:ext cx="49424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© Copyright Softnautics (a MosChip Company), Confidential</a:t>
            </a:r>
            <a:endParaRPr lang="en-IN" sz="1400" b="0" strike="noStrike" spc="-1">
              <a:latin typeface="Liberation Sans Narrow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2146320" y="806400"/>
            <a:ext cx="9423360" cy="532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endParaRPr lang="en-IN" sz="2600" b="0" strike="noStrike" spc="-1">
              <a:latin typeface="Liberation Sans Narrow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endParaRPr lang="en-IN" sz="2600" b="0" strike="noStrike" spc="-1">
              <a:latin typeface="Liberation Sans Narrow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endParaRPr lang="en-IN" sz="2600" b="0" strike="noStrike" spc="-1">
              <a:latin typeface="Liberation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592000" y="705623"/>
            <a:ext cx="8977680" cy="56433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5500"/>
          </a:bodyPr>
          <a:lstStyle/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  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Petalinux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is used to generate the binaries for various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xilinx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FPGA(media type)boards by using some files .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Steps to generate binaries for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zynq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ultrascale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+</a:t>
            </a:r>
            <a:r>
              <a:rPr lang="en-US" sz="2000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MPSoC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board: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1.first download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petalinux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source code from 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Liberation Sans Narrow"/>
                <a:ea typeface="DejaVu Sans"/>
                <a:hlinkClick r:id="rId2"/>
              </a:rPr>
              <a:t>www.xilinx.com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petalinux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Latest version.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2.Download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vuc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</a:t>
            </a: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 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and</a:t>
            </a: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 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bsp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from same site with same version.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3.make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petalinux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file as executable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$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chmod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777 petalinux-v2023.1-05012318-installer.run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$./ petalinux-v2023.1-05012318-installer.run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$source ./settings.sh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$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sudo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dpkg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-reconfigure dash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$echo $PETALINUX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endParaRPr lang="en-IN" sz="2000" b="0" strike="noStrike" spc="-1">
              <a:latin typeface="Liberation Sans Narrow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0" y="59400"/>
            <a:ext cx="1218924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0A2164"/>
                </a:solidFill>
                <a:latin typeface="Trebuchet MS"/>
                <a:ea typeface="DejaVu Sans"/>
              </a:rPr>
              <a:t>petalinux:</a:t>
            </a:r>
            <a:endParaRPr lang="en-IN" sz="3200" b="0" strike="noStrike" spc="-1">
              <a:latin typeface="Liberation Sans Narrow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10166040" y="6483240"/>
            <a:ext cx="2021040" cy="3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27 Dec, 2023</a:t>
            </a:r>
            <a:endParaRPr lang="en-IN" sz="1400" b="0" strike="noStrike" spc="-1">
              <a:latin typeface="Liberation Sans Narrow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25560" y="6483240"/>
            <a:ext cx="102600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6DA4E57-DBA0-45B7-96DE-854778CC7F6F}" type="slidenum"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3</a:t>
            </a:fld>
            <a:endParaRPr lang="en-IN" sz="1400" b="0" strike="noStrike" spc="-1">
              <a:latin typeface="Liberation Sans Narrow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0" y="811800"/>
            <a:ext cx="1713960" cy="3057480"/>
          </a:xfrm>
          <a:custGeom>
            <a:avLst/>
            <a:gdLst/>
            <a:ahLst/>
            <a:cxnLst/>
            <a:rect l="l" t="t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solidFill>
            <a:srgbClr val="0A21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6"/>
          <p:cNvSpPr/>
          <p:nvPr/>
        </p:nvSpPr>
        <p:spPr>
          <a:xfrm>
            <a:off x="25560" y="711000"/>
            <a:ext cx="2427120" cy="5730120"/>
          </a:xfrm>
          <a:custGeom>
            <a:avLst/>
            <a:gdLst/>
            <a:ahLst/>
            <a:cxnLst/>
            <a:rect l="l" t="t" r="r" b="b"/>
            <a:pathLst>
              <a:path w="1475" h="1999">
                <a:moveTo>
                  <a:pt x="1414" y="425"/>
                </a:moveTo>
                <a:cubicBezTo>
                  <a:pt x="91" y="1945"/>
                  <a:pt x="91" y="1945"/>
                  <a:pt x="91" y="1945"/>
                </a:cubicBezTo>
                <a:cubicBezTo>
                  <a:pt x="66" y="1973"/>
                  <a:pt x="34" y="1991"/>
                  <a:pt x="0" y="1999"/>
                </a:cubicBezTo>
                <a:cubicBezTo>
                  <a:pt x="1258" y="553"/>
                  <a:pt x="1258" y="553"/>
                  <a:pt x="1258" y="553"/>
                </a:cubicBezTo>
                <a:cubicBezTo>
                  <a:pt x="1319" y="483"/>
                  <a:pt x="1311" y="377"/>
                  <a:pt x="1241" y="316"/>
                </a:cubicBezTo>
                <a:cubicBezTo>
                  <a:pt x="878" y="0"/>
                  <a:pt x="878" y="0"/>
                  <a:pt x="878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397" y="188"/>
                  <a:pt x="1397" y="188"/>
                  <a:pt x="1397" y="188"/>
                </a:cubicBezTo>
                <a:cubicBezTo>
                  <a:pt x="1467" y="249"/>
                  <a:pt x="1475" y="355"/>
                  <a:pt x="1414" y="425"/>
                </a:cubicBezTo>
                <a:close/>
              </a:path>
            </a:pathLst>
          </a:custGeom>
          <a:solidFill>
            <a:srgbClr val="BD171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7"/>
          <p:cNvSpPr/>
          <p:nvPr/>
        </p:nvSpPr>
        <p:spPr>
          <a:xfrm>
            <a:off x="3652200" y="6483240"/>
            <a:ext cx="49424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© Copyright Softnautics (a MosChip Company), Confidential</a:t>
            </a:r>
            <a:endParaRPr lang="en-IN" sz="1400" b="0" strike="noStrike" spc="-1">
              <a:latin typeface="Liberation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045520" y="705600"/>
            <a:ext cx="9998640" cy="542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   $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petalinux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-create -t  project  -s &lt;path of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bsp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&gt;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   $cd  xilinx-vcu-zcu106-v2023.1-final.bsp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   $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petalinux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-config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   $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petalinux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-config     –get-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hw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-description=&lt;path of the enable hardware  with</a:t>
            </a: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 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file.xsa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file name&gt;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   $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petalinux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-build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  After completion of compilation process it generates some files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ie,Image,BOOT.BIN,system.dtb,boot.src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and rootfs.tar.gz in newly create project images directory and build.log in build directory. </a:t>
            </a:r>
            <a:endParaRPr lang="en-IN" sz="2000" b="0" strike="noStrike" spc="-1" dirty="0">
              <a:latin typeface="Liberation Sans Narrow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0" y="59400"/>
            <a:ext cx="1218924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0A2164"/>
                </a:solidFill>
                <a:latin typeface="Trebuchet MS"/>
                <a:ea typeface="DejaVu Sans"/>
              </a:rPr>
              <a:t>petalinux:</a:t>
            </a:r>
            <a:endParaRPr lang="en-IN" sz="3200" b="0" strike="noStrike" spc="-1">
              <a:latin typeface="Liberation Sans Narrow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0166040" y="6483240"/>
            <a:ext cx="2021040" cy="3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27 Dec, 2023</a:t>
            </a:r>
            <a:endParaRPr lang="en-IN" sz="1400" b="0" strike="noStrike" spc="-1">
              <a:latin typeface="Liberation Sans Narrow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25560" y="6483240"/>
            <a:ext cx="102600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8E827FCE-799E-43B8-92DB-55A97CF892C6}" type="slidenum"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4</a:t>
            </a:fld>
            <a:endParaRPr lang="en-IN" sz="1400" b="0" strike="noStrike" spc="-1">
              <a:latin typeface="Liberation Sans Narrow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0" y="811800"/>
            <a:ext cx="1713960" cy="3057480"/>
          </a:xfrm>
          <a:custGeom>
            <a:avLst/>
            <a:gdLst/>
            <a:ahLst/>
            <a:cxnLst/>
            <a:rect l="l" t="t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solidFill>
            <a:srgbClr val="0A21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6"/>
          <p:cNvSpPr/>
          <p:nvPr/>
        </p:nvSpPr>
        <p:spPr>
          <a:xfrm>
            <a:off x="25560" y="711000"/>
            <a:ext cx="2427120" cy="5730120"/>
          </a:xfrm>
          <a:custGeom>
            <a:avLst/>
            <a:gdLst/>
            <a:ahLst/>
            <a:cxnLst/>
            <a:rect l="l" t="t" r="r" b="b"/>
            <a:pathLst>
              <a:path w="1475" h="1999">
                <a:moveTo>
                  <a:pt x="1414" y="425"/>
                </a:moveTo>
                <a:cubicBezTo>
                  <a:pt x="91" y="1945"/>
                  <a:pt x="91" y="1945"/>
                  <a:pt x="91" y="1945"/>
                </a:cubicBezTo>
                <a:cubicBezTo>
                  <a:pt x="66" y="1973"/>
                  <a:pt x="34" y="1991"/>
                  <a:pt x="0" y="1999"/>
                </a:cubicBezTo>
                <a:cubicBezTo>
                  <a:pt x="1258" y="553"/>
                  <a:pt x="1258" y="553"/>
                  <a:pt x="1258" y="553"/>
                </a:cubicBezTo>
                <a:cubicBezTo>
                  <a:pt x="1319" y="483"/>
                  <a:pt x="1311" y="377"/>
                  <a:pt x="1241" y="316"/>
                </a:cubicBezTo>
                <a:cubicBezTo>
                  <a:pt x="878" y="0"/>
                  <a:pt x="878" y="0"/>
                  <a:pt x="878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397" y="188"/>
                  <a:pt x="1397" y="188"/>
                  <a:pt x="1397" y="188"/>
                </a:cubicBezTo>
                <a:cubicBezTo>
                  <a:pt x="1467" y="249"/>
                  <a:pt x="1475" y="355"/>
                  <a:pt x="1414" y="425"/>
                </a:cubicBezTo>
                <a:close/>
              </a:path>
            </a:pathLst>
          </a:custGeom>
          <a:solidFill>
            <a:srgbClr val="BD171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7"/>
          <p:cNvSpPr/>
          <p:nvPr/>
        </p:nvSpPr>
        <p:spPr>
          <a:xfrm>
            <a:off x="3652200" y="6483240"/>
            <a:ext cx="49424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© Copyright Softnautics (a MosChip Company), Confidential</a:t>
            </a:r>
            <a:endParaRPr lang="en-IN" sz="1400" b="0" strike="noStrike" spc="-1">
              <a:latin typeface="Liberation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146320" y="806400"/>
            <a:ext cx="9423360" cy="532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7500"/>
          </a:bodyPr>
          <a:lstStyle/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There are different types of board available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ie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zcu102,zcu104,zcu106    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 Steps to Board bring up of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zynq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ultrascale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+</a:t>
            </a:r>
            <a:r>
              <a:rPr lang="en-US" sz="2000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MPSoC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: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  SD card partition: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      Make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partions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the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sd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card and copy the booting file in the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sd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card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card</a:t>
            </a:r>
            <a:endParaRPr lang="en-IN" sz="2000" b="0" strike="noStrike" spc="-1" dirty="0" err="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Format the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sd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card by make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partions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: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a)By command lines: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$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lsblk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or $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fdisk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-l(to identify  media  /dev/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sdx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)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$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sudo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fdisk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  /dev/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sdx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(which gives options to modify any partition and get  information)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$Sudo parted  /dev/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sdx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(entering into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sd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card)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$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mklabel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gpt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(if you want to create  new partition table)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$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mkpart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primary [file system type ex,ext4,fat32]  [start ie,1MB,100%] 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  [end ie,100%,mb](creating partition)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endParaRPr lang="en-IN" sz="2000" b="0" strike="noStrike" spc="-1">
              <a:latin typeface="Liberation Sans Narrow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0" y="59400"/>
            <a:ext cx="1218924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1" strike="noStrike" spc="-1" dirty="0">
                <a:solidFill>
                  <a:srgbClr val="0A2164"/>
                </a:solidFill>
                <a:latin typeface="Trebuchet MS"/>
                <a:ea typeface="DejaVu Sans"/>
              </a:rPr>
              <a:t>Zynq </a:t>
            </a:r>
            <a:r>
              <a:rPr lang="en-US" sz="3200" b="1" spc="-1" dirty="0" err="1">
                <a:solidFill>
                  <a:srgbClr val="0A2164"/>
                </a:solidFill>
                <a:latin typeface="Trebuchet MS"/>
                <a:ea typeface="DejaVu Sans"/>
              </a:rPr>
              <a:t>UltraScale</a:t>
            </a:r>
            <a:r>
              <a:rPr lang="en-US" sz="3200" b="1" strike="noStrike" spc="-1" dirty="0">
                <a:solidFill>
                  <a:srgbClr val="0A2164"/>
                </a:solidFill>
                <a:latin typeface="Trebuchet MS"/>
                <a:ea typeface="DejaVu Sans"/>
              </a:rPr>
              <a:t>+ </a:t>
            </a:r>
            <a:r>
              <a:rPr lang="en-US" sz="3200" b="1" spc="-1" dirty="0" err="1">
                <a:solidFill>
                  <a:srgbClr val="0A2164"/>
                </a:solidFill>
                <a:latin typeface="Trebuchet MS"/>
                <a:ea typeface="DejaVu Sans"/>
              </a:rPr>
              <a:t>MPSoC</a:t>
            </a:r>
            <a:r>
              <a:rPr lang="en-US" sz="3200" b="1" strike="noStrike" spc="-1" dirty="0">
                <a:solidFill>
                  <a:srgbClr val="0A2164"/>
                </a:solidFill>
                <a:latin typeface="Trebuchet MS"/>
                <a:ea typeface="DejaVu Sans"/>
              </a:rPr>
              <a:t> bring up:</a:t>
            </a:r>
            <a:endParaRPr lang="en-IN" sz="3200" b="0" strike="noStrike" spc="-1" dirty="0">
              <a:latin typeface="Liberation Sans Narrow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10166040" y="6483240"/>
            <a:ext cx="2021040" cy="3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27 Dec, 2023</a:t>
            </a:r>
            <a:endParaRPr lang="en-IN" sz="1400" b="0" strike="noStrike" spc="-1">
              <a:latin typeface="Liberation Sans Narrow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25560" y="6483240"/>
            <a:ext cx="102600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49D4DF1-F419-4C98-A3B7-5389F8E32DBB}" type="slidenum"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5</a:t>
            </a:fld>
            <a:endParaRPr lang="en-IN" sz="1400" b="0" strike="noStrike" spc="-1">
              <a:latin typeface="Liberation Sans Narrow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0" y="811800"/>
            <a:ext cx="1713960" cy="3057480"/>
          </a:xfrm>
          <a:custGeom>
            <a:avLst/>
            <a:gdLst/>
            <a:ahLst/>
            <a:cxnLst/>
            <a:rect l="l" t="t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solidFill>
            <a:srgbClr val="0A21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11183" y="711000"/>
            <a:ext cx="2211460" cy="5758874"/>
          </a:xfrm>
          <a:custGeom>
            <a:avLst/>
            <a:gdLst/>
            <a:ahLst/>
            <a:cxnLst/>
            <a:rect l="l" t="t" r="r" b="b"/>
            <a:pathLst>
              <a:path w="1475" h="1999">
                <a:moveTo>
                  <a:pt x="1414" y="425"/>
                </a:moveTo>
                <a:cubicBezTo>
                  <a:pt x="91" y="1945"/>
                  <a:pt x="91" y="1945"/>
                  <a:pt x="91" y="1945"/>
                </a:cubicBezTo>
                <a:cubicBezTo>
                  <a:pt x="66" y="1973"/>
                  <a:pt x="34" y="1991"/>
                  <a:pt x="0" y="1999"/>
                </a:cubicBezTo>
                <a:cubicBezTo>
                  <a:pt x="1258" y="553"/>
                  <a:pt x="1258" y="553"/>
                  <a:pt x="1258" y="553"/>
                </a:cubicBezTo>
                <a:cubicBezTo>
                  <a:pt x="1319" y="483"/>
                  <a:pt x="1311" y="377"/>
                  <a:pt x="1241" y="316"/>
                </a:cubicBezTo>
                <a:cubicBezTo>
                  <a:pt x="878" y="0"/>
                  <a:pt x="878" y="0"/>
                  <a:pt x="878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397" y="188"/>
                  <a:pt x="1397" y="188"/>
                  <a:pt x="1397" y="188"/>
                </a:cubicBezTo>
                <a:cubicBezTo>
                  <a:pt x="1467" y="249"/>
                  <a:pt x="1475" y="355"/>
                  <a:pt x="1414" y="425"/>
                </a:cubicBezTo>
                <a:close/>
              </a:path>
            </a:pathLst>
          </a:custGeom>
          <a:solidFill>
            <a:srgbClr val="BD171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3652200" y="6483240"/>
            <a:ext cx="49424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© Copyright Softnautics (a MosChip Company), Confidential</a:t>
            </a:r>
            <a:endParaRPr lang="en-IN" sz="1400" b="0" strike="noStrike" spc="-1">
              <a:latin typeface="Liberation Sans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060000" y="973080"/>
            <a:ext cx="9423360" cy="532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3500"/>
          </a:bodyPr>
          <a:lstStyle/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   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$name</a:t>
            </a: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 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[partition name] [name]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  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$quit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  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$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sudo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mkfs.vfat</a:t>
            </a: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 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/</a:t>
            </a:r>
            <a:r>
              <a:rPr lang="en-US" sz="2000" b="0" i="1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dev/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sdx1(sdx1—replace with partition device name)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595959"/>
                </a:solidFill>
                <a:latin typeface="Liberation Sans Narrow"/>
              </a:rPr>
              <a:t>    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 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b)GUI partition of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sd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card.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595959"/>
                </a:solidFill>
                <a:latin typeface="Liberation Sans Narrow"/>
                <a:ea typeface="DejaVu Sans"/>
              </a:rPr>
              <a:t>    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Copy (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boot.src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, BOOT.BIN, Image,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system.dtb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rootfs.cpio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.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gz.uboot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) into boot partition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Liberation Sans Narrow"/>
                <a:ea typeface="DejaVu Sans"/>
              </a:rPr>
              <a:t>ie</a:t>
            </a:r>
            <a:r>
              <a:rPr lang="en-US" sz="2000" b="0" strike="noStrike" spc="-1" dirty="0">
                <a:solidFill>
                  <a:srgbClr val="595959"/>
                </a:solidFill>
                <a:latin typeface="Liberation Sans Narrow"/>
                <a:ea typeface="DejaVu Sans"/>
              </a:rPr>
              <a:t> FAT format.</a:t>
            </a:r>
            <a:endParaRPr lang="en-IN" sz="2000" b="0" strike="noStrike" spc="-1" dirty="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endParaRPr lang="en-IN" sz="2000" spc="-1">
              <a:solidFill>
                <a:srgbClr val="000000"/>
              </a:solidFill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endParaRPr lang="en-IN" sz="2000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endParaRPr lang="en-IN" sz="2000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endParaRPr lang="en-IN" sz="2000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endParaRPr lang="en-IN" sz="2000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595959"/>
                </a:solidFill>
                <a:latin typeface="Liberation Sans Narrow"/>
              </a:rPr>
              <a:t>           </a:t>
            </a:r>
            <a:endParaRPr lang="en-IN" sz="2000" b="0" strike="noStrike" spc="-1" dirty="0">
              <a:latin typeface="Liberation Sans Narrow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0" y="59400"/>
            <a:ext cx="1218924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0A2164"/>
                </a:solidFill>
                <a:latin typeface="Trebuchet MS"/>
                <a:ea typeface="DejaVu Sans"/>
              </a:rPr>
              <a:t>Sd card partition:</a:t>
            </a:r>
            <a:endParaRPr lang="en-IN" sz="3200" b="0" strike="noStrike" spc="-1">
              <a:latin typeface="Liberation Sans Narrow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0166040" y="6483240"/>
            <a:ext cx="2021040" cy="3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27 Dec, 2023</a:t>
            </a:r>
            <a:endParaRPr lang="en-IN" sz="1400" b="0" strike="noStrike" spc="-1">
              <a:latin typeface="Liberation Sans Narrow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25560" y="6483240"/>
            <a:ext cx="102600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60797ACF-A3C0-4DD9-B159-CB2EABAEA2D1}" type="slidenum"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6</a:t>
            </a:fld>
            <a:endParaRPr lang="en-IN" sz="1400" b="0" strike="noStrike" spc="-1">
              <a:latin typeface="Liberation Sans Narrow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0" y="811800"/>
            <a:ext cx="1713960" cy="3057480"/>
          </a:xfrm>
          <a:custGeom>
            <a:avLst/>
            <a:gdLst/>
            <a:ahLst/>
            <a:cxnLst/>
            <a:rect l="l" t="t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solidFill>
            <a:srgbClr val="0A21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6"/>
          <p:cNvSpPr/>
          <p:nvPr/>
        </p:nvSpPr>
        <p:spPr>
          <a:xfrm>
            <a:off x="25560" y="711000"/>
            <a:ext cx="2427120" cy="5730120"/>
          </a:xfrm>
          <a:custGeom>
            <a:avLst/>
            <a:gdLst/>
            <a:ahLst/>
            <a:cxnLst/>
            <a:rect l="l" t="t" r="r" b="b"/>
            <a:pathLst>
              <a:path w="1475" h="1999">
                <a:moveTo>
                  <a:pt x="1414" y="425"/>
                </a:moveTo>
                <a:cubicBezTo>
                  <a:pt x="91" y="1945"/>
                  <a:pt x="91" y="1945"/>
                  <a:pt x="91" y="1945"/>
                </a:cubicBezTo>
                <a:cubicBezTo>
                  <a:pt x="66" y="1973"/>
                  <a:pt x="34" y="1991"/>
                  <a:pt x="0" y="1999"/>
                </a:cubicBezTo>
                <a:cubicBezTo>
                  <a:pt x="1258" y="553"/>
                  <a:pt x="1258" y="553"/>
                  <a:pt x="1258" y="553"/>
                </a:cubicBezTo>
                <a:cubicBezTo>
                  <a:pt x="1319" y="483"/>
                  <a:pt x="1311" y="377"/>
                  <a:pt x="1241" y="316"/>
                </a:cubicBezTo>
                <a:cubicBezTo>
                  <a:pt x="878" y="0"/>
                  <a:pt x="878" y="0"/>
                  <a:pt x="878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397" y="188"/>
                  <a:pt x="1397" y="188"/>
                  <a:pt x="1397" y="188"/>
                </a:cubicBezTo>
                <a:cubicBezTo>
                  <a:pt x="1467" y="249"/>
                  <a:pt x="1475" y="355"/>
                  <a:pt x="1414" y="425"/>
                </a:cubicBezTo>
                <a:close/>
              </a:path>
            </a:pathLst>
          </a:custGeom>
          <a:solidFill>
            <a:srgbClr val="BD171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3652200" y="6483240"/>
            <a:ext cx="49424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© Copyright Softnautics (a MosChip Company), Confidential</a:t>
            </a:r>
            <a:endParaRPr lang="en-IN" sz="1400" b="0" strike="noStrike" spc="-1">
              <a:latin typeface="Liberation Sans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507400" y="846360"/>
            <a:ext cx="9423360" cy="532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Commands</a:t>
            </a: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for Zynq </a:t>
            </a:r>
            <a:r>
              <a:rPr lang="en-US" sz="2000" b="0" strike="noStrike" spc="-1" err="1">
                <a:solidFill>
                  <a:srgbClr val="595959"/>
                </a:solidFill>
                <a:latin typeface="Liberation Sans Narrow"/>
                <a:ea typeface="DejaVu Sans"/>
              </a:rPr>
              <a:t>ultrascale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+ </a:t>
            </a:r>
            <a:r>
              <a:rPr lang="en-US" sz="2000" b="0" strike="noStrike" spc="-1" err="1">
                <a:solidFill>
                  <a:srgbClr val="595959"/>
                </a:solidFill>
                <a:latin typeface="Liberation Sans Narrow"/>
                <a:ea typeface="DejaVu Sans"/>
              </a:rPr>
              <a:t>mpsoc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:</a:t>
            </a: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  </a:t>
            </a: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$ssh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Liberation Sans Narrow"/>
                <a:ea typeface="DejaVu Sans"/>
                <a:hlinkClick r:id="rId2"/>
              </a:rPr>
              <a:t>xxxx@000.000.000.000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(</a:t>
            </a:r>
            <a:r>
              <a:rPr lang="en-US" sz="2000" b="0" strike="noStrike" spc="-1" err="1">
                <a:solidFill>
                  <a:srgbClr val="595959"/>
                </a:solidFill>
                <a:latin typeface="Liberation Sans Narrow"/>
                <a:ea typeface="DejaVu Sans"/>
              </a:rPr>
              <a:t>ip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address to connect)</a:t>
            </a: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  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</a:t>
            </a:r>
            <a:r>
              <a:rPr lang="en-US" sz="2000" b="0" strike="noStrike" spc="-1" err="1">
                <a:solidFill>
                  <a:srgbClr val="595959"/>
                </a:solidFill>
                <a:latin typeface="Liberation Sans Narrow"/>
                <a:ea typeface="DejaVu Sans"/>
              </a:rPr>
              <a:t>Password:xxxxxx</a:t>
            </a:r>
            <a:endParaRPr lang="en-IN" sz="2000" b="0" strike="noStrike" spc="-1" err="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 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Login into board:</a:t>
            </a: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 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$minicom</a:t>
            </a: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-WD</a:t>
            </a: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/</a:t>
            </a:r>
            <a:r>
              <a:rPr lang="en-US" sz="2000" b="0" i="1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dev/</a:t>
            </a:r>
            <a:r>
              <a:rPr lang="en-US" sz="2000" b="0" strike="noStrike" spc="-1" err="1">
                <a:solidFill>
                  <a:srgbClr val="595959"/>
                </a:solidFill>
                <a:latin typeface="Liberation Sans Narrow"/>
                <a:ea typeface="DejaVu Sans"/>
              </a:rPr>
              <a:t>ttyUSBX</a:t>
            </a:r>
            <a:endParaRPr lang="en-IN" sz="2000" b="0" strike="noStrike" spc="-1" err="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 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$</a:t>
            </a:r>
            <a:r>
              <a:rPr lang="en-US" sz="2000" b="0" strike="noStrike" spc="-1" err="1">
                <a:solidFill>
                  <a:srgbClr val="595959"/>
                </a:solidFill>
                <a:latin typeface="Liberation Sans Narrow"/>
                <a:ea typeface="DejaVu Sans"/>
              </a:rPr>
              <a:t>ps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aux | grep USBX(if USB is locked )</a:t>
            </a: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$</a:t>
            </a:r>
            <a:r>
              <a:rPr lang="en-US" sz="2000" b="0" strike="noStrike" spc="-1" err="1">
                <a:solidFill>
                  <a:srgbClr val="595959"/>
                </a:solidFill>
                <a:latin typeface="Liberation Sans Narrow"/>
                <a:ea typeface="DejaVu Sans"/>
              </a:rPr>
              <a:t>sudo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</a:t>
            </a:r>
            <a:r>
              <a:rPr lang="en-US" sz="2000" b="0" strike="noStrike" spc="-1" err="1">
                <a:solidFill>
                  <a:srgbClr val="595959"/>
                </a:solidFill>
                <a:latin typeface="Liberation Sans Narrow"/>
                <a:ea typeface="DejaVu Sans"/>
              </a:rPr>
              <a:t>su</a:t>
            </a:r>
            <a:endParaRPr lang="en-IN" sz="2000" b="0" strike="noStrike" spc="-1" err="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 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$</a:t>
            </a:r>
            <a:r>
              <a:rPr lang="en-US" sz="2000" b="0" strike="noStrike" spc="-1" err="1">
                <a:solidFill>
                  <a:srgbClr val="595959"/>
                </a:solidFill>
                <a:latin typeface="Liberation Sans Narrow"/>
                <a:ea typeface="DejaVu Sans"/>
              </a:rPr>
              <a:t>dmesg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| grep bound (to know</a:t>
            </a: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</a:t>
            </a:r>
            <a:r>
              <a:rPr lang="en-US" sz="2000" b="0" strike="noStrike" spc="-1" err="1">
                <a:solidFill>
                  <a:srgbClr val="595959"/>
                </a:solidFill>
                <a:latin typeface="Liberation Sans Narrow"/>
                <a:ea typeface="DejaVu Sans"/>
              </a:rPr>
              <a:t>dp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port id )</a:t>
            </a: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$</a:t>
            </a:r>
            <a:r>
              <a:rPr lang="en-US" sz="2000" b="0" strike="noStrike" spc="-1" err="1">
                <a:solidFill>
                  <a:srgbClr val="595959"/>
                </a:solidFill>
                <a:latin typeface="Liberation Sans Narrow"/>
                <a:ea typeface="DejaVu Sans"/>
              </a:rPr>
              <a:t>modetest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-M </a:t>
            </a:r>
            <a:r>
              <a:rPr lang="en-US" sz="2000" b="0" strike="noStrike" spc="-1" err="1">
                <a:solidFill>
                  <a:srgbClr val="595959"/>
                </a:solidFill>
                <a:latin typeface="Liberation Sans Narrow"/>
                <a:ea typeface="DejaVu Sans"/>
              </a:rPr>
              <a:t>xlnx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(to see</a:t>
            </a: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whole connector id’s)</a:t>
            </a: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</a:t>
            </a:r>
            <a:endParaRPr lang="en-IN" sz="2000" b="0" strike="noStrike" spc="-1">
              <a:latin typeface="Liberation Sans Narrow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0" y="59400"/>
            <a:ext cx="1218924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1" strike="noStrike" spc="-1" dirty="0">
                <a:solidFill>
                  <a:srgbClr val="0A2164"/>
                </a:solidFill>
                <a:latin typeface="Trebuchet MS"/>
                <a:ea typeface="DejaVu Sans"/>
              </a:rPr>
              <a:t>Zynq </a:t>
            </a:r>
            <a:r>
              <a:rPr lang="en-US" sz="3200" b="1" spc="-1" dirty="0" err="1">
                <a:solidFill>
                  <a:srgbClr val="0A2164"/>
                </a:solidFill>
                <a:latin typeface="Trebuchet MS"/>
                <a:ea typeface="DejaVu Sans"/>
              </a:rPr>
              <a:t>UltraScale</a:t>
            </a:r>
            <a:r>
              <a:rPr lang="en-US" sz="3200" b="1" strike="noStrike" spc="-1" dirty="0">
                <a:solidFill>
                  <a:srgbClr val="0A2164"/>
                </a:solidFill>
                <a:latin typeface="Trebuchet MS"/>
                <a:ea typeface="DejaVu Sans"/>
              </a:rPr>
              <a:t>+ </a:t>
            </a:r>
            <a:r>
              <a:rPr lang="en-US" sz="3200" b="1" spc="-1" dirty="0" err="1">
                <a:solidFill>
                  <a:srgbClr val="0A2164"/>
                </a:solidFill>
                <a:latin typeface="Trebuchet MS"/>
                <a:ea typeface="DejaVu Sans"/>
              </a:rPr>
              <a:t>MPSoc</a:t>
            </a:r>
            <a:r>
              <a:rPr lang="en-US" sz="3200" b="1" strike="noStrike" spc="-1" dirty="0">
                <a:solidFill>
                  <a:srgbClr val="0A2164"/>
                </a:solidFill>
                <a:latin typeface="Trebuchet MS"/>
                <a:ea typeface="DejaVu Sans"/>
              </a:rPr>
              <a:t>:</a:t>
            </a:r>
            <a:endParaRPr lang="en-IN" sz="3200" b="0" strike="noStrike" spc="-1" dirty="0">
              <a:latin typeface="Liberation Sans Narrow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10166040" y="6483240"/>
            <a:ext cx="2021040" cy="3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27 Dec, 2023</a:t>
            </a:r>
            <a:endParaRPr lang="en-IN" sz="1400" b="0" strike="noStrike" spc="-1">
              <a:latin typeface="Liberation Sans Narrow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25560" y="6483240"/>
            <a:ext cx="102600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591BD650-A592-4A0F-90D3-D31B732C25E6}" type="slidenum"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7</a:t>
            </a:fld>
            <a:endParaRPr lang="en-IN" sz="1400" b="0" strike="noStrike" spc="-1">
              <a:latin typeface="Liberation Sans Narrow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0" y="811800"/>
            <a:ext cx="1713960" cy="3057480"/>
          </a:xfrm>
          <a:custGeom>
            <a:avLst/>
            <a:gdLst/>
            <a:ahLst/>
            <a:cxnLst/>
            <a:rect l="l" t="t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solidFill>
            <a:srgbClr val="0A21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6"/>
          <p:cNvSpPr/>
          <p:nvPr/>
        </p:nvSpPr>
        <p:spPr>
          <a:xfrm>
            <a:off x="25560" y="711000"/>
            <a:ext cx="2427120" cy="5730120"/>
          </a:xfrm>
          <a:custGeom>
            <a:avLst/>
            <a:gdLst/>
            <a:ahLst/>
            <a:cxnLst/>
            <a:rect l="l" t="t" r="r" b="b"/>
            <a:pathLst>
              <a:path w="1475" h="1999">
                <a:moveTo>
                  <a:pt x="1414" y="425"/>
                </a:moveTo>
                <a:cubicBezTo>
                  <a:pt x="91" y="1945"/>
                  <a:pt x="91" y="1945"/>
                  <a:pt x="91" y="1945"/>
                </a:cubicBezTo>
                <a:cubicBezTo>
                  <a:pt x="66" y="1973"/>
                  <a:pt x="34" y="1991"/>
                  <a:pt x="0" y="1999"/>
                </a:cubicBezTo>
                <a:cubicBezTo>
                  <a:pt x="1258" y="553"/>
                  <a:pt x="1258" y="553"/>
                  <a:pt x="1258" y="553"/>
                </a:cubicBezTo>
                <a:cubicBezTo>
                  <a:pt x="1319" y="483"/>
                  <a:pt x="1311" y="377"/>
                  <a:pt x="1241" y="316"/>
                </a:cubicBezTo>
                <a:cubicBezTo>
                  <a:pt x="878" y="0"/>
                  <a:pt x="878" y="0"/>
                  <a:pt x="878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397" y="188"/>
                  <a:pt x="1397" y="188"/>
                  <a:pt x="1397" y="188"/>
                </a:cubicBezTo>
                <a:cubicBezTo>
                  <a:pt x="1467" y="249"/>
                  <a:pt x="1475" y="355"/>
                  <a:pt x="1414" y="425"/>
                </a:cubicBezTo>
                <a:close/>
              </a:path>
            </a:pathLst>
          </a:custGeom>
          <a:solidFill>
            <a:srgbClr val="BD171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3652200" y="6483240"/>
            <a:ext cx="49424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© Copyright Softnautics (a MosChip Company), Confidential</a:t>
            </a:r>
            <a:endParaRPr lang="en-IN" sz="1400" b="0" strike="noStrike" spc="-1">
              <a:latin typeface="Liberation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 rot="21553800">
            <a:off x="2487960" y="840240"/>
            <a:ext cx="8819280" cy="532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 baseline="33000" dirty="0">
                <a:solidFill>
                  <a:srgbClr val="595959"/>
                </a:solidFill>
                <a:latin typeface="Liberation Sans Narrow"/>
                <a:ea typeface="DejaVu Sans"/>
              </a:rPr>
              <a:t>     1.The </a:t>
            </a:r>
            <a:r>
              <a:rPr lang="en-US" sz="2400" b="0" strike="noStrike" spc="-1" baseline="33000" err="1">
                <a:solidFill>
                  <a:srgbClr val="595959"/>
                </a:solidFill>
                <a:latin typeface="Liberation Sans Narrow"/>
                <a:ea typeface="DejaVu Sans"/>
              </a:rPr>
              <a:t>vcu</a:t>
            </a:r>
            <a:r>
              <a:rPr lang="en-US" sz="2400" b="0" strike="noStrike" spc="-1" baseline="33000" dirty="0">
                <a:solidFill>
                  <a:srgbClr val="595959"/>
                </a:solidFill>
                <a:latin typeface="Liberation Sans Narrow"/>
                <a:ea typeface="DejaVu Sans"/>
              </a:rPr>
              <a:t> h.264/h.265 is supports of 3480x2160 pixels at 60Hz while </a:t>
            </a:r>
            <a:r>
              <a:rPr lang="en-US" sz="2400" b="0" strike="noStrike" spc="-1" baseline="33000" err="1">
                <a:solidFill>
                  <a:srgbClr val="595959"/>
                </a:solidFill>
                <a:latin typeface="Liberation Sans Narrow"/>
                <a:ea typeface="DejaVu Sans"/>
              </a:rPr>
              <a:t>encodeing</a:t>
            </a:r>
            <a:r>
              <a:rPr lang="en-US" sz="2400" b="0" strike="noStrike" spc="-1" baseline="33000" dirty="0">
                <a:solidFill>
                  <a:srgbClr val="595959"/>
                </a:solidFill>
                <a:latin typeface="Liberation Sans Narrow"/>
                <a:ea typeface="DejaVu Sans"/>
              </a:rPr>
              <a:t> and decoding simultaneously.</a:t>
            </a:r>
            <a:endParaRPr lang="en-IN" sz="2400" b="0" strike="noStrike" spc="-1" baseline="3300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 baseline="33000" dirty="0">
                <a:solidFill>
                  <a:srgbClr val="595959"/>
                </a:solidFill>
                <a:latin typeface="Liberation Sans Narrow"/>
                <a:ea typeface="DejaVu Sans"/>
              </a:rPr>
              <a:t>     2.vcu supports AVC and HECV standards.</a:t>
            </a:r>
            <a:endParaRPr lang="en-IN" sz="2400" b="0" strike="noStrike" spc="-1" baseline="3300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 baseline="33000" dirty="0">
                <a:solidFill>
                  <a:srgbClr val="595959"/>
                </a:solidFill>
                <a:latin typeface="Liberation Sans Narrow"/>
                <a:ea typeface="DejaVu Sans"/>
              </a:rPr>
              <a:t>     3.The </a:t>
            </a:r>
            <a:r>
              <a:rPr lang="en-US" sz="2400" b="0" strike="noStrike" spc="-1" baseline="33000" err="1">
                <a:solidFill>
                  <a:srgbClr val="595959"/>
                </a:solidFill>
                <a:latin typeface="Liberation Sans Narrow"/>
                <a:ea typeface="DejaVu Sans"/>
              </a:rPr>
              <a:t>vcu</a:t>
            </a:r>
            <a:r>
              <a:rPr lang="en-US" sz="2400" b="0" strike="noStrike" spc="-1" baseline="33000" dirty="0">
                <a:solidFill>
                  <a:srgbClr val="595959"/>
                </a:solidFill>
                <a:latin typeface="Liberation Sans Narrow"/>
                <a:ea typeface="DejaVu Sans"/>
              </a:rPr>
              <a:t> contains programmable logic(PL)and processing system(PS) and also it requires interfaces(AXI) to transfer data </a:t>
            </a:r>
            <a:r>
              <a:rPr lang="en-US" sz="2400" b="0" strike="noStrike" spc="-1" baseline="33000" err="1">
                <a:solidFill>
                  <a:srgbClr val="595959"/>
                </a:solidFill>
                <a:latin typeface="Liberation Sans Narrow"/>
                <a:ea typeface="DejaVu Sans"/>
              </a:rPr>
              <a:t>ti</a:t>
            </a:r>
            <a:r>
              <a:rPr lang="en-US" sz="2400" b="0" strike="noStrike" spc="-1" baseline="33000" dirty="0">
                <a:solidFill>
                  <a:srgbClr val="595959"/>
                </a:solidFill>
                <a:latin typeface="Liberation Sans Narrow"/>
                <a:ea typeface="DejaVu Sans"/>
              </a:rPr>
              <a:t> various units.</a:t>
            </a:r>
            <a:endParaRPr lang="en-IN" sz="2400" b="0" strike="noStrike" spc="-1" baseline="3300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 baseline="33000" dirty="0">
                <a:solidFill>
                  <a:srgbClr val="595959"/>
                </a:solidFill>
                <a:latin typeface="Liberation Sans Narrow"/>
                <a:ea typeface="DejaVu Sans"/>
              </a:rPr>
              <a:t>Latency in pipeline:</a:t>
            </a:r>
            <a:endParaRPr lang="en-IN" sz="2400" b="0" strike="noStrike" spc="-1" baseline="3300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 baseline="33000" dirty="0">
                <a:solidFill>
                  <a:srgbClr val="595959"/>
                </a:solidFill>
                <a:latin typeface="Liberation Sans Narrow"/>
                <a:ea typeface="DejaVu Sans"/>
              </a:rPr>
              <a:t>  In pipeline data passes through various blocks in this occurs same delay by  passing from one structural block to another structural block.</a:t>
            </a:r>
            <a:endParaRPr lang="en-IN" sz="2400" b="0" strike="noStrike" spc="-1" baseline="3300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 baseline="33000" dirty="0">
                <a:solidFill>
                  <a:srgbClr val="595959"/>
                </a:solidFill>
                <a:latin typeface="Liberation Sans Narrow"/>
                <a:ea typeface="DejaVu Sans"/>
              </a:rPr>
              <a:t>Causes of latencies occur in pipeline:</a:t>
            </a:r>
            <a:endParaRPr lang="en-IN" sz="2400" b="0" strike="noStrike" spc="-1" baseline="3300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 baseline="33000" dirty="0">
                <a:solidFill>
                  <a:srgbClr val="595959"/>
                </a:solidFill>
                <a:latin typeface="Liberation Sans Narrow"/>
                <a:ea typeface="DejaVu Sans"/>
              </a:rPr>
              <a:t>a. Buffer to Buffer data transfer.</a:t>
            </a:r>
            <a:endParaRPr lang="en-IN" sz="2400" b="0" strike="noStrike" spc="-1" baseline="33000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 baseline="33000" dirty="0">
                <a:solidFill>
                  <a:srgbClr val="595959"/>
                </a:solidFill>
                <a:latin typeface="Liberation Sans Narrow"/>
                <a:ea typeface="DejaVu Sans"/>
              </a:rPr>
              <a:t>b. while passing data receiver buffer needs memory allocation. </a:t>
            </a:r>
            <a:endParaRPr lang="en-IN" sz="2400" b="0" strike="noStrike" spc="-1" baseline="33000">
              <a:latin typeface="Liberation Sans Narrow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0" y="59400"/>
            <a:ext cx="1218924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0A2164"/>
                </a:solidFill>
                <a:latin typeface="Trebuchet MS"/>
                <a:ea typeface="DejaVu Sans"/>
              </a:rPr>
              <a:t>Latency in VCU H.264/H.265:</a:t>
            </a:r>
            <a:endParaRPr lang="en-IN" sz="3200" b="0" strike="noStrike" spc="-1">
              <a:latin typeface="Liberation Sans Narrow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10166040" y="6483240"/>
            <a:ext cx="2021040" cy="3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27 Dec, 2023</a:t>
            </a:r>
            <a:endParaRPr lang="en-IN" sz="1400" b="0" strike="noStrike" spc="-1">
              <a:latin typeface="Liberation Sans Narrow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25560" y="6483240"/>
            <a:ext cx="102600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6109653B-97CE-46D9-821B-A515CADD01D9}" type="slidenum"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8</a:t>
            </a:fld>
            <a:endParaRPr lang="en-IN" sz="1400" b="0" strike="noStrike" spc="-1">
              <a:latin typeface="Liberation Sans Narrow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0" y="811800"/>
            <a:ext cx="1713960" cy="3057480"/>
          </a:xfrm>
          <a:custGeom>
            <a:avLst/>
            <a:gdLst/>
            <a:ahLst/>
            <a:cxnLst/>
            <a:rect l="l" t="t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solidFill>
            <a:srgbClr val="0A21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6"/>
          <p:cNvSpPr/>
          <p:nvPr/>
        </p:nvSpPr>
        <p:spPr>
          <a:xfrm>
            <a:off x="25560" y="711000"/>
            <a:ext cx="2427120" cy="5730120"/>
          </a:xfrm>
          <a:custGeom>
            <a:avLst/>
            <a:gdLst/>
            <a:ahLst/>
            <a:cxnLst/>
            <a:rect l="l" t="t" r="r" b="b"/>
            <a:pathLst>
              <a:path w="1475" h="1999">
                <a:moveTo>
                  <a:pt x="1414" y="425"/>
                </a:moveTo>
                <a:cubicBezTo>
                  <a:pt x="91" y="1945"/>
                  <a:pt x="91" y="1945"/>
                  <a:pt x="91" y="1945"/>
                </a:cubicBezTo>
                <a:cubicBezTo>
                  <a:pt x="66" y="1973"/>
                  <a:pt x="34" y="1991"/>
                  <a:pt x="0" y="1999"/>
                </a:cubicBezTo>
                <a:cubicBezTo>
                  <a:pt x="1258" y="553"/>
                  <a:pt x="1258" y="553"/>
                  <a:pt x="1258" y="553"/>
                </a:cubicBezTo>
                <a:cubicBezTo>
                  <a:pt x="1319" y="483"/>
                  <a:pt x="1311" y="377"/>
                  <a:pt x="1241" y="316"/>
                </a:cubicBezTo>
                <a:cubicBezTo>
                  <a:pt x="878" y="0"/>
                  <a:pt x="878" y="0"/>
                  <a:pt x="878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397" y="188"/>
                  <a:pt x="1397" y="188"/>
                  <a:pt x="1397" y="188"/>
                </a:cubicBezTo>
                <a:cubicBezTo>
                  <a:pt x="1467" y="249"/>
                  <a:pt x="1475" y="355"/>
                  <a:pt x="1414" y="425"/>
                </a:cubicBezTo>
                <a:close/>
              </a:path>
            </a:pathLst>
          </a:custGeom>
          <a:solidFill>
            <a:srgbClr val="BD171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3652200" y="6483240"/>
            <a:ext cx="49424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© Copyright Softnautics (a MosChip Company), Confidential</a:t>
            </a:r>
            <a:endParaRPr lang="en-IN" sz="1400" b="0" strike="noStrike" spc="-1">
              <a:latin typeface="Liberation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2146320" y="806400"/>
            <a:ext cx="9423360" cy="532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   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Different types of latencies in pipeline:</a:t>
            </a: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   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</a:t>
            </a: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1. </a:t>
            </a:r>
            <a:r>
              <a:rPr lang="en-US" sz="2000" spc="-1" err="1">
                <a:solidFill>
                  <a:srgbClr val="595959"/>
                </a:solidFill>
                <a:latin typeface="Liberation Sans Narrow"/>
                <a:ea typeface="DejaVu Sans"/>
              </a:rPr>
              <a:t>Normal-Latency</a:t>
            </a:r>
            <a:r>
              <a:rPr lang="en-US" sz="2000" b="0" strike="noStrike" spc="-1" err="1">
                <a:solidFill>
                  <a:srgbClr val="595959"/>
                </a:solidFill>
                <a:latin typeface="Liberation Sans Narrow"/>
                <a:ea typeface="DejaVu Sans"/>
              </a:rPr>
              <a:t>:All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possible frame types (I, P, and B) are supported</a:t>
            </a: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and there is no restriction on GOP structure. This are occurred by internal buffers.</a:t>
            </a: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     </a:t>
            </a: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   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2.No Reordering (Reduced-Latency): The VCU encoder works at </a:t>
            </a:r>
            <a:r>
              <a:rPr lang="en-US" sz="2000" b="0" strike="noStrike" spc="-1" err="1">
                <a:solidFill>
                  <a:srgbClr val="595959"/>
                </a:solidFill>
                <a:latin typeface="Liberation Sans Narrow"/>
                <a:ea typeface="DejaVu Sans"/>
              </a:rPr>
              <a:t>framelevel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. Hardware rate control is used to reduce the bitrate variations. I-only, IPPP, and low-delay-P are supported. There is no output reordering.</a:t>
            </a: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   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3.Low-Latency:The frame is divided into multiple </a:t>
            </a:r>
            <a:r>
              <a:rPr lang="en-US" sz="2000" b="0" strike="noStrike" spc="-1" err="1">
                <a:solidFill>
                  <a:srgbClr val="595959"/>
                </a:solidFill>
                <a:latin typeface="Liberation Sans Narrow"/>
                <a:ea typeface="DejaVu Sans"/>
              </a:rPr>
              <a:t>slices.The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VCU encoder generates a slice done interrupt at every end of the slice .</a:t>
            </a:r>
            <a:endParaRPr lang="en-IN" sz="2000" b="0" strike="noStrike" spc="-1">
              <a:latin typeface="Liberation Sans Narrow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</a:pPr>
            <a:r>
              <a:rPr lang="en-US" sz="2000" spc="-1">
                <a:solidFill>
                  <a:srgbClr val="595959"/>
                </a:solidFill>
                <a:latin typeface="Liberation Sans Narrow"/>
                <a:ea typeface="DejaVu Sans"/>
              </a:rPr>
              <a:t>    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4.xilinx Low-Latency: The producer (Capture DMA) and the consumer (VCU encoder) work on the same input buffer concurrently but consumer can access the only read whenever producer completed write </a:t>
            </a:r>
            <a:r>
              <a:rPr lang="en-US" sz="2000" b="0" strike="noStrike" spc="-1" err="1">
                <a:solidFill>
                  <a:srgbClr val="595959"/>
                </a:solidFill>
                <a:latin typeface="Liberation Sans Narrow"/>
                <a:ea typeface="DejaVu Sans"/>
              </a:rPr>
              <a:t>opertion</a:t>
            </a:r>
            <a:r>
              <a:rPr lang="en-US" sz="2000" b="0" strike="noStrike" spc="-1">
                <a:solidFill>
                  <a:srgbClr val="595959"/>
                </a:solidFill>
                <a:latin typeface="Liberation Sans Narrow"/>
                <a:ea typeface="DejaVu Sans"/>
              </a:rPr>
              <a:t> then consumer access.</a:t>
            </a:r>
            <a:endParaRPr lang="en-IN" sz="2000" b="0" strike="noStrike" spc="-1">
              <a:latin typeface="Liberation Sans Narrow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0" y="59400"/>
            <a:ext cx="1218924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0A2164"/>
                </a:solidFill>
                <a:latin typeface="Trebuchet MS"/>
                <a:ea typeface="DejaVu Sans"/>
              </a:rPr>
              <a:t>Latencies in pipeline:</a:t>
            </a:r>
            <a:endParaRPr lang="en-IN" sz="3200" b="0" strike="noStrike" spc="-1">
              <a:latin typeface="Liberation Sans Narrow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10166040" y="6483240"/>
            <a:ext cx="2021040" cy="3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27 Dec, 2023</a:t>
            </a:r>
            <a:endParaRPr lang="en-IN" sz="1400" b="0" strike="noStrike" spc="-1">
              <a:latin typeface="Liberation Sans Narrow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25560" y="6483240"/>
            <a:ext cx="102600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5B7FAA4B-5545-4568-A257-2ECCF5CDB729}" type="slidenum"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9</a:t>
            </a:fld>
            <a:endParaRPr lang="en-IN" sz="1400" b="0" strike="noStrike" spc="-1">
              <a:latin typeface="Liberation Sans Narrow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0" y="811800"/>
            <a:ext cx="1713960" cy="3057480"/>
          </a:xfrm>
          <a:custGeom>
            <a:avLst/>
            <a:gdLst/>
            <a:ahLst/>
            <a:cxnLst/>
            <a:rect l="l" t="t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solidFill>
            <a:srgbClr val="0A21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6"/>
          <p:cNvSpPr/>
          <p:nvPr/>
        </p:nvSpPr>
        <p:spPr>
          <a:xfrm>
            <a:off x="11183" y="711000"/>
            <a:ext cx="2225837" cy="5758874"/>
          </a:xfrm>
          <a:custGeom>
            <a:avLst/>
            <a:gdLst/>
            <a:ahLst/>
            <a:cxnLst/>
            <a:rect l="l" t="t" r="r" b="b"/>
            <a:pathLst>
              <a:path w="1475" h="1999">
                <a:moveTo>
                  <a:pt x="1414" y="425"/>
                </a:moveTo>
                <a:cubicBezTo>
                  <a:pt x="91" y="1945"/>
                  <a:pt x="91" y="1945"/>
                  <a:pt x="91" y="1945"/>
                </a:cubicBezTo>
                <a:cubicBezTo>
                  <a:pt x="66" y="1973"/>
                  <a:pt x="34" y="1991"/>
                  <a:pt x="0" y="1999"/>
                </a:cubicBezTo>
                <a:cubicBezTo>
                  <a:pt x="1258" y="553"/>
                  <a:pt x="1258" y="553"/>
                  <a:pt x="1258" y="553"/>
                </a:cubicBezTo>
                <a:cubicBezTo>
                  <a:pt x="1319" y="483"/>
                  <a:pt x="1311" y="377"/>
                  <a:pt x="1241" y="316"/>
                </a:cubicBezTo>
                <a:cubicBezTo>
                  <a:pt x="878" y="0"/>
                  <a:pt x="878" y="0"/>
                  <a:pt x="878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397" y="188"/>
                  <a:pt x="1397" y="188"/>
                  <a:pt x="1397" y="188"/>
                </a:cubicBezTo>
                <a:cubicBezTo>
                  <a:pt x="1467" y="249"/>
                  <a:pt x="1475" y="355"/>
                  <a:pt x="1414" y="425"/>
                </a:cubicBezTo>
                <a:close/>
              </a:path>
            </a:pathLst>
          </a:custGeom>
          <a:solidFill>
            <a:srgbClr val="BD171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7"/>
          <p:cNvSpPr/>
          <p:nvPr/>
        </p:nvSpPr>
        <p:spPr>
          <a:xfrm>
            <a:off x="3652200" y="6483240"/>
            <a:ext cx="49424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Trebuchet MS"/>
                <a:ea typeface="DejaVu Sans"/>
              </a:rPr>
              <a:t>© Copyright Softnautics (a MosChip Company), Confidential</a:t>
            </a:r>
            <a:endParaRPr lang="en-IN" sz="1400" b="0" strike="noStrike" spc="-1">
              <a:latin typeface="Liberation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revision>56</cp:revision>
  <dcterms:created xsi:type="dcterms:W3CDTF">2020-02-03T11:07:56Z</dcterms:created>
  <dcterms:modified xsi:type="dcterms:W3CDTF">2024-01-02T05:24:19Z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0x0101008AC8EB8E53A5C9499EC87B5E5D4573C1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ediaServiceImageTags">
    <vt:lpwstr/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13</vt:i4>
  </property>
</Properties>
</file>