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7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8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7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2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6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6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5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1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1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2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9603-4799-4B5A-9F73-D373CB4B4769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976C-4C7E-460D-BE1E-481C26C5D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18649781/article/details/81025650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98F1-6240-41B2-8D6F-B2854319A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5EB79-B2B8-48DB-A25C-B15C2432F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58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C1766-7AF6-4A22-8A23-BE797349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9B5FB-9662-4116-80DB-1F817A09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可使用</a:t>
            </a:r>
            <a:r>
              <a:rPr lang="en-US" altLang="zh-CN" dirty="0" err="1"/>
              <a:t>Modelsim</a:t>
            </a:r>
            <a:r>
              <a:rPr lang="zh-CN" altLang="en-US" dirty="0"/>
              <a:t>仿真（需另外安装</a:t>
            </a:r>
            <a:r>
              <a:rPr lang="en-US" altLang="zh-CN" dirty="0" err="1"/>
              <a:t>Modelsim</a:t>
            </a:r>
            <a:r>
              <a:rPr lang="zh-CN" altLang="en-US" dirty="0"/>
              <a:t>），或使用</a:t>
            </a:r>
            <a:r>
              <a:rPr lang="en-US" altLang="zh-CN" dirty="0"/>
              <a:t>Quartus</a:t>
            </a:r>
            <a:r>
              <a:rPr lang="zh-CN" altLang="en-US" dirty="0"/>
              <a:t> </a:t>
            </a:r>
            <a:r>
              <a:rPr lang="en-US" altLang="zh-CN" dirty="0"/>
              <a:t>II</a:t>
            </a:r>
            <a:r>
              <a:rPr lang="zh-CN" altLang="en-US" dirty="0"/>
              <a:t>自带仿真器进行仿真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B3CA96-17DC-4D87-9CD9-758E1F93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6" y="3080796"/>
            <a:ext cx="2486043" cy="25574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8D5193-F3F2-4489-BAE1-50881ABA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83" y="2823417"/>
            <a:ext cx="5573860" cy="36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AB86A-B455-4814-B920-2F5D74FB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9ACFE-0EC0-4AD1-A2CD-4DE80C191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右击左侧栏 </a:t>
            </a:r>
            <a:r>
              <a:rPr lang="en-US" altLang="zh-CN" dirty="0"/>
              <a:t>-&gt; Insert node or bus -&gt; List -&gt; </a:t>
            </a:r>
            <a:r>
              <a:rPr lang="zh-CN" altLang="en-US" dirty="0"/>
              <a:t>全部导入 </a:t>
            </a:r>
            <a:r>
              <a:rPr lang="en-US" altLang="zh-CN" dirty="0"/>
              <a:t>-&gt; OK -&gt; OK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B3C95-22A9-412F-B45D-34CEC5B2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02" y="3380051"/>
            <a:ext cx="2343167" cy="18621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E29EE3-8B3E-435E-AA39-7EADCE37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708" y="2606278"/>
            <a:ext cx="5095912" cy="37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7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FD9B-569A-476F-8B99-B887415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06B5A-4D9C-41F2-A85B-768F252E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7325A2-B80C-464A-B07C-C898C44B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35" y="1736111"/>
            <a:ext cx="7417981" cy="4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9EB4A-664D-4016-A6A8-EEA296A9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EAC4-0B33-4D1B-9DCA-A6C3BB64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若使用</a:t>
            </a:r>
            <a:r>
              <a:rPr lang="en-US" altLang="zh-CN" dirty="0"/>
              <a:t>Quartus II</a:t>
            </a:r>
            <a:r>
              <a:rPr lang="zh-CN" altLang="en-US" dirty="0"/>
              <a:t>自带的仿真器进行仿真，单击</a:t>
            </a:r>
            <a:r>
              <a:rPr lang="en-US" altLang="zh-CN" dirty="0"/>
              <a:t>Simulation-Options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69C7FA-68B2-42D3-8FB9-AF430122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37247"/>
            <a:ext cx="5690308" cy="3685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14BE1F-BB73-4F63-8E49-AE07E505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50" y="3539266"/>
            <a:ext cx="2243102" cy="1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2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ECB86-D77C-4C05-954F-9BC47673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1D5FB-D156-418A-B7F5-B3A1F162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弹出一个只读的界面，上面是仿真结果（图为与非门的仿真结果）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EB6349-92C8-462D-BF41-B4561668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97" y="2685253"/>
            <a:ext cx="6666147" cy="40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A890D-824C-4BC2-AE85-6EF1B84D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修改器件库的方式一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7A441-DD27-4EC0-9B77-56A5D99E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510B65-829F-4C26-9AA7-C78705CE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48" y="301377"/>
            <a:ext cx="2243102" cy="16600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621ADE-7B12-4AD8-AD3B-EB75F406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34" y="2155884"/>
            <a:ext cx="6571132" cy="45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A890D-824C-4BC2-AE85-6EF1B84D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修改器件库的方式二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7A441-DD27-4EC0-9B77-56A5D99E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Assignments - Device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510B65-829F-4C26-9AA7-C78705CE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48" y="301377"/>
            <a:ext cx="2243102" cy="16600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C0BD33-6CC0-4D85-98A7-926189CA4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00" y="2596744"/>
            <a:ext cx="5877025" cy="33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07A3D-115F-4FC9-9712-B7D29362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查看代码生成的电路图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B0476-6ECC-4033-9F58-A98F172B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右击</a:t>
            </a:r>
            <a:r>
              <a:rPr lang="en-US" altLang="zh-CN" dirty="0"/>
              <a:t>test -&gt; Locate -&gt; Locate in RTL Viewer</a:t>
            </a:r>
            <a:r>
              <a:rPr lang="zh-CN" altLang="en-US" dirty="0"/>
              <a:t>，弹出</a:t>
            </a:r>
            <a:r>
              <a:rPr lang="en-US" altLang="zh-CN" dirty="0"/>
              <a:t>RTL Viewer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A0428-BFBF-4B93-A24D-76454FCB9F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6019" y="3429000"/>
            <a:ext cx="2200819" cy="1438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811149-6942-4A74-BD39-DFB094FB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590" y="2562860"/>
            <a:ext cx="5383021" cy="360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0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5D9F5-41E6-4C73-9E0F-1C09E084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建立原理图设计文件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49B69C-ECE4-4370-8B30-FCD8EB69E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79522"/>
            <a:ext cx="2486043" cy="25574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35A992-50B1-40AB-A2CE-BDFCE473B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12" y="1844936"/>
            <a:ext cx="5571593" cy="45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43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2B46-E14C-415D-AC90-18B8F647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编辑原理图设计文件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0CA7E9-9D4A-4D3D-A631-7812C7081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418" y="2140771"/>
            <a:ext cx="4475809" cy="3679049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EF4EF67A-6A4D-44DB-A972-3D21672E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33" y="2298429"/>
            <a:ext cx="2952750" cy="3240087"/>
          </a:xfrm>
          <a:prstGeom prst="wedgeRectCallout">
            <a:avLst>
              <a:gd name="adj1" fmla="val -52204"/>
              <a:gd name="adj2" fmla="val -5759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r>
              <a:rPr lang="zh-CN" altLang="en-US" sz="2000" b="1">
                <a:latin typeface="宋体" panose="02010600030101010101" pitchFamily="2" charset="-122"/>
              </a:rPr>
              <a:t>*弹出</a:t>
            </a:r>
            <a:r>
              <a:rPr lang="en-US" altLang="zh-CN" sz="2000" b="1">
                <a:latin typeface="宋体" panose="02010600030101010101" pitchFamily="2" charset="-122"/>
              </a:rPr>
              <a:t>Symbol</a:t>
            </a:r>
            <a:r>
              <a:rPr lang="zh-CN" altLang="en-US" sz="2000" b="1">
                <a:latin typeface="宋体" panose="02010600030101010101" pitchFamily="2" charset="-122"/>
              </a:rPr>
              <a:t>方法：双击鼠标左键、工具条</a:t>
            </a:r>
            <a:r>
              <a:rPr lang="en-US" altLang="zh-CN" sz="2000" b="1">
                <a:latin typeface="宋体" panose="02010600030101010101" pitchFamily="2" charset="-122"/>
              </a:rPr>
              <a:t>…</a:t>
            </a:r>
          </a:p>
          <a:p>
            <a:pPr>
              <a:lnSpc>
                <a:spcPct val="115000"/>
              </a:lnSpc>
            </a:pPr>
            <a:r>
              <a:rPr lang="en-US" altLang="zh-CN" sz="2000" b="1">
                <a:latin typeface="宋体" panose="02010600030101010101" pitchFamily="2" charset="-122"/>
              </a:rPr>
              <a:t>  *</a:t>
            </a:r>
            <a:r>
              <a:rPr lang="zh-CN" altLang="en-US" sz="2000" b="1">
                <a:latin typeface="宋体" panose="02010600030101010101" pitchFamily="2" charset="-122"/>
              </a:rPr>
              <a:t>元件库包含系统库和</a:t>
            </a:r>
            <a:r>
              <a:rPr lang="en-US" altLang="zh-CN" sz="2000" b="1">
                <a:latin typeface="宋体" panose="02010600030101010101" pitchFamily="2" charset="-122"/>
              </a:rPr>
              <a:t>Project</a:t>
            </a:r>
            <a:r>
              <a:rPr lang="zh-CN" altLang="en-US" sz="2000" b="1">
                <a:latin typeface="宋体" panose="02010600030101010101" pitchFamily="2" charset="-122"/>
              </a:rPr>
              <a:t>库两类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  *</a:t>
            </a:r>
            <a:r>
              <a:rPr lang="en-US" altLang="zh-CN" sz="2000" b="1">
                <a:latin typeface="宋体" panose="02010600030101010101" pitchFamily="2" charset="-122"/>
              </a:rPr>
              <a:t>Project</a:t>
            </a:r>
            <a:r>
              <a:rPr lang="zh-CN" altLang="en-US" sz="2000" b="1">
                <a:latin typeface="宋体" panose="02010600030101010101" pitchFamily="2" charset="-122"/>
              </a:rPr>
              <a:t>库由用户自定义符号文件</a:t>
            </a:r>
            <a:r>
              <a:rPr lang="en-US" altLang="zh-CN" sz="2000" b="1">
                <a:latin typeface="宋体" panose="02010600030101010101" pitchFamily="2" charset="-122"/>
              </a:rPr>
              <a:t>(.bsf)</a:t>
            </a:r>
            <a:r>
              <a:rPr lang="zh-CN" altLang="en-US" sz="2000" b="1">
                <a:latin typeface="宋体" panose="02010600030101010101" pitchFamily="2" charset="-122"/>
              </a:rPr>
              <a:t>组成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  *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亦可</a:t>
            </a:r>
            <a:r>
              <a:rPr lang="zh-CN" altLang="en-US" sz="2000" b="1">
                <a:latin typeface="宋体" panose="02010600030101010101" pitchFamily="2" charset="-122"/>
              </a:rPr>
              <a:t>在编辑区用</a:t>
            </a:r>
            <a:r>
              <a:rPr lang="en-US" altLang="zh-CN" sz="2000" b="1">
                <a:latin typeface="宋体" panose="02010600030101010101" pitchFamily="2" charset="-122"/>
              </a:rPr>
              <a:t>Copy </a:t>
            </a:r>
            <a:r>
              <a:rPr lang="zh-CN" altLang="en-US" sz="2000" b="1">
                <a:latin typeface="宋体" panose="02010600030101010101" pitchFamily="2" charset="-122"/>
              </a:rPr>
              <a:t>及</a:t>
            </a:r>
            <a:r>
              <a:rPr lang="en-US" altLang="zh-CN" sz="2000" b="1">
                <a:latin typeface="宋体" panose="02010600030101010101" pitchFamily="2" charset="-122"/>
              </a:rPr>
              <a:t>Paste</a:t>
            </a:r>
            <a:r>
              <a:rPr lang="zh-CN" altLang="en-US" sz="2000" b="1">
                <a:latin typeface="宋体" panose="02010600030101010101" pitchFamily="2" charset="-122"/>
              </a:rPr>
              <a:t>命令实现选择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897024-8F3D-4577-A911-14528E628F02}"/>
              </a:ext>
            </a:extLst>
          </p:cNvPr>
          <p:cNvSpPr/>
          <p:nvPr/>
        </p:nvSpPr>
        <p:spPr>
          <a:xfrm>
            <a:off x="817418" y="6033300"/>
            <a:ext cx="445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anose="02010600030101010101" pitchFamily="2" charset="-122"/>
              </a:rPr>
              <a:t>*</a:t>
            </a:r>
            <a:r>
              <a:rPr lang="zh-CN" altLang="en-US" b="1">
                <a:latin typeface="宋体" panose="02010600030101010101" pitchFamily="2" charset="-122"/>
              </a:rPr>
              <a:t>在编辑区可移动元件，放置到合适的位置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680D9E-185F-483B-88A5-589630BFF432}"/>
              </a:ext>
            </a:extLst>
          </p:cNvPr>
          <p:cNvSpPr/>
          <p:nvPr/>
        </p:nvSpPr>
        <p:spPr>
          <a:xfrm>
            <a:off x="752961" y="1612763"/>
            <a:ext cx="4238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</a:rPr>
              <a:t>Symbol</a:t>
            </a:r>
            <a:r>
              <a:rPr lang="zh-CN" altLang="en-US" b="1" dirty="0">
                <a:latin typeface="宋体" panose="02010600030101010101" pitchFamily="2" charset="-122"/>
              </a:rPr>
              <a:t>对话框中选择元件，单击</a:t>
            </a:r>
            <a:r>
              <a:rPr lang="en-US" altLang="zh-CN" b="1" dirty="0">
                <a:latin typeface="宋体" panose="02010600030101010101" pitchFamily="2" charset="-122"/>
              </a:rPr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72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E5DBD-35DF-42CC-B64F-216DAC4E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B08A4-8DE2-4680-87A4-A8E8F693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Quartus II</a:t>
            </a:r>
            <a:r>
              <a:rPr lang="zh-CN" altLang="en-US" dirty="0"/>
              <a:t>使用说明</a:t>
            </a:r>
            <a:endParaRPr lang="en-US" altLang="zh-CN" dirty="0"/>
          </a:p>
          <a:p>
            <a:r>
              <a:rPr lang="en-US" altLang="zh-CN" dirty="0"/>
              <a:t>Quartus II</a:t>
            </a:r>
            <a:r>
              <a:rPr lang="zh-CN" altLang="en-US" dirty="0"/>
              <a:t>演示</a:t>
            </a:r>
            <a:endParaRPr lang="en-US" altLang="zh-CN" dirty="0"/>
          </a:p>
          <a:p>
            <a:r>
              <a:rPr lang="en-US" altLang="zh-CN" dirty="0"/>
              <a:t>Quartus II</a:t>
            </a:r>
            <a:r>
              <a:rPr lang="zh-CN" altLang="en-US" dirty="0"/>
              <a:t>环境安装过程</a:t>
            </a:r>
            <a:endParaRPr lang="en-US" altLang="zh-CN" dirty="0"/>
          </a:p>
          <a:p>
            <a:r>
              <a:rPr lang="zh-CN" altLang="en-US" dirty="0"/>
              <a:t>实验课的时间安排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94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B7E7D-7189-494C-A575-46495C9B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元件的连接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DF658-2A1C-4C4C-9852-1B516BB7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4698021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根据源处</a:t>
            </a:r>
            <a:r>
              <a:rPr lang="en-US" altLang="zh-CN" sz="2400" dirty="0"/>
              <a:t>/</a:t>
            </a:r>
            <a:r>
              <a:rPr lang="zh-CN" altLang="en-US" sz="2400" dirty="0"/>
              <a:t>目标处管脚类型，使工具箱相应连接线有效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在源处按下鼠标左键、移至目标处、松开鼠标左键即可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File -&gt; Save </a:t>
            </a:r>
            <a:r>
              <a:rPr lang="zh-CN" altLang="en-US" sz="2400" dirty="0"/>
              <a:t>保存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CC502-3122-40D7-BC22-A9B60BA0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39" y="4574264"/>
            <a:ext cx="2629090" cy="1267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8A3113-38C6-4372-A98A-E3E1B870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46" y="4620752"/>
            <a:ext cx="2952262" cy="1220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A9D0AA-D869-4340-8E21-3ACDB5291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" y="4620752"/>
            <a:ext cx="2468560" cy="1210770"/>
          </a:xfrm>
          <a:prstGeom prst="rect">
            <a:avLst/>
          </a:prstGeom>
        </p:spPr>
      </p:pic>
      <p:sp>
        <p:nvSpPr>
          <p:cNvPr id="8" name="AutoShape 3">
            <a:extLst>
              <a:ext uri="{FF2B5EF4-FFF2-40B4-BE49-F238E27FC236}">
                <a16:creationId xmlns:a16="http://schemas.microsoft.com/office/drawing/2014/main" id="{D108B24E-FEB3-42D5-BAAC-9D27166C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2035347"/>
            <a:ext cx="2951162" cy="2143999"/>
          </a:xfrm>
          <a:prstGeom prst="wedgeRectCallout">
            <a:avLst>
              <a:gd name="adj1" fmla="val -52204"/>
              <a:gd name="adj2" fmla="val -5606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*</a:t>
            </a:r>
            <a:r>
              <a:rPr lang="zh-CN" altLang="en-US" sz="2000" b="1" dirty="0">
                <a:latin typeface="宋体" panose="02010600030101010101" pitchFamily="2" charset="-122"/>
              </a:rPr>
              <a:t>所连接的源端、目标端元件管脚类型应相同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*应避免移动元件时产生多余交叉点</a:t>
            </a:r>
          </a:p>
        </p:txBody>
      </p:sp>
    </p:spTree>
    <p:extLst>
      <p:ext uri="{BB962C8B-B14F-4D97-AF65-F5344CB8AC3E}">
        <p14:creationId xmlns:p14="http://schemas.microsoft.com/office/powerpoint/2010/main" val="139013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6C067-BA47-423A-886B-6D0C4594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生成原理图符号文件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DF569-FD10-40B8-BA50-2E803F24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选择菜单</a:t>
            </a:r>
            <a:r>
              <a:rPr lang="en-US" altLang="zh-CN" sz="2400" dirty="0" err="1"/>
              <a:t>File→Create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Update→Create</a:t>
            </a:r>
            <a:r>
              <a:rPr lang="en-US" altLang="zh-CN" sz="2400" dirty="0"/>
              <a:t> Symbol Files for Current File</a:t>
            </a:r>
            <a:r>
              <a:rPr lang="zh-CN" altLang="en-US" sz="2400" dirty="0"/>
              <a:t>，将弹出文件名对话框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编辑文件名并保存为文件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6686B538-DB5B-48F9-AD5F-71C6400F5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56" y="3730578"/>
            <a:ext cx="5327650" cy="795338"/>
          </a:xfrm>
          <a:prstGeom prst="wedgeRectCallout">
            <a:avLst>
              <a:gd name="adj1" fmla="val -33403"/>
              <a:gd name="adj2" fmla="val -6057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提示：*</a:t>
            </a:r>
            <a:r>
              <a:rPr lang="en-US" altLang="zh-CN" sz="2000" b="1">
                <a:latin typeface="宋体" panose="02010600030101010101" pitchFamily="2" charset="-122"/>
              </a:rPr>
              <a:t>Symbol</a:t>
            </a:r>
            <a:r>
              <a:rPr lang="zh-CN" altLang="en-US" sz="2000" b="1">
                <a:latin typeface="宋体" panose="02010600030101010101" pitchFamily="2" charset="-122"/>
              </a:rPr>
              <a:t>的</a:t>
            </a:r>
            <a:r>
              <a:rPr lang="en-US" altLang="zh-CN" sz="2000" b="1">
                <a:latin typeface="宋体" panose="02010600030101010101" pitchFamily="2" charset="-122"/>
              </a:rPr>
              <a:t>Project</a:t>
            </a:r>
            <a:r>
              <a:rPr lang="zh-CN" altLang="en-US" sz="2000" b="1">
                <a:latin typeface="宋体" panose="02010600030101010101" pitchFamily="2" charset="-122"/>
              </a:rPr>
              <a:t>库由该类文件组成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      *该类文件</a:t>
            </a:r>
            <a:r>
              <a:rPr lang="zh-CN" altLang="en-US" sz="2000" b="1">
                <a:solidFill>
                  <a:srgbClr val="FF3399"/>
                </a:solidFill>
                <a:latin typeface="宋体" panose="02010600030101010101" pitchFamily="2" charset="-122"/>
              </a:rPr>
              <a:t>应该在</a:t>
            </a:r>
            <a:r>
              <a:rPr lang="zh-CN" altLang="en-US" sz="2000" b="1">
                <a:latin typeface="宋体" panose="02010600030101010101" pitchFamily="2" charset="-122"/>
              </a:rPr>
              <a:t>编译</a:t>
            </a:r>
            <a:r>
              <a:rPr lang="en-US" altLang="zh-CN" sz="2000" b="1">
                <a:latin typeface="宋体" panose="02010600030101010101" pitchFamily="2" charset="-122"/>
              </a:rPr>
              <a:t>/</a:t>
            </a:r>
            <a:r>
              <a:rPr lang="zh-CN" altLang="en-US" sz="2000" b="1">
                <a:latin typeface="宋体" panose="02010600030101010101" pitchFamily="2" charset="-122"/>
              </a:rPr>
              <a:t>仿真正确后生成</a:t>
            </a:r>
          </a:p>
        </p:txBody>
      </p:sp>
    </p:spTree>
    <p:extLst>
      <p:ext uri="{BB962C8B-B14F-4D97-AF65-F5344CB8AC3E}">
        <p14:creationId xmlns:p14="http://schemas.microsoft.com/office/powerpoint/2010/main" val="138122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D4C3C-8C89-4C73-B5B1-188F54B5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设置管脚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A78C4-0DF1-41D8-B1AB-9F8D9A52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在设置管脚前必须先完成一次代码编译！</a:t>
            </a:r>
            <a:endParaRPr lang="en-US" altLang="zh-CN" dirty="0"/>
          </a:p>
          <a:p>
            <a:r>
              <a:rPr lang="zh-CN" altLang="zh-CN" dirty="0"/>
              <a:t>单击</a:t>
            </a:r>
            <a:r>
              <a:rPr lang="en-US" altLang="zh-CN" dirty="0"/>
              <a:t>Pin Planner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注</a:t>
            </a:r>
            <a:r>
              <a:rPr lang="en-US" altLang="zh-CN" dirty="0"/>
              <a:t>】</a:t>
            </a:r>
            <a:r>
              <a:rPr lang="zh-CN" altLang="zh-CN" dirty="0"/>
              <a:t>如果显示</a:t>
            </a:r>
            <a:r>
              <a:rPr lang="en-US" altLang="zh-CN" dirty="0"/>
              <a:t>can't make this device specific assignment/cannot display pin planner</a:t>
            </a:r>
            <a:r>
              <a:rPr lang="zh-CN" altLang="zh-CN" dirty="0"/>
              <a:t>，则说明没有选择到具体的芯片型号，只是选了某个系列。选定芯片型号后，</a:t>
            </a:r>
            <a:r>
              <a:rPr lang="en-US" altLang="zh-CN" dirty="0"/>
              <a:t>pin planner</a:t>
            </a:r>
            <a:r>
              <a:rPr lang="zh-CN" altLang="zh-CN" dirty="0"/>
              <a:t>里就有管脚图了。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791B55-874D-4C0C-925A-9D9984F6D9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4956" y="2265959"/>
            <a:ext cx="3524207" cy="11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65D7B-7952-4A1D-8B78-C635F8BA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设置管脚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0921F-60B4-4E11-900A-CEBB3DD9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89562" cy="4351338"/>
          </a:xfrm>
        </p:spPr>
        <p:txBody>
          <a:bodyPr/>
          <a:lstStyle/>
          <a:p>
            <a:pPr algn="ctr"/>
            <a:r>
              <a:rPr lang="zh-CN" altLang="zh-CN" dirty="0"/>
              <a:t>选择系统芯片型号的方式：双击</a:t>
            </a:r>
            <a:r>
              <a:rPr lang="en-US" altLang="zh-CN" dirty="0"/>
              <a:t>Project Navigator</a:t>
            </a:r>
            <a:r>
              <a:rPr lang="zh-CN" altLang="zh-CN" dirty="0"/>
              <a:t>里的</a:t>
            </a:r>
            <a:r>
              <a:rPr lang="en-US" altLang="zh-CN" dirty="0"/>
              <a:t>Cyclone IV E</a:t>
            </a:r>
            <a:r>
              <a:rPr lang="zh-CN" altLang="zh-CN" dirty="0"/>
              <a:t>，默认是</a:t>
            </a:r>
            <a:r>
              <a:rPr lang="en-US" altLang="zh-CN" dirty="0"/>
              <a:t>Auto device selected by the Filter</a:t>
            </a:r>
            <a:r>
              <a:rPr lang="zh-CN" altLang="zh-CN" dirty="0"/>
              <a:t>，改成</a:t>
            </a:r>
            <a:r>
              <a:rPr lang="en-US" altLang="zh-CN" dirty="0"/>
              <a:t>Specific device selected in ‘Available devices’ list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BA267C-F3F2-4ED3-B51A-D4902AB67A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8368" y="791036"/>
            <a:ext cx="4394341" cy="59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63CB8-C73A-406D-A32A-390C2FF0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设置管脚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1FAA9-B9A1-48B8-AAC4-D504C0A8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 Planner</a:t>
            </a:r>
            <a:r>
              <a:rPr lang="zh-CN" altLang="zh-CN" dirty="0"/>
              <a:t>界面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647FC2-51CA-4F49-BE2A-5BC50409DE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6813" y="2218671"/>
            <a:ext cx="6370058" cy="44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2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D02EF-E4F1-4497-AD43-75503873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设置管脚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F2AE2-C8FA-46A4-BDAF-CFDF10C8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CN" altLang="zh-CN" dirty="0"/>
              <a:t>选完引脚之后的效果（选完引脚后直接关闭当前界面即可）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0198D-2049-4345-A4D6-6C2FF9DA1C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3191" y="2394433"/>
            <a:ext cx="6023608" cy="41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27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01502-93A5-4B00-A959-01E1FED6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设置管脚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E282F-008B-4672-A739-7BA49EE6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636296" cy="4351338"/>
          </a:xfrm>
        </p:spPr>
        <p:txBody>
          <a:bodyPr/>
          <a:lstStyle/>
          <a:p>
            <a:r>
              <a:rPr lang="zh-CN" altLang="zh-CN" dirty="0"/>
              <a:t>回到起始界面，重新编译一次。</a:t>
            </a:r>
          </a:p>
          <a:p>
            <a:r>
              <a:rPr lang="zh-CN" altLang="zh-CN" dirty="0"/>
              <a:t>如果出现引脚重复定义等问题，会在编译的过程中报错。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579C75-395E-4F60-8AF7-EF25767D71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0764" y="1238726"/>
            <a:ext cx="5274310" cy="55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92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0AA36-643B-40C2-96D5-21C2EE2A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下载到实验板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867CDB-507F-4A80-A3D8-1069504709E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6128"/>
          <a:stretch/>
        </p:blipFill>
        <p:spPr bwMode="auto">
          <a:xfrm>
            <a:off x="850735" y="1728806"/>
            <a:ext cx="4172203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12890-F5F3-49FF-996C-91CF768CD8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7738" y="2496614"/>
            <a:ext cx="345249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56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80CB9-7AA9-472A-B997-92B8B37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连接实验板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9E3F5-1014-4BAE-921B-9E642E20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选择实验板设备（若连接实验板，可以在列表中找到）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配置好设备后，</a:t>
            </a:r>
            <a:r>
              <a:rPr lang="en-US" altLang="zh-CN" sz="2400" dirty="0"/>
              <a:t>Start</a:t>
            </a:r>
            <a:r>
              <a:rPr lang="zh-CN" altLang="zh-CN" sz="2400" dirty="0"/>
              <a:t>是可点击的，单击</a:t>
            </a:r>
            <a:r>
              <a:rPr lang="en-US" altLang="zh-CN" sz="2400" dirty="0"/>
              <a:t>Start</a:t>
            </a:r>
            <a:r>
              <a:rPr lang="zh-CN" altLang="zh-CN" sz="2400" dirty="0"/>
              <a:t>即可开始运行。</a:t>
            </a: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BFBF86-9FD3-4616-826A-FBCACDD32D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3121298"/>
            <a:ext cx="3986383" cy="3417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51A053-BE8F-4FBA-A922-EAA6E9F634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5712" y="2822829"/>
            <a:ext cx="3893385" cy="37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9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98F1-6240-41B2-8D6F-B2854319A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 Quartus II</a:t>
            </a:r>
            <a:r>
              <a:rPr lang="zh-CN" altLang="en-US" dirty="0"/>
              <a:t>使用演示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5EB79-B2B8-48DB-A25C-B15C2432F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09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98F1-6240-41B2-8D6F-B2854319A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 Quartus II</a:t>
            </a:r>
            <a:r>
              <a:rPr lang="zh-CN" altLang="en-US" dirty="0"/>
              <a:t>使用说明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5EB79-B2B8-48DB-A25C-B15C2432F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218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98F1-6240-41B2-8D6F-B2854319A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" y="1122363"/>
            <a:ext cx="8815891" cy="2387600"/>
          </a:xfrm>
        </p:spPr>
        <p:txBody>
          <a:bodyPr/>
          <a:lstStyle/>
          <a:p>
            <a:r>
              <a:rPr lang="en-US" altLang="zh-CN" dirty="0"/>
              <a:t>3. Quartus II</a:t>
            </a:r>
            <a:r>
              <a:rPr lang="zh-CN" altLang="en-US" dirty="0"/>
              <a:t>环境安装过程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5EB79-B2B8-48DB-A25C-B15C2432F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263" y="3747266"/>
            <a:ext cx="7608346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dirty="0">
                <a:hlinkClick r:id="rId2"/>
              </a:rPr>
              <a:t>https://blog.csdn.net/qq_18649781/article/details/81025650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安装前一定要注意！！第一步在安装</a:t>
            </a:r>
            <a:r>
              <a:rPr lang="en-US" altLang="zh-CN" dirty="0" err="1">
                <a:latin typeface="+mn-ea"/>
              </a:rPr>
              <a:t>quartus</a:t>
            </a:r>
            <a:r>
              <a:rPr lang="zh-CN" altLang="en-US" dirty="0">
                <a:latin typeface="+mn-ea"/>
              </a:rPr>
              <a:t>的时候，到选择元器件的步骤处，把</a:t>
            </a:r>
            <a:r>
              <a:rPr lang="en-US" altLang="zh-CN" dirty="0">
                <a:latin typeface="+mn-ea"/>
              </a:rPr>
              <a:t>cyclone</a:t>
            </a:r>
            <a:r>
              <a:rPr lang="zh-CN" altLang="en-US" dirty="0">
                <a:latin typeface="+mn-ea"/>
              </a:rPr>
              <a:t>的选项去掉，后边就可以完全跟博客一样的步骤，否则在装元器件的时候会有无法选择，那块的对勾是灰色的。</a:t>
            </a:r>
          </a:p>
        </p:txBody>
      </p:sp>
    </p:spTree>
    <p:extLst>
      <p:ext uri="{BB962C8B-B14F-4D97-AF65-F5344CB8AC3E}">
        <p14:creationId xmlns:p14="http://schemas.microsoft.com/office/powerpoint/2010/main" val="2088649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98F1-6240-41B2-8D6F-B2854319A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" y="1122363"/>
            <a:ext cx="8815891" cy="2387600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实验课时间安排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5EB79-B2B8-48DB-A25C-B15C2432F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989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35AB9-C6BE-43CD-9CDB-300F3384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实验课时间安排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24948-C79A-4A39-A839-0B06995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11.25 </a:t>
            </a:r>
            <a:r>
              <a:rPr lang="zh-CN" altLang="en-US" dirty="0"/>
              <a:t>验收组合逻辑程序</a:t>
            </a:r>
            <a:endParaRPr lang="en-US" altLang="zh-CN" dirty="0"/>
          </a:p>
          <a:p>
            <a:r>
              <a:rPr lang="en-US" altLang="zh-CN" dirty="0"/>
              <a:t>12.2  </a:t>
            </a:r>
            <a:r>
              <a:rPr lang="zh-CN" altLang="en-US" dirty="0"/>
              <a:t>验收时序逻辑程序</a:t>
            </a:r>
            <a:endParaRPr lang="en-US" altLang="zh-CN" dirty="0"/>
          </a:p>
          <a:p>
            <a:r>
              <a:rPr lang="en-US" altLang="zh-CN" dirty="0"/>
              <a:t>12.5  </a:t>
            </a:r>
            <a:r>
              <a:rPr lang="zh-CN" altLang="en-US" dirty="0"/>
              <a:t>课堂上讲综合程序设计思想</a:t>
            </a:r>
            <a:endParaRPr lang="en-US" altLang="zh-CN" dirty="0"/>
          </a:p>
          <a:p>
            <a:r>
              <a:rPr lang="en-US" altLang="zh-CN" dirty="0"/>
              <a:t>12.12 </a:t>
            </a:r>
            <a:r>
              <a:rPr lang="zh-CN" altLang="en-US" dirty="0"/>
              <a:t>验收综合程序（选做）</a:t>
            </a:r>
          </a:p>
        </p:txBody>
      </p:sp>
    </p:spTree>
    <p:extLst>
      <p:ext uri="{BB962C8B-B14F-4D97-AF65-F5344CB8AC3E}">
        <p14:creationId xmlns:p14="http://schemas.microsoft.com/office/powerpoint/2010/main" val="318760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7F453-1C5D-4A0F-8BE7-7199FF82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作业完成标准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DC81D-60FF-4D0F-926F-471E5E04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共布置组合逻辑实验</a:t>
            </a:r>
            <a:r>
              <a:rPr lang="en-US" altLang="zh-CN" dirty="0"/>
              <a:t>5</a:t>
            </a:r>
            <a:r>
              <a:rPr lang="zh-CN" altLang="en-US" dirty="0"/>
              <a:t>个、时序逻辑实验</a:t>
            </a:r>
            <a:r>
              <a:rPr lang="en-US" altLang="zh-CN" dirty="0"/>
              <a:t>3</a:t>
            </a:r>
            <a:r>
              <a:rPr lang="zh-CN" altLang="en-US" dirty="0"/>
              <a:t>个、综合实验</a:t>
            </a:r>
            <a:r>
              <a:rPr lang="en-US" altLang="zh-CN" dirty="0"/>
              <a:t>1</a:t>
            </a:r>
            <a:r>
              <a:rPr lang="zh-CN" altLang="en-US" dirty="0"/>
              <a:t>个（选作）</a:t>
            </a:r>
            <a:endParaRPr lang="en-US" altLang="zh-CN" dirty="0"/>
          </a:p>
          <a:p>
            <a:r>
              <a:rPr lang="zh-CN" altLang="en-US" dirty="0"/>
              <a:t>最低要求：完成组合逻辑实验</a:t>
            </a:r>
            <a:r>
              <a:rPr lang="en-US" altLang="zh-CN" dirty="0"/>
              <a:t>3</a:t>
            </a:r>
            <a:r>
              <a:rPr lang="zh-CN" altLang="en-US" dirty="0"/>
              <a:t>个、时序逻辑实验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实验部分给分结合完成实验的数量和验收情况综合打分</a:t>
            </a:r>
            <a:endParaRPr lang="en-US" altLang="zh-CN" dirty="0"/>
          </a:p>
          <a:p>
            <a:r>
              <a:rPr lang="zh-CN" altLang="en-US" dirty="0"/>
              <a:t>不交实验报告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3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929F-941D-4C7A-80E2-0DA82032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258B1F-F669-4998-AEF1-C128D03DB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32" y="289986"/>
            <a:ext cx="1621660" cy="1183812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52A109-3811-4476-B1F3-F3ECABC2F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664" y="1525999"/>
            <a:ext cx="6386552" cy="50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929F-941D-4C7A-80E2-0DA82032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258B1F-F669-4998-AEF1-C128D03DB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32" y="289986"/>
            <a:ext cx="1621660" cy="118381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30C57-92D0-4101-9EB4-FC30056E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file&gt;New Project wizard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B9E245-98E0-4C1D-B09B-2DB33D66C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55" y="2408611"/>
            <a:ext cx="4754992" cy="40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929F-941D-4C7A-80E2-0DA82032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258B1F-F669-4998-AEF1-C128D03DB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32" y="289986"/>
            <a:ext cx="1621660" cy="118381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30C57-92D0-4101-9EB4-FC30056E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一直</a:t>
            </a:r>
            <a:r>
              <a:rPr lang="en-US" altLang="zh-CN" dirty="0"/>
              <a:t>next</a:t>
            </a:r>
            <a:r>
              <a:rPr lang="zh-CN" altLang="en-US" dirty="0"/>
              <a:t>直到芯片选型界面，在此界面中进行相应的芯片选型，选型结束之后进入总结界面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F174BC-C681-4D7B-8493-FF2EFAD8D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52" y="2705548"/>
            <a:ext cx="4915093" cy="40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D2979-265F-4BD5-B798-AE74A6A5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在工程种加入代码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30349-A36C-4CC9-9C66-F21ADBB1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file&gt;new     </a:t>
            </a:r>
            <a:r>
              <a:rPr lang="zh-CN" altLang="en-US" dirty="0"/>
              <a:t>选择</a:t>
            </a:r>
            <a:r>
              <a:rPr lang="en-US" altLang="zh-CN" dirty="0" err="1"/>
              <a:t>verilog</a:t>
            </a:r>
            <a:r>
              <a:rPr lang="en-US" altLang="zh-CN" dirty="0"/>
              <a:t> HDL file,</a:t>
            </a:r>
            <a:r>
              <a:rPr lang="zh-CN" altLang="en-US" dirty="0"/>
              <a:t>点击</a:t>
            </a:r>
            <a:r>
              <a:rPr lang="en-US" altLang="zh-CN" dirty="0"/>
              <a:t>OK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918E3-15C3-4CA7-BB12-C9A8290B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23" y="2529932"/>
            <a:ext cx="3545159" cy="36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9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4ED72-F32B-4881-8BDA-EBF2D5FF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代码编译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4C679F-4CB4-4957-9C0C-3A578CBDC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54"/>
          <a:stretch/>
        </p:blipFill>
        <p:spPr>
          <a:xfrm>
            <a:off x="1394860" y="1731110"/>
            <a:ext cx="6354279" cy="48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7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76FB-4F3B-40F3-9A0F-6B318470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编译通过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B6939F-D9DB-48B3-BDE3-837515D1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487" y="1690688"/>
            <a:ext cx="6708717" cy="49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0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780</Words>
  <Application>Microsoft Office PowerPoint</Application>
  <PresentationFormat>全屏显示(4:3)</PresentationFormat>
  <Paragraphs>90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宋体</vt:lpstr>
      <vt:lpstr>Arial</vt:lpstr>
      <vt:lpstr>Calibri</vt:lpstr>
      <vt:lpstr>Calibri Light</vt:lpstr>
      <vt:lpstr>Office 主题​​</vt:lpstr>
      <vt:lpstr>数字逻辑实验</vt:lpstr>
      <vt:lpstr>大纲</vt:lpstr>
      <vt:lpstr>1. Quartus II使用说明</vt:lpstr>
      <vt:lpstr>新建工程</vt:lpstr>
      <vt:lpstr>新建工程</vt:lpstr>
      <vt:lpstr>新建工程</vt:lpstr>
      <vt:lpstr>在工程种加入代码</vt:lpstr>
      <vt:lpstr>代码编译</vt:lpstr>
      <vt:lpstr>编译通过</vt:lpstr>
      <vt:lpstr>波形仿真</vt:lpstr>
      <vt:lpstr>波形仿真</vt:lpstr>
      <vt:lpstr>波形仿真</vt:lpstr>
      <vt:lpstr>波形仿真</vt:lpstr>
      <vt:lpstr>波形仿真</vt:lpstr>
      <vt:lpstr>修改器件库的方式一</vt:lpstr>
      <vt:lpstr>修改器件库的方式二</vt:lpstr>
      <vt:lpstr>查看代码生成的电路图</vt:lpstr>
      <vt:lpstr>建立原理图设计文件</vt:lpstr>
      <vt:lpstr>编辑原理图设计文件</vt:lpstr>
      <vt:lpstr>元件的连接</vt:lpstr>
      <vt:lpstr>生成原理图符号文件</vt:lpstr>
      <vt:lpstr>设置管脚</vt:lpstr>
      <vt:lpstr>设置管脚</vt:lpstr>
      <vt:lpstr>设置管脚</vt:lpstr>
      <vt:lpstr>设置管脚</vt:lpstr>
      <vt:lpstr>设置管脚</vt:lpstr>
      <vt:lpstr>下载到实验板</vt:lpstr>
      <vt:lpstr>连接实验板</vt:lpstr>
      <vt:lpstr>2. Quartus II使用演示</vt:lpstr>
      <vt:lpstr>3. Quartus II环境安装过程</vt:lpstr>
      <vt:lpstr>4. 实验课时间安排</vt:lpstr>
      <vt:lpstr>实验课时间安排</vt:lpstr>
      <vt:lpstr>作业完成标准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Akino Rito</dc:creator>
  <cp:lastModifiedBy>Akino Rito</cp:lastModifiedBy>
  <cp:revision>99</cp:revision>
  <dcterms:created xsi:type="dcterms:W3CDTF">2019-11-15T14:38:11Z</dcterms:created>
  <dcterms:modified xsi:type="dcterms:W3CDTF">2019-11-17T14:36:39Z</dcterms:modified>
</cp:coreProperties>
</file>