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70" r:id="rId3"/>
    <p:sldId id="435" r:id="rId4"/>
    <p:sldId id="373" r:id="rId5"/>
    <p:sldId id="424" r:id="rId6"/>
    <p:sldId id="427" r:id="rId7"/>
    <p:sldId id="428" r:id="rId8"/>
    <p:sldId id="429" r:id="rId9"/>
    <p:sldId id="443" r:id="rId10"/>
    <p:sldId id="419" r:id="rId11"/>
    <p:sldId id="420" r:id="rId12"/>
    <p:sldId id="421" r:id="rId13"/>
    <p:sldId id="395" r:id="rId14"/>
    <p:sldId id="396" r:id="rId15"/>
    <p:sldId id="433" r:id="rId16"/>
    <p:sldId id="397" r:id="rId17"/>
    <p:sldId id="434" r:id="rId18"/>
    <p:sldId id="423" r:id="rId19"/>
    <p:sldId id="430" r:id="rId20"/>
    <p:sldId id="431" r:id="rId21"/>
    <p:sldId id="432" r:id="rId22"/>
    <p:sldId id="436" r:id="rId23"/>
    <p:sldId id="437" r:id="rId24"/>
    <p:sldId id="439" r:id="rId25"/>
    <p:sldId id="438" r:id="rId26"/>
    <p:sldId id="440" r:id="rId27"/>
    <p:sldId id="446" r:id="rId28"/>
    <p:sldId id="447" r:id="rId29"/>
    <p:sldId id="441" r:id="rId30"/>
    <p:sldId id="448" r:id="rId31"/>
    <p:sldId id="444" r:id="rId32"/>
    <p:sldId id="445" r:id="rId33"/>
    <p:sldId id="449" r:id="rId34"/>
    <p:sldId id="31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Franklin Gothic Demi" panose="020B0703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519206-4A07-4B17-A57F-E75E03B61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EA089-6B86-4F3F-8692-C30120D4C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093152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8D792-3A28-43FF-93E9-DF196CE89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177098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FADD-C5BC-4DA5-BF2E-09A976E4A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067192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415E1-9ADC-4E12-A885-DE2E1AE84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982297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CC6D-ED98-4A15-AC8E-6D4E1EACE7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829136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4008E-1629-47EA-859A-4A3BA20DE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11448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406C-6542-4BB5-A022-EAE32EAB4C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52503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7F16F-DEDD-432E-9058-0A2874439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948873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7EB09-29C1-4387-9208-346F2098D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243172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949AA-5838-4242-B2F7-A1620B6E8A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667135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69EDE-122B-4B46-8ACD-0A5DBCB35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499594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E29F02-891C-4705-BE31-6FCFD180F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8964613" cy="14700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990000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6000" b="1">
                <a:solidFill>
                  <a:srgbClr val="990000"/>
                </a:solidFill>
                <a:ea typeface="华文楷体" panose="02010600040101010101" pitchFamily="2" charset="-122"/>
              </a:rPr>
              <a:t>实验一 交换机基本配置</a:t>
            </a:r>
            <a:endParaRPr lang="zh-CN" altLang="en-US" sz="6000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交换机模式间关系</a:t>
            </a:r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412875"/>
            <a:ext cx="73628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交换机模式间转换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844675"/>
          <a:ext cx="6840537" cy="2851150"/>
        </p:xfrm>
        <a:graphic>
          <a:graphicData uri="http://schemas.openxmlformats.org/drawingml/2006/table">
            <a:tbl>
              <a:tblPr/>
              <a:tblGrid>
                <a:gridCol w="124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模式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命令提示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进入前的模式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进入时命令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用户模式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Switch&gt;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开机初始化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不需要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特权模式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Switch#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用户模式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En</a:t>
                      </a:r>
                      <a:r>
                        <a:rPr lang="en-US" altLang="zh-CN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+Tab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Switch(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)#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特权模式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</a:t>
                      </a:r>
                      <a:r>
                        <a:rPr lang="en-US" altLang="zh-CN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+Tab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t</a:t>
                      </a:r>
                      <a:r>
                        <a:rPr lang="en-US" altLang="zh-CN" sz="1100" b="1" ker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er+Tab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接口模式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Switch(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-if)#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F0/0</a:t>
                      </a:r>
                      <a:r>
                        <a:rPr lang="zh-CN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或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100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Vlan</a:t>
                      </a: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</a:t>
                      </a:r>
                      <a:r>
                        <a:rPr lang="en-US" altLang="zh-CN" sz="11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)#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特权模式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data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接口范围模式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Switch(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-if-range)#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range F0/5-15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线路模式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Switch(</a:t>
                      </a:r>
                      <a:r>
                        <a:rPr lang="en-US" sz="11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config</a:t>
                      </a: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-line)#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全局配置模式</a:t>
                      </a:r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Line console 0</a:t>
                      </a:r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794">
                <a:tc>
                  <a:txBody>
                    <a:bodyPr/>
                    <a:lstStyle/>
                    <a:p>
                      <a:pPr algn="l"/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 b="1" kern="10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000" b="1" kern="100" dirty="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67" name="TextBox 4"/>
          <p:cNvSpPr txBox="1">
            <a:spLocks noChangeArrowheads="1"/>
          </p:cNvSpPr>
          <p:nvPr/>
        </p:nvSpPr>
        <p:spPr bwMode="auto">
          <a:xfrm>
            <a:off x="2700338" y="1268413"/>
            <a:ext cx="224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zh-CN" sz="2000">
                <a:solidFill>
                  <a:srgbClr val="990000"/>
                </a:solidFill>
                <a:latin typeface="Franklin Gothic Demi" panose="020B0703020102020204" pitchFamily="34" charset="0"/>
              </a:rPr>
              <a:t>各种工作模式转换</a:t>
            </a:r>
            <a:endParaRPr lang="zh-CN" altLang="en-US" sz="2000">
              <a:solidFill>
                <a:srgbClr val="990000"/>
              </a:solidFill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交换机常用命令解释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0825" y="1401763"/>
          <a:ext cx="8497888" cy="4302125"/>
        </p:xfrm>
        <a:graphic>
          <a:graphicData uri="http://schemas.openxmlformats.org/drawingml/2006/table">
            <a:tbl>
              <a:tblPr/>
              <a:tblGrid>
                <a:gridCol w="520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9525"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命令</a:t>
                      </a:r>
                      <a:endParaRPr lang="en-US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作用</a:t>
                      </a:r>
                      <a:endParaRPr lang="en-US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Switch#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database 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在特权模式下进入</a:t>
                      </a:r>
                      <a:r>
                        <a:rPr lang="en-US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zh-CN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模式</a:t>
                      </a:r>
                      <a:endParaRPr lang="zh-CN" sz="16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vlan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)#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v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10 name teacher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创建</a:t>
                      </a:r>
                      <a:r>
                        <a:rPr lang="en-US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 10 </a:t>
                      </a:r>
                      <a:r>
                        <a:rPr lang="zh-CN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名称为</a:t>
                      </a:r>
                      <a:r>
                        <a:rPr lang="en-US" sz="1600" b="1" kern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teacher</a:t>
                      </a:r>
                      <a:endParaRPr lang="zh-CN" sz="1600" b="1" kern="10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Switch#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show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vlan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显示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</a:t>
                      </a: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配置信息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-if)#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 access 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10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把端口划分到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10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interface range F0/2-7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进入接口范围模式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9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interface range F0/2,F0/5,F0/7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进入不连续接口范围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-if)#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default interface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把某个接口恢复原状，从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</a:t>
                      </a: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中删除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-if)#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switch mode trunk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把接口配置成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trunk</a:t>
                      </a: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链路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Switch#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show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interface trunk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显示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trunk</a:t>
                      </a: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配置信息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interface 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1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进入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Vlan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 1</a:t>
                      </a: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接口模式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19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-if)#</a:t>
                      </a:r>
                      <a:r>
                        <a:rPr lang="en-US" sz="1600" b="1" kern="0" dirty="0" err="1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ip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 address 172.18.0.100 255.255.255.0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为接口设置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IP</a:t>
                      </a: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地址和相应的子网掩码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Switch(</a:t>
                      </a:r>
                      <a:r>
                        <a:rPr lang="en-US" altLang="zh-CN" sz="1600" b="1" kern="0" dirty="0" err="1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config</a:t>
                      </a:r>
                      <a:r>
                        <a:rPr lang="en-US" altLang="zh-CN" sz="1600" b="1" kern="0" dirty="0">
                          <a:solidFill>
                            <a:srgbClr val="990000"/>
                          </a:solidFill>
                          <a:latin typeface="宋体"/>
                          <a:ea typeface="+mn-ea"/>
                          <a:cs typeface="宋体"/>
                        </a:rPr>
                        <a:t>-if)#</a:t>
                      </a:r>
                      <a:r>
                        <a:rPr lang="en-US" sz="1600" b="1" kern="0" dirty="0">
                          <a:solidFill>
                            <a:srgbClr val="990000"/>
                          </a:solidFill>
                          <a:latin typeface="宋体"/>
                          <a:ea typeface="宋体"/>
                          <a:cs typeface="宋体"/>
                        </a:rPr>
                        <a:t>no shutdown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990000"/>
                          </a:solidFill>
                          <a:latin typeface="Calibri"/>
                          <a:ea typeface="宋体"/>
                          <a:cs typeface="宋体"/>
                        </a:rPr>
                        <a:t>开启接口</a:t>
                      </a:r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673">
                <a:tc>
                  <a:txBody>
                    <a:bodyPr/>
                    <a:lstStyle/>
                    <a:p>
                      <a:endParaRPr lang="zh-CN" sz="1600" b="1" kern="10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b="1" kern="100" dirty="0">
                        <a:solidFill>
                          <a:srgbClr val="99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785225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交换机的基本配置练习 </a:t>
            </a:r>
          </a:p>
        </p:txBody>
      </p:sp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900113" y="1268413"/>
            <a:ext cx="7056437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1.</a:t>
            </a:r>
            <a:r>
              <a:rPr lang="zh-CN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配置主机名：</a:t>
            </a: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hostname</a:t>
            </a:r>
            <a:endParaRPr lang="zh-CN" altLang="zh-CN" sz="16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latin typeface="Franklin Gothic Demi" panose="020B0703020102020204" pitchFamily="34" charset="0"/>
              </a:rPr>
              <a:t>Switch&gt;enable（en+Tab）</a:t>
            </a:r>
            <a:endParaRPr lang="zh-CN" altLang="zh-CN" sz="16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latin typeface="Franklin Gothic Demi" panose="020B0703020102020204" pitchFamily="34" charset="0"/>
              </a:rPr>
              <a:t>Switch# Config t</a:t>
            </a:r>
            <a:endParaRPr lang="zh-CN" altLang="zh-CN" sz="16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latin typeface="Franklin Gothic Demi" panose="020B0703020102020204" pitchFamily="34" charset="0"/>
              </a:rPr>
              <a:t>Switch(config)#Hostname “</a:t>
            </a:r>
            <a:r>
              <a:rPr lang="zh-CN" altLang="zh-CN" sz="1600">
                <a:latin typeface="Franklin Gothic Demi" panose="020B0703020102020204" pitchFamily="34" charset="0"/>
              </a:rPr>
              <a:t>主机名</a:t>
            </a:r>
            <a:r>
              <a:rPr lang="en-US" altLang="zh-CN" sz="1600">
                <a:latin typeface="Franklin Gothic Demi" panose="020B0703020102020204" pitchFamily="34" charset="0"/>
              </a:rPr>
              <a:t>”</a:t>
            </a:r>
            <a:r>
              <a:rPr lang="zh-CN" altLang="en-US" sz="1600">
                <a:latin typeface="Franklin Gothic Demi" panose="020B0703020102020204" pitchFamily="34" charset="0"/>
              </a:rPr>
              <a:t>（</a:t>
            </a:r>
            <a:r>
              <a:rPr lang="en-US" altLang="zh-CN" sz="1600">
                <a:latin typeface="Franklin Gothic Demi" panose="020B0703020102020204" pitchFamily="34" charset="0"/>
              </a:rPr>
              <a:t>eg</a:t>
            </a:r>
            <a:r>
              <a:rPr lang="zh-CN" altLang="en-US" sz="1600">
                <a:latin typeface="Franklin Gothic Demi" panose="020B0703020102020204" pitchFamily="34" charset="0"/>
              </a:rPr>
              <a:t>：</a:t>
            </a:r>
            <a:r>
              <a:rPr lang="en-US" altLang="zh-CN" sz="1600">
                <a:latin typeface="Franklin Gothic Demi" panose="020B0703020102020204" pitchFamily="34" charset="0"/>
              </a:rPr>
              <a:t>SAMPLE</a:t>
            </a:r>
            <a:r>
              <a:rPr lang="zh-CN" altLang="en-US" sz="1600">
                <a:latin typeface="Franklin Gothic Demi" panose="020B0703020102020204" pitchFamily="34" charset="0"/>
              </a:rPr>
              <a:t>）</a:t>
            </a:r>
            <a:endParaRPr lang="en-US" altLang="zh-CN" sz="16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2.</a:t>
            </a:r>
            <a:r>
              <a:rPr lang="zh-CN" altLang="en-US" sz="1600">
                <a:solidFill>
                  <a:srgbClr val="990000"/>
                </a:solidFill>
                <a:latin typeface="Franklin Gothic Demi" panose="020B0703020102020204" pitchFamily="34" charset="0"/>
              </a:rPr>
              <a:t>进入</a:t>
            </a: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f0/1</a:t>
            </a:r>
            <a:r>
              <a:rPr lang="zh-CN" altLang="en-US" sz="1600">
                <a:solidFill>
                  <a:srgbClr val="990000"/>
                </a:solidFill>
                <a:latin typeface="Franklin Gothic Demi" panose="020B0703020102020204" pitchFamily="34" charset="0"/>
              </a:rPr>
              <a:t>端口</a:t>
            </a:r>
            <a:endParaRPr lang="en-US" altLang="zh-CN" sz="16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SAMPLE(config)#inter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SAMPLE(config)#interface f0/1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SAMPLE(config-if)#</a:t>
            </a:r>
            <a:endParaRPr lang="zh-CN" altLang="zh-CN" sz="1600" b="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3.</a:t>
            </a:r>
            <a:r>
              <a:rPr lang="zh-CN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显示版本信息：</a:t>
            </a: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Switch#sh  ver</a:t>
            </a:r>
            <a:endParaRPr lang="zh-CN" altLang="zh-CN" sz="16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SAMPLE(config)#exit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SAMPLE#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%SYS-5-CONFIG_I: Configured from console by console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SAMPLE#show version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Cisco Internetwork Operating System Software</a:t>
            </a:r>
          </a:p>
          <a:p>
            <a:pPr eaLnBrk="1" hangingPunct="1">
              <a:buFontTx/>
              <a:buNone/>
            </a:pPr>
            <a:r>
              <a:rPr lang="en-US" altLang="zh-CN" sz="1600" b="0">
                <a:latin typeface="Franklin Gothic Demi" panose="020B0703020102020204" pitchFamily="34" charset="0"/>
              </a:rPr>
              <a:t>24 FastEthernet/IEEE 802.3 interface(s)</a:t>
            </a:r>
            <a:endParaRPr lang="zh-CN" altLang="zh-CN" sz="1600" b="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sz="12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en-US" altLang="zh-CN" sz="12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sz="1200"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4.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显示配置信息：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Switch# 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sh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 run</a:t>
            </a:r>
          </a:p>
          <a:p>
            <a:pPr>
              <a:buFontTx/>
              <a:buNone/>
              <a:defRPr/>
            </a:pPr>
            <a:r>
              <a:rPr lang="en-US" altLang="zh-CN" sz="1600" kern="1200" dirty="0" err="1">
                <a:latin typeface="Franklin Gothic Demi" pitchFamily="34" charset="0"/>
              </a:rPr>
              <a:t>SAMPLE#show</a:t>
            </a:r>
            <a:r>
              <a:rPr lang="en-US" altLang="zh-CN" sz="1600" kern="1200" dirty="0">
                <a:latin typeface="Franklin Gothic Demi" pitchFamily="34" charset="0"/>
              </a:rPr>
              <a:t> run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Building configuration...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Current configuration : 971 bytes !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version 12.1 !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interface FastEthernet0/1 !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interface FastEthernet0/2 !</a:t>
            </a:r>
            <a:endParaRPr lang="zh-CN" altLang="zh-CN" sz="1600" kern="1200" dirty="0">
              <a:latin typeface="Franklin Gothic Demi" pitchFamily="34" charset="0"/>
            </a:endParaRP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5.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保存配置信息：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Switch# 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wr</a:t>
            </a:r>
            <a:r>
              <a:rPr lang="zh-CN" altLang="en-US" sz="1600" b="1" kern="1200" dirty="0">
                <a:solidFill>
                  <a:srgbClr val="990000"/>
                </a:solidFill>
                <a:latin typeface="Franklin Gothic Demi" pitchFamily="34" charset="0"/>
              </a:rPr>
              <a:t>或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Switch# copy run star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SAMPLE#WR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Building configuration...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[OK]</a:t>
            </a:r>
          </a:p>
          <a:p>
            <a:pPr>
              <a:buFontTx/>
              <a:buNone/>
              <a:defRPr/>
            </a:pPr>
            <a:r>
              <a:rPr lang="en-US" altLang="zh-CN" sz="1600" kern="1200" dirty="0">
                <a:latin typeface="Franklin Gothic Demi" pitchFamily="34" charset="0"/>
              </a:rPr>
              <a:t>SAMPLE#</a:t>
            </a:r>
            <a:endParaRPr lang="zh-CN" altLang="zh-CN" sz="1600" kern="1200" dirty="0">
              <a:latin typeface="Franklin Gothic Demi" pitchFamily="34" charset="0"/>
            </a:endParaRP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6.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显示已保存的信息：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Switch# 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sh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 star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7.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删除已保存的配置信息：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Switch# Erase 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Nvram</a:t>
            </a:r>
            <a:r>
              <a:rPr lang="zh-CN" altLang="en-US" sz="1600" b="1" kern="1200" dirty="0">
                <a:solidFill>
                  <a:srgbClr val="990000"/>
                </a:solidFill>
                <a:latin typeface="Franklin Gothic Demi" pitchFamily="34" charset="0"/>
              </a:rPr>
              <a:t>或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Switch# delete  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nvram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：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startup-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config</a:t>
            </a:r>
            <a:endParaRPr lang="zh-CN" altLang="zh-CN" sz="1600" b="1" kern="1200" dirty="0">
              <a:solidFill>
                <a:srgbClr val="990000"/>
              </a:solidFill>
              <a:latin typeface="Franklin Gothic Demi" pitchFamily="34" charset="0"/>
            </a:endParaRPr>
          </a:p>
          <a:p>
            <a:pPr>
              <a:buFontTx/>
              <a:buNone/>
              <a:defRPr/>
            </a:pPr>
            <a:endParaRPr lang="zh-CN" altLang="zh-CN" sz="1600" b="1" kern="1200" dirty="0">
              <a:solidFill>
                <a:srgbClr val="990000"/>
              </a:solidFill>
              <a:latin typeface="Franklin Gothic Demi" pitchFamily="34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000" dirty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交换机的基本配置练习 </a:t>
            </a:r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8974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8.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配置特权模式密码（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Enable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密码）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  Switch(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)#enable password  123   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！表示设置明文密码为“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123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”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   </a:t>
            </a:r>
            <a:r>
              <a:rPr lang="zh-CN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删除密码：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 Switch(</a:t>
            </a:r>
            <a:r>
              <a:rPr lang="en-US" altLang="zh-CN" sz="1600" b="1" kern="1200" dirty="0" err="1">
                <a:solidFill>
                  <a:srgbClr val="990000"/>
                </a:solidFill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solidFill>
                  <a:srgbClr val="990000"/>
                </a:solidFill>
                <a:latin typeface="Franklin Gothic Demi" pitchFamily="34" charset="0"/>
              </a:rPr>
              <a:t>)# no  enable password</a:t>
            </a:r>
          </a:p>
          <a:p>
            <a:pPr>
              <a:buFontTx/>
              <a:buNone/>
              <a:defRPr/>
            </a:pPr>
            <a:r>
              <a:rPr lang="zh-CN" altLang="en-US" sz="1600" b="1" kern="1200" dirty="0">
                <a:latin typeface="Franklin Gothic Demi" pitchFamily="34" charset="0"/>
              </a:rPr>
              <a:t>创建</a:t>
            </a:r>
            <a:r>
              <a:rPr lang="en-US" altLang="zh-CN" sz="1600" b="1" kern="1200" dirty="0">
                <a:latin typeface="Franklin Gothic Demi" pitchFamily="34" charset="0"/>
              </a:rPr>
              <a:t>Enable</a:t>
            </a:r>
            <a:r>
              <a:rPr lang="zh-CN" altLang="zh-CN" sz="1600" b="1" kern="1200" dirty="0">
                <a:latin typeface="Franklin Gothic Demi" pitchFamily="34" charset="0"/>
              </a:rPr>
              <a:t>密码</a:t>
            </a:r>
            <a:r>
              <a:rPr lang="zh-CN" altLang="en-US" sz="1600" b="1" kern="1200" dirty="0">
                <a:latin typeface="Franklin Gothic Demi" pitchFamily="34" charset="0"/>
              </a:rPr>
              <a:t>：</a:t>
            </a:r>
            <a:endParaRPr lang="en-US" altLang="zh-CN" sz="1600" b="1" kern="1200" dirty="0">
              <a:latin typeface="Franklin Gothic Demi" pitchFamily="34" charset="0"/>
            </a:endParaRP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SAMPLE(</a:t>
            </a:r>
            <a:r>
              <a:rPr lang="en-US" altLang="zh-CN" sz="1600" b="1" kern="1200" dirty="0" err="1"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latin typeface="Franklin Gothic Demi" pitchFamily="34" charset="0"/>
              </a:rPr>
              <a:t>)#enable password 123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SAMPLE(</a:t>
            </a:r>
            <a:r>
              <a:rPr lang="en-US" altLang="zh-CN" sz="1600" b="1" kern="1200" dirty="0" err="1"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latin typeface="Franklin Gothic Demi" pitchFamily="34" charset="0"/>
              </a:rPr>
              <a:t>)#exit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SAMPLE#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SAMPLE&gt;en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SAMPLE&gt;enable 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Password: 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SAMPLE#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 err="1">
                <a:latin typeface="Franklin Gothic Demi" pitchFamily="34" charset="0"/>
              </a:rPr>
              <a:t>Switch#show</a:t>
            </a:r>
            <a:r>
              <a:rPr lang="en-US" altLang="zh-CN" sz="1600" b="1" kern="1200" dirty="0">
                <a:latin typeface="Franklin Gothic Demi" pitchFamily="34" charset="0"/>
              </a:rPr>
              <a:t> running-</a:t>
            </a:r>
            <a:r>
              <a:rPr lang="en-US" altLang="zh-CN" sz="1600" b="1" kern="1200" dirty="0" err="1"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latin typeface="Franklin Gothic Demi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…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enable password 123</a:t>
            </a:r>
          </a:p>
          <a:p>
            <a:pPr>
              <a:buFontTx/>
              <a:buNone/>
              <a:defRPr/>
            </a:pPr>
            <a:r>
              <a:rPr lang="zh-CN" altLang="zh-CN" sz="1600" b="1" kern="1200" dirty="0">
                <a:latin typeface="Franklin Gothic Demi" pitchFamily="34" charset="0"/>
              </a:rPr>
              <a:t>删除密码：</a:t>
            </a:r>
            <a:endParaRPr lang="en-US" altLang="zh-CN" sz="1600" b="1" kern="1200" dirty="0">
              <a:latin typeface="Franklin Gothic Demi" pitchFamily="34" charset="0"/>
            </a:endParaRP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Switch(</a:t>
            </a:r>
            <a:r>
              <a:rPr lang="en-US" altLang="zh-CN" sz="1600" b="1" kern="1200" dirty="0" err="1"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latin typeface="Franklin Gothic Demi" pitchFamily="34" charset="0"/>
              </a:rPr>
              <a:t>)#no enable password </a:t>
            </a:r>
          </a:p>
          <a:p>
            <a:pPr>
              <a:buFontTx/>
              <a:buNone/>
              <a:defRPr/>
            </a:pPr>
            <a:r>
              <a:rPr lang="en-US" altLang="zh-CN" sz="1600" b="1" kern="1200" dirty="0">
                <a:latin typeface="Franklin Gothic Demi" pitchFamily="34" charset="0"/>
              </a:rPr>
              <a:t>Switch(</a:t>
            </a:r>
            <a:r>
              <a:rPr lang="en-US" altLang="zh-CN" sz="1600" b="1" kern="1200" dirty="0" err="1">
                <a:latin typeface="Franklin Gothic Demi" pitchFamily="34" charset="0"/>
              </a:rPr>
              <a:t>config</a:t>
            </a:r>
            <a:r>
              <a:rPr lang="en-US" altLang="zh-CN" sz="1600" b="1" kern="1200" dirty="0">
                <a:latin typeface="Franklin Gothic Demi" pitchFamily="34" charset="0"/>
              </a:rPr>
              <a:t>)#exit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000" dirty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交换机的基本配置练习 </a:t>
            </a: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交换机及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VLAN</a:t>
            </a:r>
            <a:r>
              <a:rPr lang="zh-CN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的配置</a:t>
            </a:r>
          </a:p>
        </p:txBody>
      </p:sp>
      <p:sp>
        <p:nvSpPr>
          <p:cNvPr id="18435" name="TextBox 10"/>
          <p:cNvSpPr txBox="1">
            <a:spLocks noChangeArrowheads="1"/>
          </p:cNvSpPr>
          <p:nvPr/>
        </p:nvSpPr>
        <p:spPr bwMode="auto">
          <a:xfrm>
            <a:off x="468313" y="1341438"/>
            <a:ext cx="748823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1.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创建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Switch&gt;En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Switch# Vlan database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Switch(vlan)# Vlan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编号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name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名称 ！</a:t>
            </a:r>
            <a:r>
              <a:rPr lang="zh-CN" altLang="zh-CN" sz="1200">
                <a:solidFill>
                  <a:srgbClr val="0070C0"/>
                </a:solidFill>
                <a:latin typeface="Franklin Gothic Demi" panose="020B0703020102020204" pitchFamily="34" charset="0"/>
              </a:rPr>
              <a:t>编号用数字，不能用</a:t>
            </a:r>
            <a:r>
              <a:rPr lang="en-US" altLang="zh-CN" sz="1200">
                <a:solidFill>
                  <a:srgbClr val="0070C0"/>
                </a:solidFill>
                <a:latin typeface="Franklin Gothic Demi" panose="020B0703020102020204" pitchFamily="34" charset="0"/>
              </a:rPr>
              <a:t>1</a:t>
            </a:r>
            <a:r>
              <a:rPr lang="zh-CN" altLang="zh-CN" sz="1200">
                <a:solidFill>
                  <a:srgbClr val="0070C0"/>
                </a:solidFill>
                <a:latin typeface="Franklin Gothic Demi" panose="020B0703020102020204" pitchFamily="34" charset="0"/>
              </a:rPr>
              <a:t>，名称可以用数字和字符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</a:t>
            </a:r>
            <a:r>
              <a:rPr lang="en-US" altLang="zh-CN" sz="1200">
                <a:latin typeface="Franklin Gothic Demi" panose="020B0703020102020204" pitchFamily="34" charset="0"/>
              </a:rPr>
              <a:t>SAMPLE#vlan database	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SAMPLE(vlan)#vlan 2 name student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VLAN 2 added: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  Name: student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SAMPLE(vlan)#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删除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Switch(vlan)# No Vlan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编号</a:t>
            </a:r>
            <a:r>
              <a:rPr lang="zh-CN" altLang="en-US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（而非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r>
              <a:rPr lang="zh-CN" altLang="en-US" sz="1200">
                <a:solidFill>
                  <a:srgbClr val="990000"/>
                </a:solidFill>
                <a:latin typeface="Franklin Gothic Demi" panose="020B0703020102020204" pitchFamily="34" charset="0"/>
              </a:rPr>
              <a:t>名称）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2.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把接口加入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Switch(config)#Int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接口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Switch(config-if)#Switchport access  vlan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编号</a:t>
            </a:r>
            <a:endParaRPr lang="en-US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3.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把多个接口加入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Switch(config)#Int  range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接口范围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Switch(config-if-range)# Switchport access  vlan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编号</a:t>
            </a:r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交换机及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VLAN</a:t>
            </a:r>
            <a:r>
              <a:rPr lang="zh-CN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的配置</a:t>
            </a:r>
          </a:p>
        </p:txBody>
      </p: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2286000" y="-11390313"/>
            <a:ext cx="45720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Vlan </a:t>
            </a:r>
            <a:r>
              <a:rPr lang="zh-CN" altLang="zh-CN" sz="1000">
                <a:latin typeface="Franklin Gothic Demi" panose="020B0703020102020204" pitchFamily="34" charset="0"/>
              </a:rPr>
              <a:t>基本命令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创建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Switch&gt;En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Switch# Vlan database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Switch(vlan)# Vlan </a:t>
            </a:r>
            <a:r>
              <a:rPr lang="zh-CN" altLang="zh-CN" sz="1000">
                <a:latin typeface="Franklin Gothic Demi" panose="020B0703020102020204" pitchFamily="34" charset="0"/>
              </a:rPr>
              <a:t>编号</a:t>
            </a:r>
            <a:r>
              <a:rPr lang="en-US" altLang="zh-CN" sz="1000">
                <a:latin typeface="Franklin Gothic Demi" panose="020B0703020102020204" pitchFamily="34" charset="0"/>
              </a:rPr>
              <a:t> name </a:t>
            </a:r>
            <a:r>
              <a:rPr lang="zh-CN" altLang="zh-CN" sz="1000">
                <a:latin typeface="Franklin Gothic Demi" panose="020B0703020102020204" pitchFamily="34" charset="0"/>
              </a:rPr>
              <a:t>名称 ！编号用数字，不能用</a:t>
            </a:r>
            <a:r>
              <a:rPr lang="en-US" altLang="zh-CN" sz="1000">
                <a:latin typeface="Franklin Gothic Demi" panose="020B0703020102020204" pitchFamily="34" charset="0"/>
              </a:rPr>
              <a:t>1</a:t>
            </a:r>
            <a:r>
              <a:rPr lang="zh-CN" altLang="zh-CN" sz="1000">
                <a:latin typeface="Franklin Gothic Demi" panose="020B0703020102020204" pitchFamily="34" charset="0"/>
              </a:rPr>
              <a:t>，名称可以用数字和字符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删除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Switch(vlan)# No Vlan </a:t>
            </a:r>
            <a:r>
              <a:rPr lang="zh-CN" altLang="zh-CN" sz="1000">
                <a:latin typeface="Franklin Gothic Demi" panose="020B0703020102020204" pitchFamily="34" charset="0"/>
              </a:rPr>
              <a:t>编号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把接口加入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Switch(config)#Int </a:t>
            </a:r>
            <a:r>
              <a:rPr lang="zh-CN" altLang="zh-CN" sz="1000">
                <a:latin typeface="Franklin Gothic Demi" panose="020B0703020102020204" pitchFamily="34" charset="0"/>
              </a:rPr>
              <a:t>接口</a:t>
            </a: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Switch(config-if)#Switchport access  vlan </a:t>
            </a:r>
            <a:r>
              <a:rPr lang="zh-CN" altLang="zh-CN" sz="1000">
                <a:latin typeface="Franklin Gothic Demi" panose="020B0703020102020204" pitchFamily="34" charset="0"/>
              </a:rPr>
              <a:t>编号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把多个接口加入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Switch(config)#Int  range </a:t>
            </a:r>
            <a:r>
              <a:rPr lang="zh-CN" altLang="zh-CN" sz="1000">
                <a:latin typeface="Franklin Gothic Demi" panose="020B0703020102020204" pitchFamily="34" charset="0"/>
              </a:rPr>
              <a:t>接口范围</a:t>
            </a: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Switch(config-if-range)# Switchport access  vlan </a:t>
            </a:r>
            <a:r>
              <a:rPr lang="zh-CN" altLang="zh-CN" sz="1000">
                <a:latin typeface="Franklin Gothic Demi" panose="020B0703020102020204" pitchFamily="34" charset="0"/>
              </a:rPr>
              <a:t>编号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把某个接口从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r>
              <a:rPr lang="zh-CN" altLang="zh-CN" sz="1000">
                <a:latin typeface="Franklin Gothic Demi" panose="020B0703020102020204" pitchFamily="34" charset="0"/>
              </a:rPr>
              <a:t>中删除</a:t>
            </a: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Switch(config)#default Interface  </a:t>
            </a:r>
            <a:r>
              <a:rPr lang="zh-CN" altLang="zh-CN" sz="1000">
                <a:latin typeface="Franklin Gothic Demi" panose="020B0703020102020204" pitchFamily="34" charset="0"/>
              </a:rPr>
              <a:t>某具体接口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显示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r>
              <a:rPr lang="zh-CN" altLang="zh-CN" sz="1000">
                <a:latin typeface="Franklin Gothic Demi" panose="020B0703020102020204" pitchFamily="34" charset="0"/>
              </a:rPr>
              <a:t>信息</a:t>
            </a: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Switch# Show vlan-sw</a:t>
            </a:r>
            <a:endParaRPr lang="zh-CN" altLang="zh-CN" sz="10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多交换机之间</a:t>
            </a:r>
            <a:r>
              <a:rPr lang="en-US" altLang="zh-CN" sz="1000">
                <a:latin typeface="Franklin Gothic Demi" panose="020B0703020102020204" pitchFamily="34" charset="0"/>
              </a:rPr>
              <a:t>Vlan</a:t>
            </a:r>
            <a:r>
              <a:rPr lang="zh-CN" altLang="zh-CN" sz="1000">
                <a:latin typeface="Franklin Gothic Demi" panose="020B0703020102020204" pitchFamily="34" charset="0"/>
              </a:rPr>
              <a:t>（设定接口为</a:t>
            </a:r>
            <a:r>
              <a:rPr lang="en-US" altLang="zh-CN" sz="1000">
                <a:latin typeface="Franklin Gothic Demi" panose="020B0703020102020204" pitchFamily="34" charset="0"/>
              </a:rPr>
              <a:t>Trunk</a:t>
            </a:r>
            <a:r>
              <a:rPr lang="zh-CN" altLang="zh-CN" sz="1000">
                <a:latin typeface="Franklin Gothic Demi" panose="020B0703020102020204" pitchFamily="34" charset="0"/>
              </a:rPr>
              <a:t>链路）</a:t>
            </a: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Switch(config)# Interface</a:t>
            </a:r>
            <a:r>
              <a:rPr lang="zh-CN" altLang="zh-CN" sz="1000">
                <a:latin typeface="Franklin Gothic Demi" panose="020B0703020102020204" pitchFamily="34" charset="0"/>
              </a:rPr>
              <a:t>接口</a:t>
            </a:r>
          </a:p>
          <a:p>
            <a:pPr eaLnBrk="1" hangingPunct="1">
              <a:buFontTx/>
              <a:buNone/>
            </a:pPr>
            <a:r>
              <a:rPr lang="en-US" altLang="zh-CN" sz="1000">
                <a:latin typeface="Franklin Gothic Demi" panose="020B0703020102020204" pitchFamily="34" charset="0"/>
              </a:rPr>
              <a:t>Switch(config-if)# switchport mode trunk   </a:t>
            </a:r>
            <a:r>
              <a:rPr lang="zh-CN" altLang="zh-CN" sz="1000">
                <a:latin typeface="Franklin Gothic Demi" panose="020B0703020102020204" pitchFamily="34" charset="0"/>
              </a:rPr>
              <a:t>！设定</a:t>
            </a:r>
            <a:r>
              <a:rPr lang="en-US" altLang="zh-CN" sz="1000">
                <a:latin typeface="Franklin Gothic Demi" panose="020B0703020102020204" pitchFamily="34" charset="0"/>
              </a:rPr>
              <a:t>trunk</a:t>
            </a:r>
            <a:r>
              <a:rPr lang="zh-CN" altLang="zh-CN" sz="1000">
                <a:latin typeface="Franklin Gothic Demi" panose="020B0703020102020204" pitchFamily="34" charset="0"/>
              </a:rPr>
              <a:t>链路</a:t>
            </a:r>
          </a:p>
          <a:p>
            <a:pPr eaLnBrk="1" hangingPunct="1">
              <a:buFontTx/>
              <a:buNone/>
            </a:pPr>
            <a:r>
              <a:rPr lang="zh-CN" altLang="zh-CN" sz="1000">
                <a:latin typeface="Franklin Gothic Demi" panose="020B0703020102020204" pitchFamily="34" charset="0"/>
              </a:rPr>
              <a:t>显示</a:t>
            </a:r>
            <a:r>
              <a:rPr lang="en-US" altLang="zh-CN" sz="1000">
                <a:latin typeface="Franklin Gothic Demi" panose="020B0703020102020204" pitchFamily="34" charset="0"/>
              </a:rPr>
              <a:t>Trunk</a:t>
            </a:r>
            <a:r>
              <a:rPr lang="zh-CN" altLang="zh-CN" sz="1000">
                <a:latin typeface="Franklin Gothic Demi" panose="020B0703020102020204" pitchFamily="34" charset="0"/>
              </a:rPr>
              <a:t>配置信息</a:t>
            </a:r>
          </a:p>
        </p:txBody>
      </p:sp>
      <p:sp>
        <p:nvSpPr>
          <p:cNvPr id="19460" name="TextBox 10"/>
          <p:cNvSpPr txBox="1">
            <a:spLocks noChangeArrowheads="1"/>
          </p:cNvSpPr>
          <p:nvPr/>
        </p:nvSpPr>
        <p:spPr bwMode="auto">
          <a:xfrm>
            <a:off x="468313" y="1341438"/>
            <a:ext cx="7488237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4.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把某个接口从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中删除</a:t>
            </a:r>
            <a:r>
              <a:rPr lang="zh-CN" altLang="en-US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：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Switch(config)#default Interface 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某具体接口</a:t>
            </a:r>
            <a:endParaRPr lang="en-US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en-US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5.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显示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信息</a:t>
            </a:r>
            <a:r>
              <a:rPr lang="zh-CN" altLang="en-US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：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Switch# Show vlan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SAMPLE#show vlan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VLAN Name                             Status    Ports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---- -------------------------------- --------- -------------------------------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1    default                          active    Fa0/1, Fa0/2, Fa0/3, Fa0/4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                                              Fa0/5, Fa0/6, Fa0/7, Fa0/8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                                              Fa0/9, Fa0/10, Fa0/11, Fa0/12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                                              Fa0/13, Fa0/14, Fa0/15, Fa0/16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                                              Fa0/17, Fa0/18, Fa0/19, Fa0/20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                                                Fa0/21, Fa0/22, Fa0/23, Fa0/24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2    student                          active    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6.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多交换机之间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（设定接口为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Trunk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链路）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Switch(config)# Interface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接口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Switch(config-if)# switchport mode trunk  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！设定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trunk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链路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7.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显示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Trunk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配置信息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Switch#show Inter trunk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en-US" altLang="zh-CN" sz="12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sz="12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en-US" sz="4000"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交换机及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VLAN</a:t>
            </a:r>
            <a:r>
              <a:rPr lang="zh-CN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的配置</a:t>
            </a: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468313" y="1341438"/>
            <a:ext cx="748823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配置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  IP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地址</a:t>
            </a:r>
          </a:p>
          <a:p>
            <a:pPr eaLnBrk="1" hangingPunct="1">
              <a:buFontTx/>
              <a:buNone/>
            </a:pP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1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）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Switch(config-if)#Int  vlan  1 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！进入某个具体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Ip  address  x.x.x.x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IP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地址）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x.x.x.x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（子网掩码）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No shutdown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SAMPLE(config)#interface vlan1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SAMPLE(config-if)#ip address 192.168.0.253 255.255.255.0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SAMPLE(config-if)#noshutdown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SAMPLE(config-if)#ip default-gateway 192.168.0.1</a:t>
            </a:r>
          </a:p>
          <a:p>
            <a:pPr eaLnBrk="1" hangingPunct="1">
              <a:buFontTx/>
              <a:buNone/>
            </a:pPr>
            <a:r>
              <a:rPr lang="en-US" altLang="zh-CN" sz="1200">
                <a:latin typeface="Franklin Gothic Demi" panose="020B0703020102020204" pitchFamily="34" charset="0"/>
              </a:rPr>
              <a:t>SAMPLE(config)#exit</a:t>
            </a:r>
          </a:p>
          <a:p>
            <a:pPr eaLnBrk="1" hangingPunct="1">
              <a:buFontTx/>
              <a:buNone/>
            </a:pPr>
            <a:endParaRPr lang="en-US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2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）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Switch(config-if)#Int  vlan  1  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！进入某个具体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No Ip  address  x.x.x.x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IP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地址）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x.x.x.x</a:t>
            </a:r>
            <a:r>
              <a:rPr lang="zh-CN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（子网掩码） ！删除</a:t>
            </a: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IP</a:t>
            </a:r>
            <a:endParaRPr lang="zh-CN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en-US" altLang="zh-CN" sz="12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zh-CN" sz="1200">
              <a:latin typeface="Franklin Gothic Demi" panose="020B0703020102020204" pitchFamily="34" charset="0"/>
            </a:endParaRPr>
          </a:p>
          <a:p>
            <a:pPr eaLnBrk="1" hangingPunct="1">
              <a:buFontTx/>
              <a:buNone/>
            </a:pPr>
            <a:endParaRPr lang="zh-CN" altLang="en-US" sz="4000"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374650" y="1106488"/>
            <a:ext cx="2249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000" dirty="0">
                <a:solidFill>
                  <a:srgbClr val="990000"/>
                </a:solidFill>
                <a:latin typeface="+mn-ea"/>
                <a:ea typeface="+mn-ea"/>
              </a:rPr>
              <a:t>设备间的连接方式</a:t>
            </a:r>
          </a:p>
        </p:txBody>
      </p:sp>
      <p:pic>
        <p:nvPicPr>
          <p:cNvPr id="2150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97025"/>
            <a:ext cx="792162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交  换  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         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11188" y="1268413"/>
            <a:ext cx="8229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现代计算机网络中的必备设备；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地址来转发消息；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地址表与地址的对应关系转换数据；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每个数据包从独立的源地址直接发送至目的地址，实现点对点通信。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827088" y="3357563"/>
            <a:ext cx="7416800" cy="3167062"/>
            <a:chOff x="1047" y="1008"/>
            <a:chExt cx="3610" cy="1803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1440" y="2256"/>
              <a:ext cx="2640" cy="183"/>
            </a:xfrm>
            <a:custGeom>
              <a:avLst/>
              <a:gdLst>
                <a:gd name="T0" fmla="*/ 0 w 2640"/>
                <a:gd name="T1" fmla="*/ 161 h 184"/>
                <a:gd name="T2" fmla="*/ 408 w 2640"/>
                <a:gd name="T3" fmla="*/ 161 h 184"/>
                <a:gd name="T4" fmla="*/ 408 w 2640"/>
                <a:gd name="T5" fmla="*/ 8 h 184"/>
                <a:gd name="T6" fmla="*/ 2208 w 2640"/>
                <a:gd name="T7" fmla="*/ 0 h 184"/>
                <a:gd name="T8" fmla="*/ 2208 w 2640"/>
                <a:gd name="T9" fmla="*/ 169 h 184"/>
                <a:gd name="T10" fmla="*/ 2640 w 2640"/>
                <a:gd name="T11" fmla="*/ 169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40" h="184">
                  <a:moveTo>
                    <a:pt x="0" y="176"/>
                  </a:moveTo>
                  <a:lnTo>
                    <a:pt x="408" y="176"/>
                  </a:lnTo>
                  <a:lnTo>
                    <a:pt x="408" y="8"/>
                  </a:lnTo>
                  <a:lnTo>
                    <a:pt x="2208" y="0"/>
                  </a:lnTo>
                  <a:lnTo>
                    <a:pt x="2208" y="184"/>
                  </a:lnTo>
                  <a:lnTo>
                    <a:pt x="2640" y="184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1542" y="1632"/>
              <a:ext cx="2502" cy="440"/>
            </a:xfrm>
            <a:custGeom>
              <a:avLst/>
              <a:gdLst>
                <a:gd name="T0" fmla="*/ 0 w 2502"/>
                <a:gd name="T1" fmla="*/ 0 h 440"/>
                <a:gd name="T2" fmla="*/ 405 w 2502"/>
                <a:gd name="T3" fmla="*/ 0 h 440"/>
                <a:gd name="T4" fmla="*/ 405 w 2502"/>
                <a:gd name="T5" fmla="*/ 432 h 440"/>
                <a:gd name="T6" fmla="*/ 2212 w 2502"/>
                <a:gd name="T7" fmla="*/ 440 h 440"/>
                <a:gd name="T8" fmla="*/ 2212 w 2502"/>
                <a:gd name="T9" fmla="*/ 31 h 440"/>
                <a:gd name="T10" fmla="*/ 2502 w 2502"/>
                <a:gd name="T11" fmla="*/ 3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02" h="440">
                  <a:moveTo>
                    <a:pt x="0" y="0"/>
                  </a:moveTo>
                  <a:lnTo>
                    <a:pt x="405" y="0"/>
                  </a:lnTo>
                  <a:lnTo>
                    <a:pt x="405" y="432"/>
                  </a:lnTo>
                  <a:lnTo>
                    <a:pt x="2212" y="440"/>
                  </a:lnTo>
                  <a:lnTo>
                    <a:pt x="2212" y="31"/>
                  </a:lnTo>
                  <a:lnTo>
                    <a:pt x="2502" y="3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3312" y="2202"/>
              <a:ext cx="612" cy="288"/>
            </a:xfrm>
            <a:custGeom>
              <a:avLst/>
              <a:gdLst>
                <a:gd name="T0" fmla="*/ 0 w 564"/>
                <a:gd name="T1" fmla="*/ 0 h 234"/>
                <a:gd name="T2" fmla="*/ 1368 w 564"/>
                <a:gd name="T3" fmla="*/ 478 h 234"/>
                <a:gd name="T4" fmla="*/ 1368 w 564"/>
                <a:gd name="T5" fmla="*/ 18341 h 234"/>
                <a:gd name="T6" fmla="*/ 3135 w 564"/>
                <a:gd name="T7" fmla="*/ 18341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4"/>
                <a:gd name="T13" fmla="*/ 0 h 234"/>
                <a:gd name="T14" fmla="*/ 564 w 564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4" h="234">
                  <a:moveTo>
                    <a:pt x="0" y="0"/>
                  </a:moveTo>
                  <a:lnTo>
                    <a:pt x="246" y="6"/>
                  </a:lnTo>
                  <a:lnTo>
                    <a:pt x="246" y="234"/>
                  </a:lnTo>
                  <a:lnTo>
                    <a:pt x="564" y="23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047" y="1810"/>
              <a:ext cx="8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0260.8c01.1111</a:t>
              </a: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047" y="2617"/>
              <a:ext cx="7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0260.8c01.2222</a:t>
              </a: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3902" y="1810"/>
              <a:ext cx="75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0260.8c01.3333</a:t>
              </a: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3902" y="2617"/>
              <a:ext cx="7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0260.8c01.4444</a:t>
              </a: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352" y="1152"/>
              <a:ext cx="1129" cy="6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4000">
                <a:latin typeface="Franklin Gothic Demi" panose="020B0703020102020204" pitchFamily="34" charset="0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2391" y="1179"/>
              <a:ext cx="9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E0:  0260.8c01.1111</a:t>
              </a: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2391" y="1315"/>
              <a:ext cx="92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E3:  0260.8c01.4444</a:t>
              </a:r>
            </a:p>
          </p:txBody>
        </p:sp>
        <p:pic>
          <p:nvPicPr>
            <p:cNvPr id="4112" name="Picture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2281"/>
              <a:ext cx="30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3" name="Pictur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" y="1460"/>
              <a:ext cx="30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4" name="Picture 1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" y="1460"/>
              <a:ext cx="30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" y="2281"/>
              <a:ext cx="30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2340" y="1872"/>
              <a:ext cx="23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Helvetica" panose="020B0604020202020204" pitchFamily="34" charset="0"/>
                </a:rPr>
                <a:t>E0</a:t>
              </a: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3396" y="1872"/>
              <a:ext cx="2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Helvetica" panose="020B0604020202020204" pitchFamily="34" charset="0"/>
                </a:rPr>
                <a:t>E1</a:t>
              </a: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2292" y="2304"/>
              <a:ext cx="23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Helvetica" panose="020B0604020202020204" pitchFamily="34" charset="0"/>
                </a:rPr>
                <a:t>E2</a:t>
              </a: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3348" y="2304"/>
              <a:ext cx="2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Helvetica" panose="020B0604020202020204" pitchFamily="34" charset="0"/>
                </a:rPr>
                <a:t>E3</a:t>
              </a: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>
              <a:off x="3975" y="2318"/>
              <a:ext cx="14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1412" y="2318"/>
              <a:ext cx="14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auto">
            <a:xfrm>
              <a:off x="1450" y="1496"/>
              <a:ext cx="14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auto">
            <a:xfrm>
              <a:off x="3975" y="1502"/>
              <a:ext cx="14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1680" y="1536"/>
              <a:ext cx="336" cy="336"/>
            </a:xfrm>
            <a:custGeom>
              <a:avLst/>
              <a:gdLst>
                <a:gd name="T0" fmla="*/ 0 w 256"/>
                <a:gd name="T1" fmla="*/ 0 h 488"/>
                <a:gd name="T2" fmla="*/ 77350 w 256"/>
                <a:gd name="T3" fmla="*/ 0 h 488"/>
                <a:gd name="T4" fmla="*/ 77350 w 256"/>
                <a:gd name="T5" fmla="*/ 1 h 488"/>
                <a:gd name="T6" fmla="*/ 0 60000 65536"/>
                <a:gd name="T7" fmla="*/ 0 60000 65536"/>
                <a:gd name="T8" fmla="*/ 0 60000 65536"/>
                <a:gd name="T9" fmla="*/ 0 w 256"/>
                <a:gd name="T10" fmla="*/ 0 h 488"/>
                <a:gd name="T11" fmla="*/ 256 w 256"/>
                <a:gd name="T12" fmla="*/ 488 h 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488">
                  <a:moveTo>
                    <a:pt x="0" y="0"/>
                  </a:moveTo>
                  <a:lnTo>
                    <a:pt x="256" y="0"/>
                  </a:lnTo>
                  <a:lnTo>
                    <a:pt x="256" y="4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 flipH="1">
              <a:off x="3696" y="1536"/>
              <a:ext cx="248" cy="480"/>
            </a:xfrm>
            <a:custGeom>
              <a:avLst/>
              <a:gdLst>
                <a:gd name="T0" fmla="*/ 0 w 256"/>
                <a:gd name="T1" fmla="*/ 0 h 488"/>
                <a:gd name="T2" fmla="*/ 132 w 256"/>
                <a:gd name="T3" fmla="*/ 0 h 488"/>
                <a:gd name="T4" fmla="*/ 132 w 256"/>
                <a:gd name="T5" fmla="*/ 345 h 488"/>
                <a:gd name="T6" fmla="*/ 0 60000 65536"/>
                <a:gd name="T7" fmla="*/ 0 60000 65536"/>
                <a:gd name="T8" fmla="*/ 0 60000 65536"/>
                <a:gd name="T9" fmla="*/ 0 w 256"/>
                <a:gd name="T10" fmla="*/ 0 h 488"/>
                <a:gd name="T11" fmla="*/ 256 w 256"/>
                <a:gd name="T12" fmla="*/ 488 h 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488">
                  <a:moveTo>
                    <a:pt x="0" y="0"/>
                  </a:moveTo>
                  <a:lnTo>
                    <a:pt x="256" y="0"/>
                  </a:lnTo>
                  <a:lnTo>
                    <a:pt x="256" y="4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1968" y="19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1680" y="24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>
              <a:off x="2016" y="220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4129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1979"/>
              <a:ext cx="81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2608" y="1008"/>
              <a:ext cx="7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MAC</a:t>
              </a:r>
              <a:r>
                <a:rPr lang="zh-CN" altLang="en-US" sz="1400">
                  <a:solidFill>
                    <a:srgbClr val="000000"/>
                  </a:solidFill>
                  <a:latin typeface="Helvetica" panose="020B0604020202020204" pitchFamily="34" charset="0"/>
                </a:rPr>
                <a:t>地址表</a:t>
              </a:r>
            </a:p>
          </p:txBody>
        </p:sp>
      </p:grp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认识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Cisco </a:t>
            </a:r>
            <a:r>
              <a:rPr lang="en-US" altLang="zh-CN" sz="4800" b="1" kern="1200" dirty="0" err="1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Paket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 Tracer</a:t>
            </a:r>
            <a:endParaRPr lang="zh-CN" altLang="en-US" sz="4800" b="1" kern="1200" dirty="0">
              <a:solidFill>
                <a:srgbClr val="990000"/>
              </a:solidFill>
              <a:latin typeface="Franklin Gothic Demi" panose="020B07030201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82089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认识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Cisco </a:t>
            </a:r>
            <a:r>
              <a:rPr lang="en-US" altLang="zh-CN" sz="4800" b="1" kern="1200" dirty="0" err="1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Paket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 Tracer</a:t>
            </a:r>
            <a:endParaRPr lang="zh-CN" altLang="en-US" sz="4800" b="1" kern="1200" dirty="0">
              <a:solidFill>
                <a:srgbClr val="990000"/>
              </a:solidFill>
              <a:latin typeface="Franklin Gothic Demi" panose="020B07030201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7691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基于端口划分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VLAN</a:t>
            </a:r>
            <a:endParaRPr lang="zh-CN" altLang="en-US" sz="4800" b="1" kern="1200" dirty="0">
              <a:solidFill>
                <a:srgbClr val="990000"/>
              </a:solidFill>
              <a:latin typeface="Franklin Gothic Demi" panose="020B0703020102020204" pitchFamily="34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457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484313"/>
            <a:ext cx="886936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基于端口划分</a:t>
            </a:r>
            <a:r>
              <a:rPr lang="en-US" altLang="zh-CN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VLAN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0113" y="1341438"/>
            <a:ext cx="6767512" cy="4554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000" kern="10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Switch&gt;enable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Switch#configure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)#hostname SY1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)#exit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SY1#vlan database 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10 name VLAN10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 10 added: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Name: VLAN10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20 name VLAN20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 20 added: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Name: VLAN20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30 name VLAN30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 30 added: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Name: VLAN30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)#EXIT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APPLY completed.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Exiting....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SY1#configure  terminal 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Enter configuration commands, one per line.  End with CNTL/Z.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)#interface range f0/1-2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-if-range)#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switchport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access VLAN 10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-if-range)#EXIT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)#interface range f0/3-4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-if-range)#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switchport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access VLAN 20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-if-range)#EXIT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)#interface f0/5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-if)#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switchport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access VLAN 30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-if)#exit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SY1(</a:t>
            </a:r>
            <a:r>
              <a:rPr lang="en-US" altLang="zh-CN" sz="1000" kern="100" dirty="0" err="1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solidFill>
                  <a:srgbClr val="99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)#</a:t>
            </a:r>
            <a:endParaRPr lang="zh-CN" altLang="zh-CN" sz="1000" kern="100" dirty="0">
              <a:solidFill>
                <a:srgbClr val="99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多交换机间的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VLAN</a:t>
            </a: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设置</a:t>
            </a:r>
          </a:p>
        </p:txBody>
      </p:sp>
      <p:pic>
        <p:nvPicPr>
          <p:cNvPr id="2662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3534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多交换机间的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VLAN</a:t>
            </a:r>
            <a:r>
              <a:rPr lang="zh-CN" altLang="en-US" sz="4800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设置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sz="1000" b="1">
                <a:solidFill>
                  <a:srgbClr val="990000"/>
                </a:solidFill>
              </a:rPr>
              <a:t>Switch&gt;enable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Switch#configure terminal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Switch(config)#hostname Switch1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Switch1(config)#exit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Switch1(vlan)#vlan 10 name VLAN10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VLAN 10 added: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    Name: VLAN10	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Switch1(vlan)#vlan 20 name VLAN20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VLAN 20 added: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    Name: VLAN20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Switch1(vlan)#exit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APPLY completed.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Exiting....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Switch1#configure  terminal 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Switch1(config)#interface f0/2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Switch1(config-if)#switchport access vlan 10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Switch1(config-if)#exit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Switch1(config)#interface f0/4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Switch1(config-if)#switchport access vlan 20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Switch1(config-if)#exit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Switch1(config)#interface f0/1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Switch1(config-if)#switchport mode tr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Switch1(config-if)#switchport mode trunk 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Switch1(config-if)#exit</a:t>
            </a:r>
            <a:endParaRPr lang="zh-CN" altLang="zh-CN" sz="1000" b="1">
              <a:solidFill>
                <a:srgbClr val="990000"/>
              </a:solidFill>
            </a:endParaRPr>
          </a:p>
          <a:p>
            <a:r>
              <a:rPr lang="en-US" altLang="zh-CN" sz="1000" b="1">
                <a:solidFill>
                  <a:srgbClr val="990000"/>
                </a:solidFill>
              </a:rPr>
              <a:t>Switch1(config)#</a:t>
            </a:r>
            <a:endParaRPr lang="zh-CN" altLang="zh-CN" sz="1000" b="1">
              <a:solidFill>
                <a:srgbClr val="99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138" y="365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多交换机间的</a:t>
            </a:r>
            <a:r>
              <a:rPr lang="en-US" altLang="zh-CN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VLAN</a:t>
            </a: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设置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5138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Switch&gt;enable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 err="1">
                <a:solidFill>
                  <a:srgbClr val="990000"/>
                </a:solidFill>
              </a:rPr>
              <a:t>Switch#configure</a:t>
            </a:r>
            <a:r>
              <a:rPr lang="en-US" altLang="zh-CN" sz="1000" kern="0" dirty="0">
                <a:solidFill>
                  <a:srgbClr val="990000"/>
                </a:solidFill>
              </a:rPr>
              <a:t> terminal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)#hostname Switch1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)#exit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)#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 10 name VLAN10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VLAN 10 added: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    Name: VLAN10	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)#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 20 name VLAN20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VLAN 20 added: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    Name: VLAN20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)#exit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APPLY completed.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Exiting....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Switch1#configure  terminal 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)#interface f0/2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-if)#</a:t>
            </a:r>
            <a:r>
              <a:rPr lang="en-US" altLang="zh-CN" sz="1000" kern="0" dirty="0" err="1">
                <a:solidFill>
                  <a:srgbClr val="990000"/>
                </a:solidFill>
              </a:rPr>
              <a:t>switchport</a:t>
            </a:r>
            <a:r>
              <a:rPr lang="en-US" altLang="zh-CN" sz="1000" kern="0" dirty="0">
                <a:solidFill>
                  <a:srgbClr val="990000"/>
                </a:solidFill>
              </a:rPr>
              <a:t> access 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 10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-if)#exit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)#interface f0/4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-if)#</a:t>
            </a:r>
            <a:r>
              <a:rPr lang="en-US" altLang="zh-CN" sz="1000" kern="0" dirty="0" err="1">
                <a:solidFill>
                  <a:srgbClr val="990000"/>
                </a:solidFill>
              </a:rPr>
              <a:t>switchport</a:t>
            </a:r>
            <a:r>
              <a:rPr lang="en-US" altLang="zh-CN" sz="1000" kern="0" dirty="0">
                <a:solidFill>
                  <a:srgbClr val="990000"/>
                </a:solidFill>
              </a:rPr>
              <a:t> access </a:t>
            </a:r>
            <a:r>
              <a:rPr lang="en-US" altLang="zh-CN" sz="100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00" kern="0" dirty="0">
                <a:solidFill>
                  <a:srgbClr val="990000"/>
                </a:solidFill>
              </a:rPr>
              <a:t> 20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-if)#exit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)#interface f0/1</a:t>
            </a: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-if)#</a:t>
            </a:r>
            <a:r>
              <a:rPr lang="en-US" altLang="zh-CN" sz="1000" kern="0" dirty="0" err="1">
                <a:solidFill>
                  <a:srgbClr val="990000"/>
                </a:solidFill>
              </a:rPr>
              <a:t>switchport</a:t>
            </a:r>
            <a:r>
              <a:rPr lang="en-US" altLang="zh-CN" sz="1000" kern="0" dirty="0">
                <a:solidFill>
                  <a:srgbClr val="990000"/>
                </a:solidFill>
              </a:rPr>
              <a:t> mode trunk 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000" kern="0" dirty="0">
                <a:solidFill>
                  <a:srgbClr val="990000"/>
                </a:solidFill>
              </a:rPr>
              <a:t>Switch1(</a:t>
            </a:r>
            <a:r>
              <a:rPr lang="en-US" altLang="zh-CN" sz="100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00" kern="0" dirty="0">
                <a:solidFill>
                  <a:srgbClr val="990000"/>
                </a:solidFill>
              </a:rPr>
              <a:t>-if)#exit</a:t>
            </a:r>
            <a:endParaRPr lang="zh-CN" altLang="zh-CN" sz="1000" kern="0" dirty="0">
              <a:solidFill>
                <a:srgbClr val="990000"/>
              </a:solidFill>
            </a:endParaRPr>
          </a:p>
          <a:p>
            <a:pPr>
              <a:defRPr/>
            </a:pPr>
            <a:endParaRPr lang="zh-CN" altLang="en-US" b="0" kern="0" dirty="0"/>
          </a:p>
        </p:txBody>
      </p:sp>
    </p:spTree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-100013"/>
            <a:ext cx="7772400" cy="1470026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链路聚合的配置</a:t>
            </a:r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747963"/>
            <a:ext cx="8183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8313" y="1311275"/>
            <a:ext cx="82804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00050">
              <a:spcAft>
                <a:spcPts val="0"/>
              </a:spcAft>
              <a:defRPr/>
            </a:pPr>
            <a:r>
              <a:rPr lang="zh-CN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链路聚合</a:t>
            </a: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将交换机上的多个端口分别连接，逻辑</a:t>
            </a: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聚合成一个端口，</a:t>
            </a: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由此</a:t>
            </a:r>
            <a:r>
              <a:rPr lang="zh-CN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增加交换机间的连接带宽，同时提供冗余链路的网络配置方式。</a:t>
            </a:r>
            <a:endParaRPr lang="en-US" altLang="zh-CN" sz="1200" kern="1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  <a:defRPr/>
            </a:pP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链路聚合可聚合</a:t>
            </a:r>
            <a:r>
              <a:rPr lang="en-US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4-8</a:t>
            </a: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个端口。</a:t>
            </a:r>
            <a:endParaRPr lang="en-US" altLang="zh-CN" sz="1200" kern="1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200" kern="1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链路聚合命令格式：</a:t>
            </a:r>
            <a:endParaRPr lang="en-US" altLang="zh-CN" sz="1200" dirty="0">
              <a:solidFill>
                <a:srgbClr val="990000"/>
              </a:solidFill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-if)#channel-group number mode on            </a:t>
            </a:r>
            <a:r>
              <a:rPr lang="en-US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将指定的端口号划分为端口号为</a:t>
            </a:r>
            <a:r>
              <a:rPr lang="en-US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en-US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kern="1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port-channel</a:t>
            </a:r>
            <a:endParaRPr lang="zh-CN" altLang="zh-CN" sz="1200" kern="1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  <a:defRPr/>
            </a:pPr>
            <a:endParaRPr lang="en-US" altLang="zh-CN" sz="1200" kern="1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  <a:defRPr/>
            </a:pPr>
            <a:endParaRPr lang="zh-CN" altLang="zh-CN" sz="1200" kern="1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52513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链路聚合的配置</a:t>
            </a:r>
            <a:endParaRPr lang="zh-CN" altLang="en-US" dirty="0"/>
          </a:p>
        </p:txBody>
      </p:sp>
      <p:sp>
        <p:nvSpPr>
          <p:cNvPr id="30723" name="副标题 2"/>
          <p:cNvSpPr>
            <a:spLocks noGrp="1"/>
          </p:cNvSpPr>
          <p:nvPr>
            <p:ph type="subTitle" idx="1"/>
          </p:nvPr>
        </p:nvSpPr>
        <p:spPr>
          <a:xfrm>
            <a:off x="395288" y="1112838"/>
            <a:ext cx="7993062" cy="5484812"/>
          </a:xfrm>
        </p:spPr>
        <p:txBody>
          <a:bodyPr/>
          <a:lstStyle/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Switch&gt;enable 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Switch#configure terminal 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Switch(config)#interface range f0/1-2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Switch(config-if-range)#switchport mode trunk 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Switch(config-if-range)#switchport trunk allowed vlan all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Switch(config-if-range)#channel-group 1 mode on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Switch(config-if-range)#exit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Switch#show run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hostname Switch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!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!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spanning-tree mode pvst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!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interface FastEthernet0/1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 channel-group 1 mode on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 switchport mode trunk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!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interface FastEthernet0/2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 channel-group 1 mode on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 switchport mode trunk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!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 b="1">
                <a:solidFill>
                  <a:srgbClr val="990000"/>
                </a:solidFill>
              </a:rPr>
              <a:t>interface FastEthernet0/3</a:t>
            </a:r>
            <a:endParaRPr lang="zh-CN" altLang="zh-CN" sz="1200" b="1">
              <a:solidFill>
                <a:srgbClr val="990000"/>
              </a:solidFill>
            </a:endParaRPr>
          </a:p>
          <a:p>
            <a:pPr algn="l"/>
            <a:r>
              <a:rPr lang="en-US" altLang="zh-CN" sz="1200"/>
              <a:t>!</a:t>
            </a:r>
            <a:endParaRPr lang="zh-CN" altLang="zh-CN" sz="1200"/>
          </a:p>
        </p:txBody>
      </p:sp>
    </p:spTree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设置</a:t>
            </a:r>
            <a:r>
              <a:rPr lang="en-US" altLang="zh-CN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TELNET</a:t>
            </a: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密码</a:t>
            </a:r>
          </a:p>
        </p:txBody>
      </p:sp>
      <p:sp>
        <p:nvSpPr>
          <p:cNvPr id="5" name="矩形 4"/>
          <p:cNvSpPr/>
          <p:nvPr/>
        </p:nvSpPr>
        <p:spPr>
          <a:xfrm>
            <a:off x="539750" y="4076700"/>
            <a:ext cx="7345363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Switch&gt;enable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Switch#configure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)#interface 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-if)#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10.1.1.8 255.0.0.0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-if)#no shutdown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-if)#exit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)#enable password 123456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-line)#line 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vty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0 4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-line)#password 123456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-line)#login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-line)#line console 0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-line)#password 123456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-line)#login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Switch(</a:t>
            </a:r>
            <a:r>
              <a:rPr lang="en-US" altLang="zh-CN" sz="1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zh-CN" sz="1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-line)#exit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74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1438"/>
            <a:ext cx="5688013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交  换  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3716338"/>
            <a:ext cx="8229600" cy="25828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二层交换机系列：</a:t>
            </a:r>
            <a:r>
              <a:rPr lang="en-US" altLang="zh-CN" sz="1800" b="1" dirty="0"/>
              <a:t> 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CISCO WS-C2960S-48FPD-L</a:t>
            </a:r>
            <a:r>
              <a:rPr lang="zh-CN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CISCO WS-C2960X-48TX-L </a:t>
            </a:r>
            <a:r>
              <a:rPr lang="zh-CN" altLang="en-US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 CISCO WS-C2960S-48FPD-S</a:t>
            </a:r>
            <a:r>
              <a:rPr lang="zh-CN" altLang="en-US" sz="1800" b="1" kern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zh-CN" altLang="zh-CN" sz="1800" b="1" kern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800" b="1" kern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三层交换机系列：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CISCO Catalyst 2960</a:t>
            </a:r>
            <a:r>
              <a:rPr lang="zh-CN" altLang="en-US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CISCO Catalyst 4500 </a:t>
            </a:r>
            <a:r>
              <a:rPr lang="zh-CN" altLang="en-US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CISCO             Catalyst 6500</a:t>
            </a:r>
            <a:r>
              <a:rPr lang="zh-CN" altLang="en-US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 CISCO Catalyst 2960-X </a:t>
            </a:r>
            <a:r>
              <a:rPr lang="zh-CN" altLang="en-US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1800" b="1" kern="1200" dirty="0">
                <a:solidFill>
                  <a:srgbClr val="99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 CISCO Catalyst 3750-X</a:t>
            </a:r>
            <a:r>
              <a:rPr lang="zh-CN" altLang="en-US" sz="1800" b="1" kern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b="1" kern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kern="1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</a:t>
            </a:r>
            <a:endParaRPr lang="zh-CN" altLang="zh-CN" sz="2000" b="1" kern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altLang="zh-CN" b="1" dirty="0">
              <a:solidFill>
                <a:srgbClr val="99000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800">
                <a:latin typeface="Franklin Gothic Demi" panose="020B0703020102020204" pitchFamily="34" charset="0"/>
              </a:rPr>
              <a:t>      </a:t>
            </a:r>
            <a:endParaRPr lang="zh-CN" altLang="en-US" sz="1600">
              <a:solidFill>
                <a:srgbClr val="990000"/>
              </a:solidFill>
            </a:endParaRPr>
          </a:p>
          <a:p>
            <a:pPr eaLnBrk="1" hangingPunct="1">
              <a:buFontTx/>
              <a:buNone/>
            </a:pPr>
            <a:endParaRPr lang="zh-CN" altLang="en-US" sz="1600">
              <a:solidFill>
                <a:srgbClr val="990000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84213" y="1125538"/>
            <a:ext cx="7991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按照工作模式划分，交换机可分为二层交换机和三层交换机两类；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二层交换机只工作在数据链路层，工作在该层的交换机是不需要涉及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编址这个概念，它只允许同一网段间的计算机通信；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三层交换机则既工作在数据链路层，同时也可以工作在网络层。在网络层（三层）可以配置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地址，通过路由器实现不同网段间的通信。</a:t>
            </a:r>
          </a:p>
        </p:txBody>
      </p:sp>
    </p:spTree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5800" y="44450"/>
            <a:ext cx="7772400" cy="863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VTP</a:t>
            </a:r>
            <a:r>
              <a:rPr lang="zh-CN" altLang="en-US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的配置</a:t>
            </a:r>
          </a:p>
        </p:txBody>
      </p:sp>
      <p:pic>
        <p:nvPicPr>
          <p:cNvPr id="3277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77724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文本框 3"/>
          <p:cNvSpPr txBox="1">
            <a:spLocks noChangeArrowheads="1"/>
          </p:cNvSpPr>
          <p:nvPr/>
        </p:nvSpPr>
        <p:spPr bwMode="auto">
          <a:xfrm>
            <a:off x="539750" y="4005263"/>
            <a:ext cx="7918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200">
                <a:solidFill>
                  <a:srgbClr val="990000"/>
                </a:solidFill>
                <a:latin typeface="Franklin Gothic Demi" panose="020B0703020102020204" pitchFamily="34" charset="0"/>
              </a:rPr>
              <a:t>命令格式：</a:t>
            </a:r>
            <a:endParaRPr lang="en-US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Switch(vlan)#vtp  domain       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设置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域名</a:t>
            </a:r>
            <a:endParaRPr lang="en-US" altLang="zh-CN" sz="10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Switch(vlan)#vtp  password    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设置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密码</a:t>
            </a:r>
            <a:endParaRPr lang="en-US" altLang="zh-CN" sz="10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Switch(vlan)#vtp   server         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设置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模式为服务器模式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Switch(vlan)#vtp  client           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设置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模式为客户端模式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Switch(vlan)#vtp  transparent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设置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模式为透明模式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Switch(vlan)#vtp   pruning      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设置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模式为剪裁模式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Switch(config-if)#switchport trunk allowed vlan all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允许所有的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VLAN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信息通过此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Trunk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端口</a:t>
            </a:r>
            <a:endParaRPr lang="en-US" altLang="zh-CN" sz="1000">
              <a:solidFill>
                <a:srgbClr val="990000"/>
              </a:solidFill>
              <a:latin typeface="Franklin Gothic Demi" panose="020B0703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Switch#show   vtp  status                                                       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查看</a:t>
            </a:r>
            <a:r>
              <a:rPr lang="en-US" altLang="zh-CN" sz="1000">
                <a:solidFill>
                  <a:srgbClr val="990000"/>
                </a:solidFill>
                <a:latin typeface="Franklin Gothic Demi" panose="020B0703020102020204" pitchFamily="34" charset="0"/>
              </a:rPr>
              <a:t>VTP</a:t>
            </a:r>
            <a:r>
              <a:rPr lang="zh-CN" altLang="en-US" sz="1000">
                <a:solidFill>
                  <a:srgbClr val="990000"/>
                </a:solidFill>
                <a:latin typeface="Franklin Gothic Demi" panose="020B0703020102020204" pitchFamily="34" charset="0"/>
              </a:rPr>
              <a:t>配置信息</a:t>
            </a:r>
            <a:endParaRPr lang="en-US" altLang="zh-CN" sz="1000">
              <a:solidFill>
                <a:srgbClr val="9900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773" name="矩形 6"/>
          <p:cNvSpPr>
            <a:spLocks noChangeArrowheads="1"/>
          </p:cNvSpPr>
          <p:nvPr/>
        </p:nvSpPr>
        <p:spPr bwMode="auto">
          <a:xfrm>
            <a:off x="685800" y="1125538"/>
            <a:ext cx="6121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990000"/>
                </a:solidFill>
              </a:rPr>
              <a:t>VTP</a:t>
            </a:r>
            <a:r>
              <a:rPr lang="zh-CN" altLang="en-US" sz="1000">
                <a:solidFill>
                  <a:srgbClr val="990000"/>
                </a:solidFill>
              </a:rPr>
              <a:t>（</a:t>
            </a:r>
            <a:r>
              <a:rPr lang="en-US" altLang="zh-CN" sz="1000">
                <a:solidFill>
                  <a:srgbClr val="990000"/>
                </a:solidFill>
              </a:rPr>
              <a:t>VLAN Trunking Protocol</a:t>
            </a:r>
            <a:r>
              <a:rPr lang="zh-CN" altLang="en-US" sz="1000">
                <a:solidFill>
                  <a:srgbClr val="990000"/>
                </a:solidFill>
              </a:rPr>
              <a:t>）：</a:t>
            </a:r>
            <a:r>
              <a:rPr lang="en-US" altLang="zh-CN" sz="1000">
                <a:solidFill>
                  <a:srgbClr val="990000"/>
                </a:solidFill>
              </a:rPr>
              <a:t>VLAN</a:t>
            </a:r>
            <a:r>
              <a:rPr lang="zh-CN" altLang="en-US" sz="1000">
                <a:solidFill>
                  <a:srgbClr val="990000"/>
                </a:solidFill>
              </a:rPr>
              <a:t>中继协议</a:t>
            </a:r>
            <a:r>
              <a:rPr lang="en-US" altLang="zh-CN" sz="1000">
                <a:solidFill>
                  <a:srgbClr val="990000"/>
                </a:solidFill>
              </a:rPr>
              <a:t>/</a:t>
            </a:r>
            <a:r>
              <a:rPr lang="zh-CN" altLang="en-US" sz="1000">
                <a:solidFill>
                  <a:srgbClr val="990000"/>
                </a:solidFill>
              </a:rPr>
              <a:t>虚拟局域网干道协议。</a:t>
            </a:r>
            <a:endParaRPr lang="zh-CN" altLang="en-US" sz="1000">
              <a:solidFill>
                <a:srgbClr val="990000"/>
              </a:solidFill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ctrTitle"/>
          </p:nvPr>
        </p:nvSpPr>
        <p:spPr>
          <a:xfrm>
            <a:off x="685800" y="44450"/>
            <a:ext cx="7772400" cy="863600"/>
          </a:xfrm>
        </p:spPr>
        <p:txBody>
          <a:bodyPr/>
          <a:lstStyle/>
          <a:p>
            <a:pPr>
              <a:defRPr/>
            </a:pPr>
            <a:r>
              <a:rPr lang="en-US" altLang="zh-CN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VTP</a:t>
            </a: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的配置</a:t>
            </a:r>
          </a:p>
        </p:txBody>
      </p:sp>
      <p:sp>
        <p:nvSpPr>
          <p:cNvPr id="33795" name="副标题 2"/>
          <p:cNvSpPr>
            <a:spLocks noGrp="1"/>
          </p:cNvSpPr>
          <p:nvPr>
            <p:ph type="subTitle" idx="1"/>
          </p:nvPr>
        </p:nvSpPr>
        <p:spPr>
          <a:xfrm>
            <a:off x="395288" y="1341438"/>
            <a:ext cx="3889375" cy="5040312"/>
          </a:xfrm>
        </p:spPr>
        <p:txBody>
          <a:bodyPr/>
          <a:lstStyle/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Switch&gt;enable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 err="1">
                <a:solidFill>
                  <a:srgbClr val="990000"/>
                </a:solidFill>
              </a:rPr>
              <a:t>Switch#vlan</a:t>
            </a:r>
            <a:r>
              <a:rPr lang="en-US" altLang="zh-CN" sz="1050" b="1" dirty="0">
                <a:solidFill>
                  <a:srgbClr val="990000"/>
                </a:solidFill>
              </a:rPr>
              <a:t> data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 2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VLAN 2 added: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    Name: VLAN0002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 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VLAN 3 added: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    Name: VLAN0003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)#exit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domain test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Changing VTP domain name from NULL to test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server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Device mode already VTP SERVER.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password 123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Setting device VLAN database password to 123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v2-mode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V2 mode enabled.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)#exit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APPLY completed.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Exiting....</a:t>
            </a: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)#interface range f0/1-2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</a:t>
            </a:r>
            <a:r>
              <a:rPr lang="en-US" altLang="zh-CN" sz="1050" b="1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b="1" dirty="0">
                <a:solidFill>
                  <a:srgbClr val="990000"/>
                </a:solidFill>
              </a:rPr>
              <a:t> mode trunk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</a:t>
            </a:r>
            <a:r>
              <a:rPr lang="en-US" altLang="zh-CN" sz="1050" b="1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b="1" dirty="0">
                <a:solidFill>
                  <a:srgbClr val="990000"/>
                </a:solidFill>
              </a:rPr>
              <a:t> trunk encapsulation dot1q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</a:t>
            </a:r>
            <a:r>
              <a:rPr lang="en-US" altLang="zh-CN" sz="1050" b="1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b="1" dirty="0">
                <a:solidFill>
                  <a:srgbClr val="990000"/>
                </a:solidFill>
              </a:rPr>
              <a:t> trunk allowed  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 all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-if-range)#speed 100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-if-range)#duplex full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-if-range)#no shutdown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-if-range)#exit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-5-UPDOWN: Line protocol on Interface FastEthernet0/2, changed state to up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endParaRPr lang="zh-CN" altLang="en-US" sz="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4284663" y="1341438"/>
            <a:ext cx="4826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US" altLang="zh-CN" sz="1050" kern="0" dirty="0" err="1">
                <a:solidFill>
                  <a:srgbClr val="990000"/>
                </a:solidFill>
              </a:rPr>
              <a:t>Switch#show</a:t>
            </a:r>
            <a:r>
              <a:rPr lang="en-US" altLang="zh-CN" sz="1050" kern="0" dirty="0">
                <a:solidFill>
                  <a:srgbClr val="990000"/>
                </a:solidFill>
              </a:rPr>
              <a:t> </a:t>
            </a:r>
            <a:r>
              <a:rPr lang="en-US" altLang="zh-CN" sz="1050" kern="0" dirty="0" err="1">
                <a:solidFill>
                  <a:srgbClr val="990000"/>
                </a:solidFill>
              </a:rPr>
              <a:t>vtp</a:t>
            </a:r>
            <a:r>
              <a:rPr lang="en-US" altLang="zh-CN" sz="1050" kern="0" dirty="0">
                <a:solidFill>
                  <a:srgbClr val="990000"/>
                </a:solidFill>
              </a:rPr>
              <a:t> status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VTP Version                    : 2   #VTP</a:t>
            </a:r>
            <a:r>
              <a:rPr lang="zh-CN" altLang="en-US" sz="1050" kern="0" dirty="0">
                <a:solidFill>
                  <a:srgbClr val="990000"/>
                </a:solidFill>
              </a:rPr>
              <a:t>协议版本号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Configuration Revision          : 1   #</a:t>
            </a:r>
            <a:r>
              <a:rPr lang="zh-CN" altLang="en-US" sz="1050" kern="0" dirty="0">
                <a:solidFill>
                  <a:srgbClr val="990000"/>
                </a:solidFill>
              </a:rPr>
              <a:t>配置编号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Maximum VLANs supported locally : 1005 #</a:t>
            </a:r>
            <a:r>
              <a:rPr lang="zh-CN" altLang="en-US" sz="1050" kern="0" dirty="0">
                <a:solidFill>
                  <a:srgbClr val="990000"/>
                </a:solidFill>
              </a:rPr>
              <a:t>支持的最大</a:t>
            </a:r>
            <a:r>
              <a:rPr lang="en-US" altLang="zh-CN" sz="1050" kern="0" dirty="0">
                <a:solidFill>
                  <a:srgbClr val="990000"/>
                </a:solidFill>
              </a:rPr>
              <a:t>VLAN</a:t>
            </a:r>
            <a:r>
              <a:rPr lang="zh-CN" altLang="en-US" sz="1050" kern="0" dirty="0">
                <a:solidFill>
                  <a:srgbClr val="990000"/>
                </a:solidFill>
              </a:rPr>
              <a:t>数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Number of existing VLANs        : 8   #</a:t>
            </a:r>
            <a:r>
              <a:rPr lang="zh-CN" altLang="en-US" sz="1050" kern="0" dirty="0">
                <a:solidFill>
                  <a:srgbClr val="990000"/>
                </a:solidFill>
              </a:rPr>
              <a:t>已经存在的</a:t>
            </a:r>
            <a:r>
              <a:rPr lang="en-US" altLang="zh-CN" sz="1050" kern="0" dirty="0">
                <a:solidFill>
                  <a:srgbClr val="990000"/>
                </a:solidFill>
              </a:rPr>
              <a:t>VLAN</a:t>
            </a:r>
            <a:r>
              <a:rPr lang="zh-CN" altLang="en-US" sz="1050" kern="0" dirty="0">
                <a:solidFill>
                  <a:srgbClr val="990000"/>
                </a:solidFill>
              </a:rPr>
              <a:t>数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VTP Operating Mode              : Server  #</a:t>
            </a:r>
            <a:r>
              <a:rPr lang="zh-CN" altLang="en-US" sz="1050" kern="0" dirty="0">
                <a:solidFill>
                  <a:srgbClr val="990000"/>
                </a:solidFill>
              </a:rPr>
              <a:t>当前交换机得模式为</a:t>
            </a:r>
            <a:r>
              <a:rPr lang="en-US" altLang="zh-CN" sz="1050" kern="0" dirty="0">
                <a:solidFill>
                  <a:srgbClr val="990000"/>
                </a:solidFill>
              </a:rPr>
              <a:t>SERVER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VTP Domain Name                 : test     #</a:t>
            </a:r>
            <a:r>
              <a:rPr lang="zh-CN" altLang="en-US" sz="1050" kern="0" dirty="0">
                <a:solidFill>
                  <a:srgbClr val="990000"/>
                </a:solidFill>
              </a:rPr>
              <a:t>当前交换机所处的域名为</a:t>
            </a:r>
            <a:r>
              <a:rPr lang="en-US" altLang="zh-CN" sz="1050" kern="0" dirty="0">
                <a:solidFill>
                  <a:srgbClr val="990000"/>
                </a:solidFill>
              </a:rPr>
              <a:t>test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VTP Pruning Mode                : Disabled  </a:t>
            </a:r>
            <a:r>
              <a:rPr lang="zh-CN" altLang="en-US" sz="1050" kern="0" dirty="0">
                <a:solidFill>
                  <a:srgbClr val="990000"/>
                </a:solidFill>
              </a:rPr>
              <a:t>未启用剪裁模式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VTP V2 Mode                     : Enabled   #</a:t>
            </a:r>
            <a:r>
              <a:rPr lang="zh-CN" altLang="en-US" sz="1050" kern="0" dirty="0">
                <a:solidFill>
                  <a:srgbClr val="990000"/>
                </a:solidFill>
              </a:rPr>
              <a:t>当前运行的版本号为</a:t>
            </a:r>
            <a:r>
              <a:rPr lang="en-US" altLang="zh-CN" sz="1050" kern="0" dirty="0">
                <a:solidFill>
                  <a:srgbClr val="990000"/>
                </a:solidFill>
              </a:rPr>
              <a:t>2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VTP Traps Generation            : Disabled #</a:t>
            </a:r>
            <a:r>
              <a:rPr lang="zh-CN" altLang="en-US" sz="1050" kern="0" dirty="0">
                <a:solidFill>
                  <a:srgbClr val="990000"/>
                </a:solidFill>
              </a:rPr>
              <a:t>向网络管理发送的</a:t>
            </a:r>
            <a:r>
              <a:rPr lang="en-US" altLang="zh-CN" sz="1050" kern="0" dirty="0">
                <a:solidFill>
                  <a:srgbClr val="990000"/>
                </a:solidFill>
              </a:rPr>
              <a:t>VTP</a:t>
            </a:r>
            <a:r>
              <a:rPr lang="zh-CN" altLang="en-US" sz="1050" kern="0" dirty="0">
                <a:solidFill>
                  <a:srgbClr val="990000"/>
                </a:solidFill>
              </a:rPr>
              <a:t>陷阱不可用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MD5 digest                      : 0x6C 0xB7 0x2E 0x98 0xDC 0xF2 0x97 0x8A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Configuration last modified by 0.0.0.0 at 3-1-93 00:03:47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Local updater ID is 0.0.0.0 (no valid interface found)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Switch#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endParaRPr lang="zh-CN" altLang="en-US" sz="800" b="0" kern="0" dirty="0"/>
          </a:p>
        </p:txBody>
      </p:sp>
      <p:sp>
        <p:nvSpPr>
          <p:cNvPr id="33797" name="文本框 1"/>
          <p:cNvSpPr txBox="1">
            <a:spLocks noChangeArrowheads="1"/>
          </p:cNvSpPr>
          <p:nvPr/>
        </p:nvSpPr>
        <p:spPr bwMode="auto">
          <a:xfrm>
            <a:off x="417513" y="1001713"/>
            <a:ext cx="2490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Multilayer Switch0</a:t>
            </a:r>
            <a:r>
              <a:rPr lang="zh-CN" altLang="en-US" sz="1600">
                <a:solidFill>
                  <a:srgbClr val="990000"/>
                </a:solidFill>
                <a:latin typeface="Franklin Gothic Demi" panose="020B0703020102020204" pitchFamily="34" charset="0"/>
              </a:rPr>
              <a:t>交换机</a:t>
            </a:r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ctrTitle"/>
          </p:nvPr>
        </p:nvSpPr>
        <p:spPr>
          <a:xfrm>
            <a:off x="685800" y="-100013"/>
            <a:ext cx="7772400" cy="1470026"/>
          </a:xfrm>
        </p:spPr>
        <p:txBody>
          <a:bodyPr/>
          <a:lstStyle/>
          <a:p>
            <a:pPr>
              <a:defRPr/>
            </a:pPr>
            <a:r>
              <a:rPr lang="en-US" altLang="zh-CN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VTP</a:t>
            </a: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的配置</a:t>
            </a:r>
            <a:endParaRPr lang="zh-CN" altLang="en-US" dirty="0"/>
          </a:p>
        </p:txBody>
      </p:sp>
      <p:sp>
        <p:nvSpPr>
          <p:cNvPr id="34819" name="副标题 2"/>
          <p:cNvSpPr>
            <a:spLocks noGrp="1"/>
          </p:cNvSpPr>
          <p:nvPr>
            <p:ph type="subTitle" idx="1"/>
          </p:nvPr>
        </p:nvSpPr>
        <p:spPr>
          <a:xfrm>
            <a:off x="417513" y="1371600"/>
            <a:ext cx="6400800" cy="4514850"/>
          </a:xfrm>
        </p:spPr>
        <p:txBody>
          <a:bodyPr/>
          <a:lstStyle/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Switch&gt;enable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 err="1">
                <a:solidFill>
                  <a:srgbClr val="990000"/>
                </a:solidFill>
              </a:rPr>
              <a:t>Switch#vlan</a:t>
            </a:r>
            <a:r>
              <a:rPr lang="en-US" altLang="zh-CN" sz="1050" b="1" dirty="0">
                <a:solidFill>
                  <a:srgbClr val="990000"/>
                </a:solidFill>
              </a:rPr>
              <a:t> database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 2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VLAN 2 added: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    Name: VLAN0002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 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VLAN 3 added: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    Name: VLAN0003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domain test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Changing VTP domain name from NULL to test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client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Setting device to VTP CLIENT mode.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vtp</a:t>
            </a:r>
            <a:r>
              <a:rPr lang="en-US" altLang="zh-CN" sz="1050" b="1" dirty="0">
                <a:solidFill>
                  <a:srgbClr val="990000"/>
                </a:solidFill>
              </a:rPr>
              <a:t> password 123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Setting device VLAN database password to 123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)#</a:t>
            </a:r>
            <a:r>
              <a:rPr lang="en-US" altLang="zh-CN" sz="1050" b="1" dirty="0" err="1">
                <a:solidFill>
                  <a:srgbClr val="990000"/>
                </a:solidFill>
              </a:rPr>
              <a:t>eixt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 err="1">
                <a:solidFill>
                  <a:srgbClr val="990000"/>
                </a:solidFill>
              </a:rPr>
              <a:t>Switch#configure</a:t>
            </a:r>
            <a:r>
              <a:rPr lang="en-US" altLang="zh-CN" sz="1050" b="1" dirty="0">
                <a:solidFill>
                  <a:srgbClr val="990000"/>
                </a:solidFill>
              </a:rPr>
              <a:t> terminal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)#interface f0/1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-if)#</a:t>
            </a:r>
            <a:r>
              <a:rPr lang="en-US" altLang="zh-CN" sz="1050" b="1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b="1" dirty="0">
                <a:solidFill>
                  <a:srgbClr val="990000"/>
                </a:solidFill>
              </a:rPr>
              <a:t> mode trunk 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-if)#</a:t>
            </a:r>
            <a:r>
              <a:rPr lang="en-US" altLang="zh-CN" sz="1050" b="1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b="1" dirty="0">
                <a:solidFill>
                  <a:srgbClr val="990000"/>
                </a:solidFill>
              </a:rPr>
              <a:t> trunk allowed </a:t>
            </a:r>
            <a:r>
              <a:rPr lang="en-US" altLang="zh-CN" sz="1050" b="1" dirty="0" err="1">
                <a:solidFill>
                  <a:srgbClr val="990000"/>
                </a:solidFill>
              </a:rPr>
              <a:t>vlan</a:t>
            </a:r>
            <a:r>
              <a:rPr lang="en-US" altLang="zh-CN" sz="1050" b="1" dirty="0">
                <a:solidFill>
                  <a:srgbClr val="990000"/>
                </a:solidFill>
              </a:rPr>
              <a:t> all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b="1" dirty="0">
                <a:solidFill>
                  <a:srgbClr val="990000"/>
                </a:solidFill>
              </a:rPr>
              <a:t>Switch(</a:t>
            </a:r>
            <a:r>
              <a:rPr lang="en-US" altLang="zh-CN" sz="1050" b="1" dirty="0" err="1">
                <a:solidFill>
                  <a:srgbClr val="990000"/>
                </a:solidFill>
              </a:rPr>
              <a:t>config</a:t>
            </a:r>
            <a:r>
              <a:rPr lang="en-US" altLang="zh-CN" sz="1050" b="1" dirty="0">
                <a:solidFill>
                  <a:srgbClr val="990000"/>
                </a:solidFill>
              </a:rPr>
              <a:t>-if)#speed 100</a:t>
            </a:r>
            <a:endParaRPr lang="zh-CN" altLang="zh-CN" sz="1050" b="1" dirty="0">
              <a:solidFill>
                <a:srgbClr val="99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5651500" y="1371600"/>
            <a:ext cx="6400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-if)#duplex full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-if)#no shutdown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-if)#exit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)#interface f0/2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</a:t>
            </a:r>
            <a:r>
              <a:rPr lang="en-US" altLang="zh-CN" sz="1050" kern="0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kern="0" dirty="0">
                <a:solidFill>
                  <a:srgbClr val="990000"/>
                </a:solidFill>
              </a:rPr>
              <a:t> mode access </a:t>
            </a:r>
            <a:r>
              <a:rPr lang="en-US" altLang="zh-CN" sz="105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50" kern="0" dirty="0">
                <a:solidFill>
                  <a:srgbClr val="990000"/>
                </a:solidFill>
              </a:rPr>
              <a:t> 2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</a:t>
            </a:r>
            <a:r>
              <a:rPr lang="en-US" altLang="zh-CN" sz="1050" kern="0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kern="0" dirty="0">
                <a:solidFill>
                  <a:srgbClr val="990000"/>
                </a:solidFill>
              </a:rPr>
              <a:t> access </a:t>
            </a:r>
            <a:r>
              <a:rPr lang="en-US" altLang="zh-CN" sz="105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50" kern="0" dirty="0">
                <a:solidFill>
                  <a:srgbClr val="990000"/>
                </a:solidFill>
              </a:rPr>
              <a:t> 2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-if)#no shutdown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-if)#exit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)#interface f0/3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</a:t>
            </a:r>
            <a:r>
              <a:rPr lang="en-US" altLang="zh-CN" sz="1050" kern="0" dirty="0" err="1">
                <a:solidFill>
                  <a:srgbClr val="990000"/>
                </a:solidFill>
              </a:rPr>
              <a:t>switchport</a:t>
            </a:r>
            <a:r>
              <a:rPr lang="en-US" altLang="zh-CN" sz="1050" kern="0" dirty="0">
                <a:solidFill>
                  <a:srgbClr val="990000"/>
                </a:solidFill>
              </a:rPr>
              <a:t> access </a:t>
            </a:r>
            <a:r>
              <a:rPr lang="en-US" altLang="zh-CN" sz="1050" kern="0" dirty="0" err="1">
                <a:solidFill>
                  <a:srgbClr val="990000"/>
                </a:solidFill>
              </a:rPr>
              <a:t>vlan</a:t>
            </a:r>
            <a:r>
              <a:rPr lang="en-US" altLang="zh-CN" sz="1050" kern="0" dirty="0">
                <a:solidFill>
                  <a:srgbClr val="990000"/>
                </a:solidFill>
              </a:rPr>
              <a:t> 3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-if)#no shutdown 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 algn="l">
              <a:defRPr/>
            </a:pPr>
            <a:r>
              <a:rPr lang="en-US" altLang="zh-CN" sz="1050" kern="0" dirty="0">
                <a:solidFill>
                  <a:srgbClr val="990000"/>
                </a:solidFill>
              </a:rPr>
              <a:t>Switch(</a:t>
            </a:r>
            <a:r>
              <a:rPr lang="en-US" altLang="zh-CN" sz="1050" kern="0" dirty="0" err="1">
                <a:solidFill>
                  <a:srgbClr val="990000"/>
                </a:solidFill>
              </a:rPr>
              <a:t>config</a:t>
            </a:r>
            <a:r>
              <a:rPr lang="en-US" altLang="zh-CN" sz="1050" kern="0" dirty="0">
                <a:solidFill>
                  <a:srgbClr val="990000"/>
                </a:solidFill>
              </a:rPr>
              <a:t>-if)#exit</a:t>
            </a:r>
            <a:endParaRPr lang="zh-CN" altLang="zh-CN" sz="1050" kern="0" dirty="0">
              <a:solidFill>
                <a:srgbClr val="990000"/>
              </a:solidFill>
            </a:endParaRPr>
          </a:p>
          <a:p>
            <a:pPr>
              <a:defRPr/>
            </a:pPr>
            <a:endParaRPr lang="zh-CN" altLang="en-US" b="0" kern="0" dirty="0"/>
          </a:p>
        </p:txBody>
      </p:sp>
      <p:sp>
        <p:nvSpPr>
          <p:cNvPr id="34821" name="文本框 5"/>
          <p:cNvSpPr txBox="1">
            <a:spLocks noChangeArrowheads="1"/>
          </p:cNvSpPr>
          <p:nvPr/>
        </p:nvSpPr>
        <p:spPr bwMode="auto">
          <a:xfrm>
            <a:off x="417513" y="1001713"/>
            <a:ext cx="1536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990000"/>
                </a:solidFill>
                <a:latin typeface="Franklin Gothic Demi" panose="020B0703020102020204" pitchFamily="34" charset="0"/>
              </a:rPr>
              <a:t>Switch0</a:t>
            </a:r>
            <a:r>
              <a:rPr lang="zh-CN" altLang="en-US" sz="1600">
                <a:solidFill>
                  <a:srgbClr val="990000"/>
                </a:solidFill>
                <a:latin typeface="Franklin Gothic Demi" panose="020B0703020102020204" pitchFamily="34" charset="0"/>
              </a:rPr>
              <a:t>交换机</a:t>
            </a:r>
          </a:p>
        </p:txBody>
      </p:sp>
    </p:spTree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  <a:cs typeface="+mn-cs"/>
              </a:rPr>
              <a:t>作业内容与要求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42900" y="1412875"/>
            <a:ext cx="8229600" cy="47529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1.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在</a:t>
            </a: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Cisco Paket Tracer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平台上练习交换机</a:t>
            </a: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CLI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相关命令：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1)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熟悉理解交换机操作系统各模式间的操作关系；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2)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掌握相关命令的操作。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2.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自己设计拓扑网络：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1)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写出网络设计的需求，并明确给出端口地址；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2)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完成</a:t>
            </a: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VLAN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的划分配置；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3)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完成设置端口的模式（</a:t>
            </a: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access/trunk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）；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4)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将端口指定给一个</a:t>
            </a: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VLAN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。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3.1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月</a:t>
            </a:r>
            <a:r>
              <a:rPr lang="en-US" altLang="zh-CN" sz="2000" b="1">
                <a:solidFill>
                  <a:srgbClr val="990000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000" b="1">
                <a:solidFill>
                  <a:srgbClr val="990000"/>
                </a:solidFill>
                <a:ea typeface="华文楷体" panose="02010600040101010101" pitchFamily="2" charset="-122"/>
              </a:rPr>
              <a:t>日提交纸质报告。</a:t>
            </a:r>
            <a:endParaRPr lang="en-US" altLang="zh-CN" sz="2000" b="1">
              <a:solidFill>
                <a:srgbClr val="990000"/>
              </a:solidFill>
              <a:ea typeface="华文楷体" panose="02010600040101010101" pitchFamily="2" charset="-122"/>
            </a:endParaRPr>
          </a:p>
          <a:p>
            <a:pPr marL="0" indent="0"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b_7AC27DB117713AA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48958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WordArt 6"/>
          <p:cNvSpPr>
            <a:spLocks noChangeArrowheads="1" noChangeShapeType="1" noTextEdit="1"/>
          </p:cNvSpPr>
          <p:nvPr/>
        </p:nvSpPr>
        <p:spPr bwMode="auto">
          <a:xfrm>
            <a:off x="5580063" y="2636838"/>
            <a:ext cx="3240087" cy="165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spc="72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谢谢！</a:t>
            </a:r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交换机的配置途径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4125913"/>
            <a:ext cx="8229600" cy="1617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交换机一般都有一个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Console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接口，通常外观是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RJ-45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水晶头；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Console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接口线的一端是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RJ-45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水晶头，用它连接到交换机的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Console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接口上；另一端是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孔的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COM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接口，连接到计算机的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COM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口上。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注意：有些笔记本电脑没有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COM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口，可以购买一端是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USB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接口，另一端是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RJ-45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接口的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Console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口线，也可以直接把笔记本电脑和交换机连接；还可以买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USB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转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COM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连线，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USB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一端连接笔记本电脑，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COM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口端连接普通的</a:t>
            </a:r>
            <a:r>
              <a:rPr lang="en-US" altLang="zh-CN" sz="1600" b="1">
                <a:solidFill>
                  <a:srgbClr val="990000"/>
                </a:solidFill>
                <a:ea typeface="华文楷体" panose="02010600040101010101" pitchFamily="2" charset="-122"/>
              </a:rPr>
              <a:t>Console</a:t>
            </a:r>
            <a:r>
              <a:rPr lang="zh-CN" altLang="en-US" sz="1600" b="1">
                <a:solidFill>
                  <a:srgbClr val="990000"/>
                </a:solidFill>
                <a:ea typeface="华文楷体" panose="02010600040101010101" pitchFamily="2" charset="-122"/>
              </a:rPr>
              <a:t>线，然后再连接到交换机。</a:t>
            </a:r>
          </a:p>
        </p:txBody>
      </p:sp>
      <p:pic>
        <p:nvPicPr>
          <p:cNvPr id="6148" name="Picture 5" descr="070808_edu_lan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3887787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 descr="070808_edu_lan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775"/>
            <a:ext cx="417671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认识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Cisco Paket Tracer</a:t>
            </a:r>
            <a:endParaRPr lang="zh-CN" altLang="en-US" sz="4800" b="1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3534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认识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Cisco Paket Tracer</a:t>
            </a:r>
            <a:endParaRPr lang="zh-CN" altLang="en-US" sz="4800" b="1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44900"/>
            <a:ext cx="32400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431800" y="1166813"/>
            <a:ext cx="79216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Franklin Gothic Demi" panose="020B0703020102020204" pitchFamily="34" charset="0"/>
              </a:rPr>
              <a:t>      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Catalyst 2950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智能以太网交换机系列是一个有固定配置、可堆叠的独立二层交换设备系列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eaLnBrk="1" hangingPunct="1">
              <a:lnSpc>
                <a:spcPts val="1600"/>
              </a:lnSpc>
              <a:buFontTx/>
              <a:buNone/>
            </a:pP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产品：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Catalyst 2950T-24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2950-24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950C-24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  <a:p>
            <a:pPr eaLnBrk="1" hangingPunct="1">
              <a:lnSpc>
                <a:spcPts val="1600"/>
              </a:lnSpc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Catalyst 2950-24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交换机有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10/100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端口；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2950T-24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10/100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端口和两个固定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10/100/1000BASET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上行链路端口；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2950C-24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10/100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端口和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个固定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100BASET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上行链路端口。</a:t>
            </a:r>
            <a:r>
              <a:rPr lang="zh-CN" altLang="en-US" sz="1200" b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ts val="1600"/>
              </a:lnSpc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Cisco Catalyst -C2960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智能以太网交换机是独立二层交换设备系列。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WS-C2960-24TT-L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交换机有 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10/100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端口和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1000Base-T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上行链路千兆端口。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644900"/>
            <a:ext cx="39608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0"/>
          <p:cNvSpPr txBox="1">
            <a:spLocks noChangeArrowheads="1"/>
          </p:cNvSpPr>
          <p:nvPr/>
        </p:nvSpPr>
        <p:spPr bwMode="auto">
          <a:xfrm>
            <a:off x="539750" y="3141663"/>
            <a:ext cx="2735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Catalyst 2950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系列交换机仿真面板</a:t>
            </a:r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4787900" y="3141663"/>
            <a:ext cx="2735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Catalyst 2960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系列交换机仿真面板</a:t>
            </a:r>
          </a:p>
        </p:txBody>
      </p:sp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认识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Cisco Paket Tracer</a:t>
            </a:r>
            <a:endParaRPr lang="zh-CN" altLang="en-US" sz="4800" b="1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28775"/>
            <a:ext cx="37449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4176713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990000"/>
                </a:solidFill>
                <a:ea typeface="华文楷体" panose="02010600040101010101" pitchFamily="2" charset="-122"/>
              </a:rPr>
              <a:t>认识</a:t>
            </a:r>
            <a:r>
              <a:rPr lang="en-US" altLang="zh-CN" sz="4800" b="1">
                <a:solidFill>
                  <a:srgbClr val="990000"/>
                </a:solidFill>
                <a:ea typeface="华文楷体" panose="02010600040101010101" pitchFamily="2" charset="-122"/>
              </a:rPr>
              <a:t>Cisco Paket Tracer</a:t>
            </a:r>
            <a:endParaRPr lang="zh-CN" altLang="en-US" sz="4800" b="1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423025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认识</a:t>
            </a:r>
            <a:r>
              <a:rPr lang="en-US" altLang="zh-CN" sz="4800">
                <a:solidFill>
                  <a:srgbClr val="990000"/>
                </a:solidFill>
                <a:latin typeface="Franklin Gothic Demi" panose="020B0703020102020204" pitchFamily="34" charset="0"/>
                <a:ea typeface="华文楷体" panose="02010600040101010101" pitchFamily="2" charset="-122"/>
              </a:rPr>
              <a:t>Cisco Paket Tracer</a:t>
            </a:r>
            <a:endParaRPr lang="zh-CN" altLang="en-US" sz="4800">
              <a:solidFill>
                <a:srgbClr val="990000"/>
              </a:solidFill>
              <a:ea typeface="华文楷体" panose="02010600040101010101" pitchFamily="2" charset="-122"/>
            </a:endParaRP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611188" y="1052513"/>
            <a:ext cx="199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设备间的连接线</a:t>
            </a: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900113" y="2065338"/>
            <a:ext cx="6350000" cy="406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8394" rIns="0" bIns="33327" anchor="ctr">
            <a:spAutoFit/>
          </a:bodyPr>
          <a:lstStyle>
            <a:lvl1pPr indent="317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100">
              <a:latin typeface="Franklin Gothic Demi" panose="020B07030201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Automatically choose connection type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：自动选择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Console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控制线：使用配置专用连线直接连接至计算机的串口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利用终端仿真程序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下的“超级终端”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进行配置。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Copper straight-through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：思科设备之间的直通连接线缆，在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Packet Tracer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中用来连接不同接口类型的设备。如，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交换机、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集线器、交换机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路由器等。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Copper Cross-Over 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是交叉线，在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Cisco Packet Tracer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中用来连接相同接口类型的设备。如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PC-PC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、交换机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交换机、路由器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路由器、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路由器、集线器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交换机等。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Fiber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：光纤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Phone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：电话连接线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Coaxial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：同轴电缆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Serial—DCE: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数据通信设备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Serial—DTE: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数据终端设备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DTE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是用于路由器之间的连线，实际当中，你需要把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和一台路由器相连，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DTE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和另一台设备相连。而在这里，你只需选一根就是了，若你选了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这一根线，则和这根线先连的路由器为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DCE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，配置该路由器时需配置时钟</a:t>
            </a: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CAB-OCTAL-ASYNC :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异步一拖八线缆，用于</a:t>
            </a:r>
            <a: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NM-8A/S</a:t>
            </a:r>
            <a:r>
              <a:rPr lang="zh-CN" altLang="en-US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模块。</a:t>
            </a:r>
            <a:br>
              <a:rPr lang="en-US" altLang="zh-CN" sz="1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269" name="直接箭头连接符 8"/>
          <p:cNvCxnSpPr>
            <a:cxnSpLocks noChangeShapeType="1"/>
          </p:cNvCxnSpPr>
          <p:nvPr/>
        </p:nvCxnSpPr>
        <p:spPr bwMode="auto">
          <a:xfrm>
            <a:off x="1547813" y="1916113"/>
            <a:ext cx="360362" cy="7921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270" name="直接箭头连接符 10"/>
          <p:cNvCxnSpPr>
            <a:cxnSpLocks noChangeShapeType="1"/>
          </p:cNvCxnSpPr>
          <p:nvPr/>
        </p:nvCxnSpPr>
        <p:spPr bwMode="auto">
          <a:xfrm>
            <a:off x="1547813" y="1844675"/>
            <a:ext cx="144462" cy="936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271" name="直接箭头连接符 13"/>
          <p:cNvCxnSpPr>
            <a:cxnSpLocks noChangeShapeType="1"/>
          </p:cNvCxnSpPr>
          <p:nvPr/>
        </p:nvCxnSpPr>
        <p:spPr bwMode="auto">
          <a:xfrm flipH="1">
            <a:off x="1258888" y="3068638"/>
            <a:ext cx="217487" cy="1444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pic>
        <p:nvPicPr>
          <p:cNvPr id="112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434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</TotalTime>
  <Words>2937</Words>
  <Application>Microsoft Office PowerPoint</Application>
  <PresentationFormat>全屏显示(4:3)</PresentationFormat>
  <Paragraphs>488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Franklin Gothic Demi</vt:lpstr>
      <vt:lpstr>宋体</vt:lpstr>
      <vt:lpstr>Arial</vt:lpstr>
      <vt:lpstr>华文楷体</vt:lpstr>
      <vt:lpstr>Helvetica</vt:lpstr>
      <vt:lpstr>Cambria Math</vt:lpstr>
      <vt:lpstr>Calibri</vt:lpstr>
      <vt:lpstr>Times New Roman</vt:lpstr>
      <vt:lpstr>默认设计模板</vt:lpstr>
      <vt:lpstr> 实验一 交换机基本配置</vt:lpstr>
      <vt:lpstr>交  换  机</vt:lpstr>
      <vt:lpstr>交  换  机</vt:lpstr>
      <vt:lpstr>交换机的配置途径</vt:lpstr>
      <vt:lpstr>认识Cisco Paket Tracer</vt:lpstr>
      <vt:lpstr>认识Cisco Paket Tracer</vt:lpstr>
      <vt:lpstr>认识Cisco Paket Tracer</vt:lpstr>
      <vt:lpstr>认识Cisco Paket Tracer</vt:lpstr>
      <vt:lpstr>PowerPoint 演示文稿</vt:lpstr>
      <vt:lpstr>交换机模式间关系</vt:lpstr>
      <vt:lpstr>交换机模式间转换</vt:lpstr>
      <vt:lpstr>交换机常用命令解释</vt:lpstr>
      <vt:lpstr>交换机的基本配置练习 </vt:lpstr>
      <vt:lpstr>交换机的基本配置练习 </vt:lpstr>
      <vt:lpstr>交换机的基本配置练习 </vt:lpstr>
      <vt:lpstr>交换机及VLAN的配置</vt:lpstr>
      <vt:lpstr>交换机及VLAN的配置</vt:lpstr>
      <vt:lpstr>交换机及VLAN的配置</vt:lpstr>
      <vt:lpstr>PowerPoint 演示文稿</vt:lpstr>
      <vt:lpstr>认识Cisco Paket Tracer</vt:lpstr>
      <vt:lpstr>认识Cisco Paket Tracer</vt:lpstr>
      <vt:lpstr>基于端口划分VLAN</vt:lpstr>
      <vt:lpstr>基于端口划分VLAN</vt:lpstr>
      <vt:lpstr>多交换机间的VLAN设置</vt:lpstr>
      <vt:lpstr>多交换机间的VLAN设置</vt:lpstr>
      <vt:lpstr>多交换机间的VLAN设置</vt:lpstr>
      <vt:lpstr>链路聚合的配置</vt:lpstr>
      <vt:lpstr>链路聚合的配置</vt:lpstr>
      <vt:lpstr>设置TELNET密码</vt:lpstr>
      <vt:lpstr>PowerPoint 演示文稿</vt:lpstr>
      <vt:lpstr>VTP的配置</vt:lpstr>
      <vt:lpstr>VTP的配置</vt:lpstr>
      <vt:lpstr>作业内容与要求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luxq</dc:creator>
  <cp:lastModifiedBy>赵天成</cp:lastModifiedBy>
  <cp:revision>718</cp:revision>
  <dcterms:created xsi:type="dcterms:W3CDTF">2011-03-28T04:31:13Z</dcterms:created>
  <dcterms:modified xsi:type="dcterms:W3CDTF">2017-01-14T05:40:56Z</dcterms:modified>
</cp:coreProperties>
</file>