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72" r:id="rId3"/>
    <p:sldId id="400" r:id="rId4"/>
    <p:sldId id="402" r:id="rId5"/>
    <p:sldId id="375" r:id="rId6"/>
    <p:sldId id="408" r:id="rId7"/>
    <p:sldId id="409" r:id="rId8"/>
    <p:sldId id="410" r:id="rId9"/>
    <p:sldId id="411" r:id="rId10"/>
    <p:sldId id="412" r:id="rId11"/>
    <p:sldId id="413" r:id="rId12"/>
    <p:sldId id="426" r:id="rId13"/>
    <p:sldId id="415" r:id="rId14"/>
    <p:sldId id="419" r:id="rId15"/>
    <p:sldId id="420" r:id="rId16"/>
    <p:sldId id="424" r:id="rId17"/>
    <p:sldId id="416" r:id="rId18"/>
    <p:sldId id="431" r:id="rId19"/>
    <p:sldId id="432" r:id="rId20"/>
    <p:sldId id="433" r:id="rId21"/>
    <p:sldId id="440" r:id="rId22"/>
    <p:sldId id="441" r:id="rId23"/>
    <p:sldId id="442" r:id="rId24"/>
    <p:sldId id="443" r:id="rId25"/>
    <p:sldId id="444" r:id="rId26"/>
    <p:sldId id="445" r:id="rId27"/>
    <p:sldId id="434" r:id="rId28"/>
    <p:sldId id="435" r:id="rId29"/>
    <p:sldId id="436" r:id="rId30"/>
    <p:sldId id="437" r:id="rId31"/>
    <p:sldId id="446" r:id="rId32"/>
    <p:sldId id="448" r:id="rId33"/>
    <p:sldId id="447" r:id="rId34"/>
    <p:sldId id="449" r:id="rId35"/>
    <p:sldId id="31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8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22" autoAdjust="0"/>
  </p:normalViewPr>
  <p:slideViewPr>
    <p:cSldViewPr>
      <p:cViewPr varScale="1">
        <p:scale>
          <a:sx n="69" d="100"/>
          <a:sy n="69" d="100"/>
        </p:scale>
        <p:origin x="10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B4E4B299-6AD1-4A31-8566-952E6EB630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593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D946D2-601A-4EAF-B875-DCAC41AB622F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3686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3686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9464852-E157-4069-A31D-173EE69D8E83}" type="slidenum">
              <a:rPr lang="en-US" altLang="zh-CN" sz="1200" b="0">
                <a:latin typeface="Calibri" pitchFamily="34" charset="0"/>
              </a:rPr>
              <a:pPr algn="r">
                <a:spcBef>
                  <a:spcPct val="0"/>
                </a:spcBef>
              </a:pPr>
              <a:t>4</a:t>
            </a:fld>
            <a:endParaRPr lang="en-US" altLang="zh-CN" sz="12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3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2AEA5-1FEC-4392-8857-F7C8EDD08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2E811-153C-4FB1-8C94-F76B4D51BB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480F7-A1AA-4266-AD99-6AAC453BF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09486-DDE5-4EB8-AB33-D346059BD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B42E4-BF33-4FD5-A9E6-6624C2B748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4F15A-9E90-413A-BC22-5882681051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AA3A6-7BB6-49D0-8A8A-84FF3C060F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DB9C9-8B59-4FA3-98BE-166F13DA1F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ED23D-F3A0-4E67-B1BD-23F2241EA1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B5A3F-7026-4D2D-98BE-1CD9B1B9F6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D6EA7-5B51-4C28-8406-F4CD442B0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fld id="{7B9CFB75-6D9B-4EA2-A1FD-80158385A2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875"/>
            <a:ext cx="8964613" cy="1470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990000"/>
                </a:solidFill>
                <a:ea typeface="华文楷体" pitchFamily="2" charset="-122"/>
              </a:rPr>
              <a:t> 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实验二  路由器的基本配置</a:t>
            </a:r>
            <a:endParaRPr lang="zh-CN" altLang="en-US" b="1" dirty="0" smtClean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39750" y="1889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>
                <a:solidFill>
                  <a:srgbClr val="990000"/>
                </a:solidFill>
                <a:ea typeface="华文楷体" pitchFamily="2" charset="-122"/>
              </a:rPr>
              <a:t>认识</a:t>
            </a:r>
            <a:r>
              <a:rPr lang="en-US" altLang="zh-CN" sz="4800">
                <a:solidFill>
                  <a:srgbClr val="990000"/>
                </a:solidFill>
                <a:ea typeface="华文楷体" pitchFamily="2" charset="-122"/>
              </a:rPr>
              <a:t>Cisco Paket Tracer</a:t>
            </a:r>
            <a:endParaRPr lang="zh-CN" altLang="en-US" sz="480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916113"/>
            <a:ext cx="6257925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900113" y="1268413"/>
            <a:ext cx="2097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990000"/>
                </a:solidFill>
              </a:rPr>
              <a:t>CLI</a:t>
            </a:r>
            <a:r>
              <a:rPr lang="zh-CN" altLang="en-US" sz="2000">
                <a:solidFill>
                  <a:srgbClr val="990000"/>
                </a:solidFill>
              </a:rPr>
              <a:t>查看配置文件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539750" y="1889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 smtClean="0">
                <a:solidFill>
                  <a:srgbClr val="990000"/>
                </a:solidFill>
                <a:ea typeface="华文楷体" pitchFamily="2" charset="-122"/>
              </a:rPr>
              <a:t>认识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Cisco </a:t>
            </a:r>
            <a:r>
              <a:rPr lang="en-US" altLang="zh-CN" sz="4800" dirty="0" err="1" smtClean="0">
                <a:solidFill>
                  <a:srgbClr val="990000"/>
                </a:solidFill>
                <a:ea typeface="华文楷体" pitchFamily="2" charset="-122"/>
              </a:rPr>
              <a:t>Paket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 </a:t>
            </a:r>
            <a:r>
              <a:rPr lang="en-US" altLang="zh-CN" sz="4800" dirty="0">
                <a:solidFill>
                  <a:srgbClr val="990000"/>
                </a:solidFill>
                <a:ea typeface="华文楷体" pitchFamily="2" charset="-122"/>
              </a:rPr>
              <a:t>Tracer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00213"/>
            <a:ext cx="7848600" cy="3816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611188" y="1196975"/>
            <a:ext cx="224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00"/>
                </a:solidFill>
              </a:rPr>
              <a:t>设备间的连接方式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539750" y="1889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>
                <a:solidFill>
                  <a:srgbClr val="990000"/>
                </a:solidFill>
                <a:ea typeface="华文楷体" pitchFamily="2" charset="-122"/>
              </a:rPr>
              <a:t>认识</a:t>
            </a:r>
            <a:r>
              <a:rPr lang="en-US" altLang="zh-CN" sz="4800">
                <a:solidFill>
                  <a:srgbClr val="990000"/>
                </a:solidFill>
                <a:ea typeface="华文楷体" pitchFamily="2" charset="-122"/>
              </a:rPr>
              <a:t>Cisco Paket Tracer</a:t>
            </a:r>
            <a:endParaRPr lang="zh-CN" altLang="en-US" sz="480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611188" y="1052513"/>
            <a:ext cx="1992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设备间的连接线</a:t>
            </a: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900113" y="2065338"/>
            <a:ext cx="6350000" cy="406876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98394" rIns="0" bIns="33327" anchor="ctr">
            <a:spAutoFit/>
          </a:bodyPr>
          <a:lstStyle/>
          <a:p>
            <a:pPr indent="317500" eaLnBrk="0" hangingPunct="0"/>
            <a:endParaRPr lang="en-US" altLang="zh-CN" sz="1100" dirty="0"/>
          </a:p>
          <a:p>
            <a:pPr indent="317500" eaLnBrk="0" hangingPunct="0">
              <a:buFontTx/>
              <a:buAutoNum type="arabicPeriod"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Automatically choose connection type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：自动选择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17500" eaLnBrk="0" hangingPunct="0">
              <a:buFontTx/>
              <a:buAutoNum type="arabicPeriod"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Console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控制线：使用配置专用连线直接连接至计算机的串口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利用终端仿真程序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Windows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下的“超级终端”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进行配置。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17500" eaLnBrk="0" hangingPunct="0">
              <a:buFontTx/>
              <a:buAutoNum type="arabicPeriod"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Copper straight-through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：思科设备之间的直通连接线缆，在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Cisco Packet Tracer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中用来连接不同接口类型的设备。如，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PC-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交换机、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PC-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集线器、交换机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路由器等。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17500" eaLnBrk="0" hangingPunct="0">
              <a:buFontTx/>
              <a:buAutoNum type="arabicPeriod"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Copper Cross-Over 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是交叉线，在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Cisco Packet Tracer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中用来连接相同接口类型的设备。如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PC-PC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、交换机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交换机、路由器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路由器、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PC-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路由器、集线器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交换机等。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17500" eaLnBrk="0" hangingPunct="0">
              <a:buFontTx/>
              <a:buAutoNum type="arabicPeriod"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Fiber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：光纤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17500" eaLnBrk="0" hangingPunct="0">
              <a:buFontTx/>
              <a:buAutoNum type="arabicPeriod"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Phone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：电话连接线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17500" eaLnBrk="0" hangingPunct="0">
              <a:buFontTx/>
              <a:buAutoNum type="arabicPeriod"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Coaxial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：同轴电缆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17500" eaLnBrk="0" hangingPunct="0">
              <a:buFontTx/>
              <a:buAutoNum type="arabicPeriod"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Serial—DCE: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数据通信设备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17500" eaLnBrk="0" hangingPunct="0">
              <a:buFontTx/>
              <a:buAutoNum type="arabicPeriod"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Serial—DTE: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数据终端设备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17500" eaLnBrk="0" hangingPunct="0"/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DCE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DTE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是用于路由器之间的连线，实际当中，你需要把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DCE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和一台路由器相连，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DTE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和另一台设备相连。而在这里，你只需选一根就是了，若你选了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DCE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这一根线，则和这根线先连的路由器为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DCE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，配置该路由器时需配置时钟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17500" eaLnBrk="0" hangingPunct="0"/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17500" eaLnBrk="0" hangingPunct="0">
              <a:buFontTx/>
              <a:buAutoNum type="arabicPeriod"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CAB-OCTAL-ASYNC :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异步一拖八线缆，用于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NM-8A/S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模块。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341" name="直接箭头连接符 8"/>
          <p:cNvCxnSpPr>
            <a:cxnSpLocks noChangeShapeType="1"/>
          </p:cNvCxnSpPr>
          <p:nvPr/>
        </p:nvCxnSpPr>
        <p:spPr bwMode="auto">
          <a:xfrm>
            <a:off x="1547813" y="1916113"/>
            <a:ext cx="360362" cy="79216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14342" name="直接箭头连接符 10"/>
          <p:cNvCxnSpPr>
            <a:cxnSpLocks noChangeShapeType="1"/>
          </p:cNvCxnSpPr>
          <p:nvPr/>
        </p:nvCxnSpPr>
        <p:spPr bwMode="auto">
          <a:xfrm>
            <a:off x="1547813" y="1844675"/>
            <a:ext cx="144462" cy="936625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14343" name="直接箭头连接符 13"/>
          <p:cNvCxnSpPr>
            <a:cxnSpLocks noChangeShapeType="1"/>
          </p:cNvCxnSpPr>
          <p:nvPr/>
        </p:nvCxnSpPr>
        <p:spPr bwMode="auto">
          <a:xfrm flipH="1">
            <a:off x="1258888" y="3068638"/>
            <a:ext cx="217487" cy="14446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pic>
        <p:nvPicPr>
          <p:cNvPr id="143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484313"/>
            <a:ext cx="4343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39750" y="1889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>
                <a:solidFill>
                  <a:srgbClr val="990000"/>
                </a:solidFill>
                <a:ea typeface="华文楷体" pitchFamily="2" charset="-122"/>
              </a:rPr>
              <a:t>认识</a:t>
            </a:r>
            <a:r>
              <a:rPr lang="en-US" altLang="zh-CN" sz="4800">
                <a:solidFill>
                  <a:srgbClr val="990000"/>
                </a:solidFill>
                <a:ea typeface="华文楷体" pitchFamily="2" charset="-122"/>
              </a:rPr>
              <a:t>Cisco Paket Tracer</a:t>
            </a:r>
            <a:endParaRPr lang="zh-CN" altLang="en-US" sz="480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15363" name="矩形 3"/>
          <p:cNvSpPr>
            <a:spLocks noChangeArrowheads="1"/>
          </p:cNvSpPr>
          <p:nvPr/>
        </p:nvSpPr>
        <p:spPr bwMode="auto">
          <a:xfrm>
            <a:off x="684213" y="1052513"/>
            <a:ext cx="3092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990000"/>
                </a:solidFill>
              </a:rPr>
              <a:t>与</a:t>
            </a:r>
            <a:r>
              <a:rPr lang="en-US" altLang="zh-CN" sz="1800">
                <a:solidFill>
                  <a:srgbClr val="990000"/>
                </a:solidFill>
              </a:rPr>
              <a:t>PC</a:t>
            </a:r>
            <a:r>
              <a:rPr lang="zh-CN" altLang="en-US" sz="1800">
                <a:solidFill>
                  <a:srgbClr val="990000"/>
                </a:solidFill>
              </a:rPr>
              <a:t>机的连接</a:t>
            </a:r>
          </a:p>
        </p:txBody>
      </p:sp>
      <p:sp>
        <p:nvSpPr>
          <p:cNvPr id="15364" name="矩形 4"/>
          <p:cNvSpPr>
            <a:spLocks noChangeArrowheads="1"/>
          </p:cNvSpPr>
          <p:nvPr/>
        </p:nvSpPr>
        <p:spPr bwMode="auto">
          <a:xfrm>
            <a:off x="5003800" y="1125538"/>
            <a:ext cx="3094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990000"/>
                </a:solidFill>
              </a:rPr>
              <a:t>路由器间的连接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1628775"/>
            <a:ext cx="3438525" cy="3816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628775"/>
            <a:ext cx="3384550" cy="3887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路由器模式</a:t>
            </a:r>
            <a:r>
              <a:rPr lang="zh-CN" altLang="en-US" dirty="0" smtClean="0"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间关系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100137"/>
            <a:ext cx="7362825" cy="465772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路由器模式</a:t>
            </a:r>
            <a:r>
              <a:rPr lang="zh-CN" altLang="en-US" dirty="0" smtClean="0"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solidFill>
                  <a:srgbClr val="990000"/>
                </a:solidFill>
                <a:ea typeface="华文楷体" panose="02010600040101010101" pitchFamily="2" charset="-122"/>
              </a:rPr>
              <a:t>间转换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14518"/>
              </p:ext>
            </p:extLst>
          </p:nvPr>
        </p:nvGraphicFramePr>
        <p:xfrm>
          <a:off x="179512" y="1844671"/>
          <a:ext cx="8784976" cy="3816576"/>
        </p:xfrm>
        <a:graphic>
          <a:graphicData uri="http://schemas.openxmlformats.org/drawingml/2006/table">
            <a:tbl>
              <a:tblPr/>
              <a:tblGrid>
                <a:gridCol w="1601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1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0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模式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命令提示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进入前的模式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进入时命令</a:t>
                      </a:r>
                      <a:endParaRPr lang="zh-CN" sz="18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用户模式</a:t>
                      </a:r>
                      <a:endParaRPr lang="zh-CN" sz="18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Router&gt;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开机初始化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不需要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特权模式</a:t>
                      </a:r>
                      <a:endParaRPr lang="zh-CN" sz="18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Router</a:t>
                      </a:r>
                      <a:r>
                        <a:rPr lang="en-US" sz="1800" b="1" kern="0" dirty="0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#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用户模式</a:t>
                      </a:r>
                      <a:endParaRPr lang="zh-CN" sz="18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En+T</a:t>
                      </a:r>
                      <a:r>
                        <a:rPr lang="en-US" altLang="zh-CN" sz="1800" b="1" kern="0" dirty="0" err="1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ab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全局配置模式</a:t>
                      </a:r>
                      <a:endParaRPr lang="zh-CN" sz="18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Router </a:t>
                      </a:r>
                      <a:r>
                        <a:rPr lang="en-US" sz="1800" b="1" kern="0" dirty="0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config</a:t>
                      </a:r>
                      <a:r>
                        <a:rPr lang="en-US" sz="18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)#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特权模式</a:t>
                      </a:r>
                      <a:endParaRPr lang="zh-CN" sz="18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Conf</a:t>
                      </a:r>
                      <a:r>
                        <a:rPr lang="en-US" altLang="zh-CN" sz="1800" b="1" kern="0" dirty="0" err="1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+Tab</a:t>
                      </a:r>
                      <a:r>
                        <a:rPr lang="en-US" sz="1800" b="1" kern="0" dirty="0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800" b="1" kern="0" dirty="0" err="1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t</a:t>
                      </a:r>
                      <a:r>
                        <a:rPr lang="en-US" altLang="zh-CN" sz="1800" b="1" kern="0" dirty="0" err="1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er+Tab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0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接口模式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Router </a:t>
                      </a:r>
                      <a:r>
                        <a:rPr lang="en-US" sz="1800" b="1" kern="0" dirty="0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config</a:t>
                      </a:r>
                      <a:r>
                        <a:rPr lang="en-US" sz="18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-if)#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全局配置模式</a:t>
                      </a:r>
                      <a:endParaRPr lang="zh-CN" sz="18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8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 F0/0</a:t>
                      </a:r>
                      <a:r>
                        <a:rPr lang="zh-CN" sz="18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或</a:t>
                      </a:r>
                      <a:r>
                        <a:rPr lang="en-US" sz="1800" b="1" kern="0" dirty="0" err="1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8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800" b="1" kern="0" dirty="0" err="1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Vlan</a:t>
                      </a:r>
                      <a:r>
                        <a:rPr lang="en-US" sz="18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 100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0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线路模式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Router </a:t>
                      </a:r>
                      <a:r>
                        <a:rPr lang="en-US" sz="1800" b="1" kern="0" dirty="0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config</a:t>
                      </a:r>
                      <a:r>
                        <a:rPr lang="en-US" sz="18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-line)#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全局配置模式</a:t>
                      </a:r>
                      <a:endParaRPr lang="zh-CN" sz="18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Line console 0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0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路由配置模式</a:t>
                      </a:r>
                      <a:endParaRPr lang="zh-CN" sz="18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Router(</a:t>
                      </a:r>
                      <a:r>
                        <a:rPr lang="en-US" sz="1800" b="1" kern="0" dirty="0" err="1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config</a:t>
                      </a:r>
                      <a:r>
                        <a:rPr lang="en-US" sz="1800" b="1" kern="0" dirty="0" smtClea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-router</a:t>
                      </a:r>
                      <a:r>
                        <a:rPr lang="en-US" sz="18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)#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全局配置模式</a:t>
                      </a:r>
                      <a:endParaRPr lang="zh-CN" sz="18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router rip </a:t>
                      </a:r>
                      <a:r>
                        <a:rPr lang="zh-CN" sz="18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或</a:t>
                      </a:r>
                      <a:r>
                        <a:rPr lang="en-US" sz="18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router </a:t>
                      </a:r>
                      <a:r>
                        <a:rPr lang="en-US" sz="1800" b="1" kern="0" dirty="0" err="1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ospf</a:t>
                      </a:r>
                      <a:endParaRPr lang="zh-CN" sz="18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072">
                <a:tc>
                  <a:txBody>
                    <a:bodyPr/>
                    <a:lstStyle/>
                    <a:p>
                      <a:pPr algn="l"/>
                      <a:endParaRPr lang="zh-CN" sz="1050" b="1" kern="100">
                        <a:solidFill>
                          <a:srgbClr val="99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50" b="1" kern="100" dirty="0">
                        <a:solidFill>
                          <a:srgbClr val="99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50" b="1" kern="100">
                        <a:solidFill>
                          <a:srgbClr val="99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50" b="1" kern="100" dirty="0">
                        <a:solidFill>
                          <a:srgbClr val="99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457" name="TextBox 4"/>
          <p:cNvSpPr txBox="1">
            <a:spLocks noChangeArrowheads="1"/>
          </p:cNvSpPr>
          <p:nvPr/>
        </p:nvSpPr>
        <p:spPr bwMode="auto">
          <a:xfrm>
            <a:off x="2700338" y="1268413"/>
            <a:ext cx="224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rgbClr val="990000"/>
                </a:solidFill>
              </a:rPr>
              <a:t>各种工作模式转换</a:t>
            </a:r>
            <a:endParaRPr lang="zh-CN" altLang="en-US" sz="20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0" y="0"/>
            <a:ext cx="8893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路由器常用命令解释</a:t>
            </a:r>
            <a:endParaRPr lang="zh-CN" altLang="zh-CN" sz="44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60162"/>
              </p:ext>
            </p:extLst>
          </p:nvPr>
        </p:nvGraphicFramePr>
        <p:xfrm>
          <a:off x="251519" y="1142999"/>
          <a:ext cx="7992889" cy="5310336"/>
        </p:xfrm>
        <a:graphic>
          <a:graphicData uri="http://schemas.openxmlformats.org/drawingml/2006/table">
            <a:tbl>
              <a:tblPr/>
              <a:tblGrid>
                <a:gridCol w="4395736">
                  <a:extLst>
                    <a:ext uri="{9D8B030D-6E8A-4147-A177-3AD203B41FA5}">
                      <a16:colId xmlns:a16="http://schemas.microsoft.com/office/drawing/2014/main" val="3094970164"/>
                    </a:ext>
                  </a:extLst>
                </a:gridCol>
                <a:gridCol w="3597153">
                  <a:extLst>
                    <a:ext uri="{9D8B030D-6E8A-4147-A177-3AD203B41FA5}">
                      <a16:colId xmlns:a16="http://schemas.microsoft.com/office/drawing/2014/main" val="4230031546"/>
                    </a:ext>
                  </a:extLst>
                </a:gridCol>
              </a:tblGrid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 dirty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命令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作用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868568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Router&gt;enable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进入交换机特权配置模式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65176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 err="1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Router#Configure</a:t>
                      </a:r>
                      <a:r>
                        <a:rPr lang="en-US" sz="900" b="1" kern="0" dirty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terminal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进入全局配置模式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79077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 Interface F0/1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进入接口模式，进入</a:t>
                      </a: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F0/1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39731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 Line console 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进入线路配置模式（</a:t>
                      </a: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console 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口）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52664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 line vty 0 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进入线路配置模式（虚拟终端）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529042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 Router rip 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 ospf1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进入动态路由协议配置模式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916631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Router(config)#Exit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返回上一层模式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79837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Router(config)#End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直接返回到特权模式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179309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Router# 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帮助命令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45495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Tab 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补全命令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873103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 Hostname R1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修改路由器名称为</a:t>
                      </a: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351764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Router(config)#show version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显示版本信息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78645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Router(config)#show  running-config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显示当前内存中的配置信息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04722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Router(config)#show int F0/0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显示接口</a:t>
                      </a: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F0/0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的配置信息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401875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Router(config)#Write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把内存中的配置文件保存到</a:t>
                      </a: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NVRAM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59537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Router(config)#show clock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显示路由时间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642004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Router(config-if)#Clock rate 12800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配置串口上的时钟（</a:t>
                      </a: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DCE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632520"/>
                  </a:ext>
                </a:extLst>
              </a:tr>
              <a:tr h="3297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Router(config-if)# ip address 172.168.0.100 255.255.255.0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</a:t>
                      </a: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地址和相应的子网掩码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913993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Router(config-if)#no shutdown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开启接口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184213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Router#show ip interface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查看路由器各个端口情况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434811"/>
                  </a:ext>
                </a:extLst>
              </a:tr>
              <a:tr h="3297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Router(config)#ip route 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目标网段 子网掩码 本地端口</a:t>
                      </a: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下一跳</a:t>
                      </a: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配置静态路由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757193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Router(config)#show ip route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查看路由信息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68218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Router(config)#No ip route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删除静态路由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046006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Router(config)#show ip interface brief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查看各接口情况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31589"/>
                  </a:ext>
                </a:extLst>
              </a:tr>
              <a:tr h="180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Router(config)#show interface F0/2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查看某个接口情况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517843"/>
                  </a:ext>
                </a:extLst>
              </a:tr>
              <a:tr h="3297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Router(config)#Ip route 0.0.0.0 0.0.0.0 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本地端口</a:t>
                      </a: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下一跳</a:t>
                      </a:r>
                      <a:r>
                        <a:rPr lang="en-US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</a:t>
                      </a:r>
                      <a:r>
                        <a:rPr lang="zh-CN" sz="900" b="1" kern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 dirty="0">
                          <a:solidFill>
                            <a:srgbClr val="99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配置默认路由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990" marR="4699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70013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453548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Franklin Gothic Demi" pitchFamily="34" charset="0"/>
              </a:rPr>
              <a:t>1. 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配置主机名：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hostname</a:t>
            </a:r>
            <a:endParaRPr lang="zh-CN" altLang="zh-CN" sz="1800" b="1" kern="1200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Router&gt;En</a:t>
            </a:r>
            <a:endParaRPr lang="zh-CN" altLang="zh-CN" sz="1800" b="1" kern="1200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Router # 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t</a:t>
            </a:r>
            <a:endParaRPr lang="zh-CN" altLang="zh-CN" sz="1800" b="1" kern="1200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Router (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)#Hostname “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主机名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endParaRPr lang="zh-CN" altLang="zh-CN" sz="1800" b="1" kern="1200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 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配置接口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</a:t>
            </a:r>
          </a:p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主机名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F0/0     !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进入某一具体接口</a:t>
            </a:r>
          </a:p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主机名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address  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x.x.x.x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地址）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x.x.x.x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（子网掩码） ！给该接口配置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地址及相应的子网掩码</a:t>
            </a:r>
          </a:p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主机名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-if)#no shutdown 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开启该端口</a:t>
            </a:r>
          </a:p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主机名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-if)#no 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b="1" kern="120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address  </a:t>
            </a:r>
            <a:r>
              <a:rPr lang="zh-CN" altLang="zh-CN" sz="1800" b="1" kern="120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删除该接口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地址及相应的子网掩码</a:t>
            </a:r>
          </a:p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主机名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)#show 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inter   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！查看路由器某端口的配置信息</a:t>
            </a:r>
            <a:endParaRPr lang="en-US" altLang="zh-CN" sz="1800" b="1" kern="1200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查看路由表的信息</a:t>
            </a:r>
            <a:endParaRPr lang="en-US" altLang="zh-CN" sz="1800" b="1" kern="1200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主机名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)#Show   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route  </a:t>
            </a:r>
          </a:p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主机名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)#Show   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inter  brief </a:t>
            </a:r>
          </a:p>
          <a:p>
            <a:pPr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主机名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800" b="1" kern="1200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)#Show    inter  </a:t>
            </a:r>
            <a:r>
              <a:rPr lang="zh-CN" altLang="en-US" sz="1800" b="1" kern="12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某具体接口</a:t>
            </a:r>
            <a:endParaRPr lang="en-US" altLang="zh-CN" sz="1800" b="1" kern="1200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  <a:defRPr/>
            </a:pPr>
            <a:endParaRPr lang="en-US" altLang="zh-CN" sz="1200" b="1" kern="1200" dirty="0" smtClean="0">
              <a:solidFill>
                <a:srgbClr val="990000"/>
              </a:solidFill>
              <a:latin typeface="Franklin Gothic Demi" pitchFamily="34" charset="0"/>
            </a:endParaRPr>
          </a:p>
          <a:p>
            <a:pPr>
              <a:buFontTx/>
              <a:buNone/>
              <a:defRPr/>
            </a:pPr>
            <a:r>
              <a:rPr lang="en-US" altLang="zh-CN" sz="1200" b="1" kern="1200" dirty="0" smtClean="0">
                <a:solidFill>
                  <a:srgbClr val="990000"/>
                </a:solidFill>
                <a:latin typeface="Franklin Gothic Demi" pitchFamily="34" charset="0"/>
              </a:rPr>
              <a:t> </a:t>
            </a:r>
            <a:endParaRPr lang="zh-CN" altLang="zh-CN" sz="1200" b="1" kern="1200" dirty="0" smtClean="0">
              <a:solidFill>
                <a:srgbClr val="990000"/>
              </a:solidFill>
              <a:latin typeface="Franklin Gothic Demi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zh-CN" altLang="en-US" sz="1600" b="1" dirty="0" smtClean="0">
              <a:solidFill>
                <a:srgbClr val="990000"/>
              </a:solidFill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8893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zh-CN" sz="4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路由器的配置</a:t>
            </a:r>
            <a:r>
              <a:rPr lang="zh-CN" altLang="en-US" sz="4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命令练习</a:t>
            </a:r>
            <a:endParaRPr lang="zh-CN" altLang="zh-CN" sz="44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zh-CN" altLang="en-US" sz="4800" b="1" smtClean="0">
                <a:solidFill>
                  <a:srgbClr val="990000"/>
                </a:solidFill>
                <a:ea typeface="华文楷体" pitchFamily="2" charset="-122"/>
              </a:rPr>
              <a:t>静态路由器配置实例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875"/>
            <a:ext cx="9144000" cy="3887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686800" cy="4525962"/>
          </a:xfrm>
        </p:spPr>
        <p:txBody>
          <a:bodyPr/>
          <a:lstStyle/>
          <a:p>
            <a:endParaRPr lang="en-US" altLang="zh-CN" smtClean="0"/>
          </a:p>
          <a:p>
            <a:pPr>
              <a:buFontTx/>
              <a:buNone/>
            </a:pPr>
            <a:endParaRPr lang="en-US" altLang="zh-CN" sz="4000" b="1" smtClean="0">
              <a:solidFill>
                <a:srgbClr val="990000"/>
              </a:solidFill>
              <a:ea typeface="华文隶书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</p:spPr>
        <p:txBody>
          <a:bodyPr/>
          <a:lstStyle/>
          <a:p>
            <a:r>
              <a:rPr lang="zh-CN" altLang="en-US" sz="4800" b="1" smtClean="0">
                <a:solidFill>
                  <a:srgbClr val="990000"/>
                </a:solidFill>
                <a:ea typeface="华文楷体" pitchFamily="2" charset="-122"/>
              </a:rPr>
              <a:t>静态路由器的配置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5373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</a:pPr>
            <a:endParaRPr lang="en-US" altLang="zh-CN" sz="2800" dirty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  <a:p>
            <a:pPr marL="342900" indent="-342900">
              <a:buFontTx/>
              <a:buChar char="•"/>
            </a:pP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静态路由配置语法：</a:t>
            </a:r>
          </a:p>
          <a:p>
            <a:pPr marL="342900" indent="-342900"/>
            <a:endParaRPr lang="zh-CN" altLang="en-US" sz="24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/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 route </a:t>
            </a: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目标网络 子网掩码 本地转发端口／下一跳地址</a:t>
            </a:r>
          </a:p>
          <a:p>
            <a:pPr marL="342900" indent="-342900"/>
            <a:endParaRPr lang="zh-CN" altLang="en-US" sz="24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/>
            <a:endParaRPr lang="zh-CN" altLang="en-US" sz="24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Tx/>
              <a:buChar char="•"/>
            </a:pP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静态路由删除语法</a:t>
            </a:r>
          </a:p>
          <a:p>
            <a:pPr marL="342900" indent="-342900"/>
            <a:endParaRPr lang="zh-CN" altLang="en-US" sz="24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/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  IP route </a:t>
            </a: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目标网络 子网掩码 本地转发端口／下一跳地址</a:t>
            </a:r>
          </a:p>
          <a:p>
            <a:pPr marL="342900" indent="-342900"/>
            <a:endParaRPr lang="zh-CN" altLang="en-US" sz="24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/>
            <a:endParaRPr lang="zh-CN" altLang="en-US" sz="2800" dirty="0">
              <a:solidFill>
                <a:srgbClr val="990000"/>
              </a:solidFill>
            </a:endParaRPr>
          </a:p>
          <a:p>
            <a:pPr marL="342900" indent="-342900">
              <a:lnSpc>
                <a:spcPct val="80000"/>
              </a:lnSpc>
              <a:buFontTx/>
              <a:buChar char="•"/>
            </a:pPr>
            <a:endParaRPr lang="en-US" altLang="zh-CN" sz="2800" dirty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路由器</a:t>
            </a:r>
            <a:r>
              <a:rPr lang="zh-CN" altLang="en-US" dirty="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3527425" cy="45259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路由器：解决不同类型网段间传输数据的重要设备。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对于不同网段的数据，路由器依据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地址将数据包转发到预期的目的地。</a:t>
            </a:r>
            <a:endParaRPr lang="en-US" altLang="zh-CN" sz="16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路由器工作在网络层，主要任务：逻辑编址和路由选择。</a:t>
            </a:r>
            <a:endParaRPr lang="en-US" altLang="zh-CN" sz="16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路由器判断、定位并传输数据依靠逻辑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 </a:t>
            </a:r>
            <a:r>
              <a:rPr lang="zh-CN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地址来完成。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路由器的核心功能：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）连接不同网络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段；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）确定转发的最优路径。</a:t>
            </a:r>
          </a:p>
          <a:p>
            <a:pPr eaLnBrk="1" hangingPunct="1">
              <a:lnSpc>
                <a:spcPct val="120000"/>
              </a:lnSpc>
            </a:pPr>
            <a:endParaRPr lang="zh-CN" altLang="en-US" sz="1600" b="1" dirty="0" smtClean="0">
              <a:solidFill>
                <a:srgbClr val="990000"/>
              </a:solidFill>
            </a:endParaRP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3276600" y="1052513"/>
            <a:ext cx="5454650" cy="4799012"/>
            <a:chOff x="1982" y="1025"/>
            <a:chExt cx="3436" cy="3023"/>
          </a:xfrm>
        </p:grpSpPr>
        <p:sp>
          <p:nvSpPr>
            <p:cNvPr id="151557" name="Line 5"/>
            <p:cNvSpPr>
              <a:spLocks noChangeShapeType="1"/>
            </p:cNvSpPr>
            <p:nvPr/>
          </p:nvSpPr>
          <p:spPr bwMode="auto">
            <a:xfrm>
              <a:off x="4345" y="1188"/>
              <a:ext cx="0" cy="2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558" name="Line 6"/>
            <p:cNvSpPr>
              <a:spLocks noChangeShapeType="1"/>
            </p:cNvSpPr>
            <p:nvPr/>
          </p:nvSpPr>
          <p:spPr bwMode="auto">
            <a:xfrm>
              <a:off x="4333" y="1890"/>
              <a:ext cx="0" cy="2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559" name="Line 7"/>
            <p:cNvSpPr>
              <a:spLocks noChangeShapeType="1"/>
            </p:cNvSpPr>
            <p:nvPr/>
          </p:nvSpPr>
          <p:spPr bwMode="auto">
            <a:xfrm flipV="1">
              <a:off x="4660" y="3596"/>
              <a:ext cx="603" cy="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080" name="Picture 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0" y="3415"/>
              <a:ext cx="238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81" name="Picture 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0" y="3498"/>
              <a:ext cx="237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51562" name="Line 10"/>
            <p:cNvSpPr>
              <a:spLocks noChangeShapeType="1"/>
            </p:cNvSpPr>
            <p:nvPr/>
          </p:nvSpPr>
          <p:spPr bwMode="auto">
            <a:xfrm flipV="1">
              <a:off x="3956" y="2408"/>
              <a:ext cx="12" cy="55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083" name="Picture 1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6" y="1025"/>
              <a:ext cx="325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564" name="Freeform 12"/>
            <p:cNvSpPr>
              <a:spLocks/>
            </p:cNvSpPr>
            <p:nvPr/>
          </p:nvSpPr>
          <p:spPr bwMode="auto">
            <a:xfrm>
              <a:off x="4212" y="3098"/>
              <a:ext cx="84" cy="50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354"/>
                </a:cxn>
                <a:cxn ang="0">
                  <a:pos x="2" y="216"/>
                </a:cxn>
                <a:cxn ang="0">
                  <a:pos x="0" y="630"/>
                </a:cxn>
                <a:cxn ang="0">
                  <a:pos x="19" y="640"/>
                </a:cxn>
              </a:cxnLst>
              <a:rect l="0" t="0" r="r" b="b"/>
              <a:pathLst>
                <a:path w="120" h="640">
                  <a:moveTo>
                    <a:pt x="120" y="0"/>
                  </a:moveTo>
                  <a:lnTo>
                    <a:pt x="120" y="354"/>
                  </a:lnTo>
                  <a:lnTo>
                    <a:pt x="2" y="216"/>
                  </a:lnTo>
                  <a:lnTo>
                    <a:pt x="0" y="630"/>
                  </a:lnTo>
                  <a:lnTo>
                    <a:pt x="19" y="64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565" name="Oval 13"/>
            <p:cNvSpPr>
              <a:spLocks noChangeArrowheads="1"/>
            </p:cNvSpPr>
            <p:nvPr/>
          </p:nvSpPr>
          <p:spPr bwMode="auto">
            <a:xfrm>
              <a:off x="4112" y="3436"/>
              <a:ext cx="801" cy="58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B3B900"/>
              </a:solidFill>
              <a:round/>
              <a:headEnd/>
              <a:tailEnd/>
            </a:ln>
            <a:effectLst>
              <a:outerShdw dist="28398" dir="3806097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086" name="Picture 1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51" y="3503"/>
              <a:ext cx="373" cy="3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87" name="Picture 1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92" y="3689"/>
              <a:ext cx="38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8" name="Picture 16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08" y="3754"/>
              <a:ext cx="32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569" name="Freeform 17"/>
            <p:cNvSpPr>
              <a:spLocks/>
            </p:cNvSpPr>
            <p:nvPr/>
          </p:nvSpPr>
          <p:spPr bwMode="auto">
            <a:xfrm flipH="1">
              <a:off x="3696" y="3158"/>
              <a:ext cx="84" cy="50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354"/>
                </a:cxn>
                <a:cxn ang="0">
                  <a:pos x="2" y="216"/>
                </a:cxn>
                <a:cxn ang="0">
                  <a:pos x="0" y="630"/>
                </a:cxn>
                <a:cxn ang="0">
                  <a:pos x="19" y="640"/>
                </a:cxn>
              </a:cxnLst>
              <a:rect l="0" t="0" r="r" b="b"/>
              <a:pathLst>
                <a:path w="120" h="640">
                  <a:moveTo>
                    <a:pt x="120" y="0"/>
                  </a:moveTo>
                  <a:lnTo>
                    <a:pt x="120" y="354"/>
                  </a:lnTo>
                  <a:lnTo>
                    <a:pt x="2" y="216"/>
                  </a:lnTo>
                  <a:lnTo>
                    <a:pt x="0" y="630"/>
                  </a:lnTo>
                  <a:lnTo>
                    <a:pt x="19" y="64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570" name="Freeform 18"/>
            <p:cNvSpPr>
              <a:spLocks/>
            </p:cNvSpPr>
            <p:nvPr/>
          </p:nvSpPr>
          <p:spPr bwMode="auto">
            <a:xfrm rot="5417217">
              <a:off x="3000" y="3538"/>
              <a:ext cx="84" cy="50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354"/>
                </a:cxn>
                <a:cxn ang="0">
                  <a:pos x="2" y="216"/>
                </a:cxn>
                <a:cxn ang="0">
                  <a:pos x="0" y="630"/>
                </a:cxn>
                <a:cxn ang="0">
                  <a:pos x="19" y="640"/>
                </a:cxn>
              </a:cxnLst>
              <a:rect l="0" t="0" r="r" b="b"/>
              <a:pathLst>
                <a:path w="120" h="640">
                  <a:moveTo>
                    <a:pt x="120" y="0"/>
                  </a:moveTo>
                  <a:lnTo>
                    <a:pt x="120" y="354"/>
                  </a:lnTo>
                  <a:lnTo>
                    <a:pt x="2" y="216"/>
                  </a:lnTo>
                  <a:lnTo>
                    <a:pt x="0" y="630"/>
                  </a:lnTo>
                  <a:lnTo>
                    <a:pt x="19" y="64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571" name="Oval 19"/>
            <p:cNvSpPr>
              <a:spLocks noChangeArrowheads="1"/>
            </p:cNvSpPr>
            <p:nvPr/>
          </p:nvSpPr>
          <p:spPr bwMode="auto">
            <a:xfrm>
              <a:off x="1982" y="3491"/>
              <a:ext cx="835" cy="55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B3B900"/>
              </a:solidFill>
              <a:round/>
              <a:headEnd/>
              <a:tailEnd/>
            </a:ln>
            <a:effectLst>
              <a:outerShdw dist="28398" dir="3806097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092" name="Picture 20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64" y="3638"/>
              <a:ext cx="32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1573" name="Picture 21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83" y="3501"/>
              <a:ext cx="82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</p:pic>
        <p:pic>
          <p:nvPicPr>
            <p:cNvPr id="3094" name="Picture 22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92" y="2734"/>
              <a:ext cx="88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5" name="Picture 23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039" y="3652"/>
              <a:ext cx="48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51576" name="Freeform 24"/>
            <p:cNvSpPr>
              <a:spLocks/>
            </p:cNvSpPr>
            <p:nvPr/>
          </p:nvSpPr>
          <p:spPr bwMode="auto">
            <a:xfrm>
              <a:off x="3648" y="2130"/>
              <a:ext cx="606" cy="324"/>
            </a:xfrm>
            <a:custGeom>
              <a:avLst/>
              <a:gdLst/>
              <a:ahLst/>
              <a:cxnLst>
                <a:cxn ang="0">
                  <a:pos x="618" y="0"/>
                </a:cxn>
                <a:cxn ang="0">
                  <a:pos x="0" y="6"/>
                </a:cxn>
                <a:cxn ang="0">
                  <a:pos x="0" y="492"/>
                </a:cxn>
                <a:cxn ang="0">
                  <a:pos x="294" y="492"/>
                </a:cxn>
              </a:cxnLst>
              <a:rect l="0" t="0" r="r" b="b"/>
              <a:pathLst>
                <a:path w="618" h="492">
                  <a:moveTo>
                    <a:pt x="618" y="0"/>
                  </a:moveTo>
                  <a:lnTo>
                    <a:pt x="0" y="6"/>
                  </a:lnTo>
                  <a:lnTo>
                    <a:pt x="0" y="492"/>
                  </a:lnTo>
                  <a:lnTo>
                    <a:pt x="294" y="492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577" name="Freeform 25"/>
            <p:cNvSpPr>
              <a:spLocks/>
            </p:cNvSpPr>
            <p:nvPr/>
          </p:nvSpPr>
          <p:spPr bwMode="auto">
            <a:xfrm>
              <a:off x="3390" y="1464"/>
              <a:ext cx="888" cy="1128"/>
            </a:xfrm>
            <a:custGeom>
              <a:avLst/>
              <a:gdLst/>
              <a:ahLst/>
              <a:cxnLst>
                <a:cxn ang="0">
                  <a:pos x="888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600" y="990"/>
                </a:cxn>
              </a:cxnLst>
              <a:rect l="0" t="0" r="r" b="b"/>
              <a:pathLst>
                <a:path w="888" h="990">
                  <a:moveTo>
                    <a:pt x="888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600" y="99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098" name="Picture 26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82" y="2375"/>
              <a:ext cx="642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9" name="Picture 2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02" y="1697"/>
              <a:ext cx="325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40" y="2081"/>
              <a:ext cx="49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1" name="Picture 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8" y="1401"/>
              <a:ext cx="49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zh-CN" altLang="en-US" sz="4800" b="1" smtClean="0">
                <a:solidFill>
                  <a:srgbClr val="990000"/>
                </a:solidFill>
                <a:ea typeface="华文楷体" pitchFamily="2" charset="-122"/>
              </a:rPr>
              <a:t>静态路由器的配置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静态路由需要解决的问题（如何配置）？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去哪儿？→目标网段包括子网掩码</a:t>
            </a:r>
          </a:p>
          <a:p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走哪儿？ →转发端口</a:t>
            </a:r>
          </a:p>
          <a:p>
            <a:pPr>
              <a:buFontTx/>
              <a:buNone/>
            </a:pP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转发端口可为：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）本路由器的端口</a:t>
            </a:r>
            <a:endParaRPr lang="zh-CN" altLang="en-US" sz="28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charset="0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2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）下一跳</a:t>
            </a:r>
            <a:r>
              <a:rPr lang="en-US" altLang="zh-CN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IP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地址，即和本地转发端口连接的另一个网络设备的</a:t>
            </a:r>
            <a:r>
              <a:rPr lang="en-US" altLang="zh-CN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IP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地址</a:t>
            </a:r>
          </a:p>
          <a:p>
            <a:pPr>
              <a:buFontTx/>
              <a:buNone/>
            </a:pPr>
            <a:endParaRPr lang="en-US" altLang="zh-CN" dirty="0" smtClean="0">
              <a:cs typeface="Arial" charset="0"/>
            </a:endParaRPr>
          </a:p>
        </p:txBody>
      </p:sp>
    </p:spTree>
  </p:cSld>
  <p:clrMapOvr>
    <a:masterClrMapping/>
  </p:clrMapOvr>
  <p:transition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zh-CN" altLang="en-US" sz="4800" b="1" smtClean="0">
                <a:solidFill>
                  <a:srgbClr val="990000"/>
                </a:solidFill>
                <a:ea typeface="华文楷体" pitchFamily="2" charset="-122"/>
              </a:rPr>
              <a:t>静态路由器配置实例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775"/>
            <a:ext cx="9144000" cy="417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zh-CN" altLang="en-US" sz="4800" b="1" smtClean="0">
                <a:solidFill>
                  <a:srgbClr val="990000"/>
                </a:solidFill>
                <a:ea typeface="华文楷体" pitchFamily="2" charset="-122"/>
              </a:rPr>
              <a:t>静态路由器配置实例</a:t>
            </a:r>
            <a:r>
              <a:rPr lang="en-US" altLang="zh-CN" sz="4800" b="1" smtClean="0">
                <a:solidFill>
                  <a:srgbClr val="990000"/>
                </a:solidFill>
                <a:ea typeface="华文楷体" pitchFamily="2" charset="-122"/>
              </a:rPr>
              <a:t>-PC0</a:t>
            </a:r>
            <a:endParaRPr lang="zh-CN" altLang="en-US" sz="4800" b="1" smtClean="0">
              <a:solidFill>
                <a:srgbClr val="990000"/>
              </a:solidFill>
              <a:ea typeface="华文楷体" pitchFamily="2" charset="-122"/>
            </a:endParaRPr>
          </a:p>
        </p:txBody>
      </p:sp>
      <p:pic>
        <p:nvPicPr>
          <p:cNvPr id="25603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773238"/>
            <a:ext cx="3743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图片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1844675"/>
            <a:ext cx="3313113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827088" y="1125538"/>
            <a:ext cx="3670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indent="-228600"/>
            <a:r>
              <a:rPr lang="en-US" altLang="zh-CN" sz="1200">
                <a:solidFill>
                  <a:srgbClr val="990000"/>
                </a:solidFill>
              </a:rPr>
              <a:t>PC</a:t>
            </a:r>
            <a:r>
              <a:rPr lang="zh-CN" altLang="zh-CN" sz="1200">
                <a:solidFill>
                  <a:srgbClr val="990000"/>
                </a:solidFill>
              </a:rPr>
              <a:t>机不像路由器有</a:t>
            </a:r>
            <a:r>
              <a:rPr lang="en-US" altLang="zh-CN" sz="1200">
                <a:solidFill>
                  <a:srgbClr val="990000"/>
                </a:solidFill>
              </a:rPr>
              <a:t>CLI</a:t>
            </a:r>
            <a:r>
              <a:rPr lang="zh-CN" altLang="zh-CN" sz="1200">
                <a:solidFill>
                  <a:srgbClr val="990000"/>
                </a:solidFill>
              </a:rPr>
              <a:t>，它只需要在图形界面下配置</a:t>
            </a:r>
            <a:endParaRPr lang="zh-CN" altLang="en-US" sz="12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zh-CN" altLang="en-US" sz="4800" b="1" smtClean="0">
                <a:solidFill>
                  <a:srgbClr val="990000"/>
                </a:solidFill>
                <a:ea typeface="华文楷体" pitchFamily="2" charset="-122"/>
              </a:rPr>
              <a:t>静态路由器配置实例</a:t>
            </a:r>
            <a:r>
              <a:rPr lang="en-US" altLang="zh-CN" sz="4800" b="1" smtClean="0">
                <a:solidFill>
                  <a:srgbClr val="990000"/>
                </a:solidFill>
                <a:ea typeface="华文楷体" pitchFamily="2" charset="-122"/>
              </a:rPr>
              <a:t>-PC1</a:t>
            </a:r>
            <a:endParaRPr lang="zh-CN" altLang="en-US" sz="4800" b="1" smtClean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26627" name="TextBox 6"/>
          <p:cNvSpPr txBox="1">
            <a:spLocks noChangeArrowheads="1"/>
          </p:cNvSpPr>
          <p:nvPr/>
        </p:nvSpPr>
        <p:spPr bwMode="auto">
          <a:xfrm>
            <a:off x="827088" y="1125538"/>
            <a:ext cx="3670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indent="-228600"/>
            <a:r>
              <a:rPr lang="en-US" altLang="zh-CN" sz="1200">
                <a:solidFill>
                  <a:srgbClr val="990000"/>
                </a:solidFill>
              </a:rPr>
              <a:t>PC</a:t>
            </a:r>
            <a:r>
              <a:rPr lang="zh-CN" altLang="zh-CN" sz="1200">
                <a:solidFill>
                  <a:srgbClr val="990000"/>
                </a:solidFill>
              </a:rPr>
              <a:t>机不像路由器有</a:t>
            </a:r>
            <a:r>
              <a:rPr lang="en-US" altLang="zh-CN" sz="1200">
                <a:solidFill>
                  <a:srgbClr val="990000"/>
                </a:solidFill>
              </a:rPr>
              <a:t>CLI</a:t>
            </a:r>
            <a:r>
              <a:rPr lang="zh-CN" altLang="zh-CN" sz="1200">
                <a:solidFill>
                  <a:srgbClr val="990000"/>
                </a:solidFill>
              </a:rPr>
              <a:t>，它只需要在图形界面下配置</a:t>
            </a:r>
            <a:endParaRPr lang="zh-CN" altLang="en-US" sz="1200">
              <a:solidFill>
                <a:srgbClr val="990000"/>
              </a:solidFill>
            </a:endParaRPr>
          </a:p>
        </p:txBody>
      </p:sp>
      <p:pic>
        <p:nvPicPr>
          <p:cNvPr id="26628" name="图片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989138"/>
            <a:ext cx="36734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图片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1989138"/>
            <a:ext cx="360045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zh-CN" altLang="en-US" sz="4800" b="1" smtClean="0">
                <a:solidFill>
                  <a:srgbClr val="990000"/>
                </a:solidFill>
                <a:ea typeface="华文楷体" pitchFamily="2" charset="-122"/>
              </a:rPr>
              <a:t>静态路由器配置实例</a:t>
            </a:r>
            <a:r>
              <a:rPr lang="en-US" altLang="zh-CN" sz="4800" b="1" smtClean="0">
                <a:solidFill>
                  <a:srgbClr val="990000"/>
                </a:solidFill>
                <a:ea typeface="华文楷体" pitchFamily="2" charset="-122"/>
              </a:rPr>
              <a:t>-R1</a:t>
            </a:r>
            <a:endParaRPr lang="zh-CN" altLang="en-US" sz="4800" b="1" smtClean="0">
              <a:solidFill>
                <a:srgbClr val="990000"/>
              </a:solidFill>
              <a:ea typeface="华文楷体" pitchFamily="2" charset="-122"/>
            </a:endParaRPr>
          </a:p>
        </p:txBody>
      </p:sp>
      <p:pic>
        <p:nvPicPr>
          <p:cNvPr id="27651" name="图片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981075"/>
            <a:ext cx="36004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图片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1196975"/>
            <a:ext cx="3455987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矩形 13"/>
          <p:cNvSpPr>
            <a:spLocks noChangeArrowheads="1"/>
          </p:cNvSpPr>
          <p:nvPr/>
        </p:nvSpPr>
        <p:spPr bwMode="auto">
          <a:xfrm>
            <a:off x="395288" y="4005263"/>
            <a:ext cx="8425184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990000"/>
                </a:solidFill>
              </a:rPr>
              <a:t>Router&gt;</a:t>
            </a: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990000"/>
                </a:solidFill>
              </a:rPr>
              <a:t>Router&gt;enable </a:t>
            </a:r>
            <a:r>
              <a:rPr lang="zh-CN" altLang="en-US" sz="1400" dirty="0">
                <a:solidFill>
                  <a:srgbClr val="990000"/>
                </a:solidFill>
              </a:rPr>
              <a:t>－－－－－－－－－－－－－－－</a:t>
            </a:r>
            <a:r>
              <a:rPr lang="zh-CN" altLang="en-US" sz="1400" dirty="0">
                <a:solidFill>
                  <a:srgbClr val="0070C0"/>
                </a:solidFill>
              </a:rPr>
              <a:t>进入特权模式</a:t>
            </a:r>
            <a:endParaRPr lang="en-US" altLang="en-US" sz="14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 err="1">
                <a:solidFill>
                  <a:srgbClr val="990000"/>
                </a:solidFill>
              </a:rPr>
              <a:t>Router#configure</a:t>
            </a:r>
            <a:r>
              <a:rPr lang="en-US" altLang="en-US" sz="1400" dirty="0">
                <a:solidFill>
                  <a:srgbClr val="990000"/>
                </a:solidFill>
              </a:rPr>
              <a:t> terminal </a:t>
            </a:r>
            <a:r>
              <a:rPr lang="zh-CN" altLang="en-US" sz="1400" dirty="0">
                <a:solidFill>
                  <a:srgbClr val="990000"/>
                </a:solidFill>
              </a:rPr>
              <a:t>－－－－－－－－－－</a:t>
            </a:r>
            <a:r>
              <a:rPr lang="zh-CN" altLang="en-US" sz="1400" dirty="0">
                <a:solidFill>
                  <a:srgbClr val="0070C0"/>
                </a:solidFill>
              </a:rPr>
              <a:t>进入全局配置模式</a:t>
            </a:r>
            <a:endParaRPr lang="en-US" altLang="en-US" sz="14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990000"/>
                </a:solidFill>
              </a:rPr>
              <a:t>Router(</a:t>
            </a:r>
            <a:r>
              <a:rPr lang="en-US" altLang="en-US" sz="1400" dirty="0" err="1">
                <a:solidFill>
                  <a:srgbClr val="990000"/>
                </a:solidFill>
              </a:rPr>
              <a:t>config</a:t>
            </a:r>
            <a:r>
              <a:rPr lang="en-US" altLang="en-US" sz="1400" dirty="0">
                <a:solidFill>
                  <a:srgbClr val="990000"/>
                </a:solidFill>
              </a:rPr>
              <a:t>)#hostname R1</a:t>
            </a:r>
            <a:r>
              <a:rPr lang="zh-CN" altLang="en-US" sz="1400" dirty="0">
                <a:solidFill>
                  <a:srgbClr val="990000"/>
                </a:solidFill>
              </a:rPr>
              <a:t>－－－－－－－－－</a:t>
            </a:r>
            <a:r>
              <a:rPr lang="zh-CN" altLang="en-US" sz="1400" dirty="0">
                <a:solidFill>
                  <a:srgbClr val="0070C0"/>
                </a:solidFill>
              </a:rPr>
              <a:t>更改路由器的名字</a:t>
            </a:r>
            <a:endParaRPr lang="en-US" altLang="en-US" sz="14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990000"/>
                </a:solidFill>
              </a:rPr>
              <a:t>R1(</a:t>
            </a:r>
            <a:r>
              <a:rPr lang="en-US" altLang="en-US" sz="1400" dirty="0" err="1">
                <a:solidFill>
                  <a:srgbClr val="990000"/>
                </a:solidFill>
              </a:rPr>
              <a:t>config</a:t>
            </a:r>
            <a:r>
              <a:rPr lang="en-US" altLang="en-US" sz="1400" dirty="0">
                <a:solidFill>
                  <a:srgbClr val="990000"/>
                </a:solidFill>
              </a:rPr>
              <a:t>)#interface F0/1</a:t>
            </a:r>
            <a:r>
              <a:rPr lang="zh-CN" altLang="en-US" sz="1400" dirty="0">
                <a:solidFill>
                  <a:srgbClr val="990000"/>
                </a:solidFill>
              </a:rPr>
              <a:t>－－－－－－－－－－－</a:t>
            </a:r>
            <a:r>
              <a:rPr lang="zh-CN" altLang="en-US" sz="1400" dirty="0">
                <a:solidFill>
                  <a:srgbClr val="0070C0"/>
                </a:solidFill>
              </a:rPr>
              <a:t>进入接口</a:t>
            </a:r>
            <a:r>
              <a:rPr lang="en-US" altLang="zh-CN" sz="1400" dirty="0">
                <a:solidFill>
                  <a:srgbClr val="0070C0"/>
                </a:solidFill>
              </a:rPr>
              <a:t>e0</a:t>
            </a:r>
            <a:r>
              <a:rPr lang="en-US" altLang="en-US" sz="1400" dirty="0">
                <a:solidFill>
                  <a:srgbClr val="0070C0"/>
                </a:solidFill>
              </a:rPr>
              <a:t>／</a:t>
            </a:r>
            <a:r>
              <a:rPr lang="en-US" altLang="zh-CN" sz="1400" dirty="0">
                <a:solidFill>
                  <a:srgbClr val="0070C0"/>
                </a:solidFill>
              </a:rPr>
              <a:t>0</a:t>
            </a:r>
            <a:endParaRPr lang="en-US" altLang="en-US" sz="14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990000"/>
                </a:solidFill>
              </a:rPr>
              <a:t>R1(</a:t>
            </a:r>
            <a:r>
              <a:rPr lang="en-US" altLang="en-US" sz="1400" dirty="0" err="1">
                <a:solidFill>
                  <a:srgbClr val="990000"/>
                </a:solidFill>
              </a:rPr>
              <a:t>config</a:t>
            </a:r>
            <a:r>
              <a:rPr lang="en-US" altLang="en-US" sz="1400" dirty="0">
                <a:solidFill>
                  <a:srgbClr val="990000"/>
                </a:solidFill>
              </a:rPr>
              <a:t>-if)#</a:t>
            </a:r>
            <a:r>
              <a:rPr lang="en-US" altLang="en-US" sz="1400" dirty="0" err="1">
                <a:solidFill>
                  <a:srgbClr val="990000"/>
                </a:solidFill>
              </a:rPr>
              <a:t>ip</a:t>
            </a:r>
            <a:r>
              <a:rPr lang="en-US" altLang="en-US" sz="1400" dirty="0">
                <a:solidFill>
                  <a:srgbClr val="990000"/>
                </a:solidFill>
              </a:rPr>
              <a:t> address 1.0.0.8 255.0.0.0</a:t>
            </a:r>
            <a:r>
              <a:rPr lang="zh-CN" altLang="en-US" sz="1400" dirty="0">
                <a:solidFill>
                  <a:srgbClr val="990000"/>
                </a:solidFill>
              </a:rPr>
              <a:t>－－－－</a:t>
            </a:r>
            <a:r>
              <a:rPr lang="zh-CN" altLang="en-US" sz="1400" dirty="0">
                <a:solidFill>
                  <a:srgbClr val="0070C0"/>
                </a:solidFill>
              </a:rPr>
              <a:t>配置接口</a:t>
            </a:r>
            <a:r>
              <a:rPr lang="en-US" altLang="zh-CN" sz="1400" dirty="0">
                <a:solidFill>
                  <a:srgbClr val="0070C0"/>
                </a:solidFill>
              </a:rPr>
              <a:t>IP</a:t>
            </a:r>
            <a:r>
              <a:rPr lang="zh-CN" altLang="en-US" sz="1400" dirty="0">
                <a:solidFill>
                  <a:srgbClr val="0070C0"/>
                </a:solidFill>
              </a:rPr>
              <a:t>地址及相应的子网掩码</a:t>
            </a:r>
            <a:endParaRPr lang="en-US" altLang="en-US" sz="14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990000"/>
                </a:solidFill>
              </a:rPr>
              <a:t>R1(</a:t>
            </a:r>
            <a:r>
              <a:rPr lang="en-US" altLang="en-US" sz="1400" dirty="0" err="1">
                <a:solidFill>
                  <a:srgbClr val="990000"/>
                </a:solidFill>
              </a:rPr>
              <a:t>config</a:t>
            </a:r>
            <a:r>
              <a:rPr lang="en-US" altLang="en-US" sz="1400" dirty="0">
                <a:solidFill>
                  <a:srgbClr val="990000"/>
                </a:solidFill>
              </a:rPr>
              <a:t>-if)#no shutdown</a:t>
            </a:r>
            <a:r>
              <a:rPr lang="zh-CN" altLang="en-US" sz="1400" dirty="0">
                <a:solidFill>
                  <a:srgbClr val="990000"/>
                </a:solidFill>
              </a:rPr>
              <a:t>－－－－－－－－－－－</a:t>
            </a:r>
            <a:r>
              <a:rPr lang="zh-CN" altLang="en-US" sz="1400" dirty="0">
                <a:solidFill>
                  <a:srgbClr val="0070C0"/>
                </a:solidFill>
              </a:rPr>
              <a:t>激活该接口</a:t>
            </a:r>
            <a:endParaRPr lang="en-US" altLang="en-US" sz="14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990000"/>
                </a:solidFill>
              </a:rPr>
              <a:t>R1(</a:t>
            </a:r>
            <a:r>
              <a:rPr lang="en-US" altLang="en-US" sz="1400" dirty="0" err="1">
                <a:solidFill>
                  <a:srgbClr val="990000"/>
                </a:solidFill>
              </a:rPr>
              <a:t>config</a:t>
            </a:r>
            <a:r>
              <a:rPr lang="en-US" altLang="en-US" sz="1400" dirty="0">
                <a:solidFill>
                  <a:srgbClr val="990000"/>
                </a:solidFill>
              </a:rPr>
              <a:t>-if)#exit</a:t>
            </a: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990000"/>
                </a:solidFill>
              </a:rPr>
              <a:t>R1(</a:t>
            </a:r>
            <a:r>
              <a:rPr lang="en-US" altLang="en-US" sz="1400" dirty="0" err="1">
                <a:solidFill>
                  <a:srgbClr val="990000"/>
                </a:solidFill>
              </a:rPr>
              <a:t>config</a:t>
            </a:r>
            <a:r>
              <a:rPr lang="en-US" altLang="en-US" sz="1400" dirty="0">
                <a:solidFill>
                  <a:srgbClr val="990000"/>
                </a:solidFill>
              </a:rPr>
              <a:t>)#interface f0/0</a:t>
            </a:r>
            <a:r>
              <a:rPr lang="zh-CN" altLang="en-US" sz="1400" dirty="0">
                <a:solidFill>
                  <a:srgbClr val="990000"/>
                </a:solidFill>
              </a:rPr>
              <a:t> －－－－－－－－－－－</a:t>
            </a:r>
            <a:r>
              <a:rPr lang="zh-CN" altLang="en-US" sz="1400" dirty="0">
                <a:solidFill>
                  <a:srgbClr val="0070C0"/>
                </a:solidFill>
              </a:rPr>
              <a:t>进入接口</a:t>
            </a:r>
            <a:r>
              <a:rPr lang="en-US" altLang="zh-CN" sz="1400" dirty="0">
                <a:solidFill>
                  <a:srgbClr val="0070C0"/>
                </a:solidFill>
              </a:rPr>
              <a:t>f1/0</a:t>
            </a:r>
            <a:endParaRPr lang="en-US" altLang="en-US" sz="14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990000"/>
                </a:solidFill>
              </a:rPr>
              <a:t>R1(</a:t>
            </a:r>
            <a:r>
              <a:rPr lang="en-US" altLang="en-US" sz="1400" dirty="0" err="1">
                <a:solidFill>
                  <a:srgbClr val="990000"/>
                </a:solidFill>
              </a:rPr>
              <a:t>config</a:t>
            </a:r>
            <a:r>
              <a:rPr lang="en-US" altLang="en-US" sz="1400" dirty="0">
                <a:solidFill>
                  <a:srgbClr val="990000"/>
                </a:solidFill>
              </a:rPr>
              <a:t>-if)#</a:t>
            </a:r>
            <a:r>
              <a:rPr lang="en-US" altLang="en-US" sz="1400" dirty="0" err="1">
                <a:solidFill>
                  <a:srgbClr val="990000"/>
                </a:solidFill>
              </a:rPr>
              <a:t>ip</a:t>
            </a:r>
            <a:r>
              <a:rPr lang="en-US" altLang="en-US" sz="1400" dirty="0">
                <a:solidFill>
                  <a:srgbClr val="990000"/>
                </a:solidFill>
              </a:rPr>
              <a:t> address 2.0.0.5 255.0.0.0</a:t>
            </a:r>
            <a:r>
              <a:rPr lang="zh-CN" altLang="en-US" sz="1400" dirty="0">
                <a:solidFill>
                  <a:srgbClr val="990000"/>
                </a:solidFill>
              </a:rPr>
              <a:t> －－－－</a:t>
            </a:r>
            <a:r>
              <a:rPr lang="zh-CN" altLang="en-US" sz="1400" dirty="0">
                <a:solidFill>
                  <a:srgbClr val="0070C0"/>
                </a:solidFill>
              </a:rPr>
              <a:t>配置接口</a:t>
            </a:r>
            <a:r>
              <a:rPr lang="en-US" altLang="zh-CN" sz="1400" dirty="0">
                <a:solidFill>
                  <a:srgbClr val="0070C0"/>
                </a:solidFill>
              </a:rPr>
              <a:t>IP</a:t>
            </a:r>
            <a:r>
              <a:rPr lang="zh-CN" altLang="en-US" sz="1400" dirty="0">
                <a:solidFill>
                  <a:srgbClr val="0070C0"/>
                </a:solidFill>
              </a:rPr>
              <a:t>地址及相应的子网掩码</a:t>
            </a:r>
            <a:endParaRPr lang="en-US" altLang="en-US" sz="14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990000"/>
                </a:solidFill>
              </a:rPr>
              <a:t>R1(</a:t>
            </a:r>
            <a:r>
              <a:rPr lang="en-US" altLang="en-US" sz="1400" dirty="0" err="1">
                <a:solidFill>
                  <a:srgbClr val="990000"/>
                </a:solidFill>
              </a:rPr>
              <a:t>config</a:t>
            </a:r>
            <a:r>
              <a:rPr lang="en-US" altLang="en-US" sz="1400" dirty="0">
                <a:solidFill>
                  <a:srgbClr val="990000"/>
                </a:solidFill>
              </a:rPr>
              <a:t>-if)#no shutdown</a:t>
            </a:r>
            <a:r>
              <a:rPr lang="zh-CN" altLang="en-US" sz="1400" dirty="0">
                <a:solidFill>
                  <a:srgbClr val="990000"/>
                </a:solidFill>
              </a:rPr>
              <a:t> －－－－－－－－－－－</a:t>
            </a:r>
            <a:r>
              <a:rPr lang="zh-CN" altLang="en-US" sz="1400" dirty="0">
                <a:solidFill>
                  <a:srgbClr val="0070C0"/>
                </a:solidFill>
              </a:rPr>
              <a:t>激活接口</a:t>
            </a:r>
            <a:endParaRPr lang="en-US" alt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zh-CN" altLang="en-US" sz="4800" b="1" smtClean="0">
                <a:solidFill>
                  <a:srgbClr val="990000"/>
                </a:solidFill>
                <a:ea typeface="华文楷体" pitchFamily="2" charset="-122"/>
              </a:rPr>
              <a:t>静态路由器配置实例</a:t>
            </a:r>
            <a:r>
              <a:rPr lang="en-US" altLang="zh-CN" sz="4800" b="1" smtClean="0">
                <a:solidFill>
                  <a:srgbClr val="990000"/>
                </a:solidFill>
                <a:ea typeface="华文楷体" pitchFamily="2" charset="-122"/>
              </a:rPr>
              <a:t>-R2</a:t>
            </a:r>
            <a:endParaRPr lang="zh-CN" altLang="en-US" sz="4800" b="1" smtClean="0">
              <a:solidFill>
                <a:srgbClr val="990000"/>
              </a:solidFill>
              <a:ea typeface="华文楷体" pitchFamily="2" charset="-122"/>
            </a:endParaRPr>
          </a:p>
        </p:txBody>
      </p:sp>
      <p:pic>
        <p:nvPicPr>
          <p:cNvPr id="28675" name="图片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538"/>
            <a:ext cx="4716463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图片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1052513"/>
            <a:ext cx="4284662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矩形 10"/>
          <p:cNvSpPr>
            <a:spLocks noChangeArrowheads="1"/>
          </p:cNvSpPr>
          <p:nvPr/>
        </p:nvSpPr>
        <p:spPr bwMode="auto">
          <a:xfrm>
            <a:off x="250825" y="4581525"/>
            <a:ext cx="864235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dirty="0">
                <a:solidFill>
                  <a:srgbClr val="990000"/>
                </a:solidFill>
              </a:rPr>
              <a:t>Router&gt;enable </a:t>
            </a:r>
          </a:p>
          <a:p>
            <a:pPr>
              <a:lnSpc>
                <a:spcPct val="80000"/>
              </a:lnSpc>
            </a:pPr>
            <a:r>
              <a:rPr lang="en-US" altLang="zh-CN" sz="1400" dirty="0" err="1">
                <a:solidFill>
                  <a:srgbClr val="990000"/>
                </a:solidFill>
              </a:rPr>
              <a:t>Router#configure</a:t>
            </a:r>
            <a:r>
              <a:rPr lang="en-US" altLang="zh-CN" sz="1400" dirty="0">
                <a:solidFill>
                  <a:srgbClr val="990000"/>
                </a:solidFill>
              </a:rPr>
              <a:t> terminal </a:t>
            </a:r>
            <a:r>
              <a:rPr lang="zh-CN" altLang="en-US" sz="1400" dirty="0">
                <a:solidFill>
                  <a:srgbClr val="990000"/>
                </a:solidFill>
              </a:rPr>
              <a:t>－－－－－－－－－－－－－</a:t>
            </a:r>
            <a:r>
              <a:rPr lang="zh-CN" altLang="en-US" sz="1400" dirty="0">
                <a:solidFill>
                  <a:srgbClr val="0070C0"/>
                </a:solidFill>
              </a:rPr>
              <a:t>进入特权模式</a:t>
            </a:r>
            <a:endParaRPr lang="en-US" altLang="zh-CN" sz="1400" dirty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dirty="0">
                <a:solidFill>
                  <a:srgbClr val="990000"/>
                </a:solidFill>
              </a:rPr>
              <a:t>Router(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)#hostname R2</a:t>
            </a:r>
            <a:r>
              <a:rPr lang="zh-CN" altLang="en-US" sz="1400" dirty="0">
                <a:solidFill>
                  <a:srgbClr val="990000"/>
                </a:solidFill>
              </a:rPr>
              <a:t>－－－－－－－－－－</a:t>
            </a:r>
            <a:r>
              <a:rPr lang="zh-CN" altLang="en-US" sz="1400" dirty="0">
                <a:solidFill>
                  <a:srgbClr val="0070C0"/>
                </a:solidFill>
              </a:rPr>
              <a:t>更改路由器的名字</a:t>
            </a:r>
            <a:endParaRPr lang="en-US" altLang="zh-CN" sz="1400" dirty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dirty="0">
                <a:solidFill>
                  <a:srgbClr val="990000"/>
                </a:solidFill>
              </a:rPr>
              <a:t>R2(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)#interface f0/1</a:t>
            </a:r>
            <a:r>
              <a:rPr lang="zh-CN" altLang="en-US" sz="1400" dirty="0">
                <a:solidFill>
                  <a:srgbClr val="990000"/>
                </a:solidFill>
              </a:rPr>
              <a:t>－－－－－－－－－－－－</a:t>
            </a:r>
            <a:r>
              <a:rPr lang="zh-CN" altLang="en-US" sz="1400" dirty="0">
                <a:solidFill>
                  <a:srgbClr val="0070C0"/>
                </a:solidFill>
              </a:rPr>
              <a:t>进入接口</a:t>
            </a:r>
            <a:r>
              <a:rPr lang="en-US" altLang="zh-CN" sz="1400" dirty="0">
                <a:solidFill>
                  <a:srgbClr val="0070C0"/>
                </a:solidFill>
              </a:rPr>
              <a:t>e0</a:t>
            </a:r>
            <a:r>
              <a:rPr lang="en-US" altLang="en-US" sz="1400" dirty="0">
                <a:solidFill>
                  <a:srgbClr val="0070C0"/>
                </a:solidFill>
              </a:rPr>
              <a:t>／</a:t>
            </a:r>
            <a:r>
              <a:rPr lang="en-US" altLang="zh-CN" sz="1400" dirty="0">
                <a:solidFill>
                  <a:srgbClr val="0070C0"/>
                </a:solidFill>
              </a:rPr>
              <a:t>0</a:t>
            </a:r>
            <a:endParaRPr lang="en-US" altLang="zh-CN" sz="1400" dirty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dirty="0">
                <a:solidFill>
                  <a:srgbClr val="990000"/>
                </a:solidFill>
              </a:rPr>
              <a:t>R2(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</a:t>
            </a:r>
            <a:r>
              <a:rPr lang="en-US" altLang="zh-CN" sz="1400" dirty="0" err="1">
                <a:solidFill>
                  <a:srgbClr val="990000"/>
                </a:solidFill>
              </a:rPr>
              <a:t>ip</a:t>
            </a:r>
            <a:r>
              <a:rPr lang="en-US" altLang="zh-CN" sz="1400" dirty="0">
                <a:solidFill>
                  <a:srgbClr val="990000"/>
                </a:solidFill>
              </a:rPr>
              <a:t> address 3.0.0.5 255.0.0.0</a:t>
            </a:r>
            <a:r>
              <a:rPr lang="zh-CN" altLang="en-US" sz="1400" dirty="0">
                <a:solidFill>
                  <a:srgbClr val="990000"/>
                </a:solidFill>
              </a:rPr>
              <a:t>－－－－－</a:t>
            </a:r>
            <a:r>
              <a:rPr lang="zh-CN" altLang="en-US" sz="1400" dirty="0">
                <a:solidFill>
                  <a:srgbClr val="0070C0"/>
                </a:solidFill>
              </a:rPr>
              <a:t>配置接口</a:t>
            </a:r>
            <a:r>
              <a:rPr lang="en-US" altLang="zh-CN" sz="1400" dirty="0">
                <a:solidFill>
                  <a:srgbClr val="0070C0"/>
                </a:solidFill>
              </a:rPr>
              <a:t>IP</a:t>
            </a:r>
            <a:r>
              <a:rPr lang="zh-CN" altLang="en-US" sz="1400" dirty="0">
                <a:solidFill>
                  <a:srgbClr val="0070C0"/>
                </a:solidFill>
              </a:rPr>
              <a:t>地址及相应的子网掩码</a:t>
            </a:r>
            <a:endParaRPr lang="en-US" altLang="zh-CN" sz="1400" dirty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400" dirty="0">
                <a:solidFill>
                  <a:srgbClr val="990000"/>
                </a:solidFill>
              </a:rPr>
              <a:t>R2(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-if)#no shutdown</a:t>
            </a:r>
          </a:p>
          <a:p>
            <a:pPr>
              <a:lnSpc>
                <a:spcPct val="80000"/>
              </a:lnSpc>
            </a:pPr>
            <a:r>
              <a:rPr lang="en-US" altLang="zh-CN" sz="1400" dirty="0">
                <a:solidFill>
                  <a:srgbClr val="990000"/>
                </a:solidFill>
              </a:rPr>
              <a:t>R2(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-if)#exit</a:t>
            </a:r>
          </a:p>
          <a:p>
            <a:pPr>
              <a:lnSpc>
                <a:spcPct val="80000"/>
              </a:lnSpc>
            </a:pPr>
            <a:r>
              <a:rPr lang="en-US" altLang="zh-CN" sz="1400" dirty="0">
                <a:solidFill>
                  <a:srgbClr val="990000"/>
                </a:solidFill>
              </a:rPr>
              <a:t>R2(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)#interface f0/0</a:t>
            </a:r>
          </a:p>
          <a:p>
            <a:pPr>
              <a:lnSpc>
                <a:spcPct val="80000"/>
              </a:lnSpc>
            </a:pPr>
            <a:r>
              <a:rPr lang="en-US" altLang="zh-CN" sz="1400" dirty="0">
                <a:solidFill>
                  <a:srgbClr val="990000"/>
                </a:solidFill>
              </a:rPr>
              <a:t>R2(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</a:t>
            </a:r>
            <a:r>
              <a:rPr lang="en-US" altLang="zh-CN" sz="1400" dirty="0" err="1">
                <a:solidFill>
                  <a:srgbClr val="990000"/>
                </a:solidFill>
              </a:rPr>
              <a:t>ip</a:t>
            </a:r>
            <a:r>
              <a:rPr lang="en-US" altLang="zh-CN" sz="1400" dirty="0">
                <a:solidFill>
                  <a:srgbClr val="990000"/>
                </a:solidFill>
              </a:rPr>
              <a:t> address 2.0.0.8 255.0.0.0</a:t>
            </a:r>
          </a:p>
          <a:p>
            <a:pPr>
              <a:lnSpc>
                <a:spcPct val="80000"/>
              </a:lnSpc>
            </a:pPr>
            <a:r>
              <a:rPr lang="en-US" altLang="zh-CN" sz="1400" dirty="0">
                <a:solidFill>
                  <a:srgbClr val="990000"/>
                </a:solidFill>
              </a:rPr>
              <a:t>R2(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-if)#no shutdown</a:t>
            </a:r>
          </a:p>
          <a:p>
            <a:pPr>
              <a:lnSpc>
                <a:spcPct val="80000"/>
              </a:lnSpc>
            </a:pPr>
            <a:r>
              <a:rPr lang="en-US" altLang="zh-CN" sz="1400" dirty="0">
                <a:solidFill>
                  <a:srgbClr val="990000"/>
                </a:solidFill>
              </a:rPr>
              <a:t>R2(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-if)#exit</a:t>
            </a:r>
          </a:p>
        </p:txBody>
      </p:sp>
    </p:spTree>
  </p:cSld>
  <p:clrMapOvr>
    <a:masterClrMapping/>
  </p:clrMapOvr>
  <p:transition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24863" cy="13668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  <a:latin typeface="Tahoma" pitchFamily="34" charset="0"/>
                <a:ea typeface="华文楷体" pitchFamily="2" charset="-122"/>
              </a:rPr>
              <a:t>R1</a:t>
            </a:r>
            <a:r>
              <a:rPr lang="zh-CN" altLang="en-US" sz="1800" b="1" dirty="0" smtClean="0">
                <a:solidFill>
                  <a:srgbClr val="990000"/>
                </a:solidFill>
                <a:latin typeface="Tahoma" pitchFamily="34" charset="0"/>
                <a:ea typeface="华文楷体" pitchFamily="2" charset="-122"/>
              </a:rPr>
              <a:t>配置过程：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800" b="1" dirty="0" smtClean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Franklin Gothic Demi" pitchFamily="34" charset="0"/>
              </a:rPr>
              <a:t>R1(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Franklin Gothic Demi" pitchFamily="34" charset="0"/>
              </a:rPr>
              <a:t>config</a:t>
            </a:r>
            <a:r>
              <a:rPr lang="en-US" altLang="en-US" sz="1800" b="1" dirty="0" smtClean="0">
                <a:solidFill>
                  <a:srgbClr val="990000"/>
                </a:solidFill>
                <a:latin typeface="Franklin Gothic Demi" pitchFamily="34" charset="0"/>
              </a:rPr>
              <a:t>)#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Franklin Gothic Demi" pitchFamily="34" charset="0"/>
              </a:rPr>
              <a:t>ip</a:t>
            </a:r>
            <a:r>
              <a:rPr lang="en-US" altLang="en-US" sz="1800" b="1" dirty="0" smtClean="0">
                <a:solidFill>
                  <a:srgbClr val="990000"/>
                </a:solidFill>
                <a:latin typeface="Franklin Gothic Demi" pitchFamily="34" charset="0"/>
              </a:rPr>
              <a:t> route 3.0.0.0 255.0.0.0 2.0.0.8</a:t>
            </a:r>
            <a:r>
              <a:rPr lang="zh-CN" altLang="en-US" sz="1800" b="1" dirty="0" smtClean="0">
                <a:solidFill>
                  <a:srgbClr val="990000"/>
                </a:solidFill>
              </a:rPr>
              <a:t>－－－－</a:t>
            </a:r>
            <a:r>
              <a:rPr lang="zh-CN" altLang="en-US" sz="1800" b="1" dirty="0" smtClean="0">
                <a:solidFill>
                  <a:srgbClr val="0070C0"/>
                </a:solidFill>
                <a:ea typeface="华文楷体" panose="02010600040101010101" pitchFamily="2" charset="-122"/>
              </a:rPr>
              <a:t>配置静态路由</a:t>
            </a:r>
            <a:endParaRPr lang="en-US" altLang="en-US" sz="1800" b="1" dirty="0" smtClean="0">
              <a:solidFill>
                <a:srgbClr val="0070C0"/>
              </a:solidFill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Franklin Gothic Demi" pitchFamily="34" charset="0"/>
              </a:rPr>
              <a:t>R1(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Franklin Gothic Demi" pitchFamily="34" charset="0"/>
              </a:rPr>
              <a:t>config</a:t>
            </a:r>
            <a:r>
              <a:rPr lang="en-US" altLang="en-US" sz="1800" b="1" dirty="0" smtClean="0">
                <a:solidFill>
                  <a:srgbClr val="990000"/>
                </a:solidFill>
                <a:latin typeface="Franklin Gothic Demi" pitchFamily="34" charset="0"/>
              </a:rPr>
              <a:t>)#exit</a:t>
            </a:r>
          </a:p>
          <a:p>
            <a:pPr>
              <a:lnSpc>
                <a:spcPct val="80000"/>
              </a:lnSpc>
            </a:pPr>
            <a:endParaRPr lang="en-US" altLang="en-US" sz="1800" b="1" dirty="0" smtClean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b="1" dirty="0" smtClean="0"/>
          </a:p>
          <a:p>
            <a:pPr>
              <a:lnSpc>
                <a:spcPct val="80000"/>
              </a:lnSpc>
            </a:pPr>
            <a:endParaRPr lang="en-US" altLang="en-US" sz="2800" b="1" dirty="0" smtClean="0"/>
          </a:p>
          <a:p>
            <a:pPr>
              <a:lnSpc>
                <a:spcPct val="80000"/>
              </a:lnSpc>
            </a:pPr>
            <a:endParaRPr lang="en-US" altLang="en-US" sz="2800" b="1" dirty="0" smtClean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>
                <a:solidFill>
                  <a:srgbClr val="990000"/>
                </a:solidFill>
                <a:latin typeface="Arial" charset="0"/>
                <a:ea typeface="华文楷体" pitchFamily="2" charset="-122"/>
              </a:rPr>
              <a:t>静态路由器配置实例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2852738"/>
            <a:ext cx="8424863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defRPr/>
            </a:pPr>
            <a:r>
              <a:rPr lang="en-US" altLang="zh-CN" sz="1800" kern="0" dirty="0">
                <a:solidFill>
                  <a:srgbClr val="990000"/>
                </a:solidFill>
                <a:latin typeface="Tahoma" pitchFamily="34" charset="0"/>
                <a:ea typeface="华文楷体" pitchFamily="2" charset="-122"/>
              </a:rPr>
              <a:t>R2</a:t>
            </a:r>
            <a:r>
              <a:rPr lang="zh-CN" altLang="en-US" sz="1800" kern="0" dirty="0">
                <a:solidFill>
                  <a:srgbClr val="990000"/>
                </a:solidFill>
                <a:latin typeface="Tahoma" pitchFamily="34" charset="0"/>
                <a:ea typeface="华文楷体" pitchFamily="2" charset="-122"/>
              </a:rPr>
              <a:t>配置过程：</a:t>
            </a:r>
          </a:p>
          <a:p>
            <a:pPr marL="342900" indent="-342900" eaLnBrk="0" hangingPunct="0">
              <a:lnSpc>
                <a:spcPct val="80000"/>
              </a:lnSpc>
              <a:defRPr/>
            </a:pPr>
            <a:endParaRPr lang="zh-CN" altLang="en-US" sz="1800" kern="0" dirty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buFontTx/>
              <a:buChar char="•"/>
              <a:defRPr/>
            </a:pPr>
            <a:r>
              <a:rPr lang="en-US" altLang="zh-CN" sz="1800" kern="0" dirty="0">
                <a:solidFill>
                  <a:srgbClr val="990000"/>
                </a:solidFill>
              </a:rPr>
              <a:t>R2(</a:t>
            </a:r>
            <a:r>
              <a:rPr lang="en-US" altLang="zh-CN" sz="180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800" kern="0" dirty="0">
                <a:solidFill>
                  <a:srgbClr val="990000"/>
                </a:solidFill>
              </a:rPr>
              <a:t>)#</a:t>
            </a:r>
            <a:r>
              <a:rPr lang="en-US" altLang="zh-CN" sz="1800" kern="0" dirty="0" err="1">
                <a:solidFill>
                  <a:srgbClr val="990000"/>
                </a:solidFill>
              </a:rPr>
              <a:t>ip</a:t>
            </a:r>
            <a:r>
              <a:rPr lang="en-US" altLang="zh-CN" sz="1800" kern="0" dirty="0">
                <a:solidFill>
                  <a:srgbClr val="990000"/>
                </a:solidFill>
              </a:rPr>
              <a:t> route 1.0.0.0 255.0.0.0 2.0.0.5</a:t>
            </a:r>
            <a:r>
              <a:rPr lang="zh-CN" altLang="en-US" sz="1800" dirty="0">
                <a:solidFill>
                  <a:srgbClr val="990000"/>
                </a:solidFill>
              </a:rPr>
              <a:t> －－－－</a:t>
            </a:r>
            <a:r>
              <a:rPr lang="zh-CN" altLang="en-US" sz="1800" dirty="0">
                <a:solidFill>
                  <a:srgbClr val="0070C0"/>
                </a:solidFill>
                <a:latin typeface="+mn-lt"/>
                <a:ea typeface="华文楷体" panose="02010600040101010101" pitchFamily="2" charset="-122"/>
              </a:rPr>
              <a:t>配置静态路由</a:t>
            </a:r>
            <a:endParaRPr lang="en-US" altLang="zh-CN" sz="1800" dirty="0">
              <a:solidFill>
                <a:srgbClr val="0070C0"/>
              </a:solidFill>
              <a:latin typeface="+mn-lt"/>
              <a:ea typeface="华文楷体" panose="0201060004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buFontTx/>
              <a:buChar char="•"/>
              <a:defRPr/>
            </a:pPr>
            <a:r>
              <a:rPr lang="en-US" altLang="zh-CN" sz="1800" kern="0" dirty="0">
                <a:solidFill>
                  <a:srgbClr val="990000"/>
                </a:solidFill>
              </a:rPr>
              <a:t>R2(</a:t>
            </a:r>
            <a:r>
              <a:rPr lang="en-US" altLang="zh-CN" sz="180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800" kern="0" dirty="0">
                <a:solidFill>
                  <a:srgbClr val="990000"/>
                </a:solidFill>
              </a:rPr>
              <a:t>)#exit</a:t>
            </a:r>
            <a:endParaRPr lang="en-US" altLang="en-US" sz="1800" kern="0" dirty="0">
              <a:solidFill>
                <a:srgbClr val="99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buFontTx/>
              <a:buChar char="•"/>
              <a:defRPr/>
            </a:pPr>
            <a:endParaRPr lang="en-US" altLang="en-US" sz="1800" kern="0" dirty="0">
              <a:solidFill>
                <a:srgbClr val="99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defRPr/>
            </a:pPr>
            <a:endParaRPr lang="en-US" altLang="en-US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defRPr/>
            </a:pPr>
            <a:r>
              <a:rPr lang="zh-CN" altLang="en-US" sz="1400" kern="0" dirty="0">
                <a:solidFill>
                  <a:srgbClr val="990000"/>
                </a:solidFill>
                <a:latin typeface="+mn-lt"/>
                <a:ea typeface="+mn-ea"/>
              </a:rPr>
              <a:t>注意：</a:t>
            </a:r>
            <a:endParaRPr lang="en-US" altLang="zh-CN" sz="1400" kern="0" dirty="0">
              <a:solidFill>
                <a:srgbClr val="99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defRPr/>
            </a:pPr>
            <a:r>
              <a:rPr lang="en-US" altLang="zh-CN" sz="1400" kern="0" dirty="0">
                <a:solidFill>
                  <a:srgbClr val="990000"/>
                </a:solidFill>
                <a:latin typeface="+mn-lt"/>
                <a:ea typeface="+mn-ea"/>
              </a:rPr>
              <a:t>1. </a:t>
            </a:r>
            <a:r>
              <a:rPr lang="zh-CN" altLang="en-US" sz="1400" kern="0" dirty="0">
                <a:solidFill>
                  <a:srgbClr val="990000"/>
                </a:solidFill>
                <a:latin typeface="+mn-lt"/>
                <a:ea typeface="+mn-ea"/>
              </a:rPr>
              <a:t>在为每个路由器配置路由协议前，必须保证路由器各端口处于启动状态！！！</a:t>
            </a:r>
            <a:endParaRPr lang="en-US" altLang="en-US" sz="1400" kern="0" dirty="0">
              <a:solidFill>
                <a:srgbClr val="99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defRPr/>
            </a:pPr>
            <a:r>
              <a:rPr lang="en-US" altLang="zh-CN" sz="1400" kern="0" dirty="0">
                <a:solidFill>
                  <a:srgbClr val="990000"/>
                </a:solidFill>
                <a:latin typeface="+mn-lt"/>
                <a:ea typeface="+mn-ea"/>
              </a:rPr>
              <a:t>2. </a:t>
            </a:r>
            <a:r>
              <a:rPr lang="zh-CN" altLang="en-US" sz="1400" kern="0" dirty="0">
                <a:solidFill>
                  <a:srgbClr val="990000"/>
                </a:solidFill>
                <a:latin typeface="+mn-lt"/>
                <a:ea typeface="+mn-ea"/>
              </a:rPr>
              <a:t>检查方法：</a:t>
            </a:r>
            <a:endParaRPr lang="en-US" altLang="zh-CN" sz="1400" kern="0" dirty="0">
              <a:solidFill>
                <a:srgbClr val="99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buFontTx/>
              <a:buChar char="•"/>
              <a:defRPr/>
            </a:pPr>
            <a:r>
              <a:rPr lang="en-US" altLang="en-US" sz="1600" dirty="0">
                <a:solidFill>
                  <a:srgbClr val="990000"/>
                </a:solidFill>
              </a:rPr>
              <a:t>     </a:t>
            </a:r>
            <a:r>
              <a:rPr lang="en-US" altLang="en-US" sz="1600" dirty="0" err="1">
                <a:solidFill>
                  <a:srgbClr val="990000"/>
                </a:solidFill>
              </a:rPr>
              <a:t>R</a:t>
            </a:r>
            <a:r>
              <a:rPr lang="en-US" altLang="zh-CN" sz="1600" dirty="0" err="1">
                <a:solidFill>
                  <a:srgbClr val="990000"/>
                </a:solidFill>
              </a:rPr>
              <a:t>outer</a:t>
            </a:r>
            <a:r>
              <a:rPr lang="en-US" altLang="en-US" sz="1600" dirty="0" err="1">
                <a:solidFill>
                  <a:srgbClr val="990000"/>
                </a:solidFill>
              </a:rPr>
              <a:t>#show</a:t>
            </a:r>
            <a:r>
              <a:rPr lang="en-US" altLang="en-US" sz="1600" dirty="0">
                <a:solidFill>
                  <a:srgbClr val="990000"/>
                </a:solidFill>
              </a:rPr>
              <a:t> </a:t>
            </a:r>
            <a:r>
              <a:rPr lang="en-US" altLang="en-US" sz="1600" dirty="0" err="1">
                <a:solidFill>
                  <a:srgbClr val="990000"/>
                </a:solidFill>
              </a:rPr>
              <a:t>ip</a:t>
            </a:r>
            <a:r>
              <a:rPr lang="en-US" altLang="en-US" sz="1600" dirty="0">
                <a:solidFill>
                  <a:srgbClr val="990000"/>
                </a:solidFill>
              </a:rPr>
              <a:t> interface brief</a:t>
            </a:r>
            <a:r>
              <a:rPr lang="zh-CN" altLang="en-US" sz="1600" dirty="0">
                <a:solidFill>
                  <a:srgbClr val="990000"/>
                </a:solidFill>
              </a:rPr>
              <a:t>－－－－－－</a:t>
            </a:r>
            <a:r>
              <a:rPr lang="zh-CN" altLang="en-US" sz="1800" dirty="0">
                <a:solidFill>
                  <a:srgbClr val="0070C0"/>
                </a:solidFill>
                <a:latin typeface="+mn-lt"/>
                <a:ea typeface="华文楷体" panose="02010600040101010101" pitchFamily="2" charset="-122"/>
              </a:rPr>
              <a:t>查看接口概要信息</a:t>
            </a:r>
            <a:endParaRPr lang="en-US" altLang="zh-CN" sz="1800" dirty="0">
              <a:solidFill>
                <a:srgbClr val="0070C0"/>
              </a:solidFill>
              <a:latin typeface="+mn-lt"/>
              <a:ea typeface="华文楷体" panose="0201060004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buFontTx/>
              <a:buChar char="•"/>
              <a:defRPr/>
            </a:pPr>
            <a:r>
              <a:rPr lang="en-US" altLang="en-US" sz="1600" dirty="0">
                <a:solidFill>
                  <a:srgbClr val="990000"/>
                </a:solidFill>
              </a:rPr>
              <a:t>     </a:t>
            </a:r>
            <a:r>
              <a:rPr lang="en-US" altLang="en-US" sz="1600" dirty="0" err="1">
                <a:solidFill>
                  <a:srgbClr val="990000"/>
                </a:solidFill>
              </a:rPr>
              <a:t>R</a:t>
            </a:r>
            <a:r>
              <a:rPr lang="en-US" altLang="zh-CN" sz="1600" dirty="0" err="1">
                <a:solidFill>
                  <a:srgbClr val="990000"/>
                </a:solidFill>
              </a:rPr>
              <a:t>outer</a:t>
            </a:r>
            <a:r>
              <a:rPr lang="en-US" altLang="en-US" sz="1600" dirty="0" err="1">
                <a:solidFill>
                  <a:srgbClr val="990000"/>
                </a:solidFill>
              </a:rPr>
              <a:t>#show</a:t>
            </a:r>
            <a:r>
              <a:rPr lang="en-US" altLang="en-US" sz="1600" dirty="0">
                <a:solidFill>
                  <a:srgbClr val="990000"/>
                </a:solidFill>
              </a:rPr>
              <a:t> </a:t>
            </a:r>
            <a:r>
              <a:rPr lang="en-US" altLang="en-US" sz="1600" dirty="0" err="1">
                <a:solidFill>
                  <a:srgbClr val="990000"/>
                </a:solidFill>
              </a:rPr>
              <a:t>ip</a:t>
            </a:r>
            <a:r>
              <a:rPr lang="en-US" altLang="en-US" sz="1600" dirty="0">
                <a:solidFill>
                  <a:srgbClr val="990000"/>
                </a:solidFill>
              </a:rPr>
              <a:t> route</a:t>
            </a:r>
            <a:r>
              <a:rPr lang="zh-CN" altLang="en-US" sz="1600" dirty="0">
                <a:solidFill>
                  <a:srgbClr val="990000"/>
                </a:solidFill>
              </a:rPr>
              <a:t> －－－－－－－－－－</a:t>
            </a:r>
            <a:r>
              <a:rPr lang="zh-CN" altLang="en-US" sz="1800" dirty="0">
                <a:solidFill>
                  <a:srgbClr val="0070C0"/>
                </a:solidFill>
                <a:latin typeface="+mn-lt"/>
                <a:ea typeface="华文楷体" panose="02010600040101010101" pitchFamily="2" charset="-122"/>
              </a:rPr>
              <a:t>查看路由协议信息</a:t>
            </a:r>
            <a:endParaRPr lang="en-US" altLang="en-US" sz="1800" dirty="0">
              <a:solidFill>
                <a:srgbClr val="0070C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en-US" sz="20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defRPr/>
            </a:pPr>
            <a:endParaRPr lang="en-US" altLang="en-US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buFontTx/>
              <a:buChar char="•"/>
              <a:defRPr/>
            </a:pPr>
            <a:endParaRPr lang="en-US" altLang="en-US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24863" cy="49672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  <a:latin typeface="Tahoma" pitchFamily="34" charset="0"/>
                <a:ea typeface="华文楷体" pitchFamily="2" charset="-122"/>
              </a:rPr>
              <a:t>R1</a:t>
            </a:r>
            <a:r>
              <a:rPr lang="zh-CN" altLang="en-US" sz="1800" b="1" dirty="0" smtClean="0">
                <a:solidFill>
                  <a:srgbClr val="990000"/>
                </a:solidFill>
                <a:latin typeface="Tahoma" pitchFamily="34" charset="0"/>
                <a:ea typeface="华文楷体" pitchFamily="2" charset="-122"/>
              </a:rPr>
              <a:t>配置过程：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800" b="1" dirty="0" smtClean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Router&gt;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Router&gt;enable 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－－－－－－－－－－－－－－－</a:t>
            </a:r>
            <a:r>
              <a:rPr lang="zh-CN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进入特权模式</a:t>
            </a:r>
            <a:endParaRPr lang="en-US" altLang="en-US" sz="1800" b="1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Router#configure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terminal 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－－－－－－－－－－</a:t>
            </a:r>
            <a:r>
              <a:rPr lang="zh-CN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进入全局配置模式</a:t>
            </a:r>
            <a:endParaRPr lang="en-US" altLang="en-US" sz="1800" b="1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Router(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)#hostname R1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－－－－－－－－－</a:t>
            </a:r>
            <a:r>
              <a:rPr lang="zh-CN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更改路由器的名字</a:t>
            </a:r>
            <a:endParaRPr lang="en-US" altLang="en-US" sz="1800" b="1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R1(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)#interface e0/0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－－－－－－－－－－－</a:t>
            </a:r>
            <a:r>
              <a:rPr lang="zh-CN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进入接口</a:t>
            </a:r>
            <a:r>
              <a:rPr lang="en-US" altLang="zh-CN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e0</a:t>
            </a:r>
            <a:r>
              <a:rPr lang="en-US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／</a:t>
            </a:r>
            <a:r>
              <a:rPr lang="en-US" altLang="zh-CN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en-US" altLang="en-US" sz="1800" b="1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R1(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address 1.0.0.8 255.0.0.0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－－－－</a:t>
            </a:r>
            <a:r>
              <a:rPr lang="zh-CN" altLang="en-US" sz="12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配置接口</a:t>
            </a:r>
            <a:r>
              <a:rPr lang="en-US" altLang="zh-CN" sz="12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12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地址及相应的子网掩码</a:t>
            </a:r>
            <a:endParaRPr lang="en-US" altLang="en-US" sz="1200" b="1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R1(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-if)#no shutdown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－－－－－－－－－－－</a:t>
            </a:r>
            <a:r>
              <a:rPr lang="zh-CN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激活该接口</a:t>
            </a:r>
            <a:endParaRPr lang="en-US" altLang="en-US" sz="1800" b="1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R1(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-if)#exit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R1(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)#interface f1/0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－－－－－－－－－－－</a:t>
            </a:r>
            <a:r>
              <a:rPr lang="zh-CN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进入接口</a:t>
            </a:r>
            <a:r>
              <a:rPr lang="en-US" altLang="zh-CN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f1/0</a:t>
            </a:r>
            <a:endParaRPr lang="en-US" altLang="en-US" sz="1800" b="1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R1(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address 2.0.0.5 255.0.0.0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－－－－</a:t>
            </a:r>
            <a:r>
              <a:rPr lang="zh-CN" altLang="en-US" sz="12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配置接口</a:t>
            </a:r>
            <a:r>
              <a:rPr lang="en-US" altLang="zh-CN" sz="12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12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地址及相应的子网掩码</a:t>
            </a:r>
            <a:endParaRPr lang="en-US" altLang="en-US" sz="1200" b="1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R1(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-if)#no shutdown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－－－－－－－－－－－</a:t>
            </a:r>
            <a:r>
              <a:rPr lang="zh-CN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激活接口</a:t>
            </a:r>
            <a:endParaRPr lang="en-US" altLang="en-US" sz="1800" b="1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R1(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-if)#exit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－－－－－－－－－－－－－－－</a:t>
            </a:r>
            <a:r>
              <a:rPr lang="zh-CN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退出接口模式</a:t>
            </a:r>
            <a:endParaRPr lang="en-US" altLang="en-US" sz="1800" b="1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R1(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route 3.0.0.0 255.0.0.0 2.0.0.8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－－－－</a:t>
            </a:r>
            <a:r>
              <a:rPr lang="zh-CN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配置静态路由</a:t>
            </a:r>
            <a:endParaRPr lang="en-US" altLang="en-US" sz="1800" b="1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R1(</a:t>
            </a:r>
            <a:r>
              <a:rPr lang="en-US" altLang="en-US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)#exit</a:t>
            </a:r>
          </a:p>
          <a:p>
            <a:pPr>
              <a:lnSpc>
                <a:spcPct val="80000"/>
              </a:lnSpc>
            </a:pPr>
            <a:endParaRPr lang="en-US" altLang="en-US" sz="1800" b="1" dirty="0" smtClean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800" b="1" dirty="0" smtClean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800" b="1" dirty="0" smtClean="0"/>
          </a:p>
          <a:p>
            <a:pPr>
              <a:lnSpc>
                <a:spcPct val="80000"/>
              </a:lnSpc>
            </a:pPr>
            <a:endParaRPr lang="en-US" altLang="en-US" sz="2800" b="1" dirty="0" smtClean="0"/>
          </a:p>
          <a:p>
            <a:pPr>
              <a:lnSpc>
                <a:spcPct val="80000"/>
              </a:lnSpc>
            </a:pPr>
            <a:endParaRPr lang="en-US" altLang="en-US" sz="2800" b="1" dirty="0" smtClean="0"/>
          </a:p>
          <a:p>
            <a:pPr>
              <a:lnSpc>
                <a:spcPct val="80000"/>
              </a:lnSpc>
            </a:pPr>
            <a:endParaRPr lang="en-US" altLang="en-US" sz="2800" b="1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>
                <a:solidFill>
                  <a:srgbClr val="990000"/>
                </a:solidFill>
                <a:latin typeface="Arial" charset="0"/>
                <a:ea typeface="华文楷体" pitchFamily="2" charset="-122"/>
              </a:rPr>
              <a:t>静态路由器配置实例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r>
              <a:rPr lang="zh-CN" altLang="en-US" sz="4800" b="1" smtClean="0">
                <a:solidFill>
                  <a:srgbClr val="990000"/>
                </a:solidFill>
                <a:ea typeface="华文楷体" pitchFamily="2" charset="-122"/>
              </a:rPr>
              <a:t>静态路由器配置实例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R1#show </a:t>
            </a:r>
            <a:r>
              <a:rPr lang="en-US" altLang="en-US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interface brief</a:t>
            </a:r>
            <a:r>
              <a:rPr lang="zh-CN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－－－－－－</a:t>
            </a:r>
            <a:r>
              <a:rPr lang="zh-CN" altLang="en-US" sz="16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查看接口概要信息</a:t>
            </a:r>
            <a:endParaRPr lang="en-US" altLang="en-US" sz="1600" b="1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Interface                  IP-Address      OK? Method Status                Protocol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FastEthernet0/0                1.0.0.8         YES manual up                    </a:t>
            </a:r>
            <a:r>
              <a:rPr lang="en-US" altLang="en-US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up</a:t>
            </a: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FastEthernet0/1            2.0.0.5         YES manual up                    </a:t>
            </a:r>
            <a:r>
              <a:rPr lang="en-US" altLang="en-US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up</a:t>
            </a: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R1#show </a:t>
            </a:r>
            <a:r>
              <a:rPr lang="en-US" altLang="en-US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route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Codes: C - connected, S - static, R - RIP, M - mobile, B - BGP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D - EIGRP, EX - EIGRP external, O - OSPF, IA - OSPF inter area 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N1 - OSPF NSSA external type 1, N2 - OSPF NSSA external type 2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E1 - OSPF external type 1, E2 - OSPF external type 2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en-US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IS-IS, </a:t>
            </a:r>
            <a:r>
              <a:rPr lang="en-US" altLang="en-US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su</a:t>
            </a: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IS-IS summary, L1 - IS-IS level-1, L2 - IS-IS level-2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en-US" sz="16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ia</a:t>
            </a: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IS-IS inter area, * - candidate default, U - per-user static route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o - ODR, P - periodic downloaded static route</a:t>
            </a:r>
          </a:p>
          <a:p>
            <a:pPr>
              <a:lnSpc>
                <a:spcPct val="80000"/>
              </a:lnSpc>
            </a:pPr>
            <a:endParaRPr lang="en-US" altLang="en-US" sz="16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Gateway of last resort is not set</a:t>
            </a:r>
          </a:p>
          <a:p>
            <a:pPr>
              <a:lnSpc>
                <a:spcPct val="80000"/>
              </a:lnSpc>
            </a:pPr>
            <a:endParaRPr lang="en-US" altLang="en-US" sz="16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    1.0.0.0/8 is directly connected, FastEthernet0/0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    2.0.0.0/8 is directly connected, FastEthernet0/1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    3.0.0.0/8 [1/0] via 2.0.0.8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dirty="0" smtClean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200" b="1" dirty="0" smtClean="0"/>
          </a:p>
          <a:p>
            <a:pPr>
              <a:lnSpc>
                <a:spcPct val="80000"/>
              </a:lnSpc>
            </a:pPr>
            <a:endParaRPr lang="en-US" altLang="zh-CN" sz="800" dirty="0" smtClean="0"/>
          </a:p>
        </p:txBody>
      </p:sp>
    </p:spTree>
  </p:cSld>
  <p:clrMapOvr>
    <a:masterClrMapping/>
  </p:clrMapOvr>
  <p:transition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z="4800" b="1" smtClean="0">
                <a:solidFill>
                  <a:srgbClr val="990000"/>
                </a:solidFill>
                <a:ea typeface="华文楷体" pitchFamily="2" charset="-122"/>
              </a:rPr>
              <a:t>静态路由器配置实例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1800" b="1" dirty="0" smtClean="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配置过程：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Router&gt;enable 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Router#configure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terminal 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－－－－－－－－－－－－－</a:t>
            </a:r>
            <a:r>
              <a:rPr lang="zh-CN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进入特权模式</a:t>
            </a:r>
            <a:endParaRPr lang="en-US" altLang="zh-CN" sz="18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Router(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)#hostname R2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－－－－－－－－－－</a:t>
            </a:r>
            <a:r>
              <a:rPr lang="zh-CN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更改路由器的名字</a:t>
            </a:r>
            <a:endParaRPr lang="en-US" altLang="zh-CN" sz="18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R2(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)#interface e0/0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－－－－－－－－－－－－</a:t>
            </a:r>
            <a:r>
              <a:rPr lang="zh-CN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进入接口</a:t>
            </a:r>
            <a:r>
              <a:rPr lang="en-US" altLang="zh-CN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e0</a:t>
            </a:r>
            <a:r>
              <a:rPr lang="en-US" altLang="en-US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／</a:t>
            </a:r>
            <a:r>
              <a:rPr lang="en-US" altLang="zh-CN" sz="18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en-US" altLang="zh-CN" sz="18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R2(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address 3.0.0.5 255.0.0.0</a:t>
            </a:r>
            <a:r>
              <a:rPr lang="zh-CN" altLang="en-US" sz="12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－－－－－</a:t>
            </a:r>
            <a:r>
              <a:rPr lang="zh-CN" altLang="en-US" sz="12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配置接口</a:t>
            </a:r>
            <a:r>
              <a:rPr lang="en-US" altLang="zh-CN" sz="12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12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地址及相应的子网掩码</a:t>
            </a:r>
            <a:endParaRPr lang="en-US" altLang="zh-CN" sz="12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R2(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-if)#no shutdown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R2(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-if)#exit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R2(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)#interface f1/0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R2(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address 2.0.0.8 255.0.0.0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R2(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-if)#no shutdown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R2(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-if)#exit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R2(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route 1.0.0.0 255.0.0.0 2.0.0.5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R2(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)#exit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R2#wr</a:t>
            </a:r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路由器的工作过程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35975" cy="223099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什么是路由？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路由的本质是找路</a:t>
            </a:r>
            <a:r>
              <a:rPr lang="zh-CN" altLang="en-US" sz="20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，是在</a:t>
            </a:r>
            <a:r>
              <a:rPr lang="zh-CN" altLang="en-US" sz="20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计算机网络中从一个点到另一个点寻找“合理”路径的过程。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路由器是计算机网络中为数据传输寻找合理 路径的设备。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路由器的功能如何实现：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）路由＝建立图表＋指引方向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）交换＝在接口之间移动信息包</a:t>
            </a:r>
          </a:p>
        </p:txBody>
      </p:sp>
      <p:grpSp>
        <p:nvGrpSpPr>
          <p:cNvPr id="4100" name="Group 5"/>
          <p:cNvGrpSpPr>
            <a:grpSpLocks/>
          </p:cNvGrpSpPr>
          <p:nvPr/>
        </p:nvGrpSpPr>
        <p:grpSpPr bwMode="auto">
          <a:xfrm>
            <a:off x="323850" y="4292600"/>
            <a:ext cx="8086725" cy="2017713"/>
            <a:chOff x="117" y="1094"/>
            <a:chExt cx="5094" cy="2091"/>
          </a:xfrm>
        </p:grpSpPr>
        <p:sp>
          <p:nvSpPr>
            <p:cNvPr id="185350" name="Freeform 6"/>
            <p:cNvSpPr>
              <a:spLocks/>
            </p:cNvSpPr>
            <p:nvPr/>
          </p:nvSpPr>
          <p:spPr bwMode="auto">
            <a:xfrm>
              <a:off x="3832" y="1537"/>
              <a:ext cx="1264" cy="576"/>
            </a:xfrm>
            <a:custGeom>
              <a:avLst/>
              <a:gdLst/>
              <a:ahLst/>
              <a:cxnLst>
                <a:cxn ang="0">
                  <a:pos x="480" y="8"/>
                </a:cxn>
                <a:cxn ang="0">
                  <a:pos x="0" y="576"/>
                </a:cxn>
                <a:cxn ang="0">
                  <a:pos x="1264" y="576"/>
                </a:cxn>
                <a:cxn ang="0">
                  <a:pos x="848" y="0"/>
                </a:cxn>
                <a:cxn ang="0">
                  <a:pos x="480" y="8"/>
                </a:cxn>
              </a:cxnLst>
              <a:rect l="0" t="0" r="r" b="b"/>
              <a:pathLst>
                <a:path w="1264" h="576">
                  <a:moveTo>
                    <a:pt x="480" y="8"/>
                  </a:moveTo>
                  <a:lnTo>
                    <a:pt x="0" y="576"/>
                  </a:lnTo>
                  <a:lnTo>
                    <a:pt x="1264" y="576"/>
                  </a:lnTo>
                  <a:lnTo>
                    <a:pt x="848" y="0"/>
                  </a:lnTo>
                  <a:lnTo>
                    <a:pt x="480" y="8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381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351" name="Freeform 7"/>
            <p:cNvSpPr>
              <a:spLocks/>
            </p:cNvSpPr>
            <p:nvPr/>
          </p:nvSpPr>
          <p:spPr bwMode="auto">
            <a:xfrm>
              <a:off x="2144" y="1537"/>
              <a:ext cx="1264" cy="576"/>
            </a:xfrm>
            <a:custGeom>
              <a:avLst/>
              <a:gdLst/>
              <a:ahLst/>
              <a:cxnLst>
                <a:cxn ang="0">
                  <a:pos x="480" y="8"/>
                </a:cxn>
                <a:cxn ang="0">
                  <a:pos x="0" y="576"/>
                </a:cxn>
                <a:cxn ang="0">
                  <a:pos x="1264" y="576"/>
                </a:cxn>
                <a:cxn ang="0">
                  <a:pos x="848" y="0"/>
                </a:cxn>
                <a:cxn ang="0">
                  <a:pos x="480" y="8"/>
                </a:cxn>
              </a:cxnLst>
              <a:rect l="0" t="0" r="r" b="b"/>
              <a:pathLst>
                <a:path w="1264" h="576">
                  <a:moveTo>
                    <a:pt x="480" y="8"/>
                  </a:moveTo>
                  <a:lnTo>
                    <a:pt x="0" y="576"/>
                  </a:lnTo>
                  <a:lnTo>
                    <a:pt x="1264" y="576"/>
                  </a:lnTo>
                  <a:lnTo>
                    <a:pt x="848" y="0"/>
                  </a:lnTo>
                  <a:lnTo>
                    <a:pt x="480" y="8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381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352" name="Freeform 8"/>
            <p:cNvSpPr>
              <a:spLocks/>
            </p:cNvSpPr>
            <p:nvPr/>
          </p:nvSpPr>
          <p:spPr bwMode="auto">
            <a:xfrm>
              <a:off x="480" y="1537"/>
              <a:ext cx="1264" cy="576"/>
            </a:xfrm>
            <a:custGeom>
              <a:avLst/>
              <a:gdLst/>
              <a:ahLst/>
              <a:cxnLst>
                <a:cxn ang="0">
                  <a:pos x="480" y="8"/>
                </a:cxn>
                <a:cxn ang="0">
                  <a:pos x="0" y="576"/>
                </a:cxn>
                <a:cxn ang="0">
                  <a:pos x="1264" y="576"/>
                </a:cxn>
                <a:cxn ang="0">
                  <a:pos x="848" y="0"/>
                </a:cxn>
                <a:cxn ang="0">
                  <a:pos x="480" y="8"/>
                </a:cxn>
              </a:cxnLst>
              <a:rect l="0" t="0" r="r" b="b"/>
              <a:pathLst>
                <a:path w="1264" h="576">
                  <a:moveTo>
                    <a:pt x="480" y="8"/>
                  </a:moveTo>
                  <a:lnTo>
                    <a:pt x="0" y="576"/>
                  </a:lnTo>
                  <a:lnTo>
                    <a:pt x="1264" y="576"/>
                  </a:lnTo>
                  <a:lnTo>
                    <a:pt x="848" y="0"/>
                  </a:lnTo>
                  <a:lnTo>
                    <a:pt x="480" y="8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381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353" name="Line 9"/>
            <p:cNvSpPr>
              <a:spLocks noChangeShapeType="1"/>
            </p:cNvSpPr>
            <p:nvPr/>
          </p:nvSpPr>
          <p:spPr bwMode="auto">
            <a:xfrm>
              <a:off x="441" y="1351"/>
              <a:ext cx="387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354" name="Line 10"/>
            <p:cNvSpPr>
              <a:spLocks noChangeShapeType="1"/>
            </p:cNvSpPr>
            <p:nvPr/>
          </p:nvSpPr>
          <p:spPr bwMode="auto">
            <a:xfrm>
              <a:off x="4824" y="1421"/>
              <a:ext cx="387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355" name="Freeform 11"/>
            <p:cNvSpPr>
              <a:spLocks/>
            </p:cNvSpPr>
            <p:nvPr/>
          </p:nvSpPr>
          <p:spPr bwMode="auto">
            <a:xfrm>
              <a:off x="1314" y="1341"/>
              <a:ext cx="1351" cy="1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4" y="0"/>
                </a:cxn>
                <a:cxn ang="0">
                  <a:pos x="528" y="96"/>
                </a:cxn>
                <a:cxn ang="0">
                  <a:pos x="1200" y="96"/>
                </a:cxn>
              </a:cxnLst>
              <a:rect l="0" t="0" r="r" b="b"/>
              <a:pathLst>
                <a:path w="1201" h="97">
                  <a:moveTo>
                    <a:pt x="0" y="0"/>
                  </a:moveTo>
                  <a:lnTo>
                    <a:pt x="624" y="0"/>
                  </a:lnTo>
                  <a:lnTo>
                    <a:pt x="528" y="96"/>
                  </a:lnTo>
                  <a:lnTo>
                    <a:pt x="1200" y="96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356" name="Freeform 12"/>
            <p:cNvSpPr>
              <a:spLocks/>
            </p:cNvSpPr>
            <p:nvPr/>
          </p:nvSpPr>
          <p:spPr bwMode="auto">
            <a:xfrm>
              <a:off x="3042" y="1341"/>
              <a:ext cx="1351" cy="1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4" y="0"/>
                </a:cxn>
                <a:cxn ang="0">
                  <a:pos x="528" y="96"/>
                </a:cxn>
                <a:cxn ang="0">
                  <a:pos x="1200" y="96"/>
                </a:cxn>
              </a:cxnLst>
              <a:rect l="0" t="0" r="r" b="b"/>
              <a:pathLst>
                <a:path w="1201" h="97">
                  <a:moveTo>
                    <a:pt x="0" y="0"/>
                  </a:moveTo>
                  <a:lnTo>
                    <a:pt x="624" y="0"/>
                  </a:lnTo>
                  <a:lnTo>
                    <a:pt x="528" y="96"/>
                  </a:lnTo>
                  <a:lnTo>
                    <a:pt x="1200" y="96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4109" name="Picture 1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5" y="1153"/>
              <a:ext cx="789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0" name="Picture 1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9" y="1153"/>
              <a:ext cx="789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1" name="Picture 1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13" y="1153"/>
              <a:ext cx="789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5360" name="Rectangle 16"/>
            <p:cNvSpPr>
              <a:spLocks noChangeArrowheads="1"/>
            </p:cNvSpPr>
            <p:nvPr/>
          </p:nvSpPr>
          <p:spPr bwMode="auto">
            <a:xfrm>
              <a:off x="1062" y="1413"/>
              <a:ext cx="19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1431" tIns="30362" rIns="21431" bIns="30362"/>
            <a:lstStyle/>
            <a:p>
              <a:pPr algn="ctr" defTabSz="1028700" eaLnBrk="0" hangingPunct="0">
                <a:lnSpc>
                  <a:spcPts val="2363"/>
                </a:lnSpc>
                <a:spcBef>
                  <a:spcPct val="0"/>
                </a:spcBef>
                <a:tabLst>
                  <a:tab pos="514350" algn="l"/>
                  <a:tab pos="1028700" algn="l"/>
                  <a:tab pos="1543050" algn="l"/>
                </a:tabLst>
                <a:defRPr/>
              </a:pPr>
              <a:r>
                <a:rPr lang="en-US" altLang="zh-CN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itchFamily="34" charset="0"/>
                </a:rPr>
                <a:t>A</a:t>
              </a:r>
            </a:p>
          </p:txBody>
        </p:sp>
        <p:sp>
          <p:nvSpPr>
            <p:cNvPr id="185361" name="Rectangle 17"/>
            <p:cNvSpPr>
              <a:spLocks noChangeArrowheads="1"/>
            </p:cNvSpPr>
            <p:nvPr/>
          </p:nvSpPr>
          <p:spPr bwMode="auto">
            <a:xfrm>
              <a:off x="2735" y="1413"/>
              <a:ext cx="19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1431" tIns="30362" rIns="21431" bIns="30362"/>
            <a:lstStyle/>
            <a:p>
              <a:pPr algn="ctr" defTabSz="1028700" eaLnBrk="0" hangingPunct="0">
                <a:lnSpc>
                  <a:spcPts val="2363"/>
                </a:lnSpc>
                <a:spcBef>
                  <a:spcPct val="0"/>
                </a:spcBef>
                <a:tabLst>
                  <a:tab pos="514350" algn="l"/>
                  <a:tab pos="1028700" algn="l"/>
                  <a:tab pos="1543050" algn="l"/>
                </a:tabLst>
                <a:defRPr/>
              </a:pPr>
              <a:r>
                <a:rPr lang="en-US" altLang="zh-CN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itchFamily="34" charset="0"/>
                </a:rPr>
                <a:t>B</a:t>
              </a:r>
            </a:p>
          </p:txBody>
        </p:sp>
        <p:sp>
          <p:nvSpPr>
            <p:cNvPr id="185362" name="Rectangle 18"/>
            <p:cNvSpPr>
              <a:spLocks noChangeArrowheads="1"/>
            </p:cNvSpPr>
            <p:nvPr/>
          </p:nvSpPr>
          <p:spPr bwMode="auto">
            <a:xfrm>
              <a:off x="4418" y="1413"/>
              <a:ext cx="19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1431" tIns="30362" rIns="21431" bIns="30362"/>
            <a:lstStyle/>
            <a:p>
              <a:pPr algn="ctr" defTabSz="1028700" eaLnBrk="0" hangingPunct="0">
                <a:lnSpc>
                  <a:spcPts val="2363"/>
                </a:lnSpc>
                <a:spcBef>
                  <a:spcPct val="0"/>
                </a:spcBef>
                <a:tabLst>
                  <a:tab pos="514350" algn="l"/>
                  <a:tab pos="1028700" algn="l"/>
                  <a:tab pos="1543050" algn="l"/>
                </a:tabLst>
                <a:defRPr/>
              </a:pPr>
              <a:r>
                <a:rPr lang="en-US" altLang="zh-CN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itchFamily="34" charset="0"/>
                </a:rPr>
                <a:t>C</a:t>
              </a: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auto">
            <a:xfrm>
              <a:off x="117" y="1094"/>
              <a:ext cx="78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1431" tIns="30362" rIns="21431" bIns="30362"/>
            <a:lstStyle/>
            <a:p>
              <a:pPr defTabSz="1028700" eaLnBrk="0" hangingPunct="0">
                <a:lnSpc>
                  <a:spcPts val="2363"/>
                </a:lnSpc>
                <a:spcBef>
                  <a:spcPct val="0"/>
                </a:spcBef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</a:rPr>
                <a:t>10.1.0.0</a:t>
              </a: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1764" y="1094"/>
              <a:ext cx="78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1431" tIns="30362" rIns="21431" bIns="30362"/>
            <a:lstStyle/>
            <a:p>
              <a:pPr defTabSz="1028700" eaLnBrk="0" hangingPunct="0">
                <a:lnSpc>
                  <a:spcPts val="2363"/>
                </a:lnSpc>
                <a:spcBef>
                  <a:spcPct val="0"/>
                </a:spcBef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</a:rPr>
                <a:t>10.2.0.0</a:t>
              </a: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auto">
            <a:xfrm>
              <a:off x="3321" y="1094"/>
              <a:ext cx="78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1431" tIns="30362" rIns="21431" bIns="30362"/>
            <a:lstStyle/>
            <a:p>
              <a:pPr defTabSz="1028700" eaLnBrk="0" hangingPunct="0">
                <a:lnSpc>
                  <a:spcPts val="2363"/>
                </a:lnSpc>
                <a:spcBef>
                  <a:spcPct val="0"/>
                </a:spcBef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</a:rPr>
                <a:t>10.3.0.0</a:t>
              </a: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auto">
            <a:xfrm>
              <a:off x="511" y="1421"/>
              <a:ext cx="28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>
                <a:spcBef>
                  <a:spcPct val="0"/>
                </a:spcBef>
              </a:pPr>
              <a:r>
                <a:rPr lang="en-US" altLang="zh-CN" sz="1600">
                  <a:latin typeface="Helvetica" pitchFamily="34" charset="0"/>
                </a:rPr>
                <a:t>E0</a:t>
              </a: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auto">
            <a:xfrm>
              <a:off x="1537" y="1421"/>
              <a:ext cx="28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>
                <a:spcBef>
                  <a:spcPct val="0"/>
                </a:spcBef>
              </a:pPr>
              <a:r>
                <a:rPr lang="en-US" altLang="zh-CN" sz="1600">
                  <a:latin typeface="Helvetica" pitchFamily="34" charset="0"/>
                </a:rPr>
                <a:t>S0</a:t>
              </a: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auto">
            <a:xfrm>
              <a:off x="2203" y="1463"/>
              <a:ext cx="28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>
                <a:spcBef>
                  <a:spcPct val="0"/>
                </a:spcBef>
              </a:pPr>
              <a:r>
                <a:rPr lang="en-US" altLang="zh-CN" sz="1600">
                  <a:latin typeface="Helvetica" pitchFamily="34" charset="0"/>
                </a:rPr>
                <a:t>S0</a:t>
              </a: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auto">
            <a:xfrm>
              <a:off x="3202" y="1463"/>
              <a:ext cx="28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>
                <a:spcBef>
                  <a:spcPct val="0"/>
                </a:spcBef>
              </a:pPr>
              <a:r>
                <a:rPr lang="en-US" altLang="zh-CN" sz="1600">
                  <a:latin typeface="Helvetica" pitchFamily="34" charset="0"/>
                </a:rPr>
                <a:t>S1</a:t>
              </a: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auto">
            <a:xfrm>
              <a:off x="3864" y="1463"/>
              <a:ext cx="28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>
                <a:spcBef>
                  <a:spcPct val="0"/>
                </a:spcBef>
              </a:pPr>
              <a:r>
                <a:rPr lang="en-US" altLang="zh-CN" sz="1600">
                  <a:latin typeface="Helvetica" pitchFamily="34" charset="0"/>
                </a:rPr>
                <a:t>S0</a:t>
              </a: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auto">
            <a:xfrm>
              <a:off x="4863" y="1463"/>
              <a:ext cx="28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>
                <a:spcBef>
                  <a:spcPct val="0"/>
                </a:spcBef>
              </a:pPr>
              <a:r>
                <a:rPr lang="en-US" altLang="zh-CN" sz="1600">
                  <a:latin typeface="Helvetica" pitchFamily="34" charset="0"/>
                </a:rPr>
                <a:t>E0</a:t>
              </a:r>
            </a:p>
          </p:txBody>
        </p:sp>
        <p:sp>
          <p:nvSpPr>
            <p:cNvPr id="185372" name="Rectangle 28"/>
            <p:cNvSpPr>
              <a:spLocks noChangeArrowheads="1"/>
            </p:cNvSpPr>
            <p:nvPr/>
          </p:nvSpPr>
          <p:spPr bwMode="auto">
            <a:xfrm>
              <a:off x="2134" y="2106"/>
              <a:ext cx="1282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latin typeface="Helvetica" pitchFamily="34" charset="0"/>
                </a:rPr>
                <a:t>Routing Table</a:t>
              </a:r>
            </a:p>
          </p:txBody>
        </p:sp>
        <p:sp>
          <p:nvSpPr>
            <p:cNvPr id="185373" name="Rectangle 29"/>
            <p:cNvSpPr>
              <a:spLocks noChangeArrowheads="1"/>
            </p:cNvSpPr>
            <p:nvPr/>
          </p:nvSpPr>
          <p:spPr bwMode="auto">
            <a:xfrm>
              <a:off x="2134" y="2318"/>
              <a:ext cx="544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latin typeface="Helvetica" pitchFamily="34" charset="0"/>
                </a:rPr>
                <a:t>10.2.0.0</a:t>
              </a:r>
            </a:p>
          </p:txBody>
        </p:sp>
        <p:sp>
          <p:nvSpPr>
            <p:cNvPr id="185374" name="Rectangle 30"/>
            <p:cNvSpPr>
              <a:spLocks noChangeArrowheads="1"/>
            </p:cNvSpPr>
            <p:nvPr/>
          </p:nvSpPr>
          <p:spPr bwMode="auto">
            <a:xfrm>
              <a:off x="2134" y="2534"/>
              <a:ext cx="544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latin typeface="Helvetica" pitchFamily="34" charset="0"/>
                </a:rPr>
                <a:t>10.3.0.0</a:t>
              </a:r>
            </a:p>
          </p:txBody>
        </p:sp>
        <p:sp>
          <p:nvSpPr>
            <p:cNvPr id="185375" name="Rectangle 31"/>
            <p:cNvSpPr>
              <a:spLocks noChangeArrowheads="1"/>
            </p:cNvSpPr>
            <p:nvPr/>
          </p:nvSpPr>
          <p:spPr bwMode="auto">
            <a:xfrm>
              <a:off x="2134" y="2751"/>
              <a:ext cx="544" cy="20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latin typeface="Helvetica" pitchFamily="34" charset="0"/>
                </a:rPr>
                <a:t> </a:t>
              </a:r>
            </a:p>
          </p:txBody>
        </p:sp>
        <p:sp>
          <p:nvSpPr>
            <p:cNvPr id="185376" name="Rectangle 32"/>
            <p:cNvSpPr>
              <a:spLocks noChangeArrowheads="1"/>
            </p:cNvSpPr>
            <p:nvPr/>
          </p:nvSpPr>
          <p:spPr bwMode="auto">
            <a:xfrm>
              <a:off x="2134" y="2966"/>
              <a:ext cx="544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</a:p>
          </p:txBody>
        </p:sp>
        <p:sp>
          <p:nvSpPr>
            <p:cNvPr id="185377" name="Rectangle 33"/>
            <p:cNvSpPr>
              <a:spLocks noChangeArrowheads="1"/>
            </p:cNvSpPr>
            <p:nvPr/>
          </p:nvSpPr>
          <p:spPr bwMode="auto">
            <a:xfrm>
              <a:off x="2669" y="2318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378" name="Rectangle 34"/>
            <p:cNvSpPr>
              <a:spLocks noChangeArrowheads="1"/>
            </p:cNvSpPr>
            <p:nvPr/>
          </p:nvSpPr>
          <p:spPr bwMode="auto">
            <a:xfrm>
              <a:off x="3047" y="2318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latin typeface="Helvetica" pitchFamily="34" charset="0"/>
                </a:rPr>
                <a:t>0</a:t>
              </a:r>
            </a:p>
          </p:txBody>
        </p:sp>
        <p:sp>
          <p:nvSpPr>
            <p:cNvPr id="185379" name="Rectangle 35"/>
            <p:cNvSpPr>
              <a:spLocks noChangeArrowheads="1"/>
            </p:cNvSpPr>
            <p:nvPr/>
          </p:nvSpPr>
          <p:spPr bwMode="auto">
            <a:xfrm>
              <a:off x="2669" y="2534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380" name="Rectangle 36"/>
            <p:cNvSpPr>
              <a:spLocks noChangeArrowheads="1"/>
            </p:cNvSpPr>
            <p:nvPr/>
          </p:nvSpPr>
          <p:spPr bwMode="auto">
            <a:xfrm>
              <a:off x="3047" y="2534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latin typeface="Helvetica" pitchFamily="34" charset="0"/>
                </a:rPr>
                <a:t>0</a:t>
              </a:r>
            </a:p>
          </p:txBody>
        </p:sp>
        <p:sp>
          <p:nvSpPr>
            <p:cNvPr id="185381" name="Rectangle 37"/>
            <p:cNvSpPr>
              <a:spLocks noChangeArrowheads="1"/>
            </p:cNvSpPr>
            <p:nvPr/>
          </p:nvSpPr>
          <p:spPr bwMode="auto">
            <a:xfrm>
              <a:off x="2669" y="2751"/>
              <a:ext cx="369" cy="20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382" name="Rectangle 38"/>
            <p:cNvSpPr>
              <a:spLocks noChangeArrowheads="1"/>
            </p:cNvSpPr>
            <p:nvPr/>
          </p:nvSpPr>
          <p:spPr bwMode="auto">
            <a:xfrm>
              <a:off x="3047" y="2751"/>
              <a:ext cx="369" cy="20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383" name="Rectangle 39"/>
            <p:cNvSpPr>
              <a:spLocks noChangeArrowheads="1"/>
            </p:cNvSpPr>
            <p:nvPr/>
          </p:nvSpPr>
          <p:spPr bwMode="auto">
            <a:xfrm>
              <a:off x="2669" y="2966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384" name="Rectangle 40"/>
            <p:cNvSpPr>
              <a:spLocks noChangeArrowheads="1"/>
            </p:cNvSpPr>
            <p:nvPr/>
          </p:nvSpPr>
          <p:spPr bwMode="auto">
            <a:xfrm>
              <a:off x="3047" y="2966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37" name="Group 41"/>
            <p:cNvGrpSpPr>
              <a:grpSpLocks/>
            </p:cNvGrpSpPr>
            <p:nvPr/>
          </p:nvGrpSpPr>
          <p:grpSpPr bwMode="auto">
            <a:xfrm>
              <a:off x="2683" y="2215"/>
              <a:ext cx="317" cy="970"/>
              <a:chOff x="2398" y="1880"/>
              <a:chExt cx="284" cy="862"/>
            </a:xfrm>
          </p:grpSpPr>
          <p:sp>
            <p:nvSpPr>
              <p:cNvPr id="4178" name="Rectangle 42"/>
              <p:cNvSpPr>
                <a:spLocks noChangeArrowheads="1"/>
              </p:cNvSpPr>
              <p:nvPr/>
            </p:nvSpPr>
            <p:spPr bwMode="auto">
              <a:xfrm>
                <a:off x="2405" y="1880"/>
                <a:ext cx="26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16532" tIns="58267" rIns="116532" bIns="58267">
                <a:spAutoFit/>
              </a:bodyPr>
              <a:lstStyle/>
              <a:p>
                <a:pPr defTabSz="1028700" eaLnBrk="0" hangingPunct="0">
                  <a:spcBef>
                    <a:spcPct val="0"/>
                  </a:spcBef>
                </a:pPr>
                <a:r>
                  <a:rPr lang="en-US" altLang="zh-CN" sz="1600">
                    <a:latin typeface="Helvetica" pitchFamily="34" charset="0"/>
                  </a:rPr>
                  <a:t>S0</a:t>
                </a:r>
              </a:p>
            </p:txBody>
          </p:sp>
          <p:sp>
            <p:nvSpPr>
              <p:cNvPr id="4179" name="Rectangle 43"/>
              <p:cNvSpPr>
                <a:spLocks noChangeArrowheads="1"/>
              </p:cNvSpPr>
              <p:nvPr/>
            </p:nvSpPr>
            <p:spPr bwMode="auto">
              <a:xfrm>
                <a:off x="2412" y="2078"/>
                <a:ext cx="270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16532" tIns="58267" rIns="116532" bIns="58267">
                <a:spAutoFit/>
              </a:bodyPr>
              <a:lstStyle/>
              <a:p>
                <a:pPr defTabSz="1028700" eaLnBrk="0" hangingPunct="0">
                  <a:spcBef>
                    <a:spcPct val="0"/>
                  </a:spcBef>
                </a:pPr>
                <a:r>
                  <a:rPr lang="en-US" altLang="zh-CN" sz="1600">
                    <a:latin typeface="Helvetica" pitchFamily="34" charset="0"/>
                  </a:rPr>
                  <a:t>S1</a:t>
                </a:r>
              </a:p>
            </p:txBody>
          </p:sp>
          <p:sp>
            <p:nvSpPr>
              <p:cNvPr id="4180" name="Rectangle 44"/>
              <p:cNvSpPr>
                <a:spLocks noChangeArrowheads="1"/>
              </p:cNvSpPr>
              <p:nvPr/>
            </p:nvSpPr>
            <p:spPr bwMode="auto">
              <a:xfrm>
                <a:off x="2398" y="2358"/>
                <a:ext cx="25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16532" tIns="58267" rIns="116532" bIns="58267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81" name="Rectangle 45"/>
              <p:cNvSpPr>
                <a:spLocks noChangeArrowheads="1"/>
              </p:cNvSpPr>
              <p:nvPr/>
            </p:nvSpPr>
            <p:spPr bwMode="auto">
              <a:xfrm>
                <a:off x="2398" y="2550"/>
                <a:ext cx="25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16532" tIns="58267" rIns="116532" bIns="58267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5390" name="Rectangle 46"/>
            <p:cNvSpPr>
              <a:spLocks noChangeArrowheads="1"/>
            </p:cNvSpPr>
            <p:nvPr/>
          </p:nvSpPr>
          <p:spPr bwMode="auto">
            <a:xfrm>
              <a:off x="3822" y="2106"/>
              <a:ext cx="1300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 dirty="0">
                  <a:latin typeface="Helvetica" pitchFamily="34" charset="0"/>
                </a:rPr>
                <a:t>Routing Table</a:t>
              </a:r>
            </a:p>
          </p:txBody>
        </p:sp>
        <p:sp>
          <p:nvSpPr>
            <p:cNvPr id="185391" name="Rectangle 47"/>
            <p:cNvSpPr>
              <a:spLocks noChangeArrowheads="1"/>
            </p:cNvSpPr>
            <p:nvPr/>
          </p:nvSpPr>
          <p:spPr bwMode="auto">
            <a:xfrm>
              <a:off x="3822" y="2318"/>
              <a:ext cx="544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latin typeface="Helvetica" pitchFamily="34" charset="0"/>
                </a:rPr>
                <a:t>10.3.0.0</a:t>
              </a:r>
            </a:p>
          </p:txBody>
        </p:sp>
        <p:sp>
          <p:nvSpPr>
            <p:cNvPr id="185392" name="Rectangle 48"/>
            <p:cNvSpPr>
              <a:spLocks noChangeArrowheads="1"/>
            </p:cNvSpPr>
            <p:nvPr/>
          </p:nvSpPr>
          <p:spPr bwMode="auto">
            <a:xfrm>
              <a:off x="4375" y="2318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41" name="Rectangle 49"/>
            <p:cNvSpPr>
              <a:spLocks noChangeArrowheads="1"/>
            </p:cNvSpPr>
            <p:nvPr/>
          </p:nvSpPr>
          <p:spPr bwMode="auto">
            <a:xfrm>
              <a:off x="4426" y="2214"/>
              <a:ext cx="28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>
                <a:spcBef>
                  <a:spcPct val="0"/>
                </a:spcBef>
              </a:pPr>
              <a:r>
                <a:rPr lang="en-US" altLang="zh-CN" sz="1600">
                  <a:latin typeface="Helvetica" pitchFamily="34" charset="0"/>
                </a:rPr>
                <a:t>S0</a:t>
              </a:r>
            </a:p>
          </p:txBody>
        </p:sp>
        <p:sp>
          <p:nvSpPr>
            <p:cNvPr id="185394" name="Rectangle 50"/>
            <p:cNvSpPr>
              <a:spLocks noChangeArrowheads="1"/>
            </p:cNvSpPr>
            <p:nvPr/>
          </p:nvSpPr>
          <p:spPr bwMode="auto">
            <a:xfrm>
              <a:off x="4753" y="2318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latin typeface="Helvetica" pitchFamily="34" charset="0"/>
                </a:rPr>
                <a:t>0</a:t>
              </a:r>
            </a:p>
          </p:txBody>
        </p:sp>
        <p:sp>
          <p:nvSpPr>
            <p:cNvPr id="185395" name="Rectangle 51"/>
            <p:cNvSpPr>
              <a:spLocks noChangeArrowheads="1"/>
            </p:cNvSpPr>
            <p:nvPr/>
          </p:nvSpPr>
          <p:spPr bwMode="auto">
            <a:xfrm>
              <a:off x="3822" y="2534"/>
              <a:ext cx="544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latin typeface="Helvetica" pitchFamily="34" charset="0"/>
                </a:rPr>
                <a:t>10.4.0.0</a:t>
              </a:r>
            </a:p>
          </p:txBody>
        </p:sp>
        <p:sp>
          <p:nvSpPr>
            <p:cNvPr id="185396" name="Rectangle 52"/>
            <p:cNvSpPr>
              <a:spLocks noChangeArrowheads="1"/>
            </p:cNvSpPr>
            <p:nvPr/>
          </p:nvSpPr>
          <p:spPr bwMode="auto">
            <a:xfrm>
              <a:off x="4375" y="2534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45" name="Rectangle 53"/>
            <p:cNvSpPr>
              <a:spLocks noChangeArrowheads="1"/>
            </p:cNvSpPr>
            <p:nvPr/>
          </p:nvSpPr>
          <p:spPr bwMode="auto">
            <a:xfrm>
              <a:off x="4426" y="2438"/>
              <a:ext cx="28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>
                <a:spcBef>
                  <a:spcPct val="0"/>
                </a:spcBef>
              </a:pPr>
              <a:r>
                <a:rPr lang="en-US" altLang="zh-CN" sz="1600">
                  <a:latin typeface="Helvetica" pitchFamily="34" charset="0"/>
                </a:rPr>
                <a:t>E0</a:t>
              </a:r>
            </a:p>
          </p:txBody>
        </p:sp>
        <p:sp>
          <p:nvSpPr>
            <p:cNvPr id="185398" name="Rectangle 54"/>
            <p:cNvSpPr>
              <a:spLocks noChangeArrowheads="1"/>
            </p:cNvSpPr>
            <p:nvPr/>
          </p:nvSpPr>
          <p:spPr bwMode="auto">
            <a:xfrm>
              <a:off x="4753" y="2534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latin typeface="Helvetica" pitchFamily="34" charset="0"/>
                </a:rPr>
                <a:t>0</a:t>
              </a:r>
            </a:p>
          </p:txBody>
        </p:sp>
        <p:sp>
          <p:nvSpPr>
            <p:cNvPr id="185399" name="Rectangle 55"/>
            <p:cNvSpPr>
              <a:spLocks noChangeArrowheads="1"/>
            </p:cNvSpPr>
            <p:nvPr/>
          </p:nvSpPr>
          <p:spPr bwMode="auto">
            <a:xfrm>
              <a:off x="3822" y="2751"/>
              <a:ext cx="544" cy="20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48" name="Group 56"/>
            <p:cNvGrpSpPr>
              <a:grpSpLocks/>
            </p:cNvGrpSpPr>
            <p:nvPr/>
          </p:nvGrpSpPr>
          <p:grpSpPr bwMode="auto">
            <a:xfrm>
              <a:off x="4375" y="2743"/>
              <a:ext cx="369" cy="215"/>
              <a:chOff x="3860" y="2358"/>
              <a:chExt cx="328" cy="192"/>
            </a:xfrm>
          </p:grpSpPr>
          <p:sp>
            <p:nvSpPr>
              <p:cNvPr id="4176" name="Rectangle 57"/>
              <p:cNvSpPr>
                <a:spLocks noChangeArrowheads="1"/>
              </p:cNvSpPr>
              <p:nvPr/>
            </p:nvSpPr>
            <p:spPr bwMode="auto">
              <a:xfrm>
                <a:off x="3860" y="2359"/>
                <a:ext cx="328" cy="1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7" name="Rectangle 58"/>
              <p:cNvSpPr>
                <a:spLocks noChangeArrowheads="1"/>
              </p:cNvSpPr>
              <p:nvPr/>
            </p:nvSpPr>
            <p:spPr bwMode="auto">
              <a:xfrm>
                <a:off x="3894" y="2358"/>
                <a:ext cx="25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403" name="Rectangle 59"/>
            <p:cNvSpPr>
              <a:spLocks noChangeArrowheads="1"/>
            </p:cNvSpPr>
            <p:nvPr/>
          </p:nvSpPr>
          <p:spPr bwMode="auto">
            <a:xfrm>
              <a:off x="3822" y="2966"/>
              <a:ext cx="544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50" name="Group 60"/>
            <p:cNvGrpSpPr>
              <a:grpSpLocks/>
            </p:cNvGrpSpPr>
            <p:nvPr/>
          </p:nvGrpSpPr>
          <p:grpSpPr bwMode="auto">
            <a:xfrm>
              <a:off x="4370" y="2966"/>
              <a:ext cx="374" cy="218"/>
              <a:chOff x="3856" y="2548"/>
              <a:chExt cx="332" cy="194"/>
            </a:xfrm>
          </p:grpSpPr>
          <p:sp>
            <p:nvSpPr>
              <p:cNvPr id="185405" name="Rectangle 61"/>
              <p:cNvSpPr>
                <a:spLocks noChangeArrowheads="1"/>
              </p:cNvSpPr>
              <p:nvPr/>
            </p:nvSpPr>
            <p:spPr bwMode="auto">
              <a:xfrm>
                <a:off x="3856" y="2548"/>
                <a:ext cx="332" cy="183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75" name="Rectangle 62"/>
              <p:cNvSpPr>
                <a:spLocks noChangeArrowheads="1"/>
              </p:cNvSpPr>
              <p:nvPr/>
            </p:nvSpPr>
            <p:spPr bwMode="auto">
              <a:xfrm>
                <a:off x="3902" y="2550"/>
                <a:ext cx="25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407" name="Rectangle 63"/>
            <p:cNvSpPr>
              <a:spLocks noChangeArrowheads="1"/>
            </p:cNvSpPr>
            <p:nvPr/>
          </p:nvSpPr>
          <p:spPr bwMode="auto">
            <a:xfrm>
              <a:off x="4753" y="2751"/>
              <a:ext cx="369" cy="20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408" name="Rectangle 64"/>
            <p:cNvSpPr>
              <a:spLocks noChangeArrowheads="1"/>
            </p:cNvSpPr>
            <p:nvPr/>
          </p:nvSpPr>
          <p:spPr bwMode="auto">
            <a:xfrm>
              <a:off x="4753" y="2966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409" name="Rectangle 65"/>
            <p:cNvSpPr>
              <a:spLocks noChangeArrowheads="1"/>
            </p:cNvSpPr>
            <p:nvPr/>
          </p:nvSpPr>
          <p:spPr bwMode="auto">
            <a:xfrm>
              <a:off x="468" y="2099"/>
              <a:ext cx="1281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latin typeface="Helvetica" pitchFamily="34" charset="0"/>
                </a:rPr>
                <a:t>Routing Table</a:t>
              </a:r>
            </a:p>
          </p:txBody>
        </p:sp>
        <p:sp>
          <p:nvSpPr>
            <p:cNvPr id="185410" name="Rectangle 66"/>
            <p:cNvSpPr>
              <a:spLocks noChangeArrowheads="1"/>
            </p:cNvSpPr>
            <p:nvPr/>
          </p:nvSpPr>
          <p:spPr bwMode="auto">
            <a:xfrm>
              <a:off x="468" y="2311"/>
              <a:ext cx="543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 dirty="0">
                  <a:latin typeface="Helvetica" pitchFamily="34" charset="0"/>
                </a:rPr>
                <a:t>10.1.0.0</a:t>
              </a:r>
            </a:p>
          </p:txBody>
        </p:sp>
        <p:sp>
          <p:nvSpPr>
            <p:cNvPr id="185411" name="Rectangle 67"/>
            <p:cNvSpPr>
              <a:spLocks noChangeArrowheads="1"/>
            </p:cNvSpPr>
            <p:nvPr/>
          </p:nvSpPr>
          <p:spPr bwMode="auto">
            <a:xfrm>
              <a:off x="468" y="2529"/>
              <a:ext cx="543" cy="20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 dirty="0">
                  <a:latin typeface="Helvetica" pitchFamily="34" charset="0"/>
                </a:rPr>
                <a:t>10.2.0.0</a:t>
              </a:r>
            </a:p>
          </p:txBody>
        </p:sp>
        <p:sp>
          <p:nvSpPr>
            <p:cNvPr id="185412" name="Rectangle 68"/>
            <p:cNvSpPr>
              <a:spLocks noChangeArrowheads="1"/>
            </p:cNvSpPr>
            <p:nvPr/>
          </p:nvSpPr>
          <p:spPr bwMode="auto">
            <a:xfrm>
              <a:off x="468" y="2744"/>
              <a:ext cx="543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</a:p>
          </p:txBody>
        </p:sp>
        <p:sp>
          <p:nvSpPr>
            <p:cNvPr id="185413" name="Rectangle 69"/>
            <p:cNvSpPr>
              <a:spLocks noChangeArrowheads="1"/>
            </p:cNvSpPr>
            <p:nvPr/>
          </p:nvSpPr>
          <p:spPr bwMode="auto">
            <a:xfrm>
              <a:off x="468" y="2960"/>
              <a:ext cx="543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414" name="Rectangle 70"/>
            <p:cNvSpPr>
              <a:spLocks noChangeArrowheads="1"/>
            </p:cNvSpPr>
            <p:nvPr/>
          </p:nvSpPr>
          <p:spPr bwMode="auto">
            <a:xfrm>
              <a:off x="1004" y="2310"/>
              <a:ext cx="369" cy="20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59" name="Group 71"/>
            <p:cNvGrpSpPr>
              <a:grpSpLocks/>
            </p:cNvGrpSpPr>
            <p:nvPr/>
          </p:nvGrpSpPr>
          <p:grpSpPr bwMode="auto">
            <a:xfrm>
              <a:off x="1004" y="2215"/>
              <a:ext cx="369" cy="961"/>
              <a:chOff x="892" y="1880"/>
              <a:chExt cx="328" cy="854"/>
            </a:xfrm>
          </p:grpSpPr>
          <p:sp>
            <p:nvSpPr>
              <p:cNvPr id="185416" name="Rectangle 72"/>
              <p:cNvSpPr>
                <a:spLocks noChangeArrowheads="1"/>
              </p:cNvSpPr>
              <p:nvPr/>
            </p:nvSpPr>
            <p:spPr bwMode="auto">
              <a:xfrm>
                <a:off x="892" y="2156"/>
                <a:ext cx="328" cy="1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131099" tIns="65550" rIns="131099" bIns="6555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5417" name="Rectangle 73"/>
              <p:cNvSpPr>
                <a:spLocks noChangeArrowheads="1"/>
              </p:cNvSpPr>
              <p:nvPr/>
            </p:nvSpPr>
            <p:spPr bwMode="auto">
              <a:xfrm>
                <a:off x="892" y="2349"/>
                <a:ext cx="328" cy="1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131099" tIns="65550" rIns="131099" bIns="6555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5418" name="Rectangle 74"/>
              <p:cNvSpPr>
                <a:spLocks noChangeArrowheads="1"/>
              </p:cNvSpPr>
              <p:nvPr/>
            </p:nvSpPr>
            <p:spPr bwMode="auto">
              <a:xfrm>
                <a:off x="892" y="2540"/>
                <a:ext cx="328" cy="1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131099" tIns="65550" rIns="131099" bIns="6555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4169" name="Group 75"/>
              <p:cNvGrpSpPr>
                <a:grpSpLocks/>
              </p:cNvGrpSpPr>
              <p:nvPr/>
            </p:nvGrpSpPr>
            <p:grpSpPr bwMode="auto">
              <a:xfrm>
                <a:off x="910" y="1880"/>
                <a:ext cx="286" cy="854"/>
                <a:chOff x="910" y="1880"/>
                <a:chExt cx="286" cy="854"/>
              </a:xfrm>
            </p:grpSpPr>
            <p:sp>
              <p:nvSpPr>
                <p:cNvPr id="4170" name="Rectangle 76"/>
                <p:cNvSpPr>
                  <a:spLocks noChangeArrowheads="1"/>
                </p:cNvSpPr>
                <p:nvPr/>
              </p:nvSpPr>
              <p:spPr bwMode="auto">
                <a:xfrm>
                  <a:off x="910" y="1880"/>
                  <a:ext cx="286" cy="3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131099" tIns="65550" rIns="131099" bIns="65550">
                  <a:spAutoFit/>
                </a:bodyPr>
                <a:lstStyle/>
                <a:p>
                  <a:pPr defTabSz="1028700" eaLnBrk="0" hangingPunct="0">
                    <a:spcBef>
                      <a:spcPct val="0"/>
                    </a:spcBef>
                  </a:pPr>
                  <a:r>
                    <a:rPr lang="en-US" altLang="zh-CN" sz="1600" dirty="0">
                      <a:latin typeface="Helvetica" pitchFamily="34" charset="0"/>
                    </a:rPr>
                    <a:t>E0</a:t>
                  </a:r>
                </a:p>
              </p:txBody>
            </p:sp>
            <p:sp>
              <p:nvSpPr>
                <p:cNvPr id="4171" name="Rectangle 77"/>
                <p:cNvSpPr>
                  <a:spLocks noChangeArrowheads="1"/>
                </p:cNvSpPr>
                <p:nvPr/>
              </p:nvSpPr>
              <p:spPr bwMode="auto">
                <a:xfrm>
                  <a:off x="910" y="2078"/>
                  <a:ext cx="286" cy="3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131099" tIns="65550" rIns="131099" bIns="65550">
                  <a:spAutoFit/>
                </a:bodyPr>
                <a:lstStyle/>
                <a:p>
                  <a:pPr defTabSz="1028700" eaLnBrk="0" hangingPunct="0">
                    <a:spcBef>
                      <a:spcPct val="0"/>
                    </a:spcBef>
                  </a:pPr>
                  <a:r>
                    <a:rPr lang="en-US" altLang="zh-CN" sz="1600" dirty="0">
                      <a:latin typeface="Helvetica" pitchFamily="34" charset="0"/>
                    </a:rPr>
                    <a:t>S0</a:t>
                  </a:r>
                </a:p>
              </p:txBody>
            </p:sp>
            <p:sp>
              <p:nvSpPr>
                <p:cNvPr id="4172" name="Rectangle 78"/>
                <p:cNvSpPr>
                  <a:spLocks noChangeArrowheads="1"/>
                </p:cNvSpPr>
                <p:nvPr/>
              </p:nvSpPr>
              <p:spPr bwMode="auto">
                <a:xfrm>
                  <a:off x="926" y="2351"/>
                  <a:ext cx="179" cy="3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131099" tIns="65550" rIns="131099" bIns="65550">
                  <a:spAutoFit/>
                </a:bodyPr>
                <a:lstStyle/>
                <a:p>
                  <a:pPr defTabSz="1028700" eaLnBrk="0" hangingPunct="0">
                    <a:spcBef>
                      <a:spcPct val="0"/>
                    </a:spcBef>
                  </a:pPr>
                  <a:r>
                    <a:rPr lang="en-US" altLang="zh-CN" sz="1600">
                      <a:solidFill>
                        <a:schemeClr val="accent2"/>
                      </a:solidFill>
                      <a:latin typeface="Helvetica" pitchFamily="34" charset="0"/>
                    </a:rPr>
                    <a:t> </a:t>
                  </a:r>
                </a:p>
              </p:txBody>
            </p:sp>
            <p:sp>
              <p:nvSpPr>
                <p:cNvPr id="4173" name="Rectangle 79"/>
                <p:cNvSpPr>
                  <a:spLocks noChangeArrowheads="1"/>
                </p:cNvSpPr>
                <p:nvPr/>
              </p:nvSpPr>
              <p:spPr bwMode="auto">
                <a:xfrm>
                  <a:off x="926" y="2542"/>
                  <a:ext cx="25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131099" tIns="65550" rIns="131099" bIns="6555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5424" name="Rectangle 80"/>
            <p:cNvSpPr>
              <a:spLocks noChangeArrowheads="1"/>
            </p:cNvSpPr>
            <p:nvPr/>
          </p:nvSpPr>
          <p:spPr bwMode="auto">
            <a:xfrm>
              <a:off x="1387" y="2288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425" name="Rectangle 81"/>
            <p:cNvSpPr>
              <a:spLocks noChangeArrowheads="1"/>
            </p:cNvSpPr>
            <p:nvPr/>
          </p:nvSpPr>
          <p:spPr bwMode="auto">
            <a:xfrm>
              <a:off x="1382" y="2525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426" name="Rectangle 82"/>
            <p:cNvSpPr>
              <a:spLocks noChangeArrowheads="1"/>
            </p:cNvSpPr>
            <p:nvPr/>
          </p:nvSpPr>
          <p:spPr bwMode="auto">
            <a:xfrm>
              <a:off x="1382" y="2741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103584" tIns="51793" rIns="103584" bIns="51793" anchor="ctr"/>
            <a:lstStyle/>
            <a:p>
              <a:pPr algn="ctr" defTabSz="1028700" eaLnBrk="0" hangingPunct="0">
                <a:lnSpc>
                  <a:spcPts val="2025"/>
                </a:lnSpc>
                <a:spcBef>
                  <a:spcPct val="0"/>
                </a:spcBef>
                <a:tabLst>
                  <a:tab pos="190500" algn="ctr"/>
                  <a:tab pos="1419225" algn="ctr"/>
                </a:tabLst>
                <a:defRPr/>
              </a:pPr>
              <a:r>
                <a:rPr lang="en-US" altLang="zh-CN" sz="160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</a:p>
          </p:txBody>
        </p:sp>
        <p:sp>
          <p:nvSpPr>
            <p:cNvPr id="185427" name="Rectangle 83"/>
            <p:cNvSpPr>
              <a:spLocks noChangeArrowheads="1"/>
            </p:cNvSpPr>
            <p:nvPr/>
          </p:nvSpPr>
          <p:spPr bwMode="auto">
            <a:xfrm>
              <a:off x="1382" y="2956"/>
              <a:ext cx="369" cy="20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64" name="Rectangle 84"/>
            <p:cNvSpPr>
              <a:spLocks noChangeArrowheads="1"/>
            </p:cNvSpPr>
            <p:nvPr/>
          </p:nvSpPr>
          <p:spPr bwMode="auto">
            <a:xfrm>
              <a:off x="1432" y="2214"/>
              <a:ext cx="201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84" tIns="51793" rIns="103584" bIns="51793">
              <a:spAutoFit/>
            </a:bodyPr>
            <a:lstStyle/>
            <a:p>
              <a:pPr defTabSz="1028700" eaLnBrk="0" hangingPunct="0">
                <a:lnSpc>
                  <a:spcPts val="2025"/>
                </a:lnSpc>
                <a:spcBef>
                  <a:spcPct val="0"/>
                </a:spcBef>
              </a:pPr>
              <a:r>
                <a:rPr lang="en-US" altLang="zh-CN" sz="1600">
                  <a:latin typeface="Helvetica" pitchFamily="34" charset="0"/>
                </a:rPr>
                <a:t>0</a:t>
              </a:r>
            </a:p>
          </p:txBody>
        </p:sp>
        <p:sp>
          <p:nvSpPr>
            <p:cNvPr id="4165" name="Rectangle 85"/>
            <p:cNvSpPr>
              <a:spLocks noChangeArrowheads="1"/>
            </p:cNvSpPr>
            <p:nvPr/>
          </p:nvSpPr>
          <p:spPr bwMode="auto">
            <a:xfrm>
              <a:off x="1432" y="2438"/>
              <a:ext cx="201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584" tIns="51793" rIns="103584" bIns="51793">
              <a:spAutoFit/>
            </a:bodyPr>
            <a:lstStyle/>
            <a:p>
              <a:pPr defTabSz="1028700" eaLnBrk="0" hangingPunct="0">
                <a:lnSpc>
                  <a:spcPts val="2025"/>
                </a:lnSpc>
                <a:spcBef>
                  <a:spcPct val="0"/>
                </a:spcBef>
              </a:pPr>
              <a:r>
                <a:rPr lang="en-US" altLang="zh-CN" sz="1600">
                  <a:latin typeface="Helvetica" pitchFamily="34" charset="0"/>
                </a:rPr>
                <a:t>0</a:t>
              </a:r>
            </a:p>
          </p:txBody>
        </p:sp>
      </p:grpSp>
      <p:sp>
        <p:nvSpPr>
          <p:cNvPr id="4101" name="Rectangle 86"/>
          <p:cNvSpPr>
            <a:spLocks noChangeArrowheads="1"/>
          </p:cNvSpPr>
          <p:nvPr/>
        </p:nvSpPr>
        <p:spPr bwMode="auto">
          <a:xfrm>
            <a:off x="302022" y="3604931"/>
            <a:ext cx="14620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路由表实例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静态路由器配置实例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784"/>
            <a:ext cx="8748712" cy="5040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R2#show 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interface brief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Interface                  IP-Address      OK? Method Status                Protocol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FastEthernet0/0                3.0.0.5         YES manual up                    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up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FastEthernet0/1            2.0.0.8         YES manual up                    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up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R2#show 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route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Codes: C - connected, S - static, R - RIP, M - mobile, B - BGP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D - EIGRP, EX - EIGRP external, O - OSPF, IA - OSPF inter area 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N1 - OSPF NSSA external type 1, N2 - OSPF NSSA external type 2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E1 - OSPF external type 1, E2 - OSPF external type 2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IS-IS, 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su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IS-IS summary, L1 - IS-IS level-1, L2 - IS-IS level-2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ia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IS-IS inter area, * - candidate default, U - per-user static route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o - ODR, P - periodic downloaded static route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    1.0.0.0/8 [1/0] via 2.0.0.5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    2.0.0.0/8 is directly connected, FastEthernet0/1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    3.0.0.0/8 is directly connected, FastEthernet0/0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b="1" dirty="0" smtClean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1600" dirty="0" smtClean="0"/>
          </a:p>
          <a:p>
            <a:pPr>
              <a:lnSpc>
                <a:spcPct val="80000"/>
              </a:lnSpc>
            </a:pPr>
            <a:endParaRPr lang="en-US" altLang="zh-CN" sz="1600" dirty="0" smtClean="0"/>
          </a:p>
          <a:p>
            <a:pPr>
              <a:lnSpc>
                <a:spcPct val="80000"/>
              </a:lnSpc>
            </a:pPr>
            <a:endParaRPr lang="en-US" altLang="zh-CN" sz="800" dirty="0" smtClean="0"/>
          </a:p>
        </p:txBody>
      </p:sp>
    </p:spTree>
  </p:cSld>
  <p:clrMapOvr>
    <a:masterClrMapping/>
  </p:clrMapOvr>
  <p:transition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828"/>
            <a:ext cx="8229600" cy="1143000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特殊的静态路由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------</a:t>
            </a:r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默认路由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1330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默认路由命令格式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800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IP </a:t>
            </a:r>
            <a:r>
              <a:rPr lang="en-US" altLang="zh-CN" sz="2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route 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目标网段 子网掩码本地端口</a:t>
            </a:r>
            <a:r>
              <a:rPr lang="en-US" altLang="zh-CN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</a:t>
            </a:r>
            <a:r>
              <a:rPr lang="zh-CN" altLang="en-US" sz="2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跳端口地址</a:t>
            </a:r>
            <a:endParaRPr lang="en-US" altLang="zh-CN" sz="28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目标网段固定为：</a:t>
            </a:r>
            <a:r>
              <a:rPr lang="en-US" altLang="zh-CN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0.0.0.0</a:t>
            </a: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子网掩码固定为：</a:t>
            </a:r>
            <a:r>
              <a:rPr lang="en-US" altLang="zh-CN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0.0.0.0</a:t>
            </a: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标准格式：</a:t>
            </a:r>
            <a:r>
              <a:rPr lang="en-US" altLang="zh-CN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 route 0.0.0.0 0.0.0.0  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本地端口</a:t>
            </a:r>
            <a:r>
              <a:rPr lang="en-US" altLang="zh-CN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下一条  </a:t>
            </a:r>
            <a:r>
              <a:rPr lang="en-US" altLang="zh-CN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</a:t>
            </a:r>
            <a:endParaRPr lang="en-US" altLang="zh-CN" sz="28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360117"/>
      </p:ext>
    </p:extLst>
  </p:cSld>
  <p:clrMapOvr>
    <a:masterClrMapping/>
  </p:clrMapOvr>
  <p:transition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静态路由器配置实例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340768"/>
            <a:ext cx="867727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278"/>
      </p:ext>
    </p:extLst>
  </p:cSld>
  <p:clrMapOvr>
    <a:masterClrMapping/>
  </p:clrMapOvr>
  <p:transition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b="1" dirty="0" err="1">
                <a:solidFill>
                  <a:srgbClr val="990000"/>
                </a:solidFill>
              </a:rPr>
              <a:t>Router#show</a:t>
            </a:r>
            <a:r>
              <a:rPr lang="en-US" altLang="zh-CN" sz="1400" b="1" dirty="0">
                <a:solidFill>
                  <a:srgbClr val="990000"/>
                </a:solidFill>
              </a:rPr>
              <a:t> </a:t>
            </a:r>
            <a:r>
              <a:rPr lang="en-US" altLang="zh-CN" sz="1400" b="1" dirty="0" err="1">
                <a:solidFill>
                  <a:srgbClr val="990000"/>
                </a:solidFill>
              </a:rPr>
              <a:t>ip</a:t>
            </a:r>
            <a:r>
              <a:rPr lang="en-US" altLang="zh-CN" sz="1400" b="1" dirty="0">
                <a:solidFill>
                  <a:srgbClr val="990000"/>
                </a:solidFill>
              </a:rPr>
              <a:t> interface brief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Interface              IP-Address      OK? Method Status                </a:t>
            </a:r>
            <a:r>
              <a:rPr lang="en-US" altLang="zh-CN" sz="1400" b="1" dirty="0" smtClean="0">
                <a:solidFill>
                  <a:srgbClr val="990000"/>
                </a:solidFill>
              </a:rPr>
              <a:t>Protocol </a:t>
            </a:r>
            <a:endParaRPr lang="en-US" altLang="zh-CN" sz="14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FastEthernet0/0        20.0.0.3        YES manual up                    </a:t>
            </a:r>
            <a:r>
              <a:rPr lang="en-US" altLang="zh-CN" sz="1400" b="1" dirty="0" err="1" smtClean="0">
                <a:solidFill>
                  <a:srgbClr val="990000"/>
                </a:solidFill>
              </a:rPr>
              <a:t>up</a:t>
            </a:r>
            <a:endParaRPr lang="en-US" altLang="zh-CN" sz="14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FastEthernet0/1        30.0.0.2        YES manual up                    </a:t>
            </a:r>
            <a:r>
              <a:rPr lang="en-US" altLang="zh-CN" sz="1400" b="1" dirty="0" err="1" smtClean="0">
                <a:solidFill>
                  <a:srgbClr val="990000"/>
                </a:solidFill>
              </a:rPr>
              <a:t>up</a:t>
            </a:r>
            <a:endParaRPr lang="en-US" altLang="zh-CN" sz="14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Vlan1                  unassigned      YES unset  administratively down </a:t>
            </a:r>
            <a:r>
              <a:rPr lang="en-US" altLang="zh-CN" sz="1400" b="1" dirty="0" err="1">
                <a:solidFill>
                  <a:srgbClr val="990000"/>
                </a:solidFill>
              </a:rPr>
              <a:t>down</a:t>
            </a:r>
            <a:endParaRPr lang="en-US" altLang="zh-CN" sz="14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en-US" altLang="zh-CN" sz="14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dirty="0" err="1" smtClean="0">
                <a:solidFill>
                  <a:srgbClr val="990000"/>
                </a:solidFill>
              </a:rPr>
              <a:t>Router#show</a:t>
            </a:r>
            <a:r>
              <a:rPr lang="en-US" altLang="zh-CN" sz="1400" b="1" dirty="0" smtClean="0">
                <a:solidFill>
                  <a:srgbClr val="990000"/>
                </a:solidFill>
              </a:rPr>
              <a:t> </a:t>
            </a:r>
            <a:r>
              <a:rPr lang="en-US" altLang="zh-CN" sz="1400" b="1" dirty="0" err="1">
                <a:solidFill>
                  <a:srgbClr val="990000"/>
                </a:solidFill>
              </a:rPr>
              <a:t>ip</a:t>
            </a:r>
            <a:r>
              <a:rPr lang="en-US" altLang="zh-CN" sz="1400" b="1" dirty="0">
                <a:solidFill>
                  <a:srgbClr val="990000"/>
                </a:solidFill>
              </a:rPr>
              <a:t> route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Codes: C - connected, S - static, I - IGRP, R - RIP, M - mobile, B - BGP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       D - EIGRP, EX - EIGRP external, O - OSPF, IA - OSPF inter area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       N1 - OSPF NSSA external type 1, N2 - OSPF NSSA external type 2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       E1 - OSPF external type 1, E2 - OSPF external type 2, E - EGP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       </a:t>
            </a:r>
            <a:r>
              <a:rPr lang="en-US" altLang="zh-CN" sz="1400" b="1" dirty="0" err="1">
                <a:solidFill>
                  <a:srgbClr val="990000"/>
                </a:solidFill>
              </a:rPr>
              <a:t>i</a:t>
            </a:r>
            <a:r>
              <a:rPr lang="en-US" altLang="zh-CN" sz="1400" b="1" dirty="0">
                <a:solidFill>
                  <a:srgbClr val="990000"/>
                </a:solidFill>
              </a:rPr>
              <a:t> - IS-IS, L1 - IS-IS level-1, L2 - IS-IS level-2, </a:t>
            </a:r>
            <a:r>
              <a:rPr lang="en-US" altLang="zh-CN" sz="1400" b="1" dirty="0" err="1">
                <a:solidFill>
                  <a:srgbClr val="990000"/>
                </a:solidFill>
              </a:rPr>
              <a:t>ia</a:t>
            </a:r>
            <a:r>
              <a:rPr lang="en-US" altLang="zh-CN" sz="1400" b="1" dirty="0">
                <a:solidFill>
                  <a:srgbClr val="990000"/>
                </a:solidFill>
              </a:rPr>
              <a:t> - IS-IS inter area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       * - candidate default, U - per-user static route, o - ODR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       P - periodic downloaded static </a:t>
            </a:r>
            <a:r>
              <a:rPr lang="en-US" altLang="zh-CN" sz="1400" b="1" dirty="0" smtClean="0">
                <a:solidFill>
                  <a:srgbClr val="990000"/>
                </a:solidFill>
              </a:rPr>
              <a:t>route</a:t>
            </a:r>
            <a:endParaRPr lang="en-US" altLang="zh-CN" sz="14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Gateway of last resort is not set</a:t>
            </a:r>
          </a:p>
          <a:p>
            <a:pPr marL="0" indent="0">
              <a:buNone/>
            </a:pPr>
            <a:r>
              <a:rPr lang="en-US" altLang="zh-CN" sz="1400" b="1" dirty="0" smtClean="0">
                <a:solidFill>
                  <a:srgbClr val="990000"/>
                </a:solidFill>
              </a:rPr>
              <a:t>S    </a:t>
            </a:r>
            <a:r>
              <a:rPr lang="en-US" altLang="zh-CN" sz="1400" b="1" dirty="0">
                <a:solidFill>
                  <a:srgbClr val="990000"/>
                </a:solidFill>
              </a:rPr>
              <a:t>10.0.0.0/8 is directly connected, FastEthernet0/0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C    20.0.0.0/8 is directly connected, FastEthernet0/0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C    30.0.0.0/8 is directly connected, FastEthernet0/1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90000"/>
                </a:solidFill>
              </a:rPr>
              <a:t>S    40.0.0.0/8 is directly connected, FastEthernet0/1</a:t>
            </a:r>
          </a:p>
          <a:p>
            <a:pPr marL="0" indent="0">
              <a:buNone/>
            </a:pPr>
            <a:endParaRPr lang="zh-CN" altLang="en-US" sz="1600" b="1" dirty="0">
              <a:solidFill>
                <a:srgbClr val="99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959" y="-171400"/>
            <a:ext cx="8229600" cy="1143000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静态路由器配置实例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1520" y="102958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990000"/>
                </a:solidFill>
              </a:rPr>
              <a:t>Router1</a:t>
            </a:r>
            <a:r>
              <a:rPr lang="zh-CN" altLang="en-US" sz="1800" dirty="0" smtClean="0">
                <a:solidFill>
                  <a:srgbClr val="990000"/>
                </a:solidFill>
              </a:rPr>
              <a:t>配置查看</a:t>
            </a:r>
            <a:endParaRPr lang="zh-CN" altLang="en-US" sz="1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60495"/>
      </p:ext>
    </p:extLst>
  </p:cSld>
  <p:clrMapOvr>
    <a:masterClrMapping/>
  </p:clrMapOvr>
  <p:transition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990000"/>
                </a:solidFill>
                <a:ea typeface="华文楷体" pitchFamily="2" charset="-122"/>
              </a:rPr>
              <a:t>作业内容与要求</a:t>
            </a:r>
            <a:endParaRPr lang="zh-CN" altLang="en-US" sz="4800" b="1" dirty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5892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1</a:t>
            </a:r>
            <a:r>
              <a:rPr lang="en-US" altLang="zh-CN" b="1" dirty="0" smtClean="0">
                <a:solidFill>
                  <a:srgbClr val="990000"/>
                </a:solidFill>
                <a:ea typeface="华文楷体" pitchFamily="2" charset="-122"/>
              </a:rPr>
              <a:t>.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理解并熟练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掌握路由器的</a:t>
            </a: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IOS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操作命令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；</a:t>
            </a:r>
            <a:endParaRPr lang="en-US" altLang="zh-CN" b="1" dirty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2.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使用</a:t>
            </a: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Cisco </a:t>
            </a:r>
            <a:r>
              <a:rPr lang="en-US" altLang="zh-CN" b="1" dirty="0" err="1">
                <a:solidFill>
                  <a:srgbClr val="990000"/>
                </a:solidFill>
                <a:ea typeface="华文楷体" pitchFamily="2" charset="-122"/>
              </a:rPr>
              <a:t>Paket</a:t>
            </a: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 </a:t>
            </a: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Tracer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平台，自行设计网络拓扑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结构图。网络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内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至少包含两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台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路由器设备及若干台终端；</a:t>
            </a:r>
            <a:endParaRPr lang="en-US" altLang="zh-CN" b="1" dirty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3.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注明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各网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段地址和各端口地址；</a:t>
            </a:r>
            <a:endParaRPr lang="en-US" altLang="zh-CN" b="1" dirty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4.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配置各终端的网卡地址和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网关，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并给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出图示；</a:t>
            </a:r>
            <a:endParaRPr lang="en-US" altLang="zh-CN" b="1" dirty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990000"/>
                </a:solidFill>
                <a:ea typeface="华文楷体" pitchFamily="2" charset="-122"/>
              </a:rPr>
              <a:t>5.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使用静态路由使全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网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互通，并给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出主要配置过程；</a:t>
            </a:r>
            <a:endParaRPr lang="en-US" altLang="zh-CN" b="1" dirty="0" smtClean="0">
              <a:solidFill>
                <a:srgbClr val="990000"/>
              </a:solidFill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990000"/>
                </a:solidFill>
                <a:ea typeface="华文楷体" pitchFamily="2" charset="-122"/>
              </a:rPr>
              <a:t>6.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给出全网联通测试</a:t>
            </a:r>
            <a:r>
              <a:rPr lang="zh-CN" altLang="en-US" b="1" dirty="0">
                <a:solidFill>
                  <a:srgbClr val="990000"/>
                </a:solidFill>
                <a:ea typeface="华文楷体" pitchFamily="2" charset="-122"/>
              </a:rPr>
              <a:t>图示。</a:t>
            </a:r>
            <a:endParaRPr lang="zh-CN" altLang="en-US" b="1" dirty="0">
              <a:solidFill>
                <a:srgbClr val="990000"/>
              </a:solidFill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128099"/>
      </p:ext>
    </p:extLst>
  </p:cSld>
  <p:clrMapOvr>
    <a:masterClrMapping/>
  </p:clrMapOvr>
  <p:transition>
    <p:blind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b_7AC27DB117713AA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00213"/>
            <a:ext cx="48958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WordArt 6"/>
          <p:cNvSpPr>
            <a:spLocks noChangeArrowheads="1" noChangeShapeType="1" noTextEdit="1"/>
          </p:cNvSpPr>
          <p:nvPr/>
        </p:nvSpPr>
        <p:spPr bwMode="auto">
          <a:xfrm>
            <a:off x="5580063" y="2636838"/>
            <a:ext cx="3240087" cy="165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spc="72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谢谢！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/>
          <p:cNvSpPr>
            <a:spLocks noChangeArrowheads="1"/>
          </p:cNvSpPr>
          <p:nvPr/>
        </p:nvSpPr>
        <p:spPr bwMode="auto">
          <a:xfrm>
            <a:off x="1763713" y="188913"/>
            <a:ext cx="5616575" cy="769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zh-CN" dirty="0">
                <a:solidFill>
                  <a:srgbClr val="990000"/>
                </a:solidFill>
              </a:rPr>
              <a:t>    </a:t>
            </a:r>
            <a:r>
              <a:rPr lang="zh-CN" altLang="en-US" sz="4400" dirty="0">
                <a:solidFill>
                  <a:srgbClr val="990000"/>
                </a:solidFill>
                <a:latin typeface="+mj-lt"/>
                <a:ea typeface="华文楷体" pitchFamily="2" charset="-122"/>
                <a:cs typeface="+mj-cs"/>
              </a:rPr>
              <a:t>交换与决定路径</a:t>
            </a:r>
          </a:p>
        </p:txBody>
      </p:sp>
      <p:grpSp>
        <p:nvGrpSpPr>
          <p:cNvPr id="5123" name="Group 32"/>
          <p:cNvGrpSpPr>
            <a:grpSpLocks/>
          </p:cNvGrpSpPr>
          <p:nvPr/>
        </p:nvGrpSpPr>
        <p:grpSpPr bwMode="auto">
          <a:xfrm>
            <a:off x="323850" y="3357563"/>
            <a:ext cx="7972425" cy="1800225"/>
            <a:chOff x="158" y="2296"/>
            <a:chExt cx="5022" cy="1134"/>
          </a:xfrm>
        </p:grpSpPr>
        <p:sp>
          <p:nvSpPr>
            <p:cNvPr id="5125" name="Text Box 27"/>
            <p:cNvSpPr txBox="1">
              <a:spLocks noChangeArrowheads="1"/>
            </p:cNvSpPr>
            <p:nvPr/>
          </p:nvSpPr>
          <p:spPr bwMode="auto">
            <a:xfrm>
              <a:off x="158" y="2341"/>
              <a:ext cx="91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zh-CN" altLang="en-US" sz="2000" dirty="0">
                  <a:solidFill>
                    <a:srgbClr val="99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数据包交换</a:t>
              </a:r>
            </a:p>
          </p:txBody>
        </p:sp>
        <p:grpSp>
          <p:nvGrpSpPr>
            <p:cNvPr id="5126" name="Group 31"/>
            <p:cNvGrpSpPr>
              <a:grpSpLocks/>
            </p:cNvGrpSpPr>
            <p:nvPr/>
          </p:nvGrpSpPr>
          <p:grpSpPr bwMode="auto">
            <a:xfrm>
              <a:off x="249" y="2296"/>
              <a:ext cx="4931" cy="1134"/>
              <a:chOff x="249" y="1933"/>
              <a:chExt cx="4931" cy="1134"/>
            </a:xfrm>
          </p:grpSpPr>
          <p:pic>
            <p:nvPicPr>
              <p:cNvPr id="5127" name="Picture 88" descr="Cisco26360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75" y="2251"/>
                <a:ext cx="576" cy="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8" name="Picture 88" descr="Cisco26360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53" y="2296"/>
                <a:ext cx="576" cy="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9" name="Picture 88" descr="Cisco26360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4" y="2296"/>
                <a:ext cx="576" cy="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30" name="Line 16"/>
              <p:cNvSpPr>
                <a:spLocks noChangeShapeType="1"/>
              </p:cNvSpPr>
              <p:nvPr/>
            </p:nvSpPr>
            <p:spPr bwMode="auto">
              <a:xfrm>
                <a:off x="249" y="2478"/>
                <a:ext cx="681" cy="0"/>
              </a:xfrm>
              <a:prstGeom prst="line">
                <a:avLst/>
              </a:prstGeom>
              <a:noFill/>
              <a:ln w="57150" cmpd="thickThin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1" name="Line 19"/>
              <p:cNvSpPr>
                <a:spLocks noChangeShapeType="1"/>
              </p:cNvSpPr>
              <p:nvPr/>
            </p:nvSpPr>
            <p:spPr bwMode="auto">
              <a:xfrm>
                <a:off x="1610" y="2478"/>
                <a:ext cx="680" cy="0"/>
              </a:xfrm>
              <a:prstGeom prst="line">
                <a:avLst/>
              </a:prstGeom>
              <a:noFill/>
              <a:ln w="57150" cmpd="thickThin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2" name="Line 22"/>
              <p:cNvSpPr>
                <a:spLocks noChangeShapeType="1"/>
              </p:cNvSpPr>
              <p:nvPr/>
            </p:nvSpPr>
            <p:spPr bwMode="auto">
              <a:xfrm>
                <a:off x="3243" y="2478"/>
                <a:ext cx="1406" cy="0"/>
              </a:xfrm>
              <a:prstGeom prst="line">
                <a:avLst/>
              </a:prstGeom>
              <a:noFill/>
              <a:ln w="57150" cmpd="thickThin">
                <a:solidFill>
                  <a:schemeClr val="accent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Line 24"/>
              <p:cNvSpPr>
                <a:spLocks noChangeShapeType="1"/>
              </p:cNvSpPr>
              <p:nvPr/>
            </p:nvSpPr>
            <p:spPr bwMode="auto">
              <a:xfrm flipV="1">
                <a:off x="1247" y="1933"/>
                <a:ext cx="0" cy="273"/>
              </a:xfrm>
              <a:prstGeom prst="line">
                <a:avLst/>
              </a:prstGeom>
              <a:noFill/>
              <a:ln w="57150" cmpd="thickThin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" name="Line 25"/>
              <p:cNvSpPr>
                <a:spLocks noChangeShapeType="1"/>
              </p:cNvSpPr>
              <p:nvPr/>
            </p:nvSpPr>
            <p:spPr bwMode="auto">
              <a:xfrm>
                <a:off x="1247" y="2750"/>
                <a:ext cx="0" cy="317"/>
              </a:xfrm>
              <a:prstGeom prst="line">
                <a:avLst/>
              </a:prstGeom>
              <a:noFill/>
              <a:ln w="57150" cmpd="thickThin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" name="Text Box 28"/>
              <p:cNvSpPr txBox="1">
                <a:spLocks noChangeArrowheads="1"/>
              </p:cNvSpPr>
              <p:nvPr/>
            </p:nvSpPr>
            <p:spPr bwMode="auto">
              <a:xfrm>
                <a:off x="3198" y="1979"/>
                <a:ext cx="155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zh-CN" altLang="en-US" sz="1800" dirty="0">
                    <a:solidFill>
                      <a:srgbClr val="99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路由协议决定路径选择</a:t>
                </a:r>
              </a:p>
            </p:txBody>
          </p:sp>
        </p:grpSp>
      </p:grpSp>
      <p:sp>
        <p:nvSpPr>
          <p:cNvPr id="5124" name="Rectangle 30"/>
          <p:cNvSpPr>
            <a:spLocks noChangeArrowheads="1"/>
          </p:cNvSpPr>
          <p:nvPr/>
        </p:nvSpPr>
        <p:spPr bwMode="auto">
          <a:xfrm>
            <a:off x="0" y="1268760"/>
            <a:ext cx="8964613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•"/>
            </a:pPr>
            <a:endParaRPr lang="en-US" altLang="zh-CN" sz="2400" dirty="0" smtClean="0">
              <a:solidFill>
                <a:srgbClr val="990000"/>
              </a:solidFill>
              <a:latin typeface="Arial" charset="0"/>
            </a:endParaRPr>
          </a:p>
          <a:p>
            <a:pPr marL="342900" indent="-342900">
              <a:buFontTx/>
              <a:buChar char="•"/>
            </a:pPr>
            <a:r>
              <a:rPr lang="zh-CN" altLang="en-US" sz="24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</a:t>
            </a: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协议的本质是创建和维护路由</a:t>
            </a:r>
            <a:r>
              <a:rPr lang="zh-CN" altLang="en-US" sz="24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24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endParaRPr lang="en-US" altLang="zh-CN" sz="24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/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例如：静态路由、 </a:t>
            </a:r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RIP</a:t>
            </a: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 </a:t>
            </a: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BGP </a:t>
            </a: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IS-IS </a:t>
            </a: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en-US" sz="24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/>
            <a:endParaRPr lang="zh-CN" altLang="en-US" sz="2400" dirty="0">
              <a:solidFill>
                <a:srgbClr val="990000"/>
              </a:solidFill>
              <a:latin typeface="Arial" charset="0"/>
            </a:endParaRPr>
          </a:p>
          <a:p>
            <a:pPr marL="342900" indent="-342900"/>
            <a:endParaRPr lang="en-US" altLang="zh-CN" sz="2400" dirty="0">
              <a:solidFill>
                <a:srgbClr val="990000"/>
              </a:solidFill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196752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•"/>
            </a:pPr>
            <a:r>
              <a:rPr lang="zh-CN" altLang="en-US" sz="24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路由器扮演分组</a:t>
            </a: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中继或</a:t>
            </a:r>
            <a:r>
              <a:rPr lang="zh-CN" altLang="en-US" sz="24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“交换”的工作</a:t>
            </a:r>
            <a:r>
              <a:rPr lang="en-US" altLang="zh-CN" sz="24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zh-CN" sz="24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4000" cy="52562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本地 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Console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端口配置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-----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路由器配置的基本方式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将计算机的串口直接通过配置专用反转线与路由器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Console  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端口相连，在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上运行终端仿真软件，如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Windows XP 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系统附件中的超 级终端，与路由器进行通信，完成路由器配置。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远程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AUX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端口配置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路由器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AUX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端口连接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Modem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，通过电话线与远程终端运行终端仿真软件的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相连，进行路由器配置。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TFTP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服务器方式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简单文件传输协议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TFTP(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Tirval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File Transfer Protocol)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TCP/IP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协议族中的一个文件传输协议。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TFTP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不需要用户名和口令，使用简单。可将配置文件从路由器传送到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TFTP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服务器上，也可将配置文件从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TFTP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服务器传送到路由器上。</a:t>
            </a:r>
            <a:endParaRPr lang="en-US" altLang="zh-CN" sz="1800" b="1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网络管理工作站方式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当路由器与本地局域网连通以后，可以通过本地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SNMP(Simple Network Management Protocol,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简单网络管理协议</a:t>
            </a:r>
            <a:r>
              <a:rPr lang="en-US" altLang="zh-CN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800" b="1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网络管理工作站对路由器进行配置。</a:t>
            </a:r>
            <a:endParaRPr lang="zh-CN" altLang="en-US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zh-CN" altLang="en-US" sz="2000" b="1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kern="1200" dirty="0" smtClean="0">
                <a:solidFill>
                  <a:srgbClr val="990000"/>
                </a:solidFill>
                <a:ea typeface="华文楷体" pitchFamily="2" charset="-122"/>
              </a:rPr>
              <a:t>路由器的配置途径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</p:spPr>
        <p:txBody>
          <a:bodyPr/>
          <a:lstStyle/>
          <a:p>
            <a:r>
              <a:rPr lang="zh-CN" altLang="en-US" sz="4800" b="1" dirty="0" smtClean="0">
                <a:solidFill>
                  <a:srgbClr val="990000"/>
                </a:solidFill>
                <a:ea typeface="华文楷体" pitchFamily="2" charset="-122"/>
              </a:rPr>
              <a:t>认识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Cisco </a:t>
            </a:r>
            <a:r>
              <a:rPr lang="en-US" altLang="zh-CN" sz="4800" b="1" dirty="0" err="1" smtClean="0">
                <a:solidFill>
                  <a:srgbClr val="990000"/>
                </a:solidFill>
                <a:ea typeface="华文楷体" pitchFamily="2" charset="-122"/>
              </a:rPr>
              <a:t>Paket</a:t>
            </a:r>
            <a:r>
              <a:rPr lang="en-US" altLang="zh-CN" sz="4800" b="1" dirty="0" smtClean="0">
                <a:solidFill>
                  <a:srgbClr val="990000"/>
                </a:solidFill>
                <a:ea typeface="华文楷体" pitchFamily="2" charset="-122"/>
              </a:rPr>
              <a:t> Tracer</a:t>
            </a:r>
            <a:endParaRPr lang="zh-CN" altLang="en-US" sz="4800" b="1" dirty="0" smtClean="0">
              <a:solidFill>
                <a:srgbClr val="990000"/>
              </a:solidFill>
              <a:ea typeface="华文楷体" pitchFamily="2" charset="-122"/>
            </a:endParaRP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125538"/>
            <a:ext cx="8353425" cy="5040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>
                <a:solidFill>
                  <a:srgbClr val="990000"/>
                </a:solidFill>
                <a:ea typeface="华文楷体" pitchFamily="2" charset="-122"/>
              </a:rPr>
              <a:t>认识</a:t>
            </a:r>
            <a:r>
              <a:rPr lang="en-US" altLang="zh-CN" sz="4800">
                <a:solidFill>
                  <a:srgbClr val="990000"/>
                </a:solidFill>
                <a:ea typeface="华文楷体" pitchFamily="2" charset="-122"/>
              </a:rPr>
              <a:t>Cisco Paket Tracer</a:t>
            </a:r>
            <a:endParaRPr lang="zh-CN" altLang="en-US" sz="480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052513"/>
            <a:ext cx="6643687" cy="2952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42988" y="4221163"/>
            <a:ext cx="6553200" cy="22713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50" b="0" dirty="0">
                <a:latin typeface="华文楷体" panose="02010600040101010101" pitchFamily="2" charset="-122"/>
              </a:rPr>
              <a:t> 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</a:rPr>
              <a:t>HWIC-2T &lt;------&gt;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端口串行广域网接口卡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HWIC-4ESW &lt;------&gt; HWIC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插槽外型的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端口以太网交换模块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HWIC-8A &lt;------&gt; CISCO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模拟器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HWIC-AP-AG-B &lt;------&gt; CISCO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模拟器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WIC-1AM &lt;------&gt; 1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端口模拟调制解调器广域网接口卡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WIC-1ENET &lt;------&gt; 1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10M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以太网接口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WIC-1T &lt;------&gt; 1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端口串行广域网接口卡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WIC-2AM &lt;------&gt; 2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端口模拟调制解调器广域网接口卡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WIC-2T &lt;------&gt; 2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端口串行广域网接口卡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WIC-Cover &lt;------&gt; CISCO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模拟器面板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</p:spPr>
        <p:txBody>
          <a:bodyPr/>
          <a:lstStyle/>
          <a:p>
            <a:r>
              <a:rPr lang="zh-CN" altLang="en-US" sz="4800" b="1" smtClean="0">
                <a:solidFill>
                  <a:srgbClr val="990000"/>
                </a:solidFill>
                <a:ea typeface="华文楷体" pitchFamily="2" charset="-122"/>
              </a:rPr>
              <a:t>认识</a:t>
            </a:r>
            <a:r>
              <a:rPr lang="en-US" altLang="zh-CN" sz="4800" b="1" smtClean="0">
                <a:solidFill>
                  <a:srgbClr val="990000"/>
                </a:solidFill>
                <a:ea typeface="华文楷体" pitchFamily="2" charset="-122"/>
              </a:rPr>
              <a:t>Cisco Paket Tracer</a:t>
            </a:r>
            <a:endParaRPr lang="zh-CN" altLang="en-US" sz="4800" b="1" smtClean="0">
              <a:solidFill>
                <a:srgbClr val="990000"/>
              </a:solidFill>
              <a:ea typeface="华文楷体" pitchFamily="2" charset="-122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50825" y="1773238"/>
            <a:ext cx="8642350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</a:pPr>
            <a:endParaRPr lang="zh-CN" altLang="en-US" sz="280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  <a:p>
            <a:pPr marL="342900" indent="-342900">
              <a:buFontTx/>
              <a:buChar char="•"/>
            </a:pPr>
            <a:endParaRPr lang="en-US" altLang="zh-CN" sz="2800">
              <a:solidFill>
                <a:srgbClr val="990000"/>
              </a:solidFill>
              <a:latin typeface="Tahoma" pitchFamily="34" charset="0"/>
              <a:ea typeface="华文楷体" pitchFamily="2" charset="-122"/>
            </a:endParaRP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513"/>
            <a:ext cx="6248400" cy="2305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45" name="TextBox 8"/>
          <p:cNvSpPr txBox="1">
            <a:spLocks noChangeArrowheads="1"/>
          </p:cNvSpPr>
          <p:nvPr/>
        </p:nvSpPr>
        <p:spPr bwMode="auto">
          <a:xfrm>
            <a:off x="827584" y="3405256"/>
            <a:ext cx="8208911" cy="416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 charset="0"/>
                <a:cs typeface="Arial" charset="0"/>
              </a:rPr>
              <a:t/>
            </a:r>
            <a:br>
              <a:rPr lang="en-US" altLang="zh-CN" sz="1000" dirty="0">
                <a:latin typeface="Arial" charset="0"/>
                <a:cs typeface="Arial" charset="0"/>
              </a:rPr>
            </a:br>
            <a:endParaRPr lang="en-US" altLang="zh-CN" sz="1000" dirty="0">
              <a:latin typeface="Arial" charset="0"/>
              <a:cs typeface="Arial" charset="0"/>
            </a:endParaRPr>
          </a:p>
          <a:p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NM-4A/S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&lt;------&gt;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4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端口异步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/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同步串行网络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/>
            </a:r>
            <a:b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</a:b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NM-8A/S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&lt;------&gt;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 8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端口异步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/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同步串行网络模块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/>
            </a:r>
            <a:b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</a:b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NM-8AM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&lt;------&gt;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8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端口模拟调制解调器网络模块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/>
            </a:r>
            <a:b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</a:b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NM-1E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&lt;------&gt;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1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端口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10bT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以太网网络模块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/>
            </a:r>
            <a:b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</a:b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NM-4E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&lt;------&gt;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4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端口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10bT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以太网网络模块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/>
            </a:r>
            <a:b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</a:b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NM-1FE-TX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&lt;------&gt;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1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端口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100bTX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快速以太网网络模块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/>
            </a:r>
            <a:b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</a:b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NM-2W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&lt;------&gt;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2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个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WIC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插槽网络模块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/>
            </a:r>
            <a:b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</a:b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NM-1FE2W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&lt;------&gt;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1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端口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100bTX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快速以太网端口，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2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个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WIC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插槽网络模块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/>
            </a:r>
            <a:b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</a:b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NM-2FE2W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&lt;------&gt; 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2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端口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100bTX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快速以太网端口，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2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个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WIC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插槽网络模块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charset="0"/>
            </a:endParaRPr>
          </a:p>
          <a:p>
            <a:r>
              <a:rPr lang="en-US" altLang="zh-CN" sz="1200" b="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WIC-Cover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&lt;------&gt; CISCO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模拟器面板</a:t>
            </a:r>
          </a:p>
          <a:p>
            <a:r>
              <a:rPr lang="en-US" altLang="zh-CN" sz="1200" b="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WIC-1AM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&lt;------&gt; 1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端口模拟调制解调器广域网接口卡</a:t>
            </a:r>
            <a:endParaRPr lang="en-US" altLang="zh-CN" sz="1200" b="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b="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WIC-2AM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&lt;------&gt; 2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端口模拟调制解调器广域网接口卡</a:t>
            </a:r>
            <a:endParaRPr lang="en-US" altLang="zh-CN" sz="1200" b="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b="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WIC-1T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&lt;------&gt; 1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端口串行广域网接口卡</a:t>
            </a:r>
            <a:endParaRPr lang="en-US" altLang="zh-CN" sz="1200" b="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b="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WIC-2AM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&lt;------&gt; 2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端口模拟调制解调器广域网接口卡</a:t>
            </a:r>
            <a:endParaRPr lang="en-US" altLang="zh-CN" sz="1200" b="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b="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WIC-2T</a:t>
            </a:r>
            <a:r>
              <a:rPr lang="en-US" altLang="zh-CN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&lt;------&gt; 2</a:t>
            </a:r>
            <a:r>
              <a:rPr lang="zh-CN" altLang="en-US" sz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端口串行广域网接口卡</a:t>
            </a:r>
            <a:endParaRPr lang="en-US" altLang="zh-CN" sz="1200" b="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000" b="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endParaRPr lang="en-US" altLang="zh-CN" sz="1000" b="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endParaRPr lang="en-US" altLang="zh-CN" sz="1000" b="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endParaRPr lang="zh-CN" altLang="en-US" sz="10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>
                <a:solidFill>
                  <a:srgbClr val="990000"/>
                </a:solidFill>
                <a:ea typeface="华文楷体" pitchFamily="2" charset="-122"/>
              </a:rPr>
              <a:t>认识</a:t>
            </a:r>
            <a:r>
              <a:rPr lang="en-US" altLang="zh-CN" sz="4800">
                <a:solidFill>
                  <a:srgbClr val="990000"/>
                </a:solidFill>
                <a:ea typeface="华文楷体" pitchFamily="2" charset="-122"/>
              </a:rPr>
              <a:t>Cisco Paket Tracer</a:t>
            </a:r>
            <a:endParaRPr lang="zh-CN" altLang="en-US" sz="480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773238"/>
            <a:ext cx="7129463" cy="4208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971550" y="1268413"/>
            <a:ext cx="1474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00"/>
                </a:solidFill>
              </a:rPr>
              <a:t>接口的配置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9568</TotalTime>
  <Words>2501</Words>
  <Application>Microsoft Office PowerPoint</Application>
  <PresentationFormat>全屏显示(4:3)</PresentationFormat>
  <Paragraphs>404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华文楷体</vt:lpstr>
      <vt:lpstr>华文隶书</vt:lpstr>
      <vt:lpstr>宋体</vt:lpstr>
      <vt:lpstr>Arial</vt:lpstr>
      <vt:lpstr>Calibri</vt:lpstr>
      <vt:lpstr>Franklin Gothic Demi</vt:lpstr>
      <vt:lpstr>Helvetica</vt:lpstr>
      <vt:lpstr>Tahoma</vt:lpstr>
      <vt:lpstr>Times New Roman</vt:lpstr>
      <vt:lpstr>默认设计模板</vt:lpstr>
      <vt:lpstr> 实验二  路由器的基本配置</vt:lpstr>
      <vt:lpstr>路由器 </vt:lpstr>
      <vt:lpstr>路由器的工作过程</vt:lpstr>
      <vt:lpstr>PowerPoint 演示文稿</vt:lpstr>
      <vt:lpstr>路由器的配置途径</vt:lpstr>
      <vt:lpstr>认识Cisco Paket Tracer</vt:lpstr>
      <vt:lpstr>PowerPoint 演示文稿</vt:lpstr>
      <vt:lpstr>认识Cisco Paket Tracer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路由器模式 间关系</vt:lpstr>
      <vt:lpstr>路由器模式 间转换</vt:lpstr>
      <vt:lpstr>PowerPoint 演示文稿</vt:lpstr>
      <vt:lpstr>PowerPoint 演示文稿</vt:lpstr>
      <vt:lpstr>静态路由器配置实例</vt:lpstr>
      <vt:lpstr>静态路由器的配置</vt:lpstr>
      <vt:lpstr>静态路由器的配置</vt:lpstr>
      <vt:lpstr>静态路由器配置实例</vt:lpstr>
      <vt:lpstr>静态路由器配置实例-PC0</vt:lpstr>
      <vt:lpstr>静态路由器配置实例-PC1</vt:lpstr>
      <vt:lpstr>静态路由器配置实例-R1</vt:lpstr>
      <vt:lpstr>静态路由器配置实例-R2</vt:lpstr>
      <vt:lpstr>PowerPoint 演示文稿</vt:lpstr>
      <vt:lpstr>PowerPoint 演示文稿</vt:lpstr>
      <vt:lpstr>静态路由器配置实例</vt:lpstr>
      <vt:lpstr>静态路由器配置实例</vt:lpstr>
      <vt:lpstr>静态路由器配置实例</vt:lpstr>
      <vt:lpstr>特殊的静态路由------默认路由</vt:lpstr>
      <vt:lpstr>静态路由器配置实例</vt:lpstr>
      <vt:lpstr>静态路由器配置实例</vt:lpstr>
      <vt:lpstr>作业内容与要求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luxq</dc:creator>
  <cp:lastModifiedBy>lenovo</cp:lastModifiedBy>
  <cp:revision>705</cp:revision>
  <dcterms:created xsi:type="dcterms:W3CDTF">2011-03-28T04:31:13Z</dcterms:created>
  <dcterms:modified xsi:type="dcterms:W3CDTF">2016-12-01T06:34:19Z</dcterms:modified>
</cp:coreProperties>
</file>