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3" r:id="rId3"/>
    <p:sldId id="404" r:id="rId4"/>
    <p:sldId id="387" r:id="rId5"/>
    <p:sldId id="389" r:id="rId6"/>
    <p:sldId id="384" r:id="rId7"/>
    <p:sldId id="390" r:id="rId8"/>
    <p:sldId id="385" r:id="rId9"/>
    <p:sldId id="391" r:id="rId10"/>
    <p:sldId id="394" r:id="rId11"/>
    <p:sldId id="395" r:id="rId12"/>
    <p:sldId id="407" r:id="rId13"/>
    <p:sldId id="408" r:id="rId14"/>
    <p:sldId id="409" r:id="rId15"/>
    <p:sldId id="410" r:id="rId16"/>
    <p:sldId id="411" r:id="rId17"/>
    <p:sldId id="405" r:id="rId18"/>
    <p:sldId id="397" r:id="rId19"/>
    <p:sldId id="406" r:id="rId20"/>
    <p:sldId id="398" r:id="rId21"/>
    <p:sldId id="401" r:id="rId22"/>
    <p:sldId id="400" r:id="rId23"/>
    <p:sldId id="402" r:id="rId24"/>
    <p:sldId id="412" r:id="rId25"/>
    <p:sldId id="415" r:id="rId26"/>
    <p:sldId id="413" r:id="rId27"/>
    <p:sldId id="417" r:id="rId28"/>
    <p:sldId id="414" r:id="rId29"/>
    <p:sldId id="418" r:id="rId30"/>
    <p:sldId id="416" r:id="rId31"/>
    <p:sldId id="419" r:id="rId32"/>
    <p:sldId id="420" r:id="rId33"/>
    <p:sldId id="31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8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22" autoAdjust="0"/>
  </p:normalViewPr>
  <p:slideViewPr>
    <p:cSldViewPr>
      <p:cViewPr varScale="1">
        <p:scale>
          <a:sx n="74" d="100"/>
          <a:sy n="74" d="100"/>
        </p:scale>
        <p:origin x="10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51510-C68E-4CD2-BED8-000B8BA930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37D58-A2CF-49A0-A330-37CCFD1CBF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52451-6A4A-49B5-89E0-C65266EF00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191FA-FE0F-4C3E-AE57-0540699DE8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48127-FDBA-4DAE-8320-EACF30213E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EC1A6-E80A-43D4-9435-6AF1E7103F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1B8C8-CF97-4829-B53B-7891E0D4A8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86B06-954C-4E5A-87DA-979E900A7E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1CC2C-0E88-4608-B73E-94733DAC55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EB37C-8A84-4959-8BB7-FA7EBE0A9B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9BB-EEBD-47C2-9AE5-8E0C75807C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fld id="{24F311E8-4042-47C7-812D-D3B7DEBA8D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8964612" cy="1470025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 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实验三 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动态路由</a:t>
            </a: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RIP&amp;OSPF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的配置</a:t>
            </a:r>
            <a:endParaRPr lang="zh-CN" alt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RIP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协议路由器配置实例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rgbClr val="990000"/>
                </a:solidFill>
              </a:rPr>
              <a:t>PC1</a:t>
            </a:r>
            <a:r>
              <a:rPr lang="zh-CN" altLang="en-US" sz="1800" b="1">
                <a:solidFill>
                  <a:srgbClr val="990000"/>
                </a:solidFill>
                <a:latin typeface="Tahoma" pitchFamily="34" charset="0"/>
                <a:ea typeface="华文楷体" pitchFamily="2" charset="-122"/>
              </a:rPr>
              <a:t>配置过程：</a:t>
            </a:r>
            <a:endParaRPr lang="zh-CN" altLang="en-US" sz="1800" b="1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600"/>
          </a:p>
        </p:txBody>
      </p:sp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341438"/>
            <a:ext cx="3600450" cy="4914900"/>
          </a:xfrm>
          <a:prstGeom prst="rect">
            <a:avLst/>
          </a:prstGeom>
          <a:noFill/>
        </p:spPr>
      </p:pic>
      <p:pic>
        <p:nvPicPr>
          <p:cNvPr id="1894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1341438"/>
            <a:ext cx="3771900" cy="4860925"/>
          </a:xfrm>
          <a:prstGeom prst="rect">
            <a:avLst/>
          </a:prstGeom>
          <a:noFill/>
        </p:spPr>
      </p:pic>
    </p:spTree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RIP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协议路由器配置实例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158163" cy="360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rgbClr val="990000"/>
                </a:solidFill>
              </a:rPr>
              <a:t>PC2</a:t>
            </a:r>
            <a:r>
              <a:rPr lang="zh-CN" altLang="en-US" sz="1800" b="1">
                <a:solidFill>
                  <a:srgbClr val="990000"/>
                </a:solidFill>
                <a:latin typeface="Tahoma" pitchFamily="34" charset="0"/>
                <a:ea typeface="华文楷体" pitchFamily="2" charset="-122"/>
              </a:rPr>
              <a:t>配置过程：</a:t>
            </a:r>
            <a:endParaRPr lang="zh-CN" altLang="en-US" sz="1800" b="1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600" b="1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endParaRPr lang="en-US" altLang="zh-CN" sz="800"/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1557338"/>
            <a:ext cx="3887787" cy="4464050"/>
          </a:xfrm>
          <a:prstGeom prst="rect">
            <a:avLst/>
          </a:prstGeom>
          <a:noFill/>
        </p:spPr>
      </p:pic>
      <p:pic>
        <p:nvPicPr>
          <p:cNvPr id="190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557338"/>
            <a:ext cx="3744913" cy="4521200"/>
          </a:xfrm>
          <a:prstGeom prst="rect">
            <a:avLst/>
          </a:prstGeom>
          <a:noFill/>
        </p:spPr>
      </p:pic>
    </p:spTree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RIP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协议路由器配置实例</a:t>
            </a:r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-2</a:t>
            </a:r>
          </a:p>
        </p:txBody>
      </p:sp>
      <p:pic>
        <p:nvPicPr>
          <p:cNvPr id="2037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4464720"/>
          </a:xfrm>
          <a:prstGeom prst="rect">
            <a:avLst/>
          </a:prstGeom>
          <a:noFill/>
        </p:spPr>
      </p:pic>
    </p:spTree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RIP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协议路由器配置实例</a:t>
            </a:r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-2</a:t>
            </a: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646113" y="1773238"/>
            <a:ext cx="8174037" cy="3567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1600" dirty="0" err="1">
                <a:solidFill>
                  <a:srgbClr val="990000"/>
                </a:solidFill>
              </a:rPr>
              <a:t>Switch#configure</a:t>
            </a:r>
            <a:r>
              <a:rPr lang="en-US" altLang="zh-CN" sz="1600" dirty="0">
                <a:solidFill>
                  <a:srgbClr val="990000"/>
                </a:solidFill>
              </a:rPr>
              <a:t> terminal 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VLAN 10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ip</a:t>
            </a:r>
            <a:r>
              <a:rPr lang="en-US" altLang="zh-CN" sz="1600" dirty="0">
                <a:solidFill>
                  <a:srgbClr val="990000"/>
                </a:solidFill>
              </a:rPr>
              <a:t> address 1.0.0.5 255.0.0.0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shutdown 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VLAN 20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%LINK-5-CHANGED: Interface Vlan20, changed state to up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-if)#IP </a:t>
            </a:r>
            <a:r>
              <a:rPr lang="en-US" altLang="zh-CN" sz="1600" dirty="0" err="1">
                <a:solidFill>
                  <a:srgbClr val="990000"/>
                </a:solidFill>
              </a:rPr>
              <a:t>ADDress</a:t>
            </a:r>
            <a:r>
              <a:rPr lang="en-US" altLang="zh-CN" sz="1600" dirty="0">
                <a:solidFill>
                  <a:srgbClr val="990000"/>
                </a:solidFill>
              </a:rPr>
              <a:t> 2.0.0.3 255.0.0.0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shutdown 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</a:t>
            </a:r>
            <a:r>
              <a:rPr lang="en-US" altLang="zh-CN" sz="1600" dirty="0" err="1">
                <a:solidFill>
                  <a:srgbClr val="990000"/>
                </a:solidFill>
              </a:rPr>
              <a:t>INterface</a:t>
            </a:r>
            <a:r>
              <a:rPr lang="en-US" altLang="zh-CN" sz="1600" dirty="0">
                <a:solidFill>
                  <a:srgbClr val="990000"/>
                </a:solidFill>
              </a:rPr>
              <a:t> F0/1</a:t>
            </a: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539750" y="1196975"/>
            <a:ext cx="2328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 dirty="0">
                <a:solidFill>
                  <a:srgbClr val="990000"/>
                </a:solidFill>
              </a:rPr>
              <a:t>Switch3560</a:t>
            </a:r>
            <a:r>
              <a:rPr lang="zh-CN" altLang="en-US" sz="2000" dirty="0">
                <a:solidFill>
                  <a:srgbClr val="990000"/>
                </a:solidFill>
              </a:rPr>
              <a:t>的配置</a:t>
            </a:r>
          </a:p>
        </p:txBody>
      </p:sp>
    </p:spTree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RIP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协议路由器配置实例</a:t>
            </a:r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-2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611188" y="1916113"/>
            <a:ext cx="7993062" cy="410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SWitchport</a:t>
            </a:r>
            <a:r>
              <a:rPr lang="en-US" altLang="zh-CN" sz="1600" dirty="0">
                <a:solidFill>
                  <a:srgbClr val="990000"/>
                </a:solidFill>
              </a:rPr>
              <a:t> </a:t>
            </a:r>
            <a:r>
              <a:rPr lang="en-US" altLang="zh-CN" sz="1600" dirty="0" err="1">
                <a:solidFill>
                  <a:srgbClr val="990000"/>
                </a:solidFill>
              </a:rPr>
              <a:t>ACCEss</a:t>
            </a:r>
            <a:r>
              <a:rPr lang="en-US" altLang="zh-CN" sz="1600" dirty="0">
                <a:solidFill>
                  <a:srgbClr val="990000"/>
                </a:solidFill>
              </a:rPr>
              <a:t> </a:t>
            </a:r>
            <a:r>
              <a:rPr lang="en-US" altLang="zh-CN" sz="1600" dirty="0" err="1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 10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shutdown 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f0/1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switchport</a:t>
            </a:r>
            <a:r>
              <a:rPr lang="en-US" altLang="zh-CN" sz="1600" dirty="0">
                <a:solidFill>
                  <a:srgbClr val="990000"/>
                </a:solidFill>
              </a:rPr>
              <a:t> access VLAN 20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%LINEPROTO-5-UPDOWN: Line protocol on Interface Vlan20, changed state to up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)#ROUTER RIP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-router)#network 1.0.0.0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-router)#network 2.0.0.0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-router)#version 2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-router)#end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539750" y="1196975"/>
            <a:ext cx="2328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990000"/>
                </a:solidFill>
              </a:rPr>
              <a:t>Switch3560</a:t>
            </a:r>
            <a:r>
              <a:rPr lang="zh-CN" altLang="en-US" sz="2000">
                <a:solidFill>
                  <a:srgbClr val="990000"/>
                </a:solidFill>
              </a:rPr>
              <a:t>的配置</a:t>
            </a:r>
          </a:p>
        </p:txBody>
      </p:sp>
    </p:spTree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RIP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协议路由器配置实例</a:t>
            </a:r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-2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539750" y="1196975"/>
            <a:ext cx="1906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990000"/>
                </a:solidFill>
              </a:rPr>
              <a:t>Router0</a:t>
            </a:r>
            <a:r>
              <a:rPr lang="zh-CN" altLang="en-US" sz="2000">
                <a:solidFill>
                  <a:srgbClr val="990000"/>
                </a:solidFill>
              </a:rPr>
              <a:t>的配置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323850" y="1628775"/>
            <a:ext cx="8208963" cy="435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Router#show ip route 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Codes: C - connected, S - static, I - IGRP, R - RIP, M - mobile, B - BGP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       D - EIGRP, EX - EIGRP external, O - OSPF, IA - OSPF inter area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       N1 - OSPF NSSA external type 1, N2 - OSPF NSSA external type 2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       E1 - OSPF external type 1, E2 - OSPF external type 2, E - EGP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       i - IS-IS, L1 - IS-IS level-1, L2 - IS-IS level-2, ia - IS-IS inter area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       * - candidate default, U - per-user static route, o - ODR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       P - periodic downloaded</a:t>
            </a:r>
            <a:r>
              <a:rPr lang="en-US" altLang="zh-CN">
                <a:solidFill>
                  <a:srgbClr val="990000"/>
                </a:solidFill>
              </a:rPr>
              <a:t> </a:t>
            </a:r>
            <a:r>
              <a:rPr lang="en-US" altLang="zh-CN" sz="1400">
                <a:solidFill>
                  <a:srgbClr val="990000"/>
                </a:solidFill>
              </a:rPr>
              <a:t>static route</a:t>
            </a:r>
          </a:p>
          <a:p>
            <a:pPr marL="342900" indent="-342900"/>
            <a:endParaRPr lang="en-US" altLang="zh-CN" sz="1400">
              <a:solidFill>
                <a:srgbClr val="990000"/>
              </a:solidFill>
            </a:endParaRP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Gateway of last resort is not set</a:t>
            </a:r>
          </a:p>
          <a:p>
            <a:pPr marL="342900" indent="-342900"/>
            <a:endParaRPr lang="en-US" altLang="zh-CN" sz="1400">
              <a:solidFill>
                <a:srgbClr val="990000"/>
              </a:solidFill>
            </a:endParaRP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R    1.0.0.0/8 [120/1] via 2.0.0.3, 00:00:01, FastEthernet0/0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C    2.0.0.0/8 is directly connected, FastEthernet0/0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C    3.0.0.0/8 is directly connected, FastEthernet0/1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R    4.0.0.0/8 [120/1] via 3.0.0.5, 00:00:06, FastEthernet0/1</a:t>
            </a:r>
          </a:p>
        </p:txBody>
      </p:sp>
    </p:spTree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RIP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协议路由器配置实例</a:t>
            </a:r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-2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9750" y="1196975"/>
            <a:ext cx="1906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990000"/>
                </a:solidFill>
              </a:rPr>
              <a:t>Router1</a:t>
            </a:r>
            <a:r>
              <a:rPr lang="zh-CN" altLang="en-US" sz="2000">
                <a:solidFill>
                  <a:srgbClr val="990000"/>
                </a:solidFill>
              </a:rPr>
              <a:t>的配置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323850" y="1628775"/>
            <a:ext cx="8208963" cy="3883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Router#show ip route 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Codes: C - connected, S - static, I - IGRP, R - RIP, M - mobile, B - BGP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       D - EIGRP, EX - EIGRP external, O - OSPF, IA - OSPF inter area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       N1 - OSPF NSSA external type 1, N2 - OSPF NSSA external type 2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       E1 - OSPF external type 1, E2 - OSPF external type 2, E - EGP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       i - IS-IS, L1 - IS-IS level-1, L2 - IS-IS level-2, ia - IS-IS inter area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       * - candidate default, U - per-user static route, o - ODR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       P - periodic downloaded static route</a:t>
            </a:r>
          </a:p>
          <a:p>
            <a:pPr marL="342900" indent="-342900"/>
            <a:endParaRPr lang="en-US" altLang="zh-CN" sz="1400">
              <a:solidFill>
                <a:srgbClr val="990000"/>
              </a:solidFill>
            </a:endParaRP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Gateway of last resort is not set</a:t>
            </a:r>
          </a:p>
          <a:p>
            <a:pPr marL="342900" indent="-342900"/>
            <a:endParaRPr lang="en-US" altLang="zh-CN" sz="1400">
              <a:solidFill>
                <a:srgbClr val="990000"/>
              </a:solidFill>
            </a:endParaRP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R    1.0.0.0/8 [120/2] via 3.0.0.3, 00:00:11, FastEthernet0/1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R    2.0.0.0/8 [120/1] via 3.0.0.3, 00:00:11, FastEthernet0/1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C    3.0.0.0/8 is directly connected, FastEthernet0/1</a:t>
            </a:r>
          </a:p>
          <a:p>
            <a:pPr marL="342900" indent="-342900"/>
            <a:r>
              <a:rPr lang="en-US" altLang="zh-CN" sz="1400">
                <a:solidFill>
                  <a:srgbClr val="990000"/>
                </a:solidFill>
              </a:rPr>
              <a:t>C    4.0.0.0/8 is directly connected, FastEthernet0/0</a:t>
            </a:r>
          </a:p>
        </p:txBody>
      </p:sp>
    </p:spTree>
  </p:cSld>
  <p:clrMapOvr>
    <a:masterClrMapping/>
  </p:clrMapOvr>
  <p:transition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rgbClr val="990000"/>
                </a:solidFill>
                <a:ea typeface="华文楷体" pitchFamily="2" charset="-122"/>
              </a:rPr>
              <a:t>动态路由协议</a:t>
            </a:r>
            <a:r>
              <a:rPr lang="en-US" altLang="zh-CN" b="1">
                <a:solidFill>
                  <a:srgbClr val="990000"/>
                </a:solidFill>
                <a:latin typeface="华文楷体"/>
                <a:ea typeface="华文楷体" pitchFamily="2" charset="-122"/>
              </a:rPr>
              <a:t>——</a:t>
            </a:r>
            <a:r>
              <a:rPr lang="en-US" altLang="zh-CN" b="1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b="1">
                <a:solidFill>
                  <a:srgbClr val="990000"/>
                </a:solidFill>
                <a:ea typeface="华文楷体" pitchFamily="2" charset="-122"/>
              </a:rPr>
              <a:t>协议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</a:t>
            </a:r>
            <a:r>
              <a:rPr lang="zh-CN" altLang="en-US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协议，即“开放最短路径优先”协议，适用于所有的路由器和三层</a:t>
            </a:r>
            <a:r>
              <a:rPr lang="zh-CN" altLang="en-US" sz="24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交换机。</a:t>
            </a:r>
            <a:endParaRPr lang="zh-CN" altLang="en-US" sz="2400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</a:t>
            </a:r>
            <a:r>
              <a:rPr lang="zh-CN" altLang="en-US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协议原理：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）区域内每台路由器根据自身的</a:t>
            </a:r>
            <a:r>
              <a:rPr lang="zh-CN" altLang="en-US" sz="24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</a:t>
            </a:r>
            <a:r>
              <a:rPr lang="zh-CN" altLang="en-US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r>
              <a:rPr lang="zh-CN" altLang="en-US" sz="24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情况</a:t>
            </a:r>
            <a:r>
              <a:rPr lang="zh-CN" altLang="en-US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生成自己的链路状况，并告知主路由器；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）主路由器将所有路由器的链路状态信息组成链路状态数据库，发布给区域内部各个路由器；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）每个路由器根据该数据库信息，利用最短路径算法，计算出以自己为根的最短路径，形成路由表。</a:t>
            </a:r>
          </a:p>
          <a:p>
            <a:r>
              <a:rPr lang="en-US" altLang="zh-CN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</a:t>
            </a:r>
            <a:r>
              <a:rPr lang="zh-CN" altLang="en-US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协议支持各种规模网络，反应速度快，能够减少网络带宽，减少对其它设备的干扰。</a:t>
            </a:r>
          </a:p>
          <a:p>
            <a:endParaRPr lang="en-US" altLang="zh-CN" sz="2800" dirty="0"/>
          </a:p>
        </p:txBody>
      </p:sp>
    </p:spTree>
  </p:cSld>
  <p:clrMapOvr>
    <a:masterClrMapping/>
  </p:clrMapOvr>
  <p:transition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686800" cy="4525962"/>
          </a:xfrm>
        </p:spPr>
        <p:txBody>
          <a:bodyPr/>
          <a:lstStyle/>
          <a:p>
            <a:endParaRPr lang="en-US" altLang="zh-CN"/>
          </a:p>
          <a:p>
            <a:pPr>
              <a:buFontTx/>
              <a:buNone/>
            </a:pPr>
            <a:endParaRPr lang="en-US" altLang="zh-CN" sz="4000" b="1">
              <a:solidFill>
                <a:srgbClr val="990000"/>
              </a:solidFill>
              <a:ea typeface="STLiti" pitchFamily="2" charset="-122"/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协议的配置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1103313"/>
            <a:ext cx="9144000" cy="611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</a:pPr>
            <a:endParaRPr lang="en-US" altLang="zh-CN" sz="2800" dirty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  <a:p>
            <a:pPr marL="342900" indent="-342900">
              <a:buFontTx/>
              <a:buChar char="•"/>
            </a:pPr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</a:t>
            </a: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协议配置语法：</a:t>
            </a:r>
            <a:endParaRPr lang="en-US" altLang="en-US" sz="24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/>
            <a:r>
              <a:rPr lang="en-US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outer</a:t>
            </a:r>
            <a:r>
              <a:rPr lang="en-US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en-US" sz="20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)#router </a:t>
            </a:r>
            <a:r>
              <a:rPr lang="en-US" altLang="zh-CN" sz="20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</a:t>
            </a:r>
            <a:r>
              <a:rPr lang="en-US" altLang="zh-CN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process_id</a:t>
            </a:r>
            <a:endParaRPr lang="en-US" altLang="zh-CN" sz="20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/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－－－进入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协议配置模式，</a:t>
            </a:r>
            <a:r>
              <a:rPr lang="en-US" altLang="zh-CN" sz="18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process_id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18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进程号</a:t>
            </a:r>
          </a:p>
          <a:p>
            <a:pPr marL="342900" indent="-342900"/>
            <a:r>
              <a:rPr lang="zh-CN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例： </a:t>
            </a:r>
            <a:r>
              <a:rPr lang="en-US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outer</a:t>
            </a:r>
            <a:r>
              <a:rPr lang="en-US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en-US" sz="20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)#router </a:t>
            </a:r>
            <a:r>
              <a:rPr lang="en-US" altLang="zh-CN" sz="20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</a:t>
            </a:r>
            <a:r>
              <a:rPr lang="en-US" altLang="zh-CN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1</a:t>
            </a:r>
          </a:p>
          <a:p>
            <a:pPr marL="342900" indent="-342900"/>
            <a:endParaRPr lang="en-US" altLang="zh-CN" sz="20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/>
            <a:r>
              <a:rPr lang="en-US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outer</a:t>
            </a:r>
            <a:r>
              <a:rPr lang="en-US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en-US" sz="18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-router)#network 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address wildcard area </a:t>
            </a:r>
            <a:r>
              <a:rPr lang="en-US" altLang="zh-CN" sz="18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area_id</a:t>
            </a:r>
            <a:endParaRPr lang="en-US" altLang="zh-CN" sz="18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/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address wildcard: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表示运行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端口所在网段地址及相应的子网掩码反码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0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/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en-US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outer</a:t>
            </a:r>
            <a:r>
              <a:rPr lang="en-US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en-US" sz="20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-router)#network </a:t>
            </a:r>
            <a:r>
              <a:rPr lang="en-US" altLang="zh-CN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1.0.0.0 0.255.255.255 area 0</a:t>
            </a:r>
          </a:p>
          <a:p>
            <a:pPr marL="342900" indent="-342900">
              <a:buFontTx/>
              <a:buChar char="•"/>
            </a:pPr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</a:t>
            </a: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协议删除语法</a:t>
            </a:r>
          </a:p>
          <a:p>
            <a:pPr marL="342900" indent="-342900"/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342900" indent="-342900"/>
            <a:r>
              <a:rPr lang="en-US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outer</a:t>
            </a:r>
            <a:r>
              <a:rPr lang="en-US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en-US" sz="24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</a:t>
            </a:r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no router </a:t>
            </a:r>
            <a:r>
              <a:rPr lang="en-US" altLang="zh-CN" sz="24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</a:t>
            </a:r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process_id</a:t>
            </a:r>
            <a:endParaRPr lang="en-US" altLang="zh-CN" sz="20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/>
            <a:endParaRPr lang="en-US" altLang="zh-CN" sz="2800" dirty="0">
              <a:solidFill>
                <a:srgbClr val="990000"/>
              </a:solidFill>
            </a:endParaRPr>
          </a:p>
          <a:p>
            <a:pPr marL="342900" indent="-342900">
              <a:lnSpc>
                <a:spcPct val="80000"/>
              </a:lnSpc>
              <a:buFontTx/>
              <a:buChar char="•"/>
            </a:pPr>
            <a:endParaRPr lang="en-US" altLang="zh-CN" sz="2800" dirty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686800" cy="4525962"/>
          </a:xfrm>
        </p:spPr>
        <p:txBody>
          <a:bodyPr/>
          <a:lstStyle/>
          <a:p>
            <a:endParaRPr lang="en-US" altLang="zh-CN"/>
          </a:p>
          <a:p>
            <a:pPr>
              <a:buFontTx/>
              <a:buNone/>
            </a:pPr>
            <a:endParaRPr lang="en-US" altLang="zh-CN" sz="4000" b="1">
              <a:solidFill>
                <a:srgbClr val="990000"/>
              </a:solidFill>
              <a:ea typeface="STLiti" pitchFamily="2" charset="-122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协议的配置</a:t>
            </a:r>
          </a:p>
        </p:txBody>
      </p:sp>
      <p:pic>
        <p:nvPicPr>
          <p:cNvPr id="2027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341438"/>
            <a:ext cx="8326437" cy="41751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rgbClr val="990000"/>
                </a:solidFill>
                <a:ea typeface="华文楷体" pitchFamily="2" charset="-122"/>
              </a:rPr>
              <a:t>动态路由协议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动态路由协议的特点：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           根据网络系统的运行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情况，路由器根据</a:t>
            </a:r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每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种协议对应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的算法自动调整</a:t>
            </a:r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路由，并计算出最终的路由表。</a:t>
            </a:r>
          </a:p>
          <a:p>
            <a:pPr>
              <a:buFontTx/>
              <a:buNone/>
            </a:pPr>
            <a:endParaRPr lang="zh-CN" altLang="en-US" sz="2800" b="1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动态路由协议根据所连接的网络规模大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小可分为</a:t>
            </a:r>
            <a:r>
              <a:rPr lang="en-US" altLang="zh-CN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  1 )</a:t>
            </a:r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距离矢量路由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协议</a:t>
            </a:r>
            <a:endParaRPr lang="en-US" altLang="zh-CN" sz="2800" b="1" dirty="0" smtClean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2 )</a:t>
            </a:r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链路状态路由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协议</a:t>
            </a:r>
            <a:endParaRPr lang="zh-CN" altLang="en-US" sz="2800" b="1" dirty="0">
              <a:solidFill>
                <a:srgbClr val="990000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协议的配置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975"/>
            <a:ext cx="8928992" cy="48958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Router0</a:t>
            </a:r>
            <a:r>
              <a:rPr lang="zh-CN" altLang="en-US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配置过程：</a:t>
            </a:r>
            <a:endParaRPr lang="zh-CN" altLang="en-US" dirty="0"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Router0(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)#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ip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 routing                  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－－－－启用</a:t>
            </a:r>
            <a:r>
              <a:rPr lang="en-US" altLang="zh-CN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IP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路由协议</a:t>
            </a:r>
          </a:p>
          <a:p>
            <a:pPr>
              <a:buFontTx/>
              <a:buNone/>
            </a:pPr>
            <a:endParaRPr lang="zh-CN" altLang="en-US" sz="2000" b="1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Router0(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)#router 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ospf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 1            </a:t>
            </a:r>
            <a:r>
              <a:rPr lang="en-US" altLang="zh-CN" sz="2000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启用进程处理号为</a:t>
            </a:r>
            <a:r>
              <a:rPr lang="en-US" altLang="zh-CN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OSPF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协议</a:t>
            </a:r>
          </a:p>
          <a:p>
            <a:pPr>
              <a:buFontTx/>
              <a:buNone/>
            </a:pPr>
            <a:endParaRPr lang="zh-CN" altLang="en-US" sz="2000" b="1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Router0(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-router)#network 1.0.0.0 0.255.255.255 area 0</a:t>
            </a:r>
          </a:p>
          <a:p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Router0(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-router)#network 2.0.0.0 0.255.255.255 area 0</a:t>
            </a:r>
          </a:p>
          <a:p>
            <a:pPr>
              <a:buFontTx/>
              <a:buNone/>
            </a:pPr>
            <a:r>
              <a:rPr lang="en-US" altLang="zh-CN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                                                              </a:t>
            </a:r>
            <a:r>
              <a:rPr lang="en-US" altLang="zh-CN" sz="2000" b="1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        </a:t>
            </a:r>
            <a:r>
              <a:rPr lang="zh-CN" altLang="en-US" sz="2000" b="1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在区域</a:t>
            </a:r>
            <a:r>
              <a:rPr lang="en-US" altLang="zh-CN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0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上发布直连网段</a:t>
            </a:r>
          </a:p>
          <a:p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Router0(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-router)#end</a:t>
            </a:r>
          </a:p>
        </p:txBody>
      </p:sp>
    </p:spTree>
  </p:cSld>
  <p:clrMapOvr>
    <a:masterClrMapping/>
  </p:clrMapOvr>
  <p:transition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协议的配置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990000"/>
                </a:solidFill>
              </a:rPr>
              <a:t>Router0#show ip route </a:t>
            </a: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990000"/>
                </a:solidFill>
              </a:rPr>
              <a:t>Codes: C - connected, S - static, I - IGRP, R - RIP, M - mobile, B - BGP</a:t>
            </a: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990000"/>
                </a:solidFill>
              </a:rPr>
              <a:t>       D - EIGRP, EX - EIGRP external, O - OSPF, IA - OSPF inter area</a:t>
            </a: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990000"/>
                </a:solidFill>
              </a:rPr>
              <a:t>       N1 - OSPF NSSA external type 1, N2 - OSPF NSSA external type 2</a:t>
            </a: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990000"/>
                </a:solidFill>
              </a:rPr>
              <a:t>       E1 - OSPF external type 1, E2 - OSPF external type 2, E - EGP</a:t>
            </a: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990000"/>
                </a:solidFill>
              </a:rPr>
              <a:t>       i - IS-IS, L1 - IS-IS level-1, L2 - IS-IS level-2, ia - IS-IS inter area</a:t>
            </a: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990000"/>
                </a:solidFill>
              </a:rPr>
              <a:t>       * - candidate default, U - per-user static route, o - ODR</a:t>
            </a: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990000"/>
                </a:solidFill>
              </a:rPr>
              <a:t>       P - periodic downloaded static route</a:t>
            </a:r>
          </a:p>
          <a:p>
            <a:pPr>
              <a:lnSpc>
                <a:spcPct val="80000"/>
              </a:lnSpc>
            </a:pPr>
            <a:endParaRPr lang="en-US" altLang="zh-CN" sz="1800" b="1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990000"/>
                </a:solidFill>
              </a:rPr>
              <a:t>Gateway of last resort is not set</a:t>
            </a:r>
          </a:p>
          <a:p>
            <a:pPr>
              <a:lnSpc>
                <a:spcPct val="80000"/>
              </a:lnSpc>
            </a:pPr>
            <a:endParaRPr lang="en-US" altLang="zh-CN" sz="1800" b="1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990000"/>
                </a:solidFill>
              </a:rPr>
              <a:t>C    1.0.0.0/8 is directly connected, FastEthernet0/1</a:t>
            </a: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990000"/>
                </a:solidFill>
              </a:rPr>
              <a:t>C    2.0.0.0/8 is directly connected, FastEthernet0/0</a:t>
            </a:r>
          </a:p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990000"/>
                </a:solidFill>
              </a:rPr>
              <a:t>O    3.0.0.0/8 [110/2] via 2.0.0.8, 00:00:40, FastEthernet0/0</a:t>
            </a:r>
          </a:p>
        </p:txBody>
      </p:sp>
    </p:spTree>
  </p:cSld>
  <p:clrMapOvr>
    <a:masterClrMapping/>
  </p:clrMapOvr>
  <p:transition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协议的配置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48712" cy="48958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Router1</a:t>
            </a:r>
            <a:r>
              <a:rPr lang="zh-CN" altLang="en-US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配置过程：</a:t>
            </a:r>
            <a:endParaRPr lang="zh-CN" altLang="en-US" dirty="0"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)#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ip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 routing                  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－－－－启用</a:t>
            </a:r>
            <a:r>
              <a:rPr lang="en-US" altLang="zh-CN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IP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路由协议</a:t>
            </a:r>
          </a:p>
          <a:p>
            <a:pPr>
              <a:buFontTx/>
              <a:buNone/>
            </a:pPr>
            <a:endParaRPr lang="zh-CN" altLang="en-US" sz="2000" b="1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)#router 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ospf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 1            </a:t>
            </a:r>
            <a:r>
              <a:rPr lang="en-US" altLang="zh-CN" sz="2000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启用进程处理号为</a:t>
            </a:r>
            <a:r>
              <a:rPr lang="en-US" altLang="zh-CN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OSPF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协议</a:t>
            </a:r>
          </a:p>
          <a:p>
            <a:pPr>
              <a:buFontTx/>
              <a:buNone/>
            </a:pPr>
            <a:endParaRPr lang="zh-CN" altLang="en-US" sz="2000" b="1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-router)#network 2.0.0.0 0.255.255.255 area 0</a:t>
            </a:r>
          </a:p>
          <a:p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-router)#network 3.0.0.0 0.255.255.255 area 0</a:t>
            </a:r>
          </a:p>
          <a:p>
            <a:pPr>
              <a:buFontTx/>
              <a:buNone/>
            </a:pP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                                                              </a:t>
            </a:r>
            <a:r>
              <a:rPr lang="en-US" altLang="zh-CN" sz="2000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      </a:t>
            </a:r>
            <a:r>
              <a:rPr lang="zh-CN" altLang="en-US" sz="2000" b="1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在区域</a:t>
            </a:r>
            <a:r>
              <a:rPr lang="en-US" altLang="zh-CN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0</a:t>
            </a:r>
            <a:r>
              <a:rPr lang="zh-CN" altLang="en-US" sz="2000" b="1" dirty="0">
                <a:solidFill>
                  <a:srgbClr val="00B0F0"/>
                </a:solidFill>
                <a:ea typeface="华文楷体" panose="02010600040101010101" pitchFamily="2" charset="-122"/>
              </a:rPr>
              <a:t>上发布直连网段</a:t>
            </a:r>
          </a:p>
          <a:p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zh-CN" sz="20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zh-CN" sz="2000" b="1" dirty="0">
                <a:solidFill>
                  <a:srgbClr val="990000"/>
                </a:solidFill>
                <a:ea typeface="华文楷体" panose="02010600040101010101" pitchFamily="2" charset="-122"/>
              </a:rPr>
              <a:t>-router)#end</a:t>
            </a:r>
          </a:p>
        </p:txBody>
      </p:sp>
    </p:spTree>
  </p:cSld>
  <p:clrMapOvr>
    <a:masterClrMapping/>
  </p:clrMapOvr>
  <p:transition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协议的配置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Router1#show </a:t>
            </a:r>
            <a:r>
              <a:rPr lang="en-US" altLang="zh-CN" sz="18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ip</a:t>
            </a: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 route 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Codes: C - connected, S - static, I - IGRP, R - RIP, M - mobile, B - BGP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       D - EIGRP, EX - EIGRP external, O - OSPF, IA - OSPF inter area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       N1 - OSPF NSSA external type 1, N2 - OSPF NSSA external type 2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       E1 - OSPF external type 1, E2 - OSPF external type 2, E - EGP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       </a:t>
            </a:r>
            <a:r>
              <a:rPr lang="en-US" altLang="zh-CN" sz="18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 - IS-IS, L1 - IS-IS level-1, L2 - IS-IS level-2, </a:t>
            </a:r>
            <a:r>
              <a:rPr lang="en-US" altLang="zh-CN" sz="1800" b="1" dirty="0" err="1">
                <a:solidFill>
                  <a:srgbClr val="990000"/>
                </a:solidFill>
                <a:ea typeface="华文楷体" panose="02010600040101010101" pitchFamily="2" charset="-122"/>
              </a:rPr>
              <a:t>ia</a:t>
            </a: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 - IS-IS inter area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       * - candidate default, U - per-user static route, o - ODR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       P - periodic downloaded static route</a:t>
            </a:r>
          </a:p>
          <a:p>
            <a:pPr>
              <a:lnSpc>
                <a:spcPct val="80000"/>
              </a:lnSpc>
            </a:pPr>
            <a:endParaRPr lang="en-US" altLang="zh-CN" sz="1800" b="1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Gateway of last resort is not set</a:t>
            </a:r>
          </a:p>
          <a:p>
            <a:pPr>
              <a:lnSpc>
                <a:spcPct val="80000"/>
              </a:lnSpc>
            </a:pPr>
            <a:endParaRPr lang="en-US" altLang="zh-CN" sz="1800" b="1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O    1.0.0.0/8 [110/2] via 2.0.0.5, 00:02:27, FastEthernet0/0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C    2.0.0.0/8 is directly connected, FastEthernet0/0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C    3.0.0.0/8 is directly connected, FastEthernet0/1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b="1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注意：</a:t>
            </a: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OSPF</a:t>
            </a:r>
            <a:r>
              <a:rPr lang="zh-CN" altLang="en-US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协议必须将网络内各路由器的</a:t>
            </a:r>
            <a:r>
              <a:rPr lang="en-US" altLang="zh-CN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OSPF</a:t>
            </a:r>
            <a:r>
              <a:rPr lang="zh-CN" altLang="en-US" sz="1800" b="1" dirty="0">
                <a:solidFill>
                  <a:srgbClr val="990000"/>
                </a:solidFill>
                <a:ea typeface="华文楷体" panose="02010600040101010101" pitchFamily="2" charset="-122"/>
              </a:rPr>
              <a:t>都配置完成才可以查看出结果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686800" cy="4525962"/>
          </a:xfrm>
        </p:spPr>
        <p:txBody>
          <a:bodyPr/>
          <a:lstStyle/>
          <a:p>
            <a:endParaRPr lang="en-US" altLang="zh-CN"/>
          </a:p>
          <a:p>
            <a:pPr>
              <a:buFontTx/>
              <a:buNone/>
            </a:pPr>
            <a:endParaRPr lang="en-US" altLang="zh-CN" sz="4000" b="1">
              <a:solidFill>
                <a:srgbClr val="990000"/>
              </a:solidFill>
              <a:ea typeface="STLiti" pitchFamily="2" charset="-122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协议的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配置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-2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712969" cy="446449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协议</a:t>
            </a:r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路由器配置实例</a:t>
            </a:r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-2</a:t>
            </a: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646113" y="1773238"/>
            <a:ext cx="8174037" cy="3567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1600" dirty="0" err="1">
                <a:solidFill>
                  <a:srgbClr val="990000"/>
                </a:solidFill>
              </a:rPr>
              <a:t>Switch#configure</a:t>
            </a:r>
            <a:r>
              <a:rPr lang="en-US" altLang="zh-CN" sz="1600" dirty="0">
                <a:solidFill>
                  <a:srgbClr val="990000"/>
                </a:solidFill>
              </a:rPr>
              <a:t> terminal 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VLAN 10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ip</a:t>
            </a:r>
            <a:r>
              <a:rPr lang="en-US" altLang="zh-CN" sz="1600" dirty="0">
                <a:solidFill>
                  <a:srgbClr val="990000"/>
                </a:solidFill>
              </a:rPr>
              <a:t> address 1.0.0.5 255.0.0.0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shutdown 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VLAN 20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%LINK-5-CHANGED: Interface Vlan20, changed state to up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</a:t>
            </a:r>
            <a:r>
              <a:rPr lang="en-US" altLang="zh-CN" sz="1600" dirty="0" smtClean="0">
                <a:solidFill>
                  <a:srgbClr val="990000"/>
                </a:solidFill>
              </a:rPr>
              <a:t>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600" dirty="0" smtClean="0">
                <a:solidFill>
                  <a:srgbClr val="990000"/>
                </a:solidFill>
              </a:rPr>
              <a:t> address </a:t>
            </a:r>
            <a:r>
              <a:rPr lang="en-US" altLang="zh-CN" sz="1600" dirty="0">
                <a:solidFill>
                  <a:srgbClr val="990000"/>
                </a:solidFill>
              </a:rPr>
              <a:t>2.0.0.3 255.0.0.0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shutdown 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)#interface </a:t>
            </a:r>
            <a:r>
              <a:rPr lang="en-US" altLang="zh-CN" sz="1600" dirty="0">
                <a:solidFill>
                  <a:srgbClr val="990000"/>
                </a:solidFill>
              </a:rPr>
              <a:t>F0/1</a:t>
            </a: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539750" y="1196975"/>
            <a:ext cx="2328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 dirty="0">
                <a:solidFill>
                  <a:srgbClr val="990000"/>
                </a:solidFill>
              </a:rPr>
              <a:t>Switch3560</a:t>
            </a:r>
            <a:r>
              <a:rPr lang="zh-CN" altLang="en-US" sz="2000" dirty="0">
                <a:solidFill>
                  <a:srgbClr val="990000"/>
                </a:solidFill>
              </a:rPr>
              <a:t>的配置</a:t>
            </a:r>
          </a:p>
        </p:txBody>
      </p:sp>
    </p:spTree>
  </p:cSld>
  <p:clrMapOvr>
    <a:masterClrMapping/>
  </p:clrMapOvr>
  <p:transition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686800" cy="4525962"/>
          </a:xfrm>
        </p:spPr>
        <p:txBody>
          <a:bodyPr/>
          <a:lstStyle/>
          <a:p>
            <a:endParaRPr lang="en-US" altLang="zh-CN"/>
          </a:p>
          <a:p>
            <a:pPr>
              <a:buFontTx/>
              <a:buNone/>
            </a:pPr>
            <a:endParaRPr lang="en-US" altLang="zh-CN" sz="4000" b="1">
              <a:solidFill>
                <a:srgbClr val="990000"/>
              </a:solidFill>
              <a:ea typeface="STLiti" pitchFamily="2" charset="-122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协议的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配置实例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-2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916113"/>
            <a:ext cx="7993062" cy="3588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</a:t>
            </a:r>
            <a:r>
              <a:rPr lang="en-US" altLang="zh-CN" sz="1600" dirty="0" smtClean="0">
                <a:solidFill>
                  <a:srgbClr val="990000"/>
                </a:solidFill>
              </a:rPr>
              <a:t>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swtchport</a:t>
            </a:r>
            <a:r>
              <a:rPr lang="en-US" altLang="zh-CN" sz="1600" dirty="0" smtClean="0">
                <a:solidFill>
                  <a:srgbClr val="990000"/>
                </a:solidFill>
              </a:rPr>
              <a:t> access </a:t>
            </a:r>
            <a:r>
              <a:rPr lang="en-US" altLang="zh-CN" sz="1600" dirty="0" err="1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 10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shutdown 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f0/1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switchport</a:t>
            </a:r>
            <a:r>
              <a:rPr lang="en-US" altLang="zh-CN" sz="1600" dirty="0">
                <a:solidFill>
                  <a:srgbClr val="990000"/>
                </a:solidFill>
              </a:rPr>
              <a:t> access VLAN 20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%LINEPROTO-5-UPDOWN: Line protocol on Interface Vlan20, changed state to up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</a:t>
            </a: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)#router 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ospf</a:t>
            </a:r>
            <a:r>
              <a:rPr lang="en-US" altLang="zh-CN" sz="1600" dirty="0" smtClean="0">
                <a:solidFill>
                  <a:srgbClr val="990000"/>
                </a:solidFill>
              </a:rPr>
              <a:t> 1</a:t>
            </a:r>
            <a:endParaRPr lang="en-US" altLang="zh-CN" sz="1600" dirty="0">
              <a:solidFill>
                <a:srgbClr val="990000"/>
              </a:solidFill>
            </a:endParaRP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-router)#network </a:t>
            </a:r>
            <a:r>
              <a:rPr lang="en-US" altLang="zh-CN" sz="1600" dirty="0" smtClean="0">
                <a:solidFill>
                  <a:srgbClr val="990000"/>
                </a:solidFill>
              </a:rPr>
              <a:t>1.0.0.0 0.255.255.255  area 0</a:t>
            </a:r>
            <a:endParaRPr lang="en-US" altLang="zh-CN" sz="1600" dirty="0">
              <a:solidFill>
                <a:srgbClr val="990000"/>
              </a:solidFill>
            </a:endParaRPr>
          </a:p>
          <a:p>
            <a:pPr marL="342900" indent="-342900"/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-router)#network </a:t>
            </a:r>
            <a:r>
              <a:rPr lang="en-US" altLang="zh-CN" sz="1600" dirty="0" smtClean="0">
                <a:solidFill>
                  <a:srgbClr val="990000"/>
                </a:solidFill>
              </a:rPr>
              <a:t>2.0.0.0 0.255.255.255 area 0</a:t>
            </a:r>
            <a:endParaRPr lang="en-US" altLang="zh-CN" sz="1600" dirty="0">
              <a:solidFill>
                <a:srgbClr val="990000"/>
              </a:solidFill>
            </a:endParaRPr>
          </a:p>
          <a:p>
            <a:pPr marL="342900" indent="-342900"/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-router</a:t>
            </a:r>
            <a:r>
              <a:rPr lang="en-US" altLang="zh-CN" sz="1600" dirty="0">
                <a:solidFill>
                  <a:srgbClr val="990000"/>
                </a:solidFill>
              </a:rPr>
              <a:t>)#end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9750" y="1196975"/>
            <a:ext cx="2328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 dirty="0">
                <a:solidFill>
                  <a:srgbClr val="990000"/>
                </a:solidFill>
              </a:rPr>
              <a:t>Switch3560</a:t>
            </a:r>
            <a:r>
              <a:rPr lang="zh-CN" altLang="en-US" sz="2000" dirty="0">
                <a:solidFill>
                  <a:srgbClr val="990000"/>
                </a:solidFill>
              </a:rPr>
              <a:t>的配置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686800" cy="4525962"/>
          </a:xfrm>
        </p:spPr>
        <p:txBody>
          <a:bodyPr/>
          <a:lstStyle/>
          <a:p>
            <a:r>
              <a:rPr lang="en-US" altLang="zh-CN" sz="1600" b="1" dirty="0" err="1" smtClean="0">
                <a:solidFill>
                  <a:srgbClr val="990000"/>
                </a:solidFill>
              </a:rPr>
              <a:t>Switch#show</a:t>
            </a:r>
            <a:r>
              <a:rPr lang="en-US" altLang="zh-CN" sz="1600" b="1" dirty="0" smtClean="0">
                <a:solidFill>
                  <a:srgbClr val="99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990000"/>
                </a:solidFill>
              </a:rPr>
              <a:t> route</a:t>
            </a:r>
          </a:p>
          <a:p>
            <a:r>
              <a:rPr lang="en-US" altLang="zh-CN" sz="1600" b="1" dirty="0" smtClean="0">
                <a:solidFill>
                  <a:srgbClr val="990000"/>
                </a:solidFill>
              </a:rPr>
              <a:t>Codes: C - connected, S - static, I - IGRP, R - RIP, M - mobile, B - BGP</a:t>
            </a:r>
          </a:p>
          <a:p>
            <a:r>
              <a:rPr lang="en-US" altLang="zh-CN" sz="1600" b="1" dirty="0" smtClean="0">
                <a:solidFill>
                  <a:srgbClr val="990000"/>
                </a:solidFill>
              </a:rPr>
              <a:t>       D - EIGRP, EX - EIGRP external, O - OSPF, IA - OSPF inter area</a:t>
            </a:r>
          </a:p>
          <a:p>
            <a:r>
              <a:rPr lang="en-US" altLang="zh-CN" sz="1600" b="1" dirty="0" smtClean="0">
                <a:solidFill>
                  <a:srgbClr val="990000"/>
                </a:solidFill>
              </a:rPr>
              <a:t>       N1 - OSPF NSSA external type 1, N2 - OSPF NSSA external type 2</a:t>
            </a:r>
          </a:p>
          <a:p>
            <a:r>
              <a:rPr lang="en-US" altLang="zh-CN" sz="1600" b="1" dirty="0" smtClean="0">
                <a:solidFill>
                  <a:srgbClr val="990000"/>
                </a:solidFill>
              </a:rPr>
              <a:t>       E1 - OSPF external type 1, E2 - OSPF external type 2, E - EGP</a:t>
            </a:r>
          </a:p>
          <a:p>
            <a:r>
              <a:rPr lang="en-US" altLang="zh-CN" sz="1600" b="1" dirty="0" smtClean="0">
                <a:solidFill>
                  <a:srgbClr val="990000"/>
                </a:solidFill>
              </a:rPr>
              <a:t>       </a:t>
            </a:r>
            <a:r>
              <a:rPr lang="en-US" altLang="zh-CN" sz="1600" b="1" dirty="0" err="1" smtClean="0">
                <a:solidFill>
                  <a:srgbClr val="990000"/>
                </a:solidFill>
              </a:rPr>
              <a:t>i</a:t>
            </a:r>
            <a:r>
              <a:rPr lang="en-US" altLang="zh-CN" sz="1600" b="1" dirty="0" smtClean="0">
                <a:solidFill>
                  <a:srgbClr val="990000"/>
                </a:solidFill>
              </a:rPr>
              <a:t> - IS-IS, L1 - IS-IS level-1, L2 - IS-IS level-2, </a:t>
            </a:r>
            <a:r>
              <a:rPr lang="en-US" altLang="zh-CN" sz="1600" b="1" dirty="0" err="1" smtClean="0">
                <a:solidFill>
                  <a:srgbClr val="990000"/>
                </a:solidFill>
              </a:rPr>
              <a:t>ia</a:t>
            </a:r>
            <a:r>
              <a:rPr lang="en-US" altLang="zh-CN" sz="1600" b="1" dirty="0" smtClean="0">
                <a:solidFill>
                  <a:srgbClr val="990000"/>
                </a:solidFill>
              </a:rPr>
              <a:t> - IS-IS inter area</a:t>
            </a:r>
          </a:p>
          <a:p>
            <a:r>
              <a:rPr lang="en-US" altLang="zh-CN" sz="1600" b="1" dirty="0" smtClean="0">
                <a:solidFill>
                  <a:srgbClr val="990000"/>
                </a:solidFill>
              </a:rPr>
              <a:t>       * - candidate default, U - per-user static route, o - ODR</a:t>
            </a:r>
          </a:p>
          <a:p>
            <a:r>
              <a:rPr lang="en-US" altLang="zh-CN" sz="1600" b="1" dirty="0" smtClean="0">
                <a:solidFill>
                  <a:srgbClr val="990000"/>
                </a:solidFill>
              </a:rPr>
              <a:t>       P - periodic downloaded static route</a:t>
            </a:r>
          </a:p>
          <a:p>
            <a:endParaRPr lang="en-US" altLang="zh-CN" sz="1600" b="1" dirty="0" smtClean="0">
              <a:solidFill>
                <a:srgbClr val="990000"/>
              </a:solidFill>
            </a:endParaRPr>
          </a:p>
          <a:p>
            <a:r>
              <a:rPr lang="en-US" altLang="zh-CN" sz="1600" b="1" dirty="0" smtClean="0">
                <a:solidFill>
                  <a:srgbClr val="990000"/>
                </a:solidFill>
              </a:rPr>
              <a:t>Gateway of last resort is not set</a:t>
            </a:r>
          </a:p>
          <a:p>
            <a:endParaRPr lang="en-US" altLang="zh-CN" sz="1600" b="1" dirty="0" smtClean="0">
              <a:solidFill>
                <a:srgbClr val="990000"/>
              </a:solidFill>
            </a:endParaRPr>
          </a:p>
          <a:p>
            <a:r>
              <a:rPr lang="en-US" altLang="zh-CN" sz="1600" b="1" dirty="0" smtClean="0">
                <a:solidFill>
                  <a:srgbClr val="990000"/>
                </a:solidFill>
              </a:rPr>
              <a:t>C    1.0.0.0/8 is directly connected, Vlan10</a:t>
            </a:r>
          </a:p>
          <a:p>
            <a:r>
              <a:rPr lang="en-US" altLang="zh-CN" sz="1600" b="1" dirty="0" smtClean="0">
                <a:solidFill>
                  <a:srgbClr val="990000"/>
                </a:solidFill>
              </a:rPr>
              <a:t>C    2.0.0.0/8 is directly connected, Vlan20</a:t>
            </a:r>
          </a:p>
          <a:p>
            <a:r>
              <a:rPr lang="en-US" altLang="zh-CN" sz="1600" b="1" dirty="0" smtClean="0">
                <a:solidFill>
                  <a:srgbClr val="990000"/>
                </a:solidFill>
              </a:rPr>
              <a:t>O    3.0.0.0/8 [110/2] via 2.0.0.5, 00:10:52, Vlan20</a:t>
            </a:r>
          </a:p>
          <a:p>
            <a:r>
              <a:rPr lang="en-US" altLang="zh-CN" sz="1600" b="1" dirty="0" smtClean="0">
                <a:solidFill>
                  <a:srgbClr val="990000"/>
                </a:solidFill>
              </a:rPr>
              <a:t>O    4.0.0.0/8 [110/3] via 2.0.0.5, 00:10:52, Vlan20</a:t>
            </a:r>
            <a:endParaRPr lang="en-US" altLang="zh-CN" sz="1600" b="1" dirty="0">
              <a:solidFill>
                <a:srgbClr val="990000"/>
              </a:solidFill>
              <a:ea typeface="STLiti" pitchFamily="2" charset="-122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en-US" altLang="zh-CN" sz="4800" b="1" dirty="0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协议的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配置实例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-2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8866188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 dirty="0" smtClean="0">
                <a:solidFill>
                  <a:srgbClr val="990000"/>
                </a:solidFill>
                <a:latin typeface="Tahoma" pitchFamily="34" charset="0"/>
                <a:ea typeface="华文楷体" pitchFamily="2" charset="-122"/>
              </a:rPr>
              <a:t>Router0</a:t>
            </a:r>
            <a:r>
              <a:rPr lang="zh-CN" altLang="en-US" sz="2000" b="1" dirty="0" smtClean="0">
                <a:solidFill>
                  <a:srgbClr val="990000"/>
                </a:solidFill>
                <a:latin typeface="Tahoma" pitchFamily="34" charset="0"/>
                <a:ea typeface="华文楷体" pitchFamily="2" charset="-122"/>
              </a:rPr>
              <a:t>配置过程：</a:t>
            </a:r>
            <a:endParaRPr lang="zh-CN" altLang="en-US" sz="2000" dirty="0" smtClean="0"/>
          </a:p>
          <a:p>
            <a:r>
              <a:rPr lang="en-US" altLang="zh-CN" sz="2000" b="1" dirty="0" smtClean="0">
                <a:solidFill>
                  <a:srgbClr val="990000"/>
                </a:solidFill>
              </a:rPr>
              <a:t>Router0(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)#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 routing                  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－－－－启用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IP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路由协议</a:t>
            </a:r>
          </a:p>
          <a:p>
            <a:pPr>
              <a:buFontTx/>
              <a:buNone/>
            </a:pPr>
            <a:endParaRPr lang="zh-CN" altLang="en-US" sz="2000" b="1" dirty="0" smtClean="0">
              <a:solidFill>
                <a:srgbClr val="990000"/>
              </a:solidFill>
            </a:endParaRPr>
          </a:p>
          <a:p>
            <a:r>
              <a:rPr lang="en-US" altLang="zh-CN" sz="2000" b="1" dirty="0" smtClean="0">
                <a:solidFill>
                  <a:srgbClr val="990000"/>
                </a:solidFill>
              </a:rPr>
              <a:t>Router0(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)#router 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ospf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 1            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－－－启用进程处理号为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1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的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OSPF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协议</a:t>
            </a:r>
          </a:p>
          <a:p>
            <a:pPr>
              <a:buFontTx/>
              <a:buNone/>
            </a:pPr>
            <a:endParaRPr lang="zh-CN" altLang="en-US" sz="2000" b="1" dirty="0" smtClean="0">
              <a:solidFill>
                <a:srgbClr val="990000"/>
              </a:solidFill>
            </a:endParaRPr>
          </a:p>
          <a:p>
            <a:r>
              <a:rPr lang="en-US" altLang="zh-CN" sz="2000" b="1" dirty="0" smtClean="0">
                <a:solidFill>
                  <a:srgbClr val="990000"/>
                </a:solidFill>
              </a:rPr>
              <a:t>Router0(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-router)#network 1.0.0.0 0.255.255.255 area 0</a:t>
            </a:r>
          </a:p>
          <a:p>
            <a:r>
              <a:rPr lang="en-US" altLang="zh-CN" sz="2000" b="1" dirty="0" smtClean="0">
                <a:solidFill>
                  <a:srgbClr val="990000"/>
                </a:solidFill>
              </a:rPr>
              <a:t>Router0(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-router)#network 2.0.0.0 0.255.255.255 area 0</a:t>
            </a:r>
          </a:p>
          <a:p>
            <a:pPr>
              <a:buFontTx/>
              <a:buNone/>
            </a:pPr>
            <a:r>
              <a:rPr lang="en-US" altLang="zh-CN" sz="2000" b="1" dirty="0" smtClean="0">
                <a:solidFill>
                  <a:srgbClr val="990000"/>
                </a:solidFill>
              </a:rPr>
              <a:t>                                                              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－－－在区域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0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上发布直连网段</a:t>
            </a:r>
          </a:p>
          <a:p>
            <a:r>
              <a:rPr lang="en-US" altLang="zh-CN" sz="2000" b="1" dirty="0" smtClean="0">
                <a:solidFill>
                  <a:srgbClr val="990000"/>
                </a:solidFill>
              </a:rPr>
              <a:t>Router0(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-router)#end</a:t>
            </a:r>
            <a:endParaRPr lang="en-US" altLang="zh-CN" sz="2000" b="1" dirty="0">
              <a:solidFill>
                <a:srgbClr val="990000"/>
              </a:solidFill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协议的配置实例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-2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868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Router0#show </a:t>
            </a:r>
            <a:r>
              <a:rPr lang="en-US" altLang="zh-CN" sz="1800" b="1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 route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Codes: C - connected, S - static, I - IGRP, R - RIP, M - mobile, B - BGP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       D - EIGRP, EX - EIGRP external, O - OSPF, IA - OSPF inter area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       N1 - OSPF NSSA external type 1, N2 - OSPF NSSA external type 2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       E1 - OSPF external type 1, E2 - OSPF external type 2, E - EGP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       </a:t>
            </a:r>
            <a:r>
              <a:rPr lang="en-US" altLang="zh-CN" sz="1800" b="1" dirty="0" err="1" smtClean="0">
                <a:solidFill>
                  <a:srgbClr val="990000"/>
                </a:solidFill>
              </a:rPr>
              <a:t>i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 - IS-IS, L1 - IS-IS level-1, L2 - IS-IS level-2, </a:t>
            </a:r>
            <a:r>
              <a:rPr lang="en-US" altLang="zh-CN" sz="1800" b="1" dirty="0" err="1" smtClean="0">
                <a:solidFill>
                  <a:srgbClr val="990000"/>
                </a:solidFill>
              </a:rPr>
              <a:t>ia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 - IS-IS inter area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       * - candidate default, U - per-user static route, o - ODR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       P - periodic downloaded static route</a:t>
            </a:r>
          </a:p>
          <a:p>
            <a:pPr>
              <a:buFontTx/>
              <a:buNone/>
            </a:pPr>
            <a:endParaRPr lang="en-US" altLang="zh-CN" sz="1800" b="1" dirty="0" smtClean="0">
              <a:solidFill>
                <a:srgbClr val="990000"/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Gateway of last resort is not set</a:t>
            </a:r>
          </a:p>
          <a:p>
            <a:pPr>
              <a:buFontTx/>
              <a:buNone/>
            </a:pPr>
            <a:endParaRPr lang="en-US" altLang="zh-CN" sz="1800" b="1" dirty="0" smtClean="0">
              <a:solidFill>
                <a:srgbClr val="990000"/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O    1.0.0.0/8 [110/2] via 2.0.0.3, 00:12:34, FastEthernet0/0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C    2.0.0.0/8 is directly connected, FastEthernet0/0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C    3.0.0.0/8 is directly connected, FastEthernet0/1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O    4.0.0.0/8 [110/2] via 3.0.0.5, 00:12:34, FastEthernet0/1</a:t>
            </a:r>
            <a:endParaRPr lang="en-US" altLang="zh-CN" sz="1800" b="1" dirty="0">
              <a:solidFill>
                <a:srgbClr val="990000"/>
              </a:solidFill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协议的配置实例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-2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rgbClr val="990000"/>
                </a:solidFill>
                <a:ea typeface="华文楷体" pitchFamily="2" charset="-122"/>
              </a:rPr>
              <a:t>动态路由协议</a:t>
            </a:r>
            <a:r>
              <a:rPr lang="en-US" altLang="zh-CN" b="1">
                <a:solidFill>
                  <a:srgbClr val="990000"/>
                </a:solidFill>
                <a:latin typeface="华文楷体"/>
                <a:ea typeface="华文楷体" pitchFamily="2" charset="-122"/>
              </a:rPr>
              <a:t>——</a:t>
            </a:r>
            <a:r>
              <a:rPr lang="en-US" altLang="zh-CN" b="1">
                <a:solidFill>
                  <a:srgbClr val="990000"/>
                </a:solidFill>
                <a:ea typeface="华文楷体" pitchFamily="2" charset="-122"/>
              </a:rPr>
              <a:t>RIP</a:t>
            </a:r>
            <a:r>
              <a:rPr lang="zh-CN" altLang="en-US" b="1">
                <a:solidFill>
                  <a:srgbClr val="990000"/>
                </a:solidFill>
                <a:ea typeface="华文楷体" pitchFamily="2" charset="-122"/>
              </a:rPr>
              <a:t>协议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414" y="1484784"/>
            <a:ext cx="9324528" cy="45259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RIP</a:t>
            </a:r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是最简单的距离矢量路由协议；</a:t>
            </a:r>
          </a:p>
          <a:p>
            <a:pPr>
              <a:buFontTx/>
              <a:buNone/>
            </a:pPr>
            <a:endParaRPr lang="zh-CN" altLang="en-US" sz="2800" b="1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r>
              <a:rPr lang="en-US" altLang="zh-CN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RIP</a:t>
            </a:r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路由协议以”跳数”作为度量单位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，以</a:t>
            </a:r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计算路由；</a:t>
            </a:r>
          </a:p>
          <a:p>
            <a:pPr>
              <a:buFontTx/>
              <a:buNone/>
            </a:pPr>
            <a:endParaRPr lang="zh-CN" altLang="en-US" sz="2800" b="1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r>
              <a:rPr lang="en-US" altLang="zh-CN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RIP</a:t>
            </a:r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路由协议优先选择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“跳数”最少</a:t>
            </a:r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的路径作为最优路径</a:t>
            </a:r>
            <a:r>
              <a:rPr lang="en-US" altLang="zh-CN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;</a:t>
            </a:r>
          </a:p>
          <a:p>
            <a:pPr>
              <a:buFontTx/>
              <a:buNone/>
            </a:pPr>
            <a:endParaRPr lang="en-US" altLang="zh-CN" sz="2800" b="1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r>
              <a:rPr lang="en-US" altLang="zh-CN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RIP</a:t>
            </a:r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路由</a:t>
            </a:r>
            <a:r>
              <a:rPr lang="zh-CN" altLang="en-US" sz="2800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协议所支持得最大“跳数”</a:t>
            </a:r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为</a:t>
            </a:r>
            <a:r>
              <a:rPr lang="en-US" altLang="zh-CN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15</a:t>
            </a:r>
            <a:r>
              <a:rPr lang="zh-CN" altLang="en-US" sz="2800" b="1" dirty="0">
                <a:solidFill>
                  <a:srgbClr val="990000"/>
                </a:solidFill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25252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 dirty="0" smtClean="0">
                <a:solidFill>
                  <a:srgbClr val="990000"/>
                </a:solidFill>
                <a:latin typeface="Tahoma" pitchFamily="34" charset="0"/>
                <a:ea typeface="华文楷体" pitchFamily="2" charset="-122"/>
              </a:rPr>
              <a:t>Router1</a:t>
            </a:r>
            <a:r>
              <a:rPr lang="zh-CN" altLang="en-US" sz="2000" b="1" dirty="0" smtClean="0">
                <a:solidFill>
                  <a:srgbClr val="990000"/>
                </a:solidFill>
                <a:latin typeface="Tahoma" pitchFamily="34" charset="0"/>
                <a:ea typeface="华文楷体" pitchFamily="2" charset="-122"/>
              </a:rPr>
              <a:t>配置过程：</a:t>
            </a:r>
            <a:endParaRPr lang="zh-CN" altLang="en-US" sz="2000" dirty="0" smtClean="0"/>
          </a:p>
          <a:p>
            <a:r>
              <a:rPr lang="en-US" altLang="zh-CN" sz="2000" b="1" dirty="0" smtClean="0">
                <a:solidFill>
                  <a:srgbClr val="990000"/>
                </a:solidFill>
              </a:rPr>
              <a:t>Router1(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)#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 routing              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  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－－－－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启用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IP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路由协议</a:t>
            </a:r>
          </a:p>
          <a:p>
            <a:pPr>
              <a:buFontTx/>
              <a:buNone/>
            </a:pPr>
            <a:endParaRPr lang="zh-CN" altLang="en-US" sz="2000" b="1" dirty="0" smtClean="0">
              <a:solidFill>
                <a:srgbClr val="990000"/>
              </a:solidFill>
            </a:endParaRPr>
          </a:p>
          <a:p>
            <a:r>
              <a:rPr lang="en-US" altLang="zh-CN" sz="2000" b="1" dirty="0" smtClean="0">
                <a:solidFill>
                  <a:srgbClr val="990000"/>
                </a:solidFill>
              </a:rPr>
              <a:t>Router1(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)#router 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ospf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 1          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－－－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启用进程处理号为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1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的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OSPF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协议</a:t>
            </a:r>
          </a:p>
          <a:p>
            <a:pPr>
              <a:buFontTx/>
              <a:buNone/>
            </a:pPr>
            <a:endParaRPr lang="zh-CN" altLang="en-US" sz="2000" b="1" dirty="0" smtClean="0">
              <a:solidFill>
                <a:srgbClr val="990000"/>
              </a:solidFill>
            </a:endParaRPr>
          </a:p>
          <a:p>
            <a:r>
              <a:rPr lang="en-US" altLang="zh-CN" sz="2000" b="1" dirty="0" smtClean="0">
                <a:solidFill>
                  <a:srgbClr val="990000"/>
                </a:solidFill>
              </a:rPr>
              <a:t>Router1(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-router)#network 3.0.0.0 0.255.255.255 area 0</a:t>
            </a:r>
          </a:p>
          <a:p>
            <a:r>
              <a:rPr lang="en-US" altLang="zh-CN" sz="2000" b="1" dirty="0" smtClean="0">
                <a:solidFill>
                  <a:srgbClr val="990000"/>
                </a:solidFill>
              </a:rPr>
              <a:t>Router1(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-router)#network 4.0.0.0 0.255.255.255 area 0</a:t>
            </a:r>
          </a:p>
          <a:p>
            <a:pPr>
              <a:buFontTx/>
              <a:buNone/>
            </a:pPr>
            <a:r>
              <a:rPr lang="en-US" altLang="zh-CN" sz="2000" b="1" dirty="0" smtClean="0">
                <a:solidFill>
                  <a:srgbClr val="00B0F0"/>
                </a:solidFill>
              </a:rPr>
              <a:t>                                                             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    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－－－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在区域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0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上发布直连网段</a:t>
            </a:r>
          </a:p>
          <a:p>
            <a:r>
              <a:rPr lang="en-US" altLang="zh-CN" sz="2000" b="1" dirty="0" smtClean="0">
                <a:solidFill>
                  <a:srgbClr val="990000"/>
                </a:solidFill>
              </a:rPr>
              <a:t>Router1(</a:t>
            </a:r>
            <a:r>
              <a:rPr lang="en-US" altLang="zh-CN" sz="2000" b="1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2000" b="1" dirty="0" smtClean="0">
                <a:solidFill>
                  <a:srgbClr val="990000"/>
                </a:solidFill>
              </a:rPr>
              <a:t>-router)#end</a:t>
            </a:r>
            <a:endParaRPr lang="en-US" altLang="zh-CN" sz="2000" b="1" dirty="0">
              <a:solidFill>
                <a:srgbClr val="990000"/>
              </a:solidFill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协议的配置实例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-2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868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Router1#show </a:t>
            </a:r>
            <a:r>
              <a:rPr lang="en-US" altLang="zh-CN" sz="1800" b="1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 route 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Codes: C - connected, S - static, I - IGRP, R - RIP, M - mobile, B - BGP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       D - EIGRP, EX - EIGRP external, O - OSPF, IA - OSPF inter area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       N1 - OSPF NSSA external type 1, N2 - OSPF NSSA external type 2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       E1 - OSPF external type 1, E2 - OSPF external type 2, E - EGP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       </a:t>
            </a:r>
            <a:r>
              <a:rPr lang="en-US" altLang="zh-CN" sz="1800" b="1" dirty="0" err="1" smtClean="0">
                <a:solidFill>
                  <a:srgbClr val="990000"/>
                </a:solidFill>
              </a:rPr>
              <a:t>i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 - IS-IS, L1 - IS-IS level-1, L2 - IS-IS level-2, </a:t>
            </a:r>
            <a:r>
              <a:rPr lang="en-US" altLang="zh-CN" sz="1800" b="1" dirty="0" err="1" smtClean="0">
                <a:solidFill>
                  <a:srgbClr val="990000"/>
                </a:solidFill>
              </a:rPr>
              <a:t>ia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 - IS-IS inter area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       * - candidate default, U - per-user static route, o - ODR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       P - periodic downloaded static route</a:t>
            </a:r>
          </a:p>
          <a:p>
            <a:pPr>
              <a:buFontTx/>
              <a:buNone/>
            </a:pPr>
            <a:endParaRPr lang="en-US" altLang="zh-CN" sz="1800" b="1" dirty="0" smtClean="0">
              <a:solidFill>
                <a:srgbClr val="990000"/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Gateway of last resort is not set</a:t>
            </a:r>
          </a:p>
          <a:p>
            <a:pPr>
              <a:buFontTx/>
              <a:buNone/>
            </a:pPr>
            <a:endParaRPr lang="en-US" altLang="zh-CN" sz="1800" b="1" dirty="0" smtClean="0">
              <a:solidFill>
                <a:srgbClr val="990000"/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O    1.0.0.0/8 [110/3] via 3.0.0.3, 00:13:30, FastEthernet0/1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O    2.0.0.0/8 [110/2] via 3.0.0.3, 00:13:30, FastEthernet0/1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C    3.0.0.0/8 is directly connected, FastEthernet0/1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</a:rPr>
              <a:t>C    4.0.0.0/8 is directly connected, FastEthernet0/0</a:t>
            </a:r>
            <a:endParaRPr lang="en-US" altLang="zh-CN" sz="1800" b="1" dirty="0">
              <a:solidFill>
                <a:srgbClr val="990000"/>
              </a:solidFill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OSPF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协议的配置实例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-2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作业内容与要求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5892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1</a:t>
            </a:r>
            <a:r>
              <a:rPr lang="en-US" altLang="zh-CN" b="1" dirty="0" smtClean="0">
                <a:solidFill>
                  <a:srgbClr val="990000"/>
                </a:solidFill>
                <a:ea typeface="华文楷体" pitchFamily="2" charset="-122"/>
              </a:rPr>
              <a:t>.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理解并熟练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掌握路由器的</a:t>
            </a: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IOS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操作命令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；</a:t>
            </a:r>
            <a:endParaRPr lang="en-US" altLang="zh-CN" b="1" dirty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2.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使用</a:t>
            </a: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Cisco </a:t>
            </a:r>
            <a:r>
              <a:rPr lang="en-US" altLang="zh-CN" b="1" dirty="0" err="1">
                <a:solidFill>
                  <a:srgbClr val="990000"/>
                </a:solidFill>
                <a:ea typeface="华文楷体" pitchFamily="2" charset="-122"/>
              </a:rPr>
              <a:t>Paket</a:t>
            </a: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 Tracer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平台，自行设计网络拓扑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结构图。网络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内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至少包含两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台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路由器设备及若干台终端；</a:t>
            </a:r>
            <a:endParaRPr lang="en-US" altLang="zh-CN" b="1" dirty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3.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注明各网段地址和各端口地址；</a:t>
            </a:r>
            <a:endParaRPr lang="en-US" altLang="zh-CN" b="1" dirty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4.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配置各终端的网卡地址和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网关，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并给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出图示；</a:t>
            </a:r>
            <a:endParaRPr lang="en-US" altLang="zh-CN" b="1" dirty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5.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使用</a:t>
            </a:r>
            <a:r>
              <a:rPr lang="en-US" altLang="zh-CN" b="1" dirty="0" smtClean="0">
                <a:solidFill>
                  <a:srgbClr val="990000"/>
                </a:solidFill>
                <a:ea typeface="华文楷体" pitchFamily="2" charset="-122"/>
              </a:rPr>
              <a:t>RIP/OSPF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路由协议配置，使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全网互通，并给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出主要配置过程；</a:t>
            </a:r>
            <a:endParaRPr lang="en-US" altLang="zh-CN" b="1" dirty="0" smtClean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990000"/>
                </a:solidFill>
                <a:ea typeface="华文楷体" pitchFamily="2" charset="-122"/>
              </a:rPr>
              <a:t>6.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给出全网联通测试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图示。</a:t>
            </a:r>
          </a:p>
        </p:txBody>
      </p:sp>
    </p:spTree>
    <p:extLst>
      <p:ext uri="{BB962C8B-B14F-4D97-AF65-F5344CB8AC3E}">
        <p14:creationId xmlns:p14="http://schemas.microsoft.com/office/powerpoint/2010/main" val="3264153093"/>
      </p:ext>
    </p:extLst>
  </p:cSld>
  <p:clrMapOvr>
    <a:masterClrMapping/>
  </p:clrMapOvr>
  <p:transition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9" name="Picture 5" descr="b_7AC27DB117713AA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00213"/>
            <a:ext cx="4895850" cy="3889375"/>
          </a:xfrm>
          <a:prstGeom prst="rect">
            <a:avLst/>
          </a:prstGeom>
          <a:noFill/>
        </p:spPr>
      </p:pic>
      <p:sp>
        <p:nvSpPr>
          <p:cNvPr id="77830" name="WordArt 6"/>
          <p:cNvSpPr>
            <a:spLocks noChangeArrowheads="1" noChangeShapeType="1" noTextEdit="1"/>
          </p:cNvSpPr>
          <p:nvPr/>
        </p:nvSpPr>
        <p:spPr bwMode="auto">
          <a:xfrm>
            <a:off x="5580063" y="2636838"/>
            <a:ext cx="3240087" cy="165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spc="72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谢谢！</a:t>
            </a:r>
          </a:p>
        </p:txBody>
      </p:sp>
    </p:spTree>
  </p:cSld>
  <p:clrMapOvr>
    <a:masterClrMapping/>
  </p:clrMapOvr>
  <p:transition spd="med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路由器配置实例</a:t>
            </a:r>
          </a:p>
        </p:txBody>
      </p:sp>
      <p:pic>
        <p:nvPicPr>
          <p:cNvPr id="182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32923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686800" cy="4525962"/>
          </a:xfrm>
        </p:spPr>
        <p:txBody>
          <a:bodyPr/>
          <a:lstStyle/>
          <a:p>
            <a:endParaRPr lang="en-US" altLang="zh-CN"/>
          </a:p>
          <a:p>
            <a:pPr>
              <a:buFontTx/>
              <a:buNone/>
            </a:pPr>
            <a:endParaRPr lang="en-US" altLang="zh-CN" sz="4000" b="1">
              <a:solidFill>
                <a:srgbClr val="990000"/>
              </a:solidFill>
              <a:ea typeface="STLiti" pitchFamily="2" charset="-122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RIP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协议的配置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0" y="1103313"/>
            <a:ext cx="9144000" cy="58169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</a:pPr>
            <a:endParaRPr lang="en-US" altLang="zh-CN" sz="2800" dirty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  <a:p>
            <a:pPr marL="342900" indent="-342900">
              <a:buFontTx/>
              <a:buChar char="•"/>
            </a:pP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RIP</a:t>
            </a:r>
            <a:r>
              <a:rPr lang="zh-CN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协议配置语法：</a:t>
            </a:r>
          </a:p>
          <a:p>
            <a:pPr marL="342900" indent="-342900"/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R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outer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(</a:t>
            </a:r>
            <a:r>
              <a:rPr lang="en-US" altLang="en-US" sz="24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)#</a:t>
            </a:r>
            <a:r>
              <a:rPr lang="en-US" altLang="en-US" sz="2400" dirty="0" err="1">
                <a:solidFill>
                  <a:srgbClr val="990000"/>
                </a:solidFill>
                <a:ea typeface="华文楷体" panose="02010600040101010101" pitchFamily="2" charset="-122"/>
              </a:rPr>
              <a:t>ip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 routin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g                       </a:t>
            </a:r>
            <a:r>
              <a:rPr lang="zh-CN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－－－启用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IP</a:t>
            </a:r>
            <a:r>
              <a:rPr lang="zh-CN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路由协议</a:t>
            </a:r>
            <a:endParaRPr lang="en-US" altLang="en-US" sz="2400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 marL="342900" indent="-342900"/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R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outer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(</a:t>
            </a:r>
            <a:r>
              <a:rPr lang="en-US" altLang="en-US" sz="24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)#router rip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                        </a:t>
            </a:r>
            <a:r>
              <a:rPr lang="zh-CN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－－－启用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RIP</a:t>
            </a:r>
            <a:r>
              <a:rPr lang="zh-CN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路由协议</a:t>
            </a:r>
            <a:endParaRPr lang="en-US" altLang="en-US" sz="2400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 marL="342900" indent="-342900"/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R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outer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(</a:t>
            </a:r>
            <a:r>
              <a:rPr lang="en-US" altLang="en-US" sz="24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-router)#network 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×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.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×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.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×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.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×</a:t>
            </a:r>
            <a:r>
              <a:rPr lang="zh-CN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－－－发布直连网段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 </a:t>
            </a:r>
          </a:p>
          <a:p>
            <a:pPr marL="342900" indent="-342900"/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R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outer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(</a:t>
            </a:r>
            <a:r>
              <a:rPr lang="en-US" altLang="en-US" sz="24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-router)#version 2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       </a:t>
            </a:r>
            <a:r>
              <a:rPr lang="zh-CN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－－－设置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RIP</a:t>
            </a:r>
            <a:r>
              <a:rPr lang="zh-CN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协议版本号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2</a:t>
            </a:r>
          </a:p>
          <a:p>
            <a:pPr marL="342900" indent="-342900"/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R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outer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(</a:t>
            </a:r>
            <a:r>
              <a:rPr lang="en-US" altLang="en-US" sz="24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-router)#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end</a:t>
            </a:r>
          </a:p>
          <a:p>
            <a:pPr marL="342900" indent="-342900"/>
            <a:endParaRPr lang="en-US" altLang="zh-CN" sz="2400" dirty="0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 marL="342900" indent="-342900">
              <a:buFontTx/>
              <a:buChar char="•"/>
            </a:pP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RIP</a:t>
            </a:r>
            <a:r>
              <a:rPr lang="zh-CN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协议删除语法</a:t>
            </a:r>
          </a:p>
          <a:p>
            <a:pPr marL="342900" indent="-342900"/>
            <a:r>
              <a:rPr lang="zh-CN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 </a:t>
            </a:r>
          </a:p>
          <a:p>
            <a:pPr marL="342900" indent="-342900"/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R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outer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(</a:t>
            </a:r>
            <a:r>
              <a:rPr lang="en-US" altLang="en-US" sz="24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2400" dirty="0">
                <a:solidFill>
                  <a:srgbClr val="990000"/>
                </a:solidFill>
                <a:ea typeface="华文楷体" panose="02010600040101010101" pitchFamily="2" charset="-122"/>
              </a:rPr>
              <a:t>)#</a:t>
            </a:r>
            <a:r>
              <a:rPr lang="en-US" altLang="zh-CN" sz="2400" dirty="0">
                <a:solidFill>
                  <a:srgbClr val="990000"/>
                </a:solidFill>
                <a:ea typeface="华文楷体" panose="02010600040101010101" pitchFamily="2" charset="-122"/>
              </a:rPr>
              <a:t> no router rip</a:t>
            </a:r>
          </a:p>
          <a:p>
            <a:pPr marL="342900" indent="-342900"/>
            <a:endParaRPr lang="en-US" altLang="zh-CN" sz="2800" dirty="0">
              <a:solidFill>
                <a:srgbClr val="990000"/>
              </a:solidFill>
            </a:endParaRPr>
          </a:p>
          <a:p>
            <a:pPr marL="342900" indent="-342900">
              <a:lnSpc>
                <a:spcPct val="80000"/>
              </a:lnSpc>
              <a:buFontTx/>
              <a:buChar char="•"/>
            </a:pPr>
            <a:endParaRPr lang="en-US" altLang="zh-CN" sz="2800" dirty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820150" cy="50403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sz="1400" b="1" dirty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itchFamily="2" charset="-122"/>
              </a:rPr>
              <a:t>Router0</a:t>
            </a:r>
            <a:r>
              <a:rPr lang="zh-CN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配置过程：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dirty="0"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Router&gt;enable </a:t>
            </a:r>
          </a:p>
          <a:p>
            <a:pPr marL="0" indent="0">
              <a:buNone/>
            </a:pP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Router#configure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t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                                                          </a:t>
            </a:r>
            <a:r>
              <a:rPr lang="zh-CN" altLang="en-US" sz="1600" b="1" dirty="0" smtClean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－－－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进入全局配置模式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Router(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config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)#hostname Router0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                                </a:t>
            </a:r>
            <a:r>
              <a:rPr lang="zh-CN" altLang="en-US" sz="1600" b="1" dirty="0" smtClean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－－－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更改路由器名字为</a:t>
            </a:r>
            <a:r>
              <a:rPr lang="en-US" altLang="en-US" sz="14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Router0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Router0(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config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)#interface 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f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0/0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                                      </a:t>
            </a:r>
            <a:r>
              <a:rPr lang="zh-CN" altLang="en-US" sz="1600" b="1" dirty="0" smtClean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－－－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进入</a:t>
            </a:r>
            <a:r>
              <a:rPr lang="en-US" altLang="zh-CN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f</a:t>
            </a:r>
            <a:r>
              <a:rPr lang="en-US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0/0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端口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Router0(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config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-if)#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ip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address 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2.1.1.3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255.0.0.0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           </a:t>
            </a:r>
            <a:r>
              <a:rPr lang="zh-CN" altLang="en-US" sz="1600" b="1" dirty="0" smtClean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－－－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配置</a:t>
            </a:r>
            <a:r>
              <a:rPr lang="en-US" altLang="zh-CN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f</a:t>
            </a:r>
            <a:r>
              <a:rPr lang="en-US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0/0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端口地址</a:t>
            </a:r>
            <a:endParaRPr lang="en-US" altLang="en-US" sz="1600" b="1" dirty="0">
              <a:solidFill>
                <a:srgbClr val="00B0F0"/>
              </a:solidFill>
              <a:latin typeface="Tahoma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Router0(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config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-if)#no shutdown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                                    </a:t>
            </a:r>
            <a:r>
              <a:rPr lang="zh-CN" altLang="en-US" sz="1600" b="1" dirty="0" smtClean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－－－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启动</a:t>
            </a:r>
            <a:r>
              <a:rPr lang="en-US" altLang="zh-CN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f0</a:t>
            </a:r>
            <a:r>
              <a:rPr lang="en-US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/</a:t>
            </a:r>
            <a:r>
              <a:rPr lang="en-US" altLang="zh-CN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0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端口</a:t>
            </a:r>
            <a:endParaRPr lang="en-US" altLang="en-US" sz="1600" b="1" dirty="0">
              <a:solidFill>
                <a:srgbClr val="00B0F0"/>
              </a:solidFill>
              <a:latin typeface="Tahoma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Router0(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config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)#interface f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0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/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1                                       </a:t>
            </a:r>
            <a:r>
              <a:rPr lang="zh-CN" altLang="en-US" sz="1600" b="1" dirty="0" smtClean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－－－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进入</a:t>
            </a:r>
            <a:r>
              <a:rPr lang="en-US" altLang="zh-CN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f0</a:t>
            </a:r>
            <a:r>
              <a:rPr lang="en-US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/</a:t>
            </a:r>
            <a:r>
              <a:rPr lang="en-US" altLang="zh-CN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端口</a:t>
            </a:r>
            <a:endParaRPr lang="en-US" altLang="en-US" sz="1600" b="1" dirty="0">
              <a:solidFill>
                <a:srgbClr val="00B0F0"/>
              </a:solidFill>
              <a:latin typeface="Tahoma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Router0(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config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-if)#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ip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address 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1.1.1.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5 255.0.0.0 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          </a:t>
            </a:r>
            <a:r>
              <a:rPr lang="zh-CN" altLang="en-US" sz="1600" b="1" dirty="0" smtClean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－－－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配置</a:t>
            </a:r>
            <a:r>
              <a:rPr lang="en-US" altLang="zh-CN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f</a:t>
            </a:r>
            <a:r>
              <a:rPr lang="en-US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0/</a:t>
            </a:r>
            <a:r>
              <a:rPr lang="en-US" altLang="zh-CN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端口地址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Router0(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config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-if)#no shutdown 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                                   </a:t>
            </a:r>
            <a:r>
              <a:rPr lang="zh-CN" altLang="en-US" sz="1600" b="1" dirty="0" smtClean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－－－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启动</a:t>
            </a:r>
            <a:r>
              <a:rPr lang="en-US" altLang="zh-CN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f0</a:t>
            </a:r>
            <a:r>
              <a:rPr lang="en-US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/</a:t>
            </a:r>
            <a:r>
              <a:rPr lang="en-US" altLang="zh-CN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端口</a:t>
            </a:r>
            <a:r>
              <a:rPr lang="en-US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 </a:t>
            </a:r>
            <a:endParaRPr lang="zh-CN" altLang="en-US" sz="1600" b="1" dirty="0">
              <a:solidFill>
                <a:srgbClr val="00B0F0"/>
              </a:solidFill>
              <a:latin typeface="Tahoma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Router0(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config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)#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ip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routing 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                                             </a:t>
            </a:r>
            <a:r>
              <a:rPr lang="zh-CN" altLang="en-US" sz="1600" b="1" dirty="0" smtClean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－－－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启用</a:t>
            </a:r>
            <a:r>
              <a:rPr lang="en-US" altLang="zh-CN" sz="1600" b="1" dirty="0" err="1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ip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路由协议</a:t>
            </a:r>
            <a:endParaRPr lang="en-US" altLang="en-US" sz="1600" b="1" dirty="0">
              <a:solidFill>
                <a:srgbClr val="00B0F0"/>
              </a:solidFill>
              <a:latin typeface="Tahoma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Router0(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config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)#router rip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                                              </a:t>
            </a:r>
            <a:r>
              <a:rPr lang="zh-CN" altLang="en-US" sz="1600" b="1" dirty="0" smtClean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－－－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启用</a:t>
            </a:r>
            <a:r>
              <a:rPr lang="en-US" altLang="zh-CN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rip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路由协议</a:t>
            </a:r>
            <a:endParaRPr lang="en-US" altLang="en-US" sz="1600" b="1" dirty="0">
              <a:solidFill>
                <a:srgbClr val="00B0F0"/>
              </a:solidFill>
              <a:latin typeface="Tahoma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Router0(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config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-router)#network 1.0.0.0 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                       </a:t>
            </a:r>
            <a:r>
              <a:rPr lang="zh-CN" altLang="en-US" sz="1600" b="1" dirty="0" smtClean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－－－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发布直连网段</a:t>
            </a:r>
            <a:endParaRPr lang="en-US" altLang="en-US" sz="1600" b="1" dirty="0">
              <a:solidFill>
                <a:srgbClr val="00B0F0"/>
              </a:solidFill>
              <a:latin typeface="Tahoma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Router0(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config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-router)#network 2.0.0.0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                        </a:t>
            </a:r>
            <a:r>
              <a:rPr lang="zh-CN" altLang="en-US" sz="1600" b="1" dirty="0" smtClean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－－－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发布直连网段</a:t>
            </a:r>
            <a:endParaRPr lang="en-US" altLang="en-US" sz="1600" b="1" dirty="0">
              <a:solidFill>
                <a:srgbClr val="00B0F0"/>
              </a:solidFill>
              <a:latin typeface="Tahoma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Router0(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config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-router)#version 2</a:t>
            </a:r>
            <a:r>
              <a:rPr lang="en-US" altLang="zh-CN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                                     </a:t>
            </a:r>
            <a:r>
              <a:rPr lang="zh-CN" altLang="en-US" sz="1600" b="1" dirty="0" smtClean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－－－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设置</a:t>
            </a:r>
            <a:r>
              <a:rPr lang="en-US" altLang="zh-CN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rip</a:t>
            </a:r>
            <a:r>
              <a:rPr lang="zh-CN" altLang="en-US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版本号</a:t>
            </a:r>
            <a:r>
              <a:rPr lang="en-US" altLang="zh-CN" sz="1600" b="1" dirty="0">
                <a:solidFill>
                  <a:srgbClr val="00B0F0"/>
                </a:solidFill>
                <a:latin typeface="Tahoma" pitchFamily="34" charset="0"/>
                <a:ea typeface="华文楷体" panose="02010600040101010101" pitchFamily="2" charset="-122"/>
              </a:rPr>
              <a:t>2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Router0(</a:t>
            </a:r>
            <a:r>
              <a:rPr lang="en-US" altLang="en-US" sz="1600" b="1" dirty="0" err="1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config</a:t>
            </a:r>
            <a:r>
              <a:rPr lang="en-US" altLang="en-US" sz="1600" b="1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-router)#end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CN" sz="4800">
                <a:solidFill>
                  <a:srgbClr val="990000"/>
                </a:solidFill>
                <a:latin typeface="Arial" charset="0"/>
                <a:ea typeface="华文楷体" pitchFamily="2" charset="-122"/>
              </a:rPr>
              <a:t>RIP</a:t>
            </a:r>
            <a:r>
              <a:rPr lang="zh-CN" altLang="en-US" sz="4800">
                <a:solidFill>
                  <a:srgbClr val="990000"/>
                </a:solidFill>
                <a:latin typeface="Arial" charset="0"/>
                <a:ea typeface="华文楷体" pitchFamily="2" charset="-122"/>
              </a:rPr>
              <a:t>协议路由器配置实例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RIP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协议路由器配置实例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1800" b="1" dirty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</a:rPr>
              <a:t>Router0#show </a:t>
            </a:r>
            <a:r>
              <a:rPr lang="en-US" altLang="zh-CN" sz="1800" b="1" dirty="0" err="1">
                <a:solidFill>
                  <a:srgbClr val="990000"/>
                </a:solidFill>
              </a:rPr>
              <a:t>ip</a:t>
            </a:r>
            <a:r>
              <a:rPr lang="en-US" altLang="zh-CN" sz="1800" b="1" dirty="0">
                <a:solidFill>
                  <a:srgbClr val="990000"/>
                </a:solidFill>
              </a:rPr>
              <a:t> route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</a:rPr>
              <a:t>Codes: C - connected, S - static, I - IGRP, R - RIP, M - mobile, B - BGP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</a:rPr>
              <a:t>       D - EIGRP, EX - EIGRP external, O - OSPF, IA - OSPF inter area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</a:rPr>
              <a:t>       N1 - OSPF NSSA external type 1, N2 - OSPF NSSA external type 2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</a:rPr>
              <a:t>       E1 - OSPF external type 1, E2 - OSPF external type 2, E - EGP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</a:rPr>
              <a:t>       </a:t>
            </a:r>
            <a:r>
              <a:rPr lang="en-US" altLang="zh-CN" sz="1800" b="1" dirty="0" err="1">
                <a:solidFill>
                  <a:srgbClr val="990000"/>
                </a:solidFill>
              </a:rPr>
              <a:t>i</a:t>
            </a:r>
            <a:r>
              <a:rPr lang="en-US" altLang="zh-CN" sz="1800" b="1" dirty="0">
                <a:solidFill>
                  <a:srgbClr val="990000"/>
                </a:solidFill>
              </a:rPr>
              <a:t> - IS-IS, L1 - IS-IS level-1, L2 - IS-IS level-2, </a:t>
            </a:r>
            <a:r>
              <a:rPr lang="en-US" altLang="zh-CN" sz="1800" b="1" dirty="0" err="1">
                <a:solidFill>
                  <a:srgbClr val="990000"/>
                </a:solidFill>
              </a:rPr>
              <a:t>ia</a:t>
            </a:r>
            <a:r>
              <a:rPr lang="en-US" altLang="zh-CN" sz="1800" b="1" dirty="0">
                <a:solidFill>
                  <a:srgbClr val="990000"/>
                </a:solidFill>
              </a:rPr>
              <a:t> - IS-IS inter area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</a:rPr>
              <a:t>       * - candidate default, U - per-user static route, o - ODR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</a:rPr>
              <a:t>       P - periodic downloaded static route</a:t>
            </a:r>
          </a:p>
          <a:p>
            <a:pPr>
              <a:lnSpc>
                <a:spcPct val="80000"/>
              </a:lnSpc>
            </a:pPr>
            <a:endParaRPr lang="en-US" altLang="zh-CN" sz="1800" b="1" dirty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</a:rPr>
              <a:t>Gateway of last resort is not set</a:t>
            </a:r>
          </a:p>
          <a:p>
            <a:pPr>
              <a:lnSpc>
                <a:spcPct val="80000"/>
              </a:lnSpc>
            </a:pPr>
            <a:endParaRPr lang="en-US" altLang="zh-CN" sz="1800" b="1" dirty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</a:rPr>
              <a:t>C    1.0.0.0/8 is directly connected, FastEthernet0/1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</a:rPr>
              <a:t>C    2.0.0.0/8 is directly connected, FastEthernet0/0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</a:rPr>
              <a:t>R    3.0.0.0/8 [120/1] via 2.1.1.5, 00:00:13, FastEthernet0/0</a:t>
            </a:r>
          </a:p>
        </p:txBody>
      </p:sp>
    </p:spTree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539750" y="1889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CN" sz="4800">
                <a:solidFill>
                  <a:srgbClr val="990000"/>
                </a:solidFill>
                <a:latin typeface="Arial" charset="0"/>
                <a:ea typeface="华文楷体" pitchFamily="2" charset="-122"/>
              </a:rPr>
              <a:t>RIP</a:t>
            </a:r>
            <a:r>
              <a:rPr lang="zh-CN" altLang="en-US" sz="4800">
                <a:solidFill>
                  <a:srgbClr val="990000"/>
                </a:solidFill>
                <a:latin typeface="Arial" charset="0"/>
                <a:ea typeface="华文楷体" pitchFamily="2" charset="-122"/>
              </a:rPr>
              <a:t>协议路由器配置实例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250825" y="1102489"/>
            <a:ext cx="8713788" cy="5324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600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Router1</a:t>
            </a:r>
            <a:r>
              <a:rPr lang="zh-CN" altLang="en-US" sz="1600" dirty="0">
                <a:solidFill>
                  <a:srgbClr val="990000"/>
                </a:solidFill>
                <a:latin typeface="Tahoma" pitchFamily="34" charset="0"/>
                <a:ea typeface="华文楷体" panose="02010600040101010101" pitchFamily="2" charset="-122"/>
              </a:rPr>
              <a:t>配置过程：</a:t>
            </a: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outer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&gt;enable </a:t>
            </a:r>
          </a:p>
          <a:p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R</a:t>
            </a:r>
            <a:r>
              <a:rPr lang="en-US" altLang="zh-CN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outer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#configure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t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                                                       </a:t>
            </a:r>
            <a:r>
              <a:rPr lang="zh-CN" altLang="en-US" sz="1800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进入全局配置模式</a:t>
            </a:r>
            <a:endParaRPr lang="en-US" altLang="en-US" sz="1800" dirty="0">
              <a:solidFill>
                <a:srgbClr val="00B0F0"/>
              </a:solidFill>
              <a:ea typeface="华文楷体" panose="02010600040101010101" pitchFamily="2" charset="-122"/>
            </a:endParaRP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)#hostname Router1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                          </a:t>
            </a:r>
            <a:r>
              <a:rPr lang="zh-CN" altLang="en-US" sz="1800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更改路由器名字为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Router1</a:t>
            </a:r>
            <a:endParaRPr lang="en-US" altLang="en-US" sz="1800" dirty="0">
              <a:solidFill>
                <a:srgbClr val="00B0F0"/>
              </a:solidFill>
              <a:ea typeface="华文楷体" panose="02010600040101010101" pitchFamily="2" charset="-122"/>
            </a:endParaRP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)#interface 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f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0/0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                                  </a:t>
            </a:r>
            <a:r>
              <a:rPr lang="zh-CN" altLang="en-US" sz="1800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进入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f</a:t>
            </a:r>
            <a:r>
              <a:rPr lang="en-US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0/0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端口</a:t>
            </a: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-if)#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ip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address 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2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.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1.1.5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255.0.0.0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      </a:t>
            </a:r>
            <a:r>
              <a:rPr lang="zh-CN" altLang="en-US" sz="1800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配置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f</a:t>
            </a:r>
            <a:r>
              <a:rPr lang="en-US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0/0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端口地址</a:t>
            </a:r>
            <a:endParaRPr lang="en-US" altLang="en-US" sz="1800" dirty="0">
              <a:solidFill>
                <a:srgbClr val="00B0F0"/>
              </a:solidFill>
              <a:ea typeface="华文楷体" panose="02010600040101010101" pitchFamily="2" charset="-122"/>
            </a:endParaRP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-if)#no shutdown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                                  </a:t>
            </a:r>
            <a:r>
              <a:rPr lang="zh-CN" altLang="en-US" sz="1800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启动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f0</a:t>
            </a:r>
            <a:r>
              <a:rPr lang="en-US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/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端口</a:t>
            </a:r>
            <a:endParaRPr lang="en-US" altLang="en-US" sz="1800" dirty="0">
              <a:solidFill>
                <a:srgbClr val="00B0F0"/>
              </a:solidFill>
              <a:ea typeface="华文楷体" panose="02010600040101010101" pitchFamily="2" charset="-122"/>
            </a:endParaRP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)#interface f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0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/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1                                    </a:t>
            </a:r>
            <a:r>
              <a:rPr lang="zh-CN" altLang="en-US" sz="1800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进入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f0</a:t>
            </a:r>
            <a:r>
              <a:rPr lang="en-US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/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端口</a:t>
            </a:r>
            <a:endParaRPr lang="en-US" altLang="en-US" sz="1800" dirty="0">
              <a:solidFill>
                <a:srgbClr val="00B0F0"/>
              </a:solidFill>
              <a:ea typeface="华文楷体" panose="02010600040101010101" pitchFamily="2" charset="-122"/>
            </a:endParaRP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-if)#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ip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address 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3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.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1.1.3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255.0.0.0 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      </a:t>
            </a:r>
            <a:r>
              <a:rPr lang="zh-CN" altLang="en-US" sz="1800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配置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f</a:t>
            </a:r>
            <a:r>
              <a:rPr lang="en-US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0/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端口地址</a:t>
            </a: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-if)#no shutdown 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                                  </a:t>
            </a:r>
            <a:r>
              <a:rPr lang="zh-CN" altLang="en-US" sz="1800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启动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f0</a:t>
            </a:r>
            <a:r>
              <a:rPr lang="en-US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/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端口</a:t>
            </a:r>
            <a:endParaRPr lang="en-US" altLang="en-US" sz="1800" dirty="0">
              <a:solidFill>
                <a:srgbClr val="00B0F0"/>
              </a:solidFill>
              <a:ea typeface="华文楷体" panose="02010600040101010101" pitchFamily="2" charset="-122"/>
            </a:endParaRP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)#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ip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routing 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                                           </a:t>
            </a:r>
            <a:r>
              <a:rPr lang="zh-CN" altLang="en-US" sz="1800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启用</a:t>
            </a:r>
            <a:r>
              <a:rPr lang="en-US" altLang="zh-CN" sz="1800" dirty="0" err="1">
                <a:solidFill>
                  <a:srgbClr val="00B0F0"/>
                </a:solidFill>
                <a:ea typeface="华文楷体" panose="02010600040101010101" pitchFamily="2" charset="-122"/>
              </a:rPr>
              <a:t>ip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路由协议</a:t>
            </a:r>
            <a:endParaRPr lang="en-US" altLang="en-US" sz="1800" dirty="0">
              <a:solidFill>
                <a:srgbClr val="00B0F0"/>
              </a:solidFill>
              <a:ea typeface="华文楷体" panose="02010600040101010101" pitchFamily="2" charset="-122"/>
            </a:endParaRP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)#router rip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                                             </a:t>
            </a:r>
            <a:r>
              <a:rPr lang="zh-CN" altLang="en-US" sz="1800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启用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rip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路由协议</a:t>
            </a:r>
            <a:endParaRPr lang="en-US" altLang="en-US" sz="1800" dirty="0">
              <a:solidFill>
                <a:srgbClr val="00B0F0"/>
              </a:solidFill>
              <a:ea typeface="华文楷体" panose="02010600040101010101" pitchFamily="2" charset="-122"/>
            </a:endParaRP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-router)#network 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2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.0.0.0 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                     </a:t>
            </a:r>
            <a:r>
              <a:rPr lang="zh-CN" altLang="en-US" sz="1800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发布直连网段</a:t>
            </a:r>
            <a:endParaRPr lang="en-US" altLang="en-US" sz="1800" dirty="0">
              <a:solidFill>
                <a:srgbClr val="00B0F0"/>
              </a:solidFill>
              <a:ea typeface="华文楷体" panose="02010600040101010101" pitchFamily="2" charset="-122"/>
            </a:endParaRP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-router)#network 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3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.0.0.0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                      </a:t>
            </a:r>
            <a:r>
              <a:rPr lang="zh-CN" altLang="en-US" sz="1800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发布直连网段</a:t>
            </a:r>
            <a:endParaRPr lang="en-US" altLang="en-US" sz="1800" dirty="0">
              <a:solidFill>
                <a:srgbClr val="00B0F0"/>
              </a:solidFill>
              <a:ea typeface="华文楷体" panose="02010600040101010101" pitchFamily="2" charset="-122"/>
            </a:endParaRP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-router)#version 2</a:t>
            </a:r>
            <a:r>
              <a:rPr lang="en-US" altLang="zh-CN" sz="1800" dirty="0">
                <a:solidFill>
                  <a:srgbClr val="990000"/>
                </a:solidFill>
                <a:ea typeface="华文楷体" panose="02010600040101010101" pitchFamily="2" charset="-122"/>
              </a:rPr>
              <a:t>                                   </a:t>
            </a:r>
            <a:r>
              <a:rPr lang="zh-CN" altLang="en-US" sz="1800" dirty="0" smtClean="0">
                <a:solidFill>
                  <a:srgbClr val="00B0F0"/>
                </a:solidFill>
                <a:ea typeface="华文楷体" panose="02010600040101010101" pitchFamily="2" charset="-122"/>
              </a:rPr>
              <a:t>－－－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设置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rip</a:t>
            </a:r>
            <a:r>
              <a:rPr lang="zh-CN" altLang="en-US" sz="1800" dirty="0">
                <a:solidFill>
                  <a:srgbClr val="00B0F0"/>
                </a:solidFill>
                <a:ea typeface="华文楷体" panose="02010600040101010101" pitchFamily="2" charset="-122"/>
              </a:rPr>
              <a:t>版本号</a:t>
            </a:r>
            <a:r>
              <a:rPr lang="en-US" altLang="zh-CN" sz="1800" dirty="0">
                <a:solidFill>
                  <a:srgbClr val="00B0F0"/>
                </a:solidFill>
                <a:ea typeface="华文楷体" panose="02010600040101010101" pitchFamily="2" charset="-122"/>
              </a:rPr>
              <a:t>2</a:t>
            </a:r>
          </a:p>
          <a:p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Router1(</a:t>
            </a:r>
            <a:r>
              <a:rPr lang="en-US" altLang="en-US" sz="1800" dirty="0" err="1">
                <a:solidFill>
                  <a:srgbClr val="990000"/>
                </a:solidFill>
                <a:ea typeface="华文楷体" panose="02010600040101010101" pitchFamily="2" charset="-122"/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  <a:ea typeface="华文楷体" panose="02010600040101010101" pitchFamily="2" charset="-122"/>
              </a:rPr>
              <a:t>-router)#end</a:t>
            </a:r>
            <a:endParaRPr lang="en-US" altLang="zh-CN" sz="1800" dirty="0">
              <a:solidFill>
                <a:srgbClr val="990000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990000"/>
                </a:solidFill>
                <a:ea typeface="华文楷体" pitchFamily="2" charset="-122"/>
              </a:rPr>
              <a:t>RIP</a:t>
            </a:r>
            <a:r>
              <a:rPr lang="zh-CN" altLang="en-US" sz="4800" b="1">
                <a:solidFill>
                  <a:srgbClr val="990000"/>
                </a:solidFill>
                <a:ea typeface="华文楷体" pitchFamily="2" charset="-122"/>
              </a:rPr>
              <a:t>协议路由器配置实例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Router#show</a:t>
            </a: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route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Codes: C - connected, S - static, I - IGRP, R - RIP, M - mobile, B - BGP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D - EIGRP, EX - EIGRP external, O - OSPF, IA - OSPF inter area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N1 - OSPF NSSA external type 1, N2 - OSPF NSSA external type 2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E1 - OSPF external type 1, E2 - OSPF external type 2, E - EGP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18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IS-IS, L1 - IS-IS level-1, L2 - IS-IS level-2, </a:t>
            </a:r>
            <a:r>
              <a:rPr lang="en-US" altLang="zh-CN" sz="1800" b="1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ia</a:t>
            </a: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IS-IS inter area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* - candidate default, U - per-user static route, o - ODR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P - periodic downloaded static route</a:t>
            </a:r>
          </a:p>
          <a:p>
            <a:pPr>
              <a:lnSpc>
                <a:spcPct val="80000"/>
              </a:lnSpc>
            </a:pPr>
            <a:endParaRPr lang="en-US" altLang="zh-CN" sz="1800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Gateway of last resort is not set</a:t>
            </a:r>
          </a:p>
          <a:p>
            <a:pPr>
              <a:lnSpc>
                <a:spcPct val="80000"/>
              </a:lnSpc>
            </a:pPr>
            <a:endParaRPr lang="en-US" altLang="zh-CN" sz="1800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    1.0.0.0/8 [120/1] via 2.1.1.3, 00:00:08, FastEthernet0/0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    2.0.0.0/8 is directly connected, FastEthernet0/0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    3.0.0.0/8 is directly connected, FastEthernet0/1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RIP</a:t>
            </a:r>
            <a:r>
              <a:rPr lang="zh-CN" altLang="en-US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协议必须将网络内各路由器的</a:t>
            </a:r>
            <a:r>
              <a:rPr lang="en-US" altLang="zh-CN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RIP</a:t>
            </a:r>
            <a:r>
              <a:rPr lang="zh-CN" altLang="en-US" sz="1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都配置完成才可以查看出结果</a:t>
            </a:r>
          </a:p>
        </p:txBody>
      </p:sp>
    </p:spTree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9661</TotalTime>
  <Words>2871</Words>
  <Application>Microsoft Office PowerPoint</Application>
  <PresentationFormat>全屏显示(4:3)</PresentationFormat>
  <Paragraphs>365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华文楷体</vt:lpstr>
      <vt:lpstr>STLiti</vt:lpstr>
      <vt:lpstr>宋体</vt:lpstr>
      <vt:lpstr>Arial</vt:lpstr>
      <vt:lpstr>Franklin Gothic Demi</vt:lpstr>
      <vt:lpstr>Tahoma</vt:lpstr>
      <vt:lpstr>默认设计模板</vt:lpstr>
      <vt:lpstr> 实验三 动态路由RIP&amp;OSPF的配置</vt:lpstr>
      <vt:lpstr>动态路由协议</vt:lpstr>
      <vt:lpstr>动态路由协议——RIP协议</vt:lpstr>
      <vt:lpstr>路由器配置实例</vt:lpstr>
      <vt:lpstr>RIP协议的配置</vt:lpstr>
      <vt:lpstr>PowerPoint 演示文稿</vt:lpstr>
      <vt:lpstr>RIP协议路由器配置实例</vt:lpstr>
      <vt:lpstr>PowerPoint 演示文稿</vt:lpstr>
      <vt:lpstr>RIP协议路由器配置实例</vt:lpstr>
      <vt:lpstr>RIP协议路由器配置实例</vt:lpstr>
      <vt:lpstr>RIP协议路由器配置实例</vt:lpstr>
      <vt:lpstr>RIP协议路由器配置实例-2</vt:lpstr>
      <vt:lpstr>RIP协议路由器配置实例-2</vt:lpstr>
      <vt:lpstr>RIP协议路由器配置实例-2</vt:lpstr>
      <vt:lpstr>RIP协议路由器配置实例-2</vt:lpstr>
      <vt:lpstr>RIP协议路由器配置实例-2</vt:lpstr>
      <vt:lpstr>动态路由协议——OSPF协议</vt:lpstr>
      <vt:lpstr>OSPF协议的配置</vt:lpstr>
      <vt:lpstr>OSPF协议的配置</vt:lpstr>
      <vt:lpstr>OSPF协议的配置</vt:lpstr>
      <vt:lpstr>OSPF协议的配置</vt:lpstr>
      <vt:lpstr>OSPF协议的配置</vt:lpstr>
      <vt:lpstr>OSPF协议的配置</vt:lpstr>
      <vt:lpstr>OSPF协议的配置-2</vt:lpstr>
      <vt:lpstr>OSPF协议路由器配置实例-2</vt:lpstr>
      <vt:lpstr>OSPF协议的配置实例-2</vt:lpstr>
      <vt:lpstr>OSPF协议的配置实例-2</vt:lpstr>
      <vt:lpstr>OSPF协议的配置实例-2</vt:lpstr>
      <vt:lpstr>OSPF协议的配置实例-2</vt:lpstr>
      <vt:lpstr>OSPF协议的配置实例-2</vt:lpstr>
      <vt:lpstr>OSPF协议的配置实例-2</vt:lpstr>
      <vt:lpstr>作业内容与要求</vt:lpstr>
      <vt:lpstr>PowerPoint 演示文稿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luxq</dc:creator>
  <cp:lastModifiedBy>lu</cp:lastModifiedBy>
  <cp:revision>633</cp:revision>
  <dcterms:created xsi:type="dcterms:W3CDTF">2011-03-28T04:31:13Z</dcterms:created>
  <dcterms:modified xsi:type="dcterms:W3CDTF">2016-12-09T04:16:00Z</dcterms:modified>
</cp:coreProperties>
</file>