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3" r:id="rId3"/>
    <p:sldId id="404" r:id="rId4"/>
    <p:sldId id="421" r:id="rId5"/>
    <p:sldId id="420" r:id="rId6"/>
    <p:sldId id="422" r:id="rId7"/>
    <p:sldId id="387" r:id="rId8"/>
    <p:sldId id="427" r:id="rId9"/>
    <p:sldId id="434" r:id="rId10"/>
    <p:sldId id="389" r:id="rId11"/>
    <p:sldId id="384" r:id="rId12"/>
    <p:sldId id="390" r:id="rId13"/>
    <p:sldId id="385" r:id="rId14"/>
    <p:sldId id="430" r:id="rId15"/>
    <p:sldId id="391" r:id="rId16"/>
    <p:sldId id="423" r:id="rId17"/>
    <p:sldId id="424" r:id="rId18"/>
    <p:sldId id="425" r:id="rId19"/>
    <p:sldId id="432" r:id="rId20"/>
    <p:sldId id="405" r:id="rId21"/>
    <p:sldId id="397" r:id="rId22"/>
    <p:sldId id="406" r:id="rId23"/>
    <p:sldId id="398" r:id="rId24"/>
    <p:sldId id="401" r:id="rId25"/>
    <p:sldId id="431" r:id="rId26"/>
    <p:sldId id="433" r:id="rId27"/>
    <p:sldId id="428" r:id="rId28"/>
    <p:sldId id="435" r:id="rId29"/>
    <p:sldId id="31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8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22" autoAdjust="0"/>
  </p:normalViewPr>
  <p:slideViewPr>
    <p:cSldViewPr>
      <p:cViewPr varScale="1">
        <p:scale>
          <a:sx n="105" d="100"/>
          <a:sy n="105" d="100"/>
        </p:scale>
        <p:origin x="11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51510-C68E-4CD2-BED8-000B8BA930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37D58-A2CF-49A0-A330-37CCFD1CBF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52451-6A4A-49B5-89E0-C65266EF00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191FA-FE0F-4C3E-AE57-0540699DE8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48127-FDBA-4DAE-8320-EACF30213E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EC1A6-E80A-43D4-9435-6AF1E7103F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1B8C8-CF97-4829-B53B-7891E0D4A8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86B06-954C-4E5A-87DA-979E900A7E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1CC2C-0E88-4608-B73E-94733DAC55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EB37C-8A84-4959-8BB7-FA7EBE0A9B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9BB-EEBD-47C2-9AE5-8E0C75807C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fld id="{24F311E8-4042-47C7-812D-D3B7DEBA8D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8964612" cy="1470025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 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实验四     </a:t>
            </a:r>
            <a:r>
              <a:rPr lang="en-US" altLang="zh-CN" b="1" dirty="0" smtClean="0">
                <a:solidFill>
                  <a:srgbClr val="990000"/>
                </a:solidFill>
                <a:ea typeface="华文楷体" pitchFamily="2" charset="-122"/>
              </a:rPr>
              <a:t>NAT&amp;PAT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的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配置</a:t>
            </a:r>
            <a:endParaRPr lang="zh-CN" alt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686800" cy="4525962"/>
          </a:xfrm>
        </p:spPr>
        <p:txBody>
          <a:bodyPr/>
          <a:lstStyle/>
          <a:p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动态</a:t>
            </a:r>
            <a:r>
              <a:rPr lang="en-US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实现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私有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和公网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之间一一对应的转换，但是它们的关系不是固定的，就是说私有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访问外网时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要转换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成公网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，但是转换时不是转换成固定某一个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，而是随机的。</a:t>
            </a:r>
          </a:p>
          <a:p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动态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的原理：动态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定义了一个地址池（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pool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），其中地址池中的地址是一组连续的外网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地址，所有内网中允许的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都可以使用地址池中的任意一个进行转换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。</a:t>
            </a:r>
            <a:endParaRPr lang="en-US" altLang="zh-CN" sz="1800" b="1" dirty="0" smtClean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所谓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允许的</a:t>
            </a:r>
            <a:r>
              <a:rPr lang="en-US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en-US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指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可以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在路由器上使用访问控制列表来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定义</a:t>
            </a:r>
            <a:r>
              <a:rPr lang="zh-CN" altLang="en-US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，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允许</a:t>
            </a:r>
            <a:r>
              <a:rPr lang="zh-CN" altLang="en-US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那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一部分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内网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使用这个地址池进行转换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。允许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的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一般是某个网段，如：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192.168.0.0/24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等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。</a:t>
            </a:r>
            <a:endParaRPr lang="en-US" altLang="zh-CN" sz="1800" b="1" dirty="0" smtClean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r>
              <a:rPr lang="zh-CN" altLang="en-US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若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需要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访问外网的内部主机有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100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台，私有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地址当然也是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100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个，访问控制列表允许这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100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台访问外网。但只能申请到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50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个公网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地址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，</a:t>
            </a:r>
            <a:r>
              <a:rPr lang="zh-CN" altLang="en-US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即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最多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同时有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50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台内部计算机可以转换成公网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访问外网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。通过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动态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的设置，</a:t>
            </a:r>
            <a:r>
              <a:rPr lang="zh-CN" altLang="en-US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既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保证有效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地访问了外网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，</a:t>
            </a:r>
            <a:r>
              <a:rPr lang="zh-CN" altLang="en-US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又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节约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了部分公网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资源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。</a:t>
            </a:r>
            <a:endParaRPr lang="zh-CN" altLang="zh-CN" sz="1800" b="1" dirty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静态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和动态</a:t>
            </a:r>
            <a:r>
              <a:rPr lang="en-US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zh-CN" altLang="zh-CN" sz="1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可以共存，如果有需要内外网都访问的服务器，可以采取静态，其它可以采取动态</a:t>
            </a:r>
            <a:r>
              <a:rPr lang="zh-CN" altLang="zh-CN" sz="1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。</a:t>
            </a:r>
            <a:endParaRPr lang="en-US" altLang="zh-CN" sz="1800" b="1" dirty="0">
              <a:solidFill>
                <a:srgbClr val="990000"/>
              </a:solidFill>
              <a:ea typeface="STLiti" pitchFamily="2" charset="-122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动态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NAT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52512"/>
            <a:ext cx="8820150" cy="5400823"/>
          </a:xfrm>
        </p:spPr>
        <p:txBody>
          <a:bodyPr/>
          <a:lstStyle/>
          <a:p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命令格式：</a:t>
            </a:r>
          </a:p>
          <a:p>
            <a:pPr marL="0" indent="0">
              <a:buNone/>
            </a:pP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端口模式下</a:t>
            </a:r>
            <a:r>
              <a:rPr lang="zh-CN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inside             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将某端口定义为内部</a:t>
            </a:r>
            <a:r>
              <a:rPr lang="zh-CN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</a:t>
            </a:r>
            <a:endParaRPr lang="en-US" altLang="zh-CN" sz="16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outside            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将某端口定义为外部端口</a:t>
            </a:r>
          </a:p>
          <a:p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全局模式下：</a:t>
            </a:r>
          </a:p>
          <a:p>
            <a:pPr marL="0" lv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1</a:t>
            </a:r>
            <a:r>
              <a:rPr lang="zh-CN" altLang="en-US" sz="1600" b="1" dirty="0">
                <a:solidFill>
                  <a:srgbClr val="990000"/>
                </a:solidFill>
                <a:ea typeface="华文楷体" pitchFamily="2" charset="-122"/>
              </a:rPr>
              <a:t> 、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pool name </a:t>
            </a:r>
            <a:r>
              <a:rPr lang="en-US" altLang="zh-CN" sz="16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start_ip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end_ip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netmask </a:t>
            </a:r>
            <a:r>
              <a:rPr lang="en-US" altLang="zh-CN" sz="16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netmask</a:t>
            </a:r>
            <a:endParaRPr lang="zh-CN" altLang="zh-CN" sz="1600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pool name </a:t>
            </a:r>
            <a:r>
              <a:rPr lang="en-US" altLang="zh-CN" sz="16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start_ip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end_ip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prefix_length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子网掩码位数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name 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指的是地址池的名字</a:t>
            </a:r>
            <a:r>
              <a:rPr lang="zh-CN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6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start_ip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6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end_ip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指的是地址池开始和结束地址；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netmask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指的是地址池的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地址的子网掩码，子网掩码位数指的是如果不用子网掩码表示，</a:t>
            </a:r>
            <a:r>
              <a:rPr lang="zh-CN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用位数表示。如：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/24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255.255.255.0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lv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2</a:t>
            </a:r>
            <a:r>
              <a:rPr lang="zh-CN" altLang="en-US" sz="1600" b="1" dirty="0">
                <a:solidFill>
                  <a:srgbClr val="990000"/>
                </a:solidFill>
                <a:ea typeface="华文楷体" pitchFamily="2" charset="-122"/>
              </a:rPr>
              <a:t> 、 </a:t>
            </a:r>
            <a:r>
              <a:rPr lang="en-US" altLang="zh-CN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access_list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number permit source wildcard</a:t>
            </a:r>
            <a:endParaRPr lang="zh-CN" altLang="zh-CN" sz="1600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number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指的是访问控制列表的号码，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1-99</a:t>
            </a:r>
            <a:r>
              <a:rPr lang="zh-CN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6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source 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wildcard 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指的是允许地址转换的地址段和对应的通信符与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路由的意思是</a:t>
            </a:r>
            <a:r>
              <a:rPr lang="zh-CN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一样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lv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3</a:t>
            </a:r>
            <a:r>
              <a:rPr lang="zh-CN" altLang="en-US" sz="1600" b="1" dirty="0">
                <a:solidFill>
                  <a:srgbClr val="990000"/>
                </a:solidFill>
                <a:ea typeface="华文楷体" pitchFamily="2" charset="-122"/>
              </a:rPr>
              <a:t> 、 </a:t>
            </a:r>
            <a:r>
              <a:rPr lang="en-US" altLang="zh-CN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inside source list number pool name </a:t>
            </a:r>
            <a:endParaRPr lang="zh-CN" altLang="zh-CN" sz="1600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其中，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number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还是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号命令中的访问控制列表号；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name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还是</a:t>
            </a:r>
            <a:r>
              <a:rPr lang="en-US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16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号命令中的地址池的名字。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1400" b="1" dirty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动态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4800" dirty="0" smtClean="0">
                <a:solidFill>
                  <a:srgbClr val="990000"/>
                </a:solidFill>
                <a:latin typeface="Arial" charset="0"/>
                <a:ea typeface="华文楷体" pitchFamily="2" charset="-122"/>
              </a:rPr>
              <a:t>命令格式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动态</a:t>
            </a:r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配置实例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-1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81150"/>
            <a:ext cx="7704856" cy="4296122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539750" y="1889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动态</a:t>
            </a:r>
            <a:r>
              <a:rPr lang="en-US" altLang="zh-CN" sz="4800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4800" dirty="0" smtClean="0">
                <a:solidFill>
                  <a:srgbClr val="990000"/>
                </a:solidFill>
                <a:latin typeface="Arial" charset="0"/>
                <a:ea typeface="华文楷体" pitchFamily="2" charset="-122"/>
              </a:rPr>
              <a:t>配置实例</a:t>
            </a:r>
            <a:r>
              <a:rPr lang="en-US" altLang="zh-CN" sz="4800" dirty="0" smtClean="0">
                <a:solidFill>
                  <a:srgbClr val="990000"/>
                </a:solidFill>
                <a:latin typeface="Arial" charset="0"/>
                <a:ea typeface="华文楷体" pitchFamily="2" charset="-122"/>
              </a:rPr>
              <a:t>-1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23528" y="981075"/>
            <a:ext cx="8229600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Router&gt;enable 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err="1" smtClean="0">
                <a:solidFill>
                  <a:srgbClr val="990000"/>
                </a:solidFill>
              </a:rPr>
              <a:t>Router#configure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terminal 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Enter configuration commands, one per line.  End with CNTL/Z.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)#interface f0/0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address 192.168.0.1 255.255.255.0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-if)#no shutdown 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nat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inside 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-if)#exit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)#interface f0/1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address 100.0.0.2 255.255.255.0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)#interface FastEthernet0/1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-if)#no shutdown 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nat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outside 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-if)#exit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990000"/>
                </a:solidFill>
              </a:rPr>
              <a:t>Router(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</a:t>
            </a:r>
            <a:r>
              <a:rPr lang="en-US" altLang="zh-CN" sz="1400" dirty="0" err="1">
                <a:solidFill>
                  <a:srgbClr val="990000"/>
                </a:solidFill>
              </a:rPr>
              <a:t>ip</a:t>
            </a:r>
            <a:r>
              <a:rPr lang="en-US" altLang="zh-CN" sz="1400" dirty="0">
                <a:solidFill>
                  <a:srgbClr val="990000"/>
                </a:solidFill>
              </a:rPr>
              <a:t> </a:t>
            </a:r>
            <a:r>
              <a:rPr lang="en-US" altLang="zh-CN" sz="1400" dirty="0" err="1">
                <a:solidFill>
                  <a:srgbClr val="990000"/>
                </a:solidFill>
              </a:rPr>
              <a:t>nat</a:t>
            </a:r>
            <a:r>
              <a:rPr lang="en-US" altLang="zh-CN" sz="1400" dirty="0">
                <a:solidFill>
                  <a:srgbClr val="990000"/>
                </a:solidFill>
              </a:rPr>
              <a:t> pool AAA </a:t>
            </a:r>
            <a:r>
              <a:rPr lang="en-US" altLang="zh-CN" sz="1400" dirty="0" smtClean="0">
                <a:solidFill>
                  <a:srgbClr val="990000"/>
                </a:solidFill>
              </a:rPr>
              <a:t>100.0.0.2 100.0.0.100 netmask </a:t>
            </a:r>
            <a:r>
              <a:rPr lang="en-US" altLang="zh-CN" sz="1400" dirty="0">
                <a:solidFill>
                  <a:srgbClr val="990000"/>
                </a:solidFill>
              </a:rPr>
              <a:t>255.0.0.0</a:t>
            </a:r>
            <a:endParaRPr lang="zh-CN" altLang="zh-CN" sz="14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990000"/>
                </a:solidFill>
              </a:rPr>
              <a:t>Router(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)#access-list 10 permit 192.168.0.0 0.255.255.255</a:t>
            </a:r>
            <a:endParaRPr lang="zh-CN" altLang="zh-CN" sz="14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990000"/>
                </a:solidFill>
              </a:rPr>
              <a:t>Router(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</a:t>
            </a:r>
            <a:r>
              <a:rPr lang="en-US" altLang="zh-CN" sz="1400" dirty="0" err="1">
                <a:solidFill>
                  <a:srgbClr val="990000"/>
                </a:solidFill>
              </a:rPr>
              <a:t>ip</a:t>
            </a:r>
            <a:r>
              <a:rPr lang="en-US" altLang="zh-CN" sz="1400" dirty="0">
                <a:solidFill>
                  <a:srgbClr val="990000"/>
                </a:solidFill>
              </a:rPr>
              <a:t> </a:t>
            </a:r>
            <a:r>
              <a:rPr lang="en-US" altLang="zh-CN" sz="1400" dirty="0" err="1">
                <a:solidFill>
                  <a:srgbClr val="990000"/>
                </a:solidFill>
              </a:rPr>
              <a:t>nat</a:t>
            </a:r>
            <a:r>
              <a:rPr lang="en-US" altLang="zh-CN" sz="1400" dirty="0">
                <a:solidFill>
                  <a:srgbClr val="990000"/>
                </a:solidFill>
              </a:rPr>
              <a:t> inside source list 10 pool AAA </a:t>
            </a:r>
            <a:endParaRPr lang="en-US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)#exit</a:t>
            </a:r>
          </a:p>
          <a:p>
            <a:pPr marL="0" indent="0">
              <a:buNone/>
            </a:pPr>
            <a:endParaRPr lang="en-US" altLang="zh-CN" sz="1800" b="1" kern="0" dirty="0" smtClean="0">
              <a:solidFill>
                <a:srgbClr val="990000"/>
              </a:solidFill>
            </a:endParaRPr>
          </a:p>
          <a:p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 kern="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763" y="-9939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动态</a:t>
            </a:r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4800" b="1" dirty="0" smtClean="0">
                <a:solidFill>
                  <a:srgbClr val="990000"/>
                </a:solidFill>
                <a:latin typeface="Arial" charset="0"/>
                <a:ea typeface="华文楷体" pitchFamily="2" charset="-122"/>
              </a:rPr>
              <a:t>配置实例</a:t>
            </a:r>
            <a:r>
              <a:rPr lang="en-US" altLang="zh-CN" sz="4800" b="1" dirty="0" smtClean="0">
                <a:solidFill>
                  <a:srgbClr val="990000"/>
                </a:solidFill>
                <a:latin typeface="Arial" charset="0"/>
                <a:ea typeface="华文楷体" pitchFamily="2" charset="-122"/>
              </a:rPr>
              <a:t>-1</a:t>
            </a:r>
            <a:endParaRPr lang="zh-CN" altLang="en-US" sz="4800" b="1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456859" cy="41764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1600" y="581439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通过地址池</a:t>
            </a:r>
            <a:r>
              <a:rPr lang="zh-CN" altLang="en-US" sz="1800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内某一随机地址</a:t>
            </a:r>
            <a:r>
              <a:rPr lang="zh-CN" altLang="en-US" sz="1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的转换实现</a:t>
            </a:r>
            <a:r>
              <a:rPr lang="zh-CN" altLang="en-US" sz="1800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了访问</a:t>
            </a:r>
            <a:endParaRPr lang="zh-CN" altLang="en-US" sz="1800" dirty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7333394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动态</a:t>
            </a:r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配置实例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-2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56984" cy="413194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动态</a:t>
            </a:r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配置实例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-2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556792"/>
            <a:ext cx="8229600" cy="4352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Router&gt;enable 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err="1" smtClean="0">
                <a:solidFill>
                  <a:srgbClr val="990000"/>
                </a:solidFill>
              </a:rPr>
              <a:t>Router#configure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terminal 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Enter configuration commands, one per line.  End with CNTL/Z.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)#interface f0/0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address </a:t>
            </a:r>
            <a:r>
              <a:rPr lang="en-US" altLang="zh-CN" sz="1400" kern="0" dirty="0" smtClean="0">
                <a:solidFill>
                  <a:srgbClr val="990000"/>
                </a:solidFill>
              </a:rPr>
              <a:t>192.168.0.1  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255.255.255.0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-if)#no shutdown 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nat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inside 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-if)#exit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)#interface f0/1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address 100.0.0.1 255.0.0.0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)#interface FastEthernet0/1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-if)#no shutdown 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nat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 outside </a:t>
            </a:r>
            <a:endParaRPr lang="zh-CN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4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b="1" kern="0" dirty="0" smtClean="0">
                <a:solidFill>
                  <a:srgbClr val="990000"/>
                </a:solidFill>
              </a:rPr>
              <a:t>-if)#exit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990000"/>
                </a:solidFill>
              </a:rPr>
              <a:t>Router(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</a:t>
            </a:r>
            <a:r>
              <a:rPr lang="en-US" altLang="zh-CN" sz="1400" dirty="0" err="1">
                <a:solidFill>
                  <a:srgbClr val="990000"/>
                </a:solidFill>
              </a:rPr>
              <a:t>ip</a:t>
            </a:r>
            <a:r>
              <a:rPr lang="en-US" altLang="zh-CN" sz="1400" dirty="0">
                <a:solidFill>
                  <a:srgbClr val="990000"/>
                </a:solidFill>
              </a:rPr>
              <a:t> </a:t>
            </a:r>
            <a:r>
              <a:rPr lang="en-US" altLang="zh-CN" sz="1400" dirty="0" err="1">
                <a:solidFill>
                  <a:srgbClr val="990000"/>
                </a:solidFill>
              </a:rPr>
              <a:t>nat</a:t>
            </a:r>
            <a:r>
              <a:rPr lang="en-US" altLang="zh-CN" sz="1400" dirty="0">
                <a:solidFill>
                  <a:srgbClr val="990000"/>
                </a:solidFill>
              </a:rPr>
              <a:t> pool AAA </a:t>
            </a:r>
            <a:r>
              <a:rPr lang="en-US" altLang="zh-CN" sz="1400" dirty="0" smtClean="0">
                <a:solidFill>
                  <a:srgbClr val="990000"/>
                </a:solidFill>
              </a:rPr>
              <a:t>100.0.0.1 100.0.0.100 </a:t>
            </a:r>
            <a:r>
              <a:rPr lang="en-US" altLang="zh-CN" sz="1400" dirty="0">
                <a:solidFill>
                  <a:srgbClr val="990000"/>
                </a:solidFill>
              </a:rPr>
              <a:t>netmask 255.0.0.0</a:t>
            </a:r>
            <a:endParaRPr lang="zh-CN" altLang="zh-CN" sz="14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990000"/>
                </a:solidFill>
              </a:rPr>
              <a:t>Router(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)#access-list 10 permit 192.168.0.0 0.255.255.255</a:t>
            </a:r>
            <a:endParaRPr lang="zh-CN" altLang="zh-CN" sz="14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990000"/>
                </a:solidFill>
              </a:rPr>
              <a:t>Router(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</a:t>
            </a:r>
            <a:r>
              <a:rPr lang="en-US" altLang="zh-CN" sz="1400" dirty="0" err="1">
                <a:solidFill>
                  <a:srgbClr val="990000"/>
                </a:solidFill>
              </a:rPr>
              <a:t>ip</a:t>
            </a:r>
            <a:r>
              <a:rPr lang="en-US" altLang="zh-CN" sz="1400" dirty="0">
                <a:solidFill>
                  <a:srgbClr val="990000"/>
                </a:solidFill>
              </a:rPr>
              <a:t> </a:t>
            </a:r>
            <a:r>
              <a:rPr lang="en-US" altLang="zh-CN" sz="1400" dirty="0" err="1">
                <a:solidFill>
                  <a:srgbClr val="990000"/>
                </a:solidFill>
              </a:rPr>
              <a:t>nat</a:t>
            </a:r>
            <a:r>
              <a:rPr lang="en-US" altLang="zh-CN" sz="1400" dirty="0">
                <a:solidFill>
                  <a:srgbClr val="990000"/>
                </a:solidFill>
              </a:rPr>
              <a:t> inside source list 10 pool AAA </a:t>
            </a:r>
            <a:endParaRPr lang="en-US" altLang="zh-CN" sz="14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fr-FR" altLang="zh-CN" sz="1400" kern="0" dirty="0">
                <a:solidFill>
                  <a:srgbClr val="990000"/>
                </a:solidFill>
              </a:rPr>
              <a:t>Router(config)#ip route 0.0.0.0 0.0.0.0 </a:t>
            </a:r>
            <a:r>
              <a:rPr lang="fr-FR" altLang="zh-CN" sz="1400" kern="0" dirty="0" smtClean="0">
                <a:solidFill>
                  <a:srgbClr val="990000"/>
                </a:solidFill>
              </a:rPr>
              <a:t>f0/1</a:t>
            </a:r>
            <a:endParaRPr lang="fr-FR" altLang="zh-CN" sz="1400" kern="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fr-FR" altLang="zh-CN" sz="1400" kern="0" dirty="0">
                <a:solidFill>
                  <a:srgbClr val="990000"/>
                </a:solidFill>
              </a:rPr>
              <a:t>Router(config)#exit</a:t>
            </a:r>
            <a:endParaRPr lang="en-US" altLang="zh-CN" sz="1400" b="1" kern="0" dirty="0" smtClean="0">
              <a:solidFill>
                <a:srgbClr val="990000"/>
              </a:solidFill>
            </a:endParaRPr>
          </a:p>
          <a:p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 kern="0" dirty="0">
              <a:solidFill>
                <a:srgbClr val="99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313" y="1066488"/>
            <a:ext cx="2870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990000"/>
                </a:solidFill>
              </a:rPr>
              <a:t>Router0</a:t>
            </a:r>
            <a:r>
              <a:rPr lang="zh-CN" altLang="en-US" sz="3200" dirty="0" smtClean="0">
                <a:solidFill>
                  <a:srgbClr val="990000"/>
                </a:solidFill>
              </a:rPr>
              <a:t>的配置</a:t>
            </a:r>
            <a:endParaRPr lang="zh-CN" altLang="en-US" sz="32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882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动态</a:t>
            </a:r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配置实例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-2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772816"/>
            <a:ext cx="8229600" cy="406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800" b="1" kern="0" dirty="0" smtClean="0">
                <a:solidFill>
                  <a:srgbClr val="990000"/>
                </a:solidFill>
              </a:rPr>
              <a:t>Router&gt;enable </a:t>
            </a:r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kern="0" dirty="0" err="1" smtClean="0">
                <a:solidFill>
                  <a:srgbClr val="990000"/>
                </a:solidFill>
              </a:rPr>
              <a:t>Router#configure</a:t>
            </a:r>
            <a:r>
              <a:rPr lang="en-US" altLang="zh-CN" sz="1800" b="1" kern="0" dirty="0" smtClean="0">
                <a:solidFill>
                  <a:srgbClr val="990000"/>
                </a:solidFill>
              </a:rPr>
              <a:t> terminal </a:t>
            </a:r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kern="0" dirty="0" smtClean="0">
                <a:solidFill>
                  <a:srgbClr val="990000"/>
                </a:solidFill>
              </a:rPr>
              <a:t>Enter configuration commands, one per line.  End with CNTL/Z.</a:t>
            </a:r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8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800" b="1" kern="0" dirty="0" smtClean="0">
                <a:solidFill>
                  <a:srgbClr val="990000"/>
                </a:solidFill>
              </a:rPr>
              <a:t>)#interface f0/0</a:t>
            </a:r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8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800" b="1" kern="0" dirty="0" smtClean="0">
                <a:solidFill>
                  <a:srgbClr val="990000"/>
                </a:solidFill>
              </a:rPr>
              <a:t>-if)#</a:t>
            </a:r>
            <a:r>
              <a:rPr lang="en-US" altLang="zh-CN" sz="1800" b="1" kern="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800" b="1" kern="0" dirty="0" smtClean="0">
                <a:solidFill>
                  <a:srgbClr val="990000"/>
                </a:solidFill>
              </a:rPr>
              <a:t> address 100.0.0.2 255.255.255.0</a:t>
            </a:r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8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800" b="1" kern="0" dirty="0" smtClean="0">
                <a:solidFill>
                  <a:srgbClr val="990000"/>
                </a:solidFill>
              </a:rPr>
              <a:t>-if)#no shutdown </a:t>
            </a:r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8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800" b="1" kern="0" dirty="0" smtClean="0">
                <a:solidFill>
                  <a:srgbClr val="990000"/>
                </a:solidFill>
              </a:rPr>
              <a:t>-if)#exit</a:t>
            </a:r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8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800" b="1" kern="0" dirty="0" smtClean="0">
                <a:solidFill>
                  <a:srgbClr val="990000"/>
                </a:solidFill>
              </a:rPr>
              <a:t>)#interface f0/1</a:t>
            </a:r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8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800" b="1" kern="0" dirty="0" smtClean="0">
                <a:solidFill>
                  <a:srgbClr val="990000"/>
                </a:solidFill>
              </a:rPr>
              <a:t>-if)#</a:t>
            </a:r>
            <a:r>
              <a:rPr lang="en-US" altLang="zh-CN" sz="1800" b="1" kern="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800" b="1" kern="0" dirty="0" smtClean="0">
                <a:solidFill>
                  <a:srgbClr val="990000"/>
                </a:solidFill>
              </a:rPr>
              <a:t> address 200.0.0.1 255.255.255.0</a:t>
            </a:r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8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800" b="1" kern="0" dirty="0" smtClean="0">
                <a:solidFill>
                  <a:srgbClr val="990000"/>
                </a:solidFill>
              </a:rPr>
              <a:t>)#interface FastEthernet0/1</a:t>
            </a:r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8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800" b="1" kern="0" dirty="0" smtClean="0">
                <a:solidFill>
                  <a:srgbClr val="990000"/>
                </a:solidFill>
              </a:rPr>
              <a:t>-if)#no shutdown </a:t>
            </a:r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kern="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800" b="1" kern="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800" b="1" kern="0" dirty="0" smtClean="0">
                <a:solidFill>
                  <a:srgbClr val="990000"/>
                </a:solidFill>
              </a:rPr>
              <a:t>-if)#exit</a:t>
            </a:r>
          </a:p>
          <a:p>
            <a:pPr marL="0" indent="0">
              <a:buNone/>
            </a:pPr>
            <a:r>
              <a:rPr lang="fr-FR" altLang="zh-CN" sz="1800" kern="0" dirty="0">
                <a:solidFill>
                  <a:srgbClr val="990000"/>
                </a:solidFill>
              </a:rPr>
              <a:t>Router(config)#ip route 0.0.0.0 0.0.0.0 </a:t>
            </a:r>
            <a:r>
              <a:rPr lang="fr-FR" altLang="zh-CN" sz="1800" kern="0" dirty="0" smtClean="0">
                <a:solidFill>
                  <a:srgbClr val="990000"/>
                </a:solidFill>
              </a:rPr>
              <a:t>f0/1</a:t>
            </a:r>
          </a:p>
          <a:p>
            <a:pPr marL="0" indent="0">
              <a:buNone/>
            </a:pPr>
            <a:r>
              <a:rPr lang="fr-FR" altLang="zh-CN" sz="1800" kern="0" dirty="0">
                <a:solidFill>
                  <a:srgbClr val="990000"/>
                </a:solidFill>
              </a:rPr>
              <a:t>Router(config)#exit</a:t>
            </a:r>
            <a:endParaRPr lang="en-US" altLang="zh-CN" sz="1800" kern="0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fr-FR" altLang="zh-CN" sz="1800" kern="0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zh-CN" altLang="zh-CN" sz="1800" b="1" kern="0" dirty="0" smtClean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 kern="0" dirty="0">
              <a:solidFill>
                <a:srgbClr val="99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313" y="1066488"/>
            <a:ext cx="2870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990000"/>
                </a:solidFill>
              </a:rPr>
              <a:t>Router1</a:t>
            </a:r>
            <a:r>
              <a:rPr lang="zh-CN" altLang="en-US" sz="3200" dirty="0" smtClean="0">
                <a:solidFill>
                  <a:srgbClr val="990000"/>
                </a:solidFill>
              </a:rPr>
              <a:t>的配置</a:t>
            </a:r>
            <a:endParaRPr lang="zh-CN" altLang="en-US" sz="32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4641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动态</a:t>
            </a:r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配置实例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-2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104900"/>
            <a:ext cx="8934450" cy="46482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7951" y="1093955"/>
            <a:ext cx="2457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990000"/>
                </a:solidFill>
              </a:rPr>
              <a:t>PC1&gt;ping 200.0.0.2</a:t>
            </a:r>
            <a:endParaRPr lang="zh-CN" altLang="en-US" sz="20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4217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8152" y="44617"/>
            <a:ext cx="7772400" cy="864104"/>
          </a:xfrm>
        </p:spPr>
        <p:txBody>
          <a:bodyPr/>
          <a:lstStyle/>
          <a:p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动态</a:t>
            </a: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配置实例</a:t>
            </a: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-2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7951" y="1093955"/>
            <a:ext cx="3743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990000"/>
                </a:solidFill>
              </a:rPr>
              <a:t>PC2&gt;ping 192.168.0.4</a:t>
            </a:r>
            <a:r>
              <a:rPr lang="zh-CN" altLang="en-US" sz="2000" dirty="0" smtClean="0">
                <a:solidFill>
                  <a:srgbClr val="990000"/>
                </a:solidFill>
              </a:rPr>
              <a:t>（</a:t>
            </a:r>
            <a:r>
              <a:rPr lang="en-US" altLang="zh-CN" sz="2000" dirty="0" smtClean="0">
                <a:solidFill>
                  <a:srgbClr val="990000"/>
                </a:solidFill>
              </a:rPr>
              <a:t>PC3</a:t>
            </a:r>
            <a:r>
              <a:rPr lang="zh-CN" altLang="en-US" sz="2000" dirty="0" smtClean="0">
                <a:solidFill>
                  <a:srgbClr val="990000"/>
                </a:solidFill>
              </a:rPr>
              <a:t>）</a:t>
            </a:r>
            <a:endParaRPr lang="zh-CN" altLang="en-US" sz="2000" dirty="0">
              <a:solidFill>
                <a:srgbClr val="99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1" y="1494064"/>
            <a:ext cx="8898545" cy="48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28751"/>
      </p:ext>
    </p:extLst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7" y="0"/>
            <a:ext cx="9122224" cy="980728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zh-CN" dirty="0">
                <a:solidFill>
                  <a:srgbClr val="990000"/>
                </a:solidFill>
              </a:rPr>
              <a:t> </a:t>
            </a:r>
            <a:r>
              <a:rPr lang="en-US" altLang="zh-CN" dirty="0" smtClean="0">
                <a:solidFill>
                  <a:srgbClr val="990000"/>
                </a:solidFill>
              </a:rPr>
              <a:t>(Network </a:t>
            </a:r>
            <a:r>
              <a:rPr lang="en-US" altLang="zh-CN" dirty="0">
                <a:solidFill>
                  <a:srgbClr val="990000"/>
                </a:solidFill>
              </a:rPr>
              <a:t>Address </a:t>
            </a:r>
            <a:r>
              <a:rPr lang="en-US" altLang="zh-CN" dirty="0" smtClean="0">
                <a:solidFill>
                  <a:srgbClr val="990000"/>
                </a:solidFill>
              </a:rPr>
              <a:t>Translation)</a:t>
            </a:r>
            <a:endParaRPr lang="zh-CN" altLang="en-US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640960" cy="4741987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zh-CN" sz="2800" b="1" dirty="0">
                <a:solidFill>
                  <a:srgbClr val="990000"/>
                </a:solidFill>
                <a:ea typeface="华文楷体" pitchFamily="2" charset="-122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Network Address Translation</a:t>
            </a:r>
            <a:r>
              <a:rPr lang="zh-CN" altLang="zh-CN" sz="2800" b="1" dirty="0">
                <a:solidFill>
                  <a:srgbClr val="990000"/>
                </a:solidFill>
                <a:ea typeface="华文楷体" pitchFamily="2" charset="-122"/>
              </a:rPr>
              <a:t>）网络地址翻译是指将一个内网私有</a:t>
            </a: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800" b="1" dirty="0">
                <a:solidFill>
                  <a:srgbClr val="990000"/>
                </a:solidFill>
                <a:ea typeface="华文楷体" pitchFamily="2" charset="-122"/>
              </a:rPr>
              <a:t>地址转换成外网（公网）</a:t>
            </a: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地址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；</a:t>
            </a:r>
            <a:endParaRPr lang="en-US" altLang="zh-CN" sz="2800" b="1" dirty="0" smtClean="0">
              <a:solidFill>
                <a:srgbClr val="990000"/>
              </a:solidFill>
              <a:ea typeface="华文楷体" pitchFamily="2" charset="-122"/>
            </a:endParaRPr>
          </a:p>
          <a:p>
            <a:r>
              <a:rPr lang="en-US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zh-CN" sz="2800" b="1" dirty="0">
                <a:solidFill>
                  <a:srgbClr val="990000"/>
                </a:solidFill>
                <a:ea typeface="华文楷体" pitchFamily="2" charset="-122"/>
              </a:rPr>
              <a:t>可将多个内部网络地址翻译（映射）成几个外网（公网）</a:t>
            </a: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地址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；</a:t>
            </a:r>
            <a:endParaRPr lang="en-US" altLang="zh-CN" sz="2800" b="1" dirty="0" smtClean="0">
              <a:solidFill>
                <a:srgbClr val="990000"/>
              </a:solidFill>
              <a:ea typeface="华文楷体" pitchFamily="2" charset="-122"/>
            </a:endParaRPr>
          </a:p>
          <a:p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zh-CN" sz="2800" b="1" dirty="0">
                <a:solidFill>
                  <a:srgbClr val="990000"/>
                </a:solidFill>
                <a:ea typeface="华文楷体" pitchFamily="2" charset="-122"/>
              </a:rPr>
              <a:t>可将内部网络中的私有</a:t>
            </a: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800" b="1" dirty="0">
                <a:solidFill>
                  <a:srgbClr val="990000"/>
                </a:solidFill>
                <a:ea typeface="华文楷体" pitchFamily="2" charset="-122"/>
              </a:rPr>
              <a:t>“伪造”成公网</a:t>
            </a: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800" b="1" dirty="0">
                <a:solidFill>
                  <a:srgbClr val="990000"/>
                </a:solidFill>
                <a:ea typeface="华文楷体" pitchFamily="2" charset="-122"/>
              </a:rPr>
              <a:t>访问互联网，为网络带来了相对的安全。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90000"/>
                </a:solidFill>
                <a:ea typeface="华文楷体" pitchFamily="2" charset="-122"/>
              </a:rPr>
              <a:t>PAT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的配置</a:t>
            </a:r>
            <a:endParaRPr lang="zh-CN" altLang="en-US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2"/>
            <a:ext cx="8229600" cy="5040907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rgbClr val="990000"/>
                </a:solidFill>
                <a:ea typeface="华文楷体" pitchFamily="2" charset="-122"/>
              </a:rPr>
              <a:t>伴随着互</a:t>
            </a:r>
            <a:r>
              <a:rPr lang="zh-CN" altLang="zh-CN" sz="2000" b="1" dirty="0" smtClean="0">
                <a:solidFill>
                  <a:srgbClr val="990000"/>
                </a:solidFill>
                <a:ea typeface="华文楷体" pitchFamily="2" charset="-122"/>
              </a:rPr>
              <a:t>联网</a:t>
            </a:r>
            <a:r>
              <a:rPr lang="zh-CN" altLang="en-US" sz="2000" b="1" dirty="0" smtClean="0">
                <a:solidFill>
                  <a:srgbClr val="990000"/>
                </a:solidFill>
                <a:ea typeface="华文楷体" pitchFamily="2" charset="-122"/>
              </a:rPr>
              <a:t>技术的发展</a:t>
            </a:r>
            <a:r>
              <a:rPr lang="zh-CN" altLang="zh-CN" sz="2000" b="1" dirty="0" smtClean="0">
                <a:solidFill>
                  <a:srgbClr val="990000"/>
                </a:solidFill>
                <a:ea typeface="华文楷体" pitchFamily="2" charset="-122"/>
              </a:rPr>
              <a:t>，</a:t>
            </a:r>
            <a:r>
              <a:rPr lang="en-US" altLang="zh-CN" sz="2000" b="1" dirty="0" smtClean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000" b="1" dirty="0" smtClean="0">
                <a:solidFill>
                  <a:srgbClr val="990000"/>
                </a:solidFill>
                <a:ea typeface="华文楷体" pitchFamily="2" charset="-122"/>
              </a:rPr>
              <a:t>地址短缺问题变得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越来越</a:t>
            </a:r>
            <a:r>
              <a:rPr lang="zh-CN" altLang="zh-CN" sz="2000" b="1" dirty="0" smtClean="0">
                <a:solidFill>
                  <a:srgbClr val="990000"/>
                </a:solidFill>
                <a:ea typeface="华文楷体" pitchFamily="2" charset="-122"/>
              </a:rPr>
              <a:t>严重</a:t>
            </a:r>
            <a:r>
              <a:rPr lang="zh-CN" altLang="en-US" sz="2000" b="1" dirty="0" smtClean="0">
                <a:solidFill>
                  <a:srgbClr val="990000"/>
                </a:solidFill>
                <a:ea typeface="华文楷体" pitchFamily="2" charset="-122"/>
              </a:rPr>
              <a:t>。</a:t>
            </a:r>
            <a:r>
              <a:rPr lang="zh-CN" altLang="zh-CN" sz="2000" b="1" dirty="0" smtClean="0">
                <a:solidFill>
                  <a:srgbClr val="990000"/>
                </a:solidFill>
                <a:ea typeface="华文楷体" pitchFamily="2" charset="-122"/>
              </a:rPr>
              <a:t>因此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需要大量的公网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，</a:t>
            </a:r>
            <a:r>
              <a:rPr lang="zh-CN" altLang="zh-CN" sz="2000" b="1" dirty="0" smtClean="0">
                <a:solidFill>
                  <a:srgbClr val="990000"/>
                </a:solidFill>
                <a:ea typeface="华文楷体" pitchFamily="2" charset="-122"/>
              </a:rPr>
              <a:t>但实际情况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是很多单位根本申请不到那么多公网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，往往只能申请一个</a:t>
            </a:r>
            <a:r>
              <a:rPr lang="en-US" altLang="zh-CN" sz="2000" b="1" dirty="0" smtClean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en-US" sz="2000" b="1" dirty="0" smtClean="0">
                <a:solidFill>
                  <a:srgbClr val="990000"/>
                </a:solidFill>
                <a:ea typeface="华文楷体" pitchFamily="2" charset="-122"/>
              </a:rPr>
              <a:t>，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而静态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2000" b="1" dirty="0">
                <a:solidFill>
                  <a:srgbClr val="990000"/>
                </a:solidFill>
                <a:ea typeface="华文楷体" pitchFamily="2" charset="-122"/>
              </a:rPr>
              <a:t>与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动态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2000" b="1" dirty="0">
                <a:solidFill>
                  <a:srgbClr val="990000"/>
                </a:solidFill>
                <a:ea typeface="华文楷体" pitchFamily="2" charset="-122"/>
              </a:rPr>
              <a:t>能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部分</a:t>
            </a:r>
            <a:r>
              <a:rPr lang="zh-CN" altLang="en-US" sz="2000" b="1" dirty="0">
                <a:solidFill>
                  <a:srgbClr val="990000"/>
                </a:solidFill>
                <a:ea typeface="华文楷体" pitchFamily="2" charset="-122"/>
              </a:rPr>
              <a:t>地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解决。</a:t>
            </a:r>
            <a:endParaRPr lang="en-US" altLang="zh-CN" sz="2000" b="1" dirty="0" smtClean="0">
              <a:solidFill>
                <a:srgbClr val="990000"/>
              </a:solidFill>
              <a:ea typeface="华文楷体" pitchFamily="2" charset="-122"/>
            </a:endParaRPr>
          </a:p>
          <a:p>
            <a:r>
              <a:rPr lang="zh-CN" altLang="zh-CN" sz="2000" b="1" dirty="0" smtClean="0">
                <a:solidFill>
                  <a:srgbClr val="990000"/>
                </a:solidFill>
                <a:ea typeface="华文楷体" pitchFamily="2" charset="-122"/>
              </a:rPr>
              <a:t>在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技术中有一种特殊的方法，可以将一段私有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转换一个或少数几个公网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地址，从而节省了公网的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地址资源，这种技术</a:t>
            </a:r>
            <a:r>
              <a:rPr lang="zh-CN" altLang="en-US" sz="2000" b="1" dirty="0">
                <a:solidFill>
                  <a:srgbClr val="990000"/>
                </a:solidFill>
                <a:ea typeface="华文楷体" pitchFamily="2" charset="-122"/>
              </a:rPr>
              <a:t>叫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PAT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（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Port </a:t>
            </a:r>
            <a:r>
              <a:rPr lang="en-US" altLang="zh-CN" sz="2000" b="1" dirty="0" smtClean="0">
                <a:solidFill>
                  <a:srgbClr val="990000"/>
                </a:solidFill>
                <a:ea typeface="华文楷体" pitchFamily="2" charset="-122"/>
              </a:rPr>
              <a:t> Address 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Translation 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端口地址翻译），也可称为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NAPT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（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Network Address Port Translation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）</a:t>
            </a:r>
            <a:r>
              <a:rPr lang="zh-CN" altLang="zh-CN" sz="2000" b="1" dirty="0" smtClean="0">
                <a:solidFill>
                  <a:srgbClr val="990000"/>
                </a:solidFill>
                <a:ea typeface="华文楷体" pitchFamily="2" charset="-122"/>
              </a:rPr>
              <a:t>。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使用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PAT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（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Port Address Translation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端口地址翻译），可以允许多个内网私有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地址映射到同一个公网</a:t>
            </a:r>
            <a:r>
              <a:rPr lang="en-US" altLang="zh-CN" sz="2000" b="1" dirty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000" b="1" dirty="0">
                <a:solidFill>
                  <a:srgbClr val="990000"/>
                </a:solidFill>
                <a:ea typeface="华文楷体" pitchFamily="2" charset="-122"/>
              </a:rPr>
              <a:t>上</a:t>
            </a:r>
            <a:r>
              <a:rPr lang="zh-CN" altLang="zh-CN" sz="2000" b="1" dirty="0" smtClean="0">
                <a:solidFill>
                  <a:srgbClr val="990000"/>
                </a:solidFill>
                <a:ea typeface="华文楷体" pitchFamily="2" charset="-122"/>
              </a:rPr>
              <a:t>。</a:t>
            </a:r>
            <a:endParaRPr lang="en-US" altLang="zh-CN" sz="2000" b="1" dirty="0" smtClean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r>
              <a:rPr lang="zh-CN" altLang="zh-CN" sz="20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实际上</a:t>
            </a:r>
            <a:r>
              <a:rPr lang="en-US" altLang="zh-CN" sz="20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PAT</a:t>
            </a:r>
            <a:r>
              <a:rPr lang="zh-CN" altLang="zh-CN" sz="20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和动态</a:t>
            </a:r>
            <a:r>
              <a:rPr lang="en-US" altLang="zh-CN" sz="20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zh-CN" altLang="zh-CN" sz="20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几乎是一样的，只不过在地址转换的</a:t>
            </a:r>
            <a:r>
              <a:rPr lang="zh-CN" altLang="zh-CN" sz="20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时候地址</a:t>
            </a:r>
            <a:r>
              <a:rPr lang="zh-CN" altLang="zh-CN" sz="20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池内只有一个地址，所有的私有地址都转换成同一个公网地址，转换时对网关路由器的外网接口</a:t>
            </a:r>
            <a:r>
              <a:rPr lang="en-US" altLang="zh-CN" sz="20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20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地址进行复用（</a:t>
            </a:r>
            <a:r>
              <a:rPr lang="en-US" altLang="zh-CN" sz="20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overload</a:t>
            </a:r>
            <a:r>
              <a:rPr lang="zh-CN" altLang="zh-CN" sz="20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）</a:t>
            </a:r>
            <a:r>
              <a:rPr lang="zh-CN" altLang="zh-CN" sz="20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。</a:t>
            </a:r>
            <a:endParaRPr lang="zh-CN" altLang="zh-CN" sz="2000" b="1" dirty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endParaRPr lang="en-US" altLang="zh-CN" sz="28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1150" y="980728"/>
            <a:ext cx="8686800" cy="5877272"/>
          </a:xfrm>
        </p:spPr>
        <p:txBody>
          <a:bodyPr/>
          <a:lstStyle/>
          <a:p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命令格式：</a:t>
            </a:r>
          </a:p>
          <a:p>
            <a:pPr marL="0" indent="0">
              <a:buNone/>
            </a:pP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端口模式下：</a:t>
            </a:r>
          </a:p>
          <a:p>
            <a:pPr marL="0" indent="0">
              <a:buNone/>
            </a:pP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inside             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将某端口定义为内部端口</a:t>
            </a:r>
          </a:p>
          <a:p>
            <a:pPr marL="0" indent="0">
              <a:buNone/>
            </a:pP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outside            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将某端口定义为外部端口</a:t>
            </a:r>
          </a:p>
          <a:p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全局模式下：</a:t>
            </a:r>
          </a:p>
          <a:p>
            <a:pPr marL="0" lv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1</a:t>
            </a:r>
            <a:r>
              <a:rPr lang="zh-CN" altLang="en-US" sz="16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、</a:t>
            </a:r>
            <a:r>
              <a:rPr lang="en-US" altLang="zh-CN" sz="1600" b="1" dirty="0" err="1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en-US" altLang="zh-CN" sz="16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pool name 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start_ip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end_ip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netmask 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netmask</a:t>
            </a:r>
            <a:endParaRPr lang="zh-CN" altLang="zh-CN" sz="1600" b="1" dirty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pPr marL="0" indent="0">
              <a:buNone/>
            </a:pP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pool name 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start_ip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end_ip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prefix_length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子网掩码位数</a:t>
            </a:r>
          </a:p>
          <a:p>
            <a:pPr marL="0" indent="0">
              <a:buNone/>
            </a:pP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其中：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name 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指的是地址池的名字；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         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start_ip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和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end_ip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指的是地址池开始和结束地址；</a:t>
            </a:r>
            <a:endParaRPr lang="en-US" altLang="zh-CN" sz="1600" b="1" dirty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         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netmask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指的是地址池的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地址的子网掩码，子网掩码位数指的是如果不用子网掩码表示，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    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用位数表示。如：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/24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表示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255.255.255.0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。</a:t>
            </a:r>
          </a:p>
          <a:p>
            <a:pPr marL="0" lv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2</a:t>
            </a:r>
            <a:r>
              <a:rPr lang="zh-CN" altLang="en-US" sz="1600" b="1" dirty="0">
                <a:solidFill>
                  <a:srgbClr val="990000"/>
                </a:solidFill>
                <a:ea typeface="华文楷体" pitchFamily="2" charset="-122"/>
              </a:rPr>
              <a:t> 、 </a:t>
            </a:r>
            <a:r>
              <a:rPr lang="en-US" altLang="zh-CN" sz="1600" b="1" dirty="0" err="1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access_list</a:t>
            </a:r>
            <a:r>
              <a:rPr lang="en-US" altLang="zh-CN" sz="16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number permit source wildcard</a:t>
            </a:r>
            <a:endParaRPr lang="zh-CN" altLang="zh-CN" sz="1600" b="1" dirty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其中，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number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指的是访问控制列表的号码，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1-99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；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          source wildcard 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指的是允许地址转换的地址段和对应的通信符与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OSPF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路由的意思是一样的。</a:t>
            </a:r>
          </a:p>
          <a:p>
            <a:pPr marL="0" lv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  <a:ea typeface="华文楷体" pitchFamily="2" charset="-122"/>
              </a:rPr>
              <a:t>3</a:t>
            </a:r>
            <a:r>
              <a:rPr lang="zh-CN" altLang="en-US" sz="1600" b="1" dirty="0" smtClean="0">
                <a:solidFill>
                  <a:srgbClr val="990000"/>
                </a:solidFill>
                <a:ea typeface="华文楷体" pitchFamily="2" charset="-122"/>
              </a:rPr>
              <a:t>、 </a:t>
            </a:r>
            <a:r>
              <a:rPr lang="en-US" altLang="zh-CN" sz="1600" b="1" dirty="0" err="1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en-US" altLang="zh-CN" sz="16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inside source list number pool name overload</a:t>
            </a:r>
            <a:endParaRPr lang="zh-CN" altLang="zh-CN" sz="1600" b="1" dirty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pPr marL="0" indent="0">
              <a:buNone/>
            </a:pP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其中，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number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还是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2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号命令中的访问控制列表号；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         name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还是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1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号命令中的地址池的名字；</a:t>
            </a:r>
            <a:endParaRPr lang="en-US" altLang="zh-CN" sz="1600" b="1" dirty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         overload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是实现</a:t>
            </a:r>
            <a:r>
              <a:rPr lang="en-US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PAT</a:t>
            </a:r>
            <a:r>
              <a:rPr lang="zh-CN" altLang="zh-CN" sz="16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的关键字，不能省略。</a:t>
            </a:r>
          </a:p>
          <a:p>
            <a:endParaRPr lang="en-US" altLang="zh-CN" dirty="0"/>
          </a:p>
          <a:p>
            <a:pPr>
              <a:buFontTx/>
              <a:buNone/>
            </a:pPr>
            <a:endParaRPr lang="en-US" altLang="zh-CN" sz="4000" b="1" dirty="0">
              <a:solidFill>
                <a:srgbClr val="990000"/>
              </a:solidFill>
              <a:ea typeface="STLiti" pitchFamily="2" charset="-122"/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PAT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的</a:t>
            </a:r>
            <a:r>
              <a:rPr lang="zh-CN" altLang="zh-CN" sz="4800" b="1" dirty="0">
                <a:solidFill>
                  <a:srgbClr val="990000"/>
                </a:solidFill>
                <a:ea typeface="华文楷体" pitchFamily="2" charset="-122"/>
              </a:rPr>
              <a:t>命令</a:t>
            </a:r>
            <a:r>
              <a:rPr lang="zh-CN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格式</a:t>
            </a:r>
            <a:endParaRPr lang="zh-CN" altLang="zh-CN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1103313"/>
            <a:ext cx="9144000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</a:pPr>
            <a:endParaRPr lang="en-US" altLang="zh-CN" sz="2800" dirty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  <a:p>
            <a:pPr marL="342900" indent="-342900"/>
            <a:endParaRPr lang="en-US" altLang="zh-CN" sz="2800" dirty="0">
              <a:solidFill>
                <a:srgbClr val="990000"/>
              </a:solidFill>
            </a:endParaRPr>
          </a:p>
          <a:p>
            <a:pPr marL="342900" indent="-342900">
              <a:lnSpc>
                <a:spcPct val="80000"/>
              </a:lnSpc>
              <a:buFontTx/>
              <a:buChar char="•"/>
            </a:pPr>
            <a:endParaRPr lang="en-US" altLang="zh-CN" sz="2800" dirty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686800" cy="4525962"/>
          </a:xfrm>
        </p:spPr>
        <p:txBody>
          <a:bodyPr/>
          <a:lstStyle/>
          <a:p>
            <a:endParaRPr lang="en-US" altLang="zh-CN" dirty="0"/>
          </a:p>
          <a:p>
            <a:pPr>
              <a:buFontTx/>
              <a:buNone/>
            </a:pPr>
            <a:endParaRPr lang="en-US" altLang="zh-CN" sz="4000" b="1" dirty="0">
              <a:solidFill>
                <a:srgbClr val="990000"/>
              </a:solidFill>
              <a:ea typeface="STLiti" pitchFamily="2" charset="-122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PAT</a:t>
            </a:r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的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配置实例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341438"/>
            <a:ext cx="8640961" cy="4391818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PAT</a:t>
            </a:r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的配置实例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682" y="1361673"/>
            <a:ext cx="8748712" cy="44993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</a:rPr>
              <a:t>Router&gt;enable 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 err="1">
                <a:solidFill>
                  <a:srgbClr val="990000"/>
                </a:solidFill>
              </a:rPr>
              <a:t>Router#confIgure</a:t>
            </a:r>
            <a:r>
              <a:rPr lang="en-US" altLang="zh-CN" sz="1600" b="1" dirty="0">
                <a:solidFill>
                  <a:srgbClr val="990000"/>
                </a:solidFill>
              </a:rPr>
              <a:t> terminal 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600" b="1" dirty="0">
                <a:solidFill>
                  <a:srgbClr val="990000"/>
                </a:solidFill>
              </a:rPr>
              <a:t>)#interface f0/0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600" b="1" dirty="0">
                <a:solidFill>
                  <a:srgbClr val="990000"/>
                </a:solidFill>
              </a:rPr>
              <a:t>-if)#</a:t>
            </a:r>
            <a:r>
              <a:rPr lang="en-US" altLang="zh-CN" sz="1600" b="1" dirty="0" err="1">
                <a:solidFill>
                  <a:srgbClr val="990000"/>
                </a:solidFill>
              </a:rPr>
              <a:t>ip</a:t>
            </a:r>
            <a:r>
              <a:rPr lang="en-US" altLang="zh-CN" sz="1600" b="1" dirty="0">
                <a:solidFill>
                  <a:srgbClr val="990000"/>
                </a:solidFill>
              </a:rPr>
              <a:t> address 192.168.0.1 255.255.255.0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600" b="1" dirty="0">
                <a:solidFill>
                  <a:srgbClr val="990000"/>
                </a:solidFill>
              </a:rPr>
              <a:t>-if)#no shutdown 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600" b="1" dirty="0">
                <a:solidFill>
                  <a:srgbClr val="990000"/>
                </a:solidFill>
              </a:rPr>
              <a:t>-if)#</a:t>
            </a:r>
            <a:r>
              <a:rPr lang="en-US" altLang="zh-CN" sz="1600" b="1" dirty="0" err="1">
                <a:solidFill>
                  <a:srgbClr val="990000"/>
                </a:solidFill>
              </a:rPr>
              <a:t>ip</a:t>
            </a:r>
            <a:r>
              <a:rPr lang="en-US" altLang="zh-CN" sz="1600" b="1" dirty="0">
                <a:solidFill>
                  <a:srgbClr val="990000"/>
                </a:solidFill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</a:rPr>
              <a:t> inside 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600" b="1" dirty="0">
                <a:solidFill>
                  <a:srgbClr val="990000"/>
                </a:solidFill>
              </a:rPr>
              <a:t>-if</a:t>
            </a:r>
            <a:r>
              <a:rPr lang="en-US" altLang="zh-CN" sz="1600" b="1" dirty="0" smtClean="0">
                <a:solidFill>
                  <a:srgbClr val="990000"/>
                </a:solidFill>
              </a:rPr>
              <a:t>)#EXIT</a:t>
            </a:r>
            <a:endParaRPr lang="zh-CN" altLang="zh-CN" sz="1600" b="1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b="1" dirty="0" smtClean="0">
                <a:solidFill>
                  <a:srgbClr val="990000"/>
                </a:solidFill>
              </a:rPr>
              <a:t>)# interface f0/1</a:t>
            </a:r>
            <a:endParaRPr lang="zh-CN" altLang="zh-CN" sz="1600" b="1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b="1" dirty="0" smtClean="0">
                <a:solidFill>
                  <a:srgbClr val="990000"/>
                </a:solidFill>
              </a:rPr>
              <a:t>-if</a:t>
            </a:r>
            <a:r>
              <a:rPr lang="en-US" altLang="zh-CN" sz="1600" b="1" dirty="0">
                <a:solidFill>
                  <a:srgbClr val="990000"/>
                </a:solidFill>
              </a:rPr>
              <a:t>)# </a:t>
            </a:r>
            <a:r>
              <a:rPr lang="en-US" altLang="zh-CN" sz="1600" b="1" dirty="0" err="1">
                <a:solidFill>
                  <a:srgbClr val="990000"/>
                </a:solidFill>
              </a:rPr>
              <a:t>ip</a:t>
            </a:r>
            <a:r>
              <a:rPr lang="en-US" altLang="zh-CN" sz="1600" b="1" dirty="0">
                <a:solidFill>
                  <a:srgbClr val="990000"/>
                </a:solidFill>
              </a:rPr>
              <a:t> address </a:t>
            </a:r>
            <a:r>
              <a:rPr lang="en-US" altLang="zh-CN" sz="1600" b="1" dirty="0" smtClean="0">
                <a:solidFill>
                  <a:srgbClr val="990000"/>
                </a:solidFill>
              </a:rPr>
              <a:t>100.0.0.1 </a:t>
            </a:r>
            <a:r>
              <a:rPr lang="en-US" altLang="zh-CN" sz="1600" b="1" dirty="0">
                <a:solidFill>
                  <a:srgbClr val="990000"/>
                </a:solidFill>
              </a:rPr>
              <a:t>255.0.0.0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600" b="1" dirty="0">
                <a:solidFill>
                  <a:srgbClr val="990000"/>
                </a:solidFill>
              </a:rPr>
              <a:t>-if)# no shutdown 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600" b="1" dirty="0">
                <a:solidFill>
                  <a:srgbClr val="990000"/>
                </a:solidFill>
              </a:rPr>
              <a:t>-if)# </a:t>
            </a:r>
            <a:r>
              <a:rPr lang="en-US" altLang="zh-CN" sz="1600" b="1" dirty="0" err="1">
                <a:solidFill>
                  <a:srgbClr val="990000"/>
                </a:solidFill>
              </a:rPr>
              <a:t>ip</a:t>
            </a:r>
            <a:r>
              <a:rPr lang="en-US" altLang="zh-CN" sz="1600" b="1" dirty="0">
                <a:solidFill>
                  <a:srgbClr val="990000"/>
                </a:solidFill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</a:rPr>
              <a:t> outside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600" b="1" dirty="0">
                <a:solidFill>
                  <a:srgbClr val="990000"/>
                </a:solidFill>
              </a:rPr>
              <a:t>-if)#EXIT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600" b="1" dirty="0">
                <a:solidFill>
                  <a:srgbClr val="990000"/>
                </a:solidFill>
              </a:rPr>
              <a:t>)#</a:t>
            </a:r>
            <a:r>
              <a:rPr lang="en-US" altLang="zh-CN" sz="1600" b="1" dirty="0" err="1">
                <a:solidFill>
                  <a:srgbClr val="990000"/>
                </a:solidFill>
              </a:rPr>
              <a:t>ip</a:t>
            </a:r>
            <a:r>
              <a:rPr lang="en-US" altLang="zh-CN" sz="1600" b="1" dirty="0">
                <a:solidFill>
                  <a:srgbClr val="990000"/>
                </a:solidFill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</a:rPr>
              <a:t> pool AAA </a:t>
            </a:r>
            <a:r>
              <a:rPr lang="en-US" altLang="zh-CN" sz="1600" b="1" dirty="0" smtClean="0">
                <a:solidFill>
                  <a:srgbClr val="990000"/>
                </a:solidFill>
              </a:rPr>
              <a:t>100.0.0.1 100.0.0.1 netmask </a:t>
            </a:r>
            <a:r>
              <a:rPr lang="en-US" altLang="zh-CN" sz="1600" b="1" dirty="0">
                <a:solidFill>
                  <a:srgbClr val="990000"/>
                </a:solidFill>
              </a:rPr>
              <a:t>255.0.0.0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600" b="1" dirty="0">
                <a:solidFill>
                  <a:srgbClr val="990000"/>
                </a:solidFill>
              </a:rPr>
              <a:t>)#access-list 10 permit 192.168.0.0 0.255.255.255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600" b="1" dirty="0">
                <a:solidFill>
                  <a:srgbClr val="990000"/>
                </a:solidFill>
              </a:rPr>
              <a:t>)#</a:t>
            </a:r>
            <a:r>
              <a:rPr lang="en-US" altLang="zh-CN" sz="1600" b="1" dirty="0" err="1">
                <a:solidFill>
                  <a:srgbClr val="990000"/>
                </a:solidFill>
              </a:rPr>
              <a:t>ip</a:t>
            </a:r>
            <a:r>
              <a:rPr lang="en-US" altLang="zh-CN" sz="1600" b="1" dirty="0">
                <a:solidFill>
                  <a:srgbClr val="990000"/>
                </a:solidFill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</a:rPr>
              <a:t>nat</a:t>
            </a:r>
            <a:r>
              <a:rPr lang="en-US" altLang="zh-CN" sz="1600" b="1" dirty="0">
                <a:solidFill>
                  <a:srgbClr val="990000"/>
                </a:solidFill>
              </a:rPr>
              <a:t> inside source list 10 pool AAA overload 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990000"/>
                </a:solidFill>
              </a:rPr>
              <a:t>Router(</a:t>
            </a:r>
            <a:r>
              <a:rPr lang="en-US" altLang="zh-CN" sz="16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600" b="1" dirty="0">
                <a:solidFill>
                  <a:srgbClr val="990000"/>
                </a:solidFill>
              </a:rPr>
              <a:t>)#</a:t>
            </a:r>
            <a:r>
              <a:rPr lang="en-US" altLang="zh-CN" sz="1600" b="1" dirty="0" err="1">
                <a:solidFill>
                  <a:srgbClr val="990000"/>
                </a:solidFill>
              </a:rPr>
              <a:t>ip</a:t>
            </a:r>
            <a:r>
              <a:rPr lang="en-US" altLang="zh-CN" sz="1600" b="1" dirty="0">
                <a:solidFill>
                  <a:srgbClr val="990000"/>
                </a:solidFill>
              </a:rPr>
              <a:t> route 0.0.0.0 0.0.0.0 f0/1</a:t>
            </a:r>
            <a:endParaRPr lang="zh-CN" altLang="zh-CN" sz="1600" b="1" dirty="0">
              <a:solidFill>
                <a:srgbClr val="990000"/>
              </a:solidFill>
            </a:endParaRPr>
          </a:p>
          <a:p>
            <a:pPr>
              <a:buFontTx/>
              <a:buNone/>
            </a:pPr>
            <a:endParaRPr lang="en-US" altLang="zh-CN" sz="2000" b="1" dirty="0">
              <a:solidFill>
                <a:srgbClr val="990000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732" y="961563"/>
            <a:ext cx="1092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990000"/>
                </a:solidFill>
              </a:rPr>
              <a:t>Router1</a:t>
            </a:r>
            <a:endParaRPr lang="zh-CN" altLang="en-US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PAT</a:t>
            </a:r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的配置实例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897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Router&gt;enable </a:t>
            </a:r>
            <a:endParaRPr lang="zh-CN" altLang="zh-CN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dirty="0" err="1">
                <a:solidFill>
                  <a:srgbClr val="990000"/>
                </a:solidFill>
              </a:rPr>
              <a:t>Router#configure</a:t>
            </a:r>
            <a:r>
              <a:rPr lang="en-US" altLang="zh-CN" sz="1800" b="1" dirty="0">
                <a:solidFill>
                  <a:srgbClr val="990000"/>
                </a:solidFill>
              </a:rPr>
              <a:t> terminal </a:t>
            </a:r>
            <a:endParaRPr lang="zh-CN" altLang="zh-CN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Router(</a:t>
            </a:r>
            <a:r>
              <a:rPr lang="en-US" altLang="zh-CN" sz="18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800" b="1" dirty="0">
                <a:solidFill>
                  <a:srgbClr val="990000"/>
                </a:solidFill>
              </a:rPr>
              <a:t>)#interface f0/0</a:t>
            </a:r>
            <a:endParaRPr lang="zh-CN" altLang="zh-CN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Router(</a:t>
            </a:r>
            <a:r>
              <a:rPr lang="en-US" altLang="zh-CN" sz="18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800" b="1" dirty="0">
                <a:solidFill>
                  <a:srgbClr val="990000"/>
                </a:solidFill>
              </a:rPr>
              <a:t>-if)#</a:t>
            </a:r>
            <a:r>
              <a:rPr lang="en-US" altLang="zh-CN" sz="1800" b="1" dirty="0" err="1">
                <a:solidFill>
                  <a:srgbClr val="990000"/>
                </a:solidFill>
              </a:rPr>
              <a:t>ip</a:t>
            </a:r>
            <a:r>
              <a:rPr lang="en-US" altLang="zh-CN" sz="1800" b="1" dirty="0">
                <a:solidFill>
                  <a:srgbClr val="990000"/>
                </a:solidFill>
              </a:rPr>
              <a:t> address 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100.0.0.2 </a:t>
            </a:r>
            <a:r>
              <a:rPr lang="en-US" altLang="zh-CN" sz="1800" b="1" dirty="0">
                <a:solidFill>
                  <a:srgbClr val="990000"/>
                </a:solidFill>
              </a:rPr>
              <a:t>255.0.0.0</a:t>
            </a:r>
            <a:endParaRPr lang="zh-CN" altLang="zh-CN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Router(</a:t>
            </a:r>
            <a:r>
              <a:rPr lang="en-US" altLang="zh-CN" sz="18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800" b="1" dirty="0">
                <a:solidFill>
                  <a:srgbClr val="990000"/>
                </a:solidFill>
              </a:rPr>
              <a:t>-if)#no shutdown </a:t>
            </a:r>
            <a:endParaRPr lang="zh-CN" altLang="zh-CN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Router(</a:t>
            </a:r>
            <a:r>
              <a:rPr lang="en-US" altLang="zh-CN" sz="18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800" b="1" dirty="0">
                <a:solidFill>
                  <a:srgbClr val="990000"/>
                </a:solidFill>
              </a:rPr>
              <a:t>-if)#exit</a:t>
            </a:r>
            <a:endParaRPr lang="zh-CN" altLang="zh-CN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Router(</a:t>
            </a:r>
            <a:r>
              <a:rPr lang="en-US" altLang="zh-CN" sz="18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800" b="1" dirty="0">
                <a:solidFill>
                  <a:srgbClr val="990000"/>
                </a:solidFill>
              </a:rPr>
              <a:t>)#interface f0/1</a:t>
            </a:r>
            <a:endParaRPr lang="zh-CN" altLang="zh-CN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Router(</a:t>
            </a:r>
            <a:r>
              <a:rPr lang="en-US" altLang="zh-CN" sz="18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800" b="1" dirty="0">
                <a:solidFill>
                  <a:srgbClr val="990000"/>
                </a:solidFill>
              </a:rPr>
              <a:t>-if)#</a:t>
            </a:r>
            <a:r>
              <a:rPr lang="en-US" altLang="zh-CN" sz="1800" b="1" dirty="0" err="1">
                <a:solidFill>
                  <a:srgbClr val="990000"/>
                </a:solidFill>
              </a:rPr>
              <a:t>ip</a:t>
            </a:r>
            <a:r>
              <a:rPr lang="en-US" altLang="zh-CN" sz="1800" b="1" dirty="0">
                <a:solidFill>
                  <a:srgbClr val="990000"/>
                </a:solidFill>
              </a:rPr>
              <a:t> address 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200.0.0.1 </a:t>
            </a:r>
            <a:r>
              <a:rPr lang="en-US" altLang="zh-CN" sz="1800" b="1" dirty="0">
                <a:solidFill>
                  <a:srgbClr val="990000"/>
                </a:solidFill>
              </a:rPr>
              <a:t>255.255.255.0</a:t>
            </a:r>
            <a:endParaRPr lang="zh-CN" altLang="zh-CN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Router(</a:t>
            </a:r>
            <a:r>
              <a:rPr lang="en-US" altLang="zh-CN" sz="18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800" b="1" dirty="0">
                <a:solidFill>
                  <a:srgbClr val="990000"/>
                </a:solidFill>
              </a:rPr>
              <a:t>-if)#no shutdown </a:t>
            </a:r>
            <a:endParaRPr lang="zh-CN" altLang="zh-CN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Router(</a:t>
            </a:r>
            <a:r>
              <a:rPr lang="en-US" altLang="zh-CN" sz="1800" b="1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800" b="1" dirty="0">
                <a:solidFill>
                  <a:srgbClr val="990000"/>
                </a:solidFill>
              </a:rPr>
              <a:t>)#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exit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Router(</a:t>
            </a:r>
            <a:r>
              <a:rPr lang="en-US" altLang="zh-CN" sz="18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800" b="1" dirty="0">
                <a:solidFill>
                  <a:srgbClr val="990000"/>
                </a:solidFill>
              </a:rPr>
              <a:t>)#</a:t>
            </a:r>
            <a:r>
              <a:rPr lang="en-US" altLang="zh-CN" sz="1800" b="1" dirty="0" err="1">
                <a:solidFill>
                  <a:srgbClr val="990000"/>
                </a:solidFill>
              </a:rPr>
              <a:t>ip</a:t>
            </a:r>
            <a:r>
              <a:rPr lang="en-US" altLang="zh-CN" sz="1800" b="1" dirty="0">
                <a:solidFill>
                  <a:srgbClr val="990000"/>
                </a:solidFill>
              </a:rPr>
              <a:t> route 0.0.0.0 0.0.0.0 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f0/0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Router(</a:t>
            </a:r>
            <a:r>
              <a:rPr lang="en-US" altLang="zh-CN" sz="180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800" b="1" dirty="0">
                <a:solidFill>
                  <a:srgbClr val="990000"/>
                </a:solidFill>
              </a:rPr>
              <a:t>)#exit</a:t>
            </a:r>
          </a:p>
          <a:p>
            <a:pPr marL="0" indent="0">
              <a:buNone/>
            </a:pPr>
            <a:endParaRPr lang="zh-CN" altLang="zh-CN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zh-CN" altLang="zh-CN" sz="1800" b="1" dirty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1800" b="1" dirty="0">
              <a:solidFill>
                <a:srgbClr val="99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732" y="961563"/>
            <a:ext cx="1092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990000"/>
                </a:solidFill>
              </a:rPr>
              <a:t>Router2</a:t>
            </a:r>
            <a:endParaRPr lang="zh-CN" altLang="en-US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PAT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的配置实例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288" y="980728"/>
            <a:ext cx="2761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990000"/>
                </a:solidFill>
              </a:rPr>
              <a:t>PC2&gt;ping 192.168.0.3</a:t>
            </a:r>
            <a:endParaRPr lang="zh-CN" altLang="en-US" sz="2000" dirty="0">
              <a:solidFill>
                <a:srgbClr val="99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4" y="1484784"/>
            <a:ext cx="86868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5492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PAT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的配置实例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704" y="1916832"/>
            <a:ext cx="8751776" cy="4525963"/>
          </a:xfrm>
        </p:spPr>
        <p:txBody>
          <a:bodyPr/>
          <a:lstStyle/>
          <a:p>
            <a:r>
              <a:rPr lang="en-US" altLang="zh-CN" sz="2000" b="1" dirty="0" err="1">
                <a:solidFill>
                  <a:srgbClr val="990000"/>
                </a:solidFill>
              </a:rPr>
              <a:t>Router#show</a:t>
            </a:r>
            <a:r>
              <a:rPr lang="en-US" altLang="zh-CN" sz="2000" b="1" dirty="0">
                <a:solidFill>
                  <a:srgbClr val="990000"/>
                </a:solidFill>
              </a:rPr>
              <a:t> </a:t>
            </a:r>
            <a:r>
              <a:rPr lang="en-US" altLang="zh-CN" sz="2000" b="1" dirty="0" err="1">
                <a:solidFill>
                  <a:srgbClr val="990000"/>
                </a:solidFill>
              </a:rPr>
              <a:t>ip</a:t>
            </a:r>
            <a:r>
              <a:rPr lang="en-US" altLang="zh-CN" sz="2000" b="1" dirty="0">
                <a:solidFill>
                  <a:srgbClr val="990000"/>
                </a:solidFill>
              </a:rPr>
              <a:t> </a:t>
            </a:r>
            <a:r>
              <a:rPr lang="en-US" altLang="zh-CN" sz="2000" b="1" dirty="0" err="1">
                <a:solidFill>
                  <a:srgbClr val="990000"/>
                </a:solidFill>
              </a:rPr>
              <a:t>nat</a:t>
            </a:r>
            <a:r>
              <a:rPr lang="en-US" altLang="zh-CN" sz="2000" b="1" dirty="0">
                <a:solidFill>
                  <a:srgbClr val="990000"/>
                </a:solidFill>
              </a:rPr>
              <a:t> translations </a:t>
            </a:r>
          </a:p>
          <a:p>
            <a:r>
              <a:rPr lang="en-US" altLang="zh-CN" sz="2000" b="1" dirty="0">
                <a:solidFill>
                  <a:srgbClr val="990000"/>
                </a:solidFill>
              </a:rPr>
              <a:t>Pro  Inside global     Inside local       Outside local      Outside global</a:t>
            </a:r>
          </a:p>
          <a:p>
            <a:r>
              <a:rPr lang="en-US" altLang="zh-CN" sz="2000" b="1" dirty="0" err="1">
                <a:solidFill>
                  <a:srgbClr val="990000"/>
                </a:solidFill>
              </a:rPr>
              <a:t>icmp</a:t>
            </a:r>
            <a:r>
              <a:rPr lang="en-US" altLang="zh-CN" sz="2000" b="1" dirty="0">
                <a:solidFill>
                  <a:srgbClr val="990000"/>
                </a:solidFill>
              </a:rPr>
              <a:t> 100.0.0.1:41      192.168.0.3:41     200.0.0.2:41       200.0.0.2:41</a:t>
            </a:r>
          </a:p>
          <a:p>
            <a:r>
              <a:rPr lang="en-US" altLang="zh-CN" sz="2000" b="1" dirty="0" err="1">
                <a:solidFill>
                  <a:srgbClr val="990000"/>
                </a:solidFill>
              </a:rPr>
              <a:t>icmp</a:t>
            </a:r>
            <a:r>
              <a:rPr lang="en-US" altLang="zh-CN" sz="2000" b="1" dirty="0">
                <a:solidFill>
                  <a:srgbClr val="990000"/>
                </a:solidFill>
              </a:rPr>
              <a:t> 100.0.0.1:42      192.168.0.3:42     200.0.0.2:42       200.0.0.2:42</a:t>
            </a:r>
          </a:p>
          <a:p>
            <a:r>
              <a:rPr lang="en-US" altLang="zh-CN" sz="2000" b="1" dirty="0" err="1">
                <a:solidFill>
                  <a:srgbClr val="990000"/>
                </a:solidFill>
              </a:rPr>
              <a:t>icmp</a:t>
            </a:r>
            <a:r>
              <a:rPr lang="en-US" altLang="zh-CN" sz="2000" b="1" dirty="0">
                <a:solidFill>
                  <a:srgbClr val="990000"/>
                </a:solidFill>
              </a:rPr>
              <a:t> 100.0.0.1:43      192.168.0.3:43     200.0.0.2:43       200.0.0.2:43</a:t>
            </a:r>
          </a:p>
          <a:p>
            <a:r>
              <a:rPr lang="en-US" altLang="zh-CN" sz="2000" b="1" dirty="0" err="1">
                <a:solidFill>
                  <a:srgbClr val="990000"/>
                </a:solidFill>
              </a:rPr>
              <a:t>icmp</a:t>
            </a:r>
            <a:r>
              <a:rPr lang="en-US" altLang="zh-CN" sz="2000" b="1" dirty="0">
                <a:solidFill>
                  <a:srgbClr val="990000"/>
                </a:solidFill>
              </a:rPr>
              <a:t> 100.0.0.1:44      192.168.0.3:44     200.0.0.2:44       200.0.0.2:44</a:t>
            </a:r>
          </a:p>
          <a:p>
            <a:endParaRPr lang="en-US" altLang="zh-CN" sz="2000" b="1" dirty="0">
              <a:solidFill>
                <a:srgbClr val="990000"/>
              </a:solidFill>
            </a:endParaRPr>
          </a:p>
          <a:p>
            <a:r>
              <a:rPr lang="en-US" altLang="zh-CN" sz="2000" b="1" dirty="0">
                <a:solidFill>
                  <a:srgbClr val="990000"/>
                </a:solidFill>
              </a:rPr>
              <a:t>Router#</a:t>
            </a:r>
            <a:endParaRPr lang="zh-CN" altLang="en-US" sz="2000" b="1" dirty="0">
              <a:solidFill>
                <a:srgbClr val="99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704" y="1136095"/>
            <a:ext cx="5734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当网络</a:t>
            </a:r>
            <a:r>
              <a:rPr lang="zh-CN" altLang="en-US" sz="2000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地址转换产生</a:t>
            </a:r>
            <a:r>
              <a:rPr lang="zh-CN" altLang="en-US" sz="20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后，查看</a:t>
            </a:r>
            <a:r>
              <a:rPr lang="en-US" altLang="zh-CN" sz="20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Router1</a:t>
            </a:r>
            <a:r>
              <a:rPr lang="zh-CN" altLang="en-US" sz="20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的</a:t>
            </a:r>
            <a:r>
              <a:rPr lang="en-US" altLang="zh-CN" sz="20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PAT</a:t>
            </a:r>
            <a:r>
              <a:rPr lang="zh-CN" altLang="en-US" sz="20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2248187422"/>
      </p:ext>
    </p:extLst>
  </p:cSld>
  <p:clrMapOvr>
    <a:masterClrMapping/>
  </p:clrMapOvr>
  <p:transition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-54864"/>
            <a:ext cx="8229600" cy="1143000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作业内容与要求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40050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1</a:t>
            </a:r>
            <a:r>
              <a:rPr lang="en-US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.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理解并熟练</a:t>
            </a:r>
            <a:r>
              <a:rPr lang="zh-CN" altLang="en-US" sz="2800" b="1" dirty="0">
                <a:solidFill>
                  <a:srgbClr val="990000"/>
                </a:solidFill>
                <a:ea typeface="华文楷体" pitchFamily="2" charset="-122"/>
              </a:rPr>
              <a:t>掌握路由器的</a:t>
            </a: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IOS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操作命令</a:t>
            </a:r>
            <a:r>
              <a:rPr lang="zh-CN" altLang="en-US" sz="2800" b="1" dirty="0">
                <a:solidFill>
                  <a:srgbClr val="990000"/>
                </a:solidFill>
                <a:ea typeface="华文楷体" pitchFamily="2" charset="-122"/>
              </a:rPr>
              <a:t>；</a:t>
            </a:r>
            <a:endParaRPr lang="en-US" altLang="zh-CN" sz="2800" b="1" dirty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2.</a:t>
            </a:r>
            <a:r>
              <a:rPr lang="zh-CN" altLang="en-US" sz="2800" b="1" dirty="0">
                <a:solidFill>
                  <a:srgbClr val="990000"/>
                </a:solidFill>
                <a:ea typeface="华文楷体" pitchFamily="2" charset="-122"/>
              </a:rPr>
              <a:t>使用</a:t>
            </a: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Cisco </a:t>
            </a:r>
            <a:r>
              <a:rPr lang="en-US" altLang="zh-CN" sz="2800" b="1" dirty="0" err="1">
                <a:solidFill>
                  <a:srgbClr val="990000"/>
                </a:solidFill>
                <a:ea typeface="华文楷体" pitchFamily="2" charset="-122"/>
              </a:rPr>
              <a:t>Paket</a:t>
            </a: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 Tracer</a:t>
            </a:r>
            <a:r>
              <a:rPr lang="zh-CN" altLang="en-US" sz="2800" b="1" dirty="0">
                <a:solidFill>
                  <a:srgbClr val="990000"/>
                </a:solidFill>
                <a:ea typeface="华文楷体" pitchFamily="2" charset="-122"/>
              </a:rPr>
              <a:t>平台，自行设计网络拓扑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结构图。网络</a:t>
            </a:r>
            <a:r>
              <a:rPr lang="zh-CN" altLang="en-US" sz="2800" b="1" dirty="0">
                <a:solidFill>
                  <a:srgbClr val="990000"/>
                </a:solidFill>
                <a:ea typeface="华文楷体" pitchFamily="2" charset="-122"/>
              </a:rPr>
              <a:t>内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至少包含两</a:t>
            </a:r>
            <a:r>
              <a:rPr lang="zh-CN" altLang="en-US" sz="2800" b="1" dirty="0">
                <a:solidFill>
                  <a:srgbClr val="990000"/>
                </a:solidFill>
                <a:ea typeface="华文楷体" pitchFamily="2" charset="-122"/>
              </a:rPr>
              <a:t>台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路由器设备及若干台终端；</a:t>
            </a:r>
            <a:endParaRPr lang="en-US" altLang="zh-CN" sz="2800" b="1" dirty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3.</a:t>
            </a:r>
            <a:r>
              <a:rPr lang="zh-CN" altLang="en-US" sz="2800" b="1" dirty="0">
                <a:solidFill>
                  <a:srgbClr val="990000"/>
                </a:solidFill>
                <a:ea typeface="华文楷体" pitchFamily="2" charset="-122"/>
              </a:rPr>
              <a:t>注明各网段地址和各端口地址；</a:t>
            </a:r>
            <a:endParaRPr lang="en-US" altLang="zh-CN" sz="2800" b="1" dirty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4.</a:t>
            </a:r>
            <a:r>
              <a:rPr lang="zh-CN" altLang="en-US" sz="2800" b="1" dirty="0">
                <a:solidFill>
                  <a:srgbClr val="990000"/>
                </a:solidFill>
                <a:ea typeface="华文楷体" pitchFamily="2" charset="-122"/>
              </a:rPr>
              <a:t>配置各终端的网卡地址和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网关，</a:t>
            </a:r>
            <a:r>
              <a:rPr lang="zh-CN" altLang="en-US" sz="2800" b="1" dirty="0">
                <a:solidFill>
                  <a:srgbClr val="990000"/>
                </a:solidFill>
                <a:ea typeface="华文楷体" pitchFamily="2" charset="-122"/>
              </a:rPr>
              <a:t>并给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出图示；</a:t>
            </a:r>
            <a:endParaRPr lang="en-US" altLang="zh-CN" sz="2800" b="1" dirty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5.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使用</a:t>
            </a:r>
            <a:r>
              <a:rPr lang="zh-CN" altLang="en-US" sz="2800" b="1" dirty="0">
                <a:solidFill>
                  <a:srgbClr val="990000"/>
                </a:solidFill>
                <a:ea typeface="华文楷体" pitchFamily="2" charset="-122"/>
              </a:rPr>
              <a:t>默认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路由</a:t>
            </a:r>
            <a:r>
              <a:rPr lang="zh-CN" altLang="en-US" sz="2800" b="1" dirty="0">
                <a:solidFill>
                  <a:srgbClr val="990000"/>
                </a:solidFill>
                <a:ea typeface="华文楷体" pitchFamily="2" charset="-122"/>
              </a:rPr>
              <a:t>使全网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互通；</a:t>
            </a:r>
            <a:endParaRPr lang="en-US" altLang="zh-CN" sz="2800" b="1" dirty="0" smtClean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6.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使用</a:t>
            </a:r>
            <a:r>
              <a:rPr lang="en-US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NAT/PAT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技术，通过转换访问</a:t>
            </a:r>
            <a:r>
              <a:rPr lang="en-US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Internet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，并给出配置过程。</a:t>
            </a:r>
            <a:endParaRPr lang="zh-CN" altLang="en-US" sz="2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5517232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邮箱：</a:t>
            </a:r>
            <a:r>
              <a:rPr lang="en-US" altLang="zh-CN" sz="32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luxq@bupt.edu.cn</a:t>
            </a:r>
          </a:p>
        </p:txBody>
      </p:sp>
    </p:spTree>
    <p:extLst>
      <p:ext uri="{BB962C8B-B14F-4D97-AF65-F5344CB8AC3E}">
        <p14:creationId xmlns:p14="http://schemas.microsoft.com/office/powerpoint/2010/main" val="125804953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邮箱：</a:t>
            </a:r>
            <a:r>
              <a:rPr lang="en-US" altLang="zh-CN" sz="32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luxq@bupt.edu.cn</a:t>
            </a:r>
          </a:p>
        </p:txBody>
      </p:sp>
    </p:spTree>
    <p:extLst>
      <p:ext uri="{BB962C8B-B14F-4D97-AF65-F5344CB8AC3E}">
        <p14:creationId xmlns:p14="http://schemas.microsoft.com/office/powerpoint/2010/main" val="1021122594"/>
      </p:ext>
    </p:extLst>
  </p:cSld>
  <p:clrMapOvr>
    <a:masterClrMapping/>
  </p:clrMapOvr>
  <p:transition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9" name="Picture 5" descr="b_7AC27DB117713AA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00213"/>
            <a:ext cx="4895850" cy="3889375"/>
          </a:xfrm>
          <a:prstGeom prst="rect">
            <a:avLst/>
          </a:prstGeom>
          <a:noFill/>
        </p:spPr>
      </p:pic>
      <p:sp>
        <p:nvSpPr>
          <p:cNvPr id="77830" name="WordArt 6"/>
          <p:cNvSpPr>
            <a:spLocks noChangeArrowheads="1" noChangeShapeType="1" noTextEdit="1"/>
          </p:cNvSpPr>
          <p:nvPr/>
        </p:nvSpPr>
        <p:spPr bwMode="auto">
          <a:xfrm>
            <a:off x="5580063" y="2636838"/>
            <a:ext cx="3240087" cy="165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spc="72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谢谢！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32" y="1340768"/>
            <a:ext cx="8229600" cy="4525963"/>
          </a:xfrm>
        </p:spPr>
        <p:txBody>
          <a:bodyPr/>
          <a:lstStyle/>
          <a:p>
            <a:r>
              <a:rPr lang="zh-CN" altLang="zh-CN" sz="2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静态</a:t>
            </a:r>
            <a:r>
              <a:rPr lang="en-US" altLang="zh-CN" sz="2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zh-CN" altLang="zh-CN" sz="2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实现</a:t>
            </a:r>
            <a:r>
              <a:rPr lang="zh-CN" altLang="zh-CN" sz="2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私有</a:t>
            </a:r>
            <a:r>
              <a:rPr lang="en-US" altLang="zh-CN" sz="2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2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地址和公网</a:t>
            </a:r>
            <a:r>
              <a:rPr lang="en-US" altLang="zh-CN" sz="2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2800" b="1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地址之间</a:t>
            </a:r>
            <a:r>
              <a:rPr lang="zh-CN" altLang="zh-CN" sz="2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一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对</a:t>
            </a:r>
            <a:r>
              <a:rPr lang="zh-CN" altLang="zh-CN" sz="2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一转换</a:t>
            </a:r>
            <a:r>
              <a:rPr lang="zh-CN" altLang="en-US" sz="2800" b="1" dirty="0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。</a:t>
            </a:r>
            <a:endParaRPr lang="zh-CN" altLang="zh-CN" sz="2800" b="1" dirty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静态</a:t>
            </a: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zh-CN" sz="2800" b="1" dirty="0">
                <a:solidFill>
                  <a:srgbClr val="990000"/>
                </a:solidFill>
                <a:ea typeface="华文楷体" pitchFamily="2" charset="-122"/>
              </a:rPr>
              <a:t>主要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用于内部</a:t>
            </a:r>
            <a:r>
              <a:rPr lang="zh-CN" altLang="zh-CN" sz="2800" b="1" dirty="0">
                <a:solidFill>
                  <a:srgbClr val="990000"/>
                </a:solidFill>
                <a:ea typeface="华文楷体" pitchFamily="2" charset="-122"/>
              </a:rPr>
              <a:t>网络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，私有</a:t>
            </a:r>
            <a:r>
              <a:rPr lang="en-US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与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公</a:t>
            </a:r>
            <a:r>
              <a:rPr lang="zh-CN" altLang="zh-CN" sz="2800" b="1" dirty="0">
                <a:solidFill>
                  <a:srgbClr val="990000"/>
                </a:solidFill>
                <a:ea typeface="华文楷体" pitchFamily="2" charset="-122"/>
              </a:rPr>
              <a:t>网</a:t>
            </a:r>
            <a:r>
              <a:rPr lang="en-US" altLang="zh-CN" sz="2800" b="1" dirty="0">
                <a:solidFill>
                  <a:srgbClr val="990000"/>
                </a:solidFill>
                <a:ea typeface="华文楷体" pitchFamily="2" charset="-122"/>
              </a:rPr>
              <a:t>IP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是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一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对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一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关系，</a:t>
            </a:r>
            <a:r>
              <a:rPr lang="zh-CN" altLang="en-US" sz="2800" b="1" dirty="0">
                <a:solidFill>
                  <a:srgbClr val="990000"/>
                </a:solidFill>
                <a:ea typeface="华文楷体" pitchFamily="2" charset="-122"/>
              </a:rPr>
              <a:t>是</a:t>
            </a:r>
            <a:r>
              <a:rPr lang="zh-CN" altLang="zh-CN" sz="2800" b="1" dirty="0">
                <a:solidFill>
                  <a:srgbClr val="990000"/>
                </a:solidFill>
                <a:ea typeface="华文楷体" pitchFamily="2" charset="-122"/>
              </a:rPr>
              <a:t>固定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，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不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作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改变。</a:t>
            </a:r>
            <a:endParaRPr lang="en-US" altLang="zh-CN" sz="2800" b="1" dirty="0" smtClean="0">
              <a:solidFill>
                <a:srgbClr val="990000"/>
              </a:solidFill>
              <a:ea typeface="华文楷体" pitchFamily="2" charset="-122"/>
            </a:endParaRPr>
          </a:p>
          <a:p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若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内</a:t>
            </a:r>
            <a:r>
              <a:rPr lang="zh-CN" altLang="zh-CN" sz="2800" b="1" dirty="0">
                <a:solidFill>
                  <a:srgbClr val="990000"/>
                </a:solidFill>
                <a:ea typeface="华文楷体" pitchFamily="2" charset="-122"/>
              </a:rPr>
              <a:t>网有服务器，</a:t>
            </a:r>
            <a:r>
              <a:rPr lang="zh-CN" altLang="en-US" sz="2800" b="1" dirty="0">
                <a:solidFill>
                  <a:srgbClr val="990000"/>
                </a:solidFill>
                <a:ea typeface="华文楷体" pitchFamily="2" charset="-122"/>
              </a:rPr>
              <a:t>并</a:t>
            </a:r>
            <a:r>
              <a:rPr lang="zh-CN" altLang="zh-CN" sz="2800" b="1" dirty="0">
                <a:solidFill>
                  <a:srgbClr val="990000"/>
                </a:solidFill>
                <a:ea typeface="华文楷体" pitchFamily="2" charset="-122"/>
              </a:rPr>
              <a:t>需要同时为内网和外网提供服务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，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通常采取这种</a:t>
            </a:r>
            <a:r>
              <a:rPr lang="zh-CN" altLang="zh-CN" sz="2800" b="1" dirty="0" smtClean="0">
                <a:solidFill>
                  <a:srgbClr val="990000"/>
                </a:solidFill>
                <a:ea typeface="华文楷体" pitchFamily="2" charset="-122"/>
              </a:rPr>
              <a:t>方法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itchFamily="2" charset="-122"/>
              </a:rPr>
              <a:t>。</a:t>
            </a:r>
            <a:endParaRPr lang="en-US" altLang="zh-CN" sz="2800" b="1" dirty="0" smtClean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0"/>
            <a:ext cx="925251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 kern="0" dirty="0" smtClean="0">
                <a:solidFill>
                  <a:srgbClr val="990000"/>
                </a:solidFill>
                <a:ea typeface="华文楷体" pitchFamily="2" charset="-122"/>
              </a:rPr>
              <a:t>静态</a:t>
            </a:r>
            <a:r>
              <a:rPr lang="en-US" altLang="zh-CN" b="1" kern="0" dirty="0" smtClean="0">
                <a:solidFill>
                  <a:srgbClr val="990000"/>
                </a:solidFill>
                <a:ea typeface="华文楷体" pitchFamily="2" charset="-122"/>
              </a:rPr>
              <a:t>NAT</a:t>
            </a:r>
            <a:endParaRPr lang="zh-CN" altLang="en-US" b="1" kern="0" dirty="0">
              <a:solidFill>
                <a:srgbClr val="99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静态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命令格式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75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命令格式：</a:t>
            </a:r>
            <a:endParaRPr lang="en-US" altLang="zh-CN" sz="2800" dirty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   </a:t>
            </a:r>
            <a:r>
              <a:rPr lang="zh-CN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端口模式下：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en-US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en-US" altLang="zh-CN" sz="2800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en-US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inside             </a:t>
            </a:r>
            <a:r>
              <a:rPr lang="zh-CN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将某端口定义为内部端口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en-US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en-US" altLang="zh-CN" sz="2800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en-US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outside            </a:t>
            </a:r>
            <a:r>
              <a:rPr lang="zh-CN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将某端口定义为外部端口</a:t>
            </a:r>
            <a:endParaRPr lang="en-US" altLang="zh-CN" sz="2800" dirty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zh-CN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全局模式下：</a:t>
            </a:r>
            <a:endParaRPr lang="en-US" altLang="zh-CN" sz="2800" dirty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en-US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en-US" altLang="zh-CN" sz="2800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en-US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inside source  static </a:t>
            </a:r>
            <a:r>
              <a:rPr lang="en-US" altLang="zh-CN" sz="2800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inside_ip</a:t>
            </a:r>
            <a:r>
              <a:rPr lang="en-US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en-US" altLang="zh-CN" sz="2800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outside_ip</a:t>
            </a:r>
            <a:endParaRPr lang="en-US" altLang="zh-CN" sz="2800" dirty="0">
              <a:solidFill>
                <a:srgbClr val="990000"/>
              </a:solidFill>
              <a:latin typeface="+mj-lt"/>
              <a:ea typeface="华文楷体" pitchFamily="2" charset="-122"/>
              <a:cs typeface="+mj-cs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zh-CN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其中，</a:t>
            </a:r>
            <a:r>
              <a:rPr lang="en-US" altLang="zh-CN" sz="2800" dirty="0" err="1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inside_ip</a:t>
            </a:r>
            <a:r>
              <a:rPr lang="en-US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</a:t>
            </a:r>
            <a:r>
              <a:rPr lang="zh-CN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指的是内部</a:t>
            </a:r>
            <a:r>
              <a:rPr lang="en-US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地址；</a:t>
            </a:r>
          </a:p>
          <a:p>
            <a:pPr marL="628650" indent="0" algn="just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        </a:t>
            </a:r>
            <a:r>
              <a:rPr lang="en-US" altLang="zh-CN" sz="2800" dirty="0" err="1" smtClean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outside_ip</a:t>
            </a:r>
            <a:r>
              <a:rPr lang="zh-CN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指的是翻译成的外部</a:t>
            </a:r>
            <a:r>
              <a:rPr lang="en-US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IP</a:t>
            </a:r>
            <a:r>
              <a:rPr lang="zh-CN" altLang="zh-CN" sz="2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地址。</a:t>
            </a:r>
          </a:p>
          <a:p>
            <a:pPr indent="400050" algn="just">
              <a:spcAft>
                <a:spcPts val="0"/>
              </a:spcAft>
            </a:pPr>
            <a:endParaRPr lang="en-US" altLang="zh-CN" sz="28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</a:pP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5146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静态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配置</a:t>
            </a:r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7929314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0449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静态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配置</a:t>
            </a:r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3384178" cy="35283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628800"/>
            <a:ext cx="391705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790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静态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配置</a:t>
            </a:r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750" y="1484784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>
                <a:solidFill>
                  <a:srgbClr val="990000"/>
                </a:solidFill>
              </a:rPr>
              <a:t>Router&gt;enable 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 smtClean="0">
                <a:solidFill>
                  <a:srgbClr val="990000"/>
                </a:solidFill>
              </a:rPr>
              <a:t>Router#configure</a:t>
            </a:r>
            <a:r>
              <a:rPr lang="en-US" altLang="zh-CN" sz="1800" dirty="0" smtClean="0">
                <a:solidFill>
                  <a:srgbClr val="990000"/>
                </a:solidFill>
              </a:rPr>
              <a:t> </a:t>
            </a:r>
            <a:r>
              <a:rPr lang="en-US" altLang="zh-CN" sz="1800" dirty="0">
                <a:solidFill>
                  <a:srgbClr val="990000"/>
                </a:solidFill>
              </a:rPr>
              <a:t>terminal 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)#interface f0/0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</a:t>
            </a:r>
            <a:r>
              <a:rPr lang="en-US" altLang="zh-CN" sz="1800" dirty="0" err="1">
                <a:solidFill>
                  <a:srgbClr val="990000"/>
                </a:solidFill>
              </a:rPr>
              <a:t>ip</a:t>
            </a:r>
            <a:r>
              <a:rPr lang="en-US" altLang="zh-CN" sz="1800" dirty="0">
                <a:solidFill>
                  <a:srgbClr val="990000"/>
                </a:solidFill>
              </a:rPr>
              <a:t> address 10.1.1.7 255.0.0.0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-if)#no shutdown 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</a:t>
            </a:r>
            <a:r>
              <a:rPr lang="en-US" altLang="zh-CN" sz="1800" dirty="0" err="1">
                <a:solidFill>
                  <a:srgbClr val="990000"/>
                </a:solidFill>
              </a:rPr>
              <a:t>ip</a:t>
            </a:r>
            <a:r>
              <a:rPr lang="en-US" altLang="zh-CN" sz="1800" dirty="0">
                <a:solidFill>
                  <a:srgbClr val="990000"/>
                </a:solidFill>
              </a:rPr>
              <a:t> </a:t>
            </a:r>
            <a:r>
              <a:rPr lang="en-US" altLang="zh-CN" sz="1800" dirty="0" err="1">
                <a:solidFill>
                  <a:srgbClr val="990000"/>
                </a:solidFill>
              </a:rPr>
              <a:t>nat</a:t>
            </a:r>
            <a:r>
              <a:rPr lang="en-US" altLang="zh-CN" sz="1800" dirty="0">
                <a:solidFill>
                  <a:srgbClr val="990000"/>
                </a:solidFill>
              </a:rPr>
              <a:t> inside 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</a:t>
            </a:r>
            <a:r>
              <a:rPr lang="en-US" altLang="zh-CN" sz="1800" dirty="0" err="1">
                <a:solidFill>
                  <a:srgbClr val="990000"/>
                </a:solidFill>
              </a:rPr>
              <a:t>exi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)#interface f0/1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</a:t>
            </a:r>
            <a:r>
              <a:rPr lang="en-US" altLang="zh-CN" sz="1800" dirty="0" err="1">
                <a:solidFill>
                  <a:srgbClr val="990000"/>
                </a:solidFill>
              </a:rPr>
              <a:t>ip</a:t>
            </a:r>
            <a:r>
              <a:rPr lang="en-US" altLang="zh-CN" sz="1800" dirty="0">
                <a:solidFill>
                  <a:srgbClr val="990000"/>
                </a:solidFill>
              </a:rPr>
              <a:t> address 100.0.0.3 255.0.0.0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-if)#no shutdown 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</a:t>
            </a:r>
            <a:r>
              <a:rPr lang="en-US" altLang="zh-CN" sz="1800" dirty="0" err="1">
                <a:solidFill>
                  <a:srgbClr val="990000"/>
                </a:solidFill>
              </a:rPr>
              <a:t>ip</a:t>
            </a:r>
            <a:r>
              <a:rPr lang="en-US" altLang="zh-CN" sz="1800" dirty="0">
                <a:solidFill>
                  <a:srgbClr val="990000"/>
                </a:solidFill>
              </a:rPr>
              <a:t> </a:t>
            </a:r>
            <a:r>
              <a:rPr lang="en-US" altLang="zh-CN" sz="1800" dirty="0" err="1">
                <a:solidFill>
                  <a:srgbClr val="990000"/>
                </a:solidFill>
              </a:rPr>
              <a:t>nat</a:t>
            </a:r>
            <a:r>
              <a:rPr lang="en-US" altLang="zh-CN" sz="1800" dirty="0">
                <a:solidFill>
                  <a:srgbClr val="990000"/>
                </a:solidFill>
              </a:rPr>
              <a:t> outside 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-if)#exit 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)#</a:t>
            </a:r>
            <a:r>
              <a:rPr lang="en-US" altLang="zh-CN" sz="1800" dirty="0" err="1">
                <a:solidFill>
                  <a:srgbClr val="990000"/>
                </a:solidFill>
              </a:rPr>
              <a:t>ip</a:t>
            </a:r>
            <a:r>
              <a:rPr lang="en-US" altLang="zh-CN" sz="1800" dirty="0">
                <a:solidFill>
                  <a:srgbClr val="990000"/>
                </a:solidFill>
              </a:rPr>
              <a:t> </a:t>
            </a:r>
            <a:r>
              <a:rPr lang="en-US" altLang="zh-CN" sz="1800" dirty="0" err="1">
                <a:solidFill>
                  <a:srgbClr val="990000"/>
                </a:solidFill>
              </a:rPr>
              <a:t>nat</a:t>
            </a:r>
            <a:r>
              <a:rPr lang="en-US" altLang="zh-CN" sz="1800" dirty="0">
                <a:solidFill>
                  <a:srgbClr val="990000"/>
                </a:solidFill>
              </a:rPr>
              <a:t> inside source static 10.1.1.4 100.0.0.7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)#</a:t>
            </a:r>
            <a:r>
              <a:rPr lang="en-US" altLang="zh-CN" sz="1800" dirty="0" err="1">
                <a:solidFill>
                  <a:srgbClr val="990000"/>
                </a:solidFill>
              </a:rPr>
              <a:t>ip</a:t>
            </a:r>
            <a:r>
              <a:rPr lang="en-US" altLang="zh-CN" sz="1800" dirty="0">
                <a:solidFill>
                  <a:srgbClr val="990000"/>
                </a:solidFill>
              </a:rPr>
              <a:t> </a:t>
            </a:r>
            <a:r>
              <a:rPr lang="en-US" altLang="zh-CN" sz="1800" dirty="0" err="1">
                <a:solidFill>
                  <a:srgbClr val="990000"/>
                </a:solidFill>
              </a:rPr>
              <a:t>nat</a:t>
            </a:r>
            <a:r>
              <a:rPr lang="en-US" altLang="zh-CN" sz="1800" dirty="0">
                <a:solidFill>
                  <a:srgbClr val="990000"/>
                </a:solidFill>
              </a:rPr>
              <a:t> inside source static 10.1.1.5 100.0.0.8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)#exit</a:t>
            </a:r>
            <a:endParaRPr lang="zh-CN" altLang="zh-CN" sz="1800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zh-CN" altLang="zh-CN" sz="1600" dirty="0"/>
          </a:p>
          <a:p>
            <a:pPr marL="0" indent="0">
              <a:buNone/>
            </a:pPr>
            <a:endParaRPr lang="en-US" altLang="zh-CN" sz="160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zh-CN" altLang="zh-CN" sz="1600" dirty="0" smtClean="0">
              <a:solidFill>
                <a:srgbClr val="990000"/>
              </a:solidFill>
            </a:endParaRPr>
          </a:p>
          <a:p>
            <a:pPr indent="0" algn="just">
              <a:spcAft>
                <a:spcPts val="0"/>
              </a:spcAft>
              <a:buNone/>
            </a:pPr>
            <a:endParaRPr lang="en-US" altLang="zh-CN" sz="28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</a:pP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212" y="959949"/>
            <a:ext cx="2535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990000"/>
                </a:solidFill>
              </a:rPr>
              <a:t>Router1</a:t>
            </a:r>
            <a:r>
              <a:rPr lang="zh-CN" altLang="en-US" sz="2800" dirty="0" smtClean="0">
                <a:solidFill>
                  <a:srgbClr val="990000"/>
                </a:solidFill>
              </a:rPr>
              <a:t>的配置</a:t>
            </a:r>
            <a:endParaRPr lang="zh-CN" altLang="en-US" sz="28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2808312"/>
          </a:xfrm>
        </p:spPr>
        <p:txBody>
          <a:bodyPr/>
          <a:lstStyle/>
          <a:p>
            <a:pPr algn="l"/>
            <a:r>
              <a:rPr lang="en-US" altLang="zh-CN" sz="1800" b="1" dirty="0" err="1" smtClean="0">
                <a:solidFill>
                  <a:srgbClr val="990000"/>
                </a:solidFill>
              </a:rPr>
              <a:t>Router#show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 </a:t>
            </a:r>
            <a:r>
              <a:rPr lang="en-US" altLang="zh-CN" sz="1800" b="1" dirty="0" err="1">
                <a:solidFill>
                  <a:srgbClr val="990000"/>
                </a:solidFill>
              </a:rPr>
              <a:t>ip</a:t>
            </a:r>
            <a:r>
              <a:rPr lang="en-US" altLang="zh-CN" sz="1800" b="1" dirty="0">
                <a:solidFill>
                  <a:srgbClr val="990000"/>
                </a:solidFill>
              </a:rPr>
              <a:t> </a:t>
            </a:r>
            <a:r>
              <a:rPr lang="en-US" altLang="zh-CN" sz="1800" b="1" dirty="0" err="1">
                <a:solidFill>
                  <a:srgbClr val="990000"/>
                </a:solidFill>
              </a:rPr>
              <a:t>nat</a:t>
            </a:r>
            <a:r>
              <a:rPr lang="en-US" altLang="zh-CN" sz="1800" b="1" dirty="0">
                <a:solidFill>
                  <a:srgbClr val="990000"/>
                </a:solidFill>
              </a:rPr>
              <a:t> translations </a:t>
            </a:r>
            <a:br>
              <a:rPr lang="en-US" altLang="zh-CN" sz="1800" b="1" dirty="0">
                <a:solidFill>
                  <a:srgbClr val="990000"/>
                </a:solidFill>
              </a:rPr>
            </a:br>
            <a:r>
              <a:rPr lang="en-US" altLang="zh-CN" sz="1800" b="1" dirty="0" smtClean="0">
                <a:solidFill>
                  <a:srgbClr val="990000"/>
                </a:solidFill>
              </a:rPr>
              <a:t/>
            </a:r>
            <a:br>
              <a:rPr lang="en-US" altLang="zh-CN" sz="1800" b="1" dirty="0" smtClean="0">
                <a:solidFill>
                  <a:srgbClr val="990000"/>
                </a:solidFill>
              </a:rPr>
            </a:br>
            <a:r>
              <a:rPr lang="en-US" altLang="zh-CN" sz="1800" b="1" dirty="0" smtClean="0">
                <a:solidFill>
                  <a:srgbClr val="990000"/>
                </a:solidFill>
              </a:rPr>
              <a:t>Pro  </a:t>
            </a:r>
            <a:r>
              <a:rPr lang="en-US" altLang="zh-CN" sz="1800" b="1" dirty="0">
                <a:solidFill>
                  <a:srgbClr val="990000"/>
                </a:solidFill>
              </a:rPr>
              <a:t>Inside global     Inside local       Outside local      Outside global</a:t>
            </a:r>
            <a:br>
              <a:rPr lang="en-US" altLang="zh-CN" sz="1800" b="1" dirty="0">
                <a:solidFill>
                  <a:srgbClr val="990000"/>
                </a:solidFill>
              </a:rPr>
            </a:br>
            <a:r>
              <a:rPr lang="en-US" altLang="zh-CN" sz="1800" b="1" dirty="0">
                <a:solidFill>
                  <a:srgbClr val="990000"/>
                </a:solidFill>
              </a:rPr>
              <a:t>---  100.0.0.7         10.1.1.4           ---                ---</a:t>
            </a:r>
            <a:br>
              <a:rPr lang="en-US" altLang="zh-CN" sz="1800" b="1" dirty="0">
                <a:solidFill>
                  <a:srgbClr val="990000"/>
                </a:solidFill>
              </a:rPr>
            </a:br>
            <a:r>
              <a:rPr lang="en-US" altLang="zh-CN" sz="1800" b="1" dirty="0">
                <a:solidFill>
                  <a:srgbClr val="990000"/>
                </a:solidFill>
              </a:rPr>
              <a:t>---  100.0.0.8         10.1.1.5           ---                ---</a:t>
            </a:r>
            <a:br>
              <a:rPr lang="en-US" altLang="zh-CN" sz="1800" b="1" dirty="0">
                <a:solidFill>
                  <a:srgbClr val="990000"/>
                </a:solidFill>
              </a:rPr>
            </a:br>
            <a:r>
              <a:rPr lang="en-US" altLang="zh-CN" sz="1800" b="1" dirty="0">
                <a:solidFill>
                  <a:srgbClr val="990000"/>
                </a:solidFill>
              </a:rPr>
              <a:t/>
            </a:r>
            <a:br>
              <a:rPr lang="en-US" altLang="zh-CN" sz="1800" b="1" dirty="0">
                <a:solidFill>
                  <a:srgbClr val="990000"/>
                </a:solidFill>
              </a:rPr>
            </a:br>
            <a:r>
              <a:rPr lang="en-US" altLang="zh-CN" sz="1800" b="1" dirty="0">
                <a:solidFill>
                  <a:srgbClr val="990000"/>
                </a:solidFill>
              </a:rPr>
              <a:t>Router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#</a:t>
            </a:r>
            <a:br>
              <a:rPr lang="en-US" altLang="zh-CN" sz="1800" b="1" dirty="0" smtClean="0">
                <a:solidFill>
                  <a:srgbClr val="990000"/>
                </a:solidFill>
              </a:rPr>
            </a:br>
            <a:r>
              <a:rPr lang="en-US" altLang="zh-CN" sz="1800" b="1" dirty="0" smtClean="0">
                <a:solidFill>
                  <a:srgbClr val="990000"/>
                </a:solidFill>
              </a:rPr>
              <a:t/>
            </a:r>
            <a:br>
              <a:rPr lang="en-US" altLang="zh-CN" sz="1800" b="1" dirty="0" smtClean="0">
                <a:solidFill>
                  <a:srgbClr val="990000"/>
                </a:solidFill>
              </a:rPr>
            </a:br>
            <a:r>
              <a:rPr lang="en-US" altLang="zh-CN" sz="1800" b="1" dirty="0">
                <a:solidFill>
                  <a:srgbClr val="990000"/>
                </a:solidFill>
              </a:rPr>
              <a:t/>
            </a:r>
            <a:br>
              <a:rPr lang="en-US" altLang="zh-CN" sz="1800" b="1" dirty="0">
                <a:solidFill>
                  <a:srgbClr val="990000"/>
                </a:solidFill>
              </a:rPr>
            </a:br>
            <a:r>
              <a:rPr lang="en-US" altLang="zh-CN" sz="1800" b="1" dirty="0" smtClean="0">
                <a:solidFill>
                  <a:srgbClr val="990000"/>
                </a:solidFill>
              </a:rPr>
              <a:t/>
            </a:r>
            <a:br>
              <a:rPr lang="en-US" altLang="zh-CN" sz="1800" b="1" dirty="0" smtClean="0">
                <a:solidFill>
                  <a:srgbClr val="990000"/>
                </a:solidFill>
              </a:rPr>
            </a:br>
            <a:r>
              <a:rPr lang="en-US" altLang="zh-CN" sz="1800" b="1" dirty="0">
                <a:solidFill>
                  <a:srgbClr val="990000"/>
                </a:solidFill>
              </a:rPr>
              <a:t/>
            </a:r>
            <a:br>
              <a:rPr lang="en-US" altLang="zh-CN" sz="1800" b="1" dirty="0">
                <a:solidFill>
                  <a:srgbClr val="990000"/>
                </a:solidFill>
              </a:rPr>
            </a:br>
            <a:r>
              <a:rPr lang="en-US" altLang="zh-CN" sz="1800" b="1" dirty="0" smtClean="0">
                <a:solidFill>
                  <a:srgbClr val="990000"/>
                </a:solidFill>
              </a:rPr>
              <a:t/>
            </a:r>
            <a:br>
              <a:rPr lang="en-US" altLang="zh-CN" sz="1800" b="1" dirty="0" smtClean="0">
                <a:solidFill>
                  <a:srgbClr val="990000"/>
                </a:solidFill>
              </a:rPr>
            </a:br>
            <a:r>
              <a:rPr lang="en-US" altLang="zh-CN" sz="1800" b="1" dirty="0">
                <a:solidFill>
                  <a:srgbClr val="990000"/>
                </a:solidFill>
              </a:rPr>
              <a:t/>
            </a:r>
            <a:br>
              <a:rPr lang="en-US" altLang="zh-CN" sz="1800" b="1" dirty="0">
                <a:solidFill>
                  <a:srgbClr val="990000"/>
                </a:solidFill>
              </a:rPr>
            </a:br>
            <a:r>
              <a:rPr lang="zh-CN" altLang="en-US" sz="1800" b="1" dirty="0" smtClean="0">
                <a:solidFill>
                  <a:srgbClr val="990000"/>
                </a:solidFill>
              </a:rPr>
              <a:t>注意：静态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NAT</a:t>
            </a:r>
            <a:r>
              <a:rPr lang="zh-CN" altLang="en-US" sz="1800" b="1" dirty="0" smtClean="0">
                <a:solidFill>
                  <a:srgbClr val="990000"/>
                </a:solidFill>
              </a:rPr>
              <a:t>是一对一的地址转换，可以很好地隔离外网。</a:t>
            </a:r>
            <a:endParaRPr lang="zh-CN" altLang="en-US" sz="1800" b="1" dirty="0">
              <a:solidFill>
                <a:srgbClr val="99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3457" y="188640"/>
            <a:ext cx="5097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静态</a:t>
            </a:r>
            <a:r>
              <a:rPr lang="en-US" altLang="zh-CN" sz="4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zh-CN" altLang="en-US" sz="4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配置实例</a:t>
            </a:r>
          </a:p>
        </p:txBody>
      </p:sp>
    </p:spTree>
    <p:extLst>
      <p:ext uri="{BB962C8B-B14F-4D97-AF65-F5344CB8AC3E}">
        <p14:creationId xmlns:p14="http://schemas.microsoft.com/office/powerpoint/2010/main" val="208009098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40080" y="0"/>
            <a:ext cx="8229600" cy="1143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静态</a:t>
            </a:r>
            <a:r>
              <a:rPr lang="en-US" altLang="zh-CN" sz="4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NAT</a:t>
            </a:r>
            <a:r>
              <a:rPr lang="zh-CN" altLang="en-US" sz="48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配置实例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" y="980728"/>
            <a:ext cx="9036496" cy="57054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9552" y="942945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00"/>
                </a:solidFill>
                <a:ea typeface="华文楷体" pitchFamily="2" charset="-122"/>
              </a:rPr>
              <a:t>当网络地址转换产生后，查看</a:t>
            </a:r>
            <a:r>
              <a:rPr lang="en-US" altLang="zh-CN" sz="2000" dirty="0" smtClean="0">
                <a:solidFill>
                  <a:srgbClr val="990000"/>
                </a:solidFill>
                <a:ea typeface="华文楷体" pitchFamily="2" charset="-122"/>
              </a:rPr>
              <a:t>Router0</a:t>
            </a:r>
            <a:r>
              <a:rPr lang="zh-CN" altLang="en-US" sz="2000" dirty="0" smtClean="0">
                <a:solidFill>
                  <a:srgbClr val="990000"/>
                </a:solidFill>
                <a:ea typeface="华文楷体" pitchFamily="2" charset="-122"/>
              </a:rPr>
              <a:t>的</a:t>
            </a:r>
            <a:r>
              <a:rPr lang="en-US" altLang="zh-CN" sz="2000" dirty="0" smtClean="0">
                <a:solidFill>
                  <a:srgbClr val="990000"/>
                </a:solidFill>
                <a:ea typeface="华文楷体" pitchFamily="2" charset="-122"/>
              </a:rPr>
              <a:t>NAT</a:t>
            </a:r>
            <a:r>
              <a:rPr lang="zh-CN" altLang="en-US" sz="2000" dirty="0" smtClean="0">
                <a:solidFill>
                  <a:srgbClr val="990000"/>
                </a:solidFill>
                <a:ea typeface="华文楷体" pitchFamily="2" charset="-122"/>
              </a:rPr>
              <a:t>信息</a:t>
            </a:r>
            <a:endParaRPr lang="zh-CN" altLang="en-US" sz="2000" dirty="0">
              <a:solidFill>
                <a:srgbClr val="990000"/>
              </a:solidFill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722059"/>
      </p:ext>
    </p:extLst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11551</TotalTime>
  <Words>1843</Words>
  <Application>Microsoft Office PowerPoint</Application>
  <PresentationFormat>全屏显示(4:3)</PresentationFormat>
  <Paragraphs>213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华文楷体</vt:lpstr>
      <vt:lpstr>STLiti</vt:lpstr>
      <vt:lpstr>宋体</vt:lpstr>
      <vt:lpstr>Arial</vt:lpstr>
      <vt:lpstr>Calibri</vt:lpstr>
      <vt:lpstr>Franklin Gothic Demi</vt:lpstr>
      <vt:lpstr>Tahoma</vt:lpstr>
      <vt:lpstr>Times New Roman</vt:lpstr>
      <vt:lpstr>默认设计模板</vt:lpstr>
      <vt:lpstr> 实验四     NAT&amp;PAT的配置</vt:lpstr>
      <vt:lpstr>NAT (Network Address Translation)</vt:lpstr>
      <vt:lpstr>PowerPoint 演示文稿</vt:lpstr>
      <vt:lpstr>静态NAT命令格式</vt:lpstr>
      <vt:lpstr>静态NAT配置实例</vt:lpstr>
      <vt:lpstr>静态NAT配置实例</vt:lpstr>
      <vt:lpstr>静态NAT配置实例</vt:lpstr>
      <vt:lpstr>Router#show ip nat translations   Pro  Inside global     Inside local       Outside local      Outside global ---  100.0.0.7         10.1.1.4           ---                --- ---  100.0.0.8         10.1.1.5           ---                ---  Router#       注意：静态NAT是一对一的地址转换，可以很好地隔离外网。</vt:lpstr>
      <vt:lpstr>静态NAT配置实例</vt:lpstr>
      <vt:lpstr>动态NAT</vt:lpstr>
      <vt:lpstr>PowerPoint 演示文稿</vt:lpstr>
      <vt:lpstr>动态NAT配置实例-1</vt:lpstr>
      <vt:lpstr>PowerPoint 演示文稿</vt:lpstr>
      <vt:lpstr>动态NAT配置实例-1</vt:lpstr>
      <vt:lpstr>动态NAT配置实例-2</vt:lpstr>
      <vt:lpstr>动态NAT配置实例-2</vt:lpstr>
      <vt:lpstr>动态NAT配置实例-2</vt:lpstr>
      <vt:lpstr>动态NAT配置实例-2</vt:lpstr>
      <vt:lpstr>动态NAT配置实例-2</vt:lpstr>
      <vt:lpstr>PAT的配置</vt:lpstr>
      <vt:lpstr>PAT的命令格式</vt:lpstr>
      <vt:lpstr>PAT的配置实例</vt:lpstr>
      <vt:lpstr>PAT的配置实例</vt:lpstr>
      <vt:lpstr>PAT的配置实例</vt:lpstr>
      <vt:lpstr>PAT的配置实例</vt:lpstr>
      <vt:lpstr>PAT的配置实例</vt:lpstr>
      <vt:lpstr>作业内容与要求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luxq</dc:creator>
  <cp:lastModifiedBy>lenovo</cp:lastModifiedBy>
  <cp:revision>756</cp:revision>
  <dcterms:created xsi:type="dcterms:W3CDTF">2011-03-28T04:31:13Z</dcterms:created>
  <dcterms:modified xsi:type="dcterms:W3CDTF">2016-12-16T10:45:54Z</dcterms:modified>
</cp:coreProperties>
</file>