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72" r:id="rId3"/>
    <p:sldId id="400" r:id="rId4"/>
    <p:sldId id="409" r:id="rId5"/>
    <p:sldId id="416" r:id="rId6"/>
    <p:sldId id="431" r:id="rId7"/>
    <p:sldId id="410" r:id="rId8"/>
    <p:sldId id="411" r:id="rId9"/>
    <p:sldId id="432" r:id="rId10"/>
    <p:sldId id="433" r:id="rId11"/>
    <p:sldId id="434" r:id="rId12"/>
    <p:sldId id="435" r:id="rId13"/>
    <p:sldId id="436" r:id="rId14"/>
    <p:sldId id="412" r:id="rId15"/>
    <p:sldId id="414" r:id="rId16"/>
    <p:sldId id="437" r:id="rId17"/>
    <p:sldId id="438" r:id="rId18"/>
    <p:sldId id="426" r:id="rId19"/>
    <p:sldId id="439" r:id="rId20"/>
    <p:sldId id="318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sz="4000" b="1" kern="1200">
        <a:solidFill>
          <a:schemeClr val="tx1"/>
        </a:solidFill>
        <a:latin typeface="Franklin Gothic Demi" pitchFamily="34" charset="0"/>
        <a:ea typeface="宋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sz="4000" b="1" kern="1200">
        <a:solidFill>
          <a:schemeClr val="tx1"/>
        </a:solidFill>
        <a:latin typeface="Franklin Gothic Demi" pitchFamily="34" charset="0"/>
        <a:ea typeface="宋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sz="4000" b="1" kern="1200">
        <a:solidFill>
          <a:schemeClr val="tx1"/>
        </a:solidFill>
        <a:latin typeface="Franklin Gothic Demi" pitchFamily="34" charset="0"/>
        <a:ea typeface="宋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sz="4000" b="1" kern="1200">
        <a:solidFill>
          <a:schemeClr val="tx1"/>
        </a:solidFill>
        <a:latin typeface="Franklin Gothic Demi" pitchFamily="34" charset="0"/>
        <a:ea typeface="宋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sz="4000" b="1" kern="1200">
        <a:solidFill>
          <a:schemeClr val="tx1"/>
        </a:solidFill>
        <a:latin typeface="Franklin Gothic Dem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000" b="1" kern="1200">
        <a:solidFill>
          <a:schemeClr val="tx1"/>
        </a:solidFill>
        <a:latin typeface="Franklin Gothic Dem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000" b="1" kern="1200">
        <a:solidFill>
          <a:schemeClr val="tx1"/>
        </a:solidFill>
        <a:latin typeface="Franklin Gothic Dem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000" b="1" kern="1200">
        <a:solidFill>
          <a:schemeClr val="tx1"/>
        </a:solidFill>
        <a:latin typeface="Franklin Gothic Dem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000" b="1" kern="1200">
        <a:solidFill>
          <a:schemeClr val="tx1"/>
        </a:solidFill>
        <a:latin typeface="Franklin Gothic Dem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008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43" autoAdjust="0"/>
    <p:restoredTop sz="94622" autoAdjust="0"/>
  </p:normalViewPr>
  <p:slideViewPr>
    <p:cSldViewPr>
      <p:cViewPr varScale="1">
        <p:scale>
          <a:sx n="74" d="100"/>
          <a:sy n="74" d="100"/>
        </p:scale>
        <p:origin x="13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8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8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8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B4E4B299-6AD1-4A31-8566-952E6EB630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5930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E4B299-6AD1-4A31-8566-952E6EB6306D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44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E4B299-6AD1-4A31-8566-952E6EB6306D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524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E4B299-6AD1-4A31-8566-952E6EB6306D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0629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E4B299-6AD1-4A31-8566-952E6EB6306D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4030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E4B299-6AD1-4A31-8566-952E6EB6306D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6021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E4B299-6AD1-4A31-8566-952E6EB6306D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5484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E4B299-6AD1-4A31-8566-952E6EB6306D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20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E4B299-6AD1-4A31-8566-952E6EB6306D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3338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2AEA5-1FEC-4392-8857-F7C8EDD084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2E811-153C-4FB1-8C94-F76B4D51BB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3480F7-A1AA-4266-AD99-6AAC453BFF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09486-DDE5-4EB8-AB33-D346059BDC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B42E4-BF33-4FD5-A9E6-6624C2B748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A4F15A-9E90-413A-BC22-5882681051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EAA3A6-7BB6-49D0-8A8A-84FF3C060F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DB9C9-8B59-4FA3-98BE-166F13DA1F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ED23D-F3A0-4E67-B1BD-23F2241EA1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B5A3F-7026-4D2D-98BE-1CD9B1B9F6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D6EA7-5B51-4C28-8406-F4CD442B01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latin typeface="+mn-lt"/>
              </a:defRPr>
            </a:lvl1pPr>
          </a:lstStyle>
          <a:p>
            <a:pPr>
              <a:defRPr/>
            </a:pPr>
            <a:fld id="{7B9CFB75-6D9B-4EA2-A1FD-80158385A2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blinds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412875"/>
            <a:ext cx="8964613" cy="1470025"/>
          </a:xfrm>
        </p:spPr>
        <p:txBody>
          <a:bodyPr/>
          <a:lstStyle/>
          <a:p>
            <a:pPr eaLnBrk="1" hangingPunct="1"/>
            <a:r>
              <a:rPr lang="en-US" altLang="zh-CN" b="1" dirty="0" smtClean="0">
                <a:solidFill>
                  <a:srgbClr val="990000"/>
                </a:solidFill>
                <a:ea typeface="华文楷体" pitchFamily="2" charset="-122"/>
              </a:rPr>
              <a:t> </a:t>
            </a:r>
            <a:r>
              <a:rPr lang="zh-CN" altLang="en-US" b="1" dirty="0" smtClean="0">
                <a:solidFill>
                  <a:srgbClr val="990000"/>
                </a:solidFill>
                <a:ea typeface="华文楷体" pitchFamily="2" charset="-122"/>
              </a:rPr>
              <a:t>实验五  综合实验</a:t>
            </a:r>
            <a:endParaRPr lang="zh-CN" altLang="en-US" b="1" dirty="0" smtClean="0">
              <a:solidFill>
                <a:srgbClr val="990000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53975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4800" dirty="0">
                <a:solidFill>
                  <a:srgbClr val="990000"/>
                </a:solidFill>
                <a:ea typeface="华文楷体" pitchFamily="2" charset="-122"/>
              </a:rPr>
              <a:t>实例</a:t>
            </a:r>
            <a:r>
              <a:rPr lang="en-US" altLang="zh-CN" sz="4800" dirty="0" smtClean="0">
                <a:solidFill>
                  <a:srgbClr val="990000"/>
                </a:solidFill>
                <a:ea typeface="华文楷体" pitchFamily="2" charset="-122"/>
              </a:rPr>
              <a:t>---2</a:t>
            </a:r>
            <a:r>
              <a:rPr lang="zh-CN" altLang="en-US" sz="4800" dirty="0" smtClean="0"/>
              <a:t> </a:t>
            </a:r>
            <a:endParaRPr lang="zh-CN" altLang="en-US" sz="4800" dirty="0">
              <a:solidFill>
                <a:srgbClr val="990000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616" y="2636912"/>
            <a:ext cx="6553200" cy="6971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1050" b="0" dirty="0" smtClean="0">
              <a:latin typeface="华文楷体" panose="02010600040101010101" pitchFamily="2" charset="-122"/>
            </a:endParaRPr>
          </a:p>
          <a:p>
            <a:pPr>
              <a:defRPr/>
            </a:pP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750" y="1059490"/>
            <a:ext cx="8229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990000"/>
                </a:solidFill>
              </a:rPr>
              <a:t>2100B</a:t>
            </a:r>
          </a:p>
          <a:p>
            <a:r>
              <a:rPr lang="en-US" altLang="zh-CN" sz="2000" dirty="0">
                <a:solidFill>
                  <a:srgbClr val="990000"/>
                </a:solidFill>
              </a:rPr>
              <a:t>Switch&gt;enable 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Switch(</a:t>
            </a:r>
            <a:r>
              <a:rPr lang="en-US" altLang="zh-CN" sz="2000" dirty="0" err="1">
                <a:solidFill>
                  <a:srgbClr val="990000"/>
                </a:solidFill>
              </a:rPr>
              <a:t>vlan</a:t>
            </a:r>
            <a:r>
              <a:rPr lang="en-US" altLang="zh-CN" sz="2000" dirty="0">
                <a:solidFill>
                  <a:srgbClr val="990000"/>
                </a:solidFill>
              </a:rPr>
              <a:t>)#</a:t>
            </a:r>
            <a:r>
              <a:rPr lang="en-US" altLang="zh-CN" sz="2000" dirty="0" err="1">
                <a:solidFill>
                  <a:srgbClr val="990000"/>
                </a:solidFill>
              </a:rPr>
              <a:t>vlan</a:t>
            </a:r>
            <a:r>
              <a:rPr lang="en-US" altLang="zh-CN" sz="2000" dirty="0">
                <a:solidFill>
                  <a:srgbClr val="990000"/>
                </a:solidFill>
              </a:rPr>
              <a:t> </a:t>
            </a:r>
            <a:r>
              <a:rPr lang="en-US" altLang="zh-CN" sz="2000" dirty="0" smtClean="0">
                <a:solidFill>
                  <a:srgbClr val="990000"/>
                </a:solidFill>
              </a:rPr>
              <a:t>20</a:t>
            </a:r>
          </a:p>
          <a:p>
            <a:r>
              <a:rPr lang="en-US" altLang="zh-CN" sz="2000" dirty="0" err="1" smtClean="0">
                <a:solidFill>
                  <a:srgbClr val="990000"/>
                </a:solidFill>
              </a:rPr>
              <a:t>Switch#configure</a:t>
            </a:r>
            <a:r>
              <a:rPr lang="en-US" altLang="zh-CN" sz="2000" dirty="0" smtClean="0">
                <a:solidFill>
                  <a:srgbClr val="990000"/>
                </a:solidFill>
              </a:rPr>
              <a:t> </a:t>
            </a:r>
            <a:r>
              <a:rPr lang="en-US" altLang="zh-CN" sz="2000" dirty="0">
                <a:solidFill>
                  <a:srgbClr val="990000"/>
                </a:solidFill>
              </a:rPr>
              <a:t>terminal 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Switch(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)#interface </a:t>
            </a:r>
            <a:r>
              <a:rPr lang="en-US" altLang="zh-CN" sz="2000" dirty="0" err="1">
                <a:solidFill>
                  <a:srgbClr val="990000"/>
                </a:solidFill>
              </a:rPr>
              <a:t>vlan</a:t>
            </a:r>
            <a:r>
              <a:rPr lang="en-US" altLang="zh-CN" sz="2000" dirty="0">
                <a:solidFill>
                  <a:srgbClr val="990000"/>
                </a:solidFill>
              </a:rPr>
              <a:t> 20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Switch(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-if)#</a:t>
            </a:r>
            <a:r>
              <a:rPr lang="en-US" altLang="zh-CN" sz="2000" dirty="0" err="1">
                <a:solidFill>
                  <a:srgbClr val="990000"/>
                </a:solidFill>
              </a:rPr>
              <a:t>ip</a:t>
            </a:r>
            <a:r>
              <a:rPr lang="en-US" altLang="zh-CN" sz="2000" dirty="0">
                <a:solidFill>
                  <a:srgbClr val="990000"/>
                </a:solidFill>
              </a:rPr>
              <a:t> address 172.18.2.100 255.255.255.0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Switch(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-if)#no shutdown 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Switch(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-if)#exit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Switch(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)#interface f0/9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Switch(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-if)#</a:t>
            </a:r>
            <a:r>
              <a:rPr lang="en-US" altLang="zh-CN" sz="2000" dirty="0" err="1">
                <a:solidFill>
                  <a:srgbClr val="990000"/>
                </a:solidFill>
              </a:rPr>
              <a:t>switchport</a:t>
            </a:r>
            <a:r>
              <a:rPr lang="en-US" altLang="zh-CN" sz="2000" dirty="0">
                <a:solidFill>
                  <a:srgbClr val="990000"/>
                </a:solidFill>
              </a:rPr>
              <a:t> mode trunk 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Switch(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-if)#exit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Switch(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)#interface f0/1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Switch(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-if)#</a:t>
            </a:r>
            <a:r>
              <a:rPr lang="en-US" altLang="zh-CN" sz="2000" dirty="0" err="1">
                <a:solidFill>
                  <a:srgbClr val="990000"/>
                </a:solidFill>
              </a:rPr>
              <a:t>switchport</a:t>
            </a:r>
            <a:r>
              <a:rPr lang="en-US" altLang="zh-CN" sz="2000" dirty="0">
                <a:solidFill>
                  <a:srgbClr val="990000"/>
                </a:solidFill>
              </a:rPr>
              <a:t> access </a:t>
            </a:r>
            <a:r>
              <a:rPr lang="en-US" altLang="zh-CN" sz="2000" dirty="0" err="1">
                <a:solidFill>
                  <a:srgbClr val="990000"/>
                </a:solidFill>
              </a:rPr>
              <a:t>vlan</a:t>
            </a:r>
            <a:r>
              <a:rPr lang="en-US" altLang="zh-CN" sz="2000" dirty="0">
                <a:solidFill>
                  <a:srgbClr val="990000"/>
                </a:solidFill>
              </a:rPr>
              <a:t> 20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Switch(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-if)#exit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86888123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53975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4800" dirty="0">
                <a:solidFill>
                  <a:srgbClr val="990000"/>
                </a:solidFill>
                <a:ea typeface="华文楷体" pitchFamily="2" charset="-122"/>
              </a:rPr>
              <a:t>实例</a:t>
            </a:r>
            <a:r>
              <a:rPr lang="en-US" altLang="zh-CN" sz="4800" dirty="0" smtClean="0">
                <a:solidFill>
                  <a:srgbClr val="990000"/>
                </a:solidFill>
                <a:ea typeface="华文楷体" pitchFamily="2" charset="-122"/>
              </a:rPr>
              <a:t>---2</a:t>
            </a:r>
            <a:r>
              <a:rPr lang="zh-CN" altLang="en-US" sz="4800" dirty="0" smtClean="0"/>
              <a:t> </a:t>
            </a:r>
            <a:endParaRPr lang="zh-CN" altLang="en-US" sz="4800" dirty="0">
              <a:solidFill>
                <a:srgbClr val="990000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616" y="2636912"/>
            <a:ext cx="6553200" cy="6971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1050" b="0" dirty="0" smtClean="0">
              <a:latin typeface="华文楷体" panose="02010600040101010101" pitchFamily="2" charset="-122"/>
            </a:endParaRPr>
          </a:p>
          <a:p>
            <a:pPr>
              <a:defRPr/>
            </a:pP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013918"/>
            <a:ext cx="4499992" cy="554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990000"/>
                </a:solidFill>
              </a:rPr>
              <a:t>3640A</a:t>
            </a:r>
          </a:p>
          <a:p>
            <a:r>
              <a:rPr lang="en-US" altLang="zh-CN" sz="1400" dirty="0">
                <a:solidFill>
                  <a:srgbClr val="990000"/>
                </a:solidFill>
              </a:rPr>
              <a:t>Switch&gt;enable 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>
                <a:solidFill>
                  <a:srgbClr val="990000"/>
                </a:solidFill>
              </a:rPr>
              <a:t>Switch(</a:t>
            </a:r>
            <a:r>
              <a:rPr lang="en-US" altLang="zh-CN" sz="1400" dirty="0" err="1">
                <a:solidFill>
                  <a:srgbClr val="990000"/>
                </a:solidFill>
              </a:rPr>
              <a:t>vlan</a:t>
            </a:r>
            <a:r>
              <a:rPr lang="en-US" altLang="zh-CN" sz="1400" dirty="0">
                <a:solidFill>
                  <a:srgbClr val="990000"/>
                </a:solidFill>
              </a:rPr>
              <a:t>)#</a:t>
            </a:r>
            <a:r>
              <a:rPr lang="en-US" altLang="zh-CN" sz="1400" dirty="0" err="1">
                <a:solidFill>
                  <a:srgbClr val="990000"/>
                </a:solidFill>
              </a:rPr>
              <a:t>vlan</a:t>
            </a:r>
            <a:r>
              <a:rPr lang="en-US" altLang="zh-CN" sz="1400" dirty="0">
                <a:solidFill>
                  <a:srgbClr val="990000"/>
                </a:solidFill>
              </a:rPr>
              <a:t> 10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400" dirty="0" err="1" smtClean="0">
                <a:solidFill>
                  <a:srgbClr val="990000"/>
                </a:solidFill>
              </a:rPr>
              <a:t>vlan</a:t>
            </a:r>
            <a:r>
              <a:rPr lang="en-US" altLang="zh-CN" sz="1400" dirty="0">
                <a:solidFill>
                  <a:srgbClr val="990000"/>
                </a:solidFill>
              </a:rPr>
              <a:t>)#</a:t>
            </a:r>
            <a:r>
              <a:rPr lang="en-US" altLang="zh-CN" sz="1400" dirty="0" err="1">
                <a:solidFill>
                  <a:srgbClr val="990000"/>
                </a:solidFill>
              </a:rPr>
              <a:t>vlan</a:t>
            </a:r>
            <a:r>
              <a:rPr lang="en-US" altLang="zh-CN" sz="1400" dirty="0">
                <a:solidFill>
                  <a:srgbClr val="990000"/>
                </a:solidFill>
              </a:rPr>
              <a:t> 20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 err="1" smtClean="0">
                <a:solidFill>
                  <a:srgbClr val="990000"/>
                </a:solidFill>
              </a:rPr>
              <a:t>Switch#configure</a:t>
            </a:r>
            <a:r>
              <a:rPr lang="en-US" altLang="zh-CN" sz="1400" dirty="0" smtClean="0">
                <a:solidFill>
                  <a:srgbClr val="990000"/>
                </a:solidFill>
              </a:rPr>
              <a:t> </a:t>
            </a:r>
            <a:r>
              <a:rPr lang="en-US" altLang="zh-CN" sz="1400" dirty="0">
                <a:solidFill>
                  <a:srgbClr val="990000"/>
                </a:solidFill>
              </a:rPr>
              <a:t>terminal 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>
                <a:solidFill>
                  <a:srgbClr val="990000"/>
                </a:solidFill>
              </a:rPr>
              <a:t>Switch(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)#interface f0/9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>
                <a:solidFill>
                  <a:srgbClr val="990000"/>
                </a:solidFill>
              </a:rPr>
              <a:t>Switch(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-if)#</a:t>
            </a:r>
            <a:r>
              <a:rPr lang="en-US" altLang="zh-CN" sz="1400" dirty="0" err="1">
                <a:solidFill>
                  <a:srgbClr val="990000"/>
                </a:solidFill>
              </a:rPr>
              <a:t>switchport</a:t>
            </a:r>
            <a:r>
              <a:rPr lang="en-US" altLang="zh-CN" sz="1400" dirty="0">
                <a:solidFill>
                  <a:srgbClr val="990000"/>
                </a:solidFill>
              </a:rPr>
              <a:t> trunk encapsulation dot1q 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>
                <a:solidFill>
                  <a:srgbClr val="990000"/>
                </a:solidFill>
              </a:rPr>
              <a:t>Switch(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-if)#</a:t>
            </a:r>
            <a:r>
              <a:rPr lang="en-US" altLang="zh-CN" sz="1400" dirty="0" err="1">
                <a:solidFill>
                  <a:srgbClr val="990000"/>
                </a:solidFill>
              </a:rPr>
              <a:t>switchport</a:t>
            </a:r>
            <a:r>
              <a:rPr lang="en-US" altLang="zh-CN" sz="1400" dirty="0">
                <a:solidFill>
                  <a:srgbClr val="990000"/>
                </a:solidFill>
              </a:rPr>
              <a:t> mode trunk 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>
                <a:solidFill>
                  <a:srgbClr val="990000"/>
                </a:solidFill>
              </a:rPr>
              <a:t>Switch(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-if)#exit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>
                <a:solidFill>
                  <a:srgbClr val="990000"/>
                </a:solidFill>
              </a:rPr>
              <a:t>Switch(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)#interface </a:t>
            </a:r>
            <a:r>
              <a:rPr lang="en-US" altLang="zh-CN" sz="1400" dirty="0" err="1">
                <a:solidFill>
                  <a:srgbClr val="990000"/>
                </a:solidFill>
              </a:rPr>
              <a:t>vlan</a:t>
            </a:r>
            <a:r>
              <a:rPr lang="en-US" altLang="zh-CN" sz="1400" dirty="0">
                <a:solidFill>
                  <a:srgbClr val="990000"/>
                </a:solidFill>
              </a:rPr>
              <a:t> 10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>
                <a:solidFill>
                  <a:srgbClr val="990000"/>
                </a:solidFill>
              </a:rPr>
              <a:t>Switch(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-if)#</a:t>
            </a:r>
            <a:r>
              <a:rPr lang="en-US" altLang="zh-CN" sz="1400" dirty="0" err="1">
                <a:solidFill>
                  <a:srgbClr val="990000"/>
                </a:solidFill>
              </a:rPr>
              <a:t>ip</a:t>
            </a:r>
            <a:r>
              <a:rPr lang="en-US" altLang="zh-CN" sz="1400" dirty="0">
                <a:solidFill>
                  <a:srgbClr val="990000"/>
                </a:solidFill>
              </a:rPr>
              <a:t> address 172.18.1.100 255.255.255.0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>
                <a:solidFill>
                  <a:srgbClr val="990000"/>
                </a:solidFill>
              </a:rPr>
              <a:t>Switch(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-if)#no shutdown 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>
                <a:solidFill>
                  <a:srgbClr val="990000"/>
                </a:solidFill>
              </a:rPr>
              <a:t>Switch(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-if)#exit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>
                <a:solidFill>
                  <a:srgbClr val="990000"/>
                </a:solidFill>
              </a:rPr>
              <a:t>Switch(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)#interface </a:t>
            </a:r>
            <a:r>
              <a:rPr lang="en-US" altLang="zh-CN" sz="1400" dirty="0" err="1">
                <a:solidFill>
                  <a:srgbClr val="990000"/>
                </a:solidFill>
              </a:rPr>
              <a:t>vlan</a:t>
            </a:r>
            <a:r>
              <a:rPr lang="en-US" altLang="zh-CN" sz="1400" dirty="0">
                <a:solidFill>
                  <a:srgbClr val="990000"/>
                </a:solidFill>
              </a:rPr>
              <a:t> 20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>
                <a:solidFill>
                  <a:srgbClr val="990000"/>
                </a:solidFill>
              </a:rPr>
              <a:t>Switch(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-if)#</a:t>
            </a:r>
            <a:r>
              <a:rPr lang="en-US" altLang="zh-CN" sz="1400" dirty="0" err="1">
                <a:solidFill>
                  <a:srgbClr val="990000"/>
                </a:solidFill>
              </a:rPr>
              <a:t>ip</a:t>
            </a:r>
            <a:r>
              <a:rPr lang="en-US" altLang="zh-CN" sz="1400" dirty="0">
                <a:solidFill>
                  <a:srgbClr val="990000"/>
                </a:solidFill>
              </a:rPr>
              <a:t> address 172.18.2.100 255.255.255.0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>
                <a:solidFill>
                  <a:srgbClr val="990000"/>
                </a:solidFill>
              </a:rPr>
              <a:t>Switch(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-if)#no shutdown 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>
                <a:solidFill>
                  <a:srgbClr val="990000"/>
                </a:solidFill>
              </a:rPr>
              <a:t>Switch(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-if)#exit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>
                <a:solidFill>
                  <a:srgbClr val="990000"/>
                </a:solidFill>
              </a:rPr>
              <a:t>Switch(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)#interface range f0/1-2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>
                <a:solidFill>
                  <a:srgbClr val="990000"/>
                </a:solidFill>
              </a:rPr>
              <a:t> </a:t>
            </a:r>
            <a:endParaRPr lang="zh-CN" altLang="zh-CN" sz="1400" dirty="0">
              <a:solidFill>
                <a:srgbClr val="99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44008" y="1087678"/>
            <a:ext cx="4629670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990000"/>
                </a:solidFill>
              </a:rPr>
              <a:t>3640A</a:t>
            </a:r>
          </a:p>
          <a:p>
            <a:r>
              <a:rPr lang="en-US" altLang="zh-CN" sz="14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4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)#interface range f0/1-2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>
                <a:solidFill>
                  <a:srgbClr val="990000"/>
                </a:solidFill>
              </a:rPr>
              <a:t>Switch(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-if-range)#</a:t>
            </a:r>
            <a:r>
              <a:rPr lang="en-US" altLang="zh-CN" sz="1400" dirty="0" err="1">
                <a:solidFill>
                  <a:srgbClr val="990000"/>
                </a:solidFill>
              </a:rPr>
              <a:t>switchport</a:t>
            </a:r>
            <a:r>
              <a:rPr lang="en-US" altLang="zh-CN" sz="1400" dirty="0">
                <a:solidFill>
                  <a:srgbClr val="990000"/>
                </a:solidFill>
              </a:rPr>
              <a:t> trunk encapsulation dot1q 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>
                <a:solidFill>
                  <a:srgbClr val="990000"/>
                </a:solidFill>
              </a:rPr>
              <a:t>Switch(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-if-range)#</a:t>
            </a:r>
            <a:r>
              <a:rPr lang="en-US" altLang="zh-CN" sz="1400" dirty="0" err="1">
                <a:solidFill>
                  <a:srgbClr val="990000"/>
                </a:solidFill>
              </a:rPr>
              <a:t>switchport</a:t>
            </a:r>
            <a:r>
              <a:rPr lang="en-US" altLang="zh-CN" sz="1400" dirty="0">
                <a:solidFill>
                  <a:srgbClr val="990000"/>
                </a:solidFill>
              </a:rPr>
              <a:t> mode trunk 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>
                <a:solidFill>
                  <a:srgbClr val="990000"/>
                </a:solidFill>
              </a:rPr>
              <a:t>Switch(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-if-range)#</a:t>
            </a:r>
            <a:r>
              <a:rPr lang="en-US" altLang="zh-CN" sz="1400" dirty="0" err="1">
                <a:solidFill>
                  <a:srgbClr val="990000"/>
                </a:solidFill>
              </a:rPr>
              <a:t>switchport</a:t>
            </a:r>
            <a:r>
              <a:rPr lang="en-US" altLang="zh-CN" sz="1400" dirty="0">
                <a:solidFill>
                  <a:srgbClr val="990000"/>
                </a:solidFill>
              </a:rPr>
              <a:t> trunk allowed </a:t>
            </a:r>
            <a:r>
              <a:rPr lang="en-US" altLang="zh-CN" sz="1400" dirty="0" err="1">
                <a:solidFill>
                  <a:srgbClr val="990000"/>
                </a:solidFill>
              </a:rPr>
              <a:t>vlan</a:t>
            </a:r>
            <a:r>
              <a:rPr lang="en-US" altLang="zh-CN" sz="1400" dirty="0">
                <a:solidFill>
                  <a:srgbClr val="990000"/>
                </a:solidFill>
              </a:rPr>
              <a:t> all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>
                <a:solidFill>
                  <a:srgbClr val="990000"/>
                </a:solidFill>
              </a:rPr>
              <a:t>Switch(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-if-range)#channel-group 1 mode on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>
                <a:solidFill>
                  <a:srgbClr val="990000"/>
                </a:solidFill>
              </a:rPr>
              <a:t>Switch(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-if-range)#exit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>
                <a:solidFill>
                  <a:srgbClr val="990000"/>
                </a:solidFill>
              </a:rPr>
              <a:t>Switch(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)#interface f0/3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>
                <a:solidFill>
                  <a:srgbClr val="990000"/>
                </a:solidFill>
              </a:rPr>
              <a:t>Switch(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-if)#no </a:t>
            </a:r>
            <a:r>
              <a:rPr lang="en-US" altLang="zh-CN" sz="1400" dirty="0" err="1">
                <a:solidFill>
                  <a:srgbClr val="990000"/>
                </a:solidFill>
              </a:rPr>
              <a:t>switchport</a:t>
            </a:r>
            <a:r>
              <a:rPr lang="en-US" altLang="zh-CN" sz="1400" dirty="0">
                <a:solidFill>
                  <a:srgbClr val="990000"/>
                </a:solidFill>
              </a:rPr>
              <a:t> 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>
                <a:solidFill>
                  <a:srgbClr val="990000"/>
                </a:solidFill>
              </a:rPr>
              <a:t>Switch(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-if)#</a:t>
            </a:r>
            <a:r>
              <a:rPr lang="en-US" altLang="zh-CN" sz="1400" dirty="0" err="1">
                <a:solidFill>
                  <a:srgbClr val="990000"/>
                </a:solidFill>
              </a:rPr>
              <a:t>ip</a:t>
            </a:r>
            <a:r>
              <a:rPr lang="en-US" altLang="zh-CN" sz="1400" dirty="0">
                <a:solidFill>
                  <a:srgbClr val="990000"/>
                </a:solidFill>
              </a:rPr>
              <a:t> address 172.18.3.2 255.255.255.0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>
                <a:solidFill>
                  <a:srgbClr val="990000"/>
                </a:solidFill>
              </a:rPr>
              <a:t>Switch(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-if)#no shutdown 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>
                <a:solidFill>
                  <a:srgbClr val="990000"/>
                </a:solidFill>
              </a:rPr>
              <a:t>Switch(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-if)#exit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>
                <a:solidFill>
                  <a:srgbClr val="00B0F0"/>
                </a:solidFill>
              </a:rPr>
              <a:t>Switch(</a:t>
            </a:r>
            <a:r>
              <a:rPr lang="en-US" altLang="zh-CN" sz="1400" dirty="0" err="1">
                <a:solidFill>
                  <a:srgbClr val="00B0F0"/>
                </a:solidFill>
              </a:rPr>
              <a:t>config</a:t>
            </a:r>
            <a:r>
              <a:rPr lang="en-US" altLang="zh-CN" sz="1400" dirty="0">
                <a:solidFill>
                  <a:srgbClr val="00B0F0"/>
                </a:solidFill>
              </a:rPr>
              <a:t>)#</a:t>
            </a:r>
            <a:r>
              <a:rPr lang="en-US" altLang="zh-CN" sz="1400" dirty="0" err="1">
                <a:solidFill>
                  <a:srgbClr val="00B0F0"/>
                </a:solidFill>
              </a:rPr>
              <a:t>ip</a:t>
            </a:r>
            <a:r>
              <a:rPr lang="en-US" altLang="zh-CN" sz="1400" dirty="0">
                <a:solidFill>
                  <a:srgbClr val="00B0F0"/>
                </a:solidFill>
              </a:rPr>
              <a:t> routing</a:t>
            </a:r>
            <a:endParaRPr lang="zh-CN" altLang="zh-CN" sz="1400" dirty="0">
              <a:solidFill>
                <a:srgbClr val="00B0F0"/>
              </a:solidFill>
            </a:endParaRPr>
          </a:p>
          <a:p>
            <a:r>
              <a:rPr lang="en-US" altLang="zh-CN" sz="1400" dirty="0">
                <a:solidFill>
                  <a:srgbClr val="990000"/>
                </a:solidFill>
              </a:rPr>
              <a:t>Switch(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)#router rip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>
                <a:solidFill>
                  <a:srgbClr val="990000"/>
                </a:solidFill>
              </a:rPr>
              <a:t>Switch(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-router)#network 172.18.3.0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>
                <a:solidFill>
                  <a:srgbClr val="990000"/>
                </a:solidFill>
              </a:rPr>
              <a:t>Switch(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-router)#network 172.18.1.0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>
                <a:solidFill>
                  <a:srgbClr val="990000"/>
                </a:solidFill>
              </a:rPr>
              <a:t>Switch(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-router)#network 172.18.2.0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>
                <a:solidFill>
                  <a:srgbClr val="990000"/>
                </a:solidFill>
              </a:rPr>
              <a:t>Switch(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-router)#version 2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400" dirty="0">
                <a:solidFill>
                  <a:srgbClr val="990000"/>
                </a:solidFill>
              </a:rPr>
              <a:t>Switch(</a:t>
            </a:r>
            <a:r>
              <a:rPr lang="en-US" altLang="zh-CN" sz="1400" dirty="0" err="1">
                <a:solidFill>
                  <a:srgbClr val="990000"/>
                </a:solidFill>
              </a:rPr>
              <a:t>config</a:t>
            </a:r>
            <a:r>
              <a:rPr lang="en-US" altLang="zh-CN" sz="1400" dirty="0">
                <a:solidFill>
                  <a:srgbClr val="990000"/>
                </a:solidFill>
              </a:rPr>
              <a:t>-router)#exit</a:t>
            </a:r>
            <a:endParaRPr lang="zh-CN" altLang="zh-CN" sz="1400" dirty="0">
              <a:solidFill>
                <a:srgbClr val="990000"/>
              </a:solidFill>
            </a:endParaRPr>
          </a:p>
          <a:p>
            <a:r>
              <a:rPr lang="en-US" altLang="zh-CN" sz="1800" dirty="0"/>
              <a:t> </a:t>
            </a:r>
            <a:endParaRPr lang="zh-CN" altLang="zh-CN" sz="1800" dirty="0"/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0087046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53975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4800" dirty="0">
                <a:solidFill>
                  <a:srgbClr val="990000"/>
                </a:solidFill>
                <a:ea typeface="华文楷体" pitchFamily="2" charset="-122"/>
              </a:rPr>
              <a:t>实例</a:t>
            </a:r>
            <a:r>
              <a:rPr lang="en-US" altLang="zh-CN" sz="4800" dirty="0" smtClean="0">
                <a:solidFill>
                  <a:srgbClr val="990000"/>
                </a:solidFill>
                <a:ea typeface="华文楷体" pitchFamily="2" charset="-122"/>
              </a:rPr>
              <a:t>---2</a:t>
            </a:r>
            <a:r>
              <a:rPr lang="zh-CN" altLang="en-US" sz="4800" dirty="0" smtClean="0"/>
              <a:t> </a:t>
            </a:r>
            <a:endParaRPr lang="zh-CN" altLang="en-US" sz="4800" dirty="0">
              <a:solidFill>
                <a:srgbClr val="990000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616" y="2636912"/>
            <a:ext cx="6553200" cy="6971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1050" b="0" dirty="0" smtClean="0">
              <a:latin typeface="华文楷体" panose="02010600040101010101" pitchFamily="2" charset="-122"/>
            </a:endParaRPr>
          </a:p>
          <a:p>
            <a:pPr>
              <a:defRPr/>
            </a:pP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013918"/>
            <a:ext cx="471601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990000"/>
                </a:solidFill>
              </a:rPr>
              <a:t>3640B</a:t>
            </a:r>
          </a:p>
          <a:p>
            <a:r>
              <a:rPr lang="en-US" altLang="zh-CN" sz="1600" dirty="0">
                <a:solidFill>
                  <a:srgbClr val="990000"/>
                </a:solidFill>
              </a:rPr>
              <a:t>Switch&gt;enable 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 err="1">
                <a:solidFill>
                  <a:srgbClr val="990000"/>
                </a:solidFill>
              </a:rPr>
              <a:t>Switch#vlan</a:t>
            </a:r>
            <a:r>
              <a:rPr lang="en-US" altLang="zh-CN" sz="1600" dirty="0">
                <a:solidFill>
                  <a:srgbClr val="990000"/>
                </a:solidFill>
              </a:rPr>
              <a:t> database 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vlan</a:t>
            </a:r>
            <a:r>
              <a:rPr lang="en-US" altLang="zh-CN" sz="1600" dirty="0">
                <a:solidFill>
                  <a:srgbClr val="990000"/>
                </a:solidFill>
              </a:rPr>
              <a:t>)#</a:t>
            </a:r>
            <a:r>
              <a:rPr lang="en-US" altLang="zh-CN" sz="1600" dirty="0" err="1">
                <a:solidFill>
                  <a:srgbClr val="990000"/>
                </a:solidFill>
              </a:rPr>
              <a:t>vlan</a:t>
            </a:r>
            <a:r>
              <a:rPr lang="en-US" altLang="zh-CN" sz="1600" dirty="0">
                <a:solidFill>
                  <a:srgbClr val="990000"/>
                </a:solidFill>
              </a:rPr>
              <a:t> 10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vlan</a:t>
            </a:r>
            <a:r>
              <a:rPr lang="en-US" altLang="zh-CN" sz="1600" dirty="0">
                <a:solidFill>
                  <a:srgbClr val="990000"/>
                </a:solidFill>
              </a:rPr>
              <a:t>)#</a:t>
            </a:r>
            <a:r>
              <a:rPr lang="en-US" altLang="zh-CN" sz="1600" dirty="0" err="1">
                <a:solidFill>
                  <a:srgbClr val="990000"/>
                </a:solidFill>
              </a:rPr>
              <a:t>vlan</a:t>
            </a:r>
            <a:r>
              <a:rPr lang="en-US" altLang="zh-CN" sz="1600" dirty="0">
                <a:solidFill>
                  <a:srgbClr val="990000"/>
                </a:solidFill>
              </a:rPr>
              <a:t> 20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vlan</a:t>
            </a:r>
            <a:r>
              <a:rPr lang="en-US" altLang="zh-CN" sz="1600" dirty="0">
                <a:solidFill>
                  <a:srgbClr val="990000"/>
                </a:solidFill>
              </a:rPr>
              <a:t>)#exit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 err="1" smtClean="0">
                <a:solidFill>
                  <a:srgbClr val="990000"/>
                </a:solidFill>
              </a:rPr>
              <a:t>Switch#configure</a:t>
            </a:r>
            <a:r>
              <a:rPr lang="en-US" altLang="zh-CN" sz="1600" dirty="0" smtClean="0">
                <a:solidFill>
                  <a:srgbClr val="990000"/>
                </a:solidFill>
              </a:rPr>
              <a:t> </a:t>
            </a:r>
            <a:r>
              <a:rPr lang="en-US" altLang="zh-CN" sz="1600" dirty="0">
                <a:solidFill>
                  <a:srgbClr val="990000"/>
                </a:solidFill>
              </a:rPr>
              <a:t>terminal 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)#interface range f0/1-2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-if-range)#</a:t>
            </a:r>
            <a:r>
              <a:rPr lang="en-US" altLang="zh-CN" sz="1600" dirty="0" err="1">
                <a:solidFill>
                  <a:srgbClr val="990000"/>
                </a:solidFill>
              </a:rPr>
              <a:t>switchport</a:t>
            </a:r>
            <a:r>
              <a:rPr lang="en-US" altLang="zh-CN" sz="1600" dirty="0">
                <a:solidFill>
                  <a:srgbClr val="990000"/>
                </a:solidFill>
              </a:rPr>
              <a:t> trunk encapsulation dot1q 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-if-range)#</a:t>
            </a:r>
            <a:r>
              <a:rPr lang="en-US" altLang="zh-CN" sz="1600" dirty="0" err="1">
                <a:solidFill>
                  <a:srgbClr val="990000"/>
                </a:solidFill>
              </a:rPr>
              <a:t>switchport</a:t>
            </a:r>
            <a:r>
              <a:rPr lang="en-US" altLang="zh-CN" sz="1600" dirty="0">
                <a:solidFill>
                  <a:srgbClr val="990000"/>
                </a:solidFill>
              </a:rPr>
              <a:t> mode trunk 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-if-range)#</a:t>
            </a:r>
            <a:r>
              <a:rPr lang="en-US" altLang="zh-CN" sz="1600" dirty="0" err="1">
                <a:solidFill>
                  <a:srgbClr val="990000"/>
                </a:solidFill>
              </a:rPr>
              <a:t>switchport</a:t>
            </a:r>
            <a:r>
              <a:rPr lang="en-US" altLang="zh-CN" sz="1600" dirty="0">
                <a:solidFill>
                  <a:srgbClr val="990000"/>
                </a:solidFill>
              </a:rPr>
              <a:t> trunk allowed </a:t>
            </a:r>
            <a:r>
              <a:rPr lang="en-US" altLang="zh-CN" sz="1600" dirty="0" err="1">
                <a:solidFill>
                  <a:srgbClr val="990000"/>
                </a:solidFill>
              </a:rPr>
              <a:t>vlan</a:t>
            </a:r>
            <a:r>
              <a:rPr lang="en-US" altLang="zh-CN" sz="1600" dirty="0">
                <a:solidFill>
                  <a:srgbClr val="990000"/>
                </a:solidFill>
              </a:rPr>
              <a:t> </a:t>
            </a:r>
            <a:r>
              <a:rPr lang="en-US" altLang="zh-CN" sz="1600" dirty="0" smtClean="0">
                <a:solidFill>
                  <a:srgbClr val="990000"/>
                </a:solidFill>
              </a:rPr>
              <a:t>all</a:t>
            </a:r>
          </a:p>
          <a:p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-if-range)#channel-group 1 mode on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-if-range</a:t>
            </a:r>
            <a:r>
              <a:rPr lang="en-US" altLang="zh-CN" sz="1600" dirty="0">
                <a:solidFill>
                  <a:srgbClr val="990000"/>
                </a:solidFill>
              </a:rPr>
              <a:t>)#</a:t>
            </a:r>
            <a:r>
              <a:rPr lang="en-US" altLang="zh-CN" sz="1600" dirty="0" smtClean="0">
                <a:solidFill>
                  <a:srgbClr val="990000"/>
                </a:solidFill>
              </a:rPr>
              <a:t>exit</a:t>
            </a:r>
          </a:p>
          <a:p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)#interface </a:t>
            </a:r>
            <a:r>
              <a:rPr lang="en-US" altLang="zh-CN" sz="1600" dirty="0" err="1">
                <a:solidFill>
                  <a:srgbClr val="990000"/>
                </a:solidFill>
              </a:rPr>
              <a:t>vlan</a:t>
            </a:r>
            <a:r>
              <a:rPr lang="en-US" altLang="zh-CN" sz="1600" dirty="0">
                <a:solidFill>
                  <a:srgbClr val="990000"/>
                </a:solidFill>
              </a:rPr>
              <a:t> 10</a:t>
            </a:r>
            <a:endParaRPr lang="zh-CN" altLang="zh-CN" sz="1600" dirty="0">
              <a:solidFill>
                <a:srgbClr val="990000"/>
              </a:solidFill>
            </a:endParaRPr>
          </a:p>
          <a:p>
            <a:endParaRPr lang="zh-CN" altLang="zh-CN" sz="1600" dirty="0">
              <a:solidFill>
                <a:srgbClr val="990000"/>
              </a:solidFill>
            </a:endParaRPr>
          </a:p>
          <a:p>
            <a:endParaRPr lang="zh-CN" altLang="zh-CN" sz="1600" dirty="0">
              <a:solidFill>
                <a:srgbClr val="99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44008" y="1087678"/>
            <a:ext cx="462967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990000"/>
                </a:solidFill>
              </a:rPr>
              <a:t>3640B</a:t>
            </a:r>
            <a:endParaRPr lang="en-US" altLang="zh-CN" sz="2400" dirty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-if</a:t>
            </a:r>
            <a:r>
              <a:rPr lang="en-US" altLang="zh-CN" sz="1600" dirty="0">
                <a:solidFill>
                  <a:srgbClr val="990000"/>
                </a:solidFill>
              </a:rPr>
              <a:t>)#</a:t>
            </a:r>
            <a:r>
              <a:rPr lang="en-US" altLang="zh-CN" sz="1600" dirty="0" err="1">
                <a:solidFill>
                  <a:srgbClr val="990000"/>
                </a:solidFill>
              </a:rPr>
              <a:t>ip</a:t>
            </a:r>
            <a:r>
              <a:rPr lang="en-US" altLang="zh-CN" sz="1600" dirty="0">
                <a:solidFill>
                  <a:srgbClr val="990000"/>
                </a:solidFill>
              </a:rPr>
              <a:t> address 172.18.1.100 255.255.255.0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-if)#no shutdown 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-if)#exit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)#interface </a:t>
            </a:r>
            <a:r>
              <a:rPr lang="en-US" altLang="zh-CN" sz="1600" dirty="0" err="1">
                <a:solidFill>
                  <a:srgbClr val="990000"/>
                </a:solidFill>
              </a:rPr>
              <a:t>vlan</a:t>
            </a:r>
            <a:r>
              <a:rPr lang="en-US" altLang="zh-CN" sz="1600" dirty="0">
                <a:solidFill>
                  <a:srgbClr val="990000"/>
                </a:solidFill>
              </a:rPr>
              <a:t> 20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</a:t>
            </a:r>
            <a:r>
              <a:rPr lang="en-US" altLang="zh-CN" sz="1600" dirty="0" err="1">
                <a:solidFill>
                  <a:srgbClr val="990000"/>
                </a:solidFill>
              </a:rPr>
              <a:t>ip</a:t>
            </a:r>
            <a:r>
              <a:rPr lang="en-US" altLang="zh-CN" sz="1600" dirty="0">
                <a:solidFill>
                  <a:srgbClr val="990000"/>
                </a:solidFill>
              </a:rPr>
              <a:t> address 172.18.2.100 255.255.255.0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-if)#no shutdown 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-if)#exit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)#interface f0/9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</a:t>
            </a:r>
            <a:r>
              <a:rPr lang="en-US" altLang="zh-CN" sz="1600" dirty="0" err="1">
                <a:solidFill>
                  <a:srgbClr val="990000"/>
                </a:solidFill>
              </a:rPr>
              <a:t>switchport</a:t>
            </a:r>
            <a:r>
              <a:rPr lang="en-US" altLang="zh-CN" sz="1600" dirty="0">
                <a:solidFill>
                  <a:srgbClr val="990000"/>
                </a:solidFill>
              </a:rPr>
              <a:t> trunk encapsulation dot1q 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</a:t>
            </a:r>
            <a:r>
              <a:rPr lang="en-US" altLang="zh-CN" sz="1600" dirty="0" err="1">
                <a:solidFill>
                  <a:srgbClr val="990000"/>
                </a:solidFill>
              </a:rPr>
              <a:t>switchport</a:t>
            </a:r>
            <a:r>
              <a:rPr lang="en-US" altLang="zh-CN" sz="1600" dirty="0">
                <a:solidFill>
                  <a:srgbClr val="990000"/>
                </a:solidFill>
              </a:rPr>
              <a:t> mode trunk 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-if)#exit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400" dirty="0"/>
              <a:t> </a:t>
            </a:r>
            <a:endParaRPr lang="zh-CN" altLang="zh-CN" sz="1400" dirty="0"/>
          </a:p>
          <a:p>
            <a:r>
              <a:rPr lang="en-US" altLang="zh-CN" sz="2000" dirty="0"/>
              <a:t> </a:t>
            </a:r>
            <a:endParaRPr lang="zh-CN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66910039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53975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4800" dirty="0">
                <a:solidFill>
                  <a:srgbClr val="990000"/>
                </a:solidFill>
                <a:ea typeface="华文楷体" pitchFamily="2" charset="-122"/>
              </a:rPr>
              <a:t>实例</a:t>
            </a:r>
            <a:r>
              <a:rPr lang="en-US" altLang="zh-CN" sz="4800" dirty="0" smtClean="0">
                <a:solidFill>
                  <a:srgbClr val="990000"/>
                </a:solidFill>
                <a:ea typeface="华文楷体" pitchFamily="2" charset="-122"/>
              </a:rPr>
              <a:t>---2</a:t>
            </a:r>
            <a:r>
              <a:rPr lang="zh-CN" altLang="en-US" sz="4800" dirty="0" smtClean="0"/>
              <a:t> </a:t>
            </a:r>
            <a:endParaRPr lang="zh-CN" altLang="en-US" sz="4800" dirty="0">
              <a:solidFill>
                <a:srgbClr val="990000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616" y="2636912"/>
            <a:ext cx="6553200" cy="6971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1050" b="0" dirty="0" smtClean="0">
              <a:latin typeface="华文楷体" panose="02010600040101010101" pitchFamily="2" charset="-122"/>
            </a:endParaRPr>
          </a:p>
          <a:p>
            <a:pPr>
              <a:defRPr/>
            </a:pP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013918"/>
            <a:ext cx="478802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990000"/>
                </a:solidFill>
              </a:rPr>
              <a:t>Router1</a:t>
            </a:r>
          </a:p>
          <a:p>
            <a:r>
              <a:rPr lang="en-US" altLang="zh-CN" sz="1800" dirty="0" err="1">
                <a:solidFill>
                  <a:srgbClr val="990000"/>
                </a:solidFill>
              </a:rPr>
              <a:t>Router#configure</a:t>
            </a:r>
            <a:r>
              <a:rPr lang="en-US" altLang="zh-CN" sz="1800" dirty="0">
                <a:solidFill>
                  <a:srgbClr val="990000"/>
                </a:solidFill>
              </a:rPr>
              <a:t> terminal </a:t>
            </a:r>
            <a:endParaRPr lang="en-US" altLang="zh-CN" sz="1800" dirty="0" smtClean="0">
              <a:solidFill>
                <a:srgbClr val="990000"/>
              </a:solidFill>
            </a:endParaRPr>
          </a:p>
          <a:p>
            <a:r>
              <a:rPr lang="en-US" altLang="zh-CN" sz="1800" dirty="0">
                <a:solidFill>
                  <a:srgbClr val="990000"/>
                </a:solidFill>
              </a:rPr>
              <a:t>Router(</a:t>
            </a:r>
            <a:r>
              <a:rPr lang="en-US" altLang="zh-CN" sz="1800" dirty="0" err="1">
                <a:solidFill>
                  <a:srgbClr val="990000"/>
                </a:solidFill>
              </a:rPr>
              <a:t>config</a:t>
            </a:r>
            <a:r>
              <a:rPr lang="en-US" altLang="zh-CN" sz="1800" dirty="0">
                <a:solidFill>
                  <a:srgbClr val="990000"/>
                </a:solidFill>
              </a:rPr>
              <a:t>)#interface f0/0</a:t>
            </a:r>
            <a:endParaRPr lang="zh-CN" altLang="zh-CN" sz="1800" dirty="0">
              <a:solidFill>
                <a:srgbClr val="990000"/>
              </a:solidFill>
            </a:endParaRPr>
          </a:p>
          <a:p>
            <a:r>
              <a:rPr lang="en-US" altLang="zh-CN" sz="1800" dirty="0">
                <a:solidFill>
                  <a:srgbClr val="990000"/>
                </a:solidFill>
              </a:rPr>
              <a:t>Router(</a:t>
            </a:r>
            <a:r>
              <a:rPr lang="en-US" altLang="zh-CN" sz="1800" dirty="0" err="1">
                <a:solidFill>
                  <a:srgbClr val="990000"/>
                </a:solidFill>
              </a:rPr>
              <a:t>config</a:t>
            </a:r>
            <a:r>
              <a:rPr lang="en-US" altLang="zh-CN" sz="1800" dirty="0">
                <a:solidFill>
                  <a:srgbClr val="990000"/>
                </a:solidFill>
              </a:rPr>
              <a:t>-if)#</a:t>
            </a:r>
            <a:r>
              <a:rPr lang="en-US" altLang="zh-CN" sz="1800" dirty="0" err="1">
                <a:solidFill>
                  <a:srgbClr val="990000"/>
                </a:solidFill>
              </a:rPr>
              <a:t>ip</a:t>
            </a:r>
            <a:r>
              <a:rPr lang="en-US" altLang="zh-CN" sz="1800" dirty="0">
                <a:solidFill>
                  <a:srgbClr val="990000"/>
                </a:solidFill>
              </a:rPr>
              <a:t> address </a:t>
            </a:r>
            <a:r>
              <a:rPr lang="en-US" altLang="zh-CN" sz="1800" dirty="0" smtClean="0">
                <a:solidFill>
                  <a:srgbClr val="990000"/>
                </a:solidFill>
              </a:rPr>
              <a:t>172.18.3.1 </a:t>
            </a:r>
            <a:r>
              <a:rPr lang="en-US" altLang="zh-CN" sz="1800" dirty="0">
                <a:solidFill>
                  <a:srgbClr val="990000"/>
                </a:solidFill>
              </a:rPr>
              <a:t>255.255.255.0</a:t>
            </a:r>
            <a:endParaRPr lang="zh-CN" altLang="zh-CN" sz="1800" dirty="0">
              <a:solidFill>
                <a:srgbClr val="990000"/>
              </a:solidFill>
            </a:endParaRPr>
          </a:p>
          <a:p>
            <a:r>
              <a:rPr lang="en-US" altLang="zh-CN" sz="1800" dirty="0">
                <a:solidFill>
                  <a:srgbClr val="990000"/>
                </a:solidFill>
              </a:rPr>
              <a:t>Router(</a:t>
            </a:r>
            <a:r>
              <a:rPr lang="en-US" altLang="zh-CN" sz="1800" dirty="0" err="1">
                <a:solidFill>
                  <a:srgbClr val="990000"/>
                </a:solidFill>
              </a:rPr>
              <a:t>config</a:t>
            </a:r>
            <a:r>
              <a:rPr lang="en-US" altLang="zh-CN" sz="1800" dirty="0">
                <a:solidFill>
                  <a:srgbClr val="990000"/>
                </a:solidFill>
              </a:rPr>
              <a:t>-if)#no shutdown </a:t>
            </a:r>
            <a:endParaRPr lang="zh-CN" altLang="zh-CN" sz="1800" dirty="0">
              <a:solidFill>
                <a:srgbClr val="990000"/>
              </a:solidFill>
            </a:endParaRPr>
          </a:p>
          <a:p>
            <a:r>
              <a:rPr lang="en-US" altLang="zh-CN" sz="1800" dirty="0">
                <a:solidFill>
                  <a:srgbClr val="990000"/>
                </a:solidFill>
              </a:rPr>
              <a:t>Router(</a:t>
            </a:r>
            <a:r>
              <a:rPr lang="en-US" altLang="zh-CN" sz="1800" dirty="0" err="1">
                <a:solidFill>
                  <a:srgbClr val="990000"/>
                </a:solidFill>
              </a:rPr>
              <a:t>config</a:t>
            </a:r>
            <a:r>
              <a:rPr lang="en-US" altLang="zh-CN" sz="1800" dirty="0">
                <a:solidFill>
                  <a:srgbClr val="990000"/>
                </a:solidFill>
              </a:rPr>
              <a:t>-if)#exit </a:t>
            </a:r>
            <a:endParaRPr lang="zh-CN" altLang="zh-CN" sz="1800" dirty="0">
              <a:solidFill>
                <a:srgbClr val="990000"/>
              </a:solidFill>
            </a:endParaRPr>
          </a:p>
          <a:p>
            <a:r>
              <a:rPr lang="en-US" altLang="zh-CN" sz="1800" dirty="0">
                <a:solidFill>
                  <a:srgbClr val="990000"/>
                </a:solidFill>
              </a:rPr>
              <a:t>Router(</a:t>
            </a:r>
            <a:r>
              <a:rPr lang="en-US" altLang="zh-CN" sz="1800" dirty="0" err="1">
                <a:solidFill>
                  <a:srgbClr val="990000"/>
                </a:solidFill>
              </a:rPr>
              <a:t>config</a:t>
            </a:r>
            <a:r>
              <a:rPr lang="en-US" altLang="zh-CN" sz="1800" dirty="0">
                <a:solidFill>
                  <a:srgbClr val="990000"/>
                </a:solidFill>
              </a:rPr>
              <a:t>)#interface f0/1</a:t>
            </a:r>
            <a:endParaRPr lang="zh-CN" altLang="zh-CN" sz="1800" dirty="0">
              <a:solidFill>
                <a:srgbClr val="990000"/>
              </a:solidFill>
            </a:endParaRPr>
          </a:p>
          <a:p>
            <a:r>
              <a:rPr lang="en-US" altLang="zh-CN" sz="1800" dirty="0">
                <a:solidFill>
                  <a:srgbClr val="990000"/>
                </a:solidFill>
              </a:rPr>
              <a:t>Router(</a:t>
            </a:r>
            <a:r>
              <a:rPr lang="en-US" altLang="zh-CN" sz="1800" dirty="0" err="1">
                <a:solidFill>
                  <a:srgbClr val="990000"/>
                </a:solidFill>
              </a:rPr>
              <a:t>config</a:t>
            </a:r>
            <a:r>
              <a:rPr lang="en-US" altLang="zh-CN" sz="1800" dirty="0">
                <a:solidFill>
                  <a:srgbClr val="990000"/>
                </a:solidFill>
              </a:rPr>
              <a:t>-if)#</a:t>
            </a:r>
            <a:r>
              <a:rPr lang="en-US" altLang="zh-CN" sz="1800" dirty="0" err="1">
                <a:solidFill>
                  <a:srgbClr val="990000"/>
                </a:solidFill>
              </a:rPr>
              <a:t>ip</a:t>
            </a:r>
            <a:r>
              <a:rPr lang="en-US" altLang="zh-CN" sz="1800" dirty="0">
                <a:solidFill>
                  <a:srgbClr val="990000"/>
                </a:solidFill>
              </a:rPr>
              <a:t> address </a:t>
            </a:r>
            <a:r>
              <a:rPr lang="en-US" altLang="zh-CN" sz="1800" dirty="0" smtClean="0">
                <a:solidFill>
                  <a:srgbClr val="990000"/>
                </a:solidFill>
              </a:rPr>
              <a:t>202.102.224.2 </a:t>
            </a:r>
            <a:r>
              <a:rPr lang="en-US" altLang="zh-CN" sz="1800" dirty="0">
                <a:solidFill>
                  <a:srgbClr val="990000"/>
                </a:solidFill>
              </a:rPr>
              <a:t>255.255.255.0</a:t>
            </a:r>
            <a:endParaRPr lang="zh-CN" altLang="zh-CN" sz="1800" dirty="0">
              <a:solidFill>
                <a:srgbClr val="990000"/>
              </a:solidFill>
            </a:endParaRPr>
          </a:p>
          <a:p>
            <a:r>
              <a:rPr lang="en-US" altLang="zh-CN" sz="1800" dirty="0">
                <a:solidFill>
                  <a:srgbClr val="990000"/>
                </a:solidFill>
              </a:rPr>
              <a:t>Router(</a:t>
            </a:r>
            <a:r>
              <a:rPr lang="en-US" altLang="zh-CN" sz="1800" dirty="0" err="1">
                <a:solidFill>
                  <a:srgbClr val="990000"/>
                </a:solidFill>
              </a:rPr>
              <a:t>config</a:t>
            </a:r>
            <a:r>
              <a:rPr lang="en-US" altLang="zh-CN" sz="1800" dirty="0">
                <a:solidFill>
                  <a:srgbClr val="990000"/>
                </a:solidFill>
              </a:rPr>
              <a:t>-if)#no shutdown </a:t>
            </a:r>
            <a:endParaRPr lang="zh-CN" altLang="zh-CN" sz="1800" dirty="0">
              <a:solidFill>
                <a:srgbClr val="990000"/>
              </a:solidFill>
            </a:endParaRPr>
          </a:p>
          <a:p>
            <a:r>
              <a:rPr lang="en-US" altLang="zh-CN" sz="1800" dirty="0">
                <a:solidFill>
                  <a:srgbClr val="990000"/>
                </a:solidFill>
              </a:rPr>
              <a:t>Router(</a:t>
            </a:r>
            <a:r>
              <a:rPr lang="en-US" altLang="zh-CN" sz="1800" dirty="0" err="1">
                <a:solidFill>
                  <a:srgbClr val="990000"/>
                </a:solidFill>
              </a:rPr>
              <a:t>config</a:t>
            </a:r>
            <a:r>
              <a:rPr lang="en-US" altLang="zh-CN" sz="1800" dirty="0">
                <a:solidFill>
                  <a:srgbClr val="990000"/>
                </a:solidFill>
              </a:rPr>
              <a:t>-if)#exit </a:t>
            </a:r>
            <a:endParaRPr lang="en-US" altLang="zh-CN" sz="1800" dirty="0" smtClean="0">
              <a:solidFill>
                <a:srgbClr val="990000"/>
              </a:solidFill>
            </a:endParaRPr>
          </a:p>
          <a:p>
            <a:pPr marL="0" indent="0">
              <a:buNone/>
            </a:pPr>
            <a:r>
              <a:rPr lang="en-US" altLang="en-US" sz="1800" dirty="0">
                <a:solidFill>
                  <a:srgbClr val="990000"/>
                </a:solidFill>
              </a:rPr>
              <a:t>Router0(</a:t>
            </a:r>
            <a:r>
              <a:rPr lang="en-US" altLang="en-US" sz="1800" dirty="0" err="1">
                <a:solidFill>
                  <a:srgbClr val="990000"/>
                </a:solidFill>
              </a:rPr>
              <a:t>config</a:t>
            </a:r>
            <a:r>
              <a:rPr lang="en-US" altLang="en-US" sz="1800" dirty="0">
                <a:solidFill>
                  <a:srgbClr val="990000"/>
                </a:solidFill>
              </a:rPr>
              <a:t>)#router rip</a:t>
            </a:r>
            <a:r>
              <a:rPr lang="en-US" altLang="zh-CN" sz="1800" dirty="0">
                <a:solidFill>
                  <a:srgbClr val="990000"/>
                </a:solidFill>
              </a:rPr>
              <a:t>                                              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990000"/>
                </a:solidFill>
              </a:rPr>
              <a:t>Router0(</a:t>
            </a:r>
            <a:r>
              <a:rPr lang="en-US" altLang="en-US" sz="1800" dirty="0" err="1">
                <a:solidFill>
                  <a:srgbClr val="990000"/>
                </a:solidFill>
              </a:rPr>
              <a:t>config</a:t>
            </a:r>
            <a:r>
              <a:rPr lang="en-US" altLang="en-US" sz="1800" dirty="0">
                <a:solidFill>
                  <a:srgbClr val="990000"/>
                </a:solidFill>
              </a:rPr>
              <a:t>-router)#network </a:t>
            </a:r>
            <a:r>
              <a:rPr lang="en-US" altLang="zh-CN" sz="1800" dirty="0">
                <a:solidFill>
                  <a:srgbClr val="990000"/>
                </a:solidFill>
              </a:rPr>
              <a:t>172.18.3.0                       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990000"/>
                </a:solidFill>
              </a:rPr>
              <a:t>Router0(</a:t>
            </a:r>
            <a:r>
              <a:rPr lang="en-US" altLang="en-US" sz="1800" dirty="0" err="1">
                <a:solidFill>
                  <a:srgbClr val="990000"/>
                </a:solidFill>
              </a:rPr>
              <a:t>config</a:t>
            </a:r>
            <a:r>
              <a:rPr lang="en-US" altLang="en-US" sz="1800" dirty="0">
                <a:solidFill>
                  <a:srgbClr val="990000"/>
                </a:solidFill>
              </a:rPr>
              <a:t>-router)#network </a:t>
            </a:r>
            <a:r>
              <a:rPr lang="en-US" altLang="zh-CN" sz="1800" dirty="0">
                <a:solidFill>
                  <a:srgbClr val="990000"/>
                </a:solidFill>
              </a:rPr>
              <a:t>202.102.224.0                  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990000"/>
                </a:solidFill>
              </a:rPr>
              <a:t>Router0(</a:t>
            </a:r>
            <a:r>
              <a:rPr lang="en-US" altLang="en-US" sz="1800" dirty="0" err="1">
                <a:solidFill>
                  <a:srgbClr val="990000"/>
                </a:solidFill>
              </a:rPr>
              <a:t>config</a:t>
            </a:r>
            <a:r>
              <a:rPr lang="en-US" altLang="en-US" sz="1800" dirty="0">
                <a:solidFill>
                  <a:srgbClr val="990000"/>
                </a:solidFill>
              </a:rPr>
              <a:t>-router)#version 2</a:t>
            </a:r>
            <a:r>
              <a:rPr lang="en-US" altLang="zh-CN" sz="1800" dirty="0">
                <a:solidFill>
                  <a:srgbClr val="990000"/>
                </a:solidFill>
              </a:rPr>
              <a:t>                                     </a:t>
            </a:r>
          </a:p>
          <a:p>
            <a:endParaRPr lang="zh-CN" altLang="zh-CN" sz="2000" dirty="0">
              <a:solidFill>
                <a:srgbClr val="990000"/>
              </a:solidFill>
            </a:endParaRPr>
          </a:p>
          <a:p>
            <a:endParaRPr lang="zh-CN" altLang="zh-CN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4788024" y="1143000"/>
            <a:ext cx="4248472" cy="6223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990000"/>
                </a:solidFill>
              </a:rPr>
              <a:t>Router1</a:t>
            </a:r>
          </a:p>
          <a:p>
            <a:pPr marL="0" indent="0">
              <a:buNone/>
            </a:pPr>
            <a:r>
              <a:rPr lang="en-US" altLang="en-US" sz="1800" dirty="0" smtClean="0">
                <a:solidFill>
                  <a:srgbClr val="990000"/>
                </a:solidFill>
              </a:rPr>
              <a:t>Router0(</a:t>
            </a:r>
            <a:r>
              <a:rPr lang="en-US" altLang="en-US" sz="1800" dirty="0" err="1" smtClean="0">
                <a:solidFill>
                  <a:srgbClr val="990000"/>
                </a:solidFill>
              </a:rPr>
              <a:t>config</a:t>
            </a:r>
            <a:r>
              <a:rPr lang="en-US" altLang="en-US" sz="1800" dirty="0" smtClean="0">
                <a:solidFill>
                  <a:srgbClr val="990000"/>
                </a:solidFill>
              </a:rPr>
              <a:t>-router)#end</a:t>
            </a:r>
            <a:endParaRPr lang="zh-CN" altLang="zh-CN" sz="1800" dirty="0" smtClean="0">
              <a:solidFill>
                <a:srgbClr val="990000"/>
              </a:solidFill>
            </a:endParaRPr>
          </a:p>
          <a:p>
            <a:r>
              <a:rPr lang="en-US" altLang="zh-CN" sz="180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8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800" dirty="0" smtClean="0">
                <a:solidFill>
                  <a:srgbClr val="990000"/>
                </a:solidFill>
              </a:rPr>
              <a:t>)#interface f0/1</a:t>
            </a:r>
            <a:endParaRPr lang="zh-CN" altLang="zh-CN" sz="1800" dirty="0" smtClean="0">
              <a:solidFill>
                <a:srgbClr val="990000"/>
              </a:solidFill>
            </a:endParaRPr>
          </a:p>
          <a:p>
            <a:r>
              <a:rPr lang="en-US" altLang="zh-CN" sz="180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8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800" dirty="0" smtClean="0">
                <a:solidFill>
                  <a:srgbClr val="990000"/>
                </a:solidFill>
              </a:rPr>
              <a:t>-if)#</a:t>
            </a:r>
            <a:r>
              <a:rPr lang="en-US" altLang="zh-CN" sz="1800" dirty="0" err="1" smtClean="0">
                <a:solidFill>
                  <a:srgbClr val="990000"/>
                </a:solidFill>
              </a:rPr>
              <a:t>ip</a:t>
            </a:r>
            <a:r>
              <a:rPr lang="en-US" altLang="zh-CN" sz="1800" dirty="0" smtClean="0">
                <a:solidFill>
                  <a:srgbClr val="990000"/>
                </a:solidFill>
              </a:rPr>
              <a:t> </a:t>
            </a:r>
            <a:r>
              <a:rPr lang="en-US" altLang="zh-CN" sz="1800" dirty="0" err="1" smtClean="0">
                <a:solidFill>
                  <a:srgbClr val="990000"/>
                </a:solidFill>
              </a:rPr>
              <a:t>nat</a:t>
            </a:r>
            <a:r>
              <a:rPr lang="en-US" altLang="zh-CN" sz="1800" dirty="0" smtClean="0">
                <a:solidFill>
                  <a:srgbClr val="990000"/>
                </a:solidFill>
              </a:rPr>
              <a:t> outside </a:t>
            </a:r>
            <a:endParaRPr lang="zh-CN" altLang="zh-CN" sz="1800" dirty="0" smtClean="0">
              <a:solidFill>
                <a:srgbClr val="990000"/>
              </a:solidFill>
            </a:endParaRPr>
          </a:p>
          <a:p>
            <a:r>
              <a:rPr lang="en-US" altLang="zh-CN" sz="180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8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800" dirty="0" smtClean="0">
                <a:solidFill>
                  <a:srgbClr val="990000"/>
                </a:solidFill>
              </a:rPr>
              <a:t>-if</a:t>
            </a:r>
            <a:r>
              <a:rPr lang="en-US" altLang="zh-CN" sz="1800" dirty="0">
                <a:solidFill>
                  <a:srgbClr val="990000"/>
                </a:solidFill>
              </a:rPr>
              <a:t>)#exit</a:t>
            </a:r>
            <a:endParaRPr lang="zh-CN" altLang="zh-CN" sz="1800" dirty="0">
              <a:solidFill>
                <a:srgbClr val="990000"/>
              </a:solidFill>
            </a:endParaRPr>
          </a:p>
          <a:p>
            <a:r>
              <a:rPr lang="en-US" altLang="zh-CN" sz="1800" dirty="0">
                <a:solidFill>
                  <a:srgbClr val="990000"/>
                </a:solidFill>
              </a:rPr>
              <a:t>Router(</a:t>
            </a:r>
            <a:r>
              <a:rPr lang="en-US" altLang="zh-CN" sz="1800" dirty="0" err="1">
                <a:solidFill>
                  <a:srgbClr val="990000"/>
                </a:solidFill>
              </a:rPr>
              <a:t>config</a:t>
            </a:r>
            <a:r>
              <a:rPr lang="en-US" altLang="zh-CN" sz="1800" dirty="0">
                <a:solidFill>
                  <a:srgbClr val="990000"/>
                </a:solidFill>
              </a:rPr>
              <a:t>)#interface f0/0</a:t>
            </a:r>
            <a:endParaRPr lang="zh-CN" altLang="zh-CN" sz="1800" dirty="0">
              <a:solidFill>
                <a:srgbClr val="990000"/>
              </a:solidFill>
            </a:endParaRPr>
          </a:p>
          <a:p>
            <a:r>
              <a:rPr lang="en-US" altLang="zh-CN" sz="1800" dirty="0">
                <a:solidFill>
                  <a:srgbClr val="990000"/>
                </a:solidFill>
              </a:rPr>
              <a:t>Router(</a:t>
            </a:r>
            <a:r>
              <a:rPr lang="en-US" altLang="zh-CN" sz="1800" dirty="0" err="1">
                <a:solidFill>
                  <a:srgbClr val="990000"/>
                </a:solidFill>
              </a:rPr>
              <a:t>config</a:t>
            </a:r>
            <a:r>
              <a:rPr lang="en-US" altLang="zh-CN" sz="1800" dirty="0">
                <a:solidFill>
                  <a:srgbClr val="990000"/>
                </a:solidFill>
              </a:rPr>
              <a:t>-if)#</a:t>
            </a:r>
            <a:r>
              <a:rPr lang="en-US" altLang="zh-CN" sz="1800" dirty="0" err="1">
                <a:solidFill>
                  <a:srgbClr val="990000"/>
                </a:solidFill>
              </a:rPr>
              <a:t>ip</a:t>
            </a:r>
            <a:r>
              <a:rPr lang="en-US" altLang="zh-CN" sz="1800" dirty="0">
                <a:solidFill>
                  <a:srgbClr val="990000"/>
                </a:solidFill>
              </a:rPr>
              <a:t> </a:t>
            </a:r>
            <a:r>
              <a:rPr lang="en-US" altLang="zh-CN" sz="1800" dirty="0" err="1">
                <a:solidFill>
                  <a:srgbClr val="990000"/>
                </a:solidFill>
              </a:rPr>
              <a:t>nat</a:t>
            </a:r>
            <a:r>
              <a:rPr lang="en-US" altLang="zh-CN" sz="1800" dirty="0">
                <a:solidFill>
                  <a:srgbClr val="990000"/>
                </a:solidFill>
              </a:rPr>
              <a:t> out</a:t>
            </a:r>
            <a:endParaRPr lang="zh-CN" altLang="zh-CN" sz="1800" dirty="0">
              <a:solidFill>
                <a:srgbClr val="990000"/>
              </a:solidFill>
            </a:endParaRPr>
          </a:p>
          <a:p>
            <a:r>
              <a:rPr lang="en-US" altLang="zh-CN" sz="1800" dirty="0">
                <a:solidFill>
                  <a:srgbClr val="990000"/>
                </a:solidFill>
              </a:rPr>
              <a:t>Router(</a:t>
            </a:r>
            <a:r>
              <a:rPr lang="en-US" altLang="zh-CN" sz="1800" dirty="0" err="1">
                <a:solidFill>
                  <a:srgbClr val="990000"/>
                </a:solidFill>
              </a:rPr>
              <a:t>config</a:t>
            </a:r>
            <a:r>
              <a:rPr lang="en-US" altLang="zh-CN" sz="1800" dirty="0">
                <a:solidFill>
                  <a:srgbClr val="990000"/>
                </a:solidFill>
              </a:rPr>
              <a:t>-if)#</a:t>
            </a:r>
            <a:r>
              <a:rPr lang="en-US" altLang="zh-CN" sz="1800" dirty="0" err="1">
                <a:solidFill>
                  <a:srgbClr val="990000"/>
                </a:solidFill>
              </a:rPr>
              <a:t>ip</a:t>
            </a:r>
            <a:r>
              <a:rPr lang="en-US" altLang="zh-CN" sz="1800" dirty="0">
                <a:solidFill>
                  <a:srgbClr val="990000"/>
                </a:solidFill>
              </a:rPr>
              <a:t> </a:t>
            </a:r>
            <a:r>
              <a:rPr lang="en-US" altLang="zh-CN" sz="1800" dirty="0" err="1">
                <a:solidFill>
                  <a:srgbClr val="990000"/>
                </a:solidFill>
              </a:rPr>
              <a:t>nat</a:t>
            </a:r>
            <a:r>
              <a:rPr lang="en-US" altLang="zh-CN" sz="1800" dirty="0">
                <a:solidFill>
                  <a:srgbClr val="990000"/>
                </a:solidFill>
              </a:rPr>
              <a:t> outside </a:t>
            </a:r>
            <a:endParaRPr lang="zh-CN" altLang="zh-CN" sz="1800" dirty="0">
              <a:solidFill>
                <a:srgbClr val="990000"/>
              </a:solidFill>
            </a:endParaRPr>
          </a:p>
          <a:p>
            <a:r>
              <a:rPr lang="en-US" altLang="zh-CN" sz="1800" dirty="0">
                <a:solidFill>
                  <a:srgbClr val="990000"/>
                </a:solidFill>
              </a:rPr>
              <a:t>Router(</a:t>
            </a:r>
            <a:r>
              <a:rPr lang="en-US" altLang="zh-CN" sz="1800" dirty="0" err="1">
                <a:solidFill>
                  <a:srgbClr val="990000"/>
                </a:solidFill>
              </a:rPr>
              <a:t>config</a:t>
            </a:r>
            <a:r>
              <a:rPr lang="en-US" altLang="zh-CN" sz="1800" dirty="0">
                <a:solidFill>
                  <a:srgbClr val="990000"/>
                </a:solidFill>
              </a:rPr>
              <a:t>-if)#</a:t>
            </a:r>
            <a:r>
              <a:rPr lang="en-US" altLang="zh-CN" sz="1800" dirty="0" smtClean="0">
                <a:solidFill>
                  <a:srgbClr val="990000"/>
                </a:solidFill>
              </a:rPr>
              <a:t>exit</a:t>
            </a:r>
          </a:p>
          <a:p>
            <a:r>
              <a:rPr lang="en-US" altLang="zh-CN" sz="1800" dirty="0">
                <a:solidFill>
                  <a:srgbClr val="990000"/>
                </a:solidFill>
              </a:rPr>
              <a:t>Router(</a:t>
            </a:r>
            <a:r>
              <a:rPr lang="en-US" altLang="zh-CN" sz="1800" dirty="0" err="1">
                <a:solidFill>
                  <a:srgbClr val="990000"/>
                </a:solidFill>
              </a:rPr>
              <a:t>config</a:t>
            </a:r>
            <a:r>
              <a:rPr lang="en-US" altLang="zh-CN" sz="1800" dirty="0">
                <a:solidFill>
                  <a:srgbClr val="990000"/>
                </a:solidFill>
              </a:rPr>
              <a:t>)#</a:t>
            </a:r>
            <a:r>
              <a:rPr lang="en-US" altLang="zh-CN" sz="1800" dirty="0" err="1">
                <a:solidFill>
                  <a:srgbClr val="990000"/>
                </a:solidFill>
              </a:rPr>
              <a:t>ip</a:t>
            </a:r>
            <a:r>
              <a:rPr lang="en-US" altLang="zh-CN" sz="1800" dirty="0">
                <a:solidFill>
                  <a:srgbClr val="990000"/>
                </a:solidFill>
              </a:rPr>
              <a:t> </a:t>
            </a:r>
            <a:r>
              <a:rPr lang="en-US" altLang="zh-CN" sz="1800" dirty="0" err="1">
                <a:solidFill>
                  <a:srgbClr val="990000"/>
                </a:solidFill>
              </a:rPr>
              <a:t>nat</a:t>
            </a:r>
            <a:r>
              <a:rPr lang="en-US" altLang="zh-CN" sz="1800" dirty="0">
                <a:solidFill>
                  <a:srgbClr val="990000"/>
                </a:solidFill>
              </a:rPr>
              <a:t> pool AAA 202.102.224.2 202.102.224.2 netmask </a:t>
            </a:r>
            <a:r>
              <a:rPr lang="en-US" altLang="zh-CN" sz="1800" dirty="0" smtClean="0">
                <a:solidFill>
                  <a:srgbClr val="990000"/>
                </a:solidFill>
              </a:rPr>
              <a:t>255.255.255.0</a:t>
            </a:r>
          </a:p>
          <a:p>
            <a:r>
              <a:rPr lang="en-US" altLang="zh-CN" sz="1800" dirty="0">
                <a:solidFill>
                  <a:srgbClr val="990000"/>
                </a:solidFill>
              </a:rPr>
              <a:t>Router(</a:t>
            </a:r>
            <a:r>
              <a:rPr lang="en-US" altLang="zh-CN" sz="1800" dirty="0" err="1">
                <a:solidFill>
                  <a:srgbClr val="990000"/>
                </a:solidFill>
              </a:rPr>
              <a:t>config</a:t>
            </a:r>
            <a:r>
              <a:rPr lang="en-US" altLang="zh-CN" sz="1800" dirty="0">
                <a:solidFill>
                  <a:srgbClr val="990000"/>
                </a:solidFill>
              </a:rPr>
              <a:t>)#access-list 10 permit 172.18.2.100 0.0.0.255</a:t>
            </a:r>
            <a:endParaRPr lang="zh-CN" altLang="zh-CN" sz="1800" dirty="0">
              <a:solidFill>
                <a:srgbClr val="990000"/>
              </a:solidFill>
            </a:endParaRPr>
          </a:p>
          <a:p>
            <a:r>
              <a:rPr lang="en-US" altLang="zh-CN" sz="1800" dirty="0">
                <a:solidFill>
                  <a:srgbClr val="990000"/>
                </a:solidFill>
              </a:rPr>
              <a:t>Router(</a:t>
            </a:r>
            <a:r>
              <a:rPr lang="en-US" altLang="zh-CN" sz="1800" dirty="0" err="1">
                <a:solidFill>
                  <a:srgbClr val="990000"/>
                </a:solidFill>
              </a:rPr>
              <a:t>config</a:t>
            </a:r>
            <a:r>
              <a:rPr lang="en-US" altLang="zh-CN" sz="1800" dirty="0">
                <a:solidFill>
                  <a:srgbClr val="990000"/>
                </a:solidFill>
              </a:rPr>
              <a:t>)#</a:t>
            </a:r>
            <a:r>
              <a:rPr lang="en-US" altLang="zh-CN" sz="1800" dirty="0" err="1">
                <a:solidFill>
                  <a:srgbClr val="990000"/>
                </a:solidFill>
              </a:rPr>
              <a:t>ip</a:t>
            </a:r>
            <a:r>
              <a:rPr lang="en-US" altLang="zh-CN" sz="1800" dirty="0">
                <a:solidFill>
                  <a:srgbClr val="990000"/>
                </a:solidFill>
              </a:rPr>
              <a:t> </a:t>
            </a:r>
            <a:r>
              <a:rPr lang="en-US" altLang="zh-CN" sz="1800" dirty="0" err="1">
                <a:solidFill>
                  <a:srgbClr val="990000"/>
                </a:solidFill>
              </a:rPr>
              <a:t>nat</a:t>
            </a:r>
            <a:r>
              <a:rPr lang="en-US" altLang="zh-CN" sz="1800" dirty="0">
                <a:solidFill>
                  <a:srgbClr val="990000"/>
                </a:solidFill>
              </a:rPr>
              <a:t> inside source list 10 pool AAA overload </a:t>
            </a:r>
            <a:endParaRPr lang="zh-CN" altLang="zh-CN" sz="1800" dirty="0">
              <a:solidFill>
                <a:srgbClr val="990000"/>
              </a:solidFill>
            </a:endParaRPr>
          </a:p>
          <a:p>
            <a:r>
              <a:rPr lang="en-US" altLang="zh-CN" sz="1800" dirty="0">
                <a:solidFill>
                  <a:srgbClr val="990000"/>
                </a:solidFill>
              </a:rPr>
              <a:t>Router(</a:t>
            </a:r>
            <a:r>
              <a:rPr lang="en-US" altLang="zh-CN" sz="1800" dirty="0" err="1">
                <a:solidFill>
                  <a:srgbClr val="990000"/>
                </a:solidFill>
              </a:rPr>
              <a:t>config</a:t>
            </a:r>
            <a:r>
              <a:rPr lang="en-US" altLang="zh-CN" sz="1800" dirty="0">
                <a:solidFill>
                  <a:srgbClr val="990000"/>
                </a:solidFill>
              </a:rPr>
              <a:t>)#exit</a:t>
            </a:r>
            <a:endParaRPr lang="zh-CN" altLang="zh-CN" sz="1800" dirty="0">
              <a:solidFill>
                <a:srgbClr val="990000"/>
              </a:solidFill>
            </a:endParaRPr>
          </a:p>
          <a:p>
            <a:endParaRPr lang="zh-CN" altLang="zh-CN" sz="2000" dirty="0">
              <a:solidFill>
                <a:srgbClr val="990000"/>
              </a:solidFill>
            </a:endParaRPr>
          </a:p>
          <a:p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715958340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199742"/>
            <a:ext cx="8229600" cy="1143000"/>
          </a:xfrm>
        </p:spPr>
        <p:txBody>
          <a:bodyPr/>
          <a:lstStyle/>
          <a:p>
            <a:r>
              <a:rPr lang="zh-CN" altLang="en-US" sz="4800" b="1" kern="1200" dirty="0">
                <a:solidFill>
                  <a:srgbClr val="990000"/>
                </a:solidFill>
                <a:latin typeface="Franklin Gothic Demi" pitchFamily="34" charset="0"/>
                <a:ea typeface="华文楷体" pitchFamily="2" charset="-122"/>
                <a:cs typeface="+mn-cs"/>
              </a:rPr>
              <a:t>实例</a:t>
            </a:r>
            <a:r>
              <a:rPr lang="en-US" altLang="zh-CN" sz="4800" b="1" kern="1200" dirty="0" smtClean="0">
                <a:solidFill>
                  <a:srgbClr val="990000"/>
                </a:solidFill>
                <a:latin typeface="Franklin Gothic Demi" pitchFamily="34" charset="0"/>
                <a:ea typeface="华文楷体" pitchFamily="2" charset="-122"/>
                <a:cs typeface="+mn-cs"/>
              </a:rPr>
              <a:t>---3</a:t>
            </a:r>
            <a:r>
              <a:rPr lang="zh-CN" altLang="en-US" sz="4800" b="1" kern="1200" dirty="0" smtClean="0">
                <a:solidFill>
                  <a:srgbClr val="990000"/>
                </a:solidFill>
                <a:latin typeface="Franklin Gothic Demi" pitchFamily="34" charset="0"/>
                <a:ea typeface="华文楷体" pitchFamily="2" charset="-122"/>
                <a:cs typeface="+mn-cs"/>
              </a:rPr>
              <a:t> </a:t>
            </a:r>
            <a:r>
              <a:rPr lang="zh-CN" altLang="en-US" sz="4800" b="1" kern="1200" dirty="0">
                <a:solidFill>
                  <a:srgbClr val="990000"/>
                </a:solidFill>
                <a:latin typeface="Franklin Gothic Demi" pitchFamily="34" charset="0"/>
                <a:ea typeface="华文楷体" pitchFamily="2" charset="-122"/>
                <a:cs typeface="+mn-cs"/>
              </a:rPr>
              <a:t/>
            </a:r>
            <a:br>
              <a:rPr lang="zh-CN" altLang="en-US" sz="4800" b="1" kern="1200" dirty="0">
                <a:solidFill>
                  <a:srgbClr val="990000"/>
                </a:solidFill>
                <a:latin typeface="Franklin Gothic Demi" pitchFamily="34" charset="0"/>
                <a:ea typeface="华文楷体" pitchFamily="2" charset="-122"/>
                <a:cs typeface="+mn-cs"/>
              </a:rPr>
            </a:br>
            <a:endParaRPr lang="zh-CN" altLang="en-US" sz="4800" b="1" kern="1200" dirty="0">
              <a:solidFill>
                <a:srgbClr val="990000"/>
              </a:solidFill>
              <a:latin typeface="Franklin Gothic Demi" pitchFamily="34" charset="0"/>
              <a:ea typeface="华文楷体" pitchFamily="2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52736"/>
            <a:ext cx="9144000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83230"/>
      </p:ext>
    </p:extLst>
  </p:cSld>
  <p:clrMapOvr>
    <a:masterClrMapping/>
  </p:clrMapOvr>
  <p:transition>
    <p:blinds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53975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4800" dirty="0">
                <a:solidFill>
                  <a:srgbClr val="990000"/>
                </a:solidFill>
                <a:ea typeface="华文楷体" pitchFamily="2" charset="-122"/>
              </a:rPr>
              <a:t>实例</a:t>
            </a:r>
            <a:r>
              <a:rPr lang="en-US" altLang="zh-CN" sz="4800" dirty="0" smtClean="0">
                <a:solidFill>
                  <a:srgbClr val="990000"/>
                </a:solidFill>
                <a:ea typeface="华文楷体" pitchFamily="2" charset="-122"/>
              </a:rPr>
              <a:t>---3</a:t>
            </a:r>
            <a:r>
              <a:rPr lang="zh-CN" altLang="en-US" sz="4800" dirty="0" smtClean="0"/>
              <a:t> </a:t>
            </a:r>
            <a:endParaRPr lang="zh-CN" altLang="en-US" sz="4800" dirty="0">
              <a:solidFill>
                <a:srgbClr val="990000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404664"/>
            <a:ext cx="9144000" cy="5244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050" b="0" dirty="0">
                <a:latin typeface="华文楷体" panose="02010600040101010101" pitchFamily="2" charset="-122"/>
              </a:rPr>
              <a:t> </a:t>
            </a:r>
            <a:r>
              <a:rPr lang="zh-CN" altLang="en-US" sz="18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实例三：</a:t>
            </a:r>
            <a:endParaRPr lang="en-US" altLang="zh-CN" sz="1800" dirty="0" smtClean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该图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是模拟某学校拓扑结构。在该学校的网络接入层采用二层交换机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SW2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，接入交换机划分了办公网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Vlan20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和学生网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Vlan30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Vlan20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Vlan30</a:t>
            </a:r>
            <a:r>
              <a:rPr lang="zh-CN" altLang="en-US" sz="18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通过汇聚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层交换机（三层交换机）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SW1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与路由器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R1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相连，另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SW1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上有一个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Vlan40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，存放一台网管机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PC3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。路由器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R1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R2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通过路由协议获取路由信息</a:t>
            </a:r>
            <a:r>
              <a:rPr lang="zh-CN" altLang="en-US" sz="18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后（</a:t>
            </a:r>
            <a:r>
              <a:rPr lang="en-US" altLang="zh-CN" sz="18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PAT</a:t>
            </a:r>
            <a:r>
              <a:rPr lang="zh-CN" altLang="en-US" sz="18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），办公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网（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Vlan20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）可以访问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R2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路由器</a:t>
            </a:r>
            <a:r>
              <a:rPr lang="zh-CN" altLang="en-US" sz="18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后的</a:t>
            </a:r>
            <a:r>
              <a:rPr lang="en-US" altLang="zh-CN" sz="18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Webserver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PC2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18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18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需求：</a:t>
            </a:r>
          </a:p>
          <a:p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）配置全网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台设备，使得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Router2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可以远程管理，特权密码为密文；</a:t>
            </a:r>
          </a:p>
          <a:p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SW1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SW2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两台设备创建相应的</a:t>
            </a:r>
            <a:r>
              <a:rPr lang="en-US" altLang="zh-CN" sz="1800" dirty="0" err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Vlan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SW2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Vlan20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包含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3-5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及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端口，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Vlan30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包含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6-9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及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端口。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SW1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Vlan40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接口为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F0/4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Valn10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的接口为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F0/3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</a:p>
          <a:p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SW1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SW2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两台设备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F0/1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F0/2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接口作为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Trunk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端口，建立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Trunk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链路；</a:t>
            </a:r>
          </a:p>
          <a:p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SW1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SW2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两台设备运行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802.3ad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（链路聚合）；</a:t>
            </a:r>
          </a:p>
          <a:p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）在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SW1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上做相应配置，使得</a:t>
            </a:r>
            <a:r>
              <a:rPr lang="en-US" altLang="zh-CN" sz="1800" dirty="0" err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Vlan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间可以互相访问，所有地址配置正确；</a:t>
            </a:r>
          </a:p>
          <a:p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）运用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OSPF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路由协议配置全网路</a:t>
            </a:r>
            <a:r>
              <a:rPr lang="zh-CN" altLang="en-US" sz="18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由。</a:t>
            </a:r>
            <a:endParaRPr lang="en-US" altLang="zh-CN" sz="1800" dirty="0" smtClean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8787700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53975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4800" dirty="0">
                <a:solidFill>
                  <a:srgbClr val="990000"/>
                </a:solidFill>
                <a:ea typeface="华文楷体" pitchFamily="2" charset="-122"/>
              </a:rPr>
              <a:t>实例</a:t>
            </a:r>
            <a:r>
              <a:rPr lang="en-US" altLang="zh-CN" sz="4800" dirty="0" smtClean="0">
                <a:solidFill>
                  <a:srgbClr val="990000"/>
                </a:solidFill>
                <a:ea typeface="华文楷体" pitchFamily="2" charset="-122"/>
              </a:rPr>
              <a:t>---3</a:t>
            </a:r>
            <a:r>
              <a:rPr lang="zh-CN" altLang="en-US" sz="4800" dirty="0" smtClean="0"/>
              <a:t> </a:t>
            </a:r>
            <a:endParaRPr lang="zh-CN" altLang="en-US" sz="4800" dirty="0">
              <a:solidFill>
                <a:srgbClr val="990000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616" y="2636912"/>
            <a:ext cx="6553200" cy="6971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1050" b="0" dirty="0" smtClean="0">
              <a:latin typeface="华文楷体" panose="02010600040101010101" pitchFamily="2" charset="-122"/>
            </a:endParaRPr>
          </a:p>
          <a:p>
            <a:pPr>
              <a:defRPr/>
            </a:pP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013918"/>
            <a:ext cx="44999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990000"/>
                </a:solidFill>
              </a:rPr>
              <a:t>SW1</a:t>
            </a:r>
          </a:p>
          <a:p>
            <a:r>
              <a:rPr lang="en-US" altLang="zh-CN" sz="1200" dirty="0">
                <a:solidFill>
                  <a:srgbClr val="990000"/>
                </a:solidFill>
              </a:rPr>
              <a:t>Switch&gt;enable 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 err="1">
                <a:solidFill>
                  <a:srgbClr val="990000"/>
                </a:solidFill>
              </a:rPr>
              <a:t>Switch#configure</a:t>
            </a:r>
            <a:r>
              <a:rPr lang="en-US" altLang="zh-CN" sz="1200" dirty="0">
                <a:solidFill>
                  <a:srgbClr val="990000"/>
                </a:solidFill>
              </a:rPr>
              <a:t> terminal 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 err="1" smtClean="0">
                <a:solidFill>
                  <a:srgbClr val="990000"/>
                </a:solidFill>
              </a:rPr>
              <a:t>Switch#vlan</a:t>
            </a:r>
            <a:r>
              <a:rPr lang="en-US" altLang="zh-CN" sz="1200" dirty="0" smtClean="0">
                <a:solidFill>
                  <a:srgbClr val="990000"/>
                </a:solidFill>
              </a:rPr>
              <a:t> </a:t>
            </a:r>
            <a:r>
              <a:rPr lang="en-US" altLang="zh-CN" sz="1200" dirty="0">
                <a:solidFill>
                  <a:srgbClr val="990000"/>
                </a:solidFill>
              </a:rPr>
              <a:t>database 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 smtClean="0">
                <a:solidFill>
                  <a:srgbClr val="990000"/>
                </a:solidFill>
              </a:rPr>
              <a:t>vlan</a:t>
            </a:r>
            <a:r>
              <a:rPr lang="en-US" altLang="zh-CN" sz="1200" dirty="0">
                <a:solidFill>
                  <a:srgbClr val="990000"/>
                </a:solidFill>
              </a:rPr>
              <a:t>)#</a:t>
            </a:r>
            <a:r>
              <a:rPr lang="en-US" altLang="zh-CN" sz="1200" dirty="0" err="1">
                <a:solidFill>
                  <a:srgbClr val="990000"/>
                </a:solidFill>
              </a:rPr>
              <a:t>vlan</a:t>
            </a:r>
            <a:r>
              <a:rPr lang="en-US" altLang="zh-CN" sz="1200" dirty="0">
                <a:solidFill>
                  <a:srgbClr val="990000"/>
                </a:solidFill>
              </a:rPr>
              <a:t> 10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 smtClean="0">
                <a:solidFill>
                  <a:srgbClr val="990000"/>
                </a:solidFill>
              </a:rPr>
              <a:t>vlan</a:t>
            </a:r>
            <a:r>
              <a:rPr lang="en-US" altLang="zh-CN" sz="1200" dirty="0">
                <a:solidFill>
                  <a:srgbClr val="990000"/>
                </a:solidFill>
              </a:rPr>
              <a:t>)#</a:t>
            </a:r>
            <a:r>
              <a:rPr lang="en-US" altLang="zh-CN" sz="1200" dirty="0" err="1">
                <a:solidFill>
                  <a:srgbClr val="990000"/>
                </a:solidFill>
              </a:rPr>
              <a:t>vlan</a:t>
            </a:r>
            <a:r>
              <a:rPr lang="en-US" altLang="zh-CN" sz="1200" dirty="0">
                <a:solidFill>
                  <a:srgbClr val="990000"/>
                </a:solidFill>
              </a:rPr>
              <a:t> 20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 smtClean="0">
                <a:solidFill>
                  <a:srgbClr val="990000"/>
                </a:solidFill>
              </a:rPr>
              <a:t>vlan</a:t>
            </a:r>
            <a:r>
              <a:rPr lang="en-US" altLang="zh-CN" sz="1200" dirty="0">
                <a:solidFill>
                  <a:srgbClr val="990000"/>
                </a:solidFill>
              </a:rPr>
              <a:t>)#</a:t>
            </a:r>
            <a:r>
              <a:rPr lang="en-US" altLang="zh-CN" sz="1200" dirty="0" err="1">
                <a:solidFill>
                  <a:srgbClr val="990000"/>
                </a:solidFill>
              </a:rPr>
              <a:t>vlan</a:t>
            </a:r>
            <a:r>
              <a:rPr lang="en-US" altLang="zh-CN" sz="1200" dirty="0">
                <a:solidFill>
                  <a:srgbClr val="990000"/>
                </a:solidFill>
              </a:rPr>
              <a:t> 30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 smtClean="0">
                <a:solidFill>
                  <a:srgbClr val="990000"/>
                </a:solidFill>
              </a:rPr>
              <a:t>vlan</a:t>
            </a:r>
            <a:r>
              <a:rPr lang="en-US" altLang="zh-CN" sz="1200" dirty="0">
                <a:solidFill>
                  <a:srgbClr val="990000"/>
                </a:solidFill>
              </a:rPr>
              <a:t>)#</a:t>
            </a:r>
            <a:r>
              <a:rPr lang="en-US" altLang="zh-CN" sz="1200" dirty="0" err="1">
                <a:solidFill>
                  <a:srgbClr val="990000"/>
                </a:solidFill>
              </a:rPr>
              <a:t>vlan</a:t>
            </a:r>
            <a:r>
              <a:rPr lang="en-US" altLang="zh-CN" sz="1200" dirty="0">
                <a:solidFill>
                  <a:srgbClr val="990000"/>
                </a:solidFill>
              </a:rPr>
              <a:t> 40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 smtClean="0">
                <a:solidFill>
                  <a:srgbClr val="990000"/>
                </a:solidFill>
              </a:rPr>
              <a:t>vlan</a:t>
            </a:r>
            <a:r>
              <a:rPr lang="en-US" altLang="zh-CN" sz="1200" dirty="0">
                <a:solidFill>
                  <a:srgbClr val="990000"/>
                </a:solidFill>
              </a:rPr>
              <a:t>)#exit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)#interface </a:t>
            </a:r>
            <a:r>
              <a:rPr lang="en-US" altLang="zh-CN" sz="1200" dirty="0" err="1">
                <a:solidFill>
                  <a:srgbClr val="990000"/>
                </a:solidFill>
              </a:rPr>
              <a:t>vlan</a:t>
            </a:r>
            <a:r>
              <a:rPr lang="en-US" altLang="zh-CN" sz="1200" dirty="0">
                <a:solidFill>
                  <a:srgbClr val="990000"/>
                </a:solidFill>
              </a:rPr>
              <a:t> 40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-if)#</a:t>
            </a:r>
            <a:r>
              <a:rPr lang="en-US" altLang="zh-CN" sz="1200" dirty="0" err="1">
                <a:solidFill>
                  <a:srgbClr val="990000"/>
                </a:solidFill>
              </a:rPr>
              <a:t>ip</a:t>
            </a:r>
            <a:r>
              <a:rPr lang="en-US" altLang="zh-CN" sz="1200" dirty="0">
                <a:solidFill>
                  <a:srgbClr val="990000"/>
                </a:solidFill>
              </a:rPr>
              <a:t> address 192.168.40.1 255.255.255.0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-if)#no shutdown 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-if)#exit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)#interface </a:t>
            </a:r>
            <a:r>
              <a:rPr lang="en-US" altLang="zh-CN" sz="1200" dirty="0" err="1">
                <a:solidFill>
                  <a:srgbClr val="990000"/>
                </a:solidFill>
              </a:rPr>
              <a:t>vlan</a:t>
            </a:r>
            <a:r>
              <a:rPr lang="en-US" altLang="zh-CN" sz="1200" dirty="0">
                <a:solidFill>
                  <a:srgbClr val="990000"/>
                </a:solidFill>
              </a:rPr>
              <a:t> 20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-if)#</a:t>
            </a:r>
            <a:r>
              <a:rPr lang="en-US" altLang="zh-CN" sz="1200" dirty="0" err="1">
                <a:solidFill>
                  <a:srgbClr val="990000"/>
                </a:solidFill>
              </a:rPr>
              <a:t>ip</a:t>
            </a:r>
            <a:r>
              <a:rPr lang="en-US" altLang="zh-CN" sz="1200" dirty="0">
                <a:solidFill>
                  <a:srgbClr val="990000"/>
                </a:solidFill>
              </a:rPr>
              <a:t> address 192.168.20.1 255.255.255.0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-if)#no shutdown 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-if)#exit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)#interface </a:t>
            </a:r>
            <a:r>
              <a:rPr lang="en-US" altLang="zh-CN" sz="1200" dirty="0" err="1">
                <a:solidFill>
                  <a:srgbClr val="990000"/>
                </a:solidFill>
              </a:rPr>
              <a:t>vlan</a:t>
            </a:r>
            <a:r>
              <a:rPr lang="en-US" altLang="zh-CN" sz="1200" dirty="0">
                <a:solidFill>
                  <a:srgbClr val="990000"/>
                </a:solidFill>
              </a:rPr>
              <a:t> 30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-if)#</a:t>
            </a:r>
            <a:r>
              <a:rPr lang="en-US" altLang="zh-CN" sz="1200" dirty="0" err="1">
                <a:solidFill>
                  <a:srgbClr val="990000"/>
                </a:solidFill>
              </a:rPr>
              <a:t>ip</a:t>
            </a:r>
            <a:r>
              <a:rPr lang="en-US" altLang="zh-CN" sz="1200" dirty="0">
                <a:solidFill>
                  <a:srgbClr val="990000"/>
                </a:solidFill>
              </a:rPr>
              <a:t> address 192.168.30.1 255.255.255.0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-if)#no shutdown 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-if)#exit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)#interface f0/4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-if)#</a:t>
            </a:r>
            <a:r>
              <a:rPr lang="en-US" altLang="zh-CN" sz="1200" dirty="0" err="1">
                <a:solidFill>
                  <a:srgbClr val="990000"/>
                </a:solidFill>
              </a:rPr>
              <a:t>switchport</a:t>
            </a:r>
            <a:r>
              <a:rPr lang="en-US" altLang="zh-CN" sz="1200" dirty="0">
                <a:solidFill>
                  <a:srgbClr val="990000"/>
                </a:solidFill>
              </a:rPr>
              <a:t> trunk encapsulation dot1q </a:t>
            </a:r>
            <a:endParaRPr lang="zh-CN" altLang="zh-CN" sz="1200" dirty="0">
              <a:solidFill>
                <a:srgbClr val="990000"/>
              </a:solidFill>
            </a:endParaRPr>
          </a:p>
          <a:p>
            <a:endParaRPr lang="zh-CN" altLang="zh-CN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4644008" y="1087678"/>
            <a:ext cx="462967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990000"/>
                </a:solidFill>
              </a:rPr>
              <a:t>SW1</a:t>
            </a:r>
            <a:endParaRPr lang="en-US" altLang="zh-CN" sz="2400" dirty="0">
              <a:solidFill>
                <a:srgbClr val="990000"/>
              </a:solidFill>
            </a:endParaRPr>
          </a:p>
          <a:p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-if)#</a:t>
            </a:r>
            <a:r>
              <a:rPr lang="en-US" altLang="zh-CN" sz="1200" dirty="0" err="1">
                <a:solidFill>
                  <a:srgbClr val="990000"/>
                </a:solidFill>
              </a:rPr>
              <a:t>switchport</a:t>
            </a:r>
            <a:r>
              <a:rPr lang="en-US" altLang="zh-CN" sz="1200" dirty="0">
                <a:solidFill>
                  <a:srgbClr val="990000"/>
                </a:solidFill>
              </a:rPr>
              <a:t> access </a:t>
            </a:r>
            <a:r>
              <a:rPr lang="en-US" altLang="zh-CN" sz="1200" dirty="0" err="1">
                <a:solidFill>
                  <a:srgbClr val="990000"/>
                </a:solidFill>
              </a:rPr>
              <a:t>vlan</a:t>
            </a:r>
            <a:r>
              <a:rPr lang="en-US" altLang="zh-CN" sz="1200" dirty="0">
                <a:solidFill>
                  <a:srgbClr val="990000"/>
                </a:solidFill>
              </a:rPr>
              <a:t> 40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-if)#exit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)#interface </a:t>
            </a:r>
            <a:r>
              <a:rPr lang="en-US" altLang="zh-CN" sz="1200" dirty="0" smtClean="0">
                <a:solidFill>
                  <a:srgbClr val="990000"/>
                </a:solidFill>
              </a:rPr>
              <a:t>f0/3</a:t>
            </a:r>
          </a:p>
          <a:p>
            <a:r>
              <a:rPr lang="en-US" altLang="zh-CN" sz="12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)#interface f0/3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-if)#no </a:t>
            </a:r>
            <a:r>
              <a:rPr lang="en-US" altLang="zh-CN" sz="1200" dirty="0" err="1">
                <a:solidFill>
                  <a:srgbClr val="990000"/>
                </a:solidFill>
              </a:rPr>
              <a:t>switchport</a:t>
            </a:r>
            <a:r>
              <a:rPr lang="en-US" altLang="zh-CN" sz="1200" dirty="0">
                <a:solidFill>
                  <a:srgbClr val="990000"/>
                </a:solidFill>
              </a:rPr>
              <a:t> 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-if)#</a:t>
            </a:r>
            <a:r>
              <a:rPr lang="en-US" altLang="zh-CN" sz="1200" dirty="0" err="1">
                <a:solidFill>
                  <a:srgbClr val="990000"/>
                </a:solidFill>
              </a:rPr>
              <a:t>ip</a:t>
            </a:r>
            <a:r>
              <a:rPr lang="en-US" altLang="zh-CN" sz="1200" dirty="0">
                <a:solidFill>
                  <a:srgbClr val="990000"/>
                </a:solidFill>
              </a:rPr>
              <a:t> address 10.1.1.2 255.255.255.0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-if)#no shutdown  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-if)#exit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)#interface range f0/1-2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-if-range)#</a:t>
            </a:r>
            <a:r>
              <a:rPr lang="en-US" altLang="zh-CN" sz="1200" dirty="0" err="1">
                <a:solidFill>
                  <a:srgbClr val="990000"/>
                </a:solidFill>
              </a:rPr>
              <a:t>switchport</a:t>
            </a:r>
            <a:r>
              <a:rPr lang="en-US" altLang="zh-CN" sz="1200" dirty="0">
                <a:solidFill>
                  <a:srgbClr val="990000"/>
                </a:solidFill>
              </a:rPr>
              <a:t> trunk encapsulation dot1q 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-if-range)#</a:t>
            </a:r>
            <a:r>
              <a:rPr lang="en-US" altLang="zh-CN" sz="1200" dirty="0" err="1">
                <a:solidFill>
                  <a:srgbClr val="990000"/>
                </a:solidFill>
              </a:rPr>
              <a:t>switchport</a:t>
            </a:r>
            <a:r>
              <a:rPr lang="en-US" altLang="zh-CN" sz="1200" dirty="0">
                <a:solidFill>
                  <a:srgbClr val="990000"/>
                </a:solidFill>
              </a:rPr>
              <a:t> trunk allowed </a:t>
            </a:r>
            <a:r>
              <a:rPr lang="en-US" altLang="zh-CN" sz="1200" dirty="0" err="1">
                <a:solidFill>
                  <a:srgbClr val="990000"/>
                </a:solidFill>
              </a:rPr>
              <a:t>vlan</a:t>
            </a:r>
            <a:r>
              <a:rPr lang="en-US" altLang="zh-CN" sz="1200" dirty="0">
                <a:solidFill>
                  <a:srgbClr val="990000"/>
                </a:solidFill>
              </a:rPr>
              <a:t> all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-if-range)#channel-group 1 mode on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-if-range)#exit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)#</a:t>
            </a:r>
            <a:r>
              <a:rPr lang="en-US" altLang="zh-CN" sz="1200" dirty="0" err="1">
                <a:solidFill>
                  <a:srgbClr val="990000"/>
                </a:solidFill>
              </a:rPr>
              <a:t>ip</a:t>
            </a:r>
            <a:r>
              <a:rPr lang="en-US" altLang="zh-CN" sz="1200" dirty="0">
                <a:solidFill>
                  <a:srgbClr val="990000"/>
                </a:solidFill>
              </a:rPr>
              <a:t> routing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)#router </a:t>
            </a:r>
            <a:r>
              <a:rPr lang="en-US" altLang="zh-CN" sz="1200" dirty="0" err="1">
                <a:solidFill>
                  <a:srgbClr val="990000"/>
                </a:solidFill>
              </a:rPr>
              <a:t>ospf</a:t>
            </a:r>
            <a:r>
              <a:rPr lang="en-US" altLang="zh-CN" sz="1200" dirty="0">
                <a:solidFill>
                  <a:srgbClr val="990000"/>
                </a:solidFill>
              </a:rPr>
              <a:t> 1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-router)#network 10.1.1.0 0.0.0.255 area 0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-router)#network 192.168.20.0 0.0.0.255 area 0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-router)#network 192.168.30.0 0.0.0.255 area 0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-router)#network 192.168.40.0 0.0.0.255 area 0</a:t>
            </a:r>
            <a:endParaRPr lang="zh-CN" altLang="zh-CN" sz="1200" dirty="0">
              <a:solidFill>
                <a:srgbClr val="990000"/>
              </a:solidFill>
            </a:endParaRPr>
          </a:p>
          <a:p>
            <a:r>
              <a:rPr lang="en-US" altLang="zh-CN" sz="1200" dirty="0">
                <a:solidFill>
                  <a:srgbClr val="990000"/>
                </a:solidFill>
              </a:rPr>
              <a:t>Switch(</a:t>
            </a:r>
            <a:r>
              <a:rPr lang="en-US" altLang="zh-CN" sz="1200" dirty="0" err="1">
                <a:solidFill>
                  <a:srgbClr val="990000"/>
                </a:solidFill>
              </a:rPr>
              <a:t>config</a:t>
            </a:r>
            <a:r>
              <a:rPr lang="en-US" altLang="zh-CN" sz="1200" dirty="0">
                <a:solidFill>
                  <a:srgbClr val="990000"/>
                </a:solidFill>
              </a:rPr>
              <a:t>-router)#end</a:t>
            </a:r>
            <a:endParaRPr lang="zh-CN" altLang="zh-CN" sz="12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70279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53975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4800" dirty="0">
                <a:solidFill>
                  <a:srgbClr val="990000"/>
                </a:solidFill>
                <a:ea typeface="华文楷体" pitchFamily="2" charset="-122"/>
              </a:rPr>
              <a:t>实例</a:t>
            </a:r>
            <a:r>
              <a:rPr lang="en-US" altLang="zh-CN" sz="4800" dirty="0" smtClean="0">
                <a:solidFill>
                  <a:srgbClr val="990000"/>
                </a:solidFill>
                <a:ea typeface="华文楷体" pitchFamily="2" charset="-122"/>
              </a:rPr>
              <a:t>---3</a:t>
            </a:r>
            <a:r>
              <a:rPr lang="zh-CN" altLang="en-US" sz="4800" dirty="0" smtClean="0"/>
              <a:t> </a:t>
            </a:r>
            <a:endParaRPr lang="zh-CN" altLang="en-US" sz="4800" dirty="0">
              <a:solidFill>
                <a:srgbClr val="990000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616" y="2636912"/>
            <a:ext cx="6553200" cy="6971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1050" b="0" dirty="0" smtClean="0">
              <a:latin typeface="华文楷体" panose="02010600040101010101" pitchFamily="2" charset="-122"/>
            </a:endParaRPr>
          </a:p>
          <a:p>
            <a:pPr>
              <a:defRPr/>
            </a:pP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908720"/>
            <a:ext cx="9144000" cy="686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990000"/>
                </a:solidFill>
              </a:rPr>
              <a:t>SW2</a:t>
            </a:r>
          </a:p>
          <a:p>
            <a:r>
              <a:rPr lang="en-US" altLang="zh-CN" sz="2000" dirty="0">
                <a:solidFill>
                  <a:srgbClr val="990000"/>
                </a:solidFill>
              </a:rPr>
              <a:t>Switch&gt;enable 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 err="1">
                <a:solidFill>
                  <a:srgbClr val="990000"/>
                </a:solidFill>
              </a:rPr>
              <a:t>Switch#vlan</a:t>
            </a:r>
            <a:r>
              <a:rPr lang="en-US" altLang="zh-CN" sz="2000" dirty="0">
                <a:solidFill>
                  <a:srgbClr val="990000"/>
                </a:solidFill>
              </a:rPr>
              <a:t> database 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2000" dirty="0" err="1" smtClean="0">
                <a:solidFill>
                  <a:srgbClr val="990000"/>
                </a:solidFill>
              </a:rPr>
              <a:t>vlan</a:t>
            </a:r>
            <a:r>
              <a:rPr lang="en-US" altLang="zh-CN" sz="2000" dirty="0">
                <a:solidFill>
                  <a:srgbClr val="990000"/>
                </a:solidFill>
              </a:rPr>
              <a:t>)#</a:t>
            </a:r>
            <a:r>
              <a:rPr lang="en-US" altLang="zh-CN" sz="2000" dirty="0" err="1">
                <a:solidFill>
                  <a:srgbClr val="990000"/>
                </a:solidFill>
              </a:rPr>
              <a:t>vlan</a:t>
            </a:r>
            <a:r>
              <a:rPr lang="en-US" altLang="zh-CN" sz="2000" dirty="0">
                <a:solidFill>
                  <a:srgbClr val="990000"/>
                </a:solidFill>
              </a:rPr>
              <a:t> 20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2000" dirty="0" err="1" smtClean="0">
                <a:solidFill>
                  <a:srgbClr val="990000"/>
                </a:solidFill>
              </a:rPr>
              <a:t>vlan</a:t>
            </a:r>
            <a:r>
              <a:rPr lang="en-US" altLang="zh-CN" sz="2000" dirty="0">
                <a:solidFill>
                  <a:srgbClr val="990000"/>
                </a:solidFill>
              </a:rPr>
              <a:t>)#</a:t>
            </a:r>
            <a:r>
              <a:rPr lang="en-US" altLang="zh-CN" sz="2000" dirty="0" err="1">
                <a:solidFill>
                  <a:srgbClr val="990000"/>
                </a:solidFill>
              </a:rPr>
              <a:t>vlan</a:t>
            </a:r>
            <a:r>
              <a:rPr lang="en-US" altLang="zh-CN" sz="2000" dirty="0">
                <a:solidFill>
                  <a:srgbClr val="990000"/>
                </a:solidFill>
              </a:rPr>
              <a:t> 30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2000" dirty="0" err="1" smtClean="0">
                <a:solidFill>
                  <a:srgbClr val="990000"/>
                </a:solidFill>
              </a:rPr>
              <a:t>vlan</a:t>
            </a:r>
            <a:r>
              <a:rPr lang="en-US" altLang="zh-CN" sz="2000" dirty="0">
                <a:solidFill>
                  <a:srgbClr val="990000"/>
                </a:solidFill>
              </a:rPr>
              <a:t>)#</a:t>
            </a:r>
            <a:r>
              <a:rPr lang="en-US" altLang="zh-CN" sz="2000" dirty="0" smtClean="0">
                <a:solidFill>
                  <a:srgbClr val="990000"/>
                </a:solidFill>
              </a:rPr>
              <a:t>exit</a:t>
            </a:r>
          </a:p>
          <a:p>
            <a:r>
              <a:rPr lang="en-US" altLang="zh-CN" sz="2000" dirty="0">
                <a:solidFill>
                  <a:srgbClr val="990000"/>
                </a:solidFill>
              </a:rPr>
              <a:t>Switch(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)#interface range </a:t>
            </a:r>
            <a:r>
              <a:rPr lang="en-US" altLang="zh-CN" sz="2000" dirty="0" smtClean="0">
                <a:solidFill>
                  <a:srgbClr val="990000"/>
                </a:solidFill>
              </a:rPr>
              <a:t>f0/3-5,f0/10</a:t>
            </a:r>
          </a:p>
          <a:p>
            <a:r>
              <a:rPr lang="en-US" altLang="zh-CN" sz="2000" dirty="0">
                <a:solidFill>
                  <a:srgbClr val="990000"/>
                </a:solidFill>
              </a:rPr>
              <a:t>Switch(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-if-range)#</a:t>
            </a:r>
            <a:r>
              <a:rPr lang="en-US" altLang="zh-CN" sz="2000" dirty="0" err="1">
                <a:solidFill>
                  <a:srgbClr val="990000"/>
                </a:solidFill>
              </a:rPr>
              <a:t>switchport</a:t>
            </a:r>
            <a:r>
              <a:rPr lang="en-US" altLang="zh-CN" sz="2000" dirty="0">
                <a:solidFill>
                  <a:srgbClr val="990000"/>
                </a:solidFill>
              </a:rPr>
              <a:t> access </a:t>
            </a:r>
            <a:r>
              <a:rPr lang="en-US" altLang="zh-CN" sz="2000" dirty="0" err="1">
                <a:solidFill>
                  <a:srgbClr val="990000"/>
                </a:solidFill>
              </a:rPr>
              <a:t>vlan</a:t>
            </a:r>
            <a:r>
              <a:rPr lang="en-US" altLang="zh-CN" sz="2000" dirty="0">
                <a:solidFill>
                  <a:srgbClr val="990000"/>
                </a:solidFill>
              </a:rPr>
              <a:t> 20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Switch(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-if-range)#exit	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Switch(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)#interface range f0/6-9,f0/15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Switch(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-if-range)#</a:t>
            </a:r>
            <a:r>
              <a:rPr lang="en-US" altLang="zh-CN" sz="2000" dirty="0" err="1">
                <a:solidFill>
                  <a:srgbClr val="990000"/>
                </a:solidFill>
              </a:rPr>
              <a:t>switchport</a:t>
            </a:r>
            <a:r>
              <a:rPr lang="en-US" altLang="zh-CN" sz="2000" dirty="0">
                <a:solidFill>
                  <a:srgbClr val="990000"/>
                </a:solidFill>
              </a:rPr>
              <a:t> access </a:t>
            </a:r>
            <a:r>
              <a:rPr lang="en-US" altLang="zh-CN" sz="2000" dirty="0" err="1">
                <a:solidFill>
                  <a:srgbClr val="990000"/>
                </a:solidFill>
              </a:rPr>
              <a:t>vlan</a:t>
            </a:r>
            <a:r>
              <a:rPr lang="en-US" altLang="zh-CN" sz="2000" dirty="0">
                <a:solidFill>
                  <a:srgbClr val="990000"/>
                </a:solidFill>
              </a:rPr>
              <a:t> 30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Switch(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-if-range)#exit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Switch(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)#interface range f0/1-2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Switch(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-if-range)#</a:t>
            </a:r>
            <a:r>
              <a:rPr lang="en-US" altLang="zh-CN" sz="2000" dirty="0" err="1">
                <a:solidFill>
                  <a:srgbClr val="990000"/>
                </a:solidFill>
              </a:rPr>
              <a:t>switchport</a:t>
            </a:r>
            <a:r>
              <a:rPr lang="en-US" altLang="zh-CN" sz="2000" dirty="0">
                <a:solidFill>
                  <a:srgbClr val="990000"/>
                </a:solidFill>
              </a:rPr>
              <a:t> mode trunk 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Switch(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-if-range)#channel-group 1 mode on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Switch(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-if-range)#exit </a:t>
            </a:r>
            <a:endParaRPr lang="zh-CN" altLang="zh-CN" sz="2000" dirty="0">
              <a:solidFill>
                <a:srgbClr val="990000"/>
              </a:solidFill>
            </a:endParaRPr>
          </a:p>
          <a:p>
            <a:endParaRPr lang="zh-CN" altLang="zh-CN" sz="2000" dirty="0">
              <a:solidFill>
                <a:srgbClr val="990000"/>
              </a:solidFill>
            </a:endParaRPr>
          </a:p>
          <a:p>
            <a:endParaRPr lang="zh-CN" altLang="zh-CN" sz="1100" dirty="0"/>
          </a:p>
          <a:p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2641079657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53975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4800" dirty="0">
                <a:solidFill>
                  <a:srgbClr val="990000"/>
                </a:solidFill>
                <a:ea typeface="华文楷体" pitchFamily="2" charset="-122"/>
              </a:rPr>
              <a:t>实例</a:t>
            </a:r>
            <a:r>
              <a:rPr lang="en-US" altLang="zh-CN" sz="4800" dirty="0" smtClean="0">
                <a:solidFill>
                  <a:srgbClr val="990000"/>
                </a:solidFill>
                <a:ea typeface="华文楷体" pitchFamily="2" charset="-122"/>
              </a:rPr>
              <a:t>---3</a:t>
            </a:r>
            <a:endParaRPr lang="zh-CN" altLang="en-US" sz="4800" dirty="0">
              <a:solidFill>
                <a:srgbClr val="990000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1340768"/>
            <a:ext cx="7489304" cy="553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dirty="0" smtClean="0">
                <a:solidFill>
                  <a:srgbClr val="990000"/>
                </a:solidFill>
              </a:rPr>
              <a:t>Router1</a:t>
            </a: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Router1&gt;enable 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Router1#configure terminal 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Router1(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)#interface f0/1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Router1(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-if)#</a:t>
            </a:r>
            <a:r>
              <a:rPr lang="en-US" altLang="zh-CN" sz="2000" dirty="0" err="1">
                <a:solidFill>
                  <a:srgbClr val="990000"/>
                </a:solidFill>
              </a:rPr>
              <a:t>ip</a:t>
            </a:r>
            <a:r>
              <a:rPr lang="en-US" altLang="zh-CN" sz="2000" dirty="0">
                <a:solidFill>
                  <a:srgbClr val="990000"/>
                </a:solidFill>
              </a:rPr>
              <a:t> address 10.1.1.1 255.255.255.0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Router1(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-if)#no shutdown 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Router1(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-if)#exit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Router1(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)#interface f0/0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Router1(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-if)#</a:t>
            </a:r>
            <a:r>
              <a:rPr lang="en-US" altLang="zh-CN" sz="2000" dirty="0" err="1">
                <a:solidFill>
                  <a:srgbClr val="990000"/>
                </a:solidFill>
              </a:rPr>
              <a:t>ip</a:t>
            </a:r>
            <a:r>
              <a:rPr lang="en-US" altLang="zh-CN" sz="2000" dirty="0">
                <a:solidFill>
                  <a:srgbClr val="990000"/>
                </a:solidFill>
              </a:rPr>
              <a:t> address 192.168.1.1 255.255.255.0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Router1(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-if)#no shutdown 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Router1(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)#router </a:t>
            </a:r>
            <a:r>
              <a:rPr lang="en-US" altLang="zh-CN" sz="2000" dirty="0" err="1">
                <a:solidFill>
                  <a:srgbClr val="990000"/>
                </a:solidFill>
              </a:rPr>
              <a:t>ospf</a:t>
            </a:r>
            <a:r>
              <a:rPr lang="en-US" altLang="zh-CN" sz="2000" dirty="0">
                <a:solidFill>
                  <a:srgbClr val="990000"/>
                </a:solidFill>
              </a:rPr>
              <a:t> 1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Router1(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-router)#network 10.1.1.1 0.0.0.255 area 0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Router1(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-router)#network 192.168.1.0 0.0.0.255 area 0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Router1(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-router)#end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1800" dirty="0">
                <a:solidFill>
                  <a:srgbClr val="990000"/>
                </a:solidFill>
              </a:rPr>
              <a:t> </a:t>
            </a:r>
            <a:endParaRPr lang="zh-CN" altLang="zh-CN" sz="18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04650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53975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4800" dirty="0">
                <a:solidFill>
                  <a:srgbClr val="990000"/>
                </a:solidFill>
                <a:ea typeface="华文楷体" pitchFamily="2" charset="-122"/>
              </a:rPr>
              <a:t>实例</a:t>
            </a:r>
            <a:r>
              <a:rPr lang="en-US" altLang="zh-CN" sz="4800" dirty="0" smtClean="0">
                <a:solidFill>
                  <a:srgbClr val="990000"/>
                </a:solidFill>
                <a:ea typeface="华文楷体" pitchFamily="2" charset="-122"/>
              </a:rPr>
              <a:t>---3</a:t>
            </a:r>
            <a:endParaRPr lang="zh-CN" altLang="en-US" sz="4800" dirty="0">
              <a:solidFill>
                <a:srgbClr val="990000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04" y="1340767"/>
            <a:ext cx="432048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990000"/>
                </a:solidFill>
              </a:rPr>
              <a:t>Router 2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990000"/>
                </a:solidFill>
              </a:rPr>
              <a:t>Router&gt;enable 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 err="1">
                <a:solidFill>
                  <a:srgbClr val="990000"/>
                </a:solidFill>
              </a:rPr>
              <a:t>Router#configure</a:t>
            </a:r>
            <a:r>
              <a:rPr lang="en-US" altLang="zh-CN" sz="2000" dirty="0">
                <a:solidFill>
                  <a:srgbClr val="990000"/>
                </a:solidFill>
              </a:rPr>
              <a:t> terminal 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 smtClean="0">
                <a:solidFill>
                  <a:srgbClr val="990000"/>
                </a:solidFill>
              </a:rPr>
              <a:t>Router(</a:t>
            </a:r>
            <a:r>
              <a:rPr lang="en-US" altLang="zh-CN" sz="20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)#interface f0/0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Router(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-if)#</a:t>
            </a:r>
            <a:r>
              <a:rPr lang="en-US" altLang="zh-CN" sz="2000" dirty="0" err="1">
                <a:solidFill>
                  <a:srgbClr val="990000"/>
                </a:solidFill>
              </a:rPr>
              <a:t>ip</a:t>
            </a:r>
            <a:r>
              <a:rPr lang="en-US" altLang="zh-CN" sz="2000" dirty="0">
                <a:solidFill>
                  <a:srgbClr val="990000"/>
                </a:solidFill>
              </a:rPr>
              <a:t> address 192.168.1.2 255.255.255.0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Router(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-if)#no shutdown 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Router(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-if)#exit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Router(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)#interface f0/1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Router(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-if)#</a:t>
            </a:r>
            <a:r>
              <a:rPr lang="en-US" altLang="zh-CN" sz="2000" dirty="0" err="1">
                <a:solidFill>
                  <a:srgbClr val="990000"/>
                </a:solidFill>
              </a:rPr>
              <a:t>ip</a:t>
            </a:r>
            <a:r>
              <a:rPr lang="en-US" altLang="zh-CN" sz="2000" dirty="0">
                <a:solidFill>
                  <a:srgbClr val="990000"/>
                </a:solidFill>
              </a:rPr>
              <a:t> address 172.16.1.1 255.255.255.0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Router(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-if)#no shutdown 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Router(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-if)#</a:t>
            </a:r>
            <a:r>
              <a:rPr lang="en-US" altLang="zh-CN" sz="2000" dirty="0" smtClean="0">
                <a:solidFill>
                  <a:srgbClr val="990000"/>
                </a:solidFill>
              </a:rPr>
              <a:t>exit</a:t>
            </a:r>
          </a:p>
          <a:p>
            <a:r>
              <a:rPr lang="en-US" altLang="zh-CN" sz="2000" dirty="0">
                <a:solidFill>
                  <a:srgbClr val="990000"/>
                </a:solidFill>
              </a:rPr>
              <a:t>Router(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)#router </a:t>
            </a:r>
            <a:r>
              <a:rPr lang="en-US" altLang="zh-CN" sz="2000" dirty="0" err="1">
                <a:solidFill>
                  <a:srgbClr val="990000"/>
                </a:solidFill>
              </a:rPr>
              <a:t>ospf</a:t>
            </a:r>
            <a:r>
              <a:rPr lang="en-US" altLang="zh-CN" sz="2000" dirty="0">
                <a:solidFill>
                  <a:srgbClr val="990000"/>
                </a:solidFill>
              </a:rPr>
              <a:t> 1</a:t>
            </a:r>
            <a:endParaRPr lang="zh-CN" altLang="zh-CN" sz="2000" dirty="0">
              <a:solidFill>
                <a:srgbClr val="990000"/>
              </a:solidFill>
            </a:endParaRPr>
          </a:p>
          <a:p>
            <a:endParaRPr lang="zh-CN" altLang="zh-CN" sz="2000" dirty="0"/>
          </a:p>
        </p:txBody>
      </p:sp>
      <p:sp>
        <p:nvSpPr>
          <p:cNvPr id="4" name="矩形 3"/>
          <p:cNvSpPr/>
          <p:nvPr/>
        </p:nvSpPr>
        <p:spPr>
          <a:xfrm>
            <a:off x="4838179" y="1193033"/>
            <a:ext cx="4320480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990000"/>
                </a:solidFill>
              </a:rPr>
              <a:t>Router 2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990000"/>
                </a:solidFill>
              </a:rPr>
              <a:t>Router(</a:t>
            </a:r>
            <a:r>
              <a:rPr lang="en-US" altLang="zh-CN" sz="20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2000" dirty="0" smtClean="0">
                <a:solidFill>
                  <a:srgbClr val="990000"/>
                </a:solidFill>
              </a:rPr>
              <a:t>-router</a:t>
            </a:r>
            <a:r>
              <a:rPr lang="en-US" altLang="zh-CN" sz="2000" dirty="0">
                <a:solidFill>
                  <a:srgbClr val="990000"/>
                </a:solidFill>
              </a:rPr>
              <a:t>)#network 192.168.1.0 0.0.0.255 area 0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Router(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-router)#network 172.16.1.0 0.0.0.255 area 0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Router(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-router)#</a:t>
            </a:r>
            <a:r>
              <a:rPr lang="en-US" altLang="zh-CN" sz="2000" dirty="0" smtClean="0">
                <a:solidFill>
                  <a:srgbClr val="990000"/>
                </a:solidFill>
              </a:rPr>
              <a:t>end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zh-CN" altLang="zh-CN" sz="1800" dirty="0">
                <a:solidFill>
                  <a:srgbClr val="00B050"/>
                </a:solidFill>
                <a:ea typeface="华文楷体" pitchFamily="2" charset="-122"/>
              </a:rPr>
              <a:t>设置远程登录密文密码：</a:t>
            </a:r>
          </a:p>
          <a:p>
            <a:r>
              <a:rPr lang="en-US" altLang="zh-CN" sz="2000" dirty="0">
                <a:solidFill>
                  <a:srgbClr val="990000"/>
                </a:solidFill>
              </a:rPr>
              <a:t>Router(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)#enable secret 123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Router(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)#line </a:t>
            </a:r>
            <a:r>
              <a:rPr lang="en-US" altLang="zh-CN" sz="2000" dirty="0" err="1">
                <a:solidFill>
                  <a:srgbClr val="990000"/>
                </a:solidFill>
              </a:rPr>
              <a:t>vty</a:t>
            </a:r>
            <a:r>
              <a:rPr lang="en-US" altLang="zh-CN" sz="2000" dirty="0">
                <a:solidFill>
                  <a:srgbClr val="990000"/>
                </a:solidFill>
              </a:rPr>
              <a:t> 0 4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Router(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-line)#password 123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Router(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-line)#login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Router(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-line)#line console 0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Router(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-line)#password 123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Router(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-line)#login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2000" dirty="0">
                <a:solidFill>
                  <a:srgbClr val="990000"/>
                </a:solidFill>
              </a:rPr>
              <a:t>Router(</a:t>
            </a:r>
            <a:r>
              <a:rPr lang="en-US" altLang="zh-CN" sz="2000" dirty="0" err="1">
                <a:solidFill>
                  <a:srgbClr val="990000"/>
                </a:solidFill>
              </a:rPr>
              <a:t>config</a:t>
            </a:r>
            <a:r>
              <a:rPr lang="en-US" altLang="zh-CN" sz="2000" dirty="0">
                <a:solidFill>
                  <a:srgbClr val="990000"/>
                </a:solidFill>
              </a:rPr>
              <a:t>-line)#exit</a:t>
            </a:r>
            <a:endParaRPr lang="zh-CN" altLang="zh-CN" sz="2000" dirty="0">
              <a:solidFill>
                <a:srgbClr val="990000"/>
              </a:solidFill>
            </a:endParaRPr>
          </a:p>
          <a:p>
            <a:r>
              <a:rPr lang="en-US" altLang="zh-CN" sz="1800" dirty="0">
                <a:solidFill>
                  <a:srgbClr val="990000"/>
                </a:solidFill>
              </a:rPr>
              <a:t> </a:t>
            </a:r>
            <a:endParaRPr lang="zh-CN" altLang="zh-CN" sz="18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538005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8795" y="-12157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4800" dirty="0" smtClean="0">
                <a:solidFill>
                  <a:srgbClr val="990000"/>
                </a:solidFill>
                <a:ea typeface="华文楷体" pitchFamily="2" charset="-122"/>
              </a:rPr>
              <a:t>实例</a:t>
            </a:r>
            <a:r>
              <a:rPr lang="en-US" altLang="zh-CN" sz="4800" dirty="0" smtClean="0">
                <a:solidFill>
                  <a:srgbClr val="990000"/>
                </a:solidFill>
                <a:ea typeface="华文楷体" pitchFamily="2" charset="-122"/>
              </a:rPr>
              <a:t>---1</a:t>
            </a:r>
            <a:r>
              <a:rPr lang="zh-CN" altLang="en-US" sz="4800" dirty="0" smtClean="0"/>
              <a:t> </a:t>
            </a:r>
            <a:endParaRPr lang="zh-CN" altLang="en-US" sz="4800" dirty="0">
              <a:solidFill>
                <a:srgbClr val="990000"/>
              </a:solidFill>
              <a:latin typeface="Arial" charset="0"/>
              <a:ea typeface="华文楷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5850"/>
            <a:ext cx="9144000" cy="5772150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5" descr="b_7AC27DB117713AA7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825" y="1700213"/>
            <a:ext cx="489585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WordArt 6"/>
          <p:cNvSpPr>
            <a:spLocks noChangeArrowheads="1" noChangeShapeType="1" noTextEdit="1"/>
          </p:cNvSpPr>
          <p:nvPr/>
        </p:nvSpPr>
        <p:spPr bwMode="auto">
          <a:xfrm>
            <a:off x="5580063" y="2636838"/>
            <a:ext cx="3240087" cy="16573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spc="72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宋体"/>
                <a:ea typeface="宋体"/>
              </a:rPr>
              <a:t>谢谢！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1029" y="1340768"/>
            <a:ext cx="8424167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8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该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图是某单位采用两台三层交换机和一台路由器作为核心，使用</a:t>
            </a:r>
            <a:r>
              <a:rPr lang="en-US" altLang="zh-CN" sz="1800" dirty="0" err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Vlan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划分部门，一台路由器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Router1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负责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PAT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。其中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PC1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PC3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属于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Vlan10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PC0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PC2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属于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Vlan20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）在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S3640A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S3640B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上创建</a:t>
            </a:r>
            <a:r>
              <a:rPr lang="en-US" altLang="zh-CN" sz="1800" dirty="0" err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Vlan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，将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PC1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PC3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加入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Vlan10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，将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PC0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PC2</a:t>
            </a:r>
            <a:r>
              <a:rPr lang="zh-CN" altLang="en-US" sz="18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加入   </a:t>
            </a:r>
            <a:r>
              <a:rPr lang="en-US" altLang="zh-CN" sz="18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Vlan20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，并配置两台交换机之间的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Trunk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链路。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）在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S3640A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S3640B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上为</a:t>
            </a:r>
            <a:r>
              <a:rPr lang="en-US" altLang="zh-CN" sz="1800" dirty="0" err="1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Vlan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配置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地址。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）在交换机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S3640B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上实现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Vlan10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Vlan20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的通信。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）在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S3640B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F0/10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上升级三层接口，并配置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和静态路由，在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S1700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上配置静态路由，实现内网互通。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5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）在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S1700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上配置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PAT,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使内网能够通过转换访问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Internet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PC5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18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1800" dirty="0" smtClean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defRPr/>
            </a:pPr>
            <a:endParaRPr lang="en-US" altLang="zh-CN" sz="1800" dirty="0" smtClean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0" name="Rectangle 2"/>
          <p:cNvSpPr>
            <a:spLocks noChangeArrowheads="1"/>
          </p:cNvSpPr>
          <p:nvPr/>
        </p:nvSpPr>
        <p:spPr bwMode="auto">
          <a:xfrm>
            <a:off x="338795" y="-12157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4800" dirty="0" smtClean="0">
                <a:solidFill>
                  <a:srgbClr val="990000"/>
                </a:solidFill>
                <a:ea typeface="华文楷体" pitchFamily="2" charset="-122"/>
              </a:rPr>
              <a:t>实例</a:t>
            </a:r>
            <a:r>
              <a:rPr lang="en-US" altLang="zh-CN" sz="4800" dirty="0" smtClean="0">
                <a:solidFill>
                  <a:srgbClr val="990000"/>
                </a:solidFill>
                <a:ea typeface="华文楷体" pitchFamily="2" charset="-122"/>
              </a:rPr>
              <a:t>---1</a:t>
            </a:r>
            <a:r>
              <a:rPr lang="zh-CN" altLang="en-US" sz="4800" dirty="0" smtClean="0"/>
              <a:t> </a:t>
            </a:r>
            <a:endParaRPr lang="zh-CN" altLang="en-US" sz="4800" dirty="0">
              <a:solidFill>
                <a:srgbClr val="990000"/>
              </a:solidFill>
              <a:latin typeface="Arial" charset="0"/>
              <a:ea typeface="华文楷体" pitchFamily="2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53975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4800" dirty="0" smtClean="0">
                <a:solidFill>
                  <a:srgbClr val="990000"/>
                </a:solidFill>
                <a:ea typeface="华文楷体" pitchFamily="2" charset="-122"/>
              </a:rPr>
              <a:t>实例</a:t>
            </a:r>
            <a:r>
              <a:rPr lang="en-US" altLang="zh-CN" sz="4800" dirty="0" smtClean="0">
                <a:solidFill>
                  <a:srgbClr val="990000"/>
                </a:solidFill>
                <a:ea typeface="华文楷体" pitchFamily="2" charset="-122"/>
              </a:rPr>
              <a:t>---1</a:t>
            </a:r>
            <a:r>
              <a:rPr lang="zh-CN" altLang="en-US" sz="4800" dirty="0" smtClean="0"/>
              <a:t> </a:t>
            </a:r>
            <a:endParaRPr lang="zh-CN" altLang="en-US" sz="4800" dirty="0">
              <a:solidFill>
                <a:srgbClr val="990000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616" y="2636912"/>
            <a:ext cx="6553200" cy="6971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1050" b="0" dirty="0" smtClean="0">
              <a:latin typeface="华文楷体" panose="02010600040101010101" pitchFamily="2" charset="-122"/>
            </a:endParaRPr>
          </a:p>
          <a:p>
            <a:pPr>
              <a:defRPr/>
            </a:pP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346" y="1013918"/>
            <a:ext cx="468052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990000"/>
                </a:solidFill>
              </a:rPr>
              <a:t>3640A</a:t>
            </a:r>
          </a:p>
          <a:p>
            <a:r>
              <a:rPr lang="en-US" altLang="zh-CN" sz="1600" dirty="0" err="1" smtClean="0">
                <a:solidFill>
                  <a:srgbClr val="990000"/>
                </a:solidFill>
              </a:rPr>
              <a:t>Switch#configure</a:t>
            </a:r>
            <a:r>
              <a:rPr lang="en-US" altLang="zh-CN" sz="1600" dirty="0" smtClean="0">
                <a:solidFill>
                  <a:srgbClr val="990000"/>
                </a:solidFill>
              </a:rPr>
              <a:t> terminal 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Enter configuration commands, one per line.  End with CNTL/Z.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)#interface f0/10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-if)#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switchport</a:t>
            </a:r>
            <a:r>
              <a:rPr lang="en-US" altLang="zh-CN" sz="1600" dirty="0" smtClean="0">
                <a:solidFill>
                  <a:srgbClr val="990000"/>
                </a:solidFill>
              </a:rPr>
              <a:t> mode trunk 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-if)#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switchport</a:t>
            </a:r>
            <a:r>
              <a:rPr lang="en-US" altLang="zh-CN" sz="1600" dirty="0" smtClean="0">
                <a:solidFill>
                  <a:srgbClr val="990000"/>
                </a:solidFill>
              </a:rPr>
              <a:t> trunk encapsulation dot1q 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-if)#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switchport</a:t>
            </a:r>
            <a:r>
              <a:rPr lang="en-US" altLang="zh-CN" sz="1600" dirty="0" smtClean="0">
                <a:solidFill>
                  <a:srgbClr val="990000"/>
                </a:solidFill>
              </a:rPr>
              <a:t> mode trunk 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-if)#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switchport</a:t>
            </a:r>
            <a:r>
              <a:rPr lang="en-US" altLang="zh-CN" sz="1600" dirty="0" smtClean="0">
                <a:solidFill>
                  <a:srgbClr val="990000"/>
                </a:solidFill>
              </a:rPr>
              <a:t> trunk allowed 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vlan</a:t>
            </a:r>
            <a:r>
              <a:rPr lang="en-US" altLang="zh-CN" sz="1600" dirty="0" smtClean="0">
                <a:solidFill>
                  <a:srgbClr val="990000"/>
                </a:solidFill>
              </a:rPr>
              <a:t> all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-if)#exit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err="1" smtClean="0">
                <a:solidFill>
                  <a:srgbClr val="990000"/>
                </a:solidFill>
              </a:rPr>
              <a:t>Switch#vlan</a:t>
            </a:r>
            <a:r>
              <a:rPr lang="en-US" altLang="zh-CN" sz="1600" dirty="0" smtClean="0">
                <a:solidFill>
                  <a:srgbClr val="990000"/>
                </a:solidFill>
              </a:rPr>
              <a:t> database 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vlan</a:t>
            </a:r>
            <a:r>
              <a:rPr lang="en-US" altLang="zh-CN" sz="1600" dirty="0" smtClean="0">
                <a:solidFill>
                  <a:srgbClr val="990000"/>
                </a:solidFill>
              </a:rPr>
              <a:t>)#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vlan</a:t>
            </a:r>
            <a:r>
              <a:rPr lang="en-US" altLang="zh-CN" sz="1600" dirty="0" smtClean="0">
                <a:solidFill>
                  <a:srgbClr val="990000"/>
                </a:solidFill>
              </a:rPr>
              <a:t> 10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VLAN 10 added: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    Name: VLAN0010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vlan</a:t>
            </a:r>
            <a:r>
              <a:rPr lang="en-US" altLang="zh-CN" sz="1600" dirty="0" smtClean="0">
                <a:solidFill>
                  <a:srgbClr val="990000"/>
                </a:solidFill>
              </a:rPr>
              <a:t>)#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vlan</a:t>
            </a:r>
            <a:r>
              <a:rPr lang="en-US" altLang="zh-CN" sz="1600" dirty="0" smtClean="0">
                <a:solidFill>
                  <a:srgbClr val="990000"/>
                </a:solidFill>
              </a:rPr>
              <a:t> 20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VLAN 20 added: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    Name: VLAN0020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vlan</a:t>
            </a:r>
            <a:r>
              <a:rPr lang="en-US" altLang="zh-CN" sz="1600" dirty="0" smtClean="0">
                <a:solidFill>
                  <a:srgbClr val="990000"/>
                </a:solidFill>
              </a:rPr>
              <a:t>)#exit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endParaRPr lang="zh-CN" altLang="en-US" sz="900" dirty="0"/>
          </a:p>
        </p:txBody>
      </p:sp>
      <p:sp>
        <p:nvSpPr>
          <p:cNvPr id="6" name="文本框 5"/>
          <p:cNvSpPr txBox="1"/>
          <p:nvPr/>
        </p:nvSpPr>
        <p:spPr>
          <a:xfrm>
            <a:off x="4766866" y="1043672"/>
            <a:ext cx="437713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990000"/>
                </a:solidFill>
              </a:rPr>
              <a:t>3640A</a:t>
            </a:r>
          </a:p>
          <a:p>
            <a:r>
              <a:rPr lang="en-US" altLang="zh-CN" sz="1600" dirty="0" err="1" smtClean="0">
                <a:solidFill>
                  <a:srgbClr val="990000"/>
                </a:solidFill>
              </a:rPr>
              <a:t>Switch#configure</a:t>
            </a:r>
            <a:r>
              <a:rPr lang="en-US" altLang="zh-CN" sz="1600" dirty="0" smtClean="0">
                <a:solidFill>
                  <a:srgbClr val="990000"/>
                </a:solidFill>
              </a:rPr>
              <a:t> terminal 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Enter configuration commands, one per line.  End with CNTL/Z.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)#interface f0/1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-if)#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switchport</a:t>
            </a:r>
            <a:r>
              <a:rPr lang="en-US" altLang="zh-CN" sz="1600" dirty="0" smtClean="0">
                <a:solidFill>
                  <a:srgbClr val="990000"/>
                </a:solidFill>
              </a:rPr>
              <a:t> access 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vlan</a:t>
            </a:r>
            <a:r>
              <a:rPr lang="en-US" altLang="zh-CN" sz="1600" dirty="0" smtClean="0">
                <a:solidFill>
                  <a:srgbClr val="990000"/>
                </a:solidFill>
              </a:rPr>
              <a:t> 10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-if)#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exi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)#interface f0/2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-if)#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switchport</a:t>
            </a:r>
            <a:r>
              <a:rPr lang="en-US" altLang="zh-CN" sz="1600" dirty="0" smtClean="0">
                <a:solidFill>
                  <a:srgbClr val="990000"/>
                </a:solidFill>
              </a:rPr>
              <a:t> access 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vlan</a:t>
            </a:r>
            <a:r>
              <a:rPr lang="en-US" altLang="zh-CN" sz="1600" dirty="0" smtClean="0">
                <a:solidFill>
                  <a:srgbClr val="990000"/>
                </a:solidFill>
              </a:rPr>
              <a:t> 20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-if)#exit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)#interface 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vlan</a:t>
            </a:r>
            <a:r>
              <a:rPr lang="en-US" altLang="zh-CN" sz="1600" dirty="0" smtClean="0">
                <a:solidFill>
                  <a:srgbClr val="990000"/>
                </a:solidFill>
              </a:rPr>
              <a:t> 10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-if)#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ip</a:t>
            </a:r>
            <a:r>
              <a:rPr lang="en-US" altLang="zh-CN" sz="1600" dirty="0" smtClean="0">
                <a:solidFill>
                  <a:srgbClr val="990000"/>
                </a:solidFill>
              </a:rPr>
              <a:t> address 172.18.10.100 255.255.255.0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-if)#no shutdown 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-if)#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exi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)#interface 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vlan</a:t>
            </a:r>
            <a:r>
              <a:rPr lang="en-US" altLang="zh-CN" sz="1600" dirty="0" smtClean="0">
                <a:solidFill>
                  <a:srgbClr val="990000"/>
                </a:solidFill>
              </a:rPr>
              <a:t> 20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-if)#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ip</a:t>
            </a:r>
            <a:r>
              <a:rPr lang="en-US" altLang="zh-CN" sz="1600" dirty="0" smtClean="0">
                <a:solidFill>
                  <a:srgbClr val="990000"/>
                </a:solidFill>
              </a:rPr>
              <a:t> address 172.19.20.100 255.255.255.0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-if)#no shutdown 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-if)#exit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endParaRPr lang="zh-CN" altLang="en-US" sz="900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53975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4800" dirty="0">
                <a:solidFill>
                  <a:srgbClr val="990000"/>
                </a:solidFill>
                <a:ea typeface="华文楷体" pitchFamily="2" charset="-122"/>
              </a:rPr>
              <a:t>实例</a:t>
            </a:r>
            <a:r>
              <a:rPr lang="en-US" altLang="zh-CN" sz="4800" dirty="0">
                <a:solidFill>
                  <a:srgbClr val="990000"/>
                </a:solidFill>
                <a:ea typeface="华文楷体" pitchFamily="2" charset="-122"/>
              </a:rPr>
              <a:t>---1</a:t>
            </a:r>
            <a:r>
              <a:rPr lang="zh-CN" altLang="en-US" sz="4800" dirty="0"/>
              <a:t> </a:t>
            </a:r>
            <a:endParaRPr lang="zh-CN" altLang="en-US" sz="4800" dirty="0">
              <a:solidFill>
                <a:srgbClr val="990000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346" y="1013918"/>
            <a:ext cx="4680520" cy="537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990000"/>
                </a:solidFill>
              </a:rPr>
              <a:t>3640B</a:t>
            </a: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)#interface f0/10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-if)#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switchport</a:t>
            </a:r>
            <a:r>
              <a:rPr lang="en-US" altLang="zh-CN" sz="1600" dirty="0" smtClean="0">
                <a:solidFill>
                  <a:srgbClr val="990000"/>
                </a:solidFill>
              </a:rPr>
              <a:t> trunk encapsulation dot1q 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-if)#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switchport</a:t>
            </a:r>
            <a:r>
              <a:rPr lang="en-US" altLang="zh-CN" sz="1600" dirty="0" smtClean="0">
                <a:solidFill>
                  <a:srgbClr val="990000"/>
                </a:solidFill>
              </a:rPr>
              <a:t> mode trunk 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-if)#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switchport</a:t>
            </a:r>
            <a:r>
              <a:rPr lang="en-US" altLang="zh-CN" sz="1600" dirty="0" smtClean="0">
                <a:solidFill>
                  <a:srgbClr val="990000"/>
                </a:solidFill>
              </a:rPr>
              <a:t> trunk allowed 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vlan</a:t>
            </a:r>
            <a:r>
              <a:rPr lang="en-US" altLang="zh-CN" sz="1600" dirty="0" smtClean="0">
                <a:solidFill>
                  <a:srgbClr val="990000"/>
                </a:solidFill>
              </a:rPr>
              <a:t> all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err="1">
                <a:solidFill>
                  <a:srgbClr val="990000"/>
                </a:solidFill>
              </a:rPr>
              <a:t>Switch#vlan</a:t>
            </a:r>
            <a:r>
              <a:rPr lang="en-US" altLang="zh-CN" sz="1600" dirty="0">
                <a:solidFill>
                  <a:srgbClr val="990000"/>
                </a:solidFill>
              </a:rPr>
              <a:t> database 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vlan</a:t>
            </a:r>
            <a:r>
              <a:rPr lang="en-US" altLang="zh-CN" sz="1600" dirty="0">
                <a:solidFill>
                  <a:srgbClr val="990000"/>
                </a:solidFill>
              </a:rPr>
              <a:t>)#</a:t>
            </a:r>
            <a:r>
              <a:rPr lang="en-US" altLang="zh-CN" sz="1600" dirty="0" err="1">
                <a:solidFill>
                  <a:srgbClr val="990000"/>
                </a:solidFill>
              </a:rPr>
              <a:t>vlan</a:t>
            </a:r>
            <a:r>
              <a:rPr lang="en-US" altLang="zh-CN" sz="1600" dirty="0">
                <a:solidFill>
                  <a:srgbClr val="990000"/>
                </a:solidFill>
              </a:rPr>
              <a:t> 10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vlan</a:t>
            </a:r>
            <a:r>
              <a:rPr lang="en-US" altLang="zh-CN" sz="1600" dirty="0">
                <a:solidFill>
                  <a:srgbClr val="990000"/>
                </a:solidFill>
              </a:rPr>
              <a:t>)#</a:t>
            </a:r>
            <a:r>
              <a:rPr lang="en-US" altLang="zh-CN" sz="1600" dirty="0" err="1">
                <a:solidFill>
                  <a:srgbClr val="990000"/>
                </a:solidFill>
              </a:rPr>
              <a:t>vlan</a:t>
            </a:r>
            <a:r>
              <a:rPr lang="en-US" altLang="zh-CN" sz="1600" dirty="0">
                <a:solidFill>
                  <a:srgbClr val="990000"/>
                </a:solidFill>
              </a:rPr>
              <a:t> 20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vlan</a:t>
            </a:r>
            <a:r>
              <a:rPr lang="en-US" altLang="zh-CN" sz="1600" dirty="0">
                <a:solidFill>
                  <a:srgbClr val="990000"/>
                </a:solidFill>
              </a:rPr>
              <a:t>)#</a:t>
            </a:r>
            <a:r>
              <a:rPr lang="en-US" altLang="zh-CN" sz="1600" dirty="0" smtClean="0">
                <a:solidFill>
                  <a:srgbClr val="990000"/>
                </a:solidFill>
              </a:rPr>
              <a:t>exit</a:t>
            </a: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)#interface f0/1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-if)#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switchport</a:t>
            </a:r>
            <a:r>
              <a:rPr lang="en-US" altLang="zh-CN" sz="1600" dirty="0" smtClean="0">
                <a:solidFill>
                  <a:srgbClr val="990000"/>
                </a:solidFill>
              </a:rPr>
              <a:t> access 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vlan</a:t>
            </a:r>
            <a:r>
              <a:rPr lang="en-US" altLang="zh-CN" sz="1600" dirty="0" smtClean="0">
                <a:solidFill>
                  <a:srgbClr val="990000"/>
                </a:solidFill>
              </a:rPr>
              <a:t> 10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-if)#exit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)#interface f0/2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-if)#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switchport</a:t>
            </a:r>
            <a:r>
              <a:rPr lang="en-US" altLang="zh-CN" sz="1600" dirty="0" smtClean="0">
                <a:solidFill>
                  <a:srgbClr val="990000"/>
                </a:solidFill>
              </a:rPr>
              <a:t> access 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vlan</a:t>
            </a:r>
            <a:r>
              <a:rPr lang="en-US" altLang="zh-CN" sz="1600" dirty="0" smtClean="0">
                <a:solidFill>
                  <a:srgbClr val="990000"/>
                </a:solidFill>
              </a:rPr>
              <a:t> 20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-if)#exit </a:t>
            </a:r>
          </a:p>
          <a:p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)#interface </a:t>
            </a:r>
            <a:r>
              <a:rPr lang="en-US" altLang="zh-CN" sz="1600" dirty="0" err="1">
                <a:solidFill>
                  <a:srgbClr val="990000"/>
                </a:solidFill>
              </a:rPr>
              <a:t>vlan</a:t>
            </a:r>
            <a:r>
              <a:rPr lang="en-US" altLang="zh-CN" sz="1600" dirty="0">
                <a:solidFill>
                  <a:srgbClr val="990000"/>
                </a:solidFill>
              </a:rPr>
              <a:t> 10</a:t>
            </a:r>
            <a:endParaRPr lang="zh-CN" altLang="zh-CN" sz="1600" dirty="0">
              <a:solidFill>
                <a:srgbClr val="990000"/>
              </a:solidFill>
            </a:endParaRPr>
          </a:p>
          <a:p>
            <a:endParaRPr lang="zh-CN" altLang="zh-CN" sz="1600" dirty="0" smtClean="0">
              <a:solidFill>
                <a:srgbClr val="99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66866" y="1043672"/>
            <a:ext cx="4377134" cy="541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990000"/>
                </a:solidFill>
              </a:rPr>
              <a:t>3640B</a:t>
            </a:r>
          </a:p>
          <a:p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</a:t>
            </a:r>
            <a:r>
              <a:rPr lang="en-US" altLang="zh-CN" sz="1600" dirty="0" err="1">
                <a:solidFill>
                  <a:srgbClr val="990000"/>
                </a:solidFill>
              </a:rPr>
              <a:t>ip</a:t>
            </a:r>
            <a:r>
              <a:rPr lang="en-US" altLang="zh-CN" sz="1600" dirty="0">
                <a:solidFill>
                  <a:srgbClr val="990000"/>
                </a:solidFill>
              </a:rPr>
              <a:t> address 172.18.10.100 </a:t>
            </a:r>
            <a:r>
              <a:rPr lang="en-US" altLang="zh-CN" sz="1600" dirty="0" smtClean="0">
                <a:solidFill>
                  <a:srgbClr val="990000"/>
                </a:solidFill>
              </a:rPr>
              <a:t>255.255.255.0</a:t>
            </a: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-if</a:t>
            </a:r>
            <a:r>
              <a:rPr lang="en-US" altLang="zh-CN" sz="1600" dirty="0">
                <a:solidFill>
                  <a:srgbClr val="990000"/>
                </a:solidFill>
              </a:rPr>
              <a:t>)#no shutdown </a:t>
            </a:r>
            <a:endParaRPr lang="en-US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-if</a:t>
            </a:r>
            <a:r>
              <a:rPr lang="en-US" altLang="zh-CN" sz="1600" dirty="0">
                <a:solidFill>
                  <a:srgbClr val="990000"/>
                </a:solidFill>
              </a:rPr>
              <a:t>)#exit 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)#interface </a:t>
            </a:r>
            <a:r>
              <a:rPr lang="en-US" altLang="zh-CN" sz="1600" dirty="0" err="1">
                <a:solidFill>
                  <a:srgbClr val="990000"/>
                </a:solidFill>
              </a:rPr>
              <a:t>vlan</a:t>
            </a:r>
            <a:r>
              <a:rPr lang="en-US" altLang="zh-CN" sz="1600" dirty="0">
                <a:solidFill>
                  <a:srgbClr val="990000"/>
                </a:solidFill>
              </a:rPr>
              <a:t> </a:t>
            </a:r>
            <a:r>
              <a:rPr lang="en-US" altLang="zh-CN" sz="1600" dirty="0" smtClean="0">
                <a:solidFill>
                  <a:srgbClr val="990000"/>
                </a:solidFill>
              </a:rPr>
              <a:t>20</a:t>
            </a: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-if)#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ip</a:t>
            </a:r>
            <a:r>
              <a:rPr lang="en-US" altLang="zh-CN" sz="1600" dirty="0" smtClean="0">
                <a:solidFill>
                  <a:srgbClr val="990000"/>
                </a:solidFill>
              </a:rPr>
              <a:t> address 172.19.20.100 255.255.255.0</a:t>
            </a:r>
          </a:p>
          <a:p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-if)#no shutdown </a:t>
            </a:r>
            <a:endParaRPr lang="en-US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-if</a:t>
            </a:r>
            <a:r>
              <a:rPr lang="en-US" altLang="zh-CN" sz="1600" dirty="0">
                <a:solidFill>
                  <a:srgbClr val="990000"/>
                </a:solidFill>
              </a:rPr>
              <a:t>)#exit 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)#interface f0/3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-if)#no </a:t>
            </a:r>
            <a:r>
              <a:rPr lang="en-US" altLang="zh-CN" sz="1600" dirty="0" err="1">
                <a:solidFill>
                  <a:srgbClr val="990000"/>
                </a:solidFill>
              </a:rPr>
              <a:t>switchport</a:t>
            </a:r>
            <a:r>
              <a:rPr lang="en-US" altLang="zh-CN" sz="1600" dirty="0">
                <a:solidFill>
                  <a:srgbClr val="990000"/>
                </a:solidFill>
              </a:rPr>
              <a:t> 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</a:t>
            </a:r>
            <a:r>
              <a:rPr lang="en-US" altLang="zh-CN" sz="1600" dirty="0" err="1">
                <a:solidFill>
                  <a:srgbClr val="990000"/>
                </a:solidFill>
              </a:rPr>
              <a:t>ip</a:t>
            </a:r>
            <a:r>
              <a:rPr lang="en-US" altLang="zh-CN" sz="1600" dirty="0">
                <a:solidFill>
                  <a:srgbClr val="990000"/>
                </a:solidFill>
              </a:rPr>
              <a:t> address 172.1.1.1 255.255.255.0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-if)#no shutdown 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-if)#exit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)#</a:t>
            </a:r>
            <a:r>
              <a:rPr lang="en-US" altLang="zh-CN" sz="1600" dirty="0" err="1">
                <a:solidFill>
                  <a:srgbClr val="990000"/>
                </a:solidFill>
              </a:rPr>
              <a:t>ip</a:t>
            </a:r>
            <a:r>
              <a:rPr lang="en-US" altLang="zh-CN" sz="1600" dirty="0">
                <a:solidFill>
                  <a:srgbClr val="990000"/>
                </a:solidFill>
              </a:rPr>
              <a:t> routing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Switch(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)#</a:t>
            </a:r>
            <a:r>
              <a:rPr lang="en-US" altLang="zh-CN" sz="1600" dirty="0" err="1">
                <a:solidFill>
                  <a:srgbClr val="990000"/>
                </a:solidFill>
              </a:rPr>
              <a:t>ip</a:t>
            </a:r>
            <a:r>
              <a:rPr lang="en-US" altLang="zh-CN" sz="1600" dirty="0">
                <a:solidFill>
                  <a:srgbClr val="990000"/>
                </a:solidFill>
              </a:rPr>
              <a:t> route 0.0.0.0 0.0.0.0 f0/3</a:t>
            </a:r>
            <a:endParaRPr lang="zh-CN" altLang="zh-CN" sz="1600" dirty="0">
              <a:solidFill>
                <a:srgbClr val="990000"/>
              </a:solidFill>
            </a:endParaRPr>
          </a:p>
          <a:p>
            <a:endParaRPr lang="zh-CN" altLang="en-US" sz="9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4160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53975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4800" dirty="0">
                <a:solidFill>
                  <a:srgbClr val="990000"/>
                </a:solidFill>
                <a:ea typeface="华文楷体" pitchFamily="2" charset="-122"/>
              </a:rPr>
              <a:t>实例</a:t>
            </a:r>
            <a:r>
              <a:rPr lang="en-US" altLang="zh-CN" sz="4800" dirty="0">
                <a:solidFill>
                  <a:srgbClr val="990000"/>
                </a:solidFill>
                <a:ea typeface="华文楷体" pitchFamily="2" charset="-122"/>
              </a:rPr>
              <a:t>---1</a:t>
            </a:r>
            <a:r>
              <a:rPr lang="zh-CN" altLang="en-US" sz="4800" dirty="0"/>
              <a:t> </a:t>
            </a:r>
            <a:endParaRPr lang="zh-CN" altLang="en-US" sz="4800" dirty="0">
              <a:solidFill>
                <a:srgbClr val="990000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346" y="1013918"/>
            <a:ext cx="4680520" cy="521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990000"/>
                </a:solidFill>
              </a:rPr>
              <a:t>Router1</a:t>
            </a: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Router&gt;enable 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Router(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)#interface f0/0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Router(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</a:t>
            </a:r>
            <a:r>
              <a:rPr lang="en-US" altLang="zh-CN" sz="1600" dirty="0" err="1">
                <a:solidFill>
                  <a:srgbClr val="990000"/>
                </a:solidFill>
              </a:rPr>
              <a:t>ip</a:t>
            </a:r>
            <a:r>
              <a:rPr lang="en-US" altLang="zh-CN" sz="1600" dirty="0">
                <a:solidFill>
                  <a:srgbClr val="990000"/>
                </a:solidFill>
              </a:rPr>
              <a:t> address 172.2.2.1 255.255.255.0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Router(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-if)#no shutdown 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Router(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-if)#exit 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Router(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)#interface f0/1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Router(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</a:t>
            </a:r>
            <a:r>
              <a:rPr lang="en-US" altLang="zh-CN" sz="1600" dirty="0" err="1">
                <a:solidFill>
                  <a:srgbClr val="990000"/>
                </a:solidFill>
              </a:rPr>
              <a:t>ip</a:t>
            </a:r>
            <a:r>
              <a:rPr lang="en-US" altLang="zh-CN" sz="1600" dirty="0">
                <a:solidFill>
                  <a:srgbClr val="990000"/>
                </a:solidFill>
              </a:rPr>
              <a:t> address 202.1.1.1 255.255.255.0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Router(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-if)#no shutdown 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Router(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-if)#exit 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Router(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)#interface f1/1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Router(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</a:t>
            </a:r>
            <a:r>
              <a:rPr lang="en-US" altLang="zh-CN" sz="1600" dirty="0" err="1">
                <a:solidFill>
                  <a:srgbClr val="990000"/>
                </a:solidFill>
              </a:rPr>
              <a:t>ip</a:t>
            </a:r>
            <a:r>
              <a:rPr lang="en-US" altLang="zh-CN" sz="1600" dirty="0">
                <a:solidFill>
                  <a:srgbClr val="990000"/>
                </a:solidFill>
              </a:rPr>
              <a:t> address 172.1.1.2 255.255.255.0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Router(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-if)#no shutdown 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Router(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-if)#exit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Router(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)#</a:t>
            </a:r>
            <a:r>
              <a:rPr lang="en-US" altLang="zh-CN" sz="1600" dirty="0" err="1">
                <a:solidFill>
                  <a:srgbClr val="990000"/>
                </a:solidFill>
              </a:rPr>
              <a:t>ip</a:t>
            </a:r>
            <a:r>
              <a:rPr lang="en-US" altLang="zh-CN" sz="1600" dirty="0">
                <a:solidFill>
                  <a:srgbClr val="990000"/>
                </a:solidFill>
              </a:rPr>
              <a:t> route 0.0.0.0 0.0.0.0 </a:t>
            </a:r>
            <a:r>
              <a:rPr lang="en-US" altLang="zh-CN" sz="1600" dirty="0" smtClean="0">
                <a:solidFill>
                  <a:srgbClr val="990000"/>
                </a:solidFill>
              </a:rPr>
              <a:t>f1/1</a:t>
            </a:r>
            <a:endParaRPr lang="zh-CN" altLang="zh-CN" sz="1600" dirty="0">
              <a:solidFill>
                <a:srgbClr val="99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66866" y="1043672"/>
            <a:ext cx="4377134" cy="489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>
                <a:solidFill>
                  <a:srgbClr val="990000"/>
                </a:solidFill>
              </a:rPr>
              <a:t>Router1</a:t>
            </a:r>
          </a:p>
          <a:p>
            <a:r>
              <a:rPr lang="en-US" altLang="zh-CN" sz="1600" dirty="0">
                <a:solidFill>
                  <a:srgbClr val="990000"/>
                </a:solidFill>
              </a:rPr>
              <a:t>Router(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)#exit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Router(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)#interface f1/1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Router(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</a:t>
            </a:r>
            <a:r>
              <a:rPr lang="en-US" altLang="zh-CN" sz="1600" dirty="0" err="1">
                <a:solidFill>
                  <a:srgbClr val="990000"/>
                </a:solidFill>
              </a:rPr>
              <a:t>ip</a:t>
            </a:r>
            <a:r>
              <a:rPr lang="en-US" altLang="zh-CN" sz="1600" dirty="0">
                <a:solidFill>
                  <a:srgbClr val="990000"/>
                </a:solidFill>
              </a:rPr>
              <a:t> </a:t>
            </a:r>
            <a:r>
              <a:rPr lang="en-US" altLang="zh-CN" sz="1600" dirty="0" err="1">
                <a:solidFill>
                  <a:srgbClr val="990000"/>
                </a:solidFill>
              </a:rPr>
              <a:t>nat</a:t>
            </a:r>
            <a:r>
              <a:rPr lang="en-US" altLang="zh-CN" sz="1600" dirty="0">
                <a:solidFill>
                  <a:srgbClr val="990000"/>
                </a:solidFill>
              </a:rPr>
              <a:t> inside </a:t>
            </a:r>
            <a:endParaRPr lang="zh-CN" altLang="zh-CN" sz="1600" dirty="0">
              <a:solidFill>
                <a:srgbClr val="990000"/>
              </a:solidFill>
            </a:endParaRPr>
          </a:p>
          <a:p>
            <a:r>
              <a:rPr lang="en-US" altLang="zh-CN" sz="1600" dirty="0">
                <a:solidFill>
                  <a:srgbClr val="990000"/>
                </a:solidFill>
              </a:rPr>
              <a:t>Router(</a:t>
            </a:r>
            <a:r>
              <a:rPr lang="en-US" altLang="zh-CN" sz="1600" dirty="0" err="1">
                <a:solidFill>
                  <a:srgbClr val="990000"/>
                </a:solidFill>
              </a:rPr>
              <a:t>config</a:t>
            </a:r>
            <a:r>
              <a:rPr lang="en-US" altLang="zh-CN" sz="1600" dirty="0">
                <a:solidFill>
                  <a:srgbClr val="990000"/>
                </a:solidFill>
              </a:rPr>
              <a:t>-if)#</a:t>
            </a:r>
            <a:r>
              <a:rPr lang="en-US" altLang="zh-CN" sz="1600" dirty="0" smtClean="0">
                <a:solidFill>
                  <a:srgbClr val="990000"/>
                </a:solidFill>
              </a:rPr>
              <a:t>exit</a:t>
            </a: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)#interface f0/1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-if)#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ip</a:t>
            </a:r>
            <a:r>
              <a:rPr lang="en-US" altLang="zh-CN" sz="1600" dirty="0" smtClean="0">
                <a:solidFill>
                  <a:srgbClr val="9900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nat</a:t>
            </a:r>
            <a:r>
              <a:rPr lang="en-US" altLang="zh-CN" sz="1600" dirty="0" smtClean="0">
                <a:solidFill>
                  <a:srgbClr val="990000"/>
                </a:solidFill>
              </a:rPr>
              <a:t> out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-if)#exit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)#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ip</a:t>
            </a:r>
            <a:r>
              <a:rPr lang="en-US" altLang="zh-CN" sz="1600" dirty="0" smtClean="0">
                <a:solidFill>
                  <a:srgbClr val="9900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nat</a:t>
            </a:r>
            <a:r>
              <a:rPr lang="en-US" altLang="zh-CN" sz="1600" dirty="0" smtClean="0">
                <a:solidFill>
                  <a:srgbClr val="990000"/>
                </a:solidFill>
              </a:rPr>
              <a:t> pool AAA 202.1.1.1 202.1.1.1 netmask 255.255.255.0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)#access-list 10 permit 172.18.10.0 0.0.0.255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)#access-list 10 permit 172.19.20.0 0.0.0.255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)#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ip</a:t>
            </a:r>
            <a:r>
              <a:rPr lang="en-US" altLang="zh-CN" sz="1600" dirty="0" smtClean="0">
                <a:solidFill>
                  <a:srgbClr val="9900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nat</a:t>
            </a:r>
            <a:r>
              <a:rPr lang="en-US" altLang="zh-CN" sz="1600" dirty="0" smtClean="0">
                <a:solidFill>
                  <a:srgbClr val="990000"/>
                </a:solidFill>
              </a:rPr>
              <a:t> inside source list 10 pool AAA overload </a:t>
            </a:r>
            <a:endParaRPr lang="zh-CN" altLang="zh-CN" sz="1600" dirty="0" smtClean="0">
              <a:solidFill>
                <a:srgbClr val="990000"/>
              </a:solidFill>
            </a:endParaRPr>
          </a:p>
          <a:p>
            <a:r>
              <a:rPr lang="en-US" altLang="zh-CN" sz="1600" dirty="0" smtClean="0">
                <a:solidFill>
                  <a:srgbClr val="990000"/>
                </a:solidFill>
              </a:rPr>
              <a:t>Router(</a:t>
            </a:r>
            <a:r>
              <a:rPr lang="en-US" altLang="zh-CN" sz="16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1600" dirty="0" smtClean="0">
                <a:solidFill>
                  <a:srgbClr val="990000"/>
                </a:solidFill>
              </a:rPr>
              <a:t>)#exit</a:t>
            </a:r>
            <a:endParaRPr lang="zh-CN" altLang="zh-CN" sz="1600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095549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199" y="199742"/>
            <a:ext cx="8229600" cy="1143000"/>
          </a:xfrm>
        </p:spPr>
        <p:txBody>
          <a:bodyPr/>
          <a:lstStyle/>
          <a:p>
            <a:r>
              <a:rPr lang="zh-CN" altLang="en-US" sz="4800" b="1" kern="1200" dirty="0">
                <a:solidFill>
                  <a:srgbClr val="990000"/>
                </a:solidFill>
                <a:latin typeface="Franklin Gothic Demi" pitchFamily="34" charset="0"/>
                <a:ea typeface="华文楷体" pitchFamily="2" charset="-122"/>
                <a:cs typeface="+mn-cs"/>
              </a:rPr>
              <a:t>实例</a:t>
            </a:r>
            <a:r>
              <a:rPr lang="en-US" altLang="zh-CN" sz="4800" b="1" kern="1200" dirty="0">
                <a:solidFill>
                  <a:srgbClr val="990000"/>
                </a:solidFill>
                <a:latin typeface="Franklin Gothic Demi" pitchFamily="34" charset="0"/>
                <a:ea typeface="华文楷体" pitchFamily="2" charset="-122"/>
                <a:cs typeface="+mn-cs"/>
              </a:rPr>
              <a:t>---2</a:t>
            </a:r>
            <a:r>
              <a:rPr lang="zh-CN" altLang="en-US" sz="4800" b="1" kern="1200" dirty="0">
                <a:solidFill>
                  <a:srgbClr val="990000"/>
                </a:solidFill>
                <a:latin typeface="Franklin Gothic Demi" pitchFamily="34" charset="0"/>
                <a:ea typeface="华文楷体" pitchFamily="2" charset="-122"/>
                <a:cs typeface="+mn-cs"/>
              </a:rPr>
              <a:t> </a:t>
            </a:r>
            <a:br>
              <a:rPr lang="zh-CN" altLang="en-US" sz="4800" b="1" kern="1200" dirty="0">
                <a:solidFill>
                  <a:srgbClr val="990000"/>
                </a:solidFill>
                <a:latin typeface="Franklin Gothic Demi" pitchFamily="34" charset="0"/>
                <a:ea typeface="华文楷体" pitchFamily="2" charset="-122"/>
                <a:cs typeface="+mn-cs"/>
              </a:rPr>
            </a:br>
            <a:endParaRPr lang="zh-CN" altLang="en-US" sz="4800" b="1" kern="1200" dirty="0">
              <a:solidFill>
                <a:srgbClr val="990000"/>
              </a:solidFill>
              <a:latin typeface="Franklin Gothic Demi" pitchFamily="34" charset="0"/>
              <a:ea typeface="华文楷体" pitchFamily="2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5" y="1052736"/>
            <a:ext cx="9172575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20951"/>
      </p:ext>
    </p:extLst>
  </p:cSld>
  <p:clrMapOvr>
    <a:masterClrMapping/>
  </p:clrMapOvr>
  <p:transition>
    <p:blind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53975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4800" dirty="0">
                <a:solidFill>
                  <a:srgbClr val="990000"/>
                </a:solidFill>
                <a:ea typeface="华文楷体" pitchFamily="2" charset="-122"/>
              </a:rPr>
              <a:t>实例</a:t>
            </a:r>
            <a:r>
              <a:rPr lang="en-US" altLang="zh-CN" sz="4800" dirty="0" smtClean="0">
                <a:solidFill>
                  <a:srgbClr val="990000"/>
                </a:solidFill>
                <a:ea typeface="华文楷体" pitchFamily="2" charset="-122"/>
              </a:rPr>
              <a:t>---2</a:t>
            </a:r>
            <a:r>
              <a:rPr lang="zh-CN" altLang="en-US" sz="4800" dirty="0" smtClean="0"/>
              <a:t> </a:t>
            </a:r>
            <a:endParaRPr lang="zh-CN" altLang="en-US" sz="4800" dirty="0">
              <a:solidFill>
                <a:srgbClr val="990000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143000"/>
            <a:ext cx="9144000" cy="421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050" b="0" dirty="0">
                <a:latin typeface="华文楷体" panose="02010600040101010101" pitchFamily="2" charset="-122"/>
              </a:rPr>
              <a:t> 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实例二：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该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图是一中小型企业网络搭建实例。两台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S3640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核心交换机相连，每台交换机分别对应一台二层交换机，向下划分成若干个组</a:t>
            </a:r>
            <a:r>
              <a:rPr lang="zh-CN" altLang="en-US" sz="18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。路由器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S1700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连接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S3640A,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配置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PAT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需求：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18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   </a:t>
            </a:r>
            <a:r>
              <a:rPr lang="zh-CN" altLang="en-US" sz="18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S2100A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S2100B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上划分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VLAN,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并把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加入到相应的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VLAN</a:t>
            </a:r>
            <a:r>
              <a:rPr lang="zh-CN" altLang="en-US" sz="18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中；</a:t>
            </a:r>
            <a:endParaRPr lang="zh-CN" altLang="en-US" sz="18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）在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S3640A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S3640B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划分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VLAN,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并设置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VALN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IP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，实现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VLAN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间</a:t>
            </a:r>
            <a:r>
              <a:rPr lang="zh-CN" altLang="en-US" sz="18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路由；</a:t>
            </a:r>
            <a:endParaRPr lang="zh-CN" altLang="en-US" sz="18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）在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S3640A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S3640B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上使用链路聚合以提高网络传输效率和冗余</a:t>
            </a:r>
            <a:r>
              <a:rPr lang="zh-CN" altLang="en-US" sz="18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性；</a:t>
            </a:r>
            <a:endParaRPr lang="zh-CN" altLang="en-US" sz="18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en-US" altLang="zh-CN" sz="18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  </a:t>
            </a:r>
            <a:r>
              <a:rPr lang="zh-CN" altLang="en-US" sz="18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RIP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动态路由使得全网</a:t>
            </a:r>
            <a:r>
              <a:rPr lang="zh-CN" altLang="en-US" sz="1800" dirty="0" smtClean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互通；</a:t>
            </a:r>
            <a:endParaRPr lang="zh-CN" altLang="en-US" sz="18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）在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S1700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上使用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PAT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技术，使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Administrator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可以通过转换访问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Internet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PC3</a:t>
            </a:r>
            <a:r>
              <a:rPr lang="zh-CN" altLang="en-US" sz="1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282346152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53975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zh-CN" altLang="en-US" sz="4800" dirty="0">
                <a:solidFill>
                  <a:srgbClr val="990000"/>
                </a:solidFill>
                <a:ea typeface="华文楷体" pitchFamily="2" charset="-122"/>
              </a:rPr>
              <a:t>实例</a:t>
            </a:r>
            <a:r>
              <a:rPr lang="en-US" altLang="zh-CN" sz="4800" dirty="0" smtClean="0">
                <a:solidFill>
                  <a:srgbClr val="990000"/>
                </a:solidFill>
                <a:ea typeface="华文楷体" pitchFamily="2" charset="-122"/>
              </a:rPr>
              <a:t>---2</a:t>
            </a:r>
            <a:r>
              <a:rPr lang="zh-CN" altLang="en-US" sz="4800" dirty="0" smtClean="0"/>
              <a:t> </a:t>
            </a:r>
            <a:endParaRPr lang="zh-CN" altLang="en-US" sz="4800" dirty="0">
              <a:solidFill>
                <a:srgbClr val="990000"/>
              </a:solidFill>
              <a:latin typeface="Arial" charset="0"/>
              <a:ea typeface="华文楷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5616" y="2636912"/>
            <a:ext cx="6553200" cy="69711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altLang="zh-CN" sz="1050" b="0" dirty="0" smtClean="0">
              <a:latin typeface="华文楷体" panose="02010600040101010101" pitchFamily="2" charset="-122"/>
            </a:endParaRPr>
          </a:p>
          <a:p>
            <a:pPr>
              <a:defRPr/>
            </a:pP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endParaRPr lang="en-US" altLang="zh-CN" sz="1200" dirty="0">
              <a:solidFill>
                <a:srgbClr val="99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346" y="1013918"/>
            <a:ext cx="46805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990000"/>
                </a:solidFill>
              </a:rPr>
              <a:t>2100A</a:t>
            </a:r>
          </a:p>
          <a:p>
            <a:r>
              <a:rPr lang="en-US" altLang="zh-CN" sz="2400" dirty="0" smtClean="0">
                <a:solidFill>
                  <a:srgbClr val="990000"/>
                </a:solidFill>
              </a:rPr>
              <a:t>Switch&gt;enable </a:t>
            </a:r>
            <a:endParaRPr lang="zh-CN" altLang="zh-CN" sz="2400" dirty="0">
              <a:solidFill>
                <a:srgbClr val="990000"/>
              </a:solidFill>
            </a:endParaRPr>
          </a:p>
          <a:p>
            <a:r>
              <a:rPr lang="en-US" altLang="zh-CN" sz="2400" dirty="0" err="1">
                <a:solidFill>
                  <a:srgbClr val="990000"/>
                </a:solidFill>
              </a:rPr>
              <a:t>Switch#vlan</a:t>
            </a:r>
            <a:r>
              <a:rPr lang="en-US" altLang="zh-CN" sz="2400" dirty="0">
                <a:solidFill>
                  <a:srgbClr val="990000"/>
                </a:solidFill>
              </a:rPr>
              <a:t> database </a:t>
            </a:r>
            <a:endParaRPr lang="zh-CN" altLang="zh-CN" sz="2400" dirty="0">
              <a:solidFill>
                <a:srgbClr val="990000"/>
              </a:solidFill>
            </a:endParaRPr>
          </a:p>
          <a:p>
            <a:r>
              <a:rPr lang="en-US" altLang="zh-CN" sz="2400" dirty="0">
                <a:solidFill>
                  <a:srgbClr val="990000"/>
                </a:solidFill>
              </a:rPr>
              <a:t>Switch(</a:t>
            </a:r>
            <a:r>
              <a:rPr lang="en-US" altLang="zh-CN" sz="2400" dirty="0" err="1">
                <a:solidFill>
                  <a:srgbClr val="990000"/>
                </a:solidFill>
              </a:rPr>
              <a:t>vlan</a:t>
            </a:r>
            <a:r>
              <a:rPr lang="en-US" altLang="zh-CN" sz="2400" dirty="0">
                <a:solidFill>
                  <a:srgbClr val="990000"/>
                </a:solidFill>
              </a:rPr>
              <a:t>)#</a:t>
            </a:r>
            <a:r>
              <a:rPr lang="en-US" altLang="zh-CN" sz="2400" dirty="0" err="1">
                <a:solidFill>
                  <a:srgbClr val="990000"/>
                </a:solidFill>
              </a:rPr>
              <a:t>vlan</a:t>
            </a:r>
            <a:r>
              <a:rPr lang="en-US" altLang="zh-CN" sz="2400" dirty="0">
                <a:solidFill>
                  <a:srgbClr val="990000"/>
                </a:solidFill>
              </a:rPr>
              <a:t> 10</a:t>
            </a:r>
            <a:endParaRPr lang="zh-CN" altLang="zh-CN" sz="2400" dirty="0">
              <a:solidFill>
                <a:srgbClr val="990000"/>
              </a:solidFill>
            </a:endParaRPr>
          </a:p>
          <a:p>
            <a:r>
              <a:rPr lang="en-US" altLang="zh-CN" sz="2400" dirty="0">
                <a:solidFill>
                  <a:srgbClr val="990000"/>
                </a:solidFill>
              </a:rPr>
              <a:t>VLAN 10 added:</a:t>
            </a:r>
            <a:endParaRPr lang="zh-CN" altLang="zh-CN" sz="2400" dirty="0">
              <a:solidFill>
                <a:srgbClr val="990000"/>
              </a:solidFill>
            </a:endParaRPr>
          </a:p>
          <a:p>
            <a:r>
              <a:rPr lang="en-US" altLang="zh-CN" sz="2400" dirty="0">
                <a:solidFill>
                  <a:srgbClr val="990000"/>
                </a:solidFill>
              </a:rPr>
              <a:t>    Name: VLAN0010</a:t>
            </a:r>
            <a:endParaRPr lang="zh-CN" altLang="zh-CN" sz="2400" dirty="0">
              <a:solidFill>
                <a:srgbClr val="990000"/>
              </a:solidFill>
            </a:endParaRPr>
          </a:p>
          <a:p>
            <a:r>
              <a:rPr lang="en-US" altLang="zh-CN" sz="2400" dirty="0">
                <a:solidFill>
                  <a:srgbClr val="990000"/>
                </a:solidFill>
              </a:rPr>
              <a:t>Switch(</a:t>
            </a:r>
            <a:r>
              <a:rPr lang="en-US" altLang="zh-CN" sz="2400" dirty="0" err="1">
                <a:solidFill>
                  <a:srgbClr val="990000"/>
                </a:solidFill>
              </a:rPr>
              <a:t>vlan</a:t>
            </a:r>
            <a:r>
              <a:rPr lang="en-US" altLang="zh-CN" sz="2400" dirty="0">
                <a:solidFill>
                  <a:srgbClr val="990000"/>
                </a:solidFill>
              </a:rPr>
              <a:t>)#exit</a:t>
            </a:r>
            <a:endParaRPr lang="zh-CN" altLang="zh-CN" sz="2400" dirty="0">
              <a:solidFill>
                <a:srgbClr val="990000"/>
              </a:solidFill>
            </a:endParaRPr>
          </a:p>
          <a:p>
            <a:r>
              <a:rPr lang="en-US" altLang="zh-CN" sz="2400" dirty="0">
                <a:solidFill>
                  <a:srgbClr val="990000"/>
                </a:solidFill>
              </a:rPr>
              <a:t>APPLY completed.</a:t>
            </a:r>
            <a:endParaRPr lang="zh-CN" altLang="zh-CN" sz="2400" dirty="0">
              <a:solidFill>
                <a:srgbClr val="990000"/>
              </a:solidFill>
            </a:endParaRPr>
          </a:p>
          <a:p>
            <a:r>
              <a:rPr lang="en-US" altLang="zh-CN" sz="2400" dirty="0">
                <a:solidFill>
                  <a:srgbClr val="990000"/>
                </a:solidFill>
              </a:rPr>
              <a:t>Exiting....</a:t>
            </a:r>
            <a:endParaRPr lang="zh-CN" altLang="zh-CN" sz="2400" dirty="0">
              <a:solidFill>
                <a:srgbClr val="990000"/>
              </a:solidFill>
            </a:endParaRPr>
          </a:p>
          <a:p>
            <a:r>
              <a:rPr lang="en-US" altLang="zh-CN" sz="2400" dirty="0" err="1">
                <a:solidFill>
                  <a:srgbClr val="990000"/>
                </a:solidFill>
              </a:rPr>
              <a:t>Switch#configure</a:t>
            </a:r>
            <a:r>
              <a:rPr lang="en-US" altLang="zh-CN" sz="2400" dirty="0">
                <a:solidFill>
                  <a:srgbClr val="990000"/>
                </a:solidFill>
              </a:rPr>
              <a:t> terminal </a:t>
            </a:r>
            <a:endParaRPr lang="zh-CN" altLang="zh-CN" sz="2400" dirty="0">
              <a:solidFill>
                <a:srgbClr val="990000"/>
              </a:solidFill>
            </a:endParaRPr>
          </a:p>
          <a:p>
            <a:r>
              <a:rPr lang="en-US" altLang="zh-CN" sz="2400" dirty="0">
                <a:solidFill>
                  <a:srgbClr val="990000"/>
                </a:solidFill>
              </a:rPr>
              <a:t>Enter configuration commands, one per line.  End with CNTL/Z</a:t>
            </a:r>
            <a:r>
              <a:rPr lang="en-US" altLang="zh-CN" sz="2400" dirty="0" smtClean="0">
                <a:solidFill>
                  <a:srgbClr val="990000"/>
                </a:solidFill>
              </a:rPr>
              <a:t>.</a:t>
            </a:r>
            <a:endParaRPr lang="zh-CN" altLang="zh-CN" sz="2400" dirty="0">
              <a:solidFill>
                <a:srgbClr val="99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499992" y="1043672"/>
            <a:ext cx="4644008" cy="528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990000"/>
                </a:solidFill>
              </a:rPr>
              <a:t>2100A</a:t>
            </a:r>
          </a:p>
          <a:p>
            <a:r>
              <a:rPr lang="en-US" altLang="zh-CN" sz="2400" dirty="0">
                <a:solidFill>
                  <a:srgbClr val="990000"/>
                </a:solidFill>
              </a:rPr>
              <a:t>Switch(</a:t>
            </a:r>
            <a:r>
              <a:rPr lang="en-US" altLang="zh-CN" sz="2400" dirty="0" err="1">
                <a:solidFill>
                  <a:srgbClr val="990000"/>
                </a:solidFill>
              </a:rPr>
              <a:t>config</a:t>
            </a:r>
            <a:r>
              <a:rPr lang="en-US" altLang="zh-CN" sz="2400" dirty="0">
                <a:solidFill>
                  <a:srgbClr val="990000"/>
                </a:solidFill>
              </a:rPr>
              <a:t>)#interface range </a:t>
            </a:r>
            <a:r>
              <a:rPr lang="en-US" altLang="zh-CN" sz="2400" dirty="0" smtClean="0">
                <a:solidFill>
                  <a:srgbClr val="990000"/>
                </a:solidFill>
              </a:rPr>
              <a:t>f0/1-2</a:t>
            </a:r>
          </a:p>
          <a:p>
            <a:r>
              <a:rPr lang="en-US" altLang="zh-CN" sz="2400" dirty="0" smtClean="0">
                <a:solidFill>
                  <a:srgbClr val="990000"/>
                </a:solidFill>
              </a:rPr>
              <a:t>Switch(</a:t>
            </a:r>
            <a:r>
              <a:rPr lang="en-US" altLang="zh-CN" sz="2400" dirty="0" err="1" smtClean="0">
                <a:solidFill>
                  <a:srgbClr val="990000"/>
                </a:solidFill>
              </a:rPr>
              <a:t>config</a:t>
            </a:r>
            <a:r>
              <a:rPr lang="en-US" altLang="zh-CN" sz="2400" dirty="0">
                <a:solidFill>
                  <a:srgbClr val="990000"/>
                </a:solidFill>
              </a:rPr>
              <a:t>)#interface </a:t>
            </a:r>
            <a:r>
              <a:rPr lang="en-US" altLang="zh-CN" sz="2400" dirty="0" err="1">
                <a:solidFill>
                  <a:srgbClr val="990000"/>
                </a:solidFill>
              </a:rPr>
              <a:t>vlan</a:t>
            </a:r>
            <a:r>
              <a:rPr lang="en-US" altLang="zh-CN" sz="2400" dirty="0">
                <a:solidFill>
                  <a:srgbClr val="990000"/>
                </a:solidFill>
              </a:rPr>
              <a:t> 10</a:t>
            </a:r>
            <a:endParaRPr lang="zh-CN" altLang="zh-CN" sz="2400" dirty="0">
              <a:solidFill>
                <a:srgbClr val="990000"/>
              </a:solidFill>
            </a:endParaRPr>
          </a:p>
          <a:p>
            <a:r>
              <a:rPr lang="en-US" altLang="zh-CN" sz="2400" dirty="0">
                <a:solidFill>
                  <a:srgbClr val="990000"/>
                </a:solidFill>
              </a:rPr>
              <a:t>Switch(</a:t>
            </a:r>
            <a:r>
              <a:rPr lang="en-US" altLang="zh-CN" sz="2400" dirty="0" err="1">
                <a:solidFill>
                  <a:srgbClr val="990000"/>
                </a:solidFill>
              </a:rPr>
              <a:t>config</a:t>
            </a:r>
            <a:r>
              <a:rPr lang="en-US" altLang="zh-CN" sz="2400" dirty="0">
                <a:solidFill>
                  <a:srgbClr val="990000"/>
                </a:solidFill>
              </a:rPr>
              <a:t>-if)#</a:t>
            </a:r>
            <a:r>
              <a:rPr lang="en-US" altLang="zh-CN" sz="2400" dirty="0" err="1">
                <a:solidFill>
                  <a:srgbClr val="990000"/>
                </a:solidFill>
              </a:rPr>
              <a:t>ip</a:t>
            </a:r>
            <a:r>
              <a:rPr lang="en-US" altLang="zh-CN" sz="2400" dirty="0">
                <a:solidFill>
                  <a:srgbClr val="990000"/>
                </a:solidFill>
              </a:rPr>
              <a:t> address 172.18.1.100 255.255.255.0</a:t>
            </a:r>
            <a:endParaRPr lang="zh-CN" altLang="zh-CN" sz="2400" dirty="0">
              <a:solidFill>
                <a:srgbClr val="990000"/>
              </a:solidFill>
            </a:endParaRPr>
          </a:p>
          <a:p>
            <a:r>
              <a:rPr lang="en-US" altLang="zh-CN" sz="2400" dirty="0">
                <a:solidFill>
                  <a:srgbClr val="990000"/>
                </a:solidFill>
              </a:rPr>
              <a:t>Switch(</a:t>
            </a:r>
            <a:r>
              <a:rPr lang="en-US" altLang="zh-CN" sz="2400" dirty="0" err="1">
                <a:solidFill>
                  <a:srgbClr val="990000"/>
                </a:solidFill>
              </a:rPr>
              <a:t>config</a:t>
            </a:r>
            <a:r>
              <a:rPr lang="en-US" altLang="zh-CN" sz="2400" dirty="0">
                <a:solidFill>
                  <a:srgbClr val="990000"/>
                </a:solidFill>
              </a:rPr>
              <a:t>-if)#no shutdown </a:t>
            </a:r>
            <a:endParaRPr lang="zh-CN" altLang="zh-CN" sz="2400" dirty="0">
              <a:solidFill>
                <a:srgbClr val="990000"/>
              </a:solidFill>
            </a:endParaRPr>
          </a:p>
          <a:p>
            <a:r>
              <a:rPr lang="en-US" altLang="zh-CN" sz="2400" dirty="0">
                <a:solidFill>
                  <a:srgbClr val="990000"/>
                </a:solidFill>
              </a:rPr>
              <a:t>Switch(</a:t>
            </a:r>
            <a:r>
              <a:rPr lang="en-US" altLang="zh-CN" sz="2400" dirty="0" err="1">
                <a:solidFill>
                  <a:srgbClr val="990000"/>
                </a:solidFill>
              </a:rPr>
              <a:t>config</a:t>
            </a:r>
            <a:r>
              <a:rPr lang="en-US" altLang="zh-CN" sz="2400" dirty="0">
                <a:solidFill>
                  <a:srgbClr val="990000"/>
                </a:solidFill>
              </a:rPr>
              <a:t>-if)#exit</a:t>
            </a:r>
            <a:endParaRPr lang="zh-CN" altLang="zh-CN" sz="2400" dirty="0">
              <a:solidFill>
                <a:srgbClr val="990000"/>
              </a:solidFill>
            </a:endParaRPr>
          </a:p>
          <a:p>
            <a:r>
              <a:rPr lang="en-US" altLang="zh-CN" sz="2400" dirty="0">
                <a:solidFill>
                  <a:srgbClr val="990000"/>
                </a:solidFill>
              </a:rPr>
              <a:t>Switch(</a:t>
            </a:r>
            <a:r>
              <a:rPr lang="en-US" altLang="zh-CN" sz="2400" dirty="0" err="1">
                <a:solidFill>
                  <a:srgbClr val="990000"/>
                </a:solidFill>
              </a:rPr>
              <a:t>config</a:t>
            </a:r>
            <a:r>
              <a:rPr lang="en-US" altLang="zh-CN" sz="2400" dirty="0">
                <a:solidFill>
                  <a:srgbClr val="990000"/>
                </a:solidFill>
              </a:rPr>
              <a:t>)#interface f0/9</a:t>
            </a:r>
            <a:endParaRPr lang="zh-CN" altLang="zh-CN" sz="2400" dirty="0">
              <a:solidFill>
                <a:srgbClr val="990000"/>
              </a:solidFill>
            </a:endParaRPr>
          </a:p>
          <a:p>
            <a:r>
              <a:rPr lang="en-US" altLang="zh-CN" sz="2400" dirty="0">
                <a:solidFill>
                  <a:srgbClr val="990000"/>
                </a:solidFill>
              </a:rPr>
              <a:t>Switch(</a:t>
            </a:r>
            <a:r>
              <a:rPr lang="en-US" altLang="zh-CN" sz="2400" dirty="0" err="1">
                <a:solidFill>
                  <a:srgbClr val="990000"/>
                </a:solidFill>
              </a:rPr>
              <a:t>config</a:t>
            </a:r>
            <a:r>
              <a:rPr lang="en-US" altLang="zh-CN" sz="2400" dirty="0">
                <a:solidFill>
                  <a:srgbClr val="990000"/>
                </a:solidFill>
              </a:rPr>
              <a:t>-if)#</a:t>
            </a:r>
            <a:r>
              <a:rPr lang="en-US" altLang="zh-CN" sz="2400" dirty="0" err="1">
                <a:solidFill>
                  <a:srgbClr val="990000"/>
                </a:solidFill>
              </a:rPr>
              <a:t>switchport</a:t>
            </a:r>
            <a:r>
              <a:rPr lang="en-US" altLang="zh-CN" sz="2400" dirty="0">
                <a:solidFill>
                  <a:srgbClr val="990000"/>
                </a:solidFill>
              </a:rPr>
              <a:t> mode trunk </a:t>
            </a:r>
            <a:endParaRPr lang="zh-CN" altLang="zh-CN" sz="2400" dirty="0">
              <a:solidFill>
                <a:srgbClr val="990000"/>
              </a:solidFill>
            </a:endParaRPr>
          </a:p>
          <a:p>
            <a:r>
              <a:rPr lang="en-US" altLang="zh-CN" sz="2400" dirty="0">
                <a:solidFill>
                  <a:srgbClr val="990000"/>
                </a:solidFill>
              </a:rPr>
              <a:t>Switch(</a:t>
            </a:r>
            <a:r>
              <a:rPr lang="en-US" altLang="zh-CN" sz="2400" dirty="0" err="1">
                <a:solidFill>
                  <a:srgbClr val="990000"/>
                </a:solidFill>
              </a:rPr>
              <a:t>config</a:t>
            </a:r>
            <a:r>
              <a:rPr lang="en-US" altLang="zh-CN" sz="2400" dirty="0">
                <a:solidFill>
                  <a:srgbClr val="990000"/>
                </a:solidFill>
              </a:rPr>
              <a:t>-if)#exit</a:t>
            </a:r>
            <a:endParaRPr lang="zh-CN" altLang="zh-CN" sz="2400" dirty="0">
              <a:solidFill>
                <a:srgbClr val="990000"/>
              </a:solidFill>
            </a:endParaRPr>
          </a:p>
          <a:p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498917183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11036</TotalTime>
  <Words>1439</Words>
  <Application>Microsoft Office PowerPoint</Application>
  <PresentationFormat>全屏显示(4:3)</PresentationFormat>
  <Paragraphs>384</Paragraphs>
  <Slides>20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华文楷体</vt:lpstr>
      <vt:lpstr>宋体</vt:lpstr>
      <vt:lpstr>Arial</vt:lpstr>
      <vt:lpstr>Franklin Gothic Demi</vt:lpstr>
      <vt:lpstr>默认设计模板</vt:lpstr>
      <vt:lpstr> 实验五  综合实验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实例---2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实例---3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luxq</dc:creator>
  <cp:lastModifiedBy>lu</cp:lastModifiedBy>
  <cp:revision>819</cp:revision>
  <dcterms:created xsi:type="dcterms:W3CDTF">2011-03-28T04:31:13Z</dcterms:created>
  <dcterms:modified xsi:type="dcterms:W3CDTF">2016-12-25T03:33:10Z</dcterms:modified>
</cp:coreProperties>
</file>