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1" r:id="rId1"/>
  </p:sldMasterIdLst>
  <p:notesMasterIdLst>
    <p:notesMasterId r:id="rId167"/>
  </p:notesMasterIdLst>
  <p:sldIdLst>
    <p:sldId id="256" r:id="rId2"/>
    <p:sldId id="267" r:id="rId3"/>
    <p:sldId id="582" r:id="rId4"/>
    <p:sldId id="583" r:id="rId5"/>
    <p:sldId id="584" r:id="rId6"/>
    <p:sldId id="585" r:id="rId7"/>
    <p:sldId id="586" r:id="rId8"/>
    <p:sldId id="587" r:id="rId9"/>
    <p:sldId id="589" r:id="rId10"/>
    <p:sldId id="590" r:id="rId11"/>
    <p:sldId id="591" r:id="rId12"/>
    <p:sldId id="592" r:id="rId13"/>
    <p:sldId id="588" r:id="rId14"/>
    <p:sldId id="593" r:id="rId15"/>
    <p:sldId id="594" r:id="rId16"/>
    <p:sldId id="595" r:id="rId17"/>
    <p:sldId id="599" r:id="rId18"/>
    <p:sldId id="598" r:id="rId19"/>
    <p:sldId id="601" r:id="rId20"/>
    <p:sldId id="602" r:id="rId21"/>
    <p:sldId id="600" r:id="rId22"/>
    <p:sldId id="597" r:id="rId23"/>
    <p:sldId id="596" r:id="rId24"/>
    <p:sldId id="603" r:id="rId25"/>
    <p:sldId id="606" r:id="rId26"/>
    <p:sldId id="607" r:id="rId27"/>
    <p:sldId id="609" r:id="rId28"/>
    <p:sldId id="610" r:id="rId29"/>
    <p:sldId id="611" r:id="rId30"/>
    <p:sldId id="612" r:id="rId31"/>
    <p:sldId id="613" r:id="rId32"/>
    <p:sldId id="608" r:id="rId33"/>
    <p:sldId id="614" r:id="rId34"/>
    <p:sldId id="615" r:id="rId35"/>
    <p:sldId id="616" r:id="rId36"/>
    <p:sldId id="617" r:id="rId37"/>
    <p:sldId id="604" r:id="rId38"/>
    <p:sldId id="618" r:id="rId39"/>
    <p:sldId id="619" r:id="rId40"/>
    <p:sldId id="620" r:id="rId41"/>
    <p:sldId id="621" r:id="rId42"/>
    <p:sldId id="622" r:id="rId43"/>
    <p:sldId id="623" r:id="rId44"/>
    <p:sldId id="624" r:id="rId45"/>
    <p:sldId id="627" r:id="rId46"/>
    <p:sldId id="628" r:id="rId47"/>
    <p:sldId id="625" r:id="rId48"/>
    <p:sldId id="629" r:id="rId49"/>
    <p:sldId id="630" r:id="rId50"/>
    <p:sldId id="632" r:id="rId51"/>
    <p:sldId id="631" r:id="rId52"/>
    <p:sldId id="626" r:id="rId53"/>
    <p:sldId id="633" r:id="rId54"/>
    <p:sldId id="636" r:id="rId55"/>
    <p:sldId id="638" r:id="rId56"/>
    <p:sldId id="639" r:id="rId57"/>
    <p:sldId id="645" r:id="rId58"/>
    <p:sldId id="646" r:id="rId59"/>
    <p:sldId id="640" r:id="rId60"/>
    <p:sldId id="647" r:id="rId61"/>
    <p:sldId id="648" r:id="rId62"/>
    <p:sldId id="649" r:id="rId63"/>
    <p:sldId id="650" r:id="rId64"/>
    <p:sldId id="641" r:id="rId65"/>
    <p:sldId id="651" r:id="rId66"/>
    <p:sldId id="652" r:id="rId67"/>
    <p:sldId id="653" r:id="rId68"/>
    <p:sldId id="654" r:id="rId69"/>
    <p:sldId id="655" r:id="rId70"/>
    <p:sldId id="656" r:id="rId71"/>
    <p:sldId id="642" r:id="rId72"/>
    <p:sldId id="657" r:id="rId73"/>
    <p:sldId id="658" r:id="rId74"/>
    <p:sldId id="659" r:id="rId75"/>
    <p:sldId id="660" r:id="rId76"/>
    <p:sldId id="661" r:id="rId77"/>
    <p:sldId id="662" r:id="rId78"/>
    <p:sldId id="663" r:id="rId79"/>
    <p:sldId id="664" r:id="rId80"/>
    <p:sldId id="643" r:id="rId81"/>
    <p:sldId id="644" r:id="rId82"/>
    <p:sldId id="665" r:id="rId83"/>
    <p:sldId id="671" r:id="rId84"/>
    <p:sldId id="666" r:id="rId85"/>
    <p:sldId id="634" r:id="rId86"/>
    <p:sldId id="637" r:id="rId87"/>
    <p:sldId id="673" r:id="rId88"/>
    <p:sldId id="672" r:id="rId89"/>
    <p:sldId id="674" r:id="rId90"/>
    <p:sldId id="675" r:id="rId91"/>
    <p:sldId id="677" r:id="rId92"/>
    <p:sldId id="678" r:id="rId93"/>
    <p:sldId id="679" r:id="rId94"/>
    <p:sldId id="680" r:id="rId95"/>
    <p:sldId id="681" r:id="rId96"/>
    <p:sldId id="682" r:id="rId97"/>
    <p:sldId id="683" r:id="rId98"/>
    <p:sldId id="684" r:id="rId99"/>
    <p:sldId id="685" r:id="rId100"/>
    <p:sldId id="686" r:id="rId101"/>
    <p:sldId id="687" r:id="rId102"/>
    <p:sldId id="688" r:id="rId103"/>
    <p:sldId id="689" r:id="rId104"/>
    <p:sldId id="690" r:id="rId105"/>
    <p:sldId id="691" r:id="rId106"/>
    <p:sldId id="692" r:id="rId107"/>
    <p:sldId id="635" r:id="rId108"/>
    <p:sldId id="605" r:id="rId109"/>
    <p:sldId id="693" r:id="rId110"/>
    <p:sldId id="695" r:id="rId111"/>
    <p:sldId id="696" r:id="rId112"/>
    <p:sldId id="697" r:id="rId113"/>
    <p:sldId id="698" r:id="rId114"/>
    <p:sldId id="694" r:id="rId115"/>
    <p:sldId id="699" r:id="rId116"/>
    <p:sldId id="700" r:id="rId117"/>
    <p:sldId id="701" r:id="rId118"/>
    <p:sldId id="702" r:id="rId119"/>
    <p:sldId id="703" r:id="rId120"/>
    <p:sldId id="708" r:id="rId121"/>
    <p:sldId id="709" r:id="rId122"/>
    <p:sldId id="704" r:id="rId123"/>
    <p:sldId id="705" r:id="rId124"/>
    <p:sldId id="710" r:id="rId125"/>
    <p:sldId id="711" r:id="rId126"/>
    <p:sldId id="712" r:id="rId127"/>
    <p:sldId id="713" r:id="rId128"/>
    <p:sldId id="714" r:id="rId129"/>
    <p:sldId id="715" r:id="rId130"/>
    <p:sldId id="716" r:id="rId131"/>
    <p:sldId id="717" r:id="rId132"/>
    <p:sldId id="719" r:id="rId133"/>
    <p:sldId id="718" r:id="rId134"/>
    <p:sldId id="720" r:id="rId135"/>
    <p:sldId id="721" r:id="rId136"/>
    <p:sldId id="726" r:id="rId137"/>
    <p:sldId id="727" r:id="rId138"/>
    <p:sldId id="728" r:id="rId139"/>
    <p:sldId id="729" r:id="rId140"/>
    <p:sldId id="730" r:id="rId141"/>
    <p:sldId id="723" r:id="rId142"/>
    <p:sldId id="724" r:id="rId143"/>
    <p:sldId id="725" r:id="rId144"/>
    <p:sldId id="722" r:id="rId145"/>
    <p:sldId id="731" r:id="rId146"/>
    <p:sldId id="732" r:id="rId147"/>
    <p:sldId id="733" r:id="rId148"/>
    <p:sldId id="734" r:id="rId149"/>
    <p:sldId id="735" r:id="rId150"/>
    <p:sldId id="736" r:id="rId151"/>
    <p:sldId id="737" r:id="rId152"/>
    <p:sldId id="738" r:id="rId153"/>
    <p:sldId id="739" r:id="rId154"/>
    <p:sldId id="740" r:id="rId155"/>
    <p:sldId id="749" r:id="rId156"/>
    <p:sldId id="750" r:id="rId157"/>
    <p:sldId id="741" r:id="rId158"/>
    <p:sldId id="742" r:id="rId159"/>
    <p:sldId id="743" r:id="rId160"/>
    <p:sldId id="744" r:id="rId161"/>
    <p:sldId id="745" r:id="rId162"/>
    <p:sldId id="746" r:id="rId163"/>
    <p:sldId id="747" r:id="rId164"/>
    <p:sldId id="748" r:id="rId165"/>
    <p:sldId id="751" r:id="rId166"/>
  </p:sldIdLst>
  <p:sldSz cx="9144000" cy="6858000" type="screen4x3"/>
  <p:notesSz cx="6858000" cy="9144000"/>
  <p:defaultTextStyle>
    <a:defPPr>
      <a:defRPr lang="zh-CN"/>
    </a:defPPr>
    <a:lvl1pPr algn="ctr" rtl="0" fontAlgn="base">
      <a:spcBef>
        <a:spcPct val="0"/>
      </a:spcBef>
      <a:spcAft>
        <a:spcPct val="0"/>
      </a:spcAft>
      <a:defRPr kumimoji="1" sz="2400" kern="1200">
        <a:solidFill>
          <a:srgbClr val="FF66CC"/>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rgbClr val="FF66CC"/>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rgbClr val="FF66CC"/>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rgbClr val="FF66CC"/>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rgbClr val="FF66CC"/>
        </a:solidFill>
        <a:latin typeface="Times New Roman" pitchFamily="18" charset="0"/>
        <a:ea typeface="宋体" pitchFamily="2" charset="-122"/>
        <a:cs typeface="+mn-cs"/>
      </a:defRPr>
    </a:lvl5pPr>
    <a:lvl6pPr marL="2286000" algn="l" defTabSz="914400" rtl="0" eaLnBrk="1" latinLnBrk="0" hangingPunct="1">
      <a:defRPr kumimoji="1" sz="2400" kern="1200">
        <a:solidFill>
          <a:srgbClr val="FF66CC"/>
        </a:solidFill>
        <a:latin typeface="Times New Roman" pitchFamily="18" charset="0"/>
        <a:ea typeface="宋体" pitchFamily="2" charset="-122"/>
        <a:cs typeface="+mn-cs"/>
      </a:defRPr>
    </a:lvl6pPr>
    <a:lvl7pPr marL="2743200" algn="l" defTabSz="914400" rtl="0" eaLnBrk="1" latinLnBrk="0" hangingPunct="1">
      <a:defRPr kumimoji="1" sz="2400" kern="1200">
        <a:solidFill>
          <a:srgbClr val="FF66CC"/>
        </a:solidFill>
        <a:latin typeface="Times New Roman" pitchFamily="18" charset="0"/>
        <a:ea typeface="宋体" pitchFamily="2" charset="-122"/>
        <a:cs typeface="+mn-cs"/>
      </a:defRPr>
    </a:lvl7pPr>
    <a:lvl8pPr marL="3200400" algn="l" defTabSz="914400" rtl="0" eaLnBrk="1" latinLnBrk="0" hangingPunct="1">
      <a:defRPr kumimoji="1" sz="2400" kern="1200">
        <a:solidFill>
          <a:srgbClr val="FF66CC"/>
        </a:solidFill>
        <a:latin typeface="Times New Roman" pitchFamily="18" charset="0"/>
        <a:ea typeface="宋体" pitchFamily="2" charset="-122"/>
        <a:cs typeface="+mn-cs"/>
      </a:defRPr>
    </a:lvl8pPr>
    <a:lvl9pPr marL="3657600" algn="l" defTabSz="914400" rtl="0" eaLnBrk="1" latinLnBrk="0" hangingPunct="1">
      <a:defRPr kumimoji="1" sz="2400" kern="1200">
        <a:solidFill>
          <a:srgbClr val="FF66CC"/>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a:srgbClr val="FF0000"/>
    <a:srgbClr val="FFFFCC"/>
    <a:srgbClr val="006600"/>
    <a:srgbClr val="D60093"/>
    <a:srgbClr val="800000"/>
    <a:srgbClr val="003300"/>
    <a:srgbClr val="FF9900"/>
    <a:srgbClr val="0000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118" autoAdjust="0"/>
  </p:normalViewPr>
  <p:slideViewPr>
    <p:cSldViewPr>
      <p:cViewPr varScale="1">
        <p:scale>
          <a:sx n="66" d="100"/>
          <a:sy n="66" d="100"/>
        </p:scale>
        <p:origin x="558" y="54"/>
      </p:cViewPr>
      <p:guideLst>
        <p:guide orient="horz" pos="2160"/>
        <p:guide pos="2880"/>
      </p:guideLst>
    </p:cSldViewPr>
  </p:slideViewPr>
  <p:outlineViewPr>
    <p:cViewPr>
      <p:scale>
        <a:sx n="33" d="100"/>
        <a:sy n="33" d="100"/>
      </p:scale>
      <p:origin x="0" y="-114494"/>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microsoft.com/office/2015/10/relationships/revisionInfo" Target="revisionInfo.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4EC49A-9769-4167-BF1B-DD2A71E78529}" type="datetimeFigureOut">
              <a:rPr lang="zh-CN" altLang="en-US" smtClean="0"/>
              <a:pPr/>
              <a:t>2017/12/29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84F95A-A834-41D1-8AFD-F2A0431D6FA0}" type="slidenum">
              <a:rPr lang="zh-CN" altLang="en-US" smtClean="0"/>
              <a:pPr/>
              <a:t>‹#›</a:t>
            </a:fld>
            <a:endParaRPr lang="zh-CN" altLang="en-US"/>
          </a:p>
        </p:txBody>
      </p:sp>
    </p:spTree>
    <p:extLst>
      <p:ext uri="{BB962C8B-B14F-4D97-AF65-F5344CB8AC3E}">
        <p14:creationId xmlns:p14="http://schemas.microsoft.com/office/powerpoint/2010/main" val="246739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F84F95A-A834-41D1-8AFD-F2A0431D6FA0}" type="slidenum">
              <a:rPr lang="zh-CN" altLang="en-US" smtClean="0"/>
              <a:pPr/>
              <a:t>118</a:t>
            </a:fld>
            <a:endParaRPr lang="zh-CN" altLang="en-US"/>
          </a:p>
        </p:txBody>
      </p:sp>
    </p:spTree>
    <p:extLst>
      <p:ext uri="{BB962C8B-B14F-4D97-AF65-F5344CB8AC3E}">
        <p14:creationId xmlns:p14="http://schemas.microsoft.com/office/powerpoint/2010/main" val="154085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F84F95A-A834-41D1-8AFD-F2A0431D6FA0}" type="slidenum">
              <a:rPr lang="zh-CN" altLang="en-US" smtClean="0"/>
              <a:pPr/>
              <a:t>135</a:t>
            </a:fld>
            <a:endParaRPr lang="zh-CN" altLang="en-US"/>
          </a:p>
        </p:txBody>
      </p:sp>
    </p:spTree>
    <p:extLst>
      <p:ext uri="{BB962C8B-B14F-4D97-AF65-F5344CB8AC3E}">
        <p14:creationId xmlns:p14="http://schemas.microsoft.com/office/powerpoint/2010/main" val="1065196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6" name="Slide Number Placeholder 5"/>
          <p:cNvSpPr>
            <a:spLocks noGrp="1"/>
          </p:cNvSpPr>
          <p:nvPr>
            <p:ph type="sldNum" sz="quarter" idx="12"/>
          </p:nvPr>
        </p:nvSpPr>
        <p:spPr/>
        <p:txBody>
          <a:bodyPr/>
          <a:lstStyle/>
          <a:p>
            <a:pPr>
              <a:defRPr/>
            </a:pPr>
            <a:fld id="{8BBDE3E9-DDC1-4291-90E7-25224D9EC840}" type="slidenum">
              <a:rPr lang="en-US" altLang="zh-CN" smtClean="0"/>
              <a:pPr>
                <a:defRPr/>
              </a:pPr>
              <a:t>‹#›</a:t>
            </a:fld>
            <a:endParaRPr lang="en-US" altLang="zh-CN"/>
          </a:p>
        </p:txBody>
      </p:sp>
    </p:spTree>
    <p:extLst>
      <p:ext uri="{BB962C8B-B14F-4D97-AF65-F5344CB8AC3E}">
        <p14:creationId xmlns:p14="http://schemas.microsoft.com/office/powerpoint/2010/main" val="311728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61514" cy="836712"/>
          </a:xfrm>
        </p:spPr>
        <p:txBody>
          <a:bodyPr/>
          <a:lstStyle>
            <a:lvl1pPr algn="l">
              <a:defRPr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0" y="1124744"/>
            <a:ext cx="9144000" cy="5688632"/>
          </a:xfrm>
        </p:spPr>
        <p:txBody>
          <a:bodyPr/>
          <a:lstStyle>
            <a:lvl1pPr marL="457200" indent="-457200">
              <a:buClr>
                <a:schemeClr val="bg2">
                  <a:lumMod val="60000"/>
                  <a:lumOff val="40000"/>
                </a:schemeClr>
              </a:buClr>
              <a:buSzPct val="100000"/>
              <a:buFont typeface="+mj-lt"/>
              <a:buAutoNum type="arabicPeriod"/>
              <a:defRPr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914407" indent="-457200">
              <a:buFont typeface="+mj-ea"/>
              <a:buAutoNum type="circleNumDbPlain"/>
              <a:defRPr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cxnSp>
        <p:nvCxnSpPr>
          <p:cNvPr id="8" name="直接连接符 7"/>
          <p:cNvCxnSpPr/>
          <p:nvPr userDrawn="1"/>
        </p:nvCxnSpPr>
        <p:spPr>
          <a:xfrm>
            <a:off x="107504" y="692696"/>
            <a:ext cx="7200800"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13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CDEB742E-4F2A-4CF1-992F-B4608B9867CE}" type="slidenum">
              <a:rPr lang="en-US" altLang="zh-CN" smtClean="0"/>
              <a:pPr>
                <a:defRPr/>
              </a:pPr>
              <a:t>‹#›</a:t>
            </a:fld>
            <a:endParaRPr lang="en-US" altLang="zh-CN"/>
          </a:p>
        </p:txBody>
      </p:sp>
    </p:spTree>
    <p:extLst>
      <p:ext uri="{BB962C8B-B14F-4D97-AF65-F5344CB8AC3E}">
        <p14:creationId xmlns:p14="http://schemas.microsoft.com/office/powerpoint/2010/main" val="12099145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53796" y="0"/>
            <a:ext cx="7766431" cy="775933"/>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50811" y="992125"/>
            <a:ext cx="8669661" cy="54102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EC67B17C-F72C-4CBE-8D05-EA8F041BF85C}" type="slidenum">
              <a:rPr lang="en-US" altLang="zh-CN" smtClean="0"/>
              <a:pPr>
                <a:defRPr/>
              </a:pPr>
              <a:t>‹#›</a:t>
            </a:fld>
            <a:endParaRPr lang="en-US" altLang="zh-CN"/>
          </a:p>
        </p:txBody>
      </p:sp>
    </p:spTree>
    <p:extLst>
      <p:ext uri="{BB962C8B-B14F-4D97-AF65-F5344CB8AC3E}">
        <p14:creationId xmlns:p14="http://schemas.microsoft.com/office/powerpoint/2010/main" val="1694387319"/>
      </p:ext>
    </p:extLst>
  </p:cSld>
  <p:clrMap bg1="dk1" tx1="lt1" bg2="dk2" tx2="lt2" accent1="accent1" accent2="accent2" accent3="accent3" accent4="accent4" accent5="accent5" accent6="accent6" hlink="hlink" folHlink="folHlink"/>
  <p:sldLayoutIdLst>
    <p:sldLayoutId id="2147484082" r:id="rId1"/>
    <p:sldLayoutId id="2147484083" r:id="rId2"/>
    <p:sldLayoutId id="2147484088" r:id="rId3"/>
  </p:sldLayoutIdLst>
  <p:hf sldNum="0" hdr="0" dt="0"/>
  <p:txStyles>
    <p:titleStyle>
      <a:lvl1pPr algn="l" defTabSz="457207" rtl="0" eaLnBrk="1" latinLnBrk="0" hangingPunct="1">
        <a:spcBef>
          <a:spcPct val="0"/>
        </a:spcBef>
        <a:buNone/>
        <a:defRPr sz="3600" b="1" i="0" kern="120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200" indent="-457200" algn="l" defTabSz="457207" rtl="0" eaLnBrk="1" latinLnBrk="0" hangingPunct="1">
        <a:spcBef>
          <a:spcPts val="1000"/>
        </a:spcBef>
        <a:spcAft>
          <a:spcPts val="0"/>
        </a:spcAft>
        <a:buClr>
          <a:schemeClr val="bg2">
            <a:lumMod val="40000"/>
            <a:lumOff val="60000"/>
          </a:schemeClr>
        </a:buClr>
        <a:buSzPct val="100000"/>
        <a:buFont typeface="+mj-lt"/>
        <a:buAutoNum type="arabicPeriod"/>
        <a:defRPr sz="2400" b="1" i="0"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marL="800107" indent="-342900" algn="l" defTabSz="457207" rtl="0" eaLnBrk="1" latinLnBrk="0" hangingPunct="1">
        <a:spcBef>
          <a:spcPts val="1000"/>
        </a:spcBef>
        <a:spcAft>
          <a:spcPts val="0"/>
        </a:spcAft>
        <a:buClr>
          <a:schemeClr val="bg2">
            <a:lumMod val="40000"/>
            <a:lumOff val="60000"/>
          </a:schemeClr>
        </a:buClr>
        <a:buSzPct val="100000"/>
        <a:buFont typeface="+mj-ea"/>
        <a:buAutoNum type="circleNumDbPlain"/>
        <a:defRPr sz="1800" b="1" i="0"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1" i="0"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1" i="0"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1" i="0"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3.e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4.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5.emf"/></Relationships>
</file>

<file path=ppt/slides/_rels/slide1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6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6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654" name="Picture 6" descr="http://img3.imgtn.bdimg.com/it/u=4091401967,1845902918&amp;fm=23&amp;gp=0.jpg"/>
          <p:cNvPicPr>
            <a:picLocks noChangeAspect="1" noChangeArrowheads="1"/>
          </p:cNvPicPr>
          <p:nvPr/>
        </p:nvPicPr>
        <p:blipFill>
          <a:blip r:embed="rId2" cstate="print"/>
          <a:srcRect/>
          <a:stretch>
            <a:fillRect/>
          </a:stretch>
        </p:blipFill>
        <p:spPr bwMode="auto">
          <a:xfrm>
            <a:off x="2987824" y="4719650"/>
            <a:ext cx="4176464" cy="2138350"/>
          </a:xfrm>
          <a:prstGeom prst="rect">
            <a:avLst/>
          </a:prstGeom>
          <a:noFill/>
        </p:spPr>
      </p:pic>
      <p:sp>
        <p:nvSpPr>
          <p:cNvPr id="9218" name="Rectangle 2"/>
          <p:cNvSpPr>
            <a:spLocks noGrp="1" noChangeArrowheads="1"/>
          </p:cNvSpPr>
          <p:nvPr>
            <p:ph type="ctrTitle"/>
          </p:nvPr>
        </p:nvSpPr>
        <p:spPr>
          <a:xfrm>
            <a:off x="395536" y="836712"/>
            <a:ext cx="8352928" cy="1614041"/>
          </a:xfrm>
          <a:noFill/>
          <a:ln>
            <a:noFill/>
          </a:ln>
          <a:effectLst/>
          <a:scene3d>
            <a:camera prst="orthographicFront">
              <a:rot lat="0" lon="0" rev="0"/>
            </a:camera>
            <a:lightRig rig="glow" dir="t">
              <a:rot lat="0" lon="0" rev="14100000"/>
            </a:lightRig>
          </a:scene3d>
          <a:sp3d prstMaterial="softEdge">
            <a:bevelT w="127000" prst="artDeco"/>
          </a:sp3d>
        </p:spPr>
        <p:txBody>
          <a:bodyPr>
            <a:normAutofit/>
          </a:bodyPr>
          <a:lstStyle/>
          <a:p>
            <a:pPr algn="ctr" eaLnBrk="1" hangingPunct="1"/>
            <a:r>
              <a:rPr lang="zh-CN" altLang="en-US" sz="6000" dirty="0"/>
              <a:t>虚拟存储器</a:t>
            </a:r>
            <a:endParaRPr lang="zh-CN" altLang="en-US" sz="6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6626" name="AutoShape 2" descr="data:image/jpg;base64,/9j/4AAQSkZJRgABAQAAAQABAAD/2wBDAAkGBwgHBgkIBwgKCgkLDRYPDQwMDRsUFRAWIB0iIiAdHx8kKDQsJCYxJx8fLT0tMTU3Ojo6Iys/RD84QzQ5Ojf/2wBDAQoKCg0MDRoPDxo3JR8lNzc3Nzc3Nzc3Nzc3Nzc3Nzc3Nzc3Nzc3Nzc3Nzc3Nzc3Nzc3Nzc3Nzc3Nzc3Nzc3Nzf/wAARCACTALADASIAAhEBAxEB/8QAGwAAAgIDAQAAAAAAAAAAAAAAAwUCBAABBgf/xABEEAACAQMCAwQECAwFBQAAAAABAgMABBEFIRIxQQYTUWEicYGRFBUyUnKTstEHIyYzNUJUobGzweElNGKi8BZjc5Lx/8QAGgEAAwEBAQEAAAAAAAAAAAAAAAECAwQFBv/EACgRAAICAQMDBAIDAQAAAAAAAAABAhEDEiExBDJBEyJRcTNSFCORYf/aAAwDAQACEQMRAD8AY9s7+4i7Vagi3VyigxhESZlUHhXOcEY68utIodQvXnRZL67CFgCfhL7DPrpl27kC9rNRBiRjxJ6TZz+bXzrnuNQ/F3a4+bk4rgyXb3Pns0msj38jnUru7gnCJe3WOh79xkYHQnzI88U9jcf9OfCzKS/ckGb4a+e84Tt8v5WemPZXFvIr44Ylj+iTv7zUzJGVIEEYJAGd9v3/APMVCi6rUOOWpMZ6dezSSt8L1G7SMLkYuXBJ99CuL+7S4dYtQu2jB9Emd9x76oxyovyolY55kt7tjWuLw2HhmrvYzcnpq9y58ZX37bdfXv8AfWxqV+MEX13n/wA7/fVLNbBpWyNUvkdWvaPUYsCa4lmQdGkIPv8Avp1a6wbxfxV1MGxko0jAj99cZmto7KwZWKsORBwRTU2jWOaceXZ27XVzn/Mz/Wt99Ca7uf2mf61vvpRp+riTEV02H6SnYH1/fTJhV3Zup6lsy1p15Oup2rS3UojEycXFK2MZ3zvyrv8A40039utPrl++vMWoTe2rjNxNsXUSxpqrPU/jTTP260+uX76z40039vtPrl++vKxC557VndIvMcR86r1n8Gn82X6nqo1PTjyvbX65fvrfxlp/7Za/Wr99eTPQXA8BR63/AAT65/qdb21u45dTs2t71+5EZ7wW0+M7+RpIstrg8ep6sPITb+z0v40mcDwoLYzXNNycm0znn1cm7oeiaAxrxahqivwji4Z8gnbPNuXOrOjXckeu2rQXl28Y5rNKTk8JB2zgiuWbFMOzn6btPpH7JpRUtS3CHVSckgfb4/ldqH0k/lrXP5rpe38YftVf42YMnt9Ba5jcbEYNXNe5nNnX9j+2TBreaGDW81JkEBrYNDzW80DCZreaHmt5oAJmszUM1ONWkOEUk0gNg78x7aaaZqDriCXiaPoeq/2qrFajGZGz5CrC4UYAAA6AVSLinHcfiHI4mbY/NrCqr8ke2lllemEhJCTEf9v9qZswKgg5B3BFabHUmmDegtRHO1CakKSBPQXor0FqRkwT0B6M9BapM2DJpj2bP+OWn0j/AANLGO9MezR/xy0H+o/ZNEeUGPvRPt4+O12oDpxJ9haQuqyjOcN402/CA2O2Oo5+cn8taRpJVS7maZfyS+2QdWjOGGK1mrYKuOFhkUGS3Zd4zxL4dakycQea2DQ874NSXLHCgk+QzSJJg1JeJmCqpJ8BzqzbaZczYZk4E8W5+wUzh0/ulwpVT1PMmq0lxxyYvhs+TTf+g/qatgBRhQAPAVY+C/8Ac/dWjajq5Psp0aqFAC1azRTb+D/uqBtz0ce6gTTB8W9W7K97n8XJ+bP+2qrROOoNDZHHNc0CTaOgY5GQcigsaXWl6YSI5jhCeZ/VpgxBGx58qdmupME9BY0VzQHpEMg5qu9FehNSM2CNMuzH6dtPpH7Jpa1MOzH6etPpH7JojyEF70A/CKcdstR+kn8ta55Hp9+Ec/lpqX0k/lrXOA05dzKzfkl9l2OSrtskkp9AbdSeQqpY2vegPLkJ0HU07t0L4SNQAB0GwoSKhFvk0mmwSYEgLP5bA1ci07uBnCsOYCjYeyrMCrEuF59T40USbVelHQscSoW9lRLVbkjSQb7HxFVJoJI9wOJfEUUDi0QLVEvQy29RZqkzbJlvOolqGWqBaghhC1QLUMtUS1IRMsN89asWt0I8RyY4eh+bVItQpJAoNBOqtx5KAORzVZzS+0vjHiOQ5Q9eo/tV4kEZByDuMUFarBtRLSxur+Ro7OEyuq8RUEAgeO9DamHZ+++L75pQkrs8ZRVij4ydweWR0BpxSctwjFN7h7PslqV1EzyFLVw/CI51YE8t9s/8FFsdCudI1iwluJreRXlZB3TE4PAx3yB4V0NxqCxIpu5TAZI+MNMojAB6c9j4+FIobx59fsIj3LRJO7RyRXCyhhwsAcDlzzvWmSCjJad0dXoqNNo5r8JBx211L6Sfy1pLYW4mfjlGI1/efCnX4R1LduNRVeZeMD6taBZwbJDEOQ3bw86za9zOecbyy+w9vG0zYXYDmegplFwxKFUe3xoaBYkCLyFaLVaRqlRaElSEm1Uw+9bElMdl0SVMSVSD1MSUD1BpYopvlLhvnLVKe0ljGVHGvlz91WRJUxJvSpCaUhOW3NQLU4ngiuB6Y9L5w50tubGWIFo/xqDqOY9YqWqMpQaK5aoFqgWqBapMmEL1VeTiNallB2FDBqSGTzVm2umh9E5KHp4eqqma3mgS2HKyJIgZGBB8KLaWst7dRW1v+ckbAOcY88+VI4pXjbiQ4P8AGnOi3AnuWt1ISa4hlhTLYHGyEDfpk4Htq403ub4qnNJnVJ2TdrMlL/UzGy7uoPdkY+ZxcRHspLpNhLp/ae1gmCHcsrpurqVOGB8DXdWlzFKzajFftHBwkTwzFR3RH6rZwUKkkEH1bVy4nE/aLTXBYh3nlj4gc907OU58gR6QHgwrecVVno58MElJeBD23j4+3mptgnBjA9ZjWowIIYwP1jzNNe1kHD2t1OZsZZ04fq0FK2as63ZzSjUmbZqiWqBNQLUCZMtWhJQi1QLedIlstiWpiSqIkqYkoFZeElTWSqAk86IsnnTsdl9ZKmJKoLJ51PvaB2GubWC5GWBSTo68/wC9JL+zntwWI44x+sv9R0pwJdudTWTrmk1ZMoxkclxZ3qWafXmlw3GXh/FS+XyT6xSS5t5rV+CZCp6HmD6j1qGmjnljcSOa3mh5reakgJmsBxuOdDzWwaAHS9or3CNPFZXMyABJri0SSRccvSIztVns3eT3fae1luZWlld2LMx3J4Wrnqc9jz+Udl9JvsmrUm2rZtDJOUkpM6bthE79o70qBniUAZxn0F5Vzpbn5DJ8q6Dtta3E+uXLIGTEgKuc4I4FGR6iKpaNcQQ63LPLdtYMID3VzwFsPxjmvUEZBB2x5gU9UtbVHpYsUcuZxm6XyKCc8t6gxpg8iJr998BuXkViRHcl8sSY1y4Jxvni/pUI0i1LVo4nnIWQAPLgAkhdzg+JHrpKTctIs/TKDqMr3oXM1DLGnep6PFb6pDawTho3i7xuNvSXGc8h1wCNuRqjqWmtbyxrCpYu/APSzls4A5CtVG4a09jnngyK9uCgWrBJTTVOz9xY2TXhuIpEWRYygyHDHkANwff7KXXem39mwF7ay22Y2kHfKVyo/uQPWRWd0rZDxTTqjQkFT74Ac6WpLJIGKLkLzx0rayEjiP7qaTfCI9y8DITZqay+dLVm99FSQk0t7FqGKyUZJKXo/nR0c46j10ykxgj0R1jnjKTIHQ8wapI9HR6ZYr1DRnj4pbTMkfMp+sPv/jSnNdjG+4qpqGlxXoMiYjn+cOTev76lxMp4r3RzWa2K3cQy2spjnUow8evmPKoZxUGFE8067Hn8pLL6TfZNIwaddjj+Utl9JvstTjyXi70eu6rZpNcv6OSW39wqh8S2ckzLLxBeHYLuc56DrTu6U/CHI8aAAyNxKSD4rzrqrc9xKKlckc5cdmbVp5EVVZOjcI3BGaXydkUaThRCrf6XIrsgMMWIzxfK351EllkDoACBgVOncmcMb4Rx0fZ7UrTUjcW9xIbrgI45QHDLjGDkeQ9wqrqFn2hWWCVjbs8MokTNvj0gCN8E+J6dBXeSSs8qu3DgDGAM1GR8spXBw3FVKPtol44+GeW9ol1vU4oo57OBeBmdjFIRxk7Zw3LAz76t6peDUNOZtVjv5Lk2yp3aRcYEgG7Ag4xnfOfYeno2oQ29xDxEgsG2GDyPP+lCvLOyMeIwkqd36Kld16Vl6aQ1CScmpco8s0rUtMh7LXNhqsIjvo5C0DSQE8SEglQcePFsaH2EtFuda0z4TbtLbtLhhgEZGcZHUZr0qPQbKSzd5DmUt6K8XTbfFULXsvZ3M8S9yoYndlABHtrTpF6U5NeTPRP234PLdVmI1CR0ifgkcsAVVCoJ22Gw9Q28K6LRdFsb3WbK2TUIp45nbKBvSwFJGR0zgD2kU5vuyFq0vpxsGAx8tgR5VWi7HS291FJZzTxTqwaNhg4I9YpZU5ZHKhQjSlqx3fn4J632ds9N0dHikL3KKGaTiyHyd9hke6iL2Ud9JXUI3JXuy/AFYnhBwTnGM9cUXtBp2t3UIjuHjC/rYQji367mrdrqWqWNokHwSKQRoyI5JyoOduYB59RXH1SepNWlT4PR6OGB2pRXjlfYm07QXvbOa4juY07tyvC+AABjcsSAOdVWsruO8e0aFu/XOU26DNNNBvJLCe4iulu4YXJKSQgNwk4Byu4PLkQaDrl1Amqtc2GCHjbCDIAJGAM426nyr0IQg+nUn3Uv9PEy7dQ1Htt/54FrTJDKsUrcMjHAU9T4VbVZFjWRkYIRkMRsR6/ZXKdxqdxqsV1cBGRJAfQkUhR6s5/dXcQ6Xc6jpSMt5wRxqMI0ZIGd+YI8f+dcsOmUqm6ROSUo9qsX3MEN5EI7hRg/JIO4PlXMahYS2MgDkNGT6Mg5HyPgfKvQ+zN0lreTRI8a3HEVR3xuADyz574G/rFXO2AhuI1+GSW8k7gAxJuQADknyP8AHGOtZySb2LliU435PJgad9jD+Utl9JvstVTVdMeyYyR5a3PXqvr++rXYs57TWP0m+w1SlTOaEWsiTPcZ1zcP6/6UMpVqVfxzGtcG1dZ7lFQpUTH5VcMdRMdKhUUjHUDHV4x+VQMdAqKRjNR4SOW1XTHUe6ooVFHu8ZrIw0Tq6bMpyDirpjqJioW3AblF14nJKjfpjlVmC4dJkZ8EAknbx/8AtS7ryrXdkHah7uwTaCXUkM9tnCh8fJ86NGLYWwDKpwpBTHM1V7us4D4mpkm+DSGSuUZbabAyu/dIdzuRnw8KX6rpVsXISPhxtuMZpkpkQEKxGedRePj+VvV2tNGMopyujkH0xXmEbxIxJwNqIez0asTEeAj5px/A10oso+9WQFsqc4NDltmYZVN/fUKN8mcoHMfEMsUglikYSBuINzIPjuD7+lV20S5jyMnPM7V26xYK55gY5VLu84GSRjr40mh+mqo4F9OnClXjDKdiD1qhouiTWXaeynhQm3LNkZ/N+ifeK9GmMQGFUMfVsKFYWsb6jEzLk58OW1GlGbwxbR00nyjWqysrQ7TVaIrKygCOKiQKysoEaIFQIFZWUgIkVrFZWUCNYFaIFZWUARxWiKysoEZisxWVlAGVqsrKQnwYKr3bEMFB28KysoB8Fej6f/nYvWf4VlZQQj//2Q=="/>
          <p:cNvSpPr>
            <a:spLocks noChangeAspect="1" noChangeArrowheads="1"/>
          </p:cNvSpPr>
          <p:nvPr/>
        </p:nvSpPr>
        <p:spPr bwMode="auto">
          <a:xfrm>
            <a:off x="120650" y="-606425"/>
            <a:ext cx="1476375" cy="123825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data:image/jpg;base64,/9j/4AAQSkZJRgABAQAAAQABAAD/2wBDAAkGBwgHBgkIBwgKCgkLDRYPDQwMDRsUFRAWIB0iIiAdHx8kKDQsJCYxJx8fLT0tMTU3Ojo6Iys/RD84QzQ5Ojf/2wBDAQoKCg0MDRoPDxo3JR8lNzc3Nzc3Nzc3Nzc3Nzc3Nzc3Nzc3Nzc3Nzc3Nzc3Nzc3Nzc3Nzc3Nzc3Nzc3Nzc3Nzf/wAARCACTALADASIAAhEBAxEB/8QAGwAAAgIDAQAAAAAAAAAAAAAAAwUCBAABBgf/xABEEAACAQMCAwQECAwFBQAAAAABAgMABBEFIRIxQQYTUWEicYGRFBUyUnKTstEHIyYzNUJUobGzweElNGKi8BZjc5Lx/8QAGgEAAwEBAQEAAAAAAAAAAAAAAAECAwQFBv/EACgRAAICAQMDBAIDAQAAAAAAAAABAhEDEiExBDJBEyJRcTNSFCORYf/aAAwDAQACEQMRAD8AY9s7+4i7Vagi3VyigxhESZlUHhXOcEY68utIodQvXnRZL67CFgCfhL7DPrpl27kC9rNRBiRjxJ6TZz+bXzrnuNQ/F3a4+bk4rgyXb3Pns0msj38jnUru7gnCJe3WOh79xkYHQnzI88U9jcf9OfCzKS/ckGb4a+e84Tt8v5WemPZXFvIr44Ylj+iTv7zUzJGVIEEYJAGd9v3/APMVCi6rUOOWpMZ6dezSSt8L1G7SMLkYuXBJ99CuL+7S4dYtQu2jB9Emd9x76oxyovyolY55kt7tjWuLw2HhmrvYzcnpq9y58ZX37bdfXv8AfWxqV+MEX13n/wA7/fVLNbBpWyNUvkdWvaPUYsCa4lmQdGkIPv8Avp1a6wbxfxV1MGxko0jAj99cZmto7KwZWKsORBwRTU2jWOaceXZ27XVzn/Mz/Wt99Ca7uf2mf61vvpRp+riTEV02H6SnYH1/fTJhV3Zup6lsy1p15Oup2rS3UojEycXFK2MZ3zvyrv8A40039utPrl++vMWoTe2rjNxNsXUSxpqrPU/jTTP260+uX76z40039vtPrl++vKxC557VndIvMcR86r1n8Gn82X6nqo1PTjyvbX65fvrfxlp/7Za/Wr99eTPQXA8BR63/AAT65/qdb21u45dTs2t71+5EZ7wW0+M7+RpIstrg8ep6sPITb+z0v40mcDwoLYzXNNycm0znn1cm7oeiaAxrxahqivwji4Z8gnbPNuXOrOjXckeu2rQXl28Y5rNKTk8JB2zgiuWbFMOzn6btPpH7JpRUtS3CHVSckgfb4/ldqH0k/lrXP5rpe38YftVf42YMnt9Ba5jcbEYNXNe5nNnX9j+2TBreaGDW81JkEBrYNDzW80DCZreaHmt5oAJmszUM1ONWkOEUk0gNg78x7aaaZqDriCXiaPoeq/2qrFajGZGz5CrC4UYAAA6AVSLinHcfiHI4mbY/NrCqr8ke2lllemEhJCTEf9v9qZswKgg5B3BFabHUmmDegtRHO1CakKSBPQXor0FqRkwT0B6M9BapM2DJpj2bP+OWn0j/AANLGO9MezR/xy0H+o/ZNEeUGPvRPt4+O12oDpxJ9haQuqyjOcN402/CA2O2Oo5+cn8taRpJVS7maZfyS+2QdWjOGGK1mrYKuOFhkUGS3Zd4zxL4dakycQea2DQ874NSXLHCgk+QzSJJg1JeJmCqpJ8BzqzbaZczYZk4E8W5+wUzh0/ulwpVT1PMmq0lxxyYvhs+TTf+g/qatgBRhQAPAVY+C/8Ac/dWjajq5Psp0aqFAC1azRTb+D/uqBtz0ce6gTTB8W9W7K97n8XJ+bP+2qrROOoNDZHHNc0CTaOgY5GQcigsaXWl6YSI5jhCeZ/VpgxBGx58qdmupME9BY0VzQHpEMg5qu9FehNSM2CNMuzH6dtPpH7Jpa1MOzH6etPpH7JojyEF70A/CKcdstR+kn8ta55Hp9+Ec/lpqX0k/lrXOA05dzKzfkl9l2OSrtskkp9AbdSeQqpY2vegPLkJ0HU07t0L4SNQAB0GwoSKhFvk0mmwSYEgLP5bA1ci07uBnCsOYCjYeyrMCrEuF59T40USbVelHQscSoW9lRLVbkjSQb7HxFVJoJI9wOJfEUUDi0QLVEvQy29RZqkzbJlvOolqGWqBaghhC1QLUMtUS1IRMsN89asWt0I8RyY4eh+bVItQpJAoNBOqtx5KAORzVZzS+0vjHiOQ5Q9eo/tV4kEZByDuMUFarBtRLSxur+Ro7OEyuq8RUEAgeO9DamHZ+++L75pQkrs8ZRVij4ydweWR0BpxSctwjFN7h7PslqV1EzyFLVw/CI51YE8t9s/8FFsdCudI1iwluJreRXlZB3TE4PAx3yB4V0NxqCxIpu5TAZI+MNMojAB6c9j4+FIobx59fsIj3LRJO7RyRXCyhhwsAcDlzzvWmSCjJad0dXoqNNo5r8JBx211L6Sfy1pLYW4mfjlGI1/efCnX4R1LduNRVeZeMD6taBZwbJDEOQ3bw86za9zOecbyy+w9vG0zYXYDmegplFwxKFUe3xoaBYkCLyFaLVaRqlRaElSEm1Uw+9bElMdl0SVMSVSD1MSUD1BpYopvlLhvnLVKe0ljGVHGvlz91WRJUxJvSpCaUhOW3NQLU4ngiuB6Y9L5w50tubGWIFo/xqDqOY9YqWqMpQaK5aoFqgWqBapMmEL1VeTiNallB2FDBqSGTzVm2umh9E5KHp4eqqma3mgS2HKyJIgZGBB8KLaWst7dRW1v+ckbAOcY88+VI4pXjbiQ4P8AGnOi3AnuWt1ISa4hlhTLYHGyEDfpk4Htq403ub4qnNJnVJ2TdrMlL/UzGy7uoPdkY+ZxcRHspLpNhLp/ae1gmCHcsrpurqVOGB8DXdWlzFKzajFftHBwkTwzFR3RH6rZwUKkkEH1bVy4nE/aLTXBYh3nlj4gc907OU58gR6QHgwrecVVno58MElJeBD23j4+3mptgnBjA9ZjWowIIYwP1jzNNe1kHD2t1OZsZZ04fq0FK2as63ZzSjUmbZqiWqBNQLUCZMtWhJQi1QLedIlstiWpiSqIkqYkoFZeElTWSqAk86IsnnTsdl9ZKmJKoLJ51PvaB2GubWC5GWBSTo68/wC9JL+zntwWI44x+sv9R0pwJdudTWTrmk1ZMoxkclxZ3qWafXmlw3GXh/FS+XyT6xSS5t5rV+CZCp6HmD6j1qGmjnljcSOa3mh5reakgJmsBxuOdDzWwaAHS9or3CNPFZXMyABJri0SSRccvSIztVns3eT3fae1luZWlld2LMx3J4Wrnqc9jz+Udl9JvsmrUm2rZtDJOUkpM6bthE79o70qBniUAZxn0F5Vzpbn5DJ8q6Dtta3E+uXLIGTEgKuc4I4FGR6iKpaNcQQ63LPLdtYMID3VzwFsPxjmvUEZBB2x5gU9UtbVHpYsUcuZxm6XyKCc8t6gxpg8iJr998BuXkViRHcl8sSY1y4Jxvni/pUI0i1LVo4nnIWQAPLgAkhdzg+JHrpKTctIs/TKDqMr3oXM1DLGnep6PFb6pDawTho3i7xuNvSXGc8h1wCNuRqjqWmtbyxrCpYu/APSzls4A5CtVG4a09jnngyK9uCgWrBJTTVOz9xY2TXhuIpEWRYygyHDHkANwff7KXXem39mwF7ay22Y2kHfKVyo/uQPWRWd0rZDxTTqjQkFT74Ac6WpLJIGKLkLzx0rayEjiP7qaTfCI9y8DITZqay+dLVm99FSQk0t7FqGKyUZJKXo/nR0c46j10ykxgj0R1jnjKTIHQ8wapI9HR6ZYr1DRnj4pbTMkfMp+sPv/jSnNdjG+4qpqGlxXoMiYjn+cOTev76lxMp4r3RzWa2K3cQy2spjnUow8evmPKoZxUGFE8067Hn8pLL6TfZNIwaddjj+Utl9JvstTjyXi70eu6rZpNcv6OSW39wqh8S2ckzLLxBeHYLuc56DrTu6U/CHI8aAAyNxKSD4rzrqrc9xKKlckc5cdmbVp5EVVZOjcI3BGaXydkUaThRCrf6XIrsgMMWIzxfK351EllkDoACBgVOncmcMb4Rx0fZ7UrTUjcW9xIbrgI45QHDLjGDkeQ9wqrqFn2hWWCVjbs8MokTNvj0gCN8E+J6dBXeSSs8qu3DgDGAM1GR8spXBw3FVKPtol44+GeW9ol1vU4oo57OBeBmdjFIRxk7Zw3LAz76t6peDUNOZtVjv5Lk2yp3aRcYEgG7Ag4xnfOfYeno2oQ29xDxEgsG2GDyPP+lCvLOyMeIwkqd36Kld16Vl6aQ1CScmpco8s0rUtMh7LXNhqsIjvo5C0DSQE8SEglQcePFsaH2EtFuda0z4TbtLbtLhhgEZGcZHUZr0qPQbKSzd5DmUt6K8XTbfFULXsvZ3M8S9yoYndlABHtrTpF6U5NeTPRP234PLdVmI1CR0ifgkcsAVVCoJ22Gw9Q28K6LRdFsb3WbK2TUIp45nbKBvSwFJGR0zgD2kU5vuyFq0vpxsGAx8tgR5VWi7HS291FJZzTxTqwaNhg4I9YpZU5ZHKhQjSlqx3fn4J632ds9N0dHikL3KKGaTiyHyd9hke6iL2Ud9JXUI3JXuy/AFYnhBwTnGM9cUXtBp2t3UIjuHjC/rYQji367mrdrqWqWNokHwSKQRoyI5JyoOduYB59RXH1SepNWlT4PR6OGB2pRXjlfYm07QXvbOa4juY07tyvC+AABjcsSAOdVWsruO8e0aFu/XOU26DNNNBvJLCe4iulu4YXJKSQgNwk4Byu4PLkQaDrl1Amqtc2GCHjbCDIAJGAM426nyr0IQg+nUn3Uv9PEy7dQ1Htt/54FrTJDKsUrcMjHAU9T4VbVZFjWRkYIRkMRsR6/ZXKdxqdxqsV1cBGRJAfQkUhR6s5/dXcQ6Xc6jpSMt5wRxqMI0ZIGd+YI8f+dcsOmUqm6ROSUo9qsX3MEN5EI7hRg/JIO4PlXMahYS2MgDkNGT6Mg5HyPgfKvQ+zN0lreTRI8a3HEVR3xuADyz574G/rFXO2AhuI1+GSW8k7gAxJuQADknyP8AHGOtZySb2LliU435PJgad9jD+Utl9JvstVTVdMeyYyR5a3PXqvr++rXYs57TWP0m+w1SlTOaEWsiTPcZ1zcP6/6UMpVqVfxzGtcG1dZ7lFQpUTH5VcMdRMdKhUUjHUDHV4x+VQMdAqKRjNR4SOW1XTHUe6ooVFHu8ZrIw0Tq6bMpyDirpjqJioW3AblF14nJKjfpjlVmC4dJkZ8EAknbx/8AtS7ryrXdkHah7uwTaCXUkM9tnCh8fJ86NGLYWwDKpwpBTHM1V7us4D4mpkm+DSGSuUZbabAyu/dIdzuRnw8KX6rpVsXISPhxtuMZpkpkQEKxGedRePj+VvV2tNGMopyujkH0xXmEbxIxJwNqIez0asTEeAj5px/A10oso+9WQFsqc4NDltmYZVN/fUKN8mcoHMfEMsUglikYSBuINzIPjuD7+lV20S5jyMnPM7V26xYK55gY5VLu84GSRjr40mh+mqo4F9OnClXjDKdiD1qhouiTWXaeynhQm3LNkZ/N+ifeK9GmMQGFUMfVsKFYWsb6jEzLk58OW1GlGbwxbR00nyjWqysrQ7TVaIrKygCOKiQKysoEaIFQIFZWUgIkVrFZWUCNYFaIFZWUARxWiKysoEZisxWVlAGVqsrKQnwYKr3bEMFB28KysoB8Fej6f/nYvWf4VlZQQj//2Q=="/>
          <p:cNvSpPr>
            <a:spLocks noChangeAspect="1" noChangeArrowheads="1"/>
          </p:cNvSpPr>
          <p:nvPr/>
        </p:nvSpPr>
        <p:spPr bwMode="auto">
          <a:xfrm>
            <a:off x="120650" y="-606425"/>
            <a:ext cx="1476375" cy="123825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30" name="AutoShape 6" descr="data:image/jpg;base64,/9j/4AAQSkZJRgABAQAAAQABAAD/2wBDAAkGBwgHBgkIBwgKCgkLDRYPDQwMDRsUFRAWIB0iIiAdHx8kKDQsJCYxJx8fLT0tMTU3Ojo6Iys/RD84QzQ5Ojf/2wBDAQoKCg0MDRoPDxo3JR8lNzc3Nzc3Nzc3Nzc3Nzc3Nzc3Nzc3Nzc3Nzc3Nzc3Nzc3Nzc3Nzc3Nzc3Nzc3Nzc3Nzf/wAARCACTALADASIAAhEBAxEB/8QAGwAAAgIDAQAAAAAAAAAAAAAAAwUCBAABBgf/xABEEAACAQMCAwQECAwFBQAAAAABAgMABBEFIRIxQQYTUWEicYGRFBUyUnKTstEHIyYzNUJUobGzweElNGKi8BZjc5Lx/8QAGgEAAwEBAQEAAAAAAAAAAAAAAAECAwQFBv/EACgRAAICAQMDBAIDAQAAAAAAAAABAhEDEiExBDJBEyJRcTNSFCORYf/aAAwDAQACEQMRAD8AY9s7+4i7Vagi3VyigxhESZlUHhXOcEY68utIodQvXnRZL67CFgCfhL7DPrpl27kC9rNRBiRjxJ6TZz+bXzrnuNQ/F3a4+bk4rgyXb3Pns0msj38jnUru7gnCJe3WOh79xkYHQnzI88U9jcf9OfCzKS/ckGb4a+e84Tt8v5WemPZXFvIr44Ylj+iTv7zUzJGVIEEYJAGd9v3/APMVCi6rUOOWpMZ6dezSSt8L1G7SMLkYuXBJ99CuL+7S4dYtQu2jB9Emd9x76oxyovyolY55kt7tjWuLw2HhmrvYzcnpq9y58ZX37bdfXv8AfWxqV+MEX13n/wA7/fVLNbBpWyNUvkdWvaPUYsCa4lmQdGkIPv8Avp1a6wbxfxV1MGxko0jAj99cZmto7KwZWKsORBwRTU2jWOaceXZ27XVzn/Mz/Wt99Ca7uf2mf61vvpRp+riTEV02H6SnYH1/fTJhV3Zup6lsy1p15Oup2rS3UojEycXFK2MZ3zvyrv8A40039utPrl++vMWoTe2rjNxNsXUSxpqrPU/jTTP260+uX76z40039vtPrl++vKxC557VndIvMcR86r1n8Gn82X6nqo1PTjyvbX65fvrfxlp/7Za/Wr99eTPQXA8BR63/AAT65/qdb21u45dTs2t71+5EZ7wW0+M7+RpIstrg8ep6sPITb+z0v40mcDwoLYzXNNycm0znn1cm7oeiaAxrxahqivwji4Z8gnbPNuXOrOjXckeu2rQXl28Y5rNKTk8JB2zgiuWbFMOzn6btPpH7JpRUtS3CHVSckgfb4/ldqH0k/lrXP5rpe38YftVf42YMnt9Ba5jcbEYNXNe5nNnX9j+2TBreaGDW81JkEBrYNDzW80DCZreaHmt5oAJmszUM1ONWkOEUk0gNg78x7aaaZqDriCXiaPoeq/2qrFajGZGz5CrC4UYAAA6AVSLinHcfiHI4mbY/NrCqr8ke2lllemEhJCTEf9v9qZswKgg5B3BFabHUmmDegtRHO1CakKSBPQXor0FqRkwT0B6M9BapM2DJpj2bP+OWn0j/AANLGO9MezR/xy0H+o/ZNEeUGPvRPt4+O12oDpxJ9haQuqyjOcN402/CA2O2Oo5+cn8taRpJVS7maZfyS+2QdWjOGGK1mrYKuOFhkUGS3Zd4zxL4dakycQea2DQ874NSXLHCgk+QzSJJg1JeJmCqpJ8BzqzbaZczYZk4E8W5+wUzh0/ulwpVT1PMmq0lxxyYvhs+TTf+g/qatgBRhQAPAVY+C/8Ac/dWjajq5Psp0aqFAC1azRTb+D/uqBtz0ce6gTTB8W9W7K97n8XJ+bP+2qrROOoNDZHHNc0CTaOgY5GQcigsaXWl6YSI5jhCeZ/VpgxBGx58qdmupME9BY0VzQHpEMg5qu9FehNSM2CNMuzH6dtPpH7Jpa1MOzH6etPpH7JojyEF70A/CKcdstR+kn8ta55Hp9+Ec/lpqX0k/lrXOA05dzKzfkl9l2OSrtskkp9AbdSeQqpY2vegPLkJ0HU07t0L4SNQAB0GwoSKhFvk0mmwSYEgLP5bA1ci07uBnCsOYCjYeyrMCrEuF59T40USbVelHQscSoW9lRLVbkjSQb7HxFVJoJI9wOJfEUUDi0QLVEvQy29RZqkzbJlvOolqGWqBaghhC1QLUMtUS1IRMsN89asWt0I8RyY4eh+bVItQpJAoNBOqtx5KAORzVZzS+0vjHiOQ5Q9eo/tV4kEZByDuMUFarBtRLSxur+Ro7OEyuq8RUEAgeO9DamHZ+++L75pQkrs8ZRVij4ydweWR0BpxSctwjFN7h7PslqV1EzyFLVw/CI51YE8t9s/8FFsdCudI1iwluJreRXlZB3TE4PAx3yB4V0NxqCxIpu5TAZI+MNMojAB6c9j4+FIobx59fsIj3LRJO7RyRXCyhhwsAcDlzzvWmSCjJad0dXoqNNo5r8JBx211L6Sfy1pLYW4mfjlGI1/efCnX4R1LduNRVeZeMD6taBZwbJDEOQ3bw86za9zOecbyy+w9vG0zYXYDmegplFwxKFUe3xoaBYkCLyFaLVaRqlRaElSEm1Uw+9bElMdl0SVMSVSD1MSUD1BpYopvlLhvnLVKe0ljGVHGvlz91WRJUxJvSpCaUhOW3NQLU4ngiuB6Y9L5w50tubGWIFo/xqDqOY9YqWqMpQaK5aoFqgWqBapMmEL1VeTiNallB2FDBqSGTzVm2umh9E5KHp4eqqma3mgS2HKyJIgZGBB8KLaWst7dRW1v+ckbAOcY88+VI4pXjbiQ4P8AGnOi3AnuWt1ISa4hlhTLYHGyEDfpk4Htq403ub4qnNJnVJ2TdrMlL/UzGy7uoPdkY+ZxcRHspLpNhLp/ae1gmCHcsrpurqVOGB8DXdWlzFKzajFftHBwkTwzFR3RH6rZwUKkkEH1bVy4nE/aLTXBYh3nlj4gc907OU58gR6QHgwrecVVno58MElJeBD23j4+3mptgnBjA9ZjWowIIYwP1jzNNe1kHD2t1OZsZZ04fq0FK2as63ZzSjUmbZqiWqBNQLUCZMtWhJQi1QLedIlstiWpiSqIkqYkoFZeElTWSqAk86IsnnTsdl9ZKmJKoLJ51PvaB2GubWC5GWBSTo68/wC9JL+zntwWI44x+sv9R0pwJdudTWTrmk1ZMoxkclxZ3qWafXmlw3GXh/FS+XyT6xSS5t5rV+CZCp6HmD6j1qGmjnljcSOa3mh5reakgJmsBxuOdDzWwaAHS9or3CNPFZXMyABJri0SSRccvSIztVns3eT3fae1luZWlld2LMx3J4Wrnqc9jz+Udl9JvsmrUm2rZtDJOUkpM6bthE79o70qBniUAZxn0F5Vzpbn5DJ8q6Dtta3E+uXLIGTEgKuc4I4FGR6iKpaNcQQ63LPLdtYMID3VzwFsPxjmvUEZBB2x5gU9UtbVHpYsUcuZxm6XyKCc8t6gxpg8iJr998BuXkViRHcl8sSY1y4Jxvni/pUI0i1LVo4nnIWQAPLgAkhdzg+JHrpKTctIs/TKDqMr3oXM1DLGnep6PFb6pDawTho3i7xuNvSXGc8h1wCNuRqjqWmtbyxrCpYu/APSzls4A5CtVG4a09jnngyK9uCgWrBJTTVOz9xY2TXhuIpEWRYygyHDHkANwff7KXXem39mwF7ay22Y2kHfKVyo/uQPWRWd0rZDxTTqjQkFT74Ac6WpLJIGKLkLzx0rayEjiP7qaTfCI9y8DITZqay+dLVm99FSQk0t7FqGKyUZJKXo/nR0c46j10ykxgj0R1jnjKTIHQ8wapI9HR6ZYr1DRnj4pbTMkfMp+sPv/jSnNdjG+4qpqGlxXoMiYjn+cOTev76lxMp4r3RzWa2K3cQy2spjnUow8evmPKoZxUGFE8067Hn8pLL6TfZNIwaddjj+Utl9JvstTjyXi70eu6rZpNcv6OSW39wqh8S2ckzLLxBeHYLuc56DrTu6U/CHI8aAAyNxKSD4rzrqrc9xKKlckc5cdmbVp5EVVZOjcI3BGaXydkUaThRCrf6XIrsgMMWIzxfK351EllkDoACBgVOncmcMb4Rx0fZ7UrTUjcW9xIbrgI45QHDLjGDkeQ9wqrqFn2hWWCVjbs8MokTNvj0gCN8E+J6dBXeSSs8qu3DgDGAM1GR8spXBw3FVKPtol44+GeW9ol1vU4oo57OBeBmdjFIRxk7Zw3LAz76t6peDUNOZtVjv5Lk2yp3aRcYEgG7Ag4xnfOfYeno2oQ29xDxEgsG2GDyPP+lCvLOyMeIwkqd36Kld16Vl6aQ1CScmpco8s0rUtMh7LXNhqsIjvo5C0DSQE8SEglQcePFsaH2EtFuda0z4TbtLbtLhhgEZGcZHUZr0qPQbKSzd5DmUt6K8XTbfFULXsvZ3M8S9yoYndlABHtrTpF6U5NeTPRP234PLdVmI1CR0ifgkcsAVVCoJ22Gw9Q28K6LRdFsb3WbK2TUIp45nbKBvSwFJGR0zgD2kU5vuyFq0vpxsGAx8tgR5VWi7HS291FJZzTxTqwaNhg4I9YpZU5ZHKhQjSlqx3fn4J632ds9N0dHikL3KKGaTiyHyd9hke6iL2Ud9JXUI3JXuy/AFYnhBwTnGM9cUXtBp2t3UIjuHjC/rYQji367mrdrqWqWNokHwSKQRoyI5JyoOduYB59RXH1SepNWlT4PR6OGB2pRXjlfYm07QXvbOa4juY07tyvC+AABjcsSAOdVWsruO8e0aFu/XOU26DNNNBvJLCe4iulu4YXJKSQgNwk4Byu4PLkQaDrl1Amqtc2GCHjbCDIAJGAM426nyr0IQg+nUn3Uv9PEy7dQ1Htt/54FrTJDKsUrcMjHAU9T4VbVZFjWRkYIRkMRsR6/ZXKdxqdxqsV1cBGRJAfQkUhR6s5/dXcQ6Xc6jpSMt5wRxqMI0ZIGd+YI8f+dcsOmUqm6ROSUo9qsX3MEN5EI7hRg/JIO4PlXMahYS2MgDkNGT6Mg5HyPgfKvQ+zN0lreTRI8a3HEVR3xuADyz574G/rFXO2AhuI1+GSW8k7gAxJuQADknyP8AHGOtZySb2LliU435PJgad9jD+Utl9JvstVTVdMeyYyR5a3PXqvr++rXYs57TWP0m+w1SlTOaEWsiTPcZ1zcP6/6UMpVqVfxzGtcG1dZ7lFQpUTH5VcMdRMdKhUUjHUDHV4x+VQMdAqKRjNR4SOW1XTHUe6ooVFHu8ZrIw0Tq6bMpyDirpjqJioW3AblF14nJKjfpjlVmC4dJkZ8EAknbx/8AtS7ryrXdkHah7uwTaCXUkM9tnCh8fJ86NGLYWwDKpwpBTHM1V7us4D4mpkm+DSGSuUZbabAyu/dIdzuRnw8KX6rpVsXISPhxtuMZpkpkQEKxGedRePj+VvV2tNGMopyujkH0xXmEbxIxJwNqIez0asTEeAj5px/A10oso+9WQFsqc4NDltmYZVN/fUKN8mcoHMfEMsUglikYSBuINzIPjuD7+lV20S5jyMnPM7V26xYK55gY5VLu84GSRjr40mh+mqo4F9OnClXjDKdiD1qhouiTWXaeynhQm3LNkZ/N+ifeK9GmMQGFUMfVsKFYWsb6jEzLk58OW1GlGbwxbR00nyjWqysrQ7TVaIrKygCOKiQKysoEaIFQIFZWUgIkVrFZWUCNYFaIFZWUARxWiKysoEZisxWVlAGVqsrKQnwYKr3bEMFB28KysoB8Fej6f/nYvWf4VlZQQj//2Q=="/>
          <p:cNvSpPr>
            <a:spLocks noChangeAspect="1" noChangeArrowheads="1"/>
          </p:cNvSpPr>
          <p:nvPr/>
        </p:nvSpPr>
        <p:spPr bwMode="auto">
          <a:xfrm>
            <a:off x="120650" y="-606425"/>
            <a:ext cx="1476375" cy="123825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32" name="AutoShape 8" descr="data:image/jpg;base64,/9j/4AAQSkZJRgABAQAAAQABAAD/2wBDAAkGBwgHBgkIBwgKCgkLDRYPDQwMDRsUFRAWIB0iIiAdHx8kKDQsJCYxJx8fLT0tMTU3Ojo6Iys/RD84QzQ5Ojf/2wBDAQoKCg0MDRoPDxo3JR8lNzc3Nzc3Nzc3Nzc3Nzc3Nzc3Nzc3Nzc3Nzc3Nzc3Nzc3Nzc3Nzc3Nzc3Nzc3Nzc3Nzf/wAARCACTALADASIAAhEBAxEB/8QAGwAAAgIDAQAAAAAAAAAAAAAAAwUCBAABBgf/xABEEAACAQMCAwQECAwFBQAAAAABAgMABBEFIRIxQQYTUWEicYGRFBUyUnKTstEHIyYzNUJUobGzweElNGKi8BZjc5Lx/8QAGgEAAwEBAQEAAAAAAAAAAAAAAAECAwQFBv/EACgRAAICAQMDBAIDAQAAAAAAAAABAhEDEiExBDJBEyJRcTNSFCORYf/aAAwDAQACEQMRAD8AY9s7+4i7Vagi3VyigxhESZlUHhXOcEY68utIodQvXnRZL67CFgCfhL7DPrpl27kC9rNRBiRjxJ6TZz+bXzrnuNQ/F3a4+bk4rgyXb3Pns0msj38jnUru7gnCJe3WOh79xkYHQnzI88U9jcf9OfCzKS/ckGb4a+e84Tt8v5WemPZXFvIr44Ylj+iTv7zUzJGVIEEYJAGd9v3/APMVCi6rUOOWpMZ6dezSSt8L1G7SMLkYuXBJ99CuL+7S4dYtQu2jB9Emd9x76oxyovyolY55kt7tjWuLw2HhmrvYzcnpq9y58ZX37bdfXv8AfWxqV+MEX13n/wA7/fVLNbBpWyNUvkdWvaPUYsCa4lmQdGkIPv8Avp1a6wbxfxV1MGxko0jAj99cZmto7KwZWKsORBwRTU2jWOaceXZ27XVzn/Mz/Wt99Ca7uf2mf61vvpRp+riTEV02H6SnYH1/fTJhV3Zup6lsy1p15Oup2rS3UojEycXFK2MZ3zvyrv8A40039utPrl++vMWoTe2rjNxNsXUSxpqrPU/jTTP260+uX76z40039vtPrl++vKxC557VndIvMcR86r1n8Gn82X6nqo1PTjyvbX65fvrfxlp/7Za/Wr99eTPQXA8BR63/AAT65/qdb21u45dTs2t71+5EZ7wW0+M7+RpIstrg8ep6sPITb+z0v40mcDwoLYzXNNycm0znn1cm7oeiaAxrxahqivwji4Z8gnbPNuXOrOjXckeu2rQXl28Y5rNKTk8JB2zgiuWbFMOzn6btPpH7JpRUtS3CHVSckgfb4/ldqH0k/lrXP5rpe38YftVf42YMnt9Ba5jcbEYNXNe5nNnX9j+2TBreaGDW81JkEBrYNDzW80DCZreaHmt5oAJmszUM1ONWkOEUk0gNg78x7aaaZqDriCXiaPoeq/2qrFajGZGz5CrC4UYAAA6AVSLinHcfiHI4mbY/NrCqr8ke2lllemEhJCTEf9v9qZswKgg5B3BFabHUmmDegtRHO1CakKSBPQXor0FqRkwT0B6M9BapM2DJpj2bP+OWn0j/AANLGO9MezR/xy0H+o/ZNEeUGPvRPt4+O12oDpxJ9haQuqyjOcN402/CA2O2Oo5+cn8taRpJVS7maZfyS+2QdWjOGGK1mrYKuOFhkUGS3Zd4zxL4dakycQea2DQ874NSXLHCgk+QzSJJg1JeJmCqpJ8BzqzbaZczYZk4E8W5+wUzh0/ulwpVT1PMmq0lxxyYvhs+TTf+g/qatgBRhQAPAVY+C/8Ac/dWjajq5Psp0aqFAC1azRTb+D/uqBtz0ce6gTTB8W9W7K97n8XJ+bP+2qrROOoNDZHHNc0CTaOgY5GQcigsaXWl6YSI5jhCeZ/VpgxBGx58qdmupME9BY0VzQHpEMg5qu9FehNSM2CNMuzH6dtPpH7Jpa1MOzH6etPpH7JojyEF70A/CKcdstR+kn8ta55Hp9+Ec/lpqX0k/lrXOA05dzKzfkl9l2OSrtskkp9AbdSeQqpY2vegPLkJ0HU07t0L4SNQAB0GwoSKhFvk0mmwSYEgLP5bA1ci07uBnCsOYCjYeyrMCrEuF59T40USbVelHQscSoW9lRLVbkjSQb7HxFVJoJI9wOJfEUUDi0QLVEvQy29RZqkzbJlvOolqGWqBaghhC1QLUMtUS1IRMsN89asWt0I8RyY4eh+bVItQpJAoNBOqtx5KAORzVZzS+0vjHiOQ5Q9eo/tV4kEZByDuMUFarBtRLSxur+Ro7OEyuq8RUEAgeO9DamHZ+++L75pQkrs8ZRVij4ydweWR0BpxSctwjFN7h7PslqV1EzyFLVw/CI51YE8t9s/8FFsdCudI1iwluJreRXlZB3TE4PAx3yB4V0NxqCxIpu5TAZI+MNMojAB6c9j4+FIobx59fsIj3LRJO7RyRXCyhhwsAcDlzzvWmSCjJad0dXoqNNo5r8JBx211L6Sfy1pLYW4mfjlGI1/efCnX4R1LduNRVeZeMD6taBZwbJDEOQ3bw86za9zOecbyy+w9vG0zYXYDmegplFwxKFUe3xoaBYkCLyFaLVaRqlRaElSEm1Uw+9bElMdl0SVMSVSD1MSUD1BpYopvlLhvnLVKe0ljGVHGvlz91WRJUxJvSpCaUhOW3NQLU4ngiuB6Y9L5w50tubGWIFo/xqDqOY9YqWqMpQaK5aoFqgWqBapMmEL1VeTiNallB2FDBqSGTzVm2umh9E5KHp4eqqma3mgS2HKyJIgZGBB8KLaWst7dRW1v+ckbAOcY88+VI4pXjbiQ4P8AGnOi3AnuWt1ISa4hlhTLYHGyEDfpk4Htq403ub4qnNJnVJ2TdrMlL/UzGy7uoPdkY+ZxcRHspLpNhLp/ae1gmCHcsrpurqVOGB8DXdWlzFKzajFftHBwkTwzFR3RH6rZwUKkkEH1bVy4nE/aLTXBYh3nlj4gc907OU58gR6QHgwrecVVno58MElJeBD23j4+3mptgnBjA9ZjWowIIYwP1jzNNe1kHD2t1OZsZZ04fq0FK2as63ZzSjUmbZqiWqBNQLUCZMtWhJQi1QLedIlstiWpiSqIkqYkoFZeElTWSqAk86IsnnTsdl9ZKmJKoLJ51PvaB2GubWC5GWBSTo68/wC9JL+zntwWI44x+sv9R0pwJdudTWTrmk1ZMoxkclxZ3qWafXmlw3GXh/FS+XyT6xSS5t5rV+CZCp6HmD6j1qGmjnljcSOa3mh5reakgJmsBxuOdDzWwaAHS9or3CNPFZXMyABJri0SSRccvSIztVns3eT3fae1luZWlld2LMx3J4Wrnqc9jz+Udl9JvsmrUm2rZtDJOUkpM6bthE79o70qBniUAZxn0F5Vzpbn5DJ8q6Dtta3E+uXLIGTEgKuc4I4FGR6iKpaNcQQ63LPLdtYMID3VzwFsPxjmvUEZBB2x5gU9UtbVHpYsUcuZxm6XyKCc8t6gxpg8iJr998BuXkViRHcl8sSY1y4Jxvni/pUI0i1LVo4nnIWQAPLgAkhdzg+JHrpKTctIs/TKDqMr3oXM1DLGnep6PFb6pDawTho3i7xuNvSXGc8h1wCNuRqjqWmtbyxrCpYu/APSzls4A5CtVG4a09jnngyK9uCgWrBJTTVOz9xY2TXhuIpEWRYygyHDHkANwff7KXXem39mwF7ay22Y2kHfKVyo/uQPWRWd0rZDxTTqjQkFT74Ac6WpLJIGKLkLzx0rayEjiP7qaTfCI9y8DITZqay+dLVm99FSQk0t7FqGKyUZJKXo/nR0c46j10ykxgj0R1jnjKTIHQ8wapI9HR6ZYr1DRnj4pbTMkfMp+sPv/jSnNdjG+4qpqGlxXoMiYjn+cOTev76lxMp4r3RzWa2K3cQy2spjnUow8evmPKoZxUGFE8067Hn8pLL6TfZNIwaddjj+Utl9JvstTjyXi70eu6rZpNcv6OSW39wqh8S2ckzLLxBeHYLuc56DrTu6U/CHI8aAAyNxKSD4rzrqrc9xKKlckc5cdmbVp5EVVZOjcI3BGaXydkUaThRCrf6XIrsgMMWIzxfK351EllkDoACBgVOncmcMb4Rx0fZ7UrTUjcW9xIbrgI45QHDLjGDkeQ9wqrqFn2hWWCVjbs8MokTNvj0gCN8E+J6dBXeSSs8qu3DgDGAM1GR8spXBw3FVKPtol44+GeW9ol1vU4oo57OBeBmdjFIRxk7Zw3LAz76t6peDUNOZtVjv5Lk2yp3aRcYEgG7Ag4xnfOfYeno2oQ29xDxEgsG2GDyPP+lCvLOyMeIwkqd36Kld16Vl6aQ1CScmpco8s0rUtMh7LXNhqsIjvo5C0DSQE8SEglQcePFsaH2EtFuda0z4TbtLbtLhhgEZGcZHUZr0qPQbKSzd5DmUt6K8XTbfFULXsvZ3M8S9yoYndlABHtrTpF6U5NeTPRP234PLdVmI1CR0ifgkcsAVVCoJ22Gw9Q28K6LRdFsb3WbK2TUIp45nbKBvSwFJGR0zgD2kU5vuyFq0vpxsGAx8tgR5VWi7HS291FJZzTxTqwaNhg4I9YpZU5ZHKhQjSlqx3fn4J632ds9N0dHikL3KKGaTiyHyd9hke6iL2Ud9JXUI3JXuy/AFYnhBwTnGM9cUXtBp2t3UIjuHjC/rYQji367mrdrqWqWNokHwSKQRoyI5JyoOduYB59RXH1SepNWlT4PR6OGB2pRXjlfYm07QXvbOa4juY07tyvC+AABjcsSAOdVWsruO8e0aFu/XOU26DNNNBvJLCe4iulu4YXJKSQgNwk4Byu4PLkQaDrl1Amqtc2GCHjbCDIAJGAM426nyr0IQg+nUn3Uv9PEy7dQ1Htt/54FrTJDKsUrcMjHAU9T4VbVZFjWRkYIRkMRsR6/ZXKdxqdxqsV1cBGRJAfQkUhR6s5/dXcQ6Xc6jpSMt5wRxqMI0ZIGd+YI8f+dcsOmUqm6ROSUo9qsX3MEN5EI7hRg/JIO4PlXMahYS2MgDkNGT6Mg5HyPgfKvQ+zN0lreTRI8a3HEVR3xuADyz574G/rFXO2AhuI1+GSW8k7gAxJuQADknyP8AHGOtZySb2LliU435PJgad9jD+Utl9JvstVTVdMeyYyR5a3PXqvr++rXYs57TWP0m+w1SlTOaEWsiTPcZ1zcP6/6UMpVqVfxzGtcG1dZ7lFQpUTH5VcMdRMdKhUUjHUDHV4x+VQMdAqKRjNR4SOW1XTHUe6ooVFHu8ZrIw0Tq6bMpyDirpjqJioW3AblF14nJKjfpjlVmC4dJkZ8EAknbx/8AtS7ryrXdkHah7uwTaCXUkM9tnCh8fJ86NGLYWwDKpwpBTHM1V7us4D4mpkm+DSGSuUZbabAyu/dIdzuRnw8KX6rpVsXISPhxtuMZpkpkQEKxGedRePj+VvV2tNGMopyujkH0xXmEbxIxJwNqIez0asTEeAj5px/A10oso+9WQFsqc4NDltmYZVN/fUKN8mcoHMfEMsUglikYSBuINzIPjuD7+lV20S5jyMnPM7V26xYK55gY5VLu84GSRjr40mh+mqo4F9OnClXjDKdiD1qhouiTWXaeynhQm3LNkZ/N+ifeK9GmMQGFUMfVsKFYWsb6jEzLk58OW1GlGbwxbR00nyjWqysrQ7TVaIrKygCOKiQKysoEaIFQIFZWUgIkVrFZWUCNYFaIFZWUARxWiKysoEZisxWVlAGVqsrKQnwYKr3bEMFB28KysoB8Fej6f/nYvWf4VlZQQj//2Q=="/>
          <p:cNvSpPr>
            <a:spLocks noChangeAspect="1" noChangeArrowheads="1"/>
          </p:cNvSpPr>
          <p:nvPr/>
        </p:nvSpPr>
        <p:spPr bwMode="auto">
          <a:xfrm>
            <a:off x="120650" y="-606425"/>
            <a:ext cx="1476375" cy="123825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7650" name="Picture 2" descr="http://app.files.wptool.cn/index/pcnews/1407240210_1_1.jpg"/>
          <p:cNvPicPr>
            <a:picLocks noChangeAspect="1" noChangeArrowheads="1"/>
          </p:cNvPicPr>
          <p:nvPr/>
        </p:nvPicPr>
        <p:blipFill>
          <a:blip r:embed="rId3" cstate="print"/>
          <a:srcRect/>
          <a:stretch>
            <a:fillRect/>
          </a:stretch>
        </p:blipFill>
        <p:spPr bwMode="auto">
          <a:xfrm>
            <a:off x="0" y="4811341"/>
            <a:ext cx="3635897" cy="2046659"/>
          </a:xfrm>
          <a:prstGeom prst="rect">
            <a:avLst/>
          </a:prstGeom>
          <a:noFill/>
        </p:spPr>
      </p:pic>
      <p:pic>
        <p:nvPicPr>
          <p:cNvPr id="27652" name="Picture 4" descr="http://img2.xue163.com/www.go-gddq.com/upload/2013-07/130724112988841.jpg"/>
          <p:cNvPicPr>
            <a:picLocks noChangeAspect="1" noChangeArrowheads="1"/>
          </p:cNvPicPr>
          <p:nvPr/>
        </p:nvPicPr>
        <p:blipFill>
          <a:blip r:embed="rId4" cstate="print"/>
          <a:srcRect/>
          <a:stretch>
            <a:fillRect/>
          </a:stretch>
        </p:blipFill>
        <p:spPr bwMode="auto">
          <a:xfrm>
            <a:off x="5754291" y="4708079"/>
            <a:ext cx="3389709" cy="214992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656585"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虚拟存储器的定义和特征</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cs"/>
            </a:endParaRPr>
          </a:p>
        </p:txBody>
      </p:sp>
      <p:grpSp>
        <p:nvGrpSpPr>
          <p:cNvPr id="4" name="Group 4">
            <a:extLst>
              <a:ext uri="{FF2B5EF4-FFF2-40B4-BE49-F238E27FC236}">
                <a16:creationId xmlns:a16="http://schemas.microsoft.com/office/drawing/2014/main" xmlns="" id="{CE2F8985-21E1-4089-8C50-DDC2F252F796}"/>
              </a:ext>
            </a:extLst>
          </p:cNvPr>
          <p:cNvGrpSpPr>
            <a:grpSpLocks/>
          </p:cNvGrpSpPr>
          <p:nvPr/>
        </p:nvGrpSpPr>
        <p:grpSpPr bwMode="auto">
          <a:xfrm>
            <a:off x="2195736" y="836713"/>
            <a:ext cx="1184969" cy="5807919"/>
            <a:chOff x="1248" y="336"/>
            <a:chExt cx="816" cy="3802"/>
          </a:xfrm>
        </p:grpSpPr>
        <p:sp>
          <p:nvSpPr>
            <p:cNvPr id="5" name="Rectangle 5">
              <a:extLst>
                <a:ext uri="{FF2B5EF4-FFF2-40B4-BE49-F238E27FC236}">
                  <a16:creationId xmlns:a16="http://schemas.microsoft.com/office/drawing/2014/main" xmlns="" id="{1E34690B-EF0C-45B8-AEA7-84E0827CDA29}"/>
                </a:ext>
              </a:extLst>
            </p:cNvPr>
            <p:cNvSpPr>
              <a:spLocks noChangeArrowheads="1"/>
            </p:cNvSpPr>
            <p:nvPr/>
          </p:nvSpPr>
          <p:spPr bwMode="auto">
            <a:xfrm>
              <a:off x="1248" y="336"/>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X</a:t>
              </a:r>
            </a:p>
          </p:txBody>
        </p:sp>
        <p:sp>
          <p:nvSpPr>
            <p:cNvPr id="6" name="Rectangle 6">
              <a:extLst>
                <a:ext uri="{FF2B5EF4-FFF2-40B4-BE49-F238E27FC236}">
                  <a16:creationId xmlns:a16="http://schemas.microsoft.com/office/drawing/2014/main" xmlns="" id="{42B39A0C-7D1F-4F86-9835-D8AFD71CA12F}"/>
                </a:ext>
              </a:extLst>
            </p:cNvPr>
            <p:cNvSpPr>
              <a:spLocks noChangeArrowheads="1"/>
            </p:cNvSpPr>
            <p:nvPr/>
          </p:nvSpPr>
          <p:spPr bwMode="auto">
            <a:xfrm>
              <a:off x="1248" y="578"/>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X</a:t>
              </a:r>
            </a:p>
          </p:txBody>
        </p:sp>
        <p:sp>
          <p:nvSpPr>
            <p:cNvPr id="7" name="Rectangle 7">
              <a:extLst>
                <a:ext uri="{FF2B5EF4-FFF2-40B4-BE49-F238E27FC236}">
                  <a16:creationId xmlns:a16="http://schemas.microsoft.com/office/drawing/2014/main" xmlns="" id="{F59A6A98-FD6B-4079-879F-8454AE919CCD}"/>
                </a:ext>
              </a:extLst>
            </p:cNvPr>
            <p:cNvSpPr>
              <a:spLocks noChangeArrowheads="1"/>
            </p:cNvSpPr>
            <p:nvPr/>
          </p:nvSpPr>
          <p:spPr bwMode="auto">
            <a:xfrm>
              <a:off x="1248" y="818"/>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X</a:t>
              </a:r>
            </a:p>
          </p:txBody>
        </p:sp>
        <p:sp>
          <p:nvSpPr>
            <p:cNvPr id="8" name="Rectangle 8">
              <a:extLst>
                <a:ext uri="{FF2B5EF4-FFF2-40B4-BE49-F238E27FC236}">
                  <a16:creationId xmlns:a16="http://schemas.microsoft.com/office/drawing/2014/main" xmlns="" id="{42D99DDC-DDB7-4EED-983B-36BE40C2032A}"/>
                </a:ext>
              </a:extLst>
            </p:cNvPr>
            <p:cNvSpPr>
              <a:spLocks noChangeArrowheads="1"/>
            </p:cNvSpPr>
            <p:nvPr/>
          </p:nvSpPr>
          <p:spPr bwMode="auto">
            <a:xfrm>
              <a:off x="1248" y="1052"/>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X</a:t>
              </a:r>
            </a:p>
          </p:txBody>
        </p:sp>
        <p:sp>
          <p:nvSpPr>
            <p:cNvPr id="9" name="Rectangle 9">
              <a:extLst>
                <a:ext uri="{FF2B5EF4-FFF2-40B4-BE49-F238E27FC236}">
                  <a16:creationId xmlns:a16="http://schemas.microsoft.com/office/drawing/2014/main" xmlns="" id="{07EDDA0C-DC33-448B-9FFE-54680A8CE9CB}"/>
                </a:ext>
              </a:extLst>
            </p:cNvPr>
            <p:cNvSpPr>
              <a:spLocks noChangeArrowheads="1"/>
            </p:cNvSpPr>
            <p:nvPr/>
          </p:nvSpPr>
          <p:spPr bwMode="auto">
            <a:xfrm>
              <a:off x="1248" y="1282"/>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7</a:t>
              </a:r>
            </a:p>
          </p:txBody>
        </p:sp>
        <p:sp>
          <p:nvSpPr>
            <p:cNvPr id="10" name="Rectangle 10">
              <a:extLst>
                <a:ext uri="{FF2B5EF4-FFF2-40B4-BE49-F238E27FC236}">
                  <a16:creationId xmlns:a16="http://schemas.microsoft.com/office/drawing/2014/main" xmlns="" id="{9348C3BC-9B3F-49D7-9BEC-EEF6AEBB4FFC}"/>
                </a:ext>
              </a:extLst>
            </p:cNvPr>
            <p:cNvSpPr>
              <a:spLocks noChangeArrowheads="1"/>
            </p:cNvSpPr>
            <p:nvPr/>
          </p:nvSpPr>
          <p:spPr bwMode="auto">
            <a:xfrm>
              <a:off x="1248" y="1522"/>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X</a:t>
              </a:r>
            </a:p>
          </p:txBody>
        </p:sp>
        <p:sp>
          <p:nvSpPr>
            <p:cNvPr id="12" name="Rectangle 11">
              <a:extLst>
                <a:ext uri="{FF2B5EF4-FFF2-40B4-BE49-F238E27FC236}">
                  <a16:creationId xmlns:a16="http://schemas.microsoft.com/office/drawing/2014/main" xmlns="" id="{5A9DA6E1-941A-4EDE-87FB-4DCFF8743915}"/>
                </a:ext>
              </a:extLst>
            </p:cNvPr>
            <p:cNvSpPr>
              <a:spLocks noChangeArrowheads="1"/>
            </p:cNvSpPr>
            <p:nvPr/>
          </p:nvSpPr>
          <p:spPr bwMode="auto">
            <a:xfrm>
              <a:off x="1248" y="1762"/>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5</a:t>
              </a:r>
            </a:p>
          </p:txBody>
        </p:sp>
        <p:sp>
          <p:nvSpPr>
            <p:cNvPr id="13" name="Rectangle 12">
              <a:extLst>
                <a:ext uri="{FF2B5EF4-FFF2-40B4-BE49-F238E27FC236}">
                  <a16:creationId xmlns:a16="http://schemas.microsoft.com/office/drawing/2014/main" xmlns="" id="{5F3C149D-A2AD-4161-9CE9-6AE744164113}"/>
                </a:ext>
              </a:extLst>
            </p:cNvPr>
            <p:cNvSpPr>
              <a:spLocks noChangeArrowheads="1"/>
            </p:cNvSpPr>
            <p:nvPr/>
          </p:nvSpPr>
          <p:spPr bwMode="auto">
            <a:xfrm>
              <a:off x="1248" y="2000"/>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X</a:t>
              </a:r>
            </a:p>
          </p:txBody>
        </p:sp>
        <p:sp>
          <p:nvSpPr>
            <p:cNvPr id="14" name="Rectangle 13">
              <a:extLst>
                <a:ext uri="{FF2B5EF4-FFF2-40B4-BE49-F238E27FC236}">
                  <a16:creationId xmlns:a16="http://schemas.microsoft.com/office/drawing/2014/main" xmlns="" id="{E712E0A9-D109-4920-9195-EEC4CE0212B3}"/>
                </a:ext>
              </a:extLst>
            </p:cNvPr>
            <p:cNvSpPr>
              <a:spLocks noChangeArrowheads="1"/>
            </p:cNvSpPr>
            <p:nvPr/>
          </p:nvSpPr>
          <p:spPr bwMode="auto">
            <a:xfrm>
              <a:off x="1248" y="2242"/>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X</a:t>
              </a:r>
            </a:p>
          </p:txBody>
        </p:sp>
        <p:sp>
          <p:nvSpPr>
            <p:cNvPr id="15" name="Rectangle 14">
              <a:extLst>
                <a:ext uri="{FF2B5EF4-FFF2-40B4-BE49-F238E27FC236}">
                  <a16:creationId xmlns:a16="http://schemas.microsoft.com/office/drawing/2014/main" xmlns="" id="{7115128F-CE09-44E1-83B5-326766EB5D5F}"/>
                </a:ext>
              </a:extLst>
            </p:cNvPr>
            <p:cNvSpPr>
              <a:spLocks noChangeArrowheads="1"/>
            </p:cNvSpPr>
            <p:nvPr/>
          </p:nvSpPr>
          <p:spPr bwMode="auto">
            <a:xfrm>
              <a:off x="1248" y="2476"/>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X</a:t>
              </a:r>
            </a:p>
          </p:txBody>
        </p:sp>
        <p:sp>
          <p:nvSpPr>
            <p:cNvPr id="16" name="Rectangle 15">
              <a:extLst>
                <a:ext uri="{FF2B5EF4-FFF2-40B4-BE49-F238E27FC236}">
                  <a16:creationId xmlns:a16="http://schemas.microsoft.com/office/drawing/2014/main" xmlns="" id="{DA066412-6B4F-48A4-BDF5-A4103F0702AC}"/>
                </a:ext>
              </a:extLst>
            </p:cNvPr>
            <p:cNvSpPr>
              <a:spLocks noChangeArrowheads="1"/>
            </p:cNvSpPr>
            <p:nvPr/>
          </p:nvSpPr>
          <p:spPr bwMode="auto">
            <a:xfrm>
              <a:off x="1248" y="2716"/>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3</a:t>
              </a:r>
            </a:p>
          </p:txBody>
        </p:sp>
        <p:sp>
          <p:nvSpPr>
            <p:cNvPr id="18" name="Rectangle 16">
              <a:extLst>
                <a:ext uri="{FF2B5EF4-FFF2-40B4-BE49-F238E27FC236}">
                  <a16:creationId xmlns:a16="http://schemas.microsoft.com/office/drawing/2014/main" xmlns="" id="{EAF2457F-6A18-4038-8AF7-322346B74A37}"/>
                </a:ext>
              </a:extLst>
            </p:cNvPr>
            <p:cNvSpPr>
              <a:spLocks noChangeArrowheads="1"/>
            </p:cNvSpPr>
            <p:nvPr/>
          </p:nvSpPr>
          <p:spPr bwMode="auto">
            <a:xfrm>
              <a:off x="1248" y="2958"/>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4</a:t>
              </a:r>
            </a:p>
          </p:txBody>
        </p:sp>
        <p:sp>
          <p:nvSpPr>
            <p:cNvPr id="19" name="Rectangle 17">
              <a:extLst>
                <a:ext uri="{FF2B5EF4-FFF2-40B4-BE49-F238E27FC236}">
                  <a16:creationId xmlns:a16="http://schemas.microsoft.com/office/drawing/2014/main" xmlns="" id="{5DFA1B0D-8162-4C4F-821B-FD6410168470}"/>
                </a:ext>
              </a:extLst>
            </p:cNvPr>
            <p:cNvSpPr>
              <a:spLocks noChangeArrowheads="1"/>
            </p:cNvSpPr>
            <p:nvPr/>
          </p:nvSpPr>
          <p:spPr bwMode="auto">
            <a:xfrm>
              <a:off x="1248" y="3188"/>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0</a:t>
              </a:r>
            </a:p>
          </p:txBody>
        </p:sp>
        <p:sp>
          <p:nvSpPr>
            <p:cNvPr id="20" name="Rectangle 18">
              <a:extLst>
                <a:ext uri="{FF2B5EF4-FFF2-40B4-BE49-F238E27FC236}">
                  <a16:creationId xmlns:a16="http://schemas.microsoft.com/office/drawing/2014/main" xmlns="" id="{168E5084-22F9-4737-8C48-0D16B0CB6D0F}"/>
                </a:ext>
              </a:extLst>
            </p:cNvPr>
            <p:cNvSpPr>
              <a:spLocks noChangeArrowheads="1"/>
            </p:cNvSpPr>
            <p:nvPr/>
          </p:nvSpPr>
          <p:spPr bwMode="auto">
            <a:xfrm>
              <a:off x="1248" y="3428"/>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6</a:t>
              </a:r>
            </a:p>
          </p:txBody>
        </p:sp>
        <p:sp>
          <p:nvSpPr>
            <p:cNvPr id="21" name="Rectangle 19">
              <a:extLst>
                <a:ext uri="{FF2B5EF4-FFF2-40B4-BE49-F238E27FC236}">
                  <a16:creationId xmlns:a16="http://schemas.microsoft.com/office/drawing/2014/main" xmlns="" id="{0E932F34-FB77-4F9F-9972-279AE841DE61}"/>
                </a:ext>
              </a:extLst>
            </p:cNvPr>
            <p:cNvSpPr>
              <a:spLocks noChangeArrowheads="1"/>
            </p:cNvSpPr>
            <p:nvPr/>
          </p:nvSpPr>
          <p:spPr bwMode="auto">
            <a:xfrm>
              <a:off x="1248" y="3668"/>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1</a:t>
              </a:r>
            </a:p>
          </p:txBody>
        </p:sp>
        <p:sp>
          <p:nvSpPr>
            <p:cNvPr id="22" name="Rectangle 20">
              <a:extLst>
                <a:ext uri="{FF2B5EF4-FFF2-40B4-BE49-F238E27FC236}">
                  <a16:creationId xmlns:a16="http://schemas.microsoft.com/office/drawing/2014/main" xmlns="" id="{7EEDB51D-CE5B-427C-9D87-E8A93BE49090}"/>
                </a:ext>
              </a:extLst>
            </p:cNvPr>
            <p:cNvSpPr>
              <a:spLocks noChangeArrowheads="1"/>
            </p:cNvSpPr>
            <p:nvPr/>
          </p:nvSpPr>
          <p:spPr bwMode="auto">
            <a:xfrm>
              <a:off x="1248" y="3898"/>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2</a:t>
              </a:r>
            </a:p>
          </p:txBody>
        </p:sp>
      </p:grpSp>
      <p:grpSp>
        <p:nvGrpSpPr>
          <p:cNvPr id="23" name="Group 21">
            <a:extLst>
              <a:ext uri="{FF2B5EF4-FFF2-40B4-BE49-F238E27FC236}">
                <a16:creationId xmlns:a16="http://schemas.microsoft.com/office/drawing/2014/main" xmlns="" id="{35AA30E0-8445-4FB9-BD4E-00D65A085FCD}"/>
              </a:ext>
            </a:extLst>
          </p:cNvPr>
          <p:cNvGrpSpPr>
            <a:grpSpLocks/>
          </p:cNvGrpSpPr>
          <p:nvPr/>
        </p:nvGrpSpPr>
        <p:grpSpPr bwMode="auto">
          <a:xfrm>
            <a:off x="1036861" y="760513"/>
            <a:ext cx="1222726" cy="5914851"/>
            <a:chOff x="518" y="288"/>
            <a:chExt cx="842" cy="3872"/>
          </a:xfrm>
        </p:grpSpPr>
        <p:sp>
          <p:nvSpPr>
            <p:cNvPr id="24" name="Text Box 22">
              <a:extLst>
                <a:ext uri="{FF2B5EF4-FFF2-40B4-BE49-F238E27FC236}">
                  <a16:creationId xmlns:a16="http://schemas.microsoft.com/office/drawing/2014/main" xmlns="" id="{82D1CED4-367F-44DB-ACC3-B547B09EC3F9}"/>
                </a:ext>
              </a:extLst>
            </p:cNvPr>
            <p:cNvSpPr txBox="1">
              <a:spLocks noChangeArrowheads="1"/>
            </p:cNvSpPr>
            <p:nvPr/>
          </p:nvSpPr>
          <p:spPr bwMode="auto">
            <a:xfrm>
              <a:off x="518" y="28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60K-64K</a:t>
              </a:r>
            </a:p>
          </p:txBody>
        </p:sp>
        <p:sp>
          <p:nvSpPr>
            <p:cNvPr id="25" name="Text Box 23">
              <a:extLst>
                <a:ext uri="{FF2B5EF4-FFF2-40B4-BE49-F238E27FC236}">
                  <a16:creationId xmlns:a16="http://schemas.microsoft.com/office/drawing/2014/main" xmlns="" id="{D42163E2-CB10-4825-8AC1-D56C31711EFD}"/>
                </a:ext>
              </a:extLst>
            </p:cNvPr>
            <p:cNvSpPr txBox="1">
              <a:spLocks noChangeArrowheads="1"/>
            </p:cNvSpPr>
            <p:nvPr/>
          </p:nvSpPr>
          <p:spPr bwMode="auto">
            <a:xfrm>
              <a:off x="518" y="53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56K-60K</a:t>
              </a:r>
            </a:p>
          </p:txBody>
        </p:sp>
        <p:sp>
          <p:nvSpPr>
            <p:cNvPr id="26" name="Text Box 24">
              <a:extLst>
                <a:ext uri="{FF2B5EF4-FFF2-40B4-BE49-F238E27FC236}">
                  <a16:creationId xmlns:a16="http://schemas.microsoft.com/office/drawing/2014/main" xmlns="" id="{1173446E-1077-47F2-992E-31A45B8A5FD3}"/>
                </a:ext>
              </a:extLst>
            </p:cNvPr>
            <p:cNvSpPr txBox="1">
              <a:spLocks noChangeArrowheads="1"/>
            </p:cNvSpPr>
            <p:nvPr/>
          </p:nvSpPr>
          <p:spPr bwMode="auto">
            <a:xfrm>
              <a:off x="518" y="77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52K-56K</a:t>
              </a:r>
            </a:p>
          </p:txBody>
        </p:sp>
        <p:sp>
          <p:nvSpPr>
            <p:cNvPr id="27" name="Text Box 25">
              <a:extLst>
                <a:ext uri="{FF2B5EF4-FFF2-40B4-BE49-F238E27FC236}">
                  <a16:creationId xmlns:a16="http://schemas.microsoft.com/office/drawing/2014/main" xmlns="" id="{0C0FBD7D-F371-489D-A3C6-DB660D90A00B}"/>
                </a:ext>
              </a:extLst>
            </p:cNvPr>
            <p:cNvSpPr txBox="1">
              <a:spLocks noChangeArrowheads="1"/>
            </p:cNvSpPr>
            <p:nvPr/>
          </p:nvSpPr>
          <p:spPr bwMode="auto">
            <a:xfrm>
              <a:off x="518" y="102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48K-52K</a:t>
              </a:r>
            </a:p>
          </p:txBody>
        </p:sp>
        <p:sp>
          <p:nvSpPr>
            <p:cNvPr id="28" name="Text Box 26">
              <a:extLst>
                <a:ext uri="{FF2B5EF4-FFF2-40B4-BE49-F238E27FC236}">
                  <a16:creationId xmlns:a16="http://schemas.microsoft.com/office/drawing/2014/main" xmlns="" id="{CCF0B897-4EBB-454C-B343-F541CF05B878}"/>
                </a:ext>
              </a:extLst>
            </p:cNvPr>
            <p:cNvSpPr txBox="1">
              <a:spLocks noChangeArrowheads="1"/>
            </p:cNvSpPr>
            <p:nvPr/>
          </p:nvSpPr>
          <p:spPr bwMode="auto">
            <a:xfrm>
              <a:off x="518" y="125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44K-48K</a:t>
              </a:r>
            </a:p>
          </p:txBody>
        </p:sp>
        <p:sp>
          <p:nvSpPr>
            <p:cNvPr id="29" name="Text Box 27">
              <a:extLst>
                <a:ext uri="{FF2B5EF4-FFF2-40B4-BE49-F238E27FC236}">
                  <a16:creationId xmlns:a16="http://schemas.microsoft.com/office/drawing/2014/main" xmlns="" id="{163EFEE6-1BEC-4851-97BC-4D9CBBE50D1B}"/>
                </a:ext>
              </a:extLst>
            </p:cNvPr>
            <p:cNvSpPr txBox="1">
              <a:spLocks noChangeArrowheads="1"/>
            </p:cNvSpPr>
            <p:nvPr/>
          </p:nvSpPr>
          <p:spPr bwMode="auto">
            <a:xfrm>
              <a:off x="518" y="149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40K-44K</a:t>
              </a:r>
            </a:p>
          </p:txBody>
        </p:sp>
        <p:sp>
          <p:nvSpPr>
            <p:cNvPr id="30" name="Text Box 28">
              <a:extLst>
                <a:ext uri="{FF2B5EF4-FFF2-40B4-BE49-F238E27FC236}">
                  <a16:creationId xmlns:a16="http://schemas.microsoft.com/office/drawing/2014/main" xmlns="" id="{C3459A7B-58BF-4CDB-904F-13E1DF3ABD9E}"/>
                </a:ext>
              </a:extLst>
            </p:cNvPr>
            <p:cNvSpPr txBox="1">
              <a:spLocks noChangeArrowheads="1"/>
            </p:cNvSpPr>
            <p:nvPr/>
          </p:nvSpPr>
          <p:spPr bwMode="auto">
            <a:xfrm>
              <a:off x="518" y="173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36K-40K</a:t>
              </a:r>
            </a:p>
          </p:txBody>
        </p:sp>
        <p:sp>
          <p:nvSpPr>
            <p:cNvPr id="31" name="Text Box 29">
              <a:extLst>
                <a:ext uri="{FF2B5EF4-FFF2-40B4-BE49-F238E27FC236}">
                  <a16:creationId xmlns:a16="http://schemas.microsoft.com/office/drawing/2014/main" xmlns="" id="{446A3C76-354E-4D02-B2FF-68A9B0F7A44B}"/>
                </a:ext>
              </a:extLst>
            </p:cNvPr>
            <p:cNvSpPr txBox="1">
              <a:spLocks noChangeArrowheads="1"/>
            </p:cNvSpPr>
            <p:nvPr/>
          </p:nvSpPr>
          <p:spPr bwMode="auto">
            <a:xfrm>
              <a:off x="518" y="196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32K-36K</a:t>
              </a:r>
            </a:p>
          </p:txBody>
        </p:sp>
        <p:sp>
          <p:nvSpPr>
            <p:cNvPr id="32" name="Text Box 30">
              <a:extLst>
                <a:ext uri="{FF2B5EF4-FFF2-40B4-BE49-F238E27FC236}">
                  <a16:creationId xmlns:a16="http://schemas.microsoft.com/office/drawing/2014/main" xmlns="" id="{1DBF0DE3-AF81-4F23-9563-177484B34D23}"/>
                </a:ext>
              </a:extLst>
            </p:cNvPr>
            <p:cNvSpPr txBox="1">
              <a:spLocks noChangeArrowheads="1"/>
            </p:cNvSpPr>
            <p:nvPr/>
          </p:nvSpPr>
          <p:spPr bwMode="auto">
            <a:xfrm>
              <a:off x="518" y="221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28K-32K</a:t>
              </a:r>
            </a:p>
          </p:txBody>
        </p:sp>
        <p:sp>
          <p:nvSpPr>
            <p:cNvPr id="33" name="Text Box 31">
              <a:extLst>
                <a:ext uri="{FF2B5EF4-FFF2-40B4-BE49-F238E27FC236}">
                  <a16:creationId xmlns:a16="http://schemas.microsoft.com/office/drawing/2014/main" xmlns="" id="{BF431F5E-FEBC-45B6-AF58-F70AF9AED9A5}"/>
                </a:ext>
              </a:extLst>
            </p:cNvPr>
            <p:cNvSpPr txBox="1">
              <a:spLocks noChangeArrowheads="1"/>
            </p:cNvSpPr>
            <p:nvPr/>
          </p:nvSpPr>
          <p:spPr bwMode="auto">
            <a:xfrm>
              <a:off x="518" y="246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24K-28K</a:t>
              </a:r>
            </a:p>
          </p:txBody>
        </p:sp>
        <p:sp>
          <p:nvSpPr>
            <p:cNvPr id="34" name="Text Box 32">
              <a:extLst>
                <a:ext uri="{FF2B5EF4-FFF2-40B4-BE49-F238E27FC236}">
                  <a16:creationId xmlns:a16="http://schemas.microsoft.com/office/drawing/2014/main" xmlns="" id="{9DE8477C-4F24-4692-A287-7CD42ABB28E2}"/>
                </a:ext>
              </a:extLst>
            </p:cNvPr>
            <p:cNvSpPr txBox="1">
              <a:spLocks noChangeArrowheads="1"/>
            </p:cNvSpPr>
            <p:nvPr/>
          </p:nvSpPr>
          <p:spPr bwMode="auto">
            <a:xfrm>
              <a:off x="518" y="270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20K-24K</a:t>
              </a:r>
            </a:p>
          </p:txBody>
        </p:sp>
        <p:sp>
          <p:nvSpPr>
            <p:cNvPr id="35" name="Text Box 33">
              <a:extLst>
                <a:ext uri="{FF2B5EF4-FFF2-40B4-BE49-F238E27FC236}">
                  <a16:creationId xmlns:a16="http://schemas.microsoft.com/office/drawing/2014/main" xmlns="" id="{1EE811BC-2148-42B9-9F11-7D77C14F2980}"/>
                </a:ext>
              </a:extLst>
            </p:cNvPr>
            <p:cNvSpPr txBox="1">
              <a:spLocks noChangeArrowheads="1"/>
            </p:cNvSpPr>
            <p:nvPr/>
          </p:nvSpPr>
          <p:spPr bwMode="auto">
            <a:xfrm>
              <a:off x="518" y="295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16K-20K</a:t>
              </a:r>
            </a:p>
          </p:txBody>
        </p:sp>
        <p:sp>
          <p:nvSpPr>
            <p:cNvPr id="36" name="Text Box 34">
              <a:extLst>
                <a:ext uri="{FF2B5EF4-FFF2-40B4-BE49-F238E27FC236}">
                  <a16:creationId xmlns:a16="http://schemas.microsoft.com/office/drawing/2014/main" xmlns="" id="{84B8FDE5-1022-4710-9BA0-3CE419F23D75}"/>
                </a:ext>
              </a:extLst>
            </p:cNvPr>
            <p:cNvSpPr txBox="1">
              <a:spLocks noChangeArrowheads="1"/>
            </p:cNvSpPr>
            <p:nvPr/>
          </p:nvSpPr>
          <p:spPr bwMode="auto">
            <a:xfrm>
              <a:off x="518" y="318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12K-16K</a:t>
              </a:r>
            </a:p>
          </p:txBody>
        </p:sp>
        <p:sp>
          <p:nvSpPr>
            <p:cNvPr id="37" name="Text Box 35">
              <a:extLst>
                <a:ext uri="{FF2B5EF4-FFF2-40B4-BE49-F238E27FC236}">
                  <a16:creationId xmlns:a16="http://schemas.microsoft.com/office/drawing/2014/main" xmlns="" id="{D7B66BBE-8E8E-49F8-A6E4-92F1DFE30126}"/>
                </a:ext>
              </a:extLst>
            </p:cNvPr>
            <p:cNvSpPr txBox="1">
              <a:spLocks noChangeArrowheads="1"/>
            </p:cNvSpPr>
            <p:nvPr/>
          </p:nvSpPr>
          <p:spPr bwMode="auto">
            <a:xfrm>
              <a:off x="518" y="3428"/>
              <a:ext cx="769"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990033"/>
                  </a:solidFill>
                  <a:effectLst/>
                  <a:uLnTx/>
                  <a:uFillTx/>
                  <a:latin typeface="仿宋" panose="02010609060101010101" pitchFamily="49" charset="-122"/>
                  <a:ea typeface="仿宋" panose="02010609060101010101" pitchFamily="49" charset="-122"/>
                </a:rPr>
                <a:t> </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8K-12K</a:t>
              </a:r>
            </a:p>
          </p:txBody>
        </p:sp>
        <p:sp>
          <p:nvSpPr>
            <p:cNvPr id="38" name="Text Box 36">
              <a:extLst>
                <a:ext uri="{FF2B5EF4-FFF2-40B4-BE49-F238E27FC236}">
                  <a16:creationId xmlns:a16="http://schemas.microsoft.com/office/drawing/2014/main" xmlns="" id="{6736008F-A6F1-44AE-ACE9-3FD097B26B03}"/>
                </a:ext>
              </a:extLst>
            </p:cNvPr>
            <p:cNvSpPr txBox="1">
              <a:spLocks noChangeArrowheads="1"/>
            </p:cNvSpPr>
            <p:nvPr/>
          </p:nvSpPr>
          <p:spPr bwMode="auto">
            <a:xfrm>
              <a:off x="518" y="3668"/>
              <a:ext cx="842"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   4K-8K</a:t>
              </a:r>
            </a:p>
          </p:txBody>
        </p:sp>
        <p:sp>
          <p:nvSpPr>
            <p:cNvPr id="39" name="Text Box 37">
              <a:extLst>
                <a:ext uri="{FF2B5EF4-FFF2-40B4-BE49-F238E27FC236}">
                  <a16:creationId xmlns:a16="http://schemas.microsoft.com/office/drawing/2014/main" xmlns="" id="{1658DD24-1A74-450B-9342-7ED9FB48D26E}"/>
                </a:ext>
              </a:extLst>
            </p:cNvPr>
            <p:cNvSpPr txBox="1">
              <a:spLocks noChangeArrowheads="1"/>
            </p:cNvSpPr>
            <p:nvPr/>
          </p:nvSpPr>
          <p:spPr bwMode="auto">
            <a:xfrm>
              <a:off x="518" y="3898"/>
              <a:ext cx="842"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   0K-4K</a:t>
              </a:r>
            </a:p>
          </p:txBody>
        </p:sp>
      </p:grpSp>
      <p:grpSp>
        <p:nvGrpSpPr>
          <p:cNvPr id="40" name="Group 38">
            <a:extLst>
              <a:ext uri="{FF2B5EF4-FFF2-40B4-BE49-F238E27FC236}">
                <a16:creationId xmlns:a16="http://schemas.microsoft.com/office/drawing/2014/main" xmlns="" id="{F8D0F4E8-F45C-494C-8E91-7B12E0D22EA2}"/>
              </a:ext>
            </a:extLst>
          </p:cNvPr>
          <p:cNvGrpSpPr>
            <a:grpSpLocks/>
          </p:cNvGrpSpPr>
          <p:nvPr/>
        </p:nvGrpSpPr>
        <p:grpSpPr bwMode="auto">
          <a:xfrm>
            <a:off x="5335811" y="3862488"/>
            <a:ext cx="1184969" cy="2896322"/>
            <a:chOff x="3226" y="2242"/>
            <a:chExt cx="816" cy="1896"/>
          </a:xfrm>
        </p:grpSpPr>
        <p:sp>
          <p:nvSpPr>
            <p:cNvPr id="41" name="Rectangle 39">
              <a:extLst>
                <a:ext uri="{FF2B5EF4-FFF2-40B4-BE49-F238E27FC236}">
                  <a16:creationId xmlns:a16="http://schemas.microsoft.com/office/drawing/2014/main" xmlns="" id="{2B65EBAC-CF3B-48E8-ADAE-A58932B52F1E}"/>
                </a:ext>
              </a:extLst>
            </p:cNvPr>
            <p:cNvSpPr>
              <a:spLocks noChangeArrowheads="1"/>
            </p:cNvSpPr>
            <p:nvPr/>
          </p:nvSpPr>
          <p:spPr bwMode="auto">
            <a:xfrm>
              <a:off x="3226" y="2242"/>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rgbClr val="333399"/>
                </a:solidFill>
                <a:effectLst/>
                <a:uLnTx/>
                <a:uFillTx/>
                <a:latin typeface="仿宋" panose="02010609060101010101" pitchFamily="49" charset="-122"/>
                <a:ea typeface="仿宋" panose="02010609060101010101" pitchFamily="49" charset="-122"/>
              </a:endParaRPr>
            </a:p>
          </p:txBody>
        </p:sp>
        <p:sp>
          <p:nvSpPr>
            <p:cNvPr id="42" name="Rectangle 40">
              <a:extLst>
                <a:ext uri="{FF2B5EF4-FFF2-40B4-BE49-F238E27FC236}">
                  <a16:creationId xmlns:a16="http://schemas.microsoft.com/office/drawing/2014/main" xmlns="" id="{84F4466F-1B09-40B7-A457-FA86120D973C}"/>
                </a:ext>
              </a:extLst>
            </p:cNvPr>
            <p:cNvSpPr>
              <a:spLocks noChangeArrowheads="1"/>
            </p:cNvSpPr>
            <p:nvPr/>
          </p:nvSpPr>
          <p:spPr bwMode="auto">
            <a:xfrm>
              <a:off x="3226" y="2476"/>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rgbClr val="333399"/>
                </a:solidFill>
                <a:effectLst/>
                <a:uLnTx/>
                <a:uFillTx/>
                <a:latin typeface="仿宋" panose="02010609060101010101" pitchFamily="49" charset="-122"/>
                <a:ea typeface="仿宋" panose="02010609060101010101" pitchFamily="49" charset="-122"/>
              </a:endParaRPr>
            </a:p>
          </p:txBody>
        </p:sp>
        <p:sp>
          <p:nvSpPr>
            <p:cNvPr id="43" name="Rectangle 41">
              <a:extLst>
                <a:ext uri="{FF2B5EF4-FFF2-40B4-BE49-F238E27FC236}">
                  <a16:creationId xmlns:a16="http://schemas.microsoft.com/office/drawing/2014/main" xmlns="" id="{30B3613F-2E9F-46F0-8DDB-8D89CD38089E}"/>
                </a:ext>
              </a:extLst>
            </p:cNvPr>
            <p:cNvSpPr>
              <a:spLocks noChangeArrowheads="1"/>
            </p:cNvSpPr>
            <p:nvPr/>
          </p:nvSpPr>
          <p:spPr bwMode="auto">
            <a:xfrm>
              <a:off x="3226" y="2716"/>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rgbClr val="333399"/>
                </a:solidFill>
                <a:effectLst/>
                <a:uLnTx/>
                <a:uFillTx/>
                <a:latin typeface="仿宋" panose="02010609060101010101" pitchFamily="49" charset="-122"/>
                <a:ea typeface="仿宋" panose="02010609060101010101" pitchFamily="49" charset="-122"/>
              </a:endParaRPr>
            </a:p>
          </p:txBody>
        </p:sp>
        <p:sp>
          <p:nvSpPr>
            <p:cNvPr id="44" name="Rectangle 42">
              <a:extLst>
                <a:ext uri="{FF2B5EF4-FFF2-40B4-BE49-F238E27FC236}">
                  <a16:creationId xmlns:a16="http://schemas.microsoft.com/office/drawing/2014/main" xmlns="" id="{D7E043AA-95D2-4306-889D-6CD68EEEC708}"/>
                </a:ext>
              </a:extLst>
            </p:cNvPr>
            <p:cNvSpPr>
              <a:spLocks noChangeArrowheads="1"/>
            </p:cNvSpPr>
            <p:nvPr/>
          </p:nvSpPr>
          <p:spPr bwMode="auto">
            <a:xfrm>
              <a:off x="3226" y="2958"/>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rgbClr val="333399"/>
                </a:solidFill>
                <a:effectLst/>
                <a:uLnTx/>
                <a:uFillTx/>
                <a:latin typeface="仿宋" panose="02010609060101010101" pitchFamily="49" charset="-122"/>
                <a:ea typeface="仿宋" panose="02010609060101010101" pitchFamily="49" charset="-122"/>
              </a:endParaRPr>
            </a:p>
          </p:txBody>
        </p:sp>
        <p:sp>
          <p:nvSpPr>
            <p:cNvPr id="45" name="Rectangle 43">
              <a:extLst>
                <a:ext uri="{FF2B5EF4-FFF2-40B4-BE49-F238E27FC236}">
                  <a16:creationId xmlns:a16="http://schemas.microsoft.com/office/drawing/2014/main" xmlns="" id="{2642DCDE-9DE0-484C-AC46-1B1B3AC8A841}"/>
                </a:ext>
              </a:extLst>
            </p:cNvPr>
            <p:cNvSpPr>
              <a:spLocks noChangeArrowheads="1"/>
            </p:cNvSpPr>
            <p:nvPr/>
          </p:nvSpPr>
          <p:spPr bwMode="auto">
            <a:xfrm>
              <a:off x="3226" y="3188"/>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rgbClr val="333399"/>
                </a:solidFill>
                <a:effectLst/>
                <a:uLnTx/>
                <a:uFillTx/>
                <a:latin typeface="仿宋" panose="02010609060101010101" pitchFamily="49" charset="-122"/>
                <a:ea typeface="仿宋" panose="02010609060101010101" pitchFamily="49" charset="-122"/>
              </a:endParaRPr>
            </a:p>
          </p:txBody>
        </p:sp>
        <p:sp>
          <p:nvSpPr>
            <p:cNvPr id="46" name="Rectangle 44">
              <a:extLst>
                <a:ext uri="{FF2B5EF4-FFF2-40B4-BE49-F238E27FC236}">
                  <a16:creationId xmlns:a16="http://schemas.microsoft.com/office/drawing/2014/main" xmlns="" id="{3014AEA0-6A35-4A08-B33B-41FBFA7E04CF}"/>
                </a:ext>
              </a:extLst>
            </p:cNvPr>
            <p:cNvSpPr>
              <a:spLocks noChangeArrowheads="1"/>
            </p:cNvSpPr>
            <p:nvPr/>
          </p:nvSpPr>
          <p:spPr bwMode="auto">
            <a:xfrm>
              <a:off x="3226" y="3428"/>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rgbClr val="333399"/>
                </a:solidFill>
                <a:effectLst/>
                <a:uLnTx/>
                <a:uFillTx/>
                <a:latin typeface="仿宋" panose="02010609060101010101" pitchFamily="49" charset="-122"/>
                <a:ea typeface="仿宋" panose="02010609060101010101" pitchFamily="49" charset="-122"/>
              </a:endParaRPr>
            </a:p>
          </p:txBody>
        </p:sp>
        <p:sp>
          <p:nvSpPr>
            <p:cNvPr id="47" name="Rectangle 45">
              <a:extLst>
                <a:ext uri="{FF2B5EF4-FFF2-40B4-BE49-F238E27FC236}">
                  <a16:creationId xmlns:a16="http://schemas.microsoft.com/office/drawing/2014/main" xmlns="" id="{83D2C84F-9D97-4ECA-B784-FDDFE75CCD3B}"/>
                </a:ext>
              </a:extLst>
            </p:cNvPr>
            <p:cNvSpPr>
              <a:spLocks noChangeArrowheads="1"/>
            </p:cNvSpPr>
            <p:nvPr/>
          </p:nvSpPr>
          <p:spPr bwMode="auto">
            <a:xfrm>
              <a:off x="3226" y="3668"/>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rgbClr val="333399"/>
                </a:solidFill>
                <a:effectLst/>
                <a:uLnTx/>
                <a:uFillTx/>
                <a:latin typeface="仿宋" panose="02010609060101010101" pitchFamily="49" charset="-122"/>
                <a:ea typeface="仿宋" panose="02010609060101010101" pitchFamily="49" charset="-122"/>
              </a:endParaRPr>
            </a:p>
          </p:txBody>
        </p:sp>
        <p:sp>
          <p:nvSpPr>
            <p:cNvPr id="48" name="Rectangle 46">
              <a:extLst>
                <a:ext uri="{FF2B5EF4-FFF2-40B4-BE49-F238E27FC236}">
                  <a16:creationId xmlns:a16="http://schemas.microsoft.com/office/drawing/2014/main" xmlns="" id="{9AF53802-1F6D-4283-8C97-DD855DB7E1DC}"/>
                </a:ext>
              </a:extLst>
            </p:cNvPr>
            <p:cNvSpPr>
              <a:spLocks noChangeArrowheads="1"/>
            </p:cNvSpPr>
            <p:nvPr/>
          </p:nvSpPr>
          <p:spPr bwMode="auto">
            <a:xfrm>
              <a:off x="3226" y="3898"/>
              <a:ext cx="816" cy="240"/>
            </a:xfrm>
            <a:prstGeom prst="rect">
              <a:avLst/>
            </a:prstGeom>
            <a:solidFill>
              <a:srgbClr val="BBE0E3"/>
            </a:solidFill>
            <a:ln w="28575">
              <a:solidFill>
                <a:srgbClr val="0066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rgbClr val="333399"/>
                </a:solidFill>
                <a:effectLst/>
                <a:uLnTx/>
                <a:uFillTx/>
                <a:latin typeface="仿宋" panose="02010609060101010101" pitchFamily="49" charset="-122"/>
                <a:ea typeface="仿宋" panose="02010609060101010101" pitchFamily="49" charset="-122"/>
              </a:endParaRPr>
            </a:p>
          </p:txBody>
        </p:sp>
      </p:grpSp>
      <p:grpSp>
        <p:nvGrpSpPr>
          <p:cNvPr id="49" name="Group 47">
            <a:extLst>
              <a:ext uri="{FF2B5EF4-FFF2-40B4-BE49-F238E27FC236}">
                <a16:creationId xmlns:a16="http://schemas.microsoft.com/office/drawing/2014/main" xmlns="" id="{B7AD5E5B-7E50-4178-8DCC-AF84E316867E}"/>
              </a:ext>
            </a:extLst>
          </p:cNvPr>
          <p:cNvGrpSpPr>
            <a:grpSpLocks/>
          </p:cNvGrpSpPr>
          <p:nvPr/>
        </p:nvGrpSpPr>
        <p:grpSpPr bwMode="auto">
          <a:xfrm>
            <a:off x="6740752" y="3808514"/>
            <a:ext cx="1222725" cy="2966591"/>
            <a:chOff x="4111" y="2208"/>
            <a:chExt cx="842" cy="1942"/>
          </a:xfrm>
        </p:grpSpPr>
        <p:sp>
          <p:nvSpPr>
            <p:cNvPr id="50" name="Text Box 48">
              <a:extLst>
                <a:ext uri="{FF2B5EF4-FFF2-40B4-BE49-F238E27FC236}">
                  <a16:creationId xmlns:a16="http://schemas.microsoft.com/office/drawing/2014/main" xmlns="" id="{6A36A81E-307D-4D2C-9F65-24B47FCA93E3}"/>
                </a:ext>
              </a:extLst>
            </p:cNvPr>
            <p:cNvSpPr txBox="1">
              <a:spLocks noChangeArrowheads="1"/>
            </p:cNvSpPr>
            <p:nvPr/>
          </p:nvSpPr>
          <p:spPr bwMode="auto">
            <a:xfrm>
              <a:off x="4111" y="220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28K-32K</a:t>
              </a:r>
            </a:p>
          </p:txBody>
        </p:sp>
        <p:sp>
          <p:nvSpPr>
            <p:cNvPr id="51" name="Text Box 49">
              <a:extLst>
                <a:ext uri="{FF2B5EF4-FFF2-40B4-BE49-F238E27FC236}">
                  <a16:creationId xmlns:a16="http://schemas.microsoft.com/office/drawing/2014/main" xmlns="" id="{B25EA4C4-28B6-4E01-80BE-2E72E37D9037}"/>
                </a:ext>
              </a:extLst>
            </p:cNvPr>
            <p:cNvSpPr txBox="1">
              <a:spLocks noChangeArrowheads="1"/>
            </p:cNvSpPr>
            <p:nvPr/>
          </p:nvSpPr>
          <p:spPr bwMode="auto">
            <a:xfrm>
              <a:off x="4111" y="245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24K-28K</a:t>
              </a:r>
            </a:p>
          </p:txBody>
        </p:sp>
        <p:sp>
          <p:nvSpPr>
            <p:cNvPr id="52" name="Text Box 50">
              <a:extLst>
                <a:ext uri="{FF2B5EF4-FFF2-40B4-BE49-F238E27FC236}">
                  <a16:creationId xmlns:a16="http://schemas.microsoft.com/office/drawing/2014/main" xmlns="" id="{A1E133C6-03EF-41F8-A2A3-46A4CFEBECD5}"/>
                </a:ext>
              </a:extLst>
            </p:cNvPr>
            <p:cNvSpPr txBox="1">
              <a:spLocks noChangeArrowheads="1"/>
            </p:cNvSpPr>
            <p:nvPr/>
          </p:nvSpPr>
          <p:spPr bwMode="auto">
            <a:xfrm>
              <a:off x="4111" y="269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20K-24K</a:t>
              </a:r>
            </a:p>
          </p:txBody>
        </p:sp>
        <p:sp>
          <p:nvSpPr>
            <p:cNvPr id="53" name="Text Box 51">
              <a:extLst>
                <a:ext uri="{FF2B5EF4-FFF2-40B4-BE49-F238E27FC236}">
                  <a16:creationId xmlns:a16="http://schemas.microsoft.com/office/drawing/2014/main" xmlns="" id="{15F96282-1146-4752-AB2E-C88F0D315D07}"/>
                </a:ext>
              </a:extLst>
            </p:cNvPr>
            <p:cNvSpPr txBox="1">
              <a:spLocks noChangeArrowheads="1"/>
            </p:cNvSpPr>
            <p:nvPr/>
          </p:nvSpPr>
          <p:spPr bwMode="auto">
            <a:xfrm>
              <a:off x="4111" y="294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16K-20K</a:t>
              </a:r>
            </a:p>
          </p:txBody>
        </p:sp>
        <p:sp>
          <p:nvSpPr>
            <p:cNvPr id="54" name="Text Box 52">
              <a:extLst>
                <a:ext uri="{FF2B5EF4-FFF2-40B4-BE49-F238E27FC236}">
                  <a16:creationId xmlns:a16="http://schemas.microsoft.com/office/drawing/2014/main" xmlns="" id="{200E12E1-43E1-42F2-98A7-9565FCCE359F}"/>
                </a:ext>
              </a:extLst>
            </p:cNvPr>
            <p:cNvSpPr txBox="1">
              <a:spLocks noChangeArrowheads="1"/>
            </p:cNvSpPr>
            <p:nvPr/>
          </p:nvSpPr>
          <p:spPr bwMode="auto">
            <a:xfrm>
              <a:off x="4111" y="3178"/>
              <a:ext cx="753"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12K-16K</a:t>
              </a:r>
            </a:p>
          </p:txBody>
        </p:sp>
        <p:sp>
          <p:nvSpPr>
            <p:cNvPr id="55" name="Text Box 53">
              <a:extLst>
                <a:ext uri="{FF2B5EF4-FFF2-40B4-BE49-F238E27FC236}">
                  <a16:creationId xmlns:a16="http://schemas.microsoft.com/office/drawing/2014/main" xmlns="" id="{B2FABA2E-8618-4BA2-85FA-3E9C1451EA09}"/>
                </a:ext>
              </a:extLst>
            </p:cNvPr>
            <p:cNvSpPr txBox="1">
              <a:spLocks noChangeArrowheads="1"/>
            </p:cNvSpPr>
            <p:nvPr/>
          </p:nvSpPr>
          <p:spPr bwMode="auto">
            <a:xfrm>
              <a:off x="4111" y="3418"/>
              <a:ext cx="769"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990033"/>
                  </a:solidFill>
                  <a:effectLst/>
                  <a:uLnTx/>
                  <a:uFillTx/>
                  <a:latin typeface="仿宋" panose="02010609060101010101" pitchFamily="49" charset="-122"/>
                  <a:ea typeface="仿宋" panose="02010609060101010101" pitchFamily="49" charset="-122"/>
                </a:rPr>
                <a:t> </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8K-12K</a:t>
              </a:r>
            </a:p>
          </p:txBody>
        </p:sp>
        <p:sp>
          <p:nvSpPr>
            <p:cNvPr id="56" name="Text Box 54">
              <a:extLst>
                <a:ext uri="{FF2B5EF4-FFF2-40B4-BE49-F238E27FC236}">
                  <a16:creationId xmlns:a16="http://schemas.microsoft.com/office/drawing/2014/main" xmlns="" id="{5BBAA8D9-D3FF-454F-B8F7-16CC1387C42F}"/>
                </a:ext>
              </a:extLst>
            </p:cNvPr>
            <p:cNvSpPr txBox="1">
              <a:spLocks noChangeArrowheads="1"/>
            </p:cNvSpPr>
            <p:nvPr/>
          </p:nvSpPr>
          <p:spPr bwMode="auto">
            <a:xfrm>
              <a:off x="4111" y="3658"/>
              <a:ext cx="842"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   4K-8K</a:t>
              </a:r>
            </a:p>
          </p:txBody>
        </p:sp>
        <p:sp>
          <p:nvSpPr>
            <p:cNvPr id="57" name="Text Box 55">
              <a:extLst>
                <a:ext uri="{FF2B5EF4-FFF2-40B4-BE49-F238E27FC236}">
                  <a16:creationId xmlns:a16="http://schemas.microsoft.com/office/drawing/2014/main" xmlns="" id="{1D08F6DB-1695-4D92-99EB-53DC3E6DE628}"/>
                </a:ext>
              </a:extLst>
            </p:cNvPr>
            <p:cNvSpPr txBox="1">
              <a:spLocks noChangeArrowheads="1"/>
            </p:cNvSpPr>
            <p:nvPr/>
          </p:nvSpPr>
          <p:spPr bwMode="auto">
            <a:xfrm>
              <a:off x="4111" y="3888"/>
              <a:ext cx="842" cy="26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990033"/>
                  </a:solidFill>
                  <a:effectLst/>
                  <a:uLnTx/>
                  <a:uFillTx/>
                  <a:latin typeface="仿宋" panose="02010609060101010101" pitchFamily="49" charset="-122"/>
                  <a:ea typeface="仿宋" panose="02010609060101010101" pitchFamily="49" charset="-122"/>
                </a:rPr>
                <a:t>   </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0K-4K</a:t>
              </a:r>
            </a:p>
          </p:txBody>
        </p:sp>
      </p:grpSp>
      <p:sp>
        <p:nvSpPr>
          <p:cNvPr id="58" name="Text Box 56">
            <a:extLst>
              <a:ext uri="{FF2B5EF4-FFF2-40B4-BE49-F238E27FC236}">
                <a16:creationId xmlns:a16="http://schemas.microsoft.com/office/drawing/2014/main" xmlns="" id="{DFDB26A4-7E5E-4610-B2A4-E32A62D6DB31}"/>
              </a:ext>
            </a:extLst>
          </p:cNvPr>
          <p:cNvSpPr txBox="1">
            <a:spLocks noChangeArrowheads="1"/>
          </p:cNvSpPr>
          <p:nvPr/>
        </p:nvSpPr>
        <p:spPr bwMode="auto">
          <a:xfrm>
            <a:off x="4129310" y="760513"/>
            <a:ext cx="1841347" cy="461665"/>
          </a:xfrm>
          <a:prstGeom prst="rect">
            <a:avLst/>
          </a:prstGeom>
          <a:noFill/>
          <a:ln w="9525">
            <a:noFill/>
            <a:miter lim="800000"/>
            <a:headEnd/>
            <a:tailEnd/>
          </a:ln>
        </p:spPr>
        <p:txBody>
          <a:bodyPr wrap="square">
            <a:spAutoFit/>
          </a:bodyPr>
          <a:lstStyle/>
          <a:p>
            <a:pPr algn="l"/>
            <a:r>
              <a:rPr lang="zh-CN" altLang="en-US" b="1" dirty="0">
                <a:solidFill>
                  <a:schemeClr val="tx1"/>
                </a:solidFill>
                <a:latin typeface="仿宋" panose="02010609060101010101" pitchFamily="49" charset="-122"/>
                <a:ea typeface="仿宋" panose="02010609060101010101" pitchFamily="49" charset="-122"/>
              </a:rPr>
              <a:t>虚地址空间</a:t>
            </a:r>
          </a:p>
        </p:txBody>
      </p:sp>
      <p:sp>
        <p:nvSpPr>
          <p:cNvPr id="59" name="Text Box 57">
            <a:extLst>
              <a:ext uri="{FF2B5EF4-FFF2-40B4-BE49-F238E27FC236}">
                <a16:creationId xmlns:a16="http://schemas.microsoft.com/office/drawing/2014/main" xmlns="" id="{E5C45666-C2E6-4A9E-9387-C0084DA299D6}"/>
              </a:ext>
            </a:extLst>
          </p:cNvPr>
          <p:cNvSpPr txBox="1">
            <a:spLocks noChangeArrowheads="1"/>
          </p:cNvSpPr>
          <p:nvPr/>
        </p:nvSpPr>
        <p:spPr bwMode="auto">
          <a:xfrm>
            <a:off x="4862736" y="3198913"/>
            <a:ext cx="2013520" cy="400110"/>
          </a:xfrm>
          <a:prstGeom prst="rect">
            <a:avLst/>
          </a:prstGeom>
          <a:noFill/>
          <a:ln w="9525">
            <a:noFill/>
            <a:miter lim="800000"/>
            <a:headEnd/>
            <a:tailEnd/>
          </a:ln>
        </p:spPr>
        <p:txBody>
          <a:bodyPr wrap="square">
            <a:spAutoFit/>
          </a:bodyPr>
          <a:lstStyle/>
          <a:p>
            <a:pPr algn="l"/>
            <a:r>
              <a:rPr lang="zh-CN" altLang="en-US" sz="2000" b="1" dirty="0">
                <a:solidFill>
                  <a:schemeClr val="tx1"/>
                </a:solidFill>
                <a:latin typeface="仿宋" panose="02010609060101010101" pitchFamily="49" charset="-122"/>
                <a:ea typeface="仿宋" panose="02010609060101010101" pitchFamily="49" charset="-122"/>
              </a:rPr>
              <a:t>物理地址空间</a:t>
            </a:r>
          </a:p>
        </p:txBody>
      </p:sp>
      <p:sp>
        <p:nvSpPr>
          <p:cNvPr id="60" name="Line 58">
            <a:extLst>
              <a:ext uri="{FF2B5EF4-FFF2-40B4-BE49-F238E27FC236}">
                <a16:creationId xmlns:a16="http://schemas.microsoft.com/office/drawing/2014/main" xmlns="" id="{8F6E1CF2-E65F-4B58-AA43-4BD76E0F8F2B}"/>
              </a:ext>
            </a:extLst>
          </p:cNvPr>
          <p:cNvSpPr>
            <a:spLocks noChangeShapeType="1"/>
          </p:cNvSpPr>
          <p:nvPr/>
        </p:nvSpPr>
        <p:spPr bwMode="auto">
          <a:xfrm flipH="1">
            <a:off x="3643536" y="989113"/>
            <a:ext cx="418224" cy="0"/>
          </a:xfrm>
          <a:prstGeom prst="line">
            <a:avLst/>
          </a:prstGeom>
          <a:noFill/>
          <a:ln w="38100">
            <a:solidFill>
              <a:srgbClr val="3399FF"/>
            </a:solidFill>
            <a:round/>
            <a:headEnd/>
            <a:tailEnd type="triangle" w="med" len="med"/>
          </a:ln>
        </p:spPr>
        <p:txBody>
          <a:bodyPr wrap="none" anchor="ctr"/>
          <a:lstStyle/>
          <a:p>
            <a:pPr algn="l"/>
            <a:endParaRPr kumimoji="0" lang="zh-CN" altLang="en-US" sz="1800">
              <a:solidFill>
                <a:srgbClr val="000000"/>
              </a:solidFill>
              <a:latin typeface="仿宋" panose="02010609060101010101" pitchFamily="49" charset="-122"/>
              <a:ea typeface="仿宋" panose="02010609060101010101" pitchFamily="49" charset="-122"/>
            </a:endParaRPr>
          </a:p>
        </p:txBody>
      </p:sp>
      <p:sp>
        <p:nvSpPr>
          <p:cNvPr id="61" name="Text Box 59">
            <a:extLst>
              <a:ext uri="{FF2B5EF4-FFF2-40B4-BE49-F238E27FC236}">
                <a16:creationId xmlns:a16="http://schemas.microsoft.com/office/drawing/2014/main" xmlns="" id="{782E4B00-7F94-45C7-B2C6-729E8AAFE9FC}"/>
              </a:ext>
            </a:extLst>
          </p:cNvPr>
          <p:cNvSpPr txBox="1">
            <a:spLocks noChangeArrowheads="1"/>
          </p:cNvSpPr>
          <p:nvPr/>
        </p:nvSpPr>
        <p:spPr bwMode="auto">
          <a:xfrm>
            <a:off x="3491136" y="1460601"/>
            <a:ext cx="1184969" cy="892552"/>
          </a:xfrm>
          <a:prstGeom prst="rect">
            <a:avLst/>
          </a:prstGeom>
          <a:noFill/>
          <a:ln w="9525">
            <a:noFill/>
            <a:miter lim="800000"/>
            <a:headEnd/>
            <a:tailEnd/>
          </a:ln>
        </p:spPr>
        <p:txBody>
          <a:bodyPr wrap="square">
            <a:spAutoFit/>
          </a:bodyPr>
          <a:lstStyle/>
          <a:p>
            <a:pPr algn="l"/>
            <a:r>
              <a:rPr lang="en-US" altLang="zh-CN" sz="2800" b="1" dirty="0">
                <a:solidFill>
                  <a:schemeClr val="tx1"/>
                </a:solidFill>
                <a:latin typeface="仿宋" panose="02010609060101010101" pitchFamily="49" charset="-122"/>
                <a:ea typeface="仿宋" panose="02010609060101010101" pitchFamily="49" charset="-122"/>
              </a:rPr>
              <a:t>}  </a:t>
            </a:r>
            <a:r>
              <a:rPr lang="zh-CN" altLang="en-US" b="1" dirty="0">
                <a:solidFill>
                  <a:schemeClr val="tx1"/>
                </a:solidFill>
                <a:latin typeface="仿宋" panose="02010609060101010101" pitchFamily="49" charset="-122"/>
                <a:ea typeface="仿宋" panose="02010609060101010101" pitchFamily="49" charset="-122"/>
              </a:rPr>
              <a:t>虚页</a:t>
            </a:r>
            <a:endParaRPr lang="zh-CN" altLang="en-US" sz="2800" b="1" dirty="0">
              <a:solidFill>
                <a:schemeClr val="tx1"/>
              </a:solidFill>
              <a:latin typeface="仿宋" panose="02010609060101010101" pitchFamily="49" charset="-122"/>
              <a:ea typeface="仿宋" panose="02010609060101010101" pitchFamily="49" charset="-122"/>
            </a:endParaRPr>
          </a:p>
        </p:txBody>
      </p:sp>
      <p:sp>
        <p:nvSpPr>
          <p:cNvPr id="62" name="Line 60">
            <a:extLst>
              <a:ext uri="{FF2B5EF4-FFF2-40B4-BE49-F238E27FC236}">
                <a16:creationId xmlns:a16="http://schemas.microsoft.com/office/drawing/2014/main" xmlns="" id="{2C7E5175-F2CF-48DA-9CC8-5CFA5F5AA6B9}"/>
              </a:ext>
            </a:extLst>
          </p:cNvPr>
          <p:cNvSpPr>
            <a:spLocks noChangeShapeType="1"/>
          </p:cNvSpPr>
          <p:nvPr/>
        </p:nvSpPr>
        <p:spPr bwMode="auto">
          <a:xfrm>
            <a:off x="3491136" y="2513113"/>
            <a:ext cx="1672897" cy="1393167"/>
          </a:xfrm>
          <a:prstGeom prst="line">
            <a:avLst/>
          </a:prstGeom>
          <a:noFill/>
          <a:ln w="38100">
            <a:solidFill>
              <a:srgbClr val="3399FF"/>
            </a:solidFill>
            <a:round/>
            <a:headEnd/>
            <a:tailEnd type="triangle" w="med" len="med"/>
          </a:ln>
        </p:spPr>
        <p:txBody>
          <a:bodyPr wrap="none" anchor="ctr"/>
          <a:lstStyle/>
          <a:p>
            <a:pPr algn="l"/>
            <a:endParaRPr kumimoji="0" lang="zh-CN" altLang="en-US" sz="1800">
              <a:solidFill>
                <a:srgbClr val="000000"/>
              </a:solidFill>
              <a:latin typeface="仿宋" panose="02010609060101010101" pitchFamily="49" charset="-122"/>
              <a:ea typeface="仿宋" panose="02010609060101010101" pitchFamily="49" charset="-122"/>
            </a:endParaRPr>
          </a:p>
        </p:txBody>
      </p:sp>
      <p:sp>
        <p:nvSpPr>
          <p:cNvPr id="63" name="Line 61">
            <a:extLst>
              <a:ext uri="{FF2B5EF4-FFF2-40B4-BE49-F238E27FC236}">
                <a16:creationId xmlns:a16="http://schemas.microsoft.com/office/drawing/2014/main" xmlns="" id="{8DAC1C86-63AC-4024-8468-ADC1F47819DC}"/>
              </a:ext>
            </a:extLst>
          </p:cNvPr>
          <p:cNvSpPr>
            <a:spLocks noChangeShapeType="1"/>
          </p:cNvSpPr>
          <p:nvPr/>
        </p:nvSpPr>
        <p:spPr bwMode="auto">
          <a:xfrm>
            <a:off x="3491136" y="3275113"/>
            <a:ext cx="1672897" cy="1466492"/>
          </a:xfrm>
          <a:prstGeom prst="line">
            <a:avLst/>
          </a:prstGeom>
          <a:noFill/>
          <a:ln w="38100">
            <a:solidFill>
              <a:srgbClr val="3399FF"/>
            </a:solidFill>
            <a:round/>
            <a:headEnd/>
            <a:tailEnd type="triangle" w="med" len="med"/>
          </a:ln>
        </p:spPr>
        <p:txBody>
          <a:bodyPr wrap="none" anchor="ctr"/>
          <a:lstStyle/>
          <a:p>
            <a:pPr algn="l"/>
            <a:endParaRPr kumimoji="0" lang="zh-CN" altLang="en-US" sz="1800">
              <a:solidFill>
                <a:srgbClr val="000000"/>
              </a:solidFill>
              <a:latin typeface="仿宋" panose="02010609060101010101" pitchFamily="49" charset="-122"/>
              <a:ea typeface="仿宋" panose="02010609060101010101" pitchFamily="49" charset="-122"/>
            </a:endParaRPr>
          </a:p>
        </p:txBody>
      </p:sp>
      <p:sp>
        <p:nvSpPr>
          <p:cNvPr id="64" name="Line 62">
            <a:extLst>
              <a:ext uri="{FF2B5EF4-FFF2-40B4-BE49-F238E27FC236}">
                <a16:creationId xmlns:a16="http://schemas.microsoft.com/office/drawing/2014/main" xmlns="" id="{C0C7F25B-3DA2-4365-ADA7-711AB2EFFB5E}"/>
              </a:ext>
            </a:extLst>
          </p:cNvPr>
          <p:cNvSpPr>
            <a:spLocks noChangeShapeType="1"/>
          </p:cNvSpPr>
          <p:nvPr/>
        </p:nvSpPr>
        <p:spPr bwMode="auto">
          <a:xfrm>
            <a:off x="3491136" y="4799113"/>
            <a:ext cx="1672897" cy="733246"/>
          </a:xfrm>
          <a:prstGeom prst="line">
            <a:avLst/>
          </a:prstGeom>
          <a:noFill/>
          <a:ln w="38100">
            <a:solidFill>
              <a:srgbClr val="3399FF"/>
            </a:solidFill>
            <a:round/>
            <a:headEnd/>
            <a:tailEnd type="triangle" w="med" len="med"/>
          </a:ln>
        </p:spPr>
        <p:txBody>
          <a:bodyPr wrap="none" anchor="ctr"/>
          <a:lstStyle/>
          <a:p>
            <a:pPr algn="l"/>
            <a:endParaRPr kumimoji="0" lang="zh-CN" altLang="en-US" sz="1800">
              <a:solidFill>
                <a:srgbClr val="000000"/>
              </a:solidFill>
              <a:latin typeface="仿宋" panose="02010609060101010101" pitchFamily="49" charset="-122"/>
              <a:ea typeface="仿宋" panose="02010609060101010101" pitchFamily="49" charset="-122"/>
            </a:endParaRPr>
          </a:p>
        </p:txBody>
      </p:sp>
      <p:sp>
        <p:nvSpPr>
          <p:cNvPr id="65" name="Line 63">
            <a:extLst>
              <a:ext uri="{FF2B5EF4-FFF2-40B4-BE49-F238E27FC236}">
                <a16:creationId xmlns:a16="http://schemas.microsoft.com/office/drawing/2014/main" xmlns="" id="{7C9945C9-5D78-44FC-9095-73116AB48937}"/>
              </a:ext>
            </a:extLst>
          </p:cNvPr>
          <p:cNvSpPr>
            <a:spLocks noChangeShapeType="1"/>
          </p:cNvSpPr>
          <p:nvPr/>
        </p:nvSpPr>
        <p:spPr bwMode="auto">
          <a:xfrm>
            <a:off x="3491136" y="5256313"/>
            <a:ext cx="1672897" cy="0"/>
          </a:xfrm>
          <a:prstGeom prst="line">
            <a:avLst/>
          </a:prstGeom>
          <a:noFill/>
          <a:ln w="38100">
            <a:solidFill>
              <a:srgbClr val="3399FF"/>
            </a:solidFill>
            <a:round/>
            <a:headEnd/>
            <a:tailEnd type="triangle" w="med" len="med"/>
          </a:ln>
        </p:spPr>
        <p:txBody>
          <a:bodyPr wrap="none" anchor="ctr"/>
          <a:lstStyle/>
          <a:p>
            <a:pPr algn="l"/>
            <a:endParaRPr kumimoji="0" lang="zh-CN" altLang="en-US" sz="1800">
              <a:solidFill>
                <a:srgbClr val="000000"/>
              </a:solidFill>
              <a:latin typeface="仿宋" panose="02010609060101010101" pitchFamily="49" charset="-122"/>
              <a:ea typeface="仿宋" panose="02010609060101010101" pitchFamily="49" charset="-122"/>
            </a:endParaRPr>
          </a:p>
        </p:txBody>
      </p:sp>
      <p:sp>
        <p:nvSpPr>
          <p:cNvPr id="66" name="Line 64">
            <a:extLst>
              <a:ext uri="{FF2B5EF4-FFF2-40B4-BE49-F238E27FC236}">
                <a16:creationId xmlns:a16="http://schemas.microsoft.com/office/drawing/2014/main" xmlns="" id="{17CD6917-B3B9-479E-8B3A-881C92479BCC}"/>
              </a:ext>
            </a:extLst>
          </p:cNvPr>
          <p:cNvSpPr>
            <a:spLocks noChangeShapeType="1"/>
          </p:cNvSpPr>
          <p:nvPr/>
        </p:nvSpPr>
        <p:spPr bwMode="auto">
          <a:xfrm>
            <a:off x="3491136" y="5561113"/>
            <a:ext cx="1672897" cy="1099869"/>
          </a:xfrm>
          <a:prstGeom prst="line">
            <a:avLst/>
          </a:prstGeom>
          <a:noFill/>
          <a:ln w="38100">
            <a:solidFill>
              <a:srgbClr val="3399FF"/>
            </a:solidFill>
            <a:round/>
            <a:headEnd/>
            <a:tailEnd type="triangle" w="med" len="med"/>
          </a:ln>
        </p:spPr>
        <p:txBody>
          <a:bodyPr wrap="none" anchor="ctr"/>
          <a:lstStyle/>
          <a:p>
            <a:pPr algn="l"/>
            <a:endParaRPr kumimoji="0" lang="zh-CN" altLang="en-US" sz="1800">
              <a:solidFill>
                <a:srgbClr val="000000"/>
              </a:solidFill>
              <a:latin typeface="仿宋" panose="02010609060101010101" pitchFamily="49" charset="-122"/>
              <a:ea typeface="仿宋" panose="02010609060101010101" pitchFamily="49" charset="-122"/>
            </a:endParaRPr>
          </a:p>
        </p:txBody>
      </p:sp>
      <p:sp>
        <p:nvSpPr>
          <p:cNvPr id="67" name="Line 65">
            <a:extLst>
              <a:ext uri="{FF2B5EF4-FFF2-40B4-BE49-F238E27FC236}">
                <a16:creationId xmlns:a16="http://schemas.microsoft.com/office/drawing/2014/main" xmlns="" id="{90524450-EF7D-4894-B209-02BD65D413E5}"/>
              </a:ext>
            </a:extLst>
          </p:cNvPr>
          <p:cNvSpPr>
            <a:spLocks noChangeShapeType="1"/>
          </p:cNvSpPr>
          <p:nvPr/>
        </p:nvSpPr>
        <p:spPr bwMode="auto">
          <a:xfrm>
            <a:off x="3491136" y="6323113"/>
            <a:ext cx="1672897" cy="0"/>
          </a:xfrm>
          <a:prstGeom prst="line">
            <a:avLst/>
          </a:prstGeom>
          <a:noFill/>
          <a:ln w="38100">
            <a:solidFill>
              <a:srgbClr val="3399FF"/>
            </a:solidFill>
            <a:round/>
            <a:headEnd/>
            <a:tailEnd type="triangle" w="med" len="med"/>
          </a:ln>
        </p:spPr>
        <p:txBody>
          <a:bodyPr wrap="none" anchor="ctr"/>
          <a:lstStyle/>
          <a:p>
            <a:pPr algn="l"/>
            <a:endParaRPr kumimoji="0" lang="zh-CN" altLang="en-US" sz="1800">
              <a:solidFill>
                <a:srgbClr val="000000"/>
              </a:solidFill>
              <a:latin typeface="仿宋" panose="02010609060101010101" pitchFamily="49" charset="-122"/>
              <a:ea typeface="仿宋" panose="02010609060101010101" pitchFamily="49" charset="-122"/>
            </a:endParaRPr>
          </a:p>
        </p:txBody>
      </p:sp>
      <p:sp>
        <p:nvSpPr>
          <p:cNvPr id="68" name="Line 66">
            <a:extLst>
              <a:ext uri="{FF2B5EF4-FFF2-40B4-BE49-F238E27FC236}">
                <a16:creationId xmlns:a16="http://schemas.microsoft.com/office/drawing/2014/main" xmlns="" id="{53622723-7EE1-4690-B63B-7DB4E21C127B}"/>
              </a:ext>
            </a:extLst>
          </p:cNvPr>
          <p:cNvSpPr>
            <a:spLocks noChangeShapeType="1"/>
          </p:cNvSpPr>
          <p:nvPr/>
        </p:nvSpPr>
        <p:spPr bwMode="auto">
          <a:xfrm flipV="1">
            <a:off x="3491136" y="5942113"/>
            <a:ext cx="1672897" cy="733246"/>
          </a:xfrm>
          <a:prstGeom prst="line">
            <a:avLst/>
          </a:prstGeom>
          <a:noFill/>
          <a:ln w="38100">
            <a:solidFill>
              <a:srgbClr val="3399FF"/>
            </a:solidFill>
            <a:round/>
            <a:headEnd/>
            <a:tailEnd type="triangle" w="med" len="med"/>
          </a:ln>
        </p:spPr>
        <p:txBody>
          <a:bodyPr wrap="none" anchor="ctr"/>
          <a:lstStyle/>
          <a:p>
            <a:pPr algn="l"/>
            <a:endParaRPr kumimoji="0" lang="zh-CN" altLang="en-US" sz="1800">
              <a:solidFill>
                <a:srgbClr val="000000"/>
              </a:solidFill>
              <a:latin typeface="仿宋" panose="02010609060101010101" pitchFamily="49" charset="-122"/>
              <a:ea typeface="仿宋" panose="02010609060101010101" pitchFamily="49" charset="-122"/>
            </a:endParaRPr>
          </a:p>
        </p:txBody>
      </p:sp>
      <p:sp>
        <p:nvSpPr>
          <p:cNvPr id="69" name="Line 67">
            <a:extLst>
              <a:ext uri="{FF2B5EF4-FFF2-40B4-BE49-F238E27FC236}">
                <a16:creationId xmlns:a16="http://schemas.microsoft.com/office/drawing/2014/main" xmlns="" id="{B649F3B9-D890-46CF-AA59-F5EBB891FEE2}"/>
              </a:ext>
            </a:extLst>
          </p:cNvPr>
          <p:cNvSpPr>
            <a:spLocks noChangeShapeType="1"/>
          </p:cNvSpPr>
          <p:nvPr/>
        </p:nvSpPr>
        <p:spPr bwMode="auto">
          <a:xfrm flipV="1">
            <a:off x="3491136" y="4418113"/>
            <a:ext cx="1672897" cy="1539817"/>
          </a:xfrm>
          <a:prstGeom prst="line">
            <a:avLst/>
          </a:prstGeom>
          <a:noFill/>
          <a:ln w="38100">
            <a:solidFill>
              <a:srgbClr val="3399FF"/>
            </a:solidFill>
            <a:round/>
            <a:headEnd/>
            <a:tailEnd type="triangle" w="med" len="med"/>
          </a:ln>
        </p:spPr>
        <p:txBody>
          <a:bodyPr wrap="none" anchor="ctr"/>
          <a:lstStyle/>
          <a:p>
            <a:pPr algn="l"/>
            <a:endParaRPr kumimoji="0" lang="zh-CN" altLang="en-US" sz="1800">
              <a:solidFill>
                <a:srgbClr val="000000"/>
              </a:solidFill>
              <a:latin typeface="仿宋" panose="02010609060101010101" pitchFamily="49" charset="-122"/>
              <a:ea typeface="仿宋" panose="02010609060101010101" pitchFamily="49" charset="-122"/>
            </a:endParaRPr>
          </a:p>
        </p:txBody>
      </p:sp>
      <p:sp>
        <p:nvSpPr>
          <p:cNvPr id="70" name="Text Box 68">
            <a:extLst>
              <a:ext uri="{FF2B5EF4-FFF2-40B4-BE49-F238E27FC236}">
                <a16:creationId xmlns:a16="http://schemas.microsoft.com/office/drawing/2014/main" xmlns="" id="{3349D068-735C-4CC1-8F81-4F012F9F69E2}"/>
              </a:ext>
            </a:extLst>
          </p:cNvPr>
          <p:cNvSpPr txBox="1">
            <a:spLocks noChangeArrowheads="1"/>
          </p:cNvSpPr>
          <p:nvPr/>
        </p:nvSpPr>
        <p:spPr bwMode="auto">
          <a:xfrm>
            <a:off x="7148735" y="3198913"/>
            <a:ext cx="823347" cy="461665"/>
          </a:xfrm>
          <a:prstGeom prst="rect">
            <a:avLst/>
          </a:prstGeom>
          <a:noFill/>
          <a:ln w="9525">
            <a:noFill/>
            <a:miter lim="800000"/>
            <a:headEnd/>
            <a:tailEnd/>
          </a:ln>
        </p:spPr>
        <p:txBody>
          <a:bodyPr wrap="square">
            <a:spAutoFit/>
          </a:bodyPr>
          <a:lstStyle/>
          <a:p>
            <a:pPr algn="l"/>
            <a:r>
              <a:rPr lang="zh-CN" altLang="en-US" b="1" dirty="0">
                <a:solidFill>
                  <a:schemeClr val="tx1"/>
                </a:solidFill>
                <a:latin typeface="仿宋" panose="02010609060101010101" pitchFamily="49" charset="-122"/>
                <a:ea typeface="仿宋" panose="02010609060101010101" pitchFamily="49" charset="-122"/>
              </a:rPr>
              <a:t>页框</a:t>
            </a:r>
          </a:p>
        </p:txBody>
      </p:sp>
      <p:sp>
        <p:nvSpPr>
          <p:cNvPr id="71" name="Line 69">
            <a:extLst>
              <a:ext uri="{FF2B5EF4-FFF2-40B4-BE49-F238E27FC236}">
                <a16:creationId xmlns:a16="http://schemas.microsoft.com/office/drawing/2014/main" xmlns="" id="{310C1EC1-D9B6-42E7-8673-35815B86C176}"/>
              </a:ext>
            </a:extLst>
          </p:cNvPr>
          <p:cNvSpPr>
            <a:spLocks noChangeShapeType="1"/>
          </p:cNvSpPr>
          <p:nvPr/>
        </p:nvSpPr>
        <p:spPr bwMode="auto">
          <a:xfrm flipH="1">
            <a:off x="6615336" y="3503713"/>
            <a:ext cx="557632" cy="513272"/>
          </a:xfrm>
          <a:prstGeom prst="line">
            <a:avLst/>
          </a:prstGeom>
          <a:noFill/>
          <a:ln w="28575">
            <a:solidFill>
              <a:srgbClr val="FF9966"/>
            </a:solidFill>
            <a:round/>
            <a:headEnd/>
            <a:tailEnd type="triangle" w="med" len="med"/>
          </a:ln>
        </p:spPr>
        <p:txBody>
          <a:bodyPr wrap="none" anchor="ctr"/>
          <a:lstStyle/>
          <a:p>
            <a:pPr algn="l"/>
            <a:endParaRPr kumimoji="0" lang="zh-CN" altLang="en-US" sz="1800">
              <a:solidFill>
                <a:srgbClr val="0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889670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581AD453-1BAA-4499-B32B-9B0629176526}"/>
              </a:ext>
            </a:extLst>
          </p:cNvPr>
          <p:cNvSpPr txBox="1">
            <a:spLocks noChangeArrowheads="1"/>
          </p:cNvSpPr>
          <p:nvPr/>
        </p:nvSpPr>
        <p:spPr>
          <a:xfrm>
            <a:off x="611188" y="1485900"/>
            <a:ext cx="7991475" cy="4114800"/>
          </a:xfrm>
          <a:prstGeom prst="rect">
            <a:avLst/>
          </a:prstGeom>
          <a:noFill/>
          <a:ln/>
        </p:spPr>
        <p:txBody>
          <a:bodyPr/>
          <a:lstStyle/>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3.（   ）是请求分页存储管理方式与基本分页存储管理方式的区别。</a:t>
            </a:r>
          </a:p>
          <a:p>
            <a:pPr marL="342900" indent="-342900" algn="l" eaLnBrk="0" hangingPunct="0">
              <a:lnSpc>
                <a:spcPct val="150000"/>
              </a:lnSpc>
              <a:spcBef>
                <a:spcPct val="20000"/>
              </a:spcBef>
              <a:buFont typeface="Wingdings" pitchFamily="2" charset="2"/>
              <a:buNone/>
              <a:defRPr/>
            </a:pPr>
            <a:endParaRPr kumimoji="0" lang="zh-CN" altLang="en-US" b="1" kern="0" dirty="0">
              <a:solidFill>
                <a:schemeClr val="tx1"/>
              </a:solidFill>
              <a:latin typeface="微软雅黑" panose="020B0503020204020204" pitchFamily="34" charset="-122"/>
              <a:ea typeface="微软雅黑" panose="020B0503020204020204" pitchFamily="34" charset="-122"/>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A 地址重定位</a:t>
            </a: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B 不必将作业全部装入内存</a:t>
            </a:r>
            <a:endParaRPr kumimoji="0" lang="zh-CN" altLang="en-US" b="1" kern="0" baseline="3000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C 采用快表技术</a:t>
            </a: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D 不改将作业装入连续区域</a:t>
            </a:r>
            <a:endParaRPr kumimoji="0" lang="zh-CN" altLang="en-US" b="1" kern="0" baseline="30000" dirty="0">
              <a:solidFill>
                <a:schemeClr val="tx1"/>
              </a:solidFill>
              <a:latin typeface="微软雅黑" panose="020B0503020204020204" pitchFamily="34" charset="-122"/>
              <a:ea typeface="微软雅黑" panose="020B0503020204020204" pitchFamily="34" charset="-122"/>
              <a:sym typeface="Arial" pitchFamily="34" charset="0"/>
            </a:endParaRPr>
          </a:p>
        </p:txBody>
      </p:sp>
    </p:spTree>
    <p:extLst>
      <p:ext uri="{BB962C8B-B14F-4D97-AF65-F5344CB8AC3E}">
        <p14:creationId xmlns:p14="http://schemas.microsoft.com/office/powerpoint/2010/main" val="14778502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371DCA3C-E796-4868-AE00-B0466AB6596D}"/>
              </a:ext>
            </a:extLst>
          </p:cNvPr>
          <p:cNvSpPr txBox="1">
            <a:spLocks noChangeArrowheads="1"/>
          </p:cNvSpPr>
          <p:nvPr/>
        </p:nvSpPr>
        <p:spPr>
          <a:xfrm>
            <a:off x="611188" y="1485900"/>
            <a:ext cx="7991475" cy="4114800"/>
          </a:xfrm>
          <a:prstGeom prst="rect">
            <a:avLst/>
          </a:prstGeom>
          <a:noFill/>
          <a:ln/>
        </p:spPr>
        <p:txBody>
          <a:bodyPr/>
          <a:lstStyle/>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4.在请求分页存储管理系统中,LRU算法是指(  ）。</a:t>
            </a:r>
          </a:p>
          <a:p>
            <a:pPr marL="342900" indent="-342900" algn="l" eaLnBrk="0" hangingPunct="0">
              <a:lnSpc>
                <a:spcPct val="150000"/>
              </a:lnSpc>
              <a:spcBef>
                <a:spcPct val="20000"/>
              </a:spcBef>
              <a:buFont typeface="Wingdings" pitchFamily="2" charset="2"/>
              <a:buNone/>
              <a:defRPr/>
            </a:pPr>
            <a:endParaRPr kumimoji="0" lang="zh-CN" altLang="en-US" b="1" kern="0" dirty="0">
              <a:solidFill>
                <a:schemeClr val="tx1"/>
              </a:solidFill>
              <a:latin typeface="微软雅黑" panose="020B0503020204020204" pitchFamily="34" charset="-122"/>
              <a:ea typeface="微软雅黑" panose="020B0503020204020204" pitchFamily="34" charset="-122"/>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A  最早进入内存的页先淘汰</a:t>
            </a:r>
            <a:endParaRPr kumimoji="0" lang="zh-CN" altLang="en-US" b="1" kern="0" baseline="30000" dirty="0">
              <a:solidFill>
                <a:schemeClr val="tx1"/>
              </a:solidFill>
              <a:latin typeface="微软雅黑" panose="020B0503020204020204" pitchFamily="34" charset="-122"/>
              <a:ea typeface="微软雅黑" panose="020B0503020204020204" pitchFamily="34" charset="-122"/>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B  近期最长时间以来没被访问的页先淘汰</a:t>
            </a:r>
            <a:endParaRPr kumimoji="0" lang="zh-CN" altLang="en-US" b="1" kern="0" baseline="3000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C  近期被访问次数最少的页先淘汰</a:t>
            </a:r>
            <a:endParaRPr kumimoji="0" lang="zh-CN" altLang="en-US" b="1" kern="0" baseline="3000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D  以后再也不用到页先淘汰</a:t>
            </a:r>
            <a:endParaRPr kumimoji="0" lang="zh-CN" altLang="en-US" b="1" kern="0" baseline="30000" dirty="0">
              <a:solidFill>
                <a:schemeClr val="tx1"/>
              </a:solidFill>
              <a:latin typeface="微软雅黑" panose="020B0503020204020204" pitchFamily="34" charset="-122"/>
              <a:ea typeface="微软雅黑" panose="020B0503020204020204" pitchFamily="34" charset="-122"/>
              <a:sym typeface="Arial" pitchFamily="34" charset="0"/>
            </a:endParaRPr>
          </a:p>
        </p:txBody>
      </p:sp>
    </p:spTree>
    <p:extLst>
      <p:ext uri="{BB962C8B-B14F-4D97-AF65-F5344CB8AC3E}">
        <p14:creationId xmlns:p14="http://schemas.microsoft.com/office/powerpoint/2010/main" val="24344452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B0546FC2-ED6A-4C51-800B-D8DCF6C4A717}"/>
              </a:ext>
            </a:extLst>
          </p:cNvPr>
          <p:cNvSpPr txBox="1">
            <a:spLocks noChangeArrowheads="1"/>
          </p:cNvSpPr>
          <p:nvPr/>
        </p:nvSpPr>
        <p:spPr>
          <a:xfrm>
            <a:off x="611189" y="1485900"/>
            <a:ext cx="7175522" cy="4114800"/>
          </a:xfrm>
          <a:prstGeom prst="rect">
            <a:avLst/>
          </a:prstGeom>
          <a:noFill/>
          <a:ln/>
        </p:spPr>
        <p:txBody>
          <a:bodyPr/>
          <a:lstStyle/>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5.在请求页式存储管理中,页表项使用修改位的目的是（   ）。</a:t>
            </a:r>
          </a:p>
          <a:p>
            <a:pPr marL="342900" indent="-342900" algn="l" eaLnBrk="0" hangingPunct="0">
              <a:lnSpc>
                <a:spcPct val="150000"/>
              </a:lnSpc>
              <a:spcBef>
                <a:spcPct val="20000"/>
              </a:spcBef>
              <a:buFont typeface="Wingdings" pitchFamily="2" charset="2"/>
              <a:buNone/>
              <a:defRPr/>
            </a:pPr>
            <a:endParaRPr kumimoji="0" lang="zh-CN" altLang="en-US" b="1" kern="0" dirty="0">
              <a:solidFill>
                <a:schemeClr val="tx1"/>
              </a:solidFill>
              <a:latin typeface="微软雅黑" panose="020B0503020204020204" pitchFamily="34" charset="-122"/>
              <a:ea typeface="微软雅黑" panose="020B0503020204020204" pitchFamily="34" charset="-122"/>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A 实现LRU算法</a:t>
            </a: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B 实现FIFO算法</a:t>
            </a:r>
            <a:endParaRPr kumimoji="0" lang="zh-CN" altLang="en-US" b="1" kern="0" baseline="3000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C 在快表中检查页面是否进入内存</a:t>
            </a: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D 检查页表是否最近被写过</a:t>
            </a:r>
            <a:endParaRPr kumimoji="0" lang="zh-CN" altLang="en-US" b="1" kern="0" baseline="30000" dirty="0">
              <a:solidFill>
                <a:schemeClr val="tx1"/>
              </a:solidFill>
              <a:latin typeface="微软雅黑" panose="020B0503020204020204" pitchFamily="34" charset="-122"/>
              <a:ea typeface="微软雅黑" panose="020B0503020204020204" pitchFamily="34" charset="-122"/>
              <a:sym typeface="Arial" pitchFamily="34" charset="0"/>
            </a:endParaRPr>
          </a:p>
        </p:txBody>
      </p:sp>
    </p:spTree>
    <p:extLst>
      <p:ext uri="{BB962C8B-B14F-4D97-AF65-F5344CB8AC3E}">
        <p14:creationId xmlns:p14="http://schemas.microsoft.com/office/powerpoint/2010/main" val="39378383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FD816994-1859-4B69-8DD5-DDF58A3AAA8A}"/>
              </a:ext>
            </a:extLst>
          </p:cNvPr>
          <p:cNvSpPr txBox="1">
            <a:spLocks noChangeArrowheads="1"/>
          </p:cNvSpPr>
          <p:nvPr/>
        </p:nvSpPr>
        <p:spPr>
          <a:xfrm>
            <a:off x="611188" y="1485900"/>
            <a:ext cx="7991475" cy="4114800"/>
          </a:xfrm>
          <a:prstGeom prst="rect">
            <a:avLst/>
          </a:prstGeom>
          <a:noFill/>
          <a:ln/>
        </p:spPr>
        <p:txBody>
          <a:bodyPr/>
          <a:lstStyle/>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6.在请求页式管理中,页面的大小与可能产生的缺页中断次数（   ）。</a:t>
            </a:r>
          </a:p>
          <a:p>
            <a:pPr marL="342900" indent="-342900" algn="l" eaLnBrk="0" hangingPunct="0">
              <a:lnSpc>
                <a:spcPct val="150000"/>
              </a:lnSpc>
              <a:spcBef>
                <a:spcPct val="20000"/>
              </a:spcBef>
              <a:defRPr/>
            </a:pPr>
            <a:endParaRPr kumimoji="0" lang="zh-CN" altLang="en-US" b="1" kern="0" dirty="0">
              <a:solidFill>
                <a:schemeClr val="tx1"/>
              </a:solidFill>
              <a:latin typeface="微软雅黑" panose="020B0503020204020204" pitchFamily="34" charset="-122"/>
              <a:ea typeface="微软雅黑" panose="020B0503020204020204" pitchFamily="34" charset="-122"/>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A 成正比</a:t>
            </a: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B 成反比</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C 无关</a:t>
            </a: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D 成固定比例</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p:txBody>
      </p:sp>
    </p:spTree>
    <p:extLst>
      <p:ext uri="{BB962C8B-B14F-4D97-AF65-F5344CB8AC3E}">
        <p14:creationId xmlns:p14="http://schemas.microsoft.com/office/powerpoint/2010/main" val="35799368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E53A842A-48A3-498C-8D0E-66630BB54ECE}"/>
              </a:ext>
            </a:extLst>
          </p:cNvPr>
          <p:cNvSpPr txBox="1">
            <a:spLocks noChangeArrowheads="1"/>
          </p:cNvSpPr>
          <p:nvPr/>
        </p:nvSpPr>
        <p:spPr>
          <a:xfrm>
            <a:off x="611188" y="1485900"/>
            <a:ext cx="7991475" cy="4114800"/>
          </a:xfrm>
          <a:prstGeom prst="rect">
            <a:avLst/>
          </a:prstGeom>
          <a:noFill/>
          <a:ln/>
        </p:spPr>
        <p:txBody>
          <a:bodyPr/>
          <a:lstStyle/>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7.作业在执行中发生缺页中断,经操作系统处理后,应让其执行（   ）命令。</a:t>
            </a:r>
          </a:p>
          <a:p>
            <a:pPr marL="342900" indent="-342900" algn="l" eaLnBrk="0" hangingPunct="0">
              <a:lnSpc>
                <a:spcPct val="150000"/>
              </a:lnSpc>
              <a:spcBef>
                <a:spcPct val="20000"/>
              </a:spcBef>
              <a:defRPr/>
            </a:pPr>
            <a:endParaRPr kumimoji="0" lang="zh-CN" altLang="en-US" b="1" kern="0" dirty="0">
              <a:solidFill>
                <a:schemeClr val="tx1"/>
              </a:solidFill>
              <a:latin typeface="微软雅黑" panose="020B0503020204020204" pitchFamily="34" charset="-122"/>
              <a:ea typeface="微软雅黑" panose="020B0503020204020204" pitchFamily="34" charset="-122"/>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A 被中断的前一条</a:t>
            </a: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B 被中断的后一条</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C 被中断的那一条</a:t>
            </a: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D 启动时第一条</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p:txBody>
      </p:sp>
    </p:spTree>
    <p:extLst>
      <p:ext uri="{BB962C8B-B14F-4D97-AF65-F5344CB8AC3E}">
        <p14:creationId xmlns:p14="http://schemas.microsoft.com/office/powerpoint/2010/main" val="19005314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68D30143-5D50-400B-8600-EA327CEA161C}"/>
              </a:ext>
            </a:extLst>
          </p:cNvPr>
          <p:cNvSpPr txBox="1">
            <a:spLocks noChangeArrowheads="1"/>
          </p:cNvSpPr>
          <p:nvPr/>
        </p:nvSpPr>
        <p:spPr>
          <a:xfrm>
            <a:off x="395536" y="764704"/>
            <a:ext cx="7991475" cy="5736700"/>
          </a:xfrm>
          <a:prstGeom prst="rect">
            <a:avLst/>
          </a:prstGeom>
          <a:noFill/>
          <a:ln/>
        </p:spPr>
        <p:txBody>
          <a:bodyPr/>
          <a:lstStyle/>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8.在一个采用页式虚拟存储管理的系统中，某进程依次要访问的字地址序列为：115，228，128，88，446，102，321，432，260，167，若作为的第0页已经装入内存，现分配给该作业的主存共300字，页的大小为100字，则：</a:t>
            </a:r>
          </a:p>
          <a:p>
            <a:pPr marL="342900" indent="-342900" algn="l" eaLnBrk="0" hangingPunct="0">
              <a:lnSpc>
                <a:spcPct val="150000"/>
              </a:lnSpc>
              <a:spcBef>
                <a:spcPct val="20000"/>
              </a:spcBef>
              <a:defRPr/>
            </a:pPr>
            <a:endParaRPr kumimoji="0" lang="zh-CN" altLang="en-US" b="1" kern="0" dirty="0">
              <a:solidFill>
                <a:schemeClr val="tx1"/>
              </a:solidFill>
              <a:latin typeface="微软雅黑" panose="020B0503020204020204" pitchFamily="34" charset="-122"/>
              <a:ea typeface="微软雅黑" panose="020B0503020204020204" pitchFamily="34" charset="-122"/>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rPr>
              <a:t>  1) 按FIFO调度算法将产生多少次缺页中断，依次淘汰的页号是什么？</a:t>
            </a: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rPr>
              <a:t>  2) 按LRU调度算法将产生多少次缺页中断，依次淘汰的页号是什么？</a:t>
            </a:r>
            <a:endParaRPr kumimoji="0" lang="zh-CN" altLang="en-US" b="1" kern="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29787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64A228DB-05A3-4AF5-8FD5-BDB3B68F11A5}"/>
              </a:ext>
            </a:extLst>
          </p:cNvPr>
          <p:cNvSpPr txBox="1">
            <a:spLocks noChangeArrowheads="1"/>
          </p:cNvSpPr>
          <p:nvPr/>
        </p:nvSpPr>
        <p:spPr>
          <a:xfrm>
            <a:off x="611188" y="1485900"/>
            <a:ext cx="7991475" cy="4114800"/>
          </a:xfrm>
          <a:prstGeom prst="rect">
            <a:avLst/>
          </a:prstGeom>
          <a:noFill/>
          <a:ln/>
        </p:spPr>
        <p:txBody>
          <a:bodyPr/>
          <a:lstStyle/>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9.页面调度算法中有LRU,FIFO和Clock算法，针对以下条件，计算上述3个算法下的页面调度过程和缺页中断率。</a:t>
            </a: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页面访问序列：2，3，2，1，5，2，4，5，3，2，5，2</a:t>
            </a: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微软雅黑" panose="020B0503020204020204" pitchFamily="34" charset="-122"/>
                <a:ea typeface="微软雅黑" panose="020B0503020204020204" pitchFamily="34" charset="-122"/>
              </a:rPr>
              <a:t>分配内存块：3块</a:t>
            </a:r>
          </a:p>
        </p:txBody>
      </p:sp>
    </p:spTree>
    <p:extLst>
      <p:ext uri="{BB962C8B-B14F-4D97-AF65-F5344CB8AC3E}">
        <p14:creationId xmlns:p14="http://schemas.microsoft.com/office/powerpoint/2010/main" val="35691363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ChangeArrowheads="1"/>
          </p:cNvSpPr>
          <p:nvPr/>
        </p:nvSpPr>
        <p:spPr bwMode="auto">
          <a:xfrm>
            <a:off x="817212" y="116632"/>
            <a:ext cx="6870700" cy="609600"/>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 纲</a:t>
            </a:r>
          </a:p>
        </p:txBody>
      </p:sp>
      <p:graphicFrame>
        <p:nvGraphicFramePr>
          <p:cNvPr id="2" name="表格 1"/>
          <p:cNvGraphicFramePr>
            <a:graphicFrameLocks noGrp="1"/>
          </p:cNvGraphicFramePr>
          <p:nvPr>
            <p:extLst>
              <p:ext uri="{D42A27DB-BD31-4B8C-83A1-F6EECF244321}">
                <p14:modId xmlns:p14="http://schemas.microsoft.com/office/powerpoint/2010/main" val="147847078"/>
              </p:ext>
            </p:extLst>
          </p:nvPr>
        </p:nvGraphicFramePr>
        <p:xfrm>
          <a:off x="2195736" y="1700808"/>
          <a:ext cx="4896544" cy="3816425"/>
        </p:xfrm>
        <a:graphic>
          <a:graphicData uri="http://schemas.openxmlformats.org/drawingml/2006/table">
            <a:tbl>
              <a:tblPr>
                <a:tableStyleId>{5C22544A-7EE6-4342-B048-85BDC9FD1C3A}</a:tableStyleId>
              </a:tblPr>
              <a:tblGrid>
                <a:gridCol w="4896544">
                  <a:extLst>
                    <a:ext uri="{9D8B030D-6E8A-4147-A177-3AD203B41FA5}">
                      <a16:colId xmlns:a16="http://schemas.microsoft.com/office/drawing/2014/main" xmlns="" val="20000"/>
                    </a:ext>
                  </a:extLst>
                </a:gridCol>
              </a:tblGrid>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u="none" strike="noStrike" baseline="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虚拟存储器概述</a:t>
                      </a:r>
                    </a:p>
                  </a:txBody>
                  <a:tcPr marL="7620" marR="7620" marT="7620" marB="0" anchor="ctr">
                    <a:solidFill>
                      <a:schemeClr val="bg2">
                        <a:lumMod val="50000"/>
                      </a:schemeClr>
                    </a:solidFill>
                  </a:tcPr>
                </a:tc>
                <a:extLst>
                  <a:ext uri="{0D108BD9-81ED-4DB2-BD59-A6C34878D82A}">
                    <a16:rowId xmlns:a16="http://schemas.microsoft.com/office/drawing/2014/main" xmlns="" val="10000"/>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  </a:t>
                      </a:r>
                      <a:r>
                        <a:rPr lang="zh-CN" altLang="en-US" sz="2800" b="1" u="none" strike="noStrike" baseline="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请求分页存储管理方式 </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1"/>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  </a:t>
                      </a:r>
                      <a:r>
                        <a:rPr lang="zh-CN" altLang="en-US" sz="2800" b="1" u="none" strike="noStrike" baseline="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2"/>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  </a:t>
                      </a:r>
                      <a:r>
                        <a:rPr lang="zh-CN" alt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抖动与工作集 </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3"/>
                  </a:ext>
                </a:extLst>
              </a:tr>
              <a:tr h="763285">
                <a:tc>
                  <a:txBody>
                    <a:bodyPr/>
                    <a:lstStyle/>
                    <a:p>
                      <a:pPr algn="l" fontAlgn="ctr"/>
                      <a:r>
                        <a:rPr lang="en-US" altLang="zh-CN" sz="2800" b="1"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  </a:t>
                      </a:r>
                      <a:r>
                        <a:rPr lang="zh-CN" altLang="en-US" sz="2800" b="1"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请求分段存储管理方式 </a:t>
                      </a:r>
                      <a:endParaRPr lang="zh-CN" altLang="en-US" sz="2800" b="1" i="0"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rgbClr val="0070C0"/>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1898715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请求分段存储管理方式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28">
            <a:extLst>
              <a:ext uri="{FF2B5EF4-FFF2-40B4-BE49-F238E27FC236}">
                <a16:creationId xmlns:a16="http://schemas.microsoft.com/office/drawing/2014/main" xmlns="" id="{954EB854-79DE-41FD-BF11-2808B758033C}"/>
              </a:ext>
            </a:extLst>
          </p:cNvPr>
          <p:cNvSpPr txBox="1">
            <a:spLocks noChangeArrowheads="1"/>
          </p:cNvSpPr>
          <p:nvPr/>
        </p:nvSpPr>
        <p:spPr bwMode="auto">
          <a:xfrm>
            <a:off x="539552" y="134076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indent="-457200" eaLnBrk="1" hangingPunct="1">
              <a:lnSpc>
                <a:spcPct val="150000"/>
              </a:lnSpc>
              <a:buFont typeface="+mj-lt"/>
              <a:buAutoNum type="arabicPeriod"/>
            </a:pPr>
            <a:r>
              <a:rPr kumimoji="0" lang="zh-CN" altLang="en-US" sz="2400" b="1" kern="0" dirty="0">
                <a:latin typeface="仿宋" panose="02010609060101010101" pitchFamily="49" charset="-122"/>
                <a:ea typeface="仿宋" panose="02010609060101010101" pitchFamily="49" charset="-122"/>
              </a:rPr>
              <a:t>请求分页系统建立的虚拟存储器，是以</a:t>
            </a:r>
            <a:r>
              <a:rPr kumimoji="0" lang="zh-CN" altLang="en-US" sz="2400" b="1" kern="0" dirty="0">
                <a:solidFill>
                  <a:srgbClr val="D60093"/>
                </a:solidFill>
                <a:latin typeface="仿宋" panose="02010609060101010101" pitchFamily="49" charset="-122"/>
                <a:ea typeface="仿宋" panose="02010609060101010101" pitchFamily="49" charset="-122"/>
              </a:rPr>
              <a:t>页面为单位</a:t>
            </a:r>
            <a:r>
              <a:rPr kumimoji="0" lang="zh-CN" altLang="en-US" sz="2400" b="1" kern="0" dirty="0">
                <a:latin typeface="仿宋" panose="02010609060101010101" pitchFamily="49" charset="-122"/>
                <a:ea typeface="仿宋" panose="02010609060101010101" pitchFamily="49" charset="-122"/>
              </a:rPr>
              <a:t>进行换入、换出操作的。</a:t>
            </a:r>
          </a:p>
          <a:p>
            <a:pPr marL="457200" indent="-457200" eaLnBrk="1" hangingPunct="1">
              <a:lnSpc>
                <a:spcPct val="150000"/>
              </a:lnSpc>
              <a:buFont typeface="+mj-lt"/>
              <a:buAutoNum type="arabicPeriod"/>
            </a:pPr>
            <a:r>
              <a:rPr kumimoji="0" lang="zh-CN" altLang="en-US" sz="2400" b="1" kern="0" dirty="0">
                <a:latin typeface="仿宋" panose="02010609060101010101" pitchFamily="49" charset="-122"/>
                <a:ea typeface="仿宋" panose="02010609060101010101" pitchFamily="49" charset="-122"/>
              </a:rPr>
              <a:t>在请求分段系统中实现的虚拟存储器，以</a:t>
            </a:r>
            <a:r>
              <a:rPr kumimoji="0" lang="zh-CN" altLang="en-US" sz="2400" b="1" kern="0" dirty="0">
                <a:solidFill>
                  <a:srgbClr val="D60093"/>
                </a:solidFill>
                <a:latin typeface="仿宋" panose="02010609060101010101" pitchFamily="49" charset="-122"/>
                <a:ea typeface="仿宋" panose="02010609060101010101" pitchFamily="49" charset="-122"/>
              </a:rPr>
              <a:t>分段为单位</a:t>
            </a:r>
            <a:r>
              <a:rPr kumimoji="0" lang="zh-CN" altLang="en-US" sz="2400" b="1" kern="0" dirty="0">
                <a:latin typeface="仿宋" panose="02010609060101010101" pitchFamily="49" charset="-122"/>
                <a:ea typeface="仿宋" panose="02010609060101010101" pitchFamily="49" charset="-122"/>
              </a:rPr>
              <a:t>进行换入和换出。</a:t>
            </a:r>
          </a:p>
          <a:p>
            <a:pPr marL="457200" indent="-457200" eaLnBrk="1" hangingPunct="1">
              <a:lnSpc>
                <a:spcPct val="150000"/>
              </a:lnSpc>
              <a:buFont typeface="+mj-lt"/>
              <a:buAutoNum type="arabicPeriod"/>
            </a:pPr>
            <a:r>
              <a:rPr kumimoji="0" lang="zh-CN" altLang="en-US" sz="2400" b="1" kern="0" dirty="0">
                <a:latin typeface="仿宋" panose="02010609060101010101" pitchFamily="49" charset="-122"/>
                <a:ea typeface="仿宋" panose="02010609060101010101" pitchFamily="49" charset="-122"/>
              </a:rPr>
              <a:t>程序在运行之前，只需要装入</a:t>
            </a:r>
            <a:r>
              <a:rPr kumimoji="0" lang="zh-CN" altLang="en-US" sz="2400" b="1" kern="0" dirty="0">
                <a:solidFill>
                  <a:srgbClr val="D60093"/>
                </a:solidFill>
                <a:latin typeface="仿宋" panose="02010609060101010101" pitchFamily="49" charset="-122"/>
                <a:ea typeface="仿宋" panose="02010609060101010101" pitchFamily="49" charset="-122"/>
              </a:rPr>
              <a:t>必要的若干个分段</a:t>
            </a:r>
            <a:r>
              <a:rPr kumimoji="0" lang="zh-CN" altLang="en-US" sz="2400" b="1" kern="0" dirty="0">
                <a:latin typeface="仿宋" panose="02010609060101010101" pitchFamily="49" charset="-122"/>
                <a:ea typeface="仿宋" panose="02010609060101010101" pitchFamily="49" charset="-122"/>
              </a:rPr>
              <a:t>即可运行。当访问的分段不在内存时，可由</a:t>
            </a:r>
            <a:r>
              <a:rPr kumimoji="0" lang="en-US" altLang="zh-CN" sz="2400" b="1" kern="0" dirty="0">
                <a:latin typeface="仿宋" panose="02010609060101010101" pitchFamily="49" charset="-122"/>
                <a:ea typeface="仿宋" panose="02010609060101010101" pitchFamily="49" charset="-122"/>
              </a:rPr>
              <a:t>OS</a:t>
            </a:r>
            <a:r>
              <a:rPr kumimoji="0" lang="zh-CN" altLang="en-US" sz="2400" b="1" kern="0" dirty="0">
                <a:latin typeface="仿宋" panose="02010609060101010101" pitchFamily="49" charset="-122"/>
                <a:ea typeface="仿宋" panose="02010609060101010101" pitchFamily="49" charset="-122"/>
              </a:rPr>
              <a:t>将所缺少的段调入内存。</a:t>
            </a:r>
          </a:p>
          <a:p>
            <a:pPr marL="457200" indent="-457200" eaLnBrk="1" hangingPunct="1">
              <a:lnSpc>
                <a:spcPct val="150000"/>
              </a:lnSpc>
              <a:buFont typeface="+mj-lt"/>
              <a:buAutoNum type="arabicPeriod"/>
            </a:pPr>
            <a:endParaRPr kumimoji="0" lang="en-US" altLang="zh-CN" sz="24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821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aphicFrame>
        <p:nvGraphicFramePr>
          <p:cNvPr id="5" name="Group 29">
            <a:extLst>
              <a:ext uri="{FF2B5EF4-FFF2-40B4-BE49-F238E27FC236}">
                <a16:creationId xmlns:a16="http://schemas.microsoft.com/office/drawing/2014/main" xmlns="" id="{745C0078-4760-40A9-8420-227EA81FB974}"/>
              </a:ext>
            </a:extLst>
          </p:cNvPr>
          <p:cNvGraphicFramePr>
            <a:graphicFrameLocks noGrp="1"/>
          </p:cNvGraphicFramePr>
          <p:nvPr>
            <p:extLst>
              <p:ext uri="{D42A27DB-BD31-4B8C-83A1-F6EECF244321}">
                <p14:modId xmlns:p14="http://schemas.microsoft.com/office/powerpoint/2010/main" val="796105330"/>
              </p:ext>
            </p:extLst>
          </p:nvPr>
        </p:nvGraphicFramePr>
        <p:xfrm>
          <a:off x="467544" y="1876926"/>
          <a:ext cx="8458200" cy="701040"/>
        </p:xfrm>
        <a:graphic>
          <a:graphicData uri="http://schemas.openxmlformats.org/drawingml/2006/table">
            <a:tbl>
              <a:tblPr/>
              <a:tblGrid>
                <a:gridCol w="939800">
                  <a:extLst>
                    <a:ext uri="{9D8B030D-6E8A-4147-A177-3AD203B41FA5}">
                      <a16:colId xmlns:a16="http://schemas.microsoft.com/office/drawing/2014/main" xmlns="" val="20000"/>
                    </a:ext>
                  </a:extLst>
                </a:gridCol>
                <a:gridCol w="939800">
                  <a:extLst>
                    <a:ext uri="{9D8B030D-6E8A-4147-A177-3AD203B41FA5}">
                      <a16:colId xmlns:a16="http://schemas.microsoft.com/office/drawing/2014/main" xmlns="" val="20001"/>
                    </a:ext>
                  </a:extLst>
                </a:gridCol>
                <a:gridCol w="939800">
                  <a:extLst>
                    <a:ext uri="{9D8B030D-6E8A-4147-A177-3AD203B41FA5}">
                      <a16:colId xmlns:a16="http://schemas.microsoft.com/office/drawing/2014/main" xmlns="" val="20002"/>
                    </a:ext>
                  </a:extLst>
                </a:gridCol>
                <a:gridCol w="939800">
                  <a:extLst>
                    <a:ext uri="{9D8B030D-6E8A-4147-A177-3AD203B41FA5}">
                      <a16:colId xmlns:a16="http://schemas.microsoft.com/office/drawing/2014/main" xmlns="" val="20003"/>
                    </a:ext>
                  </a:extLst>
                </a:gridCol>
                <a:gridCol w="939800">
                  <a:extLst>
                    <a:ext uri="{9D8B030D-6E8A-4147-A177-3AD203B41FA5}">
                      <a16:colId xmlns:a16="http://schemas.microsoft.com/office/drawing/2014/main" xmlns="" val="20004"/>
                    </a:ext>
                  </a:extLst>
                </a:gridCol>
                <a:gridCol w="939800">
                  <a:extLst>
                    <a:ext uri="{9D8B030D-6E8A-4147-A177-3AD203B41FA5}">
                      <a16:colId xmlns:a16="http://schemas.microsoft.com/office/drawing/2014/main" xmlns="" val="20005"/>
                    </a:ext>
                  </a:extLst>
                </a:gridCol>
                <a:gridCol w="939800">
                  <a:extLst>
                    <a:ext uri="{9D8B030D-6E8A-4147-A177-3AD203B41FA5}">
                      <a16:colId xmlns:a16="http://schemas.microsoft.com/office/drawing/2014/main" xmlns="" val="20006"/>
                    </a:ext>
                  </a:extLst>
                </a:gridCol>
                <a:gridCol w="939800">
                  <a:extLst>
                    <a:ext uri="{9D8B030D-6E8A-4147-A177-3AD203B41FA5}">
                      <a16:colId xmlns:a16="http://schemas.microsoft.com/office/drawing/2014/main" xmlns="" val="20007"/>
                    </a:ext>
                  </a:extLst>
                </a:gridCol>
                <a:gridCol w="939800">
                  <a:extLst>
                    <a:ext uri="{9D8B030D-6E8A-4147-A177-3AD203B41FA5}">
                      <a16:colId xmlns:a16="http://schemas.microsoft.com/office/drawing/2014/main" xmlns="" val="20008"/>
                    </a:ext>
                  </a:extLst>
                </a:gridCol>
              </a:tblGrid>
              <a:tr h="685800">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段名 </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段长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段的基址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存取方式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访问字段</a:t>
                      </a:r>
                      <a:r>
                        <a:rPr kumimoji="0" lang="en-US" altLang="zh-CN" sz="2000" b="1" i="0" u="none" strike="noStrike" cap="none" normalizeH="0" baseline="0" dirty="0">
                          <a:ln>
                            <a:noFill/>
                          </a:ln>
                          <a:solidFill>
                            <a:schemeClr val="bg1"/>
                          </a:solidFill>
                          <a:effectLst/>
                          <a:latin typeface="Arial" pitchFamily="34" charset="0"/>
                          <a:ea typeface="宋体" pitchFamily="2" charset="-122"/>
                        </a:rPr>
                        <a:t>A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修改位</a:t>
                      </a:r>
                      <a:r>
                        <a:rPr kumimoji="0" lang="en-US" altLang="zh-CN" sz="2000" b="1" i="0" u="none" strike="noStrike" cap="none" normalizeH="0" baseline="0" dirty="0">
                          <a:ln>
                            <a:noFill/>
                          </a:ln>
                          <a:solidFill>
                            <a:schemeClr val="bg1"/>
                          </a:solidFill>
                          <a:effectLst/>
                          <a:latin typeface="Arial" pitchFamily="34" charset="0"/>
                          <a:ea typeface="宋体" pitchFamily="2" charset="-122"/>
                        </a:rPr>
                        <a:t>M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存在位</a:t>
                      </a:r>
                      <a:r>
                        <a:rPr kumimoji="0" lang="en-US" altLang="zh-CN" sz="2000" b="1" i="0" u="none" strike="noStrike" cap="none" normalizeH="0" baseline="0" dirty="0">
                          <a:ln>
                            <a:noFill/>
                          </a:ln>
                          <a:solidFill>
                            <a:schemeClr val="bg1"/>
                          </a:solidFill>
                          <a:effectLst/>
                          <a:latin typeface="Arial" pitchFamily="34" charset="0"/>
                          <a:ea typeface="宋体" pitchFamily="2" charset="-122"/>
                        </a:rPr>
                        <a:t>P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增补位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外存始址 </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xmlns="" val="10000"/>
                  </a:ext>
                </a:extLst>
              </a:tr>
            </a:tbl>
          </a:graphicData>
        </a:graphic>
      </p:graphicFrame>
      <p:sp>
        <p:nvSpPr>
          <p:cNvPr id="6" name="Rectangle 31">
            <a:extLst>
              <a:ext uri="{FF2B5EF4-FFF2-40B4-BE49-F238E27FC236}">
                <a16:creationId xmlns:a16="http://schemas.microsoft.com/office/drawing/2014/main" xmlns="" id="{3210A2F6-0F2E-4F82-B5AA-4FF1CA85A087}"/>
              </a:ext>
            </a:extLst>
          </p:cNvPr>
          <p:cNvSpPr>
            <a:spLocks noChangeArrowheads="1"/>
          </p:cNvSpPr>
          <p:nvPr/>
        </p:nvSpPr>
        <p:spPr bwMode="auto">
          <a:xfrm>
            <a:off x="694576" y="2915005"/>
            <a:ext cx="7272338" cy="3554819"/>
          </a:xfrm>
          <a:prstGeom prst="rect">
            <a:avLst/>
          </a:prstGeom>
          <a:noFill/>
          <a:ln w="9525">
            <a:noFill/>
            <a:miter lim="800000"/>
            <a:headEnd/>
            <a:tailEnd/>
          </a:ln>
        </p:spPr>
        <p:txBody>
          <a:bodyPr>
            <a:spAutoFit/>
          </a:bodyPr>
          <a:lstStyle/>
          <a:p>
            <a:pPr algn="l">
              <a:lnSpc>
                <a:spcPct val="150000"/>
              </a:lnSpc>
            </a:pPr>
            <a:r>
              <a:rPr kumimoji="0" lang="zh-CN" altLang="en-US" sz="1800" b="1" dirty="0">
                <a:solidFill>
                  <a:schemeClr val="tx1"/>
                </a:solidFill>
                <a:latin typeface="微软雅黑" panose="020B0503020204020204" pitchFamily="34" charset="-122"/>
                <a:ea typeface="微软雅黑" panose="020B0503020204020204" pitchFamily="34" charset="-122"/>
              </a:rPr>
              <a:t>需要在进程段表中添加若干项：</a:t>
            </a:r>
          </a:p>
          <a:p>
            <a:pPr lvl="1" algn="l">
              <a:lnSpc>
                <a:spcPct val="150000"/>
              </a:lnSpc>
            </a:pPr>
            <a:r>
              <a:rPr kumimoji="0" lang="en-US" altLang="zh-CN" sz="1800" b="1" dirty="0">
                <a:solidFill>
                  <a:schemeClr val="tx1"/>
                </a:solidFill>
                <a:latin typeface="微软雅黑" panose="020B0503020204020204" pitchFamily="34" charset="-122"/>
                <a:ea typeface="微软雅黑" panose="020B0503020204020204" pitchFamily="34" charset="-122"/>
              </a:rPr>
              <a:t>–</a:t>
            </a:r>
            <a:r>
              <a:rPr kumimoji="0" lang="zh-CN" altLang="en-US" sz="1800" b="1" dirty="0">
                <a:solidFill>
                  <a:srgbClr val="D60093"/>
                </a:solidFill>
                <a:latin typeface="微软雅黑" panose="020B0503020204020204" pitchFamily="34" charset="-122"/>
                <a:ea typeface="微软雅黑" panose="020B0503020204020204" pitchFamily="34" charset="-122"/>
              </a:rPr>
              <a:t>存取方式：</a:t>
            </a:r>
            <a:r>
              <a:rPr kumimoji="0" lang="zh-CN" altLang="en-US" sz="1800" b="1" dirty="0">
                <a:solidFill>
                  <a:schemeClr val="tx1"/>
                </a:solidFill>
                <a:latin typeface="微软雅黑" panose="020B0503020204020204" pitchFamily="34" charset="-122"/>
                <a:ea typeface="微软雅黑" panose="020B0503020204020204" pitchFamily="34" charset="-122"/>
              </a:rPr>
              <a:t>标记本段存取属性。如读</a:t>
            </a:r>
            <a:r>
              <a:rPr kumimoji="0" lang="en-US" altLang="zh-CN" sz="1800" b="1" dirty="0">
                <a:solidFill>
                  <a:schemeClr val="tx1"/>
                </a:solidFill>
                <a:latin typeface="微软雅黑" panose="020B0503020204020204" pitchFamily="34" charset="-122"/>
                <a:ea typeface="微软雅黑" panose="020B0503020204020204" pitchFamily="34" charset="-122"/>
              </a:rPr>
              <a:t>R</a:t>
            </a:r>
            <a:r>
              <a:rPr kumimoji="0" lang="zh-CN" altLang="en-US" sz="1800" b="1" dirty="0">
                <a:solidFill>
                  <a:schemeClr val="tx1"/>
                </a:solidFill>
                <a:latin typeface="微软雅黑" panose="020B0503020204020204" pitchFamily="34" charset="-122"/>
                <a:ea typeface="微软雅黑" panose="020B0503020204020204" pitchFamily="34" charset="-122"/>
              </a:rPr>
              <a:t>，写</a:t>
            </a:r>
            <a:r>
              <a:rPr kumimoji="0" lang="en-US" altLang="zh-CN" sz="1800" b="1" dirty="0">
                <a:solidFill>
                  <a:schemeClr val="tx1"/>
                </a:solidFill>
                <a:latin typeface="微软雅黑" panose="020B0503020204020204" pitchFamily="34" charset="-122"/>
                <a:ea typeface="微软雅黑" panose="020B0503020204020204" pitchFamily="34" charset="-122"/>
              </a:rPr>
              <a:t>W</a:t>
            </a:r>
            <a:r>
              <a:rPr kumimoji="0" lang="zh-CN" altLang="en-US" sz="1800" b="1" dirty="0">
                <a:solidFill>
                  <a:schemeClr val="tx1"/>
                </a:solidFill>
                <a:latin typeface="微软雅黑" panose="020B0503020204020204" pitchFamily="34" charset="-122"/>
                <a:ea typeface="微软雅黑" panose="020B0503020204020204" pitchFamily="34" charset="-122"/>
              </a:rPr>
              <a:t>，执行</a:t>
            </a:r>
            <a:r>
              <a:rPr kumimoji="0" lang="en-US" altLang="zh-CN" sz="1800" b="1" dirty="0">
                <a:solidFill>
                  <a:schemeClr val="tx1"/>
                </a:solidFill>
                <a:latin typeface="微软雅黑" panose="020B0503020204020204" pitchFamily="34" charset="-122"/>
                <a:ea typeface="微软雅黑" panose="020B0503020204020204" pitchFamily="34" charset="-122"/>
              </a:rPr>
              <a:t>X</a:t>
            </a:r>
          </a:p>
          <a:p>
            <a:pPr lvl="1" algn="l">
              <a:lnSpc>
                <a:spcPct val="150000"/>
              </a:lnSpc>
            </a:pPr>
            <a:r>
              <a:rPr kumimoji="0" lang="en-US" altLang="zh-CN" sz="1800" b="1" dirty="0">
                <a:solidFill>
                  <a:schemeClr val="tx1"/>
                </a:solidFill>
                <a:latin typeface="微软雅黑" panose="020B0503020204020204" pitchFamily="34" charset="-122"/>
                <a:ea typeface="微软雅黑" panose="020B0503020204020204" pitchFamily="34" charset="-122"/>
              </a:rPr>
              <a:t>–</a:t>
            </a:r>
            <a:r>
              <a:rPr kumimoji="0" lang="zh-CN" altLang="en-US" sz="1800" b="1" dirty="0">
                <a:solidFill>
                  <a:srgbClr val="D60093"/>
                </a:solidFill>
                <a:latin typeface="微软雅黑" panose="020B0503020204020204" pitchFamily="34" charset="-122"/>
                <a:ea typeface="微软雅黑" panose="020B0503020204020204" pitchFamily="34" charset="-122"/>
              </a:rPr>
              <a:t>访问字段</a:t>
            </a:r>
            <a:r>
              <a:rPr kumimoji="0" lang="en-US" altLang="zh-CN" sz="1800" b="1" dirty="0">
                <a:solidFill>
                  <a:srgbClr val="D60093"/>
                </a:solidFill>
                <a:latin typeface="微软雅黑" panose="020B0503020204020204" pitchFamily="34" charset="-122"/>
                <a:ea typeface="微软雅黑" panose="020B0503020204020204" pitchFamily="34" charset="-122"/>
              </a:rPr>
              <a:t>A</a:t>
            </a:r>
            <a:r>
              <a:rPr kumimoji="0" lang="zh-CN" altLang="en-US" sz="1800" b="1" dirty="0">
                <a:solidFill>
                  <a:srgbClr val="D60093"/>
                </a:solidFill>
                <a:latin typeface="微软雅黑" panose="020B0503020204020204" pitchFamily="34" charset="-122"/>
                <a:ea typeface="微软雅黑" panose="020B0503020204020204" pitchFamily="34" charset="-122"/>
              </a:rPr>
              <a:t>：</a:t>
            </a:r>
            <a:r>
              <a:rPr kumimoji="0" lang="zh-CN" altLang="en-US" sz="1800" b="1" dirty="0">
                <a:solidFill>
                  <a:schemeClr val="tx1"/>
                </a:solidFill>
                <a:latin typeface="微软雅黑" panose="020B0503020204020204" pitchFamily="34" charset="-122"/>
                <a:ea typeface="微软雅黑" panose="020B0503020204020204" pitchFamily="34" charset="-122"/>
              </a:rPr>
              <a:t>记录本段使用的频繁程度</a:t>
            </a:r>
          </a:p>
          <a:p>
            <a:pPr lvl="1" algn="l">
              <a:lnSpc>
                <a:spcPct val="150000"/>
              </a:lnSpc>
            </a:pPr>
            <a:r>
              <a:rPr kumimoji="0" lang="en-US" altLang="zh-CN" sz="1800" b="1" dirty="0">
                <a:solidFill>
                  <a:schemeClr val="tx1"/>
                </a:solidFill>
                <a:latin typeface="微软雅黑" panose="020B0503020204020204" pitchFamily="34" charset="-122"/>
                <a:ea typeface="微软雅黑" panose="020B0503020204020204" pitchFamily="34" charset="-122"/>
              </a:rPr>
              <a:t>–</a:t>
            </a:r>
            <a:r>
              <a:rPr kumimoji="0" lang="zh-CN" altLang="en-US" sz="1800" b="1" dirty="0">
                <a:solidFill>
                  <a:srgbClr val="D60093"/>
                </a:solidFill>
                <a:latin typeface="微软雅黑" panose="020B0503020204020204" pitchFamily="34" charset="-122"/>
                <a:ea typeface="微软雅黑" panose="020B0503020204020204" pitchFamily="34" charset="-122"/>
              </a:rPr>
              <a:t>修改位：</a:t>
            </a:r>
            <a:r>
              <a:rPr kumimoji="0" lang="zh-CN" altLang="en-US" sz="1800" b="1" dirty="0">
                <a:solidFill>
                  <a:schemeClr val="tx1"/>
                </a:solidFill>
                <a:latin typeface="微软雅黑" panose="020B0503020204020204" pitchFamily="34" charset="-122"/>
                <a:ea typeface="微软雅黑" panose="020B0503020204020204" pitchFamily="34" charset="-122"/>
              </a:rPr>
              <a:t>是否在调入内存后做过修改</a:t>
            </a:r>
          </a:p>
          <a:p>
            <a:pPr lvl="1" algn="l">
              <a:lnSpc>
                <a:spcPct val="150000"/>
              </a:lnSpc>
            </a:pPr>
            <a:r>
              <a:rPr kumimoji="0" lang="en-US" altLang="zh-CN" sz="1800" b="1" dirty="0">
                <a:solidFill>
                  <a:schemeClr val="tx1"/>
                </a:solidFill>
                <a:latin typeface="微软雅黑" panose="020B0503020204020204" pitchFamily="34" charset="-122"/>
                <a:ea typeface="微软雅黑" panose="020B0503020204020204" pitchFamily="34" charset="-122"/>
              </a:rPr>
              <a:t>–</a:t>
            </a:r>
            <a:r>
              <a:rPr kumimoji="0" lang="zh-CN" altLang="en-US" sz="1800" b="1" dirty="0">
                <a:solidFill>
                  <a:srgbClr val="D60093"/>
                </a:solidFill>
                <a:latin typeface="微软雅黑" panose="020B0503020204020204" pitchFamily="34" charset="-122"/>
                <a:ea typeface="微软雅黑" panose="020B0503020204020204" pitchFamily="34" charset="-122"/>
              </a:rPr>
              <a:t>存在位：</a:t>
            </a:r>
            <a:r>
              <a:rPr kumimoji="0" lang="zh-CN" altLang="en-US" sz="1800" b="1" dirty="0">
                <a:solidFill>
                  <a:schemeClr val="tx1"/>
                </a:solidFill>
                <a:latin typeface="微软雅黑" panose="020B0503020204020204" pitchFamily="34" charset="-122"/>
                <a:ea typeface="微软雅黑" panose="020B0503020204020204" pitchFamily="34" charset="-122"/>
              </a:rPr>
              <a:t>本段是否装入内存</a:t>
            </a:r>
          </a:p>
          <a:p>
            <a:pPr lvl="1" algn="l">
              <a:lnSpc>
                <a:spcPct val="150000"/>
              </a:lnSpc>
            </a:pPr>
            <a:r>
              <a:rPr kumimoji="0" lang="en-US" altLang="zh-CN" sz="1800" b="1" dirty="0">
                <a:solidFill>
                  <a:schemeClr val="tx1"/>
                </a:solidFill>
                <a:latin typeface="微软雅黑" panose="020B0503020204020204" pitchFamily="34" charset="-122"/>
                <a:ea typeface="微软雅黑" panose="020B0503020204020204" pitchFamily="34" charset="-122"/>
              </a:rPr>
              <a:t>–</a:t>
            </a:r>
            <a:r>
              <a:rPr kumimoji="0" lang="zh-CN" altLang="en-US" sz="1800" b="1" dirty="0">
                <a:solidFill>
                  <a:srgbClr val="D60093"/>
                </a:solidFill>
                <a:latin typeface="微软雅黑" panose="020B0503020204020204" pitchFamily="34" charset="-122"/>
                <a:ea typeface="微软雅黑" panose="020B0503020204020204" pitchFamily="34" charset="-122"/>
              </a:rPr>
              <a:t>增补位：</a:t>
            </a:r>
            <a:r>
              <a:rPr kumimoji="0" lang="zh-CN" altLang="en-US" sz="1800" b="1" dirty="0">
                <a:solidFill>
                  <a:schemeClr val="tx1"/>
                </a:solidFill>
                <a:latin typeface="微软雅黑" panose="020B0503020204020204" pitchFamily="34" charset="-122"/>
                <a:ea typeface="微软雅黑" panose="020B0503020204020204" pitchFamily="34" charset="-122"/>
              </a:rPr>
              <a:t>该段是否动态增长过，</a:t>
            </a:r>
            <a:r>
              <a:rPr kumimoji="0" lang="zh-CN" altLang="en-US" sz="1800" b="1" dirty="0">
                <a:solidFill>
                  <a:srgbClr val="FF0000"/>
                </a:solidFill>
                <a:latin typeface="微软雅黑" panose="020B0503020204020204" pitchFamily="34" charset="-122"/>
                <a:ea typeface="微软雅黑" panose="020B0503020204020204" pitchFamily="34" charset="-122"/>
              </a:rPr>
              <a:t>在请求页式中没有该位</a:t>
            </a:r>
          </a:p>
          <a:p>
            <a:pPr lvl="1" algn="l">
              <a:lnSpc>
                <a:spcPct val="150000"/>
              </a:lnSpc>
            </a:pPr>
            <a:r>
              <a:rPr kumimoji="0" lang="en-US" altLang="zh-CN" sz="1800" b="1" dirty="0">
                <a:solidFill>
                  <a:schemeClr val="tx1"/>
                </a:solidFill>
                <a:latin typeface="微软雅黑" panose="020B0503020204020204" pitchFamily="34" charset="-122"/>
                <a:ea typeface="微软雅黑" panose="020B0503020204020204" pitchFamily="34" charset="-122"/>
              </a:rPr>
              <a:t>–</a:t>
            </a:r>
            <a:r>
              <a:rPr kumimoji="0" lang="zh-CN" altLang="en-US" sz="1800" b="1" dirty="0">
                <a:solidFill>
                  <a:srgbClr val="D60093"/>
                </a:solidFill>
                <a:latin typeface="微软雅黑" panose="020B0503020204020204" pitchFamily="34" charset="-122"/>
                <a:ea typeface="微软雅黑" panose="020B0503020204020204" pitchFamily="34" charset="-122"/>
              </a:rPr>
              <a:t>外存地址</a:t>
            </a:r>
          </a:p>
          <a:p>
            <a:pPr lvl="1" algn="l">
              <a:lnSpc>
                <a:spcPct val="150000"/>
              </a:lnSpc>
              <a:spcBef>
                <a:spcPct val="50000"/>
              </a:spcBef>
            </a:pPr>
            <a:endParaRPr kumimoji="0" lang="en-US" altLang="zh-CN" sz="1800" dirty="0">
              <a:solidFill>
                <a:srgbClr val="D60093"/>
              </a:solidFill>
              <a:latin typeface="黑体" pitchFamily="2" charset="-122"/>
              <a:ea typeface="黑体" pitchFamily="2" charset="-122"/>
            </a:endParaRPr>
          </a:p>
        </p:txBody>
      </p:sp>
      <p:grpSp>
        <p:nvGrpSpPr>
          <p:cNvPr id="7" name="组合 6">
            <a:extLst>
              <a:ext uri="{FF2B5EF4-FFF2-40B4-BE49-F238E27FC236}">
                <a16:creationId xmlns:a16="http://schemas.microsoft.com/office/drawing/2014/main" xmlns="" id="{79081ADE-1701-48AA-80C3-2F4723043C95}"/>
              </a:ext>
            </a:extLst>
          </p:cNvPr>
          <p:cNvGrpSpPr/>
          <p:nvPr/>
        </p:nvGrpSpPr>
        <p:grpSpPr>
          <a:xfrm>
            <a:off x="-2" y="764704"/>
            <a:ext cx="9132242" cy="504056"/>
            <a:chOff x="2992692" y="878200"/>
            <a:chExt cx="6085996" cy="506465"/>
          </a:xfrm>
        </p:grpSpPr>
        <p:sp>
          <p:nvSpPr>
            <p:cNvPr id="8" name="剪去单角的矩形 3">
              <a:extLst>
                <a:ext uri="{FF2B5EF4-FFF2-40B4-BE49-F238E27FC236}">
                  <a16:creationId xmlns:a16="http://schemas.microsoft.com/office/drawing/2014/main" xmlns="" id="{5E8AEDB3-F3B1-41C0-8437-5B1A8B196EFC}"/>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段表机制</a:t>
              </a:r>
            </a:p>
          </p:txBody>
        </p:sp>
        <p:sp>
          <p:nvSpPr>
            <p:cNvPr id="9" name="剪去单角的矩形 4">
              <a:extLst>
                <a:ext uri="{FF2B5EF4-FFF2-40B4-BE49-F238E27FC236}">
                  <a16:creationId xmlns:a16="http://schemas.microsoft.com/office/drawing/2014/main" xmlns="" id="{7D751AC1-119E-46F2-9BC9-2B6C3E849986}"/>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缺段中断机构</a:t>
              </a:r>
            </a:p>
          </p:txBody>
        </p:sp>
        <p:sp>
          <p:nvSpPr>
            <p:cNvPr id="10" name="剪去单角的矩形 4">
              <a:extLst>
                <a:ext uri="{FF2B5EF4-FFF2-40B4-BE49-F238E27FC236}">
                  <a16:creationId xmlns:a16="http://schemas.microsoft.com/office/drawing/2014/main" xmlns="" id="{10186106-ACEF-4AF8-BA4F-547B491A4188}"/>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spTree>
    <p:extLst>
      <p:ext uri="{BB962C8B-B14F-4D97-AF65-F5344CB8AC3E}">
        <p14:creationId xmlns:p14="http://schemas.microsoft.com/office/powerpoint/2010/main" val="417351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5352329"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虚拟存储器的定义和特征</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Line 4">
            <a:extLst>
              <a:ext uri="{FF2B5EF4-FFF2-40B4-BE49-F238E27FC236}">
                <a16:creationId xmlns:a16="http://schemas.microsoft.com/office/drawing/2014/main" xmlns="" id="{815FB5B4-A734-46C7-B6A0-3A844FA5B841}"/>
              </a:ext>
            </a:extLst>
          </p:cNvPr>
          <p:cNvSpPr>
            <a:spLocks noChangeShapeType="1"/>
          </p:cNvSpPr>
          <p:nvPr/>
        </p:nvSpPr>
        <p:spPr bwMode="auto">
          <a:xfrm flipV="1">
            <a:off x="5218484" y="1330827"/>
            <a:ext cx="0" cy="4853243"/>
          </a:xfrm>
          <a:prstGeom prst="line">
            <a:avLst/>
          </a:prstGeom>
          <a:noFill/>
          <a:ln w="57150">
            <a:solidFill>
              <a:srgbClr val="3399FF"/>
            </a:solidFill>
            <a:round/>
            <a:headEnd/>
            <a:tailEnd type="triangle" w="med" len="med"/>
          </a:ln>
        </p:spPr>
        <p:txBody>
          <a:bodyPr wrap="none" anchor="ctr"/>
          <a:lstStyle/>
          <a:p>
            <a:pPr algn="l"/>
            <a:endParaRPr kumimoji="0" lang="zh-CN" altLang="en-US" sz="1800">
              <a:solidFill>
                <a:srgbClr val="000000"/>
              </a:solidFill>
              <a:latin typeface="Arial" pitchFamily="34" charset="0"/>
            </a:endParaRPr>
          </a:p>
        </p:txBody>
      </p:sp>
      <p:sp>
        <p:nvSpPr>
          <p:cNvPr id="5" name="Text Box 5">
            <a:extLst>
              <a:ext uri="{FF2B5EF4-FFF2-40B4-BE49-F238E27FC236}">
                <a16:creationId xmlns:a16="http://schemas.microsoft.com/office/drawing/2014/main" xmlns="" id="{9933CCC7-C307-4E55-BB8A-6B57E3802AAD}"/>
              </a:ext>
            </a:extLst>
          </p:cNvPr>
          <p:cNvSpPr txBox="1">
            <a:spLocks noChangeArrowheads="1"/>
          </p:cNvSpPr>
          <p:nvPr/>
        </p:nvSpPr>
        <p:spPr bwMode="auto">
          <a:xfrm>
            <a:off x="1949822" y="1801616"/>
            <a:ext cx="488950" cy="457200"/>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99CC00"/>
                </a:solidFill>
                <a:effectLst/>
                <a:uLnTx/>
                <a:uFillTx/>
              </a:rPr>
              <a:t>15</a:t>
            </a:r>
          </a:p>
        </p:txBody>
      </p:sp>
      <p:grpSp>
        <p:nvGrpSpPr>
          <p:cNvPr id="6" name="Group 6">
            <a:extLst>
              <a:ext uri="{FF2B5EF4-FFF2-40B4-BE49-F238E27FC236}">
                <a16:creationId xmlns:a16="http://schemas.microsoft.com/office/drawing/2014/main" xmlns="" id="{435E6501-C075-4048-9D97-EED430173099}"/>
              </a:ext>
            </a:extLst>
          </p:cNvPr>
          <p:cNvGrpSpPr>
            <a:grpSpLocks/>
          </p:cNvGrpSpPr>
          <p:nvPr/>
        </p:nvGrpSpPr>
        <p:grpSpPr bwMode="auto">
          <a:xfrm>
            <a:off x="1943472" y="2008121"/>
            <a:ext cx="488950" cy="3648242"/>
            <a:chOff x="1248" y="834"/>
            <a:chExt cx="308" cy="2634"/>
          </a:xfrm>
        </p:grpSpPr>
        <p:sp>
          <p:nvSpPr>
            <p:cNvPr id="7" name="Text Box 7">
              <a:extLst>
                <a:ext uri="{FF2B5EF4-FFF2-40B4-BE49-F238E27FC236}">
                  <a16:creationId xmlns:a16="http://schemas.microsoft.com/office/drawing/2014/main" xmlns="" id="{927304CB-4C97-4F73-B66E-F7CA3B8FA149}"/>
                </a:ext>
              </a:extLst>
            </p:cNvPr>
            <p:cNvSpPr txBox="1">
              <a:spLocks noChangeArrowheads="1"/>
            </p:cNvSpPr>
            <p:nvPr/>
          </p:nvSpPr>
          <p:spPr bwMode="auto">
            <a:xfrm>
              <a:off x="1248" y="834"/>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14</a:t>
              </a:r>
            </a:p>
          </p:txBody>
        </p:sp>
        <p:sp>
          <p:nvSpPr>
            <p:cNvPr id="8" name="Text Box 8">
              <a:extLst>
                <a:ext uri="{FF2B5EF4-FFF2-40B4-BE49-F238E27FC236}">
                  <a16:creationId xmlns:a16="http://schemas.microsoft.com/office/drawing/2014/main" xmlns="" id="{98ED87F5-F726-4F25-ABD5-B8AA080DD0BE}"/>
                </a:ext>
              </a:extLst>
            </p:cNvPr>
            <p:cNvSpPr txBox="1">
              <a:spLocks noChangeArrowheads="1"/>
            </p:cNvSpPr>
            <p:nvPr/>
          </p:nvSpPr>
          <p:spPr bwMode="auto">
            <a:xfrm>
              <a:off x="1248" y="1015"/>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13</a:t>
              </a:r>
            </a:p>
          </p:txBody>
        </p:sp>
        <p:sp>
          <p:nvSpPr>
            <p:cNvPr id="9" name="Text Box 9">
              <a:extLst>
                <a:ext uri="{FF2B5EF4-FFF2-40B4-BE49-F238E27FC236}">
                  <a16:creationId xmlns:a16="http://schemas.microsoft.com/office/drawing/2014/main" xmlns="" id="{4851E9CA-2720-4881-BD34-3DE1A83DFCCC}"/>
                </a:ext>
              </a:extLst>
            </p:cNvPr>
            <p:cNvSpPr txBox="1">
              <a:spLocks noChangeArrowheads="1"/>
            </p:cNvSpPr>
            <p:nvPr/>
          </p:nvSpPr>
          <p:spPr bwMode="auto">
            <a:xfrm>
              <a:off x="1248" y="1195"/>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12</a:t>
              </a:r>
            </a:p>
          </p:txBody>
        </p:sp>
        <p:sp>
          <p:nvSpPr>
            <p:cNvPr id="10" name="Text Box 10">
              <a:extLst>
                <a:ext uri="{FF2B5EF4-FFF2-40B4-BE49-F238E27FC236}">
                  <a16:creationId xmlns:a16="http://schemas.microsoft.com/office/drawing/2014/main" xmlns="" id="{711C86AF-4DF3-43D0-8CFB-620589411746}"/>
                </a:ext>
              </a:extLst>
            </p:cNvPr>
            <p:cNvSpPr txBox="1">
              <a:spLocks noChangeArrowheads="1"/>
            </p:cNvSpPr>
            <p:nvPr/>
          </p:nvSpPr>
          <p:spPr bwMode="auto">
            <a:xfrm>
              <a:off x="1248" y="1375"/>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11</a:t>
              </a:r>
            </a:p>
          </p:txBody>
        </p:sp>
        <p:sp>
          <p:nvSpPr>
            <p:cNvPr id="12" name="Text Box 11">
              <a:extLst>
                <a:ext uri="{FF2B5EF4-FFF2-40B4-BE49-F238E27FC236}">
                  <a16:creationId xmlns:a16="http://schemas.microsoft.com/office/drawing/2014/main" xmlns="" id="{646DFAE4-7D0D-48A2-AF89-57A06D3FCBAA}"/>
                </a:ext>
              </a:extLst>
            </p:cNvPr>
            <p:cNvSpPr txBox="1">
              <a:spLocks noChangeArrowheads="1"/>
            </p:cNvSpPr>
            <p:nvPr/>
          </p:nvSpPr>
          <p:spPr bwMode="auto">
            <a:xfrm>
              <a:off x="1248" y="1556"/>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10</a:t>
              </a:r>
            </a:p>
          </p:txBody>
        </p:sp>
        <p:sp>
          <p:nvSpPr>
            <p:cNvPr id="13" name="Text Box 12">
              <a:extLst>
                <a:ext uri="{FF2B5EF4-FFF2-40B4-BE49-F238E27FC236}">
                  <a16:creationId xmlns:a16="http://schemas.microsoft.com/office/drawing/2014/main" xmlns="" id="{A82E1D12-C987-4ACC-971D-0F05DB82762D}"/>
                </a:ext>
              </a:extLst>
            </p:cNvPr>
            <p:cNvSpPr txBox="1">
              <a:spLocks noChangeArrowheads="1"/>
            </p:cNvSpPr>
            <p:nvPr/>
          </p:nvSpPr>
          <p:spPr bwMode="auto">
            <a:xfrm>
              <a:off x="1248" y="1736"/>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  9</a:t>
              </a:r>
            </a:p>
          </p:txBody>
        </p:sp>
        <p:sp>
          <p:nvSpPr>
            <p:cNvPr id="14" name="Text Box 13">
              <a:extLst>
                <a:ext uri="{FF2B5EF4-FFF2-40B4-BE49-F238E27FC236}">
                  <a16:creationId xmlns:a16="http://schemas.microsoft.com/office/drawing/2014/main" xmlns="" id="{7F861C77-CCDE-4DAE-8C04-14733A517D51}"/>
                </a:ext>
              </a:extLst>
            </p:cNvPr>
            <p:cNvSpPr txBox="1">
              <a:spLocks noChangeArrowheads="1"/>
            </p:cNvSpPr>
            <p:nvPr/>
          </p:nvSpPr>
          <p:spPr bwMode="auto">
            <a:xfrm>
              <a:off x="1248" y="1917"/>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  8</a:t>
              </a:r>
            </a:p>
          </p:txBody>
        </p:sp>
        <p:sp>
          <p:nvSpPr>
            <p:cNvPr id="15" name="Text Box 14">
              <a:extLst>
                <a:ext uri="{FF2B5EF4-FFF2-40B4-BE49-F238E27FC236}">
                  <a16:creationId xmlns:a16="http://schemas.microsoft.com/office/drawing/2014/main" xmlns="" id="{D9549769-676D-4791-8733-22F95859458B}"/>
                </a:ext>
              </a:extLst>
            </p:cNvPr>
            <p:cNvSpPr txBox="1">
              <a:spLocks noChangeArrowheads="1"/>
            </p:cNvSpPr>
            <p:nvPr/>
          </p:nvSpPr>
          <p:spPr bwMode="auto">
            <a:xfrm>
              <a:off x="1248" y="2097"/>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  7</a:t>
              </a:r>
            </a:p>
          </p:txBody>
        </p:sp>
        <p:sp>
          <p:nvSpPr>
            <p:cNvPr id="16" name="Text Box 15">
              <a:extLst>
                <a:ext uri="{FF2B5EF4-FFF2-40B4-BE49-F238E27FC236}">
                  <a16:creationId xmlns:a16="http://schemas.microsoft.com/office/drawing/2014/main" xmlns="" id="{803DF6DD-7035-4384-B5C6-F5A3A562B10B}"/>
                </a:ext>
              </a:extLst>
            </p:cNvPr>
            <p:cNvSpPr txBox="1">
              <a:spLocks noChangeArrowheads="1"/>
            </p:cNvSpPr>
            <p:nvPr/>
          </p:nvSpPr>
          <p:spPr bwMode="auto">
            <a:xfrm>
              <a:off x="1248" y="2278"/>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  6</a:t>
              </a:r>
            </a:p>
          </p:txBody>
        </p:sp>
        <p:sp>
          <p:nvSpPr>
            <p:cNvPr id="18" name="Text Box 16">
              <a:extLst>
                <a:ext uri="{FF2B5EF4-FFF2-40B4-BE49-F238E27FC236}">
                  <a16:creationId xmlns:a16="http://schemas.microsoft.com/office/drawing/2014/main" xmlns="" id="{C21EAF08-D21F-4EFE-B8B8-9E7CB838003A}"/>
                </a:ext>
              </a:extLst>
            </p:cNvPr>
            <p:cNvSpPr txBox="1">
              <a:spLocks noChangeArrowheads="1"/>
            </p:cNvSpPr>
            <p:nvPr/>
          </p:nvSpPr>
          <p:spPr bwMode="auto">
            <a:xfrm>
              <a:off x="1248" y="2458"/>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  5</a:t>
              </a:r>
            </a:p>
          </p:txBody>
        </p:sp>
        <p:sp>
          <p:nvSpPr>
            <p:cNvPr id="19" name="Text Box 17">
              <a:extLst>
                <a:ext uri="{FF2B5EF4-FFF2-40B4-BE49-F238E27FC236}">
                  <a16:creationId xmlns:a16="http://schemas.microsoft.com/office/drawing/2014/main" xmlns="" id="{1FE1194E-FB15-4402-9186-C3B0A2745AC5}"/>
                </a:ext>
              </a:extLst>
            </p:cNvPr>
            <p:cNvSpPr txBox="1">
              <a:spLocks noChangeArrowheads="1"/>
            </p:cNvSpPr>
            <p:nvPr/>
          </p:nvSpPr>
          <p:spPr bwMode="auto">
            <a:xfrm>
              <a:off x="1248" y="2638"/>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  4</a:t>
              </a:r>
            </a:p>
          </p:txBody>
        </p:sp>
        <p:sp>
          <p:nvSpPr>
            <p:cNvPr id="20" name="Text Box 18">
              <a:extLst>
                <a:ext uri="{FF2B5EF4-FFF2-40B4-BE49-F238E27FC236}">
                  <a16:creationId xmlns:a16="http://schemas.microsoft.com/office/drawing/2014/main" xmlns="" id="{561B7378-E275-4F73-9D56-A53A0187E04C}"/>
                </a:ext>
              </a:extLst>
            </p:cNvPr>
            <p:cNvSpPr txBox="1">
              <a:spLocks noChangeArrowheads="1"/>
            </p:cNvSpPr>
            <p:nvPr/>
          </p:nvSpPr>
          <p:spPr bwMode="auto">
            <a:xfrm>
              <a:off x="1248" y="2819"/>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  3</a:t>
              </a:r>
            </a:p>
          </p:txBody>
        </p:sp>
        <p:sp>
          <p:nvSpPr>
            <p:cNvPr id="21" name="Text Box 19">
              <a:extLst>
                <a:ext uri="{FF2B5EF4-FFF2-40B4-BE49-F238E27FC236}">
                  <a16:creationId xmlns:a16="http://schemas.microsoft.com/office/drawing/2014/main" xmlns="" id="{65965054-CE7E-460D-A646-D30D672064D3}"/>
                </a:ext>
              </a:extLst>
            </p:cNvPr>
            <p:cNvSpPr txBox="1">
              <a:spLocks noChangeArrowheads="1"/>
            </p:cNvSpPr>
            <p:nvPr/>
          </p:nvSpPr>
          <p:spPr bwMode="auto">
            <a:xfrm>
              <a:off x="1248" y="2999"/>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  2</a:t>
              </a:r>
            </a:p>
          </p:txBody>
        </p:sp>
        <p:sp>
          <p:nvSpPr>
            <p:cNvPr id="22" name="Text Box 20">
              <a:extLst>
                <a:ext uri="{FF2B5EF4-FFF2-40B4-BE49-F238E27FC236}">
                  <a16:creationId xmlns:a16="http://schemas.microsoft.com/office/drawing/2014/main" xmlns="" id="{9D1796A2-357D-410E-8E32-F9580714BD97}"/>
                </a:ext>
              </a:extLst>
            </p:cNvPr>
            <p:cNvSpPr txBox="1">
              <a:spLocks noChangeArrowheads="1"/>
            </p:cNvSpPr>
            <p:nvPr/>
          </p:nvSpPr>
          <p:spPr bwMode="auto">
            <a:xfrm>
              <a:off x="1248" y="3180"/>
              <a:ext cx="308" cy="288"/>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  1</a:t>
              </a:r>
            </a:p>
          </p:txBody>
        </p:sp>
      </p:grpSp>
      <p:grpSp>
        <p:nvGrpSpPr>
          <p:cNvPr id="23" name="Group 21">
            <a:extLst>
              <a:ext uri="{FF2B5EF4-FFF2-40B4-BE49-F238E27FC236}">
                <a16:creationId xmlns:a16="http://schemas.microsoft.com/office/drawing/2014/main" xmlns="" id="{445E3877-72B9-46BE-8198-7DF1A734C005}"/>
              </a:ext>
            </a:extLst>
          </p:cNvPr>
          <p:cNvGrpSpPr>
            <a:grpSpLocks/>
          </p:cNvGrpSpPr>
          <p:nvPr/>
        </p:nvGrpSpPr>
        <p:grpSpPr bwMode="auto">
          <a:xfrm>
            <a:off x="2476872" y="1844824"/>
            <a:ext cx="1524000" cy="3997277"/>
            <a:chOff x="1584" y="699"/>
            <a:chExt cx="960" cy="2886"/>
          </a:xfrm>
        </p:grpSpPr>
        <p:sp>
          <p:nvSpPr>
            <p:cNvPr id="24" name="Rectangle 22">
              <a:extLst>
                <a:ext uri="{FF2B5EF4-FFF2-40B4-BE49-F238E27FC236}">
                  <a16:creationId xmlns:a16="http://schemas.microsoft.com/office/drawing/2014/main" xmlns="" id="{E0D65BE9-BA8A-4D7C-A8C2-84B712F37F3C}"/>
                </a:ext>
              </a:extLst>
            </p:cNvPr>
            <p:cNvSpPr>
              <a:spLocks noChangeArrowheads="1"/>
            </p:cNvSpPr>
            <p:nvPr/>
          </p:nvSpPr>
          <p:spPr bwMode="auto">
            <a:xfrm>
              <a:off x="1584" y="699"/>
              <a:ext cx="672"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000</a:t>
              </a:r>
            </a:p>
          </p:txBody>
        </p:sp>
        <p:sp>
          <p:nvSpPr>
            <p:cNvPr id="25" name="Rectangle 23">
              <a:extLst>
                <a:ext uri="{FF2B5EF4-FFF2-40B4-BE49-F238E27FC236}">
                  <a16:creationId xmlns:a16="http://schemas.microsoft.com/office/drawing/2014/main" xmlns="" id="{E516E96C-AB7A-4EBA-BB25-962CFA0E667B}"/>
                </a:ext>
              </a:extLst>
            </p:cNvPr>
            <p:cNvSpPr>
              <a:spLocks noChangeArrowheads="1"/>
            </p:cNvSpPr>
            <p:nvPr/>
          </p:nvSpPr>
          <p:spPr bwMode="auto">
            <a:xfrm>
              <a:off x="2256" y="699"/>
              <a:ext cx="288"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a:t>
              </a:r>
            </a:p>
          </p:txBody>
        </p:sp>
        <p:sp>
          <p:nvSpPr>
            <p:cNvPr id="26" name="Rectangle 24">
              <a:extLst>
                <a:ext uri="{FF2B5EF4-FFF2-40B4-BE49-F238E27FC236}">
                  <a16:creationId xmlns:a16="http://schemas.microsoft.com/office/drawing/2014/main" xmlns="" id="{9277C977-50E2-47A6-BA03-648A747B3599}"/>
                </a:ext>
              </a:extLst>
            </p:cNvPr>
            <p:cNvSpPr>
              <a:spLocks noChangeArrowheads="1"/>
            </p:cNvSpPr>
            <p:nvPr/>
          </p:nvSpPr>
          <p:spPr bwMode="auto">
            <a:xfrm>
              <a:off x="1584" y="879"/>
              <a:ext cx="672" cy="181"/>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000</a:t>
              </a:r>
            </a:p>
          </p:txBody>
        </p:sp>
        <p:sp>
          <p:nvSpPr>
            <p:cNvPr id="27" name="Rectangle 25">
              <a:extLst>
                <a:ext uri="{FF2B5EF4-FFF2-40B4-BE49-F238E27FC236}">
                  <a16:creationId xmlns:a16="http://schemas.microsoft.com/office/drawing/2014/main" xmlns="" id="{36B43E88-4845-4E29-B43B-E6CDB2EE2658}"/>
                </a:ext>
              </a:extLst>
            </p:cNvPr>
            <p:cNvSpPr>
              <a:spLocks noChangeArrowheads="1"/>
            </p:cNvSpPr>
            <p:nvPr/>
          </p:nvSpPr>
          <p:spPr bwMode="auto">
            <a:xfrm>
              <a:off x="2256" y="879"/>
              <a:ext cx="288" cy="181"/>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a:t>
              </a:r>
            </a:p>
          </p:txBody>
        </p:sp>
        <p:sp>
          <p:nvSpPr>
            <p:cNvPr id="28" name="Rectangle 26">
              <a:extLst>
                <a:ext uri="{FF2B5EF4-FFF2-40B4-BE49-F238E27FC236}">
                  <a16:creationId xmlns:a16="http://schemas.microsoft.com/office/drawing/2014/main" xmlns="" id="{CA979421-BEC9-419E-9377-EDC4339E030D}"/>
                </a:ext>
              </a:extLst>
            </p:cNvPr>
            <p:cNvSpPr>
              <a:spLocks noChangeArrowheads="1"/>
            </p:cNvSpPr>
            <p:nvPr/>
          </p:nvSpPr>
          <p:spPr bwMode="auto">
            <a:xfrm>
              <a:off x="1584" y="1060"/>
              <a:ext cx="672"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000</a:t>
              </a:r>
            </a:p>
          </p:txBody>
        </p:sp>
        <p:sp>
          <p:nvSpPr>
            <p:cNvPr id="29" name="Rectangle 27">
              <a:extLst>
                <a:ext uri="{FF2B5EF4-FFF2-40B4-BE49-F238E27FC236}">
                  <a16:creationId xmlns:a16="http://schemas.microsoft.com/office/drawing/2014/main" xmlns="" id="{1F4C5E4F-5106-4100-A5F2-359B81E723F6}"/>
                </a:ext>
              </a:extLst>
            </p:cNvPr>
            <p:cNvSpPr>
              <a:spLocks noChangeArrowheads="1"/>
            </p:cNvSpPr>
            <p:nvPr/>
          </p:nvSpPr>
          <p:spPr bwMode="auto">
            <a:xfrm>
              <a:off x="2256" y="1060"/>
              <a:ext cx="288"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a:t>
              </a:r>
            </a:p>
          </p:txBody>
        </p:sp>
        <p:sp>
          <p:nvSpPr>
            <p:cNvPr id="30" name="Rectangle 28">
              <a:extLst>
                <a:ext uri="{FF2B5EF4-FFF2-40B4-BE49-F238E27FC236}">
                  <a16:creationId xmlns:a16="http://schemas.microsoft.com/office/drawing/2014/main" xmlns="" id="{57CD83BF-0001-4874-A2B3-91C955A7A288}"/>
                </a:ext>
              </a:extLst>
            </p:cNvPr>
            <p:cNvSpPr>
              <a:spLocks noChangeArrowheads="1"/>
            </p:cNvSpPr>
            <p:nvPr/>
          </p:nvSpPr>
          <p:spPr bwMode="auto">
            <a:xfrm>
              <a:off x="1584" y="1240"/>
              <a:ext cx="672" cy="181"/>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000</a:t>
              </a:r>
            </a:p>
          </p:txBody>
        </p:sp>
        <p:sp>
          <p:nvSpPr>
            <p:cNvPr id="31" name="Rectangle 29">
              <a:extLst>
                <a:ext uri="{FF2B5EF4-FFF2-40B4-BE49-F238E27FC236}">
                  <a16:creationId xmlns:a16="http://schemas.microsoft.com/office/drawing/2014/main" xmlns="" id="{8A2ED5A2-8103-4B48-9D83-083C0996F1A0}"/>
                </a:ext>
              </a:extLst>
            </p:cNvPr>
            <p:cNvSpPr>
              <a:spLocks noChangeArrowheads="1"/>
            </p:cNvSpPr>
            <p:nvPr/>
          </p:nvSpPr>
          <p:spPr bwMode="auto">
            <a:xfrm>
              <a:off x="2256" y="1240"/>
              <a:ext cx="288" cy="181"/>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a:t>
              </a:r>
            </a:p>
          </p:txBody>
        </p:sp>
        <p:sp>
          <p:nvSpPr>
            <p:cNvPr id="32" name="Rectangle 30">
              <a:extLst>
                <a:ext uri="{FF2B5EF4-FFF2-40B4-BE49-F238E27FC236}">
                  <a16:creationId xmlns:a16="http://schemas.microsoft.com/office/drawing/2014/main" xmlns="" id="{ADEFA19D-BEBE-49B7-AC17-7125D81A9D26}"/>
                </a:ext>
              </a:extLst>
            </p:cNvPr>
            <p:cNvSpPr>
              <a:spLocks noChangeArrowheads="1"/>
            </p:cNvSpPr>
            <p:nvPr/>
          </p:nvSpPr>
          <p:spPr bwMode="auto">
            <a:xfrm>
              <a:off x="1584" y="1421"/>
              <a:ext cx="672"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111</a:t>
              </a:r>
            </a:p>
          </p:txBody>
        </p:sp>
        <p:sp>
          <p:nvSpPr>
            <p:cNvPr id="33" name="Rectangle 31">
              <a:extLst>
                <a:ext uri="{FF2B5EF4-FFF2-40B4-BE49-F238E27FC236}">
                  <a16:creationId xmlns:a16="http://schemas.microsoft.com/office/drawing/2014/main" xmlns="" id="{7CDBB1E2-FA6F-4F22-9E6C-9F5D936ED965}"/>
                </a:ext>
              </a:extLst>
            </p:cNvPr>
            <p:cNvSpPr>
              <a:spLocks noChangeArrowheads="1"/>
            </p:cNvSpPr>
            <p:nvPr/>
          </p:nvSpPr>
          <p:spPr bwMode="auto">
            <a:xfrm>
              <a:off x="2256" y="1421"/>
              <a:ext cx="288"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1</a:t>
              </a:r>
            </a:p>
          </p:txBody>
        </p:sp>
        <p:sp>
          <p:nvSpPr>
            <p:cNvPr id="34" name="Rectangle 32">
              <a:extLst>
                <a:ext uri="{FF2B5EF4-FFF2-40B4-BE49-F238E27FC236}">
                  <a16:creationId xmlns:a16="http://schemas.microsoft.com/office/drawing/2014/main" xmlns="" id="{384C1132-2E98-4492-9E02-4DF2523EDF40}"/>
                </a:ext>
              </a:extLst>
            </p:cNvPr>
            <p:cNvSpPr>
              <a:spLocks noChangeArrowheads="1"/>
            </p:cNvSpPr>
            <p:nvPr/>
          </p:nvSpPr>
          <p:spPr bwMode="auto">
            <a:xfrm>
              <a:off x="1584" y="1601"/>
              <a:ext cx="672"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000</a:t>
              </a:r>
            </a:p>
          </p:txBody>
        </p:sp>
        <p:sp>
          <p:nvSpPr>
            <p:cNvPr id="35" name="Rectangle 33">
              <a:extLst>
                <a:ext uri="{FF2B5EF4-FFF2-40B4-BE49-F238E27FC236}">
                  <a16:creationId xmlns:a16="http://schemas.microsoft.com/office/drawing/2014/main" xmlns="" id="{6A148831-CD59-4195-B72D-B021D00CDF67}"/>
                </a:ext>
              </a:extLst>
            </p:cNvPr>
            <p:cNvSpPr>
              <a:spLocks noChangeArrowheads="1"/>
            </p:cNvSpPr>
            <p:nvPr/>
          </p:nvSpPr>
          <p:spPr bwMode="auto">
            <a:xfrm>
              <a:off x="2256" y="1601"/>
              <a:ext cx="288"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a:t>
              </a:r>
            </a:p>
          </p:txBody>
        </p:sp>
        <p:sp>
          <p:nvSpPr>
            <p:cNvPr id="36" name="Rectangle 34">
              <a:extLst>
                <a:ext uri="{FF2B5EF4-FFF2-40B4-BE49-F238E27FC236}">
                  <a16:creationId xmlns:a16="http://schemas.microsoft.com/office/drawing/2014/main" xmlns="" id="{E5947DF9-AB7F-44A0-B698-96513BD44953}"/>
                </a:ext>
              </a:extLst>
            </p:cNvPr>
            <p:cNvSpPr>
              <a:spLocks noChangeArrowheads="1"/>
            </p:cNvSpPr>
            <p:nvPr/>
          </p:nvSpPr>
          <p:spPr bwMode="auto">
            <a:xfrm>
              <a:off x="1584" y="1781"/>
              <a:ext cx="672" cy="181"/>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101</a:t>
              </a:r>
            </a:p>
          </p:txBody>
        </p:sp>
        <p:sp>
          <p:nvSpPr>
            <p:cNvPr id="37" name="Rectangle 35">
              <a:extLst>
                <a:ext uri="{FF2B5EF4-FFF2-40B4-BE49-F238E27FC236}">
                  <a16:creationId xmlns:a16="http://schemas.microsoft.com/office/drawing/2014/main" xmlns="" id="{B98E878A-025F-4970-9A6D-0A135A9E493E}"/>
                </a:ext>
              </a:extLst>
            </p:cNvPr>
            <p:cNvSpPr>
              <a:spLocks noChangeArrowheads="1"/>
            </p:cNvSpPr>
            <p:nvPr/>
          </p:nvSpPr>
          <p:spPr bwMode="auto">
            <a:xfrm>
              <a:off x="2256" y="1781"/>
              <a:ext cx="288" cy="181"/>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1</a:t>
              </a:r>
            </a:p>
          </p:txBody>
        </p:sp>
        <p:sp>
          <p:nvSpPr>
            <p:cNvPr id="38" name="Rectangle 36">
              <a:extLst>
                <a:ext uri="{FF2B5EF4-FFF2-40B4-BE49-F238E27FC236}">
                  <a16:creationId xmlns:a16="http://schemas.microsoft.com/office/drawing/2014/main" xmlns="" id="{24593F64-6670-4599-BA3D-BC24B1B29611}"/>
                </a:ext>
              </a:extLst>
            </p:cNvPr>
            <p:cNvSpPr>
              <a:spLocks noChangeArrowheads="1"/>
            </p:cNvSpPr>
            <p:nvPr/>
          </p:nvSpPr>
          <p:spPr bwMode="auto">
            <a:xfrm>
              <a:off x="1584" y="1962"/>
              <a:ext cx="672"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000</a:t>
              </a:r>
            </a:p>
          </p:txBody>
        </p:sp>
        <p:sp>
          <p:nvSpPr>
            <p:cNvPr id="39" name="Rectangle 37">
              <a:extLst>
                <a:ext uri="{FF2B5EF4-FFF2-40B4-BE49-F238E27FC236}">
                  <a16:creationId xmlns:a16="http://schemas.microsoft.com/office/drawing/2014/main" xmlns="" id="{ADE32619-413E-44D7-95A5-D0FD8CF6B769}"/>
                </a:ext>
              </a:extLst>
            </p:cNvPr>
            <p:cNvSpPr>
              <a:spLocks noChangeArrowheads="1"/>
            </p:cNvSpPr>
            <p:nvPr/>
          </p:nvSpPr>
          <p:spPr bwMode="auto">
            <a:xfrm>
              <a:off x="2256" y="1962"/>
              <a:ext cx="288"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a:t>
              </a:r>
            </a:p>
          </p:txBody>
        </p:sp>
        <p:sp>
          <p:nvSpPr>
            <p:cNvPr id="40" name="Rectangle 38">
              <a:extLst>
                <a:ext uri="{FF2B5EF4-FFF2-40B4-BE49-F238E27FC236}">
                  <a16:creationId xmlns:a16="http://schemas.microsoft.com/office/drawing/2014/main" xmlns="" id="{D59B72D1-8548-4844-9786-6F2662C3CFCA}"/>
                </a:ext>
              </a:extLst>
            </p:cNvPr>
            <p:cNvSpPr>
              <a:spLocks noChangeArrowheads="1"/>
            </p:cNvSpPr>
            <p:nvPr/>
          </p:nvSpPr>
          <p:spPr bwMode="auto">
            <a:xfrm>
              <a:off x="1584" y="2142"/>
              <a:ext cx="672" cy="181"/>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000</a:t>
              </a:r>
            </a:p>
          </p:txBody>
        </p:sp>
        <p:sp>
          <p:nvSpPr>
            <p:cNvPr id="41" name="Rectangle 39">
              <a:extLst>
                <a:ext uri="{FF2B5EF4-FFF2-40B4-BE49-F238E27FC236}">
                  <a16:creationId xmlns:a16="http://schemas.microsoft.com/office/drawing/2014/main" xmlns="" id="{05CE3A5D-0F1C-45D6-89F0-235DF95CF038}"/>
                </a:ext>
              </a:extLst>
            </p:cNvPr>
            <p:cNvSpPr>
              <a:spLocks noChangeArrowheads="1"/>
            </p:cNvSpPr>
            <p:nvPr/>
          </p:nvSpPr>
          <p:spPr bwMode="auto">
            <a:xfrm>
              <a:off x="2256" y="2142"/>
              <a:ext cx="288" cy="181"/>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a:t>
              </a:r>
            </a:p>
          </p:txBody>
        </p:sp>
        <p:sp>
          <p:nvSpPr>
            <p:cNvPr id="42" name="Rectangle 40">
              <a:extLst>
                <a:ext uri="{FF2B5EF4-FFF2-40B4-BE49-F238E27FC236}">
                  <a16:creationId xmlns:a16="http://schemas.microsoft.com/office/drawing/2014/main" xmlns="" id="{8B8D09AA-7FA4-4ECF-A7B1-AAD923F46317}"/>
                </a:ext>
              </a:extLst>
            </p:cNvPr>
            <p:cNvSpPr>
              <a:spLocks noChangeArrowheads="1"/>
            </p:cNvSpPr>
            <p:nvPr/>
          </p:nvSpPr>
          <p:spPr bwMode="auto">
            <a:xfrm>
              <a:off x="1584" y="2323"/>
              <a:ext cx="672"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000</a:t>
              </a:r>
            </a:p>
          </p:txBody>
        </p:sp>
        <p:sp>
          <p:nvSpPr>
            <p:cNvPr id="43" name="Rectangle 41">
              <a:extLst>
                <a:ext uri="{FF2B5EF4-FFF2-40B4-BE49-F238E27FC236}">
                  <a16:creationId xmlns:a16="http://schemas.microsoft.com/office/drawing/2014/main" xmlns="" id="{173DDFEF-2EBB-444C-B53A-7C9362D57651}"/>
                </a:ext>
              </a:extLst>
            </p:cNvPr>
            <p:cNvSpPr>
              <a:spLocks noChangeArrowheads="1"/>
            </p:cNvSpPr>
            <p:nvPr/>
          </p:nvSpPr>
          <p:spPr bwMode="auto">
            <a:xfrm>
              <a:off x="2256" y="2323"/>
              <a:ext cx="288"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a:t>
              </a:r>
            </a:p>
          </p:txBody>
        </p:sp>
        <p:sp>
          <p:nvSpPr>
            <p:cNvPr id="44" name="Rectangle 42">
              <a:extLst>
                <a:ext uri="{FF2B5EF4-FFF2-40B4-BE49-F238E27FC236}">
                  <a16:creationId xmlns:a16="http://schemas.microsoft.com/office/drawing/2014/main" xmlns="" id="{01302B65-43C9-4472-9A2C-3692E2451560}"/>
                </a:ext>
              </a:extLst>
            </p:cNvPr>
            <p:cNvSpPr>
              <a:spLocks noChangeArrowheads="1"/>
            </p:cNvSpPr>
            <p:nvPr/>
          </p:nvSpPr>
          <p:spPr bwMode="auto">
            <a:xfrm>
              <a:off x="1584" y="2503"/>
              <a:ext cx="672"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110</a:t>
              </a:r>
            </a:p>
          </p:txBody>
        </p:sp>
        <p:sp>
          <p:nvSpPr>
            <p:cNvPr id="45" name="Rectangle 43">
              <a:extLst>
                <a:ext uri="{FF2B5EF4-FFF2-40B4-BE49-F238E27FC236}">
                  <a16:creationId xmlns:a16="http://schemas.microsoft.com/office/drawing/2014/main" xmlns="" id="{400623C3-4397-48B0-86CF-0559370BD128}"/>
                </a:ext>
              </a:extLst>
            </p:cNvPr>
            <p:cNvSpPr>
              <a:spLocks noChangeArrowheads="1"/>
            </p:cNvSpPr>
            <p:nvPr/>
          </p:nvSpPr>
          <p:spPr bwMode="auto">
            <a:xfrm>
              <a:off x="2256" y="2503"/>
              <a:ext cx="288"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1</a:t>
              </a:r>
            </a:p>
          </p:txBody>
        </p:sp>
        <p:sp>
          <p:nvSpPr>
            <p:cNvPr id="46" name="Rectangle 44">
              <a:extLst>
                <a:ext uri="{FF2B5EF4-FFF2-40B4-BE49-F238E27FC236}">
                  <a16:creationId xmlns:a16="http://schemas.microsoft.com/office/drawing/2014/main" xmlns="" id="{72CE911C-D7AC-46D9-8FC0-D944D8610E01}"/>
                </a:ext>
              </a:extLst>
            </p:cNvPr>
            <p:cNvSpPr>
              <a:spLocks noChangeArrowheads="1"/>
            </p:cNvSpPr>
            <p:nvPr/>
          </p:nvSpPr>
          <p:spPr bwMode="auto">
            <a:xfrm>
              <a:off x="1584" y="2683"/>
              <a:ext cx="672" cy="181"/>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100</a:t>
              </a:r>
            </a:p>
          </p:txBody>
        </p:sp>
        <p:sp>
          <p:nvSpPr>
            <p:cNvPr id="47" name="Rectangle 45">
              <a:extLst>
                <a:ext uri="{FF2B5EF4-FFF2-40B4-BE49-F238E27FC236}">
                  <a16:creationId xmlns:a16="http://schemas.microsoft.com/office/drawing/2014/main" xmlns="" id="{A7E2EFF8-B214-4BA2-B304-03F77CBCB62C}"/>
                </a:ext>
              </a:extLst>
            </p:cNvPr>
            <p:cNvSpPr>
              <a:spLocks noChangeArrowheads="1"/>
            </p:cNvSpPr>
            <p:nvPr/>
          </p:nvSpPr>
          <p:spPr bwMode="auto">
            <a:xfrm>
              <a:off x="2256" y="2683"/>
              <a:ext cx="288" cy="181"/>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1</a:t>
              </a:r>
            </a:p>
          </p:txBody>
        </p:sp>
        <p:sp>
          <p:nvSpPr>
            <p:cNvPr id="48" name="Rectangle 46">
              <a:extLst>
                <a:ext uri="{FF2B5EF4-FFF2-40B4-BE49-F238E27FC236}">
                  <a16:creationId xmlns:a16="http://schemas.microsoft.com/office/drawing/2014/main" xmlns="" id="{C15B0358-3F57-4BBB-835E-6E5556614314}"/>
                </a:ext>
              </a:extLst>
            </p:cNvPr>
            <p:cNvSpPr>
              <a:spLocks noChangeArrowheads="1"/>
            </p:cNvSpPr>
            <p:nvPr/>
          </p:nvSpPr>
          <p:spPr bwMode="auto">
            <a:xfrm>
              <a:off x="1584" y="2864"/>
              <a:ext cx="672"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000</a:t>
              </a:r>
            </a:p>
          </p:txBody>
        </p:sp>
        <p:sp>
          <p:nvSpPr>
            <p:cNvPr id="49" name="Rectangle 47">
              <a:extLst>
                <a:ext uri="{FF2B5EF4-FFF2-40B4-BE49-F238E27FC236}">
                  <a16:creationId xmlns:a16="http://schemas.microsoft.com/office/drawing/2014/main" xmlns="" id="{E49C9724-599B-40BF-B904-9DFA9AF3D78B}"/>
                </a:ext>
              </a:extLst>
            </p:cNvPr>
            <p:cNvSpPr>
              <a:spLocks noChangeArrowheads="1"/>
            </p:cNvSpPr>
            <p:nvPr/>
          </p:nvSpPr>
          <p:spPr bwMode="auto">
            <a:xfrm>
              <a:off x="2256" y="2864"/>
              <a:ext cx="288"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1</a:t>
              </a:r>
            </a:p>
          </p:txBody>
        </p:sp>
        <p:sp>
          <p:nvSpPr>
            <p:cNvPr id="50" name="Rectangle 48">
              <a:extLst>
                <a:ext uri="{FF2B5EF4-FFF2-40B4-BE49-F238E27FC236}">
                  <a16:creationId xmlns:a16="http://schemas.microsoft.com/office/drawing/2014/main" xmlns="" id="{BBCC1804-5696-4C7A-8792-83DE0848872F}"/>
                </a:ext>
              </a:extLst>
            </p:cNvPr>
            <p:cNvSpPr>
              <a:spLocks noChangeArrowheads="1"/>
            </p:cNvSpPr>
            <p:nvPr/>
          </p:nvSpPr>
          <p:spPr bwMode="auto">
            <a:xfrm>
              <a:off x="1584" y="3044"/>
              <a:ext cx="672" cy="181"/>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110</a:t>
              </a:r>
            </a:p>
          </p:txBody>
        </p:sp>
        <p:sp>
          <p:nvSpPr>
            <p:cNvPr id="51" name="Rectangle 49">
              <a:extLst>
                <a:ext uri="{FF2B5EF4-FFF2-40B4-BE49-F238E27FC236}">
                  <a16:creationId xmlns:a16="http://schemas.microsoft.com/office/drawing/2014/main" xmlns="" id="{413ACFD5-0AE8-40D8-9020-14DA71C135DD}"/>
                </a:ext>
              </a:extLst>
            </p:cNvPr>
            <p:cNvSpPr>
              <a:spLocks noChangeArrowheads="1"/>
            </p:cNvSpPr>
            <p:nvPr/>
          </p:nvSpPr>
          <p:spPr bwMode="auto">
            <a:xfrm>
              <a:off x="2256" y="3044"/>
              <a:ext cx="288" cy="181"/>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1</a:t>
              </a:r>
            </a:p>
          </p:txBody>
        </p:sp>
        <p:sp>
          <p:nvSpPr>
            <p:cNvPr id="52" name="Rectangle 50">
              <a:extLst>
                <a:ext uri="{FF2B5EF4-FFF2-40B4-BE49-F238E27FC236}">
                  <a16:creationId xmlns:a16="http://schemas.microsoft.com/office/drawing/2014/main" xmlns="" id="{BB73B78A-CFC9-4B7B-8A5D-C9D7E1778FFF}"/>
                </a:ext>
              </a:extLst>
            </p:cNvPr>
            <p:cNvSpPr>
              <a:spLocks noChangeArrowheads="1"/>
            </p:cNvSpPr>
            <p:nvPr/>
          </p:nvSpPr>
          <p:spPr bwMode="auto">
            <a:xfrm>
              <a:off x="1584" y="3225"/>
              <a:ext cx="672"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011</a:t>
              </a:r>
            </a:p>
          </p:txBody>
        </p:sp>
        <p:sp>
          <p:nvSpPr>
            <p:cNvPr id="53" name="Rectangle 51">
              <a:extLst>
                <a:ext uri="{FF2B5EF4-FFF2-40B4-BE49-F238E27FC236}">
                  <a16:creationId xmlns:a16="http://schemas.microsoft.com/office/drawing/2014/main" xmlns="" id="{D7D8BF34-22E7-4E60-83ED-2E48AAA1BD3E}"/>
                </a:ext>
              </a:extLst>
            </p:cNvPr>
            <p:cNvSpPr>
              <a:spLocks noChangeArrowheads="1"/>
            </p:cNvSpPr>
            <p:nvPr/>
          </p:nvSpPr>
          <p:spPr bwMode="auto">
            <a:xfrm>
              <a:off x="2256" y="3225"/>
              <a:ext cx="288"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1</a:t>
              </a:r>
            </a:p>
          </p:txBody>
        </p:sp>
        <p:sp>
          <p:nvSpPr>
            <p:cNvPr id="54" name="Rectangle 52">
              <a:extLst>
                <a:ext uri="{FF2B5EF4-FFF2-40B4-BE49-F238E27FC236}">
                  <a16:creationId xmlns:a16="http://schemas.microsoft.com/office/drawing/2014/main" xmlns="" id="{A41F7C09-3952-4FAE-913C-E289992C3857}"/>
                </a:ext>
              </a:extLst>
            </p:cNvPr>
            <p:cNvSpPr>
              <a:spLocks noChangeArrowheads="1"/>
            </p:cNvSpPr>
            <p:nvPr/>
          </p:nvSpPr>
          <p:spPr bwMode="auto">
            <a:xfrm>
              <a:off x="1584" y="3405"/>
              <a:ext cx="672"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010</a:t>
              </a:r>
            </a:p>
          </p:txBody>
        </p:sp>
        <p:sp>
          <p:nvSpPr>
            <p:cNvPr id="55" name="Rectangle 53">
              <a:extLst>
                <a:ext uri="{FF2B5EF4-FFF2-40B4-BE49-F238E27FC236}">
                  <a16:creationId xmlns:a16="http://schemas.microsoft.com/office/drawing/2014/main" xmlns="" id="{220850B4-8F6F-4D96-862A-93606C0C4DBB}"/>
                </a:ext>
              </a:extLst>
            </p:cNvPr>
            <p:cNvSpPr>
              <a:spLocks noChangeArrowheads="1"/>
            </p:cNvSpPr>
            <p:nvPr/>
          </p:nvSpPr>
          <p:spPr bwMode="auto">
            <a:xfrm>
              <a:off x="2256" y="3405"/>
              <a:ext cx="288" cy="180"/>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99"/>
                  </a:solidFill>
                  <a:effectLst/>
                  <a:uLnTx/>
                  <a:uFillTx/>
                </a:rPr>
                <a:t>1</a:t>
              </a:r>
            </a:p>
          </p:txBody>
        </p:sp>
      </p:grpSp>
      <p:sp>
        <p:nvSpPr>
          <p:cNvPr id="56" name="Text Box 54">
            <a:extLst>
              <a:ext uri="{FF2B5EF4-FFF2-40B4-BE49-F238E27FC236}">
                <a16:creationId xmlns:a16="http://schemas.microsoft.com/office/drawing/2014/main" xmlns="" id="{A38E08F1-E87D-4EA2-B8B2-51B4B79C4959}"/>
              </a:ext>
            </a:extLst>
          </p:cNvPr>
          <p:cNvSpPr txBox="1">
            <a:spLocks noChangeArrowheads="1"/>
          </p:cNvSpPr>
          <p:nvPr/>
        </p:nvSpPr>
        <p:spPr bwMode="auto">
          <a:xfrm>
            <a:off x="1943472" y="5484913"/>
            <a:ext cx="488950" cy="457200"/>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99CC00"/>
                </a:solidFill>
                <a:effectLst/>
                <a:uLnTx/>
                <a:uFillTx/>
              </a:rPr>
              <a:t>  0</a:t>
            </a:r>
          </a:p>
        </p:txBody>
      </p:sp>
      <p:grpSp>
        <p:nvGrpSpPr>
          <p:cNvPr id="57" name="Group 55">
            <a:extLst>
              <a:ext uri="{FF2B5EF4-FFF2-40B4-BE49-F238E27FC236}">
                <a16:creationId xmlns:a16="http://schemas.microsoft.com/office/drawing/2014/main" xmlns="" id="{3E00F23C-4E59-4837-A2FF-AF31EE06F9E7}"/>
              </a:ext>
            </a:extLst>
          </p:cNvPr>
          <p:cNvGrpSpPr>
            <a:grpSpLocks/>
          </p:cNvGrpSpPr>
          <p:nvPr/>
        </p:nvGrpSpPr>
        <p:grpSpPr bwMode="auto">
          <a:xfrm>
            <a:off x="1187944" y="6284526"/>
            <a:ext cx="6096000" cy="199448"/>
            <a:chOff x="768" y="3936"/>
            <a:chExt cx="3840" cy="144"/>
          </a:xfrm>
        </p:grpSpPr>
        <p:sp>
          <p:nvSpPr>
            <p:cNvPr id="58" name="Rectangle 56">
              <a:extLst>
                <a:ext uri="{FF2B5EF4-FFF2-40B4-BE49-F238E27FC236}">
                  <a16:creationId xmlns:a16="http://schemas.microsoft.com/office/drawing/2014/main" xmlns="" id="{C1DA1989-B7B7-4BA4-B390-F8CEB31A23C1}"/>
                </a:ext>
              </a:extLst>
            </p:cNvPr>
            <p:cNvSpPr>
              <a:spLocks noChangeArrowheads="1"/>
            </p:cNvSpPr>
            <p:nvPr/>
          </p:nvSpPr>
          <p:spPr bwMode="auto">
            <a:xfrm>
              <a:off x="76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FF00"/>
                  </a:solidFill>
                  <a:effectLst/>
                  <a:uLnTx/>
                  <a:uFillTx/>
                </a:rPr>
                <a:t>0</a:t>
              </a:r>
            </a:p>
          </p:txBody>
        </p:sp>
        <p:sp>
          <p:nvSpPr>
            <p:cNvPr id="59" name="Rectangle 57">
              <a:extLst>
                <a:ext uri="{FF2B5EF4-FFF2-40B4-BE49-F238E27FC236}">
                  <a16:creationId xmlns:a16="http://schemas.microsoft.com/office/drawing/2014/main" xmlns="" id="{12C81ED8-7399-458A-B2DD-124FA9F69A5A}"/>
                </a:ext>
              </a:extLst>
            </p:cNvPr>
            <p:cNvSpPr>
              <a:spLocks noChangeArrowheads="1"/>
            </p:cNvSpPr>
            <p:nvPr/>
          </p:nvSpPr>
          <p:spPr bwMode="auto">
            <a:xfrm>
              <a:off x="100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FF00"/>
                  </a:solidFill>
                  <a:effectLst/>
                  <a:uLnTx/>
                  <a:uFillTx/>
                </a:rPr>
                <a:t>0</a:t>
              </a:r>
            </a:p>
          </p:txBody>
        </p:sp>
        <p:sp>
          <p:nvSpPr>
            <p:cNvPr id="60" name="Rectangle 58">
              <a:extLst>
                <a:ext uri="{FF2B5EF4-FFF2-40B4-BE49-F238E27FC236}">
                  <a16:creationId xmlns:a16="http://schemas.microsoft.com/office/drawing/2014/main" xmlns="" id="{7F514426-2D14-4F9A-A83A-FBB60DBAEFC9}"/>
                </a:ext>
              </a:extLst>
            </p:cNvPr>
            <p:cNvSpPr>
              <a:spLocks noChangeArrowheads="1"/>
            </p:cNvSpPr>
            <p:nvPr/>
          </p:nvSpPr>
          <p:spPr bwMode="auto">
            <a:xfrm>
              <a:off x="124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FF00"/>
                  </a:solidFill>
                  <a:effectLst/>
                  <a:uLnTx/>
                  <a:uFillTx/>
                </a:rPr>
                <a:t>1</a:t>
              </a:r>
            </a:p>
          </p:txBody>
        </p:sp>
        <p:sp>
          <p:nvSpPr>
            <p:cNvPr id="61" name="Rectangle 59">
              <a:extLst>
                <a:ext uri="{FF2B5EF4-FFF2-40B4-BE49-F238E27FC236}">
                  <a16:creationId xmlns:a16="http://schemas.microsoft.com/office/drawing/2014/main" xmlns="" id="{7F8B0564-E879-49C6-A4AC-0C2CA7A29073}"/>
                </a:ext>
              </a:extLst>
            </p:cNvPr>
            <p:cNvSpPr>
              <a:spLocks noChangeArrowheads="1"/>
            </p:cNvSpPr>
            <p:nvPr/>
          </p:nvSpPr>
          <p:spPr bwMode="auto">
            <a:xfrm>
              <a:off x="148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62" name="Rectangle 60">
              <a:extLst>
                <a:ext uri="{FF2B5EF4-FFF2-40B4-BE49-F238E27FC236}">
                  <a16:creationId xmlns:a16="http://schemas.microsoft.com/office/drawing/2014/main" xmlns="" id="{FB248765-2E12-4EA1-B152-59E29D3D0DC5}"/>
                </a:ext>
              </a:extLst>
            </p:cNvPr>
            <p:cNvSpPr>
              <a:spLocks noChangeArrowheads="1"/>
            </p:cNvSpPr>
            <p:nvPr/>
          </p:nvSpPr>
          <p:spPr bwMode="auto">
            <a:xfrm>
              <a:off x="172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63" name="Rectangle 61">
              <a:extLst>
                <a:ext uri="{FF2B5EF4-FFF2-40B4-BE49-F238E27FC236}">
                  <a16:creationId xmlns:a16="http://schemas.microsoft.com/office/drawing/2014/main" xmlns="" id="{857F48C5-4837-44A0-AC6A-4FAC2AB02640}"/>
                </a:ext>
              </a:extLst>
            </p:cNvPr>
            <p:cNvSpPr>
              <a:spLocks noChangeArrowheads="1"/>
            </p:cNvSpPr>
            <p:nvPr/>
          </p:nvSpPr>
          <p:spPr bwMode="auto">
            <a:xfrm>
              <a:off x="196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64" name="Rectangle 62">
              <a:extLst>
                <a:ext uri="{FF2B5EF4-FFF2-40B4-BE49-F238E27FC236}">
                  <a16:creationId xmlns:a16="http://schemas.microsoft.com/office/drawing/2014/main" xmlns="" id="{4563D3C2-B0B4-4AC5-9206-A10621F49AEB}"/>
                </a:ext>
              </a:extLst>
            </p:cNvPr>
            <p:cNvSpPr>
              <a:spLocks noChangeArrowheads="1"/>
            </p:cNvSpPr>
            <p:nvPr/>
          </p:nvSpPr>
          <p:spPr bwMode="auto">
            <a:xfrm>
              <a:off x="220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65" name="Rectangle 63">
              <a:extLst>
                <a:ext uri="{FF2B5EF4-FFF2-40B4-BE49-F238E27FC236}">
                  <a16:creationId xmlns:a16="http://schemas.microsoft.com/office/drawing/2014/main" xmlns="" id="{E61844BB-0EBA-4BE7-BB6E-9298DA1CCD9A}"/>
                </a:ext>
              </a:extLst>
            </p:cNvPr>
            <p:cNvSpPr>
              <a:spLocks noChangeArrowheads="1"/>
            </p:cNvSpPr>
            <p:nvPr/>
          </p:nvSpPr>
          <p:spPr bwMode="auto">
            <a:xfrm>
              <a:off x="244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66" name="Rectangle 64">
              <a:extLst>
                <a:ext uri="{FF2B5EF4-FFF2-40B4-BE49-F238E27FC236}">
                  <a16:creationId xmlns:a16="http://schemas.microsoft.com/office/drawing/2014/main" xmlns="" id="{B64E935E-26F0-4142-B5EF-AECFAA0C84F5}"/>
                </a:ext>
              </a:extLst>
            </p:cNvPr>
            <p:cNvSpPr>
              <a:spLocks noChangeArrowheads="1"/>
            </p:cNvSpPr>
            <p:nvPr/>
          </p:nvSpPr>
          <p:spPr bwMode="auto">
            <a:xfrm>
              <a:off x="268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67" name="Rectangle 65">
              <a:extLst>
                <a:ext uri="{FF2B5EF4-FFF2-40B4-BE49-F238E27FC236}">
                  <a16:creationId xmlns:a16="http://schemas.microsoft.com/office/drawing/2014/main" xmlns="" id="{58B5E35F-2117-4D19-B548-2DF190008375}"/>
                </a:ext>
              </a:extLst>
            </p:cNvPr>
            <p:cNvSpPr>
              <a:spLocks noChangeArrowheads="1"/>
            </p:cNvSpPr>
            <p:nvPr/>
          </p:nvSpPr>
          <p:spPr bwMode="auto">
            <a:xfrm>
              <a:off x="292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68" name="Rectangle 66">
              <a:extLst>
                <a:ext uri="{FF2B5EF4-FFF2-40B4-BE49-F238E27FC236}">
                  <a16:creationId xmlns:a16="http://schemas.microsoft.com/office/drawing/2014/main" xmlns="" id="{77F2599F-3A23-4BEC-B48B-5E7E159D4E32}"/>
                </a:ext>
              </a:extLst>
            </p:cNvPr>
            <p:cNvSpPr>
              <a:spLocks noChangeArrowheads="1"/>
            </p:cNvSpPr>
            <p:nvPr/>
          </p:nvSpPr>
          <p:spPr bwMode="auto">
            <a:xfrm>
              <a:off x="316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69" name="Rectangle 67">
              <a:extLst>
                <a:ext uri="{FF2B5EF4-FFF2-40B4-BE49-F238E27FC236}">
                  <a16:creationId xmlns:a16="http://schemas.microsoft.com/office/drawing/2014/main" xmlns="" id="{237B1D7A-F179-4517-9FFC-9B0369769185}"/>
                </a:ext>
              </a:extLst>
            </p:cNvPr>
            <p:cNvSpPr>
              <a:spLocks noChangeArrowheads="1"/>
            </p:cNvSpPr>
            <p:nvPr/>
          </p:nvSpPr>
          <p:spPr bwMode="auto">
            <a:xfrm>
              <a:off x="340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99"/>
                  </a:solidFill>
                  <a:effectLst/>
                  <a:uLnTx/>
                  <a:uFillTx/>
                </a:rPr>
                <a:t>0</a:t>
              </a:r>
            </a:p>
          </p:txBody>
        </p:sp>
        <p:sp>
          <p:nvSpPr>
            <p:cNvPr id="70" name="Rectangle 68">
              <a:extLst>
                <a:ext uri="{FF2B5EF4-FFF2-40B4-BE49-F238E27FC236}">
                  <a16:creationId xmlns:a16="http://schemas.microsoft.com/office/drawing/2014/main" xmlns="" id="{E67A8432-167F-4B00-B7D6-FF29E93208A7}"/>
                </a:ext>
              </a:extLst>
            </p:cNvPr>
            <p:cNvSpPr>
              <a:spLocks noChangeArrowheads="1"/>
            </p:cNvSpPr>
            <p:nvPr/>
          </p:nvSpPr>
          <p:spPr bwMode="auto">
            <a:xfrm>
              <a:off x="364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71" name="Rectangle 69">
              <a:extLst>
                <a:ext uri="{FF2B5EF4-FFF2-40B4-BE49-F238E27FC236}">
                  <a16:creationId xmlns:a16="http://schemas.microsoft.com/office/drawing/2014/main" xmlns="" id="{61A3BB41-F072-49AE-98B6-2530DBF492C6}"/>
                </a:ext>
              </a:extLst>
            </p:cNvPr>
            <p:cNvSpPr>
              <a:spLocks noChangeArrowheads="1"/>
            </p:cNvSpPr>
            <p:nvPr/>
          </p:nvSpPr>
          <p:spPr bwMode="auto">
            <a:xfrm>
              <a:off x="388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1</a:t>
              </a:r>
            </a:p>
          </p:txBody>
        </p:sp>
        <p:sp>
          <p:nvSpPr>
            <p:cNvPr id="72" name="Rectangle 70">
              <a:extLst>
                <a:ext uri="{FF2B5EF4-FFF2-40B4-BE49-F238E27FC236}">
                  <a16:creationId xmlns:a16="http://schemas.microsoft.com/office/drawing/2014/main" xmlns="" id="{F15C9E6F-4D4A-4BE2-8FDC-0F247229D462}"/>
                </a:ext>
              </a:extLst>
            </p:cNvPr>
            <p:cNvSpPr>
              <a:spLocks noChangeArrowheads="1"/>
            </p:cNvSpPr>
            <p:nvPr/>
          </p:nvSpPr>
          <p:spPr bwMode="auto">
            <a:xfrm>
              <a:off x="412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73" name="Rectangle 71">
              <a:extLst>
                <a:ext uri="{FF2B5EF4-FFF2-40B4-BE49-F238E27FC236}">
                  <a16:creationId xmlns:a16="http://schemas.microsoft.com/office/drawing/2014/main" xmlns="" id="{393B78B4-B826-4797-A09A-25A5B19D77F5}"/>
                </a:ext>
              </a:extLst>
            </p:cNvPr>
            <p:cNvSpPr>
              <a:spLocks noChangeArrowheads="1"/>
            </p:cNvSpPr>
            <p:nvPr/>
          </p:nvSpPr>
          <p:spPr bwMode="auto">
            <a:xfrm>
              <a:off x="4368" y="3936"/>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grpSp>
      <p:grpSp>
        <p:nvGrpSpPr>
          <p:cNvPr id="74" name="Group 72">
            <a:extLst>
              <a:ext uri="{FF2B5EF4-FFF2-40B4-BE49-F238E27FC236}">
                <a16:creationId xmlns:a16="http://schemas.microsoft.com/office/drawing/2014/main" xmlns="" id="{CD87D0DA-0089-484B-8865-64A2371745C9}"/>
              </a:ext>
            </a:extLst>
          </p:cNvPr>
          <p:cNvGrpSpPr>
            <a:grpSpLocks/>
          </p:cNvGrpSpPr>
          <p:nvPr/>
        </p:nvGrpSpPr>
        <p:grpSpPr bwMode="auto">
          <a:xfrm>
            <a:off x="1534007" y="984686"/>
            <a:ext cx="5715000" cy="199448"/>
            <a:chOff x="1008" y="240"/>
            <a:chExt cx="3600" cy="144"/>
          </a:xfrm>
        </p:grpSpPr>
        <p:sp>
          <p:nvSpPr>
            <p:cNvPr id="75" name="Rectangle 73">
              <a:extLst>
                <a:ext uri="{FF2B5EF4-FFF2-40B4-BE49-F238E27FC236}">
                  <a16:creationId xmlns:a16="http://schemas.microsoft.com/office/drawing/2014/main" xmlns="" id="{D6791929-CB61-4837-9CDC-C3D1A3B7BB6A}"/>
                </a:ext>
              </a:extLst>
            </p:cNvPr>
            <p:cNvSpPr>
              <a:spLocks noChangeArrowheads="1"/>
            </p:cNvSpPr>
            <p:nvPr/>
          </p:nvSpPr>
          <p:spPr bwMode="auto">
            <a:xfrm>
              <a:off x="100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rPr>
                <a:t>0</a:t>
              </a:r>
            </a:p>
          </p:txBody>
        </p:sp>
        <p:sp>
          <p:nvSpPr>
            <p:cNvPr id="76" name="Rectangle 74">
              <a:extLst>
                <a:ext uri="{FF2B5EF4-FFF2-40B4-BE49-F238E27FC236}">
                  <a16:creationId xmlns:a16="http://schemas.microsoft.com/office/drawing/2014/main" xmlns="" id="{B74BA742-20CE-4716-B250-FA4F67AFBF88}"/>
                </a:ext>
              </a:extLst>
            </p:cNvPr>
            <p:cNvSpPr>
              <a:spLocks noChangeArrowheads="1"/>
            </p:cNvSpPr>
            <p:nvPr/>
          </p:nvSpPr>
          <p:spPr bwMode="auto">
            <a:xfrm>
              <a:off x="124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rPr>
                <a:t>1</a:t>
              </a:r>
            </a:p>
          </p:txBody>
        </p:sp>
        <p:sp>
          <p:nvSpPr>
            <p:cNvPr id="77" name="Rectangle 75">
              <a:extLst>
                <a:ext uri="{FF2B5EF4-FFF2-40B4-BE49-F238E27FC236}">
                  <a16:creationId xmlns:a16="http://schemas.microsoft.com/office/drawing/2014/main" xmlns="" id="{954346E4-E70B-49F2-8943-FC506F5E7BA4}"/>
                </a:ext>
              </a:extLst>
            </p:cNvPr>
            <p:cNvSpPr>
              <a:spLocks noChangeArrowheads="1"/>
            </p:cNvSpPr>
            <p:nvPr/>
          </p:nvSpPr>
          <p:spPr bwMode="auto">
            <a:xfrm>
              <a:off x="148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rPr>
                <a:t>1</a:t>
              </a:r>
            </a:p>
          </p:txBody>
        </p:sp>
        <p:sp>
          <p:nvSpPr>
            <p:cNvPr id="78" name="Rectangle 76">
              <a:extLst>
                <a:ext uri="{FF2B5EF4-FFF2-40B4-BE49-F238E27FC236}">
                  <a16:creationId xmlns:a16="http://schemas.microsoft.com/office/drawing/2014/main" xmlns="" id="{8F2CD0F6-820F-4C48-AA23-5F4DCEACB730}"/>
                </a:ext>
              </a:extLst>
            </p:cNvPr>
            <p:cNvSpPr>
              <a:spLocks noChangeArrowheads="1"/>
            </p:cNvSpPr>
            <p:nvPr/>
          </p:nvSpPr>
          <p:spPr bwMode="auto">
            <a:xfrm>
              <a:off x="172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79" name="Rectangle 77">
              <a:extLst>
                <a:ext uri="{FF2B5EF4-FFF2-40B4-BE49-F238E27FC236}">
                  <a16:creationId xmlns:a16="http://schemas.microsoft.com/office/drawing/2014/main" xmlns="" id="{8248FA60-A379-4708-9C43-A7460C239F8A}"/>
                </a:ext>
              </a:extLst>
            </p:cNvPr>
            <p:cNvSpPr>
              <a:spLocks noChangeArrowheads="1"/>
            </p:cNvSpPr>
            <p:nvPr/>
          </p:nvSpPr>
          <p:spPr bwMode="auto">
            <a:xfrm>
              <a:off x="196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80" name="Rectangle 78">
              <a:extLst>
                <a:ext uri="{FF2B5EF4-FFF2-40B4-BE49-F238E27FC236}">
                  <a16:creationId xmlns:a16="http://schemas.microsoft.com/office/drawing/2014/main" xmlns="" id="{52132EEE-269D-4D4E-97BD-A81F3C90E2CD}"/>
                </a:ext>
              </a:extLst>
            </p:cNvPr>
            <p:cNvSpPr>
              <a:spLocks noChangeArrowheads="1"/>
            </p:cNvSpPr>
            <p:nvPr/>
          </p:nvSpPr>
          <p:spPr bwMode="auto">
            <a:xfrm>
              <a:off x="220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81" name="Rectangle 79">
              <a:extLst>
                <a:ext uri="{FF2B5EF4-FFF2-40B4-BE49-F238E27FC236}">
                  <a16:creationId xmlns:a16="http://schemas.microsoft.com/office/drawing/2014/main" xmlns="" id="{F7437767-577E-4818-9BF6-CD1AD029CBAF}"/>
                </a:ext>
              </a:extLst>
            </p:cNvPr>
            <p:cNvSpPr>
              <a:spLocks noChangeArrowheads="1"/>
            </p:cNvSpPr>
            <p:nvPr/>
          </p:nvSpPr>
          <p:spPr bwMode="auto">
            <a:xfrm>
              <a:off x="244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82" name="Rectangle 80">
              <a:extLst>
                <a:ext uri="{FF2B5EF4-FFF2-40B4-BE49-F238E27FC236}">
                  <a16:creationId xmlns:a16="http://schemas.microsoft.com/office/drawing/2014/main" xmlns="" id="{58497E2A-42C9-4D85-9B5F-4906ABD291D8}"/>
                </a:ext>
              </a:extLst>
            </p:cNvPr>
            <p:cNvSpPr>
              <a:spLocks noChangeArrowheads="1"/>
            </p:cNvSpPr>
            <p:nvPr/>
          </p:nvSpPr>
          <p:spPr bwMode="auto">
            <a:xfrm>
              <a:off x="268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83" name="Rectangle 81">
              <a:extLst>
                <a:ext uri="{FF2B5EF4-FFF2-40B4-BE49-F238E27FC236}">
                  <a16:creationId xmlns:a16="http://schemas.microsoft.com/office/drawing/2014/main" xmlns="" id="{FB6D07A1-DDF6-4CF5-8913-77BE75F8C4EA}"/>
                </a:ext>
              </a:extLst>
            </p:cNvPr>
            <p:cNvSpPr>
              <a:spLocks noChangeArrowheads="1"/>
            </p:cNvSpPr>
            <p:nvPr/>
          </p:nvSpPr>
          <p:spPr bwMode="auto">
            <a:xfrm>
              <a:off x="292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84" name="Rectangle 82">
              <a:extLst>
                <a:ext uri="{FF2B5EF4-FFF2-40B4-BE49-F238E27FC236}">
                  <a16:creationId xmlns:a16="http://schemas.microsoft.com/office/drawing/2014/main" xmlns="" id="{566E2E61-D3AE-4993-9042-3535435D50B0}"/>
                </a:ext>
              </a:extLst>
            </p:cNvPr>
            <p:cNvSpPr>
              <a:spLocks noChangeArrowheads="1"/>
            </p:cNvSpPr>
            <p:nvPr/>
          </p:nvSpPr>
          <p:spPr bwMode="auto">
            <a:xfrm>
              <a:off x="316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85" name="Rectangle 83">
              <a:extLst>
                <a:ext uri="{FF2B5EF4-FFF2-40B4-BE49-F238E27FC236}">
                  <a16:creationId xmlns:a16="http://schemas.microsoft.com/office/drawing/2014/main" xmlns="" id="{35B653FD-0356-4C7B-96B0-C5059DF04477}"/>
                </a:ext>
              </a:extLst>
            </p:cNvPr>
            <p:cNvSpPr>
              <a:spLocks noChangeArrowheads="1"/>
            </p:cNvSpPr>
            <p:nvPr/>
          </p:nvSpPr>
          <p:spPr bwMode="auto">
            <a:xfrm>
              <a:off x="340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86" name="Rectangle 84">
              <a:extLst>
                <a:ext uri="{FF2B5EF4-FFF2-40B4-BE49-F238E27FC236}">
                  <a16:creationId xmlns:a16="http://schemas.microsoft.com/office/drawing/2014/main" xmlns="" id="{ECFAD76E-70CC-4BAB-A813-512BD561BDDC}"/>
                </a:ext>
              </a:extLst>
            </p:cNvPr>
            <p:cNvSpPr>
              <a:spLocks noChangeArrowheads="1"/>
            </p:cNvSpPr>
            <p:nvPr/>
          </p:nvSpPr>
          <p:spPr bwMode="auto">
            <a:xfrm>
              <a:off x="364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87" name="Rectangle 85">
              <a:extLst>
                <a:ext uri="{FF2B5EF4-FFF2-40B4-BE49-F238E27FC236}">
                  <a16:creationId xmlns:a16="http://schemas.microsoft.com/office/drawing/2014/main" xmlns="" id="{900D46D6-A037-46A2-A9E4-0188AF9165B4}"/>
                </a:ext>
              </a:extLst>
            </p:cNvPr>
            <p:cNvSpPr>
              <a:spLocks noChangeArrowheads="1"/>
            </p:cNvSpPr>
            <p:nvPr/>
          </p:nvSpPr>
          <p:spPr bwMode="auto">
            <a:xfrm>
              <a:off x="388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1</a:t>
              </a:r>
            </a:p>
          </p:txBody>
        </p:sp>
        <p:sp>
          <p:nvSpPr>
            <p:cNvPr id="88" name="Rectangle 86">
              <a:extLst>
                <a:ext uri="{FF2B5EF4-FFF2-40B4-BE49-F238E27FC236}">
                  <a16:creationId xmlns:a16="http://schemas.microsoft.com/office/drawing/2014/main" xmlns="" id="{C26A7E17-8BEF-4781-A19F-68E7C387AE7D}"/>
                </a:ext>
              </a:extLst>
            </p:cNvPr>
            <p:cNvSpPr>
              <a:spLocks noChangeArrowheads="1"/>
            </p:cNvSpPr>
            <p:nvPr/>
          </p:nvSpPr>
          <p:spPr bwMode="auto">
            <a:xfrm>
              <a:off x="412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sp>
          <p:nvSpPr>
            <p:cNvPr id="89" name="Rectangle 87">
              <a:extLst>
                <a:ext uri="{FF2B5EF4-FFF2-40B4-BE49-F238E27FC236}">
                  <a16:creationId xmlns:a16="http://schemas.microsoft.com/office/drawing/2014/main" xmlns="" id="{CDB22045-DC19-4D7D-B82C-0B7E1CE83755}"/>
                </a:ext>
              </a:extLst>
            </p:cNvPr>
            <p:cNvSpPr>
              <a:spLocks noChangeArrowheads="1"/>
            </p:cNvSpPr>
            <p:nvPr/>
          </p:nvSpPr>
          <p:spPr bwMode="auto">
            <a:xfrm>
              <a:off x="4368" y="240"/>
              <a:ext cx="240" cy="144"/>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a:t>
              </a:r>
            </a:p>
          </p:txBody>
        </p:sp>
      </p:grpSp>
      <p:sp>
        <p:nvSpPr>
          <p:cNvPr id="90" name="Rectangle 88">
            <a:extLst>
              <a:ext uri="{FF2B5EF4-FFF2-40B4-BE49-F238E27FC236}">
                <a16:creationId xmlns:a16="http://schemas.microsoft.com/office/drawing/2014/main" xmlns="" id="{F0DADBB2-2FEA-4A73-960E-187173675E99}"/>
              </a:ext>
            </a:extLst>
          </p:cNvPr>
          <p:cNvSpPr>
            <a:spLocks noChangeArrowheads="1"/>
          </p:cNvSpPr>
          <p:nvPr/>
        </p:nvSpPr>
        <p:spPr bwMode="auto">
          <a:xfrm>
            <a:off x="4318372" y="5347569"/>
            <a:ext cx="533400" cy="265931"/>
          </a:xfrm>
          <a:prstGeom prst="rect">
            <a:avLst/>
          </a:prstGeom>
          <a:solidFill>
            <a:srgbClr val="BBE0E3"/>
          </a:solidFill>
          <a:ln w="28575">
            <a:solidFill>
              <a:srgbClr val="FF9966"/>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99"/>
                </a:solidFill>
                <a:effectLst/>
                <a:uLnTx/>
                <a:uFillTx/>
              </a:rPr>
              <a:t>011</a:t>
            </a:r>
          </a:p>
        </p:txBody>
      </p:sp>
      <p:sp>
        <p:nvSpPr>
          <p:cNvPr id="91" name="Line 89">
            <a:extLst>
              <a:ext uri="{FF2B5EF4-FFF2-40B4-BE49-F238E27FC236}">
                <a16:creationId xmlns:a16="http://schemas.microsoft.com/office/drawing/2014/main" xmlns="" id="{EEB67633-2FE9-4910-AFAB-F006AB3E4E19}"/>
              </a:ext>
            </a:extLst>
          </p:cNvPr>
          <p:cNvSpPr>
            <a:spLocks noChangeShapeType="1"/>
          </p:cNvSpPr>
          <p:nvPr/>
        </p:nvSpPr>
        <p:spPr bwMode="auto">
          <a:xfrm>
            <a:off x="4029447" y="5451576"/>
            <a:ext cx="304800" cy="0"/>
          </a:xfrm>
          <a:prstGeom prst="line">
            <a:avLst/>
          </a:prstGeom>
          <a:noFill/>
          <a:ln w="28575">
            <a:solidFill>
              <a:srgbClr val="3399FF"/>
            </a:solidFill>
            <a:round/>
            <a:headEnd/>
            <a:tailEnd type="triangle" w="med" len="med"/>
          </a:ln>
        </p:spPr>
        <p:txBody>
          <a:bodyPr wrap="none" anchor="ctr"/>
          <a:lstStyle/>
          <a:p>
            <a:pPr algn="l"/>
            <a:endParaRPr kumimoji="0" lang="zh-CN" altLang="en-US" sz="1800">
              <a:solidFill>
                <a:srgbClr val="000000"/>
              </a:solidFill>
              <a:latin typeface="Arial" pitchFamily="34" charset="0"/>
            </a:endParaRPr>
          </a:p>
        </p:txBody>
      </p:sp>
      <p:sp>
        <p:nvSpPr>
          <p:cNvPr id="92" name="Line 90">
            <a:extLst>
              <a:ext uri="{FF2B5EF4-FFF2-40B4-BE49-F238E27FC236}">
                <a16:creationId xmlns:a16="http://schemas.microsoft.com/office/drawing/2014/main" xmlns="" id="{54CE8661-1BCF-48AA-9BEE-3B623722DA72}"/>
              </a:ext>
            </a:extLst>
          </p:cNvPr>
          <p:cNvSpPr>
            <a:spLocks noChangeShapeType="1"/>
          </p:cNvSpPr>
          <p:nvPr/>
        </p:nvSpPr>
        <p:spPr bwMode="auto">
          <a:xfrm flipH="1">
            <a:off x="4026272" y="5713513"/>
            <a:ext cx="304800" cy="0"/>
          </a:xfrm>
          <a:prstGeom prst="line">
            <a:avLst/>
          </a:prstGeom>
          <a:noFill/>
          <a:ln w="28575">
            <a:solidFill>
              <a:srgbClr val="3399FF"/>
            </a:solidFill>
            <a:round/>
            <a:headEnd/>
            <a:tailEnd type="triangle" w="med" len="med"/>
          </a:ln>
        </p:spPr>
        <p:txBody>
          <a:bodyPr wrap="none" anchor="ctr"/>
          <a:lstStyle/>
          <a:p>
            <a:pPr algn="l"/>
            <a:endParaRPr kumimoji="0" lang="zh-CN" altLang="en-US" sz="1800">
              <a:solidFill>
                <a:srgbClr val="000000"/>
              </a:solidFill>
              <a:latin typeface="Arial" pitchFamily="34" charset="0"/>
            </a:endParaRPr>
          </a:p>
        </p:txBody>
      </p:sp>
      <p:sp>
        <p:nvSpPr>
          <p:cNvPr id="93" name="Text Box 91">
            <a:extLst>
              <a:ext uri="{FF2B5EF4-FFF2-40B4-BE49-F238E27FC236}">
                <a16:creationId xmlns:a16="http://schemas.microsoft.com/office/drawing/2014/main" xmlns="" id="{15C45B2A-9F13-4ED7-80F3-50DBF3C35276}"/>
              </a:ext>
            </a:extLst>
          </p:cNvPr>
          <p:cNvSpPr txBox="1">
            <a:spLocks noChangeArrowheads="1"/>
          </p:cNvSpPr>
          <p:nvPr/>
        </p:nvSpPr>
        <p:spPr bwMode="auto">
          <a:xfrm>
            <a:off x="4318372" y="5596038"/>
            <a:ext cx="1800225" cy="457200"/>
          </a:xfrm>
          <a:prstGeom prst="rect">
            <a:avLst/>
          </a:prstGeom>
          <a:noFill/>
          <a:ln w="9525">
            <a:noFill/>
            <a:miter lim="800000"/>
            <a:headEnd/>
            <a:tailEnd/>
          </a:ln>
        </p:spPr>
        <p:txBody>
          <a:bodyPr wrap="none">
            <a:spAutoFit/>
          </a:bodyPr>
          <a:lstStyle/>
          <a:p>
            <a:pPr algn="l"/>
            <a:r>
              <a:rPr lang="zh-CN" altLang="en-US" b="1" dirty="0">
                <a:solidFill>
                  <a:schemeClr val="tx1"/>
                </a:solidFill>
                <a:ea typeface="楷体_GB2312" pitchFamily="49" charset="-122"/>
              </a:rPr>
              <a:t>在</a:t>
            </a:r>
            <a:r>
              <a:rPr lang="en-US" altLang="zh-CN" b="1" dirty="0">
                <a:solidFill>
                  <a:schemeClr val="tx1"/>
                </a:solidFill>
                <a:ea typeface="楷体_GB2312" pitchFamily="49" charset="-122"/>
              </a:rPr>
              <a:t>/</a:t>
            </a:r>
            <a:r>
              <a:rPr lang="zh-CN" altLang="en-US" b="1" dirty="0">
                <a:solidFill>
                  <a:schemeClr val="tx1"/>
                </a:solidFill>
                <a:ea typeface="楷体_GB2312" pitchFamily="49" charset="-122"/>
              </a:rPr>
              <a:t>不在内存</a:t>
            </a:r>
          </a:p>
        </p:txBody>
      </p:sp>
      <p:sp>
        <p:nvSpPr>
          <p:cNvPr id="94" name="Line 92">
            <a:extLst>
              <a:ext uri="{FF2B5EF4-FFF2-40B4-BE49-F238E27FC236}">
                <a16:creationId xmlns:a16="http://schemas.microsoft.com/office/drawing/2014/main" xmlns="" id="{D285EE20-3D6E-4497-8E19-FB7A4C034704}"/>
              </a:ext>
            </a:extLst>
          </p:cNvPr>
          <p:cNvSpPr>
            <a:spLocks noChangeShapeType="1"/>
          </p:cNvSpPr>
          <p:nvPr/>
        </p:nvSpPr>
        <p:spPr bwMode="auto">
          <a:xfrm>
            <a:off x="876672" y="3198913"/>
            <a:ext cx="609600" cy="0"/>
          </a:xfrm>
          <a:prstGeom prst="line">
            <a:avLst/>
          </a:prstGeom>
          <a:noFill/>
          <a:ln w="38100">
            <a:solidFill>
              <a:srgbClr val="3399FF"/>
            </a:solidFill>
            <a:round/>
            <a:headEnd/>
            <a:tailEnd type="triangle" w="med" len="med"/>
          </a:ln>
        </p:spPr>
        <p:txBody>
          <a:bodyPr wrap="none" anchor="ctr"/>
          <a:lstStyle/>
          <a:p>
            <a:pPr algn="l"/>
            <a:endParaRPr kumimoji="0" lang="zh-CN" altLang="en-US" sz="1800">
              <a:solidFill>
                <a:srgbClr val="000000"/>
              </a:solidFill>
              <a:latin typeface="Arial" pitchFamily="34" charset="0"/>
            </a:endParaRPr>
          </a:p>
        </p:txBody>
      </p:sp>
      <p:sp>
        <p:nvSpPr>
          <p:cNvPr id="95" name="Text Box 93">
            <a:extLst>
              <a:ext uri="{FF2B5EF4-FFF2-40B4-BE49-F238E27FC236}">
                <a16:creationId xmlns:a16="http://schemas.microsoft.com/office/drawing/2014/main" xmlns="" id="{CECA2EBD-D690-4C22-848E-611213618315}"/>
              </a:ext>
            </a:extLst>
          </p:cNvPr>
          <p:cNvSpPr txBox="1">
            <a:spLocks noChangeArrowheads="1"/>
          </p:cNvSpPr>
          <p:nvPr/>
        </p:nvSpPr>
        <p:spPr bwMode="auto">
          <a:xfrm>
            <a:off x="632197" y="2527401"/>
            <a:ext cx="901700" cy="519112"/>
          </a:xfrm>
          <a:prstGeom prst="rect">
            <a:avLst/>
          </a:prstGeom>
          <a:noFill/>
          <a:ln w="9525">
            <a:noFill/>
            <a:miter lim="800000"/>
            <a:headEnd/>
            <a:tailEnd/>
          </a:ln>
        </p:spPr>
        <p:txBody>
          <a:bodyPr>
            <a:spAutoFit/>
          </a:bodyPr>
          <a:lstStyle/>
          <a:p>
            <a:pPr algn="l"/>
            <a:r>
              <a:rPr lang="zh-CN" altLang="en-US" sz="2800" b="1">
                <a:solidFill>
                  <a:srgbClr val="996633"/>
                </a:solidFill>
                <a:ea typeface="楷体_GB2312" pitchFamily="49" charset="-122"/>
              </a:rPr>
              <a:t>页表</a:t>
            </a:r>
          </a:p>
        </p:txBody>
      </p:sp>
      <p:sp>
        <p:nvSpPr>
          <p:cNvPr id="96" name="Text Box 94">
            <a:extLst>
              <a:ext uri="{FF2B5EF4-FFF2-40B4-BE49-F238E27FC236}">
                <a16:creationId xmlns:a16="http://schemas.microsoft.com/office/drawing/2014/main" xmlns="" id="{427E9988-ED57-4192-AB92-FBD5396110C8}"/>
              </a:ext>
            </a:extLst>
          </p:cNvPr>
          <p:cNvSpPr txBox="1">
            <a:spLocks noChangeArrowheads="1"/>
          </p:cNvSpPr>
          <p:nvPr/>
        </p:nvSpPr>
        <p:spPr bwMode="auto">
          <a:xfrm>
            <a:off x="7213972" y="4965801"/>
            <a:ext cx="1282700" cy="946150"/>
          </a:xfrm>
          <a:prstGeom prst="rect">
            <a:avLst/>
          </a:prstGeom>
          <a:noFill/>
          <a:ln w="9525">
            <a:noFill/>
            <a:miter lim="800000"/>
            <a:headEnd/>
            <a:tailEnd/>
          </a:ln>
        </p:spPr>
        <p:txBody>
          <a:bodyPr>
            <a:spAutoFit/>
          </a:bodyPr>
          <a:lstStyle/>
          <a:p>
            <a:pPr algn="l"/>
            <a:r>
              <a:rPr lang="zh-CN" altLang="en-US" sz="2800" b="1">
                <a:solidFill>
                  <a:srgbClr val="996633"/>
                </a:solidFill>
                <a:ea typeface="楷体_GB2312" pitchFamily="49" charset="-122"/>
              </a:rPr>
              <a:t>虚地址</a:t>
            </a:r>
          </a:p>
          <a:p>
            <a:pPr algn="l"/>
            <a:r>
              <a:rPr lang="en-US" altLang="zh-CN" sz="2800" b="1">
                <a:solidFill>
                  <a:srgbClr val="996633"/>
                </a:solidFill>
                <a:ea typeface="楷体_GB2312" pitchFamily="49" charset="-122"/>
              </a:rPr>
              <a:t>8196</a:t>
            </a:r>
          </a:p>
        </p:txBody>
      </p:sp>
      <p:sp>
        <p:nvSpPr>
          <p:cNvPr id="97" name="Text Box 95">
            <a:extLst>
              <a:ext uri="{FF2B5EF4-FFF2-40B4-BE49-F238E27FC236}">
                <a16:creationId xmlns:a16="http://schemas.microsoft.com/office/drawing/2014/main" xmlns="" id="{DDA210C6-3834-41BB-99D9-78617A40FB97}"/>
              </a:ext>
            </a:extLst>
          </p:cNvPr>
          <p:cNvSpPr txBox="1">
            <a:spLocks noChangeArrowheads="1"/>
          </p:cNvSpPr>
          <p:nvPr/>
        </p:nvSpPr>
        <p:spPr bwMode="auto">
          <a:xfrm>
            <a:off x="6953250" y="1746406"/>
            <a:ext cx="1828800" cy="946150"/>
          </a:xfrm>
          <a:prstGeom prst="rect">
            <a:avLst/>
          </a:prstGeom>
          <a:noFill/>
          <a:ln w="9525">
            <a:noFill/>
            <a:miter lim="800000"/>
            <a:headEnd/>
            <a:tailEnd/>
          </a:ln>
        </p:spPr>
        <p:txBody>
          <a:bodyPr>
            <a:spAutoFit/>
          </a:bodyPr>
          <a:lstStyle/>
          <a:p>
            <a:pPr algn="l"/>
            <a:r>
              <a:rPr lang="zh-CN" altLang="en-US" sz="2800" b="1" dirty="0">
                <a:solidFill>
                  <a:srgbClr val="996633"/>
                </a:solidFill>
                <a:ea typeface="楷体_GB2312" pitchFamily="49" charset="-122"/>
              </a:rPr>
              <a:t>物理地址</a:t>
            </a:r>
          </a:p>
          <a:p>
            <a:pPr algn="l"/>
            <a:r>
              <a:rPr lang="en-US" altLang="zh-CN" sz="2800" b="1" dirty="0">
                <a:solidFill>
                  <a:srgbClr val="996633"/>
                </a:solidFill>
                <a:ea typeface="楷体_GB2312" pitchFamily="49" charset="-122"/>
              </a:rPr>
              <a:t>24580</a:t>
            </a:r>
          </a:p>
        </p:txBody>
      </p:sp>
      <p:sp>
        <p:nvSpPr>
          <p:cNvPr id="98" name="Line 96">
            <a:extLst>
              <a:ext uri="{FF2B5EF4-FFF2-40B4-BE49-F238E27FC236}">
                <a16:creationId xmlns:a16="http://schemas.microsoft.com/office/drawing/2014/main" xmlns="" id="{EAA91D5E-2396-4AB0-8438-7A0B5393841E}"/>
              </a:ext>
            </a:extLst>
          </p:cNvPr>
          <p:cNvSpPr>
            <a:spLocks noChangeShapeType="1"/>
          </p:cNvSpPr>
          <p:nvPr/>
        </p:nvSpPr>
        <p:spPr bwMode="auto">
          <a:xfrm flipH="1" flipV="1">
            <a:off x="5610707" y="1341643"/>
            <a:ext cx="1371600" cy="664828"/>
          </a:xfrm>
          <a:prstGeom prst="line">
            <a:avLst/>
          </a:prstGeom>
          <a:noFill/>
          <a:ln w="38100">
            <a:solidFill>
              <a:srgbClr val="3399FF"/>
            </a:solidFill>
            <a:round/>
            <a:headEnd/>
            <a:tailEnd type="triangle" w="med" len="med"/>
          </a:ln>
        </p:spPr>
        <p:txBody>
          <a:bodyPr wrap="none" anchor="ctr"/>
          <a:lstStyle/>
          <a:p>
            <a:pPr algn="l"/>
            <a:endParaRPr kumimoji="0" lang="zh-CN" altLang="en-US" sz="1800">
              <a:solidFill>
                <a:srgbClr val="000000"/>
              </a:solidFill>
              <a:latin typeface="Arial" pitchFamily="34" charset="0"/>
            </a:endParaRPr>
          </a:p>
        </p:txBody>
      </p:sp>
      <p:sp>
        <p:nvSpPr>
          <p:cNvPr id="99" name="Line 97">
            <a:extLst>
              <a:ext uri="{FF2B5EF4-FFF2-40B4-BE49-F238E27FC236}">
                <a16:creationId xmlns:a16="http://schemas.microsoft.com/office/drawing/2014/main" xmlns="" id="{B5CED205-6AB0-4F9B-AD8A-B6D2F2A6098C}"/>
              </a:ext>
            </a:extLst>
          </p:cNvPr>
          <p:cNvSpPr>
            <a:spLocks noChangeShapeType="1"/>
          </p:cNvSpPr>
          <p:nvPr/>
        </p:nvSpPr>
        <p:spPr bwMode="auto">
          <a:xfrm flipH="1">
            <a:off x="6591672" y="5781533"/>
            <a:ext cx="609600" cy="465379"/>
          </a:xfrm>
          <a:prstGeom prst="line">
            <a:avLst/>
          </a:prstGeom>
          <a:noFill/>
          <a:ln w="38100">
            <a:solidFill>
              <a:srgbClr val="3399FF"/>
            </a:solidFill>
            <a:round/>
            <a:headEnd/>
            <a:tailEnd type="triangle" w="med" len="med"/>
          </a:ln>
        </p:spPr>
        <p:txBody>
          <a:bodyPr wrap="none" anchor="ctr"/>
          <a:lstStyle/>
          <a:p>
            <a:pPr algn="l"/>
            <a:endParaRPr kumimoji="0" lang="zh-CN" altLang="en-US" sz="1800">
              <a:solidFill>
                <a:srgbClr val="000000"/>
              </a:solidFill>
              <a:latin typeface="Arial" pitchFamily="34" charset="0"/>
            </a:endParaRPr>
          </a:p>
        </p:txBody>
      </p:sp>
      <p:sp>
        <p:nvSpPr>
          <p:cNvPr id="100" name="Line 98">
            <a:extLst>
              <a:ext uri="{FF2B5EF4-FFF2-40B4-BE49-F238E27FC236}">
                <a16:creationId xmlns:a16="http://schemas.microsoft.com/office/drawing/2014/main" xmlns="" id="{69744B31-E841-4FC3-8A0A-30674B5168BB}"/>
              </a:ext>
            </a:extLst>
          </p:cNvPr>
          <p:cNvSpPr>
            <a:spLocks noChangeShapeType="1"/>
          </p:cNvSpPr>
          <p:nvPr/>
        </p:nvSpPr>
        <p:spPr bwMode="auto">
          <a:xfrm flipV="1">
            <a:off x="4534272" y="1606441"/>
            <a:ext cx="0" cy="3702260"/>
          </a:xfrm>
          <a:prstGeom prst="line">
            <a:avLst/>
          </a:prstGeom>
          <a:noFill/>
          <a:ln w="57150">
            <a:solidFill>
              <a:srgbClr val="3399FF"/>
            </a:solidFill>
            <a:round/>
            <a:headEnd/>
            <a:tailEnd type="triangle" w="med" len="med"/>
          </a:ln>
        </p:spPr>
        <p:txBody>
          <a:bodyPr wrap="none" anchor="ctr"/>
          <a:lstStyle/>
          <a:p>
            <a:pPr algn="l"/>
            <a:endParaRPr kumimoji="0" lang="zh-CN" altLang="en-US" sz="1800">
              <a:solidFill>
                <a:srgbClr val="000000"/>
              </a:solidFill>
              <a:latin typeface="Arial" pitchFamily="34" charset="0"/>
            </a:endParaRPr>
          </a:p>
        </p:txBody>
      </p:sp>
      <p:sp>
        <p:nvSpPr>
          <p:cNvPr id="101" name="Line 99">
            <a:extLst>
              <a:ext uri="{FF2B5EF4-FFF2-40B4-BE49-F238E27FC236}">
                <a16:creationId xmlns:a16="http://schemas.microsoft.com/office/drawing/2014/main" xmlns="" id="{A176E0C4-3B8A-4C78-97AD-242D023B409B}"/>
              </a:ext>
            </a:extLst>
          </p:cNvPr>
          <p:cNvSpPr>
            <a:spLocks noChangeShapeType="1"/>
          </p:cNvSpPr>
          <p:nvPr/>
        </p:nvSpPr>
        <p:spPr bwMode="auto">
          <a:xfrm flipH="1">
            <a:off x="2070472" y="1559246"/>
            <a:ext cx="2514600" cy="0"/>
          </a:xfrm>
          <a:prstGeom prst="line">
            <a:avLst/>
          </a:prstGeom>
          <a:noFill/>
          <a:ln w="57150">
            <a:solidFill>
              <a:srgbClr val="3399FF"/>
            </a:solidFill>
            <a:round/>
            <a:headEnd/>
            <a:tailEnd type="triangle" w="med" len="med"/>
          </a:ln>
        </p:spPr>
        <p:txBody>
          <a:bodyPr wrap="none" anchor="ctr"/>
          <a:lstStyle/>
          <a:p>
            <a:pPr algn="l"/>
            <a:endParaRPr kumimoji="0" lang="zh-CN" altLang="en-US" sz="1800">
              <a:solidFill>
                <a:srgbClr val="000000"/>
              </a:solidFill>
              <a:latin typeface="Arial" pitchFamily="34" charset="0"/>
            </a:endParaRPr>
          </a:p>
        </p:txBody>
      </p:sp>
      <p:sp>
        <p:nvSpPr>
          <p:cNvPr id="102" name="Line 100">
            <a:extLst>
              <a:ext uri="{FF2B5EF4-FFF2-40B4-BE49-F238E27FC236}">
                <a16:creationId xmlns:a16="http://schemas.microsoft.com/office/drawing/2014/main" xmlns="" id="{8A717618-8D1F-4598-99EC-75B102A63CB8}"/>
              </a:ext>
            </a:extLst>
          </p:cNvPr>
          <p:cNvSpPr>
            <a:spLocks noChangeShapeType="1"/>
          </p:cNvSpPr>
          <p:nvPr/>
        </p:nvSpPr>
        <p:spPr bwMode="auto">
          <a:xfrm flipV="1">
            <a:off x="2070472" y="1226832"/>
            <a:ext cx="0" cy="332414"/>
          </a:xfrm>
          <a:prstGeom prst="line">
            <a:avLst/>
          </a:prstGeom>
          <a:noFill/>
          <a:ln w="57150">
            <a:solidFill>
              <a:srgbClr val="3399FF"/>
            </a:solidFill>
            <a:round/>
            <a:headEnd/>
            <a:tailEnd type="triangle" w="med" len="med"/>
          </a:ln>
        </p:spPr>
        <p:txBody>
          <a:bodyPr wrap="none" anchor="ctr"/>
          <a:lstStyle/>
          <a:p>
            <a:pPr algn="l"/>
            <a:endParaRPr kumimoji="0" lang="zh-CN" altLang="en-US" sz="1800">
              <a:solidFill>
                <a:srgbClr val="000000"/>
              </a:solidFill>
              <a:latin typeface="Arial" pitchFamily="34" charset="0"/>
            </a:endParaRPr>
          </a:p>
        </p:txBody>
      </p:sp>
    </p:spTree>
    <p:extLst>
      <p:ext uri="{BB962C8B-B14F-4D97-AF65-F5344CB8AC3E}">
        <p14:creationId xmlns:p14="http://schemas.microsoft.com/office/powerpoint/2010/main" val="63774534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7" name="Rectangle 5">
            <a:extLst>
              <a:ext uri="{FF2B5EF4-FFF2-40B4-BE49-F238E27FC236}">
                <a16:creationId xmlns:a16="http://schemas.microsoft.com/office/drawing/2014/main" xmlns="" id="{7E6D769D-F5F9-459A-AA4D-7123F6BE461E}"/>
              </a:ext>
            </a:extLst>
          </p:cNvPr>
          <p:cNvSpPr>
            <a:spLocks noChangeArrowheads="1"/>
          </p:cNvSpPr>
          <p:nvPr/>
        </p:nvSpPr>
        <p:spPr bwMode="auto">
          <a:xfrm>
            <a:off x="863600" y="2265547"/>
            <a:ext cx="7416800" cy="3046988"/>
          </a:xfrm>
          <a:prstGeom prst="rect">
            <a:avLst/>
          </a:prstGeom>
          <a:noFill/>
          <a:ln w="9525">
            <a:noFill/>
            <a:miter lim="800000"/>
            <a:headEnd/>
            <a:tailEnd/>
          </a:ln>
        </p:spPr>
        <p:txBody>
          <a:bodyPr>
            <a:spAutoFit/>
          </a:bodyPr>
          <a:lstStyle/>
          <a:p>
            <a:pPr algn="l">
              <a:lnSpc>
                <a:spcPct val="150000"/>
              </a:lnSpc>
            </a:pPr>
            <a:r>
              <a:rPr kumimoji="0" lang="zh-CN" altLang="en-US" b="1" dirty="0">
                <a:solidFill>
                  <a:schemeClr val="tx1"/>
                </a:solidFill>
                <a:latin typeface="仿宋" panose="02010609060101010101" pitchFamily="49" charset="-122"/>
                <a:ea typeface="仿宋" panose="02010609060101010101" pitchFamily="49" charset="-122"/>
              </a:rPr>
              <a:t>要有专门的缺段中断处理程序。特点：</a:t>
            </a:r>
          </a:p>
          <a:p>
            <a:pPr lvl="1" algn="l">
              <a:lnSpc>
                <a:spcPct val="150000"/>
              </a:lnSpc>
            </a:pPr>
            <a:r>
              <a:rPr kumimoji="0" lang="en-US" altLang="zh-CN" b="1" dirty="0">
                <a:solidFill>
                  <a:schemeClr val="tx1"/>
                </a:solidFill>
                <a:latin typeface="仿宋" panose="02010609060101010101" pitchFamily="49" charset="-122"/>
                <a:ea typeface="仿宋" panose="02010609060101010101" pitchFamily="49" charset="-122"/>
              </a:rPr>
              <a:t>–</a:t>
            </a:r>
            <a:r>
              <a:rPr kumimoji="0" lang="zh-CN" altLang="en-US" b="1" dirty="0">
                <a:solidFill>
                  <a:schemeClr val="tx1"/>
                </a:solidFill>
                <a:latin typeface="仿宋" panose="02010609060101010101" pitchFamily="49" charset="-122"/>
                <a:ea typeface="仿宋" panose="02010609060101010101" pitchFamily="49" charset="-122"/>
              </a:rPr>
              <a:t>指令和操作数必定不会跨越在段边界上。</a:t>
            </a:r>
          </a:p>
          <a:p>
            <a:pPr lvl="1" algn="l">
              <a:lnSpc>
                <a:spcPct val="150000"/>
              </a:lnSpc>
            </a:pPr>
            <a:r>
              <a:rPr kumimoji="0" lang="en-US" altLang="zh-CN" b="1" dirty="0">
                <a:solidFill>
                  <a:schemeClr val="tx1"/>
                </a:solidFill>
                <a:latin typeface="仿宋" panose="02010609060101010101" pitchFamily="49" charset="-122"/>
                <a:ea typeface="仿宋" panose="02010609060101010101" pitchFamily="49" charset="-122"/>
              </a:rPr>
              <a:t>–</a:t>
            </a:r>
            <a:r>
              <a:rPr kumimoji="0" lang="zh-CN" altLang="en-US" b="1" dirty="0">
                <a:solidFill>
                  <a:schemeClr val="tx1"/>
                </a:solidFill>
                <a:latin typeface="仿宋" panose="02010609060101010101" pitchFamily="49" charset="-122"/>
                <a:ea typeface="仿宋" panose="02010609060101010101" pitchFamily="49" charset="-122"/>
              </a:rPr>
              <a:t>由于段的长度是不固定的，处理比缺页系统复杂。</a:t>
            </a:r>
          </a:p>
          <a:p>
            <a:pPr lvl="1" algn="l">
              <a:lnSpc>
                <a:spcPct val="150000"/>
              </a:lnSpc>
            </a:pPr>
            <a:r>
              <a:rPr kumimoji="0" lang="en-US" altLang="zh-CN" b="1" dirty="0">
                <a:solidFill>
                  <a:schemeClr val="tx1"/>
                </a:solidFill>
                <a:latin typeface="仿宋" panose="02010609060101010101" pitchFamily="49" charset="-122"/>
                <a:ea typeface="仿宋" panose="02010609060101010101" pitchFamily="49" charset="-122"/>
              </a:rPr>
              <a:t>–</a:t>
            </a:r>
            <a:r>
              <a:rPr kumimoji="0" lang="zh-CN" altLang="en-US" b="1" dirty="0">
                <a:solidFill>
                  <a:schemeClr val="tx1"/>
                </a:solidFill>
                <a:latin typeface="仿宋" panose="02010609060101010101" pitchFamily="49" charset="-122"/>
                <a:ea typeface="仿宋" panose="02010609060101010101" pitchFamily="49" charset="-122"/>
              </a:rPr>
              <a:t>调入一个段可能要淘汰几个内存中的段。</a:t>
            </a:r>
          </a:p>
          <a:p>
            <a:pPr algn="l">
              <a:lnSpc>
                <a:spcPct val="150000"/>
              </a:lnSpc>
              <a:spcBef>
                <a:spcPct val="50000"/>
              </a:spcBef>
            </a:pPr>
            <a:endParaRPr kumimoji="0" lang="en-US" altLang="zh-CN" dirty="0">
              <a:solidFill>
                <a:schemeClr val="tx1"/>
              </a:solidFill>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xmlns="" id="{AA4CFFE6-5D79-4418-9423-6D5B81DE43A6}"/>
              </a:ext>
            </a:extLst>
          </p:cNvPr>
          <p:cNvGrpSpPr/>
          <p:nvPr/>
        </p:nvGrpSpPr>
        <p:grpSpPr>
          <a:xfrm>
            <a:off x="-2" y="764704"/>
            <a:ext cx="9132242" cy="504056"/>
            <a:chOff x="2992692" y="878200"/>
            <a:chExt cx="6085996" cy="506465"/>
          </a:xfrm>
        </p:grpSpPr>
        <p:sp>
          <p:nvSpPr>
            <p:cNvPr id="9" name="剪去单角的矩形 3">
              <a:extLst>
                <a:ext uri="{FF2B5EF4-FFF2-40B4-BE49-F238E27FC236}">
                  <a16:creationId xmlns:a16="http://schemas.microsoft.com/office/drawing/2014/main" xmlns="" id="{D2B4AFE3-40C9-446D-B2CA-0011C7F2E4C4}"/>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段表机制</a:t>
              </a:r>
            </a:p>
          </p:txBody>
        </p:sp>
        <p:sp>
          <p:nvSpPr>
            <p:cNvPr id="10" name="剪去单角的矩形 4">
              <a:extLst>
                <a:ext uri="{FF2B5EF4-FFF2-40B4-BE49-F238E27FC236}">
                  <a16:creationId xmlns:a16="http://schemas.microsoft.com/office/drawing/2014/main" xmlns="" id="{5A638348-4A3A-4818-8223-82754A643FDF}"/>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缺段中断机构</a:t>
              </a:r>
            </a:p>
          </p:txBody>
        </p:sp>
        <p:sp>
          <p:nvSpPr>
            <p:cNvPr id="12" name="剪去单角的矩形 4">
              <a:extLst>
                <a:ext uri="{FF2B5EF4-FFF2-40B4-BE49-F238E27FC236}">
                  <a16:creationId xmlns:a16="http://schemas.microsoft.com/office/drawing/2014/main" xmlns="" id="{1177D6F9-B7A3-4D1F-A9E7-B1FBE17D2B3D}"/>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spTree>
    <p:extLst>
      <p:ext uri="{BB962C8B-B14F-4D97-AF65-F5344CB8AC3E}">
        <p14:creationId xmlns:p14="http://schemas.microsoft.com/office/powerpoint/2010/main" val="25528863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aphicFrame>
        <p:nvGraphicFramePr>
          <p:cNvPr id="5" name="Object 3">
            <a:extLst>
              <a:ext uri="{FF2B5EF4-FFF2-40B4-BE49-F238E27FC236}">
                <a16:creationId xmlns:a16="http://schemas.microsoft.com/office/drawing/2014/main" xmlns="" id="{ED10B181-701D-4120-ABB6-25D99D96575A}"/>
              </a:ext>
            </a:extLst>
          </p:cNvPr>
          <p:cNvGraphicFramePr>
            <a:graphicFrameLocks noChangeAspect="1"/>
          </p:cNvGraphicFramePr>
          <p:nvPr>
            <p:extLst>
              <p:ext uri="{D42A27DB-BD31-4B8C-83A1-F6EECF244321}">
                <p14:modId xmlns:p14="http://schemas.microsoft.com/office/powerpoint/2010/main" val="159819211"/>
              </p:ext>
            </p:extLst>
          </p:nvPr>
        </p:nvGraphicFramePr>
        <p:xfrm>
          <a:off x="1259632" y="1747302"/>
          <a:ext cx="6328071" cy="4419998"/>
        </p:xfrm>
        <a:graphic>
          <a:graphicData uri="http://schemas.openxmlformats.org/presentationml/2006/ole">
            <mc:AlternateContent xmlns:mc="http://schemas.openxmlformats.org/markup-compatibility/2006">
              <mc:Choice xmlns:v="urn:schemas-microsoft-com:vml" Requires="v">
                <p:oleObj spid="_x0000_s17450" name="Visio" r:id="rId3" imgW="3881000" imgH="2711140" progId="">
                  <p:embed/>
                </p:oleObj>
              </mc:Choice>
              <mc:Fallback>
                <p:oleObj name="Visio" r:id="rId3" imgW="3881000" imgH="2711140" progId="">
                  <p:embed/>
                  <p:pic>
                    <p:nvPicPr>
                      <p:cNvPr id="1024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747302"/>
                        <a:ext cx="6328071" cy="4419998"/>
                      </a:xfrm>
                      <a:prstGeom prst="rect">
                        <a:avLst/>
                      </a:prstGeom>
                      <a:solidFill>
                        <a:schemeClr val="tx1"/>
                      </a:solidFill>
                      <a:ln>
                        <a:solidFill>
                          <a:schemeClr val="tx1"/>
                        </a:solidFill>
                      </a:ln>
                      <a:effectLst/>
                    </p:spPr>
                  </p:pic>
                </p:oleObj>
              </mc:Fallback>
            </mc:AlternateContent>
          </a:graphicData>
        </a:graphic>
      </p:graphicFrame>
      <p:sp>
        <p:nvSpPr>
          <p:cNvPr id="6" name="Rectangle 4">
            <a:extLst>
              <a:ext uri="{FF2B5EF4-FFF2-40B4-BE49-F238E27FC236}">
                <a16:creationId xmlns:a16="http://schemas.microsoft.com/office/drawing/2014/main" xmlns="" id="{310D9C42-4260-417B-AA37-437A32C46B65}"/>
              </a:ext>
            </a:extLst>
          </p:cNvPr>
          <p:cNvSpPr>
            <a:spLocks noChangeArrowheads="1"/>
          </p:cNvSpPr>
          <p:nvPr/>
        </p:nvSpPr>
        <p:spPr bwMode="auto">
          <a:xfrm>
            <a:off x="2435895" y="6286059"/>
            <a:ext cx="4537075" cy="336550"/>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chemeClr val="tx1"/>
                </a:solidFill>
                <a:effectLst/>
                <a:uLnTx/>
                <a:uFillTx/>
              </a:rPr>
              <a:t>图 </a:t>
            </a:r>
            <a:r>
              <a:rPr kumimoji="0" lang="en-US" altLang="zh-CN" sz="1600" b="1" i="0" u="none" strike="noStrike" kern="0" cap="none" spc="0" normalizeH="0" baseline="0" noProof="0" dirty="0">
                <a:ln>
                  <a:noFill/>
                </a:ln>
                <a:solidFill>
                  <a:schemeClr val="tx1"/>
                </a:solidFill>
                <a:effectLst/>
                <a:uLnTx/>
                <a:uFillTx/>
              </a:rPr>
              <a:t>4-31 </a:t>
            </a:r>
            <a:r>
              <a:rPr kumimoji="0" lang="zh-CN" altLang="en-US" sz="1600" b="1" i="0" u="none" strike="noStrike" kern="0" cap="none" spc="0" normalizeH="0" baseline="0" noProof="0" dirty="0">
                <a:ln>
                  <a:noFill/>
                </a:ln>
                <a:solidFill>
                  <a:schemeClr val="tx1"/>
                </a:solidFill>
                <a:effectLst/>
                <a:uLnTx/>
                <a:uFillTx/>
              </a:rPr>
              <a:t>请求分段系统中的中断处理过程</a:t>
            </a:r>
          </a:p>
        </p:txBody>
      </p:sp>
      <p:grpSp>
        <p:nvGrpSpPr>
          <p:cNvPr id="7" name="组合 6">
            <a:extLst>
              <a:ext uri="{FF2B5EF4-FFF2-40B4-BE49-F238E27FC236}">
                <a16:creationId xmlns:a16="http://schemas.microsoft.com/office/drawing/2014/main" xmlns="" id="{B123D163-0E9F-4175-9678-82643F39A85A}"/>
              </a:ext>
            </a:extLst>
          </p:cNvPr>
          <p:cNvGrpSpPr/>
          <p:nvPr/>
        </p:nvGrpSpPr>
        <p:grpSpPr>
          <a:xfrm>
            <a:off x="-2" y="764704"/>
            <a:ext cx="9132242" cy="504056"/>
            <a:chOff x="2992692" y="878200"/>
            <a:chExt cx="6085996" cy="506465"/>
          </a:xfrm>
        </p:grpSpPr>
        <p:sp>
          <p:nvSpPr>
            <p:cNvPr id="8" name="剪去单角的矩形 3">
              <a:extLst>
                <a:ext uri="{FF2B5EF4-FFF2-40B4-BE49-F238E27FC236}">
                  <a16:creationId xmlns:a16="http://schemas.microsoft.com/office/drawing/2014/main" xmlns="" id="{7045AF51-9041-4CD2-8954-4802520C4AE3}"/>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段表机制</a:t>
              </a:r>
            </a:p>
          </p:txBody>
        </p:sp>
        <p:sp>
          <p:nvSpPr>
            <p:cNvPr id="9" name="剪去单角的矩形 4">
              <a:extLst>
                <a:ext uri="{FF2B5EF4-FFF2-40B4-BE49-F238E27FC236}">
                  <a16:creationId xmlns:a16="http://schemas.microsoft.com/office/drawing/2014/main" xmlns="" id="{E1352904-68C1-4879-94D7-4941AFE7FDAD}"/>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缺段中断机构</a:t>
              </a:r>
            </a:p>
          </p:txBody>
        </p:sp>
        <p:sp>
          <p:nvSpPr>
            <p:cNvPr id="10" name="剪去单角的矩形 4">
              <a:extLst>
                <a:ext uri="{FF2B5EF4-FFF2-40B4-BE49-F238E27FC236}">
                  <a16:creationId xmlns:a16="http://schemas.microsoft.com/office/drawing/2014/main" xmlns="" id="{4B30B773-1A87-4E9D-AF9A-B0A6D99C5AE5}"/>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spTree>
    <p:extLst>
      <p:ext uri="{BB962C8B-B14F-4D97-AF65-F5344CB8AC3E}">
        <p14:creationId xmlns:p14="http://schemas.microsoft.com/office/powerpoint/2010/main" val="19493346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5" name="组合 4">
            <a:extLst>
              <a:ext uri="{FF2B5EF4-FFF2-40B4-BE49-F238E27FC236}">
                <a16:creationId xmlns:a16="http://schemas.microsoft.com/office/drawing/2014/main" xmlns="" id="{73605FD2-C468-4C46-A339-E032B59BBA4C}"/>
              </a:ext>
            </a:extLst>
          </p:cNvPr>
          <p:cNvGrpSpPr/>
          <p:nvPr/>
        </p:nvGrpSpPr>
        <p:grpSpPr>
          <a:xfrm>
            <a:off x="-2" y="764704"/>
            <a:ext cx="9132242" cy="504056"/>
            <a:chOff x="2992692" y="878200"/>
            <a:chExt cx="6085996" cy="506465"/>
          </a:xfrm>
        </p:grpSpPr>
        <p:sp>
          <p:nvSpPr>
            <p:cNvPr id="6" name="剪去单角的矩形 3">
              <a:extLst>
                <a:ext uri="{FF2B5EF4-FFF2-40B4-BE49-F238E27FC236}">
                  <a16:creationId xmlns:a16="http://schemas.microsoft.com/office/drawing/2014/main" xmlns="" id="{3CDD9737-8A8A-408F-B289-59CE07DF2663}"/>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段表机制</a:t>
              </a:r>
            </a:p>
          </p:txBody>
        </p:sp>
        <p:sp>
          <p:nvSpPr>
            <p:cNvPr id="7" name="剪去单角的矩形 4">
              <a:extLst>
                <a:ext uri="{FF2B5EF4-FFF2-40B4-BE49-F238E27FC236}">
                  <a16:creationId xmlns:a16="http://schemas.microsoft.com/office/drawing/2014/main" xmlns="" id="{338ED020-4461-4FCB-A24D-C763652203B6}"/>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缺段中断机构</a:t>
              </a:r>
            </a:p>
          </p:txBody>
        </p:sp>
        <p:sp>
          <p:nvSpPr>
            <p:cNvPr id="8" name="剪去单角的矩形 4">
              <a:extLst>
                <a:ext uri="{FF2B5EF4-FFF2-40B4-BE49-F238E27FC236}">
                  <a16:creationId xmlns:a16="http://schemas.microsoft.com/office/drawing/2014/main" xmlns="" id="{FC9A5589-3210-41BD-A576-1111C95461E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sp>
        <p:nvSpPr>
          <p:cNvPr id="9" name="Rectangle 5">
            <a:extLst>
              <a:ext uri="{FF2B5EF4-FFF2-40B4-BE49-F238E27FC236}">
                <a16:creationId xmlns:a16="http://schemas.microsoft.com/office/drawing/2014/main" xmlns="" id="{B458AE27-F6DC-4D0B-88F2-38F63548E93D}"/>
              </a:ext>
            </a:extLst>
          </p:cNvPr>
          <p:cNvSpPr>
            <a:spLocks noChangeArrowheads="1"/>
          </p:cNvSpPr>
          <p:nvPr/>
        </p:nvSpPr>
        <p:spPr bwMode="auto">
          <a:xfrm>
            <a:off x="827584" y="2401161"/>
            <a:ext cx="7273925" cy="2862322"/>
          </a:xfrm>
          <a:prstGeom prst="rect">
            <a:avLst/>
          </a:prstGeom>
          <a:noFill/>
          <a:ln w="9525">
            <a:noFill/>
            <a:miter lim="800000"/>
            <a:headEnd/>
            <a:tailEnd/>
          </a:ln>
        </p:spPr>
        <p:txBody>
          <a:bodyPr>
            <a:spAutoFit/>
          </a:bodyPr>
          <a:lstStyle/>
          <a:p>
            <a:pPr algn="l">
              <a:lnSpc>
                <a:spcPct val="150000"/>
              </a:lnSpc>
            </a:pPr>
            <a:r>
              <a:rPr kumimoji="0" lang="en-US" altLang="zh-CN" dirty="0">
                <a:solidFill>
                  <a:srgbClr val="000000"/>
                </a:solidFill>
                <a:latin typeface="仿宋" panose="02010609060101010101" pitchFamily="49" charset="-122"/>
                <a:ea typeface="仿宋" panose="02010609060101010101" pitchFamily="49" charset="-122"/>
              </a:rPr>
              <a:t>    </a:t>
            </a:r>
            <a:r>
              <a:rPr kumimoji="0" lang="zh-CN" altLang="en-US" b="1" dirty="0">
                <a:solidFill>
                  <a:schemeClr val="tx1"/>
                </a:solidFill>
                <a:latin typeface="仿宋" panose="02010609060101010101" pitchFamily="49" charset="-122"/>
                <a:ea typeface="仿宋" panose="02010609060101010101" pitchFamily="49" charset="-122"/>
              </a:rPr>
              <a:t>请求分段系统的地址变换机构，是在分段系统的地址变换机构基础上形成的。</a:t>
            </a:r>
          </a:p>
          <a:p>
            <a:pPr algn="l">
              <a:lnSpc>
                <a:spcPct val="150000"/>
              </a:lnSpc>
            </a:pPr>
            <a:r>
              <a:rPr kumimoji="0" lang="zh-CN" altLang="en-US" b="1" dirty="0">
                <a:solidFill>
                  <a:schemeClr val="tx1"/>
                </a:solidFill>
                <a:latin typeface="仿宋" panose="02010609060101010101" pitchFamily="49" charset="-122"/>
                <a:ea typeface="仿宋" panose="02010609060101010101" pitchFamily="49" charset="-122"/>
              </a:rPr>
              <a:t>    由于分段可能不在内存，因此会引起缺段中断。先将需要的段调入内存，修改段表，然后再利用段表进行地址变换。</a:t>
            </a:r>
          </a:p>
        </p:txBody>
      </p:sp>
    </p:spTree>
    <p:extLst>
      <p:ext uri="{BB962C8B-B14F-4D97-AF65-F5344CB8AC3E}">
        <p14:creationId xmlns:p14="http://schemas.microsoft.com/office/powerpoint/2010/main" val="25341540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5" name="组合 4">
            <a:extLst>
              <a:ext uri="{FF2B5EF4-FFF2-40B4-BE49-F238E27FC236}">
                <a16:creationId xmlns:a16="http://schemas.microsoft.com/office/drawing/2014/main" xmlns="" id="{73605FD2-C468-4C46-A339-E032B59BBA4C}"/>
              </a:ext>
            </a:extLst>
          </p:cNvPr>
          <p:cNvGrpSpPr/>
          <p:nvPr/>
        </p:nvGrpSpPr>
        <p:grpSpPr>
          <a:xfrm>
            <a:off x="-2" y="764704"/>
            <a:ext cx="9132242" cy="504056"/>
            <a:chOff x="2992692" y="878200"/>
            <a:chExt cx="6085996" cy="506465"/>
          </a:xfrm>
        </p:grpSpPr>
        <p:sp>
          <p:nvSpPr>
            <p:cNvPr id="6" name="剪去单角的矩形 3">
              <a:extLst>
                <a:ext uri="{FF2B5EF4-FFF2-40B4-BE49-F238E27FC236}">
                  <a16:creationId xmlns:a16="http://schemas.microsoft.com/office/drawing/2014/main" xmlns="" id="{3CDD9737-8A8A-408F-B289-59CE07DF2663}"/>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段表机制</a:t>
              </a:r>
            </a:p>
          </p:txBody>
        </p:sp>
        <p:sp>
          <p:nvSpPr>
            <p:cNvPr id="7" name="剪去单角的矩形 4">
              <a:extLst>
                <a:ext uri="{FF2B5EF4-FFF2-40B4-BE49-F238E27FC236}">
                  <a16:creationId xmlns:a16="http://schemas.microsoft.com/office/drawing/2014/main" xmlns="" id="{338ED020-4461-4FCB-A24D-C763652203B6}"/>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缺段中断机构</a:t>
              </a:r>
            </a:p>
          </p:txBody>
        </p:sp>
        <p:sp>
          <p:nvSpPr>
            <p:cNvPr id="8" name="剪去单角的矩形 4">
              <a:extLst>
                <a:ext uri="{FF2B5EF4-FFF2-40B4-BE49-F238E27FC236}">
                  <a16:creationId xmlns:a16="http://schemas.microsoft.com/office/drawing/2014/main" xmlns="" id="{FC9A5589-3210-41BD-A576-1111C95461E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graphicFrame>
        <p:nvGraphicFramePr>
          <p:cNvPr id="10" name="Object 3">
            <a:extLst>
              <a:ext uri="{FF2B5EF4-FFF2-40B4-BE49-F238E27FC236}">
                <a16:creationId xmlns:a16="http://schemas.microsoft.com/office/drawing/2014/main" xmlns="" id="{173B523B-C6A8-474F-99C6-2CA7746EC69A}"/>
              </a:ext>
            </a:extLst>
          </p:cNvPr>
          <p:cNvGraphicFramePr>
            <a:graphicFrameLocks noChangeAspect="1"/>
          </p:cNvGraphicFramePr>
          <p:nvPr>
            <p:extLst>
              <p:ext uri="{D42A27DB-BD31-4B8C-83A1-F6EECF244321}">
                <p14:modId xmlns:p14="http://schemas.microsoft.com/office/powerpoint/2010/main" val="3146772966"/>
              </p:ext>
            </p:extLst>
          </p:nvPr>
        </p:nvGraphicFramePr>
        <p:xfrm>
          <a:off x="1259632" y="1556792"/>
          <a:ext cx="3528392" cy="4941794"/>
        </p:xfrm>
        <a:graphic>
          <a:graphicData uri="http://schemas.openxmlformats.org/presentationml/2006/ole">
            <mc:AlternateContent xmlns:mc="http://schemas.openxmlformats.org/markup-compatibility/2006">
              <mc:Choice xmlns:v="urn:schemas-microsoft-com:vml" Requires="v">
                <p:oleObj spid="_x0000_s18474" name="VISIO" r:id="rId3" imgW="1769760" imgH="3017160" progId="">
                  <p:embed/>
                </p:oleObj>
              </mc:Choice>
              <mc:Fallback>
                <p:oleObj name="VISIO" r:id="rId3" imgW="1769760" imgH="3017160" progId="">
                  <p:embed/>
                  <p:pic>
                    <p:nvPicPr>
                      <p:cNvPr id="1126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556792"/>
                        <a:ext cx="3528392" cy="4941794"/>
                      </a:xfrm>
                      <a:prstGeom prst="rect">
                        <a:avLst/>
                      </a:prstGeom>
                      <a:solidFill>
                        <a:schemeClr val="tx1"/>
                      </a:solidFill>
                      <a:ln>
                        <a:solidFill>
                          <a:schemeClr val="tx1"/>
                        </a:solidFill>
                      </a:ln>
                      <a:effectLst/>
                    </p:spPr>
                  </p:pic>
                </p:oleObj>
              </mc:Fallback>
            </mc:AlternateContent>
          </a:graphicData>
        </a:graphic>
      </p:graphicFrame>
      <p:sp>
        <p:nvSpPr>
          <p:cNvPr id="12" name="Text Box 4">
            <a:extLst>
              <a:ext uri="{FF2B5EF4-FFF2-40B4-BE49-F238E27FC236}">
                <a16:creationId xmlns:a16="http://schemas.microsoft.com/office/drawing/2014/main" xmlns="" id="{BCA8B49E-D650-434F-AF25-1621EFF19FFB}"/>
              </a:ext>
            </a:extLst>
          </p:cNvPr>
          <p:cNvSpPr txBox="1">
            <a:spLocks noChangeArrowheads="1"/>
          </p:cNvSpPr>
          <p:nvPr/>
        </p:nvSpPr>
        <p:spPr bwMode="auto">
          <a:xfrm>
            <a:off x="5574231" y="2780928"/>
            <a:ext cx="461665" cy="3051476"/>
          </a:xfrm>
          <a:prstGeom prst="rect">
            <a:avLst/>
          </a:prstGeom>
          <a:noFill/>
          <a:ln w="9525">
            <a:noFill/>
            <a:miter lim="800000"/>
            <a:headEnd/>
            <a:tailEnd/>
          </a:ln>
        </p:spPr>
        <p:txBody>
          <a:bodyPr vert="eaVert"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tx1"/>
                </a:solidFill>
                <a:effectLst/>
                <a:uLnTx/>
                <a:uFillTx/>
              </a:rPr>
              <a:t>请求分段系统的地址变换过程</a:t>
            </a:r>
          </a:p>
        </p:txBody>
      </p:sp>
    </p:spTree>
    <p:extLst>
      <p:ext uri="{BB962C8B-B14F-4D97-AF65-F5344CB8AC3E}">
        <p14:creationId xmlns:p14="http://schemas.microsoft.com/office/powerpoint/2010/main" val="27170188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分段的共享与保护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6">
            <a:extLst>
              <a:ext uri="{FF2B5EF4-FFF2-40B4-BE49-F238E27FC236}">
                <a16:creationId xmlns:a16="http://schemas.microsoft.com/office/drawing/2014/main" xmlns="" id="{A162812F-7CFF-4292-A0A3-088A563881C4}"/>
              </a:ext>
            </a:extLst>
          </p:cNvPr>
          <p:cNvSpPr>
            <a:spLocks noChangeArrowheads="1"/>
          </p:cNvSpPr>
          <p:nvPr/>
        </p:nvSpPr>
        <p:spPr bwMode="auto">
          <a:xfrm>
            <a:off x="986148" y="1916832"/>
            <a:ext cx="7171704" cy="2862322"/>
          </a:xfrm>
          <a:prstGeom prst="rect">
            <a:avLst/>
          </a:prstGeom>
          <a:noFill/>
          <a:ln w="9525">
            <a:noFill/>
            <a:miter lim="800000"/>
            <a:headEnd/>
            <a:tailEnd/>
          </a:ln>
        </p:spPr>
        <p:txBody>
          <a:bodyPr wrap="square">
            <a:spAutoFit/>
          </a:bodyPr>
          <a:lstStyle/>
          <a:p>
            <a:pPr marL="457200" indent="-457200" algn="l">
              <a:lnSpc>
                <a:spcPct val="150000"/>
              </a:lnSpc>
              <a:buFont typeface="+mj-lt"/>
              <a:buAutoNum type="arabicPeriod"/>
            </a:pPr>
            <a:r>
              <a:rPr kumimoji="0" lang="en-US" altLang="zh-CN" b="1" dirty="0">
                <a:solidFill>
                  <a:schemeClr val="tx1"/>
                </a:solidFill>
                <a:latin typeface="仿宋" panose="02010609060101010101" pitchFamily="49" charset="-122"/>
                <a:ea typeface="仿宋" panose="02010609060101010101" pitchFamily="49" charset="-122"/>
              </a:rPr>
              <a:t> </a:t>
            </a:r>
            <a:r>
              <a:rPr kumimoji="0" lang="zh-CN" altLang="en-US" b="1" dirty="0">
                <a:solidFill>
                  <a:schemeClr val="tx1"/>
                </a:solidFill>
                <a:latin typeface="仿宋" panose="02010609060101010101" pitchFamily="49" charset="-122"/>
                <a:ea typeface="仿宋" panose="02010609060101010101" pitchFamily="49" charset="-122"/>
              </a:rPr>
              <a:t>在多道程序系统中，尤其在分时系统中，数据共享是很重要的</a:t>
            </a:r>
            <a:endParaRPr kumimoji="0" lang="en-US" altLang="zh-CN" b="1" dirty="0">
              <a:solidFill>
                <a:schemeClr val="tx1"/>
              </a:solidFill>
              <a:latin typeface="仿宋" panose="02010609060101010101" pitchFamily="49" charset="-122"/>
              <a:ea typeface="仿宋" panose="02010609060101010101" pitchFamily="49" charset="-122"/>
            </a:endParaRPr>
          </a:p>
          <a:p>
            <a:pPr marL="457200" indent="-457200" algn="l">
              <a:lnSpc>
                <a:spcPct val="150000"/>
              </a:lnSpc>
              <a:buFont typeface="+mj-lt"/>
              <a:buAutoNum type="arabicPeriod"/>
            </a:pPr>
            <a:r>
              <a:rPr kumimoji="0" lang="zh-CN" altLang="en-US" b="1" dirty="0">
                <a:solidFill>
                  <a:schemeClr val="tx1"/>
                </a:solidFill>
                <a:latin typeface="仿宋" panose="02010609060101010101" pitchFamily="49" charset="-122"/>
                <a:ea typeface="仿宋" panose="02010609060101010101" pitchFamily="49" charset="-122"/>
              </a:rPr>
              <a:t> 在分段系统中，各进程应能访问被共享的段</a:t>
            </a:r>
            <a:endParaRPr kumimoji="0" lang="en-US" altLang="zh-CN" b="1" dirty="0">
              <a:solidFill>
                <a:schemeClr val="tx1"/>
              </a:solidFill>
              <a:latin typeface="仿宋" panose="02010609060101010101" pitchFamily="49" charset="-122"/>
              <a:ea typeface="仿宋" panose="02010609060101010101" pitchFamily="49" charset="-122"/>
            </a:endParaRPr>
          </a:p>
          <a:p>
            <a:pPr marL="457200" indent="-457200" algn="l">
              <a:lnSpc>
                <a:spcPct val="150000"/>
              </a:lnSpc>
              <a:buFont typeface="+mj-lt"/>
              <a:buAutoNum type="arabicPeriod"/>
            </a:pPr>
            <a:r>
              <a:rPr kumimoji="0" lang="zh-CN" altLang="en-US" b="1" dirty="0">
                <a:solidFill>
                  <a:schemeClr val="tx1"/>
                </a:solidFill>
                <a:latin typeface="仿宋" panose="02010609060101010101" pitchFamily="49" charset="-122"/>
                <a:ea typeface="仿宋" panose="02010609060101010101" pitchFamily="49" charset="-122"/>
              </a:rPr>
              <a:t> 在共享中必须小心处理的一个问题是</a:t>
            </a:r>
            <a:r>
              <a:rPr kumimoji="0" lang="zh-CN" altLang="en-US" b="1" dirty="0">
                <a:solidFill>
                  <a:srgbClr val="D60093"/>
                </a:solidFill>
                <a:latin typeface="仿宋" panose="02010609060101010101" pitchFamily="49" charset="-122"/>
                <a:ea typeface="仿宋" panose="02010609060101010101" pitchFamily="49" charset="-122"/>
              </a:rPr>
              <a:t>共享段的保护</a:t>
            </a:r>
            <a:r>
              <a:rPr kumimoji="0" lang="zh-CN" altLang="en-US" b="1" dirty="0">
                <a:solidFill>
                  <a:schemeClr val="tx1"/>
                </a:solidFill>
                <a:latin typeface="仿宋" panose="02010609060101010101" pitchFamily="49" charset="-122"/>
                <a:ea typeface="仿宋" panose="02010609060101010101" pitchFamily="49" charset="-122"/>
              </a:rPr>
              <a:t>问题</a:t>
            </a:r>
          </a:p>
        </p:txBody>
      </p:sp>
    </p:spTree>
    <p:extLst>
      <p:ext uri="{BB962C8B-B14F-4D97-AF65-F5344CB8AC3E}">
        <p14:creationId xmlns:p14="http://schemas.microsoft.com/office/powerpoint/2010/main" val="29161243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分段的共享与保护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Text Box 3">
            <a:extLst>
              <a:ext uri="{FF2B5EF4-FFF2-40B4-BE49-F238E27FC236}">
                <a16:creationId xmlns:a16="http://schemas.microsoft.com/office/drawing/2014/main" xmlns="" id="{37A9C0F9-EBC1-442A-8B0F-8A90ABC7760E}"/>
              </a:ext>
            </a:extLst>
          </p:cNvPr>
          <p:cNvSpPr txBox="1">
            <a:spLocks noChangeArrowheads="1"/>
          </p:cNvSpPr>
          <p:nvPr/>
        </p:nvSpPr>
        <p:spPr bwMode="auto">
          <a:xfrm>
            <a:off x="251520" y="890806"/>
            <a:ext cx="2351926" cy="523220"/>
          </a:xfrm>
          <a:prstGeom prst="rect">
            <a:avLst/>
          </a:prstGeom>
          <a:noFill/>
          <a:ln w="9525" algn="ctr">
            <a:noFill/>
            <a:miter lim="800000"/>
            <a:headEnd/>
            <a:tailEnd/>
          </a:ln>
        </p:spPr>
        <p:txBody>
          <a:bodyPr wrap="none">
            <a:spAutoFit/>
          </a:bodyPr>
          <a:lstStyle/>
          <a:p>
            <a:pPr algn="l"/>
            <a:r>
              <a:rPr lang="en-US" altLang="zh-CN" sz="2800" b="1" dirty="0">
                <a:solidFill>
                  <a:srgbClr val="FF0000"/>
                </a:solidFill>
                <a:latin typeface="仿宋" panose="02010609060101010101" pitchFamily="49" charset="-122"/>
                <a:ea typeface="仿宋" panose="02010609060101010101" pitchFamily="49" charset="-122"/>
              </a:rPr>
              <a:t>1. </a:t>
            </a:r>
            <a:r>
              <a:rPr lang="zh-CN" altLang="en-US" sz="2800" b="1" dirty="0">
                <a:solidFill>
                  <a:srgbClr val="FF0000"/>
                </a:solidFill>
                <a:latin typeface="仿宋" panose="02010609060101010101" pitchFamily="49" charset="-122"/>
                <a:ea typeface="仿宋" panose="02010609060101010101" pitchFamily="49" charset="-122"/>
              </a:rPr>
              <a:t>共享段表 </a:t>
            </a:r>
          </a:p>
        </p:txBody>
      </p:sp>
      <p:graphicFrame>
        <p:nvGraphicFramePr>
          <p:cNvPr id="6" name="Object 5">
            <a:extLst>
              <a:ext uri="{FF2B5EF4-FFF2-40B4-BE49-F238E27FC236}">
                <a16:creationId xmlns:a16="http://schemas.microsoft.com/office/drawing/2014/main" xmlns="" id="{F378D520-6CBE-4693-87DD-883376A8AB15}"/>
              </a:ext>
            </a:extLst>
          </p:cNvPr>
          <p:cNvGraphicFramePr>
            <a:graphicFrameLocks noChangeAspect="1"/>
          </p:cNvGraphicFramePr>
          <p:nvPr>
            <p:extLst>
              <p:ext uri="{D42A27DB-BD31-4B8C-83A1-F6EECF244321}">
                <p14:modId xmlns:p14="http://schemas.microsoft.com/office/powerpoint/2010/main" val="98160012"/>
              </p:ext>
            </p:extLst>
          </p:nvPr>
        </p:nvGraphicFramePr>
        <p:xfrm>
          <a:off x="467544" y="3022771"/>
          <a:ext cx="8003106" cy="3537484"/>
        </p:xfrm>
        <a:graphic>
          <a:graphicData uri="http://schemas.openxmlformats.org/presentationml/2006/ole">
            <mc:AlternateContent xmlns:mc="http://schemas.openxmlformats.org/markup-compatibility/2006">
              <mc:Choice xmlns:v="urn:schemas-microsoft-com:vml" Requires="v">
                <p:oleObj spid="_x0000_s19498" name="Visio" r:id="rId3" imgW="3147193" imgH="1386664" progId="Visio.Drawing.11">
                  <p:embed/>
                </p:oleObj>
              </mc:Choice>
              <mc:Fallback>
                <p:oleObj name="Visio" r:id="rId3" imgW="3147193" imgH="1386664" progId="Visio.Drawing.11">
                  <p:embed/>
                  <p:pic>
                    <p:nvPicPr>
                      <p:cNvPr id="12290" name="Object 5"/>
                      <p:cNvPicPr>
                        <a:picLocks noChangeAspect="1" noChangeArrowheads="1"/>
                      </p:cNvPicPr>
                      <p:nvPr/>
                    </p:nvPicPr>
                    <p:blipFill>
                      <a:blip r:embed="rId4"/>
                      <a:srcRect/>
                      <a:stretch>
                        <a:fillRect/>
                      </a:stretch>
                    </p:blipFill>
                    <p:spPr bwMode="auto">
                      <a:xfrm>
                        <a:off x="467544" y="3022771"/>
                        <a:ext cx="8003106" cy="3537484"/>
                      </a:xfrm>
                      <a:prstGeom prst="rect">
                        <a:avLst/>
                      </a:prstGeom>
                      <a:solidFill>
                        <a:schemeClr val="tx1"/>
                      </a:solidFill>
                      <a:ln>
                        <a:noFill/>
                      </a:ln>
                      <a:effectLst/>
                    </p:spPr>
                  </p:pic>
                </p:oleObj>
              </mc:Fallback>
            </mc:AlternateContent>
          </a:graphicData>
        </a:graphic>
      </p:graphicFrame>
      <p:sp>
        <p:nvSpPr>
          <p:cNvPr id="5" name="Text Box 4">
            <a:extLst>
              <a:ext uri="{FF2B5EF4-FFF2-40B4-BE49-F238E27FC236}">
                <a16:creationId xmlns:a16="http://schemas.microsoft.com/office/drawing/2014/main" xmlns="" id="{9245751D-BBD1-4D6A-A529-7956B2F1EAD7}"/>
              </a:ext>
            </a:extLst>
          </p:cNvPr>
          <p:cNvSpPr txBox="1">
            <a:spLocks noChangeArrowheads="1"/>
          </p:cNvSpPr>
          <p:nvPr/>
        </p:nvSpPr>
        <p:spPr bwMode="auto">
          <a:xfrm>
            <a:off x="3779912" y="6021287"/>
            <a:ext cx="2794000" cy="457200"/>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图 </a:t>
            </a:r>
            <a:r>
              <a:rPr kumimoji="0" lang="en-US" altLang="zh-CN" sz="1800" b="0" i="0" u="none" strike="noStrike" kern="0" cap="none" spc="0" normalizeH="0" baseline="0" noProof="0" dirty="0">
                <a:ln>
                  <a:noFill/>
                </a:ln>
                <a:solidFill>
                  <a:srgbClr val="000000"/>
                </a:solidFill>
                <a:effectLst/>
                <a:uLnTx/>
                <a:uFillTx/>
              </a:rPr>
              <a:t>4-33 </a:t>
            </a:r>
            <a:r>
              <a:rPr kumimoji="0" lang="zh-CN" altLang="en-US" sz="1800" b="0" i="0" u="none" strike="noStrike" kern="0" cap="none" spc="0" normalizeH="0" baseline="0" noProof="0" dirty="0">
                <a:ln>
                  <a:noFill/>
                </a:ln>
                <a:solidFill>
                  <a:srgbClr val="000000"/>
                </a:solidFill>
                <a:effectLst/>
                <a:uLnTx/>
                <a:uFillTx/>
              </a:rPr>
              <a:t>共享段表项 </a:t>
            </a:r>
          </a:p>
        </p:txBody>
      </p:sp>
      <p:sp>
        <p:nvSpPr>
          <p:cNvPr id="7" name="Rectangle 6">
            <a:extLst>
              <a:ext uri="{FF2B5EF4-FFF2-40B4-BE49-F238E27FC236}">
                <a16:creationId xmlns:a16="http://schemas.microsoft.com/office/drawing/2014/main" xmlns="" id="{D5595BA6-A90E-4A02-A53B-AF92106027C5}"/>
              </a:ext>
            </a:extLst>
          </p:cNvPr>
          <p:cNvSpPr>
            <a:spLocks noChangeArrowheads="1"/>
          </p:cNvSpPr>
          <p:nvPr/>
        </p:nvSpPr>
        <p:spPr bwMode="auto">
          <a:xfrm>
            <a:off x="320167" y="1545443"/>
            <a:ext cx="8644321" cy="1477328"/>
          </a:xfrm>
          <a:prstGeom prst="rect">
            <a:avLst/>
          </a:prstGeom>
          <a:noFill/>
          <a:ln w="9525">
            <a:noFill/>
            <a:miter lim="800000"/>
            <a:headEnd/>
            <a:tailEnd/>
          </a:ln>
        </p:spPr>
        <p:txBody>
          <a:bodyPr wrap="square">
            <a:spAutoFit/>
          </a:bodyPr>
          <a:lstStyle/>
          <a:p>
            <a:pPr algn="l">
              <a:lnSpc>
                <a:spcPct val="150000"/>
              </a:lnSpc>
            </a:pPr>
            <a:r>
              <a:rPr kumimoji="0" lang="zh-CN" altLang="en-US" sz="2000" b="1" dirty="0">
                <a:solidFill>
                  <a:schemeClr val="tx1"/>
                </a:solidFill>
                <a:latin typeface="仿宋" panose="02010609060101010101" pitchFamily="49" charset="-122"/>
                <a:ea typeface="仿宋" panose="02010609060101010101" pitchFamily="49" charset="-122"/>
              </a:rPr>
              <a:t>为了实现共享，可在系统中配置一张段表，</a:t>
            </a:r>
            <a:r>
              <a:rPr kumimoji="0" lang="zh-CN" altLang="en-US" sz="2000" b="1" dirty="0">
                <a:solidFill>
                  <a:srgbClr val="D60093"/>
                </a:solidFill>
                <a:latin typeface="仿宋" panose="02010609060101010101" pitchFamily="49" charset="-122"/>
                <a:ea typeface="仿宋" panose="02010609060101010101" pitchFamily="49" charset="-122"/>
              </a:rPr>
              <a:t>所有的共享段都在共享段表中占有一表项</a:t>
            </a:r>
            <a:r>
              <a:rPr kumimoji="0" lang="zh-CN" altLang="en-US" sz="2000" b="1" dirty="0">
                <a:solidFill>
                  <a:schemeClr val="tx1"/>
                </a:solidFill>
                <a:latin typeface="仿宋" panose="02010609060101010101" pitchFamily="49" charset="-122"/>
                <a:ea typeface="仿宋" panose="02010609060101010101" pitchFamily="49" charset="-122"/>
              </a:rPr>
              <a:t>。表项中记录了共享段的段号、段长、内存始址、存在位等信息，并记录有共享此分段的每个进程的情况。</a:t>
            </a:r>
          </a:p>
        </p:txBody>
      </p:sp>
    </p:spTree>
    <p:extLst>
      <p:ext uri="{BB962C8B-B14F-4D97-AF65-F5344CB8AC3E}">
        <p14:creationId xmlns:p14="http://schemas.microsoft.com/office/powerpoint/2010/main" val="11802552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656585"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分段的共享与保护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pic>
        <p:nvPicPr>
          <p:cNvPr id="4" name="Picture 4">
            <a:extLst>
              <a:ext uri="{FF2B5EF4-FFF2-40B4-BE49-F238E27FC236}">
                <a16:creationId xmlns:a16="http://schemas.microsoft.com/office/drawing/2014/main" xmlns="" id="{FB2A0024-7F76-44C9-9F1B-4DB3BFE2BCE2}"/>
              </a:ext>
            </a:extLst>
          </p:cNvPr>
          <p:cNvPicPr>
            <a:picLocks noChangeAspect="1" noChangeArrowheads="1"/>
          </p:cNvPicPr>
          <p:nvPr/>
        </p:nvPicPr>
        <p:blipFill>
          <a:blip r:embed="rId2" cstate="print"/>
          <a:srcRect/>
          <a:stretch>
            <a:fillRect/>
          </a:stretch>
        </p:blipFill>
        <p:spPr bwMode="auto">
          <a:xfrm>
            <a:off x="251520" y="889092"/>
            <a:ext cx="8338765" cy="5799897"/>
          </a:xfrm>
          <a:prstGeom prst="rect">
            <a:avLst/>
          </a:prstGeom>
          <a:noFill/>
          <a:ln w="9525">
            <a:noFill/>
            <a:miter lim="800000"/>
            <a:headEnd/>
            <a:tailEnd/>
          </a:ln>
        </p:spPr>
      </p:pic>
    </p:spTree>
    <p:extLst>
      <p:ext uri="{BB962C8B-B14F-4D97-AF65-F5344CB8AC3E}">
        <p14:creationId xmlns:p14="http://schemas.microsoft.com/office/powerpoint/2010/main" val="6743183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分段的共享与保护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cs"/>
            </a:endParaRPr>
          </a:p>
        </p:txBody>
      </p:sp>
      <p:sp>
        <p:nvSpPr>
          <p:cNvPr id="4" name="Rectangle 4">
            <a:extLst>
              <a:ext uri="{FF2B5EF4-FFF2-40B4-BE49-F238E27FC236}">
                <a16:creationId xmlns:a16="http://schemas.microsoft.com/office/drawing/2014/main" xmlns="" id="{7A0ECF20-4C8A-48C7-AA1C-D1ED5F54C10E}"/>
              </a:ext>
            </a:extLst>
          </p:cNvPr>
          <p:cNvSpPr>
            <a:spLocks noChangeArrowheads="1"/>
          </p:cNvSpPr>
          <p:nvPr/>
        </p:nvSpPr>
        <p:spPr bwMode="auto">
          <a:xfrm>
            <a:off x="315216" y="844895"/>
            <a:ext cx="8496300" cy="863600"/>
          </a:xfrm>
          <a:prstGeom prst="rect">
            <a:avLst/>
          </a:prstGeom>
          <a:noFill/>
          <a:ln w="9525">
            <a:noFill/>
            <a:miter lim="800000"/>
            <a:headEnd/>
            <a:tailEnd/>
          </a:ln>
        </p:spPr>
        <p:txBody>
          <a:bodyPr anchor="ctr"/>
          <a:lstStyle/>
          <a:p>
            <a:r>
              <a:rPr kumimoji="0" lang="zh-CN" altLang="en-US" sz="3600" b="1" dirty="0">
                <a:solidFill>
                  <a:srgbClr val="FF0000"/>
                </a:solidFill>
                <a:latin typeface="仿宋" panose="02010609060101010101" pitchFamily="49" charset="-122"/>
                <a:ea typeface="仿宋" panose="02010609060101010101" pitchFamily="49" charset="-122"/>
              </a:rPr>
              <a:t>段的动态链接与共享</a:t>
            </a:r>
          </a:p>
        </p:txBody>
      </p:sp>
      <p:pic>
        <p:nvPicPr>
          <p:cNvPr id="5" name="Picture 6" descr="段链接（1）">
            <a:extLst>
              <a:ext uri="{FF2B5EF4-FFF2-40B4-BE49-F238E27FC236}">
                <a16:creationId xmlns:a16="http://schemas.microsoft.com/office/drawing/2014/main" xmlns="" id="{798A8A89-0FCC-4EE1-B408-61AB9E31216C}"/>
              </a:ext>
            </a:extLst>
          </p:cNvPr>
          <p:cNvPicPr>
            <a:picLocks noChangeAspect="1" noChangeArrowheads="1"/>
          </p:cNvPicPr>
          <p:nvPr/>
        </p:nvPicPr>
        <p:blipFill>
          <a:blip r:embed="rId2" cstate="print"/>
          <a:srcRect/>
          <a:stretch>
            <a:fillRect/>
          </a:stretch>
        </p:blipFill>
        <p:spPr bwMode="auto">
          <a:xfrm>
            <a:off x="323850" y="1773238"/>
            <a:ext cx="3038475" cy="1895475"/>
          </a:xfrm>
          <a:prstGeom prst="rect">
            <a:avLst/>
          </a:prstGeom>
          <a:noFill/>
          <a:ln w="9525">
            <a:noFill/>
            <a:miter lim="800000"/>
            <a:headEnd/>
            <a:tailEnd/>
          </a:ln>
        </p:spPr>
      </p:pic>
      <p:pic>
        <p:nvPicPr>
          <p:cNvPr id="6" name="Picture 7" descr="段链接（2）">
            <a:extLst>
              <a:ext uri="{FF2B5EF4-FFF2-40B4-BE49-F238E27FC236}">
                <a16:creationId xmlns:a16="http://schemas.microsoft.com/office/drawing/2014/main" xmlns="" id="{27925600-DA31-4A8E-A74C-174124F5BE96}"/>
              </a:ext>
            </a:extLst>
          </p:cNvPr>
          <p:cNvPicPr>
            <a:picLocks noChangeAspect="1" noChangeArrowheads="1"/>
          </p:cNvPicPr>
          <p:nvPr/>
        </p:nvPicPr>
        <p:blipFill>
          <a:blip r:embed="rId3" cstate="print"/>
          <a:srcRect/>
          <a:stretch>
            <a:fillRect/>
          </a:stretch>
        </p:blipFill>
        <p:spPr bwMode="auto">
          <a:xfrm>
            <a:off x="315216" y="3860800"/>
            <a:ext cx="3027800" cy="2659063"/>
          </a:xfrm>
          <a:prstGeom prst="rect">
            <a:avLst/>
          </a:prstGeom>
          <a:noFill/>
          <a:ln w="9525">
            <a:noFill/>
            <a:miter lim="800000"/>
            <a:headEnd/>
            <a:tailEnd/>
          </a:ln>
        </p:spPr>
      </p:pic>
      <p:pic>
        <p:nvPicPr>
          <p:cNvPr id="7" name="Picture 8" descr="共享段表">
            <a:extLst>
              <a:ext uri="{FF2B5EF4-FFF2-40B4-BE49-F238E27FC236}">
                <a16:creationId xmlns:a16="http://schemas.microsoft.com/office/drawing/2014/main" xmlns="" id="{CDB9CA72-0B2C-4505-8D90-A2AE6551D5FD}"/>
              </a:ext>
            </a:extLst>
          </p:cNvPr>
          <p:cNvPicPr>
            <a:picLocks noChangeAspect="1" noChangeArrowheads="1"/>
          </p:cNvPicPr>
          <p:nvPr/>
        </p:nvPicPr>
        <p:blipFill>
          <a:blip r:embed="rId4" cstate="print"/>
          <a:srcRect/>
          <a:stretch>
            <a:fillRect/>
          </a:stretch>
        </p:blipFill>
        <p:spPr bwMode="auto">
          <a:xfrm>
            <a:off x="3586033" y="1783204"/>
            <a:ext cx="5314950" cy="4736659"/>
          </a:xfrm>
          <a:prstGeom prst="rect">
            <a:avLst/>
          </a:prstGeom>
          <a:noFill/>
          <a:ln w="9525">
            <a:noFill/>
            <a:miter lim="800000"/>
            <a:headEnd/>
            <a:tailEnd/>
          </a:ln>
        </p:spPr>
      </p:pic>
    </p:spTree>
    <p:extLst>
      <p:ext uri="{BB962C8B-B14F-4D97-AF65-F5344CB8AC3E}">
        <p14:creationId xmlns:p14="http://schemas.microsoft.com/office/powerpoint/2010/main" val="226245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分段的共享与保护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cs"/>
            </a:endParaRPr>
          </a:p>
        </p:txBody>
      </p:sp>
      <p:sp>
        <p:nvSpPr>
          <p:cNvPr id="4" name="Text Box 2">
            <a:extLst>
              <a:ext uri="{FF2B5EF4-FFF2-40B4-BE49-F238E27FC236}">
                <a16:creationId xmlns:a16="http://schemas.microsoft.com/office/drawing/2014/main" xmlns="" id="{5B470F01-0DEF-4089-9DF9-54D59DCD9F8E}"/>
              </a:ext>
            </a:extLst>
          </p:cNvPr>
          <p:cNvSpPr txBox="1">
            <a:spLocks noChangeArrowheads="1"/>
          </p:cNvSpPr>
          <p:nvPr/>
        </p:nvSpPr>
        <p:spPr bwMode="auto">
          <a:xfrm>
            <a:off x="384175" y="863346"/>
            <a:ext cx="4116387" cy="519113"/>
          </a:xfrm>
          <a:prstGeom prst="rect">
            <a:avLst/>
          </a:prstGeom>
          <a:noFill/>
          <a:ln w="9525" algn="ctr">
            <a:noFill/>
            <a:miter lim="800000"/>
            <a:headEnd/>
            <a:tailEnd/>
          </a:ln>
        </p:spPr>
        <p:txBody>
          <a:bodyPr wrap="none">
            <a:spAutoFit/>
          </a:bodyPr>
          <a:lstStyle/>
          <a:p>
            <a:pPr algn="l"/>
            <a:r>
              <a:rPr lang="en-US" altLang="zh-CN" sz="2800" b="1" dirty="0">
                <a:solidFill>
                  <a:srgbClr val="FF0000"/>
                </a:solidFill>
                <a:latin typeface="仿宋" panose="02010609060101010101" pitchFamily="49" charset="-122"/>
                <a:ea typeface="仿宋" panose="02010609060101010101" pitchFamily="49" charset="-122"/>
              </a:rPr>
              <a:t>2. </a:t>
            </a:r>
            <a:r>
              <a:rPr lang="zh-CN" altLang="en-US" sz="2800" b="1" dirty="0">
                <a:solidFill>
                  <a:srgbClr val="FF0000"/>
                </a:solidFill>
                <a:latin typeface="仿宋" panose="02010609060101010101" pitchFamily="49" charset="-122"/>
                <a:ea typeface="仿宋" panose="02010609060101010101" pitchFamily="49" charset="-122"/>
              </a:rPr>
              <a:t>共享段的分配与回收 </a:t>
            </a:r>
          </a:p>
        </p:txBody>
      </p:sp>
      <p:sp>
        <p:nvSpPr>
          <p:cNvPr id="5" name="Rectangle 5">
            <a:extLst>
              <a:ext uri="{FF2B5EF4-FFF2-40B4-BE49-F238E27FC236}">
                <a16:creationId xmlns:a16="http://schemas.microsoft.com/office/drawing/2014/main" xmlns="" id="{00A125E8-E274-42BF-B96F-FC565203E29E}"/>
              </a:ext>
            </a:extLst>
          </p:cNvPr>
          <p:cNvSpPr txBox="1">
            <a:spLocks noChangeArrowheads="1"/>
          </p:cNvSpPr>
          <p:nvPr/>
        </p:nvSpPr>
        <p:spPr bwMode="auto">
          <a:xfrm>
            <a:off x="414693" y="170080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buFont typeface="Wingdings" pitchFamily="2" charset="2"/>
              <a:buChar char="l"/>
            </a:pPr>
            <a:r>
              <a:rPr kumimoji="0" lang="zh-CN" altLang="en-US" sz="2400" b="1" kern="0" dirty="0">
                <a:latin typeface="仿宋" panose="02010609060101010101" pitchFamily="49" charset="-122"/>
                <a:ea typeface="仿宋" panose="02010609060101010101" pitchFamily="49" charset="-122"/>
              </a:rPr>
              <a:t>分配</a:t>
            </a:r>
          </a:p>
          <a:p>
            <a:pPr lvl="1" eaLnBrk="1" hangingPunct="1">
              <a:lnSpc>
                <a:spcPct val="120000"/>
              </a:lnSpc>
            </a:pPr>
            <a:r>
              <a:rPr kumimoji="0" lang="zh-CN" altLang="en-US" sz="2400" b="1" kern="0" dirty="0">
                <a:latin typeface="仿宋" panose="02010609060101010101" pitchFamily="49" charset="-122"/>
                <a:ea typeface="仿宋" panose="02010609060101010101" pitchFamily="49" charset="-122"/>
              </a:rPr>
              <a:t>第一个请求的进程，由系统分配一物理块，调入共享段，填入进程自己段表，</a:t>
            </a:r>
            <a:r>
              <a:rPr kumimoji="0" lang="zh-CN" altLang="en-US" sz="2400" b="1" kern="0" dirty="0">
                <a:solidFill>
                  <a:srgbClr val="FF0000"/>
                </a:solidFill>
                <a:latin typeface="仿宋" panose="02010609060101010101" pitchFamily="49" charset="-122"/>
                <a:ea typeface="仿宋" panose="02010609060101010101" pitchFamily="49" charset="-122"/>
              </a:rPr>
              <a:t>同时在共享段表中增加一个表项，</a:t>
            </a:r>
            <a:r>
              <a:rPr kumimoji="0" lang="zh-CN" altLang="en-US" sz="2400" b="1" kern="0" dirty="0">
                <a:latin typeface="仿宋" panose="02010609060101010101" pitchFamily="49" charset="-122"/>
                <a:ea typeface="仿宋" panose="02010609060101010101" pitchFamily="49" charset="-122"/>
              </a:rPr>
              <a:t>设置相关表项信息，并置</a:t>
            </a:r>
            <a:r>
              <a:rPr kumimoji="0" lang="en-US" altLang="zh-CN" sz="2400" b="1" kern="0" dirty="0">
                <a:latin typeface="仿宋" panose="02010609060101010101" pitchFamily="49" charset="-122"/>
                <a:ea typeface="仿宋" panose="02010609060101010101" pitchFamily="49" charset="-122"/>
              </a:rPr>
              <a:t>count=1</a:t>
            </a:r>
          </a:p>
          <a:p>
            <a:pPr lvl="1" eaLnBrk="1" hangingPunct="1">
              <a:lnSpc>
                <a:spcPct val="120000"/>
              </a:lnSpc>
            </a:pPr>
            <a:r>
              <a:rPr kumimoji="0" lang="zh-CN" altLang="en-US" sz="2400" b="1" kern="0" dirty="0">
                <a:latin typeface="仿宋" panose="02010609060101010101" pitchFamily="49" charset="-122"/>
                <a:ea typeface="仿宋" panose="02010609060101010101" pitchFamily="49" charset="-122"/>
              </a:rPr>
              <a:t>以后的进程，在自己段表中增加一项，添入共享段信息；在共享段表项中做</a:t>
            </a:r>
            <a:r>
              <a:rPr kumimoji="0" lang="en-US" altLang="zh-CN" sz="2400" b="1" kern="0" dirty="0">
                <a:latin typeface="仿宋" panose="02010609060101010101" pitchFamily="49" charset="-122"/>
                <a:ea typeface="仿宋" panose="02010609060101010101" pitchFamily="49" charset="-122"/>
              </a:rPr>
              <a:t>count = count +1</a:t>
            </a:r>
            <a:r>
              <a:rPr kumimoji="0" lang="zh-CN" altLang="en-US" sz="2400" b="1" kern="0" dirty="0">
                <a:latin typeface="仿宋" panose="02010609060101010101" pitchFamily="49" charset="-122"/>
                <a:ea typeface="仿宋" panose="02010609060101010101" pitchFamily="49" charset="-122"/>
              </a:rPr>
              <a:t>，填写进程相关信息</a:t>
            </a:r>
          </a:p>
          <a:p>
            <a:pPr eaLnBrk="1" hangingPunct="1">
              <a:lnSpc>
                <a:spcPct val="120000"/>
              </a:lnSpc>
              <a:buFont typeface="Wingdings" pitchFamily="2" charset="2"/>
              <a:buChar char="l"/>
            </a:pPr>
            <a:r>
              <a:rPr kumimoji="0" lang="zh-CN" altLang="en-US" sz="2400" b="1" kern="0" dirty="0">
                <a:latin typeface="仿宋" panose="02010609060101010101" pitchFamily="49" charset="-122"/>
                <a:ea typeface="仿宋" panose="02010609060101010101" pitchFamily="49" charset="-122"/>
              </a:rPr>
              <a:t>回收</a:t>
            </a:r>
          </a:p>
          <a:p>
            <a:pPr lvl="1" eaLnBrk="1" hangingPunct="1">
              <a:lnSpc>
                <a:spcPct val="120000"/>
              </a:lnSpc>
            </a:pPr>
            <a:r>
              <a:rPr kumimoji="0" lang="zh-CN" altLang="en-US" sz="2400" b="1" kern="0" dirty="0">
                <a:latin typeface="仿宋" panose="02010609060101010101" pitchFamily="49" charset="-122"/>
                <a:ea typeface="仿宋" panose="02010609060101010101" pitchFamily="49" charset="-122"/>
              </a:rPr>
              <a:t>做</a:t>
            </a:r>
            <a:r>
              <a:rPr kumimoji="0" lang="en-US" altLang="zh-CN" sz="2400" b="1" kern="0" dirty="0">
                <a:latin typeface="仿宋" panose="02010609060101010101" pitchFamily="49" charset="-122"/>
                <a:ea typeface="仿宋" panose="02010609060101010101" pitchFamily="49" charset="-122"/>
              </a:rPr>
              <a:t>count = count –1 </a:t>
            </a:r>
          </a:p>
          <a:p>
            <a:pPr lvl="1" eaLnBrk="1" hangingPunct="1">
              <a:lnSpc>
                <a:spcPct val="120000"/>
              </a:lnSpc>
            </a:pPr>
            <a:r>
              <a:rPr kumimoji="0" lang="zh-CN" altLang="en-US" sz="2400" b="1" kern="0" dirty="0">
                <a:latin typeface="仿宋" panose="02010609060101010101" pitchFamily="49" charset="-122"/>
                <a:ea typeface="仿宋" panose="02010609060101010101" pitchFamily="49" charset="-122"/>
              </a:rPr>
              <a:t>如果</a:t>
            </a:r>
            <a:r>
              <a:rPr kumimoji="0" lang="en-US" altLang="zh-CN" sz="2400" b="1" kern="0" dirty="0">
                <a:latin typeface="仿宋" panose="02010609060101010101" pitchFamily="49" charset="-122"/>
                <a:ea typeface="仿宋" panose="02010609060101010101" pitchFamily="49" charset="-122"/>
              </a:rPr>
              <a:t>count = 0</a:t>
            </a:r>
            <a:r>
              <a:rPr kumimoji="0" lang="zh-CN" altLang="en-US" sz="2400" b="1" kern="0" dirty="0">
                <a:latin typeface="仿宋" panose="02010609060101010101" pitchFamily="49" charset="-122"/>
                <a:ea typeface="仿宋" panose="02010609060101010101" pitchFamily="49" charset="-122"/>
              </a:rPr>
              <a:t>，则将该共享段回收</a:t>
            </a:r>
          </a:p>
          <a:p>
            <a:pPr lvl="1" eaLnBrk="1" hangingPunct="1">
              <a:lnSpc>
                <a:spcPct val="120000"/>
              </a:lnSpc>
            </a:pPr>
            <a:endParaRPr kumimoji="0" lang="zh-CN" altLang="en-US" sz="2400" kern="0" dirty="0">
              <a:latin typeface="仿宋" panose="02010609060101010101" pitchFamily="49" charset="-122"/>
              <a:ea typeface="仿宋" panose="02010609060101010101" pitchFamily="49" charset="-122"/>
            </a:endParaRPr>
          </a:p>
          <a:p>
            <a:pPr eaLnBrk="1" hangingPunct="1">
              <a:lnSpc>
                <a:spcPct val="120000"/>
              </a:lnSpc>
            </a:pPr>
            <a:endParaRPr kumimoji="0" lang="en-US" altLang="zh-CN" sz="24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3927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 calcmode="lin" valueType="num">
                                      <p:cBhvr additive="base">
                                        <p:cTn id="2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分段的共享与保护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Text Box 2">
            <a:extLst>
              <a:ext uri="{FF2B5EF4-FFF2-40B4-BE49-F238E27FC236}">
                <a16:creationId xmlns:a16="http://schemas.microsoft.com/office/drawing/2014/main" xmlns="" id="{B196ED72-264B-494C-B9E9-E981074AFE7E}"/>
              </a:ext>
            </a:extLst>
          </p:cNvPr>
          <p:cNvSpPr txBox="1">
            <a:spLocks noChangeArrowheads="1"/>
          </p:cNvSpPr>
          <p:nvPr/>
        </p:nvSpPr>
        <p:spPr bwMode="auto">
          <a:xfrm>
            <a:off x="425450" y="1108224"/>
            <a:ext cx="2351926" cy="523220"/>
          </a:xfrm>
          <a:prstGeom prst="rect">
            <a:avLst/>
          </a:prstGeom>
          <a:noFill/>
          <a:ln w="9525" algn="ctr">
            <a:noFill/>
            <a:miter lim="800000"/>
            <a:headEnd/>
            <a:tailEnd/>
          </a:ln>
        </p:spPr>
        <p:txBody>
          <a:bodyPr wrap="none">
            <a:spAutoFit/>
          </a:bodyPr>
          <a:lstStyle/>
          <a:p>
            <a:pPr algn="l"/>
            <a:r>
              <a:rPr lang="en-US" altLang="zh-CN" sz="2800" b="1" dirty="0">
                <a:solidFill>
                  <a:srgbClr val="FF0000"/>
                </a:solidFill>
                <a:latin typeface="仿宋" panose="02010609060101010101" pitchFamily="49" charset="-122"/>
                <a:ea typeface="仿宋" panose="02010609060101010101" pitchFamily="49" charset="-122"/>
              </a:rPr>
              <a:t>3. </a:t>
            </a:r>
            <a:r>
              <a:rPr lang="zh-CN" altLang="en-US" sz="2800" b="1" dirty="0">
                <a:solidFill>
                  <a:srgbClr val="FF0000"/>
                </a:solidFill>
                <a:latin typeface="仿宋" panose="02010609060101010101" pitchFamily="49" charset="-122"/>
                <a:ea typeface="仿宋" panose="02010609060101010101" pitchFamily="49" charset="-122"/>
              </a:rPr>
              <a:t>分段保护 </a:t>
            </a:r>
          </a:p>
        </p:txBody>
      </p:sp>
      <p:sp>
        <p:nvSpPr>
          <p:cNvPr id="5" name="Rectangle 5">
            <a:extLst>
              <a:ext uri="{FF2B5EF4-FFF2-40B4-BE49-F238E27FC236}">
                <a16:creationId xmlns:a16="http://schemas.microsoft.com/office/drawing/2014/main" xmlns="" id="{0B805850-F739-4999-B652-B5FB617D1E88}"/>
              </a:ext>
            </a:extLst>
          </p:cNvPr>
          <p:cNvSpPr txBox="1">
            <a:spLocks noChangeArrowheads="1"/>
          </p:cNvSpPr>
          <p:nvPr/>
        </p:nvSpPr>
        <p:spPr bwMode="auto">
          <a:xfrm>
            <a:off x="457200" y="184482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2400" b="1" kern="0" dirty="0">
                <a:latin typeface="仿宋" panose="02010609060101010101" pitchFamily="49" charset="-122"/>
                <a:ea typeface="仿宋" panose="02010609060101010101" pitchFamily="49" charset="-122"/>
              </a:rPr>
              <a:t>越界检查</a:t>
            </a:r>
          </a:p>
          <a:p>
            <a:pPr lvl="1" eaLnBrk="1" hangingPunct="1">
              <a:lnSpc>
                <a:spcPct val="150000"/>
              </a:lnSpc>
            </a:pPr>
            <a:r>
              <a:rPr kumimoji="0" lang="zh-CN" altLang="en-US" sz="2400" b="1" kern="0" dirty="0">
                <a:latin typeface="仿宋" panose="02010609060101010101" pitchFamily="49" charset="-122"/>
                <a:ea typeface="仿宋" panose="02010609060101010101" pitchFamily="49" charset="-122"/>
              </a:rPr>
              <a:t>在进行存储访问时，要将逻辑地址的段号与段表长度进行比较，如果超出则发生越界中断信号；其次，将段内地址与段表中该段的长度进行比较，如果有效才进行转换，否则产生越界中断信号。</a:t>
            </a:r>
          </a:p>
          <a:p>
            <a:pPr eaLnBrk="1" hangingPunct="1">
              <a:lnSpc>
                <a:spcPct val="150000"/>
              </a:lnSpc>
            </a:pPr>
            <a:endParaRPr kumimoji="0" lang="en-US" altLang="zh-CN" sz="24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1783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a:t>
            </a:r>
            <a:r>
              <a:rPr kumimoji="0" lang="zh-CN" altLang="en-US" sz="36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的特征</a:t>
            </a:r>
            <a:endPar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7" name="Rectangle 6">
            <a:extLst>
              <a:ext uri="{FF2B5EF4-FFF2-40B4-BE49-F238E27FC236}">
                <a16:creationId xmlns:a16="http://schemas.microsoft.com/office/drawing/2014/main" xmlns="" id="{0E68D24B-EA6D-41D5-8D99-4814B168219B}"/>
              </a:ext>
            </a:extLst>
          </p:cNvPr>
          <p:cNvSpPr txBox="1">
            <a:spLocks noChangeArrowheads="1"/>
          </p:cNvSpPr>
          <p:nvPr/>
        </p:nvSpPr>
        <p:spPr bwMode="auto">
          <a:xfrm>
            <a:off x="539552" y="134076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indent="-457200" eaLnBrk="1" hangingPunct="1">
              <a:lnSpc>
                <a:spcPct val="150000"/>
              </a:lnSpc>
              <a:buFont typeface="+mj-lt"/>
              <a:buAutoNum type="arabicPeriod"/>
            </a:pPr>
            <a:r>
              <a:rPr kumimoji="0" lang="zh-CN" altLang="en-US" sz="2000" b="1" kern="0" dirty="0">
                <a:solidFill>
                  <a:srgbClr val="FF0000"/>
                </a:solidFill>
                <a:latin typeface="仿宋" panose="02010609060101010101" pitchFamily="49" charset="-122"/>
                <a:ea typeface="仿宋" panose="02010609060101010101" pitchFamily="49" charset="-122"/>
              </a:rPr>
              <a:t>离散性</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在内存分配时采用离散分配方式</a:t>
            </a:r>
          </a:p>
          <a:p>
            <a:pPr marL="457200" indent="-457200" eaLnBrk="1" hangingPunct="1">
              <a:lnSpc>
                <a:spcPct val="150000"/>
              </a:lnSpc>
              <a:buFont typeface="+mj-lt"/>
              <a:buAutoNum type="arabicPeriod"/>
            </a:pPr>
            <a:r>
              <a:rPr kumimoji="0" lang="zh-CN" altLang="en-US" sz="2000" b="1" kern="0" dirty="0">
                <a:solidFill>
                  <a:srgbClr val="FF0000"/>
                </a:solidFill>
                <a:latin typeface="仿宋" panose="02010609060101010101" pitchFamily="49" charset="-122"/>
                <a:ea typeface="仿宋" panose="02010609060101010101" pitchFamily="49" charset="-122"/>
              </a:rPr>
              <a:t>多次性</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一个作业被分成多次地调入内存运行</a:t>
            </a:r>
          </a:p>
          <a:p>
            <a:pPr marL="457200" indent="-457200" eaLnBrk="1" hangingPunct="1">
              <a:lnSpc>
                <a:spcPct val="150000"/>
              </a:lnSpc>
              <a:buFont typeface="+mj-lt"/>
              <a:buAutoNum type="arabicPeriod"/>
            </a:pPr>
            <a:r>
              <a:rPr kumimoji="0" lang="zh-CN" altLang="en-US" sz="2000" b="1" kern="0" dirty="0">
                <a:solidFill>
                  <a:srgbClr val="FF0000"/>
                </a:solidFill>
                <a:latin typeface="仿宋" panose="02010609060101010101" pitchFamily="49" charset="-122"/>
                <a:ea typeface="仿宋" panose="02010609060101010101" pitchFamily="49" charset="-122"/>
              </a:rPr>
              <a:t>对换性</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允许作业在运行过程中换进、换出</a:t>
            </a:r>
          </a:p>
          <a:p>
            <a:pPr marL="457200" indent="-457200" eaLnBrk="1" hangingPunct="1">
              <a:lnSpc>
                <a:spcPct val="150000"/>
              </a:lnSpc>
              <a:buFont typeface="+mj-lt"/>
              <a:buAutoNum type="arabicPeriod"/>
            </a:pPr>
            <a:r>
              <a:rPr kumimoji="0" lang="zh-CN" altLang="en-US" sz="2000" b="1" kern="0" dirty="0">
                <a:solidFill>
                  <a:srgbClr val="FF0000"/>
                </a:solidFill>
                <a:latin typeface="仿宋" panose="02010609060101010101" pitchFamily="49" charset="-122"/>
                <a:ea typeface="仿宋" panose="02010609060101010101" pitchFamily="49" charset="-122"/>
              </a:rPr>
              <a:t>虚拟性</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从逻辑上扩充内存容量，使用户可使用的内存空间大于实际物理内存。</a:t>
            </a:r>
          </a:p>
          <a:p>
            <a:pPr eaLnBrk="1" hangingPunct="1">
              <a:lnSpc>
                <a:spcPct val="150000"/>
              </a:lnSpc>
            </a:pPr>
            <a:endParaRPr kumimoji="0" lang="en-US" altLang="zh-CN" sz="2000" kern="0" dirty="0">
              <a:latin typeface="黑体" pitchFamily="2" charset="-122"/>
              <a:ea typeface="黑体" pitchFamily="2" charset="-122"/>
            </a:endParaRPr>
          </a:p>
        </p:txBody>
      </p:sp>
    </p:spTree>
    <p:extLst>
      <p:ext uri="{BB962C8B-B14F-4D97-AF65-F5344CB8AC3E}">
        <p14:creationId xmlns:p14="http://schemas.microsoft.com/office/powerpoint/2010/main" val="354906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分段的共享与保护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Text Box 2">
            <a:extLst>
              <a:ext uri="{FF2B5EF4-FFF2-40B4-BE49-F238E27FC236}">
                <a16:creationId xmlns:a16="http://schemas.microsoft.com/office/drawing/2014/main" xmlns="" id="{B196ED72-264B-494C-B9E9-E981074AFE7E}"/>
              </a:ext>
            </a:extLst>
          </p:cNvPr>
          <p:cNvSpPr txBox="1">
            <a:spLocks noChangeArrowheads="1"/>
          </p:cNvSpPr>
          <p:nvPr/>
        </p:nvSpPr>
        <p:spPr bwMode="auto">
          <a:xfrm>
            <a:off x="425450" y="1108224"/>
            <a:ext cx="2159566" cy="523220"/>
          </a:xfrm>
          <a:prstGeom prst="rect">
            <a:avLst/>
          </a:prstGeom>
          <a:noFill/>
          <a:ln w="9525" algn="ctr">
            <a:noFill/>
            <a:miter lim="800000"/>
            <a:headEnd/>
            <a:tailEnd/>
          </a:ln>
        </p:spPr>
        <p:txBody>
          <a:bodyPr wrap="none">
            <a:spAutoFit/>
          </a:bodyPr>
          <a:lstStyle/>
          <a:p>
            <a:pPr algn="l"/>
            <a:r>
              <a:rPr lang="en-US" altLang="zh-CN" sz="2800" b="1" dirty="0">
                <a:solidFill>
                  <a:srgbClr val="FF0000"/>
                </a:solidFill>
                <a:latin typeface="微软雅黑" panose="020B0503020204020204" pitchFamily="34" charset="-122"/>
                <a:ea typeface="微软雅黑" panose="020B0503020204020204" pitchFamily="34" charset="-122"/>
              </a:rPr>
              <a:t>3. </a:t>
            </a:r>
            <a:r>
              <a:rPr lang="zh-CN" altLang="en-US" sz="2800" b="1" dirty="0">
                <a:solidFill>
                  <a:srgbClr val="FF0000"/>
                </a:solidFill>
                <a:latin typeface="微软雅黑" panose="020B0503020204020204" pitchFamily="34" charset="-122"/>
                <a:ea typeface="微软雅黑" panose="020B0503020204020204" pitchFamily="34" charset="-122"/>
              </a:rPr>
              <a:t>分段保护 </a:t>
            </a:r>
          </a:p>
        </p:txBody>
      </p:sp>
      <p:sp>
        <p:nvSpPr>
          <p:cNvPr id="6" name="Rectangle 3">
            <a:extLst>
              <a:ext uri="{FF2B5EF4-FFF2-40B4-BE49-F238E27FC236}">
                <a16:creationId xmlns:a16="http://schemas.microsoft.com/office/drawing/2014/main" xmlns="" id="{9B89631B-5F45-49E7-988F-C35202B00FD7}"/>
              </a:ext>
            </a:extLst>
          </p:cNvPr>
          <p:cNvSpPr txBox="1">
            <a:spLocks noChangeArrowheads="1"/>
          </p:cNvSpPr>
          <p:nvPr/>
        </p:nvSpPr>
        <p:spPr bwMode="auto">
          <a:xfrm>
            <a:off x="539552" y="206084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2000" b="1" kern="0" dirty="0">
                <a:latin typeface="微软雅黑" panose="020B0503020204020204" pitchFamily="34" charset="-122"/>
                <a:ea typeface="微软雅黑" panose="020B0503020204020204" pitchFamily="34" charset="-122"/>
              </a:rPr>
              <a:t>存取控制检查：用于规定对该段的访问权限。通常的访问方式有：</a:t>
            </a:r>
          </a:p>
          <a:p>
            <a:pPr lvl="1" eaLnBrk="1" hangingPunct="1">
              <a:lnSpc>
                <a:spcPct val="150000"/>
              </a:lnSpc>
            </a:pPr>
            <a:r>
              <a:rPr kumimoji="0" lang="zh-CN" altLang="en-US" sz="2000" b="1" kern="0" dirty="0">
                <a:latin typeface="微软雅黑" panose="020B0503020204020204" pitchFamily="34" charset="-122"/>
                <a:ea typeface="微软雅黑" panose="020B0503020204020204" pitchFamily="34" charset="-122"/>
              </a:rPr>
              <a:t>读：允许用户对该段</a:t>
            </a:r>
            <a:r>
              <a:rPr kumimoji="0" lang="en-US" altLang="zh-CN" sz="2000" b="1" kern="0" dirty="0">
                <a:latin typeface="微软雅黑" panose="020B0503020204020204" pitchFamily="34" charset="-122"/>
                <a:ea typeface="微软雅黑" panose="020B0503020204020204" pitchFamily="34" charset="-122"/>
              </a:rPr>
              <a:t>/</a:t>
            </a:r>
            <a:r>
              <a:rPr kumimoji="0" lang="zh-CN" altLang="en-US" sz="2000" b="1" kern="0" dirty="0">
                <a:latin typeface="微软雅黑" panose="020B0503020204020204" pitchFamily="34" charset="-122"/>
                <a:ea typeface="微软雅黑" panose="020B0503020204020204" pitchFamily="34" charset="-122"/>
              </a:rPr>
              <a:t>页内任何信息或其副本进行读操作。</a:t>
            </a:r>
          </a:p>
          <a:p>
            <a:pPr lvl="1" eaLnBrk="1" hangingPunct="1">
              <a:lnSpc>
                <a:spcPct val="150000"/>
              </a:lnSpc>
            </a:pPr>
            <a:r>
              <a:rPr kumimoji="0" lang="zh-CN" altLang="en-US" sz="2000" b="1" kern="0" dirty="0">
                <a:latin typeface="微软雅黑" panose="020B0503020204020204" pitchFamily="34" charset="-122"/>
                <a:ea typeface="微软雅黑" panose="020B0503020204020204" pitchFamily="34" charset="-122"/>
              </a:rPr>
              <a:t>写：允许用户修改该段</a:t>
            </a:r>
            <a:r>
              <a:rPr kumimoji="0" lang="en-US" altLang="zh-CN" sz="2000" b="1" kern="0" dirty="0">
                <a:latin typeface="微软雅黑" panose="020B0503020204020204" pitchFamily="34" charset="-122"/>
                <a:ea typeface="微软雅黑" panose="020B0503020204020204" pitchFamily="34" charset="-122"/>
              </a:rPr>
              <a:t>/</a:t>
            </a:r>
            <a:r>
              <a:rPr kumimoji="0" lang="zh-CN" altLang="en-US" sz="2000" b="1" kern="0" dirty="0">
                <a:latin typeface="微软雅黑" panose="020B0503020204020204" pitchFamily="34" charset="-122"/>
                <a:ea typeface="微软雅黑" panose="020B0503020204020204" pitchFamily="34" charset="-122"/>
              </a:rPr>
              <a:t>页内任何信息直至撤消整个段</a:t>
            </a:r>
            <a:r>
              <a:rPr kumimoji="0" lang="en-US" altLang="zh-CN" sz="2000" b="1" kern="0" dirty="0">
                <a:latin typeface="微软雅黑" panose="020B0503020204020204" pitchFamily="34" charset="-122"/>
                <a:ea typeface="微软雅黑" panose="020B0503020204020204" pitchFamily="34" charset="-122"/>
              </a:rPr>
              <a:t>/</a:t>
            </a:r>
            <a:r>
              <a:rPr kumimoji="0" lang="zh-CN" altLang="en-US" sz="2000" b="1" kern="0" dirty="0">
                <a:latin typeface="微软雅黑" panose="020B0503020204020204" pitchFamily="34" charset="-122"/>
                <a:ea typeface="微软雅黑" panose="020B0503020204020204" pitchFamily="34" charset="-122"/>
              </a:rPr>
              <a:t>页。</a:t>
            </a:r>
          </a:p>
          <a:p>
            <a:pPr lvl="1" eaLnBrk="1" hangingPunct="1">
              <a:lnSpc>
                <a:spcPct val="150000"/>
              </a:lnSpc>
            </a:pPr>
            <a:r>
              <a:rPr kumimoji="0" lang="zh-CN" altLang="en-US" sz="2000" b="1" kern="0" dirty="0">
                <a:latin typeface="微软雅黑" panose="020B0503020204020204" pitchFamily="34" charset="-122"/>
                <a:ea typeface="微软雅黑" panose="020B0503020204020204" pitchFamily="34" charset="-122"/>
              </a:rPr>
              <a:t>执行：用户可以执行该段</a:t>
            </a:r>
            <a:r>
              <a:rPr kumimoji="0" lang="en-US" altLang="zh-CN" sz="2000" b="1" kern="0" dirty="0">
                <a:latin typeface="微软雅黑" panose="020B0503020204020204" pitchFamily="34" charset="-122"/>
                <a:ea typeface="微软雅黑" panose="020B0503020204020204" pitchFamily="34" charset="-122"/>
              </a:rPr>
              <a:t>/</a:t>
            </a:r>
            <a:r>
              <a:rPr kumimoji="0" lang="zh-CN" altLang="en-US" sz="2000" b="1" kern="0" dirty="0">
                <a:latin typeface="微软雅黑" panose="020B0503020204020204" pitchFamily="34" charset="-122"/>
                <a:ea typeface="微软雅黑" panose="020B0503020204020204" pitchFamily="34" charset="-122"/>
              </a:rPr>
              <a:t>页程序，数据段</a:t>
            </a:r>
            <a:r>
              <a:rPr kumimoji="0" lang="en-US" altLang="zh-CN" sz="2000" b="1" kern="0" dirty="0">
                <a:latin typeface="微软雅黑" panose="020B0503020204020204" pitchFamily="34" charset="-122"/>
                <a:ea typeface="微软雅黑" panose="020B0503020204020204" pitchFamily="34" charset="-122"/>
              </a:rPr>
              <a:t>/</a:t>
            </a:r>
            <a:r>
              <a:rPr kumimoji="0" lang="zh-CN" altLang="en-US" sz="2000" b="1" kern="0" dirty="0">
                <a:latin typeface="微软雅黑" panose="020B0503020204020204" pitchFamily="34" charset="-122"/>
                <a:ea typeface="微软雅黑" panose="020B0503020204020204" pitchFamily="34" charset="-122"/>
              </a:rPr>
              <a:t>页除外。</a:t>
            </a:r>
          </a:p>
          <a:p>
            <a:pPr lvl="1" eaLnBrk="1" hangingPunct="1">
              <a:lnSpc>
                <a:spcPct val="150000"/>
              </a:lnSpc>
            </a:pPr>
            <a:r>
              <a:rPr kumimoji="0" lang="zh-CN" altLang="en-US" sz="2000" b="1" kern="0" dirty="0">
                <a:latin typeface="微软雅黑" panose="020B0503020204020204" pitchFamily="34" charset="-122"/>
                <a:ea typeface="微软雅黑" panose="020B0503020204020204" pitchFamily="34" charset="-122"/>
              </a:rPr>
              <a:t>增加：用户可在段</a:t>
            </a:r>
            <a:r>
              <a:rPr kumimoji="0" lang="en-US" altLang="zh-CN" sz="2000" b="1" kern="0" dirty="0">
                <a:latin typeface="微软雅黑" panose="020B0503020204020204" pitchFamily="34" charset="-122"/>
                <a:ea typeface="微软雅黑" panose="020B0503020204020204" pitchFamily="34" charset="-122"/>
              </a:rPr>
              <a:t>/</a:t>
            </a:r>
            <a:r>
              <a:rPr kumimoji="0" lang="zh-CN" altLang="en-US" sz="2000" b="1" kern="0" dirty="0">
                <a:latin typeface="微软雅黑" panose="020B0503020204020204" pitchFamily="34" charset="-122"/>
                <a:ea typeface="微软雅黑" panose="020B0503020204020204" pitchFamily="34" charset="-122"/>
              </a:rPr>
              <a:t>页的末尾添加信息，但不允许修改已存在于段</a:t>
            </a:r>
            <a:r>
              <a:rPr kumimoji="0" lang="en-US" altLang="zh-CN" sz="2000" b="1" kern="0" dirty="0">
                <a:latin typeface="微软雅黑" panose="020B0503020204020204" pitchFamily="34" charset="-122"/>
                <a:ea typeface="微软雅黑" panose="020B0503020204020204" pitchFamily="34" charset="-122"/>
              </a:rPr>
              <a:t>/</a:t>
            </a:r>
            <a:r>
              <a:rPr kumimoji="0" lang="zh-CN" altLang="en-US" sz="2000" b="1" kern="0" dirty="0">
                <a:latin typeface="微软雅黑" panose="020B0503020204020204" pitchFamily="34" charset="-122"/>
                <a:ea typeface="微软雅黑" panose="020B0503020204020204" pitchFamily="34" charset="-122"/>
              </a:rPr>
              <a:t>页中的信息。</a:t>
            </a:r>
          </a:p>
          <a:p>
            <a:pPr lvl="1" eaLnBrk="1" hangingPunct="1">
              <a:lnSpc>
                <a:spcPct val="150000"/>
              </a:lnSpc>
            </a:pPr>
            <a:endParaRPr kumimoji="0" lang="en-US" altLang="zh-CN" sz="2000" kern="0" dirty="0">
              <a:solidFill>
                <a:srgbClr val="FFFFFF"/>
              </a:solidFill>
              <a:latin typeface="黑体" pitchFamily="2" charset="-122"/>
              <a:ea typeface="黑体" pitchFamily="2" charset="-122"/>
            </a:endParaRPr>
          </a:p>
        </p:txBody>
      </p:sp>
    </p:spTree>
    <p:extLst>
      <p:ext uri="{BB962C8B-B14F-4D97-AF65-F5344CB8AC3E}">
        <p14:creationId xmlns:p14="http://schemas.microsoft.com/office/powerpoint/2010/main" val="186763338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分段的共享与保护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Text Box 2">
            <a:extLst>
              <a:ext uri="{FF2B5EF4-FFF2-40B4-BE49-F238E27FC236}">
                <a16:creationId xmlns:a16="http://schemas.microsoft.com/office/drawing/2014/main" xmlns="" id="{B196ED72-264B-494C-B9E9-E981074AFE7E}"/>
              </a:ext>
            </a:extLst>
          </p:cNvPr>
          <p:cNvSpPr txBox="1">
            <a:spLocks noChangeArrowheads="1"/>
          </p:cNvSpPr>
          <p:nvPr/>
        </p:nvSpPr>
        <p:spPr bwMode="auto">
          <a:xfrm>
            <a:off x="425450" y="1108224"/>
            <a:ext cx="2159566" cy="523220"/>
          </a:xfrm>
          <a:prstGeom prst="rect">
            <a:avLst/>
          </a:prstGeom>
          <a:noFill/>
          <a:ln w="9525" algn="ctr">
            <a:noFill/>
            <a:miter lim="800000"/>
            <a:headEnd/>
            <a:tailEnd/>
          </a:ln>
        </p:spPr>
        <p:txBody>
          <a:bodyPr wrap="none">
            <a:spAutoFit/>
          </a:bodyPr>
          <a:lstStyle/>
          <a:p>
            <a:pPr algn="l"/>
            <a:r>
              <a:rPr lang="en-US" altLang="zh-CN" sz="2800" b="1" dirty="0">
                <a:solidFill>
                  <a:srgbClr val="FF0000"/>
                </a:solidFill>
                <a:latin typeface="微软雅黑" panose="020B0503020204020204" pitchFamily="34" charset="-122"/>
                <a:ea typeface="微软雅黑" panose="020B0503020204020204" pitchFamily="34" charset="-122"/>
              </a:rPr>
              <a:t>3. </a:t>
            </a:r>
            <a:r>
              <a:rPr lang="zh-CN" altLang="en-US" sz="2800" b="1" dirty="0">
                <a:solidFill>
                  <a:srgbClr val="FF0000"/>
                </a:solidFill>
                <a:latin typeface="微软雅黑" panose="020B0503020204020204" pitchFamily="34" charset="-122"/>
                <a:ea typeface="微软雅黑" panose="020B0503020204020204" pitchFamily="34" charset="-122"/>
              </a:rPr>
              <a:t>分段保护 </a:t>
            </a:r>
          </a:p>
        </p:txBody>
      </p:sp>
      <p:sp>
        <p:nvSpPr>
          <p:cNvPr id="7" name="Rectangle 3">
            <a:extLst>
              <a:ext uri="{FF2B5EF4-FFF2-40B4-BE49-F238E27FC236}">
                <a16:creationId xmlns:a16="http://schemas.microsoft.com/office/drawing/2014/main" xmlns="" id="{08CE5B8B-2ED5-4328-8231-DA4D1E7C79C9}"/>
              </a:ext>
            </a:extLst>
          </p:cNvPr>
          <p:cNvSpPr txBox="1">
            <a:spLocks noChangeArrowheads="1"/>
          </p:cNvSpPr>
          <p:nvPr/>
        </p:nvSpPr>
        <p:spPr bwMode="auto">
          <a:xfrm>
            <a:off x="539552" y="190250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1800" b="1" kern="0" dirty="0">
                <a:latin typeface="微软雅黑" panose="020B0503020204020204" pitchFamily="34" charset="-122"/>
                <a:ea typeface="微软雅黑" panose="020B0503020204020204" pitchFamily="34" charset="-122"/>
              </a:rPr>
              <a:t>环保护检查</a:t>
            </a:r>
          </a:p>
          <a:p>
            <a:pPr lvl="1" eaLnBrk="1" hangingPunct="1">
              <a:lnSpc>
                <a:spcPct val="150000"/>
              </a:lnSpc>
            </a:pPr>
            <a:r>
              <a:rPr kumimoji="0" lang="zh-CN" altLang="en-US" sz="1800" b="1" kern="0" dirty="0">
                <a:latin typeface="微软雅黑" panose="020B0503020204020204" pitchFamily="34" charset="-122"/>
                <a:ea typeface="微软雅黑" panose="020B0503020204020204" pitchFamily="34" charset="-122"/>
              </a:rPr>
              <a:t>是一种功能较完善的保护机制。</a:t>
            </a:r>
          </a:p>
          <a:p>
            <a:pPr lvl="1" eaLnBrk="1" hangingPunct="1">
              <a:lnSpc>
                <a:spcPct val="150000"/>
              </a:lnSpc>
            </a:pPr>
            <a:r>
              <a:rPr kumimoji="0" lang="zh-CN" altLang="en-US" sz="1800" b="1" kern="0" dirty="0">
                <a:latin typeface="微软雅黑" panose="020B0503020204020204" pitchFamily="34" charset="-122"/>
                <a:ea typeface="微软雅黑" panose="020B0503020204020204" pitchFamily="34" charset="-122"/>
              </a:rPr>
              <a:t>思想：将所有的程序分成不同的级别，分别放置在不同的环上。内环（编号小，在内侧）的程序具有高优先权，外环的程序优先权低。</a:t>
            </a:r>
          </a:p>
          <a:p>
            <a:pPr lvl="1" eaLnBrk="1" hangingPunct="1">
              <a:lnSpc>
                <a:spcPct val="150000"/>
              </a:lnSpc>
            </a:pPr>
            <a:r>
              <a:rPr kumimoji="0" lang="zh-CN" altLang="en-US" sz="1800" b="1" kern="0" dirty="0">
                <a:latin typeface="微软雅黑" panose="020B0503020204020204" pitchFamily="34" charset="-122"/>
                <a:ea typeface="微软雅黑" panose="020B0503020204020204" pitchFamily="34" charset="-122"/>
              </a:rPr>
              <a:t>操作系统核心安排在</a:t>
            </a:r>
            <a:r>
              <a:rPr kumimoji="0" lang="en-US" altLang="zh-CN" sz="1800" b="1" kern="0" dirty="0">
                <a:latin typeface="微软雅黑" panose="020B0503020204020204" pitchFamily="34" charset="-122"/>
                <a:ea typeface="微软雅黑" panose="020B0503020204020204" pitchFamily="34" charset="-122"/>
              </a:rPr>
              <a:t>0</a:t>
            </a:r>
            <a:r>
              <a:rPr kumimoji="0" lang="zh-CN" altLang="en-US" sz="1800" b="1" kern="0" dirty="0">
                <a:latin typeface="微软雅黑" panose="020B0503020204020204" pitchFamily="34" charset="-122"/>
                <a:ea typeface="微软雅黑" panose="020B0503020204020204" pitchFamily="34" charset="-122"/>
              </a:rPr>
              <a:t>环内；重要程序和操作系统服务安排在中间环；一般应用程序安排在外环。</a:t>
            </a:r>
          </a:p>
          <a:p>
            <a:pPr lvl="1" eaLnBrk="1" hangingPunct="1">
              <a:lnSpc>
                <a:spcPct val="150000"/>
              </a:lnSpc>
            </a:pPr>
            <a:r>
              <a:rPr kumimoji="0" lang="zh-CN" altLang="en-US" sz="1800" b="1" kern="0" dirty="0">
                <a:latin typeface="微软雅黑" panose="020B0503020204020204" pitchFamily="34" charset="-122"/>
                <a:ea typeface="微软雅黑" panose="020B0503020204020204" pitchFamily="34" charset="-122"/>
              </a:rPr>
              <a:t>一个程序可以直接访问在相同环或低优先级环（比自身相对靠外的环）上的数据</a:t>
            </a:r>
          </a:p>
          <a:p>
            <a:pPr lvl="1" eaLnBrk="1" hangingPunct="1">
              <a:lnSpc>
                <a:spcPct val="150000"/>
              </a:lnSpc>
            </a:pPr>
            <a:r>
              <a:rPr kumimoji="0" lang="zh-CN" altLang="en-US" sz="1800" b="1" kern="0" dirty="0">
                <a:latin typeface="微软雅黑" panose="020B0503020204020204" pitchFamily="34" charset="-122"/>
                <a:ea typeface="微软雅黑" panose="020B0503020204020204" pitchFamily="34" charset="-122"/>
              </a:rPr>
              <a:t>一个程序访问高优先级（比自己靠内的环）时，通过系统调用方式实现</a:t>
            </a:r>
          </a:p>
          <a:p>
            <a:pPr lvl="1" eaLnBrk="1" hangingPunct="1">
              <a:lnSpc>
                <a:spcPct val="150000"/>
              </a:lnSpc>
            </a:pPr>
            <a:endParaRPr kumimoji="0" lang="zh-CN" altLang="en-US" sz="1800" kern="0" dirty="0">
              <a:latin typeface="黑体" pitchFamily="2" charset="-122"/>
              <a:ea typeface="黑体" pitchFamily="2" charset="-122"/>
            </a:endParaRPr>
          </a:p>
          <a:p>
            <a:pPr lvl="1" eaLnBrk="1" hangingPunct="1">
              <a:lnSpc>
                <a:spcPct val="150000"/>
              </a:lnSpc>
            </a:pPr>
            <a:endParaRPr kumimoji="0" lang="en-US" altLang="zh-CN" sz="1800" kern="0" dirty="0">
              <a:solidFill>
                <a:srgbClr val="FFFFFF"/>
              </a:solidFill>
              <a:latin typeface="黑体" pitchFamily="2" charset="-122"/>
              <a:ea typeface="黑体" pitchFamily="2" charset="-122"/>
            </a:endParaRPr>
          </a:p>
        </p:txBody>
      </p:sp>
    </p:spTree>
    <p:extLst>
      <p:ext uri="{BB962C8B-B14F-4D97-AF65-F5344CB8AC3E}">
        <p14:creationId xmlns:p14="http://schemas.microsoft.com/office/powerpoint/2010/main" val="289395298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60641"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分段的共享与保护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Oval 5">
            <a:extLst>
              <a:ext uri="{FF2B5EF4-FFF2-40B4-BE49-F238E27FC236}">
                <a16:creationId xmlns:a16="http://schemas.microsoft.com/office/drawing/2014/main" xmlns="" id="{0669FBD2-74B3-442F-88D6-AE61E6769EAA}"/>
              </a:ext>
            </a:extLst>
          </p:cNvPr>
          <p:cNvSpPr>
            <a:spLocks noChangeArrowheads="1"/>
          </p:cNvSpPr>
          <p:nvPr/>
        </p:nvSpPr>
        <p:spPr bwMode="auto">
          <a:xfrm>
            <a:off x="0" y="871538"/>
            <a:ext cx="4419600" cy="4267200"/>
          </a:xfrm>
          <a:prstGeom prst="ellipse">
            <a:avLst/>
          </a:prstGeom>
          <a:solidFill>
            <a:srgbClr val="BBE0E3"/>
          </a:solidFill>
          <a:ln w="9525">
            <a:solidFill>
              <a:srgbClr val="000000"/>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 name="Oval 6">
            <a:extLst>
              <a:ext uri="{FF2B5EF4-FFF2-40B4-BE49-F238E27FC236}">
                <a16:creationId xmlns:a16="http://schemas.microsoft.com/office/drawing/2014/main" xmlns="" id="{D7893E01-5D2C-43E5-AD17-7317636E2F70}"/>
              </a:ext>
            </a:extLst>
          </p:cNvPr>
          <p:cNvSpPr>
            <a:spLocks noChangeArrowheads="1"/>
          </p:cNvSpPr>
          <p:nvPr/>
        </p:nvSpPr>
        <p:spPr bwMode="auto">
          <a:xfrm>
            <a:off x="4572000" y="871538"/>
            <a:ext cx="4419600" cy="4267200"/>
          </a:xfrm>
          <a:prstGeom prst="ellipse">
            <a:avLst/>
          </a:prstGeom>
          <a:solidFill>
            <a:srgbClr val="BBE0E3"/>
          </a:solidFill>
          <a:ln w="9525">
            <a:solidFill>
              <a:srgbClr val="000000"/>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 name="Oval 7">
            <a:extLst>
              <a:ext uri="{FF2B5EF4-FFF2-40B4-BE49-F238E27FC236}">
                <a16:creationId xmlns:a16="http://schemas.microsoft.com/office/drawing/2014/main" xmlns="" id="{F788A1A0-EBA0-48B6-B2B2-F179D46E067F}"/>
              </a:ext>
            </a:extLst>
          </p:cNvPr>
          <p:cNvSpPr>
            <a:spLocks noChangeArrowheads="1"/>
          </p:cNvSpPr>
          <p:nvPr/>
        </p:nvSpPr>
        <p:spPr bwMode="auto">
          <a:xfrm>
            <a:off x="685800" y="1557338"/>
            <a:ext cx="3048000" cy="2895600"/>
          </a:xfrm>
          <a:prstGeom prst="ellipse">
            <a:avLst/>
          </a:prstGeom>
          <a:solidFill>
            <a:srgbClr val="BBE0E3"/>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rPr>
              <a:t>                     </a:t>
            </a:r>
            <a:r>
              <a:rPr kumimoji="0" lang="zh-CN" altLang="en-US" sz="1800" b="0" i="0" u="none" strike="noStrike" kern="0" cap="none" spc="0" normalizeH="0" baseline="0" noProof="0" dirty="0">
                <a:ln>
                  <a:noFill/>
                </a:ln>
                <a:solidFill>
                  <a:srgbClr val="000000"/>
                </a:solidFill>
                <a:effectLst/>
                <a:uLnTx/>
                <a:uFillTx/>
              </a:rPr>
              <a:t>调用</a:t>
            </a: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                      返回</a:t>
            </a:r>
            <a:endParaRPr kumimoji="0" lang="zh-CN" altLang="en-US" sz="1800" b="1" i="0" u="none" strike="noStrike" kern="0" cap="none" spc="0" normalizeH="0" baseline="0" noProof="0" dirty="0">
              <a:ln>
                <a:noFill/>
              </a:ln>
              <a:solidFill>
                <a:srgbClr val="000000"/>
              </a:solidFill>
              <a:effectLst/>
              <a:uLnTx/>
              <a:uFillTx/>
            </a:endParaRPr>
          </a:p>
        </p:txBody>
      </p:sp>
      <p:sp>
        <p:nvSpPr>
          <p:cNvPr id="7" name="Oval 8">
            <a:extLst>
              <a:ext uri="{FF2B5EF4-FFF2-40B4-BE49-F238E27FC236}">
                <a16:creationId xmlns:a16="http://schemas.microsoft.com/office/drawing/2014/main" xmlns="" id="{A5EE9306-68E7-41C8-B47F-61E77CC584CA}"/>
              </a:ext>
            </a:extLst>
          </p:cNvPr>
          <p:cNvSpPr>
            <a:spLocks noChangeArrowheads="1"/>
          </p:cNvSpPr>
          <p:nvPr/>
        </p:nvSpPr>
        <p:spPr bwMode="auto">
          <a:xfrm>
            <a:off x="1600200" y="2319338"/>
            <a:ext cx="1066800" cy="990600"/>
          </a:xfrm>
          <a:prstGeom prst="ellipse">
            <a:avLst/>
          </a:prstGeom>
          <a:solidFill>
            <a:srgbClr val="BBE0E3"/>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调用 返回</a:t>
            </a:r>
          </a:p>
        </p:txBody>
      </p:sp>
      <p:sp>
        <p:nvSpPr>
          <p:cNvPr id="8" name="Rectangle 9">
            <a:extLst>
              <a:ext uri="{FF2B5EF4-FFF2-40B4-BE49-F238E27FC236}">
                <a16:creationId xmlns:a16="http://schemas.microsoft.com/office/drawing/2014/main" xmlns="" id="{32C21F3C-858E-477A-841D-8080E75092A8}"/>
              </a:ext>
            </a:extLst>
          </p:cNvPr>
          <p:cNvSpPr>
            <a:spLocks noChangeArrowheads="1"/>
          </p:cNvSpPr>
          <p:nvPr/>
        </p:nvSpPr>
        <p:spPr bwMode="auto">
          <a:xfrm>
            <a:off x="1905000" y="3614738"/>
            <a:ext cx="457200" cy="76200"/>
          </a:xfrm>
          <a:prstGeom prst="rect">
            <a:avLst/>
          </a:prstGeom>
          <a:solidFill>
            <a:srgbClr val="BBE0E3"/>
          </a:solidFill>
          <a:ln w="9525">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9" name="Rectangle 10">
            <a:extLst>
              <a:ext uri="{FF2B5EF4-FFF2-40B4-BE49-F238E27FC236}">
                <a16:creationId xmlns:a16="http://schemas.microsoft.com/office/drawing/2014/main" xmlns="" id="{E233185B-0444-4FBE-BE33-718CF2EBED72}"/>
              </a:ext>
            </a:extLst>
          </p:cNvPr>
          <p:cNvSpPr>
            <a:spLocks noChangeArrowheads="1"/>
          </p:cNvSpPr>
          <p:nvPr/>
        </p:nvSpPr>
        <p:spPr bwMode="auto">
          <a:xfrm>
            <a:off x="1905000" y="3843338"/>
            <a:ext cx="457200" cy="76200"/>
          </a:xfrm>
          <a:prstGeom prst="rect">
            <a:avLst/>
          </a:prstGeom>
          <a:solidFill>
            <a:srgbClr val="BBE0E3"/>
          </a:solidFill>
          <a:ln w="9525">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0" name="Rectangle 11">
            <a:extLst>
              <a:ext uri="{FF2B5EF4-FFF2-40B4-BE49-F238E27FC236}">
                <a16:creationId xmlns:a16="http://schemas.microsoft.com/office/drawing/2014/main" xmlns="" id="{A80A7121-E821-4AB9-B4DF-33CEF0DFA25E}"/>
              </a:ext>
            </a:extLst>
          </p:cNvPr>
          <p:cNvSpPr>
            <a:spLocks noChangeArrowheads="1"/>
          </p:cNvSpPr>
          <p:nvPr/>
        </p:nvSpPr>
        <p:spPr bwMode="auto">
          <a:xfrm>
            <a:off x="1905000" y="4071938"/>
            <a:ext cx="457200" cy="76200"/>
          </a:xfrm>
          <a:prstGeom prst="rect">
            <a:avLst/>
          </a:prstGeom>
          <a:solidFill>
            <a:srgbClr val="BBE0E3"/>
          </a:solidFill>
          <a:ln w="9525">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2" name="Oval 12">
            <a:extLst>
              <a:ext uri="{FF2B5EF4-FFF2-40B4-BE49-F238E27FC236}">
                <a16:creationId xmlns:a16="http://schemas.microsoft.com/office/drawing/2014/main" xmlns="" id="{516F32D0-5405-4A3E-9A39-2E1D5B06ABFA}"/>
              </a:ext>
            </a:extLst>
          </p:cNvPr>
          <p:cNvSpPr>
            <a:spLocks noChangeArrowheads="1"/>
          </p:cNvSpPr>
          <p:nvPr/>
        </p:nvSpPr>
        <p:spPr bwMode="auto">
          <a:xfrm>
            <a:off x="2057400" y="3081338"/>
            <a:ext cx="76200" cy="76200"/>
          </a:xfrm>
          <a:prstGeom prst="ellipse">
            <a:avLst/>
          </a:prstGeom>
          <a:solidFill>
            <a:srgbClr val="BBE0E3"/>
          </a:solidFill>
          <a:ln w="9525">
            <a:solidFill>
              <a:srgbClr val="000000"/>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3" name="Line 13">
            <a:extLst>
              <a:ext uri="{FF2B5EF4-FFF2-40B4-BE49-F238E27FC236}">
                <a16:creationId xmlns:a16="http://schemas.microsoft.com/office/drawing/2014/main" xmlns="" id="{88546112-AF86-4D87-8CD6-58EA7A0E98D7}"/>
              </a:ext>
            </a:extLst>
          </p:cNvPr>
          <p:cNvSpPr>
            <a:spLocks noChangeShapeType="1"/>
          </p:cNvSpPr>
          <p:nvPr/>
        </p:nvSpPr>
        <p:spPr bwMode="auto">
          <a:xfrm flipV="1">
            <a:off x="1981200" y="3157538"/>
            <a:ext cx="76200" cy="457200"/>
          </a:xfrm>
          <a:prstGeom prst="line">
            <a:avLst/>
          </a:prstGeom>
          <a:noFill/>
          <a:ln w="9525">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4" name="Line 14">
            <a:extLst>
              <a:ext uri="{FF2B5EF4-FFF2-40B4-BE49-F238E27FC236}">
                <a16:creationId xmlns:a16="http://schemas.microsoft.com/office/drawing/2014/main" xmlns="" id="{7250F56C-53A3-49DC-A1D4-0EEDD02A00D1}"/>
              </a:ext>
            </a:extLst>
          </p:cNvPr>
          <p:cNvSpPr>
            <a:spLocks noChangeShapeType="1"/>
          </p:cNvSpPr>
          <p:nvPr/>
        </p:nvSpPr>
        <p:spPr bwMode="auto">
          <a:xfrm>
            <a:off x="2133600" y="3157538"/>
            <a:ext cx="152400" cy="457200"/>
          </a:xfrm>
          <a:prstGeom prst="line">
            <a:avLst/>
          </a:prstGeom>
          <a:noFill/>
          <a:ln w="9525">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5" name="Oval 15">
            <a:extLst>
              <a:ext uri="{FF2B5EF4-FFF2-40B4-BE49-F238E27FC236}">
                <a16:creationId xmlns:a16="http://schemas.microsoft.com/office/drawing/2014/main" xmlns="" id="{449E461B-F7DB-48AE-965C-AB0493ED0915}"/>
              </a:ext>
            </a:extLst>
          </p:cNvPr>
          <p:cNvSpPr>
            <a:spLocks noChangeArrowheads="1"/>
          </p:cNvSpPr>
          <p:nvPr/>
        </p:nvSpPr>
        <p:spPr bwMode="auto">
          <a:xfrm>
            <a:off x="3124200" y="3690938"/>
            <a:ext cx="152400" cy="152400"/>
          </a:xfrm>
          <a:prstGeom prst="ellipse">
            <a:avLst/>
          </a:prstGeom>
          <a:solidFill>
            <a:srgbClr val="BBE0E3"/>
          </a:solidFill>
          <a:ln w="9525">
            <a:solidFill>
              <a:srgbClr val="000000"/>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6" name="Line 16">
            <a:extLst>
              <a:ext uri="{FF2B5EF4-FFF2-40B4-BE49-F238E27FC236}">
                <a16:creationId xmlns:a16="http://schemas.microsoft.com/office/drawing/2014/main" xmlns="" id="{1B25AF94-B19A-4D69-A65F-4D7E8EE192B6}"/>
              </a:ext>
            </a:extLst>
          </p:cNvPr>
          <p:cNvSpPr>
            <a:spLocks noChangeShapeType="1"/>
          </p:cNvSpPr>
          <p:nvPr/>
        </p:nvSpPr>
        <p:spPr bwMode="auto">
          <a:xfrm>
            <a:off x="2667000" y="3690938"/>
            <a:ext cx="381000" cy="0"/>
          </a:xfrm>
          <a:prstGeom prst="line">
            <a:avLst/>
          </a:prstGeom>
          <a:noFill/>
          <a:ln w="9525">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8" name="Line 17">
            <a:extLst>
              <a:ext uri="{FF2B5EF4-FFF2-40B4-BE49-F238E27FC236}">
                <a16:creationId xmlns:a16="http://schemas.microsoft.com/office/drawing/2014/main" xmlns="" id="{777E78C3-6B06-4930-B93E-42DCEE8F7E54}"/>
              </a:ext>
            </a:extLst>
          </p:cNvPr>
          <p:cNvSpPr>
            <a:spLocks noChangeShapeType="1"/>
          </p:cNvSpPr>
          <p:nvPr/>
        </p:nvSpPr>
        <p:spPr bwMode="auto">
          <a:xfrm flipH="1">
            <a:off x="2667000" y="3843338"/>
            <a:ext cx="457200" cy="0"/>
          </a:xfrm>
          <a:prstGeom prst="line">
            <a:avLst/>
          </a:prstGeom>
          <a:noFill/>
          <a:ln w="9525">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9" name="Text Box 18">
            <a:extLst>
              <a:ext uri="{FF2B5EF4-FFF2-40B4-BE49-F238E27FC236}">
                <a16:creationId xmlns:a16="http://schemas.microsoft.com/office/drawing/2014/main" xmlns="" id="{F7E67C2E-0DFD-4A2A-91B6-6E1636BCEFF2}"/>
              </a:ext>
            </a:extLst>
          </p:cNvPr>
          <p:cNvSpPr txBox="1">
            <a:spLocks noChangeArrowheads="1"/>
          </p:cNvSpPr>
          <p:nvPr/>
        </p:nvSpPr>
        <p:spPr bwMode="auto">
          <a:xfrm>
            <a:off x="1905000" y="2319338"/>
            <a:ext cx="609600" cy="366712"/>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环</a:t>
            </a:r>
            <a:r>
              <a:rPr kumimoji="0" lang="en-US" altLang="zh-CN" sz="1800" b="0" i="0" u="none" strike="noStrike" kern="0" cap="none" spc="0" normalizeH="0" baseline="0" noProof="0">
                <a:ln>
                  <a:noFill/>
                </a:ln>
                <a:solidFill>
                  <a:srgbClr val="000000"/>
                </a:solidFill>
                <a:effectLst/>
                <a:uLnTx/>
                <a:uFillTx/>
              </a:rPr>
              <a:t>0</a:t>
            </a:r>
          </a:p>
        </p:txBody>
      </p:sp>
      <p:sp>
        <p:nvSpPr>
          <p:cNvPr id="20" name="Text Box 19">
            <a:extLst>
              <a:ext uri="{FF2B5EF4-FFF2-40B4-BE49-F238E27FC236}">
                <a16:creationId xmlns:a16="http://schemas.microsoft.com/office/drawing/2014/main" xmlns="" id="{B6875AA4-87D3-4FD1-87C8-976B8DCC0F4F}"/>
              </a:ext>
            </a:extLst>
          </p:cNvPr>
          <p:cNvSpPr txBox="1">
            <a:spLocks noChangeArrowheads="1"/>
          </p:cNvSpPr>
          <p:nvPr/>
        </p:nvSpPr>
        <p:spPr bwMode="auto">
          <a:xfrm>
            <a:off x="1981200" y="1709738"/>
            <a:ext cx="609600" cy="366712"/>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环</a:t>
            </a:r>
            <a:r>
              <a:rPr kumimoji="0" lang="en-US" altLang="zh-CN" sz="1800" b="0" i="0" u="none" strike="noStrike" kern="0" cap="none" spc="0" normalizeH="0" baseline="0" noProof="0">
                <a:ln>
                  <a:noFill/>
                </a:ln>
                <a:solidFill>
                  <a:srgbClr val="000000"/>
                </a:solidFill>
                <a:effectLst/>
                <a:uLnTx/>
                <a:uFillTx/>
              </a:rPr>
              <a:t>1</a:t>
            </a:r>
          </a:p>
        </p:txBody>
      </p:sp>
      <p:sp>
        <p:nvSpPr>
          <p:cNvPr id="21" name="Text Box 20">
            <a:extLst>
              <a:ext uri="{FF2B5EF4-FFF2-40B4-BE49-F238E27FC236}">
                <a16:creationId xmlns:a16="http://schemas.microsoft.com/office/drawing/2014/main" xmlns="" id="{1AFAA675-7A24-4733-A14C-480047297959}"/>
              </a:ext>
            </a:extLst>
          </p:cNvPr>
          <p:cNvSpPr txBox="1">
            <a:spLocks noChangeArrowheads="1"/>
          </p:cNvSpPr>
          <p:nvPr/>
        </p:nvSpPr>
        <p:spPr bwMode="auto">
          <a:xfrm>
            <a:off x="1905000" y="1023938"/>
            <a:ext cx="685800" cy="366712"/>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环</a:t>
            </a:r>
            <a:r>
              <a:rPr kumimoji="0" lang="en-US" altLang="zh-CN" sz="1800" b="0" i="0" u="none" strike="noStrike" kern="0" cap="none" spc="0" normalizeH="0" baseline="0" noProof="0">
                <a:ln>
                  <a:noFill/>
                </a:ln>
                <a:solidFill>
                  <a:srgbClr val="000000"/>
                </a:solidFill>
                <a:effectLst/>
                <a:uLnTx/>
                <a:uFillTx/>
              </a:rPr>
              <a:t>2</a:t>
            </a:r>
          </a:p>
        </p:txBody>
      </p:sp>
      <p:sp>
        <p:nvSpPr>
          <p:cNvPr id="22" name="Oval 21">
            <a:extLst>
              <a:ext uri="{FF2B5EF4-FFF2-40B4-BE49-F238E27FC236}">
                <a16:creationId xmlns:a16="http://schemas.microsoft.com/office/drawing/2014/main" xmlns="" id="{B9FC946F-B0ED-41AD-9DBC-0732537E8247}"/>
              </a:ext>
            </a:extLst>
          </p:cNvPr>
          <p:cNvSpPr>
            <a:spLocks noChangeArrowheads="1"/>
          </p:cNvSpPr>
          <p:nvPr/>
        </p:nvSpPr>
        <p:spPr bwMode="auto">
          <a:xfrm>
            <a:off x="5257800" y="1633538"/>
            <a:ext cx="3048000" cy="2895600"/>
          </a:xfrm>
          <a:prstGeom prst="ellipse">
            <a:avLst/>
          </a:prstGeom>
          <a:solidFill>
            <a:srgbClr val="BBE0E3"/>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rPr>
              <a:t>                     </a:t>
            </a:r>
            <a:endParaRPr kumimoji="0" lang="en-US" altLang="zh-CN" sz="1800" b="0"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rPr>
              <a:t>                      </a:t>
            </a:r>
            <a:endParaRPr kumimoji="0" lang="en-US" altLang="zh-CN" sz="1800" b="1" i="0" u="none" strike="noStrike" kern="0" cap="none" spc="0" normalizeH="0" baseline="0" noProof="0">
              <a:ln>
                <a:noFill/>
              </a:ln>
              <a:solidFill>
                <a:srgbClr val="000000"/>
              </a:solidFill>
              <a:effectLst/>
              <a:uLnTx/>
              <a:uFillTx/>
            </a:endParaRPr>
          </a:p>
        </p:txBody>
      </p:sp>
      <p:sp>
        <p:nvSpPr>
          <p:cNvPr id="23" name="Oval 22">
            <a:extLst>
              <a:ext uri="{FF2B5EF4-FFF2-40B4-BE49-F238E27FC236}">
                <a16:creationId xmlns:a16="http://schemas.microsoft.com/office/drawing/2014/main" xmlns="" id="{5ADF15AC-78BF-4157-A689-8D6E1D48392B}"/>
              </a:ext>
            </a:extLst>
          </p:cNvPr>
          <p:cNvSpPr>
            <a:spLocks noChangeArrowheads="1"/>
          </p:cNvSpPr>
          <p:nvPr/>
        </p:nvSpPr>
        <p:spPr bwMode="auto">
          <a:xfrm>
            <a:off x="6248400" y="2624138"/>
            <a:ext cx="1066800" cy="990600"/>
          </a:xfrm>
          <a:prstGeom prst="ellipse">
            <a:avLst/>
          </a:prstGeom>
          <a:solidFill>
            <a:srgbClr val="BBE0E3"/>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endParaRPr>
          </a:p>
        </p:txBody>
      </p:sp>
      <p:sp>
        <p:nvSpPr>
          <p:cNvPr id="24" name="Text Box 23">
            <a:extLst>
              <a:ext uri="{FF2B5EF4-FFF2-40B4-BE49-F238E27FC236}">
                <a16:creationId xmlns:a16="http://schemas.microsoft.com/office/drawing/2014/main" xmlns="" id="{46B59320-8247-49D2-8827-EF4A01CADCF9}"/>
              </a:ext>
            </a:extLst>
          </p:cNvPr>
          <p:cNvSpPr txBox="1">
            <a:spLocks noChangeArrowheads="1"/>
          </p:cNvSpPr>
          <p:nvPr/>
        </p:nvSpPr>
        <p:spPr bwMode="auto">
          <a:xfrm>
            <a:off x="6477000" y="1023938"/>
            <a:ext cx="685800" cy="366712"/>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环</a:t>
            </a:r>
            <a:r>
              <a:rPr kumimoji="0" lang="en-US" altLang="zh-CN" sz="1800" b="0" i="0" u="none" strike="noStrike" kern="0" cap="none" spc="0" normalizeH="0" baseline="0" noProof="0">
                <a:ln>
                  <a:noFill/>
                </a:ln>
                <a:solidFill>
                  <a:srgbClr val="000000"/>
                </a:solidFill>
                <a:effectLst/>
                <a:uLnTx/>
                <a:uFillTx/>
              </a:rPr>
              <a:t>2</a:t>
            </a:r>
          </a:p>
        </p:txBody>
      </p:sp>
      <p:sp>
        <p:nvSpPr>
          <p:cNvPr id="25" name="Text Box 24">
            <a:extLst>
              <a:ext uri="{FF2B5EF4-FFF2-40B4-BE49-F238E27FC236}">
                <a16:creationId xmlns:a16="http://schemas.microsoft.com/office/drawing/2014/main" xmlns="" id="{83043A29-BDEF-4A73-A049-3BD79D5F089A}"/>
              </a:ext>
            </a:extLst>
          </p:cNvPr>
          <p:cNvSpPr txBox="1">
            <a:spLocks noChangeArrowheads="1"/>
          </p:cNvSpPr>
          <p:nvPr/>
        </p:nvSpPr>
        <p:spPr bwMode="auto">
          <a:xfrm>
            <a:off x="6477000" y="1785938"/>
            <a:ext cx="609600" cy="366712"/>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环</a:t>
            </a:r>
            <a:r>
              <a:rPr kumimoji="0" lang="en-US" altLang="zh-CN" sz="1800" b="0" i="0" u="none" strike="noStrike" kern="0" cap="none" spc="0" normalizeH="0" baseline="0" noProof="0">
                <a:ln>
                  <a:noFill/>
                </a:ln>
                <a:solidFill>
                  <a:srgbClr val="000000"/>
                </a:solidFill>
                <a:effectLst/>
                <a:uLnTx/>
                <a:uFillTx/>
              </a:rPr>
              <a:t>1</a:t>
            </a:r>
          </a:p>
        </p:txBody>
      </p:sp>
      <p:sp>
        <p:nvSpPr>
          <p:cNvPr id="26" name="Text Box 25">
            <a:extLst>
              <a:ext uri="{FF2B5EF4-FFF2-40B4-BE49-F238E27FC236}">
                <a16:creationId xmlns:a16="http://schemas.microsoft.com/office/drawing/2014/main" xmlns="" id="{8218CAF2-8E0B-489C-B9B6-5428F9F94A6E}"/>
              </a:ext>
            </a:extLst>
          </p:cNvPr>
          <p:cNvSpPr txBox="1">
            <a:spLocks noChangeArrowheads="1"/>
          </p:cNvSpPr>
          <p:nvPr/>
        </p:nvSpPr>
        <p:spPr bwMode="auto">
          <a:xfrm>
            <a:off x="6553200" y="2624138"/>
            <a:ext cx="609600" cy="366712"/>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环</a:t>
            </a:r>
            <a:r>
              <a:rPr kumimoji="0" lang="en-US" altLang="zh-CN" sz="1800" b="0" i="0" u="none" strike="noStrike" kern="0" cap="none" spc="0" normalizeH="0" baseline="0" noProof="0">
                <a:ln>
                  <a:noFill/>
                </a:ln>
                <a:solidFill>
                  <a:srgbClr val="000000"/>
                </a:solidFill>
                <a:effectLst/>
                <a:uLnTx/>
                <a:uFillTx/>
              </a:rPr>
              <a:t>0</a:t>
            </a:r>
          </a:p>
        </p:txBody>
      </p:sp>
      <p:sp>
        <p:nvSpPr>
          <p:cNvPr id="27" name="Rectangle 26">
            <a:extLst>
              <a:ext uri="{FF2B5EF4-FFF2-40B4-BE49-F238E27FC236}">
                <a16:creationId xmlns:a16="http://schemas.microsoft.com/office/drawing/2014/main" xmlns="" id="{2375CA2A-065B-4687-B13C-3520DC42591F}"/>
              </a:ext>
            </a:extLst>
          </p:cNvPr>
          <p:cNvSpPr>
            <a:spLocks noChangeArrowheads="1"/>
          </p:cNvSpPr>
          <p:nvPr/>
        </p:nvSpPr>
        <p:spPr bwMode="auto">
          <a:xfrm>
            <a:off x="6096000" y="3843338"/>
            <a:ext cx="533400" cy="76200"/>
          </a:xfrm>
          <a:prstGeom prst="rect">
            <a:avLst/>
          </a:prstGeom>
          <a:solidFill>
            <a:srgbClr val="BBE0E3"/>
          </a:solidFill>
          <a:ln w="9525">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8" name="Rectangle 27">
            <a:extLst>
              <a:ext uri="{FF2B5EF4-FFF2-40B4-BE49-F238E27FC236}">
                <a16:creationId xmlns:a16="http://schemas.microsoft.com/office/drawing/2014/main" xmlns="" id="{628AB409-EEFC-48A2-86C3-715907CFC18B}"/>
              </a:ext>
            </a:extLst>
          </p:cNvPr>
          <p:cNvSpPr>
            <a:spLocks noChangeArrowheads="1"/>
          </p:cNvSpPr>
          <p:nvPr/>
        </p:nvSpPr>
        <p:spPr bwMode="auto">
          <a:xfrm>
            <a:off x="6781800" y="4300538"/>
            <a:ext cx="457200" cy="76200"/>
          </a:xfrm>
          <a:prstGeom prst="rect">
            <a:avLst/>
          </a:prstGeom>
          <a:solidFill>
            <a:srgbClr val="BBE0E3"/>
          </a:solidFill>
          <a:ln w="9525">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9" name="Oval 28">
            <a:extLst>
              <a:ext uri="{FF2B5EF4-FFF2-40B4-BE49-F238E27FC236}">
                <a16:creationId xmlns:a16="http://schemas.microsoft.com/office/drawing/2014/main" xmlns="" id="{B3F99515-E6DA-4D64-A421-97B156CAA256}"/>
              </a:ext>
            </a:extLst>
          </p:cNvPr>
          <p:cNvSpPr>
            <a:spLocks noChangeArrowheads="1"/>
          </p:cNvSpPr>
          <p:nvPr/>
        </p:nvSpPr>
        <p:spPr bwMode="auto">
          <a:xfrm>
            <a:off x="7620000" y="3538538"/>
            <a:ext cx="152400" cy="228600"/>
          </a:xfrm>
          <a:prstGeom prst="ellipse">
            <a:avLst/>
          </a:prstGeom>
          <a:solidFill>
            <a:srgbClr val="BBE0E3"/>
          </a:solidFill>
          <a:ln w="9525">
            <a:solidFill>
              <a:srgbClr val="000000"/>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0" name="Line 29">
            <a:extLst>
              <a:ext uri="{FF2B5EF4-FFF2-40B4-BE49-F238E27FC236}">
                <a16:creationId xmlns:a16="http://schemas.microsoft.com/office/drawing/2014/main" xmlns="" id="{EC4BA812-4779-4D10-96BF-1298F27C3D75}"/>
              </a:ext>
            </a:extLst>
          </p:cNvPr>
          <p:cNvSpPr>
            <a:spLocks noChangeShapeType="1"/>
          </p:cNvSpPr>
          <p:nvPr/>
        </p:nvSpPr>
        <p:spPr bwMode="auto">
          <a:xfrm flipV="1">
            <a:off x="6629400" y="3690938"/>
            <a:ext cx="990600" cy="152400"/>
          </a:xfrm>
          <a:prstGeom prst="line">
            <a:avLst/>
          </a:prstGeom>
          <a:noFill/>
          <a:ln w="9525">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1" name="Oval 30">
            <a:extLst>
              <a:ext uri="{FF2B5EF4-FFF2-40B4-BE49-F238E27FC236}">
                <a16:creationId xmlns:a16="http://schemas.microsoft.com/office/drawing/2014/main" xmlns="" id="{2964052F-C32A-4BCE-AE08-9B81FF2838E2}"/>
              </a:ext>
            </a:extLst>
          </p:cNvPr>
          <p:cNvSpPr>
            <a:spLocks noChangeArrowheads="1"/>
          </p:cNvSpPr>
          <p:nvPr/>
        </p:nvSpPr>
        <p:spPr bwMode="auto">
          <a:xfrm>
            <a:off x="7620000" y="4529138"/>
            <a:ext cx="152400" cy="152400"/>
          </a:xfrm>
          <a:prstGeom prst="ellipse">
            <a:avLst/>
          </a:prstGeom>
          <a:solidFill>
            <a:srgbClr val="BBE0E3"/>
          </a:solidFill>
          <a:ln w="9525">
            <a:solidFill>
              <a:srgbClr val="000000"/>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2" name="Line 31">
            <a:extLst>
              <a:ext uri="{FF2B5EF4-FFF2-40B4-BE49-F238E27FC236}">
                <a16:creationId xmlns:a16="http://schemas.microsoft.com/office/drawing/2014/main" xmlns="" id="{04749454-ED50-413F-83DA-2D6735F27769}"/>
              </a:ext>
            </a:extLst>
          </p:cNvPr>
          <p:cNvSpPr>
            <a:spLocks noChangeShapeType="1"/>
          </p:cNvSpPr>
          <p:nvPr/>
        </p:nvSpPr>
        <p:spPr bwMode="auto">
          <a:xfrm>
            <a:off x="7162800" y="4376738"/>
            <a:ext cx="457200" cy="228600"/>
          </a:xfrm>
          <a:prstGeom prst="line">
            <a:avLst/>
          </a:prstGeom>
          <a:noFill/>
          <a:ln w="9525">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3" name="Text Box 32">
            <a:extLst>
              <a:ext uri="{FF2B5EF4-FFF2-40B4-BE49-F238E27FC236}">
                <a16:creationId xmlns:a16="http://schemas.microsoft.com/office/drawing/2014/main" xmlns="" id="{B11E87FE-3656-4AB0-A64E-38B57DFF3A50}"/>
              </a:ext>
            </a:extLst>
          </p:cNvPr>
          <p:cNvSpPr txBox="1">
            <a:spLocks noChangeArrowheads="1"/>
          </p:cNvSpPr>
          <p:nvPr/>
        </p:nvSpPr>
        <p:spPr bwMode="auto">
          <a:xfrm>
            <a:off x="5410200" y="3157538"/>
            <a:ext cx="990600" cy="457200"/>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endParaRPr kumimoji="0" lang="zh-CN" altLang="zh-CN" sz="1800" b="1" i="0" u="none" strike="noStrike" kern="0" cap="none" spc="0" normalizeH="0" baseline="0" noProof="0">
              <a:ln>
                <a:noFill/>
              </a:ln>
              <a:solidFill>
                <a:srgbClr val="000000"/>
              </a:solidFill>
              <a:effectLst/>
              <a:uLnTx/>
              <a:uFillTx/>
            </a:endParaRPr>
          </a:p>
        </p:txBody>
      </p:sp>
      <p:sp>
        <p:nvSpPr>
          <p:cNvPr id="34" name="Text Box 33">
            <a:extLst>
              <a:ext uri="{FF2B5EF4-FFF2-40B4-BE49-F238E27FC236}">
                <a16:creationId xmlns:a16="http://schemas.microsoft.com/office/drawing/2014/main" xmlns="" id="{0CCC190C-1F0B-453E-A5A9-5856711A6338}"/>
              </a:ext>
            </a:extLst>
          </p:cNvPr>
          <p:cNvSpPr txBox="1">
            <a:spLocks noChangeArrowheads="1"/>
          </p:cNvSpPr>
          <p:nvPr/>
        </p:nvSpPr>
        <p:spPr bwMode="auto">
          <a:xfrm>
            <a:off x="5334000" y="3081338"/>
            <a:ext cx="914400" cy="779462"/>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数据</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访问</a:t>
            </a:r>
          </a:p>
        </p:txBody>
      </p:sp>
      <p:sp>
        <p:nvSpPr>
          <p:cNvPr id="35" name="Text Box 34">
            <a:extLst>
              <a:ext uri="{FF2B5EF4-FFF2-40B4-BE49-F238E27FC236}">
                <a16:creationId xmlns:a16="http://schemas.microsoft.com/office/drawing/2014/main" xmlns="" id="{C20BA043-8EBF-4AA2-B448-2440828A6367}"/>
              </a:ext>
            </a:extLst>
          </p:cNvPr>
          <p:cNvSpPr txBox="1">
            <a:spLocks noChangeArrowheads="1"/>
          </p:cNvSpPr>
          <p:nvPr/>
        </p:nvSpPr>
        <p:spPr bwMode="auto">
          <a:xfrm>
            <a:off x="6400800" y="4681538"/>
            <a:ext cx="1143000" cy="366712"/>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数据访问</a:t>
            </a:r>
          </a:p>
        </p:txBody>
      </p:sp>
      <p:sp>
        <p:nvSpPr>
          <p:cNvPr id="36" name="Text Box 35">
            <a:extLst>
              <a:ext uri="{FF2B5EF4-FFF2-40B4-BE49-F238E27FC236}">
                <a16:creationId xmlns:a16="http://schemas.microsoft.com/office/drawing/2014/main" xmlns="" id="{1E5AD9AC-14D9-454D-9191-7486B37858DF}"/>
              </a:ext>
            </a:extLst>
          </p:cNvPr>
          <p:cNvSpPr txBox="1">
            <a:spLocks noChangeArrowheads="1"/>
          </p:cNvSpPr>
          <p:nvPr/>
        </p:nvSpPr>
        <p:spPr bwMode="auto">
          <a:xfrm>
            <a:off x="609600" y="5359400"/>
            <a:ext cx="3352800" cy="369332"/>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dirty="0">
                <a:ln>
                  <a:noFill/>
                </a:ln>
                <a:solidFill>
                  <a:schemeClr val="tx1"/>
                </a:solidFill>
                <a:effectLst/>
                <a:uLnTx/>
                <a:uFillTx/>
              </a:rPr>
              <a:t>(a)</a:t>
            </a:r>
            <a:r>
              <a:rPr kumimoji="0" lang="zh-CN" altLang="en-US" sz="1800" b="0" i="0" u="none" strike="noStrike" kern="0" cap="none" spc="0" normalizeH="0" baseline="0" noProof="0" dirty="0">
                <a:ln>
                  <a:noFill/>
                </a:ln>
                <a:solidFill>
                  <a:schemeClr val="tx1"/>
                </a:solidFill>
                <a:effectLst/>
                <a:uLnTx/>
                <a:uFillTx/>
              </a:rPr>
              <a:t>程序间的控制传输</a:t>
            </a:r>
            <a:endParaRPr kumimoji="0" lang="zh-CN" altLang="en-US" sz="1800" b="1" i="0" u="none" strike="noStrike" kern="0" cap="none" spc="0" normalizeH="0" baseline="0" noProof="0" dirty="0">
              <a:ln>
                <a:noFill/>
              </a:ln>
              <a:solidFill>
                <a:schemeClr val="tx1"/>
              </a:solidFill>
              <a:effectLst/>
              <a:uLnTx/>
              <a:uFillTx/>
            </a:endParaRPr>
          </a:p>
        </p:txBody>
      </p:sp>
      <p:sp>
        <p:nvSpPr>
          <p:cNvPr id="37" name="Text Box 36">
            <a:extLst>
              <a:ext uri="{FF2B5EF4-FFF2-40B4-BE49-F238E27FC236}">
                <a16:creationId xmlns:a16="http://schemas.microsoft.com/office/drawing/2014/main" xmlns="" id="{DD19D661-8AA1-4580-B32D-8E7415D013AF}"/>
              </a:ext>
            </a:extLst>
          </p:cNvPr>
          <p:cNvSpPr txBox="1">
            <a:spLocks noChangeArrowheads="1"/>
          </p:cNvSpPr>
          <p:nvPr/>
        </p:nvSpPr>
        <p:spPr bwMode="auto">
          <a:xfrm>
            <a:off x="5562600" y="5291138"/>
            <a:ext cx="2590800" cy="369332"/>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dirty="0">
                <a:ln>
                  <a:noFill/>
                </a:ln>
                <a:solidFill>
                  <a:schemeClr val="tx1"/>
                </a:solidFill>
                <a:effectLst/>
                <a:uLnTx/>
                <a:uFillTx/>
              </a:rPr>
              <a:t>(b)</a:t>
            </a:r>
            <a:r>
              <a:rPr kumimoji="0" lang="zh-CN" altLang="en-US" sz="1800" b="0" i="0" u="none" strike="noStrike" kern="0" cap="none" spc="0" normalizeH="0" baseline="0" noProof="0" dirty="0">
                <a:ln>
                  <a:noFill/>
                </a:ln>
                <a:solidFill>
                  <a:schemeClr val="tx1"/>
                </a:solidFill>
                <a:effectLst/>
                <a:uLnTx/>
                <a:uFillTx/>
              </a:rPr>
              <a:t>数据访问</a:t>
            </a:r>
            <a:endParaRPr kumimoji="0" lang="zh-CN" altLang="en-US" sz="1800" b="1" i="0" u="none" strike="noStrike" kern="0" cap="none" spc="0" normalizeH="0" baseline="0" noProof="0" dirty="0">
              <a:ln>
                <a:noFill/>
              </a:ln>
              <a:solidFill>
                <a:schemeClr val="tx1"/>
              </a:solidFill>
              <a:effectLst/>
              <a:uLnTx/>
              <a:uFillTx/>
            </a:endParaRPr>
          </a:p>
        </p:txBody>
      </p:sp>
      <p:sp>
        <p:nvSpPr>
          <p:cNvPr id="38" name="Text Box 37">
            <a:extLst>
              <a:ext uri="{FF2B5EF4-FFF2-40B4-BE49-F238E27FC236}">
                <a16:creationId xmlns:a16="http://schemas.microsoft.com/office/drawing/2014/main" xmlns="" id="{84596852-5182-4F32-B1B3-3E3C25247003}"/>
              </a:ext>
            </a:extLst>
          </p:cNvPr>
          <p:cNvSpPr txBox="1">
            <a:spLocks noChangeArrowheads="1"/>
          </p:cNvSpPr>
          <p:nvPr/>
        </p:nvSpPr>
        <p:spPr bwMode="auto">
          <a:xfrm>
            <a:off x="1600200" y="6205538"/>
            <a:ext cx="6400800" cy="366712"/>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a:ln>
                  <a:noFill/>
                </a:ln>
                <a:solidFill>
                  <a:schemeClr val="tx1"/>
                </a:solidFill>
                <a:effectLst/>
                <a:uLnTx/>
                <a:uFillTx/>
              </a:rPr>
              <a:t>图</a:t>
            </a:r>
            <a:r>
              <a:rPr kumimoji="0" lang="en-US" altLang="zh-CN" sz="1800" b="1" i="0" u="none" strike="noStrike" kern="0" cap="none" spc="0" normalizeH="0" baseline="0" noProof="0" dirty="0">
                <a:ln>
                  <a:noFill/>
                </a:ln>
                <a:solidFill>
                  <a:schemeClr val="tx1"/>
                </a:solidFill>
                <a:effectLst/>
                <a:uLnTx/>
                <a:uFillTx/>
              </a:rPr>
              <a:t>4-34  </a:t>
            </a:r>
            <a:r>
              <a:rPr kumimoji="0" lang="zh-CN" altLang="en-US" sz="1800" b="1" i="0" u="none" strike="noStrike" kern="0" cap="none" spc="0" normalizeH="0" baseline="0" noProof="0" dirty="0">
                <a:ln>
                  <a:noFill/>
                </a:ln>
                <a:solidFill>
                  <a:schemeClr val="tx1"/>
                </a:solidFill>
                <a:effectLst/>
                <a:uLnTx/>
                <a:uFillTx/>
              </a:rPr>
              <a:t>环保护机构</a:t>
            </a:r>
          </a:p>
        </p:txBody>
      </p:sp>
    </p:spTree>
    <p:extLst>
      <p:ext uri="{BB962C8B-B14F-4D97-AF65-F5344CB8AC3E}">
        <p14:creationId xmlns:p14="http://schemas.microsoft.com/office/powerpoint/2010/main" val="32961399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656585"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本章重点</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Text Box 3">
            <a:extLst>
              <a:ext uri="{FF2B5EF4-FFF2-40B4-BE49-F238E27FC236}">
                <a16:creationId xmlns:a16="http://schemas.microsoft.com/office/drawing/2014/main" xmlns="" id="{86F857B4-E4CC-4980-AB0B-4EB9E48872C7}"/>
              </a:ext>
            </a:extLst>
          </p:cNvPr>
          <p:cNvSpPr txBox="1">
            <a:spLocks noChangeArrowheads="1"/>
          </p:cNvSpPr>
          <p:nvPr/>
        </p:nvSpPr>
        <p:spPr bwMode="auto">
          <a:xfrm>
            <a:off x="269875" y="1364135"/>
            <a:ext cx="8604250" cy="4849812"/>
          </a:xfrm>
          <a:prstGeom prst="rect">
            <a:avLst/>
          </a:prstGeom>
          <a:noFill/>
          <a:ln w="9525">
            <a:noFill/>
            <a:miter lim="800000"/>
            <a:headEnd/>
            <a:tailEnd/>
          </a:ln>
        </p:spPr>
        <p:txBody>
          <a:bodyPr/>
          <a:lstStyle/>
          <a:p>
            <a:pPr algn="l">
              <a:lnSpc>
                <a:spcPct val="120000"/>
              </a:lnSpc>
              <a:buClr>
                <a:srgbClr val="D60093"/>
              </a:buClr>
              <a:buFont typeface="Wingdings" pitchFamily="2" charset="2"/>
              <a:buChar char="Ø"/>
            </a:pPr>
            <a:r>
              <a:rPr lang="en-US" altLang="zh-CN" b="1" dirty="0">
                <a:solidFill>
                  <a:schemeClr val="tx1"/>
                </a:solidFill>
                <a:latin typeface="仿宋" panose="02010609060101010101" pitchFamily="49" charset="-122"/>
                <a:ea typeface="仿宋" panose="02010609060101010101" pitchFamily="49" charset="-122"/>
              </a:rPr>
              <a:t>    </a:t>
            </a:r>
            <a:r>
              <a:rPr lang="zh-CN" altLang="en-US" b="1" dirty="0">
                <a:solidFill>
                  <a:schemeClr val="tx1"/>
                </a:solidFill>
                <a:latin typeface="仿宋" panose="02010609060101010101" pitchFamily="49" charset="-122"/>
                <a:ea typeface="仿宋" panose="02010609060101010101" pitchFamily="49" charset="-122"/>
              </a:rPr>
              <a:t>程序的装入和链接</a:t>
            </a:r>
          </a:p>
          <a:p>
            <a:pPr lvl="1" algn="l">
              <a:lnSpc>
                <a:spcPct val="120000"/>
              </a:lnSpc>
              <a:buClr>
                <a:srgbClr val="BBE0E3"/>
              </a:buClr>
              <a:buFont typeface="Wingdings" pitchFamily="2" charset="2"/>
              <a:buChar char="Ø"/>
            </a:pPr>
            <a:r>
              <a:rPr lang="zh-CN" altLang="en-US" b="1" dirty="0">
                <a:solidFill>
                  <a:schemeClr val="tx1"/>
                </a:solidFill>
                <a:latin typeface="仿宋" panose="02010609060101010101" pitchFamily="49" charset="-122"/>
                <a:ea typeface="仿宋" panose="02010609060101010101" pitchFamily="49" charset="-122"/>
              </a:rPr>
              <a:t>  程序装入内存的三个步骤：编译、链接、装入</a:t>
            </a:r>
          </a:p>
          <a:p>
            <a:pPr lvl="1" algn="l">
              <a:lnSpc>
                <a:spcPct val="120000"/>
              </a:lnSpc>
              <a:buClr>
                <a:srgbClr val="BBE0E3"/>
              </a:buClr>
              <a:buFont typeface="Wingdings" pitchFamily="2" charset="2"/>
              <a:buChar char="Ø"/>
            </a:pPr>
            <a:r>
              <a:rPr lang="zh-CN" altLang="en-US" b="1" dirty="0">
                <a:solidFill>
                  <a:schemeClr val="tx1"/>
                </a:solidFill>
                <a:latin typeface="仿宋" panose="02010609060101010101" pitchFamily="49" charset="-122"/>
                <a:ea typeface="仿宋" panose="02010609060101010101" pitchFamily="49" charset="-122"/>
              </a:rPr>
              <a:t>  装入的三种方式：</a:t>
            </a:r>
          </a:p>
          <a:p>
            <a:pPr lvl="1" algn="l">
              <a:lnSpc>
                <a:spcPct val="120000"/>
              </a:lnSpc>
              <a:buClr>
                <a:srgbClr val="BBE0E3"/>
              </a:buClr>
              <a:buFont typeface="Wingdings" pitchFamily="2" charset="2"/>
              <a:buNone/>
            </a:pPr>
            <a:r>
              <a:rPr lang="zh-CN" altLang="en-US" b="1" dirty="0">
                <a:solidFill>
                  <a:schemeClr val="tx1"/>
                </a:solidFill>
                <a:latin typeface="仿宋" panose="02010609060101010101" pitchFamily="49" charset="-122"/>
                <a:ea typeface="仿宋" panose="02010609060101010101" pitchFamily="49" charset="-122"/>
              </a:rPr>
              <a:t>           绝对装入方式</a:t>
            </a:r>
          </a:p>
          <a:p>
            <a:pPr lvl="1" algn="l">
              <a:lnSpc>
                <a:spcPct val="120000"/>
              </a:lnSpc>
              <a:buClr>
                <a:srgbClr val="BBE0E3"/>
              </a:buClr>
              <a:buFont typeface="Wingdings" pitchFamily="2" charset="2"/>
              <a:buNone/>
            </a:pPr>
            <a:r>
              <a:rPr lang="zh-CN" altLang="en-US" b="1" dirty="0">
                <a:solidFill>
                  <a:schemeClr val="tx1"/>
                </a:solidFill>
                <a:latin typeface="仿宋" panose="02010609060101010101" pitchFamily="49" charset="-122"/>
                <a:ea typeface="仿宋" panose="02010609060101010101" pitchFamily="49" charset="-122"/>
              </a:rPr>
              <a:t>           可重定位装入方式</a:t>
            </a:r>
          </a:p>
          <a:p>
            <a:pPr lvl="1" algn="l">
              <a:lnSpc>
                <a:spcPct val="120000"/>
              </a:lnSpc>
              <a:buClr>
                <a:srgbClr val="BBE0E3"/>
              </a:buClr>
              <a:buFont typeface="Wingdings" pitchFamily="2" charset="2"/>
              <a:buNone/>
            </a:pPr>
            <a:r>
              <a:rPr lang="zh-CN" altLang="en-US" b="1" dirty="0">
                <a:solidFill>
                  <a:schemeClr val="tx1"/>
                </a:solidFill>
                <a:latin typeface="仿宋" panose="02010609060101010101" pitchFamily="49" charset="-122"/>
                <a:ea typeface="仿宋" panose="02010609060101010101" pitchFamily="49" charset="-122"/>
              </a:rPr>
              <a:t>           动态运行时装入方式</a:t>
            </a:r>
          </a:p>
          <a:p>
            <a:pPr lvl="1" algn="l">
              <a:lnSpc>
                <a:spcPct val="120000"/>
              </a:lnSpc>
              <a:buClr>
                <a:srgbClr val="BBE0E3"/>
              </a:buClr>
              <a:buFont typeface="Wingdings" pitchFamily="2" charset="2"/>
              <a:buChar char="Ø"/>
            </a:pPr>
            <a:r>
              <a:rPr lang="zh-CN" altLang="en-US" b="1" dirty="0">
                <a:solidFill>
                  <a:schemeClr val="tx1"/>
                </a:solidFill>
                <a:latin typeface="仿宋" panose="02010609060101010101" pitchFamily="49" charset="-122"/>
                <a:ea typeface="仿宋" panose="02010609060101010101" pitchFamily="49" charset="-122"/>
              </a:rPr>
              <a:t>  链接的三种方式：</a:t>
            </a:r>
          </a:p>
          <a:p>
            <a:pPr lvl="1" algn="l">
              <a:lnSpc>
                <a:spcPct val="120000"/>
              </a:lnSpc>
              <a:buClr>
                <a:srgbClr val="BBE0E3"/>
              </a:buClr>
              <a:buFont typeface="Wingdings" pitchFamily="2" charset="2"/>
              <a:buNone/>
            </a:pPr>
            <a:r>
              <a:rPr lang="zh-CN" altLang="en-US" b="1" dirty="0">
                <a:solidFill>
                  <a:schemeClr val="tx1"/>
                </a:solidFill>
                <a:latin typeface="仿宋" panose="02010609060101010101" pitchFamily="49" charset="-122"/>
                <a:ea typeface="仿宋" panose="02010609060101010101" pitchFamily="49" charset="-122"/>
              </a:rPr>
              <a:t>           静态链接方式</a:t>
            </a:r>
          </a:p>
          <a:p>
            <a:pPr lvl="1" algn="l">
              <a:lnSpc>
                <a:spcPct val="120000"/>
              </a:lnSpc>
              <a:buClr>
                <a:srgbClr val="BBE0E3"/>
              </a:buClr>
              <a:buFont typeface="Wingdings" pitchFamily="2" charset="2"/>
              <a:buNone/>
            </a:pPr>
            <a:r>
              <a:rPr lang="zh-CN" altLang="en-US" b="1" dirty="0">
                <a:solidFill>
                  <a:schemeClr val="tx1"/>
                </a:solidFill>
                <a:latin typeface="仿宋" panose="02010609060101010101" pitchFamily="49" charset="-122"/>
                <a:ea typeface="仿宋" panose="02010609060101010101" pitchFamily="49" charset="-122"/>
              </a:rPr>
              <a:t>           装入时动态链接</a:t>
            </a:r>
          </a:p>
          <a:p>
            <a:pPr lvl="1" algn="l">
              <a:lnSpc>
                <a:spcPct val="120000"/>
              </a:lnSpc>
              <a:buClr>
                <a:srgbClr val="BBE0E3"/>
              </a:buClr>
              <a:buFont typeface="Wingdings" pitchFamily="2" charset="2"/>
              <a:buNone/>
            </a:pPr>
            <a:r>
              <a:rPr lang="zh-CN" altLang="en-US" b="1" dirty="0">
                <a:solidFill>
                  <a:schemeClr val="tx1"/>
                </a:solidFill>
                <a:latin typeface="仿宋" panose="02010609060101010101" pitchFamily="49" charset="-122"/>
                <a:ea typeface="仿宋" panose="02010609060101010101" pitchFamily="49" charset="-122"/>
              </a:rPr>
              <a:t>           运行时动态链接</a:t>
            </a:r>
          </a:p>
          <a:p>
            <a:pPr lvl="1" algn="l">
              <a:lnSpc>
                <a:spcPct val="120000"/>
              </a:lnSpc>
              <a:buClr>
                <a:srgbClr val="BBE0E3"/>
              </a:buClr>
              <a:buFont typeface="Wingdings" pitchFamily="2" charset="2"/>
              <a:buNone/>
            </a:pPr>
            <a:r>
              <a:rPr lang="zh-CN" altLang="en-US" b="1" dirty="0">
                <a:solidFill>
                  <a:srgbClr val="000000"/>
                </a:solidFill>
                <a:latin typeface="仿宋" panose="02010609060101010101" pitchFamily="49" charset="-122"/>
                <a:ea typeface="仿宋" panose="02010609060101010101" pitchFamily="49" charset="-122"/>
              </a:rPr>
              <a:t>          </a:t>
            </a:r>
          </a:p>
        </p:txBody>
      </p:sp>
      <p:sp>
        <p:nvSpPr>
          <p:cNvPr id="5" name="Line 4">
            <a:extLst>
              <a:ext uri="{FF2B5EF4-FFF2-40B4-BE49-F238E27FC236}">
                <a16:creationId xmlns:a16="http://schemas.microsoft.com/office/drawing/2014/main" xmlns="" id="{C36AB474-0C9F-4A6B-BC18-21E570945ACF}"/>
              </a:ext>
            </a:extLst>
          </p:cNvPr>
          <p:cNvSpPr>
            <a:spLocks noChangeShapeType="1"/>
          </p:cNvSpPr>
          <p:nvPr/>
        </p:nvSpPr>
        <p:spPr bwMode="auto">
          <a:xfrm>
            <a:off x="3993833" y="2870275"/>
            <a:ext cx="1584325" cy="0"/>
          </a:xfrm>
          <a:prstGeom prst="line">
            <a:avLst/>
          </a:prstGeom>
          <a:noFill/>
          <a:ln w="22225">
            <a:solidFill>
              <a:srgbClr val="FF6600"/>
            </a:solidFill>
            <a:round/>
            <a:headEnd/>
            <a:tailEnd/>
          </a:ln>
        </p:spPr>
        <p:txBody>
          <a:bodyPr/>
          <a:lstStyle/>
          <a:p>
            <a:pPr algn="l"/>
            <a:endParaRPr kumimoji="0" lang="zh-CN" altLang="en-US" sz="1800">
              <a:solidFill>
                <a:srgbClr val="000000"/>
              </a:solidFill>
              <a:latin typeface="仿宋" panose="02010609060101010101" pitchFamily="49" charset="-122"/>
              <a:ea typeface="仿宋" panose="02010609060101010101" pitchFamily="49" charset="-122"/>
            </a:endParaRPr>
          </a:p>
        </p:txBody>
      </p:sp>
      <p:sp>
        <p:nvSpPr>
          <p:cNvPr id="6" name="Rectangle 5">
            <a:extLst>
              <a:ext uri="{FF2B5EF4-FFF2-40B4-BE49-F238E27FC236}">
                <a16:creationId xmlns:a16="http://schemas.microsoft.com/office/drawing/2014/main" xmlns="" id="{F5B42D39-0367-412A-AD97-AE15990D0356}"/>
              </a:ext>
            </a:extLst>
          </p:cNvPr>
          <p:cNvSpPr>
            <a:spLocks noChangeArrowheads="1"/>
          </p:cNvSpPr>
          <p:nvPr/>
        </p:nvSpPr>
        <p:spPr bwMode="auto">
          <a:xfrm>
            <a:off x="6065662" y="2684518"/>
            <a:ext cx="2041241" cy="371513"/>
          </a:xfrm>
          <a:prstGeom prst="rect">
            <a:avLst/>
          </a:prstGeom>
          <a:solidFill>
            <a:srgbClr val="BBE0E3"/>
          </a:solidFill>
          <a:ln w="9525">
            <a:solidFill>
              <a:srgbClr val="000000"/>
            </a:solidFill>
            <a:miter lim="800000"/>
            <a:headEnd/>
            <a:tailEnd/>
          </a:ln>
        </p:spPr>
        <p:txBody>
          <a:bodyPr wrap="none" lIns="90000" tIns="46800" rIns="90000" bIns="4680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单道、编译时完成</a:t>
            </a:r>
          </a:p>
        </p:txBody>
      </p:sp>
      <p:sp>
        <p:nvSpPr>
          <p:cNvPr id="7" name="Line 6">
            <a:extLst>
              <a:ext uri="{FF2B5EF4-FFF2-40B4-BE49-F238E27FC236}">
                <a16:creationId xmlns:a16="http://schemas.microsoft.com/office/drawing/2014/main" xmlns="" id="{07A3805A-7B84-41B1-9B15-AA67EF4C777D}"/>
              </a:ext>
            </a:extLst>
          </p:cNvPr>
          <p:cNvSpPr>
            <a:spLocks noChangeShapeType="1"/>
          </p:cNvSpPr>
          <p:nvPr/>
        </p:nvSpPr>
        <p:spPr bwMode="auto">
          <a:xfrm>
            <a:off x="4570095" y="3373512"/>
            <a:ext cx="1081088" cy="215900"/>
          </a:xfrm>
          <a:prstGeom prst="line">
            <a:avLst/>
          </a:prstGeom>
          <a:noFill/>
          <a:ln w="22225">
            <a:solidFill>
              <a:srgbClr val="FF6600"/>
            </a:solidFill>
            <a:round/>
            <a:headEnd/>
            <a:tailEnd/>
          </a:ln>
        </p:spPr>
        <p:txBody>
          <a:bodyPr/>
          <a:lstStyle/>
          <a:p>
            <a:pPr algn="l"/>
            <a:endParaRPr kumimoji="0" lang="zh-CN" altLang="en-US" sz="1800">
              <a:solidFill>
                <a:srgbClr val="000000"/>
              </a:solidFill>
              <a:latin typeface="仿宋" panose="02010609060101010101" pitchFamily="49" charset="-122"/>
              <a:ea typeface="仿宋" panose="02010609060101010101" pitchFamily="49" charset="-122"/>
            </a:endParaRPr>
          </a:p>
        </p:txBody>
      </p:sp>
      <p:sp>
        <p:nvSpPr>
          <p:cNvPr id="8" name="Rectangle 7">
            <a:extLst>
              <a:ext uri="{FF2B5EF4-FFF2-40B4-BE49-F238E27FC236}">
                <a16:creationId xmlns:a16="http://schemas.microsoft.com/office/drawing/2014/main" xmlns="" id="{F11D30E5-5C4F-4BF7-9C08-7899B6E977BD}"/>
              </a:ext>
            </a:extLst>
          </p:cNvPr>
          <p:cNvSpPr>
            <a:spLocks noChangeArrowheads="1"/>
          </p:cNvSpPr>
          <p:nvPr/>
        </p:nvSpPr>
        <p:spPr bwMode="auto">
          <a:xfrm>
            <a:off x="6065662" y="3476681"/>
            <a:ext cx="2041241" cy="371513"/>
          </a:xfrm>
          <a:prstGeom prst="rect">
            <a:avLst/>
          </a:prstGeom>
          <a:solidFill>
            <a:srgbClr val="BBE0E3"/>
          </a:solidFill>
          <a:ln w="9525">
            <a:solidFill>
              <a:srgbClr val="000000"/>
            </a:solidFill>
            <a:miter lim="800000"/>
            <a:headEnd/>
            <a:tailEnd/>
          </a:ln>
        </p:spPr>
        <p:txBody>
          <a:bodyPr wrap="none" lIns="90000" tIns="46800" rIns="90000" bIns="4680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多道、装入时完成</a:t>
            </a:r>
          </a:p>
        </p:txBody>
      </p:sp>
      <p:sp>
        <p:nvSpPr>
          <p:cNvPr id="9" name="Line 8">
            <a:extLst>
              <a:ext uri="{FF2B5EF4-FFF2-40B4-BE49-F238E27FC236}">
                <a16:creationId xmlns:a16="http://schemas.microsoft.com/office/drawing/2014/main" xmlns="" id="{8544C561-EF07-4ADA-BF66-33803029D961}"/>
              </a:ext>
            </a:extLst>
          </p:cNvPr>
          <p:cNvSpPr>
            <a:spLocks noChangeShapeType="1"/>
          </p:cNvSpPr>
          <p:nvPr/>
        </p:nvSpPr>
        <p:spPr bwMode="auto">
          <a:xfrm>
            <a:off x="4860032" y="3895800"/>
            <a:ext cx="862588" cy="414337"/>
          </a:xfrm>
          <a:prstGeom prst="line">
            <a:avLst/>
          </a:prstGeom>
          <a:noFill/>
          <a:ln w="22225">
            <a:solidFill>
              <a:srgbClr val="FF6600"/>
            </a:solidFill>
            <a:round/>
            <a:headEnd/>
            <a:tailEnd/>
          </a:ln>
        </p:spPr>
        <p:txBody>
          <a:bodyPr/>
          <a:lstStyle/>
          <a:p>
            <a:pPr algn="l"/>
            <a:endParaRPr kumimoji="0" lang="zh-CN" altLang="en-US" sz="1800">
              <a:solidFill>
                <a:srgbClr val="000000"/>
              </a:solidFill>
              <a:latin typeface="仿宋" panose="02010609060101010101" pitchFamily="49" charset="-122"/>
              <a:ea typeface="仿宋" panose="02010609060101010101" pitchFamily="49" charset="-122"/>
            </a:endParaRPr>
          </a:p>
        </p:txBody>
      </p:sp>
      <p:sp>
        <p:nvSpPr>
          <p:cNvPr id="10" name="Rectangle 9">
            <a:extLst>
              <a:ext uri="{FF2B5EF4-FFF2-40B4-BE49-F238E27FC236}">
                <a16:creationId xmlns:a16="http://schemas.microsoft.com/office/drawing/2014/main" xmlns="" id="{04B46D56-C201-4418-B8EC-8859C0D786E7}"/>
              </a:ext>
            </a:extLst>
          </p:cNvPr>
          <p:cNvSpPr>
            <a:spLocks noChangeArrowheads="1"/>
          </p:cNvSpPr>
          <p:nvPr/>
        </p:nvSpPr>
        <p:spPr bwMode="auto">
          <a:xfrm>
            <a:off x="6065662" y="4268843"/>
            <a:ext cx="2041241" cy="371513"/>
          </a:xfrm>
          <a:prstGeom prst="rect">
            <a:avLst/>
          </a:prstGeom>
          <a:solidFill>
            <a:srgbClr val="BBE0E3"/>
          </a:solidFill>
          <a:ln w="9525">
            <a:solidFill>
              <a:srgbClr val="000000"/>
            </a:solidFill>
            <a:miter lim="800000"/>
            <a:headEnd/>
            <a:tailEnd/>
          </a:ln>
        </p:spPr>
        <p:txBody>
          <a:bodyPr wrap="none" lIns="90000" tIns="46800" rIns="90000" bIns="4680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rPr>
              <a:t>多道、运行时完成</a:t>
            </a:r>
          </a:p>
        </p:txBody>
      </p:sp>
    </p:spTree>
    <p:extLst>
      <p:ext uri="{BB962C8B-B14F-4D97-AF65-F5344CB8AC3E}">
        <p14:creationId xmlns:p14="http://schemas.microsoft.com/office/powerpoint/2010/main" val="105247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heckerboard(across)">
                                      <p:cBhvr>
                                        <p:cTn id="25" dur="500"/>
                                        <p:tgtEl>
                                          <p:spTgt spid="9"/>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本章重点</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2">
            <a:extLst>
              <a:ext uri="{FF2B5EF4-FFF2-40B4-BE49-F238E27FC236}">
                <a16:creationId xmlns:a16="http://schemas.microsoft.com/office/drawing/2014/main" xmlns="" id="{BC647AFB-A0C4-4D0B-B1D0-E78FA97337DD}"/>
              </a:ext>
            </a:extLst>
          </p:cNvPr>
          <p:cNvSpPr>
            <a:spLocks noChangeArrowheads="1"/>
          </p:cNvSpPr>
          <p:nvPr/>
        </p:nvSpPr>
        <p:spPr bwMode="auto">
          <a:xfrm>
            <a:off x="428596" y="1196975"/>
            <a:ext cx="6769100" cy="4967514"/>
          </a:xfrm>
          <a:prstGeom prst="rect">
            <a:avLst/>
          </a:prstGeom>
          <a:noFill/>
          <a:ln w="9525">
            <a:noFill/>
            <a:miter lim="800000"/>
            <a:headEnd/>
            <a:tailEnd/>
          </a:ln>
        </p:spPr>
        <p:txBody>
          <a:bodyPr>
            <a:spAutoFit/>
          </a:bodyPr>
          <a:lstStyle/>
          <a:p>
            <a:pPr algn="l">
              <a:lnSpc>
                <a:spcPct val="120000"/>
              </a:lnSpc>
              <a:buClr>
                <a:srgbClr val="D60093"/>
              </a:buClr>
              <a:buFont typeface="Wingdings" pitchFamily="2" charset="2"/>
              <a:buChar char="Ø"/>
            </a:pPr>
            <a:r>
              <a:rPr lang="en-US" altLang="zh-CN" b="1" dirty="0">
                <a:solidFill>
                  <a:schemeClr val="tx1"/>
                </a:solidFill>
                <a:latin typeface="微软雅黑" panose="020B0503020204020204" pitchFamily="34" charset="-122"/>
                <a:ea typeface="微软雅黑" panose="020B0503020204020204" pitchFamily="34" charset="-122"/>
              </a:rPr>
              <a:t>     </a:t>
            </a:r>
            <a:r>
              <a:rPr lang="zh-CN" altLang="en-US" b="1" dirty="0">
                <a:solidFill>
                  <a:schemeClr val="tx1"/>
                </a:solidFill>
                <a:latin typeface="微软雅黑" panose="020B0503020204020204" pitchFamily="34" charset="-122"/>
                <a:ea typeface="微软雅黑" panose="020B0503020204020204" pitchFamily="34" charset="-122"/>
              </a:rPr>
              <a:t>连续分配方式</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单一连续分配 </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固定分区分配</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动态分区分配</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可重定位分区分配</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对换（</a:t>
            </a:r>
            <a:r>
              <a:rPr lang="en-US" altLang="zh-CN" b="1" dirty="0">
                <a:solidFill>
                  <a:schemeClr val="tx1"/>
                </a:solidFill>
                <a:latin typeface="微软雅黑" panose="020B0503020204020204" pitchFamily="34" charset="-122"/>
                <a:ea typeface="微软雅黑" panose="020B0503020204020204" pitchFamily="34" charset="-122"/>
              </a:rPr>
              <a:t>SWAPPING</a:t>
            </a:r>
            <a:r>
              <a:rPr lang="zh-CN" altLang="en-US" b="1" dirty="0">
                <a:solidFill>
                  <a:schemeClr val="tx1"/>
                </a:solidFill>
                <a:latin typeface="微软雅黑" panose="020B0503020204020204" pitchFamily="34" charset="-122"/>
                <a:ea typeface="微软雅黑" panose="020B0503020204020204" pitchFamily="34" charset="-122"/>
              </a:rPr>
              <a:t>）    </a:t>
            </a:r>
          </a:p>
          <a:p>
            <a:pPr algn="l">
              <a:lnSpc>
                <a:spcPct val="120000"/>
              </a:lnSpc>
              <a:buClr>
                <a:srgbClr val="D6009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基本分页、分段存储管理方式</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页、物理块与段</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地址变换机构（快表）</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两种管理方式的区别</a:t>
            </a:r>
          </a:p>
          <a:p>
            <a:pPr algn="l">
              <a:lnSpc>
                <a:spcPct val="120000"/>
              </a:lnSpc>
              <a:buClr>
                <a:srgbClr val="D6009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段页式存储方式</a:t>
            </a:r>
          </a:p>
        </p:txBody>
      </p:sp>
      <p:sp>
        <p:nvSpPr>
          <p:cNvPr id="5" name="Line 3">
            <a:extLst>
              <a:ext uri="{FF2B5EF4-FFF2-40B4-BE49-F238E27FC236}">
                <a16:creationId xmlns:a16="http://schemas.microsoft.com/office/drawing/2014/main" xmlns="" id="{EFF8041A-7D5C-4390-BD99-0698DC563ED5}"/>
              </a:ext>
            </a:extLst>
          </p:cNvPr>
          <p:cNvSpPr>
            <a:spLocks noChangeShapeType="1"/>
          </p:cNvSpPr>
          <p:nvPr/>
        </p:nvSpPr>
        <p:spPr bwMode="auto">
          <a:xfrm flipV="1">
            <a:off x="3995738" y="1052513"/>
            <a:ext cx="1944687" cy="865187"/>
          </a:xfrm>
          <a:prstGeom prst="line">
            <a:avLst/>
          </a:prstGeom>
          <a:noFill/>
          <a:ln w="22225">
            <a:solidFill>
              <a:srgbClr val="FF6600"/>
            </a:solidFill>
            <a:round/>
            <a:headEnd/>
            <a:tailEnd/>
          </a:ln>
        </p:spPr>
        <p:txBody>
          <a:bodyPr/>
          <a:lstStyle/>
          <a:p>
            <a:pPr algn="l"/>
            <a:endParaRPr kumimoji="0" lang="zh-CN" altLang="en-US" sz="1800">
              <a:solidFill>
                <a:srgbClr val="000000"/>
              </a:solidFill>
              <a:latin typeface="Arial" pitchFamily="34" charset="0"/>
            </a:endParaRPr>
          </a:p>
        </p:txBody>
      </p:sp>
      <p:sp>
        <p:nvSpPr>
          <p:cNvPr id="6" name="Rectangle 4">
            <a:extLst>
              <a:ext uri="{FF2B5EF4-FFF2-40B4-BE49-F238E27FC236}">
                <a16:creationId xmlns:a16="http://schemas.microsoft.com/office/drawing/2014/main" xmlns="" id="{CF5E83B2-82BF-44EB-B04E-3A969D95B2C5}"/>
              </a:ext>
            </a:extLst>
          </p:cNvPr>
          <p:cNvSpPr>
            <a:spLocks noChangeArrowheads="1"/>
          </p:cNvSpPr>
          <p:nvPr/>
        </p:nvSpPr>
        <p:spPr bwMode="auto">
          <a:xfrm>
            <a:off x="5922963" y="747713"/>
            <a:ext cx="2338387" cy="466725"/>
          </a:xfrm>
          <a:prstGeom prst="rect">
            <a:avLst/>
          </a:prstGeom>
          <a:solidFill>
            <a:srgbClr val="BBE0E3"/>
          </a:solidFill>
          <a:ln w="9525">
            <a:solidFill>
              <a:srgbClr val="000000"/>
            </a:solidFill>
            <a:miter lim="800000"/>
            <a:headEnd/>
            <a:tailEnd/>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ea typeface="隶书" pitchFamily="49" charset="-122"/>
              </a:rPr>
              <a:t>单用户、单任务</a:t>
            </a:r>
          </a:p>
        </p:txBody>
      </p:sp>
      <p:sp>
        <p:nvSpPr>
          <p:cNvPr id="7" name="Line 5">
            <a:extLst>
              <a:ext uri="{FF2B5EF4-FFF2-40B4-BE49-F238E27FC236}">
                <a16:creationId xmlns:a16="http://schemas.microsoft.com/office/drawing/2014/main" xmlns="" id="{567423A5-987D-4B13-BE89-5FDBE99E6B0E}"/>
              </a:ext>
            </a:extLst>
          </p:cNvPr>
          <p:cNvSpPr>
            <a:spLocks noChangeShapeType="1"/>
          </p:cNvSpPr>
          <p:nvPr/>
        </p:nvSpPr>
        <p:spPr bwMode="auto">
          <a:xfrm flipV="1">
            <a:off x="3851275" y="1700213"/>
            <a:ext cx="1728788" cy="649287"/>
          </a:xfrm>
          <a:prstGeom prst="line">
            <a:avLst/>
          </a:prstGeom>
          <a:noFill/>
          <a:ln w="22225">
            <a:solidFill>
              <a:srgbClr val="FF6600"/>
            </a:solidFill>
            <a:round/>
            <a:headEnd/>
            <a:tailEnd/>
          </a:ln>
        </p:spPr>
        <p:txBody>
          <a:bodyPr/>
          <a:lstStyle/>
          <a:p>
            <a:pPr algn="l"/>
            <a:endParaRPr kumimoji="0" lang="zh-CN" altLang="en-US" sz="1800">
              <a:solidFill>
                <a:srgbClr val="000000"/>
              </a:solidFill>
              <a:latin typeface="Arial" pitchFamily="34" charset="0"/>
            </a:endParaRPr>
          </a:p>
        </p:txBody>
      </p:sp>
      <p:sp>
        <p:nvSpPr>
          <p:cNvPr id="8" name="Rectangle 6">
            <a:extLst>
              <a:ext uri="{FF2B5EF4-FFF2-40B4-BE49-F238E27FC236}">
                <a16:creationId xmlns:a16="http://schemas.microsoft.com/office/drawing/2014/main" xmlns="" id="{B463E98A-3014-416C-A914-9F5B8998C4A0}"/>
              </a:ext>
            </a:extLst>
          </p:cNvPr>
          <p:cNvSpPr>
            <a:spLocks noChangeArrowheads="1"/>
          </p:cNvSpPr>
          <p:nvPr/>
        </p:nvSpPr>
        <p:spPr bwMode="auto">
          <a:xfrm>
            <a:off x="5618163" y="1395413"/>
            <a:ext cx="2947987" cy="466725"/>
          </a:xfrm>
          <a:prstGeom prst="rect">
            <a:avLst/>
          </a:prstGeom>
          <a:solidFill>
            <a:srgbClr val="BBE0E3"/>
          </a:solidFill>
          <a:ln w="9525">
            <a:solidFill>
              <a:srgbClr val="000000"/>
            </a:solidFill>
            <a:miter lim="800000"/>
            <a:headEnd/>
            <a:tailEnd/>
          </a:ln>
        </p:spPr>
        <p:txBody>
          <a:bodyPr wrap="none" lIns="90000" tIns="46800" rIns="90000" bIns="4680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ea typeface="隶书" pitchFamily="49" charset="-122"/>
              </a:rPr>
              <a:t>多道、划分用户空间</a:t>
            </a:r>
          </a:p>
        </p:txBody>
      </p:sp>
      <p:sp>
        <p:nvSpPr>
          <p:cNvPr id="9" name="Line 7">
            <a:extLst>
              <a:ext uri="{FF2B5EF4-FFF2-40B4-BE49-F238E27FC236}">
                <a16:creationId xmlns:a16="http://schemas.microsoft.com/office/drawing/2014/main" xmlns="" id="{05240F28-8C52-48C5-9A32-FB44B8C913CB}"/>
              </a:ext>
            </a:extLst>
          </p:cNvPr>
          <p:cNvSpPr>
            <a:spLocks noChangeShapeType="1"/>
          </p:cNvSpPr>
          <p:nvPr/>
        </p:nvSpPr>
        <p:spPr bwMode="auto">
          <a:xfrm flipV="1">
            <a:off x="3851275" y="2349500"/>
            <a:ext cx="1801813" cy="431800"/>
          </a:xfrm>
          <a:prstGeom prst="line">
            <a:avLst/>
          </a:prstGeom>
          <a:noFill/>
          <a:ln w="22225">
            <a:solidFill>
              <a:srgbClr val="FF6600"/>
            </a:solidFill>
            <a:round/>
            <a:headEnd/>
            <a:tailEnd/>
          </a:ln>
        </p:spPr>
        <p:txBody>
          <a:bodyPr/>
          <a:lstStyle/>
          <a:p>
            <a:pPr algn="l"/>
            <a:endParaRPr kumimoji="0" lang="zh-CN" altLang="en-US" sz="1800">
              <a:solidFill>
                <a:srgbClr val="000000"/>
              </a:solidFill>
              <a:latin typeface="Arial" pitchFamily="34" charset="0"/>
            </a:endParaRPr>
          </a:p>
        </p:txBody>
      </p:sp>
      <p:sp>
        <p:nvSpPr>
          <p:cNvPr id="10" name="Rectangle 8">
            <a:extLst>
              <a:ext uri="{FF2B5EF4-FFF2-40B4-BE49-F238E27FC236}">
                <a16:creationId xmlns:a16="http://schemas.microsoft.com/office/drawing/2014/main" xmlns="" id="{0E42CC02-C9ED-44E0-9F21-A1F73352EB41}"/>
              </a:ext>
            </a:extLst>
          </p:cNvPr>
          <p:cNvSpPr>
            <a:spLocks noChangeArrowheads="1"/>
          </p:cNvSpPr>
          <p:nvPr/>
        </p:nvSpPr>
        <p:spPr bwMode="auto">
          <a:xfrm>
            <a:off x="5618163" y="2043113"/>
            <a:ext cx="2947987" cy="466725"/>
          </a:xfrm>
          <a:prstGeom prst="rect">
            <a:avLst/>
          </a:prstGeom>
          <a:solidFill>
            <a:srgbClr val="BBE0E3"/>
          </a:solidFill>
          <a:ln w="9525">
            <a:solidFill>
              <a:srgbClr val="000000"/>
            </a:solidFill>
            <a:miter lim="800000"/>
            <a:headEnd/>
            <a:tailEnd/>
          </a:ln>
        </p:spPr>
        <p:txBody>
          <a:bodyPr wrap="none" lIns="90000" tIns="46800" rIns="90000" bIns="4680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ea typeface="隶书" pitchFamily="49" charset="-122"/>
              </a:rPr>
              <a:t>多道、分区分配算法</a:t>
            </a:r>
          </a:p>
        </p:txBody>
      </p:sp>
      <p:sp>
        <p:nvSpPr>
          <p:cNvPr id="12" name="Line 9">
            <a:extLst>
              <a:ext uri="{FF2B5EF4-FFF2-40B4-BE49-F238E27FC236}">
                <a16:creationId xmlns:a16="http://schemas.microsoft.com/office/drawing/2014/main" xmlns="" id="{2D959C6D-E464-4DB1-82FD-4E9B83E0BFE3}"/>
              </a:ext>
            </a:extLst>
          </p:cNvPr>
          <p:cNvSpPr>
            <a:spLocks noChangeShapeType="1"/>
          </p:cNvSpPr>
          <p:nvPr/>
        </p:nvSpPr>
        <p:spPr bwMode="auto">
          <a:xfrm flipV="1">
            <a:off x="4427538" y="2997200"/>
            <a:ext cx="1223962" cy="217488"/>
          </a:xfrm>
          <a:prstGeom prst="line">
            <a:avLst/>
          </a:prstGeom>
          <a:noFill/>
          <a:ln w="22225">
            <a:solidFill>
              <a:srgbClr val="FF6600"/>
            </a:solidFill>
            <a:round/>
            <a:headEnd/>
            <a:tailEnd/>
          </a:ln>
        </p:spPr>
        <p:txBody>
          <a:bodyPr/>
          <a:lstStyle/>
          <a:p>
            <a:pPr algn="l"/>
            <a:endParaRPr kumimoji="0" lang="zh-CN" altLang="en-US" sz="1800">
              <a:solidFill>
                <a:srgbClr val="000000"/>
              </a:solidFill>
              <a:latin typeface="Arial" pitchFamily="34" charset="0"/>
            </a:endParaRPr>
          </a:p>
        </p:txBody>
      </p:sp>
      <p:sp>
        <p:nvSpPr>
          <p:cNvPr id="13" name="Rectangle 10">
            <a:extLst>
              <a:ext uri="{FF2B5EF4-FFF2-40B4-BE49-F238E27FC236}">
                <a16:creationId xmlns:a16="http://schemas.microsoft.com/office/drawing/2014/main" xmlns="" id="{DF63FB70-161A-4B46-BC16-47C4FD3EA2AB}"/>
              </a:ext>
            </a:extLst>
          </p:cNvPr>
          <p:cNvSpPr>
            <a:spLocks noChangeArrowheads="1"/>
          </p:cNvSpPr>
          <p:nvPr/>
        </p:nvSpPr>
        <p:spPr bwMode="auto">
          <a:xfrm>
            <a:off x="5618163" y="2690813"/>
            <a:ext cx="2947987" cy="466725"/>
          </a:xfrm>
          <a:prstGeom prst="rect">
            <a:avLst/>
          </a:prstGeom>
          <a:solidFill>
            <a:srgbClr val="BBE0E3"/>
          </a:solidFill>
          <a:ln w="9525">
            <a:solidFill>
              <a:srgbClr val="000000"/>
            </a:solidFill>
            <a:miter lim="800000"/>
            <a:headEnd/>
            <a:tailEnd/>
          </a:ln>
        </p:spPr>
        <p:txBody>
          <a:bodyPr wrap="none" lIns="90000" tIns="46800" rIns="90000" bIns="4680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ea typeface="隶书" pitchFamily="49" charset="-122"/>
              </a:rPr>
              <a:t>多道、支持内存紧凑</a:t>
            </a:r>
          </a:p>
        </p:txBody>
      </p:sp>
      <p:sp>
        <p:nvSpPr>
          <p:cNvPr id="14" name="Line 11">
            <a:extLst>
              <a:ext uri="{FF2B5EF4-FFF2-40B4-BE49-F238E27FC236}">
                <a16:creationId xmlns:a16="http://schemas.microsoft.com/office/drawing/2014/main" xmlns="" id="{AFCB6B2A-4AF1-4268-99BD-F30D26EB382C}"/>
              </a:ext>
            </a:extLst>
          </p:cNvPr>
          <p:cNvSpPr>
            <a:spLocks noChangeShapeType="1"/>
          </p:cNvSpPr>
          <p:nvPr/>
        </p:nvSpPr>
        <p:spPr bwMode="auto">
          <a:xfrm flipV="1">
            <a:off x="4716463" y="3573463"/>
            <a:ext cx="935037" cy="142875"/>
          </a:xfrm>
          <a:prstGeom prst="line">
            <a:avLst/>
          </a:prstGeom>
          <a:noFill/>
          <a:ln w="22225">
            <a:solidFill>
              <a:srgbClr val="FF6600"/>
            </a:solidFill>
            <a:round/>
            <a:headEnd/>
            <a:tailEnd/>
          </a:ln>
        </p:spPr>
        <p:txBody>
          <a:bodyPr/>
          <a:lstStyle/>
          <a:p>
            <a:pPr algn="l"/>
            <a:endParaRPr kumimoji="0" lang="zh-CN" altLang="en-US" sz="1800">
              <a:solidFill>
                <a:srgbClr val="000000"/>
              </a:solidFill>
              <a:latin typeface="Arial" pitchFamily="34" charset="0"/>
            </a:endParaRPr>
          </a:p>
        </p:txBody>
      </p:sp>
      <p:sp>
        <p:nvSpPr>
          <p:cNvPr id="15" name="Rectangle 12">
            <a:extLst>
              <a:ext uri="{FF2B5EF4-FFF2-40B4-BE49-F238E27FC236}">
                <a16:creationId xmlns:a16="http://schemas.microsoft.com/office/drawing/2014/main" xmlns="" id="{74FFD828-659B-4E4C-9547-0119824A29C1}"/>
              </a:ext>
            </a:extLst>
          </p:cNvPr>
          <p:cNvSpPr>
            <a:spLocks noChangeArrowheads="1"/>
          </p:cNvSpPr>
          <p:nvPr/>
        </p:nvSpPr>
        <p:spPr bwMode="auto">
          <a:xfrm>
            <a:off x="5618163" y="3340100"/>
            <a:ext cx="2947987" cy="466725"/>
          </a:xfrm>
          <a:prstGeom prst="rect">
            <a:avLst/>
          </a:prstGeom>
          <a:solidFill>
            <a:srgbClr val="BBE0E3"/>
          </a:solidFill>
          <a:ln w="9525">
            <a:solidFill>
              <a:srgbClr val="000000"/>
            </a:solidFill>
            <a:miter lim="800000"/>
            <a:headEnd/>
            <a:tailEnd/>
          </a:ln>
        </p:spPr>
        <p:txBody>
          <a:bodyPr wrap="none" lIns="90000" tIns="46800" rIns="90000" bIns="4680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ea typeface="隶书" pitchFamily="49" charset="-122"/>
              </a:rPr>
              <a:t>与动态分区分配类似</a:t>
            </a:r>
          </a:p>
        </p:txBody>
      </p:sp>
    </p:spTree>
    <p:extLst>
      <p:ext uri="{BB962C8B-B14F-4D97-AF65-F5344CB8AC3E}">
        <p14:creationId xmlns:p14="http://schemas.microsoft.com/office/powerpoint/2010/main" val="198546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heckerboard(across)">
                                      <p:cBhvr>
                                        <p:cTn id="25" dur="500"/>
                                        <p:tgtEl>
                                          <p:spTgt spid="9"/>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heckerboard(across)">
                                      <p:cBhvr>
                                        <p:cTn id="33" dur="500"/>
                                        <p:tgtEl>
                                          <p:spTgt spid="12"/>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heckerboard(across)">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checkerboard(across)">
                                      <p:cBhvr>
                                        <p:cTn id="41" dur="500"/>
                                        <p:tgtEl>
                                          <p:spTgt spid="14"/>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checkerboard(across)">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3" grpId="0" animBg="1"/>
      <p:bldP spid="14" grpId="0" animBg="1"/>
      <p:bldP spid="15"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本章重点</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2">
            <a:extLst>
              <a:ext uri="{FF2B5EF4-FFF2-40B4-BE49-F238E27FC236}">
                <a16:creationId xmlns:a16="http://schemas.microsoft.com/office/drawing/2014/main" xmlns="" id="{75FD27D6-DC6D-49E2-A064-E9E065163CB5}"/>
              </a:ext>
            </a:extLst>
          </p:cNvPr>
          <p:cNvSpPr>
            <a:spLocks noChangeArrowheads="1"/>
          </p:cNvSpPr>
          <p:nvPr/>
        </p:nvSpPr>
        <p:spPr bwMode="auto">
          <a:xfrm>
            <a:off x="467544" y="1196752"/>
            <a:ext cx="7993062" cy="4967514"/>
          </a:xfrm>
          <a:prstGeom prst="rect">
            <a:avLst/>
          </a:prstGeom>
          <a:noFill/>
          <a:ln w="9525">
            <a:noFill/>
            <a:miter lim="800000"/>
            <a:headEnd/>
            <a:tailEnd/>
          </a:ln>
        </p:spPr>
        <p:txBody>
          <a:bodyPr>
            <a:spAutoFit/>
          </a:bodyPr>
          <a:lstStyle/>
          <a:p>
            <a:pPr algn="l">
              <a:lnSpc>
                <a:spcPct val="120000"/>
              </a:lnSpc>
              <a:buClr>
                <a:srgbClr val="D60093"/>
              </a:buClr>
              <a:buFont typeface="Wingdings" pitchFamily="2" charset="2"/>
              <a:buChar char="Ø"/>
            </a:pPr>
            <a:r>
              <a:rPr lang="en-US" altLang="zh-CN" b="1" dirty="0">
                <a:solidFill>
                  <a:schemeClr val="tx1"/>
                </a:solidFill>
                <a:latin typeface="微软雅黑" panose="020B0503020204020204" pitchFamily="34" charset="-122"/>
                <a:ea typeface="微软雅黑" panose="020B0503020204020204" pitchFamily="34" charset="-122"/>
              </a:rPr>
              <a:t>   </a:t>
            </a:r>
            <a:r>
              <a:rPr lang="zh-CN" altLang="en-US" b="1" dirty="0">
                <a:solidFill>
                  <a:schemeClr val="tx1"/>
                </a:solidFill>
                <a:latin typeface="微软雅黑" panose="020B0503020204020204" pitchFamily="34" charset="-122"/>
                <a:ea typeface="微软雅黑" panose="020B0503020204020204" pitchFamily="34" charset="-122"/>
              </a:rPr>
              <a:t>虚拟存储器</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局部性原理</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特征：多次性、对换性、虚拟性、离散性</a:t>
            </a:r>
          </a:p>
          <a:p>
            <a:pPr algn="l">
              <a:lnSpc>
                <a:spcPct val="120000"/>
              </a:lnSpc>
              <a:buClr>
                <a:srgbClr val="D6009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页面置换算法</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最佳置换算法（</a:t>
            </a:r>
            <a:r>
              <a:rPr lang="en-US" altLang="zh-CN" b="1" dirty="0">
                <a:solidFill>
                  <a:schemeClr val="tx1"/>
                </a:solidFill>
                <a:latin typeface="微软雅黑" panose="020B0503020204020204" pitchFamily="34" charset="-122"/>
                <a:ea typeface="微软雅黑" panose="020B0503020204020204" pitchFamily="34" charset="-122"/>
              </a:rPr>
              <a:t>Optimal</a:t>
            </a:r>
            <a:r>
              <a:rPr lang="zh-CN" altLang="en-US" b="1" dirty="0">
                <a:solidFill>
                  <a:schemeClr val="tx1"/>
                </a:solidFill>
                <a:latin typeface="微软雅黑" panose="020B0503020204020204" pitchFamily="34" charset="-122"/>
                <a:ea typeface="微软雅黑" panose="020B0503020204020204" pitchFamily="34" charset="-122"/>
              </a:rPr>
              <a:t>）</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先进先出页面置换算法（</a:t>
            </a:r>
            <a:r>
              <a:rPr lang="en-US" altLang="zh-CN" b="1" dirty="0">
                <a:solidFill>
                  <a:schemeClr val="tx1"/>
                </a:solidFill>
                <a:latin typeface="微软雅黑" panose="020B0503020204020204" pitchFamily="34" charset="-122"/>
                <a:ea typeface="微软雅黑" panose="020B0503020204020204" pitchFamily="34" charset="-122"/>
              </a:rPr>
              <a:t>FIFO</a:t>
            </a:r>
            <a:r>
              <a:rPr lang="zh-CN" altLang="en-US" b="1" dirty="0">
                <a:solidFill>
                  <a:schemeClr val="tx1"/>
                </a:solidFill>
                <a:latin typeface="微软雅黑" panose="020B0503020204020204" pitchFamily="34" charset="-122"/>
                <a:ea typeface="微软雅黑" panose="020B0503020204020204" pitchFamily="34" charset="-122"/>
              </a:rPr>
              <a:t>）</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最近最久未使用置换算法（</a:t>
            </a:r>
            <a:r>
              <a:rPr lang="en-US" altLang="zh-CN" b="1" dirty="0">
                <a:solidFill>
                  <a:schemeClr val="tx1"/>
                </a:solidFill>
                <a:latin typeface="微软雅黑" panose="020B0503020204020204" pitchFamily="34" charset="-122"/>
                <a:ea typeface="微软雅黑" panose="020B0503020204020204" pitchFamily="34" charset="-122"/>
              </a:rPr>
              <a:t>LRU</a:t>
            </a:r>
            <a:r>
              <a:rPr lang="zh-CN" altLang="en-US" b="1" dirty="0">
                <a:solidFill>
                  <a:schemeClr val="tx1"/>
                </a:solidFill>
                <a:latin typeface="微软雅黑" panose="020B0503020204020204" pitchFamily="34" charset="-122"/>
                <a:ea typeface="微软雅黑" panose="020B0503020204020204" pitchFamily="34" charset="-122"/>
              </a:rPr>
              <a:t>）</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a:t>
            </a:r>
            <a:r>
              <a:rPr lang="en-US" altLang="zh-CN" b="1" dirty="0">
                <a:solidFill>
                  <a:schemeClr val="tx1"/>
                </a:solidFill>
                <a:latin typeface="微软雅黑" panose="020B0503020204020204" pitchFamily="34" charset="-122"/>
                <a:ea typeface="微软雅黑" panose="020B0503020204020204" pitchFamily="34" charset="-122"/>
              </a:rPr>
              <a:t>CLOCK</a:t>
            </a:r>
            <a:r>
              <a:rPr lang="zh-CN" altLang="en-US" b="1" dirty="0">
                <a:solidFill>
                  <a:schemeClr val="tx1"/>
                </a:solidFill>
                <a:latin typeface="微软雅黑" panose="020B0503020204020204" pitchFamily="34" charset="-122"/>
                <a:ea typeface="微软雅黑" panose="020B0503020204020204" pitchFamily="34" charset="-122"/>
              </a:rPr>
              <a:t>置换算法</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最少使用置换算法（</a:t>
            </a:r>
            <a:r>
              <a:rPr lang="en-US" altLang="zh-CN" b="1" dirty="0">
                <a:solidFill>
                  <a:schemeClr val="tx1"/>
                </a:solidFill>
                <a:latin typeface="微软雅黑" panose="020B0503020204020204" pitchFamily="34" charset="-122"/>
                <a:ea typeface="微软雅黑" panose="020B0503020204020204" pitchFamily="34" charset="-122"/>
              </a:rPr>
              <a:t>LFU</a:t>
            </a:r>
            <a:r>
              <a:rPr lang="zh-CN" altLang="en-US" b="1" dirty="0">
                <a:solidFill>
                  <a:schemeClr val="tx1"/>
                </a:solidFill>
                <a:latin typeface="微软雅黑" panose="020B0503020204020204" pitchFamily="34" charset="-122"/>
                <a:ea typeface="微软雅黑" panose="020B0503020204020204" pitchFamily="34" charset="-122"/>
              </a:rPr>
              <a:t>）</a:t>
            </a:r>
          </a:p>
          <a:p>
            <a:pPr lvl="2" algn="l">
              <a:lnSpc>
                <a:spcPct val="120000"/>
              </a:lnSpc>
              <a:buClr>
                <a:srgbClr val="BBE0E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页面缓冲算法（</a:t>
            </a:r>
            <a:r>
              <a:rPr lang="en-US" altLang="zh-CN" b="1" dirty="0">
                <a:solidFill>
                  <a:schemeClr val="tx1"/>
                </a:solidFill>
                <a:latin typeface="微软雅黑" panose="020B0503020204020204" pitchFamily="34" charset="-122"/>
                <a:ea typeface="微软雅黑" panose="020B0503020204020204" pitchFamily="34" charset="-122"/>
              </a:rPr>
              <a:t>PBA</a:t>
            </a:r>
            <a:r>
              <a:rPr lang="zh-CN" altLang="en-US" b="1" dirty="0">
                <a:solidFill>
                  <a:schemeClr val="tx1"/>
                </a:solidFill>
                <a:latin typeface="微软雅黑" panose="020B0503020204020204" pitchFamily="34" charset="-122"/>
                <a:ea typeface="微软雅黑" panose="020B0503020204020204" pitchFamily="34" charset="-122"/>
              </a:rPr>
              <a:t>）    </a:t>
            </a:r>
          </a:p>
          <a:p>
            <a:pPr algn="l">
              <a:lnSpc>
                <a:spcPct val="120000"/>
              </a:lnSpc>
              <a:buClr>
                <a:srgbClr val="D60093"/>
              </a:buClr>
              <a:buFont typeface="Wingdings" pitchFamily="2" charset="2"/>
              <a:buChar char="Ø"/>
            </a:pPr>
            <a:r>
              <a:rPr lang="zh-CN" altLang="en-US" b="1" dirty="0">
                <a:solidFill>
                  <a:schemeClr val="tx1"/>
                </a:solidFill>
                <a:latin typeface="微软雅黑" panose="020B0503020204020204" pitchFamily="34" charset="-122"/>
                <a:ea typeface="微软雅黑" panose="020B0503020204020204" pitchFamily="34" charset="-122"/>
              </a:rPr>
              <a:t>   请求分页、分段存储管理方式</a:t>
            </a:r>
          </a:p>
        </p:txBody>
      </p:sp>
    </p:spTree>
    <p:extLst>
      <p:ext uri="{BB962C8B-B14F-4D97-AF65-F5344CB8AC3E}">
        <p14:creationId xmlns:p14="http://schemas.microsoft.com/office/powerpoint/2010/main" val="9792458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4" name="Rectangle 3">
            <a:extLst>
              <a:ext uri="{FF2B5EF4-FFF2-40B4-BE49-F238E27FC236}">
                <a16:creationId xmlns:a16="http://schemas.microsoft.com/office/drawing/2014/main" xmlns="" id="{96235D06-4BCD-45C9-A237-E0C71289FFC9}"/>
              </a:ext>
            </a:extLst>
          </p:cNvPr>
          <p:cNvSpPr>
            <a:spLocks noChangeArrowheads="1"/>
          </p:cNvSpPr>
          <p:nvPr/>
        </p:nvSpPr>
        <p:spPr bwMode="auto">
          <a:xfrm>
            <a:off x="323850" y="1773238"/>
            <a:ext cx="8351838" cy="4679950"/>
          </a:xfrm>
          <a:prstGeom prst="rect">
            <a:avLst/>
          </a:prstGeom>
          <a:noFill/>
          <a:ln w="9525">
            <a:noFill/>
            <a:miter lim="800000"/>
            <a:headEnd/>
            <a:tailEnd/>
          </a:ln>
        </p:spPr>
        <p:txBody>
          <a:bodyPr/>
          <a:lstStyle/>
          <a:p>
            <a:pPr marL="609600" indent="-609600" algn="l">
              <a:lnSpc>
                <a:spcPct val="120000"/>
              </a:lnSpc>
              <a:spcBef>
                <a:spcPct val="20000"/>
              </a:spcBef>
              <a:buFontTx/>
              <a:buAutoNum type="arabicPeriod"/>
            </a:pPr>
            <a:r>
              <a:rPr kumimoji="0" lang="zh-CN" altLang="en-US" b="1" dirty="0">
                <a:solidFill>
                  <a:schemeClr val="tx1"/>
                </a:solidFill>
                <a:latin typeface="微软雅黑" panose="020B0503020204020204" pitchFamily="34" charset="-122"/>
                <a:ea typeface="微软雅黑" panose="020B0503020204020204" pitchFamily="34" charset="-122"/>
              </a:rPr>
              <a:t>最佳适应算法的空白区是</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A. </a:t>
            </a:r>
            <a:r>
              <a:rPr kumimoji="0" lang="zh-CN" altLang="en-US" b="1" dirty="0">
                <a:solidFill>
                  <a:schemeClr val="tx1"/>
                </a:solidFill>
                <a:latin typeface="微软雅黑" panose="020B0503020204020204" pitchFamily="34" charset="-122"/>
                <a:ea typeface="微软雅黑" panose="020B0503020204020204" pitchFamily="34" charset="-122"/>
              </a:rPr>
              <a:t>按大小递减顺序排列</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B. </a:t>
            </a:r>
            <a:r>
              <a:rPr kumimoji="0" lang="zh-CN" altLang="en-US" b="1" dirty="0">
                <a:solidFill>
                  <a:schemeClr val="tx1"/>
                </a:solidFill>
                <a:latin typeface="微软雅黑" panose="020B0503020204020204" pitchFamily="34" charset="-122"/>
                <a:ea typeface="微软雅黑" panose="020B0503020204020204" pitchFamily="34" charset="-122"/>
              </a:rPr>
              <a:t>按大小递增顺序排列</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C. </a:t>
            </a:r>
            <a:r>
              <a:rPr kumimoji="0" lang="zh-CN" altLang="en-US" b="1" dirty="0">
                <a:solidFill>
                  <a:schemeClr val="tx1"/>
                </a:solidFill>
                <a:latin typeface="微软雅黑" panose="020B0503020204020204" pitchFamily="34" charset="-122"/>
                <a:ea typeface="微软雅黑" panose="020B0503020204020204" pitchFamily="34" charset="-122"/>
              </a:rPr>
              <a:t>按地址由大到小排列</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D. </a:t>
            </a:r>
            <a:r>
              <a:rPr kumimoji="0" lang="zh-CN" altLang="en-US" b="1" dirty="0">
                <a:solidFill>
                  <a:schemeClr val="tx1"/>
                </a:solidFill>
                <a:latin typeface="微软雅黑" panose="020B0503020204020204" pitchFamily="34" charset="-122"/>
                <a:ea typeface="微软雅黑" panose="020B0503020204020204" pitchFamily="34" charset="-122"/>
              </a:rPr>
              <a:t>按地址由小到大排列</a:t>
            </a:r>
          </a:p>
          <a:p>
            <a:pPr marL="609600" indent="-609600" algn="l">
              <a:lnSpc>
                <a:spcPct val="120000"/>
              </a:lnSpc>
              <a:spcBef>
                <a:spcPct val="20000"/>
              </a:spcBef>
              <a:buFontTx/>
              <a:buAutoNum type="arabicPeriod" startAt="2"/>
            </a:pPr>
            <a:r>
              <a:rPr kumimoji="0" lang="zh-CN" altLang="en-US" b="1" dirty="0">
                <a:solidFill>
                  <a:schemeClr val="tx1"/>
                </a:solidFill>
                <a:latin typeface="微软雅黑" panose="020B0503020204020204" pitchFamily="34" charset="-122"/>
                <a:ea typeface="微软雅黑" panose="020B0503020204020204" pitchFamily="34" charset="-122"/>
              </a:rPr>
              <a:t>程序经编译或汇编以后形成目标程序，其中的指令顺序是以</a:t>
            </a:r>
            <a:r>
              <a:rPr kumimoji="0" lang="en-US" altLang="zh-CN" b="1" dirty="0">
                <a:solidFill>
                  <a:schemeClr val="tx1"/>
                </a:solidFill>
                <a:latin typeface="微软雅黑" panose="020B0503020204020204" pitchFamily="34" charset="-122"/>
                <a:ea typeface="微软雅黑" panose="020B0503020204020204" pitchFamily="34" charset="-122"/>
              </a:rPr>
              <a:t>0</a:t>
            </a:r>
            <a:r>
              <a:rPr kumimoji="0" lang="zh-CN" altLang="en-US" b="1" dirty="0">
                <a:solidFill>
                  <a:schemeClr val="tx1"/>
                </a:solidFill>
                <a:latin typeface="微软雅黑" panose="020B0503020204020204" pitchFamily="34" charset="-122"/>
                <a:ea typeface="微软雅黑" panose="020B0503020204020204" pitchFamily="34" charset="-122"/>
              </a:rPr>
              <a:t>作为参考地址进行编址的这些地址称为</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28804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6" name="Rectangle 2">
            <a:extLst>
              <a:ext uri="{FF2B5EF4-FFF2-40B4-BE49-F238E27FC236}">
                <a16:creationId xmlns:a16="http://schemas.microsoft.com/office/drawing/2014/main" xmlns="" id="{74210B29-BE78-4F0E-8996-ADFA8B653191}"/>
              </a:ext>
            </a:extLst>
          </p:cNvPr>
          <p:cNvSpPr>
            <a:spLocks noChangeArrowheads="1"/>
          </p:cNvSpPr>
          <p:nvPr/>
        </p:nvSpPr>
        <p:spPr bwMode="auto">
          <a:xfrm>
            <a:off x="395287" y="908720"/>
            <a:ext cx="8353425" cy="5688012"/>
          </a:xfrm>
          <a:prstGeom prst="rect">
            <a:avLst/>
          </a:prstGeom>
          <a:noFill/>
          <a:ln w="9525">
            <a:noFill/>
            <a:miter lim="800000"/>
            <a:headEnd/>
            <a:tailEnd/>
          </a:ln>
        </p:spPr>
        <p:txBody>
          <a:bodyPr/>
          <a:lstStyle/>
          <a:p>
            <a:pPr marL="609600" indent="-609600" algn="l">
              <a:lnSpc>
                <a:spcPct val="120000"/>
              </a:lnSpc>
              <a:spcBef>
                <a:spcPct val="20000"/>
              </a:spcBef>
              <a:buFontTx/>
              <a:buAutoNum type="arabicPeriod" startAt="3"/>
            </a:pPr>
            <a:r>
              <a:rPr kumimoji="0" lang="zh-CN" altLang="en-US" b="1" dirty="0">
                <a:solidFill>
                  <a:schemeClr val="tx1"/>
                </a:solidFill>
                <a:latin typeface="微软雅黑" panose="020B0503020204020204" pitchFamily="34" charset="-122"/>
                <a:ea typeface="微软雅黑" panose="020B0503020204020204" pitchFamily="34" charset="-122"/>
              </a:rPr>
              <a:t>在可变式分配方案中，某一作业完成后，系统收回其主存空间，并与相邻空闲区合并，为此需修改空闲区表，造成空闲区数减</a:t>
            </a:r>
            <a:r>
              <a:rPr kumimoji="0" lang="en-US" altLang="zh-CN" b="1" dirty="0">
                <a:solidFill>
                  <a:schemeClr val="tx1"/>
                </a:solidFill>
                <a:latin typeface="微软雅黑" panose="020B0503020204020204" pitchFamily="34" charset="-122"/>
                <a:ea typeface="微软雅黑" panose="020B0503020204020204" pitchFamily="34" charset="-122"/>
              </a:rPr>
              <a:t>1</a:t>
            </a:r>
            <a:r>
              <a:rPr kumimoji="0" lang="zh-CN" altLang="en-US" b="1" dirty="0">
                <a:solidFill>
                  <a:schemeClr val="tx1"/>
                </a:solidFill>
                <a:latin typeface="微软雅黑" panose="020B0503020204020204" pitchFamily="34" charset="-122"/>
                <a:ea typeface="微软雅黑" panose="020B0503020204020204" pitchFamily="34" charset="-122"/>
              </a:rPr>
              <a:t>的情况是</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A. </a:t>
            </a:r>
            <a:r>
              <a:rPr kumimoji="0" lang="zh-CN" altLang="en-US" b="1" dirty="0">
                <a:solidFill>
                  <a:schemeClr val="tx1"/>
                </a:solidFill>
                <a:latin typeface="微软雅黑" panose="020B0503020204020204" pitchFamily="34" charset="-122"/>
                <a:ea typeface="微软雅黑" panose="020B0503020204020204" pitchFamily="34" charset="-122"/>
              </a:rPr>
              <a:t>无上邻空闲区，也无下邻空闲区</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B. </a:t>
            </a:r>
            <a:r>
              <a:rPr kumimoji="0" lang="zh-CN" altLang="en-US" b="1" dirty="0">
                <a:solidFill>
                  <a:schemeClr val="tx1"/>
                </a:solidFill>
                <a:latin typeface="微软雅黑" panose="020B0503020204020204" pitchFamily="34" charset="-122"/>
                <a:ea typeface="微软雅黑" panose="020B0503020204020204" pitchFamily="34" charset="-122"/>
              </a:rPr>
              <a:t>有上邻空闲区，但无下邻空闲区</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C. </a:t>
            </a:r>
            <a:r>
              <a:rPr kumimoji="0" lang="zh-CN" altLang="en-US" b="1" dirty="0">
                <a:solidFill>
                  <a:schemeClr val="tx1"/>
                </a:solidFill>
                <a:latin typeface="微软雅黑" panose="020B0503020204020204" pitchFamily="34" charset="-122"/>
                <a:ea typeface="微软雅黑" panose="020B0503020204020204" pitchFamily="34" charset="-122"/>
              </a:rPr>
              <a:t>有下邻空闲区，但无上邻空闲区</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D. </a:t>
            </a:r>
            <a:r>
              <a:rPr kumimoji="0" lang="zh-CN" altLang="en-US" b="1" dirty="0">
                <a:solidFill>
                  <a:schemeClr val="tx1"/>
                </a:solidFill>
                <a:latin typeface="微软雅黑" panose="020B0503020204020204" pitchFamily="34" charset="-122"/>
                <a:ea typeface="微软雅黑" panose="020B0503020204020204" pitchFamily="34" charset="-122"/>
              </a:rPr>
              <a:t>有上邻空闲区，也有下邻空闲区</a:t>
            </a:r>
          </a:p>
          <a:p>
            <a:pPr marL="609600" indent="-609600" algn="l">
              <a:lnSpc>
                <a:spcPct val="120000"/>
              </a:lnSpc>
              <a:spcBef>
                <a:spcPct val="20000"/>
              </a:spcBef>
              <a:buFontTx/>
              <a:buAutoNum type="arabicPeriod" startAt="4"/>
            </a:pPr>
            <a:r>
              <a:rPr kumimoji="0" lang="zh-CN" altLang="en-US" b="1" dirty="0">
                <a:solidFill>
                  <a:schemeClr val="tx1"/>
                </a:solidFill>
                <a:latin typeface="微软雅黑" panose="020B0503020204020204" pitchFamily="34" charset="-122"/>
                <a:ea typeface="微软雅黑" panose="020B0503020204020204" pitchFamily="34" charset="-122"/>
              </a:rPr>
              <a:t>在存储器的可重定位分区存储管理中，作业装入内存时，采用的是</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重定位方式。</a:t>
            </a:r>
          </a:p>
        </p:txBody>
      </p:sp>
    </p:spTree>
    <p:extLst>
      <p:ext uri="{BB962C8B-B14F-4D97-AF65-F5344CB8AC3E}">
        <p14:creationId xmlns:p14="http://schemas.microsoft.com/office/powerpoint/2010/main" val="121953400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Rectangle 2">
            <a:extLst>
              <a:ext uri="{FF2B5EF4-FFF2-40B4-BE49-F238E27FC236}">
                <a16:creationId xmlns:a16="http://schemas.microsoft.com/office/drawing/2014/main" xmlns="" id="{FB2748CF-53DC-4495-B3F2-6530641F3F32}"/>
              </a:ext>
            </a:extLst>
          </p:cNvPr>
          <p:cNvSpPr>
            <a:spLocks noChangeArrowheads="1"/>
          </p:cNvSpPr>
          <p:nvPr/>
        </p:nvSpPr>
        <p:spPr bwMode="auto">
          <a:xfrm>
            <a:off x="179512" y="1052736"/>
            <a:ext cx="8353425" cy="4537050"/>
          </a:xfrm>
          <a:prstGeom prst="rect">
            <a:avLst/>
          </a:prstGeom>
          <a:noFill/>
          <a:ln w="9525">
            <a:noFill/>
            <a:miter lim="800000"/>
            <a:headEnd/>
            <a:tailEnd/>
          </a:ln>
        </p:spPr>
        <p:txBody>
          <a:bodyPr/>
          <a:lstStyle/>
          <a:p>
            <a:pPr marL="609600" indent="-609600" algn="l">
              <a:lnSpc>
                <a:spcPct val="120000"/>
              </a:lnSpc>
              <a:spcBef>
                <a:spcPct val="20000"/>
              </a:spcBef>
              <a:buFontTx/>
              <a:buAutoNum type="arabicPeriod" startAt="5"/>
            </a:pPr>
            <a:r>
              <a:rPr kumimoji="0" lang="zh-CN" altLang="en-US" b="1" dirty="0">
                <a:solidFill>
                  <a:schemeClr val="tx1"/>
                </a:solidFill>
                <a:latin typeface="微软雅黑" panose="020B0503020204020204" pitchFamily="34" charset="-122"/>
                <a:ea typeface="微软雅黑" panose="020B0503020204020204" pitchFamily="34" charset="-122"/>
              </a:rPr>
              <a:t>作业在执行中发生了缺页中断，经操作系统处理后，应让其执行</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指令。</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A. </a:t>
            </a:r>
            <a:r>
              <a:rPr kumimoji="0" lang="zh-CN" altLang="en-US" b="1" dirty="0">
                <a:solidFill>
                  <a:schemeClr val="tx1"/>
                </a:solidFill>
                <a:latin typeface="微软雅黑" panose="020B0503020204020204" pitchFamily="34" charset="-122"/>
                <a:ea typeface="微软雅黑" panose="020B0503020204020204" pitchFamily="34" charset="-122"/>
              </a:rPr>
              <a:t>被中断的前一条   </a:t>
            </a:r>
            <a:r>
              <a:rPr kumimoji="0" lang="en-US" altLang="zh-CN" b="1" dirty="0">
                <a:solidFill>
                  <a:schemeClr val="tx1"/>
                </a:solidFill>
                <a:latin typeface="微软雅黑" panose="020B0503020204020204" pitchFamily="34" charset="-122"/>
                <a:ea typeface="微软雅黑" panose="020B0503020204020204" pitchFamily="34" charset="-122"/>
              </a:rPr>
              <a:t>B. </a:t>
            </a:r>
            <a:r>
              <a:rPr kumimoji="0" lang="zh-CN" altLang="en-US" b="1" dirty="0">
                <a:solidFill>
                  <a:schemeClr val="tx1"/>
                </a:solidFill>
                <a:latin typeface="微软雅黑" panose="020B0503020204020204" pitchFamily="34" charset="-122"/>
                <a:ea typeface="微软雅黑" panose="020B0503020204020204" pitchFamily="34" charset="-122"/>
              </a:rPr>
              <a:t>被中断的那一条</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C. </a:t>
            </a:r>
            <a:r>
              <a:rPr kumimoji="0" lang="zh-CN" altLang="en-US" b="1" dirty="0">
                <a:solidFill>
                  <a:schemeClr val="tx1"/>
                </a:solidFill>
                <a:latin typeface="微软雅黑" panose="020B0503020204020204" pitchFamily="34" charset="-122"/>
                <a:ea typeface="微软雅黑" panose="020B0503020204020204" pitchFamily="34" charset="-122"/>
              </a:rPr>
              <a:t>被中断的后一条   </a:t>
            </a:r>
            <a:r>
              <a:rPr kumimoji="0" lang="en-US" altLang="zh-CN" b="1" dirty="0">
                <a:solidFill>
                  <a:schemeClr val="tx1"/>
                </a:solidFill>
                <a:latin typeface="微软雅黑" panose="020B0503020204020204" pitchFamily="34" charset="-122"/>
                <a:ea typeface="微软雅黑" panose="020B0503020204020204" pitchFamily="34" charset="-122"/>
              </a:rPr>
              <a:t>D. </a:t>
            </a:r>
            <a:r>
              <a:rPr kumimoji="0" lang="zh-CN" altLang="en-US" b="1" dirty="0">
                <a:solidFill>
                  <a:schemeClr val="tx1"/>
                </a:solidFill>
                <a:latin typeface="微软雅黑" panose="020B0503020204020204" pitchFamily="34" charset="-122"/>
                <a:ea typeface="微软雅黑" panose="020B0503020204020204" pitchFamily="34" charset="-122"/>
              </a:rPr>
              <a:t>启动时的第一条</a:t>
            </a:r>
          </a:p>
          <a:p>
            <a:pPr marL="609600" indent="-609600" algn="l">
              <a:lnSpc>
                <a:spcPct val="120000"/>
              </a:lnSpc>
              <a:spcBef>
                <a:spcPct val="20000"/>
              </a:spcBef>
              <a:buFontTx/>
              <a:buAutoNum type="arabicPeriod" startAt="6"/>
            </a:pPr>
            <a:r>
              <a:rPr kumimoji="0" lang="zh-CN" altLang="en-US" b="1" dirty="0">
                <a:solidFill>
                  <a:schemeClr val="tx1"/>
                </a:solidFill>
                <a:latin typeface="微软雅黑" panose="020B0503020204020204" pitchFamily="34" charset="-122"/>
                <a:ea typeface="微软雅黑" panose="020B0503020204020204" pitchFamily="34" charset="-122"/>
              </a:rPr>
              <a:t>某虚拟存储器系统采用页式内存管理，使用</a:t>
            </a:r>
            <a:r>
              <a:rPr kumimoji="0" lang="en-US" altLang="zh-CN" b="1" dirty="0">
                <a:solidFill>
                  <a:schemeClr val="tx1"/>
                </a:solidFill>
                <a:latin typeface="微软雅黑" panose="020B0503020204020204" pitchFamily="34" charset="-122"/>
                <a:ea typeface="微软雅黑" panose="020B0503020204020204" pitchFamily="34" charset="-122"/>
              </a:rPr>
              <a:t>LRU</a:t>
            </a:r>
            <a:r>
              <a:rPr kumimoji="0" lang="zh-CN" altLang="en-US" b="1" dirty="0">
                <a:solidFill>
                  <a:schemeClr val="tx1"/>
                </a:solidFill>
                <a:latin typeface="微软雅黑" panose="020B0503020204020204" pitchFamily="34" charset="-122"/>
                <a:ea typeface="微软雅黑" panose="020B0503020204020204" pitchFamily="34" charset="-122"/>
              </a:rPr>
              <a:t>页面替换算法，考虑下面的页面访问地址流：</a:t>
            </a:r>
            <a:r>
              <a:rPr kumimoji="0" lang="en-US" altLang="zh-CN" b="1" dirty="0">
                <a:solidFill>
                  <a:schemeClr val="tx1"/>
                </a:solidFill>
                <a:latin typeface="微软雅黑" panose="020B0503020204020204" pitchFamily="34" charset="-122"/>
                <a:ea typeface="微软雅黑" panose="020B0503020204020204" pitchFamily="34" charset="-122"/>
              </a:rPr>
              <a:t>1</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8</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1</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7</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8</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2</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7</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2</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1</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8</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3</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8</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2</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1</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3</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1</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7</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1</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3</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7</a:t>
            </a:r>
            <a:r>
              <a:rPr kumimoji="0" lang="zh-CN" altLang="en-US" b="1" dirty="0">
                <a:solidFill>
                  <a:schemeClr val="tx1"/>
                </a:solidFill>
                <a:latin typeface="微软雅黑" panose="020B0503020204020204" pitchFamily="34" charset="-122"/>
                <a:ea typeface="微软雅黑" panose="020B0503020204020204" pitchFamily="34" charset="-122"/>
              </a:rPr>
              <a:t>假定内存容量为</a:t>
            </a:r>
            <a:r>
              <a:rPr kumimoji="0" lang="en-US" altLang="zh-CN" b="1" dirty="0">
                <a:solidFill>
                  <a:schemeClr val="tx1"/>
                </a:solidFill>
                <a:latin typeface="微软雅黑" panose="020B0503020204020204" pitchFamily="34" charset="-122"/>
                <a:ea typeface="微软雅黑" panose="020B0503020204020204" pitchFamily="34" charset="-122"/>
              </a:rPr>
              <a:t>4</a:t>
            </a:r>
            <a:r>
              <a:rPr kumimoji="0" lang="zh-CN" altLang="en-US" b="1" dirty="0">
                <a:solidFill>
                  <a:schemeClr val="tx1"/>
                </a:solidFill>
                <a:latin typeface="微软雅黑" panose="020B0503020204020204" pitchFamily="34" charset="-122"/>
                <a:ea typeface="微软雅黑" panose="020B0503020204020204" pitchFamily="34" charset="-122"/>
              </a:rPr>
              <a:t>个页面，开始时是空的，则页面调用次数是</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A. 4     B.  5     C. 6      D. 7</a:t>
            </a:r>
          </a:p>
        </p:txBody>
      </p:sp>
    </p:spTree>
    <p:extLst>
      <p:ext uri="{BB962C8B-B14F-4D97-AF65-F5344CB8AC3E}">
        <p14:creationId xmlns:p14="http://schemas.microsoft.com/office/powerpoint/2010/main" val="671395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Rectangle 2">
            <a:extLst>
              <a:ext uri="{FF2B5EF4-FFF2-40B4-BE49-F238E27FC236}">
                <a16:creationId xmlns:a16="http://schemas.microsoft.com/office/drawing/2014/main" xmlns="" id="{01A49403-8791-402D-975A-A06FCAABF57E}"/>
              </a:ext>
            </a:extLst>
          </p:cNvPr>
          <p:cNvSpPr>
            <a:spLocks noChangeArrowheads="1"/>
          </p:cNvSpPr>
          <p:nvPr/>
        </p:nvSpPr>
        <p:spPr bwMode="auto">
          <a:xfrm>
            <a:off x="215007" y="1523425"/>
            <a:ext cx="9290050" cy="4321150"/>
          </a:xfrm>
          <a:prstGeom prst="rect">
            <a:avLst/>
          </a:prstGeom>
          <a:noFill/>
          <a:ln w="9525">
            <a:noFill/>
            <a:miter lim="800000"/>
            <a:headEnd/>
            <a:tailEnd/>
          </a:ln>
        </p:spPr>
        <p:txBody>
          <a:bodyPr/>
          <a:lstStyle/>
          <a:p>
            <a:pPr marL="609600" indent="-609600" algn="l">
              <a:lnSpc>
                <a:spcPct val="120000"/>
              </a:lnSpc>
              <a:spcBef>
                <a:spcPct val="20000"/>
              </a:spcBef>
              <a:buFontTx/>
              <a:buAutoNum type="arabicPeriod" startAt="7"/>
            </a:pPr>
            <a:r>
              <a:rPr kumimoji="0" lang="zh-CN" altLang="en-US" b="1" dirty="0">
                <a:solidFill>
                  <a:schemeClr val="tx1"/>
                </a:solidFill>
                <a:latin typeface="微软雅黑" panose="020B0503020204020204" pitchFamily="34" charset="-122"/>
                <a:ea typeface="微软雅黑" panose="020B0503020204020204" pitchFamily="34" charset="-122"/>
              </a:rPr>
              <a:t>在固定分区分配中，每个分区的大小是</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A. </a:t>
            </a:r>
            <a:r>
              <a:rPr kumimoji="0" lang="zh-CN" altLang="en-US" b="1" dirty="0">
                <a:solidFill>
                  <a:schemeClr val="tx1"/>
                </a:solidFill>
                <a:latin typeface="微软雅黑" panose="020B0503020204020204" pitchFamily="34" charset="-122"/>
                <a:ea typeface="微软雅黑" panose="020B0503020204020204" pitchFamily="34" charset="-122"/>
              </a:rPr>
              <a:t>相同                  </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B. </a:t>
            </a:r>
            <a:r>
              <a:rPr kumimoji="0" lang="zh-CN" altLang="en-US" b="1" dirty="0">
                <a:solidFill>
                  <a:schemeClr val="tx1"/>
                </a:solidFill>
                <a:latin typeface="微软雅黑" panose="020B0503020204020204" pitchFamily="34" charset="-122"/>
                <a:ea typeface="微软雅黑" panose="020B0503020204020204" pitchFamily="34" charset="-122"/>
              </a:rPr>
              <a:t>随作业长度变化</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C. </a:t>
            </a:r>
            <a:r>
              <a:rPr kumimoji="0" lang="zh-CN" altLang="en-US" b="1" dirty="0">
                <a:solidFill>
                  <a:schemeClr val="tx1"/>
                </a:solidFill>
                <a:latin typeface="微软雅黑" panose="020B0503020204020204" pitchFamily="34" charset="-122"/>
                <a:ea typeface="微软雅黑" panose="020B0503020204020204" pitchFamily="34" charset="-122"/>
              </a:rPr>
              <a:t>可以不同但预先固定</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D. </a:t>
            </a:r>
            <a:r>
              <a:rPr kumimoji="0" lang="zh-CN" altLang="en-US" b="1" dirty="0">
                <a:solidFill>
                  <a:schemeClr val="tx1"/>
                </a:solidFill>
                <a:latin typeface="微软雅黑" panose="020B0503020204020204" pitchFamily="34" charset="-122"/>
                <a:ea typeface="微软雅黑" panose="020B0503020204020204" pitchFamily="34" charset="-122"/>
              </a:rPr>
              <a:t>可以不同但根据作业长度固定</a:t>
            </a:r>
          </a:p>
          <a:p>
            <a:pPr marL="609600" indent="-609600" algn="l">
              <a:lnSpc>
                <a:spcPct val="120000"/>
              </a:lnSpc>
              <a:spcBef>
                <a:spcPct val="20000"/>
              </a:spcBef>
              <a:buFontTx/>
              <a:buAutoNum type="arabicPeriod" startAt="8"/>
            </a:pPr>
            <a:r>
              <a:rPr kumimoji="0" lang="zh-CN" altLang="en-US" b="1" dirty="0">
                <a:solidFill>
                  <a:schemeClr val="tx1"/>
                </a:solidFill>
                <a:latin typeface="微软雅黑" panose="020B0503020204020204" pitchFamily="34" charset="-122"/>
                <a:ea typeface="微软雅黑" panose="020B0503020204020204" pitchFamily="34" charset="-122"/>
              </a:rPr>
              <a:t>分页系统中的页面是为</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的。</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A. </a:t>
            </a:r>
            <a:r>
              <a:rPr kumimoji="0" lang="zh-CN" altLang="en-US" b="1" dirty="0">
                <a:solidFill>
                  <a:schemeClr val="tx1"/>
                </a:solidFill>
                <a:latin typeface="微软雅黑" panose="020B0503020204020204" pitchFamily="34" charset="-122"/>
                <a:ea typeface="微软雅黑" panose="020B0503020204020204" pitchFamily="34" charset="-122"/>
              </a:rPr>
              <a:t>用户所感知       </a:t>
            </a:r>
            <a:r>
              <a:rPr kumimoji="0" lang="en-US" altLang="zh-CN" b="1" dirty="0">
                <a:solidFill>
                  <a:schemeClr val="tx1"/>
                </a:solidFill>
                <a:latin typeface="微软雅黑" panose="020B0503020204020204" pitchFamily="34" charset="-122"/>
                <a:ea typeface="微软雅黑" panose="020B0503020204020204" pitchFamily="34" charset="-122"/>
              </a:rPr>
              <a:t>B. </a:t>
            </a:r>
            <a:r>
              <a:rPr kumimoji="0" lang="zh-CN" altLang="en-US" b="1" dirty="0">
                <a:solidFill>
                  <a:schemeClr val="tx1"/>
                </a:solidFill>
                <a:latin typeface="微软雅黑" panose="020B0503020204020204" pitchFamily="34" charset="-122"/>
                <a:ea typeface="微软雅黑" panose="020B0503020204020204" pitchFamily="34" charset="-122"/>
              </a:rPr>
              <a:t>操作系统所感知</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C. </a:t>
            </a:r>
            <a:r>
              <a:rPr kumimoji="0" lang="zh-CN" altLang="en-US" b="1" dirty="0">
                <a:solidFill>
                  <a:schemeClr val="tx1"/>
                </a:solidFill>
                <a:latin typeface="微软雅黑" panose="020B0503020204020204" pitchFamily="34" charset="-122"/>
                <a:ea typeface="微软雅黑" panose="020B0503020204020204" pitchFamily="34" charset="-122"/>
              </a:rPr>
              <a:t>编译系统所感知   </a:t>
            </a:r>
            <a:r>
              <a:rPr kumimoji="0" lang="en-US" altLang="zh-CN" b="1" dirty="0">
                <a:solidFill>
                  <a:schemeClr val="tx1"/>
                </a:solidFill>
                <a:latin typeface="微软雅黑" panose="020B0503020204020204" pitchFamily="34" charset="-122"/>
                <a:ea typeface="微软雅黑" panose="020B0503020204020204" pitchFamily="34" charset="-122"/>
              </a:rPr>
              <a:t>D. </a:t>
            </a:r>
            <a:r>
              <a:rPr kumimoji="0" lang="zh-CN" altLang="en-US" b="1" dirty="0">
                <a:solidFill>
                  <a:schemeClr val="tx1"/>
                </a:solidFill>
                <a:latin typeface="微软雅黑" panose="020B0503020204020204" pitchFamily="34" charset="-122"/>
                <a:ea typeface="微软雅黑" panose="020B0503020204020204" pitchFamily="34" charset="-122"/>
              </a:rPr>
              <a:t>连续装配程序所感知</a:t>
            </a:r>
          </a:p>
        </p:txBody>
      </p:sp>
    </p:spTree>
    <p:extLst>
      <p:ext uri="{BB962C8B-B14F-4D97-AF65-F5344CB8AC3E}">
        <p14:creationId xmlns:p14="http://schemas.microsoft.com/office/powerpoint/2010/main" val="169404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800601"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虚拟存储器的实现方法</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8">
            <a:extLst>
              <a:ext uri="{FF2B5EF4-FFF2-40B4-BE49-F238E27FC236}">
                <a16:creationId xmlns:a16="http://schemas.microsoft.com/office/drawing/2014/main" xmlns="" id="{27B134D4-04EB-439B-9DE3-B9CB36D46C96}"/>
              </a:ext>
            </a:extLst>
          </p:cNvPr>
          <p:cNvSpPr txBox="1">
            <a:spLocks noChangeArrowheads="1"/>
          </p:cNvSpPr>
          <p:nvPr/>
        </p:nvSpPr>
        <p:spPr bwMode="auto">
          <a:xfrm>
            <a:off x="642938" y="13573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buFont typeface="Wingdings" pitchFamily="2" charset="2"/>
              <a:buChar char="l"/>
            </a:pPr>
            <a:r>
              <a:rPr kumimoji="0" lang="zh-CN" altLang="en-US" sz="2000" b="1" kern="0" dirty="0">
                <a:solidFill>
                  <a:srgbClr val="FF0000"/>
                </a:solidFill>
                <a:latin typeface="仿宋" panose="02010609060101010101" pitchFamily="49" charset="-122"/>
                <a:ea typeface="仿宋" panose="02010609060101010101" pitchFamily="49" charset="-122"/>
              </a:rPr>
              <a:t>实现原理</a:t>
            </a:r>
          </a:p>
          <a:p>
            <a:pPr lvl="1" eaLnBrk="1" hangingPunct="1">
              <a:lnSpc>
                <a:spcPct val="120000"/>
              </a:lnSpc>
            </a:pPr>
            <a:r>
              <a:rPr kumimoji="0" lang="zh-CN" altLang="en-US" sz="2000" b="1" kern="0" dirty="0">
                <a:latin typeface="仿宋" panose="02010609060101010101" pitchFamily="49" charset="-122"/>
                <a:ea typeface="仿宋" panose="02010609060101010101" pitchFamily="49" charset="-122"/>
              </a:rPr>
              <a:t>进程运行只装入部分程序和数据</a:t>
            </a:r>
          </a:p>
          <a:p>
            <a:pPr lvl="1" eaLnBrk="1" hangingPunct="1">
              <a:lnSpc>
                <a:spcPct val="120000"/>
              </a:lnSpc>
            </a:pPr>
            <a:r>
              <a:rPr kumimoji="0" lang="zh-CN" altLang="en-US" sz="2000" b="1" kern="0" dirty="0">
                <a:latin typeface="仿宋" panose="02010609060101010101" pitchFamily="49" charset="-122"/>
                <a:ea typeface="仿宋" panose="02010609060101010101" pitchFamily="49" charset="-122"/>
              </a:rPr>
              <a:t>在外存保留完整副本</a:t>
            </a:r>
          </a:p>
          <a:p>
            <a:pPr lvl="1" eaLnBrk="1" hangingPunct="1">
              <a:lnSpc>
                <a:spcPct val="120000"/>
              </a:lnSpc>
            </a:pPr>
            <a:r>
              <a:rPr kumimoji="0" lang="zh-CN" altLang="en-US" sz="2000" b="1" kern="0" dirty="0">
                <a:latin typeface="仿宋" panose="02010609060101010101" pitchFamily="49" charset="-122"/>
                <a:ea typeface="仿宋" panose="02010609060101010101" pitchFamily="49" charset="-122"/>
              </a:rPr>
              <a:t>运行中动态调整进程在内存中的部署</a:t>
            </a:r>
          </a:p>
          <a:p>
            <a:pPr eaLnBrk="1" hangingPunct="1">
              <a:lnSpc>
                <a:spcPct val="120000"/>
              </a:lnSpc>
              <a:buFont typeface="Wingdings" pitchFamily="2" charset="2"/>
              <a:buChar char="l"/>
            </a:pPr>
            <a:r>
              <a:rPr kumimoji="0" lang="zh-CN" altLang="en-US" sz="2000" b="1" kern="0" dirty="0">
                <a:solidFill>
                  <a:srgbClr val="FF0000"/>
                </a:solidFill>
                <a:latin typeface="仿宋" panose="02010609060101010101" pitchFamily="49" charset="-122"/>
                <a:ea typeface="仿宋" panose="02010609060101010101" pitchFamily="49" charset="-122"/>
              </a:rPr>
              <a:t>技术难点</a:t>
            </a:r>
          </a:p>
          <a:p>
            <a:pPr lvl="1" eaLnBrk="1" hangingPunct="1">
              <a:lnSpc>
                <a:spcPct val="120000"/>
              </a:lnSpc>
            </a:pPr>
            <a:r>
              <a:rPr kumimoji="0" lang="zh-CN" altLang="en-US" sz="2000" b="1" kern="0" dirty="0">
                <a:latin typeface="仿宋" panose="02010609060101010101" pitchFamily="49" charset="-122"/>
                <a:ea typeface="仿宋" panose="02010609060101010101" pitchFamily="49" charset="-122"/>
              </a:rPr>
              <a:t>如何确定和记录当前哪些部分在内存？</a:t>
            </a:r>
          </a:p>
          <a:p>
            <a:pPr lvl="1" eaLnBrk="1" hangingPunct="1">
              <a:lnSpc>
                <a:spcPct val="120000"/>
              </a:lnSpc>
            </a:pPr>
            <a:r>
              <a:rPr kumimoji="0" lang="zh-CN" altLang="en-US" sz="2000" b="1" kern="0" dirty="0">
                <a:latin typeface="仿宋" panose="02010609060101010101" pitchFamily="49" charset="-122"/>
                <a:ea typeface="仿宋" panose="02010609060101010101" pitchFamily="49" charset="-122"/>
              </a:rPr>
              <a:t>执行中访问不在内存的指令和数据时如何处理？</a:t>
            </a:r>
          </a:p>
          <a:p>
            <a:pPr lvl="1" eaLnBrk="1" hangingPunct="1">
              <a:lnSpc>
                <a:spcPct val="120000"/>
              </a:lnSpc>
            </a:pPr>
            <a:r>
              <a:rPr kumimoji="0" lang="zh-CN" altLang="en-US" sz="2000" b="1" kern="0" dirty="0">
                <a:latin typeface="仿宋" panose="02010609060101010101" pitchFamily="49" charset="-122"/>
                <a:ea typeface="仿宋" panose="02010609060101010101" pitchFamily="49" charset="-122"/>
              </a:rPr>
              <a:t>从外存中调入某页时</a:t>
            </a:r>
            <a:r>
              <a:rPr kumimoji="0" lang="en-US" altLang="zh-CN" sz="2000" b="1" kern="0" dirty="0">
                <a:latin typeface="仿宋" panose="02010609060101010101" pitchFamily="49" charset="-122"/>
                <a:ea typeface="仿宋" panose="02010609060101010101" pitchFamily="49" charset="-122"/>
              </a:rPr>
              <a:t>,</a:t>
            </a:r>
            <a:r>
              <a:rPr kumimoji="0" lang="zh-CN" altLang="en-US" sz="2000" b="1" kern="0" dirty="0">
                <a:latin typeface="仿宋" panose="02010609060101010101" pitchFamily="49" charset="-122"/>
                <a:ea typeface="仿宋" panose="02010609060101010101" pitchFamily="49" charset="-122"/>
              </a:rPr>
              <a:t>内存中空间不够如何处理？</a:t>
            </a:r>
          </a:p>
          <a:p>
            <a:pPr eaLnBrk="1" hangingPunct="1">
              <a:lnSpc>
                <a:spcPct val="120000"/>
              </a:lnSpc>
              <a:buFont typeface="Wingdings" pitchFamily="2" charset="2"/>
              <a:buChar char="l"/>
            </a:pPr>
            <a:r>
              <a:rPr kumimoji="0" lang="zh-CN" altLang="en-US" sz="2000" b="1" kern="0" dirty="0">
                <a:solidFill>
                  <a:srgbClr val="FF0000"/>
                </a:solidFill>
                <a:latin typeface="仿宋" panose="02010609060101010101" pitchFamily="49" charset="-122"/>
                <a:ea typeface="仿宋" panose="02010609060101010101" pitchFamily="49" charset="-122"/>
              </a:rPr>
              <a:t>优点</a:t>
            </a:r>
            <a:r>
              <a:rPr kumimoji="0" lang="en-US" altLang="zh-CN" sz="2000" b="1" kern="0" dirty="0">
                <a:solidFill>
                  <a:srgbClr val="FF0000"/>
                </a:solidFill>
                <a:latin typeface="仿宋" panose="02010609060101010101" pitchFamily="49" charset="-122"/>
                <a:ea typeface="仿宋" panose="02010609060101010101" pitchFamily="49" charset="-122"/>
              </a:rPr>
              <a:t>: </a:t>
            </a:r>
            <a:r>
              <a:rPr kumimoji="0" lang="zh-CN" altLang="en-US" sz="2000" b="1" kern="0" dirty="0">
                <a:latin typeface="仿宋" panose="02010609060101010101" pitchFamily="49" charset="-122"/>
                <a:ea typeface="仿宋" panose="02010609060101010101" pitchFamily="49" charset="-122"/>
              </a:rPr>
              <a:t>利用率高，方便用户，对多道程序运行有较强的支持</a:t>
            </a:r>
          </a:p>
          <a:p>
            <a:pPr eaLnBrk="1" hangingPunct="1">
              <a:lnSpc>
                <a:spcPct val="120000"/>
              </a:lnSpc>
              <a:buFont typeface="Wingdings" pitchFamily="2" charset="2"/>
              <a:buChar char="l"/>
            </a:pPr>
            <a:r>
              <a:rPr kumimoji="0" lang="zh-CN" altLang="en-US" sz="2000" b="1" kern="0" dirty="0">
                <a:latin typeface="仿宋" panose="02010609060101010101" pitchFamily="49" charset="-122"/>
                <a:ea typeface="仿宋" panose="02010609060101010101" pitchFamily="49" charset="-122"/>
              </a:rPr>
              <a:t>有两种典型虚拟存储器</a:t>
            </a:r>
            <a:r>
              <a:rPr kumimoji="0" lang="zh-CN" altLang="en-US" sz="2000" b="1" kern="0" dirty="0">
                <a:solidFill>
                  <a:srgbClr val="FF0000"/>
                </a:solidFill>
                <a:latin typeface="仿宋" panose="02010609060101010101" pitchFamily="49" charset="-122"/>
                <a:ea typeface="仿宋" panose="02010609060101010101" pitchFamily="49" charset="-122"/>
              </a:rPr>
              <a:t>实现方式</a:t>
            </a:r>
          </a:p>
          <a:p>
            <a:pPr eaLnBrk="1" hangingPunct="1">
              <a:lnSpc>
                <a:spcPct val="120000"/>
              </a:lnSpc>
            </a:pPr>
            <a:endParaRPr kumimoji="0" lang="zh-CN" altLang="en-US" sz="2000" kern="0" dirty="0">
              <a:latin typeface="仿宋" panose="02010609060101010101" pitchFamily="49" charset="-122"/>
              <a:ea typeface="仿宋" panose="02010609060101010101" pitchFamily="49" charset="-122"/>
            </a:endParaRPr>
          </a:p>
          <a:p>
            <a:pPr eaLnBrk="1" hangingPunct="1">
              <a:lnSpc>
                <a:spcPct val="120000"/>
              </a:lnSpc>
            </a:pPr>
            <a:endParaRPr kumimoji="0" lang="en-US" altLang="zh-CN" sz="20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9966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Rectangle 2">
            <a:extLst>
              <a:ext uri="{FF2B5EF4-FFF2-40B4-BE49-F238E27FC236}">
                <a16:creationId xmlns:a16="http://schemas.microsoft.com/office/drawing/2014/main" xmlns="" id="{A0ACCA96-DD75-4903-93D8-8AB17777C7CB}"/>
              </a:ext>
            </a:extLst>
          </p:cNvPr>
          <p:cNvSpPr>
            <a:spLocks noChangeArrowheads="1"/>
          </p:cNvSpPr>
          <p:nvPr/>
        </p:nvSpPr>
        <p:spPr bwMode="auto">
          <a:xfrm>
            <a:off x="179512" y="1556792"/>
            <a:ext cx="8569325" cy="4608165"/>
          </a:xfrm>
          <a:prstGeom prst="rect">
            <a:avLst/>
          </a:prstGeom>
          <a:noFill/>
          <a:ln w="9525">
            <a:noFill/>
            <a:miter lim="800000"/>
            <a:headEnd/>
            <a:tailEnd/>
          </a:ln>
        </p:spPr>
        <p:txBody>
          <a:bodyPr/>
          <a:lstStyle/>
          <a:p>
            <a:pPr marL="609600" indent="-609600" algn="l">
              <a:lnSpc>
                <a:spcPct val="140000"/>
              </a:lnSpc>
              <a:spcBef>
                <a:spcPct val="20000"/>
              </a:spcBef>
              <a:buFontTx/>
              <a:buAutoNum type="arabicPeriod" startAt="9"/>
            </a:pPr>
            <a:r>
              <a:rPr kumimoji="0" lang="zh-CN" altLang="en-US" b="1" dirty="0">
                <a:solidFill>
                  <a:schemeClr val="tx1"/>
                </a:solidFill>
                <a:latin typeface="微软雅黑" panose="020B0503020204020204" pitchFamily="34" charset="-122"/>
                <a:ea typeface="微软雅黑" panose="020B0503020204020204" pitchFamily="34" charset="-122"/>
              </a:rPr>
              <a:t>采用分段存储管理的系统中，若地址用</a:t>
            </a:r>
            <a:r>
              <a:rPr kumimoji="0" lang="en-US" altLang="zh-CN" b="1" dirty="0">
                <a:solidFill>
                  <a:schemeClr val="tx1"/>
                </a:solidFill>
                <a:latin typeface="微软雅黑" panose="020B0503020204020204" pitchFamily="34" charset="-122"/>
                <a:ea typeface="微软雅黑" panose="020B0503020204020204" pitchFamily="34" charset="-122"/>
              </a:rPr>
              <a:t>24</a:t>
            </a:r>
            <a:r>
              <a:rPr kumimoji="0" lang="zh-CN" altLang="en-US" b="1" dirty="0">
                <a:solidFill>
                  <a:schemeClr val="tx1"/>
                </a:solidFill>
                <a:latin typeface="微软雅黑" panose="020B0503020204020204" pitchFamily="34" charset="-122"/>
                <a:ea typeface="微软雅黑" panose="020B0503020204020204" pitchFamily="34" charset="-122"/>
              </a:rPr>
              <a:t>位表示，其中</a:t>
            </a:r>
            <a:r>
              <a:rPr kumimoji="0" lang="en-US" altLang="zh-CN" b="1" dirty="0">
                <a:solidFill>
                  <a:schemeClr val="tx1"/>
                </a:solidFill>
                <a:latin typeface="微软雅黑" panose="020B0503020204020204" pitchFamily="34" charset="-122"/>
                <a:ea typeface="微软雅黑" panose="020B0503020204020204" pitchFamily="34" charset="-122"/>
              </a:rPr>
              <a:t>8</a:t>
            </a:r>
            <a:r>
              <a:rPr kumimoji="0" lang="zh-CN" altLang="en-US" b="1" dirty="0">
                <a:solidFill>
                  <a:schemeClr val="tx1"/>
                </a:solidFill>
                <a:latin typeface="微软雅黑" panose="020B0503020204020204" pitchFamily="34" charset="-122"/>
                <a:ea typeface="微软雅黑" panose="020B0503020204020204" pitchFamily="34" charset="-122"/>
              </a:rPr>
              <a:t>位表示段号，则允许每段的最大长度是</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a:t>
            </a:r>
          </a:p>
          <a:p>
            <a:pPr marL="609600" indent="-609600" algn="l">
              <a:lnSpc>
                <a:spcPct val="14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A.               B. </a:t>
            </a:r>
          </a:p>
          <a:p>
            <a:pPr marL="609600" indent="-609600" algn="l">
              <a:lnSpc>
                <a:spcPct val="140000"/>
              </a:lnSpc>
              <a:spcBef>
                <a:spcPct val="20000"/>
              </a:spcBef>
            </a:pPr>
            <a:r>
              <a:rPr kumimoji="0" lang="en-US" altLang="zh-CN" b="1" dirty="0">
                <a:solidFill>
                  <a:schemeClr val="tx1"/>
                </a:solidFill>
                <a:latin typeface="微软雅黑" panose="020B0503020204020204" pitchFamily="34" charset="-122"/>
                <a:ea typeface="微软雅黑" panose="020B0503020204020204" pitchFamily="34" charset="-122"/>
              </a:rPr>
              <a:t>          C.           </a:t>
            </a: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 D. </a:t>
            </a:r>
          </a:p>
          <a:p>
            <a:pPr marL="609600" indent="-609600" algn="l">
              <a:lnSpc>
                <a:spcPct val="140000"/>
              </a:lnSpc>
              <a:spcBef>
                <a:spcPct val="20000"/>
              </a:spcBef>
              <a:buFontTx/>
              <a:buAutoNum type="arabicPeriod" startAt="10"/>
            </a:pPr>
            <a:r>
              <a:rPr kumimoji="0" lang="zh-CN" altLang="en-US" b="1" dirty="0">
                <a:solidFill>
                  <a:schemeClr val="tx1"/>
                </a:solidFill>
                <a:latin typeface="微软雅黑" panose="020B0503020204020204" pitchFamily="34" charset="-122"/>
                <a:ea typeface="微软雅黑" panose="020B0503020204020204" pitchFamily="34" charset="-122"/>
              </a:rPr>
              <a:t>请求分页系统中一个进程访问页面的次序为</a:t>
            </a:r>
            <a:r>
              <a:rPr kumimoji="0" lang="en-US" altLang="zh-CN" b="1" dirty="0">
                <a:solidFill>
                  <a:schemeClr val="tx1"/>
                </a:solidFill>
                <a:latin typeface="微软雅黑" panose="020B0503020204020204" pitchFamily="34" charset="-122"/>
                <a:ea typeface="微软雅黑" panose="020B0503020204020204" pitchFamily="34" charset="-122"/>
              </a:rPr>
              <a:t>0</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2</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1</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3</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0</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2</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4</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0</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2</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1</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3</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4</a:t>
            </a:r>
            <a:r>
              <a:rPr kumimoji="0" lang="zh-CN" altLang="en-US" b="1" dirty="0">
                <a:solidFill>
                  <a:schemeClr val="tx1"/>
                </a:solidFill>
                <a:latin typeface="微软雅黑" panose="020B0503020204020204" pitchFamily="34" charset="-122"/>
                <a:ea typeface="微软雅黑" panose="020B0503020204020204" pitchFamily="34" charset="-122"/>
              </a:rPr>
              <a:t>。利用</a:t>
            </a:r>
            <a:r>
              <a:rPr kumimoji="0" lang="en-US" altLang="zh-CN" b="1" dirty="0">
                <a:solidFill>
                  <a:schemeClr val="tx1"/>
                </a:solidFill>
                <a:latin typeface="微软雅黑" panose="020B0503020204020204" pitchFamily="34" charset="-122"/>
                <a:ea typeface="微软雅黑" panose="020B0503020204020204" pitchFamily="34" charset="-122"/>
              </a:rPr>
              <a:t>FIFO</a:t>
            </a:r>
            <a:r>
              <a:rPr kumimoji="0" lang="zh-CN" altLang="en-US" b="1" dirty="0">
                <a:solidFill>
                  <a:schemeClr val="tx1"/>
                </a:solidFill>
                <a:latin typeface="微软雅黑" panose="020B0503020204020204" pitchFamily="34" charset="-122"/>
                <a:ea typeface="微软雅黑" panose="020B0503020204020204" pitchFamily="34" charset="-122"/>
              </a:rPr>
              <a:t>算法，当进程使用</a:t>
            </a:r>
            <a:r>
              <a:rPr kumimoji="0" lang="en-US" altLang="zh-CN" b="1" dirty="0">
                <a:solidFill>
                  <a:schemeClr val="tx1"/>
                </a:solidFill>
                <a:latin typeface="微软雅黑" panose="020B0503020204020204" pitchFamily="34" charset="-122"/>
                <a:ea typeface="微软雅黑" panose="020B0503020204020204" pitchFamily="34" charset="-122"/>
              </a:rPr>
              <a:t>3</a:t>
            </a:r>
            <a:r>
              <a:rPr kumimoji="0" lang="zh-CN" altLang="en-US" b="1" dirty="0">
                <a:solidFill>
                  <a:schemeClr val="tx1"/>
                </a:solidFill>
                <a:latin typeface="微软雅黑" panose="020B0503020204020204" pitchFamily="34" charset="-122"/>
                <a:ea typeface="微软雅黑" panose="020B0503020204020204" pitchFamily="34" charset="-122"/>
              </a:rPr>
              <a:t>个页框时缺页</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次，使用</a:t>
            </a:r>
            <a:r>
              <a:rPr kumimoji="0" lang="en-US" altLang="zh-CN" b="1" dirty="0">
                <a:solidFill>
                  <a:schemeClr val="tx1"/>
                </a:solidFill>
                <a:latin typeface="微软雅黑" panose="020B0503020204020204" pitchFamily="34" charset="-122"/>
                <a:ea typeface="微软雅黑" panose="020B0503020204020204" pitchFamily="34" charset="-122"/>
              </a:rPr>
              <a:t>4</a:t>
            </a:r>
            <a:r>
              <a:rPr kumimoji="0" lang="zh-CN" altLang="en-US" b="1" dirty="0">
                <a:solidFill>
                  <a:schemeClr val="tx1"/>
                </a:solidFill>
                <a:latin typeface="微软雅黑" panose="020B0503020204020204" pitchFamily="34" charset="-122"/>
                <a:ea typeface="微软雅黑" panose="020B0503020204020204" pitchFamily="34" charset="-122"/>
              </a:rPr>
              <a:t>个页框时缺页</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次。（中科院</a:t>
            </a:r>
            <a:r>
              <a:rPr kumimoji="0" lang="en-US" altLang="zh-CN" b="1" dirty="0">
                <a:solidFill>
                  <a:schemeClr val="tx1"/>
                </a:solidFill>
                <a:latin typeface="微软雅黑" panose="020B0503020204020204" pitchFamily="34" charset="-122"/>
                <a:ea typeface="微软雅黑" panose="020B0503020204020204" pitchFamily="34" charset="-122"/>
              </a:rPr>
              <a:t>2001</a:t>
            </a:r>
            <a:r>
              <a:rPr kumimoji="0" lang="zh-CN" altLang="en-US" b="1" dirty="0">
                <a:solidFill>
                  <a:schemeClr val="tx1"/>
                </a:solidFill>
                <a:latin typeface="微软雅黑" panose="020B0503020204020204" pitchFamily="34" charset="-122"/>
                <a:ea typeface="微软雅黑" panose="020B0503020204020204" pitchFamily="34" charset="-122"/>
              </a:rPr>
              <a:t>）</a:t>
            </a:r>
          </a:p>
          <a:p>
            <a:pPr marL="609600" indent="-609600" algn="l">
              <a:lnSpc>
                <a:spcPct val="140000"/>
              </a:lnSpc>
              <a:spcBef>
                <a:spcPct val="20000"/>
              </a:spcBef>
              <a:buFontTx/>
              <a:buAutoNum type="arabicPeriod" startAt="10"/>
            </a:pPr>
            <a:endParaRPr kumimoji="0" lang="en-US" altLang="zh-CN" dirty="0">
              <a:solidFill>
                <a:srgbClr val="000000"/>
              </a:solidFill>
              <a:latin typeface="黑体" pitchFamily="2" charset="-122"/>
              <a:ea typeface="黑体" pitchFamily="2" charset="-122"/>
            </a:endParaRPr>
          </a:p>
        </p:txBody>
      </p:sp>
    </p:spTree>
    <p:extLst>
      <p:ext uri="{BB962C8B-B14F-4D97-AF65-F5344CB8AC3E}">
        <p14:creationId xmlns:p14="http://schemas.microsoft.com/office/powerpoint/2010/main" val="298036004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pic>
        <p:nvPicPr>
          <p:cNvPr id="3" name="Picture 4">
            <a:extLst>
              <a:ext uri="{FF2B5EF4-FFF2-40B4-BE49-F238E27FC236}">
                <a16:creationId xmlns:a16="http://schemas.microsoft.com/office/drawing/2014/main" xmlns="" id="{376337E2-40ED-489F-ADFB-A7E241700746}"/>
              </a:ext>
            </a:extLst>
          </p:cNvPr>
          <p:cNvPicPr>
            <a:picLocks noChangeAspect="1" noChangeArrowheads="1"/>
          </p:cNvPicPr>
          <p:nvPr/>
        </p:nvPicPr>
        <p:blipFill>
          <a:blip r:embed="rId2" cstate="print"/>
          <a:srcRect/>
          <a:stretch>
            <a:fillRect/>
          </a:stretch>
        </p:blipFill>
        <p:spPr bwMode="auto">
          <a:xfrm>
            <a:off x="539750" y="908050"/>
            <a:ext cx="8064500" cy="2089150"/>
          </a:xfrm>
          <a:prstGeom prst="rect">
            <a:avLst/>
          </a:prstGeom>
          <a:noFill/>
          <a:ln w="9525">
            <a:noFill/>
            <a:miter lim="800000"/>
            <a:headEnd/>
            <a:tailEnd/>
          </a:ln>
        </p:spPr>
      </p:pic>
      <p:pic>
        <p:nvPicPr>
          <p:cNvPr id="4" name="Picture 5">
            <a:extLst>
              <a:ext uri="{FF2B5EF4-FFF2-40B4-BE49-F238E27FC236}">
                <a16:creationId xmlns:a16="http://schemas.microsoft.com/office/drawing/2014/main" xmlns="" id="{023F8BD7-1D7C-40DB-B5CD-0902EEDA1D7D}"/>
              </a:ext>
            </a:extLst>
          </p:cNvPr>
          <p:cNvPicPr>
            <a:picLocks noChangeAspect="1" noChangeArrowheads="1"/>
          </p:cNvPicPr>
          <p:nvPr/>
        </p:nvPicPr>
        <p:blipFill>
          <a:blip r:embed="rId3" cstate="print"/>
          <a:srcRect/>
          <a:stretch>
            <a:fillRect/>
          </a:stretch>
        </p:blipFill>
        <p:spPr bwMode="auto">
          <a:xfrm>
            <a:off x="539750" y="3213100"/>
            <a:ext cx="8064500" cy="2305050"/>
          </a:xfrm>
          <a:prstGeom prst="rect">
            <a:avLst/>
          </a:prstGeom>
          <a:noFill/>
          <a:ln w="9525">
            <a:noFill/>
            <a:miter lim="800000"/>
            <a:headEnd/>
            <a:tailEnd/>
          </a:ln>
        </p:spPr>
      </p:pic>
      <p:sp>
        <p:nvSpPr>
          <p:cNvPr id="5" name="Text Box 6">
            <a:extLst>
              <a:ext uri="{FF2B5EF4-FFF2-40B4-BE49-F238E27FC236}">
                <a16:creationId xmlns:a16="http://schemas.microsoft.com/office/drawing/2014/main" xmlns="" id="{E71B64E0-6084-49DE-9C0F-A734920D28F6}"/>
              </a:ext>
            </a:extLst>
          </p:cNvPr>
          <p:cNvSpPr txBox="1">
            <a:spLocks noChangeArrowheads="1"/>
          </p:cNvSpPr>
          <p:nvPr/>
        </p:nvSpPr>
        <p:spPr bwMode="auto">
          <a:xfrm>
            <a:off x="684213" y="5805488"/>
            <a:ext cx="8081356" cy="525401"/>
          </a:xfrm>
          <a:prstGeom prst="rect">
            <a:avLst/>
          </a:prstGeom>
          <a:noFill/>
          <a:ln w="9525">
            <a:noFill/>
            <a:miter lim="800000"/>
            <a:headEnd/>
            <a:tailEnd/>
          </a:ln>
        </p:spPr>
        <p:txBody>
          <a:bodyPr wrap="none" lIns="90000" tIns="46800" rIns="90000" bIns="46800">
            <a:spAutoFit/>
          </a:bodyPr>
          <a:lstStyle/>
          <a:p>
            <a:pPr algn="l"/>
            <a:r>
              <a:rPr lang="zh-CN" altLang="en-US" sz="2800" dirty="0">
                <a:solidFill>
                  <a:schemeClr val="tx1"/>
                </a:solidFill>
                <a:ea typeface="黑体" pitchFamily="2" charset="-122"/>
              </a:rPr>
              <a:t>本题说明：分配页框数量多，缺页中断不一定少。</a:t>
            </a:r>
          </a:p>
        </p:txBody>
      </p:sp>
    </p:spTree>
    <p:extLst>
      <p:ext uri="{BB962C8B-B14F-4D97-AF65-F5344CB8AC3E}">
        <p14:creationId xmlns:p14="http://schemas.microsoft.com/office/powerpoint/2010/main" val="343803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Rectangle 2">
            <a:extLst>
              <a:ext uri="{FF2B5EF4-FFF2-40B4-BE49-F238E27FC236}">
                <a16:creationId xmlns:a16="http://schemas.microsoft.com/office/drawing/2014/main" xmlns="" id="{FBDCDDD5-2ACF-4BEF-AEDA-E581A658C14A}"/>
              </a:ext>
            </a:extLst>
          </p:cNvPr>
          <p:cNvSpPr>
            <a:spLocks noChangeArrowheads="1"/>
          </p:cNvSpPr>
          <p:nvPr/>
        </p:nvSpPr>
        <p:spPr bwMode="auto">
          <a:xfrm>
            <a:off x="250825" y="981075"/>
            <a:ext cx="8569325" cy="5616575"/>
          </a:xfrm>
          <a:prstGeom prst="rect">
            <a:avLst/>
          </a:prstGeom>
          <a:noFill/>
          <a:ln w="9525">
            <a:noFill/>
            <a:miter lim="800000"/>
            <a:headEnd/>
            <a:tailEnd/>
          </a:ln>
        </p:spPr>
        <p:txBody>
          <a:bodyPr/>
          <a:lstStyle/>
          <a:p>
            <a:pPr marL="609600" indent="-609600" algn="l">
              <a:lnSpc>
                <a:spcPct val="120000"/>
              </a:lnSpc>
              <a:spcBef>
                <a:spcPct val="20000"/>
              </a:spcBef>
              <a:buFontTx/>
              <a:buAutoNum type="arabicPeriod" startAt="11"/>
            </a:pPr>
            <a:r>
              <a:rPr kumimoji="0" lang="zh-CN" altLang="en-US" b="1" dirty="0">
                <a:solidFill>
                  <a:schemeClr val="tx1"/>
                </a:solidFill>
                <a:latin typeface="微软雅黑" panose="020B0503020204020204" pitchFamily="34" charset="-122"/>
                <a:ea typeface="微软雅黑" panose="020B0503020204020204" pitchFamily="34" charset="-122"/>
              </a:rPr>
              <a:t>虚拟存储管理系统的基础是程序的</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理论。</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A. </a:t>
            </a:r>
            <a:r>
              <a:rPr kumimoji="0" lang="zh-CN" altLang="en-US" b="1" dirty="0">
                <a:solidFill>
                  <a:schemeClr val="tx1"/>
                </a:solidFill>
                <a:latin typeface="微软雅黑" panose="020B0503020204020204" pitchFamily="34" charset="-122"/>
                <a:ea typeface="微软雅黑" panose="020B0503020204020204" pitchFamily="34" charset="-122"/>
              </a:rPr>
              <a:t>局部性                     </a:t>
            </a:r>
            <a:r>
              <a:rPr kumimoji="0" lang="en-US" altLang="zh-CN" b="1" dirty="0">
                <a:solidFill>
                  <a:schemeClr val="tx1"/>
                </a:solidFill>
                <a:latin typeface="微软雅黑" panose="020B0503020204020204" pitchFamily="34" charset="-122"/>
                <a:ea typeface="微软雅黑" panose="020B0503020204020204" pitchFamily="34" charset="-122"/>
              </a:rPr>
              <a:t>B. </a:t>
            </a:r>
            <a:r>
              <a:rPr kumimoji="0" lang="zh-CN" altLang="en-US" b="1" dirty="0">
                <a:solidFill>
                  <a:schemeClr val="tx1"/>
                </a:solidFill>
                <a:latin typeface="微软雅黑" panose="020B0503020204020204" pitchFamily="34" charset="-122"/>
                <a:ea typeface="微软雅黑" panose="020B0503020204020204" pitchFamily="34" charset="-122"/>
              </a:rPr>
              <a:t>全局性 </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C. </a:t>
            </a:r>
            <a:r>
              <a:rPr kumimoji="0" lang="zh-CN" altLang="en-US" b="1" dirty="0">
                <a:solidFill>
                  <a:schemeClr val="tx1"/>
                </a:solidFill>
                <a:latin typeface="微软雅黑" panose="020B0503020204020204" pitchFamily="34" charset="-122"/>
                <a:ea typeface="微软雅黑" panose="020B0503020204020204" pitchFamily="34" charset="-122"/>
              </a:rPr>
              <a:t>动态性                     </a:t>
            </a:r>
            <a:r>
              <a:rPr kumimoji="0" lang="en-US" altLang="zh-CN" b="1" dirty="0">
                <a:solidFill>
                  <a:schemeClr val="tx1"/>
                </a:solidFill>
                <a:latin typeface="微软雅黑" panose="020B0503020204020204" pitchFamily="34" charset="-122"/>
                <a:ea typeface="微软雅黑" panose="020B0503020204020204" pitchFamily="34" charset="-122"/>
              </a:rPr>
              <a:t>D. </a:t>
            </a:r>
            <a:r>
              <a:rPr kumimoji="0" lang="zh-CN" altLang="en-US" b="1" dirty="0">
                <a:solidFill>
                  <a:schemeClr val="tx1"/>
                </a:solidFill>
                <a:latin typeface="微软雅黑" panose="020B0503020204020204" pitchFamily="34" charset="-122"/>
                <a:ea typeface="微软雅黑" panose="020B0503020204020204" pitchFamily="34" charset="-122"/>
              </a:rPr>
              <a:t>虚拟性 </a:t>
            </a:r>
          </a:p>
          <a:p>
            <a:pPr marL="609600" indent="-609600" algn="l">
              <a:lnSpc>
                <a:spcPct val="120000"/>
              </a:lnSpc>
              <a:spcBef>
                <a:spcPct val="20000"/>
              </a:spcBef>
              <a:buFontTx/>
              <a:buAutoNum type="arabicPeriod" startAt="12"/>
            </a:pPr>
            <a:r>
              <a:rPr kumimoji="0" lang="zh-CN" altLang="en-US" b="1" dirty="0">
                <a:solidFill>
                  <a:schemeClr val="tx1"/>
                </a:solidFill>
                <a:latin typeface="微软雅黑" panose="020B0503020204020204" pitchFamily="34" charset="-122"/>
                <a:ea typeface="微软雅黑" panose="020B0503020204020204" pitchFamily="34" charset="-122"/>
              </a:rPr>
              <a:t>支持程序存放在不连续的内存中的存储管理方法有</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。（西安电子科技大</a:t>
            </a:r>
            <a:r>
              <a:rPr kumimoji="0" lang="en-US" altLang="zh-CN" b="1" dirty="0">
                <a:solidFill>
                  <a:schemeClr val="tx1"/>
                </a:solidFill>
                <a:latin typeface="微软雅黑" panose="020B0503020204020204" pitchFamily="34" charset="-122"/>
                <a:ea typeface="微软雅黑" panose="020B0503020204020204" pitchFamily="34" charset="-122"/>
              </a:rPr>
              <a:t>2000</a:t>
            </a:r>
            <a:r>
              <a:rPr kumimoji="0" lang="zh-CN" altLang="en-US" b="1" dirty="0">
                <a:solidFill>
                  <a:schemeClr val="tx1"/>
                </a:solidFill>
                <a:latin typeface="微软雅黑" panose="020B0503020204020204" pitchFamily="34" charset="-122"/>
                <a:ea typeface="微软雅黑" panose="020B0503020204020204" pitchFamily="34" charset="-122"/>
              </a:rPr>
              <a:t>）</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A. </a:t>
            </a:r>
            <a:r>
              <a:rPr kumimoji="0" lang="zh-CN" altLang="en-US" b="1" dirty="0">
                <a:solidFill>
                  <a:schemeClr val="tx1"/>
                </a:solidFill>
                <a:latin typeface="微软雅黑" panose="020B0503020204020204" pitchFamily="34" charset="-122"/>
                <a:ea typeface="微软雅黑" panose="020B0503020204020204" pitchFamily="34" charset="-122"/>
              </a:rPr>
              <a:t>可变式分区分配     </a:t>
            </a:r>
            <a:r>
              <a:rPr kumimoji="0" lang="en-US" altLang="zh-CN" b="1" dirty="0">
                <a:solidFill>
                  <a:schemeClr val="tx1"/>
                </a:solidFill>
                <a:latin typeface="微软雅黑" panose="020B0503020204020204" pitchFamily="34" charset="-122"/>
                <a:ea typeface="微软雅黑" panose="020B0503020204020204" pitchFamily="34" charset="-122"/>
              </a:rPr>
              <a:t>B. </a:t>
            </a:r>
            <a:r>
              <a:rPr kumimoji="0" lang="zh-CN" altLang="en-US" b="1" dirty="0">
                <a:solidFill>
                  <a:schemeClr val="tx1"/>
                </a:solidFill>
                <a:latin typeface="微软雅黑" panose="020B0503020204020204" pitchFamily="34" charset="-122"/>
                <a:ea typeface="微软雅黑" panose="020B0503020204020204" pitchFamily="34" charset="-122"/>
              </a:rPr>
              <a:t>多重分区分配</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C. </a:t>
            </a:r>
            <a:r>
              <a:rPr kumimoji="0" lang="zh-CN" altLang="en-US" b="1" dirty="0">
                <a:solidFill>
                  <a:schemeClr val="tx1"/>
                </a:solidFill>
                <a:latin typeface="微软雅黑" panose="020B0503020204020204" pitchFamily="34" charset="-122"/>
                <a:ea typeface="微软雅黑" panose="020B0503020204020204" pitchFamily="34" charset="-122"/>
              </a:rPr>
              <a:t>分页式分配         </a:t>
            </a:r>
            <a:r>
              <a:rPr kumimoji="0" lang="en-US" altLang="zh-CN" b="1" dirty="0">
                <a:solidFill>
                  <a:schemeClr val="tx1"/>
                </a:solidFill>
                <a:latin typeface="微软雅黑" panose="020B0503020204020204" pitchFamily="34" charset="-122"/>
                <a:ea typeface="微软雅黑" panose="020B0503020204020204" pitchFamily="34" charset="-122"/>
              </a:rPr>
              <a:t>D. </a:t>
            </a:r>
            <a:r>
              <a:rPr kumimoji="0" lang="zh-CN" altLang="en-US" b="1" dirty="0">
                <a:solidFill>
                  <a:schemeClr val="tx1"/>
                </a:solidFill>
                <a:latin typeface="微软雅黑" panose="020B0503020204020204" pitchFamily="34" charset="-122"/>
                <a:ea typeface="微软雅黑" panose="020B0503020204020204" pitchFamily="34" charset="-122"/>
              </a:rPr>
              <a:t>分段式分配</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E. </a:t>
            </a:r>
            <a:r>
              <a:rPr kumimoji="0" lang="zh-CN" altLang="en-US" b="1" dirty="0">
                <a:solidFill>
                  <a:schemeClr val="tx1"/>
                </a:solidFill>
                <a:latin typeface="微软雅黑" panose="020B0503020204020204" pitchFamily="34" charset="-122"/>
                <a:ea typeface="微软雅黑" panose="020B0503020204020204" pitchFamily="34" charset="-122"/>
              </a:rPr>
              <a:t>段页式分配</a:t>
            </a:r>
          </a:p>
        </p:txBody>
      </p:sp>
    </p:spTree>
    <p:extLst>
      <p:ext uri="{BB962C8B-B14F-4D97-AF65-F5344CB8AC3E}">
        <p14:creationId xmlns:p14="http://schemas.microsoft.com/office/powerpoint/2010/main" val="2975078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Rectangle 2">
            <a:extLst>
              <a:ext uri="{FF2B5EF4-FFF2-40B4-BE49-F238E27FC236}">
                <a16:creationId xmlns:a16="http://schemas.microsoft.com/office/drawing/2014/main" xmlns="" id="{34E84BC9-F860-4736-8EC2-E60740A22808}"/>
              </a:ext>
            </a:extLst>
          </p:cNvPr>
          <p:cNvSpPr>
            <a:spLocks noChangeArrowheads="1"/>
          </p:cNvSpPr>
          <p:nvPr/>
        </p:nvSpPr>
        <p:spPr bwMode="auto">
          <a:xfrm>
            <a:off x="179512" y="908720"/>
            <a:ext cx="8569325" cy="5616575"/>
          </a:xfrm>
          <a:prstGeom prst="rect">
            <a:avLst/>
          </a:prstGeom>
          <a:noFill/>
          <a:ln w="9525">
            <a:noFill/>
            <a:miter lim="800000"/>
            <a:headEnd/>
            <a:tailEnd/>
          </a:ln>
        </p:spPr>
        <p:txBody>
          <a:bodyPr/>
          <a:lstStyle/>
          <a:p>
            <a:pPr marL="609600" indent="-609600" algn="l">
              <a:lnSpc>
                <a:spcPct val="120000"/>
              </a:lnSpc>
              <a:spcBef>
                <a:spcPct val="20000"/>
              </a:spcBef>
              <a:buFontTx/>
              <a:buAutoNum type="arabicPeriod" startAt="13"/>
            </a:pPr>
            <a:r>
              <a:rPr kumimoji="0" lang="zh-CN" altLang="en-US" b="1" dirty="0">
                <a:solidFill>
                  <a:schemeClr val="tx1"/>
                </a:solidFill>
                <a:latin typeface="微软雅黑" panose="020B0503020204020204" pitchFamily="34" charset="-122"/>
                <a:ea typeface="微软雅黑" panose="020B0503020204020204" pitchFamily="34" charset="-122"/>
              </a:rPr>
              <a:t>考虑下面的段表：</a:t>
            </a:r>
          </a:p>
          <a:p>
            <a:pPr marL="609600" indent="-609600" algn="l">
              <a:lnSpc>
                <a:spcPct val="120000"/>
              </a:lnSpc>
              <a:spcBef>
                <a:spcPct val="20000"/>
              </a:spcBef>
            </a:pPr>
            <a:endParaRPr kumimoji="0" lang="zh-CN" altLang="en-US" b="1" dirty="0">
              <a:solidFill>
                <a:schemeClr val="tx1"/>
              </a:solidFill>
              <a:latin typeface="微软雅黑" panose="020B0503020204020204" pitchFamily="34" charset="-122"/>
              <a:ea typeface="微软雅黑" panose="020B0503020204020204" pitchFamily="34" charset="-122"/>
            </a:endParaRPr>
          </a:p>
          <a:p>
            <a:pPr marL="609600" indent="-609600" algn="l">
              <a:lnSpc>
                <a:spcPct val="120000"/>
              </a:lnSpc>
              <a:spcBef>
                <a:spcPct val="20000"/>
              </a:spcBef>
            </a:pPr>
            <a:endParaRPr kumimoji="0" lang="zh-CN" altLang="en-US" b="1" dirty="0">
              <a:solidFill>
                <a:schemeClr val="tx1"/>
              </a:solidFill>
              <a:latin typeface="微软雅黑" panose="020B0503020204020204" pitchFamily="34" charset="-122"/>
              <a:ea typeface="微软雅黑" panose="020B0503020204020204" pitchFamily="34" charset="-122"/>
            </a:endParaRPr>
          </a:p>
          <a:p>
            <a:pPr marL="609600" indent="-609600" algn="l">
              <a:lnSpc>
                <a:spcPct val="120000"/>
              </a:lnSpc>
              <a:spcBef>
                <a:spcPct val="20000"/>
              </a:spcBef>
            </a:pPr>
            <a:endParaRPr kumimoji="0" lang="zh-CN" altLang="en-US" b="1" dirty="0">
              <a:solidFill>
                <a:schemeClr val="tx1"/>
              </a:solidFill>
              <a:latin typeface="微软雅黑" panose="020B0503020204020204" pitchFamily="34" charset="-122"/>
              <a:ea typeface="微软雅黑" panose="020B0503020204020204" pitchFamily="34" charset="-122"/>
            </a:endParaRP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那么逻辑地址（</a:t>
            </a:r>
            <a:r>
              <a:rPr kumimoji="0" lang="en-US" altLang="zh-CN" b="1" dirty="0">
                <a:solidFill>
                  <a:schemeClr val="tx1"/>
                </a:solidFill>
                <a:latin typeface="微软雅黑" panose="020B0503020204020204" pitchFamily="34" charset="-122"/>
                <a:ea typeface="微软雅黑" panose="020B0503020204020204" pitchFamily="34" charset="-122"/>
              </a:rPr>
              <a:t>2</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88</a:t>
            </a:r>
            <a:r>
              <a:rPr kumimoji="0" lang="zh-CN" altLang="en-US" b="1" dirty="0">
                <a:solidFill>
                  <a:schemeClr val="tx1"/>
                </a:solidFill>
                <a:latin typeface="微软雅黑" panose="020B0503020204020204" pitchFamily="34" charset="-122"/>
                <a:ea typeface="微软雅黑" panose="020B0503020204020204" pitchFamily="34" charset="-122"/>
              </a:rPr>
              <a:t>）对应的物理地址是</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；逻辑地址（</a:t>
            </a:r>
            <a:r>
              <a:rPr kumimoji="0" lang="en-US" altLang="zh-CN" b="1" dirty="0">
                <a:solidFill>
                  <a:schemeClr val="tx1"/>
                </a:solidFill>
                <a:latin typeface="微软雅黑" panose="020B0503020204020204" pitchFamily="34" charset="-122"/>
                <a:ea typeface="微软雅黑" panose="020B0503020204020204" pitchFamily="34" charset="-122"/>
              </a:rPr>
              <a:t>4</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100</a:t>
            </a:r>
            <a:r>
              <a:rPr kumimoji="0" lang="zh-CN" altLang="en-US" b="1" dirty="0">
                <a:solidFill>
                  <a:schemeClr val="tx1"/>
                </a:solidFill>
                <a:latin typeface="微软雅黑" panose="020B0503020204020204" pitchFamily="34" charset="-122"/>
                <a:ea typeface="微软雅黑" panose="020B0503020204020204" pitchFamily="34" charset="-122"/>
              </a:rPr>
              <a:t>）对应的物理地址是</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 （西北工业大</a:t>
            </a:r>
            <a:r>
              <a:rPr kumimoji="0" lang="en-US" altLang="zh-CN" b="1" dirty="0">
                <a:solidFill>
                  <a:schemeClr val="tx1"/>
                </a:solidFill>
                <a:latin typeface="微软雅黑" panose="020B0503020204020204" pitchFamily="34" charset="-122"/>
                <a:ea typeface="微软雅黑" panose="020B0503020204020204" pitchFamily="34" charset="-122"/>
              </a:rPr>
              <a:t>2000</a:t>
            </a:r>
            <a:r>
              <a:rPr kumimoji="0" lang="zh-CN" altLang="en-US" b="1" dirty="0">
                <a:solidFill>
                  <a:schemeClr val="tx1"/>
                </a:solidFill>
                <a:latin typeface="微软雅黑" panose="020B0503020204020204" pitchFamily="34" charset="-122"/>
                <a:ea typeface="微软雅黑" panose="020B0503020204020204" pitchFamily="34" charset="-122"/>
              </a:rPr>
              <a:t>）          </a:t>
            </a:r>
          </a:p>
          <a:p>
            <a:pPr marL="609600" indent="-609600" algn="l">
              <a:lnSpc>
                <a:spcPct val="120000"/>
              </a:lnSpc>
              <a:spcBef>
                <a:spcPct val="20000"/>
              </a:spcBef>
              <a:buFontTx/>
              <a:buAutoNum type="arabicPeriod" startAt="14"/>
            </a:pPr>
            <a:r>
              <a:rPr kumimoji="0" lang="zh-CN" altLang="en-US" b="1" dirty="0">
                <a:solidFill>
                  <a:schemeClr val="tx1"/>
                </a:solidFill>
                <a:latin typeface="微软雅黑" panose="020B0503020204020204" pitchFamily="34" charset="-122"/>
                <a:ea typeface="微软雅黑" panose="020B0503020204020204" pitchFamily="34" charset="-122"/>
              </a:rPr>
              <a:t>某虚拟存储器中的用户空间共有</a:t>
            </a:r>
            <a:r>
              <a:rPr kumimoji="0" lang="en-US" altLang="zh-CN" b="1" dirty="0">
                <a:solidFill>
                  <a:schemeClr val="tx1"/>
                </a:solidFill>
                <a:latin typeface="微软雅黑" panose="020B0503020204020204" pitchFamily="34" charset="-122"/>
                <a:ea typeface="微软雅黑" panose="020B0503020204020204" pitchFamily="34" charset="-122"/>
              </a:rPr>
              <a:t>32</a:t>
            </a:r>
            <a:r>
              <a:rPr kumimoji="0" lang="zh-CN" altLang="en-US" b="1" dirty="0">
                <a:solidFill>
                  <a:schemeClr val="tx1"/>
                </a:solidFill>
                <a:latin typeface="微软雅黑" panose="020B0503020204020204" pitchFamily="34" charset="-122"/>
                <a:ea typeface="微软雅黑" panose="020B0503020204020204" pitchFamily="34" charset="-122"/>
              </a:rPr>
              <a:t>个页面，每页</a:t>
            </a:r>
            <a:r>
              <a:rPr kumimoji="0" lang="en-US" altLang="zh-CN" b="1" dirty="0">
                <a:solidFill>
                  <a:schemeClr val="tx1"/>
                </a:solidFill>
                <a:latin typeface="微软雅黑" panose="020B0503020204020204" pitchFamily="34" charset="-122"/>
                <a:ea typeface="微软雅黑" panose="020B0503020204020204" pitchFamily="34" charset="-122"/>
              </a:rPr>
              <a:t>1KB</a:t>
            </a:r>
            <a:r>
              <a:rPr kumimoji="0" lang="zh-CN" altLang="en-US" b="1" dirty="0">
                <a:solidFill>
                  <a:schemeClr val="tx1"/>
                </a:solidFill>
                <a:latin typeface="微软雅黑" panose="020B0503020204020204" pitchFamily="34" charset="-122"/>
                <a:ea typeface="微软雅黑" panose="020B0503020204020204" pitchFamily="34" charset="-122"/>
              </a:rPr>
              <a:t>，主存</a:t>
            </a:r>
            <a:r>
              <a:rPr kumimoji="0" lang="en-US" altLang="zh-CN" b="1" dirty="0">
                <a:solidFill>
                  <a:schemeClr val="tx1"/>
                </a:solidFill>
                <a:latin typeface="微软雅黑" panose="020B0503020204020204" pitchFamily="34" charset="-122"/>
                <a:ea typeface="微软雅黑" panose="020B0503020204020204" pitchFamily="34" charset="-122"/>
              </a:rPr>
              <a:t>16KB</a:t>
            </a:r>
            <a:r>
              <a:rPr kumimoji="0" lang="zh-CN" altLang="en-US" b="1" dirty="0">
                <a:solidFill>
                  <a:schemeClr val="tx1"/>
                </a:solidFill>
                <a:latin typeface="微软雅黑" panose="020B0503020204020204" pitchFamily="34" charset="-122"/>
                <a:ea typeface="微软雅黑" panose="020B0503020204020204" pitchFamily="34" charset="-122"/>
              </a:rPr>
              <a:t>。假定某时刻系统为用户的第</a:t>
            </a:r>
            <a:r>
              <a:rPr kumimoji="0" lang="en-US" altLang="zh-CN" b="1" dirty="0">
                <a:solidFill>
                  <a:schemeClr val="tx1"/>
                </a:solidFill>
                <a:latin typeface="微软雅黑" panose="020B0503020204020204" pitchFamily="34" charset="-122"/>
                <a:ea typeface="微软雅黑" panose="020B0503020204020204" pitchFamily="34" charset="-122"/>
              </a:rPr>
              <a:t>0</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1</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2</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3</a:t>
            </a:r>
            <a:r>
              <a:rPr kumimoji="0" lang="zh-CN" altLang="en-US" b="1" dirty="0">
                <a:solidFill>
                  <a:schemeClr val="tx1"/>
                </a:solidFill>
                <a:latin typeface="微软雅黑" panose="020B0503020204020204" pitchFamily="34" charset="-122"/>
                <a:ea typeface="微软雅黑" panose="020B0503020204020204" pitchFamily="34" charset="-122"/>
              </a:rPr>
              <a:t>页分别分配的物理块号为</a:t>
            </a:r>
            <a:r>
              <a:rPr kumimoji="0" lang="en-US" altLang="zh-CN" b="1" dirty="0">
                <a:solidFill>
                  <a:schemeClr val="tx1"/>
                </a:solidFill>
                <a:latin typeface="微软雅黑" panose="020B0503020204020204" pitchFamily="34" charset="-122"/>
                <a:ea typeface="微软雅黑" panose="020B0503020204020204" pitchFamily="34" charset="-122"/>
              </a:rPr>
              <a:t>5</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10</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4</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7</a:t>
            </a:r>
            <a:r>
              <a:rPr kumimoji="0" lang="zh-CN" altLang="en-US" b="1" dirty="0">
                <a:solidFill>
                  <a:schemeClr val="tx1"/>
                </a:solidFill>
                <a:latin typeface="微软雅黑" panose="020B0503020204020204" pitchFamily="34" charset="-122"/>
                <a:ea typeface="微软雅黑" panose="020B0503020204020204" pitchFamily="34" charset="-122"/>
              </a:rPr>
              <a:t>，虚地址</a:t>
            </a:r>
            <a:r>
              <a:rPr kumimoji="0" lang="en-US" altLang="zh-CN" b="1" dirty="0">
                <a:solidFill>
                  <a:schemeClr val="tx1"/>
                </a:solidFill>
                <a:latin typeface="微软雅黑" panose="020B0503020204020204" pitchFamily="34" charset="-122"/>
                <a:ea typeface="微软雅黑" panose="020B0503020204020204" pitchFamily="34" charset="-122"/>
              </a:rPr>
              <a:t>0A6F</a:t>
            </a:r>
            <a:r>
              <a:rPr kumimoji="0" lang="zh-CN" altLang="en-US" b="1" dirty="0">
                <a:solidFill>
                  <a:schemeClr val="tx1"/>
                </a:solidFill>
                <a:latin typeface="微软雅黑" panose="020B0503020204020204" pitchFamily="34" charset="-122"/>
                <a:ea typeface="微软雅黑" panose="020B0503020204020204" pitchFamily="34" charset="-122"/>
              </a:rPr>
              <a:t>对应的物理地址为</a:t>
            </a:r>
            <a:r>
              <a:rPr kumimoji="0" lang="en-US" altLang="zh-CN" b="1" dirty="0">
                <a:solidFill>
                  <a:schemeClr val="tx1"/>
                </a:solidFill>
                <a:latin typeface="微软雅黑" panose="020B0503020204020204" pitchFamily="34" charset="-122"/>
                <a:ea typeface="微软雅黑" panose="020B0503020204020204" pitchFamily="34" charset="-122"/>
              </a:rPr>
              <a:t>——————</a:t>
            </a:r>
            <a:r>
              <a:rPr kumimoji="0" lang="zh-CN" altLang="en-US" b="1" dirty="0">
                <a:solidFill>
                  <a:schemeClr val="tx1"/>
                </a:solidFill>
                <a:latin typeface="微软雅黑" panose="020B0503020204020204" pitchFamily="34" charset="-122"/>
                <a:ea typeface="微软雅黑" panose="020B0503020204020204" pitchFamily="34" charset="-122"/>
              </a:rPr>
              <a:t>。（中科院</a:t>
            </a:r>
            <a:r>
              <a:rPr kumimoji="0" lang="en-US" altLang="zh-CN" b="1" dirty="0">
                <a:solidFill>
                  <a:schemeClr val="tx1"/>
                </a:solidFill>
                <a:latin typeface="微软雅黑" panose="020B0503020204020204" pitchFamily="34" charset="-122"/>
                <a:ea typeface="微软雅黑" panose="020B0503020204020204" pitchFamily="34" charset="-122"/>
              </a:rPr>
              <a:t>2001</a:t>
            </a:r>
            <a:r>
              <a:rPr kumimoji="0" lang="zh-CN" altLang="en-US" b="1" dirty="0">
                <a:solidFill>
                  <a:schemeClr val="tx1"/>
                </a:solidFill>
                <a:latin typeface="微软雅黑" panose="020B0503020204020204" pitchFamily="34" charset="-122"/>
                <a:ea typeface="微软雅黑" panose="020B0503020204020204" pitchFamily="34" charset="-122"/>
              </a:rPr>
              <a:t>） </a:t>
            </a:r>
          </a:p>
        </p:txBody>
      </p:sp>
      <p:pic>
        <p:nvPicPr>
          <p:cNvPr id="4" name="Picture 3">
            <a:extLst>
              <a:ext uri="{FF2B5EF4-FFF2-40B4-BE49-F238E27FC236}">
                <a16:creationId xmlns:a16="http://schemas.microsoft.com/office/drawing/2014/main" xmlns="" id="{7FBB851A-F281-4A5C-BD1D-D67E17956CF6}"/>
              </a:ext>
            </a:extLst>
          </p:cNvPr>
          <p:cNvPicPr>
            <a:picLocks noChangeAspect="1" noChangeArrowheads="1"/>
          </p:cNvPicPr>
          <p:nvPr/>
        </p:nvPicPr>
        <p:blipFill>
          <a:blip r:embed="rId2" cstate="print"/>
          <a:srcRect/>
          <a:stretch>
            <a:fillRect/>
          </a:stretch>
        </p:blipFill>
        <p:spPr bwMode="auto">
          <a:xfrm>
            <a:off x="1187574" y="1558008"/>
            <a:ext cx="7056438" cy="1631950"/>
          </a:xfrm>
          <a:prstGeom prst="rect">
            <a:avLst/>
          </a:prstGeom>
          <a:noFill/>
          <a:ln w="9525">
            <a:noFill/>
            <a:miter lim="800000"/>
            <a:headEnd/>
            <a:tailEnd/>
          </a:ln>
        </p:spPr>
      </p:pic>
    </p:spTree>
    <p:extLst>
      <p:ext uri="{BB962C8B-B14F-4D97-AF65-F5344CB8AC3E}">
        <p14:creationId xmlns:p14="http://schemas.microsoft.com/office/powerpoint/2010/main" val="32298297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Rectangle 2">
            <a:extLst>
              <a:ext uri="{FF2B5EF4-FFF2-40B4-BE49-F238E27FC236}">
                <a16:creationId xmlns:a16="http://schemas.microsoft.com/office/drawing/2014/main" xmlns="" id="{5354C894-C37B-4DEC-89AC-8C545DC0ED2F}"/>
              </a:ext>
            </a:extLst>
          </p:cNvPr>
          <p:cNvSpPr>
            <a:spLocks noChangeArrowheads="1"/>
          </p:cNvSpPr>
          <p:nvPr/>
        </p:nvSpPr>
        <p:spPr bwMode="auto">
          <a:xfrm>
            <a:off x="179512" y="1124744"/>
            <a:ext cx="8497888" cy="5616575"/>
          </a:xfrm>
          <a:prstGeom prst="rect">
            <a:avLst/>
          </a:prstGeom>
          <a:noFill/>
          <a:ln w="9525">
            <a:noFill/>
            <a:miter lim="800000"/>
            <a:headEnd/>
            <a:tailEnd/>
          </a:ln>
        </p:spPr>
        <p:txBody>
          <a:bodyPr/>
          <a:lstStyle/>
          <a:p>
            <a:pPr marL="609600" indent="-609600" algn="l">
              <a:lnSpc>
                <a:spcPct val="120000"/>
              </a:lnSpc>
              <a:spcBef>
                <a:spcPct val="20000"/>
              </a:spcBef>
              <a:buFontTx/>
              <a:buAutoNum type="arabicPeriod" startAt="15"/>
            </a:pPr>
            <a:r>
              <a:rPr kumimoji="0" lang="zh-CN" altLang="en-US" b="1" dirty="0">
                <a:solidFill>
                  <a:schemeClr val="tx1"/>
                </a:solidFill>
                <a:latin typeface="微软雅黑" panose="020B0503020204020204" pitchFamily="34" charset="-122"/>
                <a:ea typeface="微软雅黑" panose="020B0503020204020204" pitchFamily="34" charset="-122"/>
              </a:rPr>
              <a:t>某操作系统采用分区存储管理技术。操作系统在低址占用了</a:t>
            </a:r>
            <a:r>
              <a:rPr kumimoji="0" lang="en-US" altLang="zh-CN" b="1" dirty="0">
                <a:solidFill>
                  <a:schemeClr val="tx1"/>
                </a:solidFill>
                <a:latin typeface="微软雅黑" panose="020B0503020204020204" pitchFamily="34" charset="-122"/>
                <a:ea typeface="微软雅黑" panose="020B0503020204020204" pitchFamily="34" charset="-122"/>
              </a:rPr>
              <a:t>100KB</a:t>
            </a:r>
            <a:r>
              <a:rPr kumimoji="0" lang="zh-CN" altLang="en-US" b="1" dirty="0">
                <a:solidFill>
                  <a:schemeClr val="tx1"/>
                </a:solidFill>
                <a:latin typeface="微软雅黑" panose="020B0503020204020204" pitchFamily="34" charset="-122"/>
                <a:ea typeface="微软雅黑" panose="020B0503020204020204" pitchFamily="34" charset="-122"/>
              </a:rPr>
              <a:t>的空间，用户区主存从</a:t>
            </a:r>
            <a:r>
              <a:rPr kumimoji="0" lang="en-US" altLang="zh-CN" b="1" dirty="0">
                <a:solidFill>
                  <a:schemeClr val="tx1"/>
                </a:solidFill>
                <a:latin typeface="微软雅黑" panose="020B0503020204020204" pitchFamily="34" charset="-122"/>
                <a:ea typeface="微软雅黑" panose="020B0503020204020204" pitchFamily="34" charset="-122"/>
              </a:rPr>
              <a:t>100KB</a:t>
            </a:r>
            <a:r>
              <a:rPr kumimoji="0" lang="zh-CN" altLang="en-US" b="1" dirty="0">
                <a:solidFill>
                  <a:schemeClr val="tx1"/>
                </a:solidFill>
                <a:latin typeface="微软雅黑" panose="020B0503020204020204" pitchFamily="34" charset="-122"/>
                <a:ea typeface="微软雅黑" panose="020B0503020204020204" pitchFamily="34" charset="-122"/>
              </a:rPr>
              <a:t>处开始占用</a:t>
            </a:r>
            <a:r>
              <a:rPr kumimoji="0" lang="en-US" altLang="zh-CN" b="1" dirty="0">
                <a:solidFill>
                  <a:schemeClr val="tx1"/>
                </a:solidFill>
                <a:latin typeface="微软雅黑" panose="020B0503020204020204" pitchFamily="34" charset="-122"/>
                <a:ea typeface="微软雅黑" panose="020B0503020204020204" pitchFamily="34" charset="-122"/>
              </a:rPr>
              <a:t>512KB</a:t>
            </a:r>
            <a:r>
              <a:rPr kumimoji="0" lang="zh-CN" altLang="en-US" b="1" dirty="0">
                <a:solidFill>
                  <a:schemeClr val="tx1"/>
                </a:solidFill>
                <a:latin typeface="微软雅黑" panose="020B0503020204020204" pitchFamily="34" charset="-122"/>
                <a:ea typeface="微软雅黑" panose="020B0503020204020204" pitchFamily="34" charset="-122"/>
              </a:rPr>
              <a:t>。初始时，用户区全部为空闲，分配时截取空闲区的低址部分作为已分配区。在执行了如下申请、释放操作序列后：</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err="1">
                <a:solidFill>
                  <a:schemeClr val="tx1"/>
                </a:solidFill>
                <a:latin typeface="微软雅黑" panose="020B0503020204020204" pitchFamily="34" charset="-122"/>
                <a:ea typeface="微软雅黑" panose="020B0503020204020204" pitchFamily="34" charset="-122"/>
              </a:rPr>
              <a:t>reg</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300KB</a:t>
            </a: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err="1">
                <a:solidFill>
                  <a:schemeClr val="tx1"/>
                </a:solidFill>
                <a:latin typeface="微软雅黑" panose="020B0503020204020204" pitchFamily="34" charset="-122"/>
                <a:ea typeface="微软雅黑" panose="020B0503020204020204" pitchFamily="34" charset="-122"/>
              </a:rPr>
              <a:t>reg</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100KB</a:t>
            </a: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a:solidFill>
                  <a:schemeClr val="tx1"/>
                </a:solidFill>
                <a:latin typeface="微软雅黑" panose="020B0503020204020204" pitchFamily="34" charset="-122"/>
                <a:ea typeface="微软雅黑" panose="020B0503020204020204" pitchFamily="34" charset="-122"/>
              </a:rPr>
              <a:t>release</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300KB</a:t>
            </a:r>
            <a:r>
              <a:rPr kumimoji="0" lang="zh-CN" altLang="en-US" b="1" dirty="0">
                <a:solidFill>
                  <a:schemeClr val="tx1"/>
                </a:solidFill>
                <a:latin typeface="微软雅黑" panose="020B0503020204020204" pitchFamily="34" charset="-122"/>
                <a:ea typeface="微软雅黑" panose="020B0503020204020204" pitchFamily="34" charset="-122"/>
              </a:rPr>
              <a:t>）</a:t>
            </a:r>
          </a:p>
          <a:p>
            <a:pPr marL="609600" indent="-609600" algn="l">
              <a:lnSpc>
                <a:spcPct val="120000"/>
              </a:lnSpc>
              <a:spcBef>
                <a:spcPct val="20000"/>
              </a:spcBef>
            </a:pP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err="1">
                <a:solidFill>
                  <a:schemeClr val="tx1"/>
                </a:solidFill>
                <a:latin typeface="微软雅黑" panose="020B0503020204020204" pitchFamily="34" charset="-122"/>
                <a:ea typeface="微软雅黑" panose="020B0503020204020204" pitchFamily="34" charset="-122"/>
              </a:rPr>
              <a:t>reg</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150KB</a:t>
            </a: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err="1">
                <a:solidFill>
                  <a:schemeClr val="tx1"/>
                </a:solidFill>
                <a:latin typeface="微软雅黑" panose="020B0503020204020204" pitchFamily="34" charset="-122"/>
                <a:ea typeface="微软雅黑" panose="020B0503020204020204" pitchFamily="34" charset="-122"/>
              </a:rPr>
              <a:t>reg</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50KB</a:t>
            </a:r>
            <a:r>
              <a:rPr kumimoji="0" lang="zh-CN" altLang="en-US" b="1" dirty="0">
                <a:solidFill>
                  <a:schemeClr val="tx1"/>
                </a:solidFill>
                <a:latin typeface="微软雅黑" panose="020B0503020204020204" pitchFamily="34" charset="-122"/>
                <a:ea typeface="微软雅黑" panose="020B0503020204020204" pitchFamily="34" charset="-122"/>
              </a:rPr>
              <a:t>）   </a:t>
            </a:r>
            <a:r>
              <a:rPr kumimoji="0" lang="en-US" altLang="zh-CN" b="1" dirty="0" err="1">
                <a:solidFill>
                  <a:schemeClr val="tx1"/>
                </a:solidFill>
                <a:latin typeface="微软雅黑" panose="020B0503020204020204" pitchFamily="34" charset="-122"/>
                <a:ea typeface="微软雅黑" panose="020B0503020204020204" pitchFamily="34" charset="-122"/>
              </a:rPr>
              <a:t>reg</a:t>
            </a:r>
            <a:r>
              <a:rPr kumimoji="0" lang="zh-CN" altLang="en-US" b="1" dirty="0">
                <a:solidFill>
                  <a:schemeClr val="tx1"/>
                </a:solidFill>
                <a:latin typeface="微软雅黑" panose="020B0503020204020204" pitchFamily="34" charset="-122"/>
                <a:ea typeface="微软雅黑" panose="020B0503020204020204" pitchFamily="34" charset="-122"/>
              </a:rPr>
              <a:t>（</a:t>
            </a:r>
            <a:r>
              <a:rPr kumimoji="0" lang="en-US" altLang="zh-CN" b="1" dirty="0">
                <a:solidFill>
                  <a:schemeClr val="tx1"/>
                </a:solidFill>
                <a:latin typeface="微软雅黑" panose="020B0503020204020204" pitchFamily="34" charset="-122"/>
                <a:ea typeface="微软雅黑" panose="020B0503020204020204" pitchFamily="34" charset="-122"/>
              </a:rPr>
              <a:t>90KB</a:t>
            </a:r>
            <a:r>
              <a:rPr kumimoji="0" lang="zh-CN" altLang="en-US" b="1" dirty="0">
                <a:solidFill>
                  <a:schemeClr val="tx1"/>
                </a:solidFill>
                <a:latin typeface="微软雅黑" panose="020B0503020204020204" pitchFamily="34" charset="-122"/>
                <a:ea typeface="微软雅黑" panose="020B0503020204020204" pitchFamily="34" charset="-122"/>
              </a:rPr>
              <a:t>）</a:t>
            </a:r>
          </a:p>
          <a:p>
            <a:pPr marL="1371600" lvl="2" indent="-457200" algn="l">
              <a:lnSpc>
                <a:spcPct val="120000"/>
              </a:lnSpc>
              <a:spcBef>
                <a:spcPct val="20000"/>
              </a:spcBef>
              <a:buFontTx/>
              <a:buAutoNum type="arabicPeriod"/>
            </a:pPr>
            <a:r>
              <a:rPr kumimoji="0" lang="zh-CN" altLang="en-US" b="1" dirty="0">
                <a:solidFill>
                  <a:schemeClr val="tx1"/>
                </a:solidFill>
                <a:latin typeface="微软雅黑" panose="020B0503020204020204" pitchFamily="34" charset="-122"/>
                <a:ea typeface="微软雅黑" panose="020B0503020204020204" pitchFamily="34" charset="-122"/>
              </a:rPr>
              <a:t>采用首次适用算法，主存中有哪些空闲区？</a:t>
            </a:r>
          </a:p>
          <a:p>
            <a:pPr marL="1371600" lvl="2" indent="-457200" algn="l">
              <a:lnSpc>
                <a:spcPct val="120000"/>
              </a:lnSpc>
              <a:spcBef>
                <a:spcPct val="20000"/>
              </a:spcBef>
              <a:buFontTx/>
              <a:buAutoNum type="arabicPeriod"/>
            </a:pPr>
            <a:r>
              <a:rPr kumimoji="0" lang="zh-CN" altLang="en-US" b="1" dirty="0">
                <a:solidFill>
                  <a:schemeClr val="tx1"/>
                </a:solidFill>
                <a:latin typeface="微软雅黑" panose="020B0503020204020204" pitchFamily="34" charset="-122"/>
                <a:ea typeface="微软雅黑" panose="020B0503020204020204" pitchFamily="34" charset="-122"/>
              </a:rPr>
              <a:t>采用最佳适应算法，内存中有哪些空闲区？</a:t>
            </a:r>
          </a:p>
          <a:p>
            <a:pPr marL="1371600" lvl="2" indent="-457200" algn="l">
              <a:lnSpc>
                <a:spcPct val="120000"/>
              </a:lnSpc>
              <a:spcBef>
                <a:spcPct val="20000"/>
              </a:spcBef>
              <a:buFontTx/>
              <a:buAutoNum type="arabicPeriod"/>
            </a:pPr>
            <a:r>
              <a:rPr kumimoji="0" lang="zh-CN" altLang="en-US" b="1" dirty="0">
                <a:solidFill>
                  <a:schemeClr val="tx1"/>
                </a:solidFill>
                <a:latin typeface="微软雅黑" panose="020B0503020204020204" pitchFamily="34" charset="-122"/>
                <a:ea typeface="微软雅黑" panose="020B0503020204020204" pitchFamily="34" charset="-122"/>
              </a:rPr>
              <a:t>若随后又要申请</a:t>
            </a:r>
            <a:r>
              <a:rPr kumimoji="0" lang="en-US" altLang="zh-CN" b="1" dirty="0">
                <a:solidFill>
                  <a:schemeClr val="tx1"/>
                </a:solidFill>
                <a:latin typeface="微软雅黑" panose="020B0503020204020204" pitchFamily="34" charset="-122"/>
                <a:ea typeface="微软雅黑" panose="020B0503020204020204" pitchFamily="34" charset="-122"/>
              </a:rPr>
              <a:t>80KB</a:t>
            </a:r>
            <a:r>
              <a:rPr kumimoji="0" lang="zh-CN" altLang="en-US" b="1" dirty="0">
                <a:solidFill>
                  <a:schemeClr val="tx1"/>
                </a:solidFill>
                <a:latin typeface="微软雅黑" panose="020B0503020204020204" pitchFamily="34" charset="-122"/>
                <a:ea typeface="微软雅黑" panose="020B0503020204020204" pitchFamily="34" charset="-122"/>
              </a:rPr>
              <a:t>，针对上述两种情况会产生什么后果？说明了什么问题？</a:t>
            </a:r>
          </a:p>
          <a:p>
            <a:pPr marL="1371600" lvl="2" indent="-457200" algn="l">
              <a:lnSpc>
                <a:spcPct val="120000"/>
              </a:lnSpc>
              <a:spcBef>
                <a:spcPct val="20000"/>
              </a:spcBef>
            </a:pPr>
            <a:endParaRPr kumimoji="0" lang="en-US" altLang="zh-CN" dirty="0">
              <a:solidFill>
                <a:srgbClr val="000000"/>
              </a:solidFill>
              <a:latin typeface="黑体" pitchFamily="2" charset="-122"/>
              <a:ea typeface="黑体" pitchFamily="2" charset="-122"/>
            </a:endParaRPr>
          </a:p>
        </p:txBody>
      </p:sp>
    </p:spTree>
    <p:extLst>
      <p:ext uri="{BB962C8B-B14F-4D97-AF65-F5344CB8AC3E}">
        <p14:creationId xmlns:p14="http://schemas.microsoft.com/office/powerpoint/2010/main" val="11864890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Text Box 4">
            <a:extLst>
              <a:ext uri="{FF2B5EF4-FFF2-40B4-BE49-F238E27FC236}">
                <a16:creationId xmlns:a16="http://schemas.microsoft.com/office/drawing/2014/main" xmlns="" id="{D2A5EB89-22EC-4BE9-8146-E29F38E155C7}"/>
              </a:ext>
            </a:extLst>
          </p:cNvPr>
          <p:cNvSpPr txBox="1">
            <a:spLocks noChangeArrowheads="1"/>
          </p:cNvSpPr>
          <p:nvPr/>
        </p:nvSpPr>
        <p:spPr bwMode="auto">
          <a:xfrm>
            <a:off x="683568" y="675820"/>
            <a:ext cx="7462837" cy="2282825"/>
          </a:xfrm>
          <a:prstGeom prst="rect">
            <a:avLst/>
          </a:prstGeom>
          <a:noFill/>
          <a:ln w="9525">
            <a:noFill/>
            <a:miter lim="800000"/>
            <a:headEnd/>
            <a:tailEnd/>
          </a:ln>
        </p:spPr>
        <p:txBody>
          <a:bodyPr lIns="90000" tIns="46800" rIns="90000" bIns="46800">
            <a:spAutoFit/>
          </a:bodyPr>
          <a:lstStyle/>
          <a:p>
            <a:pPr marL="457200" indent="-457200" algn="l">
              <a:lnSpc>
                <a:spcPct val="120000"/>
              </a:lnSpc>
              <a:buFontTx/>
              <a:buAutoNum type="arabicPeriod"/>
            </a:pPr>
            <a:r>
              <a:rPr lang="zh-CN" altLang="en-US" sz="2000" b="1" dirty="0">
                <a:solidFill>
                  <a:schemeClr val="tx1"/>
                </a:solidFill>
                <a:latin typeface="黑体" pitchFamily="2" charset="-122"/>
                <a:ea typeface="黑体" pitchFamily="2" charset="-122"/>
              </a:rPr>
              <a:t>采用首次适用算法，主存中的空闲区如下：</a:t>
            </a:r>
          </a:p>
          <a:p>
            <a:pPr marL="457200" indent="-457200" algn="l">
              <a:lnSpc>
                <a:spcPct val="120000"/>
              </a:lnSpc>
            </a:pPr>
            <a:r>
              <a:rPr lang="zh-CN" altLang="en-US" sz="2000" b="1" dirty="0">
                <a:solidFill>
                  <a:schemeClr val="tx1"/>
                </a:solidFill>
                <a:latin typeface="黑体" pitchFamily="2" charset="-122"/>
                <a:ea typeface="黑体" pitchFamily="2" charset="-122"/>
              </a:rPr>
              <a:t>             空闲区</a:t>
            </a:r>
            <a:r>
              <a:rPr lang="en-US" altLang="zh-CN" sz="2000" b="1" dirty="0">
                <a:solidFill>
                  <a:schemeClr val="tx1"/>
                </a:solidFill>
                <a:latin typeface="黑体" pitchFamily="2" charset="-122"/>
                <a:ea typeface="黑体" pitchFamily="2" charset="-122"/>
              </a:rPr>
              <a:t>1        </a:t>
            </a:r>
            <a:r>
              <a:rPr lang="zh-CN" altLang="en-US" sz="2000" b="1" dirty="0">
                <a:solidFill>
                  <a:schemeClr val="tx1"/>
                </a:solidFill>
                <a:latin typeface="黑体" pitchFamily="2" charset="-122"/>
                <a:ea typeface="黑体" pitchFamily="2" charset="-122"/>
              </a:rPr>
              <a:t>首地址</a:t>
            </a:r>
            <a:r>
              <a:rPr lang="en-US" altLang="zh-CN" sz="2000" b="1" dirty="0">
                <a:solidFill>
                  <a:schemeClr val="tx1"/>
                </a:solidFill>
                <a:latin typeface="黑体" pitchFamily="2" charset="-122"/>
                <a:ea typeface="黑体" pitchFamily="2" charset="-122"/>
              </a:rPr>
              <a:t>390KB</a:t>
            </a:r>
            <a:r>
              <a:rPr lang="zh-CN" altLang="en-US" sz="2000" b="1" dirty="0">
                <a:solidFill>
                  <a:schemeClr val="tx1"/>
                </a:solidFill>
                <a:latin typeface="黑体" pitchFamily="2" charset="-122"/>
                <a:ea typeface="黑体" pitchFamily="2" charset="-122"/>
              </a:rPr>
              <a:t>，大小</a:t>
            </a:r>
            <a:r>
              <a:rPr lang="en-US" altLang="zh-CN" sz="2000" b="1" dirty="0">
                <a:solidFill>
                  <a:schemeClr val="tx1"/>
                </a:solidFill>
                <a:latin typeface="黑体" pitchFamily="2" charset="-122"/>
                <a:ea typeface="黑体" pitchFamily="2" charset="-122"/>
              </a:rPr>
              <a:t>10KB</a:t>
            </a:r>
            <a:r>
              <a:rPr lang="zh-CN" altLang="en-US" sz="2000" b="1" dirty="0">
                <a:solidFill>
                  <a:schemeClr val="tx1"/>
                </a:solidFill>
                <a:latin typeface="黑体" pitchFamily="2" charset="-122"/>
                <a:ea typeface="黑体" pitchFamily="2" charset="-122"/>
              </a:rPr>
              <a:t>；</a:t>
            </a:r>
          </a:p>
          <a:p>
            <a:pPr marL="457200" indent="-457200" algn="l">
              <a:lnSpc>
                <a:spcPct val="120000"/>
              </a:lnSpc>
            </a:pPr>
            <a:r>
              <a:rPr lang="zh-CN" altLang="en-US" sz="2000" b="1" dirty="0">
                <a:solidFill>
                  <a:schemeClr val="tx1"/>
                </a:solidFill>
                <a:latin typeface="黑体" pitchFamily="2" charset="-122"/>
                <a:ea typeface="黑体" pitchFamily="2" charset="-122"/>
              </a:rPr>
              <a:t>             空闲区</a:t>
            </a:r>
            <a:r>
              <a:rPr lang="en-US" altLang="zh-CN" sz="2000" b="1" dirty="0">
                <a:solidFill>
                  <a:schemeClr val="tx1"/>
                </a:solidFill>
                <a:latin typeface="黑体" pitchFamily="2" charset="-122"/>
                <a:ea typeface="黑体" pitchFamily="2" charset="-122"/>
              </a:rPr>
              <a:t>2        </a:t>
            </a:r>
            <a:r>
              <a:rPr lang="zh-CN" altLang="en-US" sz="2000" b="1" dirty="0">
                <a:solidFill>
                  <a:schemeClr val="tx1"/>
                </a:solidFill>
                <a:latin typeface="黑体" pitchFamily="2" charset="-122"/>
                <a:ea typeface="黑体" pitchFamily="2" charset="-122"/>
              </a:rPr>
              <a:t>首地址</a:t>
            </a:r>
            <a:r>
              <a:rPr lang="en-US" altLang="zh-CN" sz="2000" b="1" dirty="0">
                <a:solidFill>
                  <a:schemeClr val="tx1"/>
                </a:solidFill>
                <a:latin typeface="黑体" pitchFamily="2" charset="-122"/>
                <a:ea typeface="黑体" pitchFamily="2" charset="-122"/>
              </a:rPr>
              <a:t>500KB</a:t>
            </a:r>
            <a:r>
              <a:rPr lang="zh-CN" altLang="en-US" sz="2000" b="1" dirty="0">
                <a:solidFill>
                  <a:schemeClr val="tx1"/>
                </a:solidFill>
                <a:latin typeface="黑体" pitchFamily="2" charset="-122"/>
                <a:ea typeface="黑体" pitchFamily="2" charset="-122"/>
              </a:rPr>
              <a:t>，大小</a:t>
            </a:r>
            <a:r>
              <a:rPr lang="en-US" altLang="zh-CN" sz="2000" b="1" dirty="0">
                <a:solidFill>
                  <a:schemeClr val="tx1"/>
                </a:solidFill>
                <a:latin typeface="黑体" pitchFamily="2" charset="-122"/>
                <a:ea typeface="黑体" pitchFamily="2" charset="-122"/>
              </a:rPr>
              <a:t>112KB</a:t>
            </a:r>
            <a:r>
              <a:rPr lang="zh-CN" altLang="en-US" sz="2000" b="1" dirty="0">
                <a:solidFill>
                  <a:schemeClr val="tx1"/>
                </a:solidFill>
                <a:latin typeface="黑体" pitchFamily="2" charset="-122"/>
                <a:ea typeface="黑体" pitchFamily="2" charset="-122"/>
              </a:rPr>
              <a:t>；</a:t>
            </a:r>
          </a:p>
          <a:p>
            <a:pPr marL="457200" indent="-457200" algn="l">
              <a:lnSpc>
                <a:spcPct val="120000"/>
              </a:lnSpc>
              <a:buFontTx/>
              <a:buAutoNum type="arabicPeriod" startAt="2"/>
            </a:pPr>
            <a:r>
              <a:rPr lang="zh-CN" altLang="en-US" sz="2000" b="1" dirty="0">
                <a:solidFill>
                  <a:schemeClr val="tx1"/>
                </a:solidFill>
                <a:latin typeface="黑体" pitchFamily="2" charset="-122"/>
                <a:ea typeface="黑体" pitchFamily="2" charset="-122"/>
              </a:rPr>
              <a:t>采用最佳适用算法，主存中的空闲区如下：</a:t>
            </a:r>
          </a:p>
          <a:p>
            <a:pPr marL="457200" indent="-457200" algn="l">
              <a:lnSpc>
                <a:spcPct val="120000"/>
              </a:lnSpc>
            </a:pPr>
            <a:r>
              <a:rPr lang="zh-CN" altLang="en-US" sz="2000" b="1" dirty="0">
                <a:solidFill>
                  <a:schemeClr val="tx1"/>
                </a:solidFill>
                <a:latin typeface="黑体" pitchFamily="2" charset="-122"/>
                <a:ea typeface="黑体" pitchFamily="2" charset="-122"/>
              </a:rPr>
              <a:t>             空闲区</a:t>
            </a:r>
            <a:r>
              <a:rPr lang="en-US" altLang="zh-CN" sz="2000" b="1" dirty="0">
                <a:solidFill>
                  <a:schemeClr val="tx1"/>
                </a:solidFill>
                <a:latin typeface="黑体" pitchFamily="2" charset="-122"/>
                <a:ea typeface="黑体" pitchFamily="2" charset="-122"/>
              </a:rPr>
              <a:t>1        </a:t>
            </a:r>
            <a:r>
              <a:rPr lang="zh-CN" altLang="en-US" sz="2000" b="1" dirty="0">
                <a:solidFill>
                  <a:schemeClr val="tx1"/>
                </a:solidFill>
                <a:latin typeface="黑体" pitchFamily="2" charset="-122"/>
                <a:ea typeface="黑体" pitchFamily="2" charset="-122"/>
              </a:rPr>
              <a:t>首地址</a:t>
            </a:r>
            <a:r>
              <a:rPr lang="en-US" altLang="zh-CN" sz="2000" b="1" dirty="0">
                <a:solidFill>
                  <a:schemeClr val="tx1"/>
                </a:solidFill>
                <a:latin typeface="黑体" pitchFamily="2" charset="-122"/>
                <a:ea typeface="黑体" pitchFamily="2" charset="-122"/>
              </a:rPr>
              <a:t>340KB</a:t>
            </a:r>
            <a:r>
              <a:rPr lang="zh-CN" altLang="en-US" sz="2000" b="1" dirty="0">
                <a:solidFill>
                  <a:schemeClr val="tx1"/>
                </a:solidFill>
                <a:latin typeface="黑体" pitchFamily="2" charset="-122"/>
                <a:ea typeface="黑体" pitchFamily="2" charset="-122"/>
              </a:rPr>
              <a:t>，大小</a:t>
            </a:r>
            <a:r>
              <a:rPr lang="en-US" altLang="zh-CN" sz="2000" b="1" dirty="0">
                <a:solidFill>
                  <a:schemeClr val="tx1"/>
                </a:solidFill>
                <a:latin typeface="黑体" pitchFamily="2" charset="-122"/>
                <a:ea typeface="黑体" pitchFamily="2" charset="-122"/>
              </a:rPr>
              <a:t>60KB</a:t>
            </a:r>
            <a:r>
              <a:rPr lang="zh-CN" altLang="en-US" sz="2000" b="1" dirty="0">
                <a:solidFill>
                  <a:schemeClr val="tx1"/>
                </a:solidFill>
                <a:latin typeface="黑体" pitchFamily="2" charset="-122"/>
                <a:ea typeface="黑体" pitchFamily="2" charset="-122"/>
              </a:rPr>
              <a:t>；</a:t>
            </a:r>
          </a:p>
          <a:p>
            <a:pPr marL="457200" indent="-457200" algn="l">
              <a:lnSpc>
                <a:spcPct val="120000"/>
              </a:lnSpc>
            </a:pPr>
            <a:r>
              <a:rPr lang="zh-CN" altLang="en-US" sz="2000" b="1" dirty="0">
                <a:solidFill>
                  <a:schemeClr val="tx1"/>
                </a:solidFill>
                <a:latin typeface="黑体" pitchFamily="2" charset="-122"/>
                <a:ea typeface="黑体" pitchFamily="2" charset="-122"/>
              </a:rPr>
              <a:t>             空闲区</a:t>
            </a:r>
            <a:r>
              <a:rPr lang="en-US" altLang="zh-CN" sz="2000" b="1" dirty="0">
                <a:solidFill>
                  <a:schemeClr val="tx1"/>
                </a:solidFill>
                <a:latin typeface="黑体" pitchFamily="2" charset="-122"/>
                <a:ea typeface="黑体" pitchFamily="2" charset="-122"/>
              </a:rPr>
              <a:t>2        </a:t>
            </a:r>
            <a:r>
              <a:rPr lang="zh-CN" altLang="en-US" sz="2000" b="1" dirty="0">
                <a:solidFill>
                  <a:schemeClr val="tx1"/>
                </a:solidFill>
                <a:latin typeface="黑体" pitchFamily="2" charset="-122"/>
                <a:ea typeface="黑体" pitchFamily="2" charset="-122"/>
              </a:rPr>
              <a:t>首地址</a:t>
            </a:r>
            <a:r>
              <a:rPr lang="en-US" altLang="zh-CN" sz="2000" b="1" dirty="0">
                <a:solidFill>
                  <a:schemeClr val="tx1"/>
                </a:solidFill>
                <a:latin typeface="黑体" pitchFamily="2" charset="-122"/>
                <a:ea typeface="黑体" pitchFamily="2" charset="-122"/>
              </a:rPr>
              <a:t>550KB</a:t>
            </a:r>
            <a:r>
              <a:rPr lang="zh-CN" altLang="en-US" sz="2000" b="1" dirty="0">
                <a:solidFill>
                  <a:schemeClr val="tx1"/>
                </a:solidFill>
                <a:latin typeface="黑体" pitchFamily="2" charset="-122"/>
                <a:ea typeface="黑体" pitchFamily="2" charset="-122"/>
              </a:rPr>
              <a:t>，大小</a:t>
            </a:r>
            <a:r>
              <a:rPr lang="en-US" altLang="zh-CN" sz="2000" b="1" dirty="0">
                <a:solidFill>
                  <a:schemeClr val="tx1"/>
                </a:solidFill>
                <a:latin typeface="黑体" pitchFamily="2" charset="-122"/>
                <a:ea typeface="黑体" pitchFamily="2" charset="-122"/>
              </a:rPr>
              <a:t>62KB</a:t>
            </a:r>
            <a:r>
              <a:rPr lang="zh-CN" altLang="en-US" sz="2000" b="1" dirty="0">
                <a:solidFill>
                  <a:schemeClr val="tx1"/>
                </a:solidFill>
                <a:latin typeface="黑体" pitchFamily="2" charset="-122"/>
                <a:ea typeface="黑体" pitchFamily="2" charset="-122"/>
              </a:rPr>
              <a:t>；</a:t>
            </a:r>
          </a:p>
        </p:txBody>
      </p:sp>
      <p:pic>
        <p:nvPicPr>
          <p:cNvPr id="4" name="Picture 5">
            <a:extLst>
              <a:ext uri="{FF2B5EF4-FFF2-40B4-BE49-F238E27FC236}">
                <a16:creationId xmlns:a16="http://schemas.microsoft.com/office/drawing/2014/main" xmlns="" id="{E9EFB5ED-29F4-4B8F-801E-182A194E8EDD}"/>
              </a:ext>
            </a:extLst>
          </p:cNvPr>
          <p:cNvPicPr>
            <a:picLocks noChangeAspect="1" noChangeArrowheads="1"/>
          </p:cNvPicPr>
          <p:nvPr/>
        </p:nvPicPr>
        <p:blipFill>
          <a:blip r:embed="rId3" cstate="print"/>
          <a:srcRect/>
          <a:stretch>
            <a:fillRect/>
          </a:stretch>
        </p:blipFill>
        <p:spPr bwMode="auto">
          <a:xfrm>
            <a:off x="1757511" y="3103107"/>
            <a:ext cx="1995487" cy="3457575"/>
          </a:xfrm>
          <a:prstGeom prst="rect">
            <a:avLst/>
          </a:prstGeom>
          <a:noFill/>
          <a:ln w="9525">
            <a:noFill/>
            <a:miter lim="800000"/>
            <a:headEnd/>
            <a:tailEnd/>
          </a:ln>
        </p:spPr>
      </p:pic>
      <p:sp>
        <p:nvSpPr>
          <p:cNvPr id="5" name="Text Box 6">
            <a:extLst>
              <a:ext uri="{FF2B5EF4-FFF2-40B4-BE49-F238E27FC236}">
                <a16:creationId xmlns:a16="http://schemas.microsoft.com/office/drawing/2014/main" xmlns="" id="{0E29ACAD-FF97-4F3E-8717-A3F8E09B465B}"/>
              </a:ext>
            </a:extLst>
          </p:cNvPr>
          <p:cNvSpPr txBox="1">
            <a:spLocks noChangeArrowheads="1"/>
          </p:cNvSpPr>
          <p:nvPr/>
        </p:nvSpPr>
        <p:spPr bwMode="auto">
          <a:xfrm>
            <a:off x="2051991" y="6476544"/>
            <a:ext cx="1406525" cy="457200"/>
          </a:xfrm>
          <a:prstGeom prst="rect">
            <a:avLst/>
          </a:prstGeom>
          <a:noFill/>
          <a:ln w="9525">
            <a:noFill/>
            <a:miter lim="800000"/>
            <a:headEnd/>
            <a:tailEnd/>
          </a:ln>
        </p:spPr>
        <p:txBody>
          <a:bodyPr wrap="none" lIns="90000" tIns="46800" rIns="90000" bIns="46800">
            <a:spAutoFit/>
          </a:bodyPr>
          <a:lstStyle/>
          <a:p>
            <a:pPr algn="l"/>
            <a:r>
              <a:rPr lang="zh-CN" altLang="en-US" b="1" dirty="0">
                <a:solidFill>
                  <a:srgbClr val="990033"/>
                </a:solidFill>
                <a:latin typeface="黑体" pitchFamily="2" charset="-122"/>
                <a:ea typeface="黑体" pitchFamily="2" charset="-122"/>
              </a:rPr>
              <a:t>首次适用</a:t>
            </a:r>
          </a:p>
        </p:txBody>
      </p:sp>
      <p:pic>
        <p:nvPicPr>
          <p:cNvPr id="6" name="Picture 7">
            <a:extLst>
              <a:ext uri="{FF2B5EF4-FFF2-40B4-BE49-F238E27FC236}">
                <a16:creationId xmlns:a16="http://schemas.microsoft.com/office/drawing/2014/main" xmlns="" id="{F37891F9-492F-44BE-A2EE-194979FB7B44}"/>
              </a:ext>
            </a:extLst>
          </p:cNvPr>
          <p:cNvPicPr>
            <a:picLocks noChangeAspect="1" noChangeArrowheads="1"/>
          </p:cNvPicPr>
          <p:nvPr/>
        </p:nvPicPr>
        <p:blipFill>
          <a:blip r:embed="rId4" cstate="print"/>
          <a:srcRect/>
          <a:stretch>
            <a:fillRect/>
          </a:stretch>
        </p:blipFill>
        <p:spPr bwMode="auto">
          <a:xfrm>
            <a:off x="5004048" y="3093581"/>
            <a:ext cx="1935162" cy="3382963"/>
          </a:xfrm>
          <a:prstGeom prst="rect">
            <a:avLst/>
          </a:prstGeom>
          <a:noFill/>
          <a:ln w="9525">
            <a:noFill/>
            <a:miter lim="800000"/>
            <a:headEnd/>
            <a:tailEnd/>
          </a:ln>
        </p:spPr>
      </p:pic>
      <p:sp>
        <p:nvSpPr>
          <p:cNvPr id="7" name="Text Box 8">
            <a:extLst>
              <a:ext uri="{FF2B5EF4-FFF2-40B4-BE49-F238E27FC236}">
                <a16:creationId xmlns:a16="http://schemas.microsoft.com/office/drawing/2014/main" xmlns="" id="{D711DA70-36A7-4BA1-85E0-E623C62D076C}"/>
              </a:ext>
            </a:extLst>
          </p:cNvPr>
          <p:cNvSpPr txBox="1">
            <a:spLocks noChangeArrowheads="1"/>
          </p:cNvSpPr>
          <p:nvPr/>
        </p:nvSpPr>
        <p:spPr bwMode="auto">
          <a:xfrm>
            <a:off x="5220072" y="6457317"/>
            <a:ext cx="1406525" cy="457200"/>
          </a:xfrm>
          <a:prstGeom prst="rect">
            <a:avLst/>
          </a:prstGeom>
          <a:noFill/>
          <a:ln w="9525">
            <a:noFill/>
            <a:miter lim="800000"/>
            <a:headEnd/>
            <a:tailEnd/>
          </a:ln>
        </p:spPr>
        <p:txBody>
          <a:bodyPr wrap="none" lIns="90000" tIns="46800" rIns="90000" bIns="46800">
            <a:spAutoFit/>
          </a:bodyPr>
          <a:lstStyle/>
          <a:p>
            <a:pPr algn="l"/>
            <a:r>
              <a:rPr lang="zh-CN" altLang="en-US" b="1" dirty="0">
                <a:solidFill>
                  <a:srgbClr val="990033"/>
                </a:solidFill>
                <a:latin typeface="黑体" pitchFamily="2" charset="-122"/>
                <a:ea typeface="黑体" pitchFamily="2" charset="-122"/>
              </a:rPr>
              <a:t>最佳适用</a:t>
            </a:r>
          </a:p>
        </p:txBody>
      </p:sp>
    </p:spTree>
    <p:extLst>
      <p:ext uri="{BB962C8B-B14F-4D97-AF65-F5344CB8AC3E}">
        <p14:creationId xmlns:p14="http://schemas.microsoft.com/office/powerpoint/2010/main" val="16149065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Rectangle 4">
            <a:extLst>
              <a:ext uri="{FF2B5EF4-FFF2-40B4-BE49-F238E27FC236}">
                <a16:creationId xmlns:a16="http://schemas.microsoft.com/office/drawing/2014/main" xmlns="" id="{0E2997E3-E7EA-416F-800C-C4E1314E367B}"/>
              </a:ext>
            </a:extLst>
          </p:cNvPr>
          <p:cNvSpPr>
            <a:spLocks noChangeArrowheads="1"/>
          </p:cNvSpPr>
          <p:nvPr/>
        </p:nvSpPr>
        <p:spPr bwMode="auto">
          <a:xfrm>
            <a:off x="827584" y="1126258"/>
            <a:ext cx="7642225" cy="2309812"/>
          </a:xfrm>
          <a:prstGeom prst="rect">
            <a:avLst/>
          </a:prstGeom>
          <a:noFill/>
          <a:ln w="9525">
            <a:noFill/>
            <a:miter lim="800000"/>
            <a:headEnd/>
            <a:tailEnd/>
          </a:ln>
        </p:spPr>
        <p:txBody>
          <a:bodyPr lIns="90000" tIns="46800" rIns="90000" bIns="46800">
            <a:spAutoFit/>
          </a:bodyPr>
          <a:lstStyle/>
          <a:p>
            <a:pPr marL="457200" indent="-457200" algn="l">
              <a:buFontTx/>
              <a:buAutoNum type="arabicPeriod" startAt="3"/>
            </a:pPr>
            <a:r>
              <a:rPr lang="zh-CN" altLang="en-US" b="1" dirty="0">
                <a:solidFill>
                  <a:schemeClr val="tx1"/>
                </a:solidFill>
                <a:latin typeface="微软雅黑" panose="020B0503020204020204" pitchFamily="34" charset="-122"/>
                <a:ea typeface="微软雅黑" panose="020B0503020204020204" pitchFamily="34" charset="-122"/>
              </a:rPr>
              <a:t>若随后又申请</a:t>
            </a:r>
            <a:r>
              <a:rPr lang="en-US" altLang="zh-CN" b="1" dirty="0">
                <a:solidFill>
                  <a:schemeClr val="tx1"/>
                </a:solidFill>
                <a:latin typeface="微软雅黑" panose="020B0503020204020204" pitchFamily="34" charset="-122"/>
                <a:ea typeface="微软雅黑" panose="020B0503020204020204" pitchFamily="34" charset="-122"/>
              </a:rPr>
              <a:t>80KB</a:t>
            </a:r>
            <a:r>
              <a:rPr lang="zh-CN" altLang="en-US" b="1" dirty="0">
                <a:solidFill>
                  <a:schemeClr val="tx1"/>
                </a:solidFill>
                <a:latin typeface="微软雅黑" panose="020B0503020204020204" pitchFamily="34" charset="-122"/>
                <a:ea typeface="微软雅黑" panose="020B0503020204020204" pitchFamily="34" charset="-122"/>
              </a:rPr>
              <a:t>，则对于采用首次适用算法可以分配成功，而对于采用最佳适用算法则不能成功。这个结果说明采用首次适用算法，是尽可能的利用存储器的低地址部分的空闲区，这样可尽量保存在高地址部分有大的空闲区。一旦有较大的作业要装入时，便有希望找到可供使用的空闲区。</a:t>
            </a:r>
          </a:p>
        </p:txBody>
      </p:sp>
    </p:spTree>
    <p:extLst>
      <p:ext uri="{BB962C8B-B14F-4D97-AF65-F5344CB8AC3E}">
        <p14:creationId xmlns:p14="http://schemas.microsoft.com/office/powerpoint/2010/main" val="10421037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Rectangle 4">
            <a:extLst>
              <a:ext uri="{FF2B5EF4-FFF2-40B4-BE49-F238E27FC236}">
                <a16:creationId xmlns:a16="http://schemas.microsoft.com/office/drawing/2014/main" xmlns="" id="{67F86288-B93C-451E-9768-FFD86C87E7E4}"/>
              </a:ext>
            </a:extLst>
          </p:cNvPr>
          <p:cNvSpPr>
            <a:spLocks noChangeArrowheads="1"/>
          </p:cNvSpPr>
          <p:nvPr/>
        </p:nvSpPr>
        <p:spPr bwMode="auto">
          <a:xfrm>
            <a:off x="396875" y="908794"/>
            <a:ext cx="8496300" cy="3744913"/>
          </a:xfrm>
          <a:prstGeom prst="rect">
            <a:avLst/>
          </a:prstGeom>
          <a:noFill/>
          <a:ln w="9525">
            <a:noFill/>
            <a:miter lim="800000"/>
            <a:headEnd/>
            <a:tailEnd/>
          </a:ln>
        </p:spPr>
        <p:txBody>
          <a:bodyPr/>
          <a:lstStyle/>
          <a:p>
            <a:pPr marL="609600" indent="-609600" algn="l">
              <a:spcBef>
                <a:spcPct val="20000"/>
              </a:spcBef>
            </a:pPr>
            <a:r>
              <a:rPr kumimoji="0" lang="en-US" altLang="zh-CN" sz="2000" b="1" dirty="0">
                <a:solidFill>
                  <a:schemeClr val="tx1"/>
                </a:solidFill>
                <a:latin typeface="微软雅黑" panose="020B0503020204020204" pitchFamily="34" charset="-122"/>
                <a:ea typeface="微软雅黑" panose="020B0503020204020204" pitchFamily="34" charset="-122"/>
              </a:rPr>
              <a:t>16</a:t>
            </a:r>
            <a:r>
              <a:rPr kumimoji="0" lang="zh-CN" altLang="en-US" sz="2000" b="1" dirty="0">
                <a:solidFill>
                  <a:schemeClr val="tx1"/>
                </a:solidFill>
                <a:latin typeface="微软雅黑" panose="020B0503020204020204" pitchFamily="34" charset="-122"/>
                <a:ea typeface="微软雅黑" panose="020B0503020204020204" pitchFamily="34" charset="-122"/>
              </a:rPr>
              <a:t>、有一矩阵 </a:t>
            </a:r>
            <a:r>
              <a:rPr kumimoji="0" lang="en-US" altLang="zh-CN" sz="2000" b="1" dirty="0">
                <a:solidFill>
                  <a:schemeClr val="tx1"/>
                </a:solidFill>
                <a:latin typeface="微软雅黑" panose="020B0503020204020204" pitchFamily="34" charset="-122"/>
                <a:ea typeface="微软雅黑" panose="020B0503020204020204" pitchFamily="34" charset="-122"/>
              </a:rPr>
              <a:t>Var A</a:t>
            </a:r>
            <a:r>
              <a:rPr kumimoji="0" lang="zh-CN" altLang="en-US" sz="2000" b="1" dirty="0">
                <a:solidFill>
                  <a:schemeClr val="tx1"/>
                </a:solidFill>
                <a:latin typeface="微软雅黑" panose="020B0503020204020204" pitchFamily="34" charset="-122"/>
                <a:ea typeface="微软雅黑" panose="020B0503020204020204" pitchFamily="34" charset="-122"/>
              </a:rPr>
              <a:t>：</a:t>
            </a:r>
            <a:r>
              <a:rPr kumimoji="0" lang="en-US" altLang="zh-CN" sz="2000" b="1" dirty="0">
                <a:solidFill>
                  <a:schemeClr val="tx1"/>
                </a:solidFill>
                <a:latin typeface="微软雅黑" panose="020B0503020204020204" pitchFamily="34" charset="-122"/>
                <a:ea typeface="微软雅黑" panose="020B0503020204020204" pitchFamily="34" charset="-122"/>
              </a:rPr>
              <a:t>array[1..100,1..100] of integer</a:t>
            </a:r>
          </a:p>
          <a:p>
            <a:pPr marL="609600" indent="-609600" algn="l">
              <a:spcBef>
                <a:spcPct val="20000"/>
              </a:spcBef>
            </a:pPr>
            <a:r>
              <a:rPr kumimoji="0" lang="zh-CN" altLang="en-US" sz="2000" b="1" dirty="0">
                <a:solidFill>
                  <a:schemeClr val="tx1"/>
                </a:solidFill>
                <a:latin typeface="微软雅黑" panose="020B0503020204020204" pitchFamily="34" charset="-122"/>
                <a:ea typeface="微软雅黑" panose="020B0503020204020204" pitchFamily="34" charset="-122"/>
              </a:rPr>
              <a:t>以行为先序进行存储。有一个虚存系统，物理内存共</a:t>
            </a:r>
            <a:r>
              <a:rPr kumimoji="0" lang="en-US" altLang="zh-CN" sz="2000" b="1" dirty="0">
                <a:solidFill>
                  <a:schemeClr val="tx1"/>
                </a:solidFill>
                <a:latin typeface="微软雅黑" panose="020B0503020204020204" pitchFamily="34" charset="-122"/>
                <a:ea typeface="微软雅黑" panose="020B0503020204020204" pitchFamily="34" charset="-122"/>
              </a:rPr>
              <a:t>4</a:t>
            </a:r>
            <a:r>
              <a:rPr kumimoji="0" lang="zh-CN" altLang="en-US" sz="2000" b="1" dirty="0">
                <a:solidFill>
                  <a:schemeClr val="tx1"/>
                </a:solidFill>
                <a:latin typeface="微软雅黑" panose="020B0503020204020204" pitchFamily="34" charset="-122"/>
                <a:ea typeface="微软雅黑" panose="020B0503020204020204" pitchFamily="34" charset="-122"/>
              </a:rPr>
              <a:t>页，其中两页用来存放程序（常驻内存），其余两页用于存放数据。每页的大小为</a:t>
            </a:r>
            <a:r>
              <a:rPr kumimoji="0" lang="en-US" altLang="zh-CN" sz="2000" b="1" dirty="0">
                <a:solidFill>
                  <a:schemeClr val="tx1"/>
                </a:solidFill>
                <a:latin typeface="微软雅黑" panose="020B0503020204020204" pitchFamily="34" charset="-122"/>
                <a:ea typeface="微软雅黑" panose="020B0503020204020204" pitchFamily="34" charset="-122"/>
              </a:rPr>
              <a:t>200</a:t>
            </a:r>
            <a:r>
              <a:rPr kumimoji="0" lang="zh-CN" altLang="en-US" sz="2000" b="1" dirty="0">
                <a:solidFill>
                  <a:schemeClr val="tx1"/>
                </a:solidFill>
                <a:latin typeface="微软雅黑" panose="020B0503020204020204" pitchFamily="34" charset="-122"/>
                <a:ea typeface="微软雅黑" panose="020B0503020204020204" pitchFamily="34" charset="-122"/>
              </a:rPr>
              <a:t>个字节。假设程序已在内存中占两页，其余两页空闲，对于程序</a:t>
            </a:r>
            <a:r>
              <a:rPr kumimoji="0" lang="en-US" altLang="zh-CN" sz="2000" b="1" dirty="0">
                <a:solidFill>
                  <a:schemeClr val="tx1"/>
                </a:solidFill>
                <a:latin typeface="微软雅黑" panose="020B0503020204020204" pitchFamily="34" charset="-122"/>
                <a:ea typeface="微软雅黑" panose="020B0503020204020204" pitchFamily="34" charset="-122"/>
              </a:rPr>
              <a:t>A</a:t>
            </a:r>
            <a:r>
              <a:rPr kumimoji="0" lang="zh-CN" altLang="en-US" sz="2000" b="1" dirty="0">
                <a:solidFill>
                  <a:schemeClr val="tx1"/>
                </a:solidFill>
                <a:latin typeface="微软雅黑" panose="020B0503020204020204" pitchFamily="34" charset="-122"/>
                <a:ea typeface="微软雅黑" panose="020B0503020204020204" pitchFamily="34" charset="-122"/>
              </a:rPr>
              <a:t>或程序</a:t>
            </a:r>
            <a:r>
              <a:rPr kumimoji="0" lang="en-US" altLang="zh-CN" sz="2000" b="1" dirty="0">
                <a:solidFill>
                  <a:schemeClr val="tx1"/>
                </a:solidFill>
                <a:latin typeface="微软雅黑" panose="020B0503020204020204" pitchFamily="34" charset="-122"/>
                <a:ea typeface="微软雅黑" panose="020B0503020204020204" pitchFamily="34" charset="-122"/>
              </a:rPr>
              <a:t>B</a:t>
            </a:r>
            <a:r>
              <a:rPr kumimoji="0" lang="zh-CN" altLang="en-US" sz="2000" b="1" dirty="0">
                <a:solidFill>
                  <a:schemeClr val="tx1"/>
                </a:solidFill>
                <a:latin typeface="微软雅黑" panose="020B0503020204020204" pitchFamily="34" charset="-122"/>
                <a:ea typeface="微软雅黑" panose="020B0503020204020204" pitchFamily="34" charset="-122"/>
              </a:rPr>
              <a:t>：</a:t>
            </a:r>
          </a:p>
          <a:p>
            <a:pPr marL="609600" indent="-609600" algn="l">
              <a:spcBef>
                <a:spcPct val="20000"/>
              </a:spcBef>
            </a:pPr>
            <a:endParaRPr kumimoji="0" lang="zh-CN" altLang="en-US" sz="2000" b="1" dirty="0">
              <a:solidFill>
                <a:schemeClr val="tx1"/>
              </a:solidFill>
              <a:latin typeface="微软雅黑" panose="020B0503020204020204" pitchFamily="34" charset="-122"/>
              <a:ea typeface="微软雅黑" panose="020B0503020204020204" pitchFamily="34" charset="-122"/>
            </a:endParaRPr>
          </a:p>
          <a:p>
            <a:pPr marL="609600" indent="-609600" algn="l">
              <a:spcBef>
                <a:spcPct val="20000"/>
              </a:spcBef>
            </a:pPr>
            <a:r>
              <a:rPr kumimoji="0" lang="zh-CN" altLang="en-US" sz="2000" b="1" dirty="0">
                <a:solidFill>
                  <a:schemeClr val="tx1"/>
                </a:solidFill>
                <a:latin typeface="微软雅黑" panose="020B0503020204020204" pitchFamily="34" charset="-122"/>
                <a:ea typeface="微软雅黑" panose="020B0503020204020204" pitchFamily="34" charset="-122"/>
              </a:rPr>
              <a:t>        程序</a:t>
            </a:r>
            <a:r>
              <a:rPr kumimoji="0" lang="en-US" altLang="zh-CN" sz="2000" b="1" dirty="0">
                <a:solidFill>
                  <a:schemeClr val="tx1"/>
                </a:solidFill>
                <a:latin typeface="微软雅黑" panose="020B0503020204020204" pitchFamily="34" charset="-122"/>
                <a:ea typeface="微软雅黑" panose="020B0503020204020204" pitchFamily="34" charset="-122"/>
              </a:rPr>
              <a:t>A                                      </a:t>
            </a:r>
            <a:r>
              <a:rPr kumimoji="0" lang="zh-CN" altLang="en-US" sz="2000" b="1" dirty="0">
                <a:solidFill>
                  <a:schemeClr val="tx1"/>
                </a:solidFill>
                <a:latin typeface="微软雅黑" panose="020B0503020204020204" pitchFamily="34" charset="-122"/>
                <a:ea typeface="微软雅黑" panose="020B0503020204020204" pitchFamily="34" charset="-122"/>
              </a:rPr>
              <a:t>程序</a:t>
            </a:r>
            <a:r>
              <a:rPr kumimoji="0" lang="en-US" altLang="zh-CN" sz="2000" b="1" dirty="0">
                <a:solidFill>
                  <a:schemeClr val="tx1"/>
                </a:solidFill>
                <a:latin typeface="微软雅黑" panose="020B0503020204020204" pitchFamily="34" charset="-122"/>
                <a:ea typeface="微软雅黑" panose="020B0503020204020204" pitchFamily="34" charset="-122"/>
              </a:rPr>
              <a:t>B</a:t>
            </a:r>
          </a:p>
          <a:p>
            <a:pPr marL="609600" indent="-609600" algn="l">
              <a:spcBef>
                <a:spcPct val="20000"/>
              </a:spcBef>
            </a:pPr>
            <a:r>
              <a:rPr kumimoji="0" lang="en-US" altLang="zh-CN" sz="2000" b="1" dirty="0">
                <a:solidFill>
                  <a:schemeClr val="tx1"/>
                </a:solidFill>
                <a:latin typeface="微软雅黑" panose="020B0503020204020204" pitchFamily="34" charset="-122"/>
                <a:ea typeface="微软雅黑" panose="020B0503020204020204" pitchFamily="34" charset="-122"/>
              </a:rPr>
              <a:t>         for i:=1 to 100 do                   for j:=1 to 100 do</a:t>
            </a:r>
          </a:p>
          <a:p>
            <a:pPr marL="609600" indent="-609600" algn="l">
              <a:spcBef>
                <a:spcPct val="20000"/>
              </a:spcBef>
            </a:pPr>
            <a:r>
              <a:rPr kumimoji="0" lang="en-US" altLang="zh-CN" sz="2000" b="1" dirty="0">
                <a:solidFill>
                  <a:schemeClr val="tx1"/>
                </a:solidFill>
                <a:latin typeface="微软雅黑" panose="020B0503020204020204" pitchFamily="34" charset="-122"/>
                <a:ea typeface="微软雅黑" panose="020B0503020204020204" pitchFamily="34" charset="-122"/>
              </a:rPr>
              <a:t>               for j:=1 to 100 do                  for i:=1 to 100 do</a:t>
            </a:r>
          </a:p>
          <a:p>
            <a:pPr marL="609600" indent="-609600" algn="l">
              <a:spcBef>
                <a:spcPct val="20000"/>
              </a:spcBef>
            </a:pPr>
            <a:r>
              <a:rPr kumimoji="0" lang="en-US" altLang="zh-CN" sz="2000" b="1" dirty="0">
                <a:solidFill>
                  <a:schemeClr val="tx1"/>
                </a:solidFill>
                <a:latin typeface="微软雅黑" panose="020B0503020204020204" pitchFamily="34" charset="-122"/>
                <a:ea typeface="微软雅黑" panose="020B0503020204020204" pitchFamily="34" charset="-122"/>
              </a:rPr>
              <a:t>                      A[</a:t>
            </a:r>
            <a:r>
              <a:rPr kumimoji="0" lang="en-US" altLang="zh-CN" sz="2000" b="1" dirty="0" err="1">
                <a:solidFill>
                  <a:schemeClr val="tx1"/>
                </a:solidFill>
                <a:latin typeface="微软雅黑" panose="020B0503020204020204" pitchFamily="34" charset="-122"/>
                <a:ea typeface="微软雅黑" panose="020B0503020204020204" pitchFamily="34" charset="-122"/>
              </a:rPr>
              <a:t>i,j</a:t>
            </a:r>
            <a:r>
              <a:rPr kumimoji="0" lang="en-US" altLang="zh-CN" sz="2000" b="1" dirty="0">
                <a:solidFill>
                  <a:schemeClr val="tx1"/>
                </a:solidFill>
                <a:latin typeface="微软雅黑" panose="020B0503020204020204" pitchFamily="34" charset="-122"/>
                <a:ea typeface="微软雅黑" panose="020B0503020204020204" pitchFamily="34" charset="-122"/>
              </a:rPr>
              <a:t>]:=0;                        A[</a:t>
            </a:r>
            <a:r>
              <a:rPr kumimoji="0" lang="en-US" altLang="zh-CN" sz="2000" b="1" dirty="0" err="1">
                <a:solidFill>
                  <a:schemeClr val="tx1"/>
                </a:solidFill>
                <a:latin typeface="微软雅黑" panose="020B0503020204020204" pitchFamily="34" charset="-122"/>
                <a:ea typeface="微软雅黑" panose="020B0503020204020204" pitchFamily="34" charset="-122"/>
              </a:rPr>
              <a:t>i,j</a:t>
            </a:r>
            <a:r>
              <a:rPr kumimoji="0" lang="en-US" altLang="zh-CN" sz="2000" b="1" dirty="0">
                <a:solidFill>
                  <a:schemeClr val="tx1"/>
                </a:solidFill>
                <a:latin typeface="微软雅黑" panose="020B0503020204020204" pitchFamily="34" charset="-122"/>
                <a:ea typeface="微软雅黑" panose="020B0503020204020204" pitchFamily="34" charset="-122"/>
              </a:rPr>
              <a:t>]:=0;</a:t>
            </a:r>
          </a:p>
          <a:p>
            <a:pPr marL="609600" indent="-609600" algn="l">
              <a:spcBef>
                <a:spcPct val="20000"/>
              </a:spcBef>
            </a:pPr>
            <a:endParaRPr kumimoji="0" lang="en-US" altLang="zh-CN" sz="2000" b="1" dirty="0">
              <a:solidFill>
                <a:srgbClr val="000000"/>
              </a:solidFill>
              <a:latin typeface="Arial" pitchFamily="34" charset="0"/>
            </a:endParaRPr>
          </a:p>
        </p:txBody>
      </p:sp>
      <p:sp>
        <p:nvSpPr>
          <p:cNvPr id="4" name="Rectangle 5">
            <a:extLst>
              <a:ext uri="{FF2B5EF4-FFF2-40B4-BE49-F238E27FC236}">
                <a16:creationId xmlns:a16="http://schemas.microsoft.com/office/drawing/2014/main" xmlns="" id="{A8FA229E-2127-429E-ACCD-E1CD9580D6A8}"/>
              </a:ext>
            </a:extLst>
          </p:cNvPr>
          <p:cNvSpPr>
            <a:spLocks noChangeArrowheads="1"/>
          </p:cNvSpPr>
          <p:nvPr/>
        </p:nvSpPr>
        <p:spPr bwMode="auto">
          <a:xfrm>
            <a:off x="755650" y="4725144"/>
            <a:ext cx="7632700" cy="1917700"/>
          </a:xfrm>
          <a:prstGeom prst="rect">
            <a:avLst/>
          </a:prstGeom>
          <a:noFill/>
          <a:ln w="9525">
            <a:noFill/>
            <a:miter lim="800000"/>
            <a:headEnd/>
            <a:tailEnd/>
          </a:ln>
        </p:spPr>
        <p:txBody>
          <a:bodyPr>
            <a:spAutoFit/>
          </a:bodyPr>
          <a:lstStyle/>
          <a:p>
            <a:pPr marL="342900" indent="-342900" algn="l">
              <a:lnSpc>
                <a:spcPct val="120000"/>
              </a:lnSpc>
              <a:buFontTx/>
              <a:buAutoNum type="arabicPeriod"/>
            </a:pPr>
            <a:r>
              <a:rPr kumimoji="0" lang="zh-CN" altLang="en-US" sz="2000" b="1" dirty="0">
                <a:solidFill>
                  <a:schemeClr val="tx1"/>
                </a:solidFill>
                <a:latin typeface="微软雅黑" panose="020B0503020204020204" pitchFamily="34" charset="-122"/>
                <a:ea typeface="微软雅黑" panose="020B0503020204020204" pitchFamily="34" charset="-122"/>
              </a:rPr>
              <a:t>若每个整数占</a:t>
            </a:r>
            <a:r>
              <a:rPr kumimoji="0" lang="en-US" altLang="zh-CN" sz="2000" b="1" dirty="0">
                <a:solidFill>
                  <a:schemeClr val="tx1"/>
                </a:solidFill>
                <a:latin typeface="微软雅黑" panose="020B0503020204020204" pitchFamily="34" charset="-122"/>
                <a:ea typeface="微软雅黑" panose="020B0503020204020204" pitchFamily="34" charset="-122"/>
              </a:rPr>
              <a:t>2</a:t>
            </a:r>
            <a:r>
              <a:rPr kumimoji="0" lang="zh-CN" altLang="en-US" sz="2000" b="1" dirty="0">
                <a:solidFill>
                  <a:schemeClr val="tx1"/>
                </a:solidFill>
                <a:latin typeface="微软雅黑" panose="020B0503020204020204" pitchFamily="34" charset="-122"/>
                <a:ea typeface="微软雅黑" panose="020B0503020204020204" pitchFamily="34" charset="-122"/>
              </a:rPr>
              <a:t>个字节，程序</a:t>
            </a:r>
            <a:r>
              <a:rPr kumimoji="0" lang="en-US" altLang="zh-CN" sz="2000" b="1" dirty="0">
                <a:solidFill>
                  <a:schemeClr val="tx1"/>
                </a:solidFill>
                <a:latin typeface="微软雅黑" panose="020B0503020204020204" pitchFamily="34" charset="-122"/>
                <a:ea typeface="微软雅黑" panose="020B0503020204020204" pitchFamily="34" charset="-122"/>
              </a:rPr>
              <a:t>A</a:t>
            </a:r>
            <a:r>
              <a:rPr kumimoji="0" lang="zh-CN" altLang="en-US" sz="2000" b="1" dirty="0">
                <a:solidFill>
                  <a:schemeClr val="tx1"/>
                </a:solidFill>
                <a:latin typeface="微软雅黑" panose="020B0503020204020204" pitchFamily="34" charset="-122"/>
                <a:ea typeface="微软雅黑" panose="020B0503020204020204" pitchFamily="34" charset="-122"/>
              </a:rPr>
              <a:t>和程序</a:t>
            </a:r>
            <a:r>
              <a:rPr kumimoji="0" lang="en-US" altLang="zh-CN" sz="2000" b="1" dirty="0">
                <a:solidFill>
                  <a:schemeClr val="tx1"/>
                </a:solidFill>
                <a:latin typeface="微软雅黑" panose="020B0503020204020204" pitchFamily="34" charset="-122"/>
                <a:ea typeface="微软雅黑" panose="020B0503020204020204" pitchFamily="34" charset="-122"/>
              </a:rPr>
              <a:t>B</a:t>
            </a:r>
            <a:r>
              <a:rPr kumimoji="0" lang="zh-CN" altLang="en-US" sz="2000" b="1" dirty="0">
                <a:solidFill>
                  <a:schemeClr val="tx1"/>
                </a:solidFill>
                <a:latin typeface="微软雅黑" panose="020B0503020204020204" pitchFamily="34" charset="-122"/>
                <a:ea typeface="微软雅黑" panose="020B0503020204020204" pitchFamily="34" charset="-122"/>
              </a:rPr>
              <a:t>的执行过程各会发生多少次缺页？</a:t>
            </a:r>
          </a:p>
          <a:p>
            <a:pPr marL="342900" indent="-342900" algn="l">
              <a:lnSpc>
                <a:spcPct val="120000"/>
              </a:lnSpc>
              <a:buFontTx/>
              <a:buAutoNum type="arabicPeriod"/>
            </a:pPr>
            <a:r>
              <a:rPr kumimoji="0" lang="zh-CN" altLang="en-US" sz="2000" b="1" dirty="0">
                <a:solidFill>
                  <a:schemeClr val="tx1"/>
                </a:solidFill>
                <a:latin typeface="微软雅黑" panose="020B0503020204020204" pitchFamily="34" charset="-122"/>
                <a:ea typeface="微软雅黑" panose="020B0503020204020204" pitchFamily="34" charset="-122"/>
              </a:rPr>
              <a:t>若每个整数占</a:t>
            </a:r>
            <a:r>
              <a:rPr kumimoji="0" lang="en-US" altLang="zh-CN" sz="2000" b="1" dirty="0">
                <a:solidFill>
                  <a:schemeClr val="tx1"/>
                </a:solidFill>
                <a:latin typeface="微软雅黑" panose="020B0503020204020204" pitchFamily="34" charset="-122"/>
                <a:ea typeface="微软雅黑" panose="020B0503020204020204" pitchFamily="34" charset="-122"/>
              </a:rPr>
              <a:t>4</a:t>
            </a:r>
            <a:r>
              <a:rPr kumimoji="0" lang="zh-CN" altLang="en-US" sz="2000" b="1" dirty="0">
                <a:solidFill>
                  <a:schemeClr val="tx1"/>
                </a:solidFill>
                <a:latin typeface="微软雅黑" panose="020B0503020204020204" pitchFamily="34" charset="-122"/>
                <a:ea typeface="微软雅黑" panose="020B0503020204020204" pitchFamily="34" charset="-122"/>
              </a:rPr>
              <a:t>个字节，程序</a:t>
            </a:r>
            <a:r>
              <a:rPr kumimoji="0" lang="en-US" altLang="zh-CN" sz="2000" b="1" dirty="0">
                <a:solidFill>
                  <a:schemeClr val="tx1"/>
                </a:solidFill>
                <a:latin typeface="微软雅黑" panose="020B0503020204020204" pitchFamily="34" charset="-122"/>
                <a:ea typeface="微软雅黑" panose="020B0503020204020204" pitchFamily="34" charset="-122"/>
              </a:rPr>
              <a:t>A</a:t>
            </a:r>
            <a:r>
              <a:rPr kumimoji="0" lang="zh-CN" altLang="en-US" sz="2000" b="1" dirty="0">
                <a:solidFill>
                  <a:schemeClr val="tx1"/>
                </a:solidFill>
                <a:latin typeface="微软雅黑" panose="020B0503020204020204" pitchFamily="34" charset="-122"/>
                <a:ea typeface="微软雅黑" panose="020B0503020204020204" pitchFamily="34" charset="-122"/>
              </a:rPr>
              <a:t>和程序</a:t>
            </a:r>
            <a:r>
              <a:rPr kumimoji="0" lang="en-US" altLang="zh-CN" sz="2000" b="1" dirty="0">
                <a:solidFill>
                  <a:schemeClr val="tx1"/>
                </a:solidFill>
                <a:latin typeface="微软雅黑" panose="020B0503020204020204" pitchFamily="34" charset="-122"/>
                <a:ea typeface="微软雅黑" panose="020B0503020204020204" pitchFamily="34" charset="-122"/>
              </a:rPr>
              <a:t>B</a:t>
            </a:r>
            <a:r>
              <a:rPr kumimoji="0" lang="zh-CN" altLang="en-US" sz="2000" b="1" dirty="0">
                <a:solidFill>
                  <a:schemeClr val="tx1"/>
                </a:solidFill>
                <a:latin typeface="微软雅黑" panose="020B0503020204020204" pitchFamily="34" charset="-122"/>
                <a:ea typeface="微软雅黑" panose="020B0503020204020204" pitchFamily="34" charset="-122"/>
              </a:rPr>
              <a:t>的执行过程各会发生多少次缺页？</a:t>
            </a:r>
          </a:p>
          <a:p>
            <a:pPr marL="342900" indent="-342900" algn="l">
              <a:lnSpc>
                <a:spcPct val="120000"/>
              </a:lnSpc>
              <a:buFontTx/>
              <a:buAutoNum type="arabicPeriod"/>
            </a:pPr>
            <a:r>
              <a:rPr kumimoji="0" lang="zh-CN" altLang="en-US" sz="2000" b="1" dirty="0">
                <a:solidFill>
                  <a:schemeClr val="tx1"/>
                </a:solidFill>
                <a:latin typeface="微软雅黑" panose="020B0503020204020204" pitchFamily="34" charset="-122"/>
                <a:ea typeface="微软雅黑" panose="020B0503020204020204" pitchFamily="34" charset="-122"/>
              </a:rPr>
              <a:t>以上说明了什么问题？</a:t>
            </a:r>
          </a:p>
        </p:txBody>
      </p:sp>
    </p:spTree>
    <p:extLst>
      <p:ext uri="{BB962C8B-B14F-4D97-AF65-F5344CB8AC3E}">
        <p14:creationId xmlns:p14="http://schemas.microsoft.com/office/powerpoint/2010/main" val="380268985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Text Box 4">
            <a:extLst>
              <a:ext uri="{FF2B5EF4-FFF2-40B4-BE49-F238E27FC236}">
                <a16:creationId xmlns:a16="http://schemas.microsoft.com/office/drawing/2014/main" xmlns="" id="{3A2A9A69-77C5-48AA-810B-5D1516EC1D87}"/>
              </a:ext>
            </a:extLst>
          </p:cNvPr>
          <p:cNvSpPr txBox="1">
            <a:spLocks noChangeArrowheads="1"/>
          </p:cNvSpPr>
          <p:nvPr/>
        </p:nvSpPr>
        <p:spPr bwMode="auto">
          <a:xfrm>
            <a:off x="539552" y="1124744"/>
            <a:ext cx="7794625" cy="3017878"/>
          </a:xfrm>
          <a:prstGeom prst="rect">
            <a:avLst/>
          </a:prstGeom>
          <a:noFill/>
          <a:ln w="9525">
            <a:noFill/>
            <a:miter lim="800000"/>
            <a:headEnd/>
            <a:tailEnd/>
          </a:ln>
        </p:spPr>
        <p:txBody>
          <a:bodyPr lIns="90000" tIns="46800" rIns="90000" bIns="46800">
            <a:spAutoFit/>
          </a:bodyPr>
          <a:lstStyle/>
          <a:p>
            <a:pPr marL="457200" marR="0" lvl="0" indent="-457200" algn="l" defTabSz="914400" eaLnBrk="1" fontAlgn="auto" latinLnBrk="0" hangingPunct="1">
              <a:lnSpc>
                <a:spcPct val="120000"/>
              </a:lnSpc>
              <a:spcBef>
                <a:spcPts val="0"/>
              </a:spcBef>
              <a:spcAft>
                <a:spcPts val="0"/>
              </a:spcAft>
              <a:buClrTx/>
              <a:buSzTx/>
              <a:buFontTx/>
              <a:buAutoNum type="arabicPeriod"/>
              <a:tabLst/>
              <a:defRPr/>
            </a:pP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每个整数占两个字节，主存有两页，可存放两行内容。对于程序</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，每访问一行产生一次缺页中断，中断次数为</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100</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。对于程序</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B</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，每访问一个单元产生一次缺页中断，中断次数为</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100</a:t>
            </a:r>
            <a:r>
              <a:rPr kumimoji="0"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100=10000</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p>
          <a:p>
            <a:pPr marL="457200" marR="0" lvl="0" indent="-457200" algn="l" defTabSz="914400" eaLnBrk="1" fontAlgn="auto" latinLnBrk="0" hangingPunct="1">
              <a:lnSpc>
                <a:spcPct val="120000"/>
              </a:lnSpc>
              <a:spcBef>
                <a:spcPts val="0"/>
              </a:spcBef>
              <a:spcAft>
                <a:spcPts val="0"/>
              </a:spcAft>
              <a:buClrTx/>
              <a:buSzTx/>
              <a:buFontTx/>
              <a:buAutoNum type="arabicPeriod"/>
              <a:tabLst/>
              <a:defRPr/>
            </a:pP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每个整数占</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4</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个字节，则矩阵的一行需要占两个页面。对于程序</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，每访问一行产生两次缺页中断，中断次数为</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2</a:t>
            </a:r>
            <a:r>
              <a:rPr kumimoji="0" lang="en-US"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100=200</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，对于程序</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B</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，仍然是每访问一个单元产生一个缺页中断，中断次数为</a:t>
            </a:r>
            <a:r>
              <a:rPr kumimoji="0"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100×100=10000</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p>
        </p:txBody>
      </p:sp>
      <p:sp>
        <p:nvSpPr>
          <p:cNvPr id="4" name="Text Box 5">
            <a:extLst>
              <a:ext uri="{FF2B5EF4-FFF2-40B4-BE49-F238E27FC236}">
                <a16:creationId xmlns:a16="http://schemas.microsoft.com/office/drawing/2014/main" xmlns="" id="{C2970164-E265-452D-826B-215BE9133634}"/>
              </a:ext>
            </a:extLst>
          </p:cNvPr>
          <p:cNvSpPr txBox="1">
            <a:spLocks noChangeArrowheads="1"/>
          </p:cNvSpPr>
          <p:nvPr/>
        </p:nvSpPr>
        <p:spPr bwMode="auto">
          <a:xfrm>
            <a:off x="395090" y="4777581"/>
            <a:ext cx="8208962" cy="1387176"/>
          </a:xfrm>
          <a:prstGeom prst="rect">
            <a:avLst/>
          </a:prstGeom>
          <a:noFill/>
          <a:ln w="9525">
            <a:noFill/>
            <a:miter lim="800000"/>
            <a:headEnd/>
            <a:tailEnd/>
          </a:ln>
        </p:spPr>
        <p:txBody>
          <a:bodyPr lIns="90000" tIns="46800" rIns="90000" bIns="46800">
            <a:spAutoFit/>
          </a:bodyPr>
          <a:lstStyle/>
          <a:p>
            <a:pPr algn="l"/>
            <a:r>
              <a:rPr lang="zh-CN" altLang="en-US" sz="2800" b="1" dirty="0">
                <a:solidFill>
                  <a:schemeClr val="tx1"/>
                </a:solidFill>
                <a:ea typeface="隶书" pitchFamily="49" charset="-122"/>
              </a:rPr>
              <a:t>本题说明：程序编制方法和程序执行顺序对缺页</a:t>
            </a:r>
          </a:p>
          <a:p>
            <a:pPr algn="l"/>
            <a:r>
              <a:rPr lang="zh-CN" altLang="en-US" sz="2800" b="1" dirty="0">
                <a:solidFill>
                  <a:schemeClr val="tx1"/>
                </a:solidFill>
                <a:ea typeface="隶书" pitchFamily="49" charset="-122"/>
              </a:rPr>
              <a:t>                    中断的次数有很大影响，而且减小页</a:t>
            </a:r>
          </a:p>
          <a:p>
            <a:pPr algn="l"/>
            <a:r>
              <a:rPr lang="zh-CN" altLang="en-US" sz="2800" b="1" dirty="0">
                <a:solidFill>
                  <a:schemeClr val="tx1"/>
                </a:solidFill>
                <a:ea typeface="隶书" pitchFamily="49" charset="-122"/>
              </a:rPr>
              <a:t>                    面大小不一定能减少缺页中断的次数</a:t>
            </a:r>
            <a:r>
              <a:rPr lang="zh-CN" altLang="en-US" sz="2800" dirty="0">
                <a:solidFill>
                  <a:srgbClr val="D60093"/>
                </a:solidFill>
                <a:ea typeface="隶书" pitchFamily="49" charset="-122"/>
              </a:rPr>
              <a:t>。</a:t>
            </a:r>
          </a:p>
        </p:txBody>
      </p:sp>
    </p:spTree>
    <p:extLst>
      <p:ext uri="{BB962C8B-B14F-4D97-AF65-F5344CB8AC3E}">
        <p14:creationId xmlns:p14="http://schemas.microsoft.com/office/powerpoint/2010/main" val="312441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Rectangle 3">
            <a:extLst>
              <a:ext uri="{FF2B5EF4-FFF2-40B4-BE49-F238E27FC236}">
                <a16:creationId xmlns:a16="http://schemas.microsoft.com/office/drawing/2014/main" xmlns="" id="{8083C144-BA03-45C2-B510-E8811F59DF8D}"/>
              </a:ext>
            </a:extLst>
          </p:cNvPr>
          <p:cNvSpPr txBox="1">
            <a:spLocks noChangeArrowheads="1"/>
          </p:cNvSpPr>
          <p:nvPr/>
        </p:nvSpPr>
        <p:spPr bwMode="auto">
          <a:xfrm>
            <a:off x="539552" y="1124744"/>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30000"/>
              </a:lnSpc>
              <a:buFontTx/>
              <a:buNone/>
            </a:pPr>
            <a:r>
              <a:rPr kumimoji="0" lang="en-US" altLang="zh-CN" sz="2400" b="1" kern="0" dirty="0">
                <a:latin typeface="微软雅黑" panose="020B0503020204020204" pitchFamily="34" charset="-122"/>
                <a:ea typeface="微软雅黑" panose="020B0503020204020204" pitchFamily="34" charset="-122"/>
              </a:rPr>
              <a:t>17. </a:t>
            </a:r>
            <a:r>
              <a:rPr kumimoji="0" lang="zh-CN" altLang="en-US" sz="2400" b="1" kern="0" dirty="0">
                <a:latin typeface="微软雅黑" panose="020B0503020204020204" pitchFamily="34" charset="-122"/>
                <a:ea typeface="微软雅黑" panose="020B0503020204020204" pitchFamily="34" charset="-122"/>
              </a:rPr>
              <a:t>有个一虚拟存储系统</a:t>
            </a:r>
            <a:r>
              <a:rPr kumimoji="0" lang="en-US" altLang="zh-CN" sz="2400" b="1" kern="0" dirty="0">
                <a:latin typeface="微软雅黑" panose="020B0503020204020204" pitchFamily="34" charset="-122"/>
                <a:ea typeface="微软雅黑" panose="020B0503020204020204" pitchFamily="34" charset="-122"/>
              </a:rPr>
              <a:t>, </a:t>
            </a:r>
            <a:r>
              <a:rPr kumimoji="0" lang="zh-CN" altLang="en-US" sz="2400" b="1" kern="0" dirty="0">
                <a:latin typeface="微软雅黑" panose="020B0503020204020204" pitchFamily="34" charset="-122"/>
                <a:ea typeface="微软雅黑" panose="020B0503020204020204" pitchFamily="34" charset="-122"/>
              </a:rPr>
              <a:t>某个进程在内存占有</a:t>
            </a:r>
            <a:r>
              <a:rPr kumimoji="0" lang="en-US" altLang="zh-CN" sz="2400" b="1" kern="0" dirty="0">
                <a:latin typeface="微软雅黑" panose="020B0503020204020204" pitchFamily="34" charset="-122"/>
                <a:ea typeface="微软雅黑" panose="020B0503020204020204" pitchFamily="34" charset="-122"/>
              </a:rPr>
              <a:t>3</a:t>
            </a:r>
            <a:r>
              <a:rPr kumimoji="0" lang="zh-CN" altLang="en-US" sz="2400" b="1" kern="0" dirty="0">
                <a:latin typeface="微软雅黑" panose="020B0503020204020204" pitchFamily="34" charset="-122"/>
                <a:ea typeface="微软雅黑" panose="020B0503020204020204" pitchFamily="34" charset="-122"/>
              </a:rPr>
              <a:t>个物理块</a:t>
            </a:r>
            <a:r>
              <a:rPr kumimoji="0" lang="en-US" altLang="zh-CN" sz="2400" b="1" kern="0" dirty="0">
                <a:latin typeface="微软雅黑" panose="020B0503020204020204" pitchFamily="34" charset="-122"/>
                <a:ea typeface="微软雅黑" panose="020B0503020204020204" pitchFamily="34" charset="-122"/>
              </a:rPr>
              <a:t>, </a:t>
            </a:r>
            <a:r>
              <a:rPr kumimoji="0" lang="zh-CN" altLang="en-US" sz="2400" b="1" kern="0" dirty="0">
                <a:latin typeface="微软雅黑" panose="020B0503020204020204" pitchFamily="34" charset="-122"/>
                <a:ea typeface="微软雅黑" panose="020B0503020204020204" pitchFamily="34" charset="-122"/>
              </a:rPr>
              <a:t>刚开始时均为空</a:t>
            </a:r>
            <a:r>
              <a:rPr kumimoji="0" lang="en-US" altLang="zh-CN" sz="2400" b="1" kern="0" dirty="0">
                <a:latin typeface="微软雅黑" panose="020B0503020204020204" pitchFamily="34" charset="-122"/>
                <a:ea typeface="微软雅黑" panose="020B0503020204020204" pitchFamily="34" charset="-122"/>
              </a:rPr>
              <a:t>. </a:t>
            </a:r>
            <a:r>
              <a:rPr kumimoji="0" lang="zh-CN" altLang="en-US" sz="2400" b="1" kern="0" dirty="0">
                <a:latin typeface="微软雅黑" panose="020B0503020204020204" pitchFamily="34" charset="-122"/>
                <a:ea typeface="微软雅黑" panose="020B0503020204020204" pitchFamily="34" charset="-122"/>
              </a:rPr>
              <a:t>有以下访页序列</a:t>
            </a:r>
            <a:r>
              <a:rPr kumimoji="0" lang="en-US" altLang="zh-CN" sz="2400" b="1" kern="0" dirty="0">
                <a:latin typeface="微软雅黑" panose="020B0503020204020204" pitchFamily="34" charset="-122"/>
                <a:ea typeface="微软雅黑" panose="020B0503020204020204" pitchFamily="34" charset="-122"/>
              </a:rPr>
              <a:t>:</a:t>
            </a:r>
          </a:p>
          <a:p>
            <a:pPr eaLnBrk="1" hangingPunct="1">
              <a:lnSpc>
                <a:spcPct val="130000"/>
              </a:lnSpc>
              <a:buFontTx/>
              <a:buNone/>
            </a:pPr>
            <a:r>
              <a:rPr kumimoji="0" lang="en-US" altLang="zh-CN" sz="2400" b="1" kern="0" dirty="0">
                <a:latin typeface="微软雅黑" panose="020B0503020204020204" pitchFamily="34" charset="-122"/>
                <a:ea typeface="微软雅黑" panose="020B0503020204020204" pitchFamily="34" charset="-122"/>
              </a:rPr>
              <a:t>2</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3</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4</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5</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3</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4</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1</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2</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3</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5</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1</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4</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2</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4</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5</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1</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3</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2</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1</a:t>
            </a: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3</a:t>
            </a:r>
          </a:p>
          <a:p>
            <a:pPr eaLnBrk="1" hangingPunct="1">
              <a:lnSpc>
                <a:spcPct val="130000"/>
              </a:lnSpc>
              <a:buFontTx/>
              <a:buNone/>
            </a:pPr>
            <a:r>
              <a:rPr kumimoji="0" lang="zh-CN" altLang="en-US" sz="2400" b="1" kern="0" dirty="0">
                <a:latin typeface="微软雅黑" panose="020B0503020204020204" pitchFamily="34" charset="-122"/>
                <a:ea typeface="微软雅黑" panose="020B0503020204020204" pitchFamily="34" charset="-122"/>
              </a:rPr>
              <a:t>试给出下列情形下的缺页次数</a:t>
            </a:r>
            <a:r>
              <a:rPr kumimoji="0" lang="en-US" altLang="zh-CN" sz="2400" b="1" kern="0" dirty="0">
                <a:latin typeface="微软雅黑" panose="020B0503020204020204" pitchFamily="34" charset="-122"/>
                <a:ea typeface="微软雅黑" panose="020B0503020204020204" pitchFamily="34" charset="-122"/>
              </a:rPr>
              <a:t>:</a:t>
            </a:r>
          </a:p>
          <a:p>
            <a:pPr eaLnBrk="1" hangingPunct="1">
              <a:lnSpc>
                <a:spcPct val="130000"/>
              </a:lnSpc>
              <a:buFontTx/>
              <a:buNone/>
            </a:pPr>
            <a:r>
              <a:rPr kumimoji="0" lang="en-US" altLang="zh-CN" sz="2400" b="1" kern="0" dirty="0">
                <a:latin typeface="微软雅黑" panose="020B0503020204020204" pitchFamily="34" charset="-122"/>
                <a:ea typeface="微软雅黑" panose="020B0503020204020204" pitchFamily="34" charset="-122"/>
              </a:rPr>
              <a:t>(1) </a:t>
            </a:r>
            <a:r>
              <a:rPr kumimoji="0" lang="zh-CN" altLang="en-US" sz="2400" b="1" kern="0" dirty="0">
                <a:latin typeface="微软雅黑" panose="020B0503020204020204" pitchFamily="34" charset="-122"/>
                <a:ea typeface="微软雅黑" panose="020B0503020204020204" pitchFamily="34" charset="-122"/>
              </a:rPr>
              <a:t>系统采用先进先出</a:t>
            </a:r>
            <a:r>
              <a:rPr kumimoji="0" lang="en-US" altLang="zh-CN" sz="2400" b="1" kern="0" dirty="0">
                <a:latin typeface="微软雅黑" panose="020B0503020204020204" pitchFamily="34" charset="-122"/>
                <a:ea typeface="微软雅黑" panose="020B0503020204020204" pitchFamily="34" charset="-122"/>
              </a:rPr>
              <a:t>(FIFO)</a:t>
            </a:r>
            <a:r>
              <a:rPr kumimoji="0" lang="zh-CN" altLang="en-US" sz="2400" b="1" kern="0" dirty="0">
                <a:latin typeface="微软雅黑" panose="020B0503020204020204" pitchFamily="34" charset="-122"/>
                <a:ea typeface="微软雅黑" panose="020B0503020204020204" pitchFamily="34" charset="-122"/>
              </a:rPr>
              <a:t>淘汰算法</a:t>
            </a:r>
            <a:r>
              <a:rPr kumimoji="0" lang="en-US" altLang="zh-CN" sz="2400" b="1" kern="0" dirty="0">
                <a:latin typeface="微软雅黑" panose="020B0503020204020204" pitchFamily="34" charset="-122"/>
                <a:ea typeface="微软雅黑" panose="020B0503020204020204" pitchFamily="34" charset="-122"/>
              </a:rPr>
              <a:t>.</a:t>
            </a:r>
          </a:p>
          <a:p>
            <a:pPr eaLnBrk="1" hangingPunct="1">
              <a:lnSpc>
                <a:spcPct val="130000"/>
              </a:lnSpc>
              <a:buFontTx/>
              <a:buNone/>
            </a:pPr>
            <a:r>
              <a:rPr kumimoji="0" lang="en-US" altLang="zh-CN" sz="2400" b="1" kern="0" dirty="0">
                <a:latin typeface="微软雅黑" panose="020B0503020204020204" pitchFamily="34" charset="-122"/>
                <a:ea typeface="微软雅黑" panose="020B0503020204020204" pitchFamily="34" charset="-122"/>
              </a:rPr>
              <a:t>(2) </a:t>
            </a:r>
            <a:r>
              <a:rPr kumimoji="0" lang="zh-CN" altLang="en-US" sz="2400" b="1" kern="0" dirty="0">
                <a:latin typeface="微软雅黑" panose="020B0503020204020204" pitchFamily="34" charset="-122"/>
                <a:ea typeface="微软雅黑" panose="020B0503020204020204" pitchFamily="34" charset="-122"/>
              </a:rPr>
              <a:t>系统采用最近最少使用</a:t>
            </a:r>
            <a:r>
              <a:rPr kumimoji="0" lang="en-US" altLang="zh-CN" sz="2400" b="1" kern="0" dirty="0">
                <a:latin typeface="微软雅黑" panose="020B0503020204020204" pitchFamily="34" charset="-122"/>
                <a:ea typeface="微软雅黑" panose="020B0503020204020204" pitchFamily="34" charset="-122"/>
              </a:rPr>
              <a:t>(LRU)</a:t>
            </a:r>
            <a:r>
              <a:rPr kumimoji="0" lang="zh-CN" altLang="en-US" sz="2400" b="1" kern="0" dirty="0">
                <a:latin typeface="微软雅黑" panose="020B0503020204020204" pitchFamily="34" charset="-122"/>
                <a:ea typeface="微软雅黑" panose="020B0503020204020204" pitchFamily="34" charset="-122"/>
              </a:rPr>
              <a:t>淘汰算法</a:t>
            </a:r>
            <a:r>
              <a:rPr kumimoji="0" lang="en-US" altLang="zh-CN" sz="2400" b="1" kern="0" dirty="0">
                <a:latin typeface="微软雅黑" panose="020B0503020204020204" pitchFamily="34" charset="-122"/>
                <a:ea typeface="微软雅黑" panose="020B0503020204020204" pitchFamily="34" charset="-122"/>
              </a:rPr>
              <a:t>.</a:t>
            </a:r>
          </a:p>
          <a:p>
            <a:pPr eaLnBrk="1" hangingPunct="1">
              <a:lnSpc>
                <a:spcPct val="130000"/>
              </a:lnSpc>
              <a:buFontTx/>
              <a:buNone/>
            </a:pPr>
            <a:r>
              <a:rPr kumimoji="0" lang="en-US" altLang="zh-CN" sz="2400" b="1" kern="0" dirty="0">
                <a:latin typeface="微软雅黑" panose="020B0503020204020204" pitchFamily="34" charset="-122"/>
                <a:ea typeface="微软雅黑" panose="020B0503020204020204" pitchFamily="34" charset="-122"/>
              </a:rPr>
              <a:t>(3) </a:t>
            </a:r>
            <a:r>
              <a:rPr kumimoji="0" lang="zh-CN" altLang="en-US" sz="2400" b="1" kern="0" dirty="0">
                <a:latin typeface="微软雅黑" panose="020B0503020204020204" pitchFamily="34" charset="-122"/>
                <a:ea typeface="微软雅黑" panose="020B0503020204020204" pitchFamily="34" charset="-122"/>
              </a:rPr>
              <a:t>系统采用优化</a:t>
            </a:r>
            <a:r>
              <a:rPr kumimoji="0" lang="en-US" altLang="zh-CN" sz="2400" b="1" kern="0" dirty="0">
                <a:latin typeface="微软雅黑" panose="020B0503020204020204" pitchFamily="34" charset="-122"/>
                <a:ea typeface="微软雅黑" panose="020B0503020204020204" pitchFamily="34" charset="-122"/>
              </a:rPr>
              <a:t>(OPT)</a:t>
            </a:r>
            <a:r>
              <a:rPr kumimoji="0" lang="zh-CN" altLang="en-US" sz="2400" b="1" kern="0" dirty="0">
                <a:latin typeface="微软雅黑" panose="020B0503020204020204" pitchFamily="34" charset="-122"/>
                <a:ea typeface="微软雅黑" panose="020B0503020204020204" pitchFamily="34" charset="-122"/>
              </a:rPr>
              <a:t>淘汰算法</a:t>
            </a:r>
            <a:r>
              <a:rPr kumimoji="0" lang="en-US" altLang="zh-CN" sz="2400" b="1" kern="0" dirty="0">
                <a:latin typeface="微软雅黑" panose="020B0503020204020204" pitchFamily="34" charset="-122"/>
                <a:ea typeface="微软雅黑" panose="020B0503020204020204" pitchFamily="34" charset="-122"/>
              </a:rPr>
              <a:t>.</a:t>
            </a:r>
          </a:p>
          <a:p>
            <a:pPr eaLnBrk="1" hangingPunct="1">
              <a:lnSpc>
                <a:spcPct val="130000"/>
              </a:lnSpc>
              <a:buFontTx/>
              <a:buNone/>
            </a:pPr>
            <a:endParaRPr kumimoji="0" lang="en-US" altLang="zh-CN" sz="2400" kern="0" dirty="0">
              <a:latin typeface="黑体" pitchFamily="2" charset="-122"/>
              <a:ea typeface="黑体" pitchFamily="2" charset="-122"/>
            </a:endParaRPr>
          </a:p>
        </p:txBody>
      </p:sp>
    </p:spTree>
    <p:extLst>
      <p:ext uri="{BB962C8B-B14F-4D97-AF65-F5344CB8AC3E}">
        <p14:creationId xmlns:p14="http://schemas.microsoft.com/office/powerpoint/2010/main" val="897161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虚拟存储器的实现方法</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5" name="Rectangle 8">
            <a:extLst>
              <a:ext uri="{FF2B5EF4-FFF2-40B4-BE49-F238E27FC236}">
                <a16:creationId xmlns:a16="http://schemas.microsoft.com/office/drawing/2014/main" xmlns="" id="{B58992B0-15F3-4CDB-84CE-7C3A3B0BF735}"/>
              </a:ext>
            </a:extLst>
          </p:cNvPr>
          <p:cNvSpPr txBox="1">
            <a:spLocks noChangeArrowheads="1"/>
          </p:cNvSpPr>
          <p:nvPr/>
        </p:nvSpPr>
        <p:spPr bwMode="auto">
          <a:xfrm>
            <a:off x="539552" y="134076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indent="-457200" eaLnBrk="1" hangingPunct="1">
              <a:lnSpc>
                <a:spcPct val="150000"/>
              </a:lnSpc>
              <a:buFont typeface="+mj-lt"/>
              <a:buAutoNum type="arabicPeriod"/>
            </a:pPr>
            <a:r>
              <a:rPr kumimoji="0" lang="zh-CN" altLang="en-US" sz="2000" b="1" kern="0" dirty="0">
                <a:latin typeface="仿宋" panose="02010609060101010101" pitchFamily="49" charset="-122"/>
                <a:ea typeface="仿宋" panose="02010609060101010101" pitchFamily="49" charset="-122"/>
              </a:rPr>
              <a:t>在分页系统的基础上，增加了</a:t>
            </a:r>
            <a:r>
              <a:rPr kumimoji="0" lang="zh-CN" altLang="en-US" sz="2000" b="1" kern="0" dirty="0">
                <a:solidFill>
                  <a:srgbClr val="FF0000"/>
                </a:solidFill>
                <a:latin typeface="仿宋" panose="02010609060101010101" pitchFamily="49" charset="-122"/>
                <a:ea typeface="仿宋" panose="02010609060101010101" pitchFamily="49" charset="-122"/>
              </a:rPr>
              <a:t>请求调页</a:t>
            </a:r>
            <a:r>
              <a:rPr kumimoji="0" lang="zh-CN" altLang="en-US" sz="2000" b="1" kern="0" dirty="0">
                <a:latin typeface="仿宋" panose="02010609060101010101" pitchFamily="49" charset="-122"/>
                <a:ea typeface="仿宋" panose="02010609060101010101" pitchFamily="49" charset="-122"/>
              </a:rPr>
              <a:t>功能、</a:t>
            </a:r>
            <a:r>
              <a:rPr kumimoji="0" lang="zh-CN" altLang="en-US" sz="2000" b="1" kern="0" dirty="0">
                <a:solidFill>
                  <a:srgbClr val="FF0000"/>
                </a:solidFill>
                <a:latin typeface="仿宋" panose="02010609060101010101" pitchFamily="49" charset="-122"/>
                <a:ea typeface="仿宋" panose="02010609060101010101" pitchFamily="49" charset="-122"/>
              </a:rPr>
              <a:t>页面置换</a:t>
            </a:r>
            <a:r>
              <a:rPr kumimoji="0" lang="zh-CN" altLang="en-US" sz="2000" b="1" kern="0" dirty="0">
                <a:latin typeface="仿宋" panose="02010609060101010101" pitchFamily="49" charset="-122"/>
                <a:ea typeface="仿宋" panose="02010609060101010101" pitchFamily="49" charset="-122"/>
              </a:rPr>
              <a:t>功能所形成的</a:t>
            </a:r>
            <a:r>
              <a:rPr kumimoji="0" lang="zh-CN" altLang="en-US" sz="2000" b="1" kern="0" dirty="0">
                <a:solidFill>
                  <a:srgbClr val="6600FF"/>
                </a:solidFill>
                <a:latin typeface="仿宋" panose="02010609060101010101" pitchFamily="49" charset="-122"/>
                <a:ea typeface="仿宋" panose="02010609060101010101" pitchFamily="49" charset="-122"/>
              </a:rPr>
              <a:t>页式虚拟存储系统</a:t>
            </a:r>
          </a:p>
          <a:p>
            <a:pPr marL="457200" indent="-457200" eaLnBrk="1" hangingPunct="1">
              <a:lnSpc>
                <a:spcPct val="150000"/>
              </a:lnSpc>
              <a:buFont typeface="+mj-lt"/>
              <a:buAutoNum type="arabicPeriod"/>
            </a:pPr>
            <a:r>
              <a:rPr kumimoji="0" lang="zh-CN" altLang="en-US" sz="2000" b="1" kern="0" dirty="0">
                <a:latin typeface="仿宋" panose="02010609060101010101" pitchFamily="49" charset="-122"/>
                <a:ea typeface="仿宋" panose="02010609060101010101" pitchFamily="49" charset="-122"/>
              </a:rPr>
              <a:t>基本思想</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分页管理，装入少量页运行，缺页故障后调整</a:t>
            </a:r>
          </a:p>
          <a:p>
            <a:pPr marL="457200" indent="-457200" eaLnBrk="1" hangingPunct="1">
              <a:lnSpc>
                <a:spcPct val="150000"/>
              </a:lnSpc>
              <a:buFont typeface="+mj-lt"/>
              <a:buAutoNum type="arabicPeriod"/>
            </a:pPr>
            <a:r>
              <a:rPr kumimoji="0" lang="zh-CN" altLang="en-US" sz="2000" b="1" kern="0" dirty="0">
                <a:latin typeface="仿宋" panose="02010609060101010101" pitchFamily="49" charset="-122"/>
                <a:ea typeface="仿宋" panose="02010609060101010101" pitchFamily="49" charset="-122"/>
              </a:rPr>
              <a:t>页表结构进行了调整</a:t>
            </a:r>
            <a:r>
              <a:rPr kumimoji="0" lang="en-US" altLang="zh-CN" sz="2000" b="1" kern="0" dirty="0">
                <a:latin typeface="仿宋" panose="02010609060101010101" pitchFamily="49" charset="-122"/>
                <a:ea typeface="仿宋" panose="02010609060101010101" pitchFamily="49" charset="-122"/>
              </a:rPr>
              <a:t>:</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页号</a:t>
            </a:r>
            <a:r>
              <a:rPr kumimoji="0" lang="en-US" altLang="zh-CN" sz="2000" b="1" kern="0" dirty="0">
                <a:latin typeface="仿宋" panose="02010609060101010101" pitchFamily="49" charset="-122"/>
                <a:ea typeface="仿宋" panose="02010609060101010101" pitchFamily="49" charset="-122"/>
              </a:rPr>
              <a:t>+ </a:t>
            </a:r>
            <a:r>
              <a:rPr kumimoji="0" lang="zh-CN" altLang="en-US" sz="2000" b="1" kern="0" dirty="0">
                <a:latin typeface="仿宋" panose="02010609060101010101" pitchFamily="49" charset="-122"/>
                <a:ea typeface="仿宋" panose="02010609060101010101" pitchFamily="49" charset="-122"/>
              </a:rPr>
              <a:t>标志位</a:t>
            </a:r>
            <a:r>
              <a:rPr kumimoji="0" lang="en-US" altLang="zh-CN" sz="2000" b="1" kern="0" dirty="0">
                <a:latin typeface="仿宋" panose="02010609060101010101" pitchFamily="49" charset="-122"/>
                <a:ea typeface="仿宋" panose="02010609060101010101" pitchFamily="49" charset="-122"/>
              </a:rPr>
              <a:t>+ </a:t>
            </a:r>
            <a:r>
              <a:rPr kumimoji="0" lang="zh-CN" altLang="en-US" sz="2000" b="1" kern="0" dirty="0">
                <a:latin typeface="仿宋" panose="02010609060101010101" pitchFamily="49" charset="-122"/>
                <a:ea typeface="仿宋" panose="02010609060101010101" pitchFamily="49" charset="-122"/>
              </a:rPr>
              <a:t>块号</a:t>
            </a:r>
            <a:r>
              <a:rPr kumimoji="0" lang="en-US" altLang="zh-CN" sz="2000" b="1" kern="0" dirty="0">
                <a:latin typeface="仿宋" panose="02010609060101010101" pitchFamily="49" charset="-122"/>
                <a:ea typeface="仿宋" panose="02010609060101010101" pitchFamily="49" charset="-122"/>
              </a:rPr>
              <a:t>+ </a:t>
            </a:r>
            <a:r>
              <a:rPr kumimoji="0" lang="zh-CN" altLang="en-US" sz="2000" b="1" kern="0" dirty="0">
                <a:latin typeface="仿宋" panose="02010609060101010101" pitchFamily="49" charset="-122"/>
                <a:ea typeface="仿宋" panose="02010609060101010101" pitchFamily="49" charset="-122"/>
              </a:rPr>
              <a:t>外存地址</a:t>
            </a:r>
          </a:p>
          <a:p>
            <a:pPr marL="457200" indent="-457200" eaLnBrk="1" hangingPunct="1">
              <a:lnSpc>
                <a:spcPct val="150000"/>
              </a:lnSpc>
              <a:buFont typeface="+mj-lt"/>
              <a:buAutoNum type="arabicPeriod"/>
            </a:pPr>
            <a:r>
              <a:rPr kumimoji="0" lang="zh-CN" altLang="en-US" sz="2000" b="1" kern="0" dirty="0">
                <a:latin typeface="仿宋" panose="02010609060101010101" pitchFamily="49" charset="-122"/>
                <a:ea typeface="仿宋" panose="02010609060101010101" pitchFamily="49" charset="-122"/>
              </a:rPr>
              <a:t>地址转换</a:t>
            </a:r>
            <a:r>
              <a:rPr kumimoji="0" lang="en-US" altLang="zh-CN" sz="2000" b="1" kern="0" dirty="0">
                <a:latin typeface="仿宋" panose="02010609060101010101" pitchFamily="49" charset="-122"/>
                <a:ea typeface="仿宋" panose="02010609060101010101" pitchFamily="49" charset="-122"/>
              </a:rPr>
              <a:t>:</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正常地址转换</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缺页时：缺页中断</a:t>
            </a:r>
          </a:p>
          <a:p>
            <a:pPr eaLnBrk="1" hangingPunct="1">
              <a:lnSpc>
                <a:spcPct val="150000"/>
              </a:lnSpc>
            </a:pPr>
            <a:endParaRPr kumimoji="0" lang="zh-CN" altLang="en-US" sz="2000" kern="0" dirty="0">
              <a:latin typeface="仿宋" panose="02010609060101010101" pitchFamily="49" charset="-122"/>
              <a:ea typeface="仿宋" panose="02010609060101010101" pitchFamily="49" charset="-122"/>
            </a:endParaRPr>
          </a:p>
          <a:p>
            <a:pPr eaLnBrk="1" hangingPunct="1">
              <a:lnSpc>
                <a:spcPct val="150000"/>
              </a:lnSpc>
            </a:pPr>
            <a:endParaRPr kumimoji="0" lang="en-US" altLang="zh-CN" sz="20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5692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Rectangle 3">
            <a:extLst>
              <a:ext uri="{FF2B5EF4-FFF2-40B4-BE49-F238E27FC236}">
                <a16:creationId xmlns:a16="http://schemas.microsoft.com/office/drawing/2014/main" xmlns="" id="{56B2600B-F7BD-4855-A2C0-DE6E34FB5D64}"/>
              </a:ext>
            </a:extLst>
          </p:cNvPr>
          <p:cNvSpPr txBox="1">
            <a:spLocks noChangeArrowheads="1"/>
          </p:cNvSpPr>
          <p:nvPr/>
        </p:nvSpPr>
        <p:spPr bwMode="auto">
          <a:xfrm>
            <a:off x="359569" y="675820"/>
            <a:ext cx="8424862" cy="6048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buFontTx/>
              <a:buNone/>
            </a:pPr>
            <a:endParaRPr kumimoji="0" lang="en-US" altLang="zh-CN" sz="2000" kern="0" dirty="0">
              <a:latin typeface="黑体" pitchFamily="2" charset="-122"/>
              <a:ea typeface="黑体" pitchFamily="2" charset="-122"/>
            </a:endParaRPr>
          </a:p>
          <a:p>
            <a:pPr eaLnBrk="1" hangingPunct="1">
              <a:lnSpc>
                <a:spcPct val="120000"/>
              </a:lnSpc>
              <a:buFontTx/>
              <a:buNone/>
            </a:pPr>
            <a:r>
              <a:rPr kumimoji="0" lang="en-US" altLang="zh-CN" sz="2000" b="1" kern="0" dirty="0">
                <a:latin typeface="微软雅黑" panose="020B0503020204020204" pitchFamily="34" charset="-122"/>
                <a:ea typeface="微软雅黑" panose="020B0503020204020204" pitchFamily="34" charset="-122"/>
              </a:rPr>
              <a:t>18.</a:t>
            </a:r>
            <a:r>
              <a:rPr kumimoji="0" lang="zh-CN" altLang="en-US" sz="2000" b="1" kern="0" dirty="0">
                <a:latin typeface="微软雅黑" panose="020B0503020204020204" pitchFamily="34" charset="-122"/>
                <a:ea typeface="微软雅黑" panose="020B0503020204020204" pitchFamily="34" charset="-122"/>
              </a:rPr>
              <a:t>有一个虚拟存储系统采用最近最少使用（</a:t>
            </a:r>
            <a:r>
              <a:rPr kumimoji="0" lang="en-US" altLang="zh-CN" sz="2000" b="1" kern="0" dirty="0">
                <a:latin typeface="微软雅黑" panose="020B0503020204020204" pitchFamily="34" charset="-122"/>
                <a:ea typeface="微软雅黑" panose="020B0503020204020204" pitchFamily="34" charset="-122"/>
              </a:rPr>
              <a:t>LRU</a:t>
            </a:r>
            <a:r>
              <a:rPr kumimoji="0" lang="zh-CN" altLang="en-US" sz="2000" b="1" kern="0" dirty="0">
                <a:latin typeface="微软雅黑" panose="020B0503020204020204" pitchFamily="34" charset="-122"/>
                <a:ea typeface="微软雅黑" panose="020B0503020204020204" pitchFamily="34" charset="-122"/>
              </a:rPr>
              <a:t>）页面淘汰算法，每个作业占</a:t>
            </a:r>
            <a:r>
              <a:rPr kumimoji="0" lang="en-US" altLang="zh-CN" sz="2000" b="1" kern="0" dirty="0">
                <a:latin typeface="微软雅黑" panose="020B0503020204020204" pitchFamily="34" charset="-122"/>
                <a:ea typeface="微软雅黑" panose="020B0503020204020204" pitchFamily="34" charset="-122"/>
              </a:rPr>
              <a:t>3</a:t>
            </a:r>
            <a:r>
              <a:rPr kumimoji="0" lang="zh-CN" altLang="en-US" sz="2000" b="1" kern="0" dirty="0">
                <a:latin typeface="微软雅黑" panose="020B0503020204020204" pitchFamily="34" charset="-122"/>
                <a:ea typeface="微软雅黑" panose="020B0503020204020204" pitchFamily="34" charset="-122"/>
              </a:rPr>
              <a:t>页主存，其中一页用来存放程序和变量</a:t>
            </a:r>
            <a:r>
              <a:rPr kumimoji="0" lang="en-US" altLang="zh-CN" sz="2000" b="1" kern="0" dirty="0" err="1">
                <a:latin typeface="微软雅黑" panose="020B0503020204020204" pitchFamily="34" charset="-122"/>
                <a:ea typeface="微软雅黑" panose="020B0503020204020204" pitchFamily="34" charset="-122"/>
              </a:rPr>
              <a:t>i,j</a:t>
            </a:r>
            <a:r>
              <a:rPr kumimoji="0" lang="zh-CN" altLang="en-US" sz="2000" b="1" kern="0" dirty="0">
                <a:latin typeface="微软雅黑" panose="020B0503020204020204" pitchFamily="34" charset="-122"/>
                <a:ea typeface="微软雅黑" panose="020B0503020204020204" pitchFamily="34" charset="-122"/>
              </a:rPr>
              <a:t>（不作它用）</a:t>
            </a:r>
            <a:r>
              <a:rPr kumimoji="0" lang="en-US" altLang="zh-CN" sz="2000" b="1" kern="0" dirty="0">
                <a:latin typeface="微软雅黑" panose="020B0503020204020204" pitchFamily="34" charset="-122"/>
                <a:ea typeface="微软雅黑" panose="020B0503020204020204" pitchFamily="34" charset="-122"/>
              </a:rPr>
              <a:t>.</a:t>
            </a:r>
            <a:r>
              <a:rPr kumimoji="0" lang="zh-CN" altLang="en-US" sz="2000" b="1" kern="0" dirty="0">
                <a:latin typeface="微软雅黑" panose="020B0503020204020204" pitchFamily="34" charset="-122"/>
                <a:ea typeface="微软雅黑" panose="020B0503020204020204" pitchFamily="34" charset="-122"/>
              </a:rPr>
              <a:t>每一页可存放</a:t>
            </a:r>
            <a:r>
              <a:rPr kumimoji="0" lang="en-US" altLang="zh-CN" sz="2000" b="1" kern="0" dirty="0">
                <a:latin typeface="微软雅黑" panose="020B0503020204020204" pitchFamily="34" charset="-122"/>
                <a:ea typeface="微软雅黑" panose="020B0503020204020204" pitchFamily="34" charset="-122"/>
              </a:rPr>
              <a:t>150</a:t>
            </a:r>
            <a:r>
              <a:rPr kumimoji="0" lang="zh-CN" altLang="en-US" sz="2000" b="1" kern="0" dirty="0">
                <a:latin typeface="微软雅黑" panose="020B0503020204020204" pitchFamily="34" charset="-122"/>
                <a:ea typeface="微软雅黑" panose="020B0503020204020204" pitchFamily="34" charset="-122"/>
              </a:rPr>
              <a:t>个整数变量</a:t>
            </a:r>
            <a:r>
              <a:rPr kumimoji="0" lang="en-US" altLang="zh-CN" sz="2000" b="1" kern="0" dirty="0">
                <a:latin typeface="微软雅黑" panose="020B0503020204020204" pitchFamily="34" charset="-122"/>
                <a:ea typeface="微软雅黑" panose="020B0503020204020204" pitchFamily="34" charset="-122"/>
              </a:rPr>
              <a:t>. </a:t>
            </a:r>
            <a:r>
              <a:rPr kumimoji="0" lang="zh-CN" altLang="en-US" sz="2000" b="1" kern="0" dirty="0">
                <a:latin typeface="微软雅黑" panose="020B0503020204020204" pitchFamily="34" charset="-122"/>
                <a:ea typeface="微软雅黑" panose="020B0503020204020204" pitchFamily="34" charset="-122"/>
              </a:rPr>
              <a:t>某作业程序如下：</a:t>
            </a:r>
            <a:r>
              <a:rPr kumimoji="0" lang="en-US" altLang="zh-CN" sz="2000" b="1" kern="0" dirty="0">
                <a:latin typeface="微软雅黑" panose="020B0503020204020204" pitchFamily="34" charset="-122"/>
                <a:ea typeface="微软雅黑" panose="020B0503020204020204" pitchFamily="34" charset="-122"/>
              </a:rPr>
              <a:t>(Pascal</a:t>
            </a:r>
            <a:r>
              <a:rPr kumimoji="0" lang="zh-CN" altLang="en-US" sz="2000" b="1" kern="0" dirty="0">
                <a:latin typeface="微软雅黑" panose="020B0503020204020204" pitchFamily="34" charset="-122"/>
                <a:ea typeface="微软雅黑" panose="020B0503020204020204" pitchFamily="34" charset="-122"/>
              </a:rPr>
              <a:t>语言描述）</a:t>
            </a:r>
          </a:p>
          <a:p>
            <a:pPr eaLnBrk="1" hangingPunct="1">
              <a:lnSpc>
                <a:spcPct val="120000"/>
              </a:lnSpc>
              <a:buFontTx/>
              <a:buNone/>
            </a:pPr>
            <a:r>
              <a:rPr kumimoji="0" lang="zh-CN" altLang="en-US" sz="2000" b="1" kern="0" dirty="0">
                <a:latin typeface="微软雅黑" panose="020B0503020204020204" pitchFamily="34" charset="-122"/>
                <a:ea typeface="微软雅黑" panose="020B0503020204020204" pitchFamily="34" charset="-122"/>
              </a:rPr>
              <a:t>     </a:t>
            </a:r>
            <a:r>
              <a:rPr kumimoji="0" lang="en-US" altLang="zh-CN" sz="2000" b="1" kern="0" dirty="0">
                <a:latin typeface="微软雅黑" panose="020B0503020204020204" pitchFamily="34" charset="-122"/>
                <a:ea typeface="微软雅黑" panose="020B0503020204020204" pitchFamily="34" charset="-122"/>
              </a:rPr>
              <a:t>VAR A:ARRAY[1..150,1..100] OF integer;</a:t>
            </a:r>
          </a:p>
          <a:p>
            <a:pPr eaLnBrk="1" hangingPunct="1">
              <a:lnSpc>
                <a:spcPct val="120000"/>
              </a:lnSpc>
              <a:buFontTx/>
              <a:buNone/>
            </a:pPr>
            <a:r>
              <a:rPr kumimoji="0" lang="en-US" altLang="zh-CN" sz="2000" b="1" kern="0" dirty="0">
                <a:latin typeface="微软雅黑" panose="020B0503020204020204" pitchFamily="34" charset="-122"/>
                <a:ea typeface="微软雅黑" panose="020B0503020204020204" pitchFamily="34" charset="-122"/>
              </a:rPr>
              <a:t>     </a:t>
            </a:r>
            <a:r>
              <a:rPr kumimoji="0" lang="en-US" altLang="zh-CN" sz="2000" b="1" kern="0" dirty="0" err="1">
                <a:latin typeface="微软雅黑" panose="020B0503020204020204" pitchFamily="34" charset="-122"/>
                <a:ea typeface="微软雅黑" panose="020B0503020204020204" pitchFamily="34" charset="-122"/>
              </a:rPr>
              <a:t>i,j:integer</a:t>
            </a:r>
            <a:r>
              <a:rPr kumimoji="0" lang="en-US" altLang="zh-CN" sz="2000" b="1" kern="0" dirty="0">
                <a:latin typeface="微软雅黑" panose="020B0503020204020204" pitchFamily="34" charset="-122"/>
                <a:ea typeface="微软雅黑" panose="020B0503020204020204" pitchFamily="34" charset="-122"/>
              </a:rPr>
              <a:t>;</a:t>
            </a:r>
          </a:p>
          <a:p>
            <a:pPr eaLnBrk="1" hangingPunct="1">
              <a:lnSpc>
                <a:spcPct val="120000"/>
              </a:lnSpc>
              <a:buFontTx/>
              <a:buNone/>
            </a:pPr>
            <a:r>
              <a:rPr kumimoji="0" lang="en-US" altLang="zh-CN" sz="2000" b="1" kern="0" dirty="0">
                <a:latin typeface="微软雅黑" panose="020B0503020204020204" pitchFamily="34" charset="-122"/>
                <a:ea typeface="微软雅黑" panose="020B0503020204020204" pitchFamily="34" charset="-122"/>
              </a:rPr>
              <a:t>     FOR i:=1 to 150 DO</a:t>
            </a:r>
          </a:p>
          <a:p>
            <a:pPr eaLnBrk="1" hangingPunct="1">
              <a:lnSpc>
                <a:spcPct val="120000"/>
              </a:lnSpc>
              <a:buFontTx/>
              <a:buNone/>
            </a:pPr>
            <a:r>
              <a:rPr kumimoji="0" lang="en-US" altLang="zh-CN" sz="2000" b="1" kern="0" dirty="0">
                <a:latin typeface="微软雅黑" panose="020B0503020204020204" pitchFamily="34" charset="-122"/>
                <a:ea typeface="微软雅黑" panose="020B0503020204020204" pitchFamily="34" charset="-122"/>
              </a:rPr>
              <a:t>         FOR j:=1 to 100 DO</a:t>
            </a:r>
          </a:p>
          <a:p>
            <a:pPr eaLnBrk="1" hangingPunct="1">
              <a:lnSpc>
                <a:spcPct val="120000"/>
              </a:lnSpc>
              <a:buFontTx/>
              <a:buNone/>
            </a:pPr>
            <a:r>
              <a:rPr kumimoji="0" lang="en-US" altLang="zh-CN" sz="2000" b="1" kern="0" dirty="0">
                <a:latin typeface="微软雅黑" panose="020B0503020204020204" pitchFamily="34" charset="-122"/>
                <a:ea typeface="微软雅黑" panose="020B0503020204020204" pitchFamily="34" charset="-122"/>
              </a:rPr>
              <a:t>         A[</a:t>
            </a:r>
            <a:r>
              <a:rPr kumimoji="0" lang="en-US" altLang="zh-CN" sz="2000" b="1" kern="0" dirty="0" err="1">
                <a:latin typeface="微软雅黑" panose="020B0503020204020204" pitchFamily="34" charset="-122"/>
                <a:ea typeface="微软雅黑" panose="020B0503020204020204" pitchFamily="34" charset="-122"/>
              </a:rPr>
              <a:t>i,j</a:t>
            </a:r>
            <a:r>
              <a:rPr kumimoji="0" lang="en-US" altLang="zh-CN" sz="2000" b="1" kern="0" dirty="0">
                <a:latin typeface="微软雅黑" panose="020B0503020204020204" pitchFamily="34" charset="-122"/>
                <a:ea typeface="微软雅黑" panose="020B0503020204020204" pitchFamily="34" charset="-122"/>
              </a:rPr>
              <a:t>]:=0;</a:t>
            </a:r>
          </a:p>
          <a:p>
            <a:pPr eaLnBrk="1" hangingPunct="1">
              <a:lnSpc>
                <a:spcPct val="120000"/>
              </a:lnSpc>
              <a:buFontTx/>
              <a:buNone/>
            </a:pPr>
            <a:r>
              <a:rPr kumimoji="0" lang="en-US" altLang="zh-CN" sz="2000" b="1" kern="0" dirty="0">
                <a:latin typeface="微软雅黑" panose="020B0503020204020204" pitchFamily="34" charset="-122"/>
                <a:ea typeface="微软雅黑" panose="020B0503020204020204" pitchFamily="34" charset="-122"/>
              </a:rPr>
              <a:t>     </a:t>
            </a:r>
            <a:r>
              <a:rPr kumimoji="0" lang="zh-CN" altLang="en-US" sz="2000" b="1" kern="0" dirty="0">
                <a:latin typeface="微软雅黑" panose="020B0503020204020204" pitchFamily="34" charset="-122"/>
                <a:ea typeface="微软雅黑" panose="020B0503020204020204" pitchFamily="34" charset="-122"/>
              </a:rPr>
              <a:t>设变量</a:t>
            </a:r>
            <a:r>
              <a:rPr kumimoji="0" lang="en-US" altLang="zh-CN" sz="2000" b="1" kern="0" dirty="0" err="1">
                <a:latin typeface="微软雅黑" panose="020B0503020204020204" pitchFamily="34" charset="-122"/>
                <a:ea typeface="微软雅黑" panose="020B0503020204020204" pitchFamily="34" charset="-122"/>
              </a:rPr>
              <a:t>i,j</a:t>
            </a:r>
            <a:r>
              <a:rPr kumimoji="0" lang="zh-CN" altLang="en-US" sz="2000" b="1" kern="0" dirty="0">
                <a:latin typeface="微软雅黑" panose="020B0503020204020204" pitchFamily="34" charset="-122"/>
                <a:ea typeface="微软雅黑" panose="020B0503020204020204" pitchFamily="34" charset="-122"/>
              </a:rPr>
              <a:t>放在程序页中，初始时，程序及变量</a:t>
            </a:r>
            <a:r>
              <a:rPr kumimoji="0" lang="en-US" altLang="zh-CN" sz="2000" b="1" kern="0" dirty="0" err="1">
                <a:latin typeface="微软雅黑" panose="020B0503020204020204" pitchFamily="34" charset="-122"/>
                <a:ea typeface="微软雅黑" panose="020B0503020204020204" pitchFamily="34" charset="-122"/>
              </a:rPr>
              <a:t>i,j</a:t>
            </a:r>
            <a:r>
              <a:rPr kumimoji="0" lang="zh-CN" altLang="en-US" sz="2000" b="1" kern="0" dirty="0">
                <a:latin typeface="微软雅黑" panose="020B0503020204020204" pitchFamily="34" charset="-122"/>
                <a:ea typeface="微软雅黑" panose="020B0503020204020204" pitchFamily="34" charset="-122"/>
              </a:rPr>
              <a:t>已在内存，其余两页为空</a:t>
            </a:r>
            <a:r>
              <a:rPr kumimoji="0" lang="en-US" altLang="zh-CN" sz="2000" b="1" kern="0" dirty="0">
                <a:latin typeface="微软雅黑" panose="020B0503020204020204" pitchFamily="34" charset="-122"/>
                <a:ea typeface="微软雅黑" panose="020B0503020204020204" pitchFamily="34" charset="-122"/>
              </a:rPr>
              <a:t>.</a:t>
            </a:r>
            <a:r>
              <a:rPr kumimoji="0" lang="zh-CN" altLang="en-US" sz="2000" b="1" kern="0" dirty="0">
                <a:latin typeface="微软雅黑" panose="020B0503020204020204" pitchFamily="34" charset="-122"/>
                <a:ea typeface="微软雅黑" panose="020B0503020204020204" pitchFamily="34" charset="-122"/>
              </a:rPr>
              <a:t>矩阵</a:t>
            </a:r>
            <a:r>
              <a:rPr kumimoji="0" lang="en-US" altLang="zh-CN" sz="2000" b="1" kern="0" dirty="0">
                <a:latin typeface="微软雅黑" panose="020B0503020204020204" pitchFamily="34" charset="-122"/>
                <a:ea typeface="微软雅黑" panose="020B0503020204020204" pitchFamily="34" charset="-122"/>
              </a:rPr>
              <a:t>A</a:t>
            </a:r>
            <a:r>
              <a:rPr kumimoji="0" lang="zh-CN" altLang="en-US" sz="2000" b="1" kern="0" dirty="0">
                <a:latin typeface="微软雅黑" panose="020B0503020204020204" pitchFamily="34" charset="-122"/>
                <a:ea typeface="微软雅黑" panose="020B0503020204020204" pitchFamily="34" charset="-122"/>
              </a:rPr>
              <a:t>按行序存放</a:t>
            </a:r>
            <a:r>
              <a:rPr kumimoji="0" lang="en-US" altLang="zh-CN" sz="2000" b="1" kern="0" dirty="0">
                <a:latin typeface="微软雅黑" panose="020B0503020204020204" pitchFamily="34" charset="-122"/>
                <a:ea typeface="微软雅黑" panose="020B0503020204020204" pitchFamily="34" charset="-122"/>
              </a:rPr>
              <a:t>.</a:t>
            </a:r>
          </a:p>
          <a:p>
            <a:pPr eaLnBrk="1" hangingPunct="1">
              <a:lnSpc>
                <a:spcPct val="120000"/>
              </a:lnSpc>
              <a:buFontTx/>
              <a:buNone/>
            </a:pPr>
            <a:r>
              <a:rPr kumimoji="0" lang="en-US" altLang="zh-CN" sz="2000" b="1" kern="0" dirty="0">
                <a:latin typeface="微软雅黑" panose="020B0503020204020204" pitchFamily="34" charset="-122"/>
                <a:ea typeface="微软雅黑" panose="020B0503020204020204" pitchFamily="34" charset="-122"/>
              </a:rPr>
              <a:t>  </a:t>
            </a:r>
            <a:r>
              <a:rPr kumimoji="0" lang="zh-CN" altLang="en-US" sz="2000" b="1" kern="0" dirty="0">
                <a:latin typeface="微软雅黑" panose="020B0503020204020204" pitchFamily="34" charset="-122"/>
                <a:ea typeface="微软雅黑" panose="020B0503020204020204" pitchFamily="34" charset="-122"/>
              </a:rPr>
              <a:t>（</a:t>
            </a:r>
            <a:r>
              <a:rPr kumimoji="0" lang="en-US" altLang="zh-CN" sz="2000" b="1" kern="0" dirty="0">
                <a:latin typeface="微软雅黑" panose="020B0503020204020204" pitchFamily="34" charset="-122"/>
                <a:ea typeface="微软雅黑" panose="020B0503020204020204" pitchFamily="34" charset="-122"/>
              </a:rPr>
              <a:t>1</a:t>
            </a:r>
            <a:r>
              <a:rPr kumimoji="0" lang="zh-CN" altLang="en-US" sz="2000" b="1" kern="0" dirty="0">
                <a:latin typeface="微软雅黑" panose="020B0503020204020204" pitchFamily="34" charset="-122"/>
                <a:ea typeface="微软雅黑" panose="020B0503020204020204" pitchFamily="34" charset="-122"/>
              </a:rPr>
              <a:t>）试问当程序执行完后，共缺页多少次？</a:t>
            </a:r>
          </a:p>
          <a:p>
            <a:pPr eaLnBrk="1" hangingPunct="1">
              <a:lnSpc>
                <a:spcPct val="120000"/>
              </a:lnSpc>
              <a:buFontTx/>
              <a:buNone/>
            </a:pPr>
            <a:r>
              <a:rPr kumimoji="0" lang="zh-CN" altLang="en-US" sz="2000" b="1" kern="0" dirty="0">
                <a:latin typeface="微软雅黑" panose="020B0503020204020204" pitchFamily="34" charset="-122"/>
                <a:ea typeface="微软雅黑" panose="020B0503020204020204" pitchFamily="34" charset="-122"/>
              </a:rPr>
              <a:t>  （</a:t>
            </a:r>
            <a:r>
              <a:rPr kumimoji="0" lang="en-US" altLang="zh-CN" sz="2000" b="1" kern="0" dirty="0">
                <a:latin typeface="微软雅黑" panose="020B0503020204020204" pitchFamily="34" charset="-122"/>
                <a:ea typeface="微软雅黑" panose="020B0503020204020204" pitchFamily="34" charset="-122"/>
              </a:rPr>
              <a:t>2</a:t>
            </a:r>
            <a:r>
              <a:rPr kumimoji="0" lang="zh-CN" altLang="en-US" sz="2000" b="1" kern="0" dirty="0">
                <a:latin typeface="微软雅黑" panose="020B0503020204020204" pitchFamily="34" charset="-122"/>
                <a:ea typeface="微软雅黑" panose="020B0503020204020204" pitchFamily="34" charset="-122"/>
              </a:rPr>
              <a:t>）最后留在内存中的是矩阵</a:t>
            </a:r>
            <a:r>
              <a:rPr kumimoji="0" lang="en-US" altLang="zh-CN" sz="2000" b="1" kern="0" dirty="0">
                <a:latin typeface="微软雅黑" panose="020B0503020204020204" pitchFamily="34" charset="-122"/>
                <a:ea typeface="微软雅黑" panose="020B0503020204020204" pitchFamily="34" charset="-122"/>
              </a:rPr>
              <a:t>A</a:t>
            </a:r>
            <a:r>
              <a:rPr kumimoji="0" lang="zh-CN" altLang="en-US" sz="2000" b="1" kern="0" dirty="0">
                <a:latin typeface="微软雅黑" panose="020B0503020204020204" pitchFamily="34" charset="-122"/>
                <a:ea typeface="微软雅黑" panose="020B0503020204020204" pitchFamily="34" charset="-122"/>
              </a:rPr>
              <a:t>的哪一部分？</a:t>
            </a:r>
          </a:p>
          <a:p>
            <a:pPr eaLnBrk="1" hangingPunct="1">
              <a:lnSpc>
                <a:spcPct val="120000"/>
              </a:lnSpc>
              <a:buFontTx/>
              <a:buNone/>
            </a:pPr>
            <a:endParaRPr kumimoji="0" lang="en-US" altLang="zh-CN" sz="2000" kern="0" dirty="0">
              <a:latin typeface="黑体" pitchFamily="2" charset="-122"/>
              <a:ea typeface="黑体" pitchFamily="2" charset="-122"/>
            </a:endParaRPr>
          </a:p>
        </p:txBody>
      </p:sp>
    </p:spTree>
    <p:extLst>
      <p:ext uri="{BB962C8B-B14F-4D97-AF65-F5344CB8AC3E}">
        <p14:creationId xmlns:p14="http://schemas.microsoft.com/office/powerpoint/2010/main" val="23860985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Rectangle 3">
            <a:extLst>
              <a:ext uri="{FF2B5EF4-FFF2-40B4-BE49-F238E27FC236}">
                <a16:creationId xmlns:a16="http://schemas.microsoft.com/office/drawing/2014/main" xmlns="" id="{CCE98804-57B6-4917-9A98-4CF6911940D2}"/>
              </a:ext>
            </a:extLst>
          </p:cNvPr>
          <p:cNvSpPr txBox="1">
            <a:spLocks noChangeArrowheads="1"/>
          </p:cNvSpPr>
          <p:nvPr/>
        </p:nvSpPr>
        <p:spPr bwMode="auto">
          <a:xfrm>
            <a:off x="435124" y="789093"/>
            <a:ext cx="8229600" cy="20884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buFontTx/>
              <a:buNone/>
            </a:pPr>
            <a:endParaRPr kumimoji="0" lang="en-US" altLang="zh-CN" sz="2400" b="1" kern="0" dirty="0">
              <a:latin typeface="微软雅黑" panose="020B0503020204020204" pitchFamily="34" charset="-122"/>
              <a:ea typeface="微软雅黑" panose="020B0503020204020204" pitchFamily="34" charset="-122"/>
            </a:endParaRPr>
          </a:p>
          <a:p>
            <a:pPr eaLnBrk="1" hangingPunct="1">
              <a:lnSpc>
                <a:spcPct val="120000"/>
              </a:lnSpc>
              <a:buFontTx/>
              <a:buNone/>
            </a:pPr>
            <a:r>
              <a:rPr kumimoji="0" lang="en-US" altLang="zh-CN" sz="2400" b="1" kern="0" dirty="0">
                <a:latin typeface="微软雅黑" panose="020B0503020204020204" pitchFamily="34" charset="-122"/>
                <a:ea typeface="微软雅黑" panose="020B0503020204020204" pitchFamily="34" charset="-122"/>
              </a:rPr>
              <a:t>19.</a:t>
            </a:r>
            <a:r>
              <a:rPr kumimoji="0" lang="zh-CN" altLang="en-US" sz="2400" b="1" kern="0" dirty="0">
                <a:latin typeface="微软雅黑" panose="020B0503020204020204" pitchFamily="34" charset="-122"/>
                <a:ea typeface="微软雅黑" panose="020B0503020204020204" pitchFamily="34" charset="-122"/>
              </a:rPr>
              <a:t>请比较分页、分段虚拟存储管理方案的基本工作原理</a:t>
            </a:r>
            <a:r>
              <a:rPr kumimoji="0" lang="en-US" altLang="zh-CN" sz="2400" b="1" kern="0" dirty="0">
                <a:latin typeface="微软雅黑" panose="020B0503020204020204" pitchFamily="34" charset="-122"/>
                <a:ea typeface="微软雅黑" panose="020B0503020204020204" pitchFamily="34" charset="-122"/>
              </a:rPr>
              <a:t>:</a:t>
            </a:r>
            <a:r>
              <a:rPr kumimoji="0" lang="zh-CN" altLang="en-US" sz="2400" b="1" kern="0" dirty="0">
                <a:latin typeface="微软雅黑" panose="020B0503020204020204" pitchFamily="34" charset="-122"/>
                <a:ea typeface="微软雅黑" panose="020B0503020204020204" pitchFamily="34" charset="-122"/>
              </a:rPr>
              <a:t>相关使用的数据结构；缺页（段）中断处理机制过程；及可能遇到的性能问题和解决方法</a:t>
            </a:r>
            <a:r>
              <a:rPr kumimoji="0" lang="en-US" altLang="zh-CN" sz="2400" b="1" kern="0" dirty="0">
                <a:latin typeface="微软雅黑" panose="020B0503020204020204" pitchFamily="34" charset="-122"/>
                <a:ea typeface="微软雅黑" panose="020B0503020204020204" pitchFamily="34" charset="-122"/>
              </a:rPr>
              <a:t>.</a:t>
            </a:r>
          </a:p>
          <a:p>
            <a:pPr eaLnBrk="1" hangingPunct="1">
              <a:lnSpc>
                <a:spcPct val="120000"/>
              </a:lnSpc>
              <a:buFontTx/>
              <a:buNone/>
            </a:pPr>
            <a:endParaRPr kumimoji="0" lang="en-US" altLang="zh-CN" sz="2400" kern="0" dirty="0">
              <a:latin typeface="黑体" pitchFamily="2" charset="-122"/>
              <a:ea typeface="黑体" pitchFamily="2" charset="-122"/>
            </a:endParaRPr>
          </a:p>
        </p:txBody>
      </p:sp>
      <p:sp>
        <p:nvSpPr>
          <p:cNvPr id="4" name="Rectangle 3">
            <a:extLst>
              <a:ext uri="{FF2B5EF4-FFF2-40B4-BE49-F238E27FC236}">
                <a16:creationId xmlns:a16="http://schemas.microsoft.com/office/drawing/2014/main" xmlns="" id="{0AC29966-77A7-4A67-B30E-4EEAE85402D7}"/>
              </a:ext>
            </a:extLst>
          </p:cNvPr>
          <p:cNvSpPr txBox="1">
            <a:spLocks noChangeArrowheads="1"/>
          </p:cNvSpPr>
          <p:nvPr/>
        </p:nvSpPr>
        <p:spPr bwMode="auto">
          <a:xfrm>
            <a:off x="468313" y="2996953"/>
            <a:ext cx="8229600"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buFontTx/>
              <a:buNone/>
            </a:pPr>
            <a:r>
              <a:rPr kumimoji="0" lang="en-US" altLang="zh-CN" sz="2400" b="1" kern="0" dirty="0">
                <a:latin typeface="微软雅黑" panose="020B0503020204020204" pitchFamily="34" charset="-122"/>
                <a:ea typeface="微软雅黑" panose="020B0503020204020204" pitchFamily="34" charset="-122"/>
              </a:rPr>
              <a:t>20.</a:t>
            </a:r>
            <a:r>
              <a:rPr kumimoji="0" lang="zh-CN" altLang="en-US" sz="2400" b="1" kern="0" dirty="0">
                <a:latin typeface="微软雅黑" panose="020B0503020204020204" pitchFamily="34" charset="-122"/>
                <a:ea typeface="微软雅黑" panose="020B0503020204020204" pitchFamily="34" charset="-122"/>
              </a:rPr>
              <a:t>在论述一种页面置换算法时，一位作者用一个在循环轨道上来回移动的雪犁机来模拟说明雪均匀地落在轨道上，雪犁机以恒定的速度在轨道上不断的循环，轨道上被扫落的雪消失。</a:t>
            </a:r>
          </a:p>
          <a:p>
            <a:pPr eaLnBrk="1" hangingPunct="1">
              <a:lnSpc>
                <a:spcPct val="120000"/>
              </a:lnSpc>
              <a:buFontTx/>
              <a:buNone/>
            </a:pP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1</a:t>
            </a:r>
            <a:r>
              <a:rPr kumimoji="0" lang="zh-CN" altLang="en-US" sz="2400" b="1" kern="0" dirty="0">
                <a:latin typeface="微软雅黑" panose="020B0503020204020204" pitchFamily="34" charset="-122"/>
                <a:ea typeface="微软雅黑" panose="020B0503020204020204" pitchFamily="34" charset="-122"/>
              </a:rPr>
              <a:t>）我们讨论的哪种算法可用此例模拟？</a:t>
            </a:r>
          </a:p>
          <a:p>
            <a:pPr eaLnBrk="1" hangingPunct="1">
              <a:lnSpc>
                <a:spcPct val="120000"/>
              </a:lnSpc>
              <a:buFontTx/>
              <a:buNone/>
            </a:pPr>
            <a:r>
              <a:rPr kumimoji="0" lang="zh-CN" altLang="en-US" sz="2400" b="1" kern="0" dirty="0">
                <a:latin typeface="微软雅黑" panose="020B0503020204020204" pitchFamily="34" charset="-122"/>
                <a:ea typeface="微软雅黑" panose="020B0503020204020204" pitchFamily="34" charset="-122"/>
              </a:rPr>
              <a:t>（</a:t>
            </a:r>
            <a:r>
              <a:rPr kumimoji="0" lang="en-US" altLang="zh-CN" sz="2400" b="1" kern="0" dirty="0">
                <a:latin typeface="微软雅黑" panose="020B0503020204020204" pitchFamily="34" charset="-122"/>
                <a:ea typeface="微软雅黑" panose="020B0503020204020204" pitchFamily="34" charset="-122"/>
              </a:rPr>
              <a:t>2</a:t>
            </a:r>
            <a:r>
              <a:rPr kumimoji="0" lang="zh-CN" altLang="en-US" sz="2400" b="1" kern="0" dirty="0">
                <a:latin typeface="微软雅黑" panose="020B0503020204020204" pitchFamily="34" charset="-122"/>
                <a:ea typeface="微软雅黑" panose="020B0503020204020204" pitchFamily="34" charset="-122"/>
              </a:rPr>
              <a:t>）这个模拟说明了该替换算法的哪些行为？</a:t>
            </a:r>
          </a:p>
          <a:p>
            <a:pPr eaLnBrk="1" hangingPunct="1">
              <a:lnSpc>
                <a:spcPct val="120000"/>
              </a:lnSpc>
              <a:buFontTx/>
              <a:buNone/>
            </a:pPr>
            <a:endParaRPr kumimoji="0" lang="en-US" altLang="zh-CN" sz="2400" kern="0" dirty="0">
              <a:latin typeface="黑体" pitchFamily="2" charset="-122"/>
              <a:ea typeface="黑体" pitchFamily="2" charset="-122"/>
            </a:endParaRPr>
          </a:p>
        </p:txBody>
      </p:sp>
    </p:spTree>
    <p:extLst>
      <p:ext uri="{BB962C8B-B14F-4D97-AF65-F5344CB8AC3E}">
        <p14:creationId xmlns:p14="http://schemas.microsoft.com/office/powerpoint/2010/main" val="356365653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sp>
        <p:nvSpPr>
          <p:cNvPr id="3" name="Rectangle 3">
            <a:extLst>
              <a:ext uri="{FF2B5EF4-FFF2-40B4-BE49-F238E27FC236}">
                <a16:creationId xmlns:a16="http://schemas.microsoft.com/office/drawing/2014/main" xmlns="" id="{714AF0CD-C039-48DD-B38C-3801DE39F80F}"/>
              </a:ext>
            </a:extLst>
          </p:cNvPr>
          <p:cNvSpPr txBox="1">
            <a:spLocks noChangeArrowheads="1"/>
          </p:cNvSpPr>
          <p:nvPr/>
        </p:nvSpPr>
        <p:spPr bwMode="auto">
          <a:xfrm>
            <a:off x="323528" y="1124744"/>
            <a:ext cx="8229600" cy="16127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buFontTx/>
              <a:buNone/>
            </a:pPr>
            <a:r>
              <a:rPr kumimoji="0" lang="en-US" altLang="zh-CN" sz="2400" b="1" kern="0" dirty="0">
                <a:latin typeface="微软雅黑" panose="020B0503020204020204" pitchFamily="34" charset="-122"/>
                <a:ea typeface="微软雅黑" panose="020B0503020204020204" pitchFamily="34" charset="-122"/>
              </a:rPr>
              <a:t>21. </a:t>
            </a:r>
            <a:r>
              <a:rPr kumimoji="0" lang="zh-CN" altLang="en-US" sz="2400" b="1" kern="0" dirty="0">
                <a:latin typeface="微软雅黑" panose="020B0503020204020204" pitchFamily="34" charset="-122"/>
                <a:ea typeface="微软雅黑" panose="020B0503020204020204" pitchFamily="34" charset="-122"/>
              </a:rPr>
              <a:t>一个</a:t>
            </a:r>
            <a:r>
              <a:rPr kumimoji="0" lang="en-US" altLang="zh-CN" sz="2400" b="1" kern="0" dirty="0">
                <a:latin typeface="微软雅黑" panose="020B0503020204020204" pitchFamily="34" charset="-122"/>
                <a:ea typeface="微软雅黑" panose="020B0503020204020204" pitchFamily="34" charset="-122"/>
              </a:rPr>
              <a:t>32</a:t>
            </a:r>
            <a:r>
              <a:rPr kumimoji="0" lang="zh-CN" altLang="en-US" sz="2400" b="1" kern="0" dirty="0">
                <a:latin typeface="微软雅黑" panose="020B0503020204020204" pitchFamily="34" charset="-122"/>
                <a:ea typeface="微软雅黑" panose="020B0503020204020204" pitchFamily="34" charset="-122"/>
              </a:rPr>
              <a:t>位地址的计算机使用两级页表，虚地址被分为</a:t>
            </a:r>
            <a:r>
              <a:rPr kumimoji="0" lang="en-US" altLang="zh-CN" sz="2400" b="1" kern="0" dirty="0">
                <a:latin typeface="微软雅黑" panose="020B0503020204020204" pitchFamily="34" charset="-122"/>
                <a:ea typeface="微软雅黑" panose="020B0503020204020204" pitchFamily="34" charset="-122"/>
              </a:rPr>
              <a:t>9</a:t>
            </a:r>
            <a:r>
              <a:rPr kumimoji="0" lang="zh-CN" altLang="en-US" sz="2400" b="1" kern="0" dirty="0">
                <a:latin typeface="微软雅黑" panose="020B0503020204020204" pitchFamily="34" charset="-122"/>
                <a:ea typeface="微软雅黑" panose="020B0503020204020204" pitchFamily="34" charset="-122"/>
              </a:rPr>
              <a:t>位的顶级页表域；</a:t>
            </a:r>
            <a:r>
              <a:rPr kumimoji="0" lang="en-US" altLang="zh-CN" sz="2400" b="1" kern="0" dirty="0">
                <a:latin typeface="微软雅黑" panose="020B0503020204020204" pitchFamily="34" charset="-122"/>
                <a:ea typeface="微软雅黑" panose="020B0503020204020204" pitchFamily="34" charset="-122"/>
              </a:rPr>
              <a:t>11</a:t>
            </a:r>
            <a:r>
              <a:rPr kumimoji="0" lang="zh-CN" altLang="en-US" sz="2400" b="1" kern="0" dirty="0">
                <a:latin typeface="微软雅黑" panose="020B0503020204020204" pitchFamily="34" charset="-122"/>
                <a:ea typeface="微软雅黑" panose="020B0503020204020204" pitchFamily="34" charset="-122"/>
              </a:rPr>
              <a:t>位的二级页表域和偏移，请问，页面长度是多少？在地址空间中，共存在多少页？</a:t>
            </a:r>
          </a:p>
        </p:txBody>
      </p:sp>
      <p:sp>
        <p:nvSpPr>
          <p:cNvPr id="4" name="Rectangle 4">
            <a:extLst>
              <a:ext uri="{FF2B5EF4-FFF2-40B4-BE49-F238E27FC236}">
                <a16:creationId xmlns:a16="http://schemas.microsoft.com/office/drawing/2014/main" xmlns="" id="{D7815C81-F45D-4DAE-92C0-14A72EEF38BA}"/>
              </a:ext>
            </a:extLst>
          </p:cNvPr>
          <p:cNvSpPr txBox="1">
            <a:spLocks noChangeArrowheads="1"/>
          </p:cNvSpPr>
          <p:nvPr/>
        </p:nvSpPr>
        <p:spPr bwMode="auto">
          <a:xfrm>
            <a:off x="323528" y="2420889"/>
            <a:ext cx="8640763"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buFontTx/>
              <a:buNone/>
            </a:pPr>
            <a:r>
              <a:rPr kumimoji="0" lang="en-US" altLang="zh-CN" sz="2000" b="1" kern="0" dirty="0">
                <a:latin typeface="微软雅黑" panose="020B0503020204020204" pitchFamily="34" charset="-122"/>
                <a:ea typeface="微软雅黑" panose="020B0503020204020204" pitchFamily="34" charset="-122"/>
              </a:rPr>
              <a:t>22. </a:t>
            </a:r>
            <a:r>
              <a:rPr kumimoji="0" lang="zh-CN" altLang="en-US" sz="2000" b="1" kern="0" dirty="0">
                <a:latin typeface="微软雅黑" panose="020B0503020204020204" pitchFamily="34" charset="-122"/>
                <a:ea typeface="微软雅黑" panose="020B0503020204020204" pitchFamily="34" charset="-122"/>
              </a:rPr>
              <a:t>一个计算机有</a:t>
            </a:r>
            <a:r>
              <a:rPr kumimoji="0" lang="en-US" altLang="zh-CN" sz="2000" b="1" kern="0" dirty="0">
                <a:latin typeface="微软雅黑" panose="020B0503020204020204" pitchFamily="34" charset="-122"/>
                <a:ea typeface="微软雅黑" panose="020B0503020204020204" pitchFamily="34" charset="-122"/>
              </a:rPr>
              <a:t>4</a:t>
            </a:r>
            <a:r>
              <a:rPr kumimoji="0" lang="zh-CN" altLang="en-US" sz="2000" b="1" kern="0" dirty="0">
                <a:latin typeface="微软雅黑" panose="020B0503020204020204" pitchFamily="34" charset="-122"/>
                <a:ea typeface="微软雅黑" panose="020B0503020204020204" pitchFamily="34" charset="-122"/>
              </a:rPr>
              <a:t>个页帧，装入时间、上次访问时间和每个页面的</a:t>
            </a:r>
            <a:r>
              <a:rPr kumimoji="0" lang="en-US" altLang="zh-CN" sz="2000" b="1" kern="0" dirty="0">
                <a:latin typeface="微软雅黑" panose="020B0503020204020204" pitchFamily="34" charset="-122"/>
                <a:ea typeface="微软雅黑" panose="020B0503020204020204" pitchFamily="34" charset="-122"/>
              </a:rPr>
              <a:t>R</a:t>
            </a:r>
            <a:r>
              <a:rPr kumimoji="0" lang="zh-CN" altLang="en-US" sz="2000" b="1" kern="0" dirty="0">
                <a:latin typeface="微软雅黑" panose="020B0503020204020204" pitchFamily="34" charset="-122"/>
                <a:ea typeface="微软雅黑" panose="020B0503020204020204" pitchFamily="34" charset="-122"/>
              </a:rPr>
              <a:t>位、</a:t>
            </a:r>
            <a:r>
              <a:rPr kumimoji="0" lang="en-US" altLang="zh-CN" sz="2000" b="1" kern="0" dirty="0">
                <a:latin typeface="微软雅黑" panose="020B0503020204020204" pitchFamily="34" charset="-122"/>
                <a:ea typeface="微软雅黑" panose="020B0503020204020204" pitchFamily="34" charset="-122"/>
              </a:rPr>
              <a:t>M</a:t>
            </a:r>
            <a:r>
              <a:rPr kumimoji="0" lang="zh-CN" altLang="en-US" sz="2000" b="1" kern="0" dirty="0">
                <a:latin typeface="微软雅黑" panose="020B0503020204020204" pitchFamily="34" charset="-122"/>
                <a:ea typeface="微软雅黑" panose="020B0503020204020204" pitchFamily="34" charset="-122"/>
              </a:rPr>
              <a:t>位如下所示（时间以时钟滴答为单位）：</a:t>
            </a:r>
          </a:p>
          <a:p>
            <a:pPr eaLnBrk="1" hangingPunct="1">
              <a:lnSpc>
                <a:spcPct val="120000"/>
              </a:lnSpc>
              <a:buFontTx/>
              <a:buNone/>
            </a:pPr>
            <a:r>
              <a:rPr kumimoji="0" lang="zh-CN" altLang="en-US" sz="2000" b="1" kern="0" dirty="0">
                <a:latin typeface="微软雅黑" panose="020B0503020204020204" pitchFamily="34" charset="-122"/>
                <a:ea typeface="微软雅黑" panose="020B0503020204020204" pitchFamily="34" charset="-122"/>
              </a:rPr>
              <a:t>   页面   装入时间   上次访问时间               </a:t>
            </a:r>
            <a:r>
              <a:rPr kumimoji="0" lang="en-US" altLang="zh-CN" sz="2000" b="1" kern="0" dirty="0">
                <a:latin typeface="微软雅黑" panose="020B0503020204020204" pitchFamily="34" charset="-122"/>
                <a:ea typeface="微软雅黑" panose="020B0503020204020204" pitchFamily="34" charset="-122"/>
              </a:rPr>
              <a:t>R  M</a:t>
            </a:r>
          </a:p>
          <a:p>
            <a:pPr eaLnBrk="1" hangingPunct="1">
              <a:lnSpc>
                <a:spcPct val="120000"/>
              </a:lnSpc>
              <a:buFontTx/>
              <a:buNone/>
            </a:pPr>
            <a:r>
              <a:rPr kumimoji="0" lang="en-US" altLang="zh-CN" sz="2000" b="1" kern="0" dirty="0">
                <a:latin typeface="微软雅黑" panose="020B0503020204020204" pitchFamily="34" charset="-122"/>
                <a:ea typeface="微软雅黑" panose="020B0503020204020204" pitchFamily="34" charset="-122"/>
              </a:rPr>
              <a:t>      0        126           280                1   0</a:t>
            </a:r>
          </a:p>
          <a:p>
            <a:pPr eaLnBrk="1" hangingPunct="1">
              <a:lnSpc>
                <a:spcPct val="120000"/>
              </a:lnSpc>
              <a:buFontTx/>
              <a:buNone/>
            </a:pPr>
            <a:r>
              <a:rPr kumimoji="0" lang="en-US" altLang="zh-CN" sz="2000" b="1" kern="0" dirty="0">
                <a:latin typeface="微软雅黑" panose="020B0503020204020204" pitchFamily="34" charset="-122"/>
                <a:ea typeface="微软雅黑" panose="020B0503020204020204" pitchFamily="34" charset="-122"/>
              </a:rPr>
              <a:t>      1        230           265                0   1</a:t>
            </a:r>
          </a:p>
          <a:p>
            <a:pPr eaLnBrk="1" hangingPunct="1">
              <a:lnSpc>
                <a:spcPct val="120000"/>
              </a:lnSpc>
              <a:buFontTx/>
              <a:buNone/>
            </a:pPr>
            <a:r>
              <a:rPr kumimoji="0" lang="en-US" altLang="zh-CN" sz="2000" b="1" kern="0" dirty="0">
                <a:latin typeface="微软雅黑" panose="020B0503020204020204" pitchFamily="34" charset="-122"/>
                <a:ea typeface="微软雅黑" panose="020B0503020204020204" pitchFamily="34" charset="-122"/>
              </a:rPr>
              <a:t>      2        140           270                0   0</a:t>
            </a:r>
          </a:p>
          <a:p>
            <a:pPr eaLnBrk="1" hangingPunct="1">
              <a:lnSpc>
                <a:spcPct val="120000"/>
              </a:lnSpc>
              <a:buFontTx/>
              <a:buNone/>
            </a:pPr>
            <a:r>
              <a:rPr kumimoji="0" lang="en-US" altLang="zh-CN" sz="2000" b="1" kern="0" dirty="0">
                <a:latin typeface="微软雅黑" panose="020B0503020204020204" pitchFamily="34" charset="-122"/>
                <a:ea typeface="微软雅黑" panose="020B0503020204020204" pitchFamily="34" charset="-122"/>
              </a:rPr>
              <a:t>      3        110           285                1   1</a:t>
            </a:r>
          </a:p>
          <a:p>
            <a:pPr eaLnBrk="1" hangingPunct="1">
              <a:lnSpc>
                <a:spcPct val="120000"/>
              </a:lnSpc>
              <a:buFontTx/>
              <a:buNone/>
            </a:pPr>
            <a:r>
              <a:rPr kumimoji="0" lang="en-US" altLang="zh-CN" sz="2000" b="1" kern="0" dirty="0">
                <a:latin typeface="微软雅黑" panose="020B0503020204020204" pitchFamily="34" charset="-122"/>
                <a:ea typeface="微软雅黑" panose="020B0503020204020204" pitchFamily="34" charset="-122"/>
              </a:rPr>
              <a:t>  </a:t>
            </a:r>
            <a:r>
              <a:rPr kumimoji="0" lang="zh-CN" altLang="en-US" sz="2000" b="1" kern="0" dirty="0">
                <a:latin typeface="微软雅黑" panose="020B0503020204020204" pitchFamily="34" charset="-122"/>
                <a:ea typeface="微软雅黑" panose="020B0503020204020204" pitchFamily="34" charset="-122"/>
              </a:rPr>
              <a:t>请问：</a:t>
            </a:r>
          </a:p>
          <a:p>
            <a:pPr eaLnBrk="1" hangingPunct="1">
              <a:lnSpc>
                <a:spcPct val="120000"/>
              </a:lnSpc>
              <a:buFontTx/>
              <a:buNone/>
            </a:pPr>
            <a:r>
              <a:rPr kumimoji="0" lang="zh-CN" altLang="en-US" sz="2000" b="1" kern="0" dirty="0">
                <a:latin typeface="微软雅黑" panose="020B0503020204020204" pitchFamily="34" charset="-122"/>
                <a:ea typeface="微软雅黑" panose="020B0503020204020204" pitchFamily="34" charset="-122"/>
              </a:rPr>
              <a:t>  </a:t>
            </a:r>
            <a:r>
              <a:rPr kumimoji="0" lang="en-US" altLang="zh-CN" sz="2000" b="1" kern="0" dirty="0">
                <a:latin typeface="微软雅黑" panose="020B0503020204020204" pitchFamily="34" charset="-122"/>
                <a:ea typeface="微软雅黑" panose="020B0503020204020204" pitchFamily="34" charset="-122"/>
              </a:rPr>
              <a:t>1</a:t>
            </a:r>
            <a:r>
              <a:rPr kumimoji="0" lang="zh-CN" altLang="en-US" sz="2000" b="1" kern="0" dirty="0">
                <a:latin typeface="微软雅黑" panose="020B0503020204020204" pitchFamily="34" charset="-122"/>
                <a:ea typeface="微软雅黑" panose="020B0503020204020204" pitchFamily="34" charset="-122"/>
              </a:rPr>
              <a:t>）</a:t>
            </a:r>
            <a:r>
              <a:rPr kumimoji="0" lang="en-US" altLang="zh-CN" sz="2000" b="1" kern="0" dirty="0">
                <a:latin typeface="微软雅黑" panose="020B0503020204020204" pitchFamily="34" charset="-122"/>
                <a:ea typeface="微软雅黑" panose="020B0503020204020204" pitchFamily="34" charset="-122"/>
              </a:rPr>
              <a:t>NRU</a:t>
            </a:r>
            <a:r>
              <a:rPr kumimoji="0" lang="zh-CN" altLang="en-US" sz="2000" b="1" kern="0" dirty="0">
                <a:latin typeface="微软雅黑" panose="020B0503020204020204" pitchFamily="34" charset="-122"/>
                <a:ea typeface="微软雅黑" panose="020B0503020204020204" pitchFamily="34" charset="-122"/>
              </a:rPr>
              <a:t>算法将置换哪个页面？</a:t>
            </a:r>
            <a:r>
              <a:rPr kumimoji="0" lang="en-US" altLang="zh-CN" sz="2000" b="1" kern="0" dirty="0">
                <a:latin typeface="微软雅黑" panose="020B0503020204020204" pitchFamily="34" charset="-122"/>
                <a:ea typeface="微软雅黑" panose="020B0503020204020204" pitchFamily="34" charset="-122"/>
              </a:rPr>
              <a:t>2</a:t>
            </a:r>
            <a:r>
              <a:rPr kumimoji="0" lang="zh-CN" altLang="en-US" sz="2000" b="1" kern="0" dirty="0">
                <a:latin typeface="微软雅黑" panose="020B0503020204020204" pitchFamily="34" charset="-122"/>
                <a:ea typeface="微软雅黑" panose="020B0503020204020204" pitchFamily="34" charset="-122"/>
              </a:rPr>
              <a:t>）</a:t>
            </a:r>
            <a:r>
              <a:rPr kumimoji="0" lang="en-US" altLang="zh-CN" sz="2000" b="1" kern="0" dirty="0">
                <a:latin typeface="微软雅黑" panose="020B0503020204020204" pitchFamily="34" charset="-122"/>
                <a:ea typeface="微软雅黑" panose="020B0503020204020204" pitchFamily="34" charset="-122"/>
              </a:rPr>
              <a:t>FIFO</a:t>
            </a:r>
            <a:r>
              <a:rPr kumimoji="0" lang="zh-CN" altLang="en-US" sz="2000" b="1" kern="0" dirty="0">
                <a:latin typeface="微软雅黑" panose="020B0503020204020204" pitchFamily="34" charset="-122"/>
                <a:ea typeface="微软雅黑" panose="020B0503020204020204" pitchFamily="34" charset="-122"/>
              </a:rPr>
              <a:t>算法将置换哪个页面？</a:t>
            </a:r>
          </a:p>
          <a:p>
            <a:pPr eaLnBrk="1" hangingPunct="1">
              <a:lnSpc>
                <a:spcPct val="120000"/>
              </a:lnSpc>
              <a:buFontTx/>
              <a:buNone/>
            </a:pPr>
            <a:r>
              <a:rPr kumimoji="0" lang="zh-CN" altLang="en-US" sz="2000" b="1" kern="0" dirty="0">
                <a:latin typeface="微软雅黑" panose="020B0503020204020204" pitchFamily="34" charset="-122"/>
                <a:ea typeface="微软雅黑" panose="020B0503020204020204" pitchFamily="34" charset="-122"/>
              </a:rPr>
              <a:t>  </a:t>
            </a:r>
            <a:r>
              <a:rPr kumimoji="0" lang="en-US" altLang="zh-CN" sz="2000" b="1" kern="0" dirty="0">
                <a:latin typeface="微软雅黑" panose="020B0503020204020204" pitchFamily="34" charset="-122"/>
                <a:ea typeface="微软雅黑" panose="020B0503020204020204" pitchFamily="34" charset="-122"/>
              </a:rPr>
              <a:t>3</a:t>
            </a:r>
            <a:r>
              <a:rPr kumimoji="0" lang="zh-CN" altLang="en-US" sz="2000" b="1" kern="0" dirty="0">
                <a:latin typeface="微软雅黑" panose="020B0503020204020204" pitchFamily="34" charset="-122"/>
                <a:ea typeface="微软雅黑" panose="020B0503020204020204" pitchFamily="34" charset="-122"/>
              </a:rPr>
              <a:t>）</a:t>
            </a:r>
            <a:r>
              <a:rPr kumimoji="0" lang="en-US" altLang="zh-CN" sz="2000" b="1" kern="0" dirty="0">
                <a:latin typeface="微软雅黑" panose="020B0503020204020204" pitchFamily="34" charset="-122"/>
                <a:ea typeface="微软雅黑" panose="020B0503020204020204" pitchFamily="34" charset="-122"/>
              </a:rPr>
              <a:t>LRU</a:t>
            </a:r>
            <a:r>
              <a:rPr kumimoji="0" lang="zh-CN" altLang="en-US" sz="2000" b="1" kern="0" dirty="0">
                <a:latin typeface="微软雅黑" panose="020B0503020204020204" pitchFamily="34" charset="-122"/>
                <a:ea typeface="微软雅黑" panose="020B0503020204020204" pitchFamily="34" charset="-122"/>
              </a:rPr>
              <a:t>算法将置换哪个页面？</a:t>
            </a:r>
            <a:r>
              <a:rPr kumimoji="0" lang="en-US" altLang="zh-CN" sz="2000" b="1" kern="0" dirty="0">
                <a:latin typeface="微软雅黑" panose="020B0503020204020204" pitchFamily="34" charset="-122"/>
                <a:ea typeface="微软雅黑" panose="020B0503020204020204" pitchFamily="34" charset="-122"/>
              </a:rPr>
              <a:t>4</a:t>
            </a:r>
            <a:r>
              <a:rPr kumimoji="0" lang="zh-CN" altLang="en-US" sz="2000" b="1" kern="0" dirty="0">
                <a:latin typeface="微软雅黑" panose="020B0503020204020204" pitchFamily="34" charset="-122"/>
                <a:ea typeface="微软雅黑" panose="020B0503020204020204" pitchFamily="34" charset="-122"/>
              </a:rPr>
              <a:t>）第二次机会算法将置换哪个页面？</a:t>
            </a:r>
          </a:p>
          <a:p>
            <a:pPr eaLnBrk="1" hangingPunct="1">
              <a:lnSpc>
                <a:spcPct val="120000"/>
              </a:lnSpc>
              <a:buFontTx/>
              <a:buNone/>
            </a:pPr>
            <a:endParaRPr kumimoji="0" lang="en-US" altLang="zh-CN" sz="2000" kern="0" dirty="0">
              <a:latin typeface="黑体" pitchFamily="2" charset="-122"/>
              <a:ea typeface="黑体" pitchFamily="2" charset="-122"/>
            </a:endParaRPr>
          </a:p>
        </p:txBody>
      </p:sp>
    </p:spTree>
    <p:extLst>
      <p:ext uri="{BB962C8B-B14F-4D97-AF65-F5344CB8AC3E}">
        <p14:creationId xmlns:p14="http://schemas.microsoft.com/office/powerpoint/2010/main" val="201942772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pic>
        <p:nvPicPr>
          <p:cNvPr id="3" name="Picture 2">
            <a:extLst>
              <a:ext uri="{FF2B5EF4-FFF2-40B4-BE49-F238E27FC236}">
                <a16:creationId xmlns:a16="http://schemas.microsoft.com/office/drawing/2014/main" xmlns="" id="{7B0B34DC-3309-4F76-A8E6-1983908C4F9B}"/>
              </a:ext>
            </a:extLst>
          </p:cNvPr>
          <p:cNvPicPr>
            <a:picLocks noChangeAspect="1" noChangeArrowheads="1"/>
          </p:cNvPicPr>
          <p:nvPr/>
        </p:nvPicPr>
        <p:blipFill>
          <a:blip r:embed="rId2" cstate="print"/>
          <a:srcRect l="15820" t="22705" r="15039" b="26025"/>
          <a:stretch>
            <a:fillRect/>
          </a:stretch>
        </p:blipFill>
        <p:spPr bwMode="auto">
          <a:xfrm>
            <a:off x="19050" y="785813"/>
            <a:ext cx="9124950" cy="5429250"/>
          </a:xfrm>
          <a:prstGeom prst="rect">
            <a:avLst/>
          </a:prstGeom>
          <a:noFill/>
          <a:ln w="9525">
            <a:noFill/>
            <a:miter lim="800000"/>
            <a:headEnd/>
            <a:tailEnd/>
          </a:ln>
        </p:spPr>
      </p:pic>
    </p:spTree>
    <p:extLst>
      <p:ext uri="{BB962C8B-B14F-4D97-AF65-F5344CB8AC3E}">
        <p14:creationId xmlns:p14="http://schemas.microsoft.com/office/powerpoint/2010/main" val="98974097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测验</a:t>
            </a:r>
          </a:p>
        </p:txBody>
      </p:sp>
      <p:pic>
        <p:nvPicPr>
          <p:cNvPr id="3" name="Picture 2">
            <a:extLst>
              <a:ext uri="{FF2B5EF4-FFF2-40B4-BE49-F238E27FC236}">
                <a16:creationId xmlns:a16="http://schemas.microsoft.com/office/drawing/2014/main" xmlns="" id="{23E1FE56-A73B-4C60-BEC2-1CAE7BA62986}"/>
              </a:ext>
            </a:extLst>
          </p:cNvPr>
          <p:cNvPicPr>
            <a:picLocks noChangeAspect="1" noChangeArrowheads="1"/>
          </p:cNvPicPr>
          <p:nvPr/>
        </p:nvPicPr>
        <p:blipFill>
          <a:blip r:embed="rId2" cstate="print"/>
          <a:srcRect l="16406" t="24170" r="12695" b="29688"/>
          <a:stretch>
            <a:fillRect/>
          </a:stretch>
        </p:blipFill>
        <p:spPr bwMode="auto">
          <a:xfrm>
            <a:off x="250031" y="1340768"/>
            <a:ext cx="8643938" cy="4500563"/>
          </a:xfrm>
          <a:prstGeom prst="rect">
            <a:avLst/>
          </a:prstGeom>
          <a:noFill/>
          <a:ln w="9525">
            <a:noFill/>
            <a:miter lim="800000"/>
            <a:headEnd/>
            <a:tailEnd/>
          </a:ln>
        </p:spPr>
      </p:pic>
    </p:spTree>
    <p:extLst>
      <p:ext uri="{BB962C8B-B14F-4D97-AF65-F5344CB8AC3E}">
        <p14:creationId xmlns:p14="http://schemas.microsoft.com/office/powerpoint/2010/main" val="141874125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4" name="Rectangle 2">
            <a:extLst>
              <a:ext uri="{FF2B5EF4-FFF2-40B4-BE49-F238E27FC236}">
                <a16:creationId xmlns:a16="http://schemas.microsoft.com/office/drawing/2014/main" xmlns="" id="{01E3C820-E9BB-4574-8609-6111C847E578}"/>
              </a:ext>
            </a:extLst>
          </p:cNvPr>
          <p:cNvSpPr txBox="1">
            <a:spLocks noChangeArrowheads="1"/>
          </p:cNvSpPr>
          <p:nvPr/>
        </p:nvSpPr>
        <p:spPr bwMode="auto">
          <a:xfrm>
            <a:off x="468312" y="643681"/>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zh-CN" altLang="en-US" sz="3200" kern="0">
                <a:latin typeface="黑体" pitchFamily="2" charset="-122"/>
                <a:ea typeface="黑体" pitchFamily="2" charset="-122"/>
              </a:rPr>
              <a:t>段页式结合：</a:t>
            </a:r>
            <a:r>
              <a:rPr kumimoji="0" lang="en-US" altLang="zh-CN" sz="3200" kern="0">
                <a:latin typeface="黑体" pitchFamily="2" charset="-122"/>
                <a:ea typeface="黑体" pitchFamily="2" charset="-122"/>
              </a:rPr>
              <a:t>Multics</a:t>
            </a:r>
            <a:r>
              <a:rPr kumimoji="0" lang="zh-CN" altLang="en-US" sz="3200" kern="0">
                <a:latin typeface="黑体" pitchFamily="2" charset="-122"/>
                <a:ea typeface="黑体" pitchFamily="2" charset="-122"/>
              </a:rPr>
              <a:t>系统</a:t>
            </a:r>
          </a:p>
        </p:txBody>
      </p:sp>
      <p:sp>
        <p:nvSpPr>
          <p:cNvPr id="5" name="Rectangle 3">
            <a:extLst>
              <a:ext uri="{FF2B5EF4-FFF2-40B4-BE49-F238E27FC236}">
                <a16:creationId xmlns:a16="http://schemas.microsoft.com/office/drawing/2014/main" xmlns="" id="{3C5CBAFF-6C47-4D1A-81A3-242076D9C01E}"/>
              </a:ext>
            </a:extLst>
          </p:cNvPr>
          <p:cNvSpPr txBox="1">
            <a:spLocks noChangeArrowheads="1"/>
          </p:cNvSpPr>
          <p:nvPr/>
        </p:nvSpPr>
        <p:spPr bwMode="auto">
          <a:xfrm>
            <a:off x="179387" y="1912094"/>
            <a:ext cx="8785225"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a:ln>
                  <a:noFill/>
                </a:ln>
                <a:solidFill>
                  <a:srgbClr val="000000"/>
                </a:solidFill>
                <a:effectLst/>
                <a:uLnTx/>
                <a:uFillTx/>
                <a:latin typeface="Arial"/>
                <a:ea typeface="宋体" pitchFamily="2" charset="-122"/>
                <a:cs typeface="+mn-cs"/>
              </a:rPr>
              <a:t>段页式结合的实现思想</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a:ln>
                  <a:noFill/>
                </a:ln>
                <a:effectLst/>
                <a:uLnTx/>
                <a:uFillTx/>
                <a:latin typeface="Arial"/>
                <a:ea typeface="宋体" pitchFamily="2" charset="-122"/>
              </a:rPr>
              <a:t>一个逻辑段可能很大，难以全部放在内存中，如果在段中进一步分页，则可以解决这一问题</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a:ln>
                  <a:noFill/>
                </a:ln>
                <a:effectLst/>
                <a:uLnTx/>
                <a:uFillTx/>
                <a:latin typeface="Arial"/>
                <a:ea typeface="宋体" pitchFamily="2" charset="-122"/>
              </a:rPr>
              <a:t>寻址采用“段表＋页表＋页面”的方式</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400" b="1" i="0" u="none" strike="noStrike" kern="0" cap="none" spc="0" normalizeH="0" baseline="0" noProof="0" dirty="0">
                <a:ln>
                  <a:noFill/>
                </a:ln>
                <a:effectLst/>
                <a:uLnTx/>
                <a:uFillTx/>
                <a:latin typeface="Arial"/>
                <a:ea typeface="宋体" pitchFamily="2" charset="-122"/>
              </a:rPr>
              <a:t>TLB</a:t>
            </a:r>
            <a:r>
              <a:rPr kumimoji="0" lang="zh-CN" altLang="en-US" sz="2400" b="1" i="0" u="none" strike="noStrike" kern="0" cap="none" spc="0" normalizeH="0" baseline="0" noProof="0" dirty="0">
                <a:ln>
                  <a:noFill/>
                </a:ln>
                <a:effectLst/>
                <a:uLnTx/>
                <a:uFillTx/>
                <a:latin typeface="Arial"/>
                <a:ea typeface="宋体" pitchFamily="2" charset="-122"/>
              </a:rPr>
              <a:t>（</a:t>
            </a:r>
            <a:r>
              <a:rPr kumimoji="0" lang="en-US" altLang="zh-CN" sz="2400" b="1" i="0" u="none" strike="noStrike" kern="0" cap="none" spc="0" normalizeH="0" baseline="0" noProof="0" dirty="0">
                <a:ln>
                  <a:noFill/>
                </a:ln>
                <a:effectLst/>
                <a:uLnTx/>
                <a:uFillTx/>
                <a:latin typeface="Arial"/>
                <a:ea typeface="宋体" pitchFamily="2" charset="-122"/>
              </a:rPr>
              <a:t>16</a:t>
            </a:r>
            <a:r>
              <a:rPr kumimoji="0" lang="zh-CN" altLang="en-US" sz="2400" b="1" i="0" u="none" strike="noStrike" kern="0" cap="none" spc="0" normalizeH="0" baseline="0" noProof="0" dirty="0">
                <a:ln>
                  <a:noFill/>
                </a:ln>
                <a:effectLst/>
                <a:uLnTx/>
                <a:uFillTx/>
                <a:latin typeface="Arial"/>
                <a:ea typeface="宋体" pitchFamily="2" charset="-122"/>
              </a:rPr>
              <a:t>项）中保存的是页表项信息，支持硬件高速缓存</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a:ln>
                  <a:noFill/>
                </a:ln>
                <a:effectLst/>
                <a:uLnTx/>
                <a:uFillTx/>
                <a:latin typeface="Arial"/>
                <a:ea typeface="宋体" pitchFamily="2" charset="-122"/>
              </a:rPr>
              <a:t>地址结构“段地址（</a:t>
            </a:r>
            <a:r>
              <a:rPr kumimoji="0" lang="en-US" altLang="zh-CN" sz="2400" b="1" i="0" u="none" strike="noStrike" kern="0" cap="none" spc="0" normalizeH="0" baseline="0" noProof="0" dirty="0">
                <a:ln>
                  <a:noFill/>
                </a:ln>
                <a:effectLst/>
                <a:uLnTx/>
                <a:uFillTx/>
                <a:latin typeface="Arial"/>
                <a:ea typeface="宋体" pitchFamily="2" charset="-122"/>
              </a:rPr>
              <a:t>18</a:t>
            </a:r>
            <a:r>
              <a:rPr kumimoji="0" lang="zh-CN" altLang="en-US" sz="2400" b="1" i="0" u="none" strike="noStrike" kern="0" cap="none" spc="0" normalizeH="0" baseline="0" noProof="0" dirty="0">
                <a:ln>
                  <a:noFill/>
                </a:ln>
                <a:effectLst/>
                <a:uLnTx/>
                <a:uFillTx/>
                <a:latin typeface="Arial"/>
                <a:ea typeface="宋体" pitchFamily="2" charset="-122"/>
              </a:rPr>
              <a:t>位）＋页地址（</a:t>
            </a:r>
            <a:r>
              <a:rPr kumimoji="0" lang="en-US" altLang="zh-CN" sz="2400" b="1" i="0" u="none" strike="noStrike" kern="0" cap="none" spc="0" normalizeH="0" baseline="0" noProof="0" dirty="0">
                <a:ln>
                  <a:noFill/>
                </a:ln>
                <a:effectLst/>
                <a:uLnTx/>
                <a:uFillTx/>
                <a:latin typeface="Arial"/>
                <a:ea typeface="宋体" pitchFamily="2" charset="-122"/>
              </a:rPr>
              <a:t>18</a:t>
            </a:r>
            <a:r>
              <a:rPr kumimoji="0" lang="zh-CN" altLang="en-US" sz="2400" b="1" i="0" u="none" strike="noStrike" kern="0" cap="none" spc="0" normalizeH="0" baseline="0" noProof="0" dirty="0">
                <a:ln>
                  <a:noFill/>
                </a:ln>
                <a:effectLst/>
                <a:uLnTx/>
                <a:uFillTx/>
                <a:latin typeface="Arial"/>
                <a:ea typeface="宋体" pitchFamily="2" charset="-122"/>
              </a:rPr>
              <a:t>位）＋页内偏移（</a:t>
            </a:r>
            <a:r>
              <a:rPr kumimoji="0" lang="en-US" altLang="zh-CN" sz="2400" b="1" i="0" u="none" strike="noStrike" kern="0" cap="none" spc="0" normalizeH="0" baseline="0" noProof="0" dirty="0">
                <a:ln>
                  <a:noFill/>
                </a:ln>
                <a:effectLst/>
                <a:uLnTx/>
                <a:uFillTx/>
                <a:latin typeface="Arial"/>
                <a:ea typeface="宋体" pitchFamily="2" charset="-122"/>
              </a:rPr>
              <a:t>10</a:t>
            </a:r>
            <a:r>
              <a:rPr kumimoji="0" lang="zh-CN" altLang="en-US" sz="2400" b="1" i="0" u="none" strike="noStrike" kern="0" cap="none" spc="0" normalizeH="0" baseline="0" noProof="0" dirty="0">
                <a:ln>
                  <a:noFill/>
                </a:ln>
                <a:effectLst/>
                <a:uLnTx/>
                <a:uFillTx/>
                <a:latin typeface="Arial"/>
                <a:ea typeface="宋体" pitchFamily="2" charset="-122"/>
              </a:rPr>
              <a:t>位）”，地址总线宽度为</a:t>
            </a:r>
            <a:r>
              <a:rPr kumimoji="0" lang="en-US" altLang="zh-CN" sz="2400" b="1" i="0" u="none" strike="noStrike" kern="0" cap="none" spc="0" normalizeH="0" baseline="0" noProof="0" dirty="0">
                <a:ln>
                  <a:noFill/>
                </a:ln>
                <a:effectLst/>
                <a:uLnTx/>
                <a:uFillTx/>
                <a:latin typeface="Arial"/>
                <a:ea typeface="宋体" pitchFamily="2" charset="-122"/>
              </a:rPr>
              <a:t>24</a:t>
            </a:r>
            <a:r>
              <a:rPr kumimoji="0" lang="zh-CN" altLang="en-US" sz="2400" b="1" i="0" u="none" strike="noStrike" kern="0" cap="none" spc="0" normalizeH="0" baseline="0" noProof="0" dirty="0">
                <a:ln>
                  <a:noFill/>
                </a:ln>
                <a:effectLst/>
                <a:uLnTx/>
                <a:uFillTx/>
                <a:latin typeface="Arial"/>
                <a:ea typeface="宋体" pitchFamily="2" charset="-122"/>
              </a:rPr>
              <a:t>位</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pitchFamily="2" charset="-122"/>
                <a:cs typeface="+mn-cs"/>
              </a:rPr>
              <a:t>段页式结合的实现过程</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a:ln>
                  <a:noFill/>
                </a:ln>
                <a:effectLst/>
                <a:uLnTx/>
                <a:uFillTx/>
                <a:latin typeface="Arial"/>
                <a:ea typeface="宋体" pitchFamily="2" charset="-122"/>
              </a:rPr>
              <a:t>操作系统查询段表，确定是否需要进行缺段处理</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a:ln>
                  <a:noFill/>
                </a:ln>
                <a:effectLst/>
                <a:uLnTx/>
                <a:uFillTx/>
                <a:latin typeface="Arial"/>
                <a:ea typeface="宋体" pitchFamily="2" charset="-122"/>
              </a:rPr>
              <a:t>如果段存在于内存中，则进一步查询页表，进行缺页处理</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a:ln>
                  <a:noFill/>
                </a:ln>
                <a:effectLst/>
                <a:uLnTx/>
                <a:uFillTx/>
                <a:latin typeface="Arial"/>
                <a:ea typeface="宋体" pitchFamily="2" charset="-122"/>
              </a:rPr>
              <a:t>最终将页面置换到内存中，供进程使用</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2400" b="1" i="0" u="none" strike="noStrike" kern="0" cap="none" spc="0" normalizeH="0" baseline="0" noProof="0" dirty="0">
              <a:ln>
                <a:noFill/>
              </a:ln>
              <a:solidFill>
                <a:srgbClr val="000000"/>
              </a:solidFill>
              <a:effectLst/>
              <a:uLnTx/>
              <a:uFillTx/>
              <a:latin typeface="宋体" pitchFamily="2" charset="-122"/>
              <a:ea typeface="宋体" pitchFamily="2"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altLang="zh-CN" sz="2400" b="1" i="0" u="none" strike="noStrike" kern="0" cap="none" spc="0" normalizeH="0" baseline="0" noProof="0" dirty="0">
              <a:ln>
                <a:noFill/>
              </a:ln>
              <a:solidFill>
                <a:srgbClr val="9C4E00"/>
              </a:solidFill>
              <a:effectLst/>
              <a:uLnTx/>
              <a:uFillTx/>
              <a:latin typeface="Arial"/>
              <a:ea typeface="宋体" pitchFamily="2" charset="-122"/>
            </a:endParaRPr>
          </a:p>
        </p:txBody>
      </p:sp>
    </p:spTree>
    <p:extLst>
      <p:ext uri="{BB962C8B-B14F-4D97-AF65-F5344CB8AC3E}">
        <p14:creationId xmlns:p14="http://schemas.microsoft.com/office/powerpoint/2010/main" val="189008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additive="base">
                                        <p:cTn id="3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 calcmode="lin" valueType="num">
                                      <p:cBhvr additive="base">
                                        <p:cTn id="42"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8F87A5CD-CBE2-47C6-8CE7-DF8F0B932D66}"/>
              </a:ext>
            </a:extLst>
          </p:cNvPr>
          <p:cNvSpPr txBox="1">
            <a:spLocks noChangeArrowheads="1"/>
          </p:cNvSpPr>
          <p:nvPr/>
        </p:nvSpPr>
        <p:spPr bwMode="auto">
          <a:xfrm>
            <a:off x="457200" y="43137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zh-CN" altLang="en-US" sz="3200" kern="0">
                <a:latin typeface="黑体" pitchFamily="2" charset="-122"/>
                <a:ea typeface="黑体" pitchFamily="2" charset="-122"/>
              </a:rPr>
              <a:t>段页式结合：</a:t>
            </a:r>
            <a:r>
              <a:rPr kumimoji="0" lang="en-US" altLang="zh-CN" sz="3200" kern="0">
                <a:latin typeface="黑体" pitchFamily="2" charset="-122"/>
                <a:ea typeface="黑体" pitchFamily="2" charset="-122"/>
              </a:rPr>
              <a:t>Intel Pentium</a:t>
            </a:r>
          </a:p>
        </p:txBody>
      </p:sp>
      <p:sp>
        <p:nvSpPr>
          <p:cNvPr id="4" name="Rectangle 3">
            <a:extLst>
              <a:ext uri="{FF2B5EF4-FFF2-40B4-BE49-F238E27FC236}">
                <a16:creationId xmlns:a16="http://schemas.microsoft.com/office/drawing/2014/main" xmlns="" id="{028FC473-9281-4382-8E17-BD3CFBFE09A1}"/>
              </a:ext>
            </a:extLst>
          </p:cNvPr>
          <p:cNvSpPr txBox="1">
            <a:spLocks noChangeArrowheads="1"/>
          </p:cNvSpPr>
          <p:nvPr/>
        </p:nvSpPr>
        <p:spPr bwMode="auto">
          <a:xfrm>
            <a:off x="457200" y="1772816"/>
            <a:ext cx="8229600" cy="1322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0" i="0" u="none" strike="noStrike" kern="0" cap="none" spc="0" normalizeH="0" baseline="0" noProof="0" dirty="0">
                <a:ln>
                  <a:noFill/>
                </a:ln>
                <a:solidFill>
                  <a:srgbClr val="000000"/>
                </a:solidFill>
                <a:effectLst/>
                <a:uLnTx/>
                <a:uFillTx/>
                <a:latin typeface="Arial"/>
                <a:ea typeface="宋体" pitchFamily="2" charset="-122"/>
                <a:cs typeface="+mn-cs"/>
              </a:rPr>
              <a:t>Intel Pentium</a:t>
            </a: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的段页式特色</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使用</a:t>
            </a:r>
            <a:r>
              <a:rPr kumimoji="0" lang="en-US" altLang="zh-CN" sz="1800" b="1" i="0" u="none" strike="noStrike" kern="0" cap="none" spc="0" normalizeH="0" baseline="0" noProof="0" dirty="0">
                <a:ln>
                  <a:noFill/>
                </a:ln>
                <a:effectLst/>
                <a:uLnTx/>
                <a:uFillTx/>
                <a:latin typeface="Arial"/>
                <a:ea typeface="宋体" pitchFamily="2" charset="-122"/>
              </a:rPr>
              <a:t>32</a:t>
            </a:r>
            <a:r>
              <a:rPr kumimoji="0" lang="zh-CN" altLang="en-US" sz="1800" b="1" i="0" u="none" strike="noStrike" kern="0" cap="none" spc="0" normalizeH="0" baseline="0" noProof="0" dirty="0">
                <a:ln>
                  <a:noFill/>
                </a:ln>
                <a:effectLst/>
                <a:uLnTx/>
                <a:uFillTx/>
                <a:latin typeface="Arial"/>
                <a:ea typeface="宋体" pitchFamily="2" charset="-122"/>
              </a:rPr>
              <a:t>位地址空间实现纯段式、纯页式、段页式三种管理方式</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核心管理数据结构：</a:t>
            </a:r>
            <a:r>
              <a:rPr kumimoji="0" lang="en-US" altLang="zh-CN" sz="1800" b="1" i="0" u="none" strike="noStrike" kern="0" cap="none" spc="0" normalizeH="0" baseline="0" noProof="0" dirty="0">
                <a:ln>
                  <a:noFill/>
                </a:ln>
                <a:effectLst/>
                <a:uLnTx/>
                <a:uFillTx/>
                <a:latin typeface="Arial"/>
                <a:ea typeface="宋体" pitchFamily="2" charset="-122"/>
              </a:rPr>
              <a:t>LDT</a:t>
            </a:r>
            <a:r>
              <a:rPr kumimoji="0" lang="zh-CN" altLang="en-US" sz="1800" b="1" i="0" u="none" strike="noStrike" kern="0" cap="none" spc="0" normalizeH="0" baseline="0" noProof="0" dirty="0">
                <a:ln>
                  <a:noFill/>
                </a:ln>
                <a:effectLst/>
                <a:uLnTx/>
                <a:uFillTx/>
                <a:latin typeface="Arial"/>
                <a:ea typeface="宋体" pitchFamily="2" charset="-122"/>
              </a:rPr>
              <a:t>（每个用户程序有一个）和</a:t>
            </a:r>
            <a:r>
              <a:rPr kumimoji="0" lang="en-US" altLang="zh-CN" sz="1800" b="1" i="0" u="none" strike="noStrike" kern="0" cap="none" spc="0" normalizeH="0" baseline="0" noProof="0" dirty="0">
                <a:ln>
                  <a:noFill/>
                </a:ln>
                <a:effectLst/>
                <a:uLnTx/>
                <a:uFillTx/>
                <a:latin typeface="Arial"/>
                <a:ea typeface="宋体" pitchFamily="2" charset="-122"/>
              </a:rPr>
              <a:t>GDT</a:t>
            </a:r>
            <a:r>
              <a:rPr kumimoji="0" lang="zh-CN" altLang="en-US" sz="1800" b="1" i="0" u="none" strike="noStrike" kern="0" cap="none" spc="0" normalizeH="0" baseline="0" noProof="0" dirty="0">
                <a:ln>
                  <a:noFill/>
                </a:ln>
                <a:effectLst/>
                <a:uLnTx/>
                <a:uFillTx/>
                <a:latin typeface="Arial"/>
                <a:ea typeface="宋体" pitchFamily="2" charset="-122"/>
              </a:rPr>
              <a:t>（全局共享一个）</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寻址方式：“段选择符</a:t>
            </a:r>
            <a:r>
              <a:rPr kumimoji="0" lang="en-US" altLang="zh-CN" sz="1800" b="1" i="0" u="none" strike="noStrike" kern="0" cap="none" spc="0" normalizeH="0" baseline="0" noProof="0" dirty="0">
                <a:ln>
                  <a:noFill/>
                </a:ln>
                <a:effectLst/>
                <a:uLnTx/>
                <a:uFillTx/>
                <a:latin typeface="Arial"/>
                <a:ea typeface="宋体" pitchFamily="2" charset="-122"/>
              </a:rPr>
              <a:t>——</a:t>
            </a:r>
            <a:r>
              <a:rPr kumimoji="0" lang="zh-CN" altLang="en-US" sz="1800" b="1" i="0" u="none" strike="noStrike" kern="0" cap="none" spc="0" normalizeH="0" baseline="0" noProof="0" dirty="0">
                <a:ln>
                  <a:noFill/>
                </a:ln>
                <a:effectLst/>
                <a:uLnTx/>
                <a:uFillTx/>
                <a:latin typeface="Arial"/>
                <a:ea typeface="宋体" pitchFamily="2" charset="-122"/>
              </a:rPr>
              <a:t>段寄存器</a:t>
            </a:r>
            <a:r>
              <a:rPr kumimoji="0" lang="en-US" altLang="zh-CN" sz="1800" b="1" i="0" u="none" strike="noStrike" kern="0" cap="none" spc="0" normalizeH="0" baseline="0" noProof="0" dirty="0">
                <a:ln>
                  <a:noFill/>
                </a:ln>
                <a:effectLst/>
                <a:uLnTx/>
                <a:uFillTx/>
                <a:latin typeface="Arial"/>
                <a:ea typeface="宋体" pitchFamily="2" charset="-122"/>
              </a:rPr>
              <a:t>——</a:t>
            </a:r>
            <a:r>
              <a:rPr kumimoji="0" lang="zh-CN" altLang="en-US" sz="1800" b="1" i="0" u="none" strike="noStrike" kern="0" cap="none" spc="0" normalizeH="0" baseline="0" noProof="0" dirty="0">
                <a:ln>
                  <a:noFill/>
                </a:ln>
                <a:effectLst/>
                <a:uLnTx/>
                <a:uFillTx/>
                <a:latin typeface="Arial"/>
                <a:ea typeface="宋体" pitchFamily="2" charset="-122"/>
              </a:rPr>
              <a:t>段描述符</a:t>
            </a:r>
            <a:r>
              <a:rPr kumimoji="0" lang="en-US" altLang="zh-CN" sz="1800" b="1" i="0" u="none" strike="noStrike" kern="0" cap="none" spc="0" normalizeH="0" baseline="0" noProof="0" dirty="0">
                <a:ln>
                  <a:noFill/>
                </a:ln>
                <a:effectLst/>
                <a:uLnTx/>
                <a:uFillTx/>
                <a:latin typeface="Arial"/>
                <a:ea typeface="宋体" pitchFamily="2" charset="-122"/>
              </a:rPr>
              <a:t>——</a:t>
            </a:r>
            <a:r>
              <a:rPr kumimoji="0" lang="zh-CN" altLang="en-US" sz="1800" b="1" i="0" u="none" strike="noStrike" kern="0" cap="none" spc="0" normalizeH="0" baseline="0" noProof="0" dirty="0">
                <a:ln>
                  <a:noFill/>
                </a:ln>
                <a:effectLst/>
                <a:uLnTx/>
                <a:uFillTx/>
                <a:latin typeface="Arial"/>
                <a:ea typeface="宋体" pitchFamily="2" charset="-122"/>
              </a:rPr>
              <a:t>经映射获得物理地址”</a:t>
            </a:r>
          </a:p>
        </p:txBody>
      </p:sp>
      <p:pic>
        <p:nvPicPr>
          <p:cNvPr id="5" name="Picture 5" descr="Intel的段选择与描述符">
            <a:extLst>
              <a:ext uri="{FF2B5EF4-FFF2-40B4-BE49-F238E27FC236}">
                <a16:creationId xmlns:a16="http://schemas.microsoft.com/office/drawing/2014/main" xmlns="" id="{76E7F4C0-6C16-4CFF-ABD8-3B8F4D7D8956}"/>
              </a:ext>
            </a:extLst>
          </p:cNvPr>
          <p:cNvPicPr>
            <a:picLocks noChangeAspect="1" noChangeArrowheads="1"/>
          </p:cNvPicPr>
          <p:nvPr/>
        </p:nvPicPr>
        <p:blipFill>
          <a:blip r:embed="rId2" cstate="print"/>
          <a:srcRect/>
          <a:stretch>
            <a:fillRect/>
          </a:stretch>
        </p:blipFill>
        <p:spPr bwMode="auto">
          <a:xfrm>
            <a:off x="1907704" y="3625392"/>
            <a:ext cx="5482108" cy="3199365"/>
          </a:xfrm>
          <a:prstGeom prst="rect">
            <a:avLst/>
          </a:prstGeom>
          <a:noFill/>
          <a:ln w="9525">
            <a:noFill/>
            <a:miter lim="800000"/>
            <a:headEnd/>
            <a:tailEnd/>
          </a:ln>
        </p:spPr>
      </p:pic>
    </p:spTree>
    <p:extLst>
      <p:ext uri="{BB962C8B-B14F-4D97-AF65-F5344CB8AC3E}">
        <p14:creationId xmlns:p14="http://schemas.microsoft.com/office/powerpoint/2010/main" val="395555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9"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85E976A1-7C25-4809-9DD2-A3A942B110AC}"/>
              </a:ext>
            </a:extLst>
          </p:cNvPr>
          <p:cNvSpPr txBox="1">
            <a:spLocks noChangeArrowheads="1"/>
          </p:cNvSpPr>
          <p:nvPr/>
        </p:nvSpPr>
        <p:spPr bwMode="auto">
          <a:xfrm>
            <a:off x="457200" y="62984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Intel Pentium</a:t>
            </a:r>
            <a:r>
              <a:rPr kumimoji="0" lang="zh-CN" altLang="en-US" sz="3200" kern="0">
                <a:latin typeface="黑体" pitchFamily="2" charset="-122"/>
                <a:ea typeface="黑体" pitchFamily="2" charset="-122"/>
              </a:rPr>
              <a:t>的寻址方式</a:t>
            </a:r>
          </a:p>
        </p:txBody>
      </p:sp>
      <p:sp>
        <p:nvSpPr>
          <p:cNvPr id="4" name="Rectangle 3">
            <a:extLst>
              <a:ext uri="{FF2B5EF4-FFF2-40B4-BE49-F238E27FC236}">
                <a16:creationId xmlns:a16="http://schemas.microsoft.com/office/drawing/2014/main" xmlns="" id="{2A5D8450-B728-4628-9712-60AB58D4D693}"/>
              </a:ext>
            </a:extLst>
          </p:cNvPr>
          <p:cNvSpPr txBox="1">
            <a:spLocks noChangeArrowheads="1"/>
          </p:cNvSpPr>
          <p:nvPr/>
        </p:nvSpPr>
        <p:spPr bwMode="auto">
          <a:xfrm>
            <a:off x="457200" y="1898255"/>
            <a:ext cx="8229600" cy="1279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2000" b="0" i="0" u="none" strike="noStrike" kern="0" cap="none" spc="0" normalizeH="0" baseline="0" noProof="0" dirty="0">
                <a:ln>
                  <a:noFill/>
                </a:ln>
                <a:solidFill>
                  <a:srgbClr val="000000"/>
                </a:solidFill>
                <a:effectLst/>
                <a:uLnTx/>
                <a:uFillTx/>
                <a:latin typeface="Arial"/>
                <a:ea typeface="宋体" pitchFamily="2" charset="-122"/>
                <a:cs typeface="+mn-cs"/>
              </a:rPr>
              <a:t>Intel Pentium</a:t>
            </a: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的存储管理方式</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0" i="0" u="none" strike="noStrike" kern="0" cap="none" spc="0" normalizeH="0" baseline="0" noProof="0" dirty="0">
                <a:ln>
                  <a:noFill/>
                </a:ln>
                <a:effectLst/>
                <a:uLnTx/>
                <a:uFillTx/>
                <a:latin typeface="Arial"/>
                <a:ea typeface="宋体" pitchFamily="2" charset="-122"/>
              </a:rPr>
              <a:t>纯分段式：“段描述符”中“</a:t>
            </a:r>
            <a:r>
              <a:rPr kumimoji="0" lang="en-US" altLang="zh-CN" sz="1800" b="0" i="0" u="none" strike="noStrike" kern="0" cap="none" spc="0" normalizeH="0" baseline="0" noProof="0" dirty="0">
                <a:ln>
                  <a:noFill/>
                </a:ln>
                <a:effectLst/>
                <a:uLnTx/>
                <a:uFillTx/>
                <a:latin typeface="Arial"/>
                <a:ea typeface="宋体" pitchFamily="2" charset="-122"/>
              </a:rPr>
              <a:t>G”</a:t>
            </a:r>
            <a:r>
              <a:rPr kumimoji="0" lang="zh-CN" altLang="en-US" sz="1800" b="0" i="0" u="none" strike="noStrike" kern="0" cap="none" spc="0" normalizeH="0" baseline="0" noProof="0" dirty="0">
                <a:ln>
                  <a:noFill/>
                </a:ln>
                <a:effectLst/>
                <a:uLnTx/>
                <a:uFillTx/>
                <a:latin typeface="Arial"/>
                <a:ea typeface="宋体" pitchFamily="2" charset="-122"/>
              </a:rPr>
              <a:t>位为</a:t>
            </a:r>
            <a:r>
              <a:rPr kumimoji="0" lang="en-US" altLang="zh-CN" sz="1800" b="0" i="0" u="none" strike="noStrike" kern="0" cap="none" spc="0" normalizeH="0" baseline="0" noProof="0" dirty="0">
                <a:ln>
                  <a:noFill/>
                </a:ln>
                <a:effectLst/>
                <a:uLnTx/>
                <a:uFillTx/>
                <a:latin typeface="Arial"/>
                <a:ea typeface="宋体" pitchFamily="2" charset="-122"/>
              </a:rPr>
              <a:t>0</a:t>
            </a:r>
            <a:r>
              <a:rPr kumimoji="0" lang="zh-CN" altLang="en-US" sz="1800" b="0" i="0" u="none" strike="noStrike" kern="0" cap="none" spc="0" normalizeH="0" baseline="0" noProof="0" dirty="0">
                <a:ln>
                  <a:noFill/>
                </a:ln>
                <a:effectLst/>
                <a:uLnTx/>
                <a:uFillTx/>
                <a:latin typeface="Arial"/>
                <a:ea typeface="宋体" pitchFamily="2" charset="-122"/>
              </a:rPr>
              <a:t>，则用</a:t>
            </a:r>
            <a:r>
              <a:rPr kumimoji="0" lang="en-US" altLang="zh-CN" sz="1800" b="0" i="0" u="none" strike="noStrike" kern="0" cap="none" spc="0" normalizeH="0" baseline="0" noProof="0" dirty="0">
                <a:ln>
                  <a:noFill/>
                </a:ln>
                <a:effectLst/>
                <a:uLnTx/>
                <a:uFillTx/>
                <a:latin typeface="Arial"/>
                <a:ea typeface="宋体" pitchFamily="2" charset="-122"/>
              </a:rPr>
              <a:t>20</a:t>
            </a:r>
            <a:r>
              <a:rPr kumimoji="0" lang="zh-CN" altLang="en-US" sz="1800" b="0" i="0" u="none" strike="noStrike" kern="0" cap="none" spc="0" normalizeH="0" baseline="0" noProof="0" dirty="0">
                <a:ln>
                  <a:noFill/>
                </a:ln>
                <a:effectLst/>
                <a:uLnTx/>
                <a:uFillTx/>
                <a:latin typeface="Arial"/>
                <a:ea typeface="宋体" pitchFamily="2" charset="-122"/>
              </a:rPr>
              <a:t>位描述段长度，最大</a:t>
            </a:r>
            <a:r>
              <a:rPr kumimoji="0" lang="en-US" altLang="zh-CN" sz="1800" b="0" i="0" u="none" strike="noStrike" kern="0" cap="none" spc="0" normalizeH="0" baseline="0" noProof="0" dirty="0">
                <a:ln>
                  <a:noFill/>
                </a:ln>
                <a:effectLst/>
                <a:uLnTx/>
                <a:uFillTx/>
                <a:latin typeface="Arial"/>
                <a:ea typeface="宋体" pitchFamily="2" charset="-122"/>
              </a:rPr>
              <a:t>1MB</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0" i="0" u="none" strike="noStrike" kern="0" cap="none" spc="0" normalizeH="0" baseline="0" noProof="0" dirty="0">
                <a:ln>
                  <a:noFill/>
                </a:ln>
                <a:effectLst/>
                <a:uLnTx/>
                <a:uFillTx/>
                <a:latin typeface="Arial"/>
                <a:ea typeface="宋体" pitchFamily="2" charset="-122"/>
              </a:rPr>
              <a:t>纯分页式：“段描述符”中“</a:t>
            </a:r>
            <a:r>
              <a:rPr kumimoji="0" lang="en-US" altLang="zh-CN" sz="1800" b="0" i="0" u="none" strike="noStrike" kern="0" cap="none" spc="0" normalizeH="0" baseline="0" noProof="0" dirty="0">
                <a:ln>
                  <a:noFill/>
                </a:ln>
                <a:effectLst/>
                <a:uLnTx/>
                <a:uFillTx/>
                <a:latin typeface="Arial"/>
                <a:ea typeface="宋体" pitchFamily="2" charset="-122"/>
              </a:rPr>
              <a:t>Base”</a:t>
            </a:r>
            <a:r>
              <a:rPr kumimoji="0" lang="zh-CN" altLang="en-US" sz="1800" b="0" i="0" u="none" strike="noStrike" kern="0" cap="none" spc="0" normalizeH="0" baseline="0" noProof="0" dirty="0">
                <a:ln>
                  <a:noFill/>
                </a:ln>
                <a:effectLst/>
                <a:uLnTx/>
                <a:uFillTx/>
                <a:latin typeface="Arial"/>
                <a:ea typeface="宋体" pitchFamily="2" charset="-122"/>
              </a:rPr>
              <a:t>域为</a:t>
            </a:r>
            <a:r>
              <a:rPr kumimoji="0" lang="en-US" altLang="zh-CN" sz="1800" b="0" i="0" u="none" strike="noStrike" kern="0" cap="none" spc="0" normalizeH="0" baseline="0" noProof="0" dirty="0">
                <a:ln>
                  <a:noFill/>
                </a:ln>
                <a:effectLst/>
                <a:uLnTx/>
                <a:uFillTx/>
                <a:latin typeface="Arial"/>
                <a:ea typeface="宋体" pitchFamily="2" charset="-122"/>
              </a:rPr>
              <a:t>0</a:t>
            </a:r>
            <a:r>
              <a:rPr kumimoji="0" lang="zh-CN" altLang="en-US" sz="1800" b="0" i="0" u="none" strike="noStrike" kern="0" cap="none" spc="0" normalizeH="0" baseline="0" noProof="0" dirty="0">
                <a:ln>
                  <a:noFill/>
                </a:ln>
                <a:effectLst/>
                <a:uLnTx/>
                <a:uFillTx/>
                <a:latin typeface="Arial"/>
                <a:ea typeface="宋体" pitchFamily="2" charset="-122"/>
              </a:rPr>
              <a:t>，“</a:t>
            </a:r>
            <a:r>
              <a:rPr kumimoji="0" lang="en-US" altLang="zh-CN" sz="1800" b="0" i="0" u="none" strike="noStrike" kern="0" cap="none" spc="0" normalizeH="0" baseline="0" noProof="0" dirty="0">
                <a:ln>
                  <a:noFill/>
                </a:ln>
                <a:effectLst/>
                <a:uLnTx/>
                <a:uFillTx/>
                <a:latin typeface="Arial"/>
                <a:ea typeface="宋体" pitchFamily="2" charset="-122"/>
              </a:rPr>
              <a:t>Limit”</a:t>
            </a:r>
            <a:r>
              <a:rPr kumimoji="0" lang="zh-CN" altLang="en-US" sz="1800" b="0" i="0" u="none" strike="noStrike" kern="0" cap="none" spc="0" normalizeH="0" baseline="0" noProof="0" dirty="0">
                <a:ln>
                  <a:noFill/>
                </a:ln>
                <a:effectLst/>
                <a:uLnTx/>
                <a:uFillTx/>
                <a:latin typeface="Arial"/>
                <a:ea typeface="宋体" pitchFamily="2" charset="-122"/>
              </a:rPr>
              <a:t>域为“</a:t>
            </a:r>
            <a:r>
              <a:rPr kumimoji="0" lang="en-US" altLang="zh-CN" sz="1800" b="0" i="0" u="none" strike="noStrike" kern="0" cap="none" spc="0" normalizeH="0" baseline="0" noProof="0" dirty="0">
                <a:ln>
                  <a:noFill/>
                </a:ln>
                <a:effectLst/>
                <a:uLnTx/>
                <a:uFillTx/>
                <a:latin typeface="Arial"/>
                <a:ea typeface="宋体" pitchFamily="2" charset="-122"/>
              </a:rPr>
              <a:t>1111”</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0" i="0" u="none" strike="noStrike" kern="0" cap="none" spc="0" normalizeH="0" baseline="0" noProof="0" dirty="0">
                <a:ln>
                  <a:noFill/>
                </a:ln>
                <a:effectLst/>
                <a:uLnTx/>
                <a:uFillTx/>
                <a:latin typeface="Arial"/>
                <a:ea typeface="宋体" pitchFamily="2" charset="-122"/>
              </a:rPr>
              <a:t>二级页表目录：“页表目录（</a:t>
            </a:r>
            <a:r>
              <a:rPr kumimoji="0" lang="en-US" altLang="zh-CN" sz="1800" b="0" i="0" u="none" strike="noStrike" kern="0" cap="none" spc="0" normalizeH="0" baseline="0" noProof="0" dirty="0">
                <a:ln>
                  <a:noFill/>
                </a:ln>
                <a:effectLst/>
                <a:uLnTx/>
                <a:uFillTx/>
                <a:latin typeface="Arial"/>
                <a:ea typeface="宋体" pitchFamily="2" charset="-122"/>
              </a:rPr>
              <a:t>10Bit</a:t>
            </a:r>
            <a:r>
              <a:rPr kumimoji="0" lang="zh-CN" altLang="en-US" sz="1800" b="0" i="0" u="none" strike="noStrike" kern="0" cap="none" spc="0" normalizeH="0" baseline="0" noProof="0" dirty="0">
                <a:ln>
                  <a:noFill/>
                </a:ln>
                <a:effectLst/>
                <a:uLnTx/>
                <a:uFillTx/>
                <a:latin typeface="Arial"/>
                <a:ea typeface="宋体" pitchFamily="2" charset="-122"/>
              </a:rPr>
              <a:t>）＋页表（</a:t>
            </a:r>
            <a:r>
              <a:rPr kumimoji="0" lang="en-US" altLang="zh-CN" sz="1800" b="0" i="0" u="none" strike="noStrike" kern="0" cap="none" spc="0" normalizeH="0" baseline="0" noProof="0" dirty="0">
                <a:ln>
                  <a:noFill/>
                </a:ln>
                <a:effectLst/>
                <a:uLnTx/>
                <a:uFillTx/>
                <a:latin typeface="Arial"/>
                <a:ea typeface="宋体" pitchFamily="2" charset="-122"/>
              </a:rPr>
              <a:t>10Bit</a:t>
            </a:r>
            <a:r>
              <a:rPr kumimoji="0" lang="zh-CN" altLang="en-US" sz="1800" b="0" i="0" u="none" strike="noStrike" kern="0" cap="none" spc="0" normalizeH="0" baseline="0" noProof="0" dirty="0">
                <a:ln>
                  <a:noFill/>
                </a:ln>
                <a:effectLst/>
                <a:uLnTx/>
                <a:uFillTx/>
                <a:latin typeface="Arial"/>
                <a:ea typeface="宋体" pitchFamily="2" charset="-122"/>
              </a:rPr>
              <a:t>）＋页表项（</a:t>
            </a:r>
            <a:r>
              <a:rPr kumimoji="0" lang="en-US" altLang="zh-CN" sz="1800" b="0" i="0" u="none" strike="noStrike" kern="0" cap="none" spc="0" normalizeH="0" baseline="0" noProof="0" dirty="0">
                <a:ln>
                  <a:noFill/>
                </a:ln>
                <a:effectLst/>
                <a:uLnTx/>
                <a:uFillTx/>
                <a:latin typeface="Arial"/>
                <a:ea typeface="宋体" pitchFamily="2" charset="-122"/>
              </a:rPr>
              <a:t>12Bit</a:t>
            </a:r>
            <a:r>
              <a:rPr kumimoji="0" lang="zh-CN" altLang="en-US" sz="1800" b="0" i="0" u="none" strike="noStrike" kern="0" cap="none" spc="0" normalizeH="0" baseline="0" noProof="0" dirty="0">
                <a:ln>
                  <a:noFill/>
                </a:ln>
                <a:effectLst/>
                <a:uLnTx/>
                <a:uFillTx/>
                <a:latin typeface="Arial"/>
                <a:ea typeface="宋体" pitchFamily="2" charset="-122"/>
              </a:rPr>
              <a:t>）”</a:t>
            </a:r>
          </a:p>
        </p:txBody>
      </p:sp>
      <p:pic>
        <p:nvPicPr>
          <p:cNvPr id="5" name="Picture 5" descr="Intel的寻址方式">
            <a:extLst>
              <a:ext uri="{FF2B5EF4-FFF2-40B4-BE49-F238E27FC236}">
                <a16:creationId xmlns:a16="http://schemas.microsoft.com/office/drawing/2014/main" xmlns="" id="{FE6A8EF1-28DE-4682-AA10-1E4208895AE1}"/>
              </a:ext>
            </a:extLst>
          </p:cNvPr>
          <p:cNvPicPr>
            <a:picLocks noChangeAspect="1" noChangeArrowheads="1"/>
          </p:cNvPicPr>
          <p:nvPr/>
        </p:nvPicPr>
        <p:blipFill>
          <a:blip r:embed="rId2" cstate="print"/>
          <a:srcRect/>
          <a:stretch>
            <a:fillRect/>
          </a:stretch>
        </p:blipFill>
        <p:spPr bwMode="auto">
          <a:xfrm>
            <a:off x="528637" y="4130280"/>
            <a:ext cx="3248025" cy="2114550"/>
          </a:xfrm>
          <a:prstGeom prst="rect">
            <a:avLst/>
          </a:prstGeom>
          <a:noFill/>
          <a:ln w="9525">
            <a:noFill/>
            <a:miter lim="800000"/>
            <a:headEnd/>
            <a:tailEnd/>
          </a:ln>
        </p:spPr>
      </p:pic>
      <p:pic>
        <p:nvPicPr>
          <p:cNvPr id="6" name="Picture 6" descr="Intel的二级页表机制">
            <a:extLst>
              <a:ext uri="{FF2B5EF4-FFF2-40B4-BE49-F238E27FC236}">
                <a16:creationId xmlns:a16="http://schemas.microsoft.com/office/drawing/2014/main" xmlns="" id="{5FDB2EB6-89CD-4B14-B9B1-61551F606C50}"/>
              </a:ext>
            </a:extLst>
          </p:cNvPr>
          <p:cNvPicPr>
            <a:picLocks noChangeAspect="1" noChangeArrowheads="1"/>
          </p:cNvPicPr>
          <p:nvPr/>
        </p:nvPicPr>
        <p:blipFill>
          <a:blip r:embed="rId3" cstate="print"/>
          <a:srcRect/>
          <a:stretch>
            <a:fillRect/>
          </a:stretch>
        </p:blipFill>
        <p:spPr bwMode="auto">
          <a:xfrm>
            <a:off x="3913187" y="3914380"/>
            <a:ext cx="5019675" cy="2943225"/>
          </a:xfrm>
          <a:prstGeom prst="rect">
            <a:avLst/>
          </a:prstGeom>
          <a:noFill/>
          <a:ln w="9525">
            <a:noFill/>
            <a:miter lim="800000"/>
            <a:headEnd/>
            <a:tailEnd/>
          </a:ln>
        </p:spPr>
      </p:pic>
    </p:spTree>
    <p:extLst>
      <p:ext uri="{BB962C8B-B14F-4D97-AF65-F5344CB8AC3E}">
        <p14:creationId xmlns:p14="http://schemas.microsoft.com/office/powerpoint/2010/main" val="118937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9"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par>
                          <p:cTn id="28" fill="hold">
                            <p:stCondLst>
                              <p:cond delay="2500"/>
                            </p:stCondLst>
                            <p:childTnLst>
                              <p:par>
                                <p:cTn id="29" presetID="9"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F7AB7E09-0D60-4C2A-8AB8-1223B3C41046}"/>
              </a:ext>
            </a:extLst>
          </p:cNvPr>
          <p:cNvSpPr txBox="1">
            <a:spLocks noChangeArrowheads="1"/>
          </p:cNvSpPr>
          <p:nvPr/>
        </p:nvSpPr>
        <p:spPr bwMode="auto">
          <a:xfrm>
            <a:off x="312911" y="85028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VxWorks</a:t>
            </a:r>
            <a:r>
              <a:rPr kumimoji="0" lang="zh-CN" altLang="en-US" sz="3200" kern="0">
                <a:latin typeface="黑体" pitchFamily="2" charset="-122"/>
                <a:ea typeface="黑体" pitchFamily="2" charset="-122"/>
              </a:rPr>
              <a:t>系统的内存管理</a:t>
            </a:r>
          </a:p>
        </p:txBody>
      </p:sp>
      <p:pic>
        <p:nvPicPr>
          <p:cNvPr id="4" name="Picture 4" descr="VxWorks内存布局">
            <a:extLst>
              <a:ext uri="{FF2B5EF4-FFF2-40B4-BE49-F238E27FC236}">
                <a16:creationId xmlns:a16="http://schemas.microsoft.com/office/drawing/2014/main" xmlns="" id="{CF31D464-2C27-42F2-96BB-7AEAE16C9ECE}"/>
              </a:ext>
            </a:extLst>
          </p:cNvPr>
          <p:cNvPicPr>
            <a:picLocks noChangeAspect="1" noChangeArrowheads="1"/>
          </p:cNvPicPr>
          <p:nvPr/>
        </p:nvPicPr>
        <p:blipFill>
          <a:blip r:embed="rId2" cstate="print"/>
          <a:srcRect/>
          <a:stretch>
            <a:fillRect/>
          </a:stretch>
        </p:blipFill>
        <p:spPr bwMode="auto">
          <a:xfrm>
            <a:off x="1187624" y="2348880"/>
            <a:ext cx="6840537" cy="4346575"/>
          </a:xfrm>
          <a:prstGeom prst="rect">
            <a:avLst/>
          </a:prstGeom>
          <a:noFill/>
          <a:ln w="9525">
            <a:noFill/>
            <a:miter lim="800000"/>
            <a:headEnd/>
            <a:tailEnd/>
          </a:ln>
        </p:spPr>
      </p:pic>
    </p:spTree>
    <p:extLst>
      <p:ext uri="{BB962C8B-B14F-4D97-AF65-F5344CB8AC3E}">
        <p14:creationId xmlns:p14="http://schemas.microsoft.com/office/powerpoint/2010/main" val="307917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17EF0678-F919-4F55-A49D-22CBC85DB4B7}"/>
              </a:ext>
            </a:extLst>
          </p:cNvPr>
          <p:cNvSpPr txBox="1">
            <a:spLocks noChangeArrowheads="1"/>
          </p:cNvSpPr>
          <p:nvPr/>
        </p:nvSpPr>
        <p:spPr bwMode="auto">
          <a:xfrm>
            <a:off x="401638" y="43182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VxWorks</a:t>
            </a:r>
            <a:r>
              <a:rPr kumimoji="0" lang="zh-CN" altLang="en-US" sz="3200" kern="0">
                <a:latin typeface="黑体" pitchFamily="2" charset="-122"/>
                <a:ea typeface="黑体" pitchFamily="2" charset="-122"/>
              </a:rPr>
              <a:t>系统的内存管理</a:t>
            </a:r>
          </a:p>
        </p:txBody>
      </p:sp>
      <p:sp>
        <p:nvSpPr>
          <p:cNvPr id="4" name="Rectangle 3">
            <a:extLst>
              <a:ext uri="{FF2B5EF4-FFF2-40B4-BE49-F238E27FC236}">
                <a16:creationId xmlns:a16="http://schemas.microsoft.com/office/drawing/2014/main" xmlns="" id="{3A1B56B2-A572-4722-A70B-022E26BA7178}"/>
              </a:ext>
            </a:extLst>
          </p:cNvPr>
          <p:cNvSpPr txBox="1">
            <a:spLocks noChangeArrowheads="1"/>
          </p:cNvSpPr>
          <p:nvPr/>
        </p:nvSpPr>
        <p:spPr bwMode="auto">
          <a:xfrm>
            <a:off x="367135" y="1484784"/>
            <a:ext cx="8362950" cy="53437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嵌入式实时系统的典型内存布局</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硬件相关内存区：起始地址用来保存硬件相关的信息、初始堆栈等信息</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操作系统内存区：用来保存操作系统映象、</a:t>
            </a:r>
            <a:r>
              <a:rPr kumimoji="0" lang="en-US" altLang="zh-CN" sz="1800" b="1" i="0" u="none" strike="noStrike" kern="0" cap="none" spc="0" normalizeH="0" baseline="0" noProof="0" dirty="0">
                <a:ln>
                  <a:noFill/>
                </a:ln>
                <a:effectLst/>
                <a:uLnTx/>
                <a:uFillTx/>
                <a:latin typeface="Arial"/>
                <a:ea typeface="宋体" pitchFamily="2" charset="-122"/>
              </a:rPr>
              <a:t>Tornado</a:t>
            </a:r>
            <a:r>
              <a:rPr kumimoji="0" lang="zh-CN" altLang="en-US" sz="1800" b="1" i="0" u="none" strike="noStrike" kern="0" cap="none" spc="0" normalizeH="0" baseline="0" noProof="0" dirty="0">
                <a:ln>
                  <a:noFill/>
                </a:ln>
                <a:effectLst/>
                <a:uLnTx/>
                <a:uFillTx/>
                <a:latin typeface="Arial"/>
                <a:ea typeface="宋体" pitchFamily="2" charset="-122"/>
              </a:rPr>
              <a:t>工具（加载运行目标程序）</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用户程序内存区：用来保存用户程序映象，实现特定的应用目标</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VxWorks</a:t>
            </a: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内存管理机制简介</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宋体" pitchFamily="2" charset="-122"/>
                <a:ea typeface="宋体" pitchFamily="2" charset="-122"/>
              </a:rPr>
              <a:t>内存管理单位：内存块</a:t>
            </a:r>
            <a:r>
              <a:rPr kumimoji="0" lang="en-US" altLang="zh-CN" sz="1800" b="1" i="0" u="none" strike="noStrike" kern="0" cap="none" spc="0" normalizeH="0" baseline="0" noProof="0" dirty="0">
                <a:ln>
                  <a:noFill/>
                </a:ln>
                <a:effectLst/>
                <a:uLnTx/>
                <a:uFillTx/>
                <a:latin typeface="宋体" pitchFamily="2" charset="-122"/>
                <a:ea typeface="宋体" pitchFamily="2" charset="-122"/>
              </a:rPr>
              <a:t>——</a:t>
            </a:r>
            <a:r>
              <a:rPr kumimoji="0" lang="zh-CN" altLang="en-US" sz="1800" b="1" i="0" u="none" strike="noStrike" kern="0" cap="none" spc="0" normalizeH="0" baseline="0" noProof="0" dirty="0">
                <a:ln>
                  <a:noFill/>
                </a:ln>
                <a:effectLst/>
                <a:uLnTx/>
                <a:uFillTx/>
                <a:latin typeface="宋体" pitchFamily="2" charset="-122"/>
                <a:ea typeface="宋体" pitchFamily="2" charset="-122"/>
              </a:rPr>
              <a:t>内存池</a:t>
            </a:r>
            <a:r>
              <a:rPr kumimoji="0" lang="en-US" altLang="zh-CN" sz="1800" b="1" i="0" u="none" strike="noStrike" kern="0" cap="none" spc="0" normalizeH="0" baseline="0" noProof="0" dirty="0">
                <a:ln>
                  <a:noFill/>
                </a:ln>
                <a:effectLst/>
                <a:uLnTx/>
                <a:uFillTx/>
                <a:latin typeface="宋体" pitchFamily="2" charset="-122"/>
                <a:ea typeface="宋体" pitchFamily="2" charset="-122"/>
              </a:rPr>
              <a:t>——</a:t>
            </a:r>
            <a:r>
              <a:rPr kumimoji="0" lang="zh-CN" altLang="en-US" sz="1800" b="1" i="0" u="none" strike="noStrike" kern="0" cap="none" spc="0" normalizeH="0" baseline="0" noProof="0" dirty="0">
                <a:ln>
                  <a:noFill/>
                </a:ln>
                <a:effectLst/>
                <a:uLnTx/>
                <a:uFillTx/>
                <a:latin typeface="宋体" pitchFamily="2" charset="-122"/>
                <a:ea typeface="宋体" pitchFamily="2" charset="-122"/>
              </a:rPr>
              <a:t>内存分区</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宋体" pitchFamily="2" charset="-122"/>
                <a:ea typeface="宋体" pitchFamily="2" charset="-122"/>
              </a:rPr>
              <a:t>系统启动时，创建一个包含系统内存池的系统内存分区</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用户程序与操作系统处于同一地址空间内，程序设计实现时必须保证内存不越界</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内存分配与管理机制类似于</a:t>
            </a:r>
            <a:r>
              <a:rPr kumimoji="0" lang="en-US" altLang="zh-CN" sz="1800" b="1" i="0" u="none" strike="noStrike" kern="0" cap="none" spc="0" normalizeH="0" baseline="0" noProof="0" dirty="0" err="1">
                <a:ln>
                  <a:noFill/>
                </a:ln>
                <a:effectLst/>
                <a:uLnTx/>
                <a:uFillTx/>
                <a:latin typeface="Arial"/>
                <a:ea typeface="宋体" pitchFamily="2" charset="-122"/>
              </a:rPr>
              <a:t>Minix</a:t>
            </a:r>
            <a:r>
              <a:rPr kumimoji="0" lang="zh-CN" altLang="en-US" sz="1800" b="1" i="0" u="none" strike="noStrike" kern="0" cap="none" spc="0" normalizeH="0" baseline="0" noProof="0" dirty="0">
                <a:ln>
                  <a:noFill/>
                </a:ln>
                <a:effectLst/>
                <a:uLnTx/>
                <a:uFillTx/>
                <a:latin typeface="Arial"/>
                <a:ea typeface="宋体" pitchFamily="2" charset="-122"/>
              </a:rPr>
              <a:t>，采用动态、自由链表管理方法</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2000" b="0" i="0" u="none" strike="noStrike" kern="0" cap="none" spc="0" normalizeH="0" baseline="0" noProof="0" dirty="0" err="1">
                <a:ln>
                  <a:noFill/>
                </a:ln>
                <a:solidFill>
                  <a:srgbClr val="000000"/>
                </a:solidFill>
                <a:effectLst/>
                <a:uLnTx/>
                <a:uFillTx/>
                <a:latin typeface="宋体" pitchFamily="2" charset="-122"/>
                <a:ea typeface="宋体" pitchFamily="2" charset="-122"/>
                <a:cs typeface="+mn-cs"/>
              </a:rPr>
              <a:t>VxWork</a:t>
            </a: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中的内存分配、回收</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默认情况下，用户程序申请的内存分配都来自于“</a:t>
            </a:r>
            <a:r>
              <a:rPr kumimoji="0" lang="en-US" altLang="zh-CN" sz="1800" b="1" i="0" u="none" strike="noStrike" kern="0" cap="none" spc="0" normalizeH="0" baseline="0" noProof="0" dirty="0">
                <a:ln>
                  <a:noFill/>
                </a:ln>
                <a:effectLst/>
                <a:uLnTx/>
                <a:uFillTx/>
                <a:latin typeface="Arial"/>
                <a:ea typeface="宋体" pitchFamily="2" charset="-122"/>
              </a:rPr>
              <a:t>System Mem Pool”</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用户程序也可以创建属于自己的内存分区，这个内存分区可以在</a:t>
            </a:r>
            <a:r>
              <a:rPr kumimoji="0" lang="en-US" altLang="zh-CN" sz="1800" b="1" i="0" u="none" strike="noStrike" kern="0" cap="none" spc="0" normalizeH="0" baseline="0" noProof="0" dirty="0">
                <a:ln>
                  <a:noFill/>
                </a:ln>
                <a:effectLst/>
                <a:uLnTx/>
                <a:uFillTx/>
                <a:latin typeface="Arial"/>
                <a:ea typeface="宋体" pitchFamily="2" charset="-122"/>
              </a:rPr>
              <a:t>System Mem Pool</a:t>
            </a:r>
            <a:r>
              <a:rPr kumimoji="0" lang="zh-CN" altLang="en-US" sz="1800" b="1" i="0" u="none" strike="noStrike" kern="0" cap="none" spc="0" normalizeH="0" baseline="0" noProof="0" dirty="0">
                <a:ln>
                  <a:noFill/>
                </a:ln>
                <a:effectLst/>
                <a:uLnTx/>
                <a:uFillTx/>
                <a:latin typeface="Arial"/>
                <a:ea typeface="宋体" pitchFamily="2" charset="-122"/>
              </a:rPr>
              <a:t>中，也可以在扩充的内存条中，也可以在</a:t>
            </a:r>
            <a:r>
              <a:rPr kumimoji="0" lang="en-US" altLang="zh-CN" sz="1800" b="1" i="0" u="none" strike="noStrike" kern="0" cap="none" spc="0" normalizeH="0" baseline="0" noProof="0" dirty="0">
                <a:ln>
                  <a:noFill/>
                </a:ln>
                <a:effectLst/>
                <a:uLnTx/>
                <a:uFillTx/>
                <a:latin typeface="Arial"/>
                <a:ea typeface="宋体" pitchFamily="2" charset="-122"/>
              </a:rPr>
              <a:t>CPU</a:t>
            </a:r>
            <a:r>
              <a:rPr kumimoji="0" lang="zh-CN" altLang="en-US" sz="1800" b="1" i="0" u="none" strike="noStrike" kern="0" cap="none" spc="0" normalizeH="0" baseline="0" noProof="0" dirty="0">
                <a:ln>
                  <a:noFill/>
                </a:ln>
                <a:effectLst/>
                <a:uLnTx/>
                <a:uFillTx/>
                <a:latin typeface="Arial"/>
                <a:ea typeface="宋体" pitchFamily="2" charset="-122"/>
              </a:rPr>
              <a:t>的</a:t>
            </a:r>
            <a:r>
              <a:rPr kumimoji="0" lang="en-US" altLang="zh-CN" sz="1800" b="1" i="0" u="none" strike="noStrike" kern="0" cap="none" spc="0" normalizeH="0" baseline="0" noProof="0" dirty="0">
                <a:ln>
                  <a:noFill/>
                </a:ln>
                <a:effectLst/>
                <a:uLnTx/>
                <a:uFillTx/>
                <a:latin typeface="Arial"/>
                <a:ea typeface="宋体" pitchFamily="2" charset="-122"/>
              </a:rPr>
              <a:t>RAM</a:t>
            </a:r>
            <a:r>
              <a:rPr kumimoji="0" lang="zh-CN" altLang="en-US" sz="1800" b="1" i="0" u="none" strike="noStrike" kern="0" cap="none" spc="0" normalizeH="0" baseline="0" noProof="0" dirty="0">
                <a:ln>
                  <a:noFill/>
                </a:ln>
                <a:effectLst/>
                <a:uLnTx/>
                <a:uFillTx/>
                <a:latin typeface="Arial"/>
                <a:ea typeface="宋体" pitchFamily="2" charset="-122"/>
              </a:rPr>
              <a:t>板中</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系统以“块”为单位管理内存，内存的分配采用“动态链表”＋“最先适配”</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内存回收时将相邻的空闲内存块合并为可用内存分区</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此类管理方式不能消除内存外零头，虽然存在影响效率的因素，但是应用环境单一</a:t>
            </a:r>
          </a:p>
        </p:txBody>
      </p:sp>
    </p:spTree>
    <p:extLst>
      <p:ext uri="{BB962C8B-B14F-4D97-AF65-F5344CB8AC3E}">
        <p14:creationId xmlns:p14="http://schemas.microsoft.com/office/powerpoint/2010/main" val="202299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 calcmode="lin" valueType="num">
                                      <p:cBhvr additive="base">
                                        <p:cTn id="52"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 calcmode="lin" valueType="num">
                                      <p:cBhvr additive="base">
                                        <p:cTn id="5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 calcmode="lin" valueType="num">
                                      <p:cBhvr additive="base">
                                        <p:cTn id="62"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 calcmode="lin" valueType="num">
                                      <p:cBhvr additive="base">
                                        <p:cTn id="72"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 calcmode="lin" valueType="num">
                                      <p:cBhvr additive="base">
                                        <p:cTn id="7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虚拟存储器的实现方法</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5" name="Rectangle 5">
            <a:extLst>
              <a:ext uri="{FF2B5EF4-FFF2-40B4-BE49-F238E27FC236}">
                <a16:creationId xmlns:a16="http://schemas.microsoft.com/office/drawing/2014/main" xmlns="" id="{48F4A005-3990-41E5-912F-4FEC8485FCD0}"/>
              </a:ext>
            </a:extLst>
          </p:cNvPr>
          <p:cNvSpPr txBox="1">
            <a:spLocks noChangeArrowheads="1"/>
          </p:cNvSpPr>
          <p:nvPr/>
        </p:nvSpPr>
        <p:spPr bwMode="auto">
          <a:xfrm>
            <a:off x="539552" y="1628800"/>
            <a:ext cx="8229600" cy="40514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eaLnBrk="1" latinLnBrk="1" hangingPunct="1">
              <a:lnSpc>
                <a:spcPct val="120000"/>
              </a:lnSpc>
              <a:spcBef>
                <a:spcPct val="50000"/>
              </a:spcBef>
              <a:spcAft>
                <a:spcPct val="35000"/>
              </a:spcAft>
              <a:buFont typeface="+mj-lt"/>
              <a:buAutoNum type="arabicPeriod"/>
            </a:pPr>
            <a:r>
              <a:rPr kumimoji="0" lang="zh-CN" altLang="en-US" sz="2000" b="1" kern="0" dirty="0">
                <a:latin typeface="华文宋体" panose="02010600040101010101" pitchFamily="2" charset="-122"/>
                <a:ea typeface="华文宋体" panose="02010600040101010101" pitchFamily="2" charset="-122"/>
              </a:rPr>
              <a:t>在分段系统的基础上，增加</a:t>
            </a:r>
            <a:r>
              <a:rPr kumimoji="0" lang="zh-CN" altLang="en-US" sz="2000" b="1" kern="0" dirty="0">
                <a:solidFill>
                  <a:srgbClr val="FF0000"/>
                </a:solidFill>
                <a:latin typeface="华文宋体" panose="02010600040101010101" pitchFamily="2" charset="-122"/>
                <a:ea typeface="华文宋体" panose="02010600040101010101" pitchFamily="2" charset="-122"/>
              </a:rPr>
              <a:t>请求调段</a:t>
            </a:r>
            <a:r>
              <a:rPr kumimoji="0" lang="zh-CN" altLang="en-US" sz="2000" b="1" kern="0" dirty="0">
                <a:latin typeface="华文宋体" panose="02010600040101010101" pitchFamily="2" charset="-122"/>
                <a:ea typeface="华文宋体" panose="02010600040101010101" pitchFamily="2" charset="-122"/>
              </a:rPr>
              <a:t>及</a:t>
            </a:r>
            <a:r>
              <a:rPr kumimoji="0" lang="zh-CN" altLang="en-US" sz="2000" b="1" kern="0" dirty="0">
                <a:solidFill>
                  <a:srgbClr val="FF0000"/>
                </a:solidFill>
                <a:latin typeface="华文宋体" panose="02010600040101010101" pitchFamily="2" charset="-122"/>
                <a:ea typeface="华文宋体" panose="02010600040101010101" pitchFamily="2" charset="-122"/>
              </a:rPr>
              <a:t>分段置换</a:t>
            </a:r>
            <a:r>
              <a:rPr kumimoji="0" lang="zh-CN" altLang="en-US" sz="2000" b="1" kern="0" dirty="0">
                <a:latin typeface="华文宋体" panose="02010600040101010101" pitchFamily="2" charset="-122"/>
                <a:ea typeface="华文宋体" panose="02010600040101010101" pitchFamily="2" charset="-122"/>
              </a:rPr>
              <a:t>功能后，所形成的</a:t>
            </a:r>
            <a:r>
              <a:rPr kumimoji="0" lang="zh-CN" altLang="en-US" sz="2000" b="1" kern="0" dirty="0">
                <a:solidFill>
                  <a:srgbClr val="6600FF"/>
                </a:solidFill>
                <a:latin typeface="华文宋体" panose="02010600040101010101" pitchFamily="2" charset="-122"/>
                <a:ea typeface="华文宋体" panose="02010600040101010101" pitchFamily="2" charset="-122"/>
              </a:rPr>
              <a:t>段式虚拟存储系统</a:t>
            </a:r>
            <a:r>
              <a:rPr kumimoji="0" lang="zh-CN" altLang="en-US" sz="2000" b="1" kern="0" dirty="0">
                <a:latin typeface="华文宋体" panose="02010600040101010101" pitchFamily="2" charset="-122"/>
                <a:ea typeface="华文宋体" panose="02010600040101010101" pitchFamily="2" charset="-122"/>
              </a:rPr>
              <a:t>。</a:t>
            </a:r>
          </a:p>
          <a:p>
            <a:pPr marL="609600" indent="-609600" eaLnBrk="1" hangingPunct="1">
              <a:lnSpc>
                <a:spcPct val="120000"/>
              </a:lnSpc>
              <a:buFont typeface="+mj-lt"/>
              <a:buAutoNum type="arabicPeriod"/>
            </a:pPr>
            <a:r>
              <a:rPr kumimoji="0" lang="zh-CN" altLang="en-US" sz="2000" b="1" kern="0" dirty="0">
                <a:solidFill>
                  <a:srgbClr val="FF0000"/>
                </a:solidFill>
                <a:latin typeface="华文宋体" panose="02010600040101010101" pitchFamily="2" charset="-122"/>
                <a:ea typeface="华文宋体" panose="02010600040101010101" pitchFamily="2" charset="-122"/>
              </a:rPr>
              <a:t>基本思想</a:t>
            </a:r>
          </a:p>
          <a:p>
            <a:pPr marL="990600" lvl="1" indent="-533400" eaLnBrk="1" hangingPunct="1">
              <a:lnSpc>
                <a:spcPct val="120000"/>
              </a:lnSpc>
            </a:pPr>
            <a:r>
              <a:rPr kumimoji="0" lang="zh-CN" altLang="en-US" sz="2000" b="1" kern="0" dirty="0">
                <a:latin typeface="华文宋体" panose="02010600040101010101" pitchFamily="2" charset="-122"/>
                <a:ea typeface="华文宋体" panose="02010600040101010101" pitchFamily="2" charset="-122"/>
              </a:rPr>
              <a:t>装入部分段</a:t>
            </a:r>
          </a:p>
          <a:p>
            <a:pPr marL="990600" lvl="1" indent="-533400" eaLnBrk="1" hangingPunct="1">
              <a:lnSpc>
                <a:spcPct val="120000"/>
              </a:lnSpc>
            </a:pPr>
            <a:r>
              <a:rPr kumimoji="0" lang="zh-CN" altLang="en-US" sz="2000" b="1" kern="0" dirty="0">
                <a:latin typeface="华文宋体" panose="02010600040101010101" pitchFamily="2" charset="-122"/>
                <a:ea typeface="华文宋体" panose="02010600040101010101" pitchFamily="2" charset="-122"/>
              </a:rPr>
              <a:t>动态装入或调出段</a:t>
            </a:r>
          </a:p>
          <a:p>
            <a:pPr marL="609600" indent="-609600" eaLnBrk="1" hangingPunct="1">
              <a:lnSpc>
                <a:spcPct val="120000"/>
              </a:lnSpc>
              <a:buFont typeface="+mj-lt"/>
              <a:buAutoNum type="arabicPeriod"/>
            </a:pPr>
            <a:r>
              <a:rPr kumimoji="0" lang="zh-CN" altLang="en-US" sz="2000" b="1" kern="0" dirty="0">
                <a:latin typeface="华文宋体" panose="02010600040101010101" pitchFamily="2" charset="-122"/>
                <a:ea typeface="华文宋体" panose="02010600040101010101" pitchFamily="2" charset="-122"/>
              </a:rPr>
              <a:t>段表结构进行了扩充：</a:t>
            </a:r>
          </a:p>
          <a:p>
            <a:pPr marL="990600" lvl="1" indent="-533400" eaLnBrk="1" hangingPunct="1">
              <a:lnSpc>
                <a:spcPct val="120000"/>
              </a:lnSpc>
            </a:pPr>
            <a:r>
              <a:rPr kumimoji="0" lang="zh-CN" altLang="en-US" sz="2000" b="1" kern="0" dirty="0">
                <a:latin typeface="华文宋体" panose="02010600040101010101" pitchFamily="2" charset="-122"/>
                <a:ea typeface="华文宋体" panose="02010600040101010101" pitchFamily="2" charset="-122"/>
              </a:rPr>
              <a:t>段号</a:t>
            </a:r>
            <a:r>
              <a:rPr kumimoji="0" lang="en-US" altLang="zh-CN" sz="2000" b="1" kern="0" dirty="0">
                <a:latin typeface="华文宋体" panose="02010600040101010101" pitchFamily="2" charset="-122"/>
                <a:ea typeface="华文宋体" panose="02010600040101010101" pitchFamily="2" charset="-122"/>
              </a:rPr>
              <a:t>+ </a:t>
            </a:r>
            <a:r>
              <a:rPr kumimoji="0" lang="zh-CN" altLang="en-US" sz="2000" b="1" kern="0" dirty="0">
                <a:latin typeface="华文宋体" panose="02010600040101010101" pitchFamily="2" charset="-122"/>
                <a:ea typeface="华文宋体" panose="02010600040101010101" pitchFamily="2" charset="-122"/>
              </a:rPr>
              <a:t>主存起址</a:t>
            </a:r>
            <a:r>
              <a:rPr kumimoji="0" lang="en-US" altLang="zh-CN" sz="2000" b="1" kern="0" dirty="0">
                <a:latin typeface="华文宋体" panose="02010600040101010101" pitchFamily="2" charset="-122"/>
                <a:ea typeface="华文宋体" panose="02010600040101010101" pitchFamily="2" charset="-122"/>
              </a:rPr>
              <a:t>+ </a:t>
            </a:r>
            <a:r>
              <a:rPr kumimoji="0" lang="zh-CN" altLang="en-US" sz="2000" b="1" kern="0" dirty="0">
                <a:latin typeface="华文宋体" panose="02010600040101010101" pitchFamily="2" charset="-122"/>
                <a:ea typeface="华文宋体" panose="02010600040101010101" pitchFamily="2" charset="-122"/>
              </a:rPr>
              <a:t>长度</a:t>
            </a:r>
            <a:r>
              <a:rPr kumimoji="0" lang="en-US" altLang="zh-CN" sz="2000" b="1" kern="0" dirty="0">
                <a:latin typeface="华文宋体" panose="02010600040101010101" pitchFamily="2" charset="-122"/>
                <a:ea typeface="华文宋体" panose="02010600040101010101" pitchFamily="2" charset="-122"/>
              </a:rPr>
              <a:t>+ </a:t>
            </a:r>
            <a:r>
              <a:rPr kumimoji="0" lang="zh-CN" altLang="en-US" sz="2000" b="1" kern="0" dirty="0">
                <a:latin typeface="华文宋体" panose="02010600040101010101" pitchFamily="2" charset="-122"/>
                <a:ea typeface="华文宋体" panose="02010600040101010101" pitchFamily="2" charset="-122"/>
              </a:rPr>
              <a:t>辅存起址</a:t>
            </a:r>
            <a:r>
              <a:rPr kumimoji="0" lang="en-US" altLang="zh-CN" sz="2000" b="1" kern="0" dirty="0">
                <a:latin typeface="华文宋体" panose="02010600040101010101" pitchFamily="2" charset="-122"/>
                <a:ea typeface="华文宋体" panose="02010600040101010101" pitchFamily="2" charset="-122"/>
              </a:rPr>
              <a:t>+</a:t>
            </a:r>
            <a:r>
              <a:rPr kumimoji="0" lang="zh-CN" altLang="en-US" sz="2000" b="1" kern="0" dirty="0">
                <a:latin typeface="华文宋体" panose="02010600040101010101" pitchFamily="2" charset="-122"/>
                <a:ea typeface="华文宋体" panose="02010600040101010101" pitchFamily="2" charset="-122"/>
              </a:rPr>
              <a:t>标志位</a:t>
            </a:r>
            <a:r>
              <a:rPr kumimoji="0" lang="en-US" altLang="zh-CN" sz="2000" b="1" kern="0" dirty="0">
                <a:latin typeface="华文宋体" panose="02010600040101010101" pitchFamily="2" charset="-122"/>
                <a:ea typeface="华文宋体" panose="02010600040101010101" pitchFamily="2" charset="-122"/>
              </a:rPr>
              <a:t>+</a:t>
            </a:r>
            <a:r>
              <a:rPr kumimoji="0" lang="zh-CN" altLang="en-US" sz="2000" b="1" kern="0" dirty="0">
                <a:latin typeface="华文宋体" panose="02010600040101010101" pitchFamily="2" charset="-122"/>
                <a:ea typeface="华文宋体" panose="02010600040101010101" pitchFamily="2" charset="-122"/>
              </a:rPr>
              <a:t>扩充位</a:t>
            </a:r>
            <a:r>
              <a:rPr kumimoji="0" lang="en-US" altLang="zh-CN" sz="2000" b="1" kern="0" dirty="0">
                <a:latin typeface="华文宋体" panose="02010600040101010101" pitchFamily="2" charset="-122"/>
                <a:ea typeface="华文宋体" panose="02010600040101010101" pitchFamily="2" charset="-122"/>
              </a:rPr>
              <a:t>…</a:t>
            </a:r>
          </a:p>
          <a:p>
            <a:pPr marL="609600" indent="-609600" eaLnBrk="1" hangingPunct="1">
              <a:lnSpc>
                <a:spcPct val="120000"/>
              </a:lnSpc>
              <a:buFont typeface="+mj-lt"/>
              <a:buAutoNum type="arabicPeriod"/>
            </a:pPr>
            <a:r>
              <a:rPr kumimoji="0" lang="zh-CN" altLang="en-US" sz="2000" b="1" kern="0" dirty="0">
                <a:latin typeface="华文宋体" panose="02010600040101010101" pitchFamily="2" charset="-122"/>
                <a:ea typeface="华文宋体" panose="02010600040101010101" pitchFamily="2" charset="-122"/>
              </a:rPr>
              <a:t>缺段中断机构</a:t>
            </a:r>
          </a:p>
          <a:p>
            <a:pPr marL="609600" indent="-609600" eaLnBrk="1" hangingPunct="1">
              <a:lnSpc>
                <a:spcPct val="120000"/>
              </a:lnSpc>
              <a:buFont typeface="+mj-lt"/>
              <a:buAutoNum type="arabicPeriod"/>
            </a:pPr>
            <a:r>
              <a:rPr kumimoji="0" lang="zh-CN" altLang="en-US" sz="2000" b="1" kern="0" dirty="0">
                <a:latin typeface="华文宋体" panose="02010600040101010101" pitchFamily="2" charset="-122"/>
                <a:ea typeface="华文宋体" panose="02010600040101010101" pitchFamily="2" charset="-122"/>
              </a:rPr>
              <a:t>地址变换机构</a:t>
            </a:r>
          </a:p>
          <a:p>
            <a:pPr marL="609600" indent="-609600" eaLnBrk="1" hangingPunct="1">
              <a:lnSpc>
                <a:spcPct val="120000"/>
              </a:lnSpc>
            </a:pPr>
            <a:endParaRPr kumimoji="1" lang="en-US" altLang="zh-CN" sz="2000" kern="0" dirty="0">
              <a:latin typeface="黑体" pitchFamily="2" charset="-122"/>
              <a:ea typeface="黑体" pitchFamily="2" charset="-122"/>
            </a:endParaRPr>
          </a:p>
        </p:txBody>
      </p:sp>
    </p:spTree>
    <p:extLst>
      <p:ext uri="{BB962C8B-B14F-4D97-AF65-F5344CB8AC3E}">
        <p14:creationId xmlns:p14="http://schemas.microsoft.com/office/powerpoint/2010/main" val="410539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44DF7DC4-0AE7-41F6-B884-8594DDAA1D6A}"/>
              </a:ext>
            </a:extLst>
          </p:cNvPr>
          <p:cNvSpPr txBox="1">
            <a:spLocks noChangeArrowheads="1"/>
          </p:cNvSpPr>
          <p:nvPr/>
        </p:nvSpPr>
        <p:spPr bwMode="auto">
          <a:xfrm>
            <a:off x="406649" y="50326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Windows</a:t>
            </a:r>
            <a:r>
              <a:rPr kumimoji="0" lang="zh-CN" altLang="en-US" sz="3200" kern="0">
                <a:latin typeface="黑体" pitchFamily="2" charset="-122"/>
                <a:ea typeface="黑体" pitchFamily="2" charset="-122"/>
              </a:rPr>
              <a:t>系统的内存管理</a:t>
            </a:r>
          </a:p>
        </p:txBody>
      </p:sp>
      <p:sp>
        <p:nvSpPr>
          <p:cNvPr id="4" name="Rectangle 3">
            <a:extLst>
              <a:ext uri="{FF2B5EF4-FFF2-40B4-BE49-F238E27FC236}">
                <a16:creationId xmlns:a16="http://schemas.microsoft.com/office/drawing/2014/main" xmlns="" id="{7C91A568-BA60-4BC5-9783-A225A8A927C1}"/>
              </a:ext>
            </a:extLst>
          </p:cNvPr>
          <p:cNvSpPr txBox="1">
            <a:spLocks noChangeArrowheads="1"/>
          </p:cNvSpPr>
          <p:nvPr/>
        </p:nvSpPr>
        <p:spPr bwMode="auto">
          <a:xfrm>
            <a:off x="395536" y="1628801"/>
            <a:ext cx="8229600" cy="47259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1800" b="0" i="0" u="none" strike="noStrike" kern="0" cap="none" spc="0" normalizeH="0" baseline="0" noProof="0" dirty="0">
                <a:ln>
                  <a:noFill/>
                </a:ln>
                <a:solidFill>
                  <a:srgbClr val="000000"/>
                </a:solidFill>
                <a:effectLst/>
                <a:uLnTx/>
                <a:uFillTx/>
                <a:latin typeface="Arial"/>
                <a:ea typeface="宋体" pitchFamily="2" charset="-122"/>
                <a:cs typeface="+mn-cs"/>
              </a:rPr>
              <a:t>Windows</a:t>
            </a:r>
            <a:r>
              <a:rPr kumimoji="0" lang="zh-CN" altLang="en-US" sz="1800" b="0" i="0" u="none" strike="noStrike" kern="0" cap="none" spc="0" normalizeH="0" baseline="0" noProof="0" dirty="0">
                <a:ln>
                  <a:noFill/>
                </a:ln>
                <a:solidFill>
                  <a:srgbClr val="000000"/>
                </a:solidFill>
                <a:effectLst/>
                <a:uLnTx/>
                <a:uFillTx/>
                <a:latin typeface="Arial"/>
                <a:ea typeface="宋体" pitchFamily="2" charset="-122"/>
                <a:cs typeface="+mn-cs"/>
              </a:rPr>
              <a:t>中的内存管理基本概念</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600" b="1" i="0" u="none" strike="noStrike" kern="0" cap="none" spc="0" normalizeH="0" baseline="0" noProof="0" dirty="0">
                <a:ln>
                  <a:noFill/>
                </a:ln>
                <a:effectLst/>
                <a:uLnTx/>
                <a:uFillTx/>
                <a:latin typeface="Arial"/>
                <a:ea typeface="宋体" pitchFamily="2" charset="-122"/>
              </a:rPr>
              <a:t>采用“进程－线程”两层机制，其中“进程”只是空壳，而“线程”则是调度和管理单位</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600" b="1" i="0" u="none" strike="noStrike" kern="0" cap="none" spc="0" normalizeH="0" baseline="0" noProof="0" dirty="0">
                <a:ln>
                  <a:noFill/>
                </a:ln>
                <a:effectLst/>
                <a:uLnTx/>
                <a:uFillTx/>
                <a:latin typeface="Arial"/>
                <a:ea typeface="宋体" pitchFamily="2" charset="-122"/>
              </a:rPr>
              <a:t>存储体系的物理层次为“磁盘文件</a:t>
            </a:r>
            <a:r>
              <a:rPr kumimoji="0" lang="en-US" altLang="zh-CN" sz="1600" b="1" i="0" u="none" strike="noStrike" kern="0" cap="none" spc="0" normalizeH="0" baseline="0" noProof="0" dirty="0">
                <a:ln>
                  <a:noFill/>
                </a:ln>
                <a:effectLst/>
                <a:uLnTx/>
                <a:uFillTx/>
                <a:latin typeface="Arial"/>
                <a:ea typeface="宋体" pitchFamily="2" charset="-122"/>
              </a:rPr>
              <a:t>——</a:t>
            </a:r>
            <a:r>
              <a:rPr kumimoji="0" lang="zh-CN" altLang="en-US" sz="1600" b="1" i="0" u="none" strike="noStrike" kern="0" cap="none" spc="0" normalizeH="0" baseline="0" noProof="0" dirty="0">
                <a:ln>
                  <a:noFill/>
                </a:ln>
                <a:effectLst/>
                <a:uLnTx/>
                <a:uFillTx/>
                <a:latin typeface="Arial"/>
                <a:ea typeface="宋体" pitchFamily="2" charset="-122"/>
              </a:rPr>
              <a:t>磁盘页面文件</a:t>
            </a:r>
            <a:r>
              <a:rPr kumimoji="0" lang="en-US" altLang="zh-CN" sz="1600" b="1" i="0" u="none" strike="noStrike" kern="0" cap="none" spc="0" normalizeH="0" baseline="0" noProof="0" dirty="0">
                <a:ln>
                  <a:noFill/>
                </a:ln>
                <a:effectLst/>
                <a:uLnTx/>
                <a:uFillTx/>
                <a:latin typeface="Arial"/>
                <a:ea typeface="宋体" pitchFamily="2" charset="-122"/>
              </a:rPr>
              <a:t>——</a:t>
            </a:r>
            <a:r>
              <a:rPr kumimoji="0" lang="zh-CN" altLang="en-US" sz="1600" b="1" i="0" u="none" strike="noStrike" kern="0" cap="none" spc="0" normalizeH="0" baseline="0" noProof="0" dirty="0">
                <a:ln>
                  <a:noFill/>
                </a:ln>
                <a:effectLst/>
                <a:uLnTx/>
                <a:uFillTx/>
                <a:latin typeface="Arial"/>
                <a:ea typeface="宋体" pitchFamily="2" charset="-122"/>
              </a:rPr>
              <a:t>物理内存</a:t>
            </a:r>
            <a:r>
              <a:rPr kumimoji="0" lang="en-US" altLang="zh-CN" sz="1600" b="1" i="0" u="none" strike="noStrike" kern="0" cap="none" spc="0" normalizeH="0" baseline="0" noProof="0" dirty="0">
                <a:ln>
                  <a:noFill/>
                </a:ln>
                <a:effectLst/>
                <a:uLnTx/>
                <a:uFillTx/>
                <a:latin typeface="Arial"/>
                <a:ea typeface="宋体" pitchFamily="2" charset="-122"/>
              </a:rPr>
              <a:t>——TLB”</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600" b="1" i="0" u="none" strike="noStrike" kern="0" cap="none" spc="0" normalizeH="0" baseline="0" noProof="0" dirty="0">
                <a:ln>
                  <a:noFill/>
                </a:ln>
                <a:effectLst/>
                <a:uLnTx/>
                <a:uFillTx/>
                <a:latin typeface="Arial"/>
                <a:ea typeface="宋体" pitchFamily="2" charset="-122"/>
              </a:rPr>
              <a:t>存储体系的逻辑层次为“线程</a:t>
            </a:r>
            <a:r>
              <a:rPr kumimoji="0" lang="en-US" altLang="zh-CN" sz="1600" b="1" i="0" u="none" strike="noStrike" kern="0" cap="none" spc="0" normalizeH="0" baseline="0" noProof="0" dirty="0">
                <a:ln>
                  <a:noFill/>
                </a:ln>
                <a:effectLst/>
                <a:uLnTx/>
                <a:uFillTx/>
                <a:latin typeface="Arial"/>
                <a:ea typeface="宋体" pitchFamily="2" charset="-122"/>
              </a:rPr>
              <a:t>——</a:t>
            </a:r>
            <a:r>
              <a:rPr kumimoji="0" lang="zh-CN" altLang="en-US" sz="1600" b="1" i="0" u="none" strike="noStrike" kern="0" cap="none" spc="0" normalizeH="0" baseline="0" noProof="0" dirty="0">
                <a:ln>
                  <a:noFill/>
                </a:ln>
                <a:effectLst/>
                <a:uLnTx/>
                <a:uFillTx/>
                <a:latin typeface="Arial"/>
                <a:ea typeface="宋体" pitchFamily="2" charset="-122"/>
              </a:rPr>
              <a:t>进程</a:t>
            </a:r>
            <a:r>
              <a:rPr kumimoji="0" lang="en-US" altLang="zh-CN" sz="1600" b="1" i="0" u="none" strike="noStrike" kern="0" cap="none" spc="0" normalizeH="0" baseline="0" noProof="0" dirty="0">
                <a:ln>
                  <a:noFill/>
                </a:ln>
                <a:effectLst/>
                <a:uLnTx/>
                <a:uFillTx/>
                <a:latin typeface="Arial"/>
                <a:ea typeface="宋体" pitchFamily="2" charset="-122"/>
              </a:rPr>
              <a:t>——</a:t>
            </a:r>
            <a:r>
              <a:rPr kumimoji="0" lang="zh-CN" altLang="en-US" sz="1600" b="1" i="0" u="none" strike="noStrike" kern="0" cap="none" spc="0" normalizeH="0" baseline="0" noProof="0" dirty="0">
                <a:ln>
                  <a:noFill/>
                </a:ln>
                <a:effectLst/>
                <a:uLnTx/>
                <a:uFillTx/>
                <a:latin typeface="Arial"/>
                <a:ea typeface="宋体" pitchFamily="2" charset="-122"/>
              </a:rPr>
              <a:t>内存管理器</a:t>
            </a:r>
            <a:r>
              <a:rPr kumimoji="0" lang="en-US" altLang="zh-CN" sz="1600" b="1" i="0" u="none" strike="noStrike" kern="0" cap="none" spc="0" normalizeH="0" baseline="0" noProof="0" dirty="0">
                <a:ln>
                  <a:noFill/>
                </a:ln>
                <a:effectLst/>
                <a:uLnTx/>
                <a:uFillTx/>
                <a:latin typeface="Arial"/>
                <a:ea typeface="宋体" pitchFamily="2" charset="-122"/>
              </a:rPr>
              <a:t>——</a:t>
            </a:r>
            <a:r>
              <a:rPr kumimoji="0" lang="zh-CN" altLang="en-US" sz="1600" b="1" i="0" u="none" strike="noStrike" kern="0" cap="none" spc="0" normalizeH="0" baseline="0" noProof="0" dirty="0">
                <a:ln>
                  <a:noFill/>
                </a:ln>
                <a:effectLst/>
                <a:uLnTx/>
                <a:uFillTx/>
                <a:latin typeface="Arial"/>
                <a:ea typeface="宋体" pitchFamily="2" charset="-122"/>
              </a:rPr>
              <a:t>分页</a:t>
            </a:r>
            <a:r>
              <a:rPr kumimoji="0" lang="en-US" altLang="zh-CN" sz="1600" b="1" i="0" u="none" strike="noStrike" kern="0" cap="none" spc="0" normalizeH="0" baseline="0" noProof="0" dirty="0">
                <a:ln>
                  <a:noFill/>
                </a:ln>
                <a:effectLst/>
                <a:uLnTx/>
                <a:uFillTx/>
                <a:latin typeface="Arial"/>
                <a:ea typeface="宋体" pitchFamily="2" charset="-122"/>
              </a:rPr>
              <a:t>/</a:t>
            </a:r>
            <a:r>
              <a:rPr kumimoji="0" lang="zh-CN" altLang="en-US" sz="1600" b="1" i="0" u="none" strike="noStrike" kern="0" cap="none" spc="0" normalizeH="0" baseline="0" noProof="0" dirty="0">
                <a:ln>
                  <a:noFill/>
                </a:ln>
                <a:effectLst/>
                <a:uLnTx/>
                <a:uFillTx/>
                <a:latin typeface="Arial"/>
                <a:ea typeface="宋体" pitchFamily="2" charset="-122"/>
              </a:rPr>
              <a:t>非分页管理机制”</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1600" b="1" i="0" u="none" strike="noStrike" kern="0" cap="none" spc="0" normalizeH="0" baseline="0" noProof="0" dirty="0">
                <a:ln>
                  <a:noFill/>
                </a:ln>
                <a:effectLst/>
                <a:uLnTx/>
                <a:uFillTx/>
                <a:latin typeface="Arial"/>
                <a:ea typeface="宋体" pitchFamily="2" charset="-122"/>
              </a:rPr>
              <a:t>Professional</a:t>
            </a:r>
            <a:r>
              <a:rPr kumimoji="0" lang="zh-CN" altLang="en-US" sz="1600" b="1" i="0" u="none" strike="noStrike" kern="0" cap="none" spc="0" normalizeH="0" baseline="0" noProof="0" dirty="0">
                <a:ln>
                  <a:noFill/>
                </a:ln>
                <a:effectLst/>
                <a:uLnTx/>
                <a:uFillTx/>
                <a:latin typeface="Arial"/>
                <a:ea typeface="宋体" pitchFamily="2" charset="-122"/>
              </a:rPr>
              <a:t>内存划分（用户</a:t>
            </a:r>
            <a:r>
              <a:rPr kumimoji="0" lang="en-US" altLang="zh-CN" sz="1600" b="1" i="0" u="none" strike="noStrike" kern="0" cap="none" spc="0" normalizeH="0" baseline="0" noProof="0" dirty="0">
                <a:ln>
                  <a:noFill/>
                </a:ln>
                <a:effectLst/>
                <a:uLnTx/>
                <a:uFillTx/>
                <a:latin typeface="Arial"/>
                <a:ea typeface="宋体" pitchFamily="2" charset="-122"/>
              </a:rPr>
              <a:t>2GB</a:t>
            </a:r>
            <a:r>
              <a:rPr kumimoji="0" lang="zh-CN" altLang="en-US" sz="1600" b="1" i="0" u="none" strike="noStrike" kern="0" cap="none" spc="0" normalizeH="0" baseline="0" noProof="0" dirty="0">
                <a:ln>
                  <a:noFill/>
                </a:ln>
                <a:effectLst/>
                <a:uLnTx/>
                <a:uFillTx/>
                <a:latin typeface="Arial"/>
                <a:ea typeface="宋体" pitchFamily="2" charset="-122"/>
              </a:rPr>
              <a:t>，系统</a:t>
            </a:r>
            <a:r>
              <a:rPr kumimoji="0" lang="en-US" altLang="zh-CN" sz="1600" b="1" i="0" u="none" strike="noStrike" kern="0" cap="none" spc="0" normalizeH="0" baseline="0" noProof="0" dirty="0">
                <a:ln>
                  <a:noFill/>
                </a:ln>
                <a:effectLst/>
                <a:uLnTx/>
                <a:uFillTx/>
                <a:latin typeface="Arial"/>
                <a:ea typeface="宋体" pitchFamily="2" charset="-122"/>
              </a:rPr>
              <a:t>2GB</a:t>
            </a:r>
            <a:r>
              <a:rPr kumimoji="0" lang="zh-CN" altLang="en-US" sz="1600" b="1" i="0" u="none" strike="noStrike" kern="0" cap="none" spc="0" normalizeH="0" baseline="0" noProof="0" dirty="0">
                <a:ln>
                  <a:noFill/>
                </a:ln>
                <a:effectLst/>
                <a:uLnTx/>
                <a:uFillTx/>
                <a:latin typeface="Arial"/>
                <a:ea typeface="宋体" pitchFamily="2" charset="-122"/>
              </a:rPr>
              <a:t>），</a:t>
            </a:r>
            <a:r>
              <a:rPr kumimoji="0" lang="en-US" altLang="zh-CN" sz="1600" b="1" i="0" u="none" strike="noStrike" kern="0" cap="none" spc="0" normalizeH="0" baseline="0" noProof="0" dirty="0">
                <a:ln>
                  <a:noFill/>
                </a:ln>
                <a:effectLst/>
                <a:uLnTx/>
                <a:uFillTx/>
                <a:latin typeface="Arial"/>
                <a:ea typeface="宋体" pitchFamily="2" charset="-122"/>
              </a:rPr>
              <a:t>Server</a:t>
            </a:r>
            <a:r>
              <a:rPr kumimoji="0" lang="zh-CN" altLang="en-US" sz="1600" b="1" i="0" u="none" strike="noStrike" kern="0" cap="none" spc="0" normalizeH="0" baseline="0" noProof="0" dirty="0">
                <a:ln>
                  <a:noFill/>
                </a:ln>
                <a:effectLst/>
                <a:uLnTx/>
                <a:uFillTx/>
                <a:latin typeface="Arial"/>
                <a:ea typeface="宋体" pitchFamily="2" charset="-122"/>
              </a:rPr>
              <a:t>则为（用户</a:t>
            </a:r>
            <a:r>
              <a:rPr kumimoji="0" lang="en-US" altLang="zh-CN" sz="1600" b="1" i="0" u="none" strike="noStrike" kern="0" cap="none" spc="0" normalizeH="0" baseline="0" noProof="0" dirty="0">
                <a:ln>
                  <a:noFill/>
                </a:ln>
                <a:effectLst/>
                <a:uLnTx/>
                <a:uFillTx/>
                <a:latin typeface="Arial"/>
                <a:ea typeface="宋体" pitchFamily="2" charset="-122"/>
              </a:rPr>
              <a:t>3GB</a:t>
            </a:r>
            <a:r>
              <a:rPr kumimoji="0" lang="zh-CN" altLang="en-US" sz="1600" b="1" i="0" u="none" strike="noStrike" kern="0" cap="none" spc="0" normalizeH="0" baseline="0" noProof="0" dirty="0">
                <a:ln>
                  <a:noFill/>
                </a:ln>
                <a:effectLst/>
                <a:uLnTx/>
                <a:uFillTx/>
                <a:latin typeface="Arial"/>
                <a:ea typeface="宋体" pitchFamily="2" charset="-122"/>
              </a:rPr>
              <a:t>，系统</a:t>
            </a:r>
            <a:r>
              <a:rPr kumimoji="0" lang="en-US" altLang="zh-CN" sz="1600" b="1" i="0" u="none" strike="noStrike" kern="0" cap="none" spc="0" normalizeH="0" baseline="0" noProof="0" dirty="0">
                <a:ln>
                  <a:noFill/>
                </a:ln>
                <a:effectLst/>
                <a:uLnTx/>
                <a:uFillTx/>
                <a:latin typeface="Arial"/>
                <a:ea typeface="宋体" pitchFamily="2" charset="-122"/>
              </a:rPr>
              <a:t>1GB</a:t>
            </a:r>
            <a:r>
              <a:rPr kumimoji="0" lang="zh-CN" altLang="en-US" sz="1600" b="1" i="0" u="none" strike="noStrike" kern="0" cap="none" spc="0" normalizeH="0" baseline="0" noProof="0" dirty="0">
                <a:ln>
                  <a:noFill/>
                </a:ln>
                <a:effectLst/>
                <a:uLnTx/>
                <a:uFillTx/>
                <a:latin typeface="Arial"/>
                <a:ea typeface="宋体" pitchFamily="2" charset="-122"/>
              </a:rPr>
              <a:t>）</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18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Windows</a:t>
            </a:r>
            <a:r>
              <a:rPr kumimoji="0" lang="zh-CN" altLang="en-US" sz="18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中的内存管理机制</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600" b="1" i="0" u="none" strike="noStrike" kern="0" cap="none" spc="0" normalizeH="0" baseline="0" noProof="0" dirty="0">
                <a:ln>
                  <a:noFill/>
                </a:ln>
                <a:effectLst/>
                <a:uLnTx/>
                <a:uFillTx/>
                <a:latin typeface="宋体" pitchFamily="2" charset="-122"/>
                <a:ea typeface="宋体" pitchFamily="2" charset="-122"/>
              </a:rPr>
              <a:t>内存管理器：包含六个运行在核心态的管理组件</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600" b="1" i="0" u="none" strike="noStrike" kern="0" cap="none" spc="0" normalizeH="0" baseline="0" noProof="0" dirty="0">
                <a:ln>
                  <a:noFill/>
                </a:ln>
                <a:effectLst/>
                <a:uLnTx/>
                <a:uFillTx/>
                <a:latin typeface="宋体" pitchFamily="2" charset="-122"/>
                <a:ea typeface="宋体" pitchFamily="2" charset="-122"/>
              </a:rPr>
              <a:t>进程的</a:t>
            </a:r>
            <a:r>
              <a:rPr kumimoji="0" lang="en-US" altLang="zh-CN" sz="1600" b="1" i="0" u="none" strike="noStrike" kern="0" cap="none" spc="0" normalizeH="0" baseline="0" noProof="0" dirty="0">
                <a:ln>
                  <a:noFill/>
                </a:ln>
                <a:effectLst/>
                <a:uLnTx/>
                <a:uFillTx/>
                <a:latin typeface="宋体" pitchFamily="2" charset="-122"/>
                <a:ea typeface="宋体" pitchFamily="2" charset="-122"/>
              </a:rPr>
              <a:t>VAD</a:t>
            </a:r>
            <a:r>
              <a:rPr kumimoji="0" lang="zh-CN" altLang="en-US" sz="1600" b="1" i="0" u="none" strike="noStrike" kern="0" cap="none" spc="0" normalizeH="0" baseline="0" noProof="0" dirty="0">
                <a:ln>
                  <a:noFill/>
                </a:ln>
                <a:effectLst/>
                <a:uLnTx/>
                <a:uFillTx/>
                <a:latin typeface="宋体" pitchFamily="2" charset="-122"/>
                <a:ea typeface="宋体" pitchFamily="2" charset="-122"/>
              </a:rPr>
              <a:t>自平衡二叉树：每个进程都有一个</a:t>
            </a:r>
            <a:r>
              <a:rPr kumimoji="0" lang="en-US" altLang="zh-CN" sz="1600" b="1" i="0" u="none" strike="noStrike" kern="0" cap="none" spc="0" normalizeH="0" baseline="0" noProof="0" dirty="0">
                <a:ln>
                  <a:noFill/>
                </a:ln>
                <a:effectLst/>
                <a:uLnTx/>
                <a:uFillTx/>
                <a:latin typeface="宋体" pitchFamily="2" charset="-122"/>
                <a:ea typeface="宋体" pitchFamily="2" charset="-122"/>
              </a:rPr>
              <a:t>VAD</a:t>
            </a:r>
            <a:r>
              <a:rPr kumimoji="0" lang="zh-CN" altLang="en-US" sz="1600" b="1" i="0" u="none" strike="noStrike" kern="0" cap="none" spc="0" normalizeH="0" baseline="0" noProof="0" dirty="0">
                <a:ln>
                  <a:noFill/>
                </a:ln>
                <a:effectLst/>
                <a:uLnTx/>
                <a:uFillTx/>
                <a:latin typeface="宋体" pitchFamily="2" charset="-122"/>
                <a:ea typeface="宋体" pitchFamily="2" charset="-122"/>
              </a:rPr>
              <a:t>树，用于描述已经分配给线程的虚拟空间</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600" b="1" i="0" u="none" strike="noStrike" kern="0" cap="none" spc="0" normalizeH="0" baseline="0" noProof="0" dirty="0">
                <a:ln>
                  <a:noFill/>
                </a:ln>
                <a:effectLst/>
                <a:uLnTx/>
                <a:uFillTx/>
                <a:latin typeface="Arial"/>
                <a:ea typeface="宋体" pitchFamily="2" charset="-122"/>
              </a:rPr>
              <a:t>系统内存的管理机制：一个非分页缓冲池和多个分页缓冲池，供</a:t>
            </a:r>
            <a:r>
              <a:rPr kumimoji="0" lang="en-US" altLang="zh-CN" sz="1600" b="1" i="0" u="none" strike="noStrike" kern="0" cap="none" spc="0" normalizeH="0" baseline="0" noProof="0" dirty="0">
                <a:ln>
                  <a:noFill/>
                </a:ln>
                <a:effectLst/>
                <a:uLnTx/>
                <a:uFillTx/>
                <a:latin typeface="Arial"/>
                <a:ea typeface="宋体" pitchFamily="2" charset="-122"/>
              </a:rPr>
              <a:t>OS</a:t>
            </a:r>
            <a:r>
              <a:rPr kumimoji="0" lang="zh-CN" altLang="en-US" sz="1600" b="1" i="0" u="none" strike="noStrike" kern="0" cap="none" spc="0" normalizeH="0" baseline="0" noProof="0" dirty="0">
                <a:ln>
                  <a:noFill/>
                </a:ln>
                <a:effectLst/>
                <a:uLnTx/>
                <a:uFillTx/>
                <a:latin typeface="Arial"/>
                <a:ea typeface="宋体" pitchFamily="2" charset="-122"/>
              </a:rPr>
              <a:t>设备驱动程序使用</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600" b="1" i="0" u="none" strike="noStrike" kern="0" cap="none" spc="0" normalizeH="0" baseline="0" noProof="0" dirty="0">
                <a:ln>
                  <a:noFill/>
                </a:ln>
                <a:effectLst/>
                <a:uLnTx/>
                <a:uFillTx/>
                <a:latin typeface="Arial"/>
                <a:ea typeface="宋体" pitchFamily="2" charset="-122"/>
              </a:rPr>
              <a:t>用户内存的管理机制：公共堆分配、默认私有堆分配、私有堆分配、页面文件分配</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600" b="1" i="0" u="none" strike="noStrike" kern="0" cap="none" spc="0" normalizeH="0" baseline="0" noProof="0" dirty="0">
                <a:ln>
                  <a:noFill/>
                </a:ln>
                <a:effectLst/>
                <a:uLnTx/>
                <a:uFillTx/>
                <a:latin typeface="Arial"/>
                <a:ea typeface="宋体" pitchFamily="2" charset="-122"/>
              </a:rPr>
              <a:t>物理内存的管理机制：</a:t>
            </a:r>
            <a:r>
              <a:rPr kumimoji="0" lang="en-US" altLang="zh-CN" sz="1600" b="1" i="0" u="none" strike="noStrike" kern="0" cap="none" spc="0" normalizeH="0" baseline="0" noProof="0" dirty="0">
                <a:ln>
                  <a:noFill/>
                </a:ln>
                <a:effectLst/>
                <a:uLnTx/>
                <a:uFillTx/>
                <a:latin typeface="Arial"/>
                <a:ea typeface="宋体" pitchFamily="2" charset="-122"/>
              </a:rPr>
              <a:t>PFN</a:t>
            </a:r>
            <a:r>
              <a:rPr kumimoji="0" lang="zh-CN" altLang="en-US" sz="1600" b="1" i="0" u="none" strike="noStrike" kern="0" cap="none" spc="0" normalizeH="0" baseline="0" noProof="0" dirty="0">
                <a:ln>
                  <a:noFill/>
                </a:ln>
                <a:effectLst/>
                <a:uLnTx/>
                <a:uFillTx/>
                <a:latin typeface="Arial"/>
                <a:ea typeface="宋体" pitchFamily="2" charset="-122"/>
              </a:rPr>
              <a:t>（页框号数据库）负责记录并维护物理内存页帧信息</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18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Windows</a:t>
            </a:r>
            <a:r>
              <a:rPr kumimoji="0" lang="zh-CN" altLang="en-US" sz="18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内存管理机制的认识与理解</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600" b="1" i="0" u="none" strike="noStrike" kern="0" cap="none" spc="0" normalizeH="0" baseline="0" noProof="0" dirty="0">
                <a:ln>
                  <a:noFill/>
                </a:ln>
                <a:effectLst/>
                <a:uLnTx/>
                <a:uFillTx/>
                <a:latin typeface="Arial"/>
                <a:ea typeface="宋体" pitchFamily="2" charset="-122"/>
              </a:rPr>
              <a:t>非常复杂的内存管理体系，复杂到设计者本身都不敢随意更改</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600" b="1" i="0" u="none" strike="noStrike" kern="0" cap="none" spc="0" normalizeH="0" baseline="0" noProof="0" dirty="0">
                <a:ln>
                  <a:noFill/>
                </a:ln>
                <a:effectLst/>
                <a:uLnTx/>
                <a:uFillTx/>
                <a:latin typeface="Arial"/>
                <a:ea typeface="宋体" pitchFamily="2" charset="-122"/>
              </a:rPr>
              <a:t>集成了分页</a:t>
            </a:r>
            <a:r>
              <a:rPr kumimoji="0" lang="en-US" altLang="zh-CN" sz="1600" b="1" i="0" u="none" strike="noStrike" kern="0" cap="none" spc="0" normalizeH="0" baseline="0" noProof="0" dirty="0">
                <a:ln>
                  <a:noFill/>
                </a:ln>
                <a:effectLst/>
                <a:uLnTx/>
                <a:uFillTx/>
                <a:latin typeface="Arial"/>
                <a:ea typeface="宋体" pitchFamily="2" charset="-122"/>
              </a:rPr>
              <a:t>/</a:t>
            </a:r>
            <a:r>
              <a:rPr kumimoji="0" lang="zh-CN" altLang="en-US" sz="1600" b="1" i="0" u="none" strike="noStrike" kern="0" cap="none" spc="0" normalizeH="0" baseline="0" noProof="0" dirty="0">
                <a:ln>
                  <a:noFill/>
                </a:ln>
                <a:effectLst/>
                <a:uLnTx/>
                <a:uFillTx/>
                <a:latin typeface="Arial"/>
                <a:ea typeface="宋体" pitchFamily="2" charset="-122"/>
              </a:rPr>
              <a:t>非分页、工作集、后备存储、</a:t>
            </a:r>
            <a:r>
              <a:rPr kumimoji="0" lang="en-US" altLang="zh-CN" sz="1600" b="1" i="0" u="none" strike="noStrike" kern="0" cap="none" spc="0" normalizeH="0" baseline="0" noProof="0" dirty="0">
                <a:ln>
                  <a:noFill/>
                </a:ln>
                <a:effectLst/>
                <a:uLnTx/>
                <a:uFillTx/>
                <a:latin typeface="Arial"/>
                <a:ea typeface="宋体" pitchFamily="2" charset="-122"/>
              </a:rPr>
              <a:t>TLB</a:t>
            </a:r>
            <a:r>
              <a:rPr kumimoji="0" lang="zh-CN" altLang="en-US" sz="1600" b="1" i="0" u="none" strike="noStrike" kern="0" cap="none" spc="0" normalizeH="0" baseline="0" noProof="0" dirty="0">
                <a:ln>
                  <a:noFill/>
                </a:ln>
                <a:effectLst/>
                <a:uLnTx/>
                <a:uFillTx/>
                <a:latin typeface="Arial"/>
                <a:ea typeface="宋体" pitchFamily="2" charset="-122"/>
              </a:rPr>
              <a:t>、进程</a:t>
            </a:r>
            <a:r>
              <a:rPr kumimoji="0" lang="en-US" altLang="zh-CN" sz="1600" b="1" i="0" u="none" strike="noStrike" kern="0" cap="none" spc="0" normalizeH="0" baseline="0" noProof="0" dirty="0">
                <a:ln>
                  <a:noFill/>
                </a:ln>
                <a:effectLst/>
                <a:uLnTx/>
                <a:uFillTx/>
                <a:latin typeface="Arial"/>
                <a:ea typeface="宋体" pitchFamily="2" charset="-122"/>
              </a:rPr>
              <a:t>/</a:t>
            </a:r>
            <a:r>
              <a:rPr kumimoji="0" lang="zh-CN" altLang="en-US" sz="1600" b="1" i="0" u="none" strike="noStrike" kern="0" cap="none" spc="0" normalizeH="0" baseline="0" noProof="0" dirty="0">
                <a:ln>
                  <a:noFill/>
                </a:ln>
                <a:effectLst/>
                <a:uLnTx/>
                <a:uFillTx/>
                <a:latin typeface="Arial"/>
                <a:ea typeface="宋体" pitchFamily="2" charset="-122"/>
              </a:rPr>
              <a:t>线程模型等所有现代</a:t>
            </a:r>
            <a:r>
              <a:rPr kumimoji="0" lang="en-US" altLang="zh-CN" sz="1600" b="1" i="0" u="none" strike="noStrike" kern="0" cap="none" spc="0" normalizeH="0" baseline="0" noProof="0" dirty="0">
                <a:ln>
                  <a:noFill/>
                </a:ln>
                <a:effectLst/>
                <a:uLnTx/>
                <a:uFillTx/>
                <a:latin typeface="Arial"/>
                <a:ea typeface="宋体" pitchFamily="2" charset="-122"/>
              </a:rPr>
              <a:t>OS</a:t>
            </a:r>
            <a:r>
              <a:rPr kumimoji="0" lang="zh-CN" altLang="en-US" sz="1600" b="1" i="0" u="none" strike="noStrike" kern="0" cap="none" spc="0" normalizeH="0" baseline="0" noProof="0" dirty="0">
                <a:ln>
                  <a:noFill/>
                </a:ln>
                <a:effectLst/>
                <a:uLnTx/>
                <a:uFillTx/>
                <a:latin typeface="Arial"/>
                <a:ea typeface="宋体" pitchFamily="2" charset="-122"/>
              </a:rPr>
              <a:t>概念</a:t>
            </a:r>
          </a:p>
        </p:txBody>
      </p:sp>
    </p:spTree>
    <p:extLst>
      <p:ext uri="{BB962C8B-B14F-4D97-AF65-F5344CB8AC3E}">
        <p14:creationId xmlns:p14="http://schemas.microsoft.com/office/powerpoint/2010/main" val="244195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 calcmode="lin" valueType="num">
                                      <p:cBhvr additive="base">
                                        <p:cTn id="52"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 calcmode="lin" valueType="num">
                                      <p:cBhvr additive="base">
                                        <p:cTn id="5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 calcmode="lin" valueType="num">
                                      <p:cBhvr additive="base">
                                        <p:cTn id="62"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 calcmode="lin" valueType="num">
                                      <p:cBhvr additive="base">
                                        <p:cTn id="72"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6E9AB949-A801-4330-85A5-D40327025290}"/>
              </a:ext>
            </a:extLst>
          </p:cNvPr>
          <p:cNvSpPr txBox="1">
            <a:spLocks noChangeArrowheads="1"/>
          </p:cNvSpPr>
          <p:nvPr/>
        </p:nvSpPr>
        <p:spPr bwMode="auto">
          <a:xfrm>
            <a:off x="334641" y="692636"/>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Windows</a:t>
            </a:r>
            <a:r>
              <a:rPr kumimoji="0" lang="zh-CN" altLang="en-US" sz="3200" kern="0">
                <a:latin typeface="黑体" pitchFamily="2" charset="-122"/>
                <a:ea typeface="黑体" pitchFamily="2" charset="-122"/>
              </a:rPr>
              <a:t>内存管理器组件</a:t>
            </a:r>
          </a:p>
        </p:txBody>
      </p:sp>
      <p:sp>
        <p:nvSpPr>
          <p:cNvPr id="4" name="Rectangle 3">
            <a:extLst>
              <a:ext uri="{FF2B5EF4-FFF2-40B4-BE49-F238E27FC236}">
                <a16:creationId xmlns:a16="http://schemas.microsoft.com/office/drawing/2014/main" xmlns="" id="{10550F6C-3C09-4966-94C1-5445EA83120D}"/>
              </a:ext>
            </a:extLst>
          </p:cNvPr>
          <p:cNvSpPr txBox="1">
            <a:spLocks noChangeArrowheads="1"/>
          </p:cNvSpPr>
          <p:nvPr/>
        </p:nvSpPr>
        <p:spPr bwMode="auto">
          <a:xfrm>
            <a:off x="323528" y="210392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工作集管理器（</a:t>
            </a:r>
            <a:r>
              <a:rPr kumimoji="0" lang="en-US" altLang="zh-CN" sz="2000" b="0" i="0" u="none" strike="noStrike" kern="0" cap="none" spc="0" normalizeH="0" baseline="0" noProof="0" dirty="0" err="1">
                <a:ln>
                  <a:noFill/>
                </a:ln>
                <a:solidFill>
                  <a:srgbClr val="000000"/>
                </a:solidFill>
                <a:effectLst/>
                <a:uLnTx/>
                <a:uFillTx/>
                <a:latin typeface="Arial"/>
                <a:ea typeface="宋体" pitchFamily="2" charset="-122"/>
                <a:cs typeface="+mn-cs"/>
              </a:rPr>
              <a:t>MmWorkingSetManager</a:t>
            </a: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当空闲区低于某一界限时，便启动所有内存管理策略，例如工作集修整、老化、已修改页面的写回等，最大限度保证系统运行的高效</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进程</a:t>
            </a:r>
            <a:r>
              <a:rPr kumimoji="0" lang="en-US" altLang="zh-CN"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a:t>
            </a: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堆栈交换器（</a:t>
            </a:r>
            <a:r>
              <a:rPr kumimoji="0" lang="en-US" altLang="zh-CN" sz="2000" b="0" i="0" u="none" strike="noStrike" kern="0" cap="none" spc="0" normalizeH="0" baseline="0" noProof="0" dirty="0" err="1">
                <a:ln>
                  <a:noFill/>
                </a:ln>
                <a:solidFill>
                  <a:srgbClr val="000000"/>
                </a:solidFill>
                <a:effectLst/>
                <a:uLnTx/>
                <a:uFillTx/>
                <a:latin typeface="宋体" pitchFamily="2" charset="-122"/>
                <a:ea typeface="宋体" pitchFamily="2" charset="-122"/>
                <a:cs typeface="+mn-cs"/>
              </a:rPr>
              <a:t>KeSwapProcessOrStack</a:t>
            </a: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宋体" pitchFamily="2" charset="-122"/>
                <a:ea typeface="宋体" pitchFamily="2" charset="-122"/>
              </a:rPr>
              <a:t>完成进程和内核线程堆栈的换入和换出操作</a:t>
            </a:r>
            <a:endParaRPr kumimoji="0" lang="zh-CN" altLang="en-US" sz="1800" b="1" i="0" u="none" strike="noStrike" kern="0" cap="none" spc="0" normalizeH="0" baseline="0" noProof="0" dirty="0">
              <a:ln>
                <a:noFill/>
              </a:ln>
              <a:effectLst/>
              <a:uLnTx/>
              <a:uFillTx/>
              <a:latin typeface="Arial"/>
              <a:ea typeface="宋体" pitchFamily="2"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已修改页面写回器（</a:t>
            </a:r>
            <a:r>
              <a:rPr kumimoji="0" lang="en-US" altLang="zh-CN" sz="2000" b="0" i="0" u="none" strike="noStrike" kern="0" cap="none" spc="0" normalizeH="0" baseline="0" noProof="0" dirty="0" err="1">
                <a:ln>
                  <a:noFill/>
                </a:ln>
                <a:solidFill>
                  <a:srgbClr val="000000"/>
                </a:solidFill>
                <a:effectLst/>
                <a:uLnTx/>
                <a:uFillTx/>
                <a:latin typeface="宋体" pitchFamily="2" charset="-122"/>
                <a:ea typeface="宋体" pitchFamily="2" charset="-122"/>
                <a:cs typeface="+mn-cs"/>
              </a:rPr>
              <a:t>MiModifiedPageWriter</a:t>
            </a: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将修改链表上的“脏”页写回到映射文件（后备存储）中</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映射页面写回器（</a:t>
            </a:r>
            <a:r>
              <a:rPr kumimoji="0" lang="en-US" altLang="zh-CN" sz="2000" b="0" i="0" u="none" strike="noStrike" kern="0" cap="none" spc="0" normalizeH="0" baseline="0" noProof="0" dirty="0" err="1">
                <a:ln>
                  <a:noFill/>
                </a:ln>
                <a:solidFill>
                  <a:srgbClr val="000000"/>
                </a:solidFill>
                <a:effectLst/>
                <a:uLnTx/>
                <a:uFillTx/>
                <a:latin typeface="宋体" pitchFamily="2" charset="-122"/>
                <a:ea typeface="宋体" pitchFamily="2" charset="-122"/>
                <a:cs typeface="+mn-cs"/>
              </a:rPr>
              <a:t>MiMappedPageWritter</a:t>
            </a: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将映射文件中的脏页写回磁盘</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废弃段线程（</a:t>
            </a:r>
            <a:r>
              <a:rPr kumimoji="0" lang="en-US" altLang="zh-CN" sz="2000" b="0" i="0" u="none" strike="noStrike" kern="0" cap="none" spc="0" normalizeH="0" baseline="0" noProof="0" dirty="0" err="1">
                <a:ln>
                  <a:noFill/>
                </a:ln>
                <a:solidFill>
                  <a:srgbClr val="000000"/>
                </a:solidFill>
                <a:effectLst/>
                <a:uLnTx/>
                <a:uFillTx/>
                <a:latin typeface="宋体" pitchFamily="2" charset="-122"/>
                <a:ea typeface="宋体" pitchFamily="2" charset="-122"/>
                <a:cs typeface="+mn-cs"/>
              </a:rPr>
              <a:t>MiDereferenceSegmentThread</a:t>
            </a: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负责系统高速缓存和页面文件的扩大和缩小</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零页线程（</a:t>
            </a:r>
            <a:r>
              <a:rPr kumimoji="0" lang="en-US" altLang="zh-CN" sz="2000" b="0" i="0" u="none" strike="noStrike" kern="0" cap="none" spc="0" normalizeH="0" baseline="0" noProof="0" dirty="0" err="1">
                <a:ln>
                  <a:noFill/>
                </a:ln>
                <a:solidFill>
                  <a:srgbClr val="000000"/>
                </a:solidFill>
                <a:effectLst/>
                <a:uLnTx/>
                <a:uFillTx/>
                <a:latin typeface="宋体" pitchFamily="2" charset="-122"/>
                <a:ea typeface="宋体" pitchFamily="2" charset="-122"/>
                <a:cs typeface="+mn-cs"/>
              </a:rPr>
              <a:t>MmZeroPageThread</a:t>
            </a: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pitchFamily="2" charset="-122"/>
                <a:cs typeface="+mn-cs"/>
              </a:rPr>
              <a: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将空闲链表中的页面清零</a:t>
            </a:r>
          </a:p>
        </p:txBody>
      </p:sp>
    </p:spTree>
    <p:extLst>
      <p:ext uri="{BB962C8B-B14F-4D97-AF65-F5344CB8AC3E}">
        <p14:creationId xmlns:p14="http://schemas.microsoft.com/office/powerpoint/2010/main" val="16457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 calcmode="lin" valueType="num">
                                      <p:cBhvr additive="base">
                                        <p:cTn id="52"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 calcmode="lin" valueType="num">
                                      <p:cBhvr additive="base">
                                        <p:cTn id="5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 calcmode="lin" valueType="num">
                                      <p:cBhvr additive="base">
                                        <p:cTn id="62"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800601"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85E8A1DA-316C-4B05-97B3-610516ABB177}"/>
              </a:ext>
            </a:extLst>
          </p:cNvPr>
          <p:cNvSpPr txBox="1">
            <a:spLocks noChangeArrowheads="1"/>
          </p:cNvSpPr>
          <p:nvPr/>
        </p:nvSpPr>
        <p:spPr bwMode="auto">
          <a:xfrm>
            <a:off x="458341" y="48949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Windows</a:t>
            </a:r>
            <a:r>
              <a:rPr kumimoji="0" lang="zh-CN" altLang="en-US" sz="3200" kern="0">
                <a:latin typeface="黑体" pitchFamily="2" charset="-122"/>
                <a:ea typeface="黑体" pitchFamily="2" charset="-122"/>
              </a:rPr>
              <a:t>中的内存布局</a:t>
            </a:r>
          </a:p>
        </p:txBody>
      </p:sp>
      <p:grpSp>
        <p:nvGrpSpPr>
          <p:cNvPr id="4" name="Group 4">
            <a:extLst>
              <a:ext uri="{FF2B5EF4-FFF2-40B4-BE49-F238E27FC236}">
                <a16:creationId xmlns:a16="http://schemas.microsoft.com/office/drawing/2014/main" xmlns="" id="{C798C678-7DF1-49DC-B48B-1227A9C83A9A}"/>
              </a:ext>
            </a:extLst>
          </p:cNvPr>
          <p:cNvGrpSpPr>
            <a:grpSpLocks/>
          </p:cNvGrpSpPr>
          <p:nvPr/>
        </p:nvGrpSpPr>
        <p:grpSpPr bwMode="auto">
          <a:xfrm>
            <a:off x="143933" y="1700808"/>
            <a:ext cx="3446462" cy="4357687"/>
            <a:chOff x="67" y="947"/>
            <a:chExt cx="2171" cy="2745"/>
          </a:xfrm>
        </p:grpSpPr>
        <p:sp>
          <p:nvSpPr>
            <p:cNvPr id="5" name="Rectangle 5">
              <a:extLst>
                <a:ext uri="{FF2B5EF4-FFF2-40B4-BE49-F238E27FC236}">
                  <a16:creationId xmlns:a16="http://schemas.microsoft.com/office/drawing/2014/main" xmlns="" id="{64A6540A-D776-435E-9D66-E15D9C292721}"/>
                </a:ext>
              </a:extLst>
            </p:cNvPr>
            <p:cNvSpPr>
              <a:spLocks noChangeArrowheads="1"/>
            </p:cNvSpPr>
            <p:nvPr/>
          </p:nvSpPr>
          <p:spPr bwMode="auto">
            <a:xfrm>
              <a:off x="817" y="968"/>
              <a:ext cx="947" cy="851"/>
            </a:xfrm>
            <a:prstGeom prst="rect">
              <a:avLst/>
            </a:prstGeom>
            <a:solidFill>
              <a:srgbClr val="FFFFFF"/>
            </a:solidFill>
            <a:ln w="12700">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 name="Rectangle 6">
              <a:extLst>
                <a:ext uri="{FF2B5EF4-FFF2-40B4-BE49-F238E27FC236}">
                  <a16:creationId xmlns:a16="http://schemas.microsoft.com/office/drawing/2014/main" xmlns="" id="{880324B2-334A-41CA-8771-32E161CB4F31}"/>
                </a:ext>
              </a:extLst>
            </p:cNvPr>
            <p:cNvSpPr>
              <a:spLocks noChangeArrowheads="1"/>
            </p:cNvSpPr>
            <p:nvPr/>
          </p:nvSpPr>
          <p:spPr bwMode="auto">
            <a:xfrm>
              <a:off x="1054" y="1138"/>
              <a:ext cx="946" cy="851"/>
            </a:xfrm>
            <a:prstGeom prst="rect">
              <a:avLst/>
            </a:prstGeom>
            <a:solidFill>
              <a:srgbClr val="FFFFFF"/>
            </a:solidFill>
            <a:ln w="12700">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7" name="Rectangle 7">
              <a:extLst>
                <a:ext uri="{FF2B5EF4-FFF2-40B4-BE49-F238E27FC236}">
                  <a16:creationId xmlns:a16="http://schemas.microsoft.com/office/drawing/2014/main" xmlns="" id="{4410DE30-223F-445D-BC12-E90976F1815A}"/>
                </a:ext>
              </a:extLst>
            </p:cNvPr>
            <p:cNvSpPr>
              <a:spLocks noChangeArrowheads="1"/>
            </p:cNvSpPr>
            <p:nvPr/>
          </p:nvSpPr>
          <p:spPr bwMode="auto">
            <a:xfrm>
              <a:off x="1290" y="1309"/>
              <a:ext cx="947" cy="850"/>
            </a:xfrm>
            <a:prstGeom prst="rect">
              <a:avLst/>
            </a:prstGeom>
            <a:solidFill>
              <a:srgbClr val="FFFFFF"/>
            </a:solidFill>
            <a:ln w="12700">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8" name="Rectangle 8">
              <a:extLst>
                <a:ext uri="{FF2B5EF4-FFF2-40B4-BE49-F238E27FC236}">
                  <a16:creationId xmlns:a16="http://schemas.microsoft.com/office/drawing/2014/main" xmlns="" id="{90A146EA-2FF3-429F-BEF9-9D958955C998}"/>
                </a:ext>
              </a:extLst>
            </p:cNvPr>
            <p:cNvSpPr>
              <a:spLocks noChangeArrowheads="1"/>
            </p:cNvSpPr>
            <p:nvPr/>
          </p:nvSpPr>
          <p:spPr bwMode="auto">
            <a:xfrm>
              <a:off x="1450" y="1368"/>
              <a:ext cx="72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a:ln>
                    <a:noFill/>
                  </a:ln>
                  <a:solidFill>
                    <a:srgbClr val="996633"/>
                  </a:solidFill>
                  <a:effectLst/>
                  <a:uLnTx/>
                  <a:uFillTx/>
                  <a:latin typeface="宋体" pitchFamily="2" charset="-122"/>
                </a:rPr>
                <a:t>应用程序代码</a:t>
              </a:r>
              <a:endParaRPr kumimoji="0" lang="zh-CN" altLang="en-US" sz="3200" b="0" i="0" u="none" strike="noStrike" kern="0" cap="none" spc="0" normalizeH="0" baseline="0" noProof="0">
                <a:ln>
                  <a:noFill/>
                </a:ln>
                <a:solidFill>
                  <a:srgbClr val="996633"/>
                </a:solidFill>
                <a:effectLst/>
                <a:uLnTx/>
                <a:uFillTx/>
              </a:endParaRPr>
            </a:p>
          </p:txBody>
        </p:sp>
        <p:sp>
          <p:nvSpPr>
            <p:cNvPr id="9" name="Rectangle 9">
              <a:extLst>
                <a:ext uri="{FF2B5EF4-FFF2-40B4-BE49-F238E27FC236}">
                  <a16:creationId xmlns:a16="http://schemas.microsoft.com/office/drawing/2014/main" xmlns="" id="{87557F35-2241-4D9E-8325-7CAA81D176D8}"/>
                </a:ext>
              </a:extLst>
            </p:cNvPr>
            <p:cNvSpPr>
              <a:spLocks noChangeArrowheads="1"/>
            </p:cNvSpPr>
            <p:nvPr/>
          </p:nvSpPr>
          <p:spPr bwMode="auto">
            <a:xfrm>
              <a:off x="1570" y="1535"/>
              <a:ext cx="48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a:ln>
                    <a:noFill/>
                  </a:ln>
                  <a:solidFill>
                    <a:srgbClr val="996633"/>
                  </a:solidFill>
                  <a:effectLst/>
                  <a:uLnTx/>
                  <a:uFillTx/>
                  <a:latin typeface="宋体" pitchFamily="2" charset="-122"/>
                </a:rPr>
                <a:t>全程变量</a:t>
              </a:r>
              <a:endParaRPr kumimoji="0" lang="zh-CN" altLang="en-US" sz="3200" b="0" i="0" u="none" strike="noStrike" kern="0" cap="none" spc="0" normalizeH="0" baseline="0" noProof="0">
                <a:ln>
                  <a:noFill/>
                </a:ln>
                <a:solidFill>
                  <a:srgbClr val="996633"/>
                </a:solidFill>
                <a:effectLst/>
                <a:uLnTx/>
                <a:uFillTx/>
              </a:endParaRPr>
            </a:p>
          </p:txBody>
        </p:sp>
        <p:sp>
          <p:nvSpPr>
            <p:cNvPr id="10" name="Rectangle 10">
              <a:extLst>
                <a:ext uri="{FF2B5EF4-FFF2-40B4-BE49-F238E27FC236}">
                  <a16:creationId xmlns:a16="http://schemas.microsoft.com/office/drawing/2014/main" xmlns="" id="{6304126F-C9E1-463B-B921-FB5D41B13F5D}"/>
                </a:ext>
              </a:extLst>
            </p:cNvPr>
            <p:cNvSpPr>
              <a:spLocks noChangeArrowheads="1"/>
            </p:cNvSpPr>
            <p:nvPr/>
          </p:nvSpPr>
          <p:spPr bwMode="auto">
            <a:xfrm>
              <a:off x="1458" y="1671"/>
              <a:ext cx="72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a:ln>
                    <a:noFill/>
                  </a:ln>
                  <a:solidFill>
                    <a:srgbClr val="996633"/>
                  </a:solidFill>
                  <a:effectLst/>
                  <a:uLnTx/>
                  <a:uFillTx/>
                  <a:latin typeface="宋体" pitchFamily="2" charset="-122"/>
                </a:rPr>
                <a:t>每个线程堆栈</a:t>
              </a:r>
              <a:endParaRPr kumimoji="0" lang="zh-CN" altLang="en-US" sz="3200" b="0" i="0" u="none" strike="noStrike" kern="0" cap="none" spc="0" normalizeH="0" baseline="0" noProof="0">
                <a:ln>
                  <a:noFill/>
                </a:ln>
                <a:solidFill>
                  <a:srgbClr val="996633"/>
                </a:solidFill>
                <a:effectLst/>
                <a:uLnTx/>
                <a:uFillTx/>
              </a:endParaRPr>
            </a:p>
          </p:txBody>
        </p:sp>
        <p:sp>
          <p:nvSpPr>
            <p:cNvPr id="12" name="Rectangle 11">
              <a:extLst>
                <a:ext uri="{FF2B5EF4-FFF2-40B4-BE49-F238E27FC236}">
                  <a16:creationId xmlns:a16="http://schemas.microsoft.com/office/drawing/2014/main" xmlns="" id="{05548ACB-C257-4517-90C2-FD458AC66E68}"/>
                </a:ext>
              </a:extLst>
            </p:cNvPr>
            <p:cNvSpPr>
              <a:spLocks noChangeArrowheads="1"/>
            </p:cNvSpPr>
            <p:nvPr/>
          </p:nvSpPr>
          <p:spPr bwMode="auto">
            <a:xfrm>
              <a:off x="1578" y="1822"/>
              <a:ext cx="502" cy="15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996633"/>
                  </a:solidFill>
                  <a:effectLst/>
                  <a:uLnTx/>
                  <a:uFillTx/>
                </a:rPr>
                <a:t>DLL</a:t>
              </a:r>
              <a:r>
                <a:rPr kumimoji="0" lang="zh-CN" altLang="en-US" sz="1500" b="1" i="0" u="none" strike="noStrike" kern="0" cap="none" spc="0" normalizeH="0" baseline="0" noProof="0">
                  <a:ln>
                    <a:noFill/>
                  </a:ln>
                  <a:solidFill>
                    <a:srgbClr val="996633"/>
                  </a:solidFill>
                  <a:effectLst/>
                  <a:uLnTx/>
                  <a:uFillTx/>
                  <a:latin typeface="宋体" pitchFamily="2" charset="-122"/>
                </a:rPr>
                <a:t>代码</a:t>
              </a:r>
            </a:p>
          </p:txBody>
        </p:sp>
        <p:sp>
          <p:nvSpPr>
            <p:cNvPr id="13" name="Line 12">
              <a:extLst>
                <a:ext uri="{FF2B5EF4-FFF2-40B4-BE49-F238E27FC236}">
                  <a16:creationId xmlns:a16="http://schemas.microsoft.com/office/drawing/2014/main" xmlns="" id="{BA66C25C-40B7-4849-B88A-3976E62229FB}"/>
                </a:ext>
              </a:extLst>
            </p:cNvPr>
            <p:cNvSpPr>
              <a:spLocks noChangeShapeType="1"/>
            </p:cNvSpPr>
            <p:nvPr/>
          </p:nvSpPr>
          <p:spPr bwMode="auto">
            <a:xfrm>
              <a:off x="1290" y="2241"/>
              <a:ext cx="947" cy="1"/>
            </a:xfrm>
            <a:prstGeom prst="line">
              <a:avLst/>
            </a:prstGeom>
            <a:noFill/>
            <a:ln w="1270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4" name="Line 13">
              <a:extLst>
                <a:ext uri="{FF2B5EF4-FFF2-40B4-BE49-F238E27FC236}">
                  <a16:creationId xmlns:a16="http://schemas.microsoft.com/office/drawing/2014/main" xmlns="" id="{8310934E-6ADB-494C-9DA1-469FA25FC454}"/>
                </a:ext>
              </a:extLst>
            </p:cNvPr>
            <p:cNvSpPr>
              <a:spLocks noChangeShapeType="1"/>
            </p:cNvSpPr>
            <p:nvPr/>
          </p:nvSpPr>
          <p:spPr bwMode="auto">
            <a:xfrm>
              <a:off x="1290" y="2241"/>
              <a:ext cx="1" cy="1450"/>
            </a:xfrm>
            <a:prstGeom prst="line">
              <a:avLst/>
            </a:prstGeom>
            <a:noFill/>
            <a:ln w="1270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5" name="Line 14">
              <a:extLst>
                <a:ext uri="{FF2B5EF4-FFF2-40B4-BE49-F238E27FC236}">
                  <a16:creationId xmlns:a16="http://schemas.microsoft.com/office/drawing/2014/main" xmlns="" id="{77544C94-D198-41BD-8717-E770F632B28D}"/>
                </a:ext>
              </a:extLst>
            </p:cNvPr>
            <p:cNvSpPr>
              <a:spLocks noChangeShapeType="1"/>
            </p:cNvSpPr>
            <p:nvPr/>
          </p:nvSpPr>
          <p:spPr bwMode="auto">
            <a:xfrm>
              <a:off x="2237" y="2241"/>
              <a:ext cx="1" cy="1450"/>
            </a:xfrm>
            <a:prstGeom prst="line">
              <a:avLst/>
            </a:prstGeom>
            <a:noFill/>
            <a:ln w="1270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6" name="Line 15">
              <a:extLst>
                <a:ext uri="{FF2B5EF4-FFF2-40B4-BE49-F238E27FC236}">
                  <a16:creationId xmlns:a16="http://schemas.microsoft.com/office/drawing/2014/main" xmlns="" id="{0A787AC2-D0EA-41FC-A798-7D3A5837605D}"/>
                </a:ext>
              </a:extLst>
            </p:cNvPr>
            <p:cNvSpPr>
              <a:spLocks noChangeShapeType="1"/>
            </p:cNvSpPr>
            <p:nvPr/>
          </p:nvSpPr>
          <p:spPr bwMode="auto">
            <a:xfrm>
              <a:off x="1290" y="2751"/>
              <a:ext cx="947" cy="1"/>
            </a:xfrm>
            <a:prstGeom prst="line">
              <a:avLst/>
            </a:prstGeom>
            <a:noFill/>
            <a:ln w="1270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7" name="Line 16">
              <a:extLst>
                <a:ext uri="{FF2B5EF4-FFF2-40B4-BE49-F238E27FC236}">
                  <a16:creationId xmlns:a16="http://schemas.microsoft.com/office/drawing/2014/main" xmlns="" id="{C6ED4824-5D58-463F-BAD9-027C1BDE0315}"/>
                </a:ext>
              </a:extLst>
            </p:cNvPr>
            <p:cNvSpPr>
              <a:spLocks noChangeShapeType="1"/>
            </p:cNvSpPr>
            <p:nvPr/>
          </p:nvSpPr>
          <p:spPr bwMode="auto">
            <a:xfrm>
              <a:off x="1290" y="3091"/>
              <a:ext cx="947" cy="8"/>
            </a:xfrm>
            <a:prstGeom prst="line">
              <a:avLst/>
            </a:prstGeom>
            <a:noFill/>
            <a:ln w="1270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8" name="Line 17">
              <a:extLst>
                <a:ext uri="{FF2B5EF4-FFF2-40B4-BE49-F238E27FC236}">
                  <a16:creationId xmlns:a16="http://schemas.microsoft.com/office/drawing/2014/main" xmlns="" id="{E0AFC3B0-C1CF-4027-AC69-544590F86751}"/>
                </a:ext>
              </a:extLst>
            </p:cNvPr>
            <p:cNvSpPr>
              <a:spLocks noChangeShapeType="1"/>
            </p:cNvSpPr>
            <p:nvPr/>
          </p:nvSpPr>
          <p:spPr bwMode="auto">
            <a:xfrm>
              <a:off x="1290" y="3691"/>
              <a:ext cx="947" cy="1"/>
            </a:xfrm>
            <a:prstGeom prst="line">
              <a:avLst/>
            </a:prstGeom>
            <a:noFill/>
            <a:ln w="1270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9" name="Rectangle 18">
              <a:extLst>
                <a:ext uri="{FF2B5EF4-FFF2-40B4-BE49-F238E27FC236}">
                  <a16:creationId xmlns:a16="http://schemas.microsoft.com/office/drawing/2014/main" xmlns="" id="{28DAA07C-4E67-4075-98A5-352EE76F97F8}"/>
                </a:ext>
              </a:extLst>
            </p:cNvPr>
            <p:cNvSpPr>
              <a:spLocks noChangeArrowheads="1"/>
            </p:cNvSpPr>
            <p:nvPr/>
          </p:nvSpPr>
          <p:spPr bwMode="auto">
            <a:xfrm>
              <a:off x="580" y="2271"/>
              <a:ext cx="66" cy="106"/>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a:ln>
                    <a:noFill/>
                  </a:ln>
                  <a:solidFill>
                    <a:srgbClr val="996633"/>
                  </a:solidFill>
                  <a:effectLst/>
                  <a:uLnTx/>
                  <a:uFillTx/>
                </a:rPr>
                <a:t>   </a:t>
              </a:r>
              <a:endParaRPr kumimoji="0" lang="en-US" altLang="zh-CN" sz="1800" b="0" i="0" u="none" strike="noStrike" kern="0" cap="none" spc="0" normalizeH="0" baseline="0" noProof="0">
                <a:ln>
                  <a:noFill/>
                </a:ln>
                <a:solidFill>
                  <a:srgbClr val="996633"/>
                </a:solidFill>
                <a:effectLst/>
                <a:uLnTx/>
                <a:uFillTx/>
              </a:endParaRPr>
            </a:p>
          </p:txBody>
        </p:sp>
        <p:sp>
          <p:nvSpPr>
            <p:cNvPr id="20" name="Rectangle 19">
              <a:extLst>
                <a:ext uri="{FF2B5EF4-FFF2-40B4-BE49-F238E27FC236}">
                  <a16:creationId xmlns:a16="http://schemas.microsoft.com/office/drawing/2014/main" xmlns="" id="{8B6DB679-B8EE-424C-9E3A-78A4623E9FDF}"/>
                </a:ext>
              </a:extLst>
            </p:cNvPr>
            <p:cNvSpPr>
              <a:spLocks noChangeArrowheads="1"/>
            </p:cNvSpPr>
            <p:nvPr/>
          </p:nvSpPr>
          <p:spPr bwMode="auto">
            <a:xfrm>
              <a:off x="705" y="2025"/>
              <a:ext cx="576"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chemeClr val="tx1"/>
                  </a:solidFill>
                  <a:effectLst/>
                  <a:uLnTx/>
                  <a:uFillTx/>
                  <a:latin typeface="Courier10 BT"/>
                </a:rPr>
                <a:t>7FFFFFFF</a:t>
              </a:r>
              <a:endParaRPr kumimoji="0" lang="en-US" altLang="zh-CN" sz="1800" b="0" i="0" u="none" strike="noStrike" kern="0" cap="none" spc="0" normalizeH="0" baseline="0" noProof="0" dirty="0">
                <a:ln>
                  <a:noFill/>
                </a:ln>
                <a:solidFill>
                  <a:schemeClr val="tx1"/>
                </a:solidFill>
                <a:effectLst/>
                <a:uLnTx/>
                <a:uFillTx/>
                <a:latin typeface="Courier10 BT"/>
              </a:endParaRPr>
            </a:p>
          </p:txBody>
        </p:sp>
        <p:sp>
          <p:nvSpPr>
            <p:cNvPr id="21" name="Rectangle 20">
              <a:extLst>
                <a:ext uri="{FF2B5EF4-FFF2-40B4-BE49-F238E27FC236}">
                  <a16:creationId xmlns:a16="http://schemas.microsoft.com/office/drawing/2014/main" xmlns="" id="{CA1B6626-3B77-432C-8C44-6F67BF1C2A10}"/>
                </a:ext>
              </a:extLst>
            </p:cNvPr>
            <p:cNvSpPr>
              <a:spLocks noChangeArrowheads="1"/>
            </p:cNvSpPr>
            <p:nvPr/>
          </p:nvSpPr>
          <p:spPr bwMode="auto">
            <a:xfrm>
              <a:off x="532" y="2230"/>
              <a:ext cx="72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rgbClr val="996633"/>
                  </a:solidFill>
                  <a:effectLst/>
                  <a:uLnTx/>
                  <a:uFillTx/>
                  <a:latin typeface="Courier10 BT"/>
                </a:rPr>
                <a:t>  </a:t>
              </a:r>
              <a:r>
                <a:rPr kumimoji="0" lang="en-US" altLang="zh-CN" sz="1500" b="1" i="0" u="none" strike="noStrike" kern="0" cap="none" spc="0" normalizeH="0" baseline="0" noProof="0" dirty="0">
                  <a:ln>
                    <a:noFill/>
                  </a:ln>
                  <a:solidFill>
                    <a:schemeClr val="tx1"/>
                  </a:solidFill>
                  <a:effectLst/>
                  <a:uLnTx/>
                  <a:uFillTx/>
                  <a:latin typeface="Courier10 BT"/>
                </a:rPr>
                <a:t>80000000</a:t>
              </a:r>
              <a:endParaRPr kumimoji="0" lang="en-US" altLang="zh-CN" sz="1800" b="0" i="0" u="none" strike="noStrike" kern="0" cap="none" spc="0" normalizeH="0" baseline="0" noProof="0" dirty="0">
                <a:ln>
                  <a:noFill/>
                </a:ln>
                <a:solidFill>
                  <a:schemeClr val="tx1"/>
                </a:solidFill>
                <a:effectLst/>
                <a:uLnTx/>
                <a:uFillTx/>
                <a:latin typeface="Courier10 BT"/>
              </a:endParaRPr>
            </a:p>
          </p:txBody>
        </p:sp>
        <p:sp>
          <p:nvSpPr>
            <p:cNvPr id="22" name="Rectangle 21">
              <a:extLst>
                <a:ext uri="{FF2B5EF4-FFF2-40B4-BE49-F238E27FC236}">
                  <a16:creationId xmlns:a16="http://schemas.microsoft.com/office/drawing/2014/main" xmlns="" id="{2F0DCFAD-A8EE-44A7-8766-34F13B66B775}"/>
                </a:ext>
              </a:extLst>
            </p:cNvPr>
            <p:cNvSpPr>
              <a:spLocks noChangeArrowheads="1"/>
            </p:cNvSpPr>
            <p:nvPr/>
          </p:nvSpPr>
          <p:spPr bwMode="auto">
            <a:xfrm>
              <a:off x="1367" y="2300"/>
              <a:ext cx="72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chemeClr val="tx1"/>
                  </a:solidFill>
                  <a:effectLst/>
                  <a:uLnTx/>
                  <a:uFillTx/>
                  <a:latin typeface="宋体" pitchFamily="2" charset="-122"/>
                </a:rPr>
                <a:t>内核和执行体</a:t>
              </a:r>
              <a:endParaRPr kumimoji="0" lang="zh-CN" altLang="en-US" sz="1800" b="0" i="0" u="none" strike="noStrike" kern="0" cap="none" spc="0" normalizeH="0" baseline="0" noProof="0" dirty="0">
                <a:ln>
                  <a:noFill/>
                </a:ln>
                <a:solidFill>
                  <a:schemeClr val="tx1"/>
                </a:solidFill>
                <a:effectLst/>
                <a:uLnTx/>
                <a:uFillTx/>
              </a:endParaRPr>
            </a:p>
          </p:txBody>
        </p:sp>
        <p:sp>
          <p:nvSpPr>
            <p:cNvPr id="23" name="Rectangle 22">
              <a:extLst>
                <a:ext uri="{FF2B5EF4-FFF2-40B4-BE49-F238E27FC236}">
                  <a16:creationId xmlns:a16="http://schemas.microsoft.com/office/drawing/2014/main" xmlns="" id="{4C4DBDB4-BC06-4842-B537-08FAE21B5A24}"/>
                </a:ext>
              </a:extLst>
            </p:cNvPr>
            <p:cNvSpPr>
              <a:spLocks noChangeArrowheads="1"/>
            </p:cNvSpPr>
            <p:nvPr/>
          </p:nvSpPr>
          <p:spPr bwMode="auto">
            <a:xfrm>
              <a:off x="1663" y="2433"/>
              <a:ext cx="26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chemeClr val="tx1"/>
                  </a:solidFill>
                  <a:effectLst/>
                  <a:uLnTx/>
                  <a:uFillTx/>
                </a:rPr>
                <a:t>HAL</a:t>
              </a:r>
              <a:endParaRPr kumimoji="0" lang="en-US" altLang="zh-CN" sz="1800" b="0" i="0" u="none" strike="noStrike" kern="0" cap="none" spc="0" normalizeH="0" baseline="0" noProof="0" dirty="0">
                <a:ln>
                  <a:noFill/>
                </a:ln>
                <a:solidFill>
                  <a:schemeClr val="tx1"/>
                </a:solidFill>
                <a:effectLst/>
                <a:uLnTx/>
                <a:uFillTx/>
              </a:endParaRPr>
            </a:p>
          </p:txBody>
        </p:sp>
        <p:sp>
          <p:nvSpPr>
            <p:cNvPr id="24" name="Rectangle 23">
              <a:extLst>
                <a:ext uri="{FF2B5EF4-FFF2-40B4-BE49-F238E27FC236}">
                  <a16:creationId xmlns:a16="http://schemas.microsoft.com/office/drawing/2014/main" xmlns="" id="{D49443B8-CCC3-4F3C-92B4-A0521DFB0DDC}"/>
                </a:ext>
              </a:extLst>
            </p:cNvPr>
            <p:cNvSpPr>
              <a:spLocks noChangeArrowheads="1"/>
            </p:cNvSpPr>
            <p:nvPr/>
          </p:nvSpPr>
          <p:spPr bwMode="auto">
            <a:xfrm>
              <a:off x="580" y="2670"/>
              <a:ext cx="69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a:ln>
                    <a:noFill/>
                  </a:ln>
                  <a:solidFill>
                    <a:srgbClr val="996633"/>
                  </a:solidFill>
                  <a:effectLst/>
                  <a:uLnTx/>
                  <a:uFillTx/>
                </a:rPr>
                <a:t>                       </a:t>
              </a:r>
              <a:endParaRPr kumimoji="0" lang="en-US" altLang="zh-CN" sz="1800" b="0" i="0" u="none" strike="noStrike" kern="0" cap="none" spc="0" normalizeH="0" baseline="0" noProof="0">
                <a:ln>
                  <a:noFill/>
                </a:ln>
                <a:solidFill>
                  <a:srgbClr val="996633"/>
                </a:solidFill>
                <a:effectLst/>
                <a:uLnTx/>
                <a:uFillTx/>
              </a:endParaRPr>
            </a:p>
          </p:txBody>
        </p:sp>
        <p:sp>
          <p:nvSpPr>
            <p:cNvPr id="25" name="Rectangle 24">
              <a:extLst>
                <a:ext uri="{FF2B5EF4-FFF2-40B4-BE49-F238E27FC236}">
                  <a16:creationId xmlns:a16="http://schemas.microsoft.com/office/drawing/2014/main" xmlns="" id="{86E80972-BE92-4524-95B4-6083D6B6F4F2}"/>
                </a:ext>
              </a:extLst>
            </p:cNvPr>
            <p:cNvSpPr>
              <a:spLocks noChangeArrowheads="1"/>
            </p:cNvSpPr>
            <p:nvPr/>
          </p:nvSpPr>
          <p:spPr bwMode="auto">
            <a:xfrm>
              <a:off x="1380" y="2581"/>
              <a:ext cx="72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chemeClr val="tx1"/>
                  </a:solidFill>
                  <a:effectLst/>
                  <a:uLnTx/>
                  <a:uFillTx/>
                  <a:latin typeface="宋体" pitchFamily="2" charset="-122"/>
                </a:rPr>
                <a:t>引导驱动程序</a:t>
              </a:r>
              <a:endParaRPr kumimoji="0" lang="zh-CN" altLang="en-US" sz="1800" b="0" i="0" u="none" strike="noStrike" kern="0" cap="none" spc="0" normalizeH="0" baseline="0" noProof="0" dirty="0">
                <a:ln>
                  <a:noFill/>
                </a:ln>
                <a:solidFill>
                  <a:schemeClr val="tx1"/>
                </a:solidFill>
                <a:effectLst/>
                <a:uLnTx/>
                <a:uFillTx/>
              </a:endParaRPr>
            </a:p>
          </p:txBody>
        </p:sp>
        <p:sp>
          <p:nvSpPr>
            <p:cNvPr id="26" name="Rectangle 25">
              <a:extLst>
                <a:ext uri="{FF2B5EF4-FFF2-40B4-BE49-F238E27FC236}">
                  <a16:creationId xmlns:a16="http://schemas.microsoft.com/office/drawing/2014/main" xmlns="" id="{3D334FA2-BE3A-484C-99CC-F3F135CDA098}"/>
                </a:ext>
              </a:extLst>
            </p:cNvPr>
            <p:cNvSpPr>
              <a:spLocks noChangeArrowheads="1"/>
            </p:cNvSpPr>
            <p:nvPr/>
          </p:nvSpPr>
          <p:spPr bwMode="auto">
            <a:xfrm>
              <a:off x="580" y="2810"/>
              <a:ext cx="6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a:ln>
                    <a:noFill/>
                  </a:ln>
                  <a:solidFill>
                    <a:srgbClr val="996633"/>
                  </a:solidFill>
                  <a:effectLst/>
                  <a:uLnTx/>
                  <a:uFillTx/>
                </a:rPr>
                <a:t>  </a:t>
              </a:r>
              <a:endParaRPr kumimoji="0" lang="en-US" altLang="zh-CN" sz="1800" b="0" i="0" u="none" strike="noStrike" kern="0" cap="none" spc="0" normalizeH="0" baseline="0" noProof="0">
                <a:ln>
                  <a:noFill/>
                </a:ln>
                <a:solidFill>
                  <a:srgbClr val="996633"/>
                </a:solidFill>
                <a:effectLst/>
                <a:uLnTx/>
                <a:uFillTx/>
              </a:endParaRPr>
            </a:p>
          </p:txBody>
        </p:sp>
        <p:sp>
          <p:nvSpPr>
            <p:cNvPr id="27" name="Rectangle 26">
              <a:extLst>
                <a:ext uri="{FF2B5EF4-FFF2-40B4-BE49-F238E27FC236}">
                  <a16:creationId xmlns:a16="http://schemas.microsoft.com/office/drawing/2014/main" xmlns="" id="{9303416C-0514-49CA-945D-A8FD16ECE2F7}"/>
                </a:ext>
              </a:extLst>
            </p:cNvPr>
            <p:cNvSpPr>
              <a:spLocks noChangeArrowheads="1"/>
            </p:cNvSpPr>
            <p:nvPr/>
          </p:nvSpPr>
          <p:spPr bwMode="auto">
            <a:xfrm>
              <a:off x="679" y="2714"/>
              <a:ext cx="576"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chemeClr val="tx1"/>
                  </a:solidFill>
                  <a:effectLst/>
                  <a:uLnTx/>
                  <a:uFillTx/>
                  <a:latin typeface="Courier10 BT"/>
                </a:rPr>
                <a:t>C0000000</a:t>
              </a:r>
              <a:endParaRPr kumimoji="0" lang="en-US" altLang="zh-CN" sz="1800" b="0" i="0" u="none" strike="noStrike" kern="0" cap="none" spc="0" normalizeH="0" baseline="0" noProof="0" dirty="0">
                <a:ln>
                  <a:noFill/>
                </a:ln>
                <a:solidFill>
                  <a:schemeClr val="tx1"/>
                </a:solidFill>
                <a:effectLst/>
                <a:uLnTx/>
                <a:uFillTx/>
                <a:latin typeface="Courier10 BT"/>
              </a:endParaRPr>
            </a:p>
          </p:txBody>
        </p:sp>
        <p:sp>
          <p:nvSpPr>
            <p:cNvPr id="28" name="Rectangle 27">
              <a:extLst>
                <a:ext uri="{FF2B5EF4-FFF2-40B4-BE49-F238E27FC236}">
                  <a16:creationId xmlns:a16="http://schemas.microsoft.com/office/drawing/2014/main" xmlns="" id="{DB56BD9F-C565-406D-AA6F-B589A69A6C58}"/>
                </a:ext>
              </a:extLst>
            </p:cNvPr>
            <p:cNvSpPr>
              <a:spLocks noChangeArrowheads="1"/>
            </p:cNvSpPr>
            <p:nvPr/>
          </p:nvSpPr>
          <p:spPr bwMode="auto">
            <a:xfrm>
              <a:off x="1379" y="2801"/>
              <a:ext cx="48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chemeClr val="tx1"/>
                  </a:solidFill>
                  <a:effectLst/>
                  <a:uLnTx/>
                  <a:uFillTx/>
                  <a:latin typeface="宋体" pitchFamily="2" charset="-122"/>
                </a:rPr>
                <a:t>进程页表</a:t>
              </a:r>
              <a:endParaRPr kumimoji="0" lang="zh-CN" altLang="en-US" sz="1800" b="0" i="0" u="none" strike="noStrike" kern="0" cap="none" spc="0" normalizeH="0" baseline="0" noProof="0" dirty="0">
                <a:ln>
                  <a:noFill/>
                </a:ln>
                <a:solidFill>
                  <a:schemeClr val="tx1"/>
                </a:solidFill>
                <a:effectLst/>
                <a:uLnTx/>
                <a:uFillTx/>
              </a:endParaRPr>
            </a:p>
          </p:txBody>
        </p:sp>
        <p:sp>
          <p:nvSpPr>
            <p:cNvPr id="29" name="Rectangle 28">
              <a:extLst>
                <a:ext uri="{FF2B5EF4-FFF2-40B4-BE49-F238E27FC236}">
                  <a16:creationId xmlns:a16="http://schemas.microsoft.com/office/drawing/2014/main" xmlns="" id="{8959FEBC-338F-4244-A0DF-FD1B32FD88AA}"/>
                </a:ext>
              </a:extLst>
            </p:cNvPr>
            <p:cNvSpPr>
              <a:spLocks noChangeArrowheads="1"/>
            </p:cNvSpPr>
            <p:nvPr/>
          </p:nvSpPr>
          <p:spPr bwMode="auto">
            <a:xfrm>
              <a:off x="580" y="2951"/>
              <a:ext cx="84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a:ln>
                    <a:noFill/>
                  </a:ln>
                  <a:solidFill>
                    <a:srgbClr val="996633"/>
                  </a:solidFill>
                  <a:effectLst/>
                  <a:uLnTx/>
                  <a:uFillTx/>
                </a:rPr>
                <a:t>                            </a:t>
              </a:r>
              <a:endParaRPr kumimoji="0" lang="en-US" altLang="zh-CN" sz="1800" b="0" i="0" u="none" strike="noStrike" kern="0" cap="none" spc="0" normalizeH="0" baseline="0" noProof="0">
                <a:ln>
                  <a:noFill/>
                </a:ln>
                <a:solidFill>
                  <a:srgbClr val="996633"/>
                </a:solidFill>
                <a:effectLst/>
                <a:uLnTx/>
                <a:uFillTx/>
              </a:endParaRPr>
            </a:p>
          </p:txBody>
        </p:sp>
        <p:sp>
          <p:nvSpPr>
            <p:cNvPr id="30" name="Rectangle 29">
              <a:extLst>
                <a:ext uri="{FF2B5EF4-FFF2-40B4-BE49-F238E27FC236}">
                  <a16:creationId xmlns:a16="http://schemas.microsoft.com/office/drawing/2014/main" xmlns="" id="{97522815-7DCE-4654-9B97-58715FC26B2C}"/>
                </a:ext>
              </a:extLst>
            </p:cNvPr>
            <p:cNvSpPr>
              <a:spLocks noChangeArrowheads="1"/>
            </p:cNvSpPr>
            <p:nvPr/>
          </p:nvSpPr>
          <p:spPr bwMode="auto">
            <a:xfrm>
              <a:off x="1392" y="2934"/>
              <a:ext cx="36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chemeClr val="tx1"/>
                  </a:solidFill>
                  <a:effectLst/>
                  <a:uLnTx/>
                  <a:uFillTx/>
                  <a:latin typeface="宋体" pitchFamily="2" charset="-122"/>
                </a:rPr>
                <a:t>超空间</a:t>
              </a:r>
              <a:endParaRPr kumimoji="0" lang="zh-CN" altLang="en-US" sz="1800" b="0" i="0" u="none" strike="noStrike" kern="0" cap="none" spc="0" normalizeH="0" baseline="0" noProof="0" dirty="0">
                <a:ln>
                  <a:noFill/>
                </a:ln>
                <a:solidFill>
                  <a:schemeClr val="tx1"/>
                </a:solidFill>
                <a:effectLst/>
                <a:uLnTx/>
                <a:uFillTx/>
              </a:endParaRPr>
            </a:p>
          </p:txBody>
        </p:sp>
        <p:sp>
          <p:nvSpPr>
            <p:cNvPr id="31" name="Rectangle 30">
              <a:extLst>
                <a:ext uri="{FF2B5EF4-FFF2-40B4-BE49-F238E27FC236}">
                  <a16:creationId xmlns:a16="http://schemas.microsoft.com/office/drawing/2014/main" xmlns="" id="{136397AD-5716-4894-BACC-05D38715B0E8}"/>
                </a:ext>
              </a:extLst>
            </p:cNvPr>
            <p:cNvSpPr>
              <a:spLocks noChangeArrowheads="1"/>
            </p:cNvSpPr>
            <p:nvPr/>
          </p:nvSpPr>
          <p:spPr bwMode="auto">
            <a:xfrm>
              <a:off x="580" y="3091"/>
              <a:ext cx="6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a:ln>
                    <a:noFill/>
                  </a:ln>
                  <a:solidFill>
                    <a:srgbClr val="996633"/>
                  </a:solidFill>
                  <a:effectLst/>
                  <a:uLnTx/>
                  <a:uFillTx/>
                </a:rPr>
                <a:t>  </a:t>
              </a:r>
              <a:endParaRPr kumimoji="0" lang="en-US" altLang="zh-CN" sz="1800" b="0" i="0" u="none" strike="noStrike" kern="0" cap="none" spc="0" normalizeH="0" baseline="0" noProof="0">
                <a:ln>
                  <a:noFill/>
                </a:ln>
                <a:solidFill>
                  <a:srgbClr val="996633"/>
                </a:solidFill>
                <a:effectLst/>
                <a:uLnTx/>
                <a:uFillTx/>
              </a:endParaRPr>
            </a:p>
          </p:txBody>
        </p:sp>
        <p:sp>
          <p:nvSpPr>
            <p:cNvPr id="32" name="Rectangle 31">
              <a:extLst>
                <a:ext uri="{FF2B5EF4-FFF2-40B4-BE49-F238E27FC236}">
                  <a16:creationId xmlns:a16="http://schemas.microsoft.com/office/drawing/2014/main" xmlns="" id="{F37E745C-8D47-4A46-8A3B-2CAC95BFC5C9}"/>
                </a:ext>
              </a:extLst>
            </p:cNvPr>
            <p:cNvSpPr>
              <a:spLocks noChangeArrowheads="1"/>
            </p:cNvSpPr>
            <p:nvPr/>
          </p:nvSpPr>
          <p:spPr bwMode="auto">
            <a:xfrm>
              <a:off x="532" y="3095"/>
              <a:ext cx="72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rgbClr val="996633"/>
                  </a:solidFill>
                  <a:effectLst/>
                  <a:uLnTx/>
                  <a:uFillTx/>
                  <a:latin typeface="Courier10 BT"/>
                </a:rPr>
                <a:t>  </a:t>
              </a:r>
              <a:r>
                <a:rPr kumimoji="0" lang="en-US" altLang="zh-CN" sz="1500" b="1" i="0" u="none" strike="noStrike" kern="0" cap="none" spc="0" normalizeH="0" baseline="0" noProof="0" dirty="0">
                  <a:ln>
                    <a:noFill/>
                  </a:ln>
                  <a:solidFill>
                    <a:schemeClr val="tx1"/>
                  </a:solidFill>
                  <a:effectLst/>
                  <a:uLnTx/>
                  <a:uFillTx/>
                  <a:latin typeface="Courier10 BT"/>
                </a:rPr>
                <a:t>C0800000</a:t>
              </a:r>
              <a:endParaRPr kumimoji="0" lang="en-US" altLang="zh-CN" sz="1800" b="0" i="0" u="none" strike="noStrike" kern="0" cap="none" spc="0" normalizeH="0" baseline="0" noProof="0" dirty="0">
                <a:ln>
                  <a:noFill/>
                </a:ln>
                <a:solidFill>
                  <a:schemeClr val="tx1"/>
                </a:solidFill>
                <a:effectLst/>
                <a:uLnTx/>
                <a:uFillTx/>
                <a:latin typeface="Courier10 BT"/>
              </a:endParaRPr>
            </a:p>
          </p:txBody>
        </p:sp>
        <p:sp>
          <p:nvSpPr>
            <p:cNvPr id="33" name="Rectangle 32">
              <a:extLst>
                <a:ext uri="{FF2B5EF4-FFF2-40B4-BE49-F238E27FC236}">
                  <a16:creationId xmlns:a16="http://schemas.microsoft.com/office/drawing/2014/main" xmlns="" id="{AAEFCE5E-2468-4E87-99E2-EDB2206D46EA}"/>
                </a:ext>
              </a:extLst>
            </p:cNvPr>
            <p:cNvSpPr>
              <a:spLocks noChangeArrowheads="1"/>
            </p:cNvSpPr>
            <p:nvPr/>
          </p:nvSpPr>
          <p:spPr bwMode="auto">
            <a:xfrm>
              <a:off x="1375" y="3166"/>
              <a:ext cx="72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chemeClr val="tx1"/>
                  </a:solidFill>
                  <a:effectLst/>
                  <a:uLnTx/>
                  <a:uFillTx/>
                  <a:latin typeface="宋体" pitchFamily="2" charset="-122"/>
                </a:rPr>
                <a:t>系统高速缓存</a:t>
              </a:r>
              <a:endParaRPr kumimoji="0" lang="zh-CN" altLang="en-US" sz="1800" b="0" i="0" u="none" strike="noStrike" kern="0" cap="none" spc="0" normalizeH="0" baseline="0" noProof="0" dirty="0">
                <a:ln>
                  <a:noFill/>
                </a:ln>
                <a:solidFill>
                  <a:schemeClr val="tx1"/>
                </a:solidFill>
                <a:effectLst/>
                <a:uLnTx/>
                <a:uFillTx/>
              </a:endParaRPr>
            </a:p>
          </p:txBody>
        </p:sp>
        <p:sp>
          <p:nvSpPr>
            <p:cNvPr id="34" name="Rectangle 33">
              <a:extLst>
                <a:ext uri="{FF2B5EF4-FFF2-40B4-BE49-F238E27FC236}">
                  <a16:creationId xmlns:a16="http://schemas.microsoft.com/office/drawing/2014/main" xmlns="" id="{9D20B279-3E1F-4424-AF5C-47C3D1E693D3}"/>
                </a:ext>
              </a:extLst>
            </p:cNvPr>
            <p:cNvSpPr>
              <a:spLocks noChangeArrowheads="1"/>
            </p:cNvSpPr>
            <p:nvPr/>
          </p:nvSpPr>
          <p:spPr bwMode="auto">
            <a:xfrm>
              <a:off x="1375" y="3307"/>
              <a:ext cx="60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chemeClr val="tx1"/>
                  </a:solidFill>
                  <a:effectLst/>
                  <a:uLnTx/>
                  <a:uFillTx/>
                  <a:latin typeface="宋体" pitchFamily="2" charset="-122"/>
                </a:rPr>
                <a:t>分页缓冲池</a:t>
              </a:r>
              <a:endParaRPr kumimoji="0" lang="zh-CN" altLang="en-US" sz="1800" b="0" i="0" u="none" strike="noStrike" kern="0" cap="none" spc="0" normalizeH="0" baseline="0" noProof="0" dirty="0">
                <a:ln>
                  <a:noFill/>
                </a:ln>
                <a:solidFill>
                  <a:schemeClr val="tx1"/>
                </a:solidFill>
                <a:effectLst/>
                <a:uLnTx/>
                <a:uFillTx/>
              </a:endParaRPr>
            </a:p>
          </p:txBody>
        </p:sp>
        <p:sp>
          <p:nvSpPr>
            <p:cNvPr id="35" name="Rectangle 34">
              <a:extLst>
                <a:ext uri="{FF2B5EF4-FFF2-40B4-BE49-F238E27FC236}">
                  <a16:creationId xmlns:a16="http://schemas.microsoft.com/office/drawing/2014/main" xmlns="" id="{4C97B862-3398-409B-8D99-FCB71A31E052}"/>
                </a:ext>
              </a:extLst>
            </p:cNvPr>
            <p:cNvSpPr>
              <a:spLocks noChangeArrowheads="1"/>
            </p:cNvSpPr>
            <p:nvPr/>
          </p:nvSpPr>
          <p:spPr bwMode="auto">
            <a:xfrm>
              <a:off x="1370" y="3447"/>
              <a:ext cx="72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chemeClr val="tx1"/>
                  </a:solidFill>
                  <a:effectLst/>
                  <a:uLnTx/>
                  <a:uFillTx/>
                  <a:latin typeface="宋体" pitchFamily="2" charset="-122"/>
                </a:rPr>
                <a:t>未分页缓冲池</a:t>
              </a:r>
              <a:endParaRPr kumimoji="0" lang="zh-CN" altLang="en-US" sz="1800" b="0" i="0" u="none" strike="noStrike" kern="0" cap="none" spc="0" normalizeH="0" baseline="0" noProof="0" dirty="0">
                <a:ln>
                  <a:noFill/>
                </a:ln>
                <a:solidFill>
                  <a:schemeClr val="tx1"/>
                </a:solidFill>
                <a:effectLst/>
                <a:uLnTx/>
                <a:uFillTx/>
              </a:endParaRPr>
            </a:p>
          </p:txBody>
        </p:sp>
        <p:sp>
          <p:nvSpPr>
            <p:cNvPr id="36" name="Rectangle 35">
              <a:extLst>
                <a:ext uri="{FF2B5EF4-FFF2-40B4-BE49-F238E27FC236}">
                  <a16:creationId xmlns:a16="http://schemas.microsoft.com/office/drawing/2014/main" xmlns="" id="{3E36CD3E-E920-4188-A0E2-337CC1B05BB1}"/>
                </a:ext>
              </a:extLst>
            </p:cNvPr>
            <p:cNvSpPr>
              <a:spLocks noChangeArrowheads="1"/>
            </p:cNvSpPr>
            <p:nvPr/>
          </p:nvSpPr>
          <p:spPr bwMode="auto">
            <a:xfrm>
              <a:off x="67" y="947"/>
              <a:ext cx="72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rgbClr val="996633"/>
                  </a:solidFill>
                  <a:effectLst/>
                  <a:uLnTx/>
                  <a:uFillTx/>
                  <a:latin typeface="Courier10 BT"/>
                </a:rPr>
                <a:t>  </a:t>
              </a:r>
              <a:r>
                <a:rPr kumimoji="0" lang="en-US" altLang="zh-CN" sz="1500" b="1" i="0" u="none" strike="noStrike" kern="0" cap="none" spc="0" normalizeH="0" baseline="0" noProof="0" dirty="0">
                  <a:ln>
                    <a:noFill/>
                  </a:ln>
                  <a:solidFill>
                    <a:schemeClr val="tx1"/>
                  </a:solidFill>
                  <a:effectLst/>
                  <a:uLnTx/>
                  <a:uFillTx/>
                  <a:latin typeface="Courier10 BT"/>
                </a:rPr>
                <a:t>00000000</a:t>
              </a:r>
              <a:endParaRPr kumimoji="0" lang="en-US" altLang="zh-CN" sz="1800" b="0" i="0" u="none" strike="noStrike" kern="0" cap="none" spc="0" normalizeH="0" baseline="0" noProof="0" dirty="0">
                <a:ln>
                  <a:noFill/>
                </a:ln>
                <a:solidFill>
                  <a:schemeClr val="tx1"/>
                </a:solidFill>
                <a:effectLst/>
                <a:uLnTx/>
                <a:uFillTx/>
                <a:latin typeface="Courier10 BT"/>
              </a:endParaRPr>
            </a:p>
          </p:txBody>
        </p:sp>
        <p:sp>
          <p:nvSpPr>
            <p:cNvPr id="37" name="Rectangle 36">
              <a:extLst>
                <a:ext uri="{FF2B5EF4-FFF2-40B4-BE49-F238E27FC236}">
                  <a16:creationId xmlns:a16="http://schemas.microsoft.com/office/drawing/2014/main" xmlns="" id="{5287FACB-B9BC-41C4-8FA7-A437C50EF768}"/>
                </a:ext>
              </a:extLst>
            </p:cNvPr>
            <p:cNvSpPr>
              <a:spLocks noChangeArrowheads="1"/>
            </p:cNvSpPr>
            <p:nvPr/>
          </p:nvSpPr>
          <p:spPr bwMode="auto">
            <a:xfrm>
              <a:off x="612" y="3521"/>
              <a:ext cx="648"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rgbClr val="996633"/>
                  </a:solidFill>
                  <a:effectLst/>
                  <a:uLnTx/>
                  <a:uFillTx/>
                  <a:latin typeface="Courier10 BT"/>
                </a:rPr>
                <a:t> </a:t>
              </a:r>
              <a:r>
                <a:rPr kumimoji="0" lang="en-US" altLang="zh-CN" sz="1500" b="1" i="0" u="none" strike="noStrike" kern="0" cap="none" spc="0" normalizeH="0" baseline="0" noProof="0" dirty="0">
                  <a:ln>
                    <a:noFill/>
                  </a:ln>
                  <a:solidFill>
                    <a:schemeClr val="tx1"/>
                  </a:solidFill>
                  <a:effectLst/>
                  <a:uLnTx/>
                  <a:uFillTx/>
                  <a:latin typeface="Courier10 BT"/>
                </a:rPr>
                <a:t>FFFFFFFF</a:t>
              </a:r>
              <a:endParaRPr kumimoji="0" lang="en-US" altLang="zh-CN" sz="1800" b="0" i="0" u="none" strike="noStrike" kern="0" cap="none" spc="0" normalizeH="0" baseline="0" noProof="0" dirty="0">
                <a:ln>
                  <a:noFill/>
                </a:ln>
                <a:solidFill>
                  <a:schemeClr val="tx1"/>
                </a:solidFill>
                <a:effectLst/>
                <a:uLnTx/>
                <a:uFillTx/>
                <a:latin typeface="Courier10 BT"/>
              </a:endParaRPr>
            </a:p>
          </p:txBody>
        </p:sp>
      </p:grpSp>
      <p:grpSp>
        <p:nvGrpSpPr>
          <p:cNvPr id="38" name="Group 37">
            <a:extLst>
              <a:ext uri="{FF2B5EF4-FFF2-40B4-BE49-F238E27FC236}">
                <a16:creationId xmlns:a16="http://schemas.microsoft.com/office/drawing/2014/main" xmlns="" id="{8444ACE0-E5CB-4246-BCEB-D782628B7816}"/>
              </a:ext>
            </a:extLst>
          </p:cNvPr>
          <p:cNvGrpSpPr>
            <a:grpSpLocks/>
          </p:cNvGrpSpPr>
          <p:nvPr/>
        </p:nvGrpSpPr>
        <p:grpSpPr bwMode="auto">
          <a:xfrm>
            <a:off x="4285804" y="1843627"/>
            <a:ext cx="4365625" cy="4333875"/>
            <a:chOff x="2699" y="1026"/>
            <a:chExt cx="2750" cy="2730"/>
          </a:xfrm>
        </p:grpSpPr>
        <p:sp>
          <p:nvSpPr>
            <p:cNvPr id="39" name="Rectangle 38">
              <a:extLst>
                <a:ext uri="{FF2B5EF4-FFF2-40B4-BE49-F238E27FC236}">
                  <a16:creationId xmlns:a16="http://schemas.microsoft.com/office/drawing/2014/main" xmlns="" id="{503325D2-48F0-4FF6-B3C0-AC292036DAD2}"/>
                </a:ext>
              </a:extLst>
            </p:cNvPr>
            <p:cNvSpPr>
              <a:spLocks noChangeArrowheads="1"/>
            </p:cNvSpPr>
            <p:nvPr/>
          </p:nvSpPr>
          <p:spPr bwMode="auto">
            <a:xfrm>
              <a:off x="3444" y="1030"/>
              <a:ext cx="1058" cy="1443"/>
            </a:xfrm>
            <a:prstGeom prst="rect">
              <a:avLst/>
            </a:prstGeom>
            <a:solidFill>
              <a:srgbClr val="FFFFFF"/>
            </a:solidFill>
            <a:ln w="12700">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0" name="Rectangle 39">
              <a:extLst>
                <a:ext uri="{FF2B5EF4-FFF2-40B4-BE49-F238E27FC236}">
                  <a16:creationId xmlns:a16="http://schemas.microsoft.com/office/drawing/2014/main" xmlns="" id="{DDFE284E-0D7C-4A7D-B154-0534CD7DB6FF}"/>
                </a:ext>
              </a:extLst>
            </p:cNvPr>
            <p:cNvSpPr>
              <a:spLocks noChangeArrowheads="1"/>
            </p:cNvSpPr>
            <p:nvPr/>
          </p:nvSpPr>
          <p:spPr bwMode="auto">
            <a:xfrm>
              <a:off x="3799" y="1200"/>
              <a:ext cx="1176" cy="1532"/>
            </a:xfrm>
            <a:prstGeom prst="rect">
              <a:avLst/>
            </a:prstGeom>
            <a:solidFill>
              <a:srgbClr val="FFFFFF"/>
            </a:solidFill>
            <a:ln w="12700">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1" name="Rectangle 40">
              <a:extLst>
                <a:ext uri="{FF2B5EF4-FFF2-40B4-BE49-F238E27FC236}">
                  <a16:creationId xmlns:a16="http://schemas.microsoft.com/office/drawing/2014/main" xmlns="" id="{13C5C19A-DD21-4511-B1BA-6C459792FC6E}"/>
                </a:ext>
              </a:extLst>
            </p:cNvPr>
            <p:cNvSpPr>
              <a:spLocks noChangeArrowheads="1"/>
            </p:cNvSpPr>
            <p:nvPr/>
          </p:nvSpPr>
          <p:spPr bwMode="auto">
            <a:xfrm>
              <a:off x="4154" y="1371"/>
              <a:ext cx="1295" cy="1612"/>
            </a:xfrm>
            <a:prstGeom prst="rect">
              <a:avLst/>
            </a:prstGeom>
            <a:solidFill>
              <a:srgbClr val="FFFFFF"/>
            </a:solidFill>
            <a:ln w="12700">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2" name="Rectangle 41">
              <a:extLst>
                <a:ext uri="{FF2B5EF4-FFF2-40B4-BE49-F238E27FC236}">
                  <a16:creationId xmlns:a16="http://schemas.microsoft.com/office/drawing/2014/main" xmlns="" id="{058CD8BB-51DC-4517-B150-5D129BAF299F}"/>
                </a:ext>
              </a:extLst>
            </p:cNvPr>
            <p:cNvSpPr>
              <a:spLocks noChangeArrowheads="1"/>
            </p:cNvSpPr>
            <p:nvPr/>
          </p:nvSpPr>
          <p:spPr bwMode="auto">
            <a:xfrm>
              <a:off x="4398" y="1777"/>
              <a:ext cx="66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a:ln>
                    <a:noFill/>
                  </a:ln>
                  <a:solidFill>
                    <a:srgbClr val="996633"/>
                  </a:solidFill>
                  <a:effectLst/>
                  <a:uLnTx/>
                  <a:uFillTx/>
                  <a:latin typeface="宋体" pitchFamily="2" charset="-122"/>
                </a:rPr>
                <a:t>3GB</a:t>
              </a:r>
              <a:r>
                <a:rPr kumimoji="0" lang="zh-CN" altLang="en-US" sz="1500" b="1" i="0" u="none" strike="noStrike" kern="0" cap="none" spc="0" normalizeH="0" baseline="0" noProof="0">
                  <a:ln>
                    <a:noFill/>
                  </a:ln>
                  <a:solidFill>
                    <a:srgbClr val="996633"/>
                  </a:solidFill>
                  <a:effectLst/>
                  <a:uLnTx/>
                  <a:uFillTx/>
                  <a:latin typeface="宋体" pitchFamily="2" charset="-122"/>
                </a:rPr>
                <a:t>用户空间</a:t>
              </a:r>
              <a:endParaRPr kumimoji="0" lang="zh-CN" altLang="en-US" sz="3200" b="0" i="0" u="none" strike="noStrike" kern="0" cap="none" spc="0" normalizeH="0" baseline="0" noProof="0">
                <a:ln>
                  <a:noFill/>
                </a:ln>
                <a:solidFill>
                  <a:srgbClr val="996633"/>
                </a:solidFill>
                <a:effectLst/>
                <a:uLnTx/>
                <a:uFillTx/>
              </a:endParaRPr>
            </a:p>
          </p:txBody>
        </p:sp>
        <p:sp>
          <p:nvSpPr>
            <p:cNvPr id="43" name="Rectangle 42">
              <a:extLst>
                <a:ext uri="{FF2B5EF4-FFF2-40B4-BE49-F238E27FC236}">
                  <a16:creationId xmlns:a16="http://schemas.microsoft.com/office/drawing/2014/main" xmlns="" id="{C272D305-95F1-45DA-BA70-0BEA94567B57}"/>
                </a:ext>
              </a:extLst>
            </p:cNvPr>
            <p:cNvSpPr>
              <a:spLocks noChangeArrowheads="1"/>
            </p:cNvSpPr>
            <p:nvPr/>
          </p:nvSpPr>
          <p:spPr bwMode="auto">
            <a:xfrm>
              <a:off x="4154" y="3072"/>
              <a:ext cx="1295" cy="681"/>
            </a:xfrm>
            <a:prstGeom prst="rect">
              <a:avLst/>
            </a:prstGeom>
            <a:solidFill>
              <a:srgbClr val="FFFFFF"/>
            </a:solidFill>
            <a:ln w="12700">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4" name="Rectangle 43">
              <a:extLst>
                <a:ext uri="{FF2B5EF4-FFF2-40B4-BE49-F238E27FC236}">
                  <a16:creationId xmlns:a16="http://schemas.microsoft.com/office/drawing/2014/main" xmlns="" id="{04F4552C-48C5-4F3E-BAFA-65283228B892}"/>
                </a:ext>
              </a:extLst>
            </p:cNvPr>
            <p:cNvSpPr>
              <a:spLocks noChangeArrowheads="1"/>
            </p:cNvSpPr>
            <p:nvPr/>
          </p:nvSpPr>
          <p:spPr bwMode="auto">
            <a:xfrm>
              <a:off x="4398" y="3242"/>
              <a:ext cx="660"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a:ln>
                    <a:noFill/>
                  </a:ln>
                  <a:solidFill>
                    <a:srgbClr val="996633"/>
                  </a:solidFill>
                  <a:effectLst/>
                  <a:uLnTx/>
                  <a:uFillTx/>
                  <a:latin typeface="宋体" pitchFamily="2" charset="-122"/>
                </a:rPr>
                <a:t>1GB</a:t>
              </a:r>
              <a:r>
                <a:rPr kumimoji="0" lang="zh-CN" altLang="en-US" sz="1500" b="1" i="0" u="none" strike="noStrike" kern="0" cap="none" spc="0" normalizeH="0" baseline="0" noProof="0">
                  <a:ln>
                    <a:noFill/>
                  </a:ln>
                  <a:solidFill>
                    <a:srgbClr val="996633"/>
                  </a:solidFill>
                  <a:effectLst/>
                  <a:uLnTx/>
                  <a:uFillTx/>
                  <a:latin typeface="宋体" pitchFamily="2" charset="-122"/>
                </a:rPr>
                <a:t>系统空间</a:t>
              </a:r>
              <a:endParaRPr kumimoji="0" lang="zh-CN" altLang="en-US" sz="3200" b="0" i="0" u="none" strike="noStrike" kern="0" cap="none" spc="0" normalizeH="0" baseline="0" noProof="0">
                <a:ln>
                  <a:noFill/>
                </a:ln>
                <a:solidFill>
                  <a:srgbClr val="996633"/>
                </a:solidFill>
                <a:effectLst/>
                <a:uLnTx/>
                <a:uFillTx/>
              </a:endParaRPr>
            </a:p>
          </p:txBody>
        </p:sp>
        <p:sp>
          <p:nvSpPr>
            <p:cNvPr id="45" name="Rectangle 44">
              <a:extLst>
                <a:ext uri="{FF2B5EF4-FFF2-40B4-BE49-F238E27FC236}">
                  <a16:creationId xmlns:a16="http://schemas.microsoft.com/office/drawing/2014/main" xmlns="" id="{695EFC16-8BB2-42EF-AD07-5FD85FC0AB46}"/>
                </a:ext>
              </a:extLst>
            </p:cNvPr>
            <p:cNvSpPr>
              <a:spLocks noChangeArrowheads="1"/>
            </p:cNvSpPr>
            <p:nvPr/>
          </p:nvSpPr>
          <p:spPr bwMode="auto">
            <a:xfrm>
              <a:off x="3540" y="2864"/>
              <a:ext cx="576"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chemeClr val="tx1"/>
                  </a:solidFill>
                  <a:effectLst/>
                  <a:uLnTx/>
                  <a:uFillTx/>
                  <a:latin typeface="Courier10 BT"/>
                </a:rPr>
                <a:t>BFFFFFFF</a:t>
              </a:r>
              <a:endParaRPr kumimoji="0" lang="en-US" altLang="zh-CN" sz="1800" b="0" i="0" u="none" strike="noStrike" kern="0" cap="none" spc="0" normalizeH="0" baseline="0" noProof="0" dirty="0">
                <a:ln>
                  <a:noFill/>
                </a:ln>
                <a:solidFill>
                  <a:schemeClr val="tx1"/>
                </a:solidFill>
                <a:effectLst/>
                <a:uLnTx/>
                <a:uFillTx/>
                <a:latin typeface="Courier10 BT"/>
              </a:endParaRPr>
            </a:p>
          </p:txBody>
        </p:sp>
        <p:sp>
          <p:nvSpPr>
            <p:cNvPr id="46" name="Rectangle 45">
              <a:extLst>
                <a:ext uri="{FF2B5EF4-FFF2-40B4-BE49-F238E27FC236}">
                  <a16:creationId xmlns:a16="http://schemas.microsoft.com/office/drawing/2014/main" xmlns="" id="{71E4C42A-FB0D-4491-8300-A1F4B8F26456}"/>
                </a:ext>
              </a:extLst>
            </p:cNvPr>
            <p:cNvSpPr>
              <a:spLocks noChangeArrowheads="1"/>
            </p:cNvSpPr>
            <p:nvPr/>
          </p:nvSpPr>
          <p:spPr bwMode="auto">
            <a:xfrm>
              <a:off x="2699" y="1026"/>
              <a:ext cx="1224"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rgbClr val="996633"/>
                  </a:solidFill>
                  <a:effectLst/>
                  <a:uLnTx/>
                  <a:uFillTx/>
                  <a:latin typeface="Courier10 BT"/>
                </a:rPr>
                <a:t>  </a:t>
              </a:r>
              <a:r>
                <a:rPr kumimoji="0" lang="en-US" altLang="zh-CN" sz="1500" b="1" i="0" u="none" strike="noStrike" kern="0" cap="none" spc="0" normalizeH="0" baseline="0" noProof="0" dirty="0">
                  <a:ln>
                    <a:noFill/>
                  </a:ln>
                  <a:solidFill>
                    <a:schemeClr val="tx1"/>
                  </a:solidFill>
                  <a:effectLst/>
                  <a:uLnTx/>
                  <a:uFillTx/>
                  <a:latin typeface="Courier10 BT"/>
                </a:rPr>
                <a:t>00000000</a:t>
              </a:r>
              <a:r>
                <a:rPr kumimoji="0" lang="en-US" altLang="zh-CN" sz="1500" b="1" i="0" u="none" strike="noStrike" kern="0" cap="none" spc="0" normalizeH="0" baseline="0" noProof="0" dirty="0">
                  <a:ln>
                    <a:noFill/>
                  </a:ln>
                  <a:solidFill>
                    <a:srgbClr val="996633"/>
                  </a:solidFill>
                  <a:effectLst/>
                  <a:uLnTx/>
                  <a:uFillTx/>
                  <a:latin typeface="Courier10 BT"/>
                </a:rPr>
                <a:t>       </a:t>
              </a:r>
              <a:endParaRPr kumimoji="0" lang="en-US" altLang="zh-CN" sz="1800" b="0" i="0" u="none" strike="noStrike" kern="0" cap="none" spc="0" normalizeH="0" baseline="0" noProof="0" dirty="0">
                <a:ln>
                  <a:noFill/>
                </a:ln>
                <a:solidFill>
                  <a:srgbClr val="996633"/>
                </a:solidFill>
                <a:effectLst/>
                <a:uLnTx/>
                <a:uFillTx/>
                <a:latin typeface="Courier10 BT"/>
              </a:endParaRPr>
            </a:p>
          </p:txBody>
        </p:sp>
        <p:sp>
          <p:nvSpPr>
            <p:cNvPr id="47" name="Rectangle 46">
              <a:extLst>
                <a:ext uri="{FF2B5EF4-FFF2-40B4-BE49-F238E27FC236}">
                  <a16:creationId xmlns:a16="http://schemas.microsoft.com/office/drawing/2014/main" xmlns="" id="{AD4DB331-1FB9-43E9-9CF4-7B221DE677C3}"/>
                </a:ext>
              </a:extLst>
            </p:cNvPr>
            <p:cNvSpPr>
              <a:spLocks noChangeArrowheads="1"/>
            </p:cNvSpPr>
            <p:nvPr/>
          </p:nvSpPr>
          <p:spPr bwMode="auto">
            <a:xfrm>
              <a:off x="3560" y="3612"/>
              <a:ext cx="576" cy="144"/>
            </a:xfrm>
            <a:prstGeom prst="rect">
              <a:avLst/>
            </a:prstGeom>
            <a:noFill/>
            <a:ln w="9525">
              <a:noFill/>
              <a:miter lim="800000"/>
              <a:headEnd/>
              <a:tailEnd/>
            </a:ln>
          </p:spPr>
          <p:txBody>
            <a:bodyPr wrap="none" lIns="0" tIns="0" rIns="0" b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chemeClr val="tx1"/>
                  </a:solidFill>
                  <a:effectLst/>
                  <a:uLnTx/>
                  <a:uFillTx/>
                  <a:latin typeface="Courier10 BT"/>
                </a:rPr>
                <a:t>FFFFFFFF</a:t>
              </a:r>
              <a:endParaRPr kumimoji="0" lang="en-US" altLang="zh-CN" sz="1800" b="0" i="0" u="none" strike="noStrike" kern="0" cap="none" spc="0" normalizeH="0" baseline="0" noProof="0" dirty="0">
                <a:ln>
                  <a:noFill/>
                </a:ln>
                <a:solidFill>
                  <a:schemeClr val="tx1"/>
                </a:solidFill>
                <a:effectLst/>
                <a:uLnTx/>
                <a:uFillTx/>
                <a:latin typeface="Courier10 BT"/>
              </a:endParaRPr>
            </a:p>
          </p:txBody>
        </p:sp>
      </p:grpSp>
      <p:sp>
        <p:nvSpPr>
          <p:cNvPr id="48" name="Text Box 47">
            <a:extLst>
              <a:ext uri="{FF2B5EF4-FFF2-40B4-BE49-F238E27FC236}">
                <a16:creationId xmlns:a16="http://schemas.microsoft.com/office/drawing/2014/main" xmlns="" id="{55DC80F9-9DE6-40D8-A29C-629280C9E26B}"/>
              </a:ext>
            </a:extLst>
          </p:cNvPr>
          <p:cNvSpPr txBox="1">
            <a:spLocks noChangeArrowheads="1"/>
          </p:cNvSpPr>
          <p:nvPr/>
        </p:nvSpPr>
        <p:spPr bwMode="auto">
          <a:xfrm>
            <a:off x="4212779" y="6380702"/>
            <a:ext cx="3010761" cy="369332"/>
          </a:xfrm>
          <a:prstGeom prst="rect">
            <a:avLst/>
          </a:prstGeom>
          <a:noFill/>
          <a:ln w="9525">
            <a:noFill/>
            <a:miter lim="800000"/>
            <a:headEnd/>
            <a:tailEnd/>
          </a:ln>
        </p:spPr>
        <p:txBody>
          <a:bodyPr wrap="none">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tx1"/>
                </a:solidFill>
                <a:effectLst/>
                <a:uLnTx/>
                <a:uFillTx/>
              </a:rPr>
              <a:t>在</a:t>
            </a:r>
            <a:r>
              <a:rPr kumimoji="0" lang="en-US" altLang="zh-CN" sz="1800" b="1" i="0" u="none" strike="noStrike" kern="0" cap="none" spc="0" normalizeH="0" baseline="0" noProof="0" dirty="0">
                <a:ln>
                  <a:noFill/>
                </a:ln>
                <a:solidFill>
                  <a:schemeClr val="tx1"/>
                </a:solidFill>
                <a:effectLst/>
                <a:uLnTx/>
                <a:uFillTx/>
              </a:rPr>
              <a:t>boot.ini</a:t>
            </a:r>
            <a:r>
              <a:rPr kumimoji="0" lang="zh-CN" altLang="en-US" sz="1800" b="1" i="0" u="none" strike="noStrike" kern="0" cap="none" spc="0" normalizeH="0" baseline="0" noProof="0" dirty="0">
                <a:ln>
                  <a:noFill/>
                </a:ln>
                <a:solidFill>
                  <a:schemeClr val="tx1"/>
                </a:solidFill>
                <a:effectLst/>
                <a:uLnTx/>
                <a:uFillTx/>
              </a:rPr>
              <a:t>中加入／</a:t>
            </a:r>
            <a:r>
              <a:rPr kumimoji="0" lang="en-US" altLang="zh-CN" sz="1800" b="1" i="0" u="none" strike="noStrike" kern="0" cap="none" spc="0" normalizeH="0" baseline="0" noProof="0" dirty="0">
                <a:ln>
                  <a:noFill/>
                </a:ln>
                <a:solidFill>
                  <a:schemeClr val="tx1"/>
                </a:solidFill>
                <a:effectLst/>
                <a:uLnTx/>
                <a:uFillTx/>
              </a:rPr>
              <a:t>3GB</a:t>
            </a:r>
            <a:r>
              <a:rPr kumimoji="0" lang="zh-CN" altLang="en-US" sz="1800" b="1" i="0" u="none" strike="noStrike" kern="0" cap="none" spc="0" normalizeH="0" baseline="0" noProof="0" dirty="0">
                <a:ln>
                  <a:noFill/>
                </a:ln>
                <a:solidFill>
                  <a:schemeClr val="tx1"/>
                </a:solidFill>
                <a:effectLst/>
                <a:uLnTx/>
                <a:uFillTx/>
              </a:rPr>
              <a:t>标志</a:t>
            </a:r>
          </a:p>
        </p:txBody>
      </p:sp>
    </p:spTree>
    <p:extLst>
      <p:ext uri="{BB962C8B-B14F-4D97-AF65-F5344CB8AC3E}">
        <p14:creationId xmlns:p14="http://schemas.microsoft.com/office/powerpoint/2010/main" val="28907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dissolve">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006CBC19-FE00-4045-B59A-F0FAC2E2821E}"/>
              </a:ext>
            </a:extLst>
          </p:cNvPr>
          <p:cNvSpPr txBox="1">
            <a:spLocks noChangeArrowheads="1"/>
          </p:cNvSpPr>
          <p:nvPr/>
        </p:nvSpPr>
        <p:spPr bwMode="auto">
          <a:xfrm>
            <a:off x="457200" y="544513"/>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Windows</a:t>
            </a:r>
            <a:r>
              <a:rPr kumimoji="0" lang="zh-CN" altLang="en-US" sz="3200" kern="0">
                <a:latin typeface="黑体" pitchFamily="2" charset="-122"/>
                <a:ea typeface="黑体" pitchFamily="2" charset="-122"/>
              </a:rPr>
              <a:t>中的系统地址空间布局</a:t>
            </a:r>
          </a:p>
        </p:txBody>
      </p:sp>
      <p:pic>
        <p:nvPicPr>
          <p:cNvPr id="4" name="Picture 4" descr="图片1">
            <a:extLst>
              <a:ext uri="{FF2B5EF4-FFF2-40B4-BE49-F238E27FC236}">
                <a16:creationId xmlns:a16="http://schemas.microsoft.com/office/drawing/2014/main" xmlns="" id="{F66B70E5-FEEC-4C98-8F0B-E1BD72D839AC}"/>
              </a:ext>
            </a:extLst>
          </p:cNvPr>
          <p:cNvPicPr>
            <a:picLocks noChangeAspect="1" noChangeArrowheads="1"/>
          </p:cNvPicPr>
          <p:nvPr/>
        </p:nvPicPr>
        <p:blipFill>
          <a:blip r:embed="rId2" cstate="print"/>
          <a:srcRect/>
          <a:stretch>
            <a:fillRect/>
          </a:stretch>
        </p:blipFill>
        <p:spPr bwMode="auto">
          <a:xfrm>
            <a:off x="4629150" y="1687513"/>
            <a:ext cx="4230688" cy="4959350"/>
          </a:xfrm>
          <a:prstGeom prst="rect">
            <a:avLst/>
          </a:prstGeom>
          <a:solidFill>
            <a:schemeClr val="tx1"/>
          </a:solidFill>
          <a:ln w="9525">
            <a:noFill/>
            <a:miter lim="800000"/>
            <a:headEnd/>
            <a:tailEnd/>
          </a:ln>
        </p:spPr>
      </p:pic>
      <p:sp>
        <p:nvSpPr>
          <p:cNvPr id="5" name="Rectangle 5">
            <a:extLst>
              <a:ext uri="{FF2B5EF4-FFF2-40B4-BE49-F238E27FC236}">
                <a16:creationId xmlns:a16="http://schemas.microsoft.com/office/drawing/2014/main" xmlns="" id="{EC9B8A1E-D85A-4BE8-AD51-ECA01588FEBA}"/>
              </a:ext>
            </a:extLst>
          </p:cNvPr>
          <p:cNvSpPr txBox="1">
            <a:spLocks noChangeArrowheads="1"/>
          </p:cNvSpPr>
          <p:nvPr/>
        </p:nvSpPr>
        <p:spPr bwMode="auto">
          <a:xfrm>
            <a:off x="179388" y="1916113"/>
            <a:ext cx="4503737" cy="4941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系统代码</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包括操作系统映像、</a:t>
            </a:r>
            <a:r>
              <a:rPr kumimoji="0" lang="en-US" altLang="zh-CN" sz="1800" b="1" i="0" u="none" strike="noStrike" kern="0" cap="none" spc="0" normalizeH="0" baseline="0" noProof="0" dirty="0">
                <a:ln>
                  <a:noFill/>
                </a:ln>
                <a:effectLst/>
                <a:uLnTx/>
                <a:uFillTx/>
                <a:latin typeface="Arial"/>
                <a:ea typeface="宋体" pitchFamily="2" charset="-122"/>
              </a:rPr>
              <a:t>HAL</a:t>
            </a:r>
            <a:r>
              <a:rPr kumimoji="0" lang="zh-CN" altLang="en-US" sz="1800" b="1" i="0" u="none" strike="noStrike" kern="0" cap="none" spc="0" normalizeH="0" baseline="0" noProof="0" dirty="0">
                <a:ln>
                  <a:noFill/>
                </a:ln>
                <a:effectLst/>
                <a:uLnTx/>
                <a:uFillTx/>
                <a:latin typeface="Arial"/>
                <a:ea typeface="宋体" pitchFamily="2" charset="-122"/>
              </a:rPr>
              <a:t>和用于引导系统的设备驱动程序</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系统映射视图</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用来映射</a:t>
            </a:r>
            <a:r>
              <a:rPr kumimoji="0" lang="en-US" altLang="zh-CN" sz="1800" b="1" i="0" u="none" strike="noStrike" kern="0" cap="none" spc="0" normalizeH="0" baseline="0" noProof="0" dirty="0">
                <a:ln>
                  <a:noFill/>
                </a:ln>
                <a:effectLst/>
                <a:uLnTx/>
                <a:uFillTx/>
                <a:latin typeface="Arial"/>
                <a:ea typeface="宋体" pitchFamily="2" charset="-122"/>
              </a:rPr>
              <a:t>Win32</a:t>
            </a:r>
            <a:r>
              <a:rPr kumimoji="0" lang="zh-CN" altLang="en-US" sz="1800" b="1" i="0" u="none" strike="noStrike" kern="0" cap="none" spc="0" normalizeH="0" baseline="0" noProof="0" dirty="0">
                <a:ln>
                  <a:noFill/>
                </a:ln>
                <a:effectLst/>
                <a:uLnTx/>
                <a:uFillTx/>
                <a:latin typeface="Arial"/>
                <a:ea typeface="宋体" pitchFamily="2" charset="-122"/>
              </a:rPr>
              <a:t>子系统可加载的核心态</a:t>
            </a:r>
            <a:r>
              <a:rPr kumimoji="0" lang="en-US" altLang="zh-CN" sz="1800" b="1" i="0" u="none" strike="noStrike" kern="0" cap="none" spc="0" normalizeH="0" baseline="0" noProof="0" dirty="0">
                <a:ln>
                  <a:noFill/>
                </a:ln>
                <a:effectLst/>
                <a:uLnTx/>
                <a:uFillTx/>
                <a:latin typeface="Arial"/>
                <a:ea typeface="宋体" pitchFamily="2" charset="-122"/>
              </a:rPr>
              <a:t>Win32k.sys</a:t>
            </a:r>
            <a:r>
              <a:rPr kumimoji="0" lang="zh-CN" altLang="en-US" sz="1800" b="1" i="0" u="none" strike="noStrike" kern="0" cap="none" spc="0" normalizeH="0" baseline="0" noProof="0" dirty="0">
                <a:ln>
                  <a:noFill/>
                </a:ln>
                <a:effectLst/>
                <a:uLnTx/>
                <a:uFillTx/>
                <a:latin typeface="Arial"/>
                <a:ea typeface="宋体" pitchFamily="2" charset="-122"/>
              </a:rPr>
              <a:t>，以及它使用的核心态图形驱动程序</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会话空间</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用来映射一个用户的会话信息</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进程页表和页目录</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描述虚拟地址映射的结构</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超空间</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一个特殊区域用来映射进程工作集链表，创建临时映射物理页面</a:t>
            </a:r>
          </a:p>
        </p:txBody>
      </p:sp>
    </p:spTree>
    <p:extLst>
      <p:ext uri="{BB962C8B-B14F-4D97-AF65-F5344CB8AC3E}">
        <p14:creationId xmlns:p14="http://schemas.microsoft.com/office/powerpoint/2010/main" val="133457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 calcmode="lin" valueType="num">
                                      <p:cBhvr additive="base">
                                        <p:cTn id="36"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additive="base">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 calcmode="lin" valueType="num">
                                      <p:cBhvr additive="base">
                                        <p:cTn id="46"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 calcmode="lin" valueType="num">
                                      <p:cBhvr additive="base">
                                        <p:cTn id="5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4" fill="hold" grpId="0" nodeType="after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 calcmode="lin" valueType="num">
                                      <p:cBhvr additive="base">
                                        <p:cTn id="5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89DC0120-0AC0-4401-AA74-60C20E22E50A}"/>
              </a:ext>
            </a:extLst>
          </p:cNvPr>
          <p:cNvSpPr txBox="1">
            <a:spLocks noChangeArrowheads="1"/>
          </p:cNvSpPr>
          <p:nvPr/>
        </p:nvSpPr>
        <p:spPr bwMode="auto">
          <a:xfrm>
            <a:off x="457200" y="4953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dirty="0">
                <a:latin typeface="黑体" pitchFamily="2" charset="-122"/>
                <a:ea typeface="黑体" pitchFamily="2" charset="-122"/>
              </a:rPr>
              <a:t>Windows</a:t>
            </a:r>
            <a:r>
              <a:rPr kumimoji="0" lang="zh-CN" altLang="en-US" sz="3200" kern="0" dirty="0">
                <a:latin typeface="黑体" pitchFamily="2" charset="-122"/>
                <a:ea typeface="黑体" pitchFamily="2" charset="-122"/>
              </a:rPr>
              <a:t>中的系统地址空间布局</a:t>
            </a:r>
          </a:p>
        </p:txBody>
      </p:sp>
      <p:pic>
        <p:nvPicPr>
          <p:cNvPr id="4" name="Picture 4" descr="图片1">
            <a:extLst>
              <a:ext uri="{FF2B5EF4-FFF2-40B4-BE49-F238E27FC236}">
                <a16:creationId xmlns:a16="http://schemas.microsoft.com/office/drawing/2014/main" xmlns="" id="{12D4DB32-C01A-46CC-8EA0-572D2388FF11}"/>
              </a:ext>
            </a:extLst>
          </p:cNvPr>
          <p:cNvPicPr>
            <a:picLocks noChangeAspect="1" noChangeArrowheads="1"/>
          </p:cNvPicPr>
          <p:nvPr/>
        </p:nvPicPr>
        <p:blipFill>
          <a:blip r:embed="rId2" cstate="print"/>
          <a:srcRect/>
          <a:stretch>
            <a:fillRect/>
          </a:stretch>
        </p:blipFill>
        <p:spPr bwMode="auto">
          <a:xfrm>
            <a:off x="4629150" y="1687513"/>
            <a:ext cx="4230688" cy="4959350"/>
          </a:xfrm>
          <a:prstGeom prst="rect">
            <a:avLst/>
          </a:prstGeom>
          <a:solidFill>
            <a:schemeClr val="tx1"/>
          </a:solidFill>
          <a:ln w="9525">
            <a:noFill/>
            <a:miter lim="800000"/>
            <a:headEnd/>
            <a:tailEnd/>
          </a:ln>
        </p:spPr>
      </p:pic>
      <p:sp>
        <p:nvSpPr>
          <p:cNvPr id="5" name="Rectangle 5">
            <a:extLst>
              <a:ext uri="{FF2B5EF4-FFF2-40B4-BE49-F238E27FC236}">
                <a16:creationId xmlns:a16="http://schemas.microsoft.com/office/drawing/2014/main" xmlns="" id="{9ABF390B-9C9B-4140-A77D-53B1FF5FCA79}"/>
              </a:ext>
            </a:extLst>
          </p:cNvPr>
          <p:cNvSpPr txBox="1">
            <a:spLocks noChangeArrowheads="1"/>
          </p:cNvSpPr>
          <p:nvPr/>
        </p:nvSpPr>
        <p:spPr bwMode="auto">
          <a:xfrm>
            <a:off x="179388" y="1916113"/>
            <a:ext cx="4503737"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系统工作集链表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描述系统工作集的工作集链表数据结构</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系统高速缓存</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用来映射在系统高速缓存中打开的文件的虚拟空间</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分页缓冲池</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可分页系统内存堆。</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系统</a:t>
            </a:r>
            <a:r>
              <a:rPr kumimoji="0" lang="en-US" altLang="zh-CN" sz="2000" b="0" i="0" u="none" strike="noStrike" kern="0" cap="none" spc="0" normalizeH="0" baseline="0" noProof="0" dirty="0">
                <a:ln>
                  <a:noFill/>
                </a:ln>
                <a:solidFill>
                  <a:srgbClr val="000000"/>
                </a:solidFill>
                <a:effectLst/>
                <a:uLnTx/>
                <a:uFillTx/>
                <a:latin typeface="Arial"/>
                <a:ea typeface="宋体" pitchFamily="2" charset="-122"/>
                <a:cs typeface="+mn-cs"/>
              </a:rPr>
              <a:t>PTE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系统</a:t>
            </a:r>
            <a:r>
              <a:rPr kumimoji="0" lang="en-US" altLang="zh-CN" sz="1800" b="1" i="0" u="none" strike="noStrike" kern="0" cap="none" spc="0" normalizeH="0" baseline="0" noProof="0" dirty="0">
                <a:ln>
                  <a:noFill/>
                </a:ln>
                <a:effectLst/>
                <a:uLnTx/>
                <a:uFillTx/>
                <a:latin typeface="Arial"/>
                <a:ea typeface="宋体" pitchFamily="2" charset="-122"/>
              </a:rPr>
              <a:t>PTE</a:t>
            </a:r>
            <a:r>
              <a:rPr kumimoji="0" lang="zh-CN" altLang="en-US" sz="1800" b="1" i="0" u="none" strike="noStrike" kern="0" cap="none" spc="0" normalizeH="0" baseline="0" noProof="0" dirty="0">
                <a:ln>
                  <a:noFill/>
                </a:ln>
                <a:effectLst/>
                <a:uLnTx/>
                <a:uFillTx/>
                <a:latin typeface="Arial"/>
                <a:ea typeface="宋体" pitchFamily="2" charset="-122"/>
              </a:rPr>
              <a:t>缓冲池，用来映射系统页面</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Arial"/>
                <a:ea typeface="宋体" pitchFamily="2" charset="-122"/>
                <a:cs typeface="+mn-cs"/>
              </a:rPr>
              <a:t>非分页缓冲池</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不可分页的系统内存堆</a:t>
            </a:r>
          </a:p>
        </p:txBody>
      </p:sp>
    </p:spTree>
    <p:extLst>
      <p:ext uri="{BB962C8B-B14F-4D97-AF65-F5344CB8AC3E}">
        <p14:creationId xmlns:p14="http://schemas.microsoft.com/office/powerpoint/2010/main" val="112700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 calcmode="lin" valueType="num">
                                      <p:cBhvr additive="base">
                                        <p:cTn id="36"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additive="base">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 calcmode="lin" valueType="num">
                                      <p:cBhvr additive="base">
                                        <p:cTn id="46"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 calcmode="lin" valueType="num">
                                      <p:cBhvr additive="base">
                                        <p:cTn id="5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4" fill="hold" grpId="0" nodeType="after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 calcmode="lin" valueType="num">
                                      <p:cBhvr additive="base">
                                        <p:cTn id="5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89DC0120-0AC0-4401-AA74-60C20E22E50A}"/>
              </a:ext>
            </a:extLst>
          </p:cNvPr>
          <p:cNvSpPr txBox="1">
            <a:spLocks noChangeArrowheads="1"/>
          </p:cNvSpPr>
          <p:nvPr/>
        </p:nvSpPr>
        <p:spPr bwMode="auto">
          <a:xfrm>
            <a:off x="457200" y="4953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dirty="0">
                <a:latin typeface="黑体" pitchFamily="2" charset="-122"/>
                <a:ea typeface="黑体" pitchFamily="2" charset="-122"/>
              </a:rPr>
              <a:t>Windows</a:t>
            </a:r>
            <a:r>
              <a:rPr kumimoji="0" lang="zh-CN" altLang="en-US" sz="3200" kern="0" dirty="0">
                <a:latin typeface="黑体" pitchFamily="2" charset="-122"/>
                <a:ea typeface="黑体" pitchFamily="2" charset="-122"/>
              </a:rPr>
              <a:t>中的系统地址空间布局</a:t>
            </a:r>
          </a:p>
        </p:txBody>
      </p:sp>
      <p:pic>
        <p:nvPicPr>
          <p:cNvPr id="4" name="Picture 4" descr="图片1">
            <a:extLst>
              <a:ext uri="{FF2B5EF4-FFF2-40B4-BE49-F238E27FC236}">
                <a16:creationId xmlns:a16="http://schemas.microsoft.com/office/drawing/2014/main" xmlns="" id="{12D4DB32-C01A-46CC-8EA0-572D2388FF11}"/>
              </a:ext>
            </a:extLst>
          </p:cNvPr>
          <p:cNvPicPr>
            <a:picLocks noChangeAspect="1" noChangeArrowheads="1"/>
          </p:cNvPicPr>
          <p:nvPr/>
        </p:nvPicPr>
        <p:blipFill>
          <a:blip r:embed="rId2" cstate="print"/>
          <a:srcRect/>
          <a:stretch>
            <a:fillRect/>
          </a:stretch>
        </p:blipFill>
        <p:spPr bwMode="auto">
          <a:xfrm>
            <a:off x="4629150" y="1687513"/>
            <a:ext cx="4230688" cy="4959350"/>
          </a:xfrm>
          <a:prstGeom prst="rect">
            <a:avLst/>
          </a:prstGeom>
          <a:solidFill>
            <a:schemeClr val="tx1"/>
          </a:solidFill>
          <a:ln w="9525">
            <a:noFill/>
            <a:miter lim="800000"/>
            <a:headEnd/>
            <a:tailEnd/>
          </a:ln>
        </p:spPr>
      </p:pic>
      <p:sp>
        <p:nvSpPr>
          <p:cNvPr id="6" name="Rectangle 5">
            <a:extLst>
              <a:ext uri="{FF2B5EF4-FFF2-40B4-BE49-F238E27FC236}">
                <a16:creationId xmlns:a16="http://schemas.microsoft.com/office/drawing/2014/main" xmlns="" id="{3FAAD2D3-D8C7-4BCC-9FA3-504AEABD6328}"/>
              </a:ext>
            </a:extLst>
          </p:cNvPr>
          <p:cNvSpPr txBox="1">
            <a:spLocks noChangeArrowheads="1"/>
          </p:cNvSpPr>
          <p:nvPr/>
        </p:nvSpPr>
        <p:spPr bwMode="auto">
          <a:xfrm>
            <a:off x="179388" y="1916113"/>
            <a:ext cx="4503737"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err="1">
                <a:ln>
                  <a:noFill/>
                </a:ln>
                <a:effectLst/>
                <a:uLnTx/>
                <a:uFillTx/>
                <a:latin typeface="Arial"/>
                <a:ea typeface="宋体" pitchFamily="2" charset="-122"/>
              </a:rPr>
              <a:t>MmSystemRangeStart</a:t>
            </a:r>
            <a:endParaRPr kumimoji="0" lang="en-US" altLang="zh-CN" sz="2000" b="1" i="0" u="none" strike="noStrike" kern="0" cap="none" spc="0" normalizeH="0" baseline="0" noProof="0" dirty="0">
              <a:ln>
                <a:noFill/>
              </a:ln>
              <a:effectLst/>
              <a:uLnTx/>
              <a:uFillTx/>
              <a:latin typeface="Arial"/>
              <a:ea typeface="宋体"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系统空间的起始地址</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err="1">
                <a:ln>
                  <a:noFill/>
                </a:ln>
                <a:effectLst/>
                <a:uLnTx/>
                <a:uFillTx/>
                <a:latin typeface="Arial"/>
                <a:ea typeface="宋体" pitchFamily="2" charset="-122"/>
              </a:rPr>
              <a:t>MmSystemCacheStart</a:t>
            </a:r>
            <a:endParaRPr kumimoji="0" lang="en-US" altLang="zh-CN" sz="2000" b="1" i="0" u="none" strike="noStrike" kern="0" cap="none" spc="0" normalizeH="0" baseline="0" noProof="0" dirty="0">
              <a:ln>
                <a:noFill/>
              </a:ln>
              <a:effectLst/>
              <a:uLnTx/>
              <a:uFillTx/>
              <a:latin typeface="Arial"/>
              <a:ea typeface="宋体" pitchFamily="2"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err="1">
                <a:ln>
                  <a:noFill/>
                </a:ln>
                <a:effectLst/>
                <a:uLnTx/>
                <a:uFillTx/>
                <a:latin typeface="Arial"/>
                <a:ea typeface="宋体" pitchFamily="2" charset="-122"/>
              </a:rPr>
              <a:t>MmSystemCacheEnd</a:t>
            </a:r>
            <a:endParaRPr kumimoji="0" lang="en-US" altLang="zh-CN" sz="2000" b="1" i="0" u="none" strike="noStrike" kern="0" cap="none" spc="0" normalizeH="0" baseline="0" noProof="0" dirty="0">
              <a:ln>
                <a:noFill/>
              </a:ln>
              <a:effectLst/>
              <a:uLnTx/>
              <a:uFillTx/>
              <a:latin typeface="Arial"/>
              <a:ea typeface="宋体"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系统高速缓存的起始、终止地址</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err="1">
                <a:ln>
                  <a:noFill/>
                </a:ln>
                <a:effectLst/>
                <a:uLnTx/>
                <a:uFillTx/>
                <a:latin typeface="Arial"/>
                <a:ea typeface="宋体" pitchFamily="2" charset="-122"/>
              </a:rPr>
              <a:t>MiSystemCacheStartExtra</a:t>
            </a:r>
            <a:endParaRPr kumimoji="0" lang="en-US" altLang="zh-CN" sz="2000" b="1" i="0" u="none" strike="noStrike" kern="0" cap="none" spc="0" normalizeH="0" baseline="0" noProof="0" dirty="0">
              <a:ln>
                <a:noFill/>
              </a:ln>
              <a:effectLst/>
              <a:uLnTx/>
              <a:uFillTx/>
              <a:latin typeface="Arial"/>
              <a:ea typeface="宋体" pitchFamily="2"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err="1">
                <a:ln>
                  <a:noFill/>
                </a:ln>
                <a:effectLst/>
                <a:uLnTx/>
                <a:uFillTx/>
                <a:latin typeface="Arial"/>
                <a:ea typeface="宋体" pitchFamily="2" charset="-122"/>
              </a:rPr>
              <a:t>MiSystemCacheEndExtra</a:t>
            </a:r>
            <a:endParaRPr kumimoji="0" lang="en-US" altLang="zh-CN" sz="2000" b="1" i="0" u="none" strike="noStrike" kern="0" cap="none" spc="0" normalizeH="0" baseline="0" noProof="0" dirty="0">
              <a:ln>
                <a:noFill/>
              </a:ln>
              <a:effectLst/>
              <a:uLnTx/>
              <a:uFillTx/>
              <a:latin typeface="Arial"/>
              <a:ea typeface="宋体"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系统高速缓存扩展（或系统</a:t>
            </a:r>
            <a:r>
              <a:rPr kumimoji="0" lang="en-US" altLang="zh-CN" sz="1800" b="1" i="0" u="none" strike="noStrike" kern="0" cap="none" spc="0" normalizeH="0" baseline="0" noProof="0" dirty="0">
                <a:ln>
                  <a:noFill/>
                </a:ln>
                <a:effectLst/>
                <a:uLnTx/>
                <a:uFillTx/>
                <a:latin typeface="Arial"/>
                <a:ea typeface="宋体" pitchFamily="2" charset="-122"/>
              </a:rPr>
              <a:t>PTE</a:t>
            </a:r>
            <a:r>
              <a:rPr kumimoji="0" lang="zh-CN" altLang="en-US" sz="1800" b="1" i="0" u="none" strike="noStrike" kern="0" cap="none" spc="0" normalizeH="0" baseline="0" noProof="0" dirty="0">
                <a:ln>
                  <a:noFill/>
                </a:ln>
                <a:effectLst/>
                <a:uLnTx/>
                <a:uFillTx/>
                <a:latin typeface="Arial"/>
                <a:ea typeface="宋体" pitchFamily="2" charset="-122"/>
              </a:rPr>
              <a:t>扩展）的起始、终止地址</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err="1">
                <a:ln>
                  <a:noFill/>
                </a:ln>
                <a:effectLst/>
                <a:uLnTx/>
                <a:uFillTx/>
                <a:latin typeface="Arial"/>
                <a:ea typeface="宋体" pitchFamily="2" charset="-122"/>
              </a:rPr>
              <a:t>MmPagedPoolStart</a:t>
            </a:r>
            <a:endParaRPr kumimoji="0" lang="en-US" altLang="zh-CN" sz="2000" b="1" i="0" u="none" strike="noStrike" kern="0" cap="none" spc="0" normalizeH="0" baseline="0" noProof="0" dirty="0">
              <a:ln>
                <a:noFill/>
              </a:ln>
              <a:effectLst/>
              <a:uLnTx/>
              <a:uFillTx/>
              <a:latin typeface="Arial"/>
              <a:ea typeface="宋体" pitchFamily="2"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err="1">
                <a:ln>
                  <a:noFill/>
                </a:ln>
                <a:effectLst/>
                <a:uLnTx/>
                <a:uFillTx/>
                <a:latin typeface="Arial"/>
                <a:ea typeface="宋体" pitchFamily="2" charset="-122"/>
              </a:rPr>
              <a:t>MmPagedPoolEnd</a:t>
            </a:r>
            <a:endParaRPr kumimoji="0" lang="en-US" altLang="zh-CN" sz="2000" b="1" i="0" u="none" strike="noStrike" kern="0" cap="none" spc="0" normalizeH="0" baseline="0" noProof="0" dirty="0">
              <a:ln>
                <a:noFill/>
              </a:ln>
              <a:effectLst/>
              <a:uLnTx/>
              <a:uFillTx/>
              <a:latin typeface="Arial"/>
              <a:ea typeface="宋体"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分页缓冲池的起始、终止地址</a:t>
            </a:r>
          </a:p>
        </p:txBody>
      </p:sp>
    </p:spTree>
    <p:extLst>
      <p:ext uri="{BB962C8B-B14F-4D97-AF65-F5344CB8AC3E}">
        <p14:creationId xmlns:p14="http://schemas.microsoft.com/office/powerpoint/2010/main" val="59767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additive="base">
                                        <p:cTn id="16"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additive="base">
                                        <p:cTn id="2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additive="base">
                                        <p:cTn id="2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 calcmode="lin" valueType="num">
                                      <p:cBhvr additive="base">
                                        <p:cTn id="36"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 calcmode="lin" valueType="num">
                                      <p:cBhvr additive="base">
                                        <p:cTn id="46"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anim calcmode="lin" valueType="num">
                                      <p:cBhvr additive="base">
                                        <p:cTn id="5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4" fill="hold" grpId="0" nodeType="afterEffect">
                                  <p:stCondLst>
                                    <p:cond delay="0"/>
                                  </p:stCondLst>
                                  <p:childTnLst>
                                    <p:set>
                                      <p:cBhvr>
                                        <p:cTn id="55" dur="1" fill="hold">
                                          <p:stCondLst>
                                            <p:cond delay="0"/>
                                          </p:stCondLst>
                                        </p:cTn>
                                        <p:tgtEl>
                                          <p:spTgt spid="6">
                                            <p:txEl>
                                              <p:pRg st="9" end="9"/>
                                            </p:txEl>
                                          </p:spTgt>
                                        </p:tgtEl>
                                        <p:attrNameLst>
                                          <p:attrName>style.visibility</p:attrName>
                                        </p:attrNameLst>
                                      </p:cBhvr>
                                      <p:to>
                                        <p:strVal val="visible"/>
                                      </p:to>
                                    </p:set>
                                    <p:anim calcmode="lin" valueType="num">
                                      <p:cBhvr additive="base">
                                        <p:cTn id="56"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500"/>
                            </p:stCondLst>
                            <p:childTnLst>
                              <p:par>
                                <p:cTn id="59" presetID="2" presetClass="entr" presetSubtype="4" fill="hold" grpId="0" nodeType="afterEffect">
                                  <p:stCondLst>
                                    <p:cond delay="0"/>
                                  </p:stCondLst>
                                  <p:childTnLst>
                                    <p:set>
                                      <p:cBhvr>
                                        <p:cTn id="60" dur="1" fill="hold">
                                          <p:stCondLst>
                                            <p:cond delay="0"/>
                                          </p:stCondLst>
                                        </p:cTn>
                                        <p:tgtEl>
                                          <p:spTgt spid="6">
                                            <p:txEl>
                                              <p:pRg st="10" end="10"/>
                                            </p:txEl>
                                          </p:spTgt>
                                        </p:tgtEl>
                                        <p:attrNameLst>
                                          <p:attrName>style.visibility</p:attrName>
                                        </p:attrNameLst>
                                      </p:cBhvr>
                                      <p:to>
                                        <p:strVal val="visible"/>
                                      </p:to>
                                    </p:set>
                                    <p:anim calcmode="lin" valueType="num">
                                      <p:cBhvr additive="base">
                                        <p:cTn id="6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89DC0120-0AC0-4401-AA74-60C20E22E50A}"/>
              </a:ext>
            </a:extLst>
          </p:cNvPr>
          <p:cNvSpPr txBox="1">
            <a:spLocks noChangeArrowheads="1"/>
          </p:cNvSpPr>
          <p:nvPr/>
        </p:nvSpPr>
        <p:spPr bwMode="auto">
          <a:xfrm>
            <a:off x="457200" y="4953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dirty="0">
                <a:latin typeface="黑体" pitchFamily="2" charset="-122"/>
                <a:ea typeface="黑体" pitchFamily="2" charset="-122"/>
              </a:rPr>
              <a:t>Windows</a:t>
            </a:r>
            <a:r>
              <a:rPr kumimoji="0" lang="zh-CN" altLang="en-US" sz="3200" kern="0" dirty="0">
                <a:latin typeface="黑体" pitchFamily="2" charset="-122"/>
                <a:ea typeface="黑体" pitchFamily="2" charset="-122"/>
              </a:rPr>
              <a:t>中的系统地址空间布局</a:t>
            </a:r>
          </a:p>
        </p:txBody>
      </p:sp>
      <p:pic>
        <p:nvPicPr>
          <p:cNvPr id="4" name="Picture 4" descr="图片1">
            <a:extLst>
              <a:ext uri="{FF2B5EF4-FFF2-40B4-BE49-F238E27FC236}">
                <a16:creationId xmlns:a16="http://schemas.microsoft.com/office/drawing/2014/main" xmlns="" id="{12D4DB32-C01A-46CC-8EA0-572D2388FF11}"/>
              </a:ext>
            </a:extLst>
          </p:cNvPr>
          <p:cNvPicPr>
            <a:picLocks noChangeAspect="1" noChangeArrowheads="1"/>
          </p:cNvPicPr>
          <p:nvPr/>
        </p:nvPicPr>
        <p:blipFill>
          <a:blip r:embed="rId2" cstate="print"/>
          <a:srcRect/>
          <a:stretch>
            <a:fillRect/>
          </a:stretch>
        </p:blipFill>
        <p:spPr bwMode="auto">
          <a:xfrm>
            <a:off x="4629150" y="1687513"/>
            <a:ext cx="4230688" cy="4959350"/>
          </a:xfrm>
          <a:prstGeom prst="rect">
            <a:avLst/>
          </a:prstGeom>
          <a:solidFill>
            <a:schemeClr val="tx1"/>
          </a:solidFill>
          <a:ln w="9525">
            <a:noFill/>
            <a:miter lim="800000"/>
            <a:headEnd/>
            <a:tailEnd/>
          </a:ln>
        </p:spPr>
      </p:pic>
      <p:sp>
        <p:nvSpPr>
          <p:cNvPr id="6" name="Rectangle 5">
            <a:extLst>
              <a:ext uri="{FF2B5EF4-FFF2-40B4-BE49-F238E27FC236}">
                <a16:creationId xmlns:a16="http://schemas.microsoft.com/office/drawing/2014/main" xmlns="" id="{87C388E4-658D-4712-815A-0303622313E6}"/>
              </a:ext>
            </a:extLst>
          </p:cNvPr>
          <p:cNvSpPr txBox="1">
            <a:spLocks noChangeArrowheads="1"/>
          </p:cNvSpPr>
          <p:nvPr/>
        </p:nvSpPr>
        <p:spPr bwMode="auto">
          <a:xfrm>
            <a:off x="179388" y="1916113"/>
            <a:ext cx="4859337"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err="1">
                <a:ln>
                  <a:noFill/>
                </a:ln>
                <a:effectLst/>
                <a:uLnTx/>
                <a:uFillTx/>
                <a:latin typeface="Arial"/>
                <a:ea typeface="宋体" pitchFamily="2" charset="-122"/>
              </a:rPr>
              <a:t>MmNonPagedSystemStart</a:t>
            </a:r>
            <a:endParaRPr kumimoji="0" lang="en-US" altLang="zh-CN" sz="2000" b="1" i="0" u="none" strike="noStrike" kern="0" cap="none" spc="0" normalizeH="0" baseline="0" noProof="0" dirty="0">
              <a:ln>
                <a:noFill/>
              </a:ln>
              <a:effectLst/>
              <a:uLnTx/>
              <a:uFillTx/>
              <a:latin typeface="Arial"/>
              <a:ea typeface="宋体"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系统</a:t>
            </a:r>
            <a:r>
              <a:rPr kumimoji="0" lang="en-US" altLang="zh-CN" sz="1800" b="1" i="0" u="none" strike="noStrike" kern="0" cap="none" spc="0" normalizeH="0" baseline="0" noProof="0" dirty="0">
                <a:ln>
                  <a:noFill/>
                </a:ln>
                <a:effectLst/>
                <a:uLnTx/>
                <a:uFillTx/>
                <a:latin typeface="Arial"/>
                <a:ea typeface="宋体" pitchFamily="2" charset="-122"/>
              </a:rPr>
              <a:t>PTE</a:t>
            </a:r>
            <a:r>
              <a:rPr kumimoji="0" lang="zh-CN" altLang="en-US" sz="1800" b="1" i="0" u="none" strike="noStrike" kern="0" cap="none" spc="0" normalizeH="0" baseline="0" noProof="0" dirty="0">
                <a:ln>
                  <a:noFill/>
                </a:ln>
                <a:effectLst/>
                <a:uLnTx/>
                <a:uFillTx/>
                <a:latin typeface="Arial"/>
                <a:ea typeface="宋体" pitchFamily="2" charset="-122"/>
              </a:rPr>
              <a:t>的起始地址</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err="1">
                <a:ln>
                  <a:noFill/>
                </a:ln>
                <a:effectLst/>
                <a:uLnTx/>
                <a:uFillTx/>
                <a:latin typeface="Arial"/>
                <a:ea typeface="宋体" pitchFamily="2" charset="-122"/>
              </a:rPr>
              <a:t>MmNonPagedPoolStart</a:t>
            </a:r>
            <a:endParaRPr kumimoji="0" lang="en-US" altLang="zh-CN" sz="2000" b="1" i="0" u="none" strike="noStrike" kern="0" cap="none" spc="0" normalizeH="0" baseline="0" noProof="0" dirty="0">
              <a:ln>
                <a:noFill/>
              </a:ln>
              <a:effectLst/>
              <a:uLnTx/>
              <a:uFillTx/>
              <a:latin typeface="Arial"/>
              <a:ea typeface="宋体" pitchFamily="2"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err="1">
                <a:ln>
                  <a:noFill/>
                </a:ln>
                <a:effectLst/>
                <a:uLnTx/>
                <a:uFillTx/>
                <a:latin typeface="Arial"/>
                <a:ea typeface="宋体" pitchFamily="2" charset="-122"/>
              </a:rPr>
              <a:t>MmNonPagedPoolEnd</a:t>
            </a:r>
            <a:endParaRPr kumimoji="0" lang="en-US" altLang="zh-CN" sz="2000" b="1" i="0" u="none" strike="noStrike" kern="0" cap="none" spc="0" normalizeH="0" baseline="0" noProof="0" dirty="0">
              <a:ln>
                <a:noFill/>
              </a:ln>
              <a:effectLst/>
              <a:uLnTx/>
              <a:uFillTx/>
              <a:latin typeface="Arial"/>
              <a:ea typeface="宋体"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非分页缓冲池的起始、终止地址</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err="1">
                <a:ln>
                  <a:noFill/>
                </a:ln>
                <a:effectLst/>
                <a:uLnTx/>
                <a:uFillTx/>
                <a:latin typeface="Arial"/>
                <a:ea typeface="宋体" pitchFamily="2" charset="-122"/>
              </a:rPr>
              <a:t>MmNonPagedPoolExpansionStart</a:t>
            </a:r>
            <a:endParaRPr kumimoji="0" lang="en-US" altLang="zh-CN" sz="2000" b="1" i="0" u="none" strike="noStrike" kern="0" cap="none" spc="0" normalizeH="0" baseline="0" noProof="0" dirty="0">
              <a:ln>
                <a:noFill/>
              </a:ln>
              <a:effectLst/>
              <a:uLnTx/>
              <a:uFillTx/>
              <a:latin typeface="Arial"/>
              <a:ea typeface="宋体"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非分页缓冲池扩展的起始地址</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err="1">
                <a:ln>
                  <a:noFill/>
                </a:ln>
                <a:effectLst/>
                <a:uLnTx/>
                <a:uFillTx/>
                <a:latin typeface="Arial"/>
                <a:ea typeface="宋体" pitchFamily="2" charset="-122"/>
              </a:rPr>
              <a:t>MmSystemCacheWorkingSetList</a:t>
            </a:r>
            <a:endParaRPr kumimoji="0" lang="en-US" altLang="zh-CN" sz="2000" b="1" i="0" u="none" strike="noStrike" kern="0" cap="none" spc="0" normalizeH="0" baseline="0" noProof="0" dirty="0">
              <a:ln>
                <a:noFill/>
              </a:ln>
              <a:effectLst/>
              <a:uLnTx/>
              <a:uFillTx/>
              <a:latin typeface="Arial"/>
              <a:ea typeface="宋体"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系统工作集列表</a:t>
            </a:r>
          </a:p>
        </p:txBody>
      </p:sp>
    </p:spTree>
    <p:extLst>
      <p:ext uri="{BB962C8B-B14F-4D97-AF65-F5344CB8AC3E}">
        <p14:creationId xmlns:p14="http://schemas.microsoft.com/office/powerpoint/2010/main" val="25246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additive="base">
                                        <p:cTn id="16"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additive="base">
                                        <p:cTn id="2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additive="base">
                                        <p:cTn id="2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 calcmode="lin" valueType="num">
                                      <p:cBhvr additive="base">
                                        <p:cTn id="36"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 calcmode="lin" valueType="num">
                                      <p:cBhvr additive="base">
                                        <p:cTn id="46"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anim calcmode="lin" valueType="num">
                                      <p:cBhvr additive="base">
                                        <p:cTn id="5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C855C44D-C1D7-49A2-BA0D-4368405639ED}"/>
              </a:ext>
            </a:extLst>
          </p:cNvPr>
          <p:cNvSpPr txBox="1">
            <a:spLocks noChangeArrowheads="1"/>
          </p:cNvSpPr>
          <p:nvPr/>
        </p:nvSpPr>
        <p:spPr bwMode="auto">
          <a:xfrm>
            <a:off x="457200" y="64629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Windows</a:t>
            </a:r>
            <a:r>
              <a:rPr kumimoji="0" lang="zh-CN" altLang="en-US" sz="3200" kern="0">
                <a:latin typeface="黑体" pitchFamily="2" charset="-122"/>
                <a:ea typeface="黑体" pitchFamily="2" charset="-122"/>
              </a:rPr>
              <a:t>中的用户地址空间布局</a:t>
            </a:r>
          </a:p>
        </p:txBody>
      </p:sp>
      <p:pic>
        <p:nvPicPr>
          <p:cNvPr id="4" name="Picture 4">
            <a:extLst>
              <a:ext uri="{FF2B5EF4-FFF2-40B4-BE49-F238E27FC236}">
                <a16:creationId xmlns:a16="http://schemas.microsoft.com/office/drawing/2014/main" xmlns="" id="{EA2A5F27-1528-4056-BE64-AEE7A1BB855E}"/>
              </a:ext>
            </a:extLst>
          </p:cNvPr>
          <p:cNvPicPr>
            <a:picLocks noChangeAspect="1" noChangeArrowheads="1"/>
          </p:cNvPicPr>
          <p:nvPr/>
        </p:nvPicPr>
        <p:blipFill>
          <a:blip r:embed="rId2" cstate="print"/>
          <a:srcRect/>
          <a:stretch>
            <a:fillRect/>
          </a:stretch>
        </p:blipFill>
        <p:spPr bwMode="auto">
          <a:xfrm>
            <a:off x="2627313" y="2144895"/>
            <a:ext cx="4170362" cy="4572000"/>
          </a:xfrm>
          <a:prstGeom prst="rect">
            <a:avLst/>
          </a:prstGeom>
          <a:solidFill>
            <a:schemeClr val="tx1"/>
          </a:solidFill>
          <a:ln w="9525">
            <a:noFill/>
            <a:miter lim="800000"/>
            <a:headEnd/>
            <a:tailEnd/>
          </a:ln>
        </p:spPr>
      </p:pic>
    </p:spTree>
    <p:extLst>
      <p:ext uri="{BB962C8B-B14F-4D97-AF65-F5344CB8AC3E}">
        <p14:creationId xmlns:p14="http://schemas.microsoft.com/office/powerpoint/2010/main" val="283160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AB28C30B-9540-4183-B5ED-D27981A677B6}"/>
              </a:ext>
            </a:extLst>
          </p:cNvPr>
          <p:cNvSpPr txBox="1">
            <a:spLocks noChangeArrowheads="1"/>
          </p:cNvSpPr>
          <p:nvPr/>
        </p:nvSpPr>
        <p:spPr bwMode="auto">
          <a:xfrm>
            <a:off x="457200" y="573616"/>
            <a:ext cx="8229600" cy="9473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Windows</a:t>
            </a:r>
            <a:r>
              <a:rPr kumimoji="0" lang="zh-CN" altLang="en-US" sz="3200" kern="0">
                <a:latin typeface="黑体" pitchFamily="2" charset="-122"/>
                <a:ea typeface="黑体" pitchFamily="2" charset="-122"/>
              </a:rPr>
              <a:t>中的地址转换机制</a:t>
            </a:r>
          </a:p>
        </p:txBody>
      </p:sp>
      <p:grpSp>
        <p:nvGrpSpPr>
          <p:cNvPr id="4" name="Group 4">
            <a:extLst>
              <a:ext uri="{FF2B5EF4-FFF2-40B4-BE49-F238E27FC236}">
                <a16:creationId xmlns:a16="http://schemas.microsoft.com/office/drawing/2014/main" xmlns="" id="{A376605D-4C6E-4812-91D6-FAAF066CCF0F}"/>
              </a:ext>
            </a:extLst>
          </p:cNvPr>
          <p:cNvGrpSpPr>
            <a:grpSpLocks/>
          </p:cNvGrpSpPr>
          <p:nvPr/>
        </p:nvGrpSpPr>
        <p:grpSpPr bwMode="auto">
          <a:xfrm>
            <a:off x="36513" y="1557338"/>
            <a:ext cx="9144000" cy="5514975"/>
            <a:chOff x="1800" y="9240"/>
            <a:chExt cx="8640" cy="5307"/>
          </a:xfrm>
        </p:grpSpPr>
        <p:sp>
          <p:nvSpPr>
            <p:cNvPr id="5" name="Rectangle 5">
              <a:extLst>
                <a:ext uri="{FF2B5EF4-FFF2-40B4-BE49-F238E27FC236}">
                  <a16:creationId xmlns:a16="http://schemas.microsoft.com/office/drawing/2014/main" xmlns="" id="{40DFAB6F-AA54-4F4F-802B-B563BF22EF7E}"/>
                </a:ext>
              </a:extLst>
            </p:cNvPr>
            <p:cNvSpPr>
              <a:spLocks noChangeArrowheads="1"/>
            </p:cNvSpPr>
            <p:nvPr/>
          </p:nvSpPr>
          <p:spPr bwMode="auto">
            <a:xfrm>
              <a:off x="1980" y="9240"/>
              <a:ext cx="1440" cy="468"/>
            </a:xfrm>
            <a:prstGeom prst="rect">
              <a:avLst/>
            </a:prstGeom>
            <a:solidFill>
              <a:srgbClr val="FFFFFF"/>
            </a:solidFill>
            <a:ln w="9525">
              <a:solidFill>
                <a:srgbClr val="000000"/>
              </a:solidFill>
              <a:miter lim="800000"/>
              <a:headEnd/>
              <a:tailEnd/>
            </a:ln>
          </p:spPr>
          <p:txBody>
            <a:bodyPr lIns="90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996633"/>
                  </a:solidFill>
                  <a:effectLst/>
                  <a:uLnTx/>
                  <a:uFillTx/>
                  <a:ea typeface="黑体" pitchFamily="2" charset="-122"/>
                </a:rPr>
                <a:t>内核进程块</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996633"/>
                  </a:solidFill>
                  <a:effectLst/>
                  <a:uLnTx/>
                  <a:uFillTx/>
                  <a:ea typeface="黑体" pitchFamily="2" charset="-122"/>
                </a:rPr>
                <a:t>KPROCESS</a:t>
              </a:r>
            </a:p>
          </p:txBody>
        </p:sp>
        <p:sp>
          <p:nvSpPr>
            <p:cNvPr id="6" name="Rectangle 6">
              <a:extLst>
                <a:ext uri="{FF2B5EF4-FFF2-40B4-BE49-F238E27FC236}">
                  <a16:creationId xmlns:a16="http://schemas.microsoft.com/office/drawing/2014/main" xmlns="" id="{A1CD11A2-73C4-465D-8F87-5346E24B9247}"/>
                </a:ext>
              </a:extLst>
            </p:cNvPr>
            <p:cNvSpPr>
              <a:spLocks noChangeArrowheads="1"/>
            </p:cNvSpPr>
            <p:nvPr/>
          </p:nvSpPr>
          <p:spPr bwMode="auto">
            <a:xfrm>
              <a:off x="3420" y="9864"/>
              <a:ext cx="1440" cy="468"/>
            </a:xfrm>
            <a:prstGeom prst="rect">
              <a:avLst/>
            </a:prstGeom>
            <a:solidFill>
              <a:srgbClr val="FFFFFF"/>
            </a:solidFill>
            <a:ln w="9525">
              <a:solidFill>
                <a:srgbClr val="000000"/>
              </a:solidFill>
              <a:miter lim="800000"/>
              <a:headEnd/>
              <a:tailEnd/>
            </a:ln>
          </p:spPr>
          <p:txBody>
            <a:bodyPr lIns="144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996633"/>
                  </a:solidFill>
                  <a:effectLst/>
                  <a:uLnTx/>
                  <a:uFillTx/>
                  <a:ea typeface="黑体" pitchFamily="2" charset="-122"/>
                </a:rPr>
                <a:t>页目录索引</a:t>
              </a:r>
            </a:p>
          </p:txBody>
        </p:sp>
        <p:sp>
          <p:nvSpPr>
            <p:cNvPr id="7" name="Rectangle 7">
              <a:extLst>
                <a:ext uri="{FF2B5EF4-FFF2-40B4-BE49-F238E27FC236}">
                  <a16:creationId xmlns:a16="http://schemas.microsoft.com/office/drawing/2014/main" xmlns="" id="{46D03984-CF32-4100-94F3-187A6A093BB3}"/>
                </a:ext>
              </a:extLst>
            </p:cNvPr>
            <p:cNvSpPr>
              <a:spLocks noChangeArrowheads="1"/>
            </p:cNvSpPr>
            <p:nvPr/>
          </p:nvSpPr>
          <p:spPr bwMode="auto">
            <a:xfrm>
              <a:off x="5040" y="9864"/>
              <a:ext cx="1440" cy="468"/>
            </a:xfrm>
            <a:prstGeom prst="rect">
              <a:avLst/>
            </a:prstGeom>
            <a:solidFill>
              <a:srgbClr val="FFFFFF"/>
            </a:solidFill>
            <a:ln w="9525">
              <a:solidFill>
                <a:srgbClr val="000000"/>
              </a:solidFill>
              <a:miter lim="800000"/>
              <a:headEnd/>
              <a:tailEnd/>
            </a:ln>
          </p:spPr>
          <p:txBody>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996633"/>
                  </a:solidFill>
                  <a:effectLst/>
                  <a:uLnTx/>
                  <a:uFillTx/>
                  <a:ea typeface="黑体" pitchFamily="2" charset="-122"/>
                </a:rPr>
                <a:t>页表索引</a:t>
              </a:r>
            </a:p>
          </p:txBody>
        </p:sp>
        <p:sp>
          <p:nvSpPr>
            <p:cNvPr id="8" name="Rectangle 8">
              <a:extLst>
                <a:ext uri="{FF2B5EF4-FFF2-40B4-BE49-F238E27FC236}">
                  <a16:creationId xmlns:a16="http://schemas.microsoft.com/office/drawing/2014/main" xmlns="" id="{4E31E372-FAAF-4EEA-95AC-5638AE7EDAC0}"/>
                </a:ext>
              </a:extLst>
            </p:cNvPr>
            <p:cNvSpPr>
              <a:spLocks noChangeArrowheads="1"/>
            </p:cNvSpPr>
            <p:nvPr/>
          </p:nvSpPr>
          <p:spPr bwMode="auto">
            <a:xfrm>
              <a:off x="6660" y="9864"/>
              <a:ext cx="1440" cy="468"/>
            </a:xfrm>
            <a:prstGeom prst="rect">
              <a:avLst/>
            </a:prstGeom>
            <a:solidFill>
              <a:srgbClr val="FFFFFF"/>
            </a:solidFill>
            <a:ln w="9525">
              <a:solidFill>
                <a:srgbClr val="000000"/>
              </a:solidFill>
              <a:miter lim="800000"/>
              <a:headEnd/>
              <a:tailEnd/>
            </a:ln>
          </p:spPr>
          <p:txBody>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996633"/>
                  </a:solidFill>
                  <a:effectLst/>
                  <a:uLnTx/>
                  <a:uFillTx/>
                  <a:ea typeface="黑体" pitchFamily="2" charset="-122"/>
                </a:rPr>
                <a:t>字节索引</a:t>
              </a:r>
            </a:p>
          </p:txBody>
        </p:sp>
        <p:sp>
          <p:nvSpPr>
            <p:cNvPr id="9" name="Rectangle 9">
              <a:extLst>
                <a:ext uri="{FF2B5EF4-FFF2-40B4-BE49-F238E27FC236}">
                  <a16:creationId xmlns:a16="http://schemas.microsoft.com/office/drawing/2014/main" xmlns="" id="{EA65A598-0983-4B6C-8B6E-C6E1866A234D}"/>
                </a:ext>
              </a:extLst>
            </p:cNvPr>
            <p:cNvSpPr>
              <a:spLocks noChangeArrowheads="1"/>
            </p:cNvSpPr>
            <p:nvPr/>
          </p:nvSpPr>
          <p:spPr bwMode="auto">
            <a:xfrm>
              <a:off x="2520" y="10647"/>
              <a:ext cx="720" cy="312"/>
            </a:xfrm>
            <a:prstGeom prst="rect">
              <a:avLst/>
            </a:prstGeom>
            <a:solidFill>
              <a:srgbClr val="FFFFFF"/>
            </a:solidFill>
            <a:ln w="9525">
              <a:solidFill>
                <a:srgbClr val="000000"/>
              </a:solidFill>
              <a:miter lim="800000"/>
              <a:headEnd/>
              <a:tailEnd/>
            </a:ln>
          </p:spPr>
          <p:txBody>
            <a:bodyPr lIns="126000" tIns="3600" bIns="3600"/>
            <a:lstStyle/>
            <a:p>
              <a:pPr marL="0" marR="0" lvl="0" indent="0" algn="l" defTabSz="914400" eaLnBrk="0" fontAlgn="auto" latinLnBrk="0" hangingPunct="0">
                <a:lnSpc>
                  <a:spcPct val="100000"/>
                </a:lnSpc>
                <a:spcBef>
                  <a:spcPts val="600"/>
                </a:spcBef>
                <a:spcAft>
                  <a:spcPts val="300"/>
                </a:spcAft>
                <a:buClrTx/>
                <a:buSzTx/>
                <a:buFontTx/>
                <a:buNone/>
                <a:tabLst/>
                <a:defRPr/>
              </a:pPr>
              <a:r>
                <a:rPr kumimoji="0" lang="en-US" altLang="zh-CN" sz="1400" b="1" i="0" u="none" strike="noStrike" kern="0" cap="none" spc="0" normalizeH="0" baseline="0" noProof="0">
                  <a:ln>
                    <a:noFill/>
                  </a:ln>
                  <a:solidFill>
                    <a:srgbClr val="996633"/>
                  </a:solidFill>
                  <a:effectLst/>
                  <a:uLnTx/>
                  <a:uFillTx/>
                </a:rPr>
                <a:t>CR3</a:t>
              </a:r>
            </a:p>
          </p:txBody>
        </p:sp>
        <p:sp>
          <p:nvSpPr>
            <p:cNvPr id="10" name="Line 10">
              <a:extLst>
                <a:ext uri="{FF2B5EF4-FFF2-40B4-BE49-F238E27FC236}">
                  <a16:creationId xmlns:a16="http://schemas.microsoft.com/office/drawing/2014/main" xmlns="" id="{BBC09FE0-A63F-4E13-9C92-CC078B316D31}"/>
                </a:ext>
              </a:extLst>
            </p:cNvPr>
            <p:cNvSpPr>
              <a:spLocks noChangeShapeType="1"/>
            </p:cNvSpPr>
            <p:nvPr/>
          </p:nvSpPr>
          <p:spPr bwMode="auto">
            <a:xfrm>
              <a:off x="3240" y="10800"/>
              <a:ext cx="720" cy="1"/>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2" name="Rectangle 11">
              <a:extLst>
                <a:ext uri="{FF2B5EF4-FFF2-40B4-BE49-F238E27FC236}">
                  <a16:creationId xmlns:a16="http://schemas.microsoft.com/office/drawing/2014/main" xmlns="" id="{590208FA-C61F-434D-BE83-AA5EBE543D65}"/>
                </a:ext>
              </a:extLst>
            </p:cNvPr>
            <p:cNvSpPr>
              <a:spLocks noChangeArrowheads="1"/>
            </p:cNvSpPr>
            <p:nvPr/>
          </p:nvSpPr>
          <p:spPr bwMode="auto">
            <a:xfrm>
              <a:off x="3960" y="10644"/>
              <a:ext cx="1260" cy="312"/>
            </a:xfrm>
            <a:prstGeom prst="rect">
              <a:avLst/>
            </a:prstGeom>
            <a:noFill/>
            <a:ln w="9525">
              <a:noFill/>
              <a:miter lim="800000"/>
              <a:headEnd/>
              <a:tailEnd/>
            </a:ln>
          </p:spPr>
          <p:txBody>
            <a:bodyPr tIns="3600" bIns="36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tx1"/>
                  </a:solidFill>
                  <a:effectLst/>
                  <a:uLnTx/>
                  <a:uFillTx/>
                  <a:ea typeface="黑体" pitchFamily="2" charset="-122"/>
                </a:rPr>
                <a:t>物理地址</a:t>
              </a:r>
            </a:p>
          </p:txBody>
        </p:sp>
        <p:sp>
          <p:nvSpPr>
            <p:cNvPr id="13" name="Rectangle 12">
              <a:extLst>
                <a:ext uri="{FF2B5EF4-FFF2-40B4-BE49-F238E27FC236}">
                  <a16:creationId xmlns:a16="http://schemas.microsoft.com/office/drawing/2014/main" xmlns="" id="{560FDADC-5A10-436B-988B-70F4F73BC522}"/>
                </a:ext>
              </a:extLst>
            </p:cNvPr>
            <p:cNvSpPr>
              <a:spLocks noChangeArrowheads="1"/>
            </p:cNvSpPr>
            <p:nvPr/>
          </p:nvSpPr>
          <p:spPr bwMode="auto">
            <a:xfrm>
              <a:off x="2880" y="11268"/>
              <a:ext cx="1260" cy="1872"/>
            </a:xfrm>
            <a:prstGeom prst="rect">
              <a:avLst/>
            </a:prstGeom>
            <a:solidFill>
              <a:srgbClr val="FFFFFF"/>
            </a:solidFill>
            <a:ln w="9525">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4" name="Line 13">
              <a:extLst>
                <a:ext uri="{FF2B5EF4-FFF2-40B4-BE49-F238E27FC236}">
                  <a16:creationId xmlns:a16="http://schemas.microsoft.com/office/drawing/2014/main" xmlns="" id="{AE69B2C5-013A-418F-A356-7DE63BF6DD95}"/>
                </a:ext>
              </a:extLst>
            </p:cNvPr>
            <p:cNvSpPr>
              <a:spLocks noChangeShapeType="1"/>
            </p:cNvSpPr>
            <p:nvPr/>
          </p:nvSpPr>
          <p:spPr bwMode="auto">
            <a:xfrm>
              <a:off x="4500" y="10956"/>
              <a:ext cx="1" cy="468"/>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5" name="Line 14">
              <a:extLst>
                <a:ext uri="{FF2B5EF4-FFF2-40B4-BE49-F238E27FC236}">
                  <a16:creationId xmlns:a16="http://schemas.microsoft.com/office/drawing/2014/main" xmlns="" id="{1ED46F85-E6EF-4E8C-9602-ACB392625D9E}"/>
                </a:ext>
              </a:extLst>
            </p:cNvPr>
            <p:cNvSpPr>
              <a:spLocks noChangeShapeType="1"/>
            </p:cNvSpPr>
            <p:nvPr/>
          </p:nvSpPr>
          <p:spPr bwMode="auto">
            <a:xfrm flipH="1">
              <a:off x="4140" y="11424"/>
              <a:ext cx="360" cy="1"/>
            </a:xfrm>
            <a:prstGeom prst="line">
              <a:avLst/>
            </a:prstGeom>
            <a:noFill/>
            <a:ln w="19050">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6" name="Line 15">
              <a:extLst>
                <a:ext uri="{FF2B5EF4-FFF2-40B4-BE49-F238E27FC236}">
                  <a16:creationId xmlns:a16="http://schemas.microsoft.com/office/drawing/2014/main" xmlns="" id="{83AD536A-4A02-4807-9704-34A9D3B3ACE1}"/>
                </a:ext>
              </a:extLst>
            </p:cNvPr>
            <p:cNvSpPr>
              <a:spLocks noChangeShapeType="1"/>
            </p:cNvSpPr>
            <p:nvPr/>
          </p:nvSpPr>
          <p:spPr bwMode="auto">
            <a:xfrm>
              <a:off x="2160" y="9708"/>
              <a:ext cx="1" cy="1716"/>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7" name="Line 16">
              <a:extLst>
                <a:ext uri="{FF2B5EF4-FFF2-40B4-BE49-F238E27FC236}">
                  <a16:creationId xmlns:a16="http://schemas.microsoft.com/office/drawing/2014/main" xmlns="" id="{F2015FE5-AAF7-46DC-8611-BC1C07F49B37}"/>
                </a:ext>
              </a:extLst>
            </p:cNvPr>
            <p:cNvSpPr>
              <a:spLocks noChangeShapeType="1"/>
            </p:cNvSpPr>
            <p:nvPr/>
          </p:nvSpPr>
          <p:spPr bwMode="auto">
            <a:xfrm>
              <a:off x="2160" y="11424"/>
              <a:ext cx="720" cy="1"/>
            </a:xfrm>
            <a:prstGeom prst="line">
              <a:avLst/>
            </a:prstGeom>
            <a:noFill/>
            <a:ln w="19050">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8" name="Line 17">
              <a:extLst>
                <a:ext uri="{FF2B5EF4-FFF2-40B4-BE49-F238E27FC236}">
                  <a16:creationId xmlns:a16="http://schemas.microsoft.com/office/drawing/2014/main" xmlns="" id="{786EA848-E854-4DF9-93C1-E9783F2541BC}"/>
                </a:ext>
              </a:extLst>
            </p:cNvPr>
            <p:cNvSpPr>
              <a:spLocks noChangeShapeType="1"/>
            </p:cNvSpPr>
            <p:nvPr/>
          </p:nvSpPr>
          <p:spPr bwMode="auto">
            <a:xfrm>
              <a:off x="4140" y="10332"/>
              <a:ext cx="1" cy="156"/>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9" name="Line 18">
              <a:extLst>
                <a:ext uri="{FF2B5EF4-FFF2-40B4-BE49-F238E27FC236}">
                  <a16:creationId xmlns:a16="http://schemas.microsoft.com/office/drawing/2014/main" xmlns="" id="{FEC310DA-00B9-46E8-B223-1B783CD32496}"/>
                </a:ext>
              </a:extLst>
            </p:cNvPr>
            <p:cNvSpPr>
              <a:spLocks noChangeShapeType="1"/>
            </p:cNvSpPr>
            <p:nvPr/>
          </p:nvSpPr>
          <p:spPr bwMode="auto">
            <a:xfrm>
              <a:off x="2340" y="10488"/>
              <a:ext cx="1800" cy="1"/>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0" name="Line 19">
              <a:extLst>
                <a:ext uri="{FF2B5EF4-FFF2-40B4-BE49-F238E27FC236}">
                  <a16:creationId xmlns:a16="http://schemas.microsoft.com/office/drawing/2014/main" xmlns="" id="{40D29D4F-F93B-4904-9E55-F42141033E3A}"/>
                </a:ext>
              </a:extLst>
            </p:cNvPr>
            <p:cNvSpPr>
              <a:spLocks noChangeShapeType="1"/>
            </p:cNvSpPr>
            <p:nvPr/>
          </p:nvSpPr>
          <p:spPr bwMode="auto">
            <a:xfrm>
              <a:off x="2340" y="10488"/>
              <a:ext cx="1" cy="1092"/>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1" name="Line 20">
              <a:extLst>
                <a:ext uri="{FF2B5EF4-FFF2-40B4-BE49-F238E27FC236}">
                  <a16:creationId xmlns:a16="http://schemas.microsoft.com/office/drawing/2014/main" xmlns="" id="{38027CEB-73A8-4916-A349-4134B09F0605}"/>
                </a:ext>
              </a:extLst>
            </p:cNvPr>
            <p:cNvSpPr>
              <a:spLocks noChangeShapeType="1"/>
            </p:cNvSpPr>
            <p:nvPr/>
          </p:nvSpPr>
          <p:spPr bwMode="auto">
            <a:xfrm>
              <a:off x="2340" y="12048"/>
              <a:ext cx="540" cy="1"/>
            </a:xfrm>
            <a:prstGeom prst="line">
              <a:avLst/>
            </a:prstGeom>
            <a:noFill/>
            <a:ln w="19050">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2" name="Rectangle 21">
              <a:extLst>
                <a:ext uri="{FF2B5EF4-FFF2-40B4-BE49-F238E27FC236}">
                  <a16:creationId xmlns:a16="http://schemas.microsoft.com/office/drawing/2014/main" xmlns="" id="{5E7CBCE3-F88F-4E43-82A5-D6713CF1B64B}"/>
                </a:ext>
              </a:extLst>
            </p:cNvPr>
            <p:cNvSpPr>
              <a:spLocks noChangeArrowheads="1"/>
            </p:cNvSpPr>
            <p:nvPr/>
          </p:nvSpPr>
          <p:spPr bwMode="auto">
            <a:xfrm>
              <a:off x="1977" y="11583"/>
              <a:ext cx="903" cy="312"/>
            </a:xfrm>
            <a:prstGeom prst="rect">
              <a:avLst/>
            </a:prstGeom>
            <a:noFill/>
            <a:ln w="9525">
              <a:noFill/>
              <a:miter lim="800000"/>
              <a:headEnd/>
              <a:tailEnd/>
            </a:ln>
          </p:spPr>
          <p:txBody>
            <a:bodyPr lIns="72000" tIns="3600" bIns="36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chemeClr val="tx1"/>
                  </a:solidFill>
                  <a:effectLst/>
                  <a:uLnTx/>
                  <a:uFillTx/>
                  <a:latin typeface="黑体" pitchFamily="2" charset="-122"/>
                  <a:ea typeface="黑体" pitchFamily="2" charset="-122"/>
                </a:rPr>
                <a:t>Index</a:t>
              </a:r>
            </a:p>
          </p:txBody>
        </p:sp>
        <p:sp>
          <p:nvSpPr>
            <p:cNvPr id="23" name="Line 22">
              <a:extLst>
                <a:ext uri="{FF2B5EF4-FFF2-40B4-BE49-F238E27FC236}">
                  <a16:creationId xmlns:a16="http://schemas.microsoft.com/office/drawing/2014/main" xmlns="" id="{8DB5993D-DB51-4FEE-904A-B738973A4787}"/>
                </a:ext>
              </a:extLst>
            </p:cNvPr>
            <p:cNvSpPr>
              <a:spLocks noChangeShapeType="1"/>
            </p:cNvSpPr>
            <p:nvPr/>
          </p:nvSpPr>
          <p:spPr bwMode="auto">
            <a:xfrm>
              <a:off x="2340" y="11892"/>
              <a:ext cx="1" cy="156"/>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4" name="Rectangle 23">
              <a:extLst>
                <a:ext uri="{FF2B5EF4-FFF2-40B4-BE49-F238E27FC236}">
                  <a16:creationId xmlns:a16="http://schemas.microsoft.com/office/drawing/2014/main" xmlns="" id="{B0AD0AE3-ADC7-448B-8B88-D20F446BE487}"/>
                </a:ext>
              </a:extLst>
            </p:cNvPr>
            <p:cNvSpPr>
              <a:spLocks noChangeArrowheads="1"/>
            </p:cNvSpPr>
            <p:nvPr/>
          </p:nvSpPr>
          <p:spPr bwMode="auto">
            <a:xfrm>
              <a:off x="2877" y="11895"/>
              <a:ext cx="1260" cy="312"/>
            </a:xfrm>
            <a:prstGeom prst="rect">
              <a:avLst/>
            </a:prstGeom>
            <a:solidFill>
              <a:srgbClr val="FFFFFF"/>
            </a:solidFill>
            <a:ln w="9525">
              <a:solidFill>
                <a:srgbClr val="000000"/>
              </a:solidFill>
              <a:miter lim="800000"/>
              <a:headEnd/>
              <a:tailEnd/>
            </a:ln>
          </p:spPr>
          <p:txBody>
            <a:bodyPr lIns="180000" tIns="3600"/>
            <a:lstStyle/>
            <a:p>
              <a:pPr marL="0" marR="0" lvl="0" indent="0" defTabSz="914400" eaLnBrk="0" fontAlgn="auto" latinLnBrk="0" hangingPunct="0">
                <a:lnSpc>
                  <a:spcPct val="100000"/>
                </a:lnSpc>
                <a:spcBef>
                  <a:spcPts val="300"/>
                </a:spcBef>
                <a:spcAft>
                  <a:spcPts val="1300"/>
                </a:spcAft>
                <a:buClrTx/>
                <a:buSzTx/>
                <a:buFontTx/>
                <a:buNone/>
                <a:tabLst/>
                <a:defRPr/>
              </a:pPr>
              <a:r>
                <a:rPr kumimoji="0" lang="en-US" altLang="zh-CN" sz="1400" b="1" i="0" u="none" strike="noStrike" kern="0" cap="none" spc="0" normalizeH="0" baseline="0" noProof="0">
                  <a:ln>
                    <a:noFill/>
                  </a:ln>
                  <a:solidFill>
                    <a:srgbClr val="996633"/>
                  </a:solidFill>
                  <a:effectLst/>
                  <a:uLnTx/>
                  <a:uFillTx/>
                  <a:latin typeface="Arial" pitchFamily="34" charset="0"/>
                  <a:ea typeface="黑体" pitchFamily="2" charset="-122"/>
                </a:rPr>
                <a:t>PFN</a:t>
              </a:r>
            </a:p>
          </p:txBody>
        </p:sp>
        <p:sp>
          <p:nvSpPr>
            <p:cNvPr id="25" name="Line 24">
              <a:extLst>
                <a:ext uri="{FF2B5EF4-FFF2-40B4-BE49-F238E27FC236}">
                  <a16:creationId xmlns:a16="http://schemas.microsoft.com/office/drawing/2014/main" xmlns="" id="{C56D788A-7424-408A-AE65-99082E2FBA7D}"/>
                </a:ext>
              </a:extLst>
            </p:cNvPr>
            <p:cNvSpPr>
              <a:spLocks noChangeShapeType="1"/>
            </p:cNvSpPr>
            <p:nvPr/>
          </p:nvSpPr>
          <p:spPr bwMode="auto">
            <a:xfrm flipV="1">
              <a:off x="2697" y="12507"/>
              <a:ext cx="811" cy="9"/>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6" name="Line 25">
              <a:extLst>
                <a:ext uri="{FF2B5EF4-FFF2-40B4-BE49-F238E27FC236}">
                  <a16:creationId xmlns:a16="http://schemas.microsoft.com/office/drawing/2014/main" xmlns="" id="{A658E969-B321-4AAA-A83B-3430CF5E4FA4}"/>
                </a:ext>
              </a:extLst>
            </p:cNvPr>
            <p:cNvSpPr>
              <a:spLocks noChangeShapeType="1"/>
            </p:cNvSpPr>
            <p:nvPr/>
          </p:nvSpPr>
          <p:spPr bwMode="auto">
            <a:xfrm flipV="1">
              <a:off x="3495" y="12183"/>
              <a:ext cx="1" cy="340"/>
            </a:xfrm>
            <a:prstGeom prst="line">
              <a:avLst/>
            </a:prstGeom>
            <a:noFill/>
            <a:ln w="19050">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7" name="Rectangle 26">
              <a:extLst>
                <a:ext uri="{FF2B5EF4-FFF2-40B4-BE49-F238E27FC236}">
                  <a16:creationId xmlns:a16="http://schemas.microsoft.com/office/drawing/2014/main" xmlns="" id="{2F0E9581-86A4-4F81-982E-F5B24520B8D1}"/>
                </a:ext>
              </a:extLst>
            </p:cNvPr>
            <p:cNvSpPr>
              <a:spLocks noChangeArrowheads="1"/>
            </p:cNvSpPr>
            <p:nvPr/>
          </p:nvSpPr>
          <p:spPr bwMode="auto">
            <a:xfrm>
              <a:off x="2160" y="12360"/>
              <a:ext cx="720" cy="312"/>
            </a:xfrm>
            <a:prstGeom prst="rect">
              <a:avLst/>
            </a:prstGeom>
            <a:noFill/>
            <a:ln w="9525">
              <a:noFill/>
              <a:miter lim="800000"/>
              <a:headEnd/>
              <a:tailEnd/>
            </a:ln>
          </p:spPr>
          <p:txBody>
            <a:bodyPr lIns="36000" tIns="3600"/>
            <a:lstStyle/>
            <a:p>
              <a:pPr marL="0" marR="0" lvl="0" indent="0" algn="l" defTabSz="914400" eaLnBrk="0" fontAlgn="auto" latinLnBrk="0" hangingPunct="0">
                <a:lnSpc>
                  <a:spcPct val="100000"/>
                </a:lnSpc>
                <a:spcBef>
                  <a:spcPts val="600"/>
                </a:spcBef>
                <a:spcAft>
                  <a:spcPts val="300"/>
                </a:spcAft>
                <a:buClrTx/>
                <a:buSzTx/>
                <a:buFontTx/>
                <a:buNone/>
                <a:tabLst/>
                <a:defRPr/>
              </a:pPr>
              <a:r>
                <a:rPr kumimoji="0" lang="en-US" altLang="zh-CN" sz="1400" b="1" i="0" u="none" strike="noStrike" kern="0" cap="none" spc="0" normalizeH="0" baseline="0" noProof="0" dirty="0">
                  <a:ln>
                    <a:noFill/>
                  </a:ln>
                  <a:solidFill>
                    <a:schemeClr val="tx1"/>
                  </a:solidFill>
                  <a:effectLst/>
                  <a:uLnTx/>
                  <a:uFillTx/>
                </a:rPr>
                <a:t>PDE</a:t>
              </a:r>
            </a:p>
          </p:txBody>
        </p:sp>
        <p:sp>
          <p:nvSpPr>
            <p:cNvPr id="28" name="Rectangle 27">
              <a:extLst>
                <a:ext uri="{FF2B5EF4-FFF2-40B4-BE49-F238E27FC236}">
                  <a16:creationId xmlns:a16="http://schemas.microsoft.com/office/drawing/2014/main" xmlns="" id="{8F62D060-6115-4EDC-A2BD-5BE4A5C207B0}"/>
                </a:ext>
              </a:extLst>
            </p:cNvPr>
            <p:cNvSpPr>
              <a:spLocks noChangeArrowheads="1"/>
            </p:cNvSpPr>
            <p:nvPr/>
          </p:nvSpPr>
          <p:spPr bwMode="auto">
            <a:xfrm>
              <a:off x="1800" y="13140"/>
              <a:ext cx="3420" cy="780"/>
            </a:xfrm>
            <a:prstGeom prst="rect">
              <a:avLst/>
            </a:prstGeom>
            <a:noFill/>
            <a:ln w="9525">
              <a:noFill/>
              <a:miter lim="800000"/>
              <a:headEnd/>
              <a:tailEnd/>
            </a:ln>
          </p:spPr>
          <p:txBody>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tx1"/>
                  </a:solidFill>
                  <a:effectLst/>
                  <a:uLnTx/>
                  <a:uFillTx/>
                  <a:latin typeface="黑体" pitchFamily="2" charset="-122"/>
                  <a:ea typeface="黑体" pitchFamily="2" charset="-122"/>
                </a:rPr>
                <a:t>页目录</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tx1"/>
                  </a:solidFill>
                  <a:effectLst/>
                  <a:uLnTx/>
                  <a:uFillTx/>
                  <a:latin typeface="黑体" pitchFamily="2" charset="-122"/>
                  <a:ea typeface="黑体" pitchFamily="2" charset="-122"/>
                </a:rPr>
                <a:t>（每个进程建立一张，</a:t>
              </a:r>
              <a:r>
                <a:rPr kumimoji="0" lang="en-US" altLang="zh-CN" sz="1400" b="1" i="0" u="none" strike="noStrike" kern="0" cap="none" spc="0" normalizeH="0" baseline="0" noProof="0" dirty="0">
                  <a:ln>
                    <a:noFill/>
                  </a:ln>
                  <a:solidFill>
                    <a:schemeClr val="tx1"/>
                  </a:solidFill>
                  <a:effectLst/>
                  <a:uLnTx/>
                  <a:uFillTx/>
                  <a:latin typeface="黑体" pitchFamily="2" charset="-122"/>
                  <a:ea typeface="黑体" pitchFamily="2" charset="-122"/>
                </a:rPr>
                <a:t>1024</a:t>
              </a:r>
              <a:r>
                <a:rPr kumimoji="0" lang="zh-CN" altLang="en-US" sz="1400" b="1" i="0" u="none" strike="noStrike" kern="0" cap="none" spc="0" normalizeH="0" baseline="0" noProof="0" dirty="0">
                  <a:ln>
                    <a:noFill/>
                  </a:ln>
                  <a:solidFill>
                    <a:schemeClr val="tx1"/>
                  </a:solidFill>
                  <a:effectLst/>
                  <a:uLnTx/>
                  <a:uFillTx/>
                  <a:latin typeface="黑体" pitchFamily="2" charset="-122"/>
                  <a:ea typeface="黑体" pitchFamily="2" charset="-122"/>
                </a:rPr>
                <a:t>项）</a:t>
              </a:r>
            </a:p>
          </p:txBody>
        </p:sp>
        <p:sp>
          <p:nvSpPr>
            <p:cNvPr id="29" name="Rectangle 28">
              <a:extLst>
                <a:ext uri="{FF2B5EF4-FFF2-40B4-BE49-F238E27FC236}">
                  <a16:creationId xmlns:a16="http://schemas.microsoft.com/office/drawing/2014/main" xmlns="" id="{AFD9B7C0-BC72-4BD2-BAFA-66C6ECD150D8}"/>
                </a:ext>
              </a:extLst>
            </p:cNvPr>
            <p:cNvSpPr>
              <a:spLocks noChangeArrowheads="1"/>
            </p:cNvSpPr>
            <p:nvPr/>
          </p:nvSpPr>
          <p:spPr bwMode="auto">
            <a:xfrm>
              <a:off x="6120" y="10956"/>
              <a:ext cx="1260" cy="1872"/>
            </a:xfrm>
            <a:prstGeom prst="rect">
              <a:avLst/>
            </a:prstGeom>
            <a:solidFill>
              <a:srgbClr val="FFFFFF"/>
            </a:solidFill>
            <a:ln w="9525">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0" name="Rectangle 29">
              <a:extLst>
                <a:ext uri="{FF2B5EF4-FFF2-40B4-BE49-F238E27FC236}">
                  <a16:creationId xmlns:a16="http://schemas.microsoft.com/office/drawing/2014/main" xmlns="" id="{898022F3-08A4-4B73-8F60-EA84D1D32AAD}"/>
                </a:ext>
              </a:extLst>
            </p:cNvPr>
            <p:cNvSpPr>
              <a:spLocks noChangeArrowheads="1"/>
            </p:cNvSpPr>
            <p:nvPr/>
          </p:nvSpPr>
          <p:spPr bwMode="auto">
            <a:xfrm>
              <a:off x="5940" y="11112"/>
              <a:ext cx="1260" cy="1872"/>
            </a:xfrm>
            <a:prstGeom prst="rect">
              <a:avLst/>
            </a:prstGeom>
            <a:solidFill>
              <a:srgbClr val="FFFFFF"/>
            </a:solidFill>
            <a:ln w="9525">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1" name="Rectangle 30">
              <a:extLst>
                <a:ext uri="{FF2B5EF4-FFF2-40B4-BE49-F238E27FC236}">
                  <a16:creationId xmlns:a16="http://schemas.microsoft.com/office/drawing/2014/main" xmlns="" id="{3DF8ABAF-BA10-4102-8497-1A4AB432FC8D}"/>
                </a:ext>
              </a:extLst>
            </p:cNvPr>
            <p:cNvSpPr>
              <a:spLocks noChangeArrowheads="1"/>
            </p:cNvSpPr>
            <p:nvPr/>
          </p:nvSpPr>
          <p:spPr bwMode="auto">
            <a:xfrm>
              <a:off x="5760" y="11268"/>
              <a:ext cx="1260" cy="1872"/>
            </a:xfrm>
            <a:prstGeom prst="rect">
              <a:avLst/>
            </a:prstGeom>
            <a:solidFill>
              <a:srgbClr val="FFFFFF"/>
            </a:solidFill>
            <a:ln w="9525">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2" name="Line 31">
              <a:extLst>
                <a:ext uri="{FF2B5EF4-FFF2-40B4-BE49-F238E27FC236}">
                  <a16:creationId xmlns:a16="http://schemas.microsoft.com/office/drawing/2014/main" xmlns="" id="{90E90E18-0918-4595-BFC8-BFC144EA6765}"/>
                </a:ext>
              </a:extLst>
            </p:cNvPr>
            <p:cNvSpPr>
              <a:spLocks noChangeShapeType="1"/>
            </p:cNvSpPr>
            <p:nvPr/>
          </p:nvSpPr>
          <p:spPr bwMode="auto">
            <a:xfrm>
              <a:off x="4140" y="12048"/>
              <a:ext cx="540" cy="1"/>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3" name="Line 32">
              <a:extLst>
                <a:ext uri="{FF2B5EF4-FFF2-40B4-BE49-F238E27FC236}">
                  <a16:creationId xmlns:a16="http://schemas.microsoft.com/office/drawing/2014/main" xmlns="" id="{6E52B4CA-BAA3-4FB2-A28F-4EF8A0CDC952}"/>
                </a:ext>
              </a:extLst>
            </p:cNvPr>
            <p:cNvSpPr>
              <a:spLocks noChangeShapeType="1"/>
            </p:cNvSpPr>
            <p:nvPr/>
          </p:nvSpPr>
          <p:spPr bwMode="auto">
            <a:xfrm flipV="1">
              <a:off x="4680" y="11424"/>
              <a:ext cx="1" cy="624"/>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4" name="Line 33">
              <a:extLst>
                <a:ext uri="{FF2B5EF4-FFF2-40B4-BE49-F238E27FC236}">
                  <a16:creationId xmlns:a16="http://schemas.microsoft.com/office/drawing/2014/main" xmlns="" id="{71219D55-4446-42F8-99AF-4B8186D0E4D5}"/>
                </a:ext>
              </a:extLst>
            </p:cNvPr>
            <p:cNvSpPr>
              <a:spLocks noChangeShapeType="1"/>
            </p:cNvSpPr>
            <p:nvPr/>
          </p:nvSpPr>
          <p:spPr bwMode="auto">
            <a:xfrm>
              <a:off x="4680" y="11424"/>
              <a:ext cx="1080" cy="1"/>
            </a:xfrm>
            <a:prstGeom prst="line">
              <a:avLst/>
            </a:prstGeom>
            <a:noFill/>
            <a:ln w="19050">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5" name="Line 34">
              <a:extLst>
                <a:ext uri="{FF2B5EF4-FFF2-40B4-BE49-F238E27FC236}">
                  <a16:creationId xmlns:a16="http://schemas.microsoft.com/office/drawing/2014/main" xmlns="" id="{733348FA-56B6-4785-92D3-C3D7FBF89557}"/>
                </a:ext>
              </a:extLst>
            </p:cNvPr>
            <p:cNvSpPr>
              <a:spLocks noChangeShapeType="1"/>
            </p:cNvSpPr>
            <p:nvPr/>
          </p:nvSpPr>
          <p:spPr bwMode="auto">
            <a:xfrm>
              <a:off x="5400" y="10332"/>
              <a:ext cx="1" cy="1248"/>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6" name="Rectangle 35">
              <a:extLst>
                <a:ext uri="{FF2B5EF4-FFF2-40B4-BE49-F238E27FC236}">
                  <a16:creationId xmlns:a16="http://schemas.microsoft.com/office/drawing/2014/main" xmlns="" id="{3460FAC3-0C68-49A6-82A5-9D3FBF3A150D}"/>
                </a:ext>
              </a:extLst>
            </p:cNvPr>
            <p:cNvSpPr>
              <a:spLocks noChangeArrowheads="1"/>
            </p:cNvSpPr>
            <p:nvPr/>
          </p:nvSpPr>
          <p:spPr bwMode="auto">
            <a:xfrm>
              <a:off x="5040" y="11583"/>
              <a:ext cx="903" cy="312"/>
            </a:xfrm>
            <a:prstGeom prst="rect">
              <a:avLst/>
            </a:prstGeom>
            <a:noFill/>
            <a:ln w="9525">
              <a:noFill/>
              <a:miter lim="800000"/>
              <a:headEnd/>
              <a:tailEnd/>
            </a:ln>
          </p:spPr>
          <p:txBody>
            <a:bodyPr lIns="72000" tIns="3600" bIns="36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chemeClr val="tx1"/>
                  </a:solidFill>
                  <a:effectLst/>
                  <a:uLnTx/>
                  <a:uFillTx/>
                  <a:latin typeface="黑体" pitchFamily="2" charset="-122"/>
                  <a:ea typeface="黑体" pitchFamily="2" charset="-122"/>
                </a:rPr>
                <a:t>Index</a:t>
              </a:r>
            </a:p>
          </p:txBody>
        </p:sp>
        <p:sp>
          <p:nvSpPr>
            <p:cNvPr id="37" name="Rectangle 36">
              <a:extLst>
                <a:ext uri="{FF2B5EF4-FFF2-40B4-BE49-F238E27FC236}">
                  <a16:creationId xmlns:a16="http://schemas.microsoft.com/office/drawing/2014/main" xmlns="" id="{3A5AB966-C0B1-4FA8-B74A-D5030FC77986}"/>
                </a:ext>
              </a:extLst>
            </p:cNvPr>
            <p:cNvSpPr>
              <a:spLocks noChangeArrowheads="1"/>
            </p:cNvSpPr>
            <p:nvPr/>
          </p:nvSpPr>
          <p:spPr bwMode="auto">
            <a:xfrm>
              <a:off x="5760" y="12360"/>
              <a:ext cx="1260" cy="312"/>
            </a:xfrm>
            <a:prstGeom prst="rect">
              <a:avLst/>
            </a:prstGeom>
            <a:solidFill>
              <a:srgbClr val="FFFFFF"/>
            </a:solidFill>
            <a:ln w="9525">
              <a:solidFill>
                <a:srgbClr val="000000"/>
              </a:solidFill>
              <a:miter lim="800000"/>
              <a:headEnd/>
              <a:tailEnd/>
            </a:ln>
          </p:spPr>
          <p:txBody>
            <a:bodyPr lIns="180000" tIns="3600"/>
            <a:lstStyle/>
            <a:p>
              <a:pPr marL="0" marR="0" lvl="0" indent="0" defTabSz="914400" eaLnBrk="0" fontAlgn="auto" latinLnBrk="0" hangingPunct="0">
                <a:lnSpc>
                  <a:spcPct val="100000"/>
                </a:lnSpc>
                <a:spcBef>
                  <a:spcPts val="300"/>
                </a:spcBef>
                <a:spcAft>
                  <a:spcPts val="1300"/>
                </a:spcAft>
                <a:buClrTx/>
                <a:buSzTx/>
                <a:buFontTx/>
                <a:buNone/>
                <a:tabLst/>
                <a:defRPr/>
              </a:pPr>
              <a:r>
                <a:rPr kumimoji="0" lang="en-US" altLang="zh-CN" sz="1400" b="1" i="0" u="none" strike="noStrike" kern="0" cap="none" spc="0" normalizeH="0" baseline="0" noProof="0">
                  <a:ln>
                    <a:noFill/>
                  </a:ln>
                  <a:solidFill>
                    <a:srgbClr val="996633"/>
                  </a:solidFill>
                  <a:effectLst/>
                  <a:uLnTx/>
                  <a:uFillTx/>
                  <a:latin typeface="Arial" pitchFamily="34" charset="0"/>
                  <a:ea typeface="黑体" pitchFamily="2" charset="-122"/>
                </a:rPr>
                <a:t>PFN</a:t>
              </a:r>
            </a:p>
          </p:txBody>
        </p:sp>
        <p:sp>
          <p:nvSpPr>
            <p:cNvPr id="38" name="Line 37">
              <a:extLst>
                <a:ext uri="{FF2B5EF4-FFF2-40B4-BE49-F238E27FC236}">
                  <a16:creationId xmlns:a16="http://schemas.microsoft.com/office/drawing/2014/main" xmlns="" id="{61230342-B9BF-4A0E-899F-6AF7FA0E6C0D}"/>
                </a:ext>
              </a:extLst>
            </p:cNvPr>
            <p:cNvSpPr>
              <a:spLocks noChangeShapeType="1"/>
            </p:cNvSpPr>
            <p:nvPr/>
          </p:nvSpPr>
          <p:spPr bwMode="auto">
            <a:xfrm>
              <a:off x="5400" y="11892"/>
              <a:ext cx="1" cy="624"/>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9" name="Line 38">
              <a:extLst>
                <a:ext uri="{FF2B5EF4-FFF2-40B4-BE49-F238E27FC236}">
                  <a16:creationId xmlns:a16="http://schemas.microsoft.com/office/drawing/2014/main" xmlns="" id="{7742D3ED-5370-4449-A6E6-834CFE9BDCAB}"/>
                </a:ext>
              </a:extLst>
            </p:cNvPr>
            <p:cNvSpPr>
              <a:spLocks noChangeShapeType="1"/>
            </p:cNvSpPr>
            <p:nvPr/>
          </p:nvSpPr>
          <p:spPr bwMode="auto">
            <a:xfrm>
              <a:off x="5400" y="12516"/>
              <a:ext cx="360" cy="1"/>
            </a:xfrm>
            <a:prstGeom prst="line">
              <a:avLst/>
            </a:prstGeom>
            <a:noFill/>
            <a:ln w="19050">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0" name="Line 39">
              <a:extLst>
                <a:ext uri="{FF2B5EF4-FFF2-40B4-BE49-F238E27FC236}">
                  <a16:creationId xmlns:a16="http://schemas.microsoft.com/office/drawing/2014/main" xmlns="" id="{8330576A-35E3-4861-991A-E1BEC3C877FD}"/>
                </a:ext>
              </a:extLst>
            </p:cNvPr>
            <p:cNvSpPr>
              <a:spLocks noChangeShapeType="1"/>
            </p:cNvSpPr>
            <p:nvPr/>
          </p:nvSpPr>
          <p:spPr bwMode="auto">
            <a:xfrm flipV="1">
              <a:off x="5577" y="12996"/>
              <a:ext cx="811" cy="9"/>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1" name="Line 40">
              <a:extLst>
                <a:ext uri="{FF2B5EF4-FFF2-40B4-BE49-F238E27FC236}">
                  <a16:creationId xmlns:a16="http://schemas.microsoft.com/office/drawing/2014/main" xmlns="" id="{03BD4F6F-0888-4F8E-B851-90EB85634F1B}"/>
                </a:ext>
              </a:extLst>
            </p:cNvPr>
            <p:cNvSpPr>
              <a:spLocks noChangeShapeType="1"/>
            </p:cNvSpPr>
            <p:nvPr/>
          </p:nvSpPr>
          <p:spPr bwMode="auto">
            <a:xfrm flipV="1">
              <a:off x="6375" y="12669"/>
              <a:ext cx="1" cy="340"/>
            </a:xfrm>
            <a:prstGeom prst="line">
              <a:avLst/>
            </a:prstGeom>
            <a:noFill/>
            <a:ln w="19050">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2" name="Rectangle 41">
              <a:extLst>
                <a:ext uri="{FF2B5EF4-FFF2-40B4-BE49-F238E27FC236}">
                  <a16:creationId xmlns:a16="http://schemas.microsoft.com/office/drawing/2014/main" xmlns="" id="{87ACB6AD-8B19-4A7B-AB13-20C196521C90}"/>
                </a:ext>
              </a:extLst>
            </p:cNvPr>
            <p:cNvSpPr>
              <a:spLocks noChangeArrowheads="1"/>
            </p:cNvSpPr>
            <p:nvPr/>
          </p:nvSpPr>
          <p:spPr bwMode="auto">
            <a:xfrm>
              <a:off x="5040" y="12849"/>
              <a:ext cx="720" cy="312"/>
            </a:xfrm>
            <a:prstGeom prst="rect">
              <a:avLst/>
            </a:prstGeom>
            <a:noFill/>
            <a:ln w="9525">
              <a:noFill/>
              <a:miter lim="800000"/>
              <a:headEnd/>
              <a:tailEnd/>
            </a:ln>
          </p:spPr>
          <p:txBody>
            <a:bodyPr lIns="36000" tIns="3600"/>
            <a:lstStyle/>
            <a:p>
              <a:pPr marL="0" marR="0" lvl="0" indent="0" algn="l" defTabSz="914400" eaLnBrk="0" fontAlgn="auto" latinLnBrk="0" hangingPunct="0">
                <a:lnSpc>
                  <a:spcPct val="100000"/>
                </a:lnSpc>
                <a:spcBef>
                  <a:spcPts val="600"/>
                </a:spcBef>
                <a:spcAft>
                  <a:spcPts val="300"/>
                </a:spcAft>
                <a:buClrTx/>
                <a:buSzTx/>
                <a:buFontTx/>
                <a:buNone/>
                <a:tabLst/>
                <a:defRPr/>
              </a:pPr>
              <a:r>
                <a:rPr kumimoji="0" lang="en-US" altLang="zh-CN" sz="1400" b="1" i="0" u="none" strike="noStrike" kern="0" cap="none" spc="0" normalizeH="0" baseline="0" noProof="0" dirty="0">
                  <a:ln>
                    <a:noFill/>
                  </a:ln>
                  <a:solidFill>
                    <a:schemeClr val="tx1"/>
                  </a:solidFill>
                  <a:effectLst/>
                  <a:uLnTx/>
                  <a:uFillTx/>
                </a:rPr>
                <a:t>PTE</a:t>
              </a:r>
            </a:p>
          </p:txBody>
        </p:sp>
        <p:sp>
          <p:nvSpPr>
            <p:cNvPr id="43" name="Rectangle 42">
              <a:extLst>
                <a:ext uri="{FF2B5EF4-FFF2-40B4-BE49-F238E27FC236}">
                  <a16:creationId xmlns:a16="http://schemas.microsoft.com/office/drawing/2014/main" xmlns="" id="{B636B45C-8836-494B-B573-A164E701846F}"/>
                </a:ext>
              </a:extLst>
            </p:cNvPr>
            <p:cNvSpPr>
              <a:spLocks noChangeArrowheads="1"/>
            </p:cNvSpPr>
            <p:nvPr/>
          </p:nvSpPr>
          <p:spPr bwMode="auto">
            <a:xfrm>
              <a:off x="5040" y="13143"/>
              <a:ext cx="2880" cy="1404"/>
            </a:xfrm>
            <a:prstGeom prst="rect">
              <a:avLst/>
            </a:prstGeom>
            <a:noFill/>
            <a:ln w="9525">
              <a:noFill/>
              <a:miter lim="800000"/>
              <a:headEnd/>
              <a:tailEnd/>
            </a:ln>
          </p:spPr>
          <p:txBody>
            <a:bodyPr lIns="1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tx1"/>
                  </a:solidFill>
                  <a:effectLst/>
                  <a:uLnTx/>
                  <a:uFillTx/>
                  <a:latin typeface="黑体" pitchFamily="2" charset="-122"/>
                  <a:ea typeface="黑体" pitchFamily="2" charset="-122"/>
                </a:rPr>
                <a:t>页表</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tx1"/>
                  </a:solidFill>
                  <a:effectLst/>
                  <a:uLnTx/>
                  <a:uFillTx/>
                  <a:latin typeface="黑体" pitchFamily="2" charset="-122"/>
                  <a:ea typeface="黑体" pitchFamily="2" charset="-122"/>
                </a:rPr>
                <a:t>（每个进程最多有</a:t>
              </a:r>
              <a:r>
                <a:rPr kumimoji="0" lang="en-US" altLang="zh-CN" sz="1400" b="1" i="0" u="none" strike="noStrike" kern="0" cap="none" spc="0" normalizeH="0" baseline="0" noProof="0" dirty="0">
                  <a:ln>
                    <a:noFill/>
                  </a:ln>
                  <a:solidFill>
                    <a:schemeClr val="tx1"/>
                  </a:solidFill>
                  <a:effectLst/>
                  <a:uLnTx/>
                  <a:uFillTx/>
                  <a:latin typeface="黑体" pitchFamily="2" charset="-122"/>
                  <a:ea typeface="黑体" pitchFamily="2" charset="-122"/>
                </a:rPr>
                <a:t>512</a:t>
              </a:r>
              <a:r>
                <a:rPr kumimoji="0" lang="zh-CN" altLang="en-US" sz="1400" b="1" i="0" u="none" strike="noStrike" kern="0" cap="none" spc="0" normalizeH="0" baseline="0" noProof="0" dirty="0">
                  <a:ln>
                    <a:noFill/>
                  </a:ln>
                  <a:solidFill>
                    <a:schemeClr val="tx1"/>
                  </a:solidFill>
                  <a:effectLst/>
                  <a:uLnTx/>
                  <a:uFillTx/>
                  <a:latin typeface="黑体" pitchFamily="2" charset="-122"/>
                  <a:ea typeface="黑体" pitchFamily="2" charset="-122"/>
                </a:rPr>
                <a:t>个，系统空间最多占用</a:t>
              </a:r>
              <a:r>
                <a:rPr kumimoji="0" lang="en-US" altLang="zh-CN" sz="1400" b="1" i="0" u="none" strike="noStrike" kern="0" cap="none" spc="0" normalizeH="0" baseline="0" noProof="0" dirty="0">
                  <a:ln>
                    <a:noFill/>
                  </a:ln>
                  <a:solidFill>
                    <a:schemeClr val="tx1"/>
                  </a:solidFill>
                  <a:effectLst/>
                  <a:uLnTx/>
                  <a:uFillTx/>
                  <a:latin typeface="黑体" pitchFamily="2" charset="-122"/>
                  <a:ea typeface="黑体" pitchFamily="2" charset="-122"/>
                </a:rPr>
                <a:t>512</a:t>
              </a:r>
              <a:r>
                <a:rPr kumimoji="0" lang="zh-CN" altLang="en-US" sz="1400" b="1" i="0" u="none" strike="noStrike" kern="0" cap="none" spc="0" normalizeH="0" baseline="0" noProof="0" dirty="0">
                  <a:ln>
                    <a:noFill/>
                  </a:ln>
                  <a:solidFill>
                    <a:schemeClr val="tx1"/>
                  </a:solidFill>
                  <a:effectLst/>
                  <a:uLnTx/>
                  <a:uFillTx/>
                  <a:latin typeface="黑体" pitchFamily="2" charset="-122"/>
                  <a:ea typeface="黑体" pitchFamily="2" charset="-122"/>
                </a:rPr>
                <a:t>个，每张表</a:t>
              </a:r>
              <a:r>
                <a:rPr kumimoji="0" lang="en-US" altLang="zh-CN" sz="1400" b="1" i="0" u="none" strike="noStrike" kern="0" cap="none" spc="0" normalizeH="0" baseline="0" noProof="0" dirty="0">
                  <a:ln>
                    <a:noFill/>
                  </a:ln>
                  <a:solidFill>
                    <a:schemeClr val="tx1"/>
                  </a:solidFill>
                  <a:effectLst/>
                  <a:uLnTx/>
                  <a:uFillTx/>
                  <a:latin typeface="黑体" pitchFamily="2" charset="-122"/>
                  <a:ea typeface="黑体" pitchFamily="2" charset="-122"/>
                </a:rPr>
                <a:t>1024</a:t>
              </a:r>
              <a:r>
                <a:rPr kumimoji="0" lang="zh-CN" altLang="en-US" sz="1400" b="1" i="0" u="none" strike="noStrike" kern="0" cap="none" spc="0" normalizeH="0" baseline="0" noProof="0" dirty="0">
                  <a:ln>
                    <a:noFill/>
                  </a:ln>
                  <a:solidFill>
                    <a:schemeClr val="tx1"/>
                  </a:solidFill>
                  <a:effectLst/>
                  <a:uLnTx/>
                  <a:uFillTx/>
                  <a:latin typeface="黑体" pitchFamily="2" charset="-122"/>
                  <a:ea typeface="黑体" pitchFamily="2" charset="-122"/>
                </a:rPr>
                <a:t>项）</a:t>
              </a:r>
            </a:p>
          </p:txBody>
        </p:sp>
        <p:sp>
          <p:nvSpPr>
            <p:cNvPr id="44" name="Rectangle 43">
              <a:extLst>
                <a:ext uri="{FF2B5EF4-FFF2-40B4-BE49-F238E27FC236}">
                  <a16:creationId xmlns:a16="http://schemas.microsoft.com/office/drawing/2014/main" xmlns="" id="{99E6D567-1D94-43BD-B739-AC750D435056}"/>
                </a:ext>
              </a:extLst>
            </p:cNvPr>
            <p:cNvSpPr>
              <a:spLocks noChangeArrowheads="1"/>
            </p:cNvSpPr>
            <p:nvPr/>
          </p:nvSpPr>
          <p:spPr bwMode="auto">
            <a:xfrm>
              <a:off x="8280" y="10176"/>
              <a:ext cx="1260" cy="2964"/>
            </a:xfrm>
            <a:prstGeom prst="rect">
              <a:avLst/>
            </a:prstGeom>
            <a:solidFill>
              <a:srgbClr val="FFFFFF"/>
            </a:solidFill>
            <a:ln w="9525">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5" name="Rectangle 44">
              <a:extLst>
                <a:ext uri="{FF2B5EF4-FFF2-40B4-BE49-F238E27FC236}">
                  <a16:creationId xmlns:a16="http://schemas.microsoft.com/office/drawing/2014/main" xmlns="" id="{8558D49D-9A4F-4BB5-A80D-CBB4D4F0A16C}"/>
                </a:ext>
              </a:extLst>
            </p:cNvPr>
            <p:cNvSpPr>
              <a:spLocks noChangeArrowheads="1"/>
            </p:cNvSpPr>
            <p:nvPr/>
          </p:nvSpPr>
          <p:spPr bwMode="auto">
            <a:xfrm>
              <a:off x="8280" y="11112"/>
              <a:ext cx="1260" cy="1092"/>
            </a:xfrm>
            <a:prstGeom prst="rect">
              <a:avLst/>
            </a:prstGeom>
            <a:solidFill>
              <a:srgbClr val="FFFFFF"/>
            </a:solidFill>
            <a:ln w="9525">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6" name="Rectangle 45">
              <a:extLst>
                <a:ext uri="{FF2B5EF4-FFF2-40B4-BE49-F238E27FC236}">
                  <a16:creationId xmlns:a16="http://schemas.microsoft.com/office/drawing/2014/main" xmlns="" id="{AD7EDAAB-3ED9-4948-A8A9-D45C3D332AD5}"/>
                </a:ext>
              </a:extLst>
            </p:cNvPr>
            <p:cNvSpPr>
              <a:spLocks noChangeArrowheads="1"/>
            </p:cNvSpPr>
            <p:nvPr/>
          </p:nvSpPr>
          <p:spPr bwMode="auto">
            <a:xfrm>
              <a:off x="8280" y="11424"/>
              <a:ext cx="1260" cy="312"/>
            </a:xfrm>
            <a:prstGeom prst="rect">
              <a:avLst/>
            </a:prstGeom>
            <a:solidFill>
              <a:srgbClr val="000000"/>
            </a:solidFill>
            <a:ln w="9525">
              <a:solidFill>
                <a:srgbClr val="000000"/>
              </a:solid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7" name="Line 46">
              <a:extLst>
                <a:ext uri="{FF2B5EF4-FFF2-40B4-BE49-F238E27FC236}">
                  <a16:creationId xmlns:a16="http://schemas.microsoft.com/office/drawing/2014/main" xmlns="" id="{4A084620-D6F8-4020-AD2D-AF196A75E63B}"/>
                </a:ext>
              </a:extLst>
            </p:cNvPr>
            <p:cNvSpPr>
              <a:spLocks noChangeShapeType="1"/>
            </p:cNvSpPr>
            <p:nvPr/>
          </p:nvSpPr>
          <p:spPr bwMode="auto">
            <a:xfrm>
              <a:off x="6840" y="12516"/>
              <a:ext cx="900" cy="1"/>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8" name="Line 47">
              <a:extLst>
                <a:ext uri="{FF2B5EF4-FFF2-40B4-BE49-F238E27FC236}">
                  <a16:creationId xmlns:a16="http://schemas.microsoft.com/office/drawing/2014/main" xmlns="" id="{99E03859-EC60-4F73-B464-DEDC7AF8E84A}"/>
                </a:ext>
              </a:extLst>
            </p:cNvPr>
            <p:cNvSpPr>
              <a:spLocks noChangeShapeType="1"/>
            </p:cNvSpPr>
            <p:nvPr/>
          </p:nvSpPr>
          <p:spPr bwMode="auto">
            <a:xfrm flipV="1">
              <a:off x="7740" y="11892"/>
              <a:ext cx="1" cy="624"/>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9" name="Rectangle 48">
              <a:extLst>
                <a:ext uri="{FF2B5EF4-FFF2-40B4-BE49-F238E27FC236}">
                  <a16:creationId xmlns:a16="http://schemas.microsoft.com/office/drawing/2014/main" xmlns="" id="{2DDB7F50-9E55-414E-9ED8-08C2E3557833}"/>
                </a:ext>
              </a:extLst>
            </p:cNvPr>
            <p:cNvSpPr>
              <a:spLocks noChangeArrowheads="1"/>
            </p:cNvSpPr>
            <p:nvPr/>
          </p:nvSpPr>
          <p:spPr bwMode="auto">
            <a:xfrm>
              <a:off x="7380" y="11583"/>
              <a:ext cx="903" cy="312"/>
            </a:xfrm>
            <a:prstGeom prst="rect">
              <a:avLst/>
            </a:prstGeom>
            <a:noFill/>
            <a:ln w="9525">
              <a:noFill/>
              <a:miter lim="800000"/>
              <a:headEnd/>
              <a:tailEnd/>
            </a:ln>
          </p:spPr>
          <p:txBody>
            <a:bodyPr lIns="72000" tIns="3600" bIns="36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chemeClr val="tx1"/>
                  </a:solidFill>
                  <a:effectLst/>
                  <a:uLnTx/>
                  <a:uFillTx/>
                  <a:latin typeface="黑体" pitchFamily="2" charset="-122"/>
                  <a:ea typeface="黑体" pitchFamily="2" charset="-122"/>
                </a:rPr>
                <a:t>Index</a:t>
              </a:r>
            </a:p>
          </p:txBody>
        </p:sp>
        <p:sp>
          <p:nvSpPr>
            <p:cNvPr id="50" name="Line 49">
              <a:extLst>
                <a:ext uri="{FF2B5EF4-FFF2-40B4-BE49-F238E27FC236}">
                  <a16:creationId xmlns:a16="http://schemas.microsoft.com/office/drawing/2014/main" xmlns="" id="{B2F6AECE-F91A-436A-A8BA-A6F834C8F219}"/>
                </a:ext>
              </a:extLst>
            </p:cNvPr>
            <p:cNvSpPr>
              <a:spLocks noChangeShapeType="1"/>
            </p:cNvSpPr>
            <p:nvPr/>
          </p:nvSpPr>
          <p:spPr bwMode="auto">
            <a:xfrm flipV="1">
              <a:off x="7740" y="11112"/>
              <a:ext cx="1" cy="468"/>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1" name="Line 50">
              <a:extLst>
                <a:ext uri="{FF2B5EF4-FFF2-40B4-BE49-F238E27FC236}">
                  <a16:creationId xmlns:a16="http://schemas.microsoft.com/office/drawing/2014/main" xmlns="" id="{B50E7F19-30DD-434C-AB77-3CD3375B1E23}"/>
                </a:ext>
              </a:extLst>
            </p:cNvPr>
            <p:cNvSpPr>
              <a:spLocks noChangeShapeType="1"/>
            </p:cNvSpPr>
            <p:nvPr/>
          </p:nvSpPr>
          <p:spPr bwMode="auto">
            <a:xfrm>
              <a:off x="7740" y="11112"/>
              <a:ext cx="540" cy="1"/>
            </a:xfrm>
            <a:prstGeom prst="line">
              <a:avLst/>
            </a:prstGeom>
            <a:noFill/>
            <a:ln w="19050">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2" name="Line 51">
              <a:extLst>
                <a:ext uri="{FF2B5EF4-FFF2-40B4-BE49-F238E27FC236}">
                  <a16:creationId xmlns:a16="http://schemas.microsoft.com/office/drawing/2014/main" xmlns="" id="{18C1FF23-7B19-4F1E-8052-4BEAF22DAEB4}"/>
                </a:ext>
              </a:extLst>
            </p:cNvPr>
            <p:cNvSpPr>
              <a:spLocks noChangeShapeType="1"/>
            </p:cNvSpPr>
            <p:nvPr/>
          </p:nvSpPr>
          <p:spPr bwMode="auto">
            <a:xfrm>
              <a:off x="7380" y="10332"/>
              <a:ext cx="1" cy="312"/>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3" name="Line 52">
              <a:extLst>
                <a:ext uri="{FF2B5EF4-FFF2-40B4-BE49-F238E27FC236}">
                  <a16:creationId xmlns:a16="http://schemas.microsoft.com/office/drawing/2014/main" xmlns="" id="{ECD8B8B2-8A24-4D1A-8C25-E78A482746E4}"/>
                </a:ext>
              </a:extLst>
            </p:cNvPr>
            <p:cNvSpPr>
              <a:spLocks noChangeShapeType="1"/>
            </p:cNvSpPr>
            <p:nvPr/>
          </p:nvSpPr>
          <p:spPr bwMode="auto">
            <a:xfrm>
              <a:off x="7380" y="10644"/>
              <a:ext cx="540" cy="1"/>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4" name="Line 53">
              <a:extLst>
                <a:ext uri="{FF2B5EF4-FFF2-40B4-BE49-F238E27FC236}">
                  <a16:creationId xmlns:a16="http://schemas.microsoft.com/office/drawing/2014/main" xmlns="" id="{75870F81-CE56-467A-A4B7-0B43D7DDB100}"/>
                </a:ext>
              </a:extLst>
            </p:cNvPr>
            <p:cNvSpPr>
              <a:spLocks noChangeShapeType="1"/>
            </p:cNvSpPr>
            <p:nvPr/>
          </p:nvSpPr>
          <p:spPr bwMode="auto">
            <a:xfrm>
              <a:off x="7920" y="10644"/>
              <a:ext cx="1" cy="780"/>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5" name="Line 54">
              <a:extLst>
                <a:ext uri="{FF2B5EF4-FFF2-40B4-BE49-F238E27FC236}">
                  <a16:creationId xmlns:a16="http://schemas.microsoft.com/office/drawing/2014/main" xmlns="" id="{9B80A201-C6B9-4BFA-9586-6AF0CFCF84F8}"/>
                </a:ext>
              </a:extLst>
            </p:cNvPr>
            <p:cNvSpPr>
              <a:spLocks noChangeShapeType="1"/>
            </p:cNvSpPr>
            <p:nvPr/>
          </p:nvSpPr>
          <p:spPr bwMode="auto">
            <a:xfrm>
              <a:off x="7920" y="11424"/>
              <a:ext cx="360" cy="1"/>
            </a:xfrm>
            <a:prstGeom prst="line">
              <a:avLst/>
            </a:prstGeom>
            <a:noFill/>
            <a:ln w="19050">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6" name="Rectangle 55">
              <a:extLst>
                <a:ext uri="{FF2B5EF4-FFF2-40B4-BE49-F238E27FC236}">
                  <a16:creationId xmlns:a16="http://schemas.microsoft.com/office/drawing/2014/main" xmlns="" id="{79AB1F12-ACA5-4870-BDD0-D5711C3D3238}"/>
                </a:ext>
              </a:extLst>
            </p:cNvPr>
            <p:cNvSpPr>
              <a:spLocks noChangeArrowheads="1"/>
            </p:cNvSpPr>
            <p:nvPr/>
          </p:nvSpPr>
          <p:spPr bwMode="auto">
            <a:xfrm>
              <a:off x="7920" y="13143"/>
              <a:ext cx="1980" cy="468"/>
            </a:xfrm>
            <a:prstGeom prst="rect">
              <a:avLst/>
            </a:prstGeom>
            <a:noFill/>
            <a:ln w="9525">
              <a:noFill/>
              <a:miter lim="800000"/>
              <a:headEnd/>
              <a:tailEnd/>
            </a:ln>
          </p:spPr>
          <p:txBody>
            <a:bodyPr lIns="162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tx1"/>
                  </a:solidFill>
                  <a:effectLst/>
                  <a:uLnTx/>
                  <a:uFillTx/>
                  <a:ea typeface="黑体" pitchFamily="2" charset="-122"/>
                </a:rPr>
                <a:t>物理地址空间</a:t>
              </a:r>
            </a:p>
          </p:txBody>
        </p:sp>
        <p:sp>
          <p:nvSpPr>
            <p:cNvPr id="57" name="Line 56">
              <a:extLst>
                <a:ext uri="{FF2B5EF4-FFF2-40B4-BE49-F238E27FC236}">
                  <a16:creationId xmlns:a16="http://schemas.microsoft.com/office/drawing/2014/main" xmlns="" id="{E79AED79-261B-496A-953B-02856AD7335F}"/>
                </a:ext>
              </a:extLst>
            </p:cNvPr>
            <p:cNvSpPr>
              <a:spLocks noChangeShapeType="1"/>
            </p:cNvSpPr>
            <p:nvPr/>
          </p:nvSpPr>
          <p:spPr bwMode="auto">
            <a:xfrm flipV="1">
              <a:off x="8910" y="11706"/>
              <a:ext cx="1" cy="780"/>
            </a:xfrm>
            <a:prstGeom prst="line">
              <a:avLst/>
            </a:prstGeom>
            <a:noFill/>
            <a:ln w="19050">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8" name="Line 57">
              <a:extLst>
                <a:ext uri="{FF2B5EF4-FFF2-40B4-BE49-F238E27FC236}">
                  <a16:creationId xmlns:a16="http://schemas.microsoft.com/office/drawing/2014/main" xmlns="" id="{02E4770D-7DCB-4F03-A038-67ABDFD18311}"/>
                </a:ext>
              </a:extLst>
            </p:cNvPr>
            <p:cNvSpPr>
              <a:spLocks noChangeShapeType="1"/>
            </p:cNvSpPr>
            <p:nvPr/>
          </p:nvSpPr>
          <p:spPr bwMode="auto">
            <a:xfrm>
              <a:off x="8895" y="12483"/>
              <a:ext cx="833" cy="1"/>
            </a:xfrm>
            <a:prstGeom prst="line">
              <a:avLst/>
            </a:prstGeom>
            <a:noFill/>
            <a:ln w="19050">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9" name="Rectangle 58">
              <a:extLst>
                <a:ext uri="{FF2B5EF4-FFF2-40B4-BE49-F238E27FC236}">
                  <a16:creationId xmlns:a16="http://schemas.microsoft.com/office/drawing/2014/main" xmlns="" id="{3D53DA5F-5FE6-48C6-AE76-3583295B231B}"/>
                </a:ext>
              </a:extLst>
            </p:cNvPr>
            <p:cNvSpPr>
              <a:spLocks noChangeArrowheads="1"/>
            </p:cNvSpPr>
            <p:nvPr/>
          </p:nvSpPr>
          <p:spPr bwMode="auto">
            <a:xfrm>
              <a:off x="9720" y="12207"/>
              <a:ext cx="720" cy="780"/>
            </a:xfrm>
            <a:prstGeom prst="rect">
              <a:avLst/>
            </a:prstGeom>
            <a:noFill/>
            <a:ln w="9525">
              <a:noFill/>
              <a:miter lim="800000"/>
              <a:headEnd/>
              <a:tailEnd/>
            </a:ln>
          </p:spPr>
          <p:txBody>
            <a:bodyPr lIns="36000" r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tx1"/>
                  </a:solidFill>
                  <a:effectLst/>
                  <a:uLnTx/>
                  <a:uFillTx/>
                  <a:ea typeface="黑体" pitchFamily="2" charset="-122"/>
                </a:rPr>
                <a:t>要求的字节</a:t>
              </a:r>
            </a:p>
          </p:txBody>
        </p:sp>
        <p:sp>
          <p:nvSpPr>
            <p:cNvPr id="60" name="Line 59">
              <a:extLst>
                <a:ext uri="{FF2B5EF4-FFF2-40B4-BE49-F238E27FC236}">
                  <a16:creationId xmlns:a16="http://schemas.microsoft.com/office/drawing/2014/main" xmlns="" id="{BBE40673-7B61-4BE4-A2AE-8F2E27C3E20F}"/>
                </a:ext>
              </a:extLst>
            </p:cNvPr>
            <p:cNvSpPr>
              <a:spLocks noChangeShapeType="1"/>
            </p:cNvSpPr>
            <p:nvPr/>
          </p:nvSpPr>
          <p:spPr bwMode="auto">
            <a:xfrm>
              <a:off x="9600" y="11115"/>
              <a:ext cx="85" cy="0"/>
            </a:xfrm>
            <a:prstGeom prst="line">
              <a:avLst/>
            </a:prstGeom>
            <a:noFill/>
            <a:ln w="9525">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1" name="Line 60">
              <a:extLst>
                <a:ext uri="{FF2B5EF4-FFF2-40B4-BE49-F238E27FC236}">
                  <a16:creationId xmlns:a16="http://schemas.microsoft.com/office/drawing/2014/main" xmlns="" id="{6673DC6D-AEB6-4389-A49D-FA54BA1F64CC}"/>
                </a:ext>
              </a:extLst>
            </p:cNvPr>
            <p:cNvSpPr>
              <a:spLocks noChangeShapeType="1"/>
            </p:cNvSpPr>
            <p:nvPr/>
          </p:nvSpPr>
          <p:spPr bwMode="auto">
            <a:xfrm>
              <a:off x="9685" y="11115"/>
              <a:ext cx="0" cy="1077"/>
            </a:xfrm>
            <a:prstGeom prst="line">
              <a:avLst/>
            </a:prstGeom>
            <a:noFill/>
            <a:ln w="9525">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2" name="Line 61">
              <a:extLst>
                <a:ext uri="{FF2B5EF4-FFF2-40B4-BE49-F238E27FC236}">
                  <a16:creationId xmlns:a16="http://schemas.microsoft.com/office/drawing/2014/main" xmlns="" id="{8D64B39B-5F1D-4C73-B125-84C34F1AB442}"/>
                </a:ext>
              </a:extLst>
            </p:cNvPr>
            <p:cNvSpPr>
              <a:spLocks noChangeShapeType="1"/>
            </p:cNvSpPr>
            <p:nvPr/>
          </p:nvSpPr>
          <p:spPr bwMode="auto">
            <a:xfrm>
              <a:off x="9600" y="12189"/>
              <a:ext cx="85" cy="0"/>
            </a:xfrm>
            <a:prstGeom prst="line">
              <a:avLst/>
            </a:prstGeom>
            <a:noFill/>
            <a:ln w="9525">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3" name="Line 62">
              <a:extLst>
                <a:ext uri="{FF2B5EF4-FFF2-40B4-BE49-F238E27FC236}">
                  <a16:creationId xmlns:a16="http://schemas.microsoft.com/office/drawing/2014/main" xmlns="" id="{74FA4CE6-9DD3-41FD-8D48-2CBDED83E3A9}"/>
                </a:ext>
              </a:extLst>
            </p:cNvPr>
            <p:cNvSpPr>
              <a:spLocks noChangeShapeType="1"/>
            </p:cNvSpPr>
            <p:nvPr/>
          </p:nvSpPr>
          <p:spPr bwMode="auto">
            <a:xfrm>
              <a:off x="9693" y="11610"/>
              <a:ext cx="86" cy="0"/>
            </a:xfrm>
            <a:prstGeom prst="line">
              <a:avLst/>
            </a:prstGeom>
            <a:noFill/>
            <a:ln w="9525">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4" name="Rectangle 63">
              <a:extLst>
                <a:ext uri="{FF2B5EF4-FFF2-40B4-BE49-F238E27FC236}">
                  <a16:creationId xmlns:a16="http://schemas.microsoft.com/office/drawing/2014/main" xmlns="" id="{A762EE32-172C-4026-974C-183F91E5A5CA}"/>
                </a:ext>
              </a:extLst>
            </p:cNvPr>
            <p:cNvSpPr>
              <a:spLocks noChangeArrowheads="1"/>
            </p:cNvSpPr>
            <p:nvPr/>
          </p:nvSpPr>
          <p:spPr bwMode="auto">
            <a:xfrm>
              <a:off x="9720" y="11271"/>
              <a:ext cx="720" cy="780"/>
            </a:xfrm>
            <a:prstGeom prst="rect">
              <a:avLst/>
            </a:prstGeom>
            <a:noFill/>
            <a:ln w="9525">
              <a:noFill/>
              <a:miter lim="800000"/>
              <a:headEnd/>
              <a:tailEnd/>
            </a:ln>
          </p:spPr>
          <p:txBody>
            <a:bodyPr lIns="36000" rIns="180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tx1"/>
                  </a:solidFill>
                  <a:effectLst/>
                  <a:uLnTx/>
                  <a:uFillTx/>
                  <a:ea typeface="黑体" pitchFamily="2" charset="-122"/>
                </a:rPr>
                <a:t>要求的页</a:t>
              </a:r>
            </a:p>
          </p:txBody>
        </p:sp>
      </p:grpSp>
    </p:spTree>
    <p:extLst>
      <p:ext uri="{BB962C8B-B14F-4D97-AF65-F5344CB8AC3E}">
        <p14:creationId xmlns:p14="http://schemas.microsoft.com/office/powerpoint/2010/main" val="426450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44349584-E7DB-40B5-96C5-9AA868993B75}"/>
              </a:ext>
            </a:extLst>
          </p:cNvPr>
          <p:cNvSpPr txBox="1">
            <a:spLocks noChangeArrowheads="1"/>
          </p:cNvSpPr>
          <p:nvPr/>
        </p:nvSpPr>
        <p:spPr bwMode="auto">
          <a:xfrm>
            <a:off x="457200" y="56706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Windows</a:t>
            </a:r>
            <a:r>
              <a:rPr kumimoji="0" lang="zh-CN" altLang="en-US" sz="3200" kern="0">
                <a:latin typeface="黑体" pitchFamily="2" charset="-122"/>
                <a:ea typeface="黑体" pitchFamily="2" charset="-122"/>
              </a:rPr>
              <a:t>中的物理内存管理</a:t>
            </a:r>
          </a:p>
        </p:txBody>
      </p:sp>
      <p:sp>
        <p:nvSpPr>
          <p:cNvPr id="4" name="Rectangle 4">
            <a:extLst>
              <a:ext uri="{FF2B5EF4-FFF2-40B4-BE49-F238E27FC236}">
                <a16:creationId xmlns:a16="http://schemas.microsoft.com/office/drawing/2014/main" xmlns="" id="{F3D76C35-5E0A-4620-AEC8-F25114AC32F0}"/>
              </a:ext>
            </a:extLst>
          </p:cNvPr>
          <p:cNvSpPr txBox="1">
            <a:spLocks noChangeArrowheads="1"/>
          </p:cNvSpPr>
          <p:nvPr/>
        </p:nvSpPr>
        <p:spPr bwMode="auto">
          <a:xfrm>
            <a:off x="250825" y="1921197"/>
            <a:ext cx="864235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1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物理页面的状态集合</a:t>
            </a:r>
          </a:p>
          <a:p>
            <a:pPr marL="742950" marR="0" lvl="1" indent="-285750" algn="l" defTabSz="914400" rtl="0" eaLnBrk="1" fontAlgn="base" latinLnBrk="0" hangingPunct="1">
              <a:lnSpc>
                <a:spcPct val="11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活动（</a:t>
            </a:r>
            <a:r>
              <a:rPr kumimoji="0" lang="en-US" altLang="zh-CN" sz="1800" b="1" i="0" u="none" strike="noStrike" kern="0" cap="none" spc="0" normalizeH="0" baseline="0" noProof="0" dirty="0">
                <a:ln>
                  <a:noFill/>
                </a:ln>
                <a:effectLst/>
                <a:uLnTx/>
                <a:uFillTx/>
                <a:latin typeface="Arial"/>
                <a:ea typeface="宋体" pitchFamily="2" charset="-122"/>
              </a:rPr>
              <a:t>Active</a:t>
            </a:r>
            <a:r>
              <a:rPr kumimoji="0" lang="zh-CN" altLang="en-US" sz="1800" b="1" i="0" u="none" strike="noStrike" kern="0" cap="none" spc="0" normalizeH="0" baseline="0" noProof="0" dirty="0">
                <a:ln>
                  <a:noFill/>
                </a:ln>
                <a:effectLst/>
                <a:uLnTx/>
                <a:uFillTx/>
                <a:latin typeface="Arial"/>
                <a:ea typeface="宋体" pitchFamily="2" charset="-122"/>
              </a:rPr>
              <a:t>）</a:t>
            </a:r>
            <a:r>
              <a:rPr kumimoji="0" lang="en-US" altLang="zh-CN" sz="1800" b="1" i="0" u="none" strike="noStrike" kern="0" cap="none" spc="0" normalizeH="0" baseline="0" noProof="0" dirty="0">
                <a:ln>
                  <a:noFill/>
                </a:ln>
                <a:effectLst/>
                <a:uLnTx/>
                <a:uFillTx/>
                <a:latin typeface="Arial"/>
                <a:ea typeface="宋体" pitchFamily="2" charset="-122"/>
              </a:rPr>
              <a:t>/</a:t>
            </a:r>
            <a:r>
              <a:rPr kumimoji="0" lang="zh-CN" altLang="en-US" sz="1800" b="1" i="0" u="none" strike="noStrike" kern="0" cap="none" spc="0" normalizeH="0" baseline="0" noProof="0" dirty="0">
                <a:ln>
                  <a:noFill/>
                </a:ln>
                <a:effectLst/>
                <a:uLnTx/>
                <a:uFillTx/>
                <a:latin typeface="Arial"/>
                <a:ea typeface="宋体" pitchFamily="2" charset="-122"/>
              </a:rPr>
              <a:t>有效（</a:t>
            </a:r>
            <a:r>
              <a:rPr kumimoji="0" lang="en-US" altLang="zh-CN" sz="1800" b="1" i="0" u="none" strike="noStrike" kern="0" cap="none" spc="0" normalizeH="0" baseline="0" noProof="0" dirty="0">
                <a:ln>
                  <a:noFill/>
                </a:ln>
                <a:effectLst/>
                <a:uLnTx/>
                <a:uFillTx/>
                <a:latin typeface="Arial"/>
                <a:ea typeface="宋体" pitchFamily="2" charset="-122"/>
              </a:rPr>
              <a:t>Valid</a:t>
            </a:r>
            <a:r>
              <a:rPr kumimoji="0" lang="zh-CN" altLang="en-US" sz="1800" b="1" i="0" u="none" strike="noStrike" kern="0" cap="none" spc="0" normalizeH="0" baseline="0" noProof="0" dirty="0">
                <a:ln>
                  <a:noFill/>
                </a:ln>
                <a:effectLst/>
                <a:uLnTx/>
                <a:uFillTx/>
                <a:latin typeface="Arial"/>
                <a:ea typeface="宋体" pitchFamily="2" charset="-122"/>
              </a:rPr>
              <a:t>）：处于工作集中</a:t>
            </a:r>
          </a:p>
          <a:p>
            <a:pPr marL="742950" marR="0" lvl="1" indent="-285750" algn="l" defTabSz="914400" rtl="0" eaLnBrk="1" fontAlgn="base" latinLnBrk="0" hangingPunct="1">
              <a:lnSpc>
                <a:spcPct val="11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过渡（</a:t>
            </a:r>
            <a:r>
              <a:rPr kumimoji="0" lang="en-US" altLang="zh-CN" sz="1800" b="1" i="0" u="none" strike="noStrike" kern="0" cap="none" spc="0" normalizeH="0" baseline="0" noProof="0" dirty="0">
                <a:ln>
                  <a:noFill/>
                </a:ln>
                <a:effectLst/>
                <a:uLnTx/>
                <a:uFillTx/>
                <a:latin typeface="Arial"/>
                <a:ea typeface="宋体" pitchFamily="2" charset="-122"/>
              </a:rPr>
              <a:t>Transition</a:t>
            </a:r>
            <a:r>
              <a:rPr kumimoji="0" lang="zh-CN" altLang="en-US" sz="1800" b="1" i="0" u="none" strike="noStrike" kern="0" cap="none" spc="0" normalizeH="0" baseline="0" noProof="0" dirty="0">
                <a:ln>
                  <a:noFill/>
                </a:ln>
                <a:effectLst/>
                <a:uLnTx/>
                <a:uFillTx/>
                <a:latin typeface="Arial"/>
                <a:ea typeface="宋体" pitchFamily="2" charset="-122"/>
              </a:rPr>
              <a:t>）：正在进行内容导入</a:t>
            </a:r>
            <a:r>
              <a:rPr kumimoji="0" lang="en-US" altLang="zh-CN" sz="1800" b="1" i="0" u="none" strike="noStrike" kern="0" cap="none" spc="0" normalizeH="0" baseline="0" noProof="0" dirty="0">
                <a:ln>
                  <a:noFill/>
                </a:ln>
                <a:effectLst/>
                <a:uLnTx/>
                <a:uFillTx/>
                <a:latin typeface="Arial"/>
                <a:ea typeface="宋体" pitchFamily="2" charset="-122"/>
              </a:rPr>
              <a:t>/</a:t>
            </a:r>
            <a:r>
              <a:rPr kumimoji="0" lang="zh-CN" altLang="en-US" sz="1800" b="1" i="0" u="none" strike="noStrike" kern="0" cap="none" spc="0" normalizeH="0" baseline="0" noProof="0" dirty="0">
                <a:ln>
                  <a:noFill/>
                </a:ln>
                <a:effectLst/>
                <a:uLnTx/>
                <a:uFillTx/>
                <a:latin typeface="Arial"/>
                <a:ea typeface="宋体" pitchFamily="2" charset="-122"/>
              </a:rPr>
              <a:t>导出</a:t>
            </a:r>
          </a:p>
          <a:p>
            <a:pPr marL="742950" marR="0" lvl="1" indent="-285750" algn="l" defTabSz="914400" rtl="0" eaLnBrk="1" fontAlgn="base" latinLnBrk="0" hangingPunct="1">
              <a:lnSpc>
                <a:spcPct val="11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后备（</a:t>
            </a:r>
            <a:r>
              <a:rPr kumimoji="0" lang="en-US" altLang="zh-CN" sz="1800" b="1" i="0" u="none" strike="noStrike" kern="0" cap="none" spc="0" normalizeH="0" baseline="0" noProof="0" dirty="0">
                <a:ln>
                  <a:noFill/>
                </a:ln>
                <a:effectLst/>
                <a:uLnTx/>
                <a:uFillTx/>
                <a:latin typeface="Arial"/>
                <a:ea typeface="宋体" pitchFamily="2" charset="-122"/>
              </a:rPr>
              <a:t>Stand by</a:t>
            </a:r>
            <a:r>
              <a:rPr kumimoji="0" lang="zh-CN" altLang="en-US" sz="1800" b="1" i="0" u="none" strike="noStrike" kern="0" cap="none" spc="0" normalizeH="0" baseline="0" noProof="0" dirty="0">
                <a:ln>
                  <a:noFill/>
                </a:ln>
                <a:effectLst/>
                <a:uLnTx/>
                <a:uFillTx/>
                <a:latin typeface="Arial"/>
                <a:ea typeface="宋体" pitchFamily="2" charset="-122"/>
              </a:rPr>
              <a:t>）：不在工作集中，内容未改变，可恢复至工作集，也可直接分配给其他线程</a:t>
            </a:r>
          </a:p>
          <a:p>
            <a:pPr marL="742950" marR="0" lvl="1" indent="-285750" algn="l" defTabSz="914400" rtl="0" eaLnBrk="1" fontAlgn="base" latinLnBrk="0" hangingPunct="1">
              <a:lnSpc>
                <a:spcPct val="11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修改（</a:t>
            </a:r>
            <a:r>
              <a:rPr kumimoji="0" lang="en-US" altLang="zh-CN" sz="1800" b="1" i="0" u="none" strike="noStrike" kern="0" cap="none" spc="0" normalizeH="0" baseline="0" noProof="0" dirty="0">
                <a:ln>
                  <a:noFill/>
                </a:ln>
                <a:effectLst/>
                <a:uLnTx/>
                <a:uFillTx/>
                <a:latin typeface="Arial"/>
                <a:ea typeface="宋体" pitchFamily="2" charset="-122"/>
              </a:rPr>
              <a:t>Modified</a:t>
            </a:r>
            <a:r>
              <a:rPr kumimoji="0" lang="zh-CN" altLang="en-US" sz="1800" b="1" i="0" u="none" strike="noStrike" kern="0" cap="none" spc="0" normalizeH="0" baseline="0" noProof="0" dirty="0">
                <a:ln>
                  <a:noFill/>
                </a:ln>
                <a:effectLst/>
                <a:uLnTx/>
                <a:uFillTx/>
                <a:latin typeface="Arial"/>
                <a:ea typeface="宋体" pitchFamily="2" charset="-122"/>
              </a:rPr>
              <a:t>）：不在工作集中，已改变，可恢复至工作集中，如分配给其他线程则需首先将其写回磁盘</a:t>
            </a:r>
          </a:p>
          <a:p>
            <a:pPr marL="742950" marR="0" lvl="1" indent="-285750" algn="l" defTabSz="914400" rtl="0" eaLnBrk="1" fontAlgn="base" latinLnBrk="0" hangingPunct="1">
              <a:lnSpc>
                <a:spcPct val="11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修改不写入（</a:t>
            </a:r>
            <a:r>
              <a:rPr kumimoji="0" lang="en-US" altLang="zh-CN" sz="1800" b="1" i="0" u="none" strike="noStrike" kern="0" cap="none" spc="0" normalizeH="0" baseline="0" noProof="0" dirty="0">
                <a:ln>
                  <a:noFill/>
                </a:ln>
                <a:effectLst/>
                <a:uLnTx/>
                <a:uFillTx/>
                <a:latin typeface="Arial"/>
                <a:ea typeface="宋体" pitchFamily="2" charset="-122"/>
              </a:rPr>
              <a:t>Modified no-write</a:t>
            </a:r>
            <a:r>
              <a:rPr kumimoji="0" lang="zh-CN" altLang="en-US" sz="1800" b="1" i="0" u="none" strike="noStrike" kern="0" cap="none" spc="0" normalizeH="0" baseline="0" noProof="0" dirty="0">
                <a:ln>
                  <a:noFill/>
                </a:ln>
                <a:effectLst/>
                <a:uLnTx/>
                <a:uFillTx/>
                <a:latin typeface="Arial"/>
                <a:ea typeface="宋体" pitchFamily="2" charset="-122"/>
              </a:rPr>
              <a:t>）：不写回的</a:t>
            </a:r>
            <a:r>
              <a:rPr kumimoji="0" lang="en-US" altLang="zh-CN" sz="1800" b="1" i="0" u="none" strike="noStrike" kern="0" cap="none" spc="0" normalizeH="0" baseline="0" noProof="0" dirty="0">
                <a:ln>
                  <a:noFill/>
                </a:ln>
                <a:effectLst/>
                <a:uLnTx/>
                <a:uFillTx/>
                <a:latin typeface="Arial"/>
                <a:ea typeface="宋体" pitchFamily="2" charset="-122"/>
              </a:rPr>
              <a:t>Modified</a:t>
            </a:r>
          </a:p>
          <a:p>
            <a:pPr marL="742950" marR="0" lvl="1" indent="-285750" algn="l" defTabSz="914400" rtl="0" eaLnBrk="1" fontAlgn="base" latinLnBrk="0" hangingPunct="1">
              <a:lnSpc>
                <a:spcPct val="11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空闲（</a:t>
            </a:r>
            <a:r>
              <a:rPr kumimoji="0" lang="en-US" altLang="zh-CN" sz="1800" b="1" i="0" u="none" strike="noStrike" kern="0" cap="none" spc="0" normalizeH="0" baseline="0" noProof="0" dirty="0">
                <a:ln>
                  <a:noFill/>
                </a:ln>
                <a:effectLst/>
                <a:uLnTx/>
                <a:uFillTx/>
                <a:latin typeface="Arial"/>
                <a:ea typeface="宋体" pitchFamily="2" charset="-122"/>
              </a:rPr>
              <a:t>Free</a:t>
            </a:r>
            <a:r>
              <a:rPr kumimoji="0" lang="zh-CN" altLang="en-US" sz="1800" b="1" i="0" u="none" strike="noStrike" kern="0" cap="none" spc="0" normalizeH="0" baseline="0" noProof="0" dirty="0">
                <a:ln>
                  <a:noFill/>
                </a:ln>
                <a:effectLst/>
                <a:uLnTx/>
                <a:uFillTx/>
                <a:latin typeface="Arial"/>
                <a:ea typeface="宋体" pitchFamily="2" charset="-122"/>
              </a:rPr>
              <a:t>）：该页内容不再需要，可直接覆盖</a:t>
            </a:r>
          </a:p>
          <a:p>
            <a:pPr marL="742950" marR="0" lvl="1" indent="-285750" algn="l" defTabSz="914400" rtl="0" eaLnBrk="1" fontAlgn="base" latinLnBrk="0" hangingPunct="1">
              <a:lnSpc>
                <a:spcPct val="11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零初始化（</a:t>
            </a:r>
            <a:r>
              <a:rPr kumimoji="0" lang="en-US" altLang="zh-CN" sz="1800" b="1" i="0" u="none" strike="noStrike" kern="0" cap="none" spc="0" normalizeH="0" baseline="0" noProof="0" dirty="0">
                <a:ln>
                  <a:noFill/>
                </a:ln>
                <a:effectLst/>
                <a:uLnTx/>
                <a:uFillTx/>
                <a:latin typeface="Arial"/>
                <a:ea typeface="宋体" pitchFamily="2" charset="-122"/>
              </a:rPr>
              <a:t>Zeroed</a:t>
            </a:r>
            <a:r>
              <a:rPr kumimoji="0" lang="zh-CN" altLang="en-US" sz="1800" b="1" i="0" u="none" strike="noStrike" kern="0" cap="none" spc="0" normalizeH="0" baseline="0" noProof="0" dirty="0">
                <a:ln>
                  <a:noFill/>
                </a:ln>
                <a:effectLst/>
                <a:uLnTx/>
                <a:uFillTx/>
                <a:latin typeface="Arial"/>
                <a:ea typeface="宋体" pitchFamily="2" charset="-122"/>
              </a:rPr>
              <a:t>）：该页</a:t>
            </a:r>
            <a:r>
              <a:rPr kumimoji="0" lang="en-US" altLang="zh-CN" sz="1800" b="1" i="0" u="none" strike="noStrike" kern="0" cap="none" spc="0" normalizeH="0" baseline="0" noProof="0" dirty="0">
                <a:ln>
                  <a:noFill/>
                </a:ln>
                <a:effectLst/>
                <a:uLnTx/>
                <a:uFillTx/>
                <a:latin typeface="Arial"/>
                <a:ea typeface="宋体" pitchFamily="2" charset="-122"/>
              </a:rPr>
              <a:t>Free</a:t>
            </a:r>
            <a:r>
              <a:rPr kumimoji="0" lang="zh-CN" altLang="en-US" sz="1800" b="1" i="0" u="none" strike="noStrike" kern="0" cap="none" spc="0" normalizeH="0" baseline="0" noProof="0" dirty="0">
                <a:ln>
                  <a:noFill/>
                </a:ln>
                <a:effectLst/>
                <a:uLnTx/>
                <a:uFillTx/>
                <a:latin typeface="Arial"/>
                <a:ea typeface="宋体" pitchFamily="2" charset="-122"/>
              </a:rPr>
              <a:t>且已被用零进行初始化</a:t>
            </a:r>
          </a:p>
          <a:p>
            <a:pPr marL="742950" marR="0" lvl="1" indent="-285750" algn="l" defTabSz="914400" rtl="0" eaLnBrk="1" fontAlgn="base" latinLnBrk="0" hangingPunct="1">
              <a:lnSpc>
                <a:spcPct val="11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坏（</a:t>
            </a:r>
            <a:r>
              <a:rPr kumimoji="0" lang="en-US" altLang="zh-CN" sz="1800" b="1" i="0" u="none" strike="noStrike" kern="0" cap="none" spc="0" normalizeH="0" baseline="0" noProof="0" dirty="0">
                <a:ln>
                  <a:noFill/>
                </a:ln>
                <a:effectLst/>
                <a:uLnTx/>
                <a:uFillTx/>
                <a:latin typeface="Arial"/>
                <a:ea typeface="宋体" pitchFamily="2" charset="-122"/>
              </a:rPr>
              <a:t>Bad</a:t>
            </a:r>
            <a:r>
              <a:rPr kumimoji="0" lang="zh-CN" altLang="en-US" sz="1800" b="1" i="0" u="none" strike="noStrike" kern="0" cap="none" spc="0" normalizeH="0" baseline="0" noProof="0" dirty="0">
                <a:ln>
                  <a:noFill/>
                </a:ln>
                <a:effectLst/>
                <a:uLnTx/>
                <a:uFillTx/>
                <a:latin typeface="Arial"/>
                <a:ea typeface="宋体" pitchFamily="2" charset="-122"/>
              </a:rPr>
              <a:t>）：该页存在硬件错误，无法被使用</a:t>
            </a:r>
          </a:p>
          <a:p>
            <a:pPr marL="342900" marR="0" lvl="0" indent="-342900" algn="l" defTabSz="914400" rtl="0" eaLnBrk="1" fontAlgn="base" latinLnBrk="0" hangingPunct="1">
              <a:lnSpc>
                <a:spcPct val="11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物理内存的分配回收和其他管理机制</a:t>
            </a:r>
          </a:p>
          <a:p>
            <a:pPr marL="742950" marR="0" lvl="1" indent="-285750" algn="l" defTabSz="914400" rtl="0" eaLnBrk="1" fontAlgn="base" latinLnBrk="0" hangingPunct="1">
              <a:lnSpc>
                <a:spcPct val="110000"/>
              </a:lnSpc>
              <a:spcBef>
                <a:spcPct val="20000"/>
              </a:spcBef>
              <a:spcAft>
                <a:spcPct val="0"/>
              </a:spcAft>
              <a:buClrTx/>
              <a:buSzTx/>
              <a:buFontTx/>
              <a:buChar char="–"/>
              <a:tabLst/>
              <a:defRPr/>
            </a:pPr>
            <a:r>
              <a:rPr kumimoji="0" lang="en-US" altLang="zh-CN" sz="1800" b="1" i="0" u="none" strike="noStrike" kern="0" cap="none" spc="0" normalizeH="0" baseline="0" noProof="0" dirty="0">
                <a:ln>
                  <a:noFill/>
                </a:ln>
                <a:effectLst/>
                <a:uLnTx/>
                <a:uFillTx/>
                <a:latin typeface="Arial"/>
                <a:ea typeface="宋体" pitchFamily="2" charset="-122"/>
              </a:rPr>
              <a:t>Windows</a:t>
            </a:r>
            <a:r>
              <a:rPr kumimoji="0" lang="zh-CN" altLang="en-US" sz="1800" b="1" i="0" u="none" strike="noStrike" kern="0" cap="none" spc="0" normalizeH="0" baseline="0" noProof="0" dirty="0">
                <a:ln>
                  <a:noFill/>
                </a:ln>
                <a:effectLst/>
                <a:uLnTx/>
                <a:uFillTx/>
                <a:latin typeface="Arial"/>
                <a:ea typeface="宋体" pitchFamily="2" charset="-122"/>
              </a:rPr>
              <a:t>维护各种状态的链表，用于实现快速的物理内存分配</a:t>
            </a:r>
          </a:p>
        </p:txBody>
      </p:sp>
    </p:spTree>
    <p:extLst>
      <p:ext uri="{BB962C8B-B14F-4D97-AF65-F5344CB8AC3E}">
        <p14:creationId xmlns:p14="http://schemas.microsoft.com/office/powerpoint/2010/main" val="233936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 calcmode="lin" valueType="num">
                                      <p:cBhvr additive="base">
                                        <p:cTn id="52"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 calcmode="lin" valueType="num">
                                      <p:cBhvr additive="base">
                                        <p:cTn id="5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xmlns="" id="{28607521-2585-4EB4-90E2-867134513F7B}"/>
              </a:ext>
            </a:extLst>
          </p:cNvPr>
          <p:cNvSpPr txBox="1">
            <a:spLocks noChangeArrowheads="1"/>
          </p:cNvSpPr>
          <p:nvPr/>
        </p:nvSpPr>
        <p:spPr>
          <a:xfrm>
            <a:off x="611188" y="1485900"/>
            <a:ext cx="7991475" cy="4114800"/>
          </a:xfrm>
          <a:prstGeom prst="rect">
            <a:avLst/>
          </a:prstGeom>
          <a:noFill/>
          <a:ln/>
        </p:spPr>
        <p:txBody>
          <a:bodyPr/>
          <a:lstStyle/>
          <a:p>
            <a:pPr marL="342900" marR="0" lvl="0" indent="-342900" algn="l" defTabSz="914400" rtl="0" eaLnBrk="0" fontAlgn="base" latinLnBrk="0" hangingPunct="0">
              <a:lnSpc>
                <a:spcPct val="150000"/>
              </a:lnSpc>
              <a:spcBef>
                <a:spcPct val="20000"/>
              </a:spcBef>
              <a:spcAft>
                <a:spcPct val="0"/>
              </a:spcAft>
              <a:buClrTx/>
              <a:buSzTx/>
              <a:buFont typeface="Wingdings" pitchFamily="2" charset="2"/>
              <a:buNone/>
              <a:tabLst/>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虚拟存储技术是（   ）。</a:t>
            </a:r>
          </a:p>
          <a:p>
            <a:pPr marL="342900" marR="0" lvl="0" indent="-342900" algn="l" defTabSz="914400" rtl="0" eaLnBrk="0" fontAlgn="base" latinLnBrk="0" hangingPunct="0">
              <a:lnSpc>
                <a:spcPct val="150000"/>
              </a:lnSpc>
              <a:spcBef>
                <a:spcPct val="20000"/>
              </a:spcBef>
              <a:spcAft>
                <a:spcPct val="0"/>
              </a:spcAft>
              <a:buClrTx/>
              <a:buSzTx/>
              <a:buFont typeface="Wingdings" pitchFamily="2" charset="2"/>
              <a:buNone/>
              <a:tabLst/>
              <a:defRPr/>
            </a:pPr>
            <a:endPar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20000"/>
              </a:spcBef>
              <a:spcAft>
                <a:spcPct val="0"/>
              </a:spcAft>
              <a:buClrTx/>
              <a:buSzTx/>
              <a:buFont typeface="Wingdings" pitchFamily="2" charset="2"/>
              <a:buNone/>
              <a:tabLst/>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  补充内存物理空间的技术</a:t>
            </a:r>
            <a:endParaRPr kumimoji="0" lang="zh-CN" altLang="en-US" sz="2400" b="1" i="0" u="none" strike="noStrike" kern="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20000"/>
              </a:spcBef>
              <a:spcAft>
                <a:spcPct val="0"/>
              </a:spcAft>
              <a:buClrTx/>
              <a:buSzTx/>
              <a:buFont typeface="Wingdings" pitchFamily="2" charset="2"/>
              <a:buNone/>
              <a:tabLst/>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B  补充相对地址空间的技术</a:t>
            </a:r>
            <a:endParaRPr kumimoji="0" lang="zh-CN" altLang="en-US" sz="2400" b="1" i="0" u="none" strike="noStrike" kern="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sym typeface="Arial" pitchFamily="34" charset="0"/>
            </a:endParaRPr>
          </a:p>
          <a:p>
            <a:pPr marL="342900" marR="0" lvl="0" indent="-342900" algn="l" defTabSz="914400" rtl="0" eaLnBrk="0" fontAlgn="base" latinLnBrk="0" hangingPunct="0">
              <a:lnSpc>
                <a:spcPct val="150000"/>
              </a:lnSpc>
              <a:spcBef>
                <a:spcPct val="20000"/>
              </a:spcBef>
              <a:spcAft>
                <a:spcPct val="0"/>
              </a:spcAft>
              <a:buClrTx/>
              <a:buSzTx/>
              <a:buFont typeface="Wingdings" pitchFamily="2" charset="2"/>
              <a:buNone/>
              <a:tabLst/>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C  扩充外存空间的技术</a:t>
            </a:r>
            <a:endParaRPr kumimoji="0" lang="zh-CN" altLang="en-US" sz="2400" b="1" i="0" u="none" strike="noStrike" kern="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sym typeface="Arial" pitchFamily="34" charset="0"/>
            </a:endParaRPr>
          </a:p>
          <a:p>
            <a:pPr marL="342900" marR="0" lvl="0" indent="-342900" algn="l" defTabSz="914400" rtl="0" eaLnBrk="0" fontAlgn="base" latinLnBrk="0" hangingPunct="0">
              <a:lnSpc>
                <a:spcPct val="150000"/>
              </a:lnSpc>
              <a:spcBef>
                <a:spcPct val="20000"/>
              </a:spcBef>
              <a:spcAft>
                <a:spcPct val="0"/>
              </a:spcAft>
              <a:buClrTx/>
              <a:buSzTx/>
              <a:buFont typeface="Wingdings" pitchFamily="2" charset="2"/>
              <a:buNone/>
              <a:tabLst/>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D  扩充输入输出缓冲区的技术</a:t>
            </a:r>
            <a:endParaRPr kumimoji="0" lang="zh-CN" altLang="en-US" sz="2400" b="1" i="0" u="none" strike="noStrike" kern="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sym typeface="Arial" pitchFamily="34" charset="0"/>
            </a:endParaRPr>
          </a:p>
        </p:txBody>
      </p:sp>
    </p:spTree>
    <p:extLst>
      <p:ext uri="{BB962C8B-B14F-4D97-AF65-F5344CB8AC3E}">
        <p14:creationId xmlns:p14="http://schemas.microsoft.com/office/powerpoint/2010/main" val="41320091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01FBCD07-96EA-4E2B-9FA1-8CAD69B67BDE}"/>
              </a:ext>
            </a:extLst>
          </p:cNvPr>
          <p:cNvSpPr txBox="1">
            <a:spLocks noChangeArrowheads="1"/>
          </p:cNvSpPr>
          <p:nvPr/>
        </p:nvSpPr>
        <p:spPr bwMode="auto">
          <a:xfrm>
            <a:off x="4500563" y="5445125"/>
            <a:ext cx="4032250" cy="1008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0" cap="none" spc="0" normalizeH="0" baseline="0" noProof="0" dirty="0">
                <a:ln>
                  <a:noFill/>
                </a:ln>
                <a:solidFill>
                  <a:schemeClr val="tx1"/>
                </a:solidFill>
                <a:effectLst/>
                <a:uLnTx/>
                <a:uFillTx/>
                <a:latin typeface="Arial"/>
                <a:ea typeface="宋体" pitchFamily="2" charset="-122"/>
                <a:cs typeface="+mj-cs"/>
              </a:rPr>
              <a:t>Windows</a:t>
            </a:r>
            <a:r>
              <a:rPr kumimoji="0" lang="zh-CN" altLang="en-US" sz="3600" b="0" i="0" u="none" strike="noStrike" kern="0" cap="none" spc="0" normalizeH="0" baseline="0" noProof="0" dirty="0">
                <a:ln>
                  <a:noFill/>
                </a:ln>
                <a:solidFill>
                  <a:schemeClr val="tx1"/>
                </a:solidFill>
                <a:effectLst/>
                <a:uLnTx/>
                <a:uFillTx/>
                <a:latin typeface="Arial"/>
                <a:ea typeface="宋体" pitchFamily="2" charset="-122"/>
                <a:cs typeface="+mj-cs"/>
              </a:rPr>
              <a:t>中的物理内存管理</a:t>
            </a:r>
          </a:p>
        </p:txBody>
      </p:sp>
      <p:grpSp>
        <p:nvGrpSpPr>
          <p:cNvPr id="4" name="Group 4">
            <a:extLst>
              <a:ext uri="{FF2B5EF4-FFF2-40B4-BE49-F238E27FC236}">
                <a16:creationId xmlns:a16="http://schemas.microsoft.com/office/drawing/2014/main" xmlns="" id="{ACB30196-0B61-40DF-B24B-6D72CE301F6D}"/>
              </a:ext>
            </a:extLst>
          </p:cNvPr>
          <p:cNvGrpSpPr>
            <a:grpSpLocks/>
          </p:cNvGrpSpPr>
          <p:nvPr/>
        </p:nvGrpSpPr>
        <p:grpSpPr bwMode="auto">
          <a:xfrm>
            <a:off x="1476375" y="715963"/>
            <a:ext cx="4687888" cy="6142037"/>
            <a:chOff x="2157" y="3000"/>
            <a:chExt cx="7383" cy="9672"/>
          </a:xfrm>
        </p:grpSpPr>
        <p:sp>
          <p:nvSpPr>
            <p:cNvPr id="5" name="Rectangle 5">
              <a:extLst>
                <a:ext uri="{FF2B5EF4-FFF2-40B4-BE49-F238E27FC236}">
                  <a16:creationId xmlns:a16="http://schemas.microsoft.com/office/drawing/2014/main" xmlns="" id="{C75E2980-ED7A-4DA4-AA66-3BA54ABBF346}"/>
                </a:ext>
              </a:extLst>
            </p:cNvPr>
            <p:cNvSpPr>
              <a:spLocks noChangeArrowheads="1"/>
            </p:cNvSpPr>
            <p:nvPr/>
          </p:nvSpPr>
          <p:spPr bwMode="auto">
            <a:xfrm>
              <a:off x="2160" y="3468"/>
              <a:ext cx="1440" cy="2028"/>
            </a:xfrm>
            <a:prstGeom prst="rect">
              <a:avLst/>
            </a:prstGeom>
            <a:solidFill>
              <a:srgbClr val="FFFFFF"/>
            </a:solidFill>
            <a:ln w="9525">
              <a:solidFill>
                <a:srgbClr val="000000"/>
              </a:solidFill>
              <a:miter lim="800000"/>
              <a:headEnd/>
              <a:tailEnd/>
            </a:ln>
          </p:spPr>
          <p:txBody>
            <a:bodyPr lIns="72000"/>
            <a:lstStyle/>
            <a:p>
              <a:pPr marL="0" marR="0" lvl="0" indent="0" algn="just" defTabSz="914400" eaLnBrk="0" fontAlgn="auto" latinLnBrk="0" hangingPunct="0">
                <a:lnSpc>
                  <a:spcPct val="100000"/>
                </a:lnSpc>
                <a:spcBef>
                  <a:spcPts val="0"/>
                </a:spcBef>
                <a:spcAft>
                  <a:spcPts val="0"/>
                </a:spcAft>
                <a:buClrTx/>
                <a:buSzTx/>
                <a:buFontTx/>
                <a:buNone/>
                <a:tabLst/>
                <a:defRPr/>
              </a:pPr>
              <a:endParaRPr kumimoji="0" lang="zh-CN" altLang="zh-CN" sz="800" b="0" i="0" u="none" strike="noStrike" kern="0" cap="none" spc="0" normalizeH="0" baseline="0" noProof="0">
                <a:ln>
                  <a:noFill/>
                </a:ln>
                <a:solidFill>
                  <a:srgbClr val="996633"/>
                </a:solidFill>
                <a:effectLst/>
                <a:uLnTx/>
                <a:uFillTx/>
              </a:endParaRPr>
            </a:p>
          </p:txBody>
        </p:sp>
        <p:sp>
          <p:nvSpPr>
            <p:cNvPr id="6" name="Rectangle 6">
              <a:extLst>
                <a:ext uri="{FF2B5EF4-FFF2-40B4-BE49-F238E27FC236}">
                  <a16:creationId xmlns:a16="http://schemas.microsoft.com/office/drawing/2014/main" xmlns="" id="{9E24243F-15E5-476A-8201-04D8F06CF1A9}"/>
                </a:ext>
              </a:extLst>
            </p:cNvPr>
            <p:cNvSpPr>
              <a:spLocks noChangeArrowheads="1"/>
            </p:cNvSpPr>
            <p:nvPr/>
          </p:nvSpPr>
          <p:spPr bwMode="auto">
            <a:xfrm>
              <a:off x="8100" y="3468"/>
              <a:ext cx="1440" cy="6708"/>
            </a:xfrm>
            <a:prstGeom prst="rect">
              <a:avLst/>
            </a:prstGeom>
            <a:solidFill>
              <a:srgbClr val="FFFFFF"/>
            </a:solidFill>
            <a:ln w="9525">
              <a:solidFill>
                <a:srgbClr val="000000"/>
              </a:solidFill>
              <a:miter lim="800000"/>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7" name="Rectangle 7">
              <a:extLst>
                <a:ext uri="{FF2B5EF4-FFF2-40B4-BE49-F238E27FC236}">
                  <a16:creationId xmlns:a16="http://schemas.microsoft.com/office/drawing/2014/main" xmlns="" id="{C9B79F18-78EE-4A60-8F7E-426E6F1C629D}"/>
                </a:ext>
              </a:extLst>
            </p:cNvPr>
            <p:cNvSpPr>
              <a:spLocks noChangeArrowheads="1"/>
            </p:cNvSpPr>
            <p:nvPr/>
          </p:nvSpPr>
          <p:spPr bwMode="auto">
            <a:xfrm>
              <a:off x="2160" y="9708"/>
              <a:ext cx="1440" cy="2028"/>
            </a:xfrm>
            <a:prstGeom prst="rect">
              <a:avLst/>
            </a:prstGeom>
            <a:solidFill>
              <a:srgbClr val="FFFFFF"/>
            </a:solidFill>
            <a:ln w="9525">
              <a:solidFill>
                <a:srgbClr val="000000"/>
              </a:solidFill>
              <a:miter lim="800000"/>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8" name="Rectangle 8">
              <a:extLst>
                <a:ext uri="{FF2B5EF4-FFF2-40B4-BE49-F238E27FC236}">
                  <a16:creationId xmlns:a16="http://schemas.microsoft.com/office/drawing/2014/main" xmlns="" id="{B3B64961-6ECF-48B5-B538-2DD8B37FD20C}"/>
                </a:ext>
              </a:extLst>
            </p:cNvPr>
            <p:cNvSpPr>
              <a:spLocks noChangeArrowheads="1"/>
            </p:cNvSpPr>
            <p:nvPr/>
          </p:nvSpPr>
          <p:spPr bwMode="auto">
            <a:xfrm>
              <a:off x="2157" y="3000"/>
              <a:ext cx="1440" cy="468"/>
            </a:xfrm>
            <a:prstGeom prst="rect">
              <a:avLst/>
            </a:prstGeom>
            <a:noFill/>
            <a:ln w="9525">
              <a:no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1" i="0" u="none" strike="noStrike" kern="0" cap="none" spc="0" normalizeH="0" baseline="0" noProof="0" dirty="0">
                  <a:ln>
                    <a:noFill/>
                  </a:ln>
                  <a:solidFill>
                    <a:schemeClr val="tx1"/>
                  </a:solidFill>
                  <a:effectLst/>
                  <a:uLnTx/>
                  <a:uFillTx/>
                  <a:latin typeface="黑体" pitchFamily="2" charset="-122"/>
                  <a:ea typeface="黑体" pitchFamily="2" charset="-122"/>
                </a:rPr>
                <a:t>进程</a:t>
              </a:r>
              <a:r>
                <a:rPr kumimoji="0" lang="en-US" altLang="zh-CN" sz="800" b="1" i="0" u="none" strike="noStrike" kern="0" cap="none" spc="0" normalizeH="0" baseline="0" noProof="0" dirty="0">
                  <a:ln>
                    <a:noFill/>
                  </a:ln>
                  <a:solidFill>
                    <a:schemeClr val="tx1"/>
                  </a:solidFill>
                  <a:effectLst/>
                  <a:uLnTx/>
                  <a:uFillTx/>
                  <a:latin typeface="黑体" pitchFamily="2" charset="-122"/>
                  <a:ea typeface="黑体" pitchFamily="2" charset="-122"/>
                </a:rPr>
                <a:t>1</a:t>
              </a:r>
              <a:r>
                <a:rPr kumimoji="0" lang="zh-CN" altLang="en-US" sz="800" b="1" i="0" u="none" strike="noStrike" kern="0" cap="none" spc="0" normalizeH="0" baseline="0" noProof="0" dirty="0">
                  <a:ln>
                    <a:noFill/>
                  </a:ln>
                  <a:solidFill>
                    <a:schemeClr val="tx1"/>
                  </a:solidFill>
                  <a:effectLst/>
                  <a:uLnTx/>
                  <a:uFillTx/>
                  <a:latin typeface="黑体" pitchFamily="2" charset="-122"/>
                  <a:ea typeface="黑体" pitchFamily="2" charset="-122"/>
                </a:rPr>
                <a:t>的页表</a:t>
              </a:r>
            </a:p>
          </p:txBody>
        </p:sp>
        <p:sp>
          <p:nvSpPr>
            <p:cNvPr id="9" name="Rectangle 9">
              <a:extLst>
                <a:ext uri="{FF2B5EF4-FFF2-40B4-BE49-F238E27FC236}">
                  <a16:creationId xmlns:a16="http://schemas.microsoft.com/office/drawing/2014/main" xmlns="" id="{D387EB09-ADAA-4FBF-B9F6-221EA29420E8}"/>
                </a:ext>
              </a:extLst>
            </p:cNvPr>
            <p:cNvSpPr>
              <a:spLocks noChangeArrowheads="1"/>
            </p:cNvSpPr>
            <p:nvPr/>
          </p:nvSpPr>
          <p:spPr bwMode="auto">
            <a:xfrm>
              <a:off x="2157" y="9237"/>
              <a:ext cx="1440" cy="468"/>
            </a:xfrm>
            <a:prstGeom prst="rect">
              <a:avLst/>
            </a:prstGeom>
            <a:noFill/>
            <a:ln w="9525">
              <a:no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1" i="0" u="none" strike="noStrike" kern="0" cap="none" spc="0" normalizeH="0" baseline="0" noProof="0" dirty="0">
                  <a:ln>
                    <a:noFill/>
                  </a:ln>
                  <a:solidFill>
                    <a:schemeClr val="tx1"/>
                  </a:solidFill>
                  <a:effectLst/>
                  <a:uLnTx/>
                  <a:uFillTx/>
                  <a:latin typeface="黑体" pitchFamily="2" charset="-122"/>
                  <a:ea typeface="黑体" pitchFamily="2" charset="-122"/>
                </a:rPr>
                <a:t>进程</a:t>
              </a:r>
              <a:r>
                <a:rPr kumimoji="0" lang="en-US" altLang="zh-CN" sz="800" b="1" i="0" u="none" strike="noStrike" kern="0" cap="none" spc="0" normalizeH="0" baseline="0" noProof="0" dirty="0">
                  <a:ln>
                    <a:noFill/>
                  </a:ln>
                  <a:solidFill>
                    <a:schemeClr val="tx1"/>
                  </a:solidFill>
                  <a:effectLst/>
                  <a:uLnTx/>
                  <a:uFillTx/>
                  <a:latin typeface="黑体" pitchFamily="2" charset="-122"/>
                  <a:ea typeface="黑体" pitchFamily="2" charset="-122"/>
                </a:rPr>
                <a:t>3</a:t>
              </a:r>
              <a:r>
                <a:rPr kumimoji="0" lang="zh-CN" altLang="en-US" sz="800" b="1" i="0" u="none" strike="noStrike" kern="0" cap="none" spc="0" normalizeH="0" baseline="0" noProof="0" dirty="0">
                  <a:ln>
                    <a:noFill/>
                  </a:ln>
                  <a:solidFill>
                    <a:schemeClr val="tx1"/>
                  </a:solidFill>
                  <a:effectLst/>
                  <a:uLnTx/>
                  <a:uFillTx/>
                  <a:latin typeface="黑体" pitchFamily="2" charset="-122"/>
                  <a:ea typeface="黑体" pitchFamily="2" charset="-122"/>
                </a:rPr>
                <a:t>的页表</a:t>
              </a:r>
            </a:p>
          </p:txBody>
        </p:sp>
        <p:sp>
          <p:nvSpPr>
            <p:cNvPr id="10" name="Rectangle 10">
              <a:extLst>
                <a:ext uri="{FF2B5EF4-FFF2-40B4-BE49-F238E27FC236}">
                  <a16:creationId xmlns:a16="http://schemas.microsoft.com/office/drawing/2014/main" xmlns="" id="{1D4F60F6-B8D4-4893-A643-B29894142B36}"/>
                </a:ext>
              </a:extLst>
            </p:cNvPr>
            <p:cNvSpPr>
              <a:spLocks noChangeArrowheads="1"/>
            </p:cNvSpPr>
            <p:nvPr/>
          </p:nvSpPr>
          <p:spPr bwMode="auto">
            <a:xfrm>
              <a:off x="8100" y="3000"/>
              <a:ext cx="1440" cy="468"/>
            </a:xfrm>
            <a:prstGeom prst="rect">
              <a:avLst/>
            </a:prstGeom>
            <a:noFill/>
            <a:ln w="9525">
              <a:noFill/>
              <a:miter lim="800000"/>
              <a:headEnd/>
              <a:tailEnd/>
            </a:ln>
          </p:spPr>
          <p:txBody>
            <a:bodyPr lIns="90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1" i="0" u="none" strike="noStrike" kern="0" cap="none" spc="0" normalizeH="0" baseline="0" noProof="0" dirty="0">
                  <a:ln>
                    <a:noFill/>
                  </a:ln>
                  <a:solidFill>
                    <a:schemeClr val="tx1"/>
                  </a:solidFill>
                  <a:effectLst/>
                  <a:uLnTx/>
                  <a:uFillTx/>
                  <a:ea typeface="黑体" pitchFamily="2" charset="-122"/>
                </a:rPr>
                <a:t>页框号数据库</a:t>
              </a:r>
            </a:p>
          </p:txBody>
        </p:sp>
        <p:sp>
          <p:nvSpPr>
            <p:cNvPr id="12" name="Rectangle 11">
              <a:extLst>
                <a:ext uri="{FF2B5EF4-FFF2-40B4-BE49-F238E27FC236}">
                  <a16:creationId xmlns:a16="http://schemas.microsoft.com/office/drawing/2014/main" xmlns="" id="{88C1A0E4-1CAE-4C85-9C97-A230E3278A83}"/>
                </a:ext>
              </a:extLst>
            </p:cNvPr>
            <p:cNvSpPr>
              <a:spLocks noChangeArrowheads="1"/>
            </p:cNvSpPr>
            <p:nvPr/>
          </p:nvSpPr>
          <p:spPr bwMode="auto">
            <a:xfrm>
              <a:off x="2157" y="3471"/>
              <a:ext cx="1440" cy="468"/>
            </a:xfrm>
            <a:prstGeom prst="rect">
              <a:avLst/>
            </a:prstGeom>
            <a:solidFill>
              <a:srgbClr val="FFFFFF"/>
            </a:solidFill>
            <a:ln w="9525">
              <a:solidFill>
                <a:srgbClr val="000000"/>
              </a:solid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有效</a:t>
              </a:r>
            </a:p>
          </p:txBody>
        </p:sp>
        <p:sp>
          <p:nvSpPr>
            <p:cNvPr id="13" name="Rectangle 12">
              <a:extLst>
                <a:ext uri="{FF2B5EF4-FFF2-40B4-BE49-F238E27FC236}">
                  <a16:creationId xmlns:a16="http://schemas.microsoft.com/office/drawing/2014/main" xmlns="" id="{0D0AAF2C-237A-4592-A927-5E697A3E7295}"/>
                </a:ext>
              </a:extLst>
            </p:cNvPr>
            <p:cNvSpPr>
              <a:spLocks noChangeArrowheads="1"/>
            </p:cNvSpPr>
            <p:nvPr/>
          </p:nvSpPr>
          <p:spPr bwMode="auto">
            <a:xfrm>
              <a:off x="2157" y="3936"/>
              <a:ext cx="1440" cy="468"/>
            </a:xfrm>
            <a:prstGeom prst="rect">
              <a:avLst/>
            </a:prstGeom>
            <a:solidFill>
              <a:srgbClr val="FFFFFF"/>
            </a:solidFill>
            <a:ln w="9525">
              <a:solidFill>
                <a:srgbClr val="000000"/>
              </a:solidFill>
              <a:miter lim="800000"/>
              <a:headEnd/>
              <a:tailEnd/>
            </a:ln>
          </p:spPr>
          <p:txBody>
            <a:bodyPr lIns="36000" rIns="36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无效：磁盘地址</a:t>
              </a:r>
            </a:p>
          </p:txBody>
        </p:sp>
        <p:sp>
          <p:nvSpPr>
            <p:cNvPr id="14" name="Rectangle 13">
              <a:extLst>
                <a:ext uri="{FF2B5EF4-FFF2-40B4-BE49-F238E27FC236}">
                  <a16:creationId xmlns:a16="http://schemas.microsoft.com/office/drawing/2014/main" xmlns="" id="{C6F137DC-083A-4D1D-BA66-28712FF9F725}"/>
                </a:ext>
              </a:extLst>
            </p:cNvPr>
            <p:cNvSpPr>
              <a:spLocks noChangeArrowheads="1"/>
            </p:cNvSpPr>
            <p:nvPr/>
          </p:nvSpPr>
          <p:spPr bwMode="auto">
            <a:xfrm>
              <a:off x="2157" y="4407"/>
              <a:ext cx="1440" cy="468"/>
            </a:xfrm>
            <a:prstGeom prst="rect">
              <a:avLst/>
            </a:prstGeom>
            <a:solidFill>
              <a:srgbClr val="FFFFFF"/>
            </a:solidFill>
            <a:ln w="9525">
              <a:solidFill>
                <a:srgbClr val="000000"/>
              </a:solidFill>
              <a:miter lim="800000"/>
              <a:headEnd/>
              <a:tailEnd/>
            </a:ln>
          </p:spPr>
          <p:txBody>
            <a:bodyPr lIns="54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无效：迁移</a:t>
              </a:r>
            </a:p>
          </p:txBody>
        </p:sp>
        <p:sp>
          <p:nvSpPr>
            <p:cNvPr id="15" name="Rectangle 14">
              <a:extLst>
                <a:ext uri="{FF2B5EF4-FFF2-40B4-BE49-F238E27FC236}">
                  <a16:creationId xmlns:a16="http://schemas.microsoft.com/office/drawing/2014/main" xmlns="" id="{3B9D0AD2-C187-4715-9E08-7001B82F8736}"/>
                </a:ext>
              </a:extLst>
            </p:cNvPr>
            <p:cNvSpPr>
              <a:spLocks noChangeArrowheads="1"/>
            </p:cNvSpPr>
            <p:nvPr/>
          </p:nvSpPr>
          <p:spPr bwMode="auto">
            <a:xfrm>
              <a:off x="2157" y="4872"/>
              <a:ext cx="1440" cy="624"/>
            </a:xfrm>
            <a:prstGeom prst="rect">
              <a:avLst/>
            </a:prstGeom>
            <a:solidFill>
              <a:srgbClr val="FFFFFF"/>
            </a:solidFill>
            <a:ln w="9525">
              <a:solidFill>
                <a:srgbClr val="000000"/>
              </a:solidFill>
              <a:miter lim="800000"/>
              <a:headEnd/>
              <a:tailEnd/>
            </a:ln>
          </p:spPr>
          <p:txBody>
            <a:bodyPr vert="eaVert" lIns="72000" tIns="82800" rIns="126000"/>
            <a:lstStyle/>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800" b="0" i="0" u="none" strike="noStrike" kern="0" cap="none" spc="0" normalizeH="0" baseline="0" noProof="0">
                <a:ln>
                  <a:noFill/>
                </a:ln>
                <a:solidFill>
                  <a:srgbClr val="996633"/>
                </a:solidFill>
                <a:effectLst/>
                <a:uLnTx/>
                <a:uFillTx/>
              </a:endParaRP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srgbClr val="996633"/>
                  </a:solidFill>
                  <a:effectLst/>
                  <a:uLnTx/>
                  <a:uFillTx/>
                  <a:latin typeface="宋体" pitchFamily="2" charset="-122"/>
                </a:rPr>
                <a:t>...</a:t>
              </a: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800" b="0" i="0" u="none" strike="noStrike" kern="0" cap="none" spc="0" normalizeH="0" baseline="0" noProof="0">
                <a:ln>
                  <a:noFill/>
                </a:ln>
                <a:solidFill>
                  <a:srgbClr val="996633"/>
                </a:solidFill>
                <a:effectLst/>
                <a:uLnTx/>
                <a:uFillTx/>
                <a:latin typeface="宋体" pitchFamily="2" charset="-122"/>
              </a:endParaRPr>
            </a:p>
          </p:txBody>
        </p:sp>
        <p:grpSp>
          <p:nvGrpSpPr>
            <p:cNvPr id="16" name="Group 15">
              <a:extLst>
                <a:ext uri="{FF2B5EF4-FFF2-40B4-BE49-F238E27FC236}">
                  <a16:creationId xmlns:a16="http://schemas.microsoft.com/office/drawing/2014/main" xmlns="" id="{B8BABF52-BA66-4E55-9396-61C56574957F}"/>
                </a:ext>
              </a:extLst>
            </p:cNvPr>
            <p:cNvGrpSpPr>
              <a:grpSpLocks/>
            </p:cNvGrpSpPr>
            <p:nvPr/>
          </p:nvGrpSpPr>
          <p:grpSpPr bwMode="auto">
            <a:xfrm>
              <a:off x="2160" y="6276"/>
              <a:ext cx="1443" cy="2496"/>
              <a:chOff x="2157" y="6120"/>
              <a:chExt cx="1443" cy="2496"/>
            </a:xfrm>
          </p:grpSpPr>
          <p:sp>
            <p:nvSpPr>
              <p:cNvPr id="65" name="Rectangle 16">
                <a:extLst>
                  <a:ext uri="{FF2B5EF4-FFF2-40B4-BE49-F238E27FC236}">
                    <a16:creationId xmlns:a16="http://schemas.microsoft.com/office/drawing/2014/main" xmlns="" id="{17CCA0DC-D9C3-466B-9F2D-F86EB670318D}"/>
                  </a:ext>
                </a:extLst>
              </p:cNvPr>
              <p:cNvSpPr>
                <a:spLocks noChangeArrowheads="1"/>
              </p:cNvSpPr>
              <p:nvPr/>
            </p:nvSpPr>
            <p:spPr bwMode="auto">
              <a:xfrm>
                <a:off x="2160" y="6588"/>
                <a:ext cx="1440" cy="2028"/>
              </a:xfrm>
              <a:prstGeom prst="rect">
                <a:avLst/>
              </a:prstGeom>
              <a:solidFill>
                <a:srgbClr val="FFFFFF"/>
              </a:solidFill>
              <a:ln w="9525">
                <a:solidFill>
                  <a:srgbClr val="000000"/>
                </a:solidFill>
                <a:miter lim="800000"/>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6" name="Rectangle 17">
                <a:extLst>
                  <a:ext uri="{FF2B5EF4-FFF2-40B4-BE49-F238E27FC236}">
                    <a16:creationId xmlns:a16="http://schemas.microsoft.com/office/drawing/2014/main" xmlns="" id="{0A6A8008-8452-45C6-B255-688466DAF599}"/>
                  </a:ext>
                </a:extLst>
              </p:cNvPr>
              <p:cNvSpPr>
                <a:spLocks noChangeArrowheads="1"/>
              </p:cNvSpPr>
              <p:nvPr/>
            </p:nvSpPr>
            <p:spPr bwMode="auto">
              <a:xfrm>
                <a:off x="2157" y="6120"/>
                <a:ext cx="1440" cy="468"/>
              </a:xfrm>
              <a:prstGeom prst="rect">
                <a:avLst/>
              </a:prstGeom>
              <a:noFill/>
              <a:ln w="9525">
                <a:no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1" i="0" u="none" strike="noStrike" kern="0" cap="none" spc="0" normalizeH="0" baseline="0" noProof="0" dirty="0">
                    <a:ln>
                      <a:noFill/>
                    </a:ln>
                    <a:solidFill>
                      <a:schemeClr val="tx1"/>
                    </a:solidFill>
                    <a:effectLst/>
                    <a:uLnTx/>
                    <a:uFillTx/>
                    <a:latin typeface="黑体" pitchFamily="2" charset="-122"/>
                    <a:ea typeface="黑体" pitchFamily="2" charset="-122"/>
                  </a:rPr>
                  <a:t>进程</a:t>
                </a:r>
                <a:r>
                  <a:rPr kumimoji="0" lang="en-US" altLang="zh-CN" sz="800" b="1" i="0" u="none" strike="noStrike" kern="0" cap="none" spc="0" normalizeH="0" baseline="0" noProof="0" dirty="0">
                    <a:ln>
                      <a:noFill/>
                    </a:ln>
                    <a:solidFill>
                      <a:schemeClr val="tx1"/>
                    </a:solidFill>
                    <a:effectLst/>
                    <a:uLnTx/>
                    <a:uFillTx/>
                    <a:latin typeface="黑体" pitchFamily="2" charset="-122"/>
                    <a:ea typeface="黑体" pitchFamily="2" charset="-122"/>
                  </a:rPr>
                  <a:t>2</a:t>
                </a:r>
                <a:r>
                  <a:rPr kumimoji="0" lang="zh-CN" altLang="en-US" sz="800" b="1" i="0" u="none" strike="noStrike" kern="0" cap="none" spc="0" normalizeH="0" baseline="0" noProof="0" dirty="0">
                    <a:ln>
                      <a:noFill/>
                    </a:ln>
                    <a:solidFill>
                      <a:schemeClr val="tx1"/>
                    </a:solidFill>
                    <a:effectLst/>
                    <a:uLnTx/>
                    <a:uFillTx/>
                    <a:latin typeface="黑体" pitchFamily="2" charset="-122"/>
                    <a:ea typeface="黑体" pitchFamily="2" charset="-122"/>
                  </a:rPr>
                  <a:t>的页表</a:t>
                </a:r>
              </a:p>
            </p:txBody>
          </p:sp>
          <p:sp>
            <p:nvSpPr>
              <p:cNvPr id="67" name="Rectangle 18">
                <a:extLst>
                  <a:ext uri="{FF2B5EF4-FFF2-40B4-BE49-F238E27FC236}">
                    <a16:creationId xmlns:a16="http://schemas.microsoft.com/office/drawing/2014/main" xmlns="" id="{1BA7E50D-521F-44CB-AE14-EFAE37C79782}"/>
                  </a:ext>
                </a:extLst>
              </p:cNvPr>
              <p:cNvSpPr>
                <a:spLocks noChangeArrowheads="1"/>
              </p:cNvSpPr>
              <p:nvPr/>
            </p:nvSpPr>
            <p:spPr bwMode="auto">
              <a:xfrm>
                <a:off x="2160" y="6588"/>
                <a:ext cx="1440" cy="468"/>
              </a:xfrm>
              <a:prstGeom prst="rect">
                <a:avLst/>
              </a:prstGeom>
              <a:solidFill>
                <a:srgbClr val="FFFFFF"/>
              </a:solidFill>
              <a:ln w="9525">
                <a:solidFill>
                  <a:srgbClr val="000000"/>
                </a:solid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有效</a:t>
                </a:r>
              </a:p>
            </p:txBody>
          </p:sp>
          <p:sp>
            <p:nvSpPr>
              <p:cNvPr id="68" name="Rectangle 19">
                <a:extLst>
                  <a:ext uri="{FF2B5EF4-FFF2-40B4-BE49-F238E27FC236}">
                    <a16:creationId xmlns:a16="http://schemas.microsoft.com/office/drawing/2014/main" xmlns="" id="{37168C57-7AE3-4609-A0D7-5576242BCEB2}"/>
                  </a:ext>
                </a:extLst>
              </p:cNvPr>
              <p:cNvSpPr>
                <a:spLocks noChangeArrowheads="1"/>
              </p:cNvSpPr>
              <p:nvPr/>
            </p:nvSpPr>
            <p:spPr bwMode="auto">
              <a:xfrm>
                <a:off x="2160" y="7056"/>
                <a:ext cx="1440" cy="468"/>
              </a:xfrm>
              <a:prstGeom prst="rect">
                <a:avLst/>
              </a:prstGeom>
              <a:solidFill>
                <a:srgbClr val="FFFFFF"/>
              </a:solidFill>
              <a:ln w="9525">
                <a:solidFill>
                  <a:srgbClr val="000000"/>
                </a:solidFill>
                <a:miter lim="800000"/>
                <a:headEnd/>
                <a:tailEnd/>
              </a:ln>
            </p:spPr>
            <p:txBody>
              <a:bodyPr lIns="36000" rIns="36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无效：磁盘地址</a:t>
                </a:r>
              </a:p>
            </p:txBody>
          </p:sp>
          <p:sp>
            <p:nvSpPr>
              <p:cNvPr id="69" name="Rectangle 20">
                <a:extLst>
                  <a:ext uri="{FF2B5EF4-FFF2-40B4-BE49-F238E27FC236}">
                    <a16:creationId xmlns:a16="http://schemas.microsoft.com/office/drawing/2014/main" xmlns="" id="{02B18CD7-8A09-4C49-8AD5-1AB451EBD5C6}"/>
                  </a:ext>
                </a:extLst>
              </p:cNvPr>
              <p:cNvSpPr>
                <a:spLocks noChangeArrowheads="1"/>
              </p:cNvSpPr>
              <p:nvPr/>
            </p:nvSpPr>
            <p:spPr bwMode="auto">
              <a:xfrm>
                <a:off x="2160" y="7524"/>
                <a:ext cx="1440" cy="468"/>
              </a:xfrm>
              <a:prstGeom prst="rect">
                <a:avLst/>
              </a:prstGeom>
              <a:solidFill>
                <a:srgbClr val="FFFFFF"/>
              </a:solidFill>
              <a:ln w="9525">
                <a:solidFill>
                  <a:srgbClr val="000000"/>
                </a:solid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有效</a:t>
                </a:r>
              </a:p>
            </p:txBody>
          </p:sp>
          <p:sp>
            <p:nvSpPr>
              <p:cNvPr id="70" name="Rectangle 21">
                <a:extLst>
                  <a:ext uri="{FF2B5EF4-FFF2-40B4-BE49-F238E27FC236}">
                    <a16:creationId xmlns:a16="http://schemas.microsoft.com/office/drawing/2014/main" xmlns="" id="{FD71DC09-0E01-4264-BB62-6A97E02D2A4E}"/>
                  </a:ext>
                </a:extLst>
              </p:cNvPr>
              <p:cNvSpPr>
                <a:spLocks noChangeArrowheads="1"/>
              </p:cNvSpPr>
              <p:nvPr/>
            </p:nvSpPr>
            <p:spPr bwMode="auto">
              <a:xfrm>
                <a:off x="2160" y="7992"/>
                <a:ext cx="1440" cy="624"/>
              </a:xfrm>
              <a:prstGeom prst="rect">
                <a:avLst/>
              </a:prstGeom>
              <a:solidFill>
                <a:srgbClr val="FFFFFF"/>
              </a:solidFill>
              <a:ln w="9525">
                <a:solidFill>
                  <a:srgbClr val="000000"/>
                </a:solidFill>
                <a:miter lim="800000"/>
                <a:headEnd/>
                <a:tailEnd/>
              </a:ln>
            </p:spPr>
            <p:txBody>
              <a:bodyPr vert="eaVert" lIns="72000" tIns="82800" rIns="126000"/>
              <a:lstStyle/>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800" b="0" i="0" u="none" strike="noStrike" kern="0" cap="none" spc="0" normalizeH="0" baseline="0" noProof="0">
                  <a:ln>
                    <a:noFill/>
                  </a:ln>
                  <a:solidFill>
                    <a:srgbClr val="996633"/>
                  </a:solidFill>
                  <a:effectLst/>
                  <a:uLnTx/>
                  <a:uFillTx/>
                </a:endParaRP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srgbClr val="996633"/>
                    </a:solidFill>
                    <a:effectLst/>
                    <a:uLnTx/>
                    <a:uFillTx/>
                    <a:latin typeface="宋体" pitchFamily="2" charset="-122"/>
                  </a:rPr>
                  <a:t>...</a:t>
                </a: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800" b="0" i="0" u="none" strike="noStrike" kern="0" cap="none" spc="0" normalizeH="0" baseline="0" noProof="0">
                  <a:ln>
                    <a:noFill/>
                  </a:ln>
                  <a:solidFill>
                    <a:srgbClr val="996633"/>
                  </a:solidFill>
                  <a:effectLst/>
                  <a:uLnTx/>
                  <a:uFillTx/>
                  <a:latin typeface="宋体" pitchFamily="2" charset="-122"/>
                </a:endParaRPr>
              </a:p>
            </p:txBody>
          </p:sp>
        </p:grpSp>
        <p:sp>
          <p:nvSpPr>
            <p:cNvPr id="17" name="Rectangle 22">
              <a:extLst>
                <a:ext uri="{FF2B5EF4-FFF2-40B4-BE49-F238E27FC236}">
                  <a16:creationId xmlns:a16="http://schemas.microsoft.com/office/drawing/2014/main" xmlns="" id="{A14C0CD2-B656-4923-A430-7D168168E7CA}"/>
                </a:ext>
              </a:extLst>
            </p:cNvPr>
            <p:cNvSpPr>
              <a:spLocks noChangeArrowheads="1"/>
            </p:cNvSpPr>
            <p:nvPr/>
          </p:nvSpPr>
          <p:spPr bwMode="auto">
            <a:xfrm>
              <a:off x="2160" y="11112"/>
              <a:ext cx="1440" cy="624"/>
            </a:xfrm>
            <a:prstGeom prst="rect">
              <a:avLst/>
            </a:prstGeom>
            <a:solidFill>
              <a:srgbClr val="FFFFFF"/>
            </a:solidFill>
            <a:ln w="9525">
              <a:solidFill>
                <a:srgbClr val="000000"/>
              </a:solidFill>
              <a:miter lim="800000"/>
              <a:headEnd/>
              <a:tailEnd/>
            </a:ln>
          </p:spPr>
          <p:txBody>
            <a:bodyPr vert="eaVert" lIns="72000" tIns="82800" rIns="126000"/>
            <a:lstStyle/>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800" b="0" i="0" u="none" strike="noStrike" kern="0" cap="none" spc="0" normalizeH="0" baseline="0" noProof="0">
                <a:ln>
                  <a:noFill/>
                </a:ln>
                <a:solidFill>
                  <a:srgbClr val="996633"/>
                </a:solidFill>
                <a:effectLst/>
                <a:uLnTx/>
                <a:uFillTx/>
              </a:endParaRP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srgbClr val="996633"/>
                  </a:solidFill>
                  <a:effectLst/>
                  <a:uLnTx/>
                  <a:uFillTx/>
                  <a:latin typeface="宋体" pitchFamily="2" charset="-122"/>
                </a:rPr>
                <a:t>...</a:t>
              </a: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800" b="0" i="0" u="none" strike="noStrike" kern="0" cap="none" spc="0" normalizeH="0" baseline="0" noProof="0">
                <a:ln>
                  <a:noFill/>
                </a:ln>
                <a:solidFill>
                  <a:srgbClr val="996633"/>
                </a:solidFill>
                <a:effectLst/>
                <a:uLnTx/>
                <a:uFillTx/>
                <a:latin typeface="宋体" pitchFamily="2" charset="-122"/>
              </a:endParaRPr>
            </a:p>
          </p:txBody>
        </p:sp>
        <p:sp>
          <p:nvSpPr>
            <p:cNvPr id="18" name="Rectangle 23">
              <a:extLst>
                <a:ext uri="{FF2B5EF4-FFF2-40B4-BE49-F238E27FC236}">
                  <a16:creationId xmlns:a16="http://schemas.microsoft.com/office/drawing/2014/main" xmlns="" id="{6FA9E731-B57E-4772-A5C8-FEBF000C5DFC}"/>
                </a:ext>
              </a:extLst>
            </p:cNvPr>
            <p:cNvSpPr>
              <a:spLocks noChangeArrowheads="1"/>
            </p:cNvSpPr>
            <p:nvPr/>
          </p:nvSpPr>
          <p:spPr bwMode="auto">
            <a:xfrm>
              <a:off x="2160" y="9708"/>
              <a:ext cx="1440" cy="468"/>
            </a:xfrm>
            <a:prstGeom prst="rect">
              <a:avLst/>
            </a:prstGeom>
            <a:solidFill>
              <a:srgbClr val="FFFFFF"/>
            </a:solidFill>
            <a:ln w="9525">
              <a:solidFill>
                <a:srgbClr val="000000"/>
              </a:solid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有效</a:t>
              </a:r>
            </a:p>
          </p:txBody>
        </p:sp>
        <p:sp>
          <p:nvSpPr>
            <p:cNvPr id="19" name="Rectangle 24">
              <a:extLst>
                <a:ext uri="{FF2B5EF4-FFF2-40B4-BE49-F238E27FC236}">
                  <a16:creationId xmlns:a16="http://schemas.microsoft.com/office/drawing/2014/main" xmlns="" id="{140DC708-4858-4B58-BDEF-CB9C0D5C6E5D}"/>
                </a:ext>
              </a:extLst>
            </p:cNvPr>
            <p:cNvSpPr>
              <a:spLocks noChangeArrowheads="1"/>
            </p:cNvSpPr>
            <p:nvPr/>
          </p:nvSpPr>
          <p:spPr bwMode="auto">
            <a:xfrm>
              <a:off x="2160" y="10176"/>
              <a:ext cx="1440" cy="468"/>
            </a:xfrm>
            <a:prstGeom prst="rect">
              <a:avLst/>
            </a:prstGeom>
            <a:solidFill>
              <a:srgbClr val="FFFFFF"/>
            </a:solidFill>
            <a:ln w="9525">
              <a:solidFill>
                <a:srgbClr val="000000"/>
              </a:solidFill>
              <a:miter lim="800000"/>
              <a:headEnd/>
              <a:tailEnd/>
            </a:ln>
          </p:spPr>
          <p:txBody>
            <a:bodyPr lIns="54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无效：迁移</a:t>
              </a:r>
            </a:p>
          </p:txBody>
        </p:sp>
        <p:sp>
          <p:nvSpPr>
            <p:cNvPr id="20" name="Rectangle 25">
              <a:extLst>
                <a:ext uri="{FF2B5EF4-FFF2-40B4-BE49-F238E27FC236}">
                  <a16:creationId xmlns:a16="http://schemas.microsoft.com/office/drawing/2014/main" xmlns="" id="{BC6B5A46-E7AC-4F7D-9905-26745407955A}"/>
                </a:ext>
              </a:extLst>
            </p:cNvPr>
            <p:cNvSpPr>
              <a:spLocks noChangeArrowheads="1"/>
            </p:cNvSpPr>
            <p:nvPr/>
          </p:nvSpPr>
          <p:spPr bwMode="auto">
            <a:xfrm>
              <a:off x="2160" y="10644"/>
              <a:ext cx="1440" cy="468"/>
            </a:xfrm>
            <a:prstGeom prst="rect">
              <a:avLst/>
            </a:prstGeom>
            <a:solidFill>
              <a:srgbClr val="FFFFFF"/>
            </a:solidFill>
            <a:ln w="9525">
              <a:solidFill>
                <a:srgbClr val="000000"/>
              </a:solidFill>
              <a:miter lim="800000"/>
              <a:headEnd/>
              <a:tailEnd/>
            </a:ln>
          </p:spPr>
          <p:txBody>
            <a:bodyPr lIns="36000" rIns="36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无效：磁盘地址</a:t>
              </a:r>
            </a:p>
          </p:txBody>
        </p:sp>
        <p:sp>
          <p:nvSpPr>
            <p:cNvPr id="21" name="Rectangle 26">
              <a:extLst>
                <a:ext uri="{FF2B5EF4-FFF2-40B4-BE49-F238E27FC236}">
                  <a16:creationId xmlns:a16="http://schemas.microsoft.com/office/drawing/2014/main" xmlns="" id="{081ED80D-A3DA-4894-89BF-4A910580820D}"/>
                </a:ext>
              </a:extLst>
            </p:cNvPr>
            <p:cNvSpPr>
              <a:spLocks noChangeArrowheads="1"/>
            </p:cNvSpPr>
            <p:nvPr/>
          </p:nvSpPr>
          <p:spPr bwMode="auto">
            <a:xfrm>
              <a:off x="8100" y="3936"/>
              <a:ext cx="1440" cy="468"/>
            </a:xfrm>
            <a:prstGeom prst="rect">
              <a:avLst/>
            </a:prstGeom>
            <a:solidFill>
              <a:srgbClr val="FFFFFF"/>
            </a:solidFill>
            <a:ln w="9525">
              <a:solidFill>
                <a:srgbClr val="000000"/>
              </a:solidFill>
              <a:miter lim="800000"/>
              <a:headEnd/>
              <a:tailEnd/>
            </a:ln>
          </p:spPr>
          <p:txBody>
            <a:bodyPr lIns="54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使用中</a:t>
              </a:r>
            </a:p>
          </p:txBody>
        </p:sp>
        <p:sp>
          <p:nvSpPr>
            <p:cNvPr id="22" name="Rectangle 27">
              <a:extLst>
                <a:ext uri="{FF2B5EF4-FFF2-40B4-BE49-F238E27FC236}">
                  <a16:creationId xmlns:a16="http://schemas.microsoft.com/office/drawing/2014/main" xmlns="" id="{FF4FEF93-B927-4B22-8085-F53D29843CB4}"/>
                </a:ext>
              </a:extLst>
            </p:cNvPr>
            <p:cNvSpPr>
              <a:spLocks noChangeArrowheads="1"/>
            </p:cNvSpPr>
            <p:nvPr/>
          </p:nvSpPr>
          <p:spPr bwMode="auto">
            <a:xfrm>
              <a:off x="8100" y="4407"/>
              <a:ext cx="1440" cy="468"/>
            </a:xfrm>
            <a:prstGeom prst="rect">
              <a:avLst/>
            </a:prstGeom>
            <a:solidFill>
              <a:srgbClr val="FFFFFF"/>
            </a:solidFill>
            <a:ln w="9525">
              <a:solidFill>
                <a:srgbClr val="000000"/>
              </a:solid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后备链表</a:t>
              </a:r>
            </a:p>
          </p:txBody>
        </p:sp>
        <p:sp>
          <p:nvSpPr>
            <p:cNvPr id="23" name="Rectangle 28">
              <a:extLst>
                <a:ext uri="{FF2B5EF4-FFF2-40B4-BE49-F238E27FC236}">
                  <a16:creationId xmlns:a16="http://schemas.microsoft.com/office/drawing/2014/main" xmlns="" id="{5C4A72AB-3CEF-40C3-943A-EA6FB638A3C4}"/>
                </a:ext>
              </a:extLst>
            </p:cNvPr>
            <p:cNvSpPr>
              <a:spLocks noChangeArrowheads="1"/>
            </p:cNvSpPr>
            <p:nvPr/>
          </p:nvSpPr>
          <p:spPr bwMode="auto">
            <a:xfrm>
              <a:off x="8100" y="5340"/>
              <a:ext cx="1440" cy="468"/>
            </a:xfrm>
            <a:prstGeom prst="rect">
              <a:avLst/>
            </a:prstGeom>
            <a:solidFill>
              <a:srgbClr val="FFFFFF"/>
            </a:solidFill>
            <a:ln w="9525">
              <a:solidFill>
                <a:srgbClr val="000000"/>
              </a:solidFill>
              <a:miter lim="800000"/>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4" name="Rectangle 29">
              <a:extLst>
                <a:ext uri="{FF2B5EF4-FFF2-40B4-BE49-F238E27FC236}">
                  <a16:creationId xmlns:a16="http://schemas.microsoft.com/office/drawing/2014/main" xmlns="" id="{33A06BDE-EEE8-4139-8347-A1B68469DEAF}"/>
                </a:ext>
              </a:extLst>
            </p:cNvPr>
            <p:cNvSpPr>
              <a:spLocks noChangeArrowheads="1"/>
            </p:cNvSpPr>
            <p:nvPr/>
          </p:nvSpPr>
          <p:spPr bwMode="auto">
            <a:xfrm>
              <a:off x="8100" y="5808"/>
              <a:ext cx="1440" cy="468"/>
            </a:xfrm>
            <a:prstGeom prst="rect">
              <a:avLst/>
            </a:prstGeom>
            <a:solidFill>
              <a:srgbClr val="FFFFFF"/>
            </a:solidFill>
            <a:ln w="9525">
              <a:solidFill>
                <a:srgbClr val="000000"/>
              </a:solidFill>
              <a:miter lim="800000"/>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5" name="Rectangle 30">
              <a:extLst>
                <a:ext uri="{FF2B5EF4-FFF2-40B4-BE49-F238E27FC236}">
                  <a16:creationId xmlns:a16="http://schemas.microsoft.com/office/drawing/2014/main" xmlns="" id="{97B98554-6886-489F-A945-CC9B54258E4B}"/>
                </a:ext>
              </a:extLst>
            </p:cNvPr>
            <p:cNvSpPr>
              <a:spLocks noChangeArrowheads="1"/>
            </p:cNvSpPr>
            <p:nvPr/>
          </p:nvSpPr>
          <p:spPr bwMode="auto">
            <a:xfrm>
              <a:off x="8100" y="6744"/>
              <a:ext cx="1440" cy="468"/>
            </a:xfrm>
            <a:prstGeom prst="rect">
              <a:avLst/>
            </a:prstGeom>
            <a:solidFill>
              <a:srgbClr val="FFFFFF"/>
            </a:solidFill>
            <a:ln w="9525">
              <a:solidFill>
                <a:srgbClr val="000000"/>
              </a:solidFill>
              <a:miter lim="800000"/>
              <a:headEnd/>
              <a:tailEnd/>
            </a:ln>
          </p:spPr>
          <p:txBody>
            <a:bodyPr lIns="54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使用中</a:t>
              </a:r>
            </a:p>
          </p:txBody>
        </p:sp>
        <p:sp>
          <p:nvSpPr>
            <p:cNvPr id="26" name="Rectangle 31">
              <a:extLst>
                <a:ext uri="{FF2B5EF4-FFF2-40B4-BE49-F238E27FC236}">
                  <a16:creationId xmlns:a16="http://schemas.microsoft.com/office/drawing/2014/main" xmlns="" id="{AB43C816-38D0-4544-BE23-2FC4142A91C6}"/>
                </a:ext>
              </a:extLst>
            </p:cNvPr>
            <p:cNvSpPr>
              <a:spLocks noChangeArrowheads="1"/>
            </p:cNvSpPr>
            <p:nvPr/>
          </p:nvSpPr>
          <p:spPr bwMode="auto">
            <a:xfrm>
              <a:off x="8100" y="7212"/>
              <a:ext cx="1440" cy="468"/>
            </a:xfrm>
            <a:prstGeom prst="rect">
              <a:avLst/>
            </a:prstGeom>
            <a:solidFill>
              <a:srgbClr val="FFFFFF"/>
            </a:solidFill>
            <a:ln w="9525">
              <a:solidFill>
                <a:srgbClr val="000000"/>
              </a:solidFill>
              <a:miter lim="800000"/>
              <a:headEnd/>
              <a:tailEnd/>
            </a:ln>
          </p:spPr>
          <p:txBody>
            <a:bodyPr lIns="54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使用中</a:t>
              </a:r>
            </a:p>
          </p:txBody>
        </p:sp>
        <p:sp>
          <p:nvSpPr>
            <p:cNvPr id="27" name="Rectangle 32">
              <a:extLst>
                <a:ext uri="{FF2B5EF4-FFF2-40B4-BE49-F238E27FC236}">
                  <a16:creationId xmlns:a16="http://schemas.microsoft.com/office/drawing/2014/main" xmlns="" id="{7856EB85-34E0-441D-8BF0-55CA847F8FF8}"/>
                </a:ext>
              </a:extLst>
            </p:cNvPr>
            <p:cNvSpPr>
              <a:spLocks noChangeArrowheads="1"/>
            </p:cNvSpPr>
            <p:nvPr/>
          </p:nvSpPr>
          <p:spPr bwMode="auto">
            <a:xfrm>
              <a:off x="8100" y="7680"/>
              <a:ext cx="1440" cy="468"/>
            </a:xfrm>
            <a:prstGeom prst="rect">
              <a:avLst/>
            </a:prstGeom>
            <a:solidFill>
              <a:srgbClr val="FFFFFF"/>
            </a:solidFill>
            <a:ln w="9525">
              <a:solidFill>
                <a:srgbClr val="000000"/>
              </a:solidFill>
              <a:miter lim="800000"/>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8" name="Rectangle 33">
              <a:extLst>
                <a:ext uri="{FF2B5EF4-FFF2-40B4-BE49-F238E27FC236}">
                  <a16:creationId xmlns:a16="http://schemas.microsoft.com/office/drawing/2014/main" xmlns="" id="{5A9B5A83-690B-4D6A-8357-C63CCCF26BCC}"/>
                </a:ext>
              </a:extLst>
            </p:cNvPr>
            <p:cNvSpPr>
              <a:spLocks noChangeArrowheads="1"/>
            </p:cNvSpPr>
            <p:nvPr/>
          </p:nvSpPr>
          <p:spPr bwMode="auto">
            <a:xfrm>
              <a:off x="8100" y="8616"/>
              <a:ext cx="1440" cy="468"/>
            </a:xfrm>
            <a:prstGeom prst="rect">
              <a:avLst/>
            </a:prstGeom>
            <a:solidFill>
              <a:srgbClr val="FFFFFF"/>
            </a:solidFill>
            <a:ln w="9525">
              <a:solidFill>
                <a:srgbClr val="000000"/>
              </a:solid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996633"/>
                  </a:solidFill>
                  <a:effectLst/>
                  <a:uLnTx/>
                  <a:uFillTx/>
                  <a:ea typeface="黑体" pitchFamily="2" charset="-122"/>
                </a:rPr>
                <a:t>修改链表</a:t>
              </a:r>
            </a:p>
          </p:txBody>
        </p:sp>
        <p:sp>
          <p:nvSpPr>
            <p:cNvPr id="29" name="Rectangle 34">
              <a:extLst>
                <a:ext uri="{FF2B5EF4-FFF2-40B4-BE49-F238E27FC236}">
                  <a16:creationId xmlns:a16="http://schemas.microsoft.com/office/drawing/2014/main" xmlns="" id="{26066E7B-1A85-4888-B4EB-10E85C8D92A5}"/>
                </a:ext>
              </a:extLst>
            </p:cNvPr>
            <p:cNvSpPr>
              <a:spLocks noChangeArrowheads="1"/>
            </p:cNvSpPr>
            <p:nvPr/>
          </p:nvSpPr>
          <p:spPr bwMode="auto">
            <a:xfrm>
              <a:off x="8100" y="9552"/>
              <a:ext cx="1440" cy="624"/>
            </a:xfrm>
            <a:prstGeom prst="rect">
              <a:avLst/>
            </a:prstGeom>
            <a:solidFill>
              <a:srgbClr val="FFFFFF"/>
            </a:solidFill>
            <a:ln w="9525">
              <a:solidFill>
                <a:srgbClr val="000000"/>
              </a:solidFill>
              <a:miter lim="800000"/>
              <a:headEnd/>
              <a:tailEnd/>
            </a:ln>
          </p:spPr>
          <p:txBody>
            <a:bodyPr vert="eaVert" lIns="72000" tIns="82800" rIns="126000"/>
            <a:lstStyle/>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800" b="0" i="0" u="none" strike="noStrike" kern="0" cap="none" spc="0" normalizeH="0" baseline="0" noProof="0">
                <a:ln>
                  <a:noFill/>
                </a:ln>
                <a:solidFill>
                  <a:srgbClr val="996633"/>
                </a:solidFill>
                <a:effectLst/>
                <a:uLnTx/>
                <a:uFillTx/>
              </a:endParaRP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srgbClr val="996633"/>
                  </a:solidFill>
                  <a:effectLst/>
                  <a:uLnTx/>
                  <a:uFillTx/>
                  <a:latin typeface="宋体" pitchFamily="2" charset="-122"/>
                </a:rPr>
                <a:t>...</a:t>
              </a: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800" b="0" i="0" u="none" strike="noStrike" kern="0" cap="none" spc="0" normalizeH="0" baseline="0" noProof="0">
                <a:ln>
                  <a:noFill/>
                </a:ln>
                <a:solidFill>
                  <a:srgbClr val="996633"/>
                </a:solidFill>
                <a:effectLst/>
                <a:uLnTx/>
                <a:uFillTx/>
                <a:latin typeface="宋体" pitchFamily="2" charset="-122"/>
              </a:endParaRPr>
            </a:p>
          </p:txBody>
        </p:sp>
        <p:sp>
          <p:nvSpPr>
            <p:cNvPr id="30" name="Line 35">
              <a:extLst>
                <a:ext uri="{FF2B5EF4-FFF2-40B4-BE49-F238E27FC236}">
                  <a16:creationId xmlns:a16="http://schemas.microsoft.com/office/drawing/2014/main" xmlns="" id="{B80AD76A-7D3C-4675-94E8-ED51988E8514}"/>
                </a:ext>
              </a:extLst>
            </p:cNvPr>
            <p:cNvSpPr>
              <a:spLocks noChangeShapeType="1"/>
            </p:cNvSpPr>
            <p:nvPr/>
          </p:nvSpPr>
          <p:spPr bwMode="auto">
            <a:xfrm>
              <a:off x="3600" y="3624"/>
              <a:ext cx="252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1" name="Line 36">
              <a:extLst>
                <a:ext uri="{FF2B5EF4-FFF2-40B4-BE49-F238E27FC236}">
                  <a16:creationId xmlns:a16="http://schemas.microsoft.com/office/drawing/2014/main" xmlns="" id="{78029323-38FB-4995-B077-4C5DA7591EA2}"/>
                </a:ext>
              </a:extLst>
            </p:cNvPr>
            <p:cNvSpPr>
              <a:spLocks noChangeShapeType="1"/>
            </p:cNvSpPr>
            <p:nvPr/>
          </p:nvSpPr>
          <p:spPr bwMode="auto">
            <a:xfrm flipV="1">
              <a:off x="6120" y="3624"/>
              <a:ext cx="0" cy="312"/>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2" name="Line 37">
              <a:extLst>
                <a:ext uri="{FF2B5EF4-FFF2-40B4-BE49-F238E27FC236}">
                  <a16:creationId xmlns:a16="http://schemas.microsoft.com/office/drawing/2014/main" xmlns="" id="{C594C160-E98D-4A17-A03E-C641F1BDBB2E}"/>
                </a:ext>
              </a:extLst>
            </p:cNvPr>
            <p:cNvSpPr>
              <a:spLocks noChangeShapeType="1"/>
            </p:cNvSpPr>
            <p:nvPr/>
          </p:nvSpPr>
          <p:spPr bwMode="auto">
            <a:xfrm>
              <a:off x="6120" y="3936"/>
              <a:ext cx="1980" cy="0"/>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3" name="Line 38">
              <a:extLst>
                <a:ext uri="{FF2B5EF4-FFF2-40B4-BE49-F238E27FC236}">
                  <a16:creationId xmlns:a16="http://schemas.microsoft.com/office/drawing/2014/main" xmlns="" id="{E4054E79-5D30-4C21-BBD3-9535306F7688}"/>
                </a:ext>
              </a:extLst>
            </p:cNvPr>
            <p:cNvSpPr>
              <a:spLocks noChangeShapeType="1"/>
            </p:cNvSpPr>
            <p:nvPr/>
          </p:nvSpPr>
          <p:spPr bwMode="auto">
            <a:xfrm flipH="1">
              <a:off x="5760" y="4092"/>
              <a:ext cx="2340" cy="0"/>
            </a:xfrm>
            <a:prstGeom prst="line">
              <a:avLst/>
            </a:prstGeom>
            <a:noFill/>
            <a:ln w="19050">
              <a:solidFill>
                <a:srgbClr val="000000"/>
              </a:solidFill>
              <a:prstDash val="sysDot"/>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4" name="Line 39">
              <a:extLst>
                <a:ext uri="{FF2B5EF4-FFF2-40B4-BE49-F238E27FC236}">
                  <a16:creationId xmlns:a16="http://schemas.microsoft.com/office/drawing/2014/main" xmlns="" id="{F40FA670-FF43-4DB8-A673-4606FDDD00C8}"/>
                </a:ext>
              </a:extLst>
            </p:cNvPr>
            <p:cNvSpPr>
              <a:spLocks noChangeShapeType="1"/>
            </p:cNvSpPr>
            <p:nvPr/>
          </p:nvSpPr>
          <p:spPr bwMode="auto">
            <a:xfrm flipV="1">
              <a:off x="5760" y="3780"/>
              <a:ext cx="0" cy="312"/>
            </a:xfrm>
            <a:prstGeom prst="line">
              <a:avLst/>
            </a:prstGeom>
            <a:noFill/>
            <a:ln w="19050">
              <a:solidFill>
                <a:srgbClr val="000000"/>
              </a:solidFill>
              <a:prstDash val="sysDot"/>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5" name="Line 40">
              <a:extLst>
                <a:ext uri="{FF2B5EF4-FFF2-40B4-BE49-F238E27FC236}">
                  <a16:creationId xmlns:a16="http://schemas.microsoft.com/office/drawing/2014/main" xmlns="" id="{873594D4-883D-41F6-8CA4-BE877E06EC15}"/>
                </a:ext>
              </a:extLst>
            </p:cNvPr>
            <p:cNvSpPr>
              <a:spLocks noChangeShapeType="1"/>
            </p:cNvSpPr>
            <p:nvPr/>
          </p:nvSpPr>
          <p:spPr bwMode="auto">
            <a:xfrm flipH="1">
              <a:off x="3600" y="3780"/>
              <a:ext cx="2160" cy="0"/>
            </a:xfrm>
            <a:prstGeom prst="line">
              <a:avLst/>
            </a:prstGeom>
            <a:noFill/>
            <a:ln w="19050">
              <a:solidFill>
                <a:srgbClr val="000000"/>
              </a:solidFill>
              <a:prstDash val="sysDot"/>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6" name="Line 41">
              <a:extLst>
                <a:ext uri="{FF2B5EF4-FFF2-40B4-BE49-F238E27FC236}">
                  <a16:creationId xmlns:a16="http://schemas.microsoft.com/office/drawing/2014/main" xmlns="" id="{C5AE8FE8-E651-438F-BCF7-E61FAE30C2B5}"/>
                </a:ext>
              </a:extLst>
            </p:cNvPr>
            <p:cNvSpPr>
              <a:spLocks noChangeShapeType="1"/>
            </p:cNvSpPr>
            <p:nvPr/>
          </p:nvSpPr>
          <p:spPr bwMode="auto">
            <a:xfrm>
              <a:off x="3600" y="4560"/>
              <a:ext cx="4500" cy="0"/>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7" name="Line 42">
              <a:extLst>
                <a:ext uri="{FF2B5EF4-FFF2-40B4-BE49-F238E27FC236}">
                  <a16:creationId xmlns:a16="http://schemas.microsoft.com/office/drawing/2014/main" xmlns="" id="{44B24D30-FAD7-446C-AB4B-271DBFA9E687}"/>
                </a:ext>
              </a:extLst>
            </p:cNvPr>
            <p:cNvSpPr>
              <a:spLocks noChangeShapeType="1"/>
            </p:cNvSpPr>
            <p:nvPr/>
          </p:nvSpPr>
          <p:spPr bwMode="auto">
            <a:xfrm flipH="1">
              <a:off x="3600" y="4716"/>
              <a:ext cx="4500" cy="0"/>
            </a:xfrm>
            <a:prstGeom prst="line">
              <a:avLst/>
            </a:prstGeom>
            <a:noFill/>
            <a:ln w="19050">
              <a:solidFill>
                <a:srgbClr val="000000"/>
              </a:solidFill>
              <a:prstDash val="sysDot"/>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8" name="Line 43">
              <a:extLst>
                <a:ext uri="{FF2B5EF4-FFF2-40B4-BE49-F238E27FC236}">
                  <a16:creationId xmlns:a16="http://schemas.microsoft.com/office/drawing/2014/main" xmlns="" id="{9D9FD14B-98AF-4575-89C2-4F37B40AC718}"/>
                </a:ext>
              </a:extLst>
            </p:cNvPr>
            <p:cNvSpPr>
              <a:spLocks noChangeShapeType="1"/>
            </p:cNvSpPr>
            <p:nvPr/>
          </p:nvSpPr>
          <p:spPr bwMode="auto">
            <a:xfrm>
              <a:off x="3600" y="6900"/>
              <a:ext cx="4500" cy="0"/>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9" name="Line 44">
              <a:extLst>
                <a:ext uri="{FF2B5EF4-FFF2-40B4-BE49-F238E27FC236}">
                  <a16:creationId xmlns:a16="http://schemas.microsoft.com/office/drawing/2014/main" xmlns="" id="{95ED8E2B-0C17-4C2D-B707-CDFEB4979848}"/>
                </a:ext>
              </a:extLst>
            </p:cNvPr>
            <p:cNvSpPr>
              <a:spLocks noChangeShapeType="1"/>
            </p:cNvSpPr>
            <p:nvPr/>
          </p:nvSpPr>
          <p:spPr bwMode="auto">
            <a:xfrm flipH="1">
              <a:off x="3600" y="7056"/>
              <a:ext cx="4500" cy="0"/>
            </a:xfrm>
            <a:prstGeom prst="line">
              <a:avLst/>
            </a:prstGeom>
            <a:noFill/>
            <a:ln w="19050">
              <a:solidFill>
                <a:srgbClr val="000000"/>
              </a:solidFill>
              <a:prstDash val="sysDot"/>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grpSp>
          <p:nvGrpSpPr>
            <p:cNvPr id="40" name="Group 45">
              <a:extLst>
                <a:ext uri="{FF2B5EF4-FFF2-40B4-BE49-F238E27FC236}">
                  <a16:creationId xmlns:a16="http://schemas.microsoft.com/office/drawing/2014/main" xmlns="" id="{7FC9724A-C85F-45DB-80E7-BF2877DCDD6D}"/>
                </a:ext>
              </a:extLst>
            </p:cNvPr>
            <p:cNvGrpSpPr>
              <a:grpSpLocks/>
            </p:cNvGrpSpPr>
            <p:nvPr/>
          </p:nvGrpSpPr>
          <p:grpSpPr bwMode="auto">
            <a:xfrm>
              <a:off x="5040" y="7524"/>
              <a:ext cx="1440" cy="624"/>
              <a:chOff x="5040" y="7524"/>
              <a:chExt cx="1440" cy="624"/>
            </a:xfrm>
          </p:grpSpPr>
          <p:sp>
            <p:nvSpPr>
              <p:cNvPr id="63" name="Rectangle 46">
                <a:extLst>
                  <a:ext uri="{FF2B5EF4-FFF2-40B4-BE49-F238E27FC236}">
                    <a16:creationId xmlns:a16="http://schemas.microsoft.com/office/drawing/2014/main" xmlns="" id="{5296E46F-B2ED-4CE1-B62D-06F5864EFEF2}"/>
                  </a:ext>
                </a:extLst>
              </p:cNvPr>
              <p:cNvSpPr>
                <a:spLocks noChangeArrowheads="1"/>
              </p:cNvSpPr>
              <p:nvPr/>
            </p:nvSpPr>
            <p:spPr bwMode="auto">
              <a:xfrm>
                <a:off x="5040" y="7836"/>
                <a:ext cx="1440" cy="312"/>
              </a:xfrm>
              <a:prstGeom prst="rect">
                <a:avLst/>
              </a:prstGeom>
              <a:solidFill>
                <a:srgbClr val="FFFFFF"/>
              </a:solidFill>
              <a:ln w="9525">
                <a:solidFill>
                  <a:srgbClr val="000000"/>
                </a:solidFill>
                <a:miter lim="800000"/>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4" name="Rectangle 47">
                <a:extLst>
                  <a:ext uri="{FF2B5EF4-FFF2-40B4-BE49-F238E27FC236}">
                    <a16:creationId xmlns:a16="http://schemas.microsoft.com/office/drawing/2014/main" xmlns="" id="{FA78A766-8D9C-4E69-BAAB-07778E478DB2}"/>
                  </a:ext>
                </a:extLst>
              </p:cNvPr>
              <p:cNvSpPr>
                <a:spLocks noChangeArrowheads="1"/>
              </p:cNvSpPr>
              <p:nvPr/>
            </p:nvSpPr>
            <p:spPr bwMode="auto">
              <a:xfrm>
                <a:off x="5040" y="7524"/>
                <a:ext cx="1440" cy="312"/>
              </a:xfrm>
              <a:prstGeom prst="rect">
                <a:avLst/>
              </a:prstGeom>
              <a:noFill/>
              <a:ln w="9525">
                <a:noFill/>
                <a:miter lim="800000"/>
                <a:headEnd/>
                <a:tailEnd/>
              </a:ln>
            </p:spPr>
            <p:txBody>
              <a:bodyPr lIns="90000" t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1" i="0" u="none" strike="noStrike" kern="0" cap="none" spc="0" normalizeH="0" baseline="0" noProof="0" dirty="0">
                    <a:ln>
                      <a:noFill/>
                    </a:ln>
                    <a:solidFill>
                      <a:schemeClr val="tx1"/>
                    </a:solidFill>
                    <a:effectLst/>
                    <a:uLnTx/>
                    <a:uFillTx/>
                    <a:ea typeface="黑体" pitchFamily="2" charset="-122"/>
                  </a:rPr>
                  <a:t>原型页表项</a:t>
                </a:r>
              </a:p>
            </p:txBody>
          </p:sp>
        </p:grpSp>
        <p:sp>
          <p:nvSpPr>
            <p:cNvPr id="41" name="Line 48">
              <a:extLst>
                <a:ext uri="{FF2B5EF4-FFF2-40B4-BE49-F238E27FC236}">
                  <a16:creationId xmlns:a16="http://schemas.microsoft.com/office/drawing/2014/main" xmlns="" id="{182814A2-705A-48B4-80CD-98D23124CF9A}"/>
                </a:ext>
              </a:extLst>
            </p:cNvPr>
            <p:cNvSpPr>
              <a:spLocks noChangeShapeType="1"/>
            </p:cNvSpPr>
            <p:nvPr/>
          </p:nvSpPr>
          <p:spPr bwMode="auto">
            <a:xfrm>
              <a:off x="3600" y="7890"/>
              <a:ext cx="1440" cy="0"/>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grpSp>
          <p:nvGrpSpPr>
            <p:cNvPr id="42" name="Group 49">
              <a:extLst>
                <a:ext uri="{FF2B5EF4-FFF2-40B4-BE49-F238E27FC236}">
                  <a16:creationId xmlns:a16="http://schemas.microsoft.com/office/drawing/2014/main" xmlns="" id="{9DF2858D-34E8-4CCB-BE09-58809A2F9CC6}"/>
                </a:ext>
              </a:extLst>
            </p:cNvPr>
            <p:cNvGrpSpPr>
              <a:grpSpLocks/>
            </p:cNvGrpSpPr>
            <p:nvPr/>
          </p:nvGrpSpPr>
          <p:grpSpPr bwMode="auto">
            <a:xfrm>
              <a:off x="6480" y="7368"/>
              <a:ext cx="1620" cy="687"/>
              <a:chOff x="6480" y="7368"/>
              <a:chExt cx="1620" cy="624"/>
            </a:xfrm>
          </p:grpSpPr>
          <p:sp>
            <p:nvSpPr>
              <p:cNvPr id="57" name="Line 50">
                <a:extLst>
                  <a:ext uri="{FF2B5EF4-FFF2-40B4-BE49-F238E27FC236}">
                    <a16:creationId xmlns:a16="http://schemas.microsoft.com/office/drawing/2014/main" xmlns="" id="{F38B6A24-4545-46B0-8A2A-74C3625B20AC}"/>
                  </a:ext>
                </a:extLst>
              </p:cNvPr>
              <p:cNvSpPr>
                <a:spLocks noChangeShapeType="1"/>
              </p:cNvSpPr>
              <p:nvPr/>
            </p:nvSpPr>
            <p:spPr bwMode="auto">
              <a:xfrm>
                <a:off x="6480" y="7836"/>
                <a:ext cx="72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8" name="Line 51">
                <a:extLst>
                  <a:ext uri="{FF2B5EF4-FFF2-40B4-BE49-F238E27FC236}">
                    <a16:creationId xmlns:a16="http://schemas.microsoft.com/office/drawing/2014/main" xmlns="" id="{939E5BAD-A052-4F0B-BCCF-5E2E5B82CF81}"/>
                  </a:ext>
                </a:extLst>
              </p:cNvPr>
              <p:cNvSpPr>
                <a:spLocks noChangeShapeType="1"/>
              </p:cNvSpPr>
              <p:nvPr/>
            </p:nvSpPr>
            <p:spPr bwMode="auto">
              <a:xfrm flipV="1">
                <a:off x="7200" y="7368"/>
                <a:ext cx="0" cy="468"/>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9" name="Line 52">
                <a:extLst>
                  <a:ext uri="{FF2B5EF4-FFF2-40B4-BE49-F238E27FC236}">
                    <a16:creationId xmlns:a16="http://schemas.microsoft.com/office/drawing/2014/main" xmlns="" id="{3915EF94-E106-4C52-AF9A-27571CBF2043}"/>
                  </a:ext>
                </a:extLst>
              </p:cNvPr>
              <p:cNvSpPr>
                <a:spLocks noChangeShapeType="1"/>
              </p:cNvSpPr>
              <p:nvPr/>
            </p:nvSpPr>
            <p:spPr bwMode="auto">
              <a:xfrm>
                <a:off x="7200" y="7368"/>
                <a:ext cx="900" cy="0"/>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0" name="Line 53">
                <a:extLst>
                  <a:ext uri="{FF2B5EF4-FFF2-40B4-BE49-F238E27FC236}">
                    <a16:creationId xmlns:a16="http://schemas.microsoft.com/office/drawing/2014/main" xmlns="" id="{EB7FF4DA-30A2-4D6E-8919-AFC387D8DA29}"/>
                  </a:ext>
                </a:extLst>
              </p:cNvPr>
              <p:cNvSpPr>
                <a:spLocks noChangeShapeType="1"/>
              </p:cNvSpPr>
              <p:nvPr/>
            </p:nvSpPr>
            <p:spPr bwMode="auto">
              <a:xfrm flipH="1">
                <a:off x="7380" y="7524"/>
                <a:ext cx="720" cy="0"/>
              </a:xfrm>
              <a:prstGeom prst="line">
                <a:avLst/>
              </a:prstGeom>
              <a:noFill/>
              <a:ln w="19050">
                <a:solidFill>
                  <a:srgbClr val="000000"/>
                </a:solidFill>
                <a:prstDash val="sysDot"/>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1" name="Line 54">
                <a:extLst>
                  <a:ext uri="{FF2B5EF4-FFF2-40B4-BE49-F238E27FC236}">
                    <a16:creationId xmlns:a16="http://schemas.microsoft.com/office/drawing/2014/main" xmlns="" id="{AC95F47E-06A2-43CE-8D2C-DFA0DF738265}"/>
                  </a:ext>
                </a:extLst>
              </p:cNvPr>
              <p:cNvSpPr>
                <a:spLocks noChangeShapeType="1"/>
              </p:cNvSpPr>
              <p:nvPr/>
            </p:nvSpPr>
            <p:spPr bwMode="auto">
              <a:xfrm flipV="1">
                <a:off x="7380" y="7524"/>
                <a:ext cx="0" cy="468"/>
              </a:xfrm>
              <a:prstGeom prst="line">
                <a:avLst/>
              </a:prstGeom>
              <a:noFill/>
              <a:ln w="19050">
                <a:solidFill>
                  <a:srgbClr val="000000"/>
                </a:solidFill>
                <a:prstDash val="sysDot"/>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2" name="Line 55">
                <a:extLst>
                  <a:ext uri="{FF2B5EF4-FFF2-40B4-BE49-F238E27FC236}">
                    <a16:creationId xmlns:a16="http://schemas.microsoft.com/office/drawing/2014/main" xmlns="" id="{49259556-A5ED-4F66-8135-D29D6DF0C691}"/>
                  </a:ext>
                </a:extLst>
              </p:cNvPr>
              <p:cNvSpPr>
                <a:spLocks noChangeShapeType="1"/>
              </p:cNvSpPr>
              <p:nvPr/>
            </p:nvSpPr>
            <p:spPr bwMode="auto">
              <a:xfrm flipH="1">
                <a:off x="6480" y="7992"/>
                <a:ext cx="900" cy="0"/>
              </a:xfrm>
              <a:prstGeom prst="line">
                <a:avLst/>
              </a:prstGeom>
              <a:noFill/>
              <a:ln w="19050">
                <a:solidFill>
                  <a:srgbClr val="000000"/>
                </a:solidFill>
                <a:prstDash val="sysDot"/>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grpSp>
        <p:grpSp>
          <p:nvGrpSpPr>
            <p:cNvPr id="43" name="Group 56">
              <a:extLst>
                <a:ext uri="{FF2B5EF4-FFF2-40B4-BE49-F238E27FC236}">
                  <a16:creationId xmlns:a16="http://schemas.microsoft.com/office/drawing/2014/main" xmlns="" id="{C51BB557-D5B6-4CF3-B35A-2E76B739725C}"/>
                </a:ext>
              </a:extLst>
            </p:cNvPr>
            <p:cNvGrpSpPr>
              <a:grpSpLocks/>
            </p:cNvGrpSpPr>
            <p:nvPr/>
          </p:nvGrpSpPr>
          <p:grpSpPr bwMode="auto">
            <a:xfrm>
              <a:off x="3600" y="8085"/>
              <a:ext cx="1440" cy="1779"/>
              <a:chOff x="3600" y="8148"/>
              <a:chExt cx="1440" cy="1716"/>
            </a:xfrm>
          </p:grpSpPr>
          <p:sp>
            <p:nvSpPr>
              <p:cNvPr id="54" name="Line 57">
                <a:extLst>
                  <a:ext uri="{FF2B5EF4-FFF2-40B4-BE49-F238E27FC236}">
                    <a16:creationId xmlns:a16="http://schemas.microsoft.com/office/drawing/2014/main" xmlns="" id="{A8ADF64C-7927-4A8B-8AE0-755217A5D554}"/>
                  </a:ext>
                </a:extLst>
              </p:cNvPr>
              <p:cNvSpPr>
                <a:spLocks noChangeShapeType="1"/>
              </p:cNvSpPr>
              <p:nvPr/>
            </p:nvSpPr>
            <p:spPr bwMode="auto">
              <a:xfrm>
                <a:off x="3600" y="9864"/>
                <a:ext cx="72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5" name="Line 58">
                <a:extLst>
                  <a:ext uri="{FF2B5EF4-FFF2-40B4-BE49-F238E27FC236}">
                    <a16:creationId xmlns:a16="http://schemas.microsoft.com/office/drawing/2014/main" xmlns="" id="{17AF7807-A291-44D0-A9C7-D9DB54B828FA}"/>
                  </a:ext>
                </a:extLst>
              </p:cNvPr>
              <p:cNvSpPr>
                <a:spLocks noChangeShapeType="1"/>
              </p:cNvSpPr>
              <p:nvPr/>
            </p:nvSpPr>
            <p:spPr bwMode="auto">
              <a:xfrm flipV="1">
                <a:off x="4320" y="8148"/>
                <a:ext cx="0" cy="1716"/>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6" name="Line 59">
                <a:extLst>
                  <a:ext uri="{FF2B5EF4-FFF2-40B4-BE49-F238E27FC236}">
                    <a16:creationId xmlns:a16="http://schemas.microsoft.com/office/drawing/2014/main" xmlns="" id="{4D48A6FE-C672-4FCE-A5B9-87714A5374FE}"/>
                  </a:ext>
                </a:extLst>
              </p:cNvPr>
              <p:cNvSpPr>
                <a:spLocks noChangeShapeType="1"/>
              </p:cNvSpPr>
              <p:nvPr/>
            </p:nvSpPr>
            <p:spPr bwMode="auto">
              <a:xfrm>
                <a:off x="4320" y="8148"/>
                <a:ext cx="720" cy="0"/>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grpSp>
        <p:sp>
          <p:nvSpPr>
            <p:cNvPr id="44" name="Line 60">
              <a:extLst>
                <a:ext uri="{FF2B5EF4-FFF2-40B4-BE49-F238E27FC236}">
                  <a16:creationId xmlns:a16="http://schemas.microsoft.com/office/drawing/2014/main" xmlns="" id="{D0A61708-F3DA-4A3D-B3B9-49BC5702A9A8}"/>
                </a:ext>
              </a:extLst>
            </p:cNvPr>
            <p:cNvSpPr>
              <a:spLocks noChangeShapeType="1"/>
            </p:cNvSpPr>
            <p:nvPr/>
          </p:nvSpPr>
          <p:spPr bwMode="auto">
            <a:xfrm>
              <a:off x="3600" y="10332"/>
              <a:ext cx="324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5" name="Line 61">
              <a:extLst>
                <a:ext uri="{FF2B5EF4-FFF2-40B4-BE49-F238E27FC236}">
                  <a16:creationId xmlns:a16="http://schemas.microsoft.com/office/drawing/2014/main" xmlns="" id="{114B1138-36AF-4556-85B7-719142CED5F6}"/>
                </a:ext>
              </a:extLst>
            </p:cNvPr>
            <p:cNvSpPr>
              <a:spLocks noChangeShapeType="1"/>
            </p:cNvSpPr>
            <p:nvPr/>
          </p:nvSpPr>
          <p:spPr bwMode="auto">
            <a:xfrm flipV="1">
              <a:off x="6840" y="8772"/>
              <a:ext cx="0" cy="156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6" name="Line 62">
              <a:extLst>
                <a:ext uri="{FF2B5EF4-FFF2-40B4-BE49-F238E27FC236}">
                  <a16:creationId xmlns:a16="http://schemas.microsoft.com/office/drawing/2014/main" xmlns="" id="{A05FA31F-79A1-4007-8A4F-84D94E5F7A32}"/>
                </a:ext>
              </a:extLst>
            </p:cNvPr>
            <p:cNvSpPr>
              <a:spLocks noChangeShapeType="1"/>
            </p:cNvSpPr>
            <p:nvPr/>
          </p:nvSpPr>
          <p:spPr bwMode="auto">
            <a:xfrm>
              <a:off x="6840" y="8772"/>
              <a:ext cx="1260" cy="0"/>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7" name="Line 63">
              <a:extLst>
                <a:ext uri="{FF2B5EF4-FFF2-40B4-BE49-F238E27FC236}">
                  <a16:creationId xmlns:a16="http://schemas.microsoft.com/office/drawing/2014/main" xmlns="" id="{76FE9252-4728-4C64-AA35-130E41356CC7}"/>
                </a:ext>
              </a:extLst>
            </p:cNvPr>
            <p:cNvSpPr>
              <a:spLocks noChangeShapeType="1"/>
            </p:cNvSpPr>
            <p:nvPr/>
          </p:nvSpPr>
          <p:spPr bwMode="auto">
            <a:xfrm flipH="1">
              <a:off x="7020" y="8928"/>
              <a:ext cx="1080" cy="0"/>
            </a:xfrm>
            <a:prstGeom prst="line">
              <a:avLst/>
            </a:prstGeom>
            <a:noFill/>
            <a:ln w="19050">
              <a:solidFill>
                <a:srgbClr val="000000"/>
              </a:solidFill>
              <a:prstDash val="sysDot"/>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8" name="Line 64">
              <a:extLst>
                <a:ext uri="{FF2B5EF4-FFF2-40B4-BE49-F238E27FC236}">
                  <a16:creationId xmlns:a16="http://schemas.microsoft.com/office/drawing/2014/main" xmlns="" id="{C84A24BD-F279-4B42-B238-B7F4EFA90480}"/>
                </a:ext>
              </a:extLst>
            </p:cNvPr>
            <p:cNvSpPr>
              <a:spLocks noChangeShapeType="1"/>
            </p:cNvSpPr>
            <p:nvPr/>
          </p:nvSpPr>
          <p:spPr bwMode="auto">
            <a:xfrm>
              <a:off x="7020" y="8928"/>
              <a:ext cx="0" cy="1560"/>
            </a:xfrm>
            <a:prstGeom prst="line">
              <a:avLst/>
            </a:prstGeom>
            <a:noFill/>
            <a:ln w="19050">
              <a:solidFill>
                <a:srgbClr val="000000"/>
              </a:solidFill>
              <a:prstDash val="sysDot"/>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9" name="Line 65">
              <a:extLst>
                <a:ext uri="{FF2B5EF4-FFF2-40B4-BE49-F238E27FC236}">
                  <a16:creationId xmlns:a16="http://schemas.microsoft.com/office/drawing/2014/main" xmlns="" id="{8B7C90E7-A6EB-4519-9955-1BC261915B30}"/>
                </a:ext>
              </a:extLst>
            </p:cNvPr>
            <p:cNvSpPr>
              <a:spLocks noChangeShapeType="1"/>
            </p:cNvSpPr>
            <p:nvPr/>
          </p:nvSpPr>
          <p:spPr bwMode="auto">
            <a:xfrm flipH="1">
              <a:off x="3600" y="10488"/>
              <a:ext cx="3420" cy="0"/>
            </a:xfrm>
            <a:prstGeom prst="line">
              <a:avLst/>
            </a:prstGeom>
            <a:noFill/>
            <a:ln w="19050">
              <a:solidFill>
                <a:srgbClr val="000000"/>
              </a:solidFill>
              <a:prstDash val="sysDot"/>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0" name="Rectangle 66">
              <a:extLst>
                <a:ext uri="{FF2B5EF4-FFF2-40B4-BE49-F238E27FC236}">
                  <a16:creationId xmlns:a16="http://schemas.microsoft.com/office/drawing/2014/main" xmlns="" id="{6DA7ACC7-1B00-4581-B69E-CC6BE7E7D9BD}"/>
                </a:ext>
              </a:extLst>
            </p:cNvPr>
            <p:cNvSpPr>
              <a:spLocks noChangeArrowheads="1"/>
            </p:cNvSpPr>
            <p:nvPr/>
          </p:nvSpPr>
          <p:spPr bwMode="auto">
            <a:xfrm>
              <a:off x="2160" y="12048"/>
              <a:ext cx="1440" cy="312"/>
            </a:xfrm>
            <a:prstGeom prst="rect">
              <a:avLst/>
            </a:prstGeom>
            <a:noFill/>
            <a:ln w="9525">
              <a:noFill/>
              <a:miter lim="800000"/>
              <a:headEnd/>
              <a:tailEnd/>
            </a:ln>
          </p:spPr>
          <p:txBody>
            <a:bodyPr lIns="72000" t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1" i="0" u="none" strike="noStrike" kern="0" cap="none" spc="0" normalizeH="0" baseline="0" noProof="0" dirty="0">
                  <a:ln>
                    <a:noFill/>
                  </a:ln>
                  <a:solidFill>
                    <a:schemeClr val="tx1"/>
                  </a:solidFill>
                  <a:effectLst/>
                  <a:uLnTx/>
                  <a:uFillTx/>
                  <a:ea typeface="黑体" pitchFamily="2" charset="-122"/>
                </a:rPr>
                <a:t>前向指针</a:t>
              </a:r>
            </a:p>
          </p:txBody>
        </p:sp>
        <p:sp>
          <p:nvSpPr>
            <p:cNvPr id="51" name="Line 67">
              <a:extLst>
                <a:ext uri="{FF2B5EF4-FFF2-40B4-BE49-F238E27FC236}">
                  <a16:creationId xmlns:a16="http://schemas.microsoft.com/office/drawing/2014/main" xmlns="" id="{BEFEFD4F-C8D6-4755-8831-3D0EEC20F1AA}"/>
                </a:ext>
              </a:extLst>
            </p:cNvPr>
            <p:cNvSpPr>
              <a:spLocks noChangeShapeType="1"/>
            </p:cNvSpPr>
            <p:nvPr/>
          </p:nvSpPr>
          <p:spPr bwMode="auto">
            <a:xfrm>
              <a:off x="3240" y="12204"/>
              <a:ext cx="1080" cy="0"/>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2" name="Rectangle 68">
              <a:extLst>
                <a:ext uri="{FF2B5EF4-FFF2-40B4-BE49-F238E27FC236}">
                  <a16:creationId xmlns:a16="http://schemas.microsoft.com/office/drawing/2014/main" xmlns="" id="{77FAE402-651D-4C2D-86C8-FA9C55F6D369}"/>
                </a:ext>
              </a:extLst>
            </p:cNvPr>
            <p:cNvSpPr>
              <a:spLocks noChangeArrowheads="1"/>
            </p:cNvSpPr>
            <p:nvPr/>
          </p:nvSpPr>
          <p:spPr bwMode="auto">
            <a:xfrm>
              <a:off x="2160" y="12360"/>
              <a:ext cx="1440" cy="312"/>
            </a:xfrm>
            <a:prstGeom prst="rect">
              <a:avLst/>
            </a:prstGeom>
            <a:noFill/>
            <a:ln w="9525">
              <a:noFill/>
              <a:miter lim="800000"/>
              <a:headEnd/>
              <a:tailEnd/>
            </a:ln>
          </p:spPr>
          <p:txBody>
            <a:bodyPr lIns="72000" t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800" b="1" i="0" u="none" strike="noStrike" kern="0" cap="none" spc="0" normalizeH="0" baseline="0" noProof="0" dirty="0">
                  <a:ln>
                    <a:noFill/>
                  </a:ln>
                  <a:solidFill>
                    <a:schemeClr val="tx1"/>
                  </a:solidFill>
                  <a:effectLst/>
                  <a:uLnTx/>
                  <a:uFillTx/>
                  <a:ea typeface="黑体" pitchFamily="2" charset="-122"/>
                </a:rPr>
                <a:t>后向指针</a:t>
              </a:r>
            </a:p>
          </p:txBody>
        </p:sp>
        <p:sp>
          <p:nvSpPr>
            <p:cNvPr id="53" name="Line 69">
              <a:extLst>
                <a:ext uri="{FF2B5EF4-FFF2-40B4-BE49-F238E27FC236}">
                  <a16:creationId xmlns:a16="http://schemas.microsoft.com/office/drawing/2014/main" xmlns="" id="{8F6401F1-9EF6-41B9-BEC4-EAC4431DF37C}"/>
                </a:ext>
              </a:extLst>
            </p:cNvPr>
            <p:cNvSpPr>
              <a:spLocks noChangeShapeType="1"/>
            </p:cNvSpPr>
            <p:nvPr/>
          </p:nvSpPr>
          <p:spPr bwMode="auto">
            <a:xfrm flipH="1">
              <a:off x="3240" y="12516"/>
              <a:ext cx="1080" cy="0"/>
            </a:xfrm>
            <a:prstGeom prst="line">
              <a:avLst/>
            </a:prstGeom>
            <a:noFill/>
            <a:ln w="19050">
              <a:solidFill>
                <a:srgbClr val="000000"/>
              </a:solidFill>
              <a:prstDash val="sysDot"/>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grpSp>
    </p:spTree>
    <p:extLst>
      <p:ext uri="{BB962C8B-B14F-4D97-AF65-F5344CB8AC3E}">
        <p14:creationId xmlns:p14="http://schemas.microsoft.com/office/powerpoint/2010/main" val="389707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8F0E07D5-120F-4117-9B31-E1E9C10ECC93}"/>
              </a:ext>
            </a:extLst>
          </p:cNvPr>
          <p:cNvSpPr txBox="1">
            <a:spLocks noChangeArrowheads="1"/>
          </p:cNvSpPr>
          <p:nvPr/>
        </p:nvSpPr>
        <p:spPr bwMode="auto">
          <a:xfrm>
            <a:off x="425040" y="470173"/>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Windows</a:t>
            </a:r>
            <a:r>
              <a:rPr kumimoji="0" lang="zh-CN" altLang="en-US" sz="3200" kern="0">
                <a:latin typeface="黑体" pitchFamily="2" charset="-122"/>
                <a:ea typeface="黑体" pitchFamily="2" charset="-122"/>
              </a:rPr>
              <a:t>中的物理内存管理</a:t>
            </a:r>
          </a:p>
        </p:txBody>
      </p:sp>
      <p:grpSp>
        <p:nvGrpSpPr>
          <p:cNvPr id="4" name="Group 4">
            <a:extLst>
              <a:ext uri="{FF2B5EF4-FFF2-40B4-BE49-F238E27FC236}">
                <a16:creationId xmlns:a16="http://schemas.microsoft.com/office/drawing/2014/main" xmlns="" id="{4DC57D0F-BE42-43D5-9B3C-998E065ABB3E}"/>
              </a:ext>
            </a:extLst>
          </p:cNvPr>
          <p:cNvGrpSpPr>
            <a:grpSpLocks/>
          </p:cNvGrpSpPr>
          <p:nvPr/>
        </p:nvGrpSpPr>
        <p:grpSpPr bwMode="auto">
          <a:xfrm>
            <a:off x="2304640" y="2060848"/>
            <a:ext cx="6553200" cy="4610100"/>
            <a:chOff x="2160" y="1440"/>
            <a:chExt cx="5043" cy="7020"/>
          </a:xfrm>
        </p:grpSpPr>
        <p:sp>
          <p:nvSpPr>
            <p:cNvPr id="5" name="Rectangle 5">
              <a:extLst>
                <a:ext uri="{FF2B5EF4-FFF2-40B4-BE49-F238E27FC236}">
                  <a16:creationId xmlns:a16="http://schemas.microsoft.com/office/drawing/2014/main" xmlns="" id="{4630CEC2-6296-4D8E-A9DB-F0D5EDC51155}"/>
                </a:ext>
              </a:extLst>
            </p:cNvPr>
            <p:cNvSpPr>
              <a:spLocks noChangeArrowheads="1"/>
            </p:cNvSpPr>
            <p:nvPr/>
          </p:nvSpPr>
          <p:spPr bwMode="auto">
            <a:xfrm>
              <a:off x="2160" y="1752"/>
              <a:ext cx="1440" cy="468"/>
            </a:xfrm>
            <a:prstGeom prst="rect">
              <a:avLst/>
            </a:prstGeom>
            <a:solidFill>
              <a:srgbClr val="FFFFFF"/>
            </a:solidFill>
            <a:ln w="9525">
              <a:solidFill>
                <a:srgbClr val="000000"/>
              </a:solid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996633"/>
                  </a:solidFill>
                  <a:effectLst/>
                  <a:uLnTx/>
                  <a:uFillTx/>
                  <a:ea typeface="黑体" pitchFamily="2" charset="-122"/>
                </a:rPr>
                <a:t>零初始化</a:t>
              </a:r>
            </a:p>
          </p:txBody>
        </p:sp>
        <p:sp>
          <p:nvSpPr>
            <p:cNvPr id="6" name="Rectangle 6">
              <a:extLst>
                <a:ext uri="{FF2B5EF4-FFF2-40B4-BE49-F238E27FC236}">
                  <a16:creationId xmlns:a16="http://schemas.microsoft.com/office/drawing/2014/main" xmlns="" id="{382257B4-2EA7-40F1-B855-A26CBD16C5E8}"/>
                </a:ext>
              </a:extLst>
            </p:cNvPr>
            <p:cNvSpPr>
              <a:spLocks noChangeArrowheads="1"/>
            </p:cNvSpPr>
            <p:nvPr/>
          </p:nvSpPr>
          <p:spPr bwMode="auto">
            <a:xfrm>
              <a:off x="4863" y="1752"/>
              <a:ext cx="1440" cy="6708"/>
            </a:xfrm>
            <a:prstGeom prst="rect">
              <a:avLst/>
            </a:prstGeom>
            <a:solidFill>
              <a:srgbClr val="FFFFFF"/>
            </a:solidFill>
            <a:ln w="9525">
              <a:solidFill>
                <a:srgbClr val="000000"/>
              </a:solidFill>
              <a:miter lim="800000"/>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7" name="Rectangle 7">
              <a:extLst>
                <a:ext uri="{FF2B5EF4-FFF2-40B4-BE49-F238E27FC236}">
                  <a16:creationId xmlns:a16="http://schemas.microsoft.com/office/drawing/2014/main" xmlns="" id="{AB5D564B-2E88-4677-80DC-829327CA5E7D}"/>
                </a:ext>
              </a:extLst>
            </p:cNvPr>
            <p:cNvSpPr>
              <a:spLocks noChangeArrowheads="1"/>
            </p:cNvSpPr>
            <p:nvPr/>
          </p:nvSpPr>
          <p:spPr bwMode="auto">
            <a:xfrm>
              <a:off x="4863" y="2220"/>
              <a:ext cx="1440" cy="468"/>
            </a:xfrm>
            <a:prstGeom prst="rect">
              <a:avLst/>
            </a:prstGeom>
            <a:solidFill>
              <a:srgbClr val="FFFFFF"/>
            </a:solidFill>
            <a:ln w="9525">
              <a:solidFill>
                <a:srgbClr val="000000"/>
              </a:solid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996633"/>
                  </a:solidFill>
                  <a:effectLst/>
                  <a:uLnTx/>
                  <a:uFillTx/>
                  <a:ea typeface="黑体" pitchFamily="2" charset="-122"/>
                </a:rPr>
                <a:t>当前</a:t>
              </a:r>
            </a:p>
          </p:txBody>
        </p:sp>
        <p:sp>
          <p:nvSpPr>
            <p:cNvPr id="8" name="Rectangle 8">
              <a:extLst>
                <a:ext uri="{FF2B5EF4-FFF2-40B4-BE49-F238E27FC236}">
                  <a16:creationId xmlns:a16="http://schemas.microsoft.com/office/drawing/2014/main" xmlns="" id="{8EA32108-C1CD-41B6-B60D-5FFFDA22BB84}"/>
                </a:ext>
              </a:extLst>
            </p:cNvPr>
            <p:cNvSpPr>
              <a:spLocks noChangeArrowheads="1"/>
            </p:cNvSpPr>
            <p:nvPr/>
          </p:nvSpPr>
          <p:spPr bwMode="auto">
            <a:xfrm>
              <a:off x="4863" y="3156"/>
              <a:ext cx="1440" cy="468"/>
            </a:xfrm>
            <a:prstGeom prst="rect">
              <a:avLst/>
            </a:prstGeom>
            <a:solidFill>
              <a:srgbClr val="FFFFFF"/>
            </a:solidFill>
            <a:ln w="9525">
              <a:solidFill>
                <a:srgbClr val="000000"/>
              </a:solidFill>
              <a:miter lim="800000"/>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9" name="Rectangle 9">
              <a:extLst>
                <a:ext uri="{FF2B5EF4-FFF2-40B4-BE49-F238E27FC236}">
                  <a16:creationId xmlns:a16="http://schemas.microsoft.com/office/drawing/2014/main" xmlns="" id="{77A6EECF-29EA-479C-8043-F276DACF5C8A}"/>
                </a:ext>
              </a:extLst>
            </p:cNvPr>
            <p:cNvSpPr>
              <a:spLocks noChangeArrowheads="1"/>
            </p:cNvSpPr>
            <p:nvPr/>
          </p:nvSpPr>
          <p:spPr bwMode="auto">
            <a:xfrm>
              <a:off x="4863" y="1440"/>
              <a:ext cx="1440" cy="312"/>
            </a:xfrm>
            <a:prstGeom prst="rect">
              <a:avLst/>
            </a:prstGeom>
            <a:noFill/>
            <a:ln w="9525">
              <a:noFill/>
              <a:miter lim="800000"/>
              <a:headEnd/>
              <a:tailEnd/>
            </a:ln>
          </p:spPr>
          <p:txBody>
            <a:bodyPr lIns="90000" t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页框号数据库</a:t>
              </a:r>
            </a:p>
          </p:txBody>
        </p:sp>
        <p:sp>
          <p:nvSpPr>
            <p:cNvPr id="10" name="Rectangle 10">
              <a:extLst>
                <a:ext uri="{FF2B5EF4-FFF2-40B4-BE49-F238E27FC236}">
                  <a16:creationId xmlns:a16="http://schemas.microsoft.com/office/drawing/2014/main" xmlns="" id="{131C0522-56D0-4B6F-9214-E7BCD29BDC4D}"/>
                </a:ext>
              </a:extLst>
            </p:cNvPr>
            <p:cNvSpPr>
              <a:spLocks noChangeArrowheads="1"/>
            </p:cNvSpPr>
            <p:nvPr/>
          </p:nvSpPr>
          <p:spPr bwMode="auto">
            <a:xfrm>
              <a:off x="4863" y="4095"/>
              <a:ext cx="1440" cy="468"/>
            </a:xfrm>
            <a:prstGeom prst="rect">
              <a:avLst/>
            </a:prstGeom>
            <a:solidFill>
              <a:srgbClr val="FFFFFF"/>
            </a:solidFill>
            <a:ln w="9525">
              <a:solidFill>
                <a:srgbClr val="000000"/>
              </a:solidFill>
              <a:miter lim="800000"/>
              <a:headEnd/>
              <a:tailEnd/>
            </a:ln>
          </p:spPr>
          <p:txBody>
            <a:bodyPr lIns="72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rgbClr val="996633"/>
                  </a:solidFill>
                  <a:effectLst/>
                  <a:uLnTx/>
                  <a:uFillTx/>
                  <a:latin typeface="宋体" pitchFamily="2" charset="-122"/>
                </a:rPr>
                <a:t>■</a:t>
              </a:r>
              <a:endParaRPr kumimoji="0" lang="en-US" altLang="zh-CN" sz="1200" b="0" i="0" u="none" strike="noStrike" kern="0" cap="none" spc="0" normalizeH="0" baseline="0" noProof="0">
                <a:ln>
                  <a:noFill/>
                </a:ln>
                <a:solidFill>
                  <a:srgbClr val="996633"/>
                </a:solidFill>
                <a:effectLst/>
                <a:uLnTx/>
                <a:uFillTx/>
              </a:endParaRPr>
            </a:p>
          </p:txBody>
        </p:sp>
        <p:sp>
          <p:nvSpPr>
            <p:cNvPr id="12" name="Rectangle 11">
              <a:extLst>
                <a:ext uri="{FF2B5EF4-FFF2-40B4-BE49-F238E27FC236}">
                  <a16:creationId xmlns:a16="http://schemas.microsoft.com/office/drawing/2014/main" xmlns="" id="{969ABA30-CA4C-467C-AF26-9F3820BEEFA1}"/>
                </a:ext>
              </a:extLst>
            </p:cNvPr>
            <p:cNvSpPr>
              <a:spLocks noChangeArrowheads="1"/>
            </p:cNvSpPr>
            <p:nvPr/>
          </p:nvSpPr>
          <p:spPr bwMode="auto">
            <a:xfrm>
              <a:off x="4863" y="5028"/>
              <a:ext cx="1440" cy="468"/>
            </a:xfrm>
            <a:prstGeom prst="rect">
              <a:avLst/>
            </a:prstGeom>
            <a:solidFill>
              <a:srgbClr val="FFFFFF"/>
            </a:solidFill>
            <a:ln w="9525">
              <a:solidFill>
                <a:srgbClr val="000000"/>
              </a:solid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996633"/>
                  </a:solidFill>
                  <a:effectLst/>
                  <a:uLnTx/>
                  <a:uFillTx/>
                  <a:ea typeface="黑体" pitchFamily="2" charset="-122"/>
                </a:rPr>
                <a:t>当前</a:t>
              </a:r>
            </a:p>
          </p:txBody>
        </p:sp>
        <p:sp>
          <p:nvSpPr>
            <p:cNvPr id="13" name="Rectangle 12">
              <a:extLst>
                <a:ext uri="{FF2B5EF4-FFF2-40B4-BE49-F238E27FC236}">
                  <a16:creationId xmlns:a16="http://schemas.microsoft.com/office/drawing/2014/main" xmlns="" id="{8C22A455-6EA1-43C2-8002-418DBC403BE6}"/>
                </a:ext>
              </a:extLst>
            </p:cNvPr>
            <p:cNvSpPr>
              <a:spLocks noChangeArrowheads="1"/>
            </p:cNvSpPr>
            <p:nvPr/>
          </p:nvSpPr>
          <p:spPr bwMode="auto">
            <a:xfrm>
              <a:off x="4863" y="5496"/>
              <a:ext cx="1440" cy="468"/>
            </a:xfrm>
            <a:prstGeom prst="rect">
              <a:avLst/>
            </a:prstGeom>
            <a:solidFill>
              <a:srgbClr val="FFFFFF"/>
            </a:solidFill>
            <a:ln w="9525">
              <a:solidFill>
                <a:srgbClr val="000000"/>
              </a:solid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996633"/>
                  </a:solidFill>
                  <a:effectLst/>
                  <a:uLnTx/>
                  <a:uFillTx/>
                  <a:ea typeface="黑体" pitchFamily="2" charset="-122"/>
                </a:rPr>
                <a:t>当前</a:t>
              </a:r>
            </a:p>
          </p:txBody>
        </p:sp>
        <p:sp>
          <p:nvSpPr>
            <p:cNvPr id="14" name="Rectangle 13">
              <a:extLst>
                <a:ext uri="{FF2B5EF4-FFF2-40B4-BE49-F238E27FC236}">
                  <a16:creationId xmlns:a16="http://schemas.microsoft.com/office/drawing/2014/main" xmlns="" id="{513E7B25-57F4-410D-9A82-3862138C0D5C}"/>
                </a:ext>
              </a:extLst>
            </p:cNvPr>
            <p:cNvSpPr>
              <a:spLocks noChangeArrowheads="1"/>
            </p:cNvSpPr>
            <p:nvPr/>
          </p:nvSpPr>
          <p:spPr bwMode="auto">
            <a:xfrm>
              <a:off x="4863" y="5964"/>
              <a:ext cx="1440" cy="468"/>
            </a:xfrm>
            <a:prstGeom prst="rect">
              <a:avLst/>
            </a:prstGeom>
            <a:solidFill>
              <a:srgbClr val="FFFFFF"/>
            </a:solidFill>
            <a:ln w="9525">
              <a:solidFill>
                <a:srgbClr val="000000"/>
              </a:solidFill>
              <a:miter lim="800000"/>
              <a:headEnd/>
              <a:tailEnd/>
            </a:ln>
          </p:spPr>
          <p:txBody>
            <a:bodyPr lIns="72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rgbClr val="996633"/>
                  </a:solidFill>
                  <a:effectLst/>
                  <a:uLnTx/>
                  <a:uFillTx/>
                  <a:latin typeface="宋体" pitchFamily="2" charset="-122"/>
                </a:rPr>
                <a:t>■</a:t>
              </a:r>
              <a:endParaRPr kumimoji="0" lang="en-US" altLang="zh-CN" sz="1200" b="0" i="0" u="none" strike="noStrike" kern="0" cap="none" spc="0" normalizeH="0" baseline="0" noProof="0">
                <a:ln>
                  <a:noFill/>
                </a:ln>
                <a:solidFill>
                  <a:srgbClr val="996633"/>
                </a:solidFill>
                <a:effectLst/>
                <a:uLnTx/>
                <a:uFillTx/>
              </a:endParaRPr>
            </a:p>
          </p:txBody>
        </p:sp>
        <p:sp>
          <p:nvSpPr>
            <p:cNvPr id="15" name="Rectangle 14">
              <a:extLst>
                <a:ext uri="{FF2B5EF4-FFF2-40B4-BE49-F238E27FC236}">
                  <a16:creationId xmlns:a16="http://schemas.microsoft.com/office/drawing/2014/main" xmlns="" id="{D98EFAF6-B6D6-47F7-B45A-ECE3ECCA9B48}"/>
                </a:ext>
              </a:extLst>
            </p:cNvPr>
            <p:cNvSpPr>
              <a:spLocks noChangeArrowheads="1"/>
            </p:cNvSpPr>
            <p:nvPr/>
          </p:nvSpPr>
          <p:spPr bwMode="auto">
            <a:xfrm>
              <a:off x="4863" y="6432"/>
              <a:ext cx="1440" cy="468"/>
            </a:xfrm>
            <a:prstGeom prst="rect">
              <a:avLst/>
            </a:prstGeom>
            <a:solidFill>
              <a:srgbClr val="FFFFFF"/>
            </a:solidFill>
            <a:ln w="9525">
              <a:solidFill>
                <a:srgbClr val="000000"/>
              </a:solidFill>
              <a:miter lim="800000"/>
              <a:headEnd/>
              <a:tailEnd/>
            </a:ln>
          </p:spPr>
          <p:txBody>
            <a:bodyPr lIns="72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rgbClr val="996633"/>
                  </a:solidFill>
                  <a:effectLst/>
                  <a:uLnTx/>
                  <a:uFillTx/>
                  <a:latin typeface="宋体" pitchFamily="2" charset="-122"/>
                </a:rPr>
                <a:t>■</a:t>
              </a:r>
              <a:endParaRPr kumimoji="0" lang="en-US" altLang="zh-CN" sz="1200" b="0" i="0" u="none" strike="noStrike" kern="0" cap="none" spc="0" normalizeH="0" baseline="0" noProof="0">
                <a:ln>
                  <a:noFill/>
                </a:ln>
                <a:solidFill>
                  <a:srgbClr val="996633"/>
                </a:solidFill>
                <a:effectLst/>
                <a:uLnTx/>
                <a:uFillTx/>
              </a:endParaRPr>
            </a:p>
          </p:txBody>
        </p:sp>
        <p:sp>
          <p:nvSpPr>
            <p:cNvPr id="16" name="Rectangle 15">
              <a:extLst>
                <a:ext uri="{FF2B5EF4-FFF2-40B4-BE49-F238E27FC236}">
                  <a16:creationId xmlns:a16="http://schemas.microsoft.com/office/drawing/2014/main" xmlns="" id="{B28BB808-CE8D-41A9-96C0-518040687CD3}"/>
                </a:ext>
              </a:extLst>
            </p:cNvPr>
            <p:cNvSpPr>
              <a:spLocks noChangeArrowheads="1"/>
            </p:cNvSpPr>
            <p:nvPr/>
          </p:nvSpPr>
          <p:spPr bwMode="auto">
            <a:xfrm>
              <a:off x="4863" y="7368"/>
              <a:ext cx="1440" cy="468"/>
            </a:xfrm>
            <a:prstGeom prst="rect">
              <a:avLst/>
            </a:prstGeom>
            <a:solidFill>
              <a:srgbClr val="FFFFFF"/>
            </a:solidFill>
            <a:ln w="9525">
              <a:solidFill>
                <a:srgbClr val="000000"/>
              </a:solidFill>
              <a:miter lim="800000"/>
              <a:headEnd/>
              <a:tailEnd/>
            </a:ln>
          </p:spPr>
          <p:txBody>
            <a:bodyPr lIns="72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rgbClr val="996633"/>
                  </a:solidFill>
                  <a:effectLst/>
                  <a:uLnTx/>
                  <a:uFillTx/>
                  <a:latin typeface="宋体" pitchFamily="2" charset="-122"/>
                </a:rPr>
                <a:t>■</a:t>
              </a:r>
              <a:endParaRPr kumimoji="0" lang="en-US" altLang="zh-CN" sz="1200" b="0" i="0" u="none" strike="noStrike" kern="0" cap="none" spc="0" normalizeH="0" baseline="0" noProof="0">
                <a:ln>
                  <a:noFill/>
                </a:ln>
                <a:solidFill>
                  <a:srgbClr val="996633"/>
                </a:solidFill>
                <a:effectLst/>
                <a:uLnTx/>
                <a:uFillTx/>
              </a:endParaRPr>
            </a:p>
          </p:txBody>
        </p:sp>
        <p:sp>
          <p:nvSpPr>
            <p:cNvPr id="17" name="Rectangle 16">
              <a:extLst>
                <a:ext uri="{FF2B5EF4-FFF2-40B4-BE49-F238E27FC236}">
                  <a16:creationId xmlns:a16="http://schemas.microsoft.com/office/drawing/2014/main" xmlns="" id="{3743B384-F2A5-41B4-B65D-398E035A78D0}"/>
                </a:ext>
              </a:extLst>
            </p:cNvPr>
            <p:cNvSpPr>
              <a:spLocks noChangeArrowheads="1"/>
            </p:cNvSpPr>
            <p:nvPr/>
          </p:nvSpPr>
          <p:spPr bwMode="auto">
            <a:xfrm>
              <a:off x="4863" y="7836"/>
              <a:ext cx="1440" cy="624"/>
            </a:xfrm>
            <a:prstGeom prst="rect">
              <a:avLst/>
            </a:prstGeom>
            <a:solidFill>
              <a:srgbClr val="FFFFFF"/>
            </a:solidFill>
            <a:ln w="9525">
              <a:solidFill>
                <a:srgbClr val="000000"/>
              </a:solidFill>
              <a:miter lim="800000"/>
              <a:headEnd/>
              <a:tailEnd/>
            </a:ln>
          </p:spPr>
          <p:txBody>
            <a:bodyPr vert="eaVert" lIns="72000" tIns="82800" rIns="126000"/>
            <a:lstStyle/>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0" i="0" u="none" strike="noStrike" kern="0" cap="none" spc="0" normalizeH="0" baseline="0" noProof="0">
                <a:ln>
                  <a:noFill/>
                </a:ln>
                <a:solidFill>
                  <a:srgbClr val="996633"/>
                </a:solidFill>
                <a:effectLst/>
                <a:uLnTx/>
                <a:uFillTx/>
              </a:endParaRP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rgbClr val="996633"/>
                  </a:solidFill>
                  <a:effectLst/>
                  <a:uLnTx/>
                  <a:uFillTx/>
                  <a:latin typeface="宋体" pitchFamily="2" charset="-122"/>
                </a:rPr>
                <a:t>...</a:t>
              </a: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0" i="0" u="none" strike="noStrike" kern="0" cap="none" spc="0" normalizeH="0" baseline="0" noProof="0">
                <a:ln>
                  <a:noFill/>
                </a:ln>
                <a:solidFill>
                  <a:srgbClr val="996633"/>
                </a:solidFill>
                <a:effectLst/>
                <a:uLnTx/>
                <a:uFillTx/>
                <a:latin typeface="宋体" pitchFamily="2" charset="-122"/>
              </a:endParaRPr>
            </a:p>
          </p:txBody>
        </p:sp>
        <p:sp>
          <p:nvSpPr>
            <p:cNvPr id="18" name="Rectangle 17">
              <a:extLst>
                <a:ext uri="{FF2B5EF4-FFF2-40B4-BE49-F238E27FC236}">
                  <a16:creationId xmlns:a16="http://schemas.microsoft.com/office/drawing/2014/main" xmlns="" id="{FE23D6AD-55C6-4FC0-BABB-C3333D14D39F}"/>
                </a:ext>
              </a:extLst>
            </p:cNvPr>
            <p:cNvSpPr>
              <a:spLocks noChangeArrowheads="1"/>
            </p:cNvSpPr>
            <p:nvPr/>
          </p:nvSpPr>
          <p:spPr bwMode="auto">
            <a:xfrm>
              <a:off x="2163" y="3468"/>
              <a:ext cx="1440" cy="468"/>
            </a:xfrm>
            <a:prstGeom prst="rect">
              <a:avLst/>
            </a:prstGeom>
            <a:solidFill>
              <a:srgbClr val="FFFFFF"/>
            </a:solidFill>
            <a:ln w="9525">
              <a:solidFill>
                <a:srgbClr val="000000"/>
              </a:solid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996633"/>
                  </a:solidFill>
                  <a:effectLst/>
                  <a:uLnTx/>
                  <a:uFillTx/>
                  <a:ea typeface="黑体" pitchFamily="2" charset="-122"/>
                </a:rPr>
                <a:t>空闲</a:t>
              </a:r>
            </a:p>
          </p:txBody>
        </p:sp>
        <p:sp>
          <p:nvSpPr>
            <p:cNvPr id="19" name="Rectangle 18">
              <a:extLst>
                <a:ext uri="{FF2B5EF4-FFF2-40B4-BE49-F238E27FC236}">
                  <a16:creationId xmlns:a16="http://schemas.microsoft.com/office/drawing/2014/main" xmlns="" id="{94ABAEAC-2F79-4B04-B0F0-764643447915}"/>
                </a:ext>
              </a:extLst>
            </p:cNvPr>
            <p:cNvSpPr>
              <a:spLocks noChangeArrowheads="1"/>
            </p:cNvSpPr>
            <p:nvPr/>
          </p:nvSpPr>
          <p:spPr bwMode="auto">
            <a:xfrm>
              <a:off x="2163" y="4092"/>
              <a:ext cx="1440" cy="468"/>
            </a:xfrm>
            <a:prstGeom prst="rect">
              <a:avLst/>
            </a:prstGeom>
            <a:solidFill>
              <a:srgbClr val="FFFFFF"/>
            </a:solidFill>
            <a:ln w="9525">
              <a:solidFill>
                <a:srgbClr val="000000"/>
              </a:solid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996633"/>
                  </a:solidFill>
                  <a:effectLst/>
                  <a:uLnTx/>
                  <a:uFillTx/>
                  <a:ea typeface="黑体" pitchFamily="2" charset="-122"/>
                </a:rPr>
                <a:t>后备</a:t>
              </a:r>
            </a:p>
          </p:txBody>
        </p:sp>
        <p:sp>
          <p:nvSpPr>
            <p:cNvPr id="20" name="Rectangle 19">
              <a:extLst>
                <a:ext uri="{FF2B5EF4-FFF2-40B4-BE49-F238E27FC236}">
                  <a16:creationId xmlns:a16="http://schemas.microsoft.com/office/drawing/2014/main" xmlns="" id="{45526400-5C6C-4A0C-9CE2-E1B5477C90B4}"/>
                </a:ext>
              </a:extLst>
            </p:cNvPr>
            <p:cNvSpPr>
              <a:spLocks noChangeArrowheads="1"/>
            </p:cNvSpPr>
            <p:nvPr/>
          </p:nvSpPr>
          <p:spPr bwMode="auto">
            <a:xfrm>
              <a:off x="2160" y="5031"/>
              <a:ext cx="1440" cy="468"/>
            </a:xfrm>
            <a:prstGeom prst="rect">
              <a:avLst/>
            </a:prstGeom>
            <a:solidFill>
              <a:srgbClr val="FFFFFF"/>
            </a:solidFill>
            <a:ln w="9525">
              <a:solidFill>
                <a:srgbClr val="000000"/>
              </a:solidFill>
              <a:miter lim="800000"/>
              <a:headEnd/>
              <a:tailEnd/>
            </a:ln>
          </p:spPr>
          <p:txBody>
            <a:bodyPr lIns="72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996633"/>
                  </a:solidFill>
                  <a:effectLst/>
                  <a:uLnTx/>
                  <a:uFillTx/>
                  <a:ea typeface="黑体" pitchFamily="2" charset="-122"/>
                </a:rPr>
                <a:t>坏</a:t>
              </a:r>
            </a:p>
          </p:txBody>
        </p:sp>
        <p:sp>
          <p:nvSpPr>
            <p:cNvPr id="21" name="Rectangle 20">
              <a:extLst>
                <a:ext uri="{FF2B5EF4-FFF2-40B4-BE49-F238E27FC236}">
                  <a16:creationId xmlns:a16="http://schemas.microsoft.com/office/drawing/2014/main" xmlns="" id="{BA28733E-F4CB-4217-8C3C-324C99A4EEFF}"/>
                </a:ext>
              </a:extLst>
            </p:cNvPr>
            <p:cNvSpPr>
              <a:spLocks noChangeArrowheads="1"/>
            </p:cNvSpPr>
            <p:nvPr/>
          </p:nvSpPr>
          <p:spPr bwMode="auto">
            <a:xfrm>
              <a:off x="2163" y="5964"/>
              <a:ext cx="1440" cy="468"/>
            </a:xfrm>
            <a:prstGeom prst="rect">
              <a:avLst/>
            </a:prstGeom>
            <a:solidFill>
              <a:srgbClr val="FFFFFF"/>
            </a:solidFill>
            <a:ln w="9525">
              <a:solidFill>
                <a:srgbClr val="000000"/>
              </a:solidFill>
              <a:miter lim="800000"/>
              <a:headEnd/>
              <a:tailEnd/>
            </a:ln>
          </p:spPr>
          <p:txBody>
            <a:bodyPr lIns="108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996633"/>
                  </a:solidFill>
                  <a:effectLst/>
                  <a:uLnTx/>
                  <a:uFillTx/>
                  <a:ea typeface="黑体" pitchFamily="2" charset="-122"/>
                </a:rPr>
                <a:t>修改</a:t>
              </a:r>
            </a:p>
          </p:txBody>
        </p:sp>
        <p:sp>
          <p:nvSpPr>
            <p:cNvPr id="22" name="Rectangle 21">
              <a:extLst>
                <a:ext uri="{FF2B5EF4-FFF2-40B4-BE49-F238E27FC236}">
                  <a16:creationId xmlns:a16="http://schemas.microsoft.com/office/drawing/2014/main" xmlns="" id="{C917FB7E-ED4F-4CDA-9E58-BE92C2C0EA56}"/>
                </a:ext>
              </a:extLst>
            </p:cNvPr>
            <p:cNvSpPr>
              <a:spLocks noChangeArrowheads="1"/>
            </p:cNvSpPr>
            <p:nvPr/>
          </p:nvSpPr>
          <p:spPr bwMode="auto">
            <a:xfrm>
              <a:off x="2163" y="7368"/>
              <a:ext cx="1440" cy="468"/>
            </a:xfrm>
            <a:prstGeom prst="rect">
              <a:avLst/>
            </a:prstGeom>
            <a:solidFill>
              <a:srgbClr val="FFFFFF"/>
            </a:solidFill>
            <a:ln w="9525">
              <a:solidFill>
                <a:srgbClr val="000000"/>
              </a:solidFill>
              <a:miter lim="800000"/>
              <a:headEnd/>
              <a:tailEnd/>
            </a:ln>
          </p:spPr>
          <p:txBody>
            <a:bodyPr lIns="54000" rIns="540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996633"/>
                  </a:solidFill>
                  <a:effectLst/>
                  <a:uLnTx/>
                  <a:uFillTx/>
                  <a:ea typeface="黑体" pitchFamily="2" charset="-122"/>
                </a:rPr>
                <a:t>修改不写入</a:t>
              </a:r>
            </a:p>
          </p:txBody>
        </p:sp>
        <p:sp>
          <p:nvSpPr>
            <p:cNvPr id="23" name="Line 22">
              <a:extLst>
                <a:ext uri="{FF2B5EF4-FFF2-40B4-BE49-F238E27FC236}">
                  <a16:creationId xmlns:a16="http://schemas.microsoft.com/office/drawing/2014/main" xmlns="" id="{168CD7D9-D036-468A-88DA-4B5C5E7E59E3}"/>
                </a:ext>
              </a:extLst>
            </p:cNvPr>
            <p:cNvSpPr>
              <a:spLocks noChangeShapeType="1"/>
            </p:cNvSpPr>
            <p:nvPr/>
          </p:nvSpPr>
          <p:spPr bwMode="auto">
            <a:xfrm>
              <a:off x="3603" y="1908"/>
              <a:ext cx="1260" cy="0"/>
            </a:xfrm>
            <a:prstGeom prst="line">
              <a:avLst/>
            </a:prstGeom>
            <a:noFill/>
            <a:ln w="19050">
              <a:solidFill>
                <a:srgbClr val="000000"/>
              </a:solidFill>
              <a:round/>
              <a:headEnd/>
              <a:tailEnd type="triangle" w="med" len="me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4" name="Line 23">
              <a:extLst>
                <a:ext uri="{FF2B5EF4-FFF2-40B4-BE49-F238E27FC236}">
                  <a16:creationId xmlns:a16="http://schemas.microsoft.com/office/drawing/2014/main" xmlns="" id="{A2EE66EA-4D7E-4609-BF0F-A9DDA653E185}"/>
                </a:ext>
              </a:extLst>
            </p:cNvPr>
            <p:cNvSpPr>
              <a:spLocks noChangeShapeType="1"/>
            </p:cNvSpPr>
            <p:nvPr/>
          </p:nvSpPr>
          <p:spPr bwMode="auto">
            <a:xfrm>
              <a:off x="5583" y="1908"/>
              <a:ext cx="1620" cy="0"/>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5" name="Line 24">
              <a:extLst>
                <a:ext uri="{FF2B5EF4-FFF2-40B4-BE49-F238E27FC236}">
                  <a16:creationId xmlns:a16="http://schemas.microsoft.com/office/drawing/2014/main" xmlns="" id="{33668E69-F564-4DD2-BE65-DE7A7A061C5A}"/>
                </a:ext>
              </a:extLst>
            </p:cNvPr>
            <p:cNvSpPr>
              <a:spLocks noChangeShapeType="1"/>
            </p:cNvSpPr>
            <p:nvPr/>
          </p:nvSpPr>
          <p:spPr bwMode="auto">
            <a:xfrm>
              <a:off x="7203" y="1908"/>
              <a:ext cx="0" cy="936"/>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6" name="Line 25">
              <a:extLst>
                <a:ext uri="{FF2B5EF4-FFF2-40B4-BE49-F238E27FC236}">
                  <a16:creationId xmlns:a16="http://schemas.microsoft.com/office/drawing/2014/main" xmlns="" id="{F0533851-86A7-4C8D-9AEE-26E852CB1266}"/>
                </a:ext>
              </a:extLst>
            </p:cNvPr>
            <p:cNvSpPr>
              <a:spLocks noChangeShapeType="1"/>
            </p:cNvSpPr>
            <p:nvPr/>
          </p:nvSpPr>
          <p:spPr bwMode="auto">
            <a:xfrm flipH="1">
              <a:off x="6303" y="2844"/>
              <a:ext cx="900" cy="0"/>
            </a:xfrm>
            <a:prstGeom prst="line">
              <a:avLst/>
            </a:prstGeom>
            <a:noFill/>
            <a:ln w="19050">
              <a:solidFill>
                <a:srgbClr val="000000"/>
              </a:solidFill>
              <a:round/>
              <a:headEnd/>
              <a:tailEnd type="triangle" w="med" len="me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7" name="Line 26">
              <a:extLst>
                <a:ext uri="{FF2B5EF4-FFF2-40B4-BE49-F238E27FC236}">
                  <a16:creationId xmlns:a16="http://schemas.microsoft.com/office/drawing/2014/main" xmlns="" id="{888DC5DF-402F-41C7-8578-70C18B73C9FD}"/>
                </a:ext>
              </a:extLst>
            </p:cNvPr>
            <p:cNvSpPr>
              <a:spLocks noChangeShapeType="1"/>
            </p:cNvSpPr>
            <p:nvPr/>
          </p:nvSpPr>
          <p:spPr bwMode="auto">
            <a:xfrm flipH="1">
              <a:off x="4503" y="2844"/>
              <a:ext cx="1080" cy="0"/>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8" name="Line 27">
              <a:extLst>
                <a:ext uri="{FF2B5EF4-FFF2-40B4-BE49-F238E27FC236}">
                  <a16:creationId xmlns:a16="http://schemas.microsoft.com/office/drawing/2014/main" xmlns="" id="{88D10BBE-A25F-481C-8FD4-AACDE1B2598C}"/>
                </a:ext>
              </a:extLst>
            </p:cNvPr>
            <p:cNvSpPr>
              <a:spLocks noChangeShapeType="1"/>
            </p:cNvSpPr>
            <p:nvPr/>
          </p:nvSpPr>
          <p:spPr bwMode="auto">
            <a:xfrm flipV="1">
              <a:off x="4503" y="2844"/>
              <a:ext cx="0" cy="468"/>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9" name="Line 28">
              <a:extLst>
                <a:ext uri="{FF2B5EF4-FFF2-40B4-BE49-F238E27FC236}">
                  <a16:creationId xmlns:a16="http://schemas.microsoft.com/office/drawing/2014/main" xmlns="" id="{AE0A43D9-205E-46BA-BB26-EF4A9240893D}"/>
                </a:ext>
              </a:extLst>
            </p:cNvPr>
            <p:cNvSpPr>
              <a:spLocks noChangeShapeType="1"/>
            </p:cNvSpPr>
            <p:nvPr/>
          </p:nvSpPr>
          <p:spPr bwMode="auto">
            <a:xfrm>
              <a:off x="4503" y="3312"/>
              <a:ext cx="540" cy="0"/>
            </a:xfrm>
            <a:prstGeom prst="line">
              <a:avLst/>
            </a:prstGeom>
            <a:noFill/>
            <a:ln w="19050">
              <a:solidFill>
                <a:srgbClr val="000000"/>
              </a:solidFill>
              <a:round/>
              <a:headEnd/>
              <a:tailEnd type="triangle" w="med" len="me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0" name="Line 29">
              <a:extLst>
                <a:ext uri="{FF2B5EF4-FFF2-40B4-BE49-F238E27FC236}">
                  <a16:creationId xmlns:a16="http://schemas.microsoft.com/office/drawing/2014/main" xmlns="" id="{8EE5962C-F092-4C00-A370-49778D6C9967}"/>
                </a:ext>
              </a:extLst>
            </p:cNvPr>
            <p:cNvSpPr>
              <a:spLocks noChangeShapeType="1"/>
            </p:cNvSpPr>
            <p:nvPr/>
          </p:nvSpPr>
          <p:spPr bwMode="auto">
            <a:xfrm>
              <a:off x="5583" y="3312"/>
              <a:ext cx="1620" cy="0"/>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1" name="Line 30">
              <a:extLst>
                <a:ext uri="{FF2B5EF4-FFF2-40B4-BE49-F238E27FC236}">
                  <a16:creationId xmlns:a16="http://schemas.microsoft.com/office/drawing/2014/main" xmlns="" id="{905054BC-FC5B-4F22-AF35-4469D09284A8}"/>
                </a:ext>
              </a:extLst>
            </p:cNvPr>
            <p:cNvSpPr>
              <a:spLocks noChangeShapeType="1"/>
            </p:cNvSpPr>
            <p:nvPr/>
          </p:nvSpPr>
          <p:spPr bwMode="auto">
            <a:xfrm>
              <a:off x="7203" y="3312"/>
              <a:ext cx="0" cy="3276"/>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2" name="Line 31">
              <a:extLst>
                <a:ext uri="{FF2B5EF4-FFF2-40B4-BE49-F238E27FC236}">
                  <a16:creationId xmlns:a16="http://schemas.microsoft.com/office/drawing/2014/main" xmlns="" id="{975AD2F8-BEF8-489D-BFC8-2F58BE0465D1}"/>
                </a:ext>
              </a:extLst>
            </p:cNvPr>
            <p:cNvSpPr>
              <a:spLocks noChangeShapeType="1"/>
            </p:cNvSpPr>
            <p:nvPr/>
          </p:nvSpPr>
          <p:spPr bwMode="auto">
            <a:xfrm flipH="1">
              <a:off x="6303" y="6588"/>
              <a:ext cx="900" cy="0"/>
            </a:xfrm>
            <a:prstGeom prst="line">
              <a:avLst/>
            </a:prstGeom>
            <a:noFill/>
            <a:ln w="19050">
              <a:solidFill>
                <a:srgbClr val="000000"/>
              </a:solidFill>
              <a:round/>
              <a:headEnd/>
              <a:tailEnd type="triangle" w="med" len="me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3" name="Line 32">
              <a:extLst>
                <a:ext uri="{FF2B5EF4-FFF2-40B4-BE49-F238E27FC236}">
                  <a16:creationId xmlns:a16="http://schemas.microsoft.com/office/drawing/2014/main" xmlns="" id="{2897A5EB-2F02-4412-B138-112694C87C99}"/>
                </a:ext>
              </a:extLst>
            </p:cNvPr>
            <p:cNvSpPr>
              <a:spLocks noChangeShapeType="1"/>
            </p:cNvSpPr>
            <p:nvPr/>
          </p:nvSpPr>
          <p:spPr bwMode="auto">
            <a:xfrm>
              <a:off x="5583" y="3780"/>
              <a:ext cx="1260" cy="0"/>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4" name="Line 33">
              <a:extLst>
                <a:ext uri="{FF2B5EF4-FFF2-40B4-BE49-F238E27FC236}">
                  <a16:creationId xmlns:a16="http://schemas.microsoft.com/office/drawing/2014/main" xmlns="" id="{A278E21E-DB55-4CE4-BF51-47A6055C00A4}"/>
                </a:ext>
              </a:extLst>
            </p:cNvPr>
            <p:cNvSpPr>
              <a:spLocks noChangeShapeType="1"/>
            </p:cNvSpPr>
            <p:nvPr/>
          </p:nvSpPr>
          <p:spPr bwMode="auto">
            <a:xfrm flipV="1">
              <a:off x="6843" y="3780"/>
              <a:ext cx="0" cy="468"/>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5" name="Line 34">
              <a:extLst>
                <a:ext uri="{FF2B5EF4-FFF2-40B4-BE49-F238E27FC236}">
                  <a16:creationId xmlns:a16="http://schemas.microsoft.com/office/drawing/2014/main" xmlns="" id="{4C11BA10-AF86-4EC8-8803-4C76203E984A}"/>
                </a:ext>
              </a:extLst>
            </p:cNvPr>
            <p:cNvSpPr>
              <a:spLocks noChangeShapeType="1"/>
            </p:cNvSpPr>
            <p:nvPr/>
          </p:nvSpPr>
          <p:spPr bwMode="auto">
            <a:xfrm flipH="1">
              <a:off x="6303" y="4248"/>
              <a:ext cx="540" cy="0"/>
            </a:xfrm>
            <a:prstGeom prst="line">
              <a:avLst/>
            </a:prstGeom>
            <a:noFill/>
            <a:ln w="19050">
              <a:solidFill>
                <a:srgbClr val="000000"/>
              </a:solidFill>
              <a:round/>
              <a:headEnd/>
              <a:tailEnd type="triangle" w="med" len="me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6" name="Line 35">
              <a:extLst>
                <a:ext uri="{FF2B5EF4-FFF2-40B4-BE49-F238E27FC236}">
                  <a16:creationId xmlns:a16="http://schemas.microsoft.com/office/drawing/2014/main" xmlns="" id="{BAA54F80-CB6C-40FF-A29D-983A5374B3B2}"/>
                </a:ext>
              </a:extLst>
            </p:cNvPr>
            <p:cNvSpPr>
              <a:spLocks noChangeShapeType="1"/>
            </p:cNvSpPr>
            <p:nvPr/>
          </p:nvSpPr>
          <p:spPr bwMode="auto">
            <a:xfrm>
              <a:off x="5583" y="4716"/>
              <a:ext cx="1260" cy="0"/>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7" name="Line 36">
              <a:extLst>
                <a:ext uri="{FF2B5EF4-FFF2-40B4-BE49-F238E27FC236}">
                  <a16:creationId xmlns:a16="http://schemas.microsoft.com/office/drawing/2014/main" xmlns="" id="{2C01F2CF-D133-4079-B196-6205FD9DDFBE}"/>
                </a:ext>
              </a:extLst>
            </p:cNvPr>
            <p:cNvSpPr>
              <a:spLocks noChangeShapeType="1"/>
            </p:cNvSpPr>
            <p:nvPr/>
          </p:nvSpPr>
          <p:spPr bwMode="auto">
            <a:xfrm>
              <a:off x="6843" y="4716"/>
              <a:ext cx="0" cy="1404"/>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8" name="Line 37">
              <a:extLst>
                <a:ext uri="{FF2B5EF4-FFF2-40B4-BE49-F238E27FC236}">
                  <a16:creationId xmlns:a16="http://schemas.microsoft.com/office/drawing/2014/main" xmlns="" id="{33BA5C10-FA7E-4E51-9156-A5E557EDEA59}"/>
                </a:ext>
              </a:extLst>
            </p:cNvPr>
            <p:cNvSpPr>
              <a:spLocks noChangeShapeType="1"/>
            </p:cNvSpPr>
            <p:nvPr/>
          </p:nvSpPr>
          <p:spPr bwMode="auto">
            <a:xfrm flipH="1">
              <a:off x="6303" y="6120"/>
              <a:ext cx="540" cy="0"/>
            </a:xfrm>
            <a:prstGeom prst="line">
              <a:avLst/>
            </a:prstGeom>
            <a:noFill/>
            <a:ln w="19050">
              <a:solidFill>
                <a:srgbClr val="000000"/>
              </a:solidFill>
              <a:round/>
              <a:headEnd/>
              <a:tailEnd type="triangle" w="med" len="me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9" name="Line 38">
              <a:extLst>
                <a:ext uri="{FF2B5EF4-FFF2-40B4-BE49-F238E27FC236}">
                  <a16:creationId xmlns:a16="http://schemas.microsoft.com/office/drawing/2014/main" xmlns="" id="{7CC304CE-5CCA-4734-A70D-C88324B38716}"/>
                </a:ext>
              </a:extLst>
            </p:cNvPr>
            <p:cNvSpPr>
              <a:spLocks noChangeShapeType="1"/>
            </p:cNvSpPr>
            <p:nvPr/>
          </p:nvSpPr>
          <p:spPr bwMode="auto">
            <a:xfrm>
              <a:off x="5583" y="7056"/>
              <a:ext cx="1260" cy="0"/>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0" name="Line 39">
              <a:extLst>
                <a:ext uri="{FF2B5EF4-FFF2-40B4-BE49-F238E27FC236}">
                  <a16:creationId xmlns:a16="http://schemas.microsoft.com/office/drawing/2014/main" xmlns="" id="{9D68CB3F-EC0E-4EF6-9409-59556E806EE0}"/>
                </a:ext>
              </a:extLst>
            </p:cNvPr>
            <p:cNvSpPr>
              <a:spLocks noChangeShapeType="1"/>
            </p:cNvSpPr>
            <p:nvPr/>
          </p:nvSpPr>
          <p:spPr bwMode="auto">
            <a:xfrm flipV="1">
              <a:off x="6843" y="7056"/>
              <a:ext cx="0" cy="468"/>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1" name="Line 40">
              <a:extLst>
                <a:ext uri="{FF2B5EF4-FFF2-40B4-BE49-F238E27FC236}">
                  <a16:creationId xmlns:a16="http://schemas.microsoft.com/office/drawing/2014/main" xmlns="" id="{CA88DDB2-DC7A-49C3-80D2-30244867A3E5}"/>
                </a:ext>
              </a:extLst>
            </p:cNvPr>
            <p:cNvSpPr>
              <a:spLocks noChangeShapeType="1"/>
            </p:cNvSpPr>
            <p:nvPr/>
          </p:nvSpPr>
          <p:spPr bwMode="auto">
            <a:xfrm flipH="1">
              <a:off x="6303" y="7524"/>
              <a:ext cx="540" cy="0"/>
            </a:xfrm>
            <a:prstGeom prst="line">
              <a:avLst/>
            </a:prstGeom>
            <a:noFill/>
            <a:ln w="19050">
              <a:solidFill>
                <a:srgbClr val="000000"/>
              </a:solidFill>
              <a:round/>
              <a:headEnd/>
              <a:tailEnd type="triangle" w="med" len="me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2" name="Line 41">
              <a:extLst>
                <a:ext uri="{FF2B5EF4-FFF2-40B4-BE49-F238E27FC236}">
                  <a16:creationId xmlns:a16="http://schemas.microsoft.com/office/drawing/2014/main" xmlns="" id="{5E2DE973-9D79-4CFC-B215-7DB03D463207}"/>
                </a:ext>
              </a:extLst>
            </p:cNvPr>
            <p:cNvSpPr>
              <a:spLocks noChangeShapeType="1"/>
            </p:cNvSpPr>
            <p:nvPr/>
          </p:nvSpPr>
          <p:spPr bwMode="auto">
            <a:xfrm>
              <a:off x="3603" y="3624"/>
              <a:ext cx="540" cy="0"/>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3" name="Line 42">
              <a:extLst>
                <a:ext uri="{FF2B5EF4-FFF2-40B4-BE49-F238E27FC236}">
                  <a16:creationId xmlns:a16="http://schemas.microsoft.com/office/drawing/2014/main" xmlns="" id="{CCCBB7DA-A4C3-4FA1-B6A2-15442766F2CC}"/>
                </a:ext>
              </a:extLst>
            </p:cNvPr>
            <p:cNvSpPr>
              <a:spLocks noChangeShapeType="1"/>
            </p:cNvSpPr>
            <p:nvPr/>
          </p:nvSpPr>
          <p:spPr bwMode="auto">
            <a:xfrm>
              <a:off x="4143" y="3624"/>
              <a:ext cx="0" cy="312"/>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4" name="Line 43">
              <a:extLst>
                <a:ext uri="{FF2B5EF4-FFF2-40B4-BE49-F238E27FC236}">
                  <a16:creationId xmlns:a16="http://schemas.microsoft.com/office/drawing/2014/main" xmlns="" id="{0B4A3E9B-8138-4C62-802C-CE3007A3F91B}"/>
                </a:ext>
              </a:extLst>
            </p:cNvPr>
            <p:cNvSpPr>
              <a:spLocks noChangeShapeType="1"/>
            </p:cNvSpPr>
            <p:nvPr/>
          </p:nvSpPr>
          <p:spPr bwMode="auto">
            <a:xfrm>
              <a:off x="4143" y="3936"/>
              <a:ext cx="720" cy="0"/>
            </a:xfrm>
            <a:prstGeom prst="line">
              <a:avLst/>
            </a:prstGeom>
            <a:noFill/>
            <a:ln w="19050">
              <a:solidFill>
                <a:srgbClr val="000000"/>
              </a:solidFill>
              <a:round/>
              <a:headEnd/>
              <a:tailEnd type="triangle" w="med" len="me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5" name="Line 44">
              <a:extLst>
                <a:ext uri="{FF2B5EF4-FFF2-40B4-BE49-F238E27FC236}">
                  <a16:creationId xmlns:a16="http://schemas.microsoft.com/office/drawing/2014/main" xmlns="" id="{C07CF852-A413-4540-A249-320F3631B84D}"/>
                </a:ext>
              </a:extLst>
            </p:cNvPr>
            <p:cNvSpPr>
              <a:spLocks noChangeShapeType="1"/>
            </p:cNvSpPr>
            <p:nvPr/>
          </p:nvSpPr>
          <p:spPr bwMode="auto">
            <a:xfrm>
              <a:off x="3603" y="4248"/>
              <a:ext cx="540" cy="0"/>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6" name="Line 45">
              <a:extLst>
                <a:ext uri="{FF2B5EF4-FFF2-40B4-BE49-F238E27FC236}">
                  <a16:creationId xmlns:a16="http://schemas.microsoft.com/office/drawing/2014/main" xmlns="" id="{6A3E13FF-3642-406C-8CC6-82185737D57D}"/>
                </a:ext>
              </a:extLst>
            </p:cNvPr>
            <p:cNvSpPr>
              <a:spLocks noChangeShapeType="1"/>
            </p:cNvSpPr>
            <p:nvPr/>
          </p:nvSpPr>
          <p:spPr bwMode="auto">
            <a:xfrm>
              <a:off x="4143" y="4248"/>
              <a:ext cx="0" cy="468"/>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7" name="Line 46">
              <a:extLst>
                <a:ext uri="{FF2B5EF4-FFF2-40B4-BE49-F238E27FC236}">
                  <a16:creationId xmlns:a16="http://schemas.microsoft.com/office/drawing/2014/main" xmlns="" id="{649FF0E3-641C-48E3-900B-13EBA43426F7}"/>
                </a:ext>
              </a:extLst>
            </p:cNvPr>
            <p:cNvSpPr>
              <a:spLocks noChangeShapeType="1"/>
            </p:cNvSpPr>
            <p:nvPr/>
          </p:nvSpPr>
          <p:spPr bwMode="auto">
            <a:xfrm>
              <a:off x="4143" y="4716"/>
              <a:ext cx="720" cy="0"/>
            </a:xfrm>
            <a:prstGeom prst="line">
              <a:avLst/>
            </a:prstGeom>
            <a:noFill/>
            <a:ln w="19050">
              <a:solidFill>
                <a:srgbClr val="000000"/>
              </a:solidFill>
              <a:round/>
              <a:headEnd/>
              <a:tailEnd type="triangle" w="med" len="me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8" name="Line 47">
              <a:extLst>
                <a:ext uri="{FF2B5EF4-FFF2-40B4-BE49-F238E27FC236}">
                  <a16:creationId xmlns:a16="http://schemas.microsoft.com/office/drawing/2014/main" xmlns="" id="{33EFADAE-4CE6-47C7-864E-49045A3C80C1}"/>
                </a:ext>
              </a:extLst>
            </p:cNvPr>
            <p:cNvSpPr>
              <a:spLocks noChangeShapeType="1"/>
            </p:cNvSpPr>
            <p:nvPr/>
          </p:nvSpPr>
          <p:spPr bwMode="auto">
            <a:xfrm>
              <a:off x="3603" y="6120"/>
              <a:ext cx="540" cy="0"/>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9" name="Line 48">
              <a:extLst>
                <a:ext uri="{FF2B5EF4-FFF2-40B4-BE49-F238E27FC236}">
                  <a16:creationId xmlns:a16="http://schemas.microsoft.com/office/drawing/2014/main" xmlns="" id="{E3F3E124-CC3F-4324-AB3C-82E3014F2B64}"/>
                </a:ext>
              </a:extLst>
            </p:cNvPr>
            <p:cNvSpPr>
              <a:spLocks noChangeShapeType="1"/>
            </p:cNvSpPr>
            <p:nvPr/>
          </p:nvSpPr>
          <p:spPr bwMode="auto">
            <a:xfrm>
              <a:off x="4143" y="6120"/>
              <a:ext cx="0" cy="936"/>
            </a:xfrm>
            <a:prstGeom prst="line">
              <a:avLst/>
            </a:prstGeom>
            <a:noFill/>
            <a:ln w="19050">
              <a:solidFill>
                <a:srgbClr val="000000"/>
              </a:solidFill>
              <a:round/>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0" name="Line 49">
              <a:extLst>
                <a:ext uri="{FF2B5EF4-FFF2-40B4-BE49-F238E27FC236}">
                  <a16:creationId xmlns:a16="http://schemas.microsoft.com/office/drawing/2014/main" xmlns="" id="{A797FC30-D297-469E-BBB6-268AAEC8D0F8}"/>
                </a:ext>
              </a:extLst>
            </p:cNvPr>
            <p:cNvSpPr>
              <a:spLocks noChangeShapeType="1"/>
            </p:cNvSpPr>
            <p:nvPr/>
          </p:nvSpPr>
          <p:spPr bwMode="auto">
            <a:xfrm>
              <a:off x="4143" y="7056"/>
              <a:ext cx="720" cy="0"/>
            </a:xfrm>
            <a:prstGeom prst="line">
              <a:avLst/>
            </a:prstGeom>
            <a:noFill/>
            <a:ln w="19050">
              <a:solidFill>
                <a:srgbClr val="000000"/>
              </a:solidFill>
              <a:round/>
              <a:headEnd/>
              <a:tailEnd type="triangle" w="med" len="me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grpSp>
      <p:sp>
        <p:nvSpPr>
          <p:cNvPr id="51" name="Rectangle 50">
            <a:extLst>
              <a:ext uri="{FF2B5EF4-FFF2-40B4-BE49-F238E27FC236}">
                <a16:creationId xmlns:a16="http://schemas.microsoft.com/office/drawing/2014/main" xmlns="" id="{BB2060A2-7CA6-4B41-AD9B-37E3A1A494B4}"/>
              </a:ext>
            </a:extLst>
          </p:cNvPr>
          <p:cNvSpPr>
            <a:spLocks noChangeArrowheads="1"/>
          </p:cNvSpPr>
          <p:nvPr/>
        </p:nvSpPr>
        <p:spPr bwMode="auto">
          <a:xfrm>
            <a:off x="147228" y="2256110"/>
            <a:ext cx="2155825" cy="304800"/>
          </a:xfrm>
          <a:prstGeom prst="rect">
            <a:avLst/>
          </a:prstGeom>
          <a:noFill/>
          <a:ln w="9525">
            <a:noFill/>
            <a:miter lim="800000"/>
            <a:headEnd/>
            <a:tailEnd/>
          </a:ln>
        </p:spPr>
        <p:txBody>
          <a:bodyPr wrap="none" anchor="ctr">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err="1">
                <a:ln>
                  <a:noFill/>
                </a:ln>
                <a:solidFill>
                  <a:schemeClr val="tx1"/>
                </a:solidFill>
                <a:effectLst/>
                <a:uLnTx/>
                <a:uFillTx/>
              </a:rPr>
              <a:t>MmZeroedPageListHead</a:t>
            </a:r>
            <a:r>
              <a:rPr kumimoji="0" lang="en-US" altLang="zh-CN" sz="1400" b="1" i="0" u="none" strike="noStrike" kern="0" cap="none" spc="0" normalizeH="0" baseline="0" noProof="0" dirty="0">
                <a:ln>
                  <a:noFill/>
                </a:ln>
                <a:solidFill>
                  <a:schemeClr val="tx1"/>
                </a:solidFill>
                <a:effectLst/>
                <a:uLnTx/>
                <a:uFillTx/>
              </a:rPr>
              <a:t> </a:t>
            </a:r>
          </a:p>
        </p:txBody>
      </p:sp>
      <p:sp>
        <p:nvSpPr>
          <p:cNvPr id="52" name="Rectangle 51">
            <a:extLst>
              <a:ext uri="{FF2B5EF4-FFF2-40B4-BE49-F238E27FC236}">
                <a16:creationId xmlns:a16="http://schemas.microsoft.com/office/drawing/2014/main" xmlns="" id="{74B146C0-DB59-479E-9664-5A5FBF445D7E}"/>
              </a:ext>
            </a:extLst>
          </p:cNvPr>
          <p:cNvSpPr>
            <a:spLocks noChangeArrowheads="1"/>
          </p:cNvSpPr>
          <p:nvPr/>
        </p:nvSpPr>
        <p:spPr bwMode="auto">
          <a:xfrm>
            <a:off x="291690" y="3337198"/>
            <a:ext cx="1957388" cy="304800"/>
          </a:xfrm>
          <a:prstGeom prst="rect">
            <a:avLst/>
          </a:prstGeom>
          <a:noFill/>
          <a:ln w="9525" algn="ctr">
            <a:noFill/>
            <a:miter lim="800000"/>
            <a:headEnd/>
            <a:tailEnd/>
          </a:ln>
        </p:spPr>
        <p:txBody>
          <a:bodyPr wrap="none" anchor="ctr">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err="1">
                <a:ln>
                  <a:noFill/>
                </a:ln>
                <a:solidFill>
                  <a:schemeClr val="tx1"/>
                </a:solidFill>
                <a:effectLst/>
                <a:uLnTx/>
                <a:uFillTx/>
              </a:rPr>
              <a:t>MmFreePageListHead</a:t>
            </a:r>
            <a:r>
              <a:rPr kumimoji="0" lang="en-US" altLang="zh-CN" sz="1400" b="1" i="0" u="none" strike="noStrike" kern="0" cap="none" spc="0" normalizeH="0" baseline="0" noProof="0" dirty="0">
                <a:ln>
                  <a:noFill/>
                </a:ln>
                <a:solidFill>
                  <a:schemeClr val="tx1"/>
                </a:solidFill>
                <a:effectLst/>
                <a:uLnTx/>
                <a:uFillTx/>
              </a:rPr>
              <a:t> </a:t>
            </a:r>
          </a:p>
        </p:txBody>
      </p:sp>
      <p:sp>
        <p:nvSpPr>
          <p:cNvPr id="53" name="Rectangle 52">
            <a:extLst>
              <a:ext uri="{FF2B5EF4-FFF2-40B4-BE49-F238E27FC236}">
                <a16:creationId xmlns:a16="http://schemas.microsoft.com/office/drawing/2014/main" xmlns="" id="{3C4398C3-EE27-4EBB-9708-9CECEB0A6182}"/>
              </a:ext>
            </a:extLst>
          </p:cNvPr>
          <p:cNvSpPr>
            <a:spLocks noChangeArrowheads="1"/>
          </p:cNvSpPr>
          <p:nvPr/>
        </p:nvSpPr>
        <p:spPr bwMode="auto">
          <a:xfrm>
            <a:off x="-32160" y="3768998"/>
            <a:ext cx="2241550" cy="304800"/>
          </a:xfrm>
          <a:prstGeom prst="rect">
            <a:avLst/>
          </a:prstGeom>
          <a:noFill/>
          <a:ln w="9525">
            <a:noFill/>
            <a:miter lim="800000"/>
            <a:headEnd/>
            <a:tailEnd/>
          </a:ln>
        </p:spPr>
        <p:txBody>
          <a:bodyPr wrap="none" anchor="ctr">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err="1">
                <a:ln>
                  <a:noFill/>
                </a:ln>
                <a:solidFill>
                  <a:schemeClr val="tx1"/>
                </a:solidFill>
                <a:effectLst/>
                <a:uLnTx/>
                <a:uFillTx/>
              </a:rPr>
              <a:t>MmStandbyPageListHead</a:t>
            </a:r>
            <a:r>
              <a:rPr kumimoji="0" lang="en-US" altLang="zh-CN" sz="1400" b="1" i="0" u="none" strike="noStrike" kern="0" cap="none" spc="0" normalizeH="0" baseline="0" noProof="0" dirty="0">
                <a:ln>
                  <a:noFill/>
                </a:ln>
                <a:solidFill>
                  <a:schemeClr val="tx1"/>
                </a:solidFill>
                <a:effectLst/>
                <a:uLnTx/>
                <a:uFillTx/>
              </a:rPr>
              <a:t> </a:t>
            </a:r>
          </a:p>
        </p:txBody>
      </p:sp>
      <p:sp>
        <p:nvSpPr>
          <p:cNvPr id="54" name="Rectangle 53">
            <a:extLst>
              <a:ext uri="{FF2B5EF4-FFF2-40B4-BE49-F238E27FC236}">
                <a16:creationId xmlns:a16="http://schemas.microsoft.com/office/drawing/2014/main" xmlns="" id="{A4A2DB0D-3639-4D6B-B2FB-AB28890D85EA}"/>
              </a:ext>
            </a:extLst>
          </p:cNvPr>
          <p:cNvSpPr>
            <a:spLocks noChangeArrowheads="1"/>
          </p:cNvSpPr>
          <p:nvPr/>
        </p:nvSpPr>
        <p:spPr bwMode="auto">
          <a:xfrm>
            <a:off x="-32160" y="5712098"/>
            <a:ext cx="2963863" cy="304800"/>
          </a:xfrm>
          <a:prstGeom prst="rect">
            <a:avLst/>
          </a:prstGeom>
          <a:noFill/>
          <a:ln w="9525">
            <a:noFill/>
            <a:miter lim="800000"/>
            <a:headEnd/>
            <a:tailEnd/>
          </a:ln>
        </p:spPr>
        <p:txBody>
          <a:bodyPr wrap="none" anchor="ctr">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err="1">
                <a:ln>
                  <a:noFill/>
                </a:ln>
                <a:solidFill>
                  <a:schemeClr val="tx1"/>
                </a:solidFill>
                <a:effectLst/>
                <a:uLnTx/>
                <a:uFillTx/>
              </a:rPr>
              <a:t>MmModifiedNoWritePageListHead</a:t>
            </a:r>
            <a:r>
              <a:rPr kumimoji="0" lang="en-US" altLang="zh-CN" sz="1400" b="1" i="0" u="none" strike="noStrike" kern="0" cap="none" spc="0" normalizeH="0" baseline="0" noProof="0" dirty="0">
                <a:ln>
                  <a:noFill/>
                </a:ln>
                <a:solidFill>
                  <a:srgbClr val="800080"/>
                </a:solidFill>
                <a:effectLst/>
                <a:uLnTx/>
                <a:uFillTx/>
              </a:rPr>
              <a:t> </a:t>
            </a:r>
          </a:p>
        </p:txBody>
      </p:sp>
      <p:sp>
        <p:nvSpPr>
          <p:cNvPr id="55" name="Rectangle 54">
            <a:extLst>
              <a:ext uri="{FF2B5EF4-FFF2-40B4-BE49-F238E27FC236}">
                <a16:creationId xmlns:a16="http://schemas.microsoft.com/office/drawing/2014/main" xmlns="" id="{34BDFE15-8DE1-42E5-AF2A-6896C9876CC0}"/>
              </a:ext>
            </a:extLst>
          </p:cNvPr>
          <p:cNvSpPr>
            <a:spLocks noChangeArrowheads="1"/>
          </p:cNvSpPr>
          <p:nvPr/>
        </p:nvSpPr>
        <p:spPr bwMode="auto">
          <a:xfrm>
            <a:off x="-32160" y="5064398"/>
            <a:ext cx="2301875" cy="304800"/>
          </a:xfrm>
          <a:prstGeom prst="rect">
            <a:avLst/>
          </a:prstGeom>
          <a:noFill/>
          <a:ln w="9525">
            <a:noFill/>
            <a:miter lim="800000"/>
            <a:headEnd/>
            <a:tailEnd/>
          </a:ln>
        </p:spPr>
        <p:txBody>
          <a:bodyPr wrap="none" anchor="ctr">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err="1">
                <a:ln>
                  <a:noFill/>
                </a:ln>
                <a:solidFill>
                  <a:schemeClr val="tx1"/>
                </a:solidFill>
                <a:effectLst/>
                <a:uLnTx/>
                <a:uFillTx/>
              </a:rPr>
              <a:t>MmModifiedPageListHead</a:t>
            </a:r>
            <a:r>
              <a:rPr kumimoji="0" lang="en-US" altLang="zh-CN" sz="1400" b="1" i="0" u="none" strike="noStrike" kern="0" cap="none" spc="0" normalizeH="0" baseline="0" noProof="0" dirty="0">
                <a:ln>
                  <a:noFill/>
                </a:ln>
                <a:solidFill>
                  <a:schemeClr val="tx1"/>
                </a:solidFill>
                <a:effectLst/>
                <a:uLnTx/>
                <a:uFillTx/>
              </a:rPr>
              <a:t> </a:t>
            </a:r>
          </a:p>
        </p:txBody>
      </p:sp>
      <p:sp>
        <p:nvSpPr>
          <p:cNvPr id="56" name="Rectangle 55">
            <a:extLst>
              <a:ext uri="{FF2B5EF4-FFF2-40B4-BE49-F238E27FC236}">
                <a16:creationId xmlns:a16="http://schemas.microsoft.com/office/drawing/2014/main" xmlns="" id="{0E044185-5428-42EB-BCBA-DE9CE1E7FF5C}"/>
              </a:ext>
            </a:extLst>
          </p:cNvPr>
          <p:cNvSpPr>
            <a:spLocks noChangeArrowheads="1"/>
          </p:cNvSpPr>
          <p:nvPr/>
        </p:nvSpPr>
        <p:spPr bwMode="auto">
          <a:xfrm>
            <a:off x="467903" y="4184923"/>
            <a:ext cx="1917700" cy="304800"/>
          </a:xfrm>
          <a:prstGeom prst="rect">
            <a:avLst/>
          </a:prstGeom>
          <a:noFill/>
          <a:ln w="9525">
            <a:noFill/>
            <a:miter lim="800000"/>
            <a:headEnd/>
            <a:tailEnd/>
          </a:ln>
        </p:spPr>
        <p:txBody>
          <a:bodyPr wrap="none" anchor="ctr">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dirty="0" err="1">
                <a:ln>
                  <a:noFill/>
                </a:ln>
                <a:solidFill>
                  <a:schemeClr val="tx1"/>
                </a:solidFill>
                <a:effectLst/>
                <a:uLnTx/>
                <a:uFillTx/>
              </a:rPr>
              <a:t>MmBadPageListHead</a:t>
            </a:r>
            <a:r>
              <a:rPr kumimoji="0" lang="en-US" altLang="zh-CN" sz="1400" b="1" i="0" u="none" strike="noStrike" kern="0" cap="none" spc="0" normalizeH="0" baseline="0" noProof="0" dirty="0">
                <a:ln>
                  <a:noFill/>
                </a:ln>
                <a:solidFill>
                  <a:schemeClr val="tx1"/>
                </a:solidFill>
                <a:effectLst/>
                <a:uLnTx/>
                <a:uFillTx/>
              </a:rPr>
              <a:t> </a:t>
            </a:r>
          </a:p>
        </p:txBody>
      </p:sp>
    </p:spTree>
    <p:extLst>
      <p:ext uri="{BB962C8B-B14F-4D97-AF65-F5344CB8AC3E}">
        <p14:creationId xmlns:p14="http://schemas.microsoft.com/office/powerpoint/2010/main" val="316476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dissolve">
                                      <p:cBhvr>
                                        <p:cTn id="11" dur="500"/>
                                        <p:tgtEl>
                                          <p:spTgt spid="5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dissolve">
                                      <p:cBhvr>
                                        <p:cTn id="15" dur="500"/>
                                        <p:tgtEl>
                                          <p:spTgt spid="5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dissolve">
                                      <p:cBhvr>
                                        <p:cTn id="19" dur="500"/>
                                        <p:tgtEl>
                                          <p:spTgt spid="5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dissolve">
                                      <p:cBhvr>
                                        <p:cTn id="23" dur="500"/>
                                        <p:tgtEl>
                                          <p:spTgt spid="5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dissolve">
                                      <p:cBhvr>
                                        <p:cTn id="27" dur="500"/>
                                        <p:tgtEl>
                                          <p:spTgt spid="55"/>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dissolve">
                                      <p:cBhvr>
                                        <p:cTn id="3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95199FE6-FB8F-4539-8E40-7AA9BAB0A2C6}"/>
              </a:ext>
            </a:extLst>
          </p:cNvPr>
          <p:cNvSpPr txBox="1">
            <a:spLocks noChangeArrowheads="1"/>
          </p:cNvSpPr>
          <p:nvPr/>
        </p:nvSpPr>
        <p:spPr bwMode="auto">
          <a:xfrm>
            <a:off x="323528" y="332656"/>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Windows</a:t>
            </a:r>
            <a:r>
              <a:rPr kumimoji="0" lang="zh-CN" altLang="en-US" sz="3200" kern="0">
                <a:latin typeface="黑体" pitchFamily="2" charset="-122"/>
                <a:ea typeface="黑体" pitchFamily="2" charset="-122"/>
              </a:rPr>
              <a:t>中的物理内存管理</a:t>
            </a:r>
          </a:p>
        </p:txBody>
      </p:sp>
      <p:grpSp>
        <p:nvGrpSpPr>
          <p:cNvPr id="4" name="Group 4">
            <a:extLst>
              <a:ext uri="{FF2B5EF4-FFF2-40B4-BE49-F238E27FC236}">
                <a16:creationId xmlns:a16="http://schemas.microsoft.com/office/drawing/2014/main" xmlns="" id="{5669DCA6-FEC9-4E02-B1C7-0B2F6DE7F11E}"/>
              </a:ext>
            </a:extLst>
          </p:cNvPr>
          <p:cNvGrpSpPr>
            <a:grpSpLocks/>
          </p:cNvGrpSpPr>
          <p:nvPr/>
        </p:nvGrpSpPr>
        <p:grpSpPr bwMode="auto">
          <a:xfrm>
            <a:off x="1269678" y="1831256"/>
            <a:ext cx="6629400" cy="4876800"/>
            <a:chOff x="1800" y="2532"/>
            <a:chExt cx="8280" cy="6084"/>
          </a:xfrm>
        </p:grpSpPr>
        <p:sp>
          <p:nvSpPr>
            <p:cNvPr id="5" name="Rectangle 5">
              <a:extLst>
                <a:ext uri="{FF2B5EF4-FFF2-40B4-BE49-F238E27FC236}">
                  <a16:creationId xmlns:a16="http://schemas.microsoft.com/office/drawing/2014/main" xmlns="" id="{4D8FBB8F-6AC0-444C-B20D-3B63406794B0}"/>
                </a:ext>
              </a:extLst>
            </p:cNvPr>
            <p:cNvSpPr>
              <a:spLocks noChangeArrowheads="1"/>
            </p:cNvSpPr>
            <p:nvPr/>
          </p:nvSpPr>
          <p:spPr bwMode="auto">
            <a:xfrm>
              <a:off x="1800" y="4560"/>
              <a:ext cx="1080" cy="2184"/>
            </a:xfrm>
            <a:prstGeom prst="rect">
              <a:avLst/>
            </a:prstGeom>
            <a:solidFill>
              <a:srgbClr val="FFFFFF"/>
            </a:solidFill>
            <a:ln w="9525">
              <a:solidFill>
                <a:srgbClr val="000000"/>
              </a:solidFill>
              <a:miter lim="800000"/>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 name="Rectangle 6">
              <a:extLst>
                <a:ext uri="{FF2B5EF4-FFF2-40B4-BE49-F238E27FC236}">
                  <a16:creationId xmlns:a16="http://schemas.microsoft.com/office/drawing/2014/main" xmlns="" id="{2F46A09C-2BB8-4936-A5FA-0153B8BB5A14}"/>
                </a:ext>
              </a:extLst>
            </p:cNvPr>
            <p:cNvSpPr>
              <a:spLocks noChangeArrowheads="1"/>
            </p:cNvSpPr>
            <p:nvPr/>
          </p:nvSpPr>
          <p:spPr bwMode="auto">
            <a:xfrm>
              <a:off x="1980" y="4716"/>
              <a:ext cx="1080" cy="2184"/>
            </a:xfrm>
            <a:prstGeom prst="rect">
              <a:avLst/>
            </a:prstGeom>
            <a:solidFill>
              <a:srgbClr val="FFFFFF"/>
            </a:solidFill>
            <a:ln w="9525">
              <a:solidFill>
                <a:srgbClr val="000000"/>
              </a:solidFill>
              <a:miter lim="800000"/>
              <a:headEnd/>
              <a:tailEnd/>
            </a:ln>
          </p:spPr>
          <p:txBody>
            <a:bodyPr lIns="108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7" name="Rectangle 7">
              <a:extLst>
                <a:ext uri="{FF2B5EF4-FFF2-40B4-BE49-F238E27FC236}">
                  <a16:creationId xmlns:a16="http://schemas.microsoft.com/office/drawing/2014/main" xmlns="" id="{8A83949B-18E6-49CF-B640-334BBB6EC629}"/>
                </a:ext>
              </a:extLst>
            </p:cNvPr>
            <p:cNvSpPr>
              <a:spLocks noChangeArrowheads="1"/>
            </p:cNvSpPr>
            <p:nvPr/>
          </p:nvSpPr>
          <p:spPr bwMode="auto">
            <a:xfrm>
              <a:off x="2157" y="4872"/>
              <a:ext cx="1080" cy="2184"/>
            </a:xfrm>
            <a:prstGeom prst="rect">
              <a:avLst/>
            </a:prstGeom>
            <a:solidFill>
              <a:srgbClr val="FFFFFF"/>
            </a:solidFill>
            <a:ln w="9525">
              <a:solidFill>
                <a:srgbClr val="000000"/>
              </a:solidFill>
              <a:miter lim="800000"/>
              <a:headEnd/>
              <a:tailEnd/>
            </a:ln>
          </p:spPr>
          <p:txBody>
            <a:bodyPr lIns="144000"/>
            <a:lstStyle/>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进程</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工作集</a:t>
              </a:r>
              <a:endParaRPr kumimoji="0" lang="zh-CN" altLang="en-US" sz="1200" b="0" i="0" u="none" strike="noStrike" kern="0" cap="none" spc="0" normalizeH="0" baseline="0" noProof="0">
                <a:ln>
                  <a:noFill/>
                </a:ln>
                <a:solidFill>
                  <a:srgbClr val="996633"/>
                </a:solidFill>
                <a:effectLst/>
                <a:uLnTx/>
                <a:uFillTx/>
              </a:endParaRPr>
            </a:p>
          </p:txBody>
        </p:sp>
        <p:sp>
          <p:nvSpPr>
            <p:cNvPr id="8" name="Rectangle 8">
              <a:extLst>
                <a:ext uri="{FF2B5EF4-FFF2-40B4-BE49-F238E27FC236}">
                  <a16:creationId xmlns:a16="http://schemas.microsoft.com/office/drawing/2014/main" xmlns="" id="{4054F265-782B-4268-A2C1-701586D8EE1A}"/>
                </a:ext>
              </a:extLst>
            </p:cNvPr>
            <p:cNvSpPr>
              <a:spLocks noChangeArrowheads="1"/>
            </p:cNvSpPr>
            <p:nvPr/>
          </p:nvSpPr>
          <p:spPr bwMode="auto">
            <a:xfrm>
              <a:off x="4140" y="3780"/>
              <a:ext cx="900" cy="1092"/>
            </a:xfrm>
            <a:prstGeom prst="rect">
              <a:avLst/>
            </a:prstGeom>
            <a:solidFill>
              <a:srgbClr val="FFFFFF"/>
            </a:solidFill>
            <a:ln w="9525">
              <a:solidFill>
                <a:srgbClr val="000000"/>
              </a:solidFill>
              <a:miter lim="800000"/>
              <a:headEnd/>
              <a:tailEnd/>
            </a:ln>
          </p:spPr>
          <p:txBody>
            <a:bodyPr lIns="108000" tIns="1188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后备</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页链表</a:t>
              </a:r>
            </a:p>
          </p:txBody>
        </p:sp>
        <p:sp>
          <p:nvSpPr>
            <p:cNvPr id="9" name="AutoShape 9">
              <a:extLst>
                <a:ext uri="{FF2B5EF4-FFF2-40B4-BE49-F238E27FC236}">
                  <a16:creationId xmlns:a16="http://schemas.microsoft.com/office/drawing/2014/main" xmlns="" id="{43195D5F-35D8-4013-B14A-2A5B65C2D9F2}"/>
                </a:ext>
              </a:extLst>
            </p:cNvPr>
            <p:cNvSpPr>
              <a:spLocks noChangeArrowheads="1"/>
            </p:cNvSpPr>
            <p:nvPr/>
          </p:nvSpPr>
          <p:spPr bwMode="auto">
            <a:xfrm>
              <a:off x="4140" y="5340"/>
              <a:ext cx="903" cy="1092"/>
            </a:xfrm>
            <a:prstGeom prst="hexagon">
              <a:avLst>
                <a:gd name="adj" fmla="val 25000"/>
                <a:gd name="vf" fmla="val 115470"/>
              </a:avLst>
            </a:prstGeom>
            <a:solidFill>
              <a:srgbClr val="FFFFFF"/>
            </a:solidFill>
            <a:ln w="9525">
              <a:solidFill>
                <a:srgbClr val="000000"/>
              </a:solidFill>
              <a:miter lim="800000"/>
              <a:headEnd/>
              <a:tailEnd/>
            </a:ln>
          </p:spPr>
          <p:txBody>
            <a:bodyPr lIns="0" tIns="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修改页面写回程序</a:t>
              </a:r>
            </a:p>
          </p:txBody>
        </p:sp>
        <p:sp>
          <p:nvSpPr>
            <p:cNvPr id="10" name="Rectangle 10">
              <a:extLst>
                <a:ext uri="{FF2B5EF4-FFF2-40B4-BE49-F238E27FC236}">
                  <a16:creationId xmlns:a16="http://schemas.microsoft.com/office/drawing/2014/main" xmlns="" id="{49A7DF8D-DBA1-443A-8323-7A26B2440516}"/>
                </a:ext>
              </a:extLst>
            </p:cNvPr>
            <p:cNvSpPr>
              <a:spLocks noChangeArrowheads="1"/>
            </p:cNvSpPr>
            <p:nvPr/>
          </p:nvSpPr>
          <p:spPr bwMode="auto">
            <a:xfrm>
              <a:off x="4140" y="6900"/>
              <a:ext cx="900" cy="1092"/>
            </a:xfrm>
            <a:prstGeom prst="rect">
              <a:avLst/>
            </a:prstGeom>
            <a:solidFill>
              <a:srgbClr val="FFFFFF"/>
            </a:solidFill>
            <a:ln w="9525">
              <a:solidFill>
                <a:srgbClr val="000000"/>
              </a:solidFill>
              <a:miter lim="800000"/>
              <a:headEnd/>
              <a:tailEnd/>
            </a:ln>
          </p:spPr>
          <p:txBody>
            <a:bodyPr lIns="108000" tIns="11880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修改</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页链表</a:t>
              </a:r>
            </a:p>
          </p:txBody>
        </p:sp>
        <p:sp>
          <p:nvSpPr>
            <p:cNvPr id="12" name="Rectangle 11">
              <a:extLst>
                <a:ext uri="{FF2B5EF4-FFF2-40B4-BE49-F238E27FC236}">
                  <a16:creationId xmlns:a16="http://schemas.microsoft.com/office/drawing/2014/main" xmlns="" id="{E7DE1D5C-12BF-485A-83A7-2B8704DFC6A1}"/>
                </a:ext>
              </a:extLst>
            </p:cNvPr>
            <p:cNvSpPr>
              <a:spLocks noChangeArrowheads="1"/>
            </p:cNvSpPr>
            <p:nvPr/>
          </p:nvSpPr>
          <p:spPr bwMode="auto">
            <a:xfrm>
              <a:off x="5760" y="3936"/>
              <a:ext cx="900" cy="3900"/>
            </a:xfrm>
            <a:prstGeom prst="rect">
              <a:avLst/>
            </a:prstGeom>
            <a:solidFill>
              <a:srgbClr val="FFFFFF"/>
            </a:solidFill>
            <a:ln w="9525">
              <a:solidFill>
                <a:srgbClr val="000000"/>
              </a:solidFill>
              <a:miter lim="800000"/>
              <a:headEnd/>
              <a:tailEnd/>
            </a:ln>
          </p:spPr>
          <p:txBody>
            <a:bodyPr lIns="90000"/>
            <a:lstStyle/>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空闲</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页链表</a:t>
              </a:r>
            </a:p>
          </p:txBody>
        </p:sp>
        <p:sp>
          <p:nvSpPr>
            <p:cNvPr id="13" name="AutoShape 12">
              <a:extLst>
                <a:ext uri="{FF2B5EF4-FFF2-40B4-BE49-F238E27FC236}">
                  <a16:creationId xmlns:a16="http://schemas.microsoft.com/office/drawing/2014/main" xmlns="" id="{351756ED-90C2-438B-B576-57AEFD4A9A48}"/>
                </a:ext>
              </a:extLst>
            </p:cNvPr>
            <p:cNvSpPr>
              <a:spLocks noChangeArrowheads="1"/>
            </p:cNvSpPr>
            <p:nvPr/>
          </p:nvSpPr>
          <p:spPr bwMode="auto">
            <a:xfrm>
              <a:off x="6840" y="5343"/>
              <a:ext cx="903" cy="1092"/>
            </a:xfrm>
            <a:prstGeom prst="hexagon">
              <a:avLst>
                <a:gd name="adj" fmla="val 25000"/>
                <a:gd name="vf" fmla="val 115470"/>
              </a:avLst>
            </a:prstGeom>
            <a:solidFill>
              <a:srgbClr val="FFFFFF"/>
            </a:solidFill>
            <a:ln w="9525">
              <a:solidFill>
                <a:srgbClr val="000000"/>
              </a:solidFill>
              <a:miter lim="800000"/>
              <a:headEnd/>
              <a:tailEnd/>
            </a:ln>
          </p:spPr>
          <p:txBody>
            <a:bodyPr lIns="0" tIns="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零初始化页面线程</a:t>
              </a:r>
            </a:p>
          </p:txBody>
        </p:sp>
        <p:sp>
          <p:nvSpPr>
            <p:cNvPr id="14" name="Rectangle 13">
              <a:extLst>
                <a:ext uri="{FF2B5EF4-FFF2-40B4-BE49-F238E27FC236}">
                  <a16:creationId xmlns:a16="http://schemas.microsoft.com/office/drawing/2014/main" xmlns="" id="{0D9F4389-037E-4E47-9882-90F5C842B2E2}"/>
                </a:ext>
              </a:extLst>
            </p:cNvPr>
            <p:cNvSpPr>
              <a:spLocks noChangeArrowheads="1"/>
            </p:cNvSpPr>
            <p:nvPr/>
          </p:nvSpPr>
          <p:spPr bwMode="auto">
            <a:xfrm>
              <a:off x="7920" y="3936"/>
              <a:ext cx="900" cy="3900"/>
            </a:xfrm>
            <a:prstGeom prst="rect">
              <a:avLst/>
            </a:prstGeom>
            <a:solidFill>
              <a:srgbClr val="FFFFFF"/>
            </a:solidFill>
            <a:ln w="9525">
              <a:solidFill>
                <a:srgbClr val="000000"/>
              </a:solidFill>
              <a:miter lim="800000"/>
              <a:headEnd/>
              <a:tailEnd/>
            </a:ln>
          </p:spPr>
          <p:txBody>
            <a:bodyPr lIns="36000" rIns="36000"/>
            <a:lstStyle/>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零初始化</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页链表</a:t>
              </a:r>
            </a:p>
          </p:txBody>
        </p:sp>
        <p:sp>
          <p:nvSpPr>
            <p:cNvPr id="15" name="Rectangle 14">
              <a:extLst>
                <a:ext uri="{FF2B5EF4-FFF2-40B4-BE49-F238E27FC236}">
                  <a16:creationId xmlns:a16="http://schemas.microsoft.com/office/drawing/2014/main" xmlns="" id="{D444C3A7-8691-4A38-B4F5-F66EFD11B621}"/>
                </a:ext>
              </a:extLst>
            </p:cNvPr>
            <p:cNvSpPr>
              <a:spLocks noChangeArrowheads="1"/>
            </p:cNvSpPr>
            <p:nvPr/>
          </p:nvSpPr>
          <p:spPr bwMode="auto">
            <a:xfrm>
              <a:off x="9180" y="4872"/>
              <a:ext cx="900" cy="2184"/>
            </a:xfrm>
            <a:prstGeom prst="rect">
              <a:avLst/>
            </a:prstGeom>
            <a:solidFill>
              <a:srgbClr val="FFFFFF"/>
            </a:solidFill>
            <a:ln w="9525">
              <a:solidFill>
                <a:srgbClr val="000000"/>
              </a:solidFill>
              <a:miter lim="800000"/>
              <a:headEnd/>
              <a:tailEnd/>
            </a:ln>
          </p:spPr>
          <p:txBody>
            <a:bodyPr lIns="162000"/>
            <a:lstStyle/>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endParaRPr kumimoji="0" lang="en-US" altLang="zh-CN" sz="1200" b="1" i="0" u="none" strike="noStrike" kern="0" cap="none" spc="0" normalizeH="0" baseline="0" noProof="0">
                <a:ln>
                  <a:noFill/>
                </a:ln>
                <a:solidFill>
                  <a:srgbClr val="996633"/>
                </a:solidFill>
                <a:effectLst/>
                <a:uLnTx/>
                <a:uFillTx/>
                <a:ea typeface="黑体" pitchFamily="2" charset="-122"/>
              </a:endParaRP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坏页</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solidFill>
                    <a:srgbClr val="996633"/>
                  </a:solidFill>
                  <a:effectLst/>
                  <a:uLnTx/>
                  <a:uFillTx/>
                  <a:ea typeface="黑体" pitchFamily="2" charset="-122"/>
                </a:rPr>
                <a:t>链表</a:t>
              </a:r>
            </a:p>
          </p:txBody>
        </p:sp>
        <p:sp>
          <p:nvSpPr>
            <p:cNvPr id="16" name="Line 15">
              <a:extLst>
                <a:ext uri="{FF2B5EF4-FFF2-40B4-BE49-F238E27FC236}">
                  <a16:creationId xmlns:a16="http://schemas.microsoft.com/office/drawing/2014/main" xmlns="" id="{F8EA7D96-4E3B-4BB9-92F3-35EF8F5D1D1A}"/>
                </a:ext>
              </a:extLst>
            </p:cNvPr>
            <p:cNvSpPr>
              <a:spLocks noChangeShapeType="1"/>
            </p:cNvSpPr>
            <p:nvPr/>
          </p:nvSpPr>
          <p:spPr bwMode="auto">
            <a:xfrm>
              <a:off x="7200" y="6432"/>
              <a:ext cx="0" cy="1872"/>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7" name="Line 16">
              <a:extLst>
                <a:ext uri="{FF2B5EF4-FFF2-40B4-BE49-F238E27FC236}">
                  <a16:creationId xmlns:a16="http://schemas.microsoft.com/office/drawing/2014/main" xmlns="" id="{DC5920AF-A979-4275-8956-CE775C7A4358}"/>
                </a:ext>
              </a:extLst>
            </p:cNvPr>
            <p:cNvSpPr>
              <a:spLocks noChangeShapeType="1"/>
            </p:cNvSpPr>
            <p:nvPr/>
          </p:nvSpPr>
          <p:spPr bwMode="auto">
            <a:xfrm flipH="1">
              <a:off x="3600" y="4248"/>
              <a:ext cx="54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8" name="Line 17">
              <a:extLst>
                <a:ext uri="{FF2B5EF4-FFF2-40B4-BE49-F238E27FC236}">
                  <a16:creationId xmlns:a16="http://schemas.microsoft.com/office/drawing/2014/main" xmlns="" id="{406C9D3C-4EDB-42BE-AE8A-B73CBDB4040E}"/>
                </a:ext>
              </a:extLst>
            </p:cNvPr>
            <p:cNvSpPr>
              <a:spLocks noChangeShapeType="1"/>
            </p:cNvSpPr>
            <p:nvPr/>
          </p:nvSpPr>
          <p:spPr bwMode="auto">
            <a:xfrm>
              <a:off x="3600" y="4248"/>
              <a:ext cx="0" cy="936"/>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9" name="Line 18">
              <a:extLst>
                <a:ext uri="{FF2B5EF4-FFF2-40B4-BE49-F238E27FC236}">
                  <a16:creationId xmlns:a16="http://schemas.microsoft.com/office/drawing/2014/main" xmlns="" id="{32173AEF-1962-4C13-8FF6-32710F19CC4B}"/>
                </a:ext>
              </a:extLst>
            </p:cNvPr>
            <p:cNvSpPr>
              <a:spLocks noChangeShapeType="1"/>
            </p:cNvSpPr>
            <p:nvPr/>
          </p:nvSpPr>
          <p:spPr bwMode="auto">
            <a:xfrm flipH="1">
              <a:off x="3240" y="5184"/>
              <a:ext cx="360" cy="0"/>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0" name="Line 19">
              <a:extLst>
                <a:ext uri="{FF2B5EF4-FFF2-40B4-BE49-F238E27FC236}">
                  <a16:creationId xmlns:a16="http://schemas.microsoft.com/office/drawing/2014/main" xmlns="" id="{EE585819-C625-4F1F-9EFE-BF622504888D}"/>
                </a:ext>
              </a:extLst>
            </p:cNvPr>
            <p:cNvSpPr>
              <a:spLocks noChangeShapeType="1"/>
            </p:cNvSpPr>
            <p:nvPr/>
          </p:nvSpPr>
          <p:spPr bwMode="auto">
            <a:xfrm flipH="1">
              <a:off x="3780" y="4404"/>
              <a:ext cx="36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1" name="Line 20">
              <a:extLst>
                <a:ext uri="{FF2B5EF4-FFF2-40B4-BE49-F238E27FC236}">
                  <a16:creationId xmlns:a16="http://schemas.microsoft.com/office/drawing/2014/main" xmlns="" id="{EB71569F-B5CF-4002-AB21-459652FDFC86}"/>
                </a:ext>
              </a:extLst>
            </p:cNvPr>
            <p:cNvSpPr>
              <a:spLocks noChangeShapeType="1"/>
            </p:cNvSpPr>
            <p:nvPr/>
          </p:nvSpPr>
          <p:spPr bwMode="auto">
            <a:xfrm>
              <a:off x="3780" y="4404"/>
              <a:ext cx="0" cy="1092"/>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2" name="Line 21">
              <a:extLst>
                <a:ext uri="{FF2B5EF4-FFF2-40B4-BE49-F238E27FC236}">
                  <a16:creationId xmlns:a16="http://schemas.microsoft.com/office/drawing/2014/main" xmlns="" id="{36B96663-D106-484D-94CC-444D18E1CD9C}"/>
                </a:ext>
              </a:extLst>
            </p:cNvPr>
            <p:cNvSpPr>
              <a:spLocks noChangeShapeType="1"/>
            </p:cNvSpPr>
            <p:nvPr/>
          </p:nvSpPr>
          <p:spPr bwMode="auto">
            <a:xfrm flipH="1">
              <a:off x="3240" y="5496"/>
              <a:ext cx="540" cy="0"/>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3" name="Line 22">
              <a:extLst>
                <a:ext uri="{FF2B5EF4-FFF2-40B4-BE49-F238E27FC236}">
                  <a16:creationId xmlns:a16="http://schemas.microsoft.com/office/drawing/2014/main" xmlns="" id="{21D8CD08-92DF-4FDD-A507-8F184277E528}"/>
                </a:ext>
              </a:extLst>
            </p:cNvPr>
            <p:cNvSpPr>
              <a:spLocks noChangeShapeType="1"/>
            </p:cNvSpPr>
            <p:nvPr/>
          </p:nvSpPr>
          <p:spPr bwMode="auto">
            <a:xfrm flipH="1">
              <a:off x="3780" y="7368"/>
              <a:ext cx="36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4" name="Line 23">
              <a:extLst>
                <a:ext uri="{FF2B5EF4-FFF2-40B4-BE49-F238E27FC236}">
                  <a16:creationId xmlns:a16="http://schemas.microsoft.com/office/drawing/2014/main" xmlns="" id="{0328BE5E-A73F-4CCF-AD80-3E2BF46A8671}"/>
                </a:ext>
              </a:extLst>
            </p:cNvPr>
            <p:cNvSpPr>
              <a:spLocks noChangeShapeType="1"/>
            </p:cNvSpPr>
            <p:nvPr/>
          </p:nvSpPr>
          <p:spPr bwMode="auto">
            <a:xfrm flipV="1">
              <a:off x="3780" y="6276"/>
              <a:ext cx="0" cy="1092"/>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5" name="Line 24">
              <a:extLst>
                <a:ext uri="{FF2B5EF4-FFF2-40B4-BE49-F238E27FC236}">
                  <a16:creationId xmlns:a16="http://schemas.microsoft.com/office/drawing/2014/main" xmlns="" id="{1BC03A24-DC91-48EB-AFDA-697553319706}"/>
                </a:ext>
              </a:extLst>
            </p:cNvPr>
            <p:cNvSpPr>
              <a:spLocks noChangeShapeType="1"/>
            </p:cNvSpPr>
            <p:nvPr/>
          </p:nvSpPr>
          <p:spPr bwMode="auto">
            <a:xfrm flipH="1">
              <a:off x="3240" y="6276"/>
              <a:ext cx="540" cy="0"/>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6" name="Line 25">
              <a:extLst>
                <a:ext uri="{FF2B5EF4-FFF2-40B4-BE49-F238E27FC236}">
                  <a16:creationId xmlns:a16="http://schemas.microsoft.com/office/drawing/2014/main" xmlns="" id="{53EB853D-AF55-4645-89A1-864F2989CAE0}"/>
                </a:ext>
              </a:extLst>
            </p:cNvPr>
            <p:cNvSpPr>
              <a:spLocks noChangeShapeType="1"/>
            </p:cNvSpPr>
            <p:nvPr/>
          </p:nvSpPr>
          <p:spPr bwMode="auto">
            <a:xfrm flipH="1">
              <a:off x="3600" y="7524"/>
              <a:ext cx="54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7" name="Line 26">
              <a:extLst>
                <a:ext uri="{FF2B5EF4-FFF2-40B4-BE49-F238E27FC236}">
                  <a16:creationId xmlns:a16="http://schemas.microsoft.com/office/drawing/2014/main" xmlns="" id="{EC4C9D04-3705-4DC3-8B13-B75FC9451148}"/>
                </a:ext>
              </a:extLst>
            </p:cNvPr>
            <p:cNvSpPr>
              <a:spLocks noChangeShapeType="1"/>
            </p:cNvSpPr>
            <p:nvPr/>
          </p:nvSpPr>
          <p:spPr bwMode="auto">
            <a:xfrm flipV="1">
              <a:off x="3600" y="6588"/>
              <a:ext cx="0" cy="936"/>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8" name="Line 27">
              <a:extLst>
                <a:ext uri="{FF2B5EF4-FFF2-40B4-BE49-F238E27FC236}">
                  <a16:creationId xmlns:a16="http://schemas.microsoft.com/office/drawing/2014/main" xmlns="" id="{F075553B-0BE5-4426-8DAF-240BEEC8F65B}"/>
                </a:ext>
              </a:extLst>
            </p:cNvPr>
            <p:cNvSpPr>
              <a:spLocks noChangeShapeType="1"/>
            </p:cNvSpPr>
            <p:nvPr/>
          </p:nvSpPr>
          <p:spPr bwMode="auto">
            <a:xfrm flipH="1">
              <a:off x="3240" y="6588"/>
              <a:ext cx="360" cy="0"/>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9" name="Line 28">
              <a:extLst>
                <a:ext uri="{FF2B5EF4-FFF2-40B4-BE49-F238E27FC236}">
                  <a16:creationId xmlns:a16="http://schemas.microsoft.com/office/drawing/2014/main" xmlns="" id="{E63266E7-7607-44D0-93AF-3F9792E50550}"/>
                </a:ext>
              </a:extLst>
            </p:cNvPr>
            <p:cNvSpPr>
              <a:spLocks noChangeShapeType="1"/>
            </p:cNvSpPr>
            <p:nvPr/>
          </p:nvSpPr>
          <p:spPr bwMode="auto">
            <a:xfrm flipV="1">
              <a:off x="4500" y="6432"/>
              <a:ext cx="0" cy="468"/>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0" name="Line 29">
              <a:extLst>
                <a:ext uri="{FF2B5EF4-FFF2-40B4-BE49-F238E27FC236}">
                  <a16:creationId xmlns:a16="http://schemas.microsoft.com/office/drawing/2014/main" xmlns="" id="{4E060CE3-5EF2-43B0-9116-CDD5B9B56083}"/>
                </a:ext>
              </a:extLst>
            </p:cNvPr>
            <p:cNvSpPr>
              <a:spLocks noChangeShapeType="1"/>
            </p:cNvSpPr>
            <p:nvPr/>
          </p:nvSpPr>
          <p:spPr bwMode="auto">
            <a:xfrm flipV="1">
              <a:off x="4500" y="4872"/>
              <a:ext cx="0" cy="468"/>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1" name="Line 30">
              <a:extLst>
                <a:ext uri="{FF2B5EF4-FFF2-40B4-BE49-F238E27FC236}">
                  <a16:creationId xmlns:a16="http://schemas.microsoft.com/office/drawing/2014/main" xmlns="" id="{C59C523D-8AB4-49DD-8E51-8147970D5FC9}"/>
                </a:ext>
              </a:extLst>
            </p:cNvPr>
            <p:cNvSpPr>
              <a:spLocks noChangeShapeType="1"/>
            </p:cNvSpPr>
            <p:nvPr/>
          </p:nvSpPr>
          <p:spPr bwMode="auto">
            <a:xfrm>
              <a:off x="7200" y="8304"/>
              <a:ext cx="108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2" name="Line 31">
              <a:extLst>
                <a:ext uri="{FF2B5EF4-FFF2-40B4-BE49-F238E27FC236}">
                  <a16:creationId xmlns:a16="http://schemas.microsoft.com/office/drawing/2014/main" xmlns="" id="{31CFC928-73EC-449A-B728-B01274067B6B}"/>
                </a:ext>
              </a:extLst>
            </p:cNvPr>
            <p:cNvSpPr>
              <a:spLocks noChangeShapeType="1"/>
            </p:cNvSpPr>
            <p:nvPr/>
          </p:nvSpPr>
          <p:spPr bwMode="auto">
            <a:xfrm flipV="1">
              <a:off x="8280" y="7836"/>
              <a:ext cx="0" cy="468"/>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3" name="Line 32">
              <a:extLst>
                <a:ext uri="{FF2B5EF4-FFF2-40B4-BE49-F238E27FC236}">
                  <a16:creationId xmlns:a16="http://schemas.microsoft.com/office/drawing/2014/main" xmlns="" id="{A6DFE6BF-3326-4BAF-9D85-A90D82B13B5D}"/>
                </a:ext>
              </a:extLst>
            </p:cNvPr>
            <p:cNvSpPr>
              <a:spLocks noChangeShapeType="1"/>
            </p:cNvSpPr>
            <p:nvPr/>
          </p:nvSpPr>
          <p:spPr bwMode="auto">
            <a:xfrm flipV="1">
              <a:off x="6480" y="3780"/>
              <a:ext cx="0" cy="156"/>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4" name="Line 33">
              <a:extLst>
                <a:ext uri="{FF2B5EF4-FFF2-40B4-BE49-F238E27FC236}">
                  <a16:creationId xmlns:a16="http://schemas.microsoft.com/office/drawing/2014/main" xmlns="" id="{D5F7612C-DB7A-4A4C-81B1-4DD32DDC3749}"/>
                </a:ext>
              </a:extLst>
            </p:cNvPr>
            <p:cNvSpPr>
              <a:spLocks noChangeShapeType="1"/>
            </p:cNvSpPr>
            <p:nvPr/>
          </p:nvSpPr>
          <p:spPr bwMode="auto">
            <a:xfrm>
              <a:off x="6480" y="3780"/>
              <a:ext cx="72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5" name="Line 34">
              <a:extLst>
                <a:ext uri="{FF2B5EF4-FFF2-40B4-BE49-F238E27FC236}">
                  <a16:creationId xmlns:a16="http://schemas.microsoft.com/office/drawing/2014/main" xmlns="" id="{A59C0DF4-3C18-4422-A05B-6B6FF350320E}"/>
                </a:ext>
              </a:extLst>
            </p:cNvPr>
            <p:cNvSpPr>
              <a:spLocks noChangeShapeType="1"/>
            </p:cNvSpPr>
            <p:nvPr/>
          </p:nvSpPr>
          <p:spPr bwMode="auto">
            <a:xfrm>
              <a:off x="7200" y="3780"/>
              <a:ext cx="0" cy="1560"/>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6" name="Line 35">
              <a:extLst>
                <a:ext uri="{FF2B5EF4-FFF2-40B4-BE49-F238E27FC236}">
                  <a16:creationId xmlns:a16="http://schemas.microsoft.com/office/drawing/2014/main" xmlns="" id="{3AC29E60-FD45-41B6-943F-B6A923737F9D}"/>
                </a:ext>
              </a:extLst>
            </p:cNvPr>
            <p:cNvSpPr>
              <a:spLocks noChangeShapeType="1"/>
            </p:cNvSpPr>
            <p:nvPr/>
          </p:nvSpPr>
          <p:spPr bwMode="auto">
            <a:xfrm flipV="1">
              <a:off x="4860" y="3624"/>
              <a:ext cx="0" cy="156"/>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7" name="Line 36">
              <a:extLst>
                <a:ext uri="{FF2B5EF4-FFF2-40B4-BE49-F238E27FC236}">
                  <a16:creationId xmlns:a16="http://schemas.microsoft.com/office/drawing/2014/main" xmlns="" id="{087FDD2B-5CC6-4F58-A2FC-9EBC99324F3E}"/>
                </a:ext>
              </a:extLst>
            </p:cNvPr>
            <p:cNvSpPr>
              <a:spLocks noChangeShapeType="1"/>
            </p:cNvSpPr>
            <p:nvPr/>
          </p:nvSpPr>
          <p:spPr bwMode="auto">
            <a:xfrm>
              <a:off x="4860" y="3624"/>
              <a:ext cx="72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8" name="Line 37">
              <a:extLst>
                <a:ext uri="{FF2B5EF4-FFF2-40B4-BE49-F238E27FC236}">
                  <a16:creationId xmlns:a16="http://schemas.microsoft.com/office/drawing/2014/main" xmlns="" id="{917ED9D5-4C38-4074-BCDF-EE78CB63E9FC}"/>
                </a:ext>
              </a:extLst>
            </p:cNvPr>
            <p:cNvSpPr>
              <a:spLocks noChangeShapeType="1"/>
            </p:cNvSpPr>
            <p:nvPr/>
          </p:nvSpPr>
          <p:spPr bwMode="auto">
            <a:xfrm>
              <a:off x="5580" y="3624"/>
              <a:ext cx="0" cy="4524"/>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9" name="Line 38">
              <a:extLst>
                <a:ext uri="{FF2B5EF4-FFF2-40B4-BE49-F238E27FC236}">
                  <a16:creationId xmlns:a16="http://schemas.microsoft.com/office/drawing/2014/main" xmlns="" id="{3991DE38-2D1C-4D8D-94F9-D260E97D36E0}"/>
                </a:ext>
              </a:extLst>
            </p:cNvPr>
            <p:cNvSpPr>
              <a:spLocks noChangeShapeType="1"/>
            </p:cNvSpPr>
            <p:nvPr/>
          </p:nvSpPr>
          <p:spPr bwMode="auto">
            <a:xfrm>
              <a:off x="5580" y="8148"/>
              <a:ext cx="72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0" name="Line 39">
              <a:extLst>
                <a:ext uri="{FF2B5EF4-FFF2-40B4-BE49-F238E27FC236}">
                  <a16:creationId xmlns:a16="http://schemas.microsoft.com/office/drawing/2014/main" xmlns="" id="{75179B7B-074A-4F28-8C37-33C585E99175}"/>
                </a:ext>
              </a:extLst>
            </p:cNvPr>
            <p:cNvSpPr>
              <a:spLocks noChangeShapeType="1"/>
            </p:cNvSpPr>
            <p:nvPr/>
          </p:nvSpPr>
          <p:spPr bwMode="auto">
            <a:xfrm flipV="1">
              <a:off x="6300" y="7836"/>
              <a:ext cx="0" cy="312"/>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1" name="Rectangle 40">
              <a:extLst>
                <a:ext uri="{FF2B5EF4-FFF2-40B4-BE49-F238E27FC236}">
                  <a16:creationId xmlns:a16="http://schemas.microsoft.com/office/drawing/2014/main" xmlns="" id="{ECF69374-D885-4290-B54C-F495DADE9C7D}"/>
                </a:ext>
              </a:extLst>
            </p:cNvPr>
            <p:cNvSpPr>
              <a:spLocks noChangeArrowheads="1"/>
            </p:cNvSpPr>
            <p:nvPr/>
          </p:nvSpPr>
          <p:spPr bwMode="auto">
            <a:xfrm>
              <a:off x="3600" y="5496"/>
              <a:ext cx="720" cy="780"/>
            </a:xfrm>
            <a:prstGeom prst="rect">
              <a:avLst/>
            </a:prstGeom>
            <a:noFill/>
            <a:ln w="9525">
              <a:noFill/>
              <a:miter lim="800000"/>
              <a:headEnd/>
              <a:tailEnd/>
            </a:ln>
          </p:spPr>
          <p:txBody>
            <a:bodyPr lIns="36000" tIns="0" rIns="3600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tx1"/>
                  </a:solidFill>
                  <a:effectLst/>
                  <a:uLnTx/>
                  <a:uFillTx/>
                  <a:ea typeface="黑体" pitchFamily="2" charset="-122"/>
                </a:rPr>
                <a:t>“</a:t>
              </a:r>
              <a:r>
                <a:rPr kumimoji="0" lang="zh-CN" altLang="en-US" sz="1200" b="0" i="0" u="none" strike="noStrike" kern="0" cap="none" spc="0" normalizeH="0" baseline="0" noProof="0" dirty="0">
                  <a:ln>
                    <a:noFill/>
                  </a:ln>
                  <a:solidFill>
                    <a:schemeClr val="tx1"/>
                  </a:solidFill>
                  <a:effectLst/>
                  <a:uLnTx/>
                  <a:uFillTx/>
                  <a:ea typeface="黑体" pitchFamily="2" charset="-122"/>
                </a:rPr>
                <a:t>软”缺页</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tx1"/>
                  </a:solidFill>
                  <a:effectLst/>
                  <a:uLnTx/>
                  <a:uFillTx/>
                  <a:ea typeface="黑体" pitchFamily="2" charset="-122"/>
                </a:rPr>
                <a:t>故障</a:t>
              </a:r>
              <a:endParaRPr kumimoji="0" lang="zh-CN" altLang="en-US" sz="1200" b="1" i="0" u="none" strike="noStrike" kern="0" cap="none" spc="0" normalizeH="0" baseline="0" noProof="0" dirty="0">
                <a:ln>
                  <a:noFill/>
                </a:ln>
                <a:solidFill>
                  <a:schemeClr val="tx1"/>
                </a:solidFill>
                <a:effectLst/>
                <a:uLnTx/>
                <a:uFillTx/>
                <a:ea typeface="黑体" pitchFamily="2" charset="-122"/>
              </a:endParaRPr>
            </a:p>
          </p:txBody>
        </p:sp>
        <p:sp>
          <p:nvSpPr>
            <p:cNvPr id="42" name="Rectangle 41">
              <a:extLst>
                <a:ext uri="{FF2B5EF4-FFF2-40B4-BE49-F238E27FC236}">
                  <a16:creationId xmlns:a16="http://schemas.microsoft.com/office/drawing/2014/main" xmlns="" id="{4DC0696D-ECF3-4176-8A9D-0F730D87C0C4}"/>
                </a:ext>
              </a:extLst>
            </p:cNvPr>
            <p:cNvSpPr>
              <a:spLocks noChangeArrowheads="1"/>
            </p:cNvSpPr>
            <p:nvPr/>
          </p:nvSpPr>
          <p:spPr bwMode="auto">
            <a:xfrm>
              <a:off x="2160" y="7368"/>
              <a:ext cx="1080" cy="624"/>
            </a:xfrm>
            <a:prstGeom prst="rect">
              <a:avLst/>
            </a:prstGeom>
            <a:noFill/>
            <a:ln w="9525">
              <a:noFill/>
              <a:miter lim="800000"/>
              <a:headEnd/>
              <a:tailEnd/>
            </a:ln>
          </p:spPr>
          <p:txBody>
            <a:bodyPr lIns="72000" t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tx1"/>
                  </a:solidFill>
                  <a:effectLst/>
                  <a:uLnTx/>
                  <a:uFillTx/>
                  <a:ea typeface="黑体" pitchFamily="2" charset="-122"/>
                </a:rPr>
                <a:t>工作集</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tx1"/>
                  </a:solidFill>
                  <a:effectLst/>
                  <a:uLnTx/>
                  <a:uFillTx/>
                  <a:ea typeface="黑体" pitchFamily="2" charset="-122"/>
                </a:rPr>
                <a:t>重置</a:t>
              </a:r>
            </a:p>
          </p:txBody>
        </p:sp>
        <p:sp>
          <p:nvSpPr>
            <p:cNvPr id="43" name="Line 42">
              <a:extLst>
                <a:ext uri="{FF2B5EF4-FFF2-40B4-BE49-F238E27FC236}">
                  <a16:creationId xmlns:a16="http://schemas.microsoft.com/office/drawing/2014/main" xmlns="" id="{A0202836-74FD-4C92-934C-038C5F725A7C}"/>
                </a:ext>
              </a:extLst>
            </p:cNvPr>
            <p:cNvSpPr>
              <a:spLocks noChangeShapeType="1"/>
            </p:cNvSpPr>
            <p:nvPr/>
          </p:nvSpPr>
          <p:spPr bwMode="auto">
            <a:xfrm>
              <a:off x="2700" y="7056"/>
              <a:ext cx="0" cy="312"/>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4" name="Line 43">
              <a:extLst>
                <a:ext uri="{FF2B5EF4-FFF2-40B4-BE49-F238E27FC236}">
                  <a16:creationId xmlns:a16="http://schemas.microsoft.com/office/drawing/2014/main" xmlns="" id="{92CEDD42-D8C6-4D7F-A840-837EA2BE85CF}"/>
                </a:ext>
              </a:extLst>
            </p:cNvPr>
            <p:cNvSpPr>
              <a:spLocks noChangeShapeType="1"/>
            </p:cNvSpPr>
            <p:nvPr/>
          </p:nvSpPr>
          <p:spPr bwMode="auto">
            <a:xfrm>
              <a:off x="2700" y="7992"/>
              <a:ext cx="0" cy="624"/>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5" name="Line 44">
              <a:extLst>
                <a:ext uri="{FF2B5EF4-FFF2-40B4-BE49-F238E27FC236}">
                  <a16:creationId xmlns:a16="http://schemas.microsoft.com/office/drawing/2014/main" xmlns="" id="{13B346CA-33C1-4178-B569-263B0F66E1F8}"/>
                </a:ext>
              </a:extLst>
            </p:cNvPr>
            <p:cNvSpPr>
              <a:spLocks noChangeShapeType="1"/>
            </p:cNvSpPr>
            <p:nvPr/>
          </p:nvSpPr>
          <p:spPr bwMode="auto">
            <a:xfrm>
              <a:off x="2700" y="8304"/>
              <a:ext cx="180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6" name="Line 45">
              <a:extLst>
                <a:ext uri="{FF2B5EF4-FFF2-40B4-BE49-F238E27FC236}">
                  <a16:creationId xmlns:a16="http://schemas.microsoft.com/office/drawing/2014/main" xmlns="" id="{37C693AA-0C18-4F82-A468-59D9FBBF2571}"/>
                </a:ext>
              </a:extLst>
            </p:cNvPr>
            <p:cNvSpPr>
              <a:spLocks noChangeShapeType="1"/>
            </p:cNvSpPr>
            <p:nvPr/>
          </p:nvSpPr>
          <p:spPr bwMode="auto">
            <a:xfrm flipV="1">
              <a:off x="4500" y="7992"/>
              <a:ext cx="0" cy="312"/>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7" name="Line 46">
              <a:extLst>
                <a:ext uri="{FF2B5EF4-FFF2-40B4-BE49-F238E27FC236}">
                  <a16:creationId xmlns:a16="http://schemas.microsoft.com/office/drawing/2014/main" xmlns="" id="{8C24E81F-4369-4423-B071-CE1876EE04A1}"/>
                </a:ext>
              </a:extLst>
            </p:cNvPr>
            <p:cNvSpPr>
              <a:spLocks noChangeShapeType="1"/>
            </p:cNvSpPr>
            <p:nvPr/>
          </p:nvSpPr>
          <p:spPr bwMode="auto">
            <a:xfrm>
              <a:off x="2700" y="8616"/>
              <a:ext cx="252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8" name="Line 47">
              <a:extLst>
                <a:ext uri="{FF2B5EF4-FFF2-40B4-BE49-F238E27FC236}">
                  <a16:creationId xmlns:a16="http://schemas.microsoft.com/office/drawing/2014/main" xmlns="" id="{2D1141A5-84FB-4313-9098-F91C066D63C3}"/>
                </a:ext>
              </a:extLst>
            </p:cNvPr>
            <p:cNvSpPr>
              <a:spLocks noChangeShapeType="1"/>
            </p:cNvSpPr>
            <p:nvPr/>
          </p:nvSpPr>
          <p:spPr bwMode="auto">
            <a:xfrm flipV="1">
              <a:off x="5220" y="5184"/>
              <a:ext cx="0" cy="3432"/>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9" name="Line 48">
              <a:extLst>
                <a:ext uri="{FF2B5EF4-FFF2-40B4-BE49-F238E27FC236}">
                  <a16:creationId xmlns:a16="http://schemas.microsoft.com/office/drawing/2014/main" xmlns="" id="{516CEBE4-476A-4E68-BEEB-51D15D4174BF}"/>
                </a:ext>
              </a:extLst>
            </p:cNvPr>
            <p:cNvSpPr>
              <a:spLocks noChangeShapeType="1"/>
            </p:cNvSpPr>
            <p:nvPr/>
          </p:nvSpPr>
          <p:spPr bwMode="auto">
            <a:xfrm flipH="1">
              <a:off x="4860" y="5184"/>
              <a:ext cx="36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0" name="Line 49">
              <a:extLst>
                <a:ext uri="{FF2B5EF4-FFF2-40B4-BE49-F238E27FC236}">
                  <a16:creationId xmlns:a16="http://schemas.microsoft.com/office/drawing/2014/main" xmlns="" id="{D39D608E-F104-4CC6-8B10-71C5928FED93}"/>
                </a:ext>
              </a:extLst>
            </p:cNvPr>
            <p:cNvSpPr>
              <a:spLocks noChangeShapeType="1"/>
            </p:cNvSpPr>
            <p:nvPr/>
          </p:nvSpPr>
          <p:spPr bwMode="auto">
            <a:xfrm flipV="1">
              <a:off x="4860" y="4872"/>
              <a:ext cx="0" cy="312"/>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1" name="Line 50">
              <a:extLst>
                <a:ext uri="{FF2B5EF4-FFF2-40B4-BE49-F238E27FC236}">
                  <a16:creationId xmlns:a16="http://schemas.microsoft.com/office/drawing/2014/main" xmlns="" id="{49E8F655-E091-46BF-9834-F0EE75F96A16}"/>
                </a:ext>
              </a:extLst>
            </p:cNvPr>
            <p:cNvSpPr>
              <a:spLocks noChangeShapeType="1"/>
            </p:cNvSpPr>
            <p:nvPr/>
          </p:nvSpPr>
          <p:spPr bwMode="auto">
            <a:xfrm flipV="1">
              <a:off x="5940" y="3156"/>
              <a:ext cx="0" cy="78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2" name="Rectangle 51">
              <a:extLst>
                <a:ext uri="{FF2B5EF4-FFF2-40B4-BE49-F238E27FC236}">
                  <a16:creationId xmlns:a16="http://schemas.microsoft.com/office/drawing/2014/main" xmlns="" id="{BDF2D09D-08B8-4608-AC10-63F9E55C0878}"/>
                </a:ext>
              </a:extLst>
            </p:cNvPr>
            <p:cNvSpPr>
              <a:spLocks noChangeArrowheads="1"/>
            </p:cNvSpPr>
            <p:nvPr/>
          </p:nvSpPr>
          <p:spPr bwMode="auto">
            <a:xfrm>
              <a:off x="4320" y="2688"/>
              <a:ext cx="1260" cy="780"/>
            </a:xfrm>
            <a:prstGeom prst="rect">
              <a:avLst/>
            </a:prstGeom>
            <a:noFill/>
            <a:ln w="9525">
              <a:noFill/>
              <a:miter lim="800000"/>
              <a:headEnd/>
              <a:tailEnd/>
            </a:ln>
          </p:spPr>
          <p:txBody>
            <a:bodyPr lIns="72000" t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tx1"/>
                  </a:solidFill>
                  <a:effectLst/>
                  <a:uLnTx/>
                  <a:uFillTx/>
                  <a:ea typeface="黑体" pitchFamily="2" charset="-122"/>
                </a:rPr>
                <a:t>从外存或内核配置读入的页面</a:t>
              </a:r>
            </a:p>
          </p:txBody>
        </p:sp>
        <p:sp>
          <p:nvSpPr>
            <p:cNvPr id="53" name="Line 52">
              <a:extLst>
                <a:ext uri="{FF2B5EF4-FFF2-40B4-BE49-F238E27FC236}">
                  <a16:creationId xmlns:a16="http://schemas.microsoft.com/office/drawing/2014/main" xmlns="" id="{1B3B9A6E-2149-4E13-9886-8C53EA53788D}"/>
                </a:ext>
              </a:extLst>
            </p:cNvPr>
            <p:cNvSpPr>
              <a:spLocks noChangeShapeType="1"/>
            </p:cNvSpPr>
            <p:nvPr/>
          </p:nvSpPr>
          <p:spPr bwMode="auto">
            <a:xfrm flipH="1">
              <a:off x="5580" y="3156"/>
              <a:ext cx="36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4" name="Line 53">
              <a:extLst>
                <a:ext uri="{FF2B5EF4-FFF2-40B4-BE49-F238E27FC236}">
                  <a16:creationId xmlns:a16="http://schemas.microsoft.com/office/drawing/2014/main" xmlns="" id="{D22028D9-7F87-4F53-9B4B-DDCD288729A4}"/>
                </a:ext>
              </a:extLst>
            </p:cNvPr>
            <p:cNvSpPr>
              <a:spLocks noChangeShapeType="1"/>
            </p:cNvSpPr>
            <p:nvPr/>
          </p:nvSpPr>
          <p:spPr bwMode="auto">
            <a:xfrm flipH="1">
              <a:off x="2700" y="3156"/>
              <a:ext cx="162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5" name="Line 54">
              <a:extLst>
                <a:ext uri="{FF2B5EF4-FFF2-40B4-BE49-F238E27FC236}">
                  <a16:creationId xmlns:a16="http://schemas.microsoft.com/office/drawing/2014/main" xmlns="" id="{A8056368-461B-4572-8954-3495F1D8AC70}"/>
                </a:ext>
              </a:extLst>
            </p:cNvPr>
            <p:cNvSpPr>
              <a:spLocks noChangeShapeType="1"/>
            </p:cNvSpPr>
            <p:nvPr/>
          </p:nvSpPr>
          <p:spPr bwMode="auto">
            <a:xfrm>
              <a:off x="2700" y="3156"/>
              <a:ext cx="0" cy="1404"/>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6" name="Line 55">
              <a:extLst>
                <a:ext uri="{FF2B5EF4-FFF2-40B4-BE49-F238E27FC236}">
                  <a16:creationId xmlns:a16="http://schemas.microsoft.com/office/drawing/2014/main" xmlns="" id="{1203E509-ECFC-44BA-9FE3-1C7CDD78E3DD}"/>
                </a:ext>
              </a:extLst>
            </p:cNvPr>
            <p:cNvSpPr>
              <a:spLocks noChangeShapeType="1"/>
            </p:cNvSpPr>
            <p:nvPr/>
          </p:nvSpPr>
          <p:spPr bwMode="auto">
            <a:xfrm flipV="1">
              <a:off x="8280" y="2532"/>
              <a:ext cx="0" cy="1404"/>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7" name="Line 56">
              <a:extLst>
                <a:ext uri="{FF2B5EF4-FFF2-40B4-BE49-F238E27FC236}">
                  <a16:creationId xmlns:a16="http://schemas.microsoft.com/office/drawing/2014/main" xmlns="" id="{3857FF1E-2E47-4E26-B930-CF6C3692023F}"/>
                </a:ext>
              </a:extLst>
            </p:cNvPr>
            <p:cNvSpPr>
              <a:spLocks noChangeShapeType="1"/>
            </p:cNvSpPr>
            <p:nvPr/>
          </p:nvSpPr>
          <p:spPr bwMode="auto">
            <a:xfrm flipH="1">
              <a:off x="2160" y="2532"/>
              <a:ext cx="6120" cy="0"/>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8" name="Rectangle 57">
              <a:extLst>
                <a:ext uri="{FF2B5EF4-FFF2-40B4-BE49-F238E27FC236}">
                  <a16:creationId xmlns:a16="http://schemas.microsoft.com/office/drawing/2014/main" xmlns="" id="{52C87652-127E-49A1-B6C9-82EE3C40457E}"/>
                </a:ext>
              </a:extLst>
            </p:cNvPr>
            <p:cNvSpPr>
              <a:spLocks noChangeArrowheads="1"/>
            </p:cNvSpPr>
            <p:nvPr/>
          </p:nvSpPr>
          <p:spPr bwMode="auto">
            <a:xfrm>
              <a:off x="1800" y="2688"/>
              <a:ext cx="900" cy="465"/>
            </a:xfrm>
            <a:prstGeom prst="rect">
              <a:avLst/>
            </a:prstGeom>
            <a:noFill/>
            <a:ln w="9525">
              <a:noFill/>
              <a:miter lim="800000"/>
              <a:headEnd/>
              <a:tailEnd/>
            </a:ln>
          </p:spPr>
          <p:txBody>
            <a:bodyPr lIns="36000" tIns="0" rIns="3600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tx1"/>
                  </a:solidFill>
                  <a:effectLst/>
                  <a:uLnTx/>
                  <a:uFillTx/>
                  <a:ea typeface="黑体" pitchFamily="2" charset="-122"/>
                </a:rPr>
                <a:t>需求零</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tx1"/>
                  </a:solidFill>
                  <a:effectLst/>
                  <a:uLnTx/>
                  <a:uFillTx/>
                  <a:ea typeface="黑体" pitchFamily="2" charset="-122"/>
                </a:rPr>
                <a:t>缺页故障</a:t>
              </a:r>
            </a:p>
          </p:txBody>
        </p:sp>
        <p:sp>
          <p:nvSpPr>
            <p:cNvPr id="59" name="Line 58">
              <a:extLst>
                <a:ext uri="{FF2B5EF4-FFF2-40B4-BE49-F238E27FC236}">
                  <a16:creationId xmlns:a16="http://schemas.microsoft.com/office/drawing/2014/main" xmlns="" id="{F85D541D-75B9-464E-97B3-3231FE4C78B2}"/>
                </a:ext>
              </a:extLst>
            </p:cNvPr>
            <p:cNvSpPr>
              <a:spLocks noChangeShapeType="1"/>
            </p:cNvSpPr>
            <p:nvPr/>
          </p:nvSpPr>
          <p:spPr bwMode="auto">
            <a:xfrm>
              <a:off x="2160" y="3156"/>
              <a:ext cx="0" cy="1404"/>
            </a:xfrm>
            <a:prstGeom prst="line">
              <a:avLst/>
            </a:prstGeom>
            <a:noFill/>
            <a:ln w="19050">
              <a:solidFill>
                <a:srgbClr val="000000"/>
              </a:solidFill>
              <a:round/>
              <a:headEnd/>
              <a:tailEnd type="triangle" w="med" len="me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0" name="Line 59">
              <a:extLst>
                <a:ext uri="{FF2B5EF4-FFF2-40B4-BE49-F238E27FC236}">
                  <a16:creationId xmlns:a16="http://schemas.microsoft.com/office/drawing/2014/main" xmlns="" id="{D80AFDCA-AD57-4742-90C2-9B40471BB17C}"/>
                </a:ext>
              </a:extLst>
            </p:cNvPr>
            <p:cNvSpPr>
              <a:spLocks noChangeShapeType="1"/>
            </p:cNvSpPr>
            <p:nvPr/>
          </p:nvSpPr>
          <p:spPr bwMode="auto">
            <a:xfrm>
              <a:off x="2160" y="2532"/>
              <a:ext cx="0" cy="156"/>
            </a:xfrm>
            <a:prstGeom prst="line">
              <a:avLst/>
            </a:prstGeom>
            <a:noFill/>
            <a:ln w="19050">
              <a:solidFill>
                <a:srgbClr val="000000"/>
              </a:solidFill>
              <a:round/>
              <a:headEnd/>
              <a:tailEnd/>
            </a:ln>
          </p:spPr>
          <p:txBody>
            <a:bodyPr lIns="7200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grpSp>
    </p:spTree>
    <p:extLst>
      <p:ext uri="{BB962C8B-B14F-4D97-AF65-F5344CB8AC3E}">
        <p14:creationId xmlns:p14="http://schemas.microsoft.com/office/powerpoint/2010/main" val="157392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EDB11051-7E00-4820-BB6C-02F693AE5DBF}"/>
              </a:ext>
            </a:extLst>
          </p:cNvPr>
          <p:cNvSpPr txBox="1">
            <a:spLocks noChangeArrowheads="1"/>
          </p:cNvSpPr>
          <p:nvPr/>
        </p:nvSpPr>
        <p:spPr bwMode="auto">
          <a:xfrm>
            <a:off x="323528" y="61356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dirty="0">
                <a:latin typeface="黑体" pitchFamily="2" charset="-122"/>
                <a:ea typeface="黑体" pitchFamily="2" charset="-122"/>
              </a:rPr>
              <a:t>Windows</a:t>
            </a:r>
            <a:r>
              <a:rPr kumimoji="0" lang="zh-CN" altLang="en-US" sz="3200" kern="0" dirty="0">
                <a:latin typeface="黑体" pitchFamily="2" charset="-122"/>
                <a:ea typeface="黑体" pitchFamily="2" charset="-122"/>
              </a:rPr>
              <a:t>中的用户空间内存分配</a:t>
            </a:r>
          </a:p>
        </p:txBody>
      </p:sp>
      <p:grpSp>
        <p:nvGrpSpPr>
          <p:cNvPr id="4" name="Group 4">
            <a:extLst>
              <a:ext uri="{FF2B5EF4-FFF2-40B4-BE49-F238E27FC236}">
                <a16:creationId xmlns:a16="http://schemas.microsoft.com/office/drawing/2014/main" xmlns="" id="{F0DC8493-A4D2-458C-9CCD-4CDFA70CC3B3}"/>
              </a:ext>
            </a:extLst>
          </p:cNvPr>
          <p:cNvGrpSpPr>
            <a:grpSpLocks/>
          </p:cNvGrpSpPr>
          <p:nvPr/>
        </p:nvGrpSpPr>
        <p:grpSpPr bwMode="auto">
          <a:xfrm>
            <a:off x="3995738" y="2205038"/>
            <a:ext cx="4984750" cy="3589337"/>
            <a:chOff x="2416" y="1389"/>
            <a:chExt cx="3140" cy="2261"/>
          </a:xfrm>
        </p:grpSpPr>
        <p:sp>
          <p:nvSpPr>
            <p:cNvPr id="5" name="Rectangle 5">
              <a:extLst>
                <a:ext uri="{FF2B5EF4-FFF2-40B4-BE49-F238E27FC236}">
                  <a16:creationId xmlns:a16="http://schemas.microsoft.com/office/drawing/2014/main" xmlns="" id="{0B9F948D-8E96-467C-AB71-25747F9A0A1F}"/>
                </a:ext>
              </a:extLst>
            </p:cNvPr>
            <p:cNvSpPr>
              <a:spLocks noChangeArrowheads="1"/>
            </p:cNvSpPr>
            <p:nvPr/>
          </p:nvSpPr>
          <p:spPr bwMode="auto">
            <a:xfrm>
              <a:off x="3120" y="1389"/>
              <a:ext cx="1232" cy="419"/>
            </a:xfrm>
            <a:prstGeom prst="rect">
              <a:avLst/>
            </a:prstGeom>
            <a:solidFill>
              <a:srgbClr val="FFFFFF"/>
            </a:solidFill>
            <a:ln w="9525">
              <a:solidFill>
                <a:srgbClr val="000000"/>
              </a:solidFill>
              <a:miter lim="800000"/>
              <a:headEnd/>
              <a:tailEnd/>
            </a:ln>
          </p:spPr>
          <p:txBody>
            <a:bodyPr lIns="72000" tIns="18000" rIns="72000" bIns="0"/>
            <a:lstStyle/>
            <a:p>
              <a:pPr algn="just" eaLnBrk="0" hangingPunct="0"/>
              <a:r>
                <a:rPr lang="zh-CN" altLang="en-US" sz="900">
                  <a:solidFill>
                    <a:srgbClr val="996633"/>
                  </a:solidFill>
                  <a:ea typeface="黑体" pitchFamily="2" charset="-122"/>
                </a:rPr>
                <a:t>范围</a:t>
              </a:r>
              <a:r>
                <a:rPr lang="zh-CN" altLang="en-US" sz="900">
                  <a:solidFill>
                    <a:srgbClr val="996633"/>
                  </a:solidFill>
                  <a:latin typeface="黑体" pitchFamily="2" charset="-122"/>
                  <a:ea typeface="黑体" pitchFamily="2" charset="-122"/>
                </a:rPr>
                <a:t>：</a:t>
              </a:r>
              <a:r>
                <a:rPr lang="en-US" altLang="zh-CN" sz="900">
                  <a:solidFill>
                    <a:srgbClr val="996633"/>
                  </a:solidFill>
                  <a:latin typeface="黑体" pitchFamily="2" charset="-122"/>
                  <a:ea typeface="黑体" pitchFamily="2" charset="-122"/>
                </a:rPr>
                <a:t>20000000</a:t>
              </a:r>
              <a:r>
                <a:rPr lang="zh-CN" altLang="en-US" sz="900">
                  <a:solidFill>
                    <a:srgbClr val="996633"/>
                  </a:solidFill>
                  <a:latin typeface="黑体" pitchFamily="2" charset="-122"/>
                  <a:ea typeface="黑体" pitchFamily="2" charset="-122"/>
                </a:rPr>
                <a:t>到</a:t>
              </a:r>
              <a:r>
                <a:rPr lang="en-US" altLang="zh-CN" sz="900">
                  <a:solidFill>
                    <a:srgbClr val="996633"/>
                  </a:solidFill>
                  <a:latin typeface="黑体" pitchFamily="2" charset="-122"/>
                  <a:ea typeface="黑体" pitchFamily="2" charset="-122"/>
                </a:rPr>
                <a:t>2000FFFF</a:t>
              </a:r>
            </a:p>
            <a:p>
              <a:pPr algn="just" eaLnBrk="0" hangingPunct="0"/>
              <a:r>
                <a:rPr lang="zh-CN" altLang="en-US" sz="900">
                  <a:solidFill>
                    <a:srgbClr val="996633"/>
                  </a:solidFill>
                  <a:latin typeface="黑体" pitchFamily="2" charset="-122"/>
                  <a:ea typeface="黑体" pitchFamily="2" charset="-122"/>
                </a:rPr>
                <a:t>保护限制：读</a:t>
              </a:r>
              <a:r>
                <a:rPr lang="en-US" altLang="zh-CN" sz="900">
                  <a:solidFill>
                    <a:srgbClr val="996633"/>
                  </a:solidFill>
                  <a:latin typeface="黑体" pitchFamily="2" charset="-122"/>
                  <a:ea typeface="黑体" pitchFamily="2" charset="-122"/>
                </a:rPr>
                <a:t>/</a:t>
              </a:r>
              <a:r>
                <a:rPr lang="zh-CN" altLang="en-US" sz="900">
                  <a:solidFill>
                    <a:srgbClr val="996633"/>
                  </a:solidFill>
                  <a:latin typeface="黑体" pitchFamily="2" charset="-122"/>
                  <a:ea typeface="黑体" pitchFamily="2" charset="-122"/>
                </a:rPr>
                <a:t>写</a:t>
              </a:r>
            </a:p>
            <a:p>
              <a:pPr algn="just" eaLnBrk="0" hangingPunct="0"/>
              <a:r>
                <a:rPr lang="zh-CN" altLang="en-US" sz="900">
                  <a:solidFill>
                    <a:srgbClr val="996633"/>
                  </a:solidFill>
                  <a:latin typeface="黑体" pitchFamily="2" charset="-122"/>
                  <a:ea typeface="黑体" pitchFamily="2" charset="-122"/>
                </a:rPr>
                <a:t>继承：有</a:t>
              </a:r>
              <a:endParaRPr lang="zh-CN" altLang="en-US" sz="900">
                <a:solidFill>
                  <a:srgbClr val="996633"/>
                </a:solidFill>
                <a:ea typeface="黑体" pitchFamily="2" charset="-122"/>
              </a:endParaRPr>
            </a:p>
          </p:txBody>
        </p:sp>
        <p:sp>
          <p:nvSpPr>
            <p:cNvPr id="6" name="Rectangle 6">
              <a:extLst>
                <a:ext uri="{FF2B5EF4-FFF2-40B4-BE49-F238E27FC236}">
                  <a16:creationId xmlns:a16="http://schemas.microsoft.com/office/drawing/2014/main" xmlns="" id="{F1D10EB1-4EAF-4F53-A45A-5CBDC5357B61}"/>
                </a:ext>
              </a:extLst>
            </p:cNvPr>
            <p:cNvSpPr>
              <a:spLocks noChangeArrowheads="1"/>
            </p:cNvSpPr>
            <p:nvPr/>
          </p:nvSpPr>
          <p:spPr bwMode="auto">
            <a:xfrm>
              <a:off x="2416" y="2310"/>
              <a:ext cx="1232" cy="419"/>
            </a:xfrm>
            <a:prstGeom prst="rect">
              <a:avLst/>
            </a:prstGeom>
            <a:solidFill>
              <a:srgbClr val="FFFFFF"/>
            </a:solidFill>
            <a:ln w="9525">
              <a:solidFill>
                <a:srgbClr val="000000"/>
              </a:solidFill>
              <a:miter lim="800000"/>
              <a:headEnd/>
              <a:tailEnd/>
            </a:ln>
          </p:spPr>
          <p:txBody>
            <a:bodyPr lIns="72000" tIns="18000" rIns="72000" bIns="0"/>
            <a:lstStyle/>
            <a:p>
              <a:pPr algn="just" eaLnBrk="0" hangingPunct="0"/>
              <a:r>
                <a:rPr lang="zh-CN" altLang="en-US" sz="900">
                  <a:solidFill>
                    <a:srgbClr val="996633"/>
                  </a:solidFill>
                  <a:ea typeface="黑体" pitchFamily="2" charset="-122"/>
                </a:rPr>
                <a:t>范围</a:t>
              </a:r>
              <a:r>
                <a:rPr lang="zh-CN" altLang="en-US" sz="900">
                  <a:solidFill>
                    <a:srgbClr val="996633"/>
                  </a:solidFill>
                  <a:latin typeface="黑体" pitchFamily="2" charset="-122"/>
                  <a:ea typeface="黑体" pitchFamily="2" charset="-122"/>
                </a:rPr>
                <a:t>：</a:t>
              </a:r>
              <a:r>
                <a:rPr lang="en-US" altLang="zh-CN" sz="900">
                  <a:solidFill>
                    <a:srgbClr val="996633"/>
                  </a:solidFill>
                  <a:latin typeface="黑体" pitchFamily="2" charset="-122"/>
                  <a:ea typeface="黑体" pitchFamily="2" charset="-122"/>
                </a:rPr>
                <a:t>00002000</a:t>
              </a:r>
              <a:r>
                <a:rPr lang="zh-CN" altLang="en-US" sz="900">
                  <a:solidFill>
                    <a:srgbClr val="996633"/>
                  </a:solidFill>
                  <a:latin typeface="黑体" pitchFamily="2" charset="-122"/>
                  <a:ea typeface="黑体" pitchFamily="2" charset="-122"/>
                </a:rPr>
                <a:t>到</a:t>
              </a:r>
              <a:r>
                <a:rPr lang="en-US" altLang="zh-CN" sz="900">
                  <a:solidFill>
                    <a:srgbClr val="996633"/>
                  </a:solidFill>
                  <a:latin typeface="黑体" pitchFamily="2" charset="-122"/>
                  <a:ea typeface="黑体" pitchFamily="2" charset="-122"/>
                </a:rPr>
                <a:t>0000FFFF</a:t>
              </a:r>
            </a:p>
            <a:p>
              <a:pPr algn="just" eaLnBrk="0" hangingPunct="0"/>
              <a:r>
                <a:rPr lang="zh-CN" altLang="en-US" sz="900">
                  <a:solidFill>
                    <a:srgbClr val="996633"/>
                  </a:solidFill>
                  <a:latin typeface="黑体" pitchFamily="2" charset="-122"/>
                  <a:ea typeface="黑体" pitchFamily="2" charset="-122"/>
                </a:rPr>
                <a:t>保护限制：只读</a:t>
              </a:r>
            </a:p>
            <a:p>
              <a:pPr algn="just" eaLnBrk="0" hangingPunct="0"/>
              <a:r>
                <a:rPr lang="zh-CN" altLang="en-US" sz="900">
                  <a:solidFill>
                    <a:srgbClr val="996633"/>
                  </a:solidFill>
                  <a:latin typeface="黑体" pitchFamily="2" charset="-122"/>
                  <a:ea typeface="黑体" pitchFamily="2" charset="-122"/>
                </a:rPr>
                <a:t>继承：无</a:t>
              </a:r>
              <a:endParaRPr lang="zh-CN" altLang="en-US" sz="900">
                <a:solidFill>
                  <a:srgbClr val="996633"/>
                </a:solidFill>
                <a:ea typeface="黑体" pitchFamily="2" charset="-122"/>
              </a:endParaRPr>
            </a:p>
          </p:txBody>
        </p:sp>
        <p:sp>
          <p:nvSpPr>
            <p:cNvPr id="7" name="Line 7">
              <a:extLst>
                <a:ext uri="{FF2B5EF4-FFF2-40B4-BE49-F238E27FC236}">
                  <a16:creationId xmlns:a16="http://schemas.microsoft.com/office/drawing/2014/main" xmlns="" id="{2FB9AA80-961B-4788-A2DB-E9F83E254A48}"/>
                </a:ext>
              </a:extLst>
            </p:cNvPr>
            <p:cNvSpPr>
              <a:spLocks noChangeShapeType="1"/>
            </p:cNvSpPr>
            <p:nvPr/>
          </p:nvSpPr>
          <p:spPr bwMode="auto">
            <a:xfrm flipH="1">
              <a:off x="3208" y="1808"/>
              <a:ext cx="440" cy="502"/>
            </a:xfrm>
            <a:prstGeom prst="line">
              <a:avLst/>
            </a:prstGeom>
            <a:noFill/>
            <a:ln w="19050">
              <a:solidFill>
                <a:srgbClr val="000000"/>
              </a:solidFill>
              <a:round/>
              <a:headEnd/>
              <a:tailEnd type="triangle" w="med" len="med"/>
            </a:ln>
          </p:spPr>
          <p:txBody>
            <a:bodyPr lIns="72000"/>
            <a:lstStyle/>
            <a:p>
              <a:pPr algn="l"/>
              <a:endParaRPr kumimoji="0" lang="zh-CN" altLang="en-US" sz="1800">
                <a:solidFill>
                  <a:srgbClr val="000000"/>
                </a:solidFill>
                <a:latin typeface="Arial" pitchFamily="34" charset="0"/>
              </a:endParaRPr>
            </a:p>
          </p:txBody>
        </p:sp>
        <p:sp>
          <p:nvSpPr>
            <p:cNvPr id="8" name="Rectangle 8">
              <a:extLst>
                <a:ext uri="{FF2B5EF4-FFF2-40B4-BE49-F238E27FC236}">
                  <a16:creationId xmlns:a16="http://schemas.microsoft.com/office/drawing/2014/main" xmlns="" id="{311A13E4-6CE6-4FF2-9232-C72C977235BF}"/>
                </a:ext>
              </a:extLst>
            </p:cNvPr>
            <p:cNvSpPr>
              <a:spLocks noChangeArrowheads="1"/>
            </p:cNvSpPr>
            <p:nvPr/>
          </p:nvSpPr>
          <p:spPr bwMode="auto">
            <a:xfrm>
              <a:off x="3824" y="2310"/>
              <a:ext cx="1232" cy="419"/>
            </a:xfrm>
            <a:prstGeom prst="rect">
              <a:avLst/>
            </a:prstGeom>
            <a:solidFill>
              <a:srgbClr val="FFFFFF"/>
            </a:solidFill>
            <a:ln w="9525">
              <a:solidFill>
                <a:srgbClr val="000000"/>
              </a:solidFill>
              <a:miter lim="800000"/>
              <a:headEnd/>
              <a:tailEnd/>
            </a:ln>
          </p:spPr>
          <p:txBody>
            <a:bodyPr lIns="72000" tIns="18000" rIns="72000" bIns="0"/>
            <a:lstStyle/>
            <a:p>
              <a:pPr algn="just" eaLnBrk="0" hangingPunct="0"/>
              <a:r>
                <a:rPr lang="zh-CN" altLang="en-US" sz="900">
                  <a:solidFill>
                    <a:srgbClr val="996633"/>
                  </a:solidFill>
                  <a:ea typeface="黑体" pitchFamily="2" charset="-122"/>
                </a:rPr>
                <a:t>范围</a:t>
              </a:r>
              <a:r>
                <a:rPr lang="zh-CN" altLang="en-US" sz="900">
                  <a:solidFill>
                    <a:srgbClr val="996633"/>
                  </a:solidFill>
                  <a:latin typeface="黑体" pitchFamily="2" charset="-122"/>
                  <a:ea typeface="黑体" pitchFamily="2" charset="-122"/>
                </a:rPr>
                <a:t>：</a:t>
              </a:r>
              <a:r>
                <a:rPr lang="en-US" altLang="zh-CN" sz="900">
                  <a:solidFill>
                    <a:srgbClr val="996633"/>
                  </a:solidFill>
                  <a:latin typeface="黑体" pitchFamily="2" charset="-122"/>
                  <a:ea typeface="黑体" pitchFamily="2" charset="-122"/>
                </a:rPr>
                <a:t>4E000000</a:t>
              </a:r>
              <a:r>
                <a:rPr lang="zh-CN" altLang="en-US" sz="900">
                  <a:solidFill>
                    <a:srgbClr val="996633"/>
                  </a:solidFill>
                  <a:latin typeface="黑体" pitchFamily="2" charset="-122"/>
                  <a:ea typeface="黑体" pitchFamily="2" charset="-122"/>
                </a:rPr>
                <a:t>到</a:t>
              </a:r>
              <a:r>
                <a:rPr lang="en-US" altLang="zh-CN" sz="900">
                  <a:solidFill>
                    <a:srgbClr val="996633"/>
                  </a:solidFill>
                  <a:latin typeface="黑体" pitchFamily="2" charset="-122"/>
                  <a:ea typeface="黑体" pitchFamily="2" charset="-122"/>
                </a:rPr>
                <a:t>4F000000</a:t>
              </a:r>
            </a:p>
            <a:p>
              <a:pPr algn="just" eaLnBrk="0" hangingPunct="0"/>
              <a:r>
                <a:rPr lang="zh-CN" altLang="en-US" sz="900">
                  <a:solidFill>
                    <a:srgbClr val="996633"/>
                  </a:solidFill>
                  <a:latin typeface="黑体" pitchFamily="2" charset="-122"/>
                  <a:ea typeface="黑体" pitchFamily="2" charset="-122"/>
                </a:rPr>
                <a:t>保护限制：复制可写入</a:t>
              </a:r>
            </a:p>
            <a:p>
              <a:pPr algn="just" eaLnBrk="0" hangingPunct="0"/>
              <a:r>
                <a:rPr lang="zh-CN" altLang="en-US" sz="900">
                  <a:solidFill>
                    <a:srgbClr val="996633"/>
                  </a:solidFill>
                  <a:latin typeface="黑体" pitchFamily="2" charset="-122"/>
                  <a:ea typeface="黑体" pitchFamily="2" charset="-122"/>
                </a:rPr>
                <a:t>继承：有</a:t>
              </a:r>
              <a:endParaRPr lang="zh-CN" altLang="en-US" sz="900">
                <a:solidFill>
                  <a:srgbClr val="996633"/>
                </a:solidFill>
                <a:ea typeface="黑体" pitchFamily="2" charset="-122"/>
              </a:endParaRPr>
            </a:p>
          </p:txBody>
        </p:sp>
        <p:sp>
          <p:nvSpPr>
            <p:cNvPr id="9" name="Line 9">
              <a:extLst>
                <a:ext uri="{FF2B5EF4-FFF2-40B4-BE49-F238E27FC236}">
                  <a16:creationId xmlns:a16="http://schemas.microsoft.com/office/drawing/2014/main" xmlns="" id="{7F478A8C-1912-4DAE-B30F-B41075474450}"/>
                </a:ext>
              </a:extLst>
            </p:cNvPr>
            <p:cNvSpPr>
              <a:spLocks noChangeShapeType="1"/>
            </p:cNvSpPr>
            <p:nvPr/>
          </p:nvSpPr>
          <p:spPr bwMode="auto">
            <a:xfrm>
              <a:off x="3824" y="1808"/>
              <a:ext cx="440" cy="502"/>
            </a:xfrm>
            <a:prstGeom prst="line">
              <a:avLst/>
            </a:prstGeom>
            <a:noFill/>
            <a:ln w="19050">
              <a:solidFill>
                <a:srgbClr val="000000"/>
              </a:solidFill>
              <a:round/>
              <a:headEnd/>
              <a:tailEnd type="triangle" w="med" len="med"/>
            </a:ln>
          </p:spPr>
          <p:txBody>
            <a:bodyPr lIns="72000"/>
            <a:lstStyle/>
            <a:p>
              <a:pPr algn="l"/>
              <a:endParaRPr kumimoji="0" lang="zh-CN" altLang="en-US" sz="1800">
                <a:solidFill>
                  <a:srgbClr val="000000"/>
                </a:solidFill>
                <a:latin typeface="Arial" pitchFamily="34" charset="0"/>
              </a:endParaRPr>
            </a:p>
          </p:txBody>
        </p:sp>
        <p:sp>
          <p:nvSpPr>
            <p:cNvPr id="10" name="Rectangle 10">
              <a:extLst>
                <a:ext uri="{FF2B5EF4-FFF2-40B4-BE49-F238E27FC236}">
                  <a16:creationId xmlns:a16="http://schemas.microsoft.com/office/drawing/2014/main" xmlns="" id="{2D0E6BF3-4C60-4873-BEC9-FDF7986F1D74}"/>
                </a:ext>
              </a:extLst>
            </p:cNvPr>
            <p:cNvSpPr>
              <a:spLocks noChangeArrowheads="1"/>
            </p:cNvSpPr>
            <p:nvPr/>
          </p:nvSpPr>
          <p:spPr bwMode="auto">
            <a:xfrm>
              <a:off x="3120" y="3231"/>
              <a:ext cx="1232" cy="419"/>
            </a:xfrm>
            <a:prstGeom prst="rect">
              <a:avLst/>
            </a:prstGeom>
            <a:solidFill>
              <a:srgbClr val="FFFFFF"/>
            </a:solidFill>
            <a:ln w="9525">
              <a:solidFill>
                <a:srgbClr val="000000"/>
              </a:solidFill>
              <a:miter lim="800000"/>
              <a:headEnd/>
              <a:tailEnd/>
            </a:ln>
          </p:spPr>
          <p:txBody>
            <a:bodyPr lIns="72000" tIns="18000" rIns="72000" bIns="0"/>
            <a:lstStyle/>
            <a:p>
              <a:pPr algn="just" eaLnBrk="0" hangingPunct="0"/>
              <a:r>
                <a:rPr lang="zh-CN" altLang="en-US" sz="900">
                  <a:solidFill>
                    <a:srgbClr val="996633"/>
                  </a:solidFill>
                  <a:ea typeface="黑体" pitchFamily="2" charset="-122"/>
                </a:rPr>
                <a:t>范围</a:t>
              </a:r>
              <a:r>
                <a:rPr lang="zh-CN" altLang="en-US" sz="900">
                  <a:solidFill>
                    <a:srgbClr val="996633"/>
                  </a:solidFill>
                  <a:latin typeface="黑体" pitchFamily="2" charset="-122"/>
                  <a:ea typeface="黑体" pitchFamily="2" charset="-122"/>
                </a:rPr>
                <a:t>：</a:t>
              </a:r>
              <a:r>
                <a:rPr lang="en-US" altLang="zh-CN" sz="900">
                  <a:solidFill>
                    <a:srgbClr val="996633"/>
                  </a:solidFill>
                  <a:latin typeface="黑体" pitchFamily="2" charset="-122"/>
                  <a:ea typeface="黑体" pitchFamily="2" charset="-122"/>
                </a:rPr>
                <a:t>32000000</a:t>
              </a:r>
              <a:r>
                <a:rPr lang="zh-CN" altLang="en-US" sz="900">
                  <a:solidFill>
                    <a:srgbClr val="996633"/>
                  </a:solidFill>
                  <a:latin typeface="黑体" pitchFamily="2" charset="-122"/>
                  <a:ea typeface="黑体" pitchFamily="2" charset="-122"/>
                </a:rPr>
                <a:t>到</a:t>
              </a:r>
              <a:r>
                <a:rPr lang="en-US" altLang="zh-CN" sz="900">
                  <a:solidFill>
                    <a:srgbClr val="996633"/>
                  </a:solidFill>
                  <a:latin typeface="黑体" pitchFamily="2" charset="-122"/>
                  <a:ea typeface="黑体" pitchFamily="2" charset="-122"/>
                </a:rPr>
                <a:t>3300FFFF</a:t>
              </a:r>
            </a:p>
            <a:p>
              <a:pPr algn="just" eaLnBrk="0" hangingPunct="0"/>
              <a:r>
                <a:rPr lang="zh-CN" altLang="en-US" sz="900">
                  <a:solidFill>
                    <a:srgbClr val="996633"/>
                  </a:solidFill>
                  <a:latin typeface="黑体" pitchFamily="2" charset="-122"/>
                  <a:ea typeface="黑体" pitchFamily="2" charset="-122"/>
                </a:rPr>
                <a:t>保护限制：只读</a:t>
              </a:r>
            </a:p>
            <a:p>
              <a:pPr algn="just" eaLnBrk="0" hangingPunct="0"/>
              <a:r>
                <a:rPr lang="zh-CN" altLang="en-US" sz="900">
                  <a:solidFill>
                    <a:srgbClr val="996633"/>
                  </a:solidFill>
                  <a:latin typeface="黑体" pitchFamily="2" charset="-122"/>
                  <a:ea typeface="黑体" pitchFamily="2" charset="-122"/>
                </a:rPr>
                <a:t>继承：无</a:t>
              </a:r>
              <a:endParaRPr lang="zh-CN" altLang="en-US" sz="900">
                <a:solidFill>
                  <a:srgbClr val="996633"/>
                </a:solidFill>
                <a:ea typeface="黑体" pitchFamily="2" charset="-122"/>
              </a:endParaRPr>
            </a:p>
          </p:txBody>
        </p:sp>
        <p:sp>
          <p:nvSpPr>
            <p:cNvPr id="12" name="Rectangle 11">
              <a:extLst>
                <a:ext uri="{FF2B5EF4-FFF2-40B4-BE49-F238E27FC236}">
                  <a16:creationId xmlns:a16="http://schemas.microsoft.com/office/drawing/2014/main" xmlns="" id="{90C7EFDC-3457-4B46-8ECA-6BAB3DEAA70E}"/>
                </a:ext>
              </a:extLst>
            </p:cNvPr>
            <p:cNvSpPr>
              <a:spLocks noChangeArrowheads="1"/>
            </p:cNvSpPr>
            <p:nvPr/>
          </p:nvSpPr>
          <p:spPr bwMode="auto">
            <a:xfrm>
              <a:off x="4528" y="3231"/>
              <a:ext cx="1028" cy="419"/>
            </a:xfrm>
            <a:prstGeom prst="rect">
              <a:avLst/>
            </a:prstGeom>
            <a:solidFill>
              <a:srgbClr val="FFFFFF"/>
            </a:solidFill>
            <a:ln w="9525">
              <a:solidFill>
                <a:srgbClr val="000000"/>
              </a:solidFill>
              <a:miter lim="800000"/>
              <a:headEnd/>
              <a:tailEnd/>
            </a:ln>
          </p:spPr>
          <p:txBody>
            <a:bodyPr lIns="72000" tIns="18000" rIns="72000" bIns="0"/>
            <a:lstStyle/>
            <a:p>
              <a:pPr algn="just" eaLnBrk="0" hangingPunct="0"/>
              <a:r>
                <a:rPr lang="zh-CN" altLang="en-US" sz="900">
                  <a:solidFill>
                    <a:srgbClr val="996633"/>
                  </a:solidFill>
                  <a:ea typeface="黑体" pitchFamily="2" charset="-122"/>
                </a:rPr>
                <a:t>范围</a:t>
              </a:r>
              <a:r>
                <a:rPr lang="zh-CN" altLang="en-US" sz="900">
                  <a:solidFill>
                    <a:srgbClr val="996633"/>
                  </a:solidFill>
                  <a:latin typeface="黑体" pitchFamily="2" charset="-122"/>
                  <a:ea typeface="黑体" pitchFamily="2" charset="-122"/>
                </a:rPr>
                <a:t>：</a:t>
              </a:r>
              <a:r>
                <a:rPr lang="en-US" altLang="zh-CN" sz="900">
                  <a:solidFill>
                    <a:srgbClr val="996633"/>
                  </a:solidFill>
                  <a:latin typeface="黑体" pitchFamily="2" charset="-122"/>
                  <a:ea typeface="黑体" pitchFamily="2" charset="-122"/>
                </a:rPr>
                <a:t>7AAA0000</a:t>
              </a:r>
              <a:r>
                <a:rPr lang="zh-CN" altLang="en-US" sz="900">
                  <a:solidFill>
                    <a:srgbClr val="996633"/>
                  </a:solidFill>
                  <a:latin typeface="黑体" pitchFamily="2" charset="-122"/>
                  <a:ea typeface="黑体" pitchFamily="2" charset="-122"/>
                </a:rPr>
                <a:t>到</a:t>
              </a:r>
              <a:r>
                <a:rPr lang="en-US" altLang="zh-CN" sz="900">
                  <a:solidFill>
                    <a:srgbClr val="996633"/>
                  </a:solidFill>
                  <a:latin typeface="黑体" pitchFamily="2" charset="-122"/>
                  <a:ea typeface="黑体" pitchFamily="2" charset="-122"/>
                </a:rPr>
                <a:t>7AAA00FF</a:t>
              </a:r>
            </a:p>
            <a:p>
              <a:pPr algn="just" eaLnBrk="0" hangingPunct="0"/>
              <a:r>
                <a:rPr lang="zh-CN" altLang="en-US" sz="900">
                  <a:solidFill>
                    <a:srgbClr val="996633"/>
                  </a:solidFill>
                  <a:latin typeface="黑体" pitchFamily="2" charset="-122"/>
                  <a:ea typeface="黑体" pitchFamily="2" charset="-122"/>
                </a:rPr>
                <a:t>保护限制：读</a:t>
              </a:r>
              <a:r>
                <a:rPr lang="en-US" altLang="zh-CN" sz="900">
                  <a:solidFill>
                    <a:srgbClr val="996633"/>
                  </a:solidFill>
                  <a:latin typeface="黑体" pitchFamily="2" charset="-122"/>
                  <a:ea typeface="黑体" pitchFamily="2" charset="-122"/>
                </a:rPr>
                <a:t>/</a:t>
              </a:r>
              <a:r>
                <a:rPr lang="zh-CN" altLang="en-US" sz="900">
                  <a:solidFill>
                    <a:srgbClr val="996633"/>
                  </a:solidFill>
                  <a:latin typeface="黑体" pitchFamily="2" charset="-122"/>
                  <a:ea typeface="黑体" pitchFamily="2" charset="-122"/>
                </a:rPr>
                <a:t>写</a:t>
              </a:r>
            </a:p>
            <a:p>
              <a:pPr algn="just" eaLnBrk="0" hangingPunct="0"/>
              <a:r>
                <a:rPr lang="zh-CN" altLang="en-US" sz="900">
                  <a:solidFill>
                    <a:srgbClr val="996633"/>
                  </a:solidFill>
                  <a:latin typeface="黑体" pitchFamily="2" charset="-122"/>
                  <a:ea typeface="黑体" pitchFamily="2" charset="-122"/>
                </a:rPr>
                <a:t>继承：无</a:t>
              </a:r>
              <a:endParaRPr lang="zh-CN" altLang="en-US" sz="900">
                <a:solidFill>
                  <a:srgbClr val="996633"/>
                </a:solidFill>
                <a:ea typeface="黑体" pitchFamily="2" charset="-122"/>
              </a:endParaRPr>
            </a:p>
          </p:txBody>
        </p:sp>
        <p:sp>
          <p:nvSpPr>
            <p:cNvPr id="13" name="Line 12">
              <a:extLst>
                <a:ext uri="{FF2B5EF4-FFF2-40B4-BE49-F238E27FC236}">
                  <a16:creationId xmlns:a16="http://schemas.microsoft.com/office/drawing/2014/main" xmlns="" id="{F3BCEFD1-2064-4C8C-80F1-EE137AD6AC6C}"/>
                </a:ext>
              </a:extLst>
            </p:cNvPr>
            <p:cNvSpPr>
              <a:spLocks noChangeShapeType="1"/>
            </p:cNvSpPr>
            <p:nvPr/>
          </p:nvSpPr>
          <p:spPr bwMode="auto">
            <a:xfrm flipH="1">
              <a:off x="3912" y="2729"/>
              <a:ext cx="440" cy="502"/>
            </a:xfrm>
            <a:prstGeom prst="line">
              <a:avLst/>
            </a:prstGeom>
            <a:noFill/>
            <a:ln w="19050">
              <a:solidFill>
                <a:srgbClr val="000000"/>
              </a:solidFill>
              <a:round/>
              <a:headEnd/>
              <a:tailEnd type="triangle" w="med" len="med"/>
            </a:ln>
          </p:spPr>
          <p:txBody>
            <a:bodyPr lIns="72000"/>
            <a:lstStyle/>
            <a:p>
              <a:pPr algn="l"/>
              <a:endParaRPr kumimoji="0" lang="zh-CN" altLang="en-US" sz="1800">
                <a:solidFill>
                  <a:srgbClr val="000000"/>
                </a:solidFill>
                <a:latin typeface="Arial" pitchFamily="34" charset="0"/>
              </a:endParaRPr>
            </a:p>
          </p:txBody>
        </p:sp>
        <p:sp>
          <p:nvSpPr>
            <p:cNvPr id="14" name="Line 13">
              <a:extLst>
                <a:ext uri="{FF2B5EF4-FFF2-40B4-BE49-F238E27FC236}">
                  <a16:creationId xmlns:a16="http://schemas.microsoft.com/office/drawing/2014/main" xmlns="" id="{156AA4ED-A476-4BFE-8F30-197E346E8126}"/>
                </a:ext>
              </a:extLst>
            </p:cNvPr>
            <p:cNvSpPr>
              <a:spLocks noChangeShapeType="1"/>
            </p:cNvSpPr>
            <p:nvPr/>
          </p:nvSpPr>
          <p:spPr bwMode="auto">
            <a:xfrm>
              <a:off x="4528" y="2729"/>
              <a:ext cx="440" cy="502"/>
            </a:xfrm>
            <a:prstGeom prst="line">
              <a:avLst/>
            </a:prstGeom>
            <a:noFill/>
            <a:ln w="19050">
              <a:solidFill>
                <a:srgbClr val="000000"/>
              </a:solidFill>
              <a:round/>
              <a:headEnd/>
              <a:tailEnd type="triangle" w="med" len="med"/>
            </a:ln>
          </p:spPr>
          <p:txBody>
            <a:bodyPr lIns="72000"/>
            <a:lstStyle/>
            <a:p>
              <a:pPr algn="l"/>
              <a:endParaRPr kumimoji="0" lang="zh-CN" altLang="en-US" sz="1800">
                <a:solidFill>
                  <a:srgbClr val="000000"/>
                </a:solidFill>
                <a:latin typeface="Arial" pitchFamily="34" charset="0"/>
              </a:endParaRPr>
            </a:p>
          </p:txBody>
        </p:sp>
      </p:grpSp>
      <p:sp>
        <p:nvSpPr>
          <p:cNvPr id="15" name="Rectangle 14">
            <a:extLst>
              <a:ext uri="{FF2B5EF4-FFF2-40B4-BE49-F238E27FC236}">
                <a16:creationId xmlns:a16="http://schemas.microsoft.com/office/drawing/2014/main" xmlns="" id="{6AE364E2-FFA4-48D8-8982-3BBE0899C4A8}"/>
              </a:ext>
            </a:extLst>
          </p:cNvPr>
          <p:cNvSpPr txBox="1">
            <a:spLocks noChangeArrowheads="1"/>
          </p:cNvSpPr>
          <p:nvPr/>
        </p:nvSpPr>
        <p:spPr bwMode="auto">
          <a:xfrm>
            <a:off x="179388" y="1916113"/>
            <a:ext cx="3816350"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1" i="0" u="none" strike="noStrike" kern="0" cap="none" spc="0" normalizeH="0" baseline="0" noProof="0" dirty="0">
                <a:ln>
                  <a:noFill/>
                </a:ln>
                <a:effectLst/>
                <a:uLnTx/>
                <a:uFillTx/>
                <a:latin typeface="Arial"/>
                <a:ea typeface="宋体" pitchFamily="2" charset="-122"/>
              </a:rPr>
              <a:t>每个进程都有一个</a:t>
            </a:r>
            <a:r>
              <a:rPr kumimoji="0" lang="en-US" altLang="zh-CN" sz="2000" b="1" i="0" u="none" strike="noStrike" kern="0" cap="none" spc="0" normalizeH="0" baseline="0" noProof="0" dirty="0">
                <a:ln>
                  <a:noFill/>
                </a:ln>
                <a:effectLst/>
                <a:uLnTx/>
                <a:uFillTx/>
                <a:latin typeface="Arial"/>
                <a:ea typeface="宋体" pitchFamily="2" charset="-122"/>
              </a:rPr>
              <a:t>VAD</a:t>
            </a:r>
            <a:r>
              <a:rPr kumimoji="0" lang="zh-CN" altLang="en-US" sz="2000" b="1" i="0" u="none" strike="noStrike" kern="0" cap="none" spc="0" normalizeH="0" baseline="0" noProof="0" dirty="0">
                <a:ln>
                  <a:noFill/>
                </a:ln>
                <a:effectLst/>
                <a:uLnTx/>
                <a:uFillTx/>
                <a:latin typeface="Arial"/>
                <a:ea typeface="宋体" pitchFamily="2" charset="-122"/>
              </a:rPr>
              <a:t>树</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a:ln>
                  <a:noFill/>
                </a:ln>
                <a:effectLst/>
                <a:uLnTx/>
                <a:uFillTx/>
                <a:latin typeface="Arial"/>
                <a:ea typeface="宋体" pitchFamily="2" charset="-122"/>
              </a:rPr>
              <a:t>Root</a:t>
            </a:r>
            <a:r>
              <a:rPr kumimoji="0" lang="zh-CN" altLang="en-US" sz="2000" b="1" i="0" u="none" strike="noStrike" kern="0" cap="none" spc="0" normalizeH="0" baseline="0" noProof="0" dirty="0">
                <a:ln>
                  <a:noFill/>
                </a:ln>
                <a:effectLst/>
                <a:uLnTx/>
                <a:uFillTx/>
                <a:latin typeface="Arial"/>
                <a:ea typeface="宋体" pitchFamily="2" charset="-122"/>
              </a:rPr>
              <a:t>保存于</a:t>
            </a:r>
            <a:r>
              <a:rPr kumimoji="0" lang="en-US" altLang="zh-CN" sz="2000" b="1" i="0" u="none" strike="noStrike" kern="0" cap="none" spc="0" normalizeH="0" baseline="0" noProof="0" dirty="0">
                <a:ln>
                  <a:noFill/>
                </a:ln>
                <a:effectLst/>
                <a:uLnTx/>
                <a:uFillTx/>
                <a:latin typeface="Arial"/>
                <a:ea typeface="宋体" pitchFamily="2" charset="-122"/>
              </a:rPr>
              <a:t>EPROCESS</a:t>
            </a:r>
            <a:r>
              <a:rPr kumimoji="0" lang="zh-CN" altLang="en-US" sz="2000" b="1" i="0" u="none" strike="noStrike" kern="0" cap="none" spc="0" normalizeH="0" baseline="0" noProof="0" dirty="0">
                <a:ln>
                  <a:noFill/>
                </a:ln>
                <a:effectLst/>
                <a:uLnTx/>
                <a:uFillTx/>
                <a:latin typeface="Arial"/>
                <a:ea typeface="宋体" pitchFamily="2" charset="-122"/>
              </a:rPr>
              <a:t>结构中</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a:ln>
                  <a:noFill/>
                </a:ln>
                <a:effectLst/>
                <a:uLnTx/>
                <a:uFillTx/>
                <a:latin typeface="Arial"/>
                <a:ea typeface="宋体" pitchFamily="2" charset="-122"/>
              </a:rPr>
              <a:t>OS</a:t>
            </a:r>
            <a:r>
              <a:rPr kumimoji="0" lang="zh-CN" altLang="en-US" sz="2000" b="1" i="0" u="none" strike="noStrike" kern="0" cap="none" spc="0" normalizeH="0" baseline="0" noProof="0" dirty="0">
                <a:ln>
                  <a:noFill/>
                </a:ln>
                <a:effectLst/>
                <a:uLnTx/>
                <a:uFillTx/>
                <a:latin typeface="Arial"/>
                <a:ea typeface="宋体" pitchFamily="2" charset="-122"/>
              </a:rPr>
              <a:t>维护着所有的</a:t>
            </a:r>
            <a:r>
              <a:rPr kumimoji="0" lang="en-US" altLang="zh-CN" sz="2000" b="1" i="0" u="none" strike="noStrike" kern="0" cap="none" spc="0" normalizeH="0" baseline="0" noProof="0" dirty="0">
                <a:ln>
                  <a:noFill/>
                </a:ln>
                <a:effectLst/>
                <a:uLnTx/>
                <a:uFillTx/>
                <a:latin typeface="Arial"/>
                <a:ea typeface="宋体" pitchFamily="2" charset="-122"/>
              </a:rPr>
              <a:t>VAD</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000" b="1" i="0" u="none" strike="noStrike" kern="0" cap="none" spc="0" normalizeH="0" baseline="0" noProof="0" dirty="0">
                <a:ln>
                  <a:noFill/>
                </a:ln>
                <a:effectLst/>
                <a:uLnTx/>
                <a:uFillTx/>
                <a:latin typeface="Arial"/>
                <a:ea typeface="宋体" pitchFamily="2" charset="-122"/>
              </a:rPr>
              <a:t>访问内存时需提供访问令牌，只有拥有合法权限的线程才能够访问</a:t>
            </a:r>
            <a:r>
              <a:rPr kumimoji="0" lang="en-US" altLang="zh-CN" sz="2000" b="1" i="0" u="none" strike="noStrike" kern="0" cap="none" spc="0" normalizeH="0" baseline="0" noProof="0" dirty="0">
                <a:ln>
                  <a:noFill/>
                </a:ln>
                <a:effectLst/>
                <a:uLnTx/>
                <a:uFillTx/>
                <a:latin typeface="Arial"/>
                <a:ea typeface="宋体" pitchFamily="2" charset="-122"/>
              </a:rPr>
              <a:t>VAD</a:t>
            </a:r>
            <a:r>
              <a:rPr kumimoji="0" lang="zh-CN" altLang="en-US" sz="2000" b="1" i="0" u="none" strike="noStrike" kern="0" cap="none" spc="0" normalizeH="0" baseline="0" noProof="0" dirty="0">
                <a:ln>
                  <a:noFill/>
                </a:ln>
                <a:effectLst/>
                <a:uLnTx/>
                <a:uFillTx/>
                <a:latin typeface="Arial"/>
                <a:ea typeface="宋体" pitchFamily="2" charset="-122"/>
              </a:rPr>
              <a:t>描述的虚地址空间</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a:ln>
                  <a:noFill/>
                </a:ln>
                <a:effectLst/>
                <a:uLnTx/>
                <a:uFillTx/>
                <a:latin typeface="Arial"/>
                <a:ea typeface="宋体" pitchFamily="2" charset="-122"/>
              </a:rPr>
              <a:t>OS</a:t>
            </a:r>
            <a:r>
              <a:rPr kumimoji="0" lang="zh-CN" altLang="en-US" sz="2000" b="1" i="0" u="none" strike="noStrike" kern="0" cap="none" spc="0" normalizeH="0" baseline="0" noProof="0" dirty="0">
                <a:ln>
                  <a:noFill/>
                </a:ln>
                <a:effectLst/>
                <a:uLnTx/>
                <a:uFillTx/>
                <a:latin typeface="Arial"/>
                <a:ea typeface="宋体" pitchFamily="2" charset="-122"/>
              </a:rPr>
              <a:t>提供了多种用户空间内存分配方式，可根据应用目标灵活选择</a:t>
            </a:r>
          </a:p>
        </p:txBody>
      </p:sp>
    </p:spTree>
    <p:extLst>
      <p:ext uri="{BB962C8B-B14F-4D97-AF65-F5344CB8AC3E}">
        <p14:creationId xmlns:p14="http://schemas.microsoft.com/office/powerpoint/2010/main" val="120651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 calcmode="lin" valueType="num">
                                      <p:cBhvr additive="base">
                                        <p:cTn id="12"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 calcmode="lin" valueType="num">
                                      <p:cBhvr additive="base">
                                        <p:cTn id="1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 calcmode="lin" valueType="num">
                                      <p:cBhvr additive="base">
                                        <p:cTn id="22"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 calcmode="lin" valueType="num">
                                      <p:cBhvr additive="base">
                                        <p:cTn id="27"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B9B9B89F-F348-41B9-BAFC-EEB909E77EC3}"/>
              </a:ext>
            </a:extLst>
          </p:cNvPr>
          <p:cNvSpPr txBox="1">
            <a:spLocks noChangeArrowheads="1"/>
          </p:cNvSpPr>
          <p:nvPr/>
        </p:nvSpPr>
        <p:spPr bwMode="auto">
          <a:xfrm>
            <a:off x="457200" y="583826"/>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Windows</a:t>
            </a:r>
            <a:r>
              <a:rPr kumimoji="0" lang="zh-CN" altLang="en-US" sz="3200" kern="0">
                <a:latin typeface="黑体" pitchFamily="2" charset="-122"/>
                <a:ea typeface="黑体" pitchFamily="2" charset="-122"/>
              </a:rPr>
              <a:t>中的用户空间内存分配</a:t>
            </a:r>
          </a:p>
        </p:txBody>
      </p:sp>
      <p:pic>
        <p:nvPicPr>
          <p:cNvPr id="4" name="Picture 4">
            <a:extLst>
              <a:ext uri="{FF2B5EF4-FFF2-40B4-BE49-F238E27FC236}">
                <a16:creationId xmlns:a16="http://schemas.microsoft.com/office/drawing/2014/main" xmlns="" id="{AD490601-35A7-4C28-ADC7-C3F41C0547F5}"/>
              </a:ext>
            </a:extLst>
          </p:cNvPr>
          <p:cNvPicPr>
            <a:picLocks noChangeAspect="1" noChangeArrowheads="1"/>
          </p:cNvPicPr>
          <p:nvPr/>
        </p:nvPicPr>
        <p:blipFill>
          <a:blip r:embed="rId2" cstate="print"/>
          <a:srcRect/>
          <a:stretch>
            <a:fillRect/>
          </a:stretch>
        </p:blipFill>
        <p:spPr bwMode="auto">
          <a:xfrm>
            <a:off x="1202531" y="2060848"/>
            <a:ext cx="6738937" cy="4513262"/>
          </a:xfrm>
          <a:prstGeom prst="rect">
            <a:avLst/>
          </a:prstGeom>
          <a:solidFill>
            <a:schemeClr val="tx1"/>
          </a:solidFill>
          <a:ln w="9525">
            <a:noFill/>
            <a:miter lim="800000"/>
            <a:headEnd/>
            <a:tailEnd/>
          </a:ln>
        </p:spPr>
      </p:pic>
    </p:spTree>
    <p:extLst>
      <p:ext uri="{BB962C8B-B14F-4D97-AF65-F5344CB8AC3E}">
        <p14:creationId xmlns:p14="http://schemas.microsoft.com/office/powerpoint/2010/main" val="30915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存储管理实例</a:t>
            </a:r>
          </a:p>
        </p:txBody>
      </p:sp>
      <p:sp>
        <p:nvSpPr>
          <p:cNvPr id="3" name="Rectangle 2">
            <a:extLst>
              <a:ext uri="{FF2B5EF4-FFF2-40B4-BE49-F238E27FC236}">
                <a16:creationId xmlns:a16="http://schemas.microsoft.com/office/drawing/2014/main" xmlns="" id="{B725C611-7E01-4122-81AC-0E8A75FEC092}"/>
              </a:ext>
            </a:extLst>
          </p:cNvPr>
          <p:cNvSpPr txBox="1">
            <a:spLocks noChangeArrowheads="1"/>
          </p:cNvSpPr>
          <p:nvPr/>
        </p:nvSpPr>
        <p:spPr bwMode="auto">
          <a:xfrm>
            <a:off x="457200" y="692636"/>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kumimoji="0" lang="en-US" altLang="zh-CN" sz="3200" kern="0">
                <a:latin typeface="黑体" pitchFamily="2" charset="-122"/>
                <a:ea typeface="黑体" pitchFamily="2" charset="-122"/>
              </a:rPr>
              <a:t>Windows</a:t>
            </a:r>
            <a:r>
              <a:rPr kumimoji="0" lang="zh-CN" altLang="en-US" sz="3200" kern="0">
                <a:latin typeface="黑体" pitchFamily="2" charset="-122"/>
                <a:ea typeface="黑体" pitchFamily="2" charset="-122"/>
              </a:rPr>
              <a:t>中的用户空间内存分配</a:t>
            </a:r>
          </a:p>
        </p:txBody>
      </p:sp>
      <p:sp>
        <p:nvSpPr>
          <p:cNvPr id="4" name="Rectangle 4">
            <a:extLst>
              <a:ext uri="{FF2B5EF4-FFF2-40B4-BE49-F238E27FC236}">
                <a16:creationId xmlns:a16="http://schemas.microsoft.com/office/drawing/2014/main" xmlns="" id="{3466F89E-92F0-49EC-90D3-BAAAA5A6AB2A}"/>
              </a:ext>
            </a:extLst>
          </p:cNvPr>
          <p:cNvSpPr txBox="1">
            <a:spLocks noChangeArrowheads="1"/>
          </p:cNvSpPr>
          <p:nvPr/>
        </p:nvSpPr>
        <p:spPr bwMode="auto">
          <a:xfrm>
            <a:off x="250825" y="2046773"/>
            <a:ext cx="8642350" cy="439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zh-CN" altLang="en-US" sz="2000" b="1" i="0" u="none" strike="noStrike" kern="0" cap="none" spc="0" normalizeH="0" baseline="0" noProof="0" dirty="0">
                <a:ln>
                  <a:noFill/>
                </a:ln>
                <a:effectLst/>
                <a:uLnTx/>
                <a:uFillTx/>
                <a:latin typeface="Arial"/>
                <a:ea typeface="宋体" pitchFamily="2" charset="-122"/>
              </a:rPr>
              <a:t>基于“堆”的物理内存分配方法</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公共堆分配：</a:t>
            </a:r>
            <a:r>
              <a:rPr kumimoji="0" lang="en-US" altLang="zh-CN" sz="1800" b="1" i="0" u="none" strike="noStrike" kern="0" cap="none" spc="0" normalizeH="0" baseline="0" noProof="0" dirty="0" err="1">
                <a:ln>
                  <a:noFill/>
                </a:ln>
                <a:effectLst/>
                <a:uLnTx/>
                <a:uFillTx/>
                <a:latin typeface="Arial"/>
                <a:ea typeface="宋体" pitchFamily="2" charset="-122"/>
              </a:rPr>
              <a:t>LocalAlloc</a:t>
            </a:r>
            <a:r>
              <a:rPr kumimoji="0" lang="zh-CN" altLang="en-US" sz="1800" b="1" i="0" u="none" strike="noStrike" kern="0" cap="none" spc="0" normalizeH="0" baseline="0" noProof="0" dirty="0">
                <a:ln>
                  <a:noFill/>
                </a:ln>
                <a:effectLst/>
                <a:uLnTx/>
                <a:uFillTx/>
                <a:latin typeface="Arial"/>
                <a:ea typeface="宋体" pitchFamily="2" charset="-122"/>
              </a:rPr>
              <a:t>、</a:t>
            </a:r>
            <a:r>
              <a:rPr kumimoji="0" lang="en-US" altLang="zh-CN" sz="1800" b="1" i="0" u="none" strike="noStrike" kern="0" cap="none" spc="0" normalizeH="0" baseline="0" noProof="0" dirty="0" err="1">
                <a:ln>
                  <a:noFill/>
                </a:ln>
                <a:effectLst/>
                <a:uLnTx/>
                <a:uFillTx/>
                <a:latin typeface="Arial"/>
                <a:ea typeface="宋体" pitchFamily="2" charset="-122"/>
              </a:rPr>
              <a:t>GlobalAlloc</a:t>
            </a:r>
            <a:r>
              <a:rPr kumimoji="0" lang="en-US" altLang="zh-CN" sz="1800" b="1" i="0" u="none" strike="noStrike" kern="0" cap="none" spc="0" normalizeH="0" baseline="0" noProof="0" dirty="0">
                <a:ln>
                  <a:noFill/>
                </a:ln>
                <a:effectLst/>
                <a:uLnTx/>
                <a:uFillTx/>
                <a:latin typeface="Arial"/>
                <a:ea typeface="宋体" pitchFamily="2" charset="-122"/>
              </a:rPr>
              <a:t>…</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缺省进程堆：通过</a:t>
            </a:r>
            <a:r>
              <a:rPr kumimoji="0" lang="en-US" altLang="zh-CN" sz="1800" b="1" i="0" u="none" strike="noStrike" kern="0" cap="none" spc="0" normalizeH="0" baseline="0" noProof="0" dirty="0" err="1">
                <a:ln>
                  <a:noFill/>
                </a:ln>
                <a:effectLst/>
                <a:uLnTx/>
                <a:uFillTx/>
                <a:latin typeface="Arial"/>
                <a:ea typeface="宋体" pitchFamily="2" charset="-122"/>
              </a:rPr>
              <a:t>GetProcessHeap</a:t>
            </a:r>
            <a:r>
              <a:rPr kumimoji="0" lang="zh-CN" altLang="en-US" sz="1800" b="1" i="0" u="none" strike="noStrike" kern="0" cap="none" spc="0" normalizeH="0" baseline="0" noProof="0" dirty="0">
                <a:ln>
                  <a:noFill/>
                </a:ln>
                <a:effectLst/>
                <a:uLnTx/>
                <a:uFillTx/>
                <a:latin typeface="Arial"/>
                <a:ea typeface="宋体" pitchFamily="2" charset="-122"/>
              </a:rPr>
              <a:t>函数获得句柄，</a:t>
            </a:r>
            <a:r>
              <a:rPr kumimoji="0" lang="en-US" altLang="zh-CN" sz="1800" b="1" i="0" u="none" strike="noStrike" kern="0" cap="none" spc="0" normalizeH="0" baseline="0" noProof="0" dirty="0">
                <a:ln>
                  <a:noFill/>
                </a:ln>
                <a:effectLst/>
                <a:uLnTx/>
                <a:uFillTx/>
                <a:latin typeface="Arial"/>
                <a:ea typeface="宋体" pitchFamily="2" charset="-122"/>
              </a:rPr>
              <a:t>Heap××××</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自建私有堆：通过</a:t>
            </a:r>
            <a:r>
              <a:rPr kumimoji="0" lang="en-US" altLang="zh-CN" sz="1800" b="1" i="0" u="none" strike="noStrike" kern="0" cap="none" spc="0" normalizeH="0" baseline="0" noProof="0" dirty="0" err="1">
                <a:ln>
                  <a:noFill/>
                </a:ln>
                <a:effectLst/>
                <a:uLnTx/>
                <a:uFillTx/>
                <a:latin typeface="Arial"/>
                <a:ea typeface="宋体" pitchFamily="2" charset="-122"/>
              </a:rPr>
              <a:t>HeapCreate</a:t>
            </a:r>
            <a:r>
              <a:rPr kumimoji="0" lang="zh-CN" altLang="en-US" sz="1800" b="1" i="0" u="none" strike="noStrike" kern="0" cap="none" spc="0" normalizeH="0" baseline="0" noProof="0" dirty="0">
                <a:ln>
                  <a:noFill/>
                </a:ln>
                <a:effectLst/>
                <a:uLnTx/>
                <a:uFillTx/>
                <a:latin typeface="Arial"/>
                <a:ea typeface="宋体" pitchFamily="2" charset="-122"/>
              </a:rPr>
              <a:t>和</a:t>
            </a:r>
            <a:r>
              <a:rPr kumimoji="0" lang="en-US" altLang="zh-CN" sz="1800" b="1" i="0" u="none" strike="noStrike" kern="0" cap="none" spc="0" normalizeH="0" baseline="0" noProof="0" dirty="0" err="1">
                <a:ln>
                  <a:noFill/>
                </a:ln>
                <a:effectLst/>
                <a:uLnTx/>
                <a:uFillTx/>
                <a:latin typeface="Arial"/>
                <a:ea typeface="宋体" pitchFamily="2" charset="-122"/>
              </a:rPr>
              <a:t>HeapDestroy</a:t>
            </a:r>
            <a:r>
              <a:rPr kumimoji="0" lang="zh-CN" altLang="en-US" sz="1800" b="1" i="0" u="none" strike="noStrike" kern="0" cap="none" spc="0" normalizeH="0" baseline="0" noProof="0" dirty="0">
                <a:ln>
                  <a:noFill/>
                </a:ln>
                <a:effectLst/>
                <a:uLnTx/>
                <a:uFillTx/>
                <a:latin typeface="Arial"/>
                <a:ea typeface="宋体" pitchFamily="2" charset="-122"/>
              </a:rPr>
              <a:t>维护</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多用于小型、私有的用户内存分配</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zh-CN" altLang="en-US" sz="2000" b="1" i="0" u="none" strike="noStrike" kern="0" cap="none" spc="0" normalizeH="0" baseline="0" noProof="0" dirty="0">
                <a:ln>
                  <a:noFill/>
                </a:ln>
                <a:effectLst/>
                <a:uLnTx/>
                <a:uFillTx/>
                <a:latin typeface="Arial"/>
                <a:ea typeface="宋体" pitchFamily="2" charset="-122"/>
              </a:rPr>
              <a:t>以页为单位的虚拟内存分配方法</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保留内存：应用程序创建虚拟地址空间</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提交内存：应用程序向创建的虚拟地址空间提交物理页面</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1800" b="1" i="0" u="none" strike="noStrike" kern="0" cap="none" spc="0" normalizeH="0" baseline="0" noProof="0" dirty="0" err="1">
                <a:ln>
                  <a:noFill/>
                </a:ln>
                <a:effectLst/>
                <a:uLnTx/>
                <a:uFillTx/>
                <a:latin typeface="Arial"/>
                <a:ea typeface="宋体" pitchFamily="2" charset="-122"/>
              </a:rPr>
              <a:t>VirtualAlloc</a:t>
            </a:r>
            <a:r>
              <a:rPr kumimoji="0" lang="zh-CN" altLang="en-US" sz="1800" b="1" i="0" u="none" strike="noStrike" kern="0" cap="none" spc="0" normalizeH="0" baseline="0" noProof="0" dirty="0">
                <a:ln>
                  <a:noFill/>
                </a:ln>
                <a:effectLst/>
                <a:uLnTx/>
                <a:uFillTx/>
                <a:latin typeface="Arial"/>
                <a:ea typeface="宋体" pitchFamily="2" charset="-122"/>
              </a:rPr>
              <a:t>和</a:t>
            </a:r>
            <a:r>
              <a:rPr kumimoji="0" lang="en-US" altLang="zh-CN" sz="1800" b="1" i="0" u="none" strike="noStrike" kern="0" cap="none" spc="0" normalizeH="0" baseline="0" noProof="0" dirty="0" err="1">
                <a:ln>
                  <a:noFill/>
                </a:ln>
                <a:effectLst/>
                <a:uLnTx/>
                <a:uFillTx/>
                <a:latin typeface="Arial"/>
                <a:ea typeface="宋体" pitchFamily="2" charset="-122"/>
              </a:rPr>
              <a:t>VirtualAllocEx</a:t>
            </a:r>
            <a:r>
              <a:rPr kumimoji="0" lang="zh-CN" altLang="en-US" sz="1800" b="1" i="0" u="none" strike="noStrike" kern="0" cap="none" spc="0" normalizeH="0" baseline="0" noProof="0" dirty="0">
                <a:ln>
                  <a:noFill/>
                </a:ln>
                <a:effectLst/>
                <a:uLnTx/>
                <a:uFillTx/>
                <a:latin typeface="Arial"/>
                <a:ea typeface="宋体" pitchFamily="2" charset="-122"/>
              </a:rPr>
              <a:t>函数（</a:t>
            </a:r>
            <a:r>
              <a:rPr kumimoji="0" lang="en-US" altLang="zh-CN" sz="1800" b="1" i="0" u="none" strike="noStrike" kern="0" cap="none" spc="0" normalizeH="0" baseline="0" noProof="0" dirty="0">
                <a:ln>
                  <a:noFill/>
                </a:ln>
                <a:effectLst/>
                <a:uLnTx/>
                <a:uFillTx/>
                <a:latin typeface="Arial"/>
                <a:ea typeface="宋体" pitchFamily="2" charset="-122"/>
              </a:rPr>
              <a:t>VAD</a:t>
            </a:r>
            <a:r>
              <a:rPr kumimoji="0" lang="zh-CN" altLang="en-US" sz="1800" b="1" i="0" u="none" strike="noStrike" kern="0" cap="none" spc="0" normalizeH="0" baseline="0" noProof="0" dirty="0">
                <a:ln>
                  <a:noFill/>
                </a:ln>
                <a:effectLst/>
                <a:uLnTx/>
                <a:uFillTx/>
                <a:latin typeface="Arial"/>
                <a:ea typeface="宋体" pitchFamily="2" charset="-122"/>
              </a:rPr>
              <a:t>提供底层支持）</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适用于管理大型、动态、稀疏的对象数据结构，细化管理存储空间</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zh-CN" altLang="en-US" sz="2000" b="1" i="0" u="none" strike="noStrike" kern="0" cap="none" spc="0" normalizeH="0" baseline="0" noProof="0" dirty="0">
                <a:ln>
                  <a:noFill/>
                </a:ln>
                <a:effectLst/>
                <a:uLnTx/>
                <a:uFillTx/>
                <a:latin typeface="Arial"/>
                <a:ea typeface="宋体" pitchFamily="2" charset="-122"/>
              </a:rPr>
              <a:t>以区域对象（</a:t>
            </a:r>
            <a:r>
              <a:rPr kumimoji="0" lang="en-US" altLang="zh-CN" sz="2000" b="1" i="0" u="none" strike="noStrike" kern="0" cap="none" spc="0" normalizeH="0" baseline="0" noProof="0" dirty="0">
                <a:ln>
                  <a:noFill/>
                </a:ln>
                <a:effectLst/>
                <a:uLnTx/>
                <a:uFillTx/>
                <a:latin typeface="Arial"/>
                <a:ea typeface="宋体" pitchFamily="2" charset="-122"/>
              </a:rPr>
              <a:t>Section Object</a:t>
            </a:r>
            <a:r>
              <a:rPr kumimoji="0" lang="zh-CN" altLang="en-US" sz="2000" b="1" i="0" u="none" strike="noStrike" kern="0" cap="none" spc="0" normalizeH="0" baseline="0" noProof="0" dirty="0">
                <a:ln>
                  <a:noFill/>
                </a:ln>
                <a:effectLst/>
                <a:uLnTx/>
                <a:uFillTx/>
                <a:latin typeface="Arial"/>
                <a:ea typeface="宋体" pitchFamily="2" charset="-122"/>
              </a:rPr>
              <a:t>）进行内存分配</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zh-CN" altLang="en-US" sz="1800" b="1" i="0" u="none" strike="noStrike" kern="0" cap="none" spc="0" normalizeH="0" baseline="0" noProof="0" dirty="0">
                <a:ln>
                  <a:noFill/>
                </a:ln>
                <a:effectLst/>
                <a:uLnTx/>
                <a:uFillTx/>
                <a:latin typeface="Arial"/>
                <a:ea typeface="宋体" pitchFamily="2" charset="-122"/>
              </a:rPr>
              <a:t>也被称为文件映射对象，表示可以被两个或更多进程共享的内存块</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1800" b="1" i="0" u="none" strike="noStrike" kern="0" cap="none" spc="0" normalizeH="0" baseline="0" noProof="0" dirty="0" err="1">
                <a:ln>
                  <a:noFill/>
                </a:ln>
                <a:effectLst/>
                <a:uLnTx/>
                <a:uFillTx/>
                <a:latin typeface="Arial"/>
                <a:ea typeface="宋体" pitchFamily="2" charset="-122"/>
              </a:rPr>
              <a:t>CreateFileMapping</a:t>
            </a:r>
            <a:r>
              <a:rPr kumimoji="0" lang="zh-CN" altLang="en-US" sz="1800" b="1" i="0" u="none" strike="noStrike" kern="0" cap="none" spc="0" normalizeH="0" baseline="0" noProof="0" dirty="0">
                <a:ln>
                  <a:noFill/>
                </a:ln>
                <a:effectLst/>
                <a:uLnTx/>
                <a:uFillTx/>
                <a:latin typeface="Arial"/>
                <a:ea typeface="宋体" pitchFamily="2" charset="-122"/>
              </a:rPr>
              <a:t>函数用于创建区域对象</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1800" b="1" i="0" u="none" strike="noStrike" kern="0" cap="none" spc="0" normalizeH="0" baseline="0" noProof="0" dirty="0" err="1">
                <a:ln>
                  <a:noFill/>
                </a:ln>
                <a:effectLst/>
                <a:uLnTx/>
                <a:uFillTx/>
                <a:latin typeface="Arial"/>
                <a:ea typeface="宋体" pitchFamily="2" charset="-122"/>
              </a:rPr>
              <a:t>MapViewOfFie</a:t>
            </a:r>
            <a:r>
              <a:rPr kumimoji="0" lang="zh-CN" altLang="en-US" sz="1800" b="1" i="0" u="none" strike="noStrike" kern="0" cap="none" spc="0" normalizeH="0" baseline="0" noProof="0" dirty="0">
                <a:ln>
                  <a:noFill/>
                </a:ln>
                <a:effectLst/>
                <a:uLnTx/>
                <a:uFillTx/>
                <a:latin typeface="Arial"/>
                <a:ea typeface="宋体" pitchFamily="2" charset="-122"/>
              </a:rPr>
              <a:t>函数用于建立对区域对象的映射，从而实现共享</a:t>
            </a:r>
          </a:p>
        </p:txBody>
      </p:sp>
    </p:spTree>
    <p:extLst>
      <p:ext uri="{BB962C8B-B14F-4D97-AF65-F5344CB8AC3E}">
        <p14:creationId xmlns:p14="http://schemas.microsoft.com/office/powerpoint/2010/main" val="232910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 calcmode="lin" valueType="num">
                                      <p:cBhvr additive="base">
                                        <p:cTn id="52"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 calcmode="lin" valueType="num">
                                      <p:cBhvr additive="base">
                                        <p:cTn id="5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 calcmode="lin" valueType="num">
                                      <p:cBhvr additive="base">
                                        <p:cTn id="62"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 calcmode="lin" valueType="num">
                                      <p:cBhvr additive="base">
                                        <p:cTn id="72"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xmlns="" id="{797B7001-71FA-427A-8710-977A276A5414}"/>
              </a:ext>
            </a:extLst>
          </p:cNvPr>
          <p:cNvSpPr txBox="1">
            <a:spLocks noChangeArrowheads="1"/>
          </p:cNvSpPr>
          <p:nvPr/>
        </p:nvSpPr>
        <p:spPr>
          <a:xfrm>
            <a:off x="611188" y="1485900"/>
            <a:ext cx="7991475" cy="4114800"/>
          </a:xfrm>
          <a:prstGeom prst="rect">
            <a:avLst/>
          </a:prstGeom>
          <a:noFill/>
          <a:ln/>
        </p:spPr>
        <p:txBody>
          <a:bodyPr/>
          <a:lstStyle/>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虚拟内存的基础是( ）。</a:t>
            </a:r>
          </a:p>
          <a:p>
            <a:pPr marL="342900" indent="-342900" algn="l" eaLnBrk="0" hangingPunct="0">
              <a:lnSpc>
                <a:spcPct val="150000"/>
              </a:lnSpc>
              <a:spcBef>
                <a:spcPct val="20000"/>
              </a:spcBef>
              <a:defRPr/>
            </a:pPr>
            <a:endParaRPr kumimoji="0" lang="zh-CN" altLang="en-US" b="1" kern="0" dirty="0">
              <a:solidFill>
                <a:schemeClr val="tx1"/>
              </a:solidFill>
              <a:latin typeface="微软雅黑" panose="020B0503020204020204" pitchFamily="34" charset="-122"/>
              <a:ea typeface="微软雅黑" panose="020B0503020204020204" pitchFamily="34" charset="-122"/>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A  局部性理论</a:t>
            </a: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B  代码的顺序执行</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C  变量的连续访问</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D  指令局部性</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p:txBody>
      </p:sp>
    </p:spTree>
    <p:extLst>
      <p:ext uri="{BB962C8B-B14F-4D97-AF65-F5344CB8AC3E}">
        <p14:creationId xmlns:p14="http://schemas.microsoft.com/office/powerpoint/2010/main" val="54894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3D198CA0-5818-41BD-9411-2F062E1DF6FC}"/>
              </a:ext>
            </a:extLst>
          </p:cNvPr>
          <p:cNvSpPr txBox="1">
            <a:spLocks noChangeArrowheads="1"/>
          </p:cNvSpPr>
          <p:nvPr/>
        </p:nvSpPr>
        <p:spPr>
          <a:xfrm>
            <a:off x="611188" y="1485900"/>
            <a:ext cx="7991475" cy="4114800"/>
          </a:xfrm>
          <a:prstGeom prst="rect">
            <a:avLst/>
          </a:prstGeom>
          <a:noFill/>
          <a:ln/>
        </p:spPr>
        <p:txBody>
          <a:bodyPr/>
          <a:lstStyle/>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实现虚拟内存是主要的技术是（   ）。</a:t>
            </a:r>
          </a:p>
          <a:p>
            <a:pPr marL="342900" indent="-342900" algn="l" eaLnBrk="0" hangingPunct="0">
              <a:lnSpc>
                <a:spcPct val="150000"/>
              </a:lnSpc>
              <a:spcBef>
                <a:spcPct val="20000"/>
              </a:spcBef>
              <a:defRPr/>
            </a:pPr>
            <a:endParaRPr kumimoji="0" lang="zh-CN" altLang="en-US" b="1" kern="0" dirty="0">
              <a:solidFill>
                <a:schemeClr val="tx1"/>
              </a:solidFill>
              <a:latin typeface="微软雅黑" panose="020B0503020204020204" pitchFamily="34" charset="-122"/>
              <a:ea typeface="微软雅黑" panose="020B0503020204020204" pitchFamily="34" charset="-122"/>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A  整体覆盖</a:t>
            </a: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B  整体对换</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C  部分对换</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D  多道程序设计</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p:txBody>
      </p:sp>
    </p:spTree>
    <p:extLst>
      <p:ext uri="{BB962C8B-B14F-4D97-AF65-F5344CB8AC3E}">
        <p14:creationId xmlns:p14="http://schemas.microsoft.com/office/powerpoint/2010/main" val="1254981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499AEFFE-ECD6-40ED-86C6-AF1FC66B4698}"/>
              </a:ext>
            </a:extLst>
          </p:cNvPr>
          <p:cNvSpPr txBox="1">
            <a:spLocks noChangeArrowheads="1"/>
          </p:cNvSpPr>
          <p:nvPr/>
        </p:nvSpPr>
        <p:spPr>
          <a:xfrm>
            <a:off x="611188" y="1485900"/>
            <a:ext cx="7991475" cy="4114800"/>
          </a:xfrm>
          <a:prstGeom prst="rect">
            <a:avLst/>
          </a:prstGeom>
          <a:noFill/>
          <a:ln/>
        </p:spPr>
        <p:txBody>
          <a:bodyPr/>
          <a:lstStyle/>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以下不属于虚拟内存的特征是（   ）。</a:t>
            </a:r>
          </a:p>
          <a:p>
            <a:pPr marL="342900" indent="-342900" algn="l" eaLnBrk="0" hangingPunct="0">
              <a:lnSpc>
                <a:spcPct val="150000"/>
              </a:lnSpc>
              <a:spcBef>
                <a:spcPct val="20000"/>
              </a:spcBef>
              <a:defRPr/>
            </a:pPr>
            <a:endParaRPr kumimoji="0" lang="zh-CN" altLang="en-US" b="1" kern="0" dirty="0">
              <a:solidFill>
                <a:schemeClr val="tx1"/>
              </a:solidFill>
              <a:latin typeface="微软雅黑" panose="020B0503020204020204" pitchFamily="34" charset="-122"/>
              <a:ea typeface="微软雅黑" panose="020B0503020204020204" pitchFamily="34" charset="-122"/>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A 一次性</a:t>
            </a: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B 多次性</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C 对换性</a:t>
            </a: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D 离散性</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p:txBody>
      </p:sp>
    </p:spTree>
    <p:extLst>
      <p:ext uri="{BB962C8B-B14F-4D97-AF65-F5344CB8AC3E}">
        <p14:creationId xmlns:p14="http://schemas.microsoft.com/office/powerpoint/2010/main" val="1552967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ChangeArrowheads="1"/>
          </p:cNvSpPr>
          <p:nvPr/>
        </p:nvSpPr>
        <p:spPr bwMode="auto">
          <a:xfrm>
            <a:off x="817212" y="116632"/>
            <a:ext cx="6870700" cy="609600"/>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 纲</a:t>
            </a:r>
          </a:p>
        </p:txBody>
      </p:sp>
      <p:graphicFrame>
        <p:nvGraphicFramePr>
          <p:cNvPr id="2" name="表格 1"/>
          <p:cNvGraphicFramePr>
            <a:graphicFrameLocks noGrp="1"/>
          </p:cNvGraphicFramePr>
          <p:nvPr>
            <p:extLst>
              <p:ext uri="{D42A27DB-BD31-4B8C-83A1-F6EECF244321}">
                <p14:modId xmlns:p14="http://schemas.microsoft.com/office/powerpoint/2010/main" val="2557120978"/>
              </p:ext>
            </p:extLst>
          </p:nvPr>
        </p:nvGraphicFramePr>
        <p:xfrm>
          <a:off x="2195736" y="1700808"/>
          <a:ext cx="4896544" cy="3816425"/>
        </p:xfrm>
        <a:graphic>
          <a:graphicData uri="http://schemas.openxmlformats.org/drawingml/2006/table">
            <a:tbl>
              <a:tblPr>
                <a:tableStyleId>{5C22544A-7EE6-4342-B048-85BDC9FD1C3A}</a:tableStyleId>
              </a:tblPr>
              <a:tblGrid>
                <a:gridCol w="4896544">
                  <a:extLst>
                    <a:ext uri="{9D8B030D-6E8A-4147-A177-3AD203B41FA5}">
                      <a16:colId xmlns:a16="http://schemas.microsoft.com/office/drawing/2014/main" xmlns="" val="20000"/>
                    </a:ext>
                  </a:extLst>
                </a:gridCol>
              </a:tblGrid>
              <a:tr h="763285">
                <a:tc>
                  <a:txBody>
                    <a:bodyPr/>
                    <a:lstStyle/>
                    <a:p>
                      <a:pPr algn="l" fontAlgn="ctr"/>
                      <a:r>
                        <a:rPr lang="en-US" altLang="zh-CN" sz="2800" b="1"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u="none" strike="noStrike" baseline="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虚拟存储器概述</a:t>
                      </a:r>
                    </a:p>
                  </a:txBody>
                  <a:tcPr marL="7620" marR="7620" marT="7620" marB="0" anchor="ctr">
                    <a:solidFill>
                      <a:srgbClr val="0070C0"/>
                    </a:solidFill>
                  </a:tcPr>
                </a:tc>
                <a:extLst>
                  <a:ext uri="{0D108BD9-81ED-4DB2-BD59-A6C34878D82A}">
                    <a16:rowId xmlns:a16="http://schemas.microsoft.com/office/drawing/2014/main" xmlns="" val="10000"/>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  </a:t>
                      </a:r>
                      <a:r>
                        <a:rPr lang="zh-CN" altLang="en-US" sz="2800" b="1" u="none" strike="noStrike" baseline="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请求分页存储管理方式 </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1"/>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  </a:t>
                      </a:r>
                      <a:r>
                        <a:rPr lang="zh-CN" altLang="en-US" sz="2800" b="1" u="none" strike="noStrike" baseline="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2"/>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  </a:t>
                      </a:r>
                      <a:r>
                        <a:rPr lang="zh-CN" alt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抖动与工作集 </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3"/>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  </a:t>
                      </a:r>
                      <a:r>
                        <a:rPr lang="zh-CN" alt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请求分段存储管理方式 </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D2BA3F47-1AFA-43E8-A024-67FAA6C7C86A}"/>
              </a:ext>
            </a:extLst>
          </p:cNvPr>
          <p:cNvSpPr txBox="1">
            <a:spLocks noChangeArrowheads="1"/>
          </p:cNvSpPr>
          <p:nvPr/>
        </p:nvSpPr>
        <p:spPr>
          <a:xfrm>
            <a:off x="611188" y="1485900"/>
            <a:ext cx="7991475" cy="4114800"/>
          </a:xfrm>
          <a:prstGeom prst="rect">
            <a:avLst/>
          </a:prstGeom>
          <a:noFill/>
          <a:ln/>
        </p:spPr>
        <p:txBody>
          <a:bodyPr/>
          <a:lstStyle/>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在一个计算机系统中,其虚拟存储器的最大容量是由(   )决定的,其实际容量是由（   ）决定。</a:t>
            </a:r>
          </a:p>
          <a:p>
            <a:pPr marL="342900" indent="-342900" algn="l" eaLnBrk="0" hangingPunct="0">
              <a:lnSpc>
                <a:spcPct val="150000"/>
              </a:lnSpc>
              <a:spcBef>
                <a:spcPct val="20000"/>
              </a:spcBef>
              <a:defRPr/>
            </a:pPr>
            <a:endParaRPr kumimoji="0" lang="zh-CN" altLang="en-US" b="1" kern="0" dirty="0">
              <a:solidFill>
                <a:schemeClr val="tx1"/>
              </a:solidFill>
              <a:latin typeface="微软雅黑" panose="020B0503020204020204" pitchFamily="34" charset="-122"/>
              <a:ea typeface="微软雅黑" panose="020B0503020204020204" pitchFamily="34" charset="-122"/>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A  计算机字长</a:t>
            </a: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B  内存容量</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C  硬盘容量</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D  内存与硬盘容量之和</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p:txBody>
      </p:sp>
    </p:spTree>
    <p:extLst>
      <p:ext uri="{BB962C8B-B14F-4D97-AF65-F5344CB8AC3E}">
        <p14:creationId xmlns:p14="http://schemas.microsoft.com/office/powerpoint/2010/main" val="1862788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42973DEC-E7AB-41A3-9BED-8A5A92673CC1}"/>
              </a:ext>
            </a:extLst>
          </p:cNvPr>
          <p:cNvSpPr txBox="1">
            <a:spLocks noChangeArrowheads="1"/>
          </p:cNvSpPr>
          <p:nvPr/>
        </p:nvSpPr>
        <p:spPr>
          <a:xfrm>
            <a:off x="611188" y="1485900"/>
            <a:ext cx="7991475" cy="4114800"/>
          </a:xfrm>
          <a:prstGeom prst="rect">
            <a:avLst/>
          </a:prstGeom>
          <a:noFill/>
          <a:ln/>
        </p:spPr>
        <p:txBody>
          <a:bodyPr/>
          <a:lstStyle/>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设主存容量是1MB,硬盘容量是400MB,计算机系统的地址寄存器有24位,那么虚存的最大容量是（   ）。</a:t>
            </a:r>
          </a:p>
          <a:p>
            <a:pPr marL="342900" indent="-342900" algn="l" eaLnBrk="0" hangingPunct="0">
              <a:lnSpc>
                <a:spcPct val="150000"/>
              </a:lnSpc>
              <a:spcBef>
                <a:spcPct val="20000"/>
              </a:spcBef>
              <a:defRPr/>
            </a:pPr>
            <a:endParaRPr kumimoji="0" lang="zh-CN" altLang="en-US" b="1" kern="0" dirty="0">
              <a:solidFill>
                <a:schemeClr val="tx1"/>
              </a:solidFill>
              <a:latin typeface="微软雅黑" panose="020B0503020204020204" pitchFamily="34" charset="-122"/>
              <a:ea typeface="微软雅黑" panose="020B0503020204020204" pitchFamily="34" charset="-122"/>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A 1MB</a:t>
            </a: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B 401MB</a:t>
            </a:r>
            <a:endParaRPr kumimoji="0" lang="zh-CN" altLang="en-US" b="1" kern="0" dirty="0">
              <a:solidFill>
                <a:schemeClr val="tx1"/>
              </a:solidFill>
              <a:latin typeface="微软雅黑" panose="020B0503020204020204" pitchFamily="34" charset="-122"/>
              <a:ea typeface="微软雅黑" panose="020B0503020204020204" pitchFamily="34" charset="-122"/>
              <a:sym typeface="Arial" pitchFamily="34" charset="0"/>
            </a:endParaRP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C 1MB+224B</a:t>
            </a:r>
          </a:p>
          <a:p>
            <a:pPr marL="342900" indent="-342900" algn="l" eaLnBrk="0" hangingPunct="0">
              <a:lnSpc>
                <a:spcPct val="150000"/>
              </a:lnSpc>
              <a:spcBef>
                <a:spcPct val="20000"/>
              </a:spcBef>
              <a:defRPr/>
            </a:pPr>
            <a:r>
              <a:rPr kumimoji="0" lang="zh-CN" altLang="en-US" b="1" kern="0" dirty="0">
                <a:solidFill>
                  <a:schemeClr val="tx1"/>
                </a:solidFill>
                <a:latin typeface="微软雅黑" panose="020B0503020204020204" pitchFamily="34" charset="-122"/>
                <a:ea typeface="微软雅黑" panose="020B0503020204020204" pitchFamily="34" charset="-122"/>
              </a:rPr>
              <a:t>D 224B</a:t>
            </a:r>
            <a:r>
              <a:rPr kumimoji="0" lang="zh-CN" altLang="en-US" kern="0" dirty="0">
                <a:solidFill>
                  <a:srgbClr val="000000"/>
                </a:solidFill>
                <a:latin typeface="黑体" pitchFamily="49" charset="-122"/>
                <a:ea typeface="黑体" pitchFamily="49" charset="-122"/>
              </a:rPr>
              <a:t>	</a:t>
            </a:r>
            <a:endParaRPr kumimoji="0" lang="zh-CN" altLang="en-US" kern="0" dirty="0">
              <a:solidFill>
                <a:srgbClr val="000000"/>
              </a:solidFill>
              <a:latin typeface="黑体" pitchFamily="49" charset="-122"/>
              <a:ea typeface="黑体" pitchFamily="49" charset="-122"/>
              <a:sym typeface="Arial" pitchFamily="34" charset="0"/>
            </a:endParaRPr>
          </a:p>
        </p:txBody>
      </p:sp>
    </p:spTree>
    <p:extLst>
      <p:ext uri="{BB962C8B-B14F-4D97-AF65-F5344CB8AC3E}">
        <p14:creationId xmlns:p14="http://schemas.microsoft.com/office/powerpoint/2010/main" val="1654509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ChangeArrowheads="1"/>
          </p:cNvSpPr>
          <p:nvPr/>
        </p:nvSpPr>
        <p:spPr bwMode="auto">
          <a:xfrm>
            <a:off x="817212" y="116632"/>
            <a:ext cx="6870700" cy="609600"/>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 纲</a:t>
            </a:r>
          </a:p>
        </p:txBody>
      </p:sp>
      <p:graphicFrame>
        <p:nvGraphicFramePr>
          <p:cNvPr id="2" name="表格 1"/>
          <p:cNvGraphicFramePr>
            <a:graphicFrameLocks noGrp="1"/>
          </p:cNvGraphicFramePr>
          <p:nvPr>
            <p:extLst>
              <p:ext uri="{D42A27DB-BD31-4B8C-83A1-F6EECF244321}">
                <p14:modId xmlns:p14="http://schemas.microsoft.com/office/powerpoint/2010/main" val="3412918763"/>
              </p:ext>
            </p:extLst>
          </p:nvPr>
        </p:nvGraphicFramePr>
        <p:xfrm>
          <a:off x="2195736" y="1700808"/>
          <a:ext cx="4896544" cy="3816425"/>
        </p:xfrm>
        <a:graphic>
          <a:graphicData uri="http://schemas.openxmlformats.org/drawingml/2006/table">
            <a:tbl>
              <a:tblPr>
                <a:tableStyleId>{5C22544A-7EE6-4342-B048-85BDC9FD1C3A}</a:tableStyleId>
              </a:tblPr>
              <a:tblGrid>
                <a:gridCol w="4896544">
                  <a:extLst>
                    <a:ext uri="{9D8B030D-6E8A-4147-A177-3AD203B41FA5}">
                      <a16:colId xmlns:a16="http://schemas.microsoft.com/office/drawing/2014/main" xmlns="" val="20000"/>
                    </a:ext>
                  </a:extLst>
                </a:gridCol>
              </a:tblGrid>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u="none" strike="noStrike" baseline="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虚拟存储器概述</a:t>
                      </a:r>
                    </a:p>
                  </a:txBody>
                  <a:tcPr marL="7620" marR="7620" marT="7620" marB="0" anchor="ctr">
                    <a:solidFill>
                      <a:schemeClr val="bg2">
                        <a:lumMod val="50000"/>
                      </a:schemeClr>
                    </a:solidFill>
                  </a:tcPr>
                </a:tc>
                <a:extLst>
                  <a:ext uri="{0D108BD9-81ED-4DB2-BD59-A6C34878D82A}">
                    <a16:rowId xmlns:a16="http://schemas.microsoft.com/office/drawing/2014/main" xmlns="" val="10000"/>
                  </a:ext>
                </a:extLst>
              </a:tr>
              <a:tr h="763285">
                <a:tc>
                  <a:txBody>
                    <a:bodyPr/>
                    <a:lstStyle/>
                    <a:p>
                      <a:pPr algn="l" fontAlgn="ctr"/>
                      <a:r>
                        <a:rPr lang="en-US" altLang="zh-CN" sz="2800" b="1"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  </a:t>
                      </a:r>
                      <a:r>
                        <a:rPr lang="zh-CN" altLang="en-US" sz="2800" b="1" u="none" strike="noStrike" baseline="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请求分页存储管理方式 </a:t>
                      </a:r>
                      <a:endParaRPr lang="zh-CN" altLang="en-US" sz="2800" b="1" i="0"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rgbClr val="0070C0"/>
                    </a:solidFill>
                  </a:tcPr>
                </a:tc>
                <a:extLst>
                  <a:ext uri="{0D108BD9-81ED-4DB2-BD59-A6C34878D82A}">
                    <a16:rowId xmlns:a16="http://schemas.microsoft.com/office/drawing/2014/main" xmlns="" val="10001"/>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  </a:t>
                      </a:r>
                      <a:r>
                        <a:rPr lang="zh-CN" altLang="en-US" sz="2800" b="1" u="none" strike="noStrike" baseline="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2"/>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  </a:t>
                      </a:r>
                      <a:r>
                        <a:rPr lang="zh-CN" alt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抖动与工作集 </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3"/>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  </a:t>
                      </a:r>
                      <a:r>
                        <a:rPr lang="zh-CN" alt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请求分段存储管理方式 </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656875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21">
            <a:extLst>
              <a:ext uri="{FF2B5EF4-FFF2-40B4-BE49-F238E27FC236}">
                <a16:creationId xmlns:a16="http://schemas.microsoft.com/office/drawing/2014/main" xmlns="" id="{0831E18B-F8A8-424A-AB4F-4FE19D535EA2}"/>
              </a:ext>
            </a:extLst>
          </p:cNvPr>
          <p:cNvSpPr>
            <a:spLocks noChangeArrowheads="1"/>
          </p:cNvSpPr>
          <p:nvPr/>
        </p:nvSpPr>
        <p:spPr bwMode="auto">
          <a:xfrm>
            <a:off x="755576" y="1196752"/>
            <a:ext cx="7389812" cy="1667764"/>
          </a:xfrm>
          <a:prstGeom prst="rect">
            <a:avLst/>
          </a:prstGeom>
          <a:noFill/>
          <a:ln w="9525">
            <a:noFill/>
            <a:miter lim="800000"/>
            <a:headEnd/>
            <a:tailEnd/>
          </a:ln>
        </p:spPr>
        <p:txBody>
          <a:bodyPr>
            <a:spAutoFit/>
          </a:bodyPr>
          <a:lstStyle/>
          <a:p>
            <a:pPr algn="l">
              <a:lnSpc>
                <a:spcPct val="150000"/>
              </a:lnSpc>
            </a:pPr>
            <a:r>
              <a:rPr kumimoji="0" lang="zh-CN" altLang="en-US" b="1" dirty="0" smtClean="0">
                <a:solidFill>
                  <a:schemeClr val="tx1"/>
                </a:solidFill>
                <a:latin typeface="仿宋" panose="02010609060101010101" pitchFamily="49" charset="-122"/>
                <a:ea typeface="仿宋" panose="02010609060101010101" pitchFamily="49" charset="-122"/>
              </a:rPr>
              <a:t>为了</a:t>
            </a:r>
            <a:r>
              <a:rPr kumimoji="0" lang="zh-CN" altLang="en-US" b="1" dirty="0">
                <a:solidFill>
                  <a:schemeClr val="tx1"/>
                </a:solidFill>
                <a:latin typeface="仿宋" panose="02010609060101010101" pitchFamily="49" charset="-122"/>
                <a:ea typeface="仿宋" panose="02010609060101010101" pitchFamily="49" charset="-122"/>
              </a:rPr>
              <a:t>实现请求分页，系统要提供一定的硬件支持。除了一定容量的内存和外存，还需要有：</a:t>
            </a:r>
            <a:r>
              <a:rPr kumimoji="0" lang="zh-CN" altLang="en-US" b="1" dirty="0">
                <a:solidFill>
                  <a:srgbClr val="FFC000"/>
                </a:solidFill>
                <a:latin typeface="仿宋" panose="02010609060101010101" pitchFamily="49" charset="-122"/>
                <a:ea typeface="仿宋" panose="02010609060101010101" pitchFamily="49" charset="-122"/>
              </a:rPr>
              <a:t>页表机制</a:t>
            </a:r>
            <a:r>
              <a:rPr kumimoji="0" lang="zh-CN" altLang="en-US" b="1" dirty="0">
                <a:solidFill>
                  <a:schemeClr val="tx1"/>
                </a:solidFill>
                <a:latin typeface="仿宋" panose="02010609060101010101" pitchFamily="49" charset="-122"/>
                <a:ea typeface="仿宋" panose="02010609060101010101" pitchFamily="49" charset="-122"/>
              </a:rPr>
              <a:t>、</a:t>
            </a:r>
            <a:r>
              <a:rPr kumimoji="0" lang="zh-CN" altLang="en-US" b="1" dirty="0">
                <a:solidFill>
                  <a:srgbClr val="FFC000"/>
                </a:solidFill>
                <a:latin typeface="仿宋" panose="02010609060101010101" pitchFamily="49" charset="-122"/>
                <a:ea typeface="仿宋" panose="02010609060101010101" pitchFamily="49" charset="-122"/>
              </a:rPr>
              <a:t>缺页中断机构</a:t>
            </a:r>
            <a:r>
              <a:rPr kumimoji="0" lang="zh-CN" altLang="en-US" b="1" dirty="0">
                <a:solidFill>
                  <a:schemeClr val="tx1"/>
                </a:solidFill>
                <a:latin typeface="仿宋" panose="02010609060101010101" pitchFamily="49" charset="-122"/>
                <a:ea typeface="仿宋" panose="02010609060101010101" pitchFamily="49" charset="-122"/>
              </a:rPr>
              <a:t>和</a:t>
            </a:r>
            <a:r>
              <a:rPr kumimoji="0" lang="zh-CN" altLang="en-US" b="1" dirty="0">
                <a:solidFill>
                  <a:srgbClr val="FFC000"/>
                </a:solidFill>
                <a:latin typeface="仿宋" panose="02010609060101010101" pitchFamily="49" charset="-122"/>
                <a:ea typeface="仿宋" panose="02010609060101010101" pitchFamily="49" charset="-122"/>
              </a:rPr>
              <a:t>地址变换机构</a:t>
            </a:r>
          </a:p>
        </p:txBody>
      </p:sp>
      <p:sp>
        <p:nvSpPr>
          <p:cNvPr id="5" name="Rectangle 4">
            <a:extLst>
              <a:ext uri="{FF2B5EF4-FFF2-40B4-BE49-F238E27FC236}">
                <a16:creationId xmlns:a16="http://schemas.microsoft.com/office/drawing/2014/main" xmlns="" id="{DDA13FA0-3490-469B-AA6D-49709D4B9C42}"/>
              </a:ext>
            </a:extLst>
          </p:cNvPr>
          <p:cNvSpPr>
            <a:spLocks noChangeArrowheads="1"/>
          </p:cNvSpPr>
          <p:nvPr/>
        </p:nvSpPr>
        <p:spPr bwMode="auto">
          <a:xfrm>
            <a:off x="771343" y="3404620"/>
            <a:ext cx="6119812" cy="519112"/>
          </a:xfrm>
          <a:prstGeom prst="rect">
            <a:avLst/>
          </a:prstGeom>
          <a:noFill/>
          <a:ln w="9525">
            <a:noFill/>
            <a:miter lim="800000"/>
            <a:headEnd/>
            <a:tailEnd/>
          </a:ln>
        </p:spPr>
        <p:txBody>
          <a:bodyPr>
            <a:spAutoFit/>
          </a:bodyPr>
          <a:lstStyle/>
          <a:p>
            <a:pPr algn="l"/>
            <a:r>
              <a:rPr lang="zh-CN" altLang="en-US" sz="2800" b="1" dirty="0">
                <a:solidFill>
                  <a:srgbClr val="FF0000"/>
                </a:solidFill>
                <a:latin typeface="仿宋" panose="02010609060101010101" pitchFamily="49" charset="-122"/>
                <a:ea typeface="仿宋" panose="02010609060101010101" pitchFamily="49" charset="-122"/>
              </a:rPr>
              <a:t>问题一：怎样发现页不在内存？</a:t>
            </a:r>
          </a:p>
        </p:txBody>
      </p:sp>
      <p:sp>
        <p:nvSpPr>
          <p:cNvPr id="6" name="Rectangle 5">
            <a:extLst>
              <a:ext uri="{FF2B5EF4-FFF2-40B4-BE49-F238E27FC236}">
                <a16:creationId xmlns:a16="http://schemas.microsoft.com/office/drawing/2014/main" xmlns="" id="{47770930-513B-4E31-8322-6705E37A10E7}"/>
              </a:ext>
            </a:extLst>
          </p:cNvPr>
          <p:cNvSpPr>
            <a:spLocks noChangeArrowheads="1"/>
          </p:cNvSpPr>
          <p:nvPr/>
        </p:nvSpPr>
        <p:spPr bwMode="auto">
          <a:xfrm>
            <a:off x="872943" y="4492057"/>
            <a:ext cx="7500937" cy="1754326"/>
          </a:xfrm>
          <a:prstGeom prst="rect">
            <a:avLst/>
          </a:prstGeom>
          <a:noFill/>
          <a:ln w="9525">
            <a:noFill/>
            <a:miter lim="800000"/>
            <a:headEnd/>
            <a:tailEnd/>
          </a:ln>
        </p:spPr>
        <p:txBody>
          <a:bodyPr>
            <a:spAutoFit/>
          </a:bodyPr>
          <a:lstStyle/>
          <a:p>
            <a:pPr algn="l">
              <a:lnSpc>
                <a:spcPct val="150000"/>
              </a:lnSpc>
            </a:pPr>
            <a:r>
              <a:rPr lang="zh-CN" altLang="en-US" b="1" dirty="0">
                <a:solidFill>
                  <a:srgbClr val="FF0000"/>
                </a:solidFill>
                <a:latin typeface="仿宋" panose="02010609060101010101" pitchFamily="49" charset="-122"/>
                <a:ea typeface="仿宋" panose="02010609060101010101" pitchFamily="49" charset="-122"/>
              </a:rPr>
              <a:t>扩充表</a:t>
            </a:r>
            <a:r>
              <a:rPr lang="en-US" altLang="zh-CN" b="1" dirty="0">
                <a:solidFill>
                  <a:schemeClr val="tx1"/>
                </a:solidFill>
                <a:latin typeface="仿宋" panose="02010609060101010101" pitchFamily="49" charset="-122"/>
                <a:ea typeface="仿宋" panose="02010609060101010101" pitchFamily="49" charset="-122"/>
              </a:rPr>
              <a:t>(</a:t>
            </a:r>
            <a:r>
              <a:rPr lang="zh-CN" altLang="en-US" b="1" dirty="0">
                <a:solidFill>
                  <a:schemeClr val="tx1"/>
                </a:solidFill>
                <a:latin typeface="仿宋" panose="02010609060101010101" pitchFamily="49" charset="-122"/>
                <a:ea typeface="仿宋" panose="02010609060101010101" pitchFamily="49" charset="-122"/>
              </a:rPr>
              <a:t>以前页表结构只包含页号和块号两个信息，这是进行地址变换机构所必须的，为了判断页面在不在主存，可在原页表上扩充）！</a:t>
            </a:r>
          </a:p>
        </p:txBody>
      </p:sp>
    </p:spTree>
    <p:extLst>
      <p:ext uri="{BB962C8B-B14F-4D97-AF65-F5344CB8AC3E}">
        <p14:creationId xmlns:p14="http://schemas.microsoft.com/office/powerpoint/2010/main" val="35982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800601"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xmlns="" id="{F407F682-C2E2-45CB-9EA5-0B043E9E3093}"/>
              </a:ext>
            </a:extLst>
          </p:cNvPr>
          <p:cNvGrpSpPr/>
          <p:nvPr/>
        </p:nvGrpSpPr>
        <p:grpSpPr>
          <a:xfrm>
            <a:off x="-2" y="764704"/>
            <a:ext cx="9132242" cy="504056"/>
            <a:chOff x="2992692" y="878200"/>
            <a:chExt cx="6085996" cy="506465"/>
          </a:xfrm>
        </p:grpSpPr>
        <p:sp>
          <p:nvSpPr>
            <p:cNvPr id="5" name="剪去单角的矩形 3">
              <a:extLst>
                <a:ext uri="{FF2B5EF4-FFF2-40B4-BE49-F238E27FC236}">
                  <a16:creationId xmlns:a16="http://schemas.microsoft.com/office/drawing/2014/main" xmlns="" id="{75317CAE-B78C-47B2-88FB-A706164AE2EF}"/>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页表机制</a:t>
              </a:r>
            </a:p>
          </p:txBody>
        </p:sp>
        <p:sp>
          <p:nvSpPr>
            <p:cNvPr id="6" name="剪去单角的矩形 4">
              <a:extLst>
                <a:ext uri="{FF2B5EF4-FFF2-40B4-BE49-F238E27FC236}">
                  <a16:creationId xmlns:a16="http://schemas.microsoft.com/office/drawing/2014/main" xmlns="" id="{6A8D0219-D18D-47B1-AC25-2A53085F5E0C}"/>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缺页中断机构</a:t>
              </a:r>
            </a:p>
          </p:txBody>
        </p:sp>
        <p:sp>
          <p:nvSpPr>
            <p:cNvPr id="7" name="剪去单角的矩形 4">
              <a:extLst>
                <a:ext uri="{FF2B5EF4-FFF2-40B4-BE49-F238E27FC236}">
                  <a16:creationId xmlns:a16="http://schemas.microsoft.com/office/drawing/2014/main" xmlns="" id="{439DEF9B-7A92-42E7-B1CA-05E621AB9DA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graphicFrame>
        <p:nvGraphicFramePr>
          <p:cNvPr id="8" name="Group 25">
            <a:extLst>
              <a:ext uri="{FF2B5EF4-FFF2-40B4-BE49-F238E27FC236}">
                <a16:creationId xmlns:a16="http://schemas.microsoft.com/office/drawing/2014/main" xmlns="" id="{A59FAE77-76B2-45B0-A289-4A53F09AAE8C}"/>
              </a:ext>
            </a:extLst>
          </p:cNvPr>
          <p:cNvGraphicFramePr>
            <a:graphicFrameLocks noGrp="1"/>
          </p:cNvGraphicFramePr>
          <p:nvPr>
            <p:extLst>
              <p:ext uri="{D42A27DB-BD31-4B8C-83A1-F6EECF244321}">
                <p14:modId xmlns:p14="http://schemas.microsoft.com/office/powerpoint/2010/main" val="700255912"/>
              </p:ext>
            </p:extLst>
          </p:nvPr>
        </p:nvGraphicFramePr>
        <p:xfrm>
          <a:off x="295121" y="3001193"/>
          <a:ext cx="8534400" cy="609600"/>
        </p:xfrm>
        <a:graphic>
          <a:graphicData uri="http://schemas.openxmlformats.org/drawingml/2006/table">
            <a:tbl>
              <a:tblPr/>
              <a:tblGrid>
                <a:gridCol w="1422400">
                  <a:extLst>
                    <a:ext uri="{9D8B030D-6E8A-4147-A177-3AD203B41FA5}">
                      <a16:colId xmlns:a16="http://schemas.microsoft.com/office/drawing/2014/main" xmlns="" val="20000"/>
                    </a:ext>
                  </a:extLst>
                </a:gridCol>
                <a:gridCol w="1422400">
                  <a:extLst>
                    <a:ext uri="{9D8B030D-6E8A-4147-A177-3AD203B41FA5}">
                      <a16:colId xmlns:a16="http://schemas.microsoft.com/office/drawing/2014/main" xmlns="" val="20001"/>
                    </a:ext>
                  </a:extLst>
                </a:gridCol>
                <a:gridCol w="1422400">
                  <a:extLst>
                    <a:ext uri="{9D8B030D-6E8A-4147-A177-3AD203B41FA5}">
                      <a16:colId xmlns:a16="http://schemas.microsoft.com/office/drawing/2014/main" xmlns="" val="20002"/>
                    </a:ext>
                  </a:extLst>
                </a:gridCol>
                <a:gridCol w="1447800">
                  <a:extLst>
                    <a:ext uri="{9D8B030D-6E8A-4147-A177-3AD203B41FA5}">
                      <a16:colId xmlns:a16="http://schemas.microsoft.com/office/drawing/2014/main" xmlns="" val="20003"/>
                    </a:ext>
                  </a:extLst>
                </a:gridCol>
                <a:gridCol w="1397000">
                  <a:extLst>
                    <a:ext uri="{9D8B030D-6E8A-4147-A177-3AD203B41FA5}">
                      <a16:colId xmlns:a16="http://schemas.microsoft.com/office/drawing/2014/main" xmlns="" val="20004"/>
                    </a:ext>
                  </a:extLst>
                </a:gridCol>
                <a:gridCol w="1422400">
                  <a:extLst>
                    <a:ext uri="{9D8B030D-6E8A-4147-A177-3AD203B41FA5}">
                      <a16:colId xmlns:a16="http://schemas.microsoft.com/office/drawing/2014/main" xmlns="" val="20005"/>
                    </a:ext>
                  </a:extLst>
                </a:gridCol>
              </a:tblGrid>
              <a:tr h="609600">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页号 </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物理块号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rPr>
                        <a:t>状态位</a:t>
                      </a:r>
                      <a:r>
                        <a:rPr kumimoji="0" lang="en-US" altLang="zh-CN" sz="20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rPr>
                        <a:t>P</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FFCC"/>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rgbClr val="6600FF"/>
                          </a:solidFill>
                          <a:effectLst/>
                          <a:latin typeface="仿宋" panose="02010609060101010101" pitchFamily="49" charset="-122"/>
                          <a:ea typeface="仿宋" panose="02010609060101010101" pitchFamily="49" charset="-122"/>
                        </a:rPr>
                        <a:t>访问字段</a:t>
                      </a:r>
                      <a:r>
                        <a:rPr kumimoji="0" lang="en-US" altLang="zh-CN" sz="2000" b="1" i="0" u="none" strike="noStrike" cap="none" normalizeH="0" baseline="0" dirty="0">
                          <a:ln>
                            <a:noFill/>
                          </a:ln>
                          <a:solidFill>
                            <a:srgbClr val="6600FF"/>
                          </a:solidFill>
                          <a:effectLst/>
                          <a:latin typeface="仿宋" panose="02010609060101010101" pitchFamily="49" charset="-122"/>
                          <a:ea typeface="仿宋" panose="02010609060101010101" pitchFamily="49" charset="-122"/>
                        </a:rPr>
                        <a:t>A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rgbClr val="6600FF"/>
                          </a:solidFill>
                          <a:effectLst/>
                          <a:latin typeface="仿宋" panose="02010609060101010101" pitchFamily="49" charset="-122"/>
                          <a:ea typeface="仿宋" panose="02010609060101010101" pitchFamily="49" charset="-122"/>
                        </a:rPr>
                        <a:t>修改位</a:t>
                      </a:r>
                      <a:r>
                        <a:rPr kumimoji="0" lang="en-US" altLang="zh-CN" sz="2000" b="1" i="0" u="none" strike="noStrike" cap="none" normalizeH="0" baseline="0" dirty="0">
                          <a:ln>
                            <a:noFill/>
                          </a:ln>
                          <a:solidFill>
                            <a:srgbClr val="6600FF"/>
                          </a:solidFill>
                          <a:effectLst/>
                          <a:latin typeface="仿宋" panose="02010609060101010101" pitchFamily="49" charset="-122"/>
                          <a:ea typeface="仿宋" panose="02010609060101010101" pitchFamily="49" charset="-122"/>
                        </a:rPr>
                        <a:t>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外存地址 </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9" name="Rectangle 21">
            <a:extLst>
              <a:ext uri="{FF2B5EF4-FFF2-40B4-BE49-F238E27FC236}">
                <a16:creationId xmlns:a16="http://schemas.microsoft.com/office/drawing/2014/main" xmlns="" id="{1AFC8699-4ADE-439E-824B-60693AFC7BBA}"/>
              </a:ext>
            </a:extLst>
          </p:cNvPr>
          <p:cNvSpPr>
            <a:spLocks noChangeArrowheads="1"/>
          </p:cNvSpPr>
          <p:nvPr/>
        </p:nvSpPr>
        <p:spPr bwMode="auto">
          <a:xfrm>
            <a:off x="615796" y="1575618"/>
            <a:ext cx="7632700" cy="1015663"/>
          </a:xfrm>
          <a:prstGeom prst="rect">
            <a:avLst/>
          </a:prstGeom>
          <a:noFill/>
          <a:ln w="9525">
            <a:noFill/>
            <a:miter lim="800000"/>
            <a:headEnd/>
            <a:tailEnd/>
          </a:ln>
        </p:spPr>
        <p:txBody>
          <a:bodyPr>
            <a:spAutoFit/>
          </a:bodyPr>
          <a:lstStyle/>
          <a:p>
            <a:pPr algn="l">
              <a:lnSpc>
                <a:spcPct val="150000"/>
              </a:lnSpc>
            </a:pPr>
            <a:r>
              <a:rPr kumimoji="0" lang="zh-CN" altLang="en-US" sz="2000" b="1" dirty="0">
                <a:solidFill>
                  <a:schemeClr val="tx1"/>
                </a:solidFill>
                <a:latin typeface="仿宋" panose="02010609060101010101" pitchFamily="49" charset="-122"/>
                <a:ea typeface="仿宋" panose="02010609060101010101" pitchFamily="49" charset="-122"/>
              </a:rPr>
              <a:t>用于将用户逻辑地址空间变换为内存的物理地址空间。</a:t>
            </a:r>
            <a:r>
              <a:rPr kumimoji="0" lang="zh-CN" altLang="en-US" sz="2000" b="1" dirty="0">
                <a:solidFill>
                  <a:srgbClr val="FF0000"/>
                </a:solidFill>
                <a:latin typeface="仿宋" panose="02010609060101010101" pitchFamily="49" charset="-122"/>
                <a:ea typeface="仿宋" panose="02010609060101010101" pitchFamily="49" charset="-122"/>
              </a:rPr>
              <a:t>在页表中增加若干项，</a:t>
            </a:r>
            <a:r>
              <a:rPr kumimoji="0" lang="zh-CN" altLang="en-US" sz="2000" b="1" dirty="0">
                <a:solidFill>
                  <a:schemeClr val="tx1"/>
                </a:solidFill>
                <a:latin typeface="仿宋" panose="02010609060101010101" pitchFamily="49" charset="-122"/>
                <a:ea typeface="仿宋" panose="02010609060101010101" pitchFamily="49" charset="-122"/>
              </a:rPr>
              <a:t>以便于标志程序或数据的状态。页表项：</a:t>
            </a:r>
          </a:p>
        </p:txBody>
      </p:sp>
      <p:sp>
        <p:nvSpPr>
          <p:cNvPr id="10" name="Rectangle 22">
            <a:extLst>
              <a:ext uri="{FF2B5EF4-FFF2-40B4-BE49-F238E27FC236}">
                <a16:creationId xmlns:a16="http://schemas.microsoft.com/office/drawing/2014/main" xmlns="" id="{4A85B81F-3267-47B8-BEB8-E5E77D46C5C4}"/>
              </a:ext>
            </a:extLst>
          </p:cNvPr>
          <p:cNvSpPr>
            <a:spLocks noChangeArrowheads="1"/>
          </p:cNvSpPr>
          <p:nvPr/>
        </p:nvSpPr>
        <p:spPr bwMode="auto">
          <a:xfrm>
            <a:off x="401484" y="3933056"/>
            <a:ext cx="7974012" cy="1938992"/>
          </a:xfrm>
          <a:prstGeom prst="rect">
            <a:avLst/>
          </a:prstGeom>
          <a:noFill/>
          <a:ln w="9525">
            <a:noFill/>
            <a:miter lim="800000"/>
            <a:headEnd/>
            <a:tailEnd/>
          </a:ln>
        </p:spPr>
        <p:txBody>
          <a:bodyPr>
            <a:spAutoFit/>
          </a:bodyPr>
          <a:lstStyle/>
          <a:p>
            <a:pPr algn="l">
              <a:lnSpc>
                <a:spcPct val="150000"/>
              </a:lnSpc>
            </a:pPr>
            <a:r>
              <a:rPr kumimoji="0" lang="zh-CN" altLang="en-US" sz="2000" b="1" dirty="0">
                <a:solidFill>
                  <a:srgbClr val="FF0000"/>
                </a:solidFill>
                <a:latin typeface="仿宋" panose="02010609060101010101" pitchFamily="49" charset="-122"/>
                <a:ea typeface="仿宋" panose="02010609060101010101" pitchFamily="49" charset="-122"/>
              </a:rPr>
              <a:t>状态位（存在位）</a:t>
            </a:r>
            <a:r>
              <a:rPr kumimoji="0" lang="en-US" altLang="zh-CN" sz="2000" b="1" dirty="0">
                <a:solidFill>
                  <a:srgbClr val="FF0000"/>
                </a:solidFill>
                <a:latin typeface="仿宋" panose="02010609060101010101" pitchFamily="49" charset="-122"/>
                <a:ea typeface="仿宋" panose="02010609060101010101" pitchFamily="49" charset="-122"/>
              </a:rPr>
              <a:t>P</a:t>
            </a:r>
            <a:r>
              <a:rPr kumimoji="0" lang="zh-CN" altLang="en-US" sz="2000" b="1" dirty="0">
                <a:solidFill>
                  <a:srgbClr val="FF0000"/>
                </a:solidFill>
                <a:latin typeface="仿宋" panose="02010609060101010101" pitchFamily="49" charset="-122"/>
                <a:ea typeface="仿宋" panose="02010609060101010101" pitchFamily="49" charset="-122"/>
              </a:rPr>
              <a:t>：</a:t>
            </a:r>
            <a:r>
              <a:rPr kumimoji="0" lang="zh-CN" altLang="en-US" sz="2000" b="1" dirty="0">
                <a:solidFill>
                  <a:schemeClr val="tx1"/>
                </a:solidFill>
                <a:latin typeface="仿宋" panose="02010609060101010101" pitchFamily="49" charset="-122"/>
                <a:ea typeface="仿宋" panose="02010609060101010101" pitchFamily="49" charset="-122"/>
              </a:rPr>
              <a:t>表示该页是否调入内存</a:t>
            </a:r>
          </a:p>
          <a:p>
            <a:pPr algn="l">
              <a:lnSpc>
                <a:spcPct val="150000"/>
              </a:lnSpc>
            </a:pPr>
            <a:r>
              <a:rPr kumimoji="0" lang="zh-CN" altLang="en-US" sz="2000" b="1" dirty="0">
                <a:solidFill>
                  <a:srgbClr val="FF0000"/>
                </a:solidFill>
                <a:latin typeface="仿宋" panose="02010609060101010101" pitchFamily="49" charset="-122"/>
                <a:ea typeface="仿宋" panose="02010609060101010101" pitchFamily="49" charset="-122"/>
              </a:rPr>
              <a:t>访问字段</a:t>
            </a:r>
            <a:r>
              <a:rPr kumimoji="0" lang="en-US" altLang="zh-CN" sz="2000" b="1" dirty="0">
                <a:solidFill>
                  <a:srgbClr val="FF0000"/>
                </a:solidFill>
                <a:latin typeface="仿宋" panose="02010609060101010101" pitchFamily="49" charset="-122"/>
                <a:ea typeface="仿宋" panose="02010609060101010101" pitchFamily="49" charset="-122"/>
              </a:rPr>
              <a:t>A</a:t>
            </a:r>
            <a:r>
              <a:rPr kumimoji="0" lang="zh-CN" altLang="en-US" sz="2000" b="1" dirty="0">
                <a:solidFill>
                  <a:srgbClr val="FF0000"/>
                </a:solidFill>
                <a:latin typeface="仿宋" panose="02010609060101010101" pitchFamily="49" charset="-122"/>
                <a:ea typeface="仿宋" panose="02010609060101010101" pitchFamily="49" charset="-122"/>
              </a:rPr>
              <a:t>：</a:t>
            </a:r>
            <a:r>
              <a:rPr kumimoji="0" lang="zh-CN" altLang="en-US" sz="2000" b="1" dirty="0">
                <a:solidFill>
                  <a:schemeClr val="tx1"/>
                </a:solidFill>
                <a:latin typeface="仿宋" panose="02010609060101010101" pitchFamily="49" charset="-122"/>
                <a:ea typeface="仿宋" panose="02010609060101010101" pitchFamily="49" charset="-122"/>
              </a:rPr>
              <a:t>用于记录该页在某段时间内被访问的次数</a:t>
            </a:r>
          </a:p>
          <a:p>
            <a:pPr algn="l">
              <a:lnSpc>
                <a:spcPct val="150000"/>
              </a:lnSpc>
            </a:pPr>
            <a:r>
              <a:rPr kumimoji="0" lang="zh-CN" altLang="en-US" sz="2000" b="1" dirty="0">
                <a:solidFill>
                  <a:srgbClr val="FF0000"/>
                </a:solidFill>
                <a:latin typeface="仿宋" panose="02010609060101010101" pitchFamily="49" charset="-122"/>
                <a:ea typeface="仿宋" panose="02010609060101010101" pitchFamily="49" charset="-122"/>
              </a:rPr>
              <a:t>修改位</a:t>
            </a:r>
            <a:r>
              <a:rPr kumimoji="0" lang="en-US" altLang="zh-CN" sz="2000" b="1" dirty="0">
                <a:solidFill>
                  <a:srgbClr val="FF0000"/>
                </a:solidFill>
                <a:latin typeface="仿宋" panose="02010609060101010101" pitchFamily="49" charset="-122"/>
                <a:ea typeface="仿宋" panose="02010609060101010101" pitchFamily="49" charset="-122"/>
              </a:rPr>
              <a:t>M</a:t>
            </a:r>
            <a:r>
              <a:rPr kumimoji="0" lang="zh-CN" altLang="en-US" sz="2000" b="1" dirty="0">
                <a:solidFill>
                  <a:srgbClr val="FF0000"/>
                </a:solidFill>
                <a:latin typeface="仿宋" panose="02010609060101010101" pitchFamily="49" charset="-122"/>
                <a:ea typeface="仿宋" panose="02010609060101010101" pitchFamily="49" charset="-122"/>
              </a:rPr>
              <a:t>：</a:t>
            </a:r>
            <a:r>
              <a:rPr kumimoji="0" lang="zh-CN" altLang="en-US" sz="2000" b="1" dirty="0">
                <a:solidFill>
                  <a:schemeClr val="tx1"/>
                </a:solidFill>
                <a:latin typeface="仿宋" panose="02010609060101010101" pitchFamily="49" charset="-122"/>
                <a:ea typeface="仿宋" panose="02010609060101010101" pitchFamily="49" charset="-122"/>
              </a:rPr>
              <a:t>表示该页在调入内存后是否被修改过</a:t>
            </a:r>
          </a:p>
          <a:p>
            <a:pPr algn="l">
              <a:lnSpc>
                <a:spcPct val="150000"/>
              </a:lnSpc>
            </a:pPr>
            <a:r>
              <a:rPr kumimoji="0" lang="zh-CN" altLang="en-US" sz="2000" b="1" dirty="0">
                <a:solidFill>
                  <a:srgbClr val="FF0000"/>
                </a:solidFill>
                <a:latin typeface="仿宋" panose="02010609060101010101" pitchFamily="49" charset="-122"/>
                <a:ea typeface="仿宋" panose="02010609060101010101" pitchFamily="49" charset="-122"/>
              </a:rPr>
              <a:t>外存地址：</a:t>
            </a:r>
            <a:r>
              <a:rPr kumimoji="0" lang="zh-CN" altLang="en-US" sz="2000" b="1" dirty="0">
                <a:solidFill>
                  <a:schemeClr val="tx1"/>
                </a:solidFill>
                <a:latin typeface="仿宋" panose="02010609060101010101" pitchFamily="49" charset="-122"/>
                <a:ea typeface="仿宋" panose="02010609060101010101" pitchFamily="49" charset="-122"/>
              </a:rPr>
              <a:t>该页在外存上的地址，通常是物理块号</a:t>
            </a:r>
          </a:p>
        </p:txBody>
      </p:sp>
    </p:spTree>
    <p:extLst>
      <p:ext uri="{BB962C8B-B14F-4D97-AF65-F5344CB8AC3E}">
        <p14:creationId xmlns:p14="http://schemas.microsoft.com/office/powerpoint/2010/main" val="346313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xmlns="" id="{F407F682-C2E2-45CB-9EA5-0B043E9E3093}"/>
              </a:ext>
            </a:extLst>
          </p:cNvPr>
          <p:cNvGrpSpPr/>
          <p:nvPr/>
        </p:nvGrpSpPr>
        <p:grpSpPr>
          <a:xfrm>
            <a:off x="-2" y="764704"/>
            <a:ext cx="9132242" cy="504056"/>
            <a:chOff x="2992692" y="878200"/>
            <a:chExt cx="6085996" cy="506465"/>
          </a:xfrm>
        </p:grpSpPr>
        <p:sp>
          <p:nvSpPr>
            <p:cNvPr id="5" name="剪去单角的矩形 3">
              <a:extLst>
                <a:ext uri="{FF2B5EF4-FFF2-40B4-BE49-F238E27FC236}">
                  <a16:creationId xmlns:a16="http://schemas.microsoft.com/office/drawing/2014/main" xmlns="" id="{75317CAE-B78C-47B2-88FB-A706164AE2EF}"/>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页表机制</a:t>
              </a:r>
            </a:p>
          </p:txBody>
        </p:sp>
        <p:sp>
          <p:nvSpPr>
            <p:cNvPr id="6" name="剪去单角的矩形 4">
              <a:extLst>
                <a:ext uri="{FF2B5EF4-FFF2-40B4-BE49-F238E27FC236}">
                  <a16:creationId xmlns:a16="http://schemas.microsoft.com/office/drawing/2014/main" xmlns="" id="{6A8D0219-D18D-47B1-AC25-2A53085F5E0C}"/>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缺页中断机构</a:t>
              </a:r>
            </a:p>
          </p:txBody>
        </p:sp>
        <p:sp>
          <p:nvSpPr>
            <p:cNvPr id="7" name="剪去单角的矩形 4">
              <a:extLst>
                <a:ext uri="{FF2B5EF4-FFF2-40B4-BE49-F238E27FC236}">
                  <a16:creationId xmlns:a16="http://schemas.microsoft.com/office/drawing/2014/main" xmlns="" id="{439DEF9B-7A92-42E7-B1CA-05E621AB9DA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sp>
        <p:nvSpPr>
          <p:cNvPr id="12" name="Text Box 4">
            <a:extLst>
              <a:ext uri="{FF2B5EF4-FFF2-40B4-BE49-F238E27FC236}">
                <a16:creationId xmlns:a16="http://schemas.microsoft.com/office/drawing/2014/main" xmlns="" id="{A0E7F182-5B55-4D61-B0AE-38DE57A625F0}"/>
              </a:ext>
            </a:extLst>
          </p:cNvPr>
          <p:cNvSpPr txBox="1">
            <a:spLocks noChangeArrowheads="1"/>
          </p:cNvSpPr>
          <p:nvPr/>
        </p:nvSpPr>
        <p:spPr bwMode="auto">
          <a:xfrm>
            <a:off x="1043608" y="3789040"/>
            <a:ext cx="5603875" cy="488950"/>
          </a:xfrm>
          <a:prstGeom prst="rect">
            <a:avLst/>
          </a:prstGeom>
          <a:noFill/>
          <a:ln w="9525">
            <a:noFill/>
            <a:miter lim="800000"/>
            <a:headEnd/>
            <a:tailEnd/>
          </a:ln>
        </p:spPr>
        <p:txBody>
          <a:bodyPr lIns="87273" tIns="43636" rIns="87273" bIns="43636">
            <a:spAutoFit/>
          </a:bodyPr>
          <a:lstStyle/>
          <a:p>
            <a:pPr algn="l" defTabSz="873125">
              <a:spcBef>
                <a:spcPct val="50000"/>
              </a:spcBef>
            </a:pPr>
            <a:r>
              <a:rPr lang="zh-CN" altLang="en-US" sz="2600" b="1" dirty="0">
                <a:solidFill>
                  <a:schemeClr val="tx1"/>
                </a:solidFill>
                <a:latin typeface="仿宋" panose="02010609060101010101" pitchFamily="49" charset="-122"/>
                <a:ea typeface="仿宋" panose="02010609060101010101" pitchFamily="49" charset="-122"/>
              </a:rPr>
              <a:t>缺页中断管理！</a:t>
            </a:r>
          </a:p>
        </p:txBody>
      </p:sp>
      <p:sp>
        <p:nvSpPr>
          <p:cNvPr id="13" name="Rectangle 5">
            <a:extLst>
              <a:ext uri="{FF2B5EF4-FFF2-40B4-BE49-F238E27FC236}">
                <a16:creationId xmlns:a16="http://schemas.microsoft.com/office/drawing/2014/main" xmlns="" id="{7C58E116-32A0-4231-B6CE-7231232C6A9F}"/>
              </a:ext>
            </a:extLst>
          </p:cNvPr>
          <p:cNvSpPr>
            <a:spLocks noChangeArrowheads="1"/>
          </p:cNvSpPr>
          <p:nvPr/>
        </p:nvSpPr>
        <p:spPr bwMode="auto">
          <a:xfrm>
            <a:off x="972171" y="2277740"/>
            <a:ext cx="5610225" cy="519112"/>
          </a:xfrm>
          <a:prstGeom prst="rect">
            <a:avLst/>
          </a:prstGeom>
          <a:noFill/>
          <a:ln w="9525" algn="ctr">
            <a:noFill/>
            <a:miter lim="800000"/>
            <a:headEnd/>
            <a:tailEnd/>
          </a:ln>
        </p:spPr>
        <p:txBody>
          <a:bodyPr>
            <a:spAutoFit/>
          </a:bodyPr>
          <a:lstStyle/>
          <a:p>
            <a:pPr algn="l"/>
            <a:r>
              <a:rPr lang="zh-CN" altLang="en-US" sz="2800" b="1" dirty="0">
                <a:solidFill>
                  <a:srgbClr val="FF0000"/>
                </a:solidFill>
                <a:latin typeface="仿宋" panose="02010609060101010101" pitchFamily="49" charset="-122"/>
                <a:ea typeface="仿宋" panose="02010609060101010101" pitchFamily="49" charset="-122"/>
              </a:rPr>
              <a:t>问题二：如何处理缺页？</a:t>
            </a:r>
          </a:p>
        </p:txBody>
      </p:sp>
    </p:spTree>
    <p:extLst>
      <p:ext uri="{BB962C8B-B14F-4D97-AF65-F5344CB8AC3E}">
        <p14:creationId xmlns:p14="http://schemas.microsoft.com/office/powerpoint/2010/main" val="38259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xmlns="" id="{F407F682-C2E2-45CB-9EA5-0B043E9E3093}"/>
              </a:ext>
            </a:extLst>
          </p:cNvPr>
          <p:cNvGrpSpPr/>
          <p:nvPr/>
        </p:nvGrpSpPr>
        <p:grpSpPr>
          <a:xfrm>
            <a:off x="-2" y="764704"/>
            <a:ext cx="9132242" cy="504056"/>
            <a:chOff x="2992692" y="878200"/>
            <a:chExt cx="6085996" cy="506465"/>
          </a:xfrm>
        </p:grpSpPr>
        <p:sp>
          <p:nvSpPr>
            <p:cNvPr id="5" name="剪去单角的矩形 3">
              <a:extLst>
                <a:ext uri="{FF2B5EF4-FFF2-40B4-BE49-F238E27FC236}">
                  <a16:creationId xmlns:a16="http://schemas.microsoft.com/office/drawing/2014/main" xmlns="" id="{75317CAE-B78C-47B2-88FB-A706164AE2EF}"/>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页表机制</a:t>
              </a:r>
            </a:p>
          </p:txBody>
        </p:sp>
        <p:sp>
          <p:nvSpPr>
            <p:cNvPr id="6" name="剪去单角的矩形 4">
              <a:extLst>
                <a:ext uri="{FF2B5EF4-FFF2-40B4-BE49-F238E27FC236}">
                  <a16:creationId xmlns:a16="http://schemas.microsoft.com/office/drawing/2014/main" xmlns="" id="{6A8D0219-D18D-47B1-AC25-2A53085F5E0C}"/>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缺页中断机构</a:t>
              </a:r>
            </a:p>
          </p:txBody>
        </p:sp>
        <p:sp>
          <p:nvSpPr>
            <p:cNvPr id="7" name="剪去单角的矩形 4">
              <a:extLst>
                <a:ext uri="{FF2B5EF4-FFF2-40B4-BE49-F238E27FC236}">
                  <a16:creationId xmlns:a16="http://schemas.microsoft.com/office/drawing/2014/main" xmlns="" id="{439DEF9B-7A92-42E7-B1CA-05E621AB9DA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sp>
        <p:nvSpPr>
          <p:cNvPr id="8" name="Rectangle 6">
            <a:extLst>
              <a:ext uri="{FF2B5EF4-FFF2-40B4-BE49-F238E27FC236}">
                <a16:creationId xmlns:a16="http://schemas.microsoft.com/office/drawing/2014/main" xmlns="" id="{04D5441E-2AC6-4221-89B9-31A972B53D6D}"/>
              </a:ext>
            </a:extLst>
          </p:cNvPr>
          <p:cNvSpPr txBox="1">
            <a:spLocks noChangeArrowheads="1"/>
          </p:cNvSpPr>
          <p:nvPr/>
        </p:nvSpPr>
        <p:spPr bwMode="auto">
          <a:xfrm>
            <a:off x="457200" y="15659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indent="-457200" eaLnBrk="1" hangingPunct="1">
              <a:lnSpc>
                <a:spcPct val="150000"/>
              </a:lnSpc>
              <a:buFont typeface="+mj-lt"/>
              <a:buAutoNum type="arabicPeriod"/>
            </a:pPr>
            <a:r>
              <a:rPr kumimoji="0" lang="zh-CN" altLang="en-US" sz="2000" b="1" kern="0" dirty="0">
                <a:latin typeface="仿宋" panose="02010609060101010101" pitchFamily="49" charset="-122"/>
                <a:ea typeface="仿宋" panose="02010609060101010101" pitchFamily="49" charset="-122"/>
              </a:rPr>
              <a:t>在地址映射过程中，在页表中发现所要访问的页不在内存，则产生</a:t>
            </a:r>
            <a:r>
              <a:rPr kumimoji="0" lang="zh-CN" altLang="en-US" sz="2000" b="1" kern="0" dirty="0">
                <a:solidFill>
                  <a:srgbClr val="FF0000"/>
                </a:solidFill>
                <a:latin typeface="仿宋" panose="02010609060101010101" pitchFamily="49" charset="-122"/>
                <a:ea typeface="仿宋" panose="02010609060101010101" pitchFamily="49" charset="-122"/>
              </a:rPr>
              <a:t>缺页中断</a:t>
            </a:r>
            <a:r>
              <a:rPr kumimoji="0" lang="zh-CN" altLang="en-US" sz="2000" b="1" kern="0" dirty="0">
                <a:latin typeface="仿宋" panose="02010609060101010101" pitchFamily="49" charset="-122"/>
                <a:ea typeface="仿宋" panose="02010609060101010101" pitchFamily="49" charset="-122"/>
              </a:rPr>
              <a:t>。操作系统接到此中断信号后，就调出</a:t>
            </a:r>
            <a:r>
              <a:rPr kumimoji="0" lang="zh-CN" altLang="en-US" sz="2000" b="1" kern="0" dirty="0">
                <a:solidFill>
                  <a:srgbClr val="FF0000"/>
                </a:solidFill>
                <a:latin typeface="仿宋" panose="02010609060101010101" pitchFamily="49" charset="-122"/>
                <a:ea typeface="仿宋" panose="02010609060101010101" pitchFamily="49" charset="-122"/>
              </a:rPr>
              <a:t>缺页中断处理程序</a:t>
            </a:r>
            <a:r>
              <a:rPr kumimoji="0" lang="zh-CN" altLang="en-US" sz="2000" b="1" kern="0" dirty="0">
                <a:latin typeface="仿宋" panose="02010609060101010101" pitchFamily="49" charset="-122"/>
                <a:ea typeface="仿宋" panose="02010609060101010101" pitchFamily="49" charset="-122"/>
              </a:rPr>
              <a:t>，根据页表中给出的外存地址，将该页调入内存，使进程继续运行下去。</a:t>
            </a:r>
          </a:p>
          <a:p>
            <a:pPr marL="457200" indent="-457200" eaLnBrk="1" hangingPunct="1">
              <a:lnSpc>
                <a:spcPct val="150000"/>
              </a:lnSpc>
              <a:buFont typeface="+mj-lt"/>
              <a:buAutoNum type="arabicPeriod"/>
            </a:pPr>
            <a:r>
              <a:rPr kumimoji="0" lang="zh-CN" altLang="en-US" sz="2000" b="1" kern="0" dirty="0">
                <a:solidFill>
                  <a:srgbClr val="6600FF"/>
                </a:solidFill>
                <a:latin typeface="仿宋" panose="02010609060101010101" pitchFamily="49" charset="-122"/>
                <a:ea typeface="仿宋" panose="02010609060101010101" pitchFamily="49" charset="-122"/>
              </a:rPr>
              <a:t>如果内存中有空闲块</a:t>
            </a:r>
            <a:r>
              <a:rPr kumimoji="0" lang="zh-CN" altLang="en-US" sz="2000" b="1" kern="0" dirty="0">
                <a:latin typeface="仿宋" panose="02010609060101010101" pitchFamily="49" charset="-122"/>
                <a:ea typeface="仿宋" panose="02010609060101010101" pitchFamily="49" charset="-122"/>
              </a:rPr>
              <a:t>，则分配一页，将新调入页装入内存，并修改页表中相应页表项目的状态位及相应的内存块号。</a:t>
            </a:r>
          </a:p>
          <a:p>
            <a:pPr marL="457200" indent="-457200" eaLnBrk="1" hangingPunct="1">
              <a:lnSpc>
                <a:spcPct val="150000"/>
              </a:lnSpc>
              <a:buFont typeface="+mj-lt"/>
              <a:buAutoNum type="arabicPeriod"/>
            </a:pPr>
            <a:r>
              <a:rPr kumimoji="0" lang="zh-CN" altLang="en-US" sz="2000" b="1" kern="0" dirty="0">
                <a:solidFill>
                  <a:srgbClr val="6600FF"/>
                </a:solidFill>
                <a:latin typeface="仿宋" panose="02010609060101010101" pitchFamily="49" charset="-122"/>
                <a:ea typeface="仿宋" panose="02010609060101010101" pitchFamily="49" charset="-122"/>
              </a:rPr>
              <a:t>若此时内存中没有空闲块</a:t>
            </a:r>
            <a:r>
              <a:rPr kumimoji="0" lang="zh-CN" altLang="en-US" sz="2000" b="1" kern="0" dirty="0">
                <a:latin typeface="仿宋" panose="02010609060101010101" pitchFamily="49" charset="-122"/>
                <a:ea typeface="仿宋" panose="02010609060101010101" pitchFamily="49" charset="-122"/>
              </a:rPr>
              <a:t>，则要淘汰某页，若该页在内存期间</a:t>
            </a:r>
            <a:r>
              <a:rPr kumimoji="0" lang="zh-CN" altLang="en-US" sz="2000" b="1" kern="0" dirty="0">
                <a:solidFill>
                  <a:srgbClr val="FF0000"/>
                </a:solidFill>
                <a:latin typeface="仿宋" panose="02010609060101010101" pitchFamily="49" charset="-122"/>
                <a:ea typeface="仿宋" panose="02010609060101010101" pitchFamily="49" charset="-122"/>
              </a:rPr>
              <a:t>被修改</a:t>
            </a:r>
            <a:r>
              <a:rPr kumimoji="0" lang="zh-CN" altLang="en-US" sz="2000" b="1" kern="0" dirty="0">
                <a:latin typeface="仿宋" panose="02010609060101010101" pitchFamily="49" charset="-122"/>
                <a:ea typeface="仿宋" panose="02010609060101010101" pitchFamily="49" charset="-122"/>
              </a:rPr>
              <a:t>过，则要将其写回外存。</a:t>
            </a:r>
          </a:p>
          <a:p>
            <a:pPr marL="457200" indent="-457200" eaLnBrk="1" hangingPunct="1">
              <a:lnSpc>
                <a:spcPct val="150000"/>
              </a:lnSpc>
              <a:buFont typeface="+mj-lt"/>
              <a:buAutoNum type="arabicPeriod"/>
            </a:pPr>
            <a:endParaRPr kumimoji="0" lang="en-US" altLang="zh-CN" sz="20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9647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800601"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xmlns="" id="{F407F682-C2E2-45CB-9EA5-0B043E9E3093}"/>
              </a:ext>
            </a:extLst>
          </p:cNvPr>
          <p:cNvGrpSpPr/>
          <p:nvPr/>
        </p:nvGrpSpPr>
        <p:grpSpPr>
          <a:xfrm>
            <a:off x="-2" y="764704"/>
            <a:ext cx="9132242" cy="504056"/>
            <a:chOff x="2992692" y="878200"/>
            <a:chExt cx="6085996" cy="506465"/>
          </a:xfrm>
        </p:grpSpPr>
        <p:sp>
          <p:nvSpPr>
            <p:cNvPr id="5" name="剪去单角的矩形 3">
              <a:extLst>
                <a:ext uri="{FF2B5EF4-FFF2-40B4-BE49-F238E27FC236}">
                  <a16:creationId xmlns:a16="http://schemas.microsoft.com/office/drawing/2014/main" xmlns="" id="{75317CAE-B78C-47B2-88FB-A706164AE2EF}"/>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页表机制</a:t>
              </a:r>
            </a:p>
          </p:txBody>
        </p:sp>
        <p:sp>
          <p:nvSpPr>
            <p:cNvPr id="6" name="剪去单角的矩形 4">
              <a:extLst>
                <a:ext uri="{FF2B5EF4-FFF2-40B4-BE49-F238E27FC236}">
                  <a16:creationId xmlns:a16="http://schemas.microsoft.com/office/drawing/2014/main" xmlns="" id="{6A8D0219-D18D-47B1-AC25-2A53085F5E0C}"/>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缺页中断机构</a:t>
              </a:r>
            </a:p>
          </p:txBody>
        </p:sp>
        <p:sp>
          <p:nvSpPr>
            <p:cNvPr id="7" name="剪去单角的矩形 4">
              <a:extLst>
                <a:ext uri="{FF2B5EF4-FFF2-40B4-BE49-F238E27FC236}">
                  <a16:creationId xmlns:a16="http://schemas.microsoft.com/office/drawing/2014/main" xmlns="" id="{439DEF9B-7A92-42E7-B1CA-05E621AB9DA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sp>
        <p:nvSpPr>
          <p:cNvPr id="9" name="Text Box 3">
            <a:extLst>
              <a:ext uri="{FF2B5EF4-FFF2-40B4-BE49-F238E27FC236}">
                <a16:creationId xmlns:a16="http://schemas.microsoft.com/office/drawing/2014/main" xmlns="" id="{5C0EDD73-2E61-47EA-B669-786C6AC88693}"/>
              </a:ext>
            </a:extLst>
          </p:cNvPr>
          <p:cNvSpPr txBox="1">
            <a:spLocks noChangeArrowheads="1"/>
          </p:cNvSpPr>
          <p:nvPr/>
        </p:nvSpPr>
        <p:spPr bwMode="auto">
          <a:xfrm>
            <a:off x="683568" y="1844824"/>
            <a:ext cx="7632700" cy="3640100"/>
          </a:xfrm>
          <a:prstGeom prst="rect">
            <a:avLst/>
          </a:prstGeom>
          <a:noFill/>
          <a:ln w="9525">
            <a:noFill/>
            <a:miter lim="800000"/>
            <a:headEnd/>
            <a:tailEnd/>
          </a:ln>
        </p:spPr>
        <p:txBody>
          <a:bodyPr lIns="90000" tIns="46800" rIns="90000" bIns="46800">
            <a:spAutoFit/>
          </a:bodyPr>
          <a:lstStyle/>
          <a:p>
            <a:pPr marL="457200" indent="-457200" algn="l">
              <a:lnSpc>
                <a:spcPct val="120000"/>
              </a:lnSpc>
              <a:buClr>
                <a:srgbClr val="D60093"/>
              </a:buClr>
              <a:buFont typeface="+mj-lt"/>
              <a:buAutoNum type="arabicPeriod"/>
            </a:pPr>
            <a:r>
              <a:rPr lang="en-US" altLang="zh-CN" b="1" dirty="0">
                <a:solidFill>
                  <a:schemeClr val="tx1"/>
                </a:solidFill>
                <a:latin typeface="仿宋" panose="02010609060101010101" pitchFamily="49" charset="-122"/>
                <a:ea typeface="仿宋" panose="02010609060101010101" pitchFamily="49" charset="-122"/>
              </a:rPr>
              <a:t>    </a:t>
            </a:r>
            <a:r>
              <a:rPr lang="zh-CN" altLang="en-US" b="1" dirty="0">
                <a:solidFill>
                  <a:schemeClr val="tx1"/>
                </a:solidFill>
                <a:latin typeface="仿宋" panose="02010609060101010101" pitchFamily="49" charset="-122"/>
                <a:ea typeface="仿宋" panose="02010609060101010101" pitchFamily="49" charset="-122"/>
              </a:rPr>
              <a:t>处理过程：保护</a:t>
            </a:r>
            <a:r>
              <a:rPr lang="en-US" altLang="zh-CN" b="1" dirty="0">
                <a:solidFill>
                  <a:schemeClr val="tx1"/>
                </a:solidFill>
                <a:latin typeface="仿宋" panose="02010609060101010101" pitchFamily="49" charset="-122"/>
                <a:ea typeface="仿宋" panose="02010609060101010101" pitchFamily="49" charset="-122"/>
              </a:rPr>
              <a:t>CPU</a:t>
            </a:r>
            <a:r>
              <a:rPr lang="zh-CN" altLang="en-US" b="1" dirty="0">
                <a:solidFill>
                  <a:schemeClr val="tx1"/>
                </a:solidFill>
                <a:latin typeface="仿宋" panose="02010609060101010101" pitchFamily="49" charset="-122"/>
                <a:ea typeface="仿宋" panose="02010609060101010101" pitchFamily="49" charset="-122"/>
              </a:rPr>
              <a:t>现场、分析中断原因</a:t>
            </a:r>
            <a:r>
              <a:rPr lang="zh-CN" altLang="en-US" b="1" dirty="0" smtClean="0">
                <a:solidFill>
                  <a:schemeClr val="tx1"/>
                </a:solidFill>
                <a:latin typeface="仿宋" panose="02010609060101010101" pitchFamily="49" charset="-122"/>
                <a:ea typeface="仿宋" panose="02010609060101010101" pitchFamily="49" charset="-122"/>
              </a:rPr>
              <a:t>、      </a:t>
            </a:r>
            <a:r>
              <a:rPr lang="zh-CN" altLang="en-US" b="1" dirty="0">
                <a:solidFill>
                  <a:schemeClr val="tx1"/>
                </a:solidFill>
                <a:latin typeface="仿宋" panose="02010609060101010101" pitchFamily="49" charset="-122"/>
                <a:ea typeface="仿宋" panose="02010609060101010101" pitchFamily="49" charset="-122"/>
              </a:rPr>
              <a:t>转入缺页中断处理程序、恢复</a:t>
            </a:r>
            <a:r>
              <a:rPr lang="en-US" altLang="zh-CN" b="1" dirty="0">
                <a:solidFill>
                  <a:schemeClr val="tx1"/>
                </a:solidFill>
                <a:latin typeface="仿宋" panose="02010609060101010101" pitchFamily="49" charset="-122"/>
                <a:ea typeface="仿宋" panose="02010609060101010101" pitchFamily="49" charset="-122"/>
              </a:rPr>
              <a:t>CPU</a:t>
            </a:r>
            <a:r>
              <a:rPr lang="zh-CN" altLang="en-US" b="1" dirty="0">
                <a:solidFill>
                  <a:schemeClr val="tx1"/>
                </a:solidFill>
                <a:latin typeface="仿宋" panose="02010609060101010101" pitchFamily="49" charset="-122"/>
                <a:ea typeface="仿宋" panose="02010609060101010101" pitchFamily="49" charset="-122"/>
              </a:rPr>
              <a:t>环境。</a:t>
            </a:r>
          </a:p>
          <a:p>
            <a:pPr marL="457200" indent="-457200" algn="l">
              <a:lnSpc>
                <a:spcPct val="120000"/>
              </a:lnSpc>
              <a:buClr>
                <a:srgbClr val="D60093"/>
              </a:buClr>
              <a:buFont typeface="+mj-lt"/>
              <a:buAutoNum type="arabicPeriod"/>
            </a:pPr>
            <a:r>
              <a:rPr lang="zh-CN" altLang="en-US" b="1" dirty="0">
                <a:solidFill>
                  <a:schemeClr val="tx1"/>
                </a:solidFill>
                <a:latin typeface="仿宋" panose="02010609060101010101" pitchFamily="49" charset="-122"/>
                <a:ea typeface="仿宋" panose="02010609060101010101" pitchFamily="49" charset="-122"/>
              </a:rPr>
              <a:t>    特点</a:t>
            </a:r>
          </a:p>
          <a:p>
            <a:pPr lvl="2" algn="l">
              <a:lnSpc>
                <a:spcPct val="120000"/>
              </a:lnSpc>
              <a:buClr>
                <a:srgbClr val="BBE0E3"/>
              </a:buClr>
              <a:buFont typeface="Wingdings" pitchFamily="2" charset="2"/>
              <a:buChar char="Ø"/>
            </a:pPr>
            <a:r>
              <a:rPr lang="zh-CN" altLang="en-US" b="1" dirty="0">
                <a:solidFill>
                  <a:schemeClr val="tx1"/>
                </a:solidFill>
                <a:latin typeface="仿宋" panose="02010609060101010101" pitchFamily="49" charset="-122"/>
                <a:ea typeface="仿宋" panose="02010609060101010101" pitchFamily="49" charset="-122"/>
              </a:rPr>
              <a:t>   缺页中断</a:t>
            </a:r>
            <a:r>
              <a:rPr lang="zh-CN" altLang="en-US" b="1" dirty="0">
                <a:solidFill>
                  <a:srgbClr val="6600FF"/>
                </a:solidFill>
                <a:latin typeface="仿宋" panose="02010609060101010101" pitchFamily="49" charset="-122"/>
                <a:ea typeface="仿宋" panose="02010609060101010101" pitchFamily="49" charset="-122"/>
              </a:rPr>
              <a:t>发生在指令执行期间</a:t>
            </a:r>
            <a:r>
              <a:rPr lang="zh-CN" altLang="en-US" b="1" dirty="0">
                <a:solidFill>
                  <a:schemeClr val="tx1"/>
                </a:solidFill>
                <a:latin typeface="仿宋" panose="02010609060101010101" pitchFamily="49" charset="-122"/>
                <a:ea typeface="仿宋" panose="02010609060101010101" pitchFamily="49" charset="-122"/>
              </a:rPr>
              <a:t>，而通常情况下，</a:t>
            </a:r>
            <a:r>
              <a:rPr lang="en-US" altLang="zh-CN" b="1" dirty="0">
                <a:solidFill>
                  <a:schemeClr val="tx1"/>
                </a:solidFill>
                <a:latin typeface="仿宋" panose="02010609060101010101" pitchFamily="49" charset="-122"/>
                <a:ea typeface="仿宋" panose="02010609060101010101" pitchFamily="49" charset="-122"/>
              </a:rPr>
              <a:t>CPU</a:t>
            </a:r>
            <a:r>
              <a:rPr lang="zh-CN" altLang="en-US" b="1" dirty="0">
                <a:solidFill>
                  <a:schemeClr val="tx1"/>
                </a:solidFill>
                <a:latin typeface="仿宋" panose="02010609060101010101" pitchFamily="49" charset="-122"/>
                <a:ea typeface="仿宋" panose="02010609060101010101" pitchFamily="49" charset="-122"/>
              </a:rPr>
              <a:t>是在一条指令执行完后，才检查是否有中断请求到达；           </a:t>
            </a:r>
          </a:p>
          <a:p>
            <a:pPr lvl="2" algn="l">
              <a:lnSpc>
                <a:spcPct val="120000"/>
              </a:lnSpc>
              <a:buClr>
                <a:srgbClr val="BBE0E3"/>
              </a:buClr>
              <a:buFont typeface="Wingdings" pitchFamily="2" charset="2"/>
              <a:buChar char="Ø"/>
            </a:pPr>
            <a:r>
              <a:rPr lang="zh-CN" altLang="en-US" b="1" dirty="0">
                <a:solidFill>
                  <a:schemeClr val="tx1"/>
                </a:solidFill>
                <a:latin typeface="仿宋" panose="02010609060101010101" pitchFamily="49" charset="-122"/>
                <a:ea typeface="仿宋" panose="02010609060101010101" pitchFamily="49" charset="-122"/>
              </a:rPr>
              <a:t>   一条指令在执行期间，可能产生多次缺页中断。</a:t>
            </a:r>
          </a:p>
        </p:txBody>
      </p:sp>
    </p:spTree>
    <p:extLst>
      <p:ext uri="{BB962C8B-B14F-4D97-AF65-F5344CB8AC3E}">
        <p14:creationId xmlns:p14="http://schemas.microsoft.com/office/powerpoint/2010/main" val="248065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xmlns="" id="{F407F682-C2E2-45CB-9EA5-0B043E9E3093}"/>
              </a:ext>
            </a:extLst>
          </p:cNvPr>
          <p:cNvGrpSpPr/>
          <p:nvPr/>
        </p:nvGrpSpPr>
        <p:grpSpPr>
          <a:xfrm>
            <a:off x="-2" y="764704"/>
            <a:ext cx="9132242" cy="504056"/>
            <a:chOff x="2992692" y="878200"/>
            <a:chExt cx="6085996" cy="506465"/>
          </a:xfrm>
        </p:grpSpPr>
        <p:sp>
          <p:nvSpPr>
            <p:cNvPr id="5" name="剪去单角的矩形 3">
              <a:extLst>
                <a:ext uri="{FF2B5EF4-FFF2-40B4-BE49-F238E27FC236}">
                  <a16:creationId xmlns:a16="http://schemas.microsoft.com/office/drawing/2014/main" xmlns="" id="{75317CAE-B78C-47B2-88FB-A706164AE2EF}"/>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页表机制</a:t>
              </a:r>
            </a:p>
          </p:txBody>
        </p:sp>
        <p:sp>
          <p:nvSpPr>
            <p:cNvPr id="6" name="剪去单角的矩形 4">
              <a:extLst>
                <a:ext uri="{FF2B5EF4-FFF2-40B4-BE49-F238E27FC236}">
                  <a16:creationId xmlns:a16="http://schemas.microsoft.com/office/drawing/2014/main" xmlns="" id="{6A8D0219-D18D-47B1-AC25-2A53085F5E0C}"/>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缺页中断机构</a:t>
              </a:r>
            </a:p>
          </p:txBody>
        </p:sp>
        <p:sp>
          <p:nvSpPr>
            <p:cNvPr id="7" name="剪去单角的矩形 4">
              <a:extLst>
                <a:ext uri="{FF2B5EF4-FFF2-40B4-BE49-F238E27FC236}">
                  <a16:creationId xmlns:a16="http://schemas.microsoft.com/office/drawing/2014/main" xmlns="" id="{439DEF9B-7A92-42E7-B1CA-05E621AB9DA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sp>
        <p:nvSpPr>
          <p:cNvPr id="10" name="Text Box 2">
            <a:extLst>
              <a:ext uri="{FF2B5EF4-FFF2-40B4-BE49-F238E27FC236}">
                <a16:creationId xmlns:a16="http://schemas.microsoft.com/office/drawing/2014/main" xmlns="" id="{9C4F99D3-673B-4284-BDCE-2F8C9E92679F}"/>
              </a:ext>
            </a:extLst>
          </p:cNvPr>
          <p:cNvSpPr txBox="1">
            <a:spLocks noChangeArrowheads="1"/>
          </p:cNvSpPr>
          <p:nvPr/>
        </p:nvSpPr>
        <p:spPr bwMode="auto">
          <a:xfrm>
            <a:off x="1763713" y="6308725"/>
            <a:ext cx="3203121" cy="36933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tx1"/>
                </a:solidFill>
                <a:effectLst/>
                <a:uLnTx/>
                <a:uFillTx/>
              </a:rPr>
              <a:t>图    </a:t>
            </a:r>
            <a:r>
              <a:rPr kumimoji="0" lang="en-US" altLang="zh-CN" sz="1800" b="1" i="0" u="none" strike="noStrike" kern="0" cap="none" spc="0" normalizeH="0" baseline="0" noProof="0" dirty="0">
                <a:ln>
                  <a:noFill/>
                </a:ln>
                <a:solidFill>
                  <a:schemeClr val="tx1"/>
                </a:solidFill>
                <a:effectLst/>
                <a:uLnTx/>
                <a:uFillTx/>
              </a:rPr>
              <a:t> </a:t>
            </a:r>
            <a:r>
              <a:rPr kumimoji="0" lang="zh-CN" altLang="en-US" sz="1800" b="1" i="0" u="none" strike="noStrike" kern="0" cap="none" spc="0" normalizeH="0" baseline="0" noProof="0" dirty="0">
                <a:ln>
                  <a:noFill/>
                </a:ln>
                <a:solidFill>
                  <a:schemeClr val="tx1"/>
                </a:solidFill>
                <a:effectLst/>
                <a:uLnTx/>
                <a:uFillTx/>
              </a:rPr>
              <a:t>涉及</a:t>
            </a:r>
            <a:r>
              <a:rPr kumimoji="0" lang="en-US" altLang="zh-CN" sz="1800" b="1" i="0" u="none" strike="noStrike" kern="0" cap="none" spc="0" normalizeH="0" baseline="0" noProof="0" dirty="0">
                <a:ln>
                  <a:noFill/>
                </a:ln>
                <a:solidFill>
                  <a:schemeClr val="tx1"/>
                </a:solidFill>
                <a:effectLst/>
                <a:uLnTx/>
                <a:uFillTx/>
              </a:rPr>
              <a:t>6</a:t>
            </a:r>
            <a:r>
              <a:rPr kumimoji="0" lang="zh-CN" altLang="en-US" sz="1800" b="1" i="0" u="none" strike="noStrike" kern="0" cap="none" spc="0" normalizeH="0" baseline="0" noProof="0" dirty="0">
                <a:ln>
                  <a:noFill/>
                </a:ln>
                <a:solidFill>
                  <a:schemeClr val="tx1"/>
                </a:solidFill>
                <a:effectLst/>
                <a:uLnTx/>
                <a:uFillTx/>
              </a:rPr>
              <a:t>次缺页中断的指令 </a:t>
            </a:r>
          </a:p>
        </p:txBody>
      </p:sp>
      <p:graphicFrame>
        <p:nvGraphicFramePr>
          <p:cNvPr id="12" name="Object 3">
            <a:extLst>
              <a:ext uri="{FF2B5EF4-FFF2-40B4-BE49-F238E27FC236}">
                <a16:creationId xmlns:a16="http://schemas.microsoft.com/office/drawing/2014/main" xmlns="" id="{1115CFA5-6210-4621-9610-47237617B112}"/>
              </a:ext>
            </a:extLst>
          </p:cNvPr>
          <p:cNvGraphicFramePr>
            <a:graphicFrameLocks noChangeAspect="1"/>
          </p:cNvGraphicFramePr>
          <p:nvPr>
            <p:extLst>
              <p:ext uri="{D42A27DB-BD31-4B8C-83A1-F6EECF244321}">
                <p14:modId xmlns:p14="http://schemas.microsoft.com/office/powerpoint/2010/main" val="3585487693"/>
              </p:ext>
            </p:extLst>
          </p:nvPr>
        </p:nvGraphicFramePr>
        <p:xfrm>
          <a:off x="1042988" y="1427254"/>
          <a:ext cx="4067175" cy="4840195"/>
        </p:xfrm>
        <a:graphic>
          <a:graphicData uri="http://schemas.openxmlformats.org/presentationml/2006/ole">
            <mc:AlternateContent xmlns:mc="http://schemas.openxmlformats.org/markup-compatibility/2006">
              <mc:Choice xmlns:v="urn:schemas-microsoft-com:vml" Requires="v">
                <p:oleObj spid="_x0000_s7212" name="VISIO" r:id="rId3" imgW="1361160" imgH="1937160" progId="">
                  <p:embed/>
                </p:oleObj>
              </mc:Choice>
              <mc:Fallback>
                <p:oleObj name="VISIO" r:id="rId3" imgW="1361160" imgH="1937160" progId="">
                  <p:embed/>
                  <p:pic>
                    <p:nvPicPr>
                      <p:cNvPr id="102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27254"/>
                        <a:ext cx="4067175" cy="4840195"/>
                      </a:xfrm>
                      <a:prstGeom prst="rect">
                        <a:avLst/>
                      </a:prstGeom>
                      <a:solidFill>
                        <a:schemeClr val="tx1"/>
                      </a:solidFill>
                      <a:ln>
                        <a:noFill/>
                      </a:ln>
                      <a:effectLst/>
                    </p:spPr>
                  </p:pic>
                </p:oleObj>
              </mc:Fallback>
            </mc:AlternateContent>
          </a:graphicData>
        </a:graphic>
      </p:graphicFrame>
      <p:sp>
        <p:nvSpPr>
          <p:cNvPr id="13" name="Text Box 4">
            <a:extLst>
              <a:ext uri="{FF2B5EF4-FFF2-40B4-BE49-F238E27FC236}">
                <a16:creationId xmlns:a16="http://schemas.microsoft.com/office/drawing/2014/main" xmlns="" id="{8233BCE4-FE3F-4F06-849E-1B28046E8DAE}"/>
              </a:ext>
            </a:extLst>
          </p:cNvPr>
          <p:cNvSpPr txBox="1">
            <a:spLocks noChangeArrowheads="1"/>
          </p:cNvSpPr>
          <p:nvPr/>
        </p:nvSpPr>
        <p:spPr bwMode="auto">
          <a:xfrm>
            <a:off x="5580063" y="2349500"/>
            <a:ext cx="3168650" cy="2308324"/>
          </a:xfrm>
          <a:prstGeom prst="rect">
            <a:avLst/>
          </a:prstGeom>
          <a:gradFill rotWithShape="1">
            <a:gsLst>
              <a:gs pos="0">
                <a:srgbClr val="333399">
                  <a:shade val="51000"/>
                  <a:satMod val="130000"/>
                </a:srgbClr>
              </a:gs>
              <a:gs pos="80000">
                <a:srgbClr val="333399">
                  <a:shade val="93000"/>
                  <a:satMod val="130000"/>
                </a:srgbClr>
              </a:gs>
              <a:gs pos="100000">
                <a:srgbClr val="333399">
                  <a:shade val="94000"/>
                  <a:satMod val="135000"/>
                </a:srgbClr>
              </a:gs>
            </a:gsLst>
            <a:lin ang="16200000" scaled="0"/>
          </a:gra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marL="0" marR="0" lvl="0" indent="0" algn="l" defTabSz="914400" eaLnBrk="1" fontAlgn="auto" latinLnBrk="0" hangingPunct="1">
              <a:lnSpc>
                <a:spcPct val="12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黑体" pitchFamily="2" charset="-122"/>
                <a:ea typeface="黑体" pitchFamily="2" charset="-122"/>
                <a:cs typeface="+mn-cs"/>
              </a:rPr>
              <a:t>硬件机构应能保存多次中断时的状态，并保证最后能返回到中断前产生缺页中断的指令处，继续执行</a:t>
            </a:r>
          </a:p>
        </p:txBody>
      </p:sp>
    </p:spTree>
    <p:extLst>
      <p:ext uri="{BB962C8B-B14F-4D97-AF65-F5344CB8AC3E}">
        <p14:creationId xmlns:p14="http://schemas.microsoft.com/office/powerpoint/2010/main" val="280022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xmlns="" id="{F407F682-C2E2-45CB-9EA5-0B043E9E3093}"/>
              </a:ext>
            </a:extLst>
          </p:cNvPr>
          <p:cNvGrpSpPr/>
          <p:nvPr/>
        </p:nvGrpSpPr>
        <p:grpSpPr>
          <a:xfrm>
            <a:off x="-2" y="764704"/>
            <a:ext cx="9132242" cy="504056"/>
            <a:chOff x="2992692" y="878200"/>
            <a:chExt cx="6085996" cy="506465"/>
          </a:xfrm>
        </p:grpSpPr>
        <p:sp>
          <p:nvSpPr>
            <p:cNvPr id="5" name="剪去单角的矩形 3">
              <a:extLst>
                <a:ext uri="{FF2B5EF4-FFF2-40B4-BE49-F238E27FC236}">
                  <a16:creationId xmlns:a16="http://schemas.microsoft.com/office/drawing/2014/main" xmlns="" id="{75317CAE-B78C-47B2-88FB-A706164AE2EF}"/>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页表机制</a:t>
              </a:r>
            </a:p>
          </p:txBody>
        </p:sp>
        <p:sp>
          <p:nvSpPr>
            <p:cNvPr id="6" name="剪去单角的矩形 4">
              <a:extLst>
                <a:ext uri="{FF2B5EF4-FFF2-40B4-BE49-F238E27FC236}">
                  <a16:creationId xmlns:a16="http://schemas.microsoft.com/office/drawing/2014/main" xmlns="" id="{6A8D0219-D18D-47B1-AC25-2A53085F5E0C}"/>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缺页中断机构</a:t>
              </a:r>
            </a:p>
          </p:txBody>
        </p:sp>
        <p:sp>
          <p:nvSpPr>
            <p:cNvPr id="7" name="剪去单角的矩形 4">
              <a:extLst>
                <a:ext uri="{FF2B5EF4-FFF2-40B4-BE49-F238E27FC236}">
                  <a16:creationId xmlns:a16="http://schemas.microsoft.com/office/drawing/2014/main" xmlns="" id="{439DEF9B-7A92-42E7-B1CA-05E621AB9DA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sp>
        <p:nvSpPr>
          <p:cNvPr id="8" name="Rectangle 4">
            <a:extLst>
              <a:ext uri="{FF2B5EF4-FFF2-40B4-BE49-F238E27FC236}">
                <a16:creationId xmlns:a16="http://schemas.microsoft.com/office/drawing/2014/main" xmlns="" id="{3BBB40C9-3ECE-4056-AA37-7DCDC42DE300}"/>
              </a:ext>
            </a:extLst>
          </p:cNvPr>
          <p:cNvSpPr>
            <a:spLocks noChangeArrowheads="1"/>
          </p:cNvSpPr>
          <p:nvPr/>
        </p:nvSpPr>
        <p:spPr bwMode="auto">
          <a:xfrm>
            <a:off x="792162" y="2842891"/>
            <a:ext cx="7559675" cy="946150"/>
          </a:xfrm>
          <a:prstGeom prst="rect">
            <a:avLst/>
          </a:prstGeom>
          <a:noFill/>
          <a:ln w="9525" algn="ctr">
            <a:noFill/>
            <a:miter lim="800000"/>
            <a:headEnd/>
            <a:tailEnd/>
          </a:ln>
        </p:spPr>
        <p:txBody>
          <a:bodyPr>
            <a:spAutoFit/>
          </a:bodyPr>
          <a:lstStyle/>
          <a:p>
            <a:pPr algn="l"/>
            <a:r>
              <a:rPr lang="zh-CN" altLang="en-US" sz="2800" b="1" dirty="0">
                <a:solidFill>
                  <a:srgbClr val="FF0000"/>
                </a:solidFill>
                <a:latin typeface="微软雅黑" panose="020B0503020204020204" pitchFamily="34" charset="-122"/>
                <a:ea typeface="微软雅黑" panose="020B0503020204020204" pitchFamily="34" charset="-122"/>
              </a:rPr>
              <a:t>问题三：缺页中断，调入所缺页，如果内存不足，选一页淘汰，选择哪一页呢？</a:t>
            </a:r>
          </a:p>
        </p:txBody>
      </p:sp>
    </p:spTree>
    <p:extLst>
      <p:ext uri="{BB962C8B-B14F-4D97-AF65-F5344CB8AC3E}">
        <p14:creationId xmlns:p14="http://schemas.microsoft.com/office/powerpoint/2010/main" val="2533001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虚拟存储器概述</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19" name="Rectangle 3">
            <a:extLst>
              <a:ext uri="{FF2B5EF4-FFF2-40B4-BE49-F238E27FC236}">
                <a16:creationId xmlns:a16="http://schemas.microsoft.com/office/drawing/2014/main" xmlns="" id="{C7680B23-607E-44A7-83ED-0908FEC0C543}"/>
              </a:ext>
            </a:extLst>
          </p:cNvPr>
          <p:cNvSpPr txBox="1">
            <a:spLocks noChangeArrowheads="1"/>
          </p:cNvSpPr>
          <p:nvPr/>
        </p:nvSpPr>
        <p:spPr>
          <a:xfrm>
            <a:off x="467544" y="1268760"/>
            <a:ext cx="8031807" cy="4525962"/>
          </a:xfrm>
          <a:prstGeom prst="rect">
            <a:avLst/>
          </a:prstGeom>
        </p:spPr>
        <p:txBody>
          <a:bodyPr vert="horz" lIns="91440" tIns="45720" rIns="91440" bIns="45720" rtlCol="0">
            <a:normAutofit/>
          </a:bodyPr>
          <a:lstStyle>
            <a:lvl1pPr marL="457200" indent="-457200" algn="l" defTabSz="457207" rtl="0" eaLnBrk="1" latinLnBrk="0" hangingPunct="1">
              <a:spcBef>
                <a:spcPts val="1000"/>
              </a:spcBef>
              <a:spcAft>
                <a:spcPts val="0"/>
              </a:spcAft>
              <a:buClr>
                <a:schemeClr val="bg2">
                  <a:lumMod val="60000"/>
                  <a:lumOff val="40000"/>
                </a:schemeClr>
              </a:buClr>
              <a:buSzPct val="100000"/>
              <a:buFont typeface="+mj-lt"/>
              <a:buAutoNum type="arabicPeriod"/>
              <a:defRPr sz="2400" b="1" i="0"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marL="914407" indent="-457200" algn="l" defTabSz="457207" rtl="0" eaLnBrk="1" latinLnBrk="0" hangingPunct="1">
              <a:spcBef>
                <a:spcPts val="1000"/>
              </a:spcBef>
              <a:spcAft>
                <a:spcPts val="0"/>
              </a:spcAft>
              <a:buClr>
                <a:schemeClr val="bg2">
                  <a:lumMod val="40000"/>
                  <a:lumOff val="60000"/>
                </a:schemeClr>
              </a:buClr>
              <a:buSzPct val="100000"/>
              <a:buFont typeface="+mj-ea"/>
              <a:buAutoNum type="circleNumDbPlain"/>
              <a:defRPr sz="2000" b="1" i="0"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1" i="0"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1" i="0"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1" i="0"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fontAlgn="auto">
              <a:lnSpc>
                <a:spcPct val="150000"/>
              </a:lnSpc>
            </a:pPr>
            <a:r>
              <a:rPr kumimoji="0" lang="zh-CN" altLang="en-US" sz="2000" dirty="0">
                <a:latin typeface="仿宋" panose="02010609060101010101" pitchFamily="49" charset="-122"/>
                <a:ea typeface="仿宋" panose="02010609060101010101" pitchFamily="49" charset="-122"/>
              </a:rPr>
              <a:t>传统的内存管理方式要求将一个作业全部装入内存才可以运行，由此造成了以下两种情况：</a:t>
            </a:r>
          </a:p>
          <a:p>
            <a:pPr lvl="1" fontAlgn="auto">
              <a:lnSpc>
                <a:spcPct val="150000"/>
              </a:lnSpc>
            </a:pPr>
            <a:r>
              <a:rPr kumimoji="0" lang="zh-CN" altLang="en-US" dirty="0">
                <a:latin typeface="仿宋" panose="02010609060101010101" pitchFamily="49" charset="-122"/>
                <a:ea typeface="仿宋" panose="02010609060101010101" pitchFamily="49" charset="-122"/>
              </a:rPr>
              <a:t>大作业对内存的要求超出物理内存总容量，致使其无法</a:t>
            </a:r>
            <a:r>
              <a:rPr kumimoji="0" lang="zh-CN" altLang="en-US" dirty="0" smtClean="0">
                <a:latin typeface="仿宋" panose="02010609060101010101" pitchFamily="49" charset="-122"/>
                <a:ea typeface="仿宋" panose="02010609060101010101" pitchFamily="49" charset="-122"/>
              </a:rPr>
              <a:t>运行</a:t>
            </a:r>
            <a:r>
              <a:rPr kumimoji="0" lang="en-US" altLang="zh-CN" dirty="0" smtClean="0">
                <a:latin typeface="仿宋" panose="02010609060101010101" pitchFamily="49" charset="-122"/>
                <a:ea typeface="仿宋" panose="02010609060101010101" pitchFamily="49" charset="-122"/>
              </a:rPr>
              <a:t>;</a:t>
            </a:r>
            <a:endParaRPr kumimoji="0" lang="zh-CN" altLang="en-US" dirty="0">
              <a:latin typeface="仿宋" panose="02010609060101010101" pitchFamily="49" charset="-122"/>
              <a:ea typeface="仿宋" panose="02010609060101010101" pitchFamily="49" charset="-122"/>
            </a:endParaRPr>
          </a:p>
          <a:p>
            <a:pPr lvl="1" fontAlgn="auto">
              <a:lnSpc>
                <a:spcPct val="150000"/>
              </a:lnSpc>
            </a:pPr>
            <a:r>
              <a:rPr kumimoji="0" lang="zh-CN" altLang="en-US" dirty="0">
                <a:latin typeface="仿宋" panose="02010609060101010101" pitchFamily="49" charset="-122"/>
                <a:ea typeface="仿宋" panose="02010609060101010101" pitchFamily="49" charset="-122"/>
              </a:rPr>
              <a:t>内存由于容量的限制，只能装入少量的作业使其运行，而其它大量作业留在外存</a:t>
            </a:r>
            <a:r>
              <a:rPr kumimoji="0" lang="zh-CN" altLang="en-US" dirty="0" smtClean="0">
                <a:latin typeface="仿宋" panose="02010609060101010101" pitchFamily="49" charset="-122"/>
                <a:ea typeface="仿宋" panose="02010609060101010101" pitchFamily="49" charset="-122"/>
              </a:rPr>
              <a:t>上。</a:t>
            </a:r>
            <a:endParaRPr kumimoji="0" lang="zh-CN" altLang="en-US" dirty="0">
              <a:latin typeface="仿宋" panose="02010609060101010101" pitchFamily="49" charset="-122"/>
              <a:ea typeface="仿宋" panose="02010609060101010101" pitchFamily="49" charset="-122"/>
            </a:endParaRPr>
          </a:p>
          <a:p>
            <a:pPr fontAlgn="auto">
              <a:lnSpc>
                <a:spcPct val="150000"/>
              </a:lnSpc>
            </a:pPr>
            <a:r>
              <a:rPr kumimoji="0" lang="zh-CN" altLang="en-US" sz="2000" dirty="0">
                <a:latin typeface="仿宋" panose="02010609060101010101" pitchFamily="49" charset="-122"/>
                <a:ea typeface="仿宋" panose="02010609060101010101" pitchFamily="49" charset="-122"/>
              </a:rPr>
              <a:t>怎么办？</a:t>
            </a:r>
          </a:p>
          <a:p>
            <a:pPr lvl="1" fontAlgn="auto">
              <a:lnSpc>
                <a:spcPct val="150000"/>
              </a:lnSpc>
            </a:pPr>
            <a:r>
              <a:rPr kumimoji="0" lang="zh-CN" altLang="en-US" dirty="0">
                <a:latin typeface="仿宋" panose="02010609060101010101" pitchFamily="49" charset="-122"/>
                <a:ea typeface="仿宋" panose="02010609060101010101" pitchFamily="49" charset="-122"/>
              </a:rPr>
              <a:t>方法一：从物理上增加内存容量，</a:t>
            </a:r>
            <a:r>
              <a:rPr kumimoji="0" lang="zh-CN" altLang="en-US" dirty="0">
                <a:solidFill>
                  <a:srgbClr val="FF0000"/>
                </a:solidFill>
                <a:latin typeface="仿宋" panose="02010609060101010101" pitchFamily="49" charset="-122"/>
                <a:ea typeface="仿宋" panose="02010609060101010101" pitchFamily="49" charset="-122"/>
              </a:rPr>
              <a:t>成本高</a:t>
            </a:r>
          </a:p>
          <a:p>
            <a:pPr lvl="1" fontAlgn="auto">
              <a:lnSpc>
                <a:spcPct val="150000"/>
              </a:lnSpc>
            </a:pPr>
            <a:r>
              <a:rPr kumimoji="0" lang="zh-CN" altLang="en-US" dirty="0">
                <a:latin typeface="仿宋" panose="02010609060101010101" pitchFamily="49" charset="-122"/>
                <a:ea typeface="仿宋" panose="02010609060101010101" pitchFamily="49" charset="-122"/>
              </a:rPr>
              <a:t>方法二：</a:t>
            </a:r>
            <a:r>
              <a:rPr kumimoji="0" lang="zh-CN" altLang="en-US" dirty="0">
                <a:solidFill>
                  <a:srgbClr val="FF0000"/>
                </a:solidFill>
                <a:latin typeface="仿宋" panose="02010609060101010101" pitchFamily="49" charset="-122"/>
                <a:ea typeface="仿宋" panose="02010609060101010101" pitchFamily="49" charset="-122"/>
              </a:rPr>
              <a:t>从逻辑上扩充内存容量</a:t>
            </a:r>
            <a:r>
              <a:rPr kumimoji="0" lang="en-US" altLang="zh-CN" dirty="0">
                <a:solidFill>
                  <a:srgbClr val="FF0000"/>
                </a:solidFill>
                <a:latin typeface="仿宋" panose="02010609060101010101" pitchFamily="49" charset="-122"/>
                <a:ea typeface="仿宋" panose="02010609060101010101" pitchFamily="49" charset="-122"/>
              </a:rPr>
              <a:t>-&gt;</a:t>
            </a:r>
            <a:r>
              <a:rPr kumimoji="0" lang="zh-CN" altLang="en-US" dirty="0">
                <a:solidFill>
                  <a:srgbClr val="FF0000"/>
                </a:solidFill>
                <a:latin typeface="仿宋" panose="02010609060101010101" pitchFamily="49" charset="-122"/>
                <a:ea typeface="仿宋" panose="02010609060101010101" pitchFamily="49" charset="-122"/>
              </a:rPr>
              <a:t>虚拟存储技术</a:t>
            </a:r>
          </a:p>
          <a:p>
            <a:pPr fontAlgn="auto">
              <a:lnSpc>
                <a:spcPct val="150000"/>
              </a:lnSpc>
            </a:pPr>
            <a:endParaRPr kumimoji="0" lang="en-US" altLang="zh-CN" sz="2000" dirty="0">
              <a:latin typeface="黑体" pitchFamily="2" charset="-122"/>
              <a:ea typeface="黑体" pitchFamily="2" charset="-122"/>
            </a:endParaRPr>
          </a:p>
        </p:txBody>
      </p:sp>
    </p:spTree>
    <p:extLst>
      <p:ext uri="{BB962C8B-B14F-4D97-AF65-F5344CB8AC3E}">
        <p14:creationId xmlns:p14="http://schemas.microsoft.com/office/powerpoint/2010/main" val="244965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xmlns="" id="{F407F682-C2E2-45CB-9EA5-0B043E9E3093}"/>
              </a:ext>
            </a:extLst>
          </p:cNvPr>
          <p:cNvGrpSpPr/>
          <p:nvPr/>
        </p:nvGrpSpPr>
        <p:grpSpPr>
          <a:xfrm>
            <a:off x="-2" y="764704"/>
            <a:ext cx="9132242" cy="504056"/>
            <a:chOff x="2992692" y="878200"/>
            <a:chExt cx="6085996" cy="506465"/>
          </a:xfrm>
        </p:grpSpPr>
        <p:sp>
          <p:nvSpPr>
            <p:cNvPr id="5" name="剪去单角的矩形 3">
              <a:extLst>
                <a:ext uri="{FF2B5EF4-FFF2-40B4-BE49-F238E27FC236}">
                  <a16:creationId xmlns:a16="http://schemas.microsoft.com/office/drawing/2014/main" xmlns="" id="{75317CAE-B78C-47B2-88FB-A706164AE2EF}"/>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页表机制</a:t>
              </a:r>
            </a:p>
          </p:txBody>
        </p:sp>
        <p:sp>
          <p:nvSpPr>
            <p:cNvPr id="6" name="剪去单角的矩形 4">
              <a:extLst>
                <a:ext uri="{FF2B5EF4-FFF2-40B4-BE49-F238E27FC236}">
                  <a16:creationId xmlns:a16="http://schemas.microsoft.com/office/drawing/2014/main" xmlns="" id="{6A8D0219-D18D-47B1-AC25-2A53085F5E0C}"/>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缺页中断机构</a:t>
              </a:r>
            </a:p>
          </p:txBody>
        </p:sp>
        <p:sp>
          <p:nvSpPr>
            <p:cNvPr id="7" name="剪去单角的矩形 4">
              <a:extLst>
                <a:ext uri="{FF2B5EF4-FFF2-40B4-BE49-F238E27FC236}">
                  <a16:creationId xmlns:a16="http://schemas.microsoft.com/office/drawing/2014/main" xmlns="" id="{439DEF9B-7A92-42E7-B1CA-05E621AB9DA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graphicFrame>
        <p:nvGraphicFramePr>
          <p:cNvPr id="8" name="Group 4">
            <a:extLst>
              <a:ext uri="{FF2B5EF4-FFF2-40B4-BE49-F238E27FC236}">
                <a16:creationId xmlns:a16="http://schemas.microsoft.com/office/drawing/2014/main" xmlns="" id="{6BFF9EC6-D04D-4681-BB36-E1ACFA7DF223}"/>
              </a:ext>
            </a:extLst>
          </p:cNvPr>
          <p:cNvGraphicFramePr>
            <a:graphicFrameLocks noGrp="1"/>
          </p:cNvGraphicFramePr>
          <p:nvPr>
            <p:extLst>
              <p:ext uri="{D42A27DB-BD31-4B8C-83A1-F6EECF244321}">
                <p14:modId xmlns:p14="http://schemas.microsoft.com/office/powerpoint/2010/main" val="525555369"/>
              </p:ext>
            </p:extLst>
          </p:nvPr>
        </p:nvGraphicFramePr>
        <p:xfrm>
          <a:off x="304800" y="1452222"/>
          <a:ext cx="8534400" cy="609600"/>
        </p:xfrm>
        <a:graphic>
          <a:graphicData uri="http://schemas.openxmlformats.org/drawingml/2006/table">
            <a:tbl>
              <a:tblPr/>
              <a:tblGrid>
                <a:gridCol w="1422400">
                  <a:extLst>
                    <a:ext uri="{9D8B030D-6E8A-4147-A177-3AD203B41FA5}">
                      <a16:colId xmlns:a16="http://schemas.microsoft.com/office/drawing/2014/main" xmlns="" val="20000"/>
                    </a:ext>
                  </a:extLst>
                </a:gridCol>
                <a:gridCol w="1422400">
                  <a:extLst>
                    <a:ext uri="{9D8B030D-6E8A-4147-A177-3AD203B41FA5}">
                      <a16:colId xmlns:a16="http://schemas.microsoft.com/office/drawing/2014/main" xmlns="" val="20001"/>
                    </a:ext>
                  </a:extLst>
                </a:gridCol>
                <a:gridCol w="1422400">
                  <a:extLst>
                    <a:ext uri="{9D8B030D-6E8A-4147-A177-3AD203B41FA5}">
                      <a16:colId xmlns:a16="http://schemas.microsoft.com/office/drawing/2014/main" xmlns="" val="20002"/>
                    </a:ext>
                  </a:extLst>
                </a:gridCol>
                <a:gridCol w="1447800">
                  <a:extLst>
                    <a:ext uri="{9D8B030D-6E8A-4147-A177-3AD203B41FA5}">
                      <a16:colId xmlns:a16="http://schemas.microsoft.com/office/drawing/2014/main" xmlns="" val="20003"/>
                    </a:ext>
                  </a:extLst>
                </a:gridCol>
                <a:gridCol w="1397000">
                  <a:extLst>
                    <a:ext uri="{9D8B030D-6E8A-4147-A177-3AD203B41FA5}">
                      <a16:colId xmlns:a16="http://schemas.microsoft.com/office/drawing/2014/main" xmlns="" val="20004"/>
                    </a:ext>
                  </a:extLst>
                </a:gridCol>
                <a:gridCol w="1422400">
                  <a:extLst>
                    <a:ext uri="{9D8B030D-6E8A-4147-A177-3AD203B41FA5}">
                      <a16:colId xmlns:a16="http://schemas.microsoft.com/office/drawing/2014/main" xmlns="" val="20005"/>
                    </a:ext>
                  </a:extLst>
                </a:gridCol>
              </a:tblGrid>
              <a:tr h="609600">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页号 </a:t>
                      </a: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物理块号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状态位</a:t>
                      </a:r>
                      <a:r>
                        <a:rPr kumimoji="0" lang="en-US" altLang="zh-CN" sz="2000" b="0" i="0" u="none" strike="noStrike" cap="none" normalizeH="0" baseline="0">
                          <a:ln>
                            <a:noFill/>
                          </a:ln>
                          <a:solidFill>
                            <a:schemeClr val="tx1"/>
                          </a:solidFill>
                          <a:effectLst/>
                          <a:latin typeface="Arial" pitchFamily="34" charset="0"/>
                          <a:ea typeface="宋体" pitchFamily="2" charset="-122"/>
                        </a:rPr>
                        <a:t>P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rgbClr val="6600FF"/>
                          </a:solidFill>
                          <a:effectLst/>
                          <a:latin typeface="Arial" pitchFamily="34" charset="0"/>
                          <a:ea typeface="宋体" pitchFamily="2" charset="-122"/>
                        </a:rPr>
                        <a:t>访问位</a:t>
                      </a:r>
                      <a:r>
                        <a:rPr kumimoji="0" lang="en-US" altLang="zh-CN" sz="2000" b="1" i="0" u="none" strike="noStrike" cap="none" normalizeH="0" baseline="0" dirty="0">
                          <a:ln>
                            <a:noFill/>
                          </a:ln>
                          <a:solidFill>
                            <a:srgbClr val="6600FF"/>
                          </a:solidFill>
                          <a:effectLst/>
                          <a:latin typeface="Arial" pitchFamily="34" charset="0"/>
                          <a:ea typeface="宋体" pitchFamily="2" charset="-122"/>
                        </a:rPr>
                        <a:t>A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6600FF"/>
                          </a:solidFill>
                          <a:effectLst/>
                          <a:latin typeface="Arial" pitchFamily="34" charset="0"/>
                          <a:ea typeface="宋体" pitchFamily="2" charset="-122"/>
                        </a:rPr>
                        <a:t>修改位</a:t>
                      </a:r>
                      <a:r>
                        <a:rPr kumimoji="0" lang="en-US" altLang="zh-CN" sz="2000" b="1" i="0" u="none" strike="noStrike" cap="none" normalizeH="0" baseline="0">
                          <a:ln>
                            <a:noFill/>
                          </a:ln>
                          <a:solidFill>
                            <a:srgbClr val="6600FF"/>
                          </a:solidFill>
                          <a:effectLst/>
                          <a:latin typeface="Arial" pitchFamily="34" charset="0"/>
                          <a:ea typeface="宋体" pitchFamily="2" charset="-122"/>
                        </a:rPr>
                        <a:t>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外存地址 </a:t>
                      </a: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9" name="Rectangle 20">
            <a:extLst>
              <a:ext uri="{FF2B5EF4-FFF2-40B4-BE49-F238E27FC236}">
                <a16:creationId xmlns:a16="http://schemas.microsoft.com/office/drawing/2014/main" xmlns="" id="{F8EA93B4-E920-4E35-A92B-7EA32DDEBD3F}"/>
              </a:ext>
            </a:extLst>
          </p:cNvPr>
          <p:cNvSpPr>
            <a:spLocks noChangeArrowheads="1"/>
          </p:cNvSpPr>
          <p:nvPr/>
        </p:nvSpPr>
        <p:spPr bwMode="auto">
          <a:xfrm>
            <a:off x="1403350" y="2471628"/>
            <a:ext cx="5816016" cy="1089529"/>
          </a:xfrm>
          <a:prstGeom prst="rect">
            <a:avLst/>
          </a:prstGeom>
          <a:noFill/>
          <a:ln w="9525">
            <a:noFill/>
            <a:miter lim="800000"/>
            <a:headEnd/>
            <a:tailEnd/>
          </a:ln>
        </p:spPr>
        <p:txBody>
          <a:bodyPr wrap="none">
            <a:spAutoFit/>
          </a:bodyPr>
          <a:lstStyle/>
          <a:p>
            <a:pPr algn="l">
              <a:lnSpc>
                <a:spcPct val="110000"/>
              </a:lnSpc>
              <a:spcBef>
                <a:spcPct val="50000"/>
              </a:spcBef>
            </a:pPr>
            <a:r>
              <a:rPr lang="en-US" altLang="zh-CN" b="1" dirty="0">
                <a:solidFill>
                  <a:srgbClr val="6600FF"/>
                </a:solidFill>
                <a:latin typeface="微软雅黑" panose="020B0503020204020204" pitchFamily="34" charset="-122"/>
                <a:ea typeface="微软雅黑" panose="020B0503020204020204" pitchFamily="34" charset="-122"/>
              </a:rPr>
              <a:t> </a:t>
            </a:r>
            <a:r>
              <a:rPr lang="zh-CN" altLang="en-US" b="1" dirty="0">
                <a:solidFill>
                  <a:srgbClr val="FFC000"/>
                </a:solidFill>
                <a:latin typeface="微软雅黑" panose="020B0503020204020204" pitchFamily="34" charset="-122"/>
                <a:ea typeface="微软雅黑" panose="020B0503020204020204" pitchFamily="34" charset="-122"/>
              </a:rPr>
              <a:t>访问位是来指示某页最近被访问过没有。</a:t>
            </a:r>
          </a:p>
          <a:p>
            <a:pPr algn="l">
              <a:lnSpc>
                <a:spcPct val="110000"/>
              </a:lnSpc>
              <a:spcBef>
                <a:spcPct val="50000"/>
              </a:spcBef>
            </a:pPr>
            <a:r>
              <a:rPr lang="zh-CN" altLang="en-US" b="1" dirty="0">
                <a:solidFill>
                  <a:srgbClr val="FFC000"/>
                </a:solidFill>
                <a:latin typeface="微软雅黑" panose="020B0503020204020204" pitchFamily="34" charset="-122"/>
                <a:ea typeface="微软雅黑" panose="020B0503020204020204" pitchFamily="34" charset="-122"/>
              </a:rPr>
              <a:t> 修改位是来指示某页的数据修改过没有。</a:t>
            </a:r>
          </a:p>
        </p:txBody>
      </p:sp>
      <p:grpSp>
        <p:nvGrpSpPr>
          <p:cNvPr id="10" name="Group 21">
            <a:extLst>
              <a:ext uri="{FF2B5EF4-FFF2-40B4-BE49-F238E27FC236}">
                <a16:creationId xmlns:a16="http://schemas.microsoft.com/office/drawing/2014/main" xmlns="" id="{4343AC00-C4E0-4EE1-9FD5-85BF0AE9D8C2}"/>
              </a:ext>
            </a:extLst>
          </p:cNvPr>
          <p:cNvGrpSpPr>
            <a:grpSpLocks/>
          </p:cNvGrpSpPr>
          <p:nvPr/>
        </p:nvGrpSpPr>
        <p:grpSpPr bwMode="auto">
          <a:xfrm>
            <a:off x="1403350" y="3789364"/>
            <a:ext cx="4494213" cy="1328738"/>
            <a:chOff x="868" y="2440"/>
            <a:chExt cx="2831" cy="837"/>
          </a:xfrm>
        </p:grpSpPr>
        <p:sp>
          <p:nvSpPr>
            <p:cNvPr id="12" name="Text Box 22">
              <a:extLst>
                <a:ext uri="{FF2B5EF4-FFF2-40B4-BE49-F238E27FC236}">
                  <a16:creationId xmlns:a16="http://schemas.microsoft.com/office/drawing/2014/main" xmlns="" id="{37BC50D0-16BB-4F85-8027-60426835BB7E}"/>
                </a:ext>
              </a:extLst>
            </p:cNvPr>
            <p:cNvSpPr txBox="1">
              <a:spLocks noChangeArrowheads="1"/>
            </p:cNvSpPr>
            <p:nvPr/>
          </p:nvSpPr>
          <p:spPr bwMode="auto">
            <a:xfrm>
              <a:off x="1732" y="2440"/>
              <a:ext cx="1967" cy="303"/>
            </a:xfrm>
            <a:prstGeom prst="rect">
              <a:avLst/>
            </a:prstGeom>
            <a:noFill/>
            <a:ln w="9525">
              <a:noFill/>
              <a:miter lim="800000"/>
              <a:headEnd/>
              <a:tailEnd/>
            </a:ln>
          </p:spPr>
          <p:txBody>
            <a:bodyPr wrap="none" lIns="79499" tIns="39749" rIns="79499" bIns="39749">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600" b="0" i="0" u="none" strike="noStrike" kern="0" cap="none" spc="0" normalizeH="0" baseline="0" noProof="0" dirty="0">
                  <a:ln>
                    <a:noFill/>
                  </a:ln>
                  <a:solidFill>
                    <a:schemeClr val="tx1"/>
                  </a:solidFill>
                  <a:effectLst/>
                  <a:uLnTx/>
                  <a:uFillTx/>
                </a:rPr>
                <a:t>“  0”</a:t>
              </a:r>
              <a:r>
                <a:rPr kumimoji="0" lang="zh-CN" altLang="en-US" sz="2600" b="0" i="0" u="none" strike="noStrike" kern="0" cap="none" spc="0" normalizeH="0" baseline="0" noProof="0" dirty="0">
                  <a:ln>
                    <a:noFill/>
                  </a:ln>
                  <a:solidFill>
                    <a:schemeClr val="tx1"/>
                  </a:solidFill>
                  <a:effectLst/>
                  <a:uLnTx/>
                  <a:uFillTx/>
                </a:rPr>
                <a:t>表示没有访问过</a:t>
              </a:r>
            </a:p>
          </p:txBody>
        </p:sp>
        <p:sp>
          <p:nvSpPr>
            <p:cNvPr id="13" name="Text Box 23">
              <a:extLst>
                <a:ext uri="{FF2B5EF4-FFF2-40B4-BE49-F238E27FC236}">
                  <a16:creationId xmlns:a16="http://schemas.microsoft.com/office/drawing/2014/main" xmlns="" id="{82A168A3-ACA8-4435-A5BF-F2978D2831C5}"/>
                </a:ext>
              </a:extLst>
            </p:cNvPr>
            <p:cNvSpPr txBox="1">
              <a:spLocks noChangeArrowheads="1"/>
            </p:cNvSpPr>
            <p:nvPr/>
          </p:nvSpPr>
          <p:spPr bwMode="auto">
            <a:xfrm>
              <a:off x="1732" y="2974"/>
              <a:ext cx="1967" cy="303"/>
            </a:xfrm>
            <a:prstGeom prst="rect">
              <a:avLst/>
            </a:prstGeom>
            <a:noFill/>
            <a:ln w="9525">
              <a:noFill/>
              <a:miter lim="800000"/>
              <a:headEnd/>
              <a:tailEnd/>
            </a:ln>
          </p:spPr>
          <p:txBody>
            <a:bodyPr wrap="none" lIns="79499" tIns="39749" rIns="79499" bIns="39749">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600" b="0" i="0" u="none" strike="noStrike" kern="0" cap="none" spc="0" normalizeH="0" baseline="0" noProof="0" dirty="0">
                  <a:ln>
                    <a:noFill/>
                  </a:ln>
                  <a:solidFill>
                    <a:schemeClr val="tx1"/>
                  </a:solidFill>
                  <a:effectLst/>
                  <a:uLnTx/>
                  <a:uFillTx/>
                </a:rPr>
                <a:t>“  1”</a:t>
              </a:r>
              <a:r>
                <a:rPr kumimoji="0" lang="zh-CN" altLang="en-US" sz="2600" b="0" i="0" u="none" strike="noStrike" kern="0" cap="none" spc="0" normalizeH="0" baseline="0" noProof="0" dirty="0">
                  <a:ln>
                    <a:noFill/>
                  </a:ln>
                  <a:solidFill>
                    <a:schemeClr val="tx1"/>
                  </a:solidFill>
                  <a:effectLst/>
                  <a:uLnTx/>
                  <a:uFillTx/>
                </a:rPr>
                <a:t>表示已被访问过</a:t>
              </a:r>
            </a:p>
          </p:txBody>
        </p:sp>
        <p:sp>
          <p:nvSpPr>
            <p:cNvPr id="14" name="AutoShape 24">
              <a:extLst>
                <a:ext uri="{FF2B5EF4-FFF2-40B4-BE49-F238E27FC236}">
                  <a16:creationId xmlns:a16="http://schemas.microsoft.com/office/drawing/2014/main" xmlns="" id="{0D32A73E-A236-4138-9D01-9238B819D43C}"/>
                </a:ext>
              </a:extLst>
            </p:cNvPr>
            <p:cNvSpPr>
              <a:spLocks/>
            </p:cNvSpPr>
            <p:nvPr/>
          </p:nvSpPr>
          <p:spPr bwMode="auto">
            <a:xfrm>
              <a:off x="1646" y="2590"/>
              <a:ext cx="96" cy="528"/>
            </a:xfrm>
            <a:prstGeom prst="leftBrace">
              <a:avLst>
                <a:gd name="adj1" fmla="val 45833"/>
                <a:gd name="adj2" fmla="val 50000"/>
              </a:avLst>
            </a:prstGeom>
            <a:noFill/>
            <a:ln w="9525">
              <a:solidFill>
                <a:schemeClr val="tx1"/>
              </a:solidFill>
              <a:round/>
              <a:headEnd/>
              <a:tailEnd/>
            </a:ln>
          </p:spPr>
          <p:txBody>
            <a:bodyPr wrap="none" lIns="79499" tIns="39749" rIns="79499" bIns="39749">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5" name="Text Box 25">
              <a:extLst>
                <a:ext uri="{FF2B5EF4-FFF2-40B4-BE49-F238E27FC236}">
                  <a16:creationId xmlns:a16="http://schemas.microsoft.com/office/drawing/2014/main" xmlns="" id="{6293E031-C237-4483-8593-439D06ABE93B}"/>
                </a:ext>
              </a:extLst>
            </p:cNvPr>
            <p:cNvSpPr txBox="1">
              <a:spLocks noChangeArrowheads="1"/>
            </p:cNvSpPr>
            <p:nvPr/>
          </p:nvSpPr>
          <p:spPr bwMode="auto">
            <a:xfrm>
              <a:off x="868" y="2638"/>
              <a:ext cx="731" cy="303"/>
            </a:xfrm>
            <a:prstGeom prst="rect">
              <a:avLst/>
            </a:prstGeom>
            <a:noFill/>
            <a:ln w="9525">
              <a:noFill/>
              <a:miter lim="800000"/>
              <a:headEnd/>
              <a:tailEnd/>
            </a:ln>
          </p:spPr>
          <p:txBody>
            <a:bodyPr wrap="none" lIns="79499" tIns="39749" rIns="79499" bIns="39749">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zh-CN" altLang="en-US" sz="2600" b="0" i="0" u="none" strike="noStrike" kern="0" cap="none" spc="0" normalizeH="0" baseline="0" noProof="0" dirty="0">
                  <a:ln>
                    <a:noFill/>
                  </a:ln>
                  <a:solidFill>
                    <a:schemeClr val="tx1"/>
                  </a:solidFill>
                  <a:effectLst/>
                  <a:uLnTx/>
                  <a:uFillTx/>
                </a:rPr>
                <a:t>访问位</a:t>
              </a:r>
            </a:p>
          </p:txBody>
        </p:sp>
      </p:grpSp>
      <p:grpSp>
        <p:nvGrpSpPr>
          <p:cNvPr id="16" name="Group 26">
            <a:extLst>
              <a:ext uri="{FF2B5EF4-FFF2-40B4-BE49-F238E27FC236}">
                <a16:creationId xmlns:a16="http://schemas.microsoft.com/office/drawing/2014/main" xmlns="" id="{40842CEB-8FD4-4D76-83D2-9FBD70FC59A0}"/>
              </a:ext>
            </a:extLst>
          </p:cNvPr>
          <p:cNvGrpSpPr>
            <a:grpSpLocks/>
          </p:cNvGrpSpPr>
          <p:nvPr/>
        </p:nvGrpSpPr>
        <p:grpSpPr bwMode="auto">
          <a:xfrm>
            <a:off x="1331913" y="5229225"/>
            <a:ext cx="5837260" cy="1341432"/>
            <a:chOff x="964" y="1966"/>
            <a:chExt cx="3675" cy="846"/>
          </a:xfrm>
        </p:grpSpPr>
        <p:sp>
          <p:nvSpPr>
            <p:cNvPr id="18" name="Text Box 27">
              <a:extLst>
                <a:ext uri="{FF2B5EF4-FFF2-40B4-BE49-F238E27FC236}">
                  <a16:creationId xmlns:a16="http://schemas.microsoft.com/office/drawing/2014/main" xmlns="" id="{74112DB2-F348-4741-B115-B82EE58E05F2}"/>
                </a:ext>
              </a:extLst>
            </p:cNvPr>
            <p:cNvSpPr txBox="1">
              <a:spLocks noChangeArrowheads="1"/>
            </p:cNvSpPr>
            <p:nvPr/>
          </p:nvSpPr>
          <p:spPr bwMode="auto">
            <a:xfrm>
              <a:off x="964" y="2266"/>
              <a:ext cx="724" cy="301"/>
            </a:xfrm>
            <a:prstGeom prst="rect">
              <a:avLst/>
            </a:prstGeom>
            <a:noFill/>
            <a:ln w="9525">
              <a:noFill/>
              <a:miter lim="800000"/>
              <a:headEnd/>
              <a:tailEnd/>
            </a:ln>
          </p:spPr>
          <p:txBody>
            <a:bodyPr wrap="none" lIns="79499" tIns="39749" rIns="79499" bIns="39749">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zh-CN" altLang="en-US" sz="2600" b="0" i="0" u="none" strike="noStrike" kern="0" cap="none" spc="0" normalizeH="0" baseline="0" noProof="0" dirty="0">
                  <a:ln>
                    <a:noFill/>
                  </a:ln>
                  <a:solidFill>
                    <a:schemeClr val="tx1"/>
                  </a:solidFill>
                  <a:effectLst/>
                  <a:uLnTx/>
                  <a:uFillTx/>
                </a:rPr>
                <a:t>修改位</a:t>
              </a:r>
            </a:p>
          </p:txBody>
        </p:sp>
        <p:sp>
          <p:nvSpPr>
            <p:cNvPr id="19" name="Text Box 28">
              <a:extLst>
                <a:ext uri="{FF2B5EF4-FFF2-40B4-BE49-F238E27FC236}">
                  <a16:creationId xmlns:a16="http://schemas.microsoft.com/office/drawing/2014/main" xmlns="" id="{04800BAB-DAA3-465C-B681-2D0587909A97}"/>
                </a:ext>
              </a:extLst>
            </p:cNvPr>
            <p:cNvSpPr txBox="1">
              <a:spLocks noChangeArrowheads="1"/>
            </p:cNvSpPr>
            <p:nvPr/>
          </p:nvSpPr>
          <p:spPr bwMode="auto">
            <a:xfrm>
              <a:off x="1914" y="1966"/>
              <a:ext cx="2095" cy="303"/>
            </a:xfrm>
            <a:prstGeom prst="rect">
              <a:avLst/>
            </a:prstGeom>
            <a:noFill/>
            <a:ln w="9525">
              <a:noFill/>
              <a:miter lim="800000"/>
              <a:headEnd/>
              <a:tailEnd/>
            </a:ln>
          </p:spPr>
          <p:txBody>
            <a:bodyPr wrap="none" lIns="79499" tIns="39749" rIns="79499" bIns="39749">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600" b="0" i="0" u="none" strike="noStrike" kern="0" cap="none" spc="0" normalizeH="0" baseline="0" noProof="0" dirty="0">
                  <a:ln>
                    <a:noFill/>
                  </a:ln>
                  <a:solidFill>
                    <a:schemeClr val="tx1"/>
                  </a:solidFill>
                  <a:effectLst/>
                  <a:uLnTx/>
                  <a:uFillTx/>
                </a:rPr>
                <a:t>1</a:t>
              </a:r>
              <a:r>
                <a:rPr kumimoji="0" lang="zh-CN" altLang="en-US" sz="2600" b="0" i="0" u="none" strike="noStrike" kern="0" cap="none" spc="0" normalizeH="0" baseline="0" noProof="0" dirty="0">
                  <a:ln>
                    <a:noFill/>
                  </a:ln>
                  <a:solidFill>
                    <a:schemeClr val="tx1"/>
                  </a:solidFill>
                  <a:effectLst/>
                  <a:uLnTx/>
                  <a:uFillTx/>
                </a:rPr>
                <a:t>修改位 </a:t>
              </a:r>
              <a:r>
                <a:rPr kumimoji="0" lang="en-US" altLang="zh-CN" sz="2600" b="0" i="0" u="none" strike="noStrike" kern="0" cap="none" spc="0" normalizeH="0" baseline="0" noProof="0" dirty="0">
                  <a:ln>
                    <a:noFill/>
                  </a:ln>
                  <a:solidFill>
                    <a:schemeClr val="tx1"/>
                  </a:solidFill>
                  <a:effectLst/>
                  <a:uLnTx/>
                  <a:uFillTx/>
                </a:rPr>
                <a:t>––– </a:t>
              </a:r>
              <a:r>
                <a:rPr kumimoji="0" lang="zh-CN" altLang="en-US" sz="2600" b="0" i="0" u="none" strike="noStrike" kern="0" cap="none" spc="0" normalizeH="0" baseline="0" noProof="0" dirty="0">
                  <a:ln>
                    <a:noFill/>
                  </a:ln>
                  <a:solidFill>
                    <a:schemeClr val="tx1"/>
                  </a:solidFill>
                  <a:effectLst/>
                  <a:uLnTx/>
                  <a:uFillTx/>
                </a:rPr>
                <a:t>写回辅存</a:t>
              </a:r>
            </a:p>
          </p:txBody>
        </p:sp>
        <p:sp>
          <p:nvSpPr>
            <p:cNvPr id="20" name="Text Box 29">
              <a:extLst>
                <a:ext uri="{FF2B5EF4-FFF2-40B4-BE49-F238E27FC236}">
                  <a16:creationId xmlns:a16="http://schemas.microsoft.com/office/drawing/2014/main" xmlns="" id="{FCCC5CA2-31EA-4FF1-90FF-EFE3396A3E40}"/>
                </a:ext>
              </a:extLst>
            </p:cNvPr>
            <p:cNvSpPr txBox="1">
              <a:spLocks noChangeArrowheads="1"/>
            </p:cNvSpPr>
            <p:nvPr/>
          </p:nvSpPr>
          <p:spPr bwMode="auto">
            <a:xfrm>
              <a:off x="1914" y="2509"/>
              <a:ext cx="2725" cy="303"/>
            </a:xfrm>
            <a:prstGeom prst="rect">
              <a:avLst/>
            </a:prstGeom>
            <a:noFill/>
            <a:ln w="9525">
              <a:noFill/>
              <a:miter lim="800000"/>
              <a:headEnd/>
              <a:tailEnd/>
            </a:ln>
          </p:spPr>
          <p:txBody>
            <a:bodyPr wrap="none" lIns="79499" tIns="39749" rIns="79499" bIns="39749">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600" b="0" i="0" u="none" strike="noStrike" kern="0" cap="none" spc="0" normalizeH="0" baseline="0" noProof="0" dirty="0">
                  <a:ln>
                    <a:noFill/>
                  </a:ln>
                  <a:solidFill>
                    <a:schemeClr val="tx1"/>
                  </a:solidFill>
                  <a:effectLst/>
                  <a:uLnTx/>
                  <a:uFillTx/>
                </a:rPr>
                <a:t>0</a:t>
              </a:r>
              <a:r>
                <a:rPr kumimoji="0" lang="zh-CN" altLang="en-US" sz="2600" b="0" i="0" u="none" strike="noStrike" kern="0" cap="none" spc="0" normalizeH="0" baseline="0" noProof="0" dirty="0">
                  <a:ln>
                    <a:noFill/>
                  </a:ln>
                  <a:solidFill>
                    <a:schemeClr val="tx1"/>
                  </a:solidFill>
                  <a:effectLst/>
                  <a:uLnTx/>
                  <a:uFillTx/>
                </a:rPr>
                <a:t>未修改过 </a:t>
              </a:r>
              <a:r>
                <a:rPr kumimoji="0" lang="en-US" altLang="zh-CN" sz="2600" b="0" i="0" u="none" strike="noStrike" kern="0" cap="none" spc="0" normalizeH="0" baseline="0" noProof="0" dirty="0">
                  <a:ln>
                    <a:noFill/>
                  </a:ln>
                  <a:solidFill>
                    <a:schemeClr val="tx1"/>
                  </a:solidFill>
                  <a:effectLst/>
                  <a:uLnTx/>
                  <a:uFillTx/>
                </a:rPr>
                <a:t>––– </a:t>
              </a:r>
              <a:r>
                <a:rPr kumimoji="0" lang="zh-CN" altLang="en-US" sz="2600" b="0" i="0" u="none" strike="noStrike" kern="0" cap="none" spc="0" normalizeH="0" baseline="0" noProof="0" dirty="0">
                  <a:ln>
                    <a:noFill/>
                  </a:ln>
                  <a:solidFill>
                    <a:schemeClr val="tx1"/>
                  </a:solidFill>
                  <a:effectLst/>
                  <a:uLnTx/>
                  <a:uFillTx/>
                </a:rPr>
                <a:t>不必写回辅存</a:t>
              </a:r>
            </a:p>
          </p:txBody>
        </p:sp>
        <p:sp>
          <p:nvSpPr>
            <p:cNvPr id="21" name="AutoShape 30">
              <a:extLst>
                <a:ext uri="{FF2B5EF4-FFF2-40B4-BE49-F238E27FC236}">
                  <a16:creationId xmlns:a16="http://schemas.microsoft.com/office/drawing/2014/main" xmlns="" id="{9A114F54-89FA-4AD8-B80B-17186A7DA116}"/>
                </a:ext>
              </a:extLst>
            </p:cNvPr>
            <p:cNvSpPr>
              <a:spLocks/>
            </p:cNvSpPr>
            <p:nvPr/>
          </p:nvSpPr>
          <p:spPr bwMode="auto">
            <a:xfrm>
              <a:off x="1780" y="2164"/>
              <a:ext cx="158" cy="541"/>
            </a:xfrm>
            <a:prstGeom prst="leftBrace">
              <a:avLst>
                <a:gd name="adj1" fmla="val 28534"/>
                <a:gd name="adj2" fmla="val 50000"/>
              </a:avLst>
            </a:prstGeom>
            <a:solidFill>
              <a:schemeClr val="bg2">
                <a:lumMod val="75000"/>
              </a:schemeClr>
            </a:solidFill>
            <a:ln w="9525">
              <a:solidFill>
                <a:schemeClr val="tx1"/>
              </a:solidFill>
              <a:round/>
              <a:headEnd/>
              <a:tailEnd/>
            </a:ln>
          </p:spPr>
          <p:txBody>
            <a:bodyPr wrap="none" lIns="79499" tIns="39749" rIns="79499" bIns="39749">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grpSp>
    </p:spTree>
    <p:extLst>
      <p:ext uri="{BB962C8B-B14F-4D97-AF65-F5344CB8AC3E}">
        <p14:creationId xmlns:p14="http://schemas.microsoft.com/office/powerpoint/2010/main" val="24331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xmlns="" id="{F407F682-C2E2-45CB-9EA5-0B043E9E3093}"/>
              </a:ext>
            </a:extLst>
          </p:cNvPr>
          <p:cNvGrpSpPr/>
          <p:nvPr/>
        </p:nvGrpSpPr>
        <p:grpSpPr>
          <a:xfrm>
            <a:off x="-2" y="764704"/>
            <a:ext cx="9132242" cy="504056"/>
            <a:chOff x="2992692" y="878200"/>
            <a:chExt cx="6085996" cy="506465"/>
          </a:xfrm>
        </p:grpSpPr>
        <p:sp>
          <p:nvSpPr>
            <p:cNvPr id="5" name="剪去单角的矩形 3">
              <a:extLst>
                <a:ext uri="{FF2B5EF4-FFF2-40B4-BE49-F238E27FC236}">
                  <a16:creationId xmlns:a16="http://schemas.microsoft.com/office/drawing/2014/main" xmlns="" id="{75317CAE-B78C-47B2-88FB-A706164AE2EF}"/>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页表机制</a:t>
              </a:r>
            </a:p>
          </p:txBody>
        </p:sp>
        <p:sp>
          <p:nvSpPr>
            <p:cNvPr id="6" name="剪去单角的矩形 4">
              <a:extLst>
                <a:ext uri="{FF2B5EF4-FFF2-40B4-BE49-F238E27FC236}">
                  <a16:creationId xmlns:a16="http://schemas.microsoft.com/office/drawing/2014/main" xmlns="" id="{6A8D0219-D18D-47B1-AC25-2A53085F5E0C}"/>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缺页中断机构</a:t>
              </a:r>
            </a:p>
          </p:txBody>
        </p:sp>
        <p:sp>
          <p:nvSpPr>
            <p:cNvPr id="7" name="剪去单角的矩形 4">
              <a:extLst>
                <a:ext uri="{FF2B5EF4-FFF2-40B4-BE49-F238E27FC236}">
                  <a16:creationId xmlns:a16="http://schemas.microsoft.com/office/drawing/2014/main" xmlns="" id="{439DEF9B-7A92-42E7-B1CA-05E621AB9DA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sp>
        <p:nvSpPr>
          <p:cNvPr id="8" name="Rectangle 4">
            <a:extLst>
              <a:ext uri="{FF2B5EF4-FFF2-40B4-BE49-F238E27FC236}">
                <a16:creationId xmlns:a16="http://schemas.microsoft.com/office/drawing/2014/main" xmlns="" id="{6B1DB2CF-481E-4A93-9893-D1FC11EE3228}"/>
              </a:ext>
            </a:extLst>
          </p:cNvPr>
          <p:cNvSpPr>
            <a:spLocks noChangeArrowheads="1"/>
          </p:cNvSpPr>
          <p:nvPr/>
        </p:nvSpPr>
        <p:spPr bwMode="auto">
          <a:xfrm>
            <a:off x="1043608" y="2909888"/>
            <a:ext cx="5610225" cy="519112"/>
          </a:xfrm>
          <a:prstGeom prst="rect">
            <a:avLst/>
          </a:prstGeom>
          <a:noFill/>
          <a:ln w="9525" algn="ctr">
            <a:noFill/>
            <a:miter lim="800000"/>
            <a:headEnd/>
            <a:tailEnd/>
          </a:ln>
        </p:spPr>
        <p:txBody>
          <a:bodyPr>
            <a:spAutoFit/>
          </a:bodyPr>
          <a:lstStyle/>
          <a:p>
            <a:pPr algn="l"/>
            <a:r>
              <a:rPr lang="zh-CN" altLang="en-US" sz="2800" b="1" dirty="0">
                <a:solidFill>
                  <a:srgbClr val="FF0000"/>
                </a:solidFill>
                <a:latin typeface="微软雅黑" panose="020B0503020204020204" pitchFamily="34" charset="-122"/>
                <a:ea typeface="微软雅黑" panose="020B0503020204020204" pitchFamily="34" charset="-122"/>
              </a:rPr>
              <a:t>问题四：如何实现地址变换？</a:t>
            </a:r>
          </a:p>
        </p:txBody>
      </p:sp>
    </p:spTree>
    <p:extLst>
      <p:ext uri="{BB962C8B-B14F-4D97-AF65-F5344CB8AC3E}">
        <p14:creationId xmlns:p14="http://schemas.microsoft.com/office/powerpoint/2010/main" val="25975777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xmlns="" id="{F407F682-C2E2-45CB-9EA5-0B043E9E3093}"/>
              </a:ext>
            </a:extLst>
          </p:cNvPr>
          <p:cNvGrpSpPr/>
          <p:nvPr/>
        </p:nvGrpSpPr>
        <p:grpSpPr>
          <a:xfrm>
            <a:off x="-2" y="764704"/>
            <a:ext cx="9132242" cy="504056"/>
            <a:chOff x="2992692" y="878200"/>
            <a:chExt cx="6085996" cy="506465"/>
          </a:xfrm>
        </p:grpSpPr>
        <p:sp>
          <p:nvSpPr>
            <p:cNvPr id="5" name="剪去单角的矩形 3">
              <a:extLst>
                <a:ext uri="{FF2B5EF4-FFF2-40B4-BE49-F238E27FC236}">
                  <a16:creationId xmlns:a16="http://schemas.microsoft.com/office/drawing/2014/main" xmlns="" id="{75317CAE-B78C-47B2-88FB-A706164AE2EF}"/>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页表机制</a:t>
              </a:r>
            </a:p>
          </p:txBody>
        </p:sp>
        <p:sp>
          <p:nvSpPr>
            <p:cNvPr id="6" name="剪去单角的矩形 4">
              <a:extLst>
                <a:ext uri="{FF2B5EF4-FFF2-40B4-BE49-F238E27FC236}">
                  <a16:creationId xmlns:a16="http://schemas.microsoft.com/office/drawing/2014/main" xmlns="" id="{6A8D0219-D18D-47B1-AC25-2A53085F5E0C}"/>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缺页中断机构</a:t>
              </a:r>
            </a:p>
          </p:txBody>
        </p:sp>
        <p:sp>
          <p:nvSpPr>
            <p:cNvPr id="7" name="剪去单角的矩形 4">
              <a:extLst>
                <a:ext uri="{FF2B5EF4-FFF2-40B4-BE49-F238E27FC236}">
                  <a16:creationId xmlns:a16="http://schemas.microsoft.com/office/drawing/2014/main" xmlns="" id="{439DEF9B-7A92-42E7-B1CA-05E621AB9DA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graphicFrame>
        <p:nvGraphicFramePr>
          <p:cNvPr id="8" name="Object 3">
            <a:extLst>
              <a:ext uri="{FF2B5EF4-FFF2-40B4-BE49-F238E27FC236}">
                <a16:creationId xmlns:a16="http://schemas.microsoft.com/office/drawing/2014/main" xmlns="" id="{CCA9CC1E-04C6-4B0B-9657-171C6E04F0B1}"/>
              </a:ext>
            </a:extLst>
          </p:cNvPr>
          <p:cNvGraphicFramePr>
            <a:graphicFrameLocks noChangeAspect="1"/>
          </p:cNvGraphicFramePr>
          <p:nvPr>
            <p:extLst>
              <p:ext uri="{D42A27DB-BD31-4B8C-83A1-F6EECF244321}">
                <p14:modId xmlns:p14="http://schemas.microsoft.com/office/powerpoint/2010/main" val="3780732690"/>
              </p:ext>
            </p:extLst>
          </p:nvPr>
        </p:nvGraphicFramePr>
        <p:xfrm>
          <a:off x="1115616" y="1311858"/>
          <a:ext cx="5771534" cy="5381616"/>
        </p:xfrm>
        <a:graphic>
          <a:graphicData uri="http://schemas.openxmlformats.org/presentationml/2006/ole">
            <mc:AlternateContent xmlns:mc="http://schemas.openxmlformats.org/markup-compatibility/2006">
              <mc:Choice xmlns:v="urn:schemas-microsoft-com:vml" Requires="v">
                <p:oleObj spid="_x0000_s8236" name="VISIO" r:id="rId3" imgW="4748040" imgH="4386240" progId="">
                  <p:embed/>
                </p:oleObj>
              </mc:Choice>
              <mc:Fallback>
                <p:oleObj name="VISIO" r:id="rId3" imgW="4748040" imgH="4386240" progId="">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311858"/>
                        <a:ext cx="5771534" cy="5381616"/>
                      </a:xfrm>
                      <a:prstGeom prst="rect">
                        <a:avLst/>
                      </a:prstGeom>
                      <a:solidFill>
                        <a:schemeClr val="tx1"/>
                      </a:solidFill>
                      <a:ln>
                        <a:noFill/>
                      </a:ln>
                      <a:effectLst/>
                    </p:spPr>
                  </p:pic>
                </p:oleObj>
              </mc:Fallback>
            </mc:AlternateContent>
          </a:graphicData>
        </a:graphic>
      </p:graphicFrame>
      <p:sp>
        <p:nvSpPr>
          <p:cNvPr id="9" name="Text Box 4">
            <a:extLst>
              <a:ext uri="{FF2B5EF4-FFF2-40B4-BE49-F238E27FC236}">
                <a16:creationId xmlns:a16="http://schemas.microsoft.com/office/drawing/2014/main" xmlns="" id="{E545F872-4321-4AA7-B51D-C1935C302A5B}"/>
              </a:ext>
            </a:extLst>
          </p:cNvPr>
          <p:cNvSpPr txBox="1">
            <a:spLocks noChangeArrowheads="1"/>
          </p:cNvSpPr>
          <p:nvPr/>
        </p:nvSpPr>
        <p:spPr bwMode="auto">
          <a:xfrm>
            <a:off x="7323077" y="2314788"/>
            <a:ext cx="461665" cy="3340017"/>
          </a:xfrm>
          <a:prstGeom prst="rect">
            <a:avLst/>
          </a:prstGeom>
          <a:noFill/>
          <a:ln w="9525">
            <a:noFill/>
            <a:miter lim="800000"/>
            <a:headEnd/>
            <a:tailEnd/>
          </a:ln>
        </p:spPr>
        <p:txBody>
          <a:bodyPr vert="eaVert"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tx1"/>
                </a:solidFill>
                <a:effectLst/>
                <a:uLnTx/>
                <a:uFillTx/>
              </a:rPr>
              <a:t>图   </a:t>
            </a:r>
            <a:r>
              <a:rPr kumimoji="0" lang="en-US" altLang="zh-CN" sz="1800" b="1" i="0" u="none" strike="noStrike" kern="0" cap="none" spc="0" normalizeH="0" baseline="0" noProof="0" dirty="0">
                <a:ln>
                  <a:noFill/>
                </a:ln>
                <a:solidFill>
                  <a:schemeClr val="tx1"/>
                </a:solidFill>
                <a:effectLst/>
                <a:uLnTx/>
                <a:uFillTx/>
              </a:rPr>
              <a:t> </a:t>
            </a:r>
            <a:r>
              <a:rPr kumimoji="0" lang="zh-CN" altLang="en-US" sz="1800" b="1" i="0" u="none" strike="noStrike" kern="0" cap="none" spc="0" normalizeH="0" baseline="0" noProof="0" dirty="0">
                <a:ln>
                  <a:noFill/>
                </a:ln>
                <a:solidFill>
                  <a:schemeClr val="tx1"/>
                </a:solidFill>
                <a:effectLst/>
                <a:uLnTx/>
                <a:uFillTx/>
              </a:rPr>
              <a:t>请求分页中的地址变换过程 </a:t>
            </a:r>
          </a:p>
        </p:txBody>
      </p:sp>
    </p:spTree>
    <p:extLst>
      <p:ext uri="{BB962C8B-B14F-4D97-AF65-F5344CB8AC3E}">
        <p14:creationId xmlns:p14="http://schemas.microsoft.com/office/powerpoint/2010/main" val="1721194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xmlns="" id="{F407F682-C2E2-45CB-9EA5-0B043E9E3093}"/>
              </a:ext>
            </a:extLst>
          </p:cNvPr>
          <p:cNvGrpSpPr/>
          <p:nvPr/>
        </p:nvGrpSpPr>
        <p:grpSpPr>
          <a:xfrm>
            <a:off x="-2" y="764704"/>
            <a:ext cx="9132242" cy="504056"/>
            <a:chOff x="2992692" y="878200"/>
            <a:chExt cx="6085996" cy="506465"/>
          </a:xfrm>
        </p:grpSpPr>
        <p:sp>
          <p:nvSpPr>
            <p:cNvPr id="5" name="剪去单角的矩形 3">
              <a:extLst>
                <a:ext uri="{FF2B5EF4-FFF2-40B4-BE49-F238E27FC236}">
                  <a16:creationId xmlns:a16="http://schemas.microsoft.com/office/drawing/2014/main" xmlns="" id="{75317CAE-B78C-47B2-88FB-A706164AE2EF}"/>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页表机制</a:t>
              </a:r>
            </a:p>
          </p:txBody>
        </p:sp>
        <p:sp>
          <p:nvSpPr>
            <p:cNvPr id="6" name="剪去单角的矩形 4">
              <a:extLst>
                <a:ext uri="{FF2B5EF4-FFF2-40B4-BE49-F238E27FC236}">
                  <a16:creationId xmlns:a16="http://schemas.microsoft.com/office/drawing/2014/main" xmlns="" id="{6A8D0219-D18D-47B1-AC25-2A53085F5E0C}"/>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缺页中断机构</a:t>
              </a:r>
            </a:p>
          </p:txBody>
        </p:sp>
        <p:sp>
          <p:nvSpPr>
            <p:cNvPr id="7" name="剪去单角的矩形 4">
              <a:extLst>
                <a:ext uri="{FF2B5EF4-FFF2-40B4-BE49-F238E27FC236}">
                  <a16:creationId xmlns:a16="http://schemas.microsoft.com/office/drawing/2014/main" xmlns="" id="{439DEF9B-7A92-42E7-B1CA-05E621AB9DA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sp>
        <p:nvSpPr>
          <p:cNvPr id="10" name="Rectangle 3">
            <a:extLst>
              <a:ext uri="{FF2B5EF4-FFF2-40B4-BE49-F238E27FC236}">
                <a16:creationId xmlns:a16="http://schemas.microsoft.com/office/drawing/2014/main" xmlns="" id="{47F5882A-7C07-43FD-9EAE-708670B7532C}"/>
              </a:ext>
            </a:extLst>
          </p:cNvPr>
          <p:cNvSpPr txBox="1">
            <a:spLocks noChangeArrowheads="1"/>
          </p:cNvSpPr>
          <p:nvPr/>
        </p:nvSpPr>
        <p:spPr bwMode="auto">
          <a:xfrm>
            <a:off x="457200" y="1700808"/>
            <a:ext cx="8229600" cy="40107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33400" indent="-533400" eaLnBrk="1" hangingPunct="1">
              <a:lnSpc>
                <a:spcPct val="150000"/>
              </a:lnSpc>
              <a:buFontTx/>
              <a:buAutoNum type="arabicPeriod"/>
            </a:pPr>
            <a:r>
              <a:rPr kumimoji="0" lang="zh-CN" altLang="en-US" sz="2000" b="1" kern="0" dirty="0">
                <a:latin typeface="微软雅黑" panose="020B0503020204020204" pitchFamily="34" charset="-122"/>
                <a:ea typeface="微软雅黑" panose="020B0503020204020204" pitchFamily="34" charset="-122"/>
              </a:rPr>
              <a:t>在地址变换时，</a:t>
            </a:r>
            <a:r>
              <a:rPr kumimoji="0" lang="zh-CN" altLang="en-US" sz="2000" b="1" kern="0" dirty="0">
                <a:solidFill>
                  <a:srgbClr val="FF0000"/>
                </a:solidFill>
                <a:latin typeface="微软雅黑" panose="020B0503020204020204" pitchFamily="34" charset="-122"/>
                <a:ea typeface="微软雅黑" panose="020B0503020204020204" pitchFamily="34" charset="-122"/>
              </a:rPr>
              <a:t>首先检索快表</a:t>
            </a:r>
            <a:r>
              <a:rPr kumimoji="0" lang="zh-CN" altLang="en-US" sz="2000" b="1" kern="0" dirty="0">
                <a:latin typeface="微软雅黑" panose="020B0503020204020204" pitchFamily="34" charset="-122"/>
                <a:ea typeface="微软雅黑" panose="020B0503020204020204" pitchFamily="34" charset="-122"/>
              </a:rPr>
              <a:t>，试图从中找到要访问的页。如找到，修改其访问位。对于“写”指令，还要设置修改位的值。如未找到，则转</a:t>
            </a:r>
            <a:r>
              <a:rPr kumimoji="0" lang="en-US" altLang="zh-CN" sz="2000" b="1" kern="0" dirty="0">
                <a:latin typeface="微软雅黑" panose="020B0503020204020204" pitchFamily="34" charset="-122"/>
                <a:ea typeface="微软雅黑" panose="020B0503020204020204" pitchFamily="34" charset="-122"/>
              </a:rPr>
              <a:t>3</a:t>
            </a:r>
            <a:r>
              <a:rPr kumimoji="0" lang="zh-CN" altLang="en-US" sz="2000" b="1" kern="0" dirty="0">
                <a:latin typeface="微软雅黑" panose="020B0503020204020204" pitchFamily="34" charset="-122"/>
                <a:ea typeface="微软雅黑" panose="020B0503020204020204" pitchFamily="34" charset="-122"/>
              </a:rPr>
              <a:t>。</a:t>
            </a:r>
          </a:p>
          <a:p>
            <a:pPr marL="533400" indent="-533400" eaLnBrk="1" hangingPunct="1">
              <a:lnSpc>
                <a:spcPct val="150000"/>
              </a:lnSpc>
              <a:buFontTx/>
              <a:buAutoNum type="arabicPeriod"/>
            </a:pPr>
            <a:r>
              <a:rPr kumimoji="0" lang="zh-CN" altLang="en-US" sz="2000" b="1" kern="0" dirty="0">
                <a:latin typeface="微软雅黑" panose="020B0503020204020204" pitchFamily="34" charset="-122"/>
                <a:ea typeface="微软雅黑" panose="020B0503020204020204" pitchFamily="34" charset="-122"/>
              </a:rPr>
              <a:t>利用页表项中的物理块号和页内地址，形成物理地址。</a:t>
            </a:r>
          </a:p>
          <a:p>
            <a:pPr marL="533400" indent="-533400" eaLnBrk="1" hangingPunct="1">
              <a:lnSpc>
                <a:spcPct val="150000"/>
              </a:lnSpc>
              <a:buFontTx/>
              <a:buAutoNum type="arabicPeriod"/>
            </a:pPr>
            <a:r>
              <a:rPr kumimoji="0" lang="zh-CN" altLang="en-US" sz="2000" b="1" kern="0" dirty="0">
                <a:latin typeface="微软雅黑" panose="020B0503020204020204" pitchFamily="34" charset="-122"/>
                <a:ea typeface="微软雅黑" panose="020B0503020204020204" pitchFamily="34" charset="-122"/>
              </a:rPr>
              <a:t>查找页表，找到页表项后，判断其状态位</a:t>
            </a:r>
            <a:r>
              <a:rPr kumimoji="0" lang="en-US" altLang="zh-CN" sz="2000" b="1" kern="0" dirty="0">
                <a:latin typeface="微软雅黑" panose="020B0503020204020204" pitchFamily="34" charset="-122"/>
                <a:ea typeface="微软雅黑" panose="020B0503020204020204" pitchFamily="34" charset="-122"/>
              </a:rPr>
              <a:t>P</a:t>
            </a:r>
            <a:r>
              <a:rPr kumimoji="0" lang="zh-CN" altLang="en-US" sz="2000" b="1" kern="0" dirty="0">
                <a:latin typeface="微软雅黑" panose="020B0503020204020204" pitchFamily="34" charset="-122"/>
                <a:ea typeface="微软雅黑" panose="020B0503020204020204" pitchFamily="34" charset="-122"/>
              </a:rPr>
              <a:t>，查看该页是否在内存中。如果在，则将该页写入快表（若快表已满，则应该先调出某个或某些页表项）。如果不在，则产生缺页中断，由</a:t>
            </a:r>
            <a:r>
              <a:rPr kumimoji="0" lang="en-US" altLang="zh-CN" sz="2000" b="1" kern="0" dirty="0">
                <a:latin typeface="微软雅黑" panose="020B0503020204020204" pitchFamily="34" charset="-122"/>
                <a:ea typeface="微软雅黑" panose="020B0503020204020204" pitchFamily="34" charset="-122"/>
              </a:rPr>
              <a:t>OS</a:t>
            </a:r>
            <a:r>
              <a:rPr kumimoji="0" lang="zh-CN" altLang="en-US" sz="2000" b="1" kern="0" dirty="0">
                <a:latin typeface="微软雅黑" panose="020B0503020204020204" pitchFamily="34" charset="-122"/>
                <a:ea typeface="微软雅黑" panose="020B0503020204020204" pitchFamily="34" charset="-122"/>
              </a:rPr>
              <a:t>从外存将该页调入内存。</a:t>
            </a:r>
          </a:p>
          <a:p>
            <a:pPr marL="533400" indent="-533400" eaLnBrk="1" hangingPunct="1">
              <a:lnSpc>
                <a:spcPct val="150000"/>
              </a:lnSpc>
            </a:pPr>
            <a:endParaRPr kumimoji="0" lang="en-US" altLang="zh-CN" sz="2000" kern="0" dirty="0">
              <a:latin typeface="黑体" pitchFamily="2" charset="-122"/>
              <a:ea typeface="黑体" pitchFamily="2" charset="-122"/>
            </a:endParaRPr>
          </a:p>
        </p:txBody>
      </p:sp>
    </p:spTree>
    <p:extLst>
      <p:ext uri="{BB962C8B-B14F-4D97-AF65-F5344CB8AC3E}">
        <p14:creationId xmlns:p14="http://schemas.microsoft.com/office/powerpoint/2010/main" val="3049608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xmlns="" id="{F407F682-C2E2-45CB-9EA5-0B043E9E3093}"/>
              </a:ext>
            </a:extLst>
          </p:cNvPr>
          <p:cNvGrpSpPr/>
          <p:nvPr/>
        </p:nvGrpSpPr>
        <p:grpSpPr>
          <a:xfrm>
            <a:off x="-2" y="764704"/>
            <a:ext cx="9132242" cy="504056"/>
            <a:chOff x="2992692" y="878200"/>
            <a:chExt cx="6085996" cy="506465"/>
          </a:xfrm>
        </p:grpSpPr>
        <p:sp>
          <p:nvSpPr>
            <p:cNvPr id="5" name="剪去单角的矩形 3">
              <a:extLst>
                <a:ext uri="{FF2B5EF4-FFF2-40B4-BE49-F238E27FC236}">
                  <a16:creationId xmlns:a16="http://schemas.microsoft.com/office/drawing/2014/main" xmlns="" id="{75317CAE-B78C-47B2-88FB-A706164AE2EF}"/>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页表机制</a:t>
              </a:r>
            </a:p>
          </p:txBody>
        </p:sp>
        <p:sp>
          <p:nvSpPr>
            <p:cNvPr id="6" name="剪去单角的矩形 4">
              <a:extLst>
                <a:ext uri="{FF2B5EF4-FFF2-40B4-BE49-F238E27FC236}">
                  <a16:creationId xmlns:a16="http://schemas.microsoft.com/office/drawing/2014/main" xmlns="" id="{6A8D0219-D18D-47B1-AC25-2A53085F5E0C}"/>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缺页中断机构</a:t>
              </a:r>
            </a:p>
          </p:txBody>
        </p:sp>
        <p:sp>
          <p:nvSpPr>
            <p:cNvPr id="7" name="剪去单角的矩形 4">
              <a:extLst>
                <a:ext uri="{FF2B5EF4-FFF2-40B4-BE49-F238E27FC236}">
                  <a16:creationId xmlns:a16="http://schemas.microsoft.com/office/drawing/2014/main" xmlns="" id="{439DEF9B-7A92-42E7-B1CA-05E621AB9DA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grpSp>
        <p:nvGrpSpPr>
          <p:cNvPr id="8" name="Group 4">
            <a:extLst>
              <a:ext uri="{FF2B5EF4-FFF2-40B4-BE49-F238E27FC236}">
                <a16:creationId xmlns:a16="http://schemas.microsoft.com/office/drawing/2014/main" xmlns="" id="{04D9416E-FA08-4EC4-99B1-D8D066AEA077}"/>
              </a:ext>
            </a:extLst>
          </p:cNvPr>
          <p:cNvGrpSpPr>
            <a:grpSpLocks/>
          </p:cNvGrpSpPr>
          <p:nvPr/>
        </p:nvGrpSpPr>
        <p:grpSpPr bwMode="auto">
          <a:xfrm>
            <a:off x="1492079" y="1446383"/>
            <a:ext cx="5972944" cy="5112567"/>
            <a:chOff x="768" y="624"/>
            <a:chExt cx="4080" cy="3504"/>
          </a:xfrm>
          <a:solidFill>
            <a:schemeClr val="tx1"/>
          </a:solidFill>
        </p:grpSpPr>
        <p:sp>
          <p:nvSpPr>
            <p:cNvPr id="9" name="Text Box 5">
              <a:extLst>
                <a:ext uri="{FF2B5EF4-FFF2-40B4-BE49-F238E27FC236}">
                  <a16:creationId xmlns:a16="http://schemas.microsoft.com/office/drawing/2014/main" xmlns="" id="{3DB136E0-0527-44A2-AEC2-D4302C110E88}"/>
                </a:ext>
              </a:extLst>
            </p:cNvPr>
            <p:cNvSpPr txBox="1">
              <a:spLocks noChangeArrowheads="1"/>
            </p:cNvSpPr>
            <p:nvPr/>
          </p:nvSpPr>
          <p:spPr bwMode="auto">
            <a:xfrm>
              <a:off x="2761" y="970"/>
              <a:ext cx="474" cy="196"/>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0000"/>
                  </a:solidFill>
                  <a:effectLst/>
                  <a:uLnTx/>
                  <a:uFillTx/>
                  <a:latin typeface="华文新魏" pitchFamily="2" charset="-122"/>
                  <a:ea typeface="华文新魏" pitchFamily="2" charset="-122"/>
                </a:rPr>
                <a:t>查快表</a:t>
              </a:r>
            </a:p>
          </p:txBody>
        </p:sp>
        <p:sp>
          <p:nvSpPr>
            <p:cNvPr id="10" name="Text Box 6">
              <a:extLst>
                <a:ext uri="{FF2B5EF4-FFF2-40B4-BE49-F238E27FC236}">
                  <a16:creationId xmlns:a16="http://schemas.microsoft.com/office/drawing/2014/main" xmlns="" id="{6C7DAB13-8ED7-48B2-8A55-32A28C7C0CCD}"/>
                </a:ext>
              </a:extLst>
            </p:cNvPr>
            <p:cNvSpPr txBox="1">
              <a:spLocks noChangeArrowheads="1"/>
            </p:cNvSpPr>
            <p:nvPr/>
          </p:nvSpPr>
          <p:spPr bwMode="auto">
            <a:xfrm>
              <a:off x="3282" y="821"/>
              <a:ext cx="475" cy="197"/>
            </a:xfrm>
            <a:prstGeom prst="rect">
              <a:avLst/>
            </a:prstGeom>
            <a:grpFill/>
            <a:ln w="19050">
              <a:no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有登记</a:t>
              </a:r>
            </a:p>
          </p:txBody>
        </p:sp>
        <p:sp>
          <p:nvSpPr>
            <p:cNvPr id="12" name="Line 7">
              <a:extLst>
                <a:ext uri="{FF2B5EF4-FFF2-40B4-BE49-F238E27FC236}">
                  <a16:creationId xmlns:a16="http://schemas.microsoft.com/office/drawing/2014/main" xmlns="" id="{F42049B5-7AC8-4AD4-AF53-5CF15CD13AB8}"/>
                </a:ext>
              </a:extLst>
            </p:cNvPr>
            <p:cNvSpPr>
              <a:spLocks noChangeShapeType="1"/>
            </p:cNvSpPr>
            <p:nvPr/>
          </p:nvSpPr>
          <p:spPr bwMode="auto">
            <a:xfrm>
              <a:off x="3235" y="1068"/>
              <a:ext cx="759" cy="0"/>
            </a:xfrm>
            <a:prstGeom prst="line">
              <a:avLst/>
            </a:prstGeom>
            <a:grpFill/>
            <a:ln w="19050">
              <a:solidFill>
                <a:schemeClr val="tx1"/>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3" name="Line 8">
              <a:extLst>
                <a:ext uri="{FF2B5EF4-FFF2-40B4-BE49-F238E27FC236}">
                  <a16:creationId xmlns:a16="http://schemas.microsoft.com/office/drawing/2014/main" xmlns="" id="{22BBDCEF-F373-464F-A51D-3F1FA31D2216}"/>
                </a:ext>
              </a:extLst>
            </p:cNvPr>
            <p:cNvSpPr>
              <a:spLocks noChangeShapeType="1"/>
            </p:cNvSpPr>
            <p:nvPr/>
          </p:nvSpPr>
          <p:spPr bwMode="auto">
            <a:xfrm>
              <a:off x="3994" y="1068"/>
              <a:ext cx="0" cy="297"/>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4" name="Line 9">
              <a:extLst>
                <a:ext uri="{FF2B5EF4-FFF2-40B4-BE49-F238E27FC236}">
                  <a16:creationId xmlns:a16="http://schemas.microsoft.com/office/drawing/2014/main" xmlns="" id="{23B8A93A-9B17-47DE-9A06-40F2056477D2}"/>
                </a:ext>
              </a:extLst>
            </p:cNvPr>
            <p:cNvSpPr>
              <a:spLocks noChangeShapeType="1"/>
            </p:cNvSpPr>
            <p:nvPr/>
          </p:nvSpPr>
          <p:spPr bwMode="auto">
            <a:xfrm>
              <a:off x="2001" y="1068"/>
              <a:ext cx="760" cy="0"/>
            </a:xfrm>
            <a:prstGeom prst="line">
              <a:avLst/>
            </a:prstGeom>
            <a:grpFill/>
            <a:ln w="19050">
              <a:solidFill>
                <a:schemeClr val="tx1"/>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5" name="Text Box 10">
              <a:extLst>
                <a:ext uri="{FF2B5EF4-FFF2-40B4-BE49-F238E27FC236}">
                  <a16:creationId xmlns:a16="http://schemas.microsoft.com/office/drawing/2014/main" xmlns="" id="{7FEC3920-163B-4E76-8B16-B1B2A7C53A79}"/>
                </a:ext>
              </a:extLst>
            </p:cNvPr>
            <p:cNvSpPr txBox="1">
              <a:spLocks noChangeArrowheads="1"/>
            </p:cNvSpPr>
            <p:nvPr/>
          </p:nvSpPr>
          <p:spPr bwMode="auto">
            <a:xfrm>
              <a:off x="2239" y="821"/>
              <a:ext cx="474" cy="197"/>
            </a:xfrm>
            <a:prstGeom prst="rect">
              <a:avLst/>
            </a:prstGeom>
            <a:grpFill/>
            <a:ln w="19050">
              <a:no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无登记</a:t>
              </a:r>
            </a:p>
          </p:txBody>
        </p:sp>
        <p:sp>
          <p:nvSpPr>
            <p:cNvPr id="16" name="Line 11">
              <a:extLst>
                <a:ext uri="{FF2B5EF4-FFF2-40B4-BE49-F238E27FC236}">
                  <a16:creationId xmlns:a16="http://schemas.microsoft.com/office/drawing/2014/main" xmlns="" id="{A2F92F32-958F-4BA5-BAA7-9DC1AE9C1461}"/>
                </a:ext>
              </a:extLst>
            </p:cNvPr>
            <p:cNvSpPr>
              <a:spLocks noChangeShapeType="1"/>
            </p:cNvSpPr>
            <p:nvPr/>
          </p:nvSpPr>
          <p:spPr bwMode="auto">
            <a:xfrm>
              <a:off x="2001" y="1068"/>
              <a:ext cx="0" cy="297"/>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8" name="Text Box 12">
              <a:extLst>
                <a:ext uri="{FF2B5EF4-FFF2-40B4-BE49-F238E27FC236}">
                  <a16:creationId xmlns:a16="http://schemas.microsoft.com/office/drawing/2014/main" xmlns="" id="{93DAC09C-9AF2-4139-9E08-299B873D5587}"/>
                </a:ext>
              </a:extLst>
            </p:cNvPr>
            <p:cNvSpPr txBox="1">
              <a:spLocks noChangeArrowheads="1"/>
            </p:cNvSpPr>
            <p:nvPr/>
          </p:nvSpPr>
          <p:spPr bwMode="auto">
            <a:xfrm>
              <a:off x="1764" y="1365"/>
              <a:ext cx="475" cy="196"/>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查页表</a:t>
              </a:r>
            </a:p>
          </p:txBody>
        </p:sp>
        <p:sp>
          <p:nvSpPr>
            <p:cNvPr id="19" name="Text Box 13">
              <a:extLst>
                <a:ext uri="{FF2B5EF4-FFF2-40B4-BE49-F238E27FC236}">
                  <a16:creationId xmlns:a16="http://schemas.microsoft.com/office/drawing/2014/main" xmlns="" id="{FAA889BD-FDE9-46F8-B357-01D77704688E}"/>
                </a:ext>
              </a:extLst>
            </p:cNvPr>
            <p:cNvSpPr txBox="1">
              <a:spLocks noChangeArrowheads="1"/>
            </p:cNvSpPr>
            <p:nvPr/>
          </p:nvSpPr>
          <p:spPr bwMode="auto">
            <a:xfrm>
              <a:off x="2381" y="1661"/>
              <a:ext cx="854" cy="196"/>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登记入快表</a:t>
              </a:r>
            </a:p>
          </p:txBody>
        </p:sp>
        <p:sp>
          <p:nvSpPr>
            <p:cNvPr id="20" name="Text Box 14">
              <a:extLst>
                <a:ext uri="{FF2B5EF4-FFF2-40B4-BE49-F238E27FC236}">
                  <a16:creationId xmlns:a16="http://schemas.microsoft.com/office/drawing/2014/main" xmlns="" id="{4768CADF-1084-4A65-84C5-CEC2FE7A738D}"/>
                </a:ext>
              </a:extLst>
            </p:cNvPr>
            <p:cNvSpPr txBox="1">
              <a:spLocks noChangeArrowheads="1"/>
            </p:cNvSpPr>
            <p:nvPr/>
          </p:nvSpPr>
          <p:spPr bwMode="auto">
            <a:xfrm>
              <a:off x="768" y="1661"/>
              <a:ext cx="854" cy="196"/>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发缺页中断</a:t>
              </a:r>
            </a:p>
          </p:txBody>
        </p:sp>
        <p:sp>
          <p:nvSpPr>
            <p:cNvPr id="21" name="Line 15">
              <a:extLst>
                <a:ext uri="{FF2B5EF4-FFF2-40B4-BE49-F238E27FC236}">
                  <a16:creationId xmlns:a16="http://schemas.microsoft.com/office/drawing/2014/main" xmlns="" id="{5A2AB379-34DC-4416-B277-CF52F13F24DE}"/>
                </a:ext>
              </a:extLst>
            </p:cNvPr>
            <p:cNvSpPr>
              <a:spLocks noChangeShapeType="1"/>
            </p:cNvSpPr>
            <p:nvPr/>
          </p:nvSpPr>
          <p:spPr bwMode="auto">
            <a:xfrm>
              <a:off x="2239" y="1463"/>
              <a:ext cx="569" cy="0"/>
            </a:xfrm>
            <a:prstGeom prst="line">
              <a:avLst/>
            </a:prstGeom>
            <a:grpFill/>
            <a:ln w="19050">
              <a:solidFill>
                <a:schemeClr val="tx1"/>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2" name="Line 16">
              <a:extLst>
                <a:ext uri="{FF2B5EF4-FFF2-40B4-BE49-F238E27FC236}">
                  <a16:creationId xmlns:a16="http://schemas.microsoft.com/office/drawing/2014/main" xmlns="" id="{57160CF9-7A9D-4694-A947-D06D4C8EF590}"/>
                </a:ext>
              </a:extLst>
            </p:cNvPr>
            <p:cNvSpPr>
              <a:spLocks noChangeShapeType="1"/>
            </p:cNvSpPr>
            <p:nvPr/>
          </p:nvSpPr>
          <p:spPr bwMode="auto">
            <a:xfrm>
              <a:off x="2808" y="1463"/>
              <a:ext cx="0" cy="198"/>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3" name="Text Box 17">
              <a:extLst>
                <a:ext uri="{FF2B5EF4-FFF2-40B4-BE49-F238E27FC236}">
                  <a16:creationId xmlns:a16="http://schemas.microsoft.com/office/drawing/2014/main" xmlns="" id="{ADF4B3D1-D4AA-4FBE-9F22-429E5F1C43B8}"/>
                </a:ext>
              </a:extLst>
            </p:cNvPr>
            <p:cNvSpPr txBox="1">
              <a:spLocks noChangeArrowheads="1"/>
            </p:cNvSpPr>
            <p:nvPr/>
          </p:nvSpPr>
          <p:spPr bwMode="auto">
            <a:xfrm>
              <a:off x="2286" y="1216"/>
              <a:ext cx="475" cy="197"/>
            </a:xfrm>
            <a:prstGeom prst="rect">
              <a:avLst/>
            </a:prstGeom>
            <a:grpFill/>
            <a:ln w="19050">
              <a:no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在主存</a:t>
              </a:r>
            </a:p>
          </p:txBody>
        </p:sp>
        <p:sp>
          <p:nvSpPr>
            <p:cNvPr id="24" name="Text Box 18">
              <a:extLst>
                <a:ext uri="{FF2B5EF4-FFF2-40B4-BE49-F238E27FC236}">
                  <a16:creationId xmlns:a16="http://schemas.microsoft.com/office/drawing/2014/main" xmlns="" id="{8C0264C2-0E96-490C-8D6C-630FCFF61FD7}"/>
                </a:ext>
              </a:extLst>
            </p:cNvPr>
            <p:cNvSpPr txBox="1">
              <a:spLocks noChangeArrowheads="1"/>
            </p:cNvSpPr>
            <p:nvPr/>
          </p:nvSpPr>
          <p:spPr bwMode="auto">
            <a:xfrm>
              <a:off x="1195" y="1216"/>
              <a:ext cx="474" cy="197"/>
            </a:xfrm>
            <a:prstGeom prst="rect">
              <a:avLst/>
            </a:prstGeom>
            <a:grpFill/>
            <a:ln w="19050">
              <a:no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在辅存</a:t>
              </a:r>
            </a:p>
          </p:txBody>
        </p:sp>
        <p:sp>
          <p:nvSpPr>
            <p:cNvPr id="25" name="Line 19">
              <a:extLst>
                <a:ext uri="{FF2B5EF4-FFF2-40B4-BE49-F238E27FC236}">
                  <a16:creationId xmlns:a16="http://schemas.microsoft.com/office/drawing/2014/main" xmlns="" id="{C35FF8FB-BA7C-4A9B-ACC9-339A472B7F7C}"/>
                </a:ext>
              </a:extLst>
            </p:cNvPr>
            <p:cNvSpPr>
              <a:spLocks noChangeShapeType="1"/>
            </p:cNvSpPr>
            <p:nvPr/>
          </p:nvSpPr>
          <p:spPr bwMode="auto">
            <a:xfrm>
              <a:off x="1195" y="1463"/>
              <a:ext cx="569" cy="0"/>
            </a:xfrm>
            <a:prstGeom prst="line">
              <a:avLst/>
            </a:prstGeom>
            <a:grpFill/>
            <a:ln w="19050">
              <a:solidFill>
                <a:schemeClr val="tx1"/>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6" name="Line 20">
              <a:extLst>
                <a:ext uri="{FF2B5EF4-FFF2-40B4-BE49-F238E27FC236}">
                  <a16:creationId xmlns:a16="http://schemas.microsoft.com/office/drawing/2014/main" xmlns="" id="{292413E3-1E21-4C95-9C4B-B33C399E7832}"/>
                </a:ext>
              </a:extLst>
            </p:cNvPr>
            <p:cNvSpPr>
              <a:spLocks noChangeShapeType="1"/>
            </p:cNvSpPr>
            <p:nvPr/>
          </p:nvSpPr>
          <p:spPr bwMode="auto">
            <a:xfrm>
              <a:off x="1195" y="1463"/>
              <a:ext cx="0" cy="198"/>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7" name="Text Box 21">
              <a:extLst>
                <a:ext uri="{FF2B5EF4-FFF2-40B4-BE49-F238E27FC236}">
                  <a16:creationId xmlns:a16="http://schemas.microsoft.com/office/drawing/2014/main" xmlns="" id="{21C8BBFC-9322-4AFF-A7B1-8FF9BED5DEFA}"/>
                </a:ext>
              </a:extLst>
            </p:cNvPr>
            <p:cNvSpPr txBox="1">
              <a:spLocks noChangeArrowheads="1"/>
            </p:cNvSpPr>
            <p:nvPr/>
          </p:nvSpPr>
          <p:spPr bwMode="auto">
            <a:xfrm>
              <a:off x="3567" y="1365"/>
              <a:ext cx="854" cy="196"/>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形成绝对地址</a:t>
              </a:r>
            </a:p>
          </p:txBody>
        </p:sp>
        <p:sp>
          <p:nvSpPr>
            <p:cNvPr id="28" name="Line 22">
              <a:extLst>
                <a:ext uri="{FF2B5EF4-FFF2-40B4-BE49-F238E27FC236}">
                  <a16:creationId xmlns:a16="http://schemas.microsoft.com/office/drawing/2014/main" xmlns="" id="{A05245D6-02C9-48E6-B0F8-39E0D77A44CC}"/>
                </a:ext>
              </a:extLst>
            </p:cNvPr>
            <p:cNvSpPr>
              <a:spLocks noChangeShapeType="1"/>
            </p:cNvSpPr>
            <p:nvPr/>
          </p:nvSpPr>
          <p:spPr bwMode="auto">
            <a:xfrm>
              <a:off x="2808" y="1858"/>
              <a:ext cx="0" cy="99"/>
            </a:xfrm>
            <a:prstGeom prst="line">
              <a:avLst/>
            </a:prstGeom>
            <a:grpFill/>
            <a:ln w="19050">
              <a:solidFill>
                <a:schemeClr val="tx1"/>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9" name="Line 23">
              <a:extLst>
                <a:ext uri="{FF2B5EF4-FFF2-40B4-BE49-F238E27FC236}">
                  <a16:creationId xmlns:a16="http://schemas.microsoft.com/office/drawing/2014/main" xmlns="" id="{293DDC19-AC52-4D16-920A-8808A32268D6}"/>
                </a:ext>
              </a:extLst>
            </p:cNvPr>
            <p:cNvSpPr>
              <a:spLocks noChangeShapeType="1"/>
            </p:cNvSpPr>
            <p:nvPr/>
          </p:nvSpPr>
          <p:spPr bwMode="auto">
            <a:xfrm>
              <a:off x="2808" y="1957"/>
              <a:ext cx="569" cy="0"/>
            </a:xfrm>
            <a:prstGeom prst="line">
              <a:avLst/>
            </a:prstGeom>
            <a:grpFill/>
            <a:ln w="19050">
              <a:solidFill>
                <a:schemeClr val="tx1"/>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0" name="Line 24">
              <a:extLst>
                <a:ext uri="{FF2B5EF4-FFF2-40B4-BE49-F238E27FC236}">
                  <a16:creationId xmlns:a16="http://schemas.microsoft.com/office/drawing/2014/main" xmlns="" id="{63F4067A-E29E-4374-A6C7-5D5E9979C8BF}"/>
                </a:ext>
              </a:extLst>
            </p:cNvPr>
            <p:cNvSpPr>
              <a:spLocks noChangeShapeType="1"/>
            </p:cNvSpPr>
            <p:nvPr/>
          </p:nvSpPr>
          <p:spPr bwMode="auto">
            <a:xfrm flipV="1">
              <a:off x="3377" y="1216"/>
              <a:ext cx="0" cy="741"/>
            </a:xfrm>
            <a:prstGeom prst="line">
              <a:avLst/>
            </a:prstGeom>
            <a:grpFill/>
            <a:ln w="19050">
              <a:solidFill>
                <a:schemeClr val="tx1"/>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1" name="Line 25">
              <a:extLst>
                <a:ext uri="{FF2B5EF4-FFF2-40B4-BE49-F238E27FC236}">
                  <a16:creationId xmlns:a16="http://schemas.microsoft.com/office/drawing/2014/main" xmlns="" id="{614ED1E8-2034-4221-BDCB-888704588298}"/>
                </a:ext>
              </a:extLst>
            </p:cNvPr>
            <p:cNvSpPr>
              <a:spLocks noChangeShapeType="1"/>
            </p:cNvSpPr>
            <p:nvPr/>
          </p:nvSpPr>
          <p:spPr bwMode="auto">
            <a:xfrm>
              <a:off x="3377" y="1216"/>
              <a:ext cx="617" cy="0"/>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2" name="Text Box 26">
              <a:extLst>
                <a:ext uri="{FF2B5EF4-FFF2-40B4-BE49-F238E27FC236}">
                  <a16:creationId xmlns:a16="http://schemas.microsoft.com/office/drawing/2014/main" xmlns="" id="{B40942A8-7A6F-4B53-9207-CED368D09F14}"/>
                </a:ext>
              </a:extLst>
            </p:cNvPr>
            <p:cNvSpPr txBox="1">
              <a:spLocks noChangeArrowheads="1"/>
            </p:cNvSpPr>
            <p:nvPr/>
          </p:nvSpPr>
          <p:spPr bwMode="auto">
            <a:xfrm>
              <a:off x="3568" y="1662"/>
              <a:ext cx="854" cy="196"/>
            </a:xfrm>
            <a:prstGeom prst="rect">
              <a:avLst/>
            </a:prstGeom>
            <a:grpFill/>
            <a:ln w="19050">
              <a:no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继续执行指令</a:t>
              </a:r>
            </a:p>
          </p:txBody>
        </p:sp>
        <p:sp>
          <p:nvSpPr>
            <p:cNvPr id="33" name="Line 27">
              <a:extLst>
                <a:ext uri="{FF2B5EF4-FFF2-40B4-BE49-F238E27FC236}">
                  <a16:creationId xmlns:a16="http://schemas.microsoft.com/office/drawing/2014/main" xmlns="" id="{5DF6552D-A669-4BCA-9C26-FE1A98313C39}"/>
                </a:ext>
              </a:extLst>
            </p:cNvPr>
            <p:cNvSpPr>
              <a:spLocks noChangeShapeType="1"/>
            </p:cNvSpPr>
            <p:nvPr/>
          </p:nvSpPr>
          <p:spPr bwMode="auto">
            <a:xfrm>
              <a:off x="3994" y="1562"/>
              <a:ext cx="0" cy="99"/>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4" name="Line 28">
              <a:extLst>
                <a:ext uri="{FF2B5EF4-FFF2-40B4-BE49-F238E27FC236}">
                  <a16:creationId xmlns:a16="http://schemas.microsoft.com/office/drawing/2014/main" xmlns="" id="{63EE3A4C-D0EB-49C7-80C0-CEF0016B21B5}"/>
                </a:ext>
              </a:extLst>
            </p:cNvPr>
            <p:cNvSpPr>
              <a:spLocks noChangeShapeType="1"/>
            </p:cNvSpPr>
            <p:nvPr/>
          </p:nvSpPr>
          <p:spPr bwMode="auto">
            <a:xfrm>
              <a:off x="1195" y="1858"/>
              <a:ext cx="0" cy="247"/>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5" name="Line 29">
              <a:extLst>
                <a:ext uri="{FF2B5EF4-FFF2-40B4-BE49-F238E27FC236}">
                  <a16:creationId xmlns:a16="http://schemas.microsoft.com/office/drawing/2014/main" xmlns="" id="{4F3CC2DE-8DE6-4799-AC39-939E850A5D15}"/>
                </a:ext>
              </a:extLst>
            </p:cNvPr>
            <p:cNvSpPr>
              <a:spLocks noChangeShapeType="1"/>
            </p:cNvSpPr>
            <p:nvPr/>
          </p:nvSpPr>
          <p:spPr bwMode="auto">
            <a:xfrm>
              <a:off x="768" y="2006"/>
              <a:ext cx="4080" cy="0"/>
            </a:xfrm>
            <a:prstGeom prst="line">
              <a:avLst/>
            </a:prstGeom>
            <a:grpFill/>
            <a:ln w="19050">
              <a:solidFill>
                <a:schemeClr val="tx1"/>
              </a:solidFill>
              <a:prstDash val="lgDash"/>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6" name="Text Box 30">
              <a:extLst>
                <a:ext uri="{FF2B5EF4-FFF2-40B4-BE49-F238E27FC236}">
                  <a16:creationId xmlns:a16="http://schemas.microsoft.com/office/drawing/2014/main" xmlns="" id="{8419B703-4DF9-4728-9048-38111B9A89F3}"/>
                </a:ext>
              </a:extLst>
            </p:cNvPr>
            <p:cNvSpPr txBox="1">
              <a:spLocks noChangeArrowheads="1"/>
            </p:cNvSpPr>
            <p:nvPr/>
          </p:nvSpPr>
          <p:spPr bwMode="auto">
            <a:xfrm>
              <a:off x="768" y="3833"/>
              <a:ext cx="854" cy="295"/>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重新执行</a:t>
              </a:r>
            </a:p>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被中断指令</a:t>
              </a:r>
            </a:p>
          </p:txBody>
        </p:sp>
        <p:sp>
          <p:nvSpPr>
            <p:cNvPr id="37" name="Text Box 31">
              <a:extLst>
                <a:ext uri="{FF2B5EF4-FFF2-40B4-BE49-F238E27FC236}">
                  <a16:creationId xmlns:a16="http://schemas.microsoft.com/office/drawing/2014/main" xmlns="" id="{AE4C0C70-3AEE-41A7-B668-1FFCBAC0E2C9}"/>
                </a:ext>
              </a:extLst>
            </p:cNvPr>
            <p:cNvSpPr txBox="1">
              <a:spLocks noChangeArrowheads="1"/>
            </p:cNvSpPr>
            <p:nvPr/>
          </p:nvSpPr>
          <p:spPr bwMode="auto">
            <a:xfrm>
              <a:off x="768" y="3537"/>
              <a:ext cx="854" cy="196"/>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恢复现场</a:t>
              </a:r>
            </a:p>
          </p:txBody>
        </p:sp>
        <p:sp>
          <p:nvSpPr>
            <p:cNvPr id="38" name="Text Box 32">
              <a:extLst>
                <a:ext uri="{FF2B5EF4-FFF2-40B4-BE49-F238E27FC236}">
                  <a16:creationId xmlns:a16="http://schemas.microsoft.com/office/drawing/2014/main" xmlns="" id="{A9BA4B10-D4A0-4CA4-9764-4ECE8A115171}"/>
                </a:ext>
              </a:extLst>
            </p:cNvPr>
            <p:cNvSpPr txBox="1">
              <a:spLocks noChangeArrowheads="1"/>
            </p:cNvSpPr>
            <p:nvPr/>
          </p:nvSpPr>
          <p:spPr bwMode="auto">
            <a:xfrm>
              <a:off x="768" y="3191"/>
              <a:ext cx="854" cy="247"/>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调整页表和</a:t>
              </a:r>
            </a:p>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主存分配表</a:t>
              </a:r>
            </a:p>
          </p:txBody>
        </p:sp>
        <p:sp>
          <p:nvSpPr>
            <p:cNvPr id="39" name="Text Box 33">
              <a:extLst>
                <a:ext uri="{FF2B5EF4-FFF2-40B4-BE49-F238E27FC236}">
                  <a16:creationId xmlns:a16="http://schemas.microsoft.com/office/drawing/2014/main" xmlns="" id="{0F92E600-1E06-46DF-B885-16C0CFDE7748}"/>
                </a:ext>
              </a:extLst>
            </p:cNvPr>
            <p:cNvSpPr txBox="1">
              <a:spLocks noChangeArrowheads="1"/>
            </p:cNvSpPr>
            <p:nvPr/>
          </p:nvSpPr>
          <p:spPr bwMode="auto">
            <a:xfrm>
              <a:off x="768" y="2895"/>
              <a:ext cx="854" cy="197"/>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装入所需页面</a:t>
              </a:r>
            </a:p>
          </p:txBody>
        </p:sp>
        <p:sp>
          <p:nvSpPr>
            <p:cNvPr id="40" name="Text Box 34">
              <a:extLst>
                <a:ext uri="{FF2B5EF4-FFF2-40B4-BE49-F238E27FC236}">
                  <a16:creationId xmlns:a16="http://schemas.microsoft.com/office/drawing/2014/main" xmlns="" id="{8881EC9D-DCB5-44BE-AF4F-2190D00E78AD}"/>
                </a:ext>
              </a:extLst>
            </p:cNvPr>
            <p:cNvSpPr txBox="1">
              <a:spLocks noChangeArrowheads="1"/>
            </p:cNvSpPr>
            <p:nvPr/>
          </p:nvSpPr>
          <p:spPr bwMode="auto">
            <a:xfrm>
              <a:off x="768" y="2401"/>
              <a:ext cx="854" cy="197"/>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主存有空闲块</a:t>
              </a:r>
            </a:p>
          </p:txBody>
        </p:sp>
        <p:sp>
          <p:nvSpPr>
            <p:cNvPr id="41" name="Text Box 35">
              <a:extLst>
                <a:ext uri="{FF2B5EF4-FFF2-40B4-BE49-F238E27FC236}">
                  <a16:creationId xmlns:a16="http://schemas.microsoft.com/office/drawing/2014/main" xmlns="" id="{D1098866-96E9-40DB-912B-B5D31B6B43B7}"/>
                </a:ext>
              </a:extLst>
            </p:cNvPr>
            <p:cNvSpPr txBox="1">
              <a:spLocks noChangeArrowheads="1"/>
            </p:cNvSpPr>
            <p:nvPr/>
          </p:nvSpPr>
          <p:spPr bwMode="auto">
            <a:xfrm>
              <a:off x="768" y="2105"/>
              <a:ext cx="854" cy="197"/>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保护现场</a:t>
              </a:r>
            </a:p>
          </p:txBody>
        </p:sp>
        <p:sp>
          <p:nvSpPr>
            <p:cNvPr id="42" name="Line 36">
              <a:extLst>
                <a:ext uri="{FF2B5EF4-FFF2-40B4-BE49-F238E27FC236}">
                  <a16:creationId xmlns:a16="http://schemas.microsoft.com/office/drawing/2014/main" xmlns="" id="{4F3BF2E2-6323-4C23-8783-A62F1BD0755C}"/>
                </a:ext>
              </a:extLst>
            </p:cNvPr>
            <p:cNvSpPr>
              <a:spLocks noChangeShapeType="1"/>
            </p:cNvSpPr>
            <p:nvPr/>
          </p:nvSpPr>
          <p:spPr bwMode="auto">
            <a:xfrm>
              <a:off x="1195" y="2303"/>
              <a:ext cx="0" cy="98"/>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3" name="Text Box 37">
              <a:extLst>
                <a:ext uri="{FF2B5EF4-FFF2-40B4-BE49-F238E27FC236}">
                  <a16:creationId xmlns:a16="http://schemas.microsoft.com/office/drawing/2014/main" xmlns="" id="{697B4C4C-FDE6-4F09-81E0-E42211B723F5}"/>
                </a:ext>
              </a:extLst>
            </p:cNvPr>
            <p:cNvSpPr txBox="1">
              <a:spLocks noChangeArrowheads="1"/>
            </p:cNvSpPr>
            <p:nvPr/>
          </p:nvSpPr>
          <p:spPr bwMode="auto">
            <a:xfrm>
              <a:off x="815" y="2648"/>
              <a:ext cx="238" cy="197"/>
            </a:xfrm>
            <a:prstGeom prst="rect">
              <a:avLst/>
            </a:prstGeom>
            <a:grpFill/>
            <a:ln w="19050">
              <a:no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有</a:t>
              </a:r>
            </a:p>
          </p:txBody>
        </p:sp>
        <p:sp>
          <p:nvSpPr>
            <p:cNvPr id="44" name="Line 38">
              <a:extLst>
                <a:ext uri="{FF2B5EF4-FFF2-40B4-BE49-F238E27FC236}">
                  <a16:creationId xmlns:a16="http://schemas.microsoft.com/office/drawing/2014/main" xmlns="" id="{8C8C58C8-9284-4FDC-A263-94EDD3DBF96C}"/>
                </a:ext>
              </a:extLst>
            </p:cNvPr>
            <p:cNvSpPr>
              <a:spLocks noChangeShapeType="1"/>
            </p:cNvSpPr>
            <p:nvPr/>
          </p:nvSpPr>
          <p:spPr bwMode="auto">
            <a:xfrm>
              <a:off x="1195" y="3734"/>
              <a:ext cx="0" cy="99"/>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5" name="Line 39">
              <a:extLst>
                <a:ext uri="{FF2B5EF4-FFF2-40B4-BE49-F238E27FC236}">
                  <a16:creationId xmlns:a16="http://schemas.microsoft.com/office/drawing/2014/main" xmlns="" id="{ED7EB224-D39E-4ACB-8ABC-C531C3777085}"/>
                </a:ext>
              </a:extLst>
            </p:cNvPr>
            <p:cNvSpPr>
              <a:spLocks noChangeShapeType="1"/>
            </p:cNvSpPr>
            <p:nvPr/>
          </p:nvSpPr>
          <p:spPr bwMode="auto">
            <a:xfrm>
              <a:off x="1195" y="3438"/>
              <a:ext cx="0" cy="99"/>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6" name="Line 40">
              <a:extLst>
                <a:ext uri="{FF2B5EF4-FFF2-40B4-BE49-F238E27FC236}">
                  <a16:creationId xmlns:a16="http://schemas.microsoft.com/office/drawing/2014/main" xmlns="" id="{416D5290-4C05-451C-AA85-CAF4841553B4}"/>
                </a:ext>
              </a:extLst>
            </p:cNvPr>
            <p:cNvSpPr>
              <a:spLocks noChangeShapeType="1"/>
            </p:cNvSpPr>
            <p:nvPr/>
          </p:nvSpPr>
          <p:spPr bwMode="auto">
            <a:xfrm>
              <a:off x="1195" y="3093"/>
              <a:ext cx="0" cy="98"/>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7" name="Line 41">
              <a:extLst>
                <a:ext uri="{FF2B5EF4-FFF2-40B4-BE49-F238E27FC236}">
                  <a16:creationId xmlns:a16="http://schemas.microsoft.com/office/drawing/2014/main" xmlns="" id="{55720228-E563-4A43-B1E2-688B52EA66F5}"/>
                </a:ext>
              </a:extLst>
            </p:cNvPr>
            <p:cNvSpPr>
              <a:spLocks noChangeShapeType="1"/>
            </p:cNvSpPr>
            <p:nvPr/>
          </p:nvSpPr>
          <p:spPr bwMode="auto">
            <a:xfrm>
              <a:off x="1195" y="2599"/>
              <a:ext cx="0" cy="296"/>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8" name="Line 42">
              <a:extLst>
                <a:ext uri="{FF2B5EF4-FFF2-40B4-BE49-F238E27FC236}">
                  <a16:creationId xmlns:a16="http://schemas.microsoft.com/office/drawing/2014/main" xmlns="" id="{B0DB8431-A68E-4803-99AD-7031AB0061DC}"/>
                </a:ext>
              </a:extLst>
            </p:cNvPr>
            <p:cNvSpPr>
              <a:spLocks noChangeShapeType="1"/>
            </p:cNvSpPr>
            <p:nvPr/>
          </p:nvSpPr>
          <p:spPr bwMode="auto">
            <a:xfrm>
              <a:off x="1622" y="2500"/>
              <a:ext cx="2372" cy="0"/>
            </a:xfrm>
            <a:prstGeom prst="line">
              <a:avLst/>
            </a:prstGeom>
            <a:grpFill/>
            <a:ln w="19050">
              <a:solidFill>
                <a:schemeClr val="tx1"/>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9" name="Text Box 43">
              <a:extLst>
                <a:ext uri="{FF2B5EF4-FFF2-40B4-BE49-F238E27FC236}">
                  <a16:creationId xmlns:a16="http://schemas.microsoft.com/office/drawing/2014/main" xmlns="" id="{50E50908-089F-45B3-AA1D-C519CD352A84}"/>
                </a:ext>
              </a:extLst>
            </p:cNvPr>
            <p:cNvSpPr txBox="1">
              <a:spLocks noChangeArrowheads="1"/>
            </p:cNvSpPr>
            <p:nvPr/>
          </p:nvSpPr>
          <p:spPr bwMode="auto">
            <a:xfrm>
              <a:off x="3567" y="2847"/>
              <a:ext cx="854" cy="196"/>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选择调出页面</a:t>
              </a:r>
            </a:p>
          </p:txBody>
        </p:sp>
        <p:sp>
          <p:nvSpPr>
            <p:cNvPr id="50" name="Text Box 44">
              <a:extLst>
                <a:ext uri="{FF2B5EF4-FFF2-40B4-BE49-F238E27FC236}">
                  <a16:creationId xmlns:a16="http://schemas.microsoft.com/office/drawing/2014/main" xmlns="" id="{80076C01-40D6-4A46-A61E-9DFECCC2FDFA}"/>
                </a:ext>
              </a:extLst>
            </p:cNvPr>
            <p:cNvSpPr txBox="1">
              <a:spLocks noChangeArrowheads="1"/>
            </p:cNvSpPr>
            <p:nvPr/>
          </p:nvSpPr>
          <p:spPr bwMode="auto">
            <a:xfrm>
              <a:off x="3567" y="3143"/>
              <a:ext cx="854" cy="196"/>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该页是否修改</a:t>
              </a:r>
            </a:p>
          </p:txBody>
        </p:sp>
        <p:sp>
          <p:nvSpPr>
            <p:cNvPr id="51" name="Line 45">
              <a:extLst>
                <a:ext uri="{FF2B5EF4-FFF2-40B4-BE49-F238E27FC236}">
                  <a16:creationId xmlns:a16="http://schemas.microsoft.com/office/drawing/2014/main" xmlns="" id="{C8790DEA-3465-4E13-A0A4-A012C6AB8099}"/>
                </a:ext>
              </a:extLst>
            </p:cNvPr>
            <p:cNvSpPr>
              <a:spLocks noChangeShapeType="1"/>
            </p:cNvSpPr>
            <p:nvPr/>
          </p:nvSpPr>
          <p:spPr bwMode="auto">
            <a:xfrm>
              <a:off x="3994" y="2500"/>
              <a:ext cx="0" cy="346"/>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2" name="Text Box 46">
              <a:extLst>
                <a:ext uri="{FF2B5EF4-FFF2-40B4-BE49-F238E27FC236}">
                  <a16:creationId xmlns:a16="http://schemas.microsoft.com/office/drawing/2014/main" xmlns="" id="{1D66D602-D62B-426B-9A65-54942DDB2029}"/>
                </a:ext>
              </a:extLst>
            </p:cNvPr>
            <p:cNvSpPr txBox="1">
              <a:spLocks noChangeArrowheads="1"/>
            </p:cNvSpPr>
            <p:nvPr/>
          </p:nvSpPr>
          <p:spPr bwMode="auto">
            <a:xfrm>
              <a:off x="2998" y="2995"/>
              <a:ext cx="427" cy="196"/>
            </a:xfrm>
            <a:prstGeom prst="rect">
              <a:avLst/>
            </a:prstGeom>
            <a:grpFill/>
            <a:ln w="19050">
              <a:no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未修改</a:t>
              </a:r>
            </a:p>
          </p:txBody>
        </p:sp>
        <p:sp>
          <p:nvSpPr>
            <p:cNvPr id="53" name="Text Box 47">
              <a:extLst>
                <a:ext uri="{FF2B5EF4-FFF2-40B4-BE49-F238E27FC236}">
                  <a16:creationId xmlns:a16="http://schemas.microsoft.com/office/drawing/2014/main" xmlns="" id="{50893AF3-FE83-409D-BD9F-97B3938A4196}"/>
                </a:ext>
              </a:extLst>
            </p:cNvPr>
            <p:cNvSpPr txBox="1">
              <a:spLocks noChangeArrowheads="1"/>
            </p:cNvSpPr>
            <p:nvPr/>
          </p:nvSpPr>
          <p:spPr bwMode="auto">
            <a:xfrm>
              <a:off x="3472" y="3390"/>
              <a:ext cx="427" cy="196"/>
            </a:xfrm>
            <a:prstGeom prst="rect">
              <a:avLst/>
            </a:prstGeom>
            <a:grpFill/>
            <a:ln w="19050">
              <a:no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已修改</a:t>
              </a:r>
            </a:p>
          </p:txBody>
        </p:sp>
        <p:sp>
          <p:nvSpPr>
            <p:cNvPr id="54" name="Text Box 48">
              <a:extLst>
                <a:ext uri="{FF2B5EF4-FFF2-40B4-BE49-F238E27FC236}">
                  <a16:creationId xmlns:a16="http://schemas.microsoft.com/office/drawing/2014/main" xmlns="" id="{F9D29CA7-8BE0-41EF-939B-2E7548C4C5FB}"/>
                </a:ext>
              </a:extLst>
            </p:cNvPr>
            <p:cNvSpPr txBox="1">
              <a:spLocks noChangeArrowheads="1"/>
            </p:cNvSpPr>
            <p:nvPr/>
          </p:nvSpPr>
          <p:spPr bwMode="auto">
            <a:xfrm>
              <a:off x="3567" y="3685"/>
              <a:ext cx="801" cy="299"/>
            </a:xfrm>
            <a:prstGeom prst="rect">
              <a:avLst/>
            </a:prstGeom>
            <a:grpFill/>
            <a:ln w="19050">
              <a:solidFill>
                <a:srgbClr val="000000"/>
              </a:solid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把该页写回</a:t>
              </a:r>
            </a:p>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辅存相应位置</a:t>
              </a:r>
            </a:p>
          </p:txBody>
        </p:sp>
        <p:sp>
          <p:nvSpPr>
            <p:cNvPr id="55" name="Line 49">
              <a:extLst>
                <a:ext uri="{FF2B5EF4-FFF2-40B4-BE49-F238E27FC236}">
                  <a16:creationId xmlns:a16="http://schemas.microsoft.com/office/drawing/2014/main" xmlns="" id="{184DB43A-1FC0-4658-92F4-3AF85EF8A43D}"/>
                </a:ext>
              </a:extLst>
            </p:cNvPr>
            <p:cNvSpPr>
              <a:spLocks noChangeShapeType="1"/>
            </p:cNvSpPr>
            <p:nvPr/>
          </p:nvSpPr>
          <p:spPr bwMode="auto">
            <a:xfrm>
              <a:off x="3994" y="3043"/>
              <a:ext cx="0" cy="99"/>
            </a:xfrm>
            <a:prstGeom prst="line">
              <a:avLst/>
            </a:prstGeom>
            <a:grpFill/>
            <a:ln w="19050">
              <a:solidFill>
                <a:srgbClr val="000000"/>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6" name="Line 50">
              <a:extLst>
                <a:ext uri="{FF2B5EF4-FFF2-40B4-BE49-F238E27FC236}">
                  <a16:creationId xmlns:a16="http://schemas.microsoft.com/office/drawing/2014/main" xmlns="" id="{2DA0E289-E087-41C3-BC94-0879191A154B}"/>
                </a:ext>
              </a:extLst>
            </p:cNvPr>
            <p:cNvSpPr>
              <a:spLocks noChangeShapeType="1"/>
            </p:cNvSpPr>
            <p:nvPr/>
          </p:nvSpPr>
          <p:spPr bwMode="auto">
            <a:xfrm>
              <a:off x="3994" y="3339"/>
              <a:ext cx="0" cy="346"/>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7" name="Line 51">
              <a:extLst>
                <a:ext uri="{FF2B5EF4-FFF2-40B4-BE49-F238E27FC236}">
                  <a16:creationId xmlns:a16="http://schemas.microsoft.com/office/drawing/2014/main" xmlns="" id="{9C00A4C4-6A27-4093-9037-D7256B6FF3E6}"/>
                </a:ext>
              </a:extLst>
            </p:cNvPr>
            <p:cNvSpPr>
              <a:spLocks noChangeShapeType="1"/>
            </p:cNvSpPr>
            <p:nvPr/>
          </p:nvSpPr>
          <p:spPr bwMode="auto">
            <a:xfrm>
              <a:off x="3994" y="3981"/>
              <a:ext cx="0" cy="99"/>
            </a:xfrm>
            <a:prstGeom prst="line">
              <a:avLst/>
            </a:prstGeom>
            <a:grpFill/>
            <a:ln w="19050">
              <a:solidFill>
                <a:schemeClr val="tx1"/>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8" name="Line 52">
              <a:extLst>
                <a:ext uri="{FF2B5EF4-FFF2-40B4-BE49-F238E27FC236}">
                  <a16:creationId xmlns:a16="http://schemas.microsoft.com/office/drawing/2014/main" xmlns="" id="{4407BCD6-6E81-433C-B05E-2247F8039E0C}"/>
                </a:ext>
              </a:extLst>
            </p:cNvPr>
            <p:cNvSpPr>
              <a:spLocks noChangeShapeType="1"/>
            </p:cNvSpPr>
            <p:nvPr/>
          </p:nvSpPr>
          <p:spPr bwMode="auto">
            <a:xfrm flipH="1">
              <a:off x="2400" y="4080"/>
              <a:ext cx="1566" cy="0"/>
            </a:xfrm>
            <a:prstGeom prst="line">
              <a:avLst/>
            </a:prstGeom>
            <a:grpFill/>
            <a:ln w="19050">
              <a:solidFill>
                <a:schemeClr val="tx1"/>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9" name="Line 53">
              <a:extLst>
                <a:ext uri="{FF2B5EF4-FFF2-40B4-BE49-F238E27FC236}">
                  <a16:creationId xmlns:a16="http://schemas.microsoft.com/office/drawing/2014/main" xmlns="" id="{ECAD9CB6-56CA-4CF9-8559-1A0580D726B5}"/>
                </a:ext>
              </a:extLst>
            </p:cNvPr>
            <p:cNvSpPr>
              <a:spLocks noChangeShapeType="1"/>
            </p:cNvSpPr>
            <p:nvPr/>
          </p:nvSpPr>
          <p:spPr bwMode="auto">
            <a:xfrm flipH="1">
              <a:off x="1195" y="2747"/>
              <a:ext cx="1233" cy="0"/>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0" name="Line 54">
              <a:extLst>
                <a:ext uri="{FF2B5EF4-FFF2-40B4-BE49-F238E27FC236}">
                  <a16:creationId xmlns:a16="http://schemas.microsoft.com/office/drawing/2014/main" xmlns="" id="{BAF0C353-2488-4612-980A-9997E749FB85}"/>
                </a:ext>
              </a:extLst>
            </p:cNvPr>
            <p:cNvSpPr>
              <a:spLocks noChangeShapeType="1"/>
            </p:cNvSpPr>
            <p:nvPr/>
          </p:nvSpPr>
          <p:spPr bwMode="auto">
            <a:xfrm flipH="1">
              <a:off x="2428" y="3241"/>
              <a:ext cx="1139" cy="0"/>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1" name="Text Box 55">
              <a:extLst>
                <a:ext uri="{FF2B5EF4-FFF2-40B4-BE49-F238E27FC236}">
                  <a16:creationId xmlns:a16="http://schemas.microsoft.com/office/drawing/2014/main" xmlns="" id="{DFDCF705-C6CC-4A93-A737-92D61AA8DC65}"/>
                </a:ext>
              </a:extLst>
            </p:cNvPr>
            <p:cNvSpPr txBox="1">
              <a:spLocks noChangeArrowheads="1"/>
            </p:cNvSpPr>
            <p:nvPr/>
          </p:nvSpPr>
          <p:spPr bwMode="auto">
            <a:xfrm>
              <a:off x="4184" y="2056"/>
              <a:ext cx="617" cy="196"/>
            </a:xfrm>
            <a:prstGeom prst="rect">
              <a:avLst/>
            </a:prstGeom>
            <a:grpFill/>
            <a:ln w="19050">
              <a:no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操作系统</a:t>
              </a:r>
            </a:p>
          </p:txBody>
        </p:sp>
        <p:sp>
          <p:nvSpPr>
            <p:cNvPr id="62" name="Text Box 56">
              <a:extLst>
                <a:ext uri="{FF2B5EF4-FFF2-40B4-BE49-F238E27FC236}">
                  <a16:creationId xmlns:a16="http://schemas.microsoft.com/office/drawing/2014/main" xmlns="" id="{8E5A1D8D-BCD7-4A11-B34D-E1FF6DC284F5}"/>
                </a:ext>
              </a:extLst>
            </p:cNvPr>
            <p:cNvSpPr txBox="1">
              <a:spLocks noChangeArrowheads="1"/>
            </p:cNvSpPr>
            <p:nvPr/>
          </p:nvSpPr>
          <p:spPr bwMode="auto">
            <a:xfrm>
              <a:off x="4468" y="1760"/>
              <a:ext cx="333" cy="196"/>
            </a:xfrm>
            <a:prstGeom prst="rect">
              <a:avLst/>
            </a:prstGeom>
            <a:grpFill/>
            <a:ln w="19050">
              <a:no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硬件</a:t>
              </a:r>
            </a:p>
          </p:txBody>
        </p:sp>
        <p:sp>
          <p:nvSpPr>
            <p:cNvPr id="63" name="Text Box 57">
              <a:extLst>
                <a:ext uri="{FF2B5EF4-FFF2-40B4-BE49-F238E27FC236}">
                  <a16:creationId xmlns:a16="http://schemas.microsoft.com/office/drawing/2014/main" xmlns="" id="{64E9115E-B0EA-45B5-A001-7DE4D5E9408E}"/>
                </a:ext>
              </a:extLst>
            </p:cNvPr>
            <p:cNvSpPr txBox="1">
              <a:spLocks noChangeArrowheads="1"/>
            </p:cNvSpPr>
            <p:nvPr/>
          </p:nvSpPr>
          <p:spPr bwMode="auto">
            <a:xfrm>
              <a:off x="2713" y="624"/>
              <a:ext cx="617" cy="197"/>
            </a:xfrm>
            <a:prstGeom prst="rect">
              <a:avLst/>
            </a:prstGeom>
            <a:grpFill/>
            <a:ln w="19050">
              <a:no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逻辑地址</a:t>
              </a:r>
            </a:p>
          </p:txBody>
        </p:sp>
        <p:sp>
          <p:nvSpPr>
            <p:cNvPr id="64" name="Line 58">
              <a:extLst>
                <a:ext uri="{FF2B5EF4-FFF2-40B4-BE49-F238E27FC236}">
                  <a16:creationId xmlns:a16="http://schemas.microsoft.com/office/drawing/2014/main" xmlns="" id="{7D5C0B7E-F354-4BF6-9042-AD201FCC8CF9}"/>
                </a:ext>
              </a:extLst>
            </p:cNvPr>
            <p:cNvSpPr>
              <a:spLocks noChangeShapeType="1"/>
            </p:cNvSpPr>
            <p:nvPr/>
          </p:nvSpPr>
          <p:spPr bwMode="auto">
            <a:xfrm>
              <a:off x="2998" y="821"/>
              <a:ext cx="0" cy="149"/>
            </a:xfrm>
            <a:prstGeom prst="line">
              <a:avLst/>
            </a:prstGeom>
            <a:grpFill/>
            <a:ln w="19050">
              <a:solidFill>
                <a:schemeClr val="tx1"/>
              </a:solidFill>
              <a:round/>
              <a:headEnd/>
              <a:tailEnd type="triangle" w="med" len="me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5" name="Text Box 59">
              <a:extLst>
                <a:ext uri="{FF2B5EF4-FFF2-40B4-BE49-F238E27FC236}">
                  <a16:creationId xmlns:a16="http://schemas.microsoft.com/office/drawing/2014/main" xmlns="" id="{3F079FC9-B0AC-4EDF-8B76-50A0AED1D7A4}"/>
                </a:ext>
              </a:extLst>
            </p:cNvPr>
            <p:cNvSpPr txBox="1">
              <a:spLocks noChangeArrowheads="1"/>
            </p:cNvSpPr>
            <p:nvPr/>
          </p:nvSpPr>
          <p:spPr bwMode="auto">
            <a:xfrm>
              <a:off x="1717" y="2254"/>
              <a:ext cx="237" cy="197"/>
            </a:xfrm>
            <a:prstGeom prst="rect">
              <a:avLst/>
            </a:prstGeom>
            <a:grpFill/>
            <a:ln w="19050">
              <a:noFill/>
              <a:miter lim="800000"/>
              <a:headEnd/>
              <a:tailEnd/>
            </a:ln>
          </p:spPr>
          <p:txBody>
            <a:bodyPr lIns="0" tIns="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FF0000"/>
                  </a:solidFill>
                  <a:effectLst/>
                  <a:uLnTx/>
                  <a:uFillTx/>
                  <a:latin typeface="华文新魏" pitchFamily="2" charset="-122"/>
                  <a:ea typeface="华文新魏" pitchFamily="2" charset="-122"/>
                </a:rPr>
                <a:t>无</a:t>
              </a:r>
            </a:p>
          </p:txBody>
        </p:sp>
        <p:sp>
          <p:nvSpPr>
            <p:cNvPr id="66" name="Line 60">
              <a:extLst>
                <a:ext uri="{FF2B5EF4-FFF2-40B4-BE49-F238E27FC236}">
                  <a16:creationId xmlns:a16="http://schemas.microsoft.com/office/drawing/2014/main" xmlns="" id="{F3FBD325-FDEB-4DC7-9F0E-61A42DA98FF6}"/>
                </a:ext>
              </a:extLst>
            </p:cNvPr>
            <p:cNvSpPr>
              <a:spLocks noChangeShapeType="1"/>
            </p:cNvSpPr>
            <p:nvPr/>
          </p:nvSpPr>
          <p:spPr bwMode="auto">
            <a:xfrm>
              <a:off x="2400" y="2736"/>
              <a:ext cx="0" cy="1344"/>
            </a:xfrm>
            <a:prstGeom prst="line">
              <a:avLst/>
            </a:prstGeom>
            <a:grpFill/>
            <a:ln w="19050">
              <a:solidFill>
                <a:schemeClr val="tx1"/>
              </a:solidFill>
              <a:round/>
              <a:headEnd/>
              <a:tailEnd/>
            </a:ln>
            <a:effec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grpSp>
    </p:spTree>
    <p:extLst>
      <p:ext uri="{BB962C8B-B14F-4D97-AF65-F5344CB8AC3E}">
        <p14:creationId xmlns:p14="http://schemas.microsoft.com/office/powerpoint/2010/main" val="1469969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xmlns="" id="{F407F682-C2E2-45CB-9EA5-0B043E9E3093}"/>
              </a:ext>
            </a:extLst>
          </p:cNvPr>
          <p:cNvGrpSpPr/>
          <p:nvPr/>
        </p:nvGrpSpPr>
        <p:grpSpPr>
          <a:xfrm>
            <a:off x="-2" y="764704"/>
            <a:ext cx="9132242" cy="504056"/>
            <a:chOff x="2992692" y="878200"/>
            <a:chExt cx="6085996" cy="506465"/>
          </a:xfrm>
        </p:grpSpPr>
        <p:sp>
          <p:nvSpPr>
            <p:cNvPr id="5" name="剪去单角的矩形 3">
              <a:extLst>
                <a:ext uri="{FF2B5EF4-FFF2-40B4-BE49-F238E27FC236}">
                  <a16:creationId xmlns:a16="http://schemas.microsoft.com/office/drawing/2014/main" xmlns="" id="{75317CAE-B78C-47B2-88FB-A706164AE2EF}"/>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页表机制</a:t>
              </a:r>
            </a:p>
          </p:txBody>
        </p:sp>
        <p:sp>
          <p:nvSpPr>
            <p:cNvPr id="6" name="剪去单角的矩形 4">
              <a:extLst>
                <a:ext uri="{FF2B5EF4-FFF2-40B4-BE49-F238E27FC236}">
                  <a16:creationId xmlns:a16="http://schemas.microsoft.com/office/drawing/2014/main" xmlns="" id="{6A8D0219-D18D-47B1-AC25-2A53085F5E0C}"/>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缺页中断机构</a:t>
              </a:r>
            </a:p>
          </p:txBody>
        </p:sp>
        <p:sp>
          <p:nvSpPr>
            <p:cNvPr id="7" name="剪去单角的矩形 4">
              <a:extLst>
                <a:ext uri="{FF2B5EF4-FFF2-40B4-BE49-F238E27FC236}">
                  <a16:creationId xmlns:a16="http://schemas.microsoft.com/office/drawing/2014/main" xmlns="" id="{439DEF9B-7A92-42E7-B1CA-05E621AB9DA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grpSp>
        <p:nvGrpSpPr>
          <p:cNvPr id="8" name="Group 4">
            <a:extLst>
              <a:ext uri="{FF2B5EF4-FFF2-40B4-BE49-F238E27FC236}">
                <a16:creationId xmlns:a16="http://schemas.microsoft.com/office/drawing/2014/main" xmlns="" id="{A3259878-DB13-4A6D-949D-94873440520E}"/>
              </a:ext>
            </a:extLst>
          </p:cNvPr>
          <p:cNvGrpSpPr>
            <a:grpSpLocks/>
          </p:cNvGrpSpPr>
          <p:nvPr/>
        </p:nvGrpSpPr>
        <p:grpSpPr bwMode="auto">
          <a:xfrm>
            <a:off x="999227" y="1335973"/>
            <a:ext cx="6778525" cy="5281860"/>
            <a:chOff x="192" y="0"/>
            <a:chExt cx="5184" cy="4176"/>
          </a:xfrm>
        </p:grpSpPr>
        <p:sp>
          <p:nvSpPr>
            <p:cNvPr id="9" name="AutoShape 5">
              <a:extLst>
                <a:ext uri="{FF2B5EF4-FFF2-40B4-BE49-F238E27FC236}">
                  <a16:creationId xmlns:a16="http://schemas.microsoft.com/office/drawing/2014/main" xmlns="" id="{897525B0-709B-4602-AB3D-A1FF9EACB3FE}"/>
                </a:ext>
              </a:extLst>
            </p:cNvPr>
            <p:cNvSpPr>
              <a:spLocks noChangeArrowheads="1"/>
            </p:cNvSpPr>
            <p:nvPr/>
          </p:nvSpPr>
          <p:spPr bwMode="auto">
            <a:xfrm>
              <a:off x="970" y="2578"/>
              <a:ext cx="1488" cy="480"/>
            </a:xfrm>
            <a:prstGeom prst="flowChartDecision">
              <a:avLst/>
            </a:prstGeom>
            <a:solidFill>
              <a:srgbClr val="BBFFFF"/>
            </a:solidFill>
            <a:ln w="12700" cap="sq">
              <a:solidFill>
                <a:schemeClr val="tx1"/>
              </a:solidFill>
              <a:miter lim="800000"/>
              <a:headEnd type="none" w="sm" len="sm"/>
              <a:tailEnd type="non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0" name="Text Box 6">
              <a:extLst>
                <a:ext uri="{FF2B5EF4-FFF2-40B4-BE49-F238E27FC236}">
                  <a16:creationId xmlns:a16="http://schemas.microsoft.com/office/drawing/2014/main" xmlns="" id="{93132F20-2925-4401-8BE4-F75FA5736998}"/>
                </a:ext>
              </a:extLst>
            </p:cNvPr>
            <p:cNvSpPr txBox="1">
              <a:spLocks noChangeArrowheads="1"/>
            </p:cNvSpPr>
            <p:nvPr/>
          </p:nvSpPr>
          <p:spPr bwMode="auto">
            <a:xfrm>
              <a:off x="912" y="144"/>
              <a:ext cx="2496" cy="292"/>
            </a:xfrm>
            <a:prstGeom prst="rect">
              <a:avLst/>
            </a:prstGeom>
            <a:solidFill>
              <a:srgbClr val="99CC00"/>
            </a:solidFill>
            <a:ln w="12700" cap="sq">
              <a:solidFill>
                <a:schemeClr val="tx1"/>
              </a:solidFill>
              <a:miter lim="800000"/>
              <a:headEnd type="none" w="sm" len="sm"/>
              <a:tailEnd type="none" w="sm" len="sm"/>
            </a:ln>
          </p:spPr>
          <p:txBody>
            <a:bodyPr wrap="squar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工作区入内存填写页表中各项</a:t>
              </a:r>
            </a:p>
          </p:txBody>
        </p:sp>
        <p:sp>
          <p:nvSpPr>
            <p:cNvPr id="12" name="Text Box 7">
              <a:extLst>
                <a:ext uri="{FF2B5EF4-FFF2-40B4-BE49-F238E27FC236}">
                  <a16:creationId xmlns:a16="http://schemas.microsoft.com/office/drawing/2014/main" xmlns="" id="{EFF7EA49-A0DC-41E8-B87B-8A322F51BAF1}"/>
                </a:ext>
              </a:extLst>
            </p:cNvPr>
            <p:cNvSpPr txBox="1">
              <a:spLocks noChangeArrowheads="1"/>
            </p:cNvSpPr>
            <p:nvPr/>
          </p:nvSpPr>
          <p:spPr bwMode="auto">
            <a:xfrm>
              <a:off x="1104" y="480"/>
              <a:ext cx="1787" cy="292"/>
            </a:xfrm>
            <a:prstGeom prst="rect">
              <a:avLst/>
            </a:prstGeom>
            <a:solidFill>
              <a:srgbClr val="99CC00"/>
            </a:solidFill>
            <a:ln w="12700" cap="sq">
              <a:solidFill>
                <a:schemeClr val="tx1"/>
              </a:solidFill>
              <a:miter lim="800000"/>
              <a:headEnd type="none" w="sm" len="sm"/>
              <a:tailEnd type="none" w="sm" len="sm"/>
            </a:ln>
          </p:spPr>
          <p:txBody>
            <a:bodyPr wrap="squar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进程调度该进程执行</a:t>
              </a:r>
            </a:p>
          </p:txBody>
        </p:sp>
        <p:sp>
          <p:nvSpPr>
            <p:cNvPr id="13" name="Text Box 8">
              <a:extLst>
                <a:ext uri="{FF2B5EF4-FFF2-40B4-BE49-F238E27FC236}">
                  <a16:creationId xmlns:a16="http://schemas.microsoft.com/office/drawing/2014/main" xmlns="" id="{26776BEE-60D0-4E88-BF48-C75123E5D193}"/>
                </a:ext>
              </a:extLst>
            </p:cNvPr>
            <p:cNvSpPr txBox="1">
              <a:spLocks noChangeArrowheads="1"/>
            </p:cNvSpPr>
            <p:nvPr/>
          </p:nvSpPr>
          <p:spPr bwMode="auto">
            <a:xfrm>
              <a:off x="1248" y="864"/>
              <a:ext cx="1426" cy="292"/>
            </a:xfrm>
            <a:prstGeom prst="rect">
              <a:avLst/>
            </a:prstGeom>
            <a:solidFill>
              <a:srgbClr val="99CC00"/>
            </a:solidFill>
            <a:ln w="12700" cap="sq">
              <a:solidFill>
                <a:schemeClr val="tx1"/>
              </a:solidFill>
              <a:miter lim="800000"/>
              <a:headEnd type="none" w="sm" len="sm"/>
              <a:tailEnd type="none" w="sm" len="sm"/>
            </a:ln>
          </p:spPr>
          <p:txBody>
            <a:bodyPr wrap="squar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启动待执行指令</a:t>
              </a:r>
            </a:p>
          </p:txBody>
        </p:sp>
        <p:sp>
          <p:nvSpPr>
            <p:cNvPr id="14" name="Text Box 9">
              <a:extLst>
                <a:ext uri="{FF2B5EF4-FFF2-40B4-BE49-F238E27FC236}">
                  <a16:creationId xmlns:a16="http://schemas.microsoft.com/office/drawing/2014/main" xmlns="" id="{146921CE-5306-4CFB-ABE1-B8B3167B5946}"/>
                </a:ext>
              </a:extLst>
            </p:cNvPr>
            <p:cNvSpPr txBox="1">
              <a:spLocks noChangeArrowheads="1"/>
            </p:cNvSpPr>
            <p:nvPr/>
          </p:nvSpPr>
          <p:spPr bwMode="auto">
            <a:xfrm>
              <a:off x="1008" y="1199"/>
              <a:ext cx="2127" cy="292"/>
            </a:xfrm>
            <a:prstGeom prst="rect">
              <a:avLst/>
            </a:prstGeom>
            <a:solidFill>
              <a:srgbClr val="99CC00"/>
            </a:solidFill>
            <a:ln w="12700" cap="sq">
              <a:solidFill>
                <a:schemeClr val="tx1"/>
              </a:solidFill>
              <a:miter lim="800000"/>
              <a:headEnd type="none" w="sm" len="sm"/>
              <a:tailEnd type="none" w="sm" len="sm"/>
            </a:ln>
          </p:spPr>
          <p:txBody>
            <a:bodyPr wrap="squar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计算页号与页内相对地址</a:t>
              </a:r>
            </a:p>
          </p:txBody>
        </p:sp>
        <p:sp>
          <p:nvSpPr>
            <p:cNvPr id="15" name="AutoShape 10">
              <a:extLst>
                <a:ext uri="{FF2B5EF4-FFF2-40B4-BE49-F238E27FC236}">
                  <a16:creationId xmlns:a16="http://schemas.microsoft.com/office/drawing/2014/main" xmlns="" id="{EEA6578B-A2F7-4980-8B2A-7738B79E6D58}"/>
                </a:ext>
              </a:extLst>
            </p:cNvPr>
            <p:cNvSpPr>
              <a:spLocks noChangeArrowheads="1"/>
            </p:cNvSpPr>
            <p:nvPr/>
          </p:nvSpPr>
          <p:spPr bwMode="auto">
            <a:xfrm>
              <a:off x="1018" y="1522"/>
              <a:ext cx="1488" cy="480"/>
            </a:xfrm>
            <a:prstGeom prst="flowChartDecision">
              <a:avLst/>
            </a:prstGeom>
            <a:solidFill>
              <a:srgbClr val="BBFFFF"/>
            </a:solidFill>
            <a:ln w="12700" cap="sq">
              <a:solidFill>
                <a:schemeClr val="tx1"/>
              </a:solidFill>
              <a:miter lim="800000"/>
              <a:headEnd type="none" w="sm" len="sm"/>
              <a:tailEnd type="non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6" name="Text Box 11">
              <a:extLst>
                <a:ext uri="{FF2B5EF4-FFF2-40B4-BE49-F238E27FC236}">
                  <a16:creationId xmlns:a16="http://schemas.microsoft.com/office/drawing/2014/main" xmlns="" id="{A60EE1A2-41EC-4ED1-AB9B-6074FBA51A1D}"/>
                </a:ext>
              </a:extLst>
            </p:cNvPr>
            <p:cNvSpPr txBox="1">
              <a:spLocks noChangeArrowheads="1"/>
            </p:cNvSpPr>
            <p:nvPr/>
          </p:nvSpPr>
          <p:spPr bwMode="auto">
            <a:xfrm>
              <a:off x="1200" y="1632"/>
              <a:ext cx="1197" cy="256"/>
            </a:xfrm>
            <a:prstGeom prst="rect">
              <a:avLst/>
            </a:prstGeom>
            <a:noFill/>
            <a:ln w="12700" cap="sq">
              <a:solidFill>
                <a:schemeClr val="tx1"/>
              </a:solidFill>
              <a:miter lim="800000"/>
              <a:headEnd type="none" w="sm" len="sm"/>
              <a:tailEnd type="none" w="sm" len="sm"/>
            </a:ln>
          </p:spPr>
          <p:txBody>
            <a:bodyPr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该页在主存吗？</a:t>
              </a:r>
            </a:p>
          </p:txBody>
        </p:sp>
        <p:sp>
          <p:nvSpPr>
            <p:cNvPr id="18" name="Text Box 12">
              <a:extLst>
                <a:ext uri="{FF2B5EF4-FFF2-40B4-BE49-F238E27FC236}">
                  <a16:creationId xmlns:a16="http://schemas.microsoft.com/office/drawing/2014/main" xmlns="" id="{6E61F755-6FA1-4873-A1C5-786E8C24AA88}"/>
                </a:ext>
              </a:extLst>
            </p:cNvPr>
            <p:cNvSpPr txBox="1">
              <a:spLocks noChangeArrowheads="1"/>
            </p:cNvSpPr>
            <p:nvPr/>
          </p:nvSpPr>
          <p:spPr bwMode="auto">
            <a:xfrm>
              <a:off x="3408" y="913"/>
              <a:ext cx="1433" cy="292"/>
            </a:xfrm>
            <a:prstGeom prst="rect">
              <a:avLst/>
            </a:prstGeom>
            <a:solidFill>
              <a:srgbClr val="99CC00"/>
            </a:solidFill>
            <a:ln w="12700" cap="sq">
              <a:solidFill>
                <a:schemeClr val="tx1"/>
              </a:solidFill>
              <a:miter lim="800000"/>
              <a:headEnd type="none" w="sm" len="sm"/>
              <a:tailEnd type="none" w="sm" len="sm"/>
            </a:ln>
          </p:spPr>
          <p:txBody>
            <a:bodyPr wrap="squar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执行下一条指令</a:t>
              </a:r>
            </a:p>
          </p:txBody>
        </p:sp>
        <p:sp>
          <p:nvSpPr>
            <p:cNvPr id="19" name="Text Box 13">
              <a:extLst>
                <a:ext uri="{FF2B5EF4-FFF2-40B4-BE49-F238E27FC236}">
                  <a16:creationId xmlns:a16="http://schemas.microsoft.com/office/drawing/2014/main" xmlns="" id="{51BDBFF9-1EDD-429C-8101-3BBAB3D896D7}"/>
                </a:ext>
              </a:extLst>
            </p:cNvPr>
            <p:cNvSpPr txBox="1">
              <a:spLocks noChangeArrowheads="1"/>
            </p:cNvSpPr>
            <p:nvPr/>
          </p:nvSpPr>
          <p:spPr bwMode="auto">
            <a:xfrm>
              <a:off x="3217" y="1249"/>
              <a:ext cx="1910" cy="292"/>
            </a:xfrm>
            <a:prstGeom prst="rect">
              <a:avLst/>
            </a:prstGeom>
            <a:solidFill>
              <a:srgbClr val="99CC00"/>
            </a:solidFill>
            <a:ln w="12700" cap="sq">
              <a:solidFill>
                <a:schemeClr val="tx1"/>
              </a:solidFill>
              <a:miter lim="800000"/>
              <a:headEnd type="none" w="sm" len="sm"/>
              <a:tailEnd type="none" w="sm" len="sm"/>
            </a:ln>
          </p:spPr>
          <p:txBody>
            <a:bodyPr wrap="squar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访内存执行完成该指令</a:t>
              </a:r>
            </a:p>
          </p:txBody>
        </p:sp>
        <p:sp>
          <p:nvSpPr>
            <p:cNvPr id="20" name="Text Box 14">
              <a:extLst>
                <a:ext uri="{FF2B5EF4-FFF2-40B4-BE49-F238E27FC236}">
                  <a16:creationId xmlns:a16="http://schemas.microsoft.com/office/drawing/2014/main" xmlns="" id="{C09656E1-76B7-4270-BD45-B0C557D87D6C}"/>
                </a:ext>
              </a:extLst>
            </p:cNvPr>
            <p:cNvSpPr txBox="1">
              <a:spLocks noChangeArrowheads="1"/>
            </p:cNvSpPr>
            <p:nvPr/>
          </p:nvSpPr>
          <p:spPr bwMode="auto">
            <a:xfrm>
              <a:off x="3600" y="1681"/>
              <a:ext cx="909" cy="292"/>
            </a:xfrm>
            <a:prstGeom prst="rect">
              <a:avLst/>
            </a:prstGeom>
            <a:solidFill>
              <a:srgbClr val="99CC00"/>
            </a:solidFill>
            <a:ln w="12700" cap="sq">
              <a:solidFill>
                <a:schemeClr val="tx1"/>
              </a:solidFill>
              <a:miter lim="800000"/>
              <a:headEnd type="none" w="sm" len="sm"/>
              <a:tailEnd type="none" w="sm" len="sm"/>
            </a:ln>
          </p:spPr>
          <p:txBody>
            <a:bodyPr wrap="squar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地址变换</a:t>
              </a:r>
            </a:p>
          </p:txBody>
        </p:sp>
        <p:sp>
          <p:nvSpPr>
            <p:cNvPr id="21" name="Text Box 15">
              <a:extLst>
                <a:ext uri="{FF2B5EF4-FFF2-40B4-BE49-F238E27FC236}">
                  <a16:creationId xmlns:a16="http://schemas.microsoft.com/office/drawing/2014/main" xmlns="" id="{41D15A6B-73F2-4C56-923F-E1BEDEC5E65C}"/>
                </a:ext>
              </a:extLst>
            </p:cNvPr>
            <p:cNvSpPr txBox="1">
              <a:spLocks noChangeArrowheads="1"/>
            </p:cNvSpPr>
            <p:nvPr/>
          </p:nvSpPr>
          <p:spPr bwMode="auto">
            <a:xfrm>
              <a:off x="1152" y="2208"/>
              <a:ext cx="1662" cy="292"/>
            </a:xfrm>
            <a:prstGeom prst="rect">
              <a:avLst/>
            </a:prstGeom>
            <a:solidFill>
              <a:srgbClr val="99CC00"/>
            </a:solidFill>
            <a:ln w="12700" cap="sq">
              <a:solidFill>
                <a:schemeClr val="tx1"/>
              </a:solidFill>
              <a:miter lim="800000"/>
              <a:headEnd type="none" w="sm" len="sm"/>
              <a:tailEnd type="none" w="sm" len="sm"/>
            </a:ln>
          </p:spPr>
          <p:txBody>
            <a:bodyPr wrap="squar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保存当前进程现场</a:t>
              </a:r>
            </a:p>
          </p:txBody>
        </p:sp>
        <p:sp>
          <p:nvSpPr>
            <p:cNvPr id="22" name="Text Box 16">
              <a:extLst>
                <a:ext uri="{FF2B5EF4-FFF2-40B4-BE49-F238E27FC236}">
                  <a16:creationId xmlns:a16="http://schemas.microsoft.com/office/drawing/2014/main" xmlns="" id="{6E5A9A73-58E6-435F-898B-E7E85A2E9D26}"/>
                </a:ext>
              </a:extLst>
            </p:cNvPr>
            <p:cNvSpPr txBox="1">
              <a:spLocks noChangeArrowheads="1"/>
            </p:cNvSpPr>
            <p:nvPr/>
          </p:nvSpPr>
          <p:spPr bwMode="auto">
            <a:xfrm>
              <a:off x="1200" y="2688"/>
              <a:ext cx="1197" cy="256"/>
            </a:xfrm>
            <a:prstGeom prst="rect">
              <a:avLst/>
            </a:prstGeom>
            <a:noFill/>
            <a:ln w="12700" cap="sq">
              <a:solidFill>
                <a:schemeClr val="tx1"/>
              </a:solidFill>
              <a:miter lim="800000"/>
              <a:headEnd type="none" w="sm" len="sm"/>
              <a:tailEnd type="none" w="sm" len="sm"/>
            </a:ln>
          </p:spPr>
          <p:txBody>
            <a:bodyPr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有空闲页面吗？</a:t>
              </a:r>
            </a:p>
          </p:txBody>
        </p:sp>
        <p:sp>
          <p:nvSpPr>
            <p:cNvPr id="23" name="Text Box 17">
              <a:extLst>
                <a:ext uri="{FF2B5EF4-FFF2-40B4-BE49-F238E27FC236}">
                  <a16:creationId xmlns:a16="http://schemas.microsoft.com/office/drawing/2014/main" xmlns="" id="{DB827FC9-CB2E-4FD6-A3CD-8D7AB5B593A6}"/>
                </a:ext>
              </a:extLst>
            </p:cNvPr>
            <p:cNvSpPr txBox="1">
              <a:spLocks noChangeArrowheads="1"/>
            </p:cNvSpPr>
            <p:nvPr/>
          </p:nvSpPr>
          <p:spPr bwMode="auto">
            <a:xfrm>
              <a:off x="1248" y="3168"/>
              <a:ext cx="1224" cy="292"/>
            </a:xfrm>
            <a:prstGeom prst="rect">
              <a:avLst/>
            </a:prstGeom>
            <a:solidFill>
              <a:srgbClr val="99CC00"/>
            </a:solidFill>
            <a:ln w="12700" cap="sq">
              <a:solidFill>
                <a:schemeClr val="tx1"/>
              </a:solidFill>
              <a:miter lim="800000"/>
              <a:headEnd type="none" w="sm" len="sm"/>
              <a:tailEnd type="none" w="sm" len="sm"/>
            </a:ln>
          </p:spPr>
          <p:txBody>
            <a:bodyPr wrap="squar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调入所需虚页</a:t>
              </a:r>
            </a:p>
          </p:txBody>
        </p:sp>
        <p:sp>
          <p:nvSpPr>
            <p:cNvPr id="24" name="Text Box 18">
              <a:extLst>
                <a:ext uri="{FF2B5EF4-FFF2-40B4-BE49-F238E27FC236}">
                  <a16:creationId xmlns:a16="http://schemas.microsoft.com/office/drawing/2014/main" xmlns="" id="{F69BF36E-26BD-43F3-8679-1A90649F6BEC}"/>
                </a:ext>
              </a:extLst>
            </p:cNvPr>
            <p:cNvSpPr txBox="1">
              <a:spLocks noChangeArrowheads="1"/>
            </p:cNvSpPr>
            <p:nvPr/>
          </p:nvSpPr>
          <p:spPr bwMode="auto">
            <a:xfrm>
              <a:off x="1008" y="3504"/>
              <a:ext cx="1951" cy="292"/>
            </a:xfrm>
            <a:prstGeom prst="rect">
              <a:avLst/>
            </a:prstGeom>
            <a:solidFill>
              <a:srgbClr val="99CC00"/>
            </a:solidFill>
            <a:ln w="12700" cap="sq">
              <a:solidFill>
                <a:schemeClr val="tx1"/>
              </a:solidFill>
              <a:miter lim="800000"/>
              <a:headEnd type="none" w="sm" len="sm"/>
              <a:tailEnd type="none" w="sm" len="sm"/>
            </a:ln>
          </p:spPr>
          <p:txBody>
            <a:bodyPr wrap="squar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调整页表及空闲页面表</a:t>
              </a:r>
            </a:p>
          </p:txBody>
        </p:sp>
        <p:sp>
          <p:nvSpPr>
            <p:cNvPr id="25" name="Text Box 19">
              <a:extLst>
                <a:ext uri="{FF2B5EF4-FFF2-40B4-BE49-F238E27FC236}">
                  <a16:creationId xmlns:a16="http://schemas.microsoft.com/office/drawing/2014/main" xmlns="" id="{83A082E0-5C8D-47C4-8FD8-C7FCED7CE947}"/>
                </a:ext>
              </a:extLst>
            </p:cNvPr>
            <p:cNvSpPr txBox="1">
              <a:spLocks noChangeArrowheads="1"/>
            </p:cNvSpPr>
            <p:nvPr/>
          </p:nvSpPr>
          <p:spPr bwMode="auto">
            <a:xfrm>
              <a:off x="1104" y="3840"/>
              <a:ext cx="1787" cy="292"/>
            </a:xfrm>
            <a:prstGeom prst="rect">
              <a:avLst/>
            </a:prstGeom>
            <a:solidFill>
              <a:srgbClr val="99CC00"/>
            </a:solidFill>
            <a:ln w="12700" cap="sq">
              <a:solidFill>
                <a:schemeClr val="tx1"/>
              </a:solidFill>
              <a:miter lim="800000"/>
              <a:headEnd type="none" w="sm" len="sm"/>
              <a:tailEnd type="none" w="sm" len="sm"/>
            </a:ln>
          </p:spPr>
          <p:txBody>
            <a:bodyPr wrap="squar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rPr>
                <a:t>恢复被中断进程现场</a:t>
              </a:r>
            </a:p>
          </p:txBody>
        </p:sp>
        <p:sp>
          <p:nvSpPr>
            <p:cNvPr id="26" name="Text Box 20">
              <a:extLst>
                <a:ext uri="{FF2B5EF4-FFF2-40B4-BE49-F238E27FC236}">
                  <a16:creationId xmlns:a16="http://schemas.microsoft.com/office/drawing/2014/main" xmlns="" id="{A8BA1811-146B-446F-9B5E-1950094FAC86}"/>
                </a:ext>
              </a:extLst>
            </p:cNvPr>
            <p:cNvSpPr txBox="1">
              <a:spLocks noChangeArrowheads="1"/>
            </p:cNvSpPr>
            <p:nvPr/>
          </p:nvSpPr>
          <p:spPr bwMode="auto">
            <a:xfrm>
              <a:off x="3456" y="2688"/>
              <a:ext cx="1053" cy="265"/>
            </a:xfrm>
            <a:prstGeom prst="rect">
              <a:avLst/>
            </a:prstGeom>
            <a:solidFill>
              <a:srgbClr val="99CC00"/>
            </a:solidFill>
            <a:ln w="12700" cap="sq">
              <a:solidFill>
                <a:schemeClr val="tx1"/>
              </a:solidFill>
              <a:miter lim="800000"/>
              <a:headEnd type="none" w="sm" len="sm"/>
              <a:tailEnd type="none" w="sm" len="sm"/>
            </a:ln>
          </p:spPr>
          <p:txBody>
            <a:bodyPr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选择一页淘汰</a:t>
              </a:r>
            </a:p>
          </p:txBody>
        </p:sp>
        <p:sp>
          <p:nvSpPr>
            <p:cNvPr id="27" name="AutoShape 21">
              <a:extLst>
                <a:ext uri="{FF2B5EF4-FFF2-40B4-BE49-F238E27FC236}">
                  <a16:creationId xmlns:a16="http://schemas.microsoft.com/office/drawing/2014/main" xmlns="" id="{093724FE-AEF7-4B67-A365-F892B4F4A9D7}"/>
                </a:ext>
              </a:extLst>
            </p:cNvPr>
            <p:cNvSpPr>
              <a:spLocks noChangeArrowheads="1"/>
            </p:cNvSpPr>
            <p:nvPr/>
          </p:nvSpPr>
          <p:spPr bwMode="auto">
            <a:xfrm>
              <a:off x="3178" y="3010"/>
              <a:ext cx="1488" cy="480"/>
            </a:xfrm>
            <a:prstGeom prst="flowChartDecision">
              <a:avLst/>
            </a:prstGeom>
            <a:solidFill>
              <a:srgbClr val="BBFFFF"/>
            </a:solidFill>
            <a:ln w="12700" cap="sq">
              <a:solidFill>
                <a:schemeClr val="tx1"/>
              </a:solidFill>
              <a:miter lim="800000"/>
              <a:headEnd type="none" w="sm" len="sm"/>
              <a:tailEnd type="non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8" name="Text Box 22">
              <a:extLst>
                <a:ext uri="{FF2B5EF4-FFF2-40B4-BE49-F238E27FC236}">
                  <a16:creationId xmlns:a16="http://schemas.microsoft.com/office/drawing/2014/main" xmlns="" id="{78E7D613-2B5D-4CF9-AC5C-C9423C7D6E46}"/>
                </a:ext>
              </a:extLst>
            </p:cNvPr>
            <p:cNvSpPr txBox="1">
              <a:spLocks noChangeArrowheads="1"/>
            </p:cNvSpPr>
            <p:nvPr/>
          </p:nvSpPr>
          <p:spPr bwMode="auto">
            <a:xfrm>
              <a:off x="3504" y="3108"/>
              <a:ext cx="1044" cy="257"/>
            </a:xfrm>
            <a:prstGeom prst="rect">
              <a:avLst/>
            </a:prstGeom>
            <a:noFill/>
            <a:ln w="12700" cap="sq">
              <a:solidFill>
                <a:schemeClr val="tx1"/>
              </a:solidFill>
              <a:miter lim="800000"/>
              <a:headEnd type="none" w="sm" len="sm"/>
              <a:tailEnd type="none" w="sm" len="sm"/>
            </a:ln>
          </p:spPr>
          <p:txBody>
            <a:bodyPr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该页修改过？</a:t>
              </a:r>
            </a:p>
          </p:txBody>
        </p:sp>
        <p:sp>
          <p:nvSpPr>
            <p:cNvPr id="29" name="Text Box 23">
              <a:extLst>
                <a:ext uri="{FF2B5EF4-FFF2-40B4-BE49-F238E27FC236}">
                  <a16:creationId xmlns:a16="http://schemas.microsoft.com/office/drawing/2014/main" xmlns="" id="{30E49D9F-48D1-4B8E-ABD6-BC5600AE25A1}"/>
                </a:ext>
              </a:extLst>
            </p:cNvPr>
            <p:cNvSpPr txBox="1">
              <a:spLocks noChangeArrowheads="1"/>
            </p:cNvSpPr>
            <p:nvPr/>
          </p:nvSpPr>
          <p:spPr bwMode="auto">
            <a:xfrm>
              <a:off x="3408" y="3600"/>
              <a:ext cx="1206" cy="264"/>
            </a:xfrm>
            <a:prstGeom prst="rect">
              <a:avLst/>
            </a:prstGeom>
            <a:solidFill>
              <a:srgbClr val="99CC00"/>
            </a:solidFill>
            <a:ln w="12700" cap="sq">
              <a:solidFill>
                <a:schemeClr val="tx1"/>
              </a:solidFill>
              <a:miter lim="800000"/>
              <a:headEnd type="none" w="sm" len="sm"/>
              <a:tailEnd type="none" w="sm" len="sm"/>
            </a:ln>
          </p:spPr>
          <p:txBody>
            <a:bodyPr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rPr>
                <a:t>把该页写回外存</a:t>
              </a:r>
            </a:p>
          </p:txBody>
        </p:sp>
        <p:sp>
          <p:nvSpPr>
            <p:cNvPr id="30" name="Line 24">
              <a:extLst>
                <a:ext uri="{FF2B5EF4-FFF2-40B4-BE49-F238E27FC236}">
                  <a16:creationId xmlns:a16="http://schemas.microsoft.com/office/drawing/2014/main" xmlns="" id="{77DC0302-B5E2-4048-B0DA-86F5DAFBE8B5}"/>
                </a:ext>
              </a:extLst>
            </p:cNvPr>
            <p:cNvSpPr>
              <a:spLocks noChangeShapeType="1"/>
            </p:cNvSpPr>
            <p:nvPr/>
          </p:nvSpPr>
          <p:spPr bwMode="auto">
            <a:xfrm>
              <a:off x="1824" y="0"/>
              <a:ext cx="0" cy="144"/>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1" name="Line 25">
              <a:extLst>
                <a:ext uri="{FF2B5EF4-FFF2-40B4-BE49-F238E27FC236}">
                  <a16:creationId xmlns:a16="http://schemas.microsoft.com/office/drawing/2014/main" xmlns="" id="{ED3E86E7-12DB-4B2C-A752-4D1FD6FBC537}"/>
                </a:ext>
              </a:extLst>
            </p:cNvPr>
            <p:cNvSpPr>
              <a:spLocks noChangeShapeType="1"/>
            </p:cNvSpPr>
            <p:nvPr/>
          </p:nvSpPr>
          <p:spPr bwMode="auto">
            <a:xfrm>
              <a:off x="1824" y="384"/>
              <a:ext cx="0" cy="96"/>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2" name="Line 26">
              <a:extLst>
                <a:ext uri="{FF2B5EF4-FFF2-40B4-BE49-F238E27FC236}">
                  <a16:creationId xmlns:a16="http://schemas.microsoft.com/office/drawing/2014/main" xmlns="" id="{68F77442-E1E3-42D6-9A4B-4F1365DD2DEA}"/>
                </a:ext>
              </a:extLst>
            </p:cNvPr>
            <p:cNvSpPr>
              <a:spLocks noChangeShapeType="1"/>
            </p:cNvSpPr>
            <p:nvPr/>
          </p:nvSpPr>
          <p:spPr bwMode="auto">
            <a:xfrm>
              <a:off x="1824" y="720"/>
              <a:ext cx="0" cy="144"/>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3" name="Line 27">
              <a:extLst>
                <a:ext uri="{FF2B5EF4-FFF2-40B4-BE49-F238E27FC236}">
                  <a16:creationId xmlns:a16="http://schemas.microsoft.com/office/drawing/2014/main" xmlns="" id="{84A3467F-4519-47A8-B9FD-5D2AFA43D250}"/>
                </a:ext>
              </a:extLst>
            </p:cNvPr>
            <p:cNvSpPr>
              <a:spLocks noChangeShapeType="1"/>
            </p:cNvSpPr>
            <p:nvPr/>
          </p:nvSpPr>
          <p:spPr bwMode="auto">
            <a:xfrm>
              <a:off x="1776" y="1440"/>
              <a:ext cx="0" cy="96"/>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4" name="Line 28">
              <a:extLst>
                <a:ext uri="{FF2B5EF4-FFF2-40B4-BE49-F238E27FC236}">
                  <a16:creationId xmlns:a16="http://schemas.microsoft.com/office/drawing/2014/main" xmlns="" id="{01CF83E8-2413-4751-9236-222873790413}"/>
                </a:ext>
              </a:extLst>
            </p:cNvPr>
            <p:cNvSpPr>
              <a:spLocks noChangeShapeType="1"/>
            </p:cNvSpPr>
            <p:nvPr/>
          </p:nvSpPr>
          <p:spPr bwMode="auto">
            <a:xfrm>
              <a:off x="1776" y="2016"/>
              <a:ext cx="0" cy="192"/>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5" name="Line 29">
              <a:extLst>
                <a:ext uri="{FF2B5EF4-FFF2-40B4-BE49-F238E27FC236}">
                  <a16:creationId xmlns:a16="http://schemas.microsoft.com/office/drawing/2014/main" xmlns="" id="{65A8E377-4760-4C41-85DD-38E3344960CE}"/>
                </a:ext>
              </a:extLst>
            </p:cNvPr>
            <p:cNvSpPr>
              <a:spLocks noChangeShapeType="1"/>
            </p:cNvSpPr>
            <p:nvPr/>
          </p:nvSpPr>
          <p:spPr bwMode="auto">
            <a:xfrm>
              <a:off x="1728" y="2448"/>
              <a:ext cx="0" cy="144"/>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6" name="Line 30">
              <a:extLst>
                <a:ext uri="{FF2B5EF4-FFF2-40B4-BE49-F238E27FC236}">
                  <a16:creationId xmlns:a16="http://schemas.microsoft.com/office/drawing/2014/main" xmlns="" id="{ABDFB297-4EFD-4DB1-8935-B1D1FACFA39C}"/>
                </a:ext>
              </a:extLst>
            </p:cNvPr>
            <p:cNvSpPr>
              <a:spLocks noChangeShapeType="1"/>
            </p:cNvSpPr>
            <p:nvPr/>
          </p:nvSpPr>
          <p:spPr bwMode="auto">
            <a:xfrm>
              <a:off x="1728" y="3072"/>
              <a:ext cx="0" cy="96"/>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7" name="Line 31">
              <a:extLst>
                <a:ext uri="{FF2B5EF4-FFF2-40B4-BE49-F238E27FC236}">
                  <a16:creationId xmlns:a16="http://schemas.microsoft.com/office/drawing/2014/main" xmlns="" id="{BF4465EE-C6BF-4D68-BF53-37C5464CBB06}"/>
                </a:ext>
              </a:extLst>
            </p:cNvPr>
            <p:cNvSpPr>
              <a:spLocks noChangeShapeType="1"/>
            </p:cNvSpPr>
            <p:nvPr/>
          </p:nvSpPr>
          <p:spPr bwMode="auto">
            <a:xfrm>
              <a:off x="1728" y="3408"/>
              <a:ext cx="0" cy="96"/>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8" name="Line 32">
              <a:extLst>
                <a:ext uri="{FF2B5EF4-FFF2-40B4-BE49-F238E27FC236}">
                  <a16:creationId xmlns:a16="http://schemas.microsoft.com/office/drawing/2014/main" xmlns="" id="{245CD3D9-6DE5-4207-A6DF-DAC1B3289F3C}"/>
                </a:ext>
              </a:extLst>
            </p:cNvPr>
            <p:cNvSpPr>
              <a:spLocks noChangeShapeType="1"/>
            </p:cNvSpPr>
            <p:nvPr/>
          </p:nvSpPr>
          <p:spPr bwMode="auto">
            <a:xfrm>
              <a:off x="1728" y="3744"/>
              <a:ext cx="0" cy="96"/>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39" name="Line 33">
              <a:extLst>
                <a:ext uri="{FF2B5EF4-FFF2-40B4-BE49-F238E27FC236}">
                  <a16:creationId xmlns:a16="http://schemas.microsoft.com/office/drawing/2014/main" xmlns="" id="{5774106D-3CED-49F1-8C47-3D6E1CC46E55}"/>
                </a:ext>
              </a:extLst>
            </p:cNvPr>
            <p:cNvSpPr>
              <a:spLocks noChangeShapeType="1"/>
            </p:cNvSpPr>
            <p:nvPr/>
          </p:nvSpPr>
          <p:spPr bwMode="auto">
            <a:xfrm>
              <a:off x="192" y="768"/>
              <a:ext cx="5184" cy="0"/>
            </a:xfrm>
            <a:prstGeom prst="line">
              <a:avLst/>
            </a:prstGeom>
            <a:noFill/>
            <a:ln w="12700">
              <a:solidFill>
                <a:schemeClr val="tx1"/>
              </a:solidFill>
              <a:prstDash val="lgDash"/>
              <a:round/>
              <a:headEnd type="none" w="sm" len="sm"/>
              <a:tailEnd type="non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0" name="Line 34">
              <a:extLst>
                <a:ext uri="{FF2B5EF4-FFF2-40B4-BE49-F238E27FC236}">
                  <a16:creationId xmlns:a16="http://schemas.microsoft.com/office/drawing/2014/main" xmlns="" id="{B16FCF0F-2597-4A2B-ADBB-B5732EFD910B}"/>
                </a:ext>
              </a:extLst>
            </p:cNvPr>
            <p:cNvSpPr>
              <a:spLocks noChangeShapeType="1"/>
            </p:cNvSpPr>
            <p:nvPr/>
          </p:nvSpPr>
          <p:spPr bwMode="auto">
            <a:xfrm>
              <a:off x="192" y="2112"/>
              <a:ext cx="5184" cy="0"/>
            </a:xfrm>
            <a:prstGeom prst="line">
              <a:avLst/>
            </a:prstGeom>
            <a:noFill/>
            <a:ln w="12700">
              <a:solidFill>
                <a:schemeClr val="tx1"/>
              </a:solidFill>
              <a:prstDash val="lgDash"/>
              <a:round/>
              <a:headEnd type="none" w="sm" len="sm"/>
              <a:tailEnd type="non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1" name="Line 35">
              <a:extLst>
                <a:ext uri="{FF2B5EF4-FFF2-40B4-BE49-F238E27FC236}">
                  <a16:creationId xmlns:a16="http://schemas.microsoft.com/office/drawing/2014/main" xmlns="" id="{427DE3CF-881F-4290-A9F9-4E00206E7ECE}"/>
                </a:ext>
              </a:extLst>
            </p:cNvPr>
            <p:cNvSpPr>
              <a:spLocks noChangeShapeType="1"/>
            </p:cNvSpPr>
            <p:nvPr/>
          </p:nvSpPr>
          <p:spPr bwMode="auto">
            <a:xfrm>
              <a:off x="1728" y="4080"/>
              <a:ext cx="0" cy="96"/>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2" name="Line 36">
              <a:extLst>
                <a:ext uri="{FF2B5EF4-FFF2-40B4-BE49-F238E27FC236}">
                  <a16:creationId xmlns:a16="http://schemas.microsoft.com/office/drawing/2014/main" xmlns="" id="{88D09F5D-A5EA-4EF3-B424-4A241E8BFAE3}"/>
                </a:ext>
              </a:extLst>
            </p:cNvPr>
            <p:cNvSpPr>
              <a:spLocks noChangeShapeType="1"/>
            </p:cNvSpPr>
            <p:nvPr/>
          </p:nvSpPr>
          <p:spPr bwMode="auto">
            <a:xfrm flipH="1" flipV="1">
              <a:off x="240" y="4176"/>
              <a:ext cx="1488" cy="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3" name="Line 37">
              <a:extLst>
                <a:ext uri="{FF2B5EF4-FFF2-40B4-BE49-F238E27FC236}">
                  <a16:creationId xmlns:a16="http://schemas.microsoft.com/office/drawing/2014/main" xmlns="" id="{2C070264-2510-42D0-A8D1-564A3FC12474}"/>
                </a:ext>
              </a:extLst>
            </p:cNvPr>
            <p:cNvSpPr>
              <a:spLocks noChangeShapeType="1"/>
            </p:cNvSpPr>
            <p:nvPr/>
          </p:nvSpPr>
          <p:spPr bwMode="auto">
            <a:xfrm flipV="1">
              <a:off x="240" y="1008"/>
              <a:ext cx="0" cy="316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4" name="Line 38">
              <a:extLst>
                <a:ext uri="{FF2B5EF4-FFF2-40B4-BE49-F238E27FC236}">
                  <a16:creationId xmlns:a16="http://schemas.microsoft.com/office/drawing/2014/main" xmlns="" id="{EE65AC52-32E2-42C0-BBAC-B26C9B700747}"/>
                </a:ext>
              </a:extLst>
            </p:cNvPr>
            <p:cNvSpPr>
              <a:spLocks noChangeShapeType="1"/>
            </p:cNvSpPr>
            <p:nvPr/>
          </p:nvSpPr>
          <p:spPr bwMode="auto">
            <a:xfrm>
              <a:off x="240" y="1008"/>
              <a:ext cx="1008" cy="0"/>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5" name="Line 39">
              <a:extLst>
                <a:ext uri="{FF2B5EF4-FFF2-40B4-BE49-F238E27FC236}">
                  <a16:creationId xmlns:a16="http://schemas.microsoft.com/office/drawing/2014/main" xmlns="" id="{5DCEFAF4-0993-4501-A124-B49E5E4690F5}"/>
                </a:ext>
              </a:extLst>
            </p:cNvPr>
            <p:cNvSpPr>
              <a:spLocks noChangeShapeType="1"/>
            </p:cNvSpPr>
            <p:nvPr/>
          </p:nvSpPr>
          <p:spPr bwMode="auto">
            <a:xfrm flipV="1">
              <a:off x="3936" y="1489"/>
              <a:ext cx="0" cy="192"/>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6" name="Line 40">
              <a:extLst>
                <a:ext uri="{FF2B5EF4-FFF2-40B4-BE49-F238E27FC236}">
                  <a16:creationId xmlns:a16="http://schemas.microsoft.com/office/drawing/2014/main" xmlns="" id="{F37E9455-2051-474B-BA2F-9B7E580D0B51}"/>
                </a:ext>
              </a:extLst>
            </p:cNvPr>
            <p:cNvSpPr>
              <a:spLocks noChangeShapeType="1"/>
            </p:cNvSpPr>
            <p:nvPr/>
          </p:nvSpPr>
          <p:spPr bwMode="auto">
            <a:xfrm flipV="1">
              <a:off x="3936" y="1153"/>
              <a:ext cx="0" cy="96"/>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7" name="Line 41">
              <a:extLst>
                <a:ext uri="{FF2B5EF4-FFF2-40B4-BE49-F238E27FC236}">
                  <a16:creationId xmlns:a16="http://schemas.microsoft.com/office/drawing/2014/main" xmlns="" id="{D4E314B8-509F-4E0F-80D7-D701FD73F516}"/>
                </a:ext>
              </a:extLst>
            </p:cNvPr>
            <p:cNvSpPr>
              <a:spLocks noChangeShapeType="1"/>
            </p:cNvSpPr>
            <p:nvPr/>
          </p:nvSpPr>
          <p:spPr bwMode="auto">
            <a:xfrm flipV="1">
              <a:off x="3936" y="816"/>
              <a:ext cx="0" cy="96"/>
            </a:xfrm>
            <a:prstGeom prst="line">
              <a:avLst/>
            </a:prstGeom>
            <a:noFill/>
            <a:ln w="9525"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8" name="Line 42">
              <a:extLst>
                <a:ext uri="{FF2B5EF4-FFF2-40B4-BE49-F238E27FC236}">
                  <a16:creationId xmlns:a16="http://schemas.microsoft.com/office/drawing/2014/main" xmlns="" id="{DBB2DB99-449A-46CC-BF1E-BC3914A9FFB1}"/>
                </a:ext>
              </a:extLst>
            </p:cNvPr>
            <p:cNvSpPr>
              <a:spLocks noChangeShapeType="1"/>
            </p:cNvSpPr>
            <p:nvPr/>
          </p:nvSpPr>
          <p:spPr bwMode="auto">
            <a:xfrm flipH="1">
              <a:off x="1824" y="816"/>
              <a:ext cx="2112" cy="0"/>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49" name="Line 43">
              <a:extLst>
                <a:ext uri="{FF2B5EF4-FFF2-40B4-BE49-F238E27FC236}">
                  <a16:creationId xmlns:a16="http://schemas.microsoft.com/office/drawing/2014/main" xmlns="" id="{65EDB66D-7D00-4A0C-BDFF-C38403D49129}"/>
                </a:ext>
              </a:extLst>
            </p:cNvPr>
            <p:cNvSpPr>
              <a:spLocks noChangeShapeType="1"/>
            </p:cNvSpPr>
            <p:nvPr/>
          </p:nvSpPr>
          <p:spPr bwMode="auto">
            <a:xfrm>
              <a:off x="3888" y="2928"/>
              <a:ext cx="0" cy="96"/>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0" name="Line 44">
              <a:extLst>
                <a:ext uri="{FF2B5EF4-FFF2-40B4-BE49-F238E27FC236}">
                  <a16:creationId xmlns:a16="http://schemas.microsoft.com/office/drawing/2014/main" xmlns="" id="{6B84334A-9D02-4DDD-82DF-2DACACF87CD8}"/>
                </a:ext>
              </a:extLst>
            </p:cNvPr>
            <p:cNvSpPr>
              <a:spLocks noChangeShapeType="1"/>
            </p:cNvSpPr>
            <p:nvPr/>
          </p:nvSpPr>
          <p:spPr bwMode="auto">
            <a:xfrm flipH="1">
              <a:off x="2208" y="3264"/>
              <a:ext cx="960" cy="0"/>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1" name="Line 45">
              <a:extLst>
                <a:ext uri="{FF2B5EF4-FFF2-40B4-BE49-F238E27FC236}">
                  <a16:creationId xmlns:a16="http://schemas.microsoft.com/office/drawing/2014/main" xmlns="" id="{76E6D723-EB40-4373-B6C8-0AB2F3E7E1AF}"/>
                </a:ext>
              </a:extLst>
            </p:cNvPr>
            <p:cNvSpPr>
              <a:spLocks noChangeShapeType="1"/>
            </p:cNvSpPr>
            <p:nvPr/>
          </p:nvSpPr>
          <p:spPr bwMode="auto">
            <a:xfrm>
              <a:off x="3888" y="3504"/>
              <a:ext cx="0" cy="96"/>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2" name="Line 46">
              <a:extLst>
                <a:ext uri="{FF2B5EF4-FFF2-40B4-BE49-F238E27FC236}">
                  <a16:creationId xmlns:a16="http://schemas.microsoft.com/office/drawing/2014/main" xmlns="" id="{F507D417-260D-4CFB-8B40-3048BEB0442F}"/>
                </a:ext>
              </a:extLst>
            </p:cNvPr>
            <p:cNvSpPr>
              <a:spLocks noChangeShapeType="1"/>
            </p:cNvSpPr>
            <p:nvPr/>
          </p:nvSpPr>
          <p:spPr bwMode="auto">
            <a:xfrm flipH="1">
              <a:off x="3072" y="3744"/>
              <a:ext cx="336" cy="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3" name="Line 47">
              <a:extLst>
                <a:ext uri="{FF2B5EF4-FFF2-40B4-BE49-F238E27FC236}">
                  <a16:creationId xmlns:a16="http://schemas.microsoft.com/office/drawing/2014/main" xmlns="" id="{CC760392-8732-4BEC-B62D-4C1DCCDEC5E0}"/>
                </a:ext>
              </a:extLst>
            </p:cNvPr>
            <p:cNvSpPr>
              <a:spLocks noChangeShapeType="1"/>
            </p:cNvSpPr>
            <p:nvPr/>
          </p:nvSpPr>
          <p:spPr bwMode="auto">
            <a:xfrm flipV="1">
              <a:off x="3072" y="3360"/>
              <a:ext cx="0" cy="384"/>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4" name="Line 48">
              <a:extLst>
                <a:ext uri="{FF2B5EF4-FFF2-40B4-BE49-F238E27FC236}">
                  <a16:creationId xmlns:a16="http://schemas.microsoft.com/office/drawing/2014/main" xmlns="" id="{C8B34482-057C-4400-B797-2184F23E4639}"/>
                </a:ext>
              </a:extLst>
            </p:cNvPr>
            <p:cNvSpPr>
              <a:spLocks noChangeShapeType="1"/>
            </p:cNvSpPr>
            <p:nvPr/>
          </p:nvSpPr>
          <p:spPr bwMode="auto">
            <a:xfrm flipH="1">
              <a:off x="2208" y="3360"/>
              <a:ext cx="864" cy="0"/>
            </a:xfrm>
            <a:prstGeom prst="line">
              <a:avLst/>
            </a:prstGeom>
            <a:noFill/>
            <a:ln w="12700" cap="sq">
              <a:solidFill>
                <a:schemeClr val="tx1"/>
              </a:solidFill>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55" name="Text Box 49">
              <a:extLst>
                <a:ext uri="{FF2B5EF4-FFF2-40B4-BE49-F238E27FC236}">
                  <a16:creationId xmlns:a16="http://schemas.microsoft.com/office/drawing/2014/main" xmlns="" id="{635DA100-0C02-45E2-AE89-4E221FF4D946}"/>
                </a:ext>
              </a:extLst>
            </p:cNvPr>
            <p:cNvSpPr txBox="1">
              <a:spLocks noChangeArrowheads="1"/>
            </p:cNvSpPr>
            <p:nvPr/>
          </p:nvSpPr>
          <p:spPr bwMode="auto">
            <a:xfrm>
              <a:off x="2112" y="1872"/>
              <a:ext cx="847" cy="292"/>
            </a:xfrm>
            <a:prstGeom prst="rect">
              <a:avLst/>
            </a:prstGeom>
            <a:noFill/>
            <a:ln w="12700" cap="sq">
              <a:solidFill>
                <a:schemeClr val="tx1"/>
              </a:solidFill>
              <a:miter lim="800000"/>
              <a:headEnd type="none" w="sm" len="sm"/>
              <a:tailEnd type="none" w="sm" len="sm"/>
            </a:ln>
          </p:spPr>
          <p:txBody>
            <a:bodyPr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rPr>
                <a:t>缺页中断</a:t>
              </a:r>
            </a:p>
          </p:txBody>
        </p:sp>
        <p:sp>
          <p:nvSpPr>
            <p:cNvPr id="56" name="Rectangle 50">
              <a:extLst>
                <a:ext uri="{FF2B5EF4-FFF2-40B4-BE49-F238E27FC236}">
                  <a16:creationId xmlns:a16="http://schemas.microsoft.com/office/drawing/2014/main" xmlns="" id="{8FEB59CC-F47F-4E37-BF8B-B3EA8C6618CA}"/>
                </a:ext>
              </a:extLst>
            </p:cNvPr>
            <p:cNvSpPr>
              <a:spLocks noChangeArrowheads="1"/>
            </p:cNvSpPr>
            <p:nvPr/>
          </p:nvSpPr>
          <p:spPr bwMode="auto">
            <a:xfrm>
              <a:off x="2736" y="1536"/>
              <a:ext cx="318" cy="292"/>
            </a:xfrm>
            <a:prstGeom prst="rect">
              <a:avLst/>
            </a:prstGeom>
            <a:noFill/>
            <a:ln w="12700" cap="sq">
              <a:solidFill>
                <a:schemeClr val="tx1"/>
              </a:solidFill>
              <a:miter lim="800000"/>
              <a:headEnd type="none" w="sm" len="sm"/>
              <a:tailEnd type="none" w="sm" len="sm"/>
            </a:ln>
          </p:spPr>
          <p:txBody>
            <a:bodyPr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rPr>
                <a:t>是</a:t>
              </a:r>
            </a:p>
          </p:txBody>
        </p:sp>
        <p:sp>
          <p:nvSpPr>
            <p:cNvPr id="57" name="Rectangle 51">
              <a:extLst>
                <a:ext uri="{FF2B5EF4-FFF2-40B4-BE49-F238E27FC236}">
                  <a16:creationId xmlns:a16="http://schemas.microsoft.com/office/drawing/2014/main" xmlns="" id="{54FFE160-FCC0-450E-BA8A-1FBA9A11CB35}"/>
                </a:ext>
              </a:extLst>
            </p:cNvPr>
            <p:cNvSpPr>
              <a:spLocks noChangeArrowheads="1"/>
            </p:cNvSpPr>
            <p:nvPr/>
          </p:nvSpPr>
          <p:spPr bwMode="auto">
            <a:xfrm>
              <a:off x="1440" y="1920"/>
              <a:ext cx="318" cy="292"/>
            </a:xfrm>
            <a:prstGeom prst="rect">
              <a:avLst/>
            </a:prstGeom>
            <a:noFill/>
            <a:ln w="12700" cap="sq">
              <a:solidFill>
                <a:schemeClr val="tx1"/>
              </a:solidFill>
              <a:miter lim="800000"/>
              <a:headEnd type="none" w="sm" len="sm"/>
              <a:tailEnd type="none" w="sm" len="sm"/>
            </a:ln>
          </p:spPr>
          <p:txBody>
            <a:bodyPr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rPr>
                <a:t>否</a:t>
              </a:r>
            </a:p>
          </p:txBody>
        </p:sp>
        <p:sp>
          <p:nvSpPr>
            <p:cNvPr id="58" name="Rectangle 52">
              <a:extLst>
                <a:ext uri="{FF2B5EF4-FFF2-40B4-BE49-F238E27FC236}">
                  <a16:creationId xmlns:a16="http://schemas.microsoft.com/office/drawing/2014/main" xmlns="" id="{2AE70EB8-956C-4F7D-A35D-2DA7138505FD}"/>
                </a:ext>
              </a:extLst>
            </p:cNvPr>
            <p:cNvSpPr>
              <a:spLocks noChangeArrowheads="1"/>
            </p:cNvSpPr>
            <p:nvPr/>
          </p:nvSpPr>
          <p:spPr bwMode="auto">
            <a:xfrm>
              <a:off x="2592" y="2592"/>
              <a:ext cx="318" cy="292"/>
            </a:xfrm>
            <a:prstGeom prst="rect">
              <a:avLst/>
            </a:prstGeom>
            <a:noFill/>
            <a:ln w="12700" cap="sq">
              <a:solidFill>
                <a:schemeClr val="tx1"/>
              </a:solidFill>
              <a:miter lim="800000"/>
              <a:headEnd type="none" w="sm" len="sm"/>
              <a:tailEnd type="none" w="sm" len="sm"/>
            </a:ln>
          </p:spPr>
          <p:txBody>
            <a:bodyPr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rPr>
                <a:t>否</a:t>
              </a:r>
            </a:p>
          </p:txBody>
        </p:sp>
        <p:sp>
          <p:nvSpPr>
            <p:cNvPr id="59" name="Rectangle 53">
              <a:extLst>
                <a:ext uri="{FF2B5EF4-FFF2-40B4-BE49-F238E27FC236}">
                  <a16:creationId xmlns:a16="http://schemas.microsoft.com/office/drawing/2014/main" xmlns="" id="{09D571D1-72F8-42E6-A7C2-E53D379A3BE3}"/>
                </a:ext>
              </a:extLst>
            </p:cNvPr>
            <p:cNvSpPr>
              <a:spLocks noChangeArrowheads="1"/>
            </p:cNvSpPr>
            <p:nvPr/>
          </p:nvSpPr>
          <p:spPr bwMode="auto">
            <a:xfrm>
              <a:off x="2592" y="3024"/>
              <a:ext cx="318" cy="292"/>
            </a:xfrm>
            <a:prstGeom prst="rect">
              <a:avLst/>
            </a:prstGeom>
            <a:noFill/>
            <a:ln w="12700" cap="sq">
              <a:solidFill>
                <a:schemeClr val="tx1"/>
              </a:solidFill>
              <a:miter lim="800000"/>
              <a:headEnd type="none" w="sm" len="sm"/>
              <a:tailEnd type="none" w="sm" len="sm"/>
            </a:ln>
          </p:spPr>
          <p:txBody>
            <a:bodyPr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rPr>
                <a:t>否</a:t>
              </a:r>
            </a:p>
          </p:txBody>
        </p:sp>
        <p:sp>
          <p:nvSpPr>
            <p:cNvPr id="60" name="Rectangle 54">
              <a:extLst>
                <a:ext uri="{FF2B5EF4-FFF2-40B4-BE49-F238E27FC236}">
                  <a16:creationId xmlns:a16="http://schemas.microsoft.com/office/drawing/2014/main" xmlns="" id="{8803AC9C-56F6-47B0-8EE6-33FA0E5AC58E}"/>
                </a:ext>
              </a:extLst>
            </p:cNvPr>
            <p:cNvSpPr>
              <a:spLocks noChangeArrowheads="1"/>
            </p:cNvSpPr>
            <p:nvPr/>
          </p:nvSpPr>
          <p:spPr bwMode="auto">
            <a:xfrm>
              <a:off x="4032" y="3360"/>
              <a:ext cx="318" cy="292"/>
            </a:xfrm>
            <a:prstGeom prst="rect">
              <a:avLst/>
            </a:prstGeom>
            <a:noFill/>
            <a:ln w="12700" cap="sq">
              <a:solidFill>
                <a:schemeClr val="tx1"/>
              </a:solidFill>
              <a:miter lim="800000"/>
              <a:headEnd type="none" w="sm" len="sm"/>
              <a:tailEnd type="none" w="sm" len="sm"/>
            </a:ln>
          </p:spPr>
          <p:txBody>
            <a:bodyPr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rPr>
                <a:t>是</a:t>
              </a:r>
            </a:p>
          </p:txBody>
        </p:sp>
        <p:sp>
          <p:nvSpPr>
            <p:cNvPr id="61" name="Rectangle 55">
              <a:extLst>
                <a:ext uri="{FF2B5EF4-FFF2-40B4-BE49-F238E27FC236}">
                  <a16:creationId xmlns:a16="http://schemas.microsoft.com/office/drawing/2014/main" xmlns="" id="{84F209D8-F645-4AB9-ABBF-B4026688EC8F}"/>
                </a:ext>
              </a:extLst>
            </p:cNvPr>
            <p:cNvSpPr>
              <a:spLocks noChangeArrowheads="1"/>
            </p:cNvSpPr>
            <p:nvPr/>
          </p:nvSpPr>
          <p:spPr bwMode="auto">
            <a:xfrm>
              <a:off x="1824" y="2977"/>
              <a:ext cx="318" cy="292"/>
            </a:xfrm>
            <a:prstGeom prst="rect">
              <a:avLst/>
            </a:prstGeom>
            <a:noFill/>
            <a:ln w="12700" cap="sq">
              <a:solidFill>
                <a:schemeClr val="tx1"/>
              </a:solidFill>
              <a:miter lim="800000"/>
              <a:headEnd type="none" w="sm" len="sm"/>
              <a:tailEnd type="none" w="sm" len="sm"/>
            </a:ln>
          </p:spPr>
          <p:txBody>
            <a:bodyPr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rPr>
                <a:t>是</a:t>
              </a:r>
            </a:p>
          </p:txBody>
        </p:sp>
        <p:sp>
          <p:nvSpPr>
            <p:cNvPr id="62" name="Text Box 56">
              <a:extLst>
                <a:ext uri="{FF2B5EF4-FFF2-40B4-BE49-F238E27FC236}">
                  <a16:creationId xmlns:a16="http://schemas.microsoft.com/office/drawing/2014/main" xmlns="" id="{A8CA20BF-921D-4052-8968-3199883FA5BC}"/>
                </a:ext>
              </a:extLst>
            </p:cNvPr>
            <p:cNvSpPr txBox="1">
              <a:spLocks noChangeArrowheads="1"/>
            </p:cNvSpPr>
            <p:nvPr/>
          </p:nvSpPr>
          <p:spPr bwMode="auto">
            <a:xfrm>
              <a:off x="323" y="1152"/>
              <a:ext cx="353" cy="803"/>
            </a:xfrm>
            <a:prstGeom prst="rect">
              <a:avLst/>
            </a:prstGeom>
            <a:noFill/>
            <a:ln w="12700" cap="sq">
              <a:solidFill>
                <a:schemeClr val="tx1"/>
              </a:solidFill>
              <a:miter lim="800000"/>
              <a:headEnd type="none" w="sm" len="sm"/>
              <a:tailEnd type="none" w="sm" len="sm"/>
            </a:ln>
          </p:spPr>
          <p:txBody>
            <a:bodyPr vert="eaVert"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rPr>
                <a:t>硬件完成</a:t>
              </a:r>
            </a:p>
          </p:txBody>
        </p:sp>
        <p:sp>
          <p:nvSpPr>
            <p:cNvPr id="63" name="Line 57">
              <a:extLst>
                <a:ext uri="{FF2B5EF4-FFF2-40B4-BE49-F238E27FC236}">
                  <a16:creationId xmlns:a16="http://schemas.microsoft.com/office/drawing/2014/main" xmlns="" id="{A217F1B1-E931-4B27-861B-B5048BBB1F50}"/>
                </a:ext>
              </a:extLst>
            </p:cNvPr>
            <p:cNvSpPr>
              <a:spLocks noChangeShapeType="1"/>
            </p:cNvSpPr>
            <p:nvPr/>
          </p:nvSpPr>
          <p:spPr bwMode="auto">
            <a:xfrm flipV="1">
              <a:off x="528" y="768"/>
              <a:ext cx="0" cy="384"/>
            </a:xfrm>
            <a:prstGeom prst="line">
              <a:avLst/>
            </a:prstGeom>
            <a:noFill/>
            <a:ln w="12700">
              <a:solidFill>
                <a:schemeClr val="tx1"/>
              </a:solidFill>
              <a:prstDash val="dash"/>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4" name="Line 58">
              <a:extLst>
                <a:ext uri="{FF2B5EF4-FFF2-40B4-BE49-F238E27FC236}">
                  <a16:creationId xmlns:a16="http://schemas.microsoft.com/office/drawing/2014/main" xmlns="" id="{DAC1C99A-3D3E-4B4C-961C-0BD154824D62}"/>
                </a:ext>
              </a:extLst>
            </p:cNvPr>
            <p:cNvSpPr>
              <a:spLocks noChangeShapeType="1"/>
            </p:cNvSpPr>
            <p:nvPr/>
          </p:nvSpPr>
          <p:spPr bwMode="auto">
            <a:xfrm>
              <a:off x="528" y="1872"/>
              <a:ext cx="0" cy="240"/>
            </a:xfrm>
            <a:prstGeom prst="line">
              <a:avLst/>
            </a:prstGeom>
            <a:noFill/>
            <a:ln w="12700">
              <a:solidFill>
                <a:schemeClr val="tx1"/>
              </a:solidFill>
              <a:prstDash val="dash"/>
              <a:round/>
              <a:headEnd type="none" w="sm" len="sm"/>
              <a:tailEnd type="triangle" w="sm" len="sm"/>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5" name="Text Box 59">
              <a:extLst>
                <a:ext uri="{FF2B5EF4-FFF2-40B4-BE49-F238E27FC236}">
                  <a16:creationId xmlns:a16="http://schemas.microsoft.com/office/drawing/2014/main" xmlns="" id="{99A1383B-E1DA-4882-B9AB-B9D2DE52F02B}"/>
                </a:ext>
              </a:extLst>
            </p:cNvPr>
            <p:cNvSpPr txBox="1">
              <a:spLocks noChangeArrowheads="1"/>
            </p:cNvSpPr>
            <p:nvPr/>
          </p:nvSpPr>
          <p:spPr bwMode="auto">
            <a:xfrm>
              <a:off x="3440" y="333"/>
              <a:ext cx="1919" cy="292"/>
            </a:xfrm>
            <a:prstGeom prst="rect">
              <a:avLst/>
            </a:prstGeom>
            <a:noFill/>
            <a:ln w="12700" cap="sq">
              <a:solidFill>
                <a:schemeClr val="tx1"/>
              </a:solidFill>
              <a:miter lim="800000"/>
              <a:headEnd type="none" w="sm" len="sm"/>
              <a:tailEnd type="none" w="sm" len="sm"/>
            </a:ln>
          </p:spPr>
          <p:txBody>
            <a:bodyPr wrap="none">
              <a:spAutoFit/>
            </a:bodyPr>
            <a:lstStyle/>
            <a:p>
              <a:pPr marL="0" marR="0" lvl="0" indent="0" algn="l" defTabSz="914400" eaLnBrk="1" fontAlgn="t"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FFC000"/>
                  </a:solidFill>
                  <a:effectLst/>
                  <a:uLnTx/>
                  <a:uFillTx/>
                </a:rPr>
                <a:t>请求分页的处理流程。</a:t>
              </a:r>
            </a:p>
          </p:txBody>
        </p:sp>
        <p:sp>
          <p:nvSpPr>
            <p:cNvPr id="66" name="Line 60">
              <a:extLst>
                <a:ext uri="{FF2B5EF4-FFF2-40B4-BE49-F238E27FC236}">
                  <a16:creationId xmlns:a16="http://schemas.microsoft.com/office/drawing/2014/main" xmlns="" id="{F14F9260-3984-4DCA-9AC2-B064B864A33D}"/>
                </a:ext>
              </a:extLst>
            </p:cNvPr>
            <p:cNvSpPr>
              <a:spLocks noChangeShapeType="1"/>
            </p:cNvSpPr>
            <p:nvPr/>
          </p:nvSpPr>
          <p:spPr bwMode="auto">
            <a:xfrm>
              <a:off x="1824" y="1104"/>
              <a:ext cx="0" cy="96"/>
            </a:xfrm>
            <a:prstGeom prst="line">
              <a:avLst/>
            </a:prstGeom>
            <a:noFill/>
            <a:ln w="9525">
              <a:solidFill>
                <a:schemeClr val="tx1"/>
              </a:solidFill>
              <a:miter lim="800000"/>
              <a:headEnd/>
              <a:tailEnd type="triangle" w="med" len="me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7" name="AutoShape 61">
              <a:extLst>
                <a:ext uri="{FF2B5EF4-FFF2-40B4-BE49-F238E27FC236}">
                  <a16:creationId xmlns:a16="http://schemas.microsoft.com/office/drawing/2014/main" xmlns="" id="{91EE34F1-9AC2-4AF7-90FD-C2B845F6B67E}"/>
                </a:ext>
              </a:extLst>
            </p:cNvPr>
            <p:cNvSpPr>
              <a:spLocks noChangeArrowheads="1"/>
            </p:cNvSpPr>
            <p:nvPr/>
          </p:nvSpPr>
          <p:spPr bwMode="auto">
            <a:xfrm>
              <a:off x="2472" y="2795"/>
              <a:ext cx="998" cy="90"/>
            </a:xfrm>
            <a:prstGeom prst="rightArrow">
              <a:avLst>
                <a:gd name="adj1" fmla="val 50000"/>
                <a:gd name="adj2" fmla="val 277222"/>
              </a:avLst>
            </a:prstGeom>
            <a:solidFill>
              <a:srgbClr val="FFFF00"/>
            </a:solidFill>
            <a:ln w="12700" cap="sq" algn="ctr">
              <a:solidFill>
                <a:schemeClr val="tx1"/>
              </a:solidFill>
              <a:miter lim="800000"/>
              <a:headEnd/>
              <a:tailEnd/>
            </a:ln>
          </p:spPr>
          <p:txBody>
            <a:bodyPr wrap="non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68" name="AutoShape 62">
              <a:extLst>
                <a:ext uri="{FF2B5EF4-FFF2-40B4-BE49-F238E27FC236}">
                  <a16:creationId xmlns:a16="http://schemas.microsoft.com/office/drawing/2014/main" xmlns="" id="{3DBB0A85-8327-44E1-AA3E-D317D75FAC1C}"/>
                </a:ext>
              </a:extLst>
            </p:cNvPr>
            <p:cNvSpPr>
              <a:spLocks noChangeArrowheads="1"/>
            </p:cNvSpPr>
            <p:nvPr/>
          </p:nvSpPr>
          <p:spPr bwMode="auto">
            <a:xfrm>
              <a:off x="2517" y="1706"/>
              <a:ext cx="1089" cy="90"/>
            </a:xfrm>
            <a:prstGeom prst="rightArrow">
              <a:avLst>
                <a:gd name="adj1" fmla="val 50000"/>
                <a:gd name="adj2" fmla="val 302500"/>
              </a:avLst>
            </a:prstGeom>
            <a:solidFill>
              <a:srgbClr val="FFFF00"/>
            </a:solidFill>
            <a:ln w="12700" cap="sq" algn="ctr">
              <a:solidFill>
                <a:schemeClr val="tx1"/>
              </a:solidFill>
              <a:miter lim="800000"/>
              <a:headEnd/>
              <a:tailEnd/>
            </a:ln>
          </p:spPr>
          <p:txBody>
            <a:bodyPr wrap="non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grpSp>
    </p:spTree>
    <p:extLst>
      <p:ext uri="{BB962C8B-B14F-4D97-AF65-F5344CB8AC3E}">
        <p14:creationId xmlns:p14="http://schemas.microsoft.com/office/powerpoint/2010/main" val="575431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请求分页中的硬件支持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a16="http://schemas.microsoft.com/office/drawing/2014/main" xmlns="" id="{F407F682-C2E2-45CB-9EA5-0B043E9E3093}"/>
              </a:ext>
            </a:extLst>
          </p:cNvPr>
          <p:cNvGrpSpPr/>
          <p:nvPr/>
        </p:nvGrpSpPr>
        <p:grpSpPr>
          <a:xfrm>
            <a:off x="-2" y="764704"/>
            <a:ext cx="9132242" cy="504056"/>
            <a:chOff x="2992692" y="878200"/>
            <a:chExt cx="6085996" cy="506465"/>
          </a:xfrm>
        </p:grpSpPr>
        <p:sp>
          <p:nvSpPr>
            <p:cNvPr id="5" name="剪去单角的矩形 3">
              <a:extLst>
                <a:ext uri="{FF2B5EF4-FFF2-40B4-BE49-F238E27FC236}">
                  <a16:creationId xmlns:a16="http://schemas.microsoft.com/office/drawing/2014/main" xmlns="" id="{75317CAE-B78C-47B2-88FB-A706164AE2EF}"/>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页表机制</a:t>
              </a:r>
            </a:p>
          </p:txBody>
        </p:sp>
        <p:sp>
          <p:nvSpPr>
            <p:cNvPr id="6" name="剪去单角的矩形 4">
              <a:extLst>
                <a:ext uri="{FF2B5EF4-FFF2-40B4-BE49-F238E27FC236}">
                  <a16:creationId xmlns:a16="http://schemas.microsoft.com/office/drawing/2014/main" xmlns="" id="{6A8D0219-D18D-47B1-AC25-2A53085F5E0C}"/>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缺页中断机构</a:t>
              </a:r>
            </a:p>
          </p:txBody>
        </p:sp>
        <p:sp>
          <p:nvSpPr>
            <p:cNvPr id="7" name="剪去单角的矩形 4">
              <a:extLst>
                <a:ext uri="{FF2B5EF4-FFF2-40B4-BE49-F238E27FC236}">
                  <a16:creationId xmlns:a16="http://schemas.microsoft.com/office/drawing/2014/main" xmlns="" id="{439DEF9B-7A92-42E7-B1CA-05E621AB9DA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地址变换机构</a:t>
              </a:r>
            </a:p>
          </p:txBody>
        </p:sp>
      </p:grpSp>
      <p:grpSp>
        <p:nvGrpSpPr>
          <p:cNvPr id="8" name="Group 4">
            <a:extLst>
              <a:ext uri="{FF2B5EF4-FFF2-40B4-BE49-F238E27FC236}">
                <a16:creationId xmlns:a16="http://schemas.microsoft.com/office/drawing/2014/main" xmlns="" id="{615C236E-3447-46E4-8C5C-3620711759FF}"/>
              </a:ext>
            </a:extLst>
          </p:cNvPr>
          <p:cNvGrpSpPr>
            <a:grpSpLocks/>
          </p:cNvGrpSpPr>
          <p:nvPr/>
        </p:nvGrpSpPr>
        <p:grpSpPr bwMode="auto">
          <a:xfrm>
            <a:off x="54421" y="2203922"/>
            <a:ext cx="9035157" cy="4320480"/>
            <a:chOff x="0" y="388"/>
            <a:chExt cx="5579" cy="3925"/>
          </a:xfrm>
          <a:solidFill>
            <a:schemeClr val="bg2">
              <a:lumMod val="75000"/>
            </a:schemeClr>
          </a:solidFill>
        </p:grpSpPr>
        <p:sp>
          <p:nvSpPr>
            <p:cNvPr id="9" name="Rectangle 5">
              <a:extLst>
                <a:ext uri="{FF2B5EF4-FFF2-40B4-BE49-F238E27FC236}">
                  <a16:creationId xmlns:a16="http://schemas.microsoft.com/office/drawing/2014/main" xmlns="" id="{AEAC9478-223E-43F6-A5AD-7CA661AEE468}"/>
                </a:ext>
              </a:extLst>
            </p:cNvPr>
            <p:cNvSpPr>
              <a:spLocks noChangeArrowheads="1"/>
            </p:cNvSpPr>
            <p:nvPr/>
          </p:nvSpPr>
          <p:spPr bwMode="auto">
            <a:xfrm>
              <a:off x="432" y="1593"/>
              <a:ext cx="1248" cy="288"/>
            </a:xfrm>
            <a:prstGeom prst="rect">
              <a:avLst/>
            </a:prstGeom>
            <a:grpFill/>
            <a:ln w="9525">
              <a:solidFill>
                <a:schemeClr val="tx1"/>
              </a:solidFill>
              <a:miter lim="800000"/>
              <a:headEnd/>
              <a:tailEnd/>
            </a:ln>
          </p:spPr>
          <p:txBody>
            <a:bodyPr wrap="none" lIns="1904" tIns="953" rIns="1904" bIns="953"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0" name="Rectangle 6">
              <a:extLst>
                <a:ext uri="{FF2B5EF4-FFF2-40B4-BE49-F238E27FC236}">
                  <a16:creationId xmlns:a16="http://schemas.microsoft.com/office/drawing/2014/main" xmlns="" id="{9E135886-9CD7-4AC2-A5C4-2FDCB452AD9D}"/>
                </a:ext>
              </a:extLst>
            </p:cNvPr>
            <p:cNvSpPr>
              <a:spLocks noChangeArrowheads="1"/>
            </p:cNvSpPr>
            <p:nvPr/>
          </p:nvSpPr>
          <p:spPr bwMode="auto">
            <a:xfrm>
              <a:off x="432" y="1881"/>
              <a:ext cx="1248" cy="474"/>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L 1, 2120</a:t>
              </a:r>
            </a:p>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ADD 1, 3410</a:t>
              </a:r>
            </a:p>
          </p:txBody>
        </p:sp>
        <p:sp>
          <p:nvSpPr>
            <p:cNvPr id="12" name="Rectangle 7">
              <a:extLst>
                <a:ext uri="{FF2B5EF4-FFF2-40B4-BE49-F238E27FC236}">
                  <a16:creationId xmlns:a16="http://schemas.microsoft.com/office/drawing/2014/main" xmlns="" id="{BAE56194-15E4-40AE-8472-A0C12BD0B1CB}"/>
                </a:ext>
              </a:extLst>
            </p:cNvPr>
            <p:cNvSpPr>
              <a:spLocks noChangeArrowheads="1"/>
            </p:cNvSpPr>
            <p:nvPr/>
          </p:nvSpPr>
          <p:spPr bwMode="auto">
            <a:xfrm>
              <a:off x="432" y="2355"/>
              <a:ext cx="1248"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006802</a:t>
              </a:r>
            </a:p>
          </p:txBody>
        </p:sp>
        <p:sp>
          <p:nvSpPr>
            <p:cNvPr id="13" name="Text Box 8">
              <a:extLst>
                <a:ext uri="{FF2B5EF4-FFF2-40B4-BE49-F238E27FC236}">
                  <a16:creationId xmlns:a16="http://schemas.microsoft.com/office/drawing/2014/main" xmlns="" id="{725F89F5-7BFE-4E4B-AFAE-9019A6476802}"/>
                </a:ext>
              </a:extLst>
            </p:cNvPr>
            <p:cNvSpPr txBox="1">
              <a:spLocks noChangeArrowheads="1"/>
            </p:cNvSpPr>
            <p:nvPr/>
          </p:nvSpPr>
          <p:spPr bwMode="auto">
            <a:xfrm>
              <a:off x="144" y="1427"/>
              <a:ext cx="196"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a:t>
              </a:r>
            </a:p>
          </p:txBody>
        </p:sp>
        <p:sp>
          <p:nvSpPr>
            <p:cNvPr id="14" name="Text Box 9">
              <a:extLst>
                <a:ext uri="{FF2B5EF4-FFF2-40B4-BE49-F238E27FC236}">
                  <a16:creationId xmlns:a16="http://schemas.microsoft.com/office/drawing/2014/main" xmlns="" id="{56EF99C9-A31D-4635-A184-1AA571B9C4AF}"/>
                </a:ext>
              </a:extLst>
            </p:cNvPr>
            <p:cNvSpPr txBox="1">
              <a:spLocks noChangeArrowheads="1"/>
            </p:cNvSpPr>
            <p:nvPr/>
          </p:nvSpPr>
          <p:spPr bwMode="auto">
            <a:xfrm>
              <a:off x="96" y="1721"/>
              <a:ext cx="284"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1k</a:t>
              </a:r>
            </a:p>
          </p:txBody>
        </p:sp>
        <p:sp>
          <p:nvSpPr>
            <p:cNvPr id="15" name="Text Box 10">
              <a:extLst>
                <a:ext uri="{FF2B5EF4-FFF2-40B4-BE49-F238E27FC236}">
                  <a16:creationId xmlns:a16="http://schemas.microsoft.com/office/drawing/2014/main" xmlns="" id="{438FA753-F466-4DF9-89A9-B001CBB1E6F8}"/>
                </a:ext>
              </a:extLst>
            </p:cNvPr>
            <p:cNvSpPr txBox="1">
              <a:spLocks noChangeArrowheads="1"/>
            </p:cNvSpPr>
            <p:nvPr/>
          </p:nvSpPr>
          <p:spPr bwMode="auto">
            <a:xfrm>
              <a:off x="92" y="2108"/>
              <a:ext cx="285"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2k</a:t>
              </a:r>
            </a:p>
          </p:txBody>
        </p:sp>
        <p:sp>
          <p:nvSpPr>
            <p:cNvPr id="16" name="Text Box 11">
              <a:extLst>
                <a:ext uri="{FF2B5EF4-FFF2-40B4-BE49-F238E27FC236}">
                  <a16:creationId xmlns:a16="http://schemas.microsoft.com/office/drawing/2014/main" xmlns="" id="{F2DA7E67-5E93-4101-910D-F202B55A4B4B}"/>
                </a:ext>
              </a:extLst>
            </p:cNvPr>
            <p:cNvSpPr txBox="1">
              <a:spLocks noChangeArrowheads="1"/>
            </p:cNvSpPr>
            <p:nvPr/>
          </p:nvSpPr>
          <p:spPr bwMode="auto">
            <a:xfrm>
              <a:off x="92" y="2444"/>
              <a:ext cx="285"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3k</a:t>
              </a:r>
            </a:p>
          </p:txBody>
        </p:sp>
        <p:sp>
          <p:nvSpPr>
            <p:cNvPr id="18" name="Rectangle 12">
              <a:extLst>
                <a:ext uri="{FF2B5EF4-FFF2-40B4-BE49-F238E27FC236}">
                  <a16:creationId xmlns:a16="http://schemas.microsoft.com/office/drawing/2014/main" xmlns="" id="{A0BB35AF-B1D7-4DEB-8169-2A88CF253283}"/>
                </a:ext>
              </a:extLst>
            </p:cNvPr>
            <p:cNvSpPr>
              <a:spLocks noChangeArrowheads="1"/>
            </p:cNvSpPr>
            <p:nvPr/>
          </p:nvSpPr>
          <p:spPr bwMode="auto">
            <a:xfrm>
              <a:off x="432" y="3180"/>
              <a:ext cx="1248" cy="288"/>
            </a:xfrm>
            <a:prstGeom prst="rect">
              <a:avLst/>
            </a:prstGeom>
            <a:grpFill/>
            <a:ln w="9525">
              <a:solidFill>
                <a:schemeClr val="tx1"/>
              </a:solidFill>
              <a:miter lim="800000"/>
              <a:headEnd/>
              <a:tailEnd/>
            </a:ln>
          </p:spPr>
          <p:txBody>
            <a:bodyPr wrap="none" lIns="1904" tIns="953" rIns="1904" bIns="953"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19" name="Rectangle 13">
              <a:extLst>
                <a:ext uri="{FF2B5EF4-FFF2-40B4-BE49-F238E27FC236}">
                  <a16:creationId xmlns:a16="http://schemas.microsoft.com/office/drawing/2014/main" xmlns="" id="{9580AC2A-5BB5-42C7-827D-080BD2CF24B3}"/>
                </a:ext>
              </a:extLst>
            </p:cNvPr>
            <p:cNvSpPr>
              <a:spLocks noChangeArrowheads="1"/>
            </p:cNvSpPr>
            <p:nvPr/>
          </p:nvSpPr>
          <p:spPr bwMode="auto">
            <a:xfrm>
              <a:off x="432" y="3468"/>
              <a:ext cx="1248" cy="288"/>
            </a:xfrm>
            <a:prstGeom prst="rect">
              <a:avLst/>
            </a:prstGeom>
            <a:grpFill/>
            <a:ln w="9525">
              <a:solidFill>
                <a:schemeClr val="tx1"/>
              </a:solidFill>
              <a:miter lim="800000"/>
              <a:headEnd/>
              <a:tailEnd/>
            </a:ln>
          </p:spPr>
          <p:txBody>
            <a:bodyPr wrap="none" lIns="1904" tIns="953" rIns="1904" bIns="953"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0" name="Rectangle 14">
              <a:extLst>
                <a:ext uri="{FF2B5EF4-FFF2-40B4-BE49-F238E27FC236}">
                  <a16:creationId xmlns:a16="http://schemas.microsoft.com/office/drawing/2014/main" xmlns="" id="{4284C80F-0656-4F28-A968-AF632B55B305}"/>
                </a:ext>
              </a:extLst>
            </p:cNvPr>
            <p:cNvSpPr>
              <a:spLocks noChangeArrowheads="1"/>
            </p:cNvSpPr>
            <p:nvPr/>
          </p:nvSpPr>
          <p:spPr bwMode="auto">
            <a:xfrm>
              <a:off x="432" y="3756"/>
              <a:ext cx="1248" cy="288"/>
            </a:xfrm>
            <a:prstGeom prst="rect">
              <a:avLst/>
            </a:prstGeom>
            <a:grpFill/>
            <a:ln w="9525">
              <a:solidFill>
                <a:schemeClr val="tx1"/>
              </a:solidFill>
              <a:miter lim="800000"/>
              <a:headEnd/>
              <a:tailEnd/>
            </a:ln>
          </p:spPr>
          <p:txBody>
            <a:bodyPr wrap="none" lIns="1904" tIns="953" rIns="1904" bIns="953"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1" name="Text Box 15">
              <a:extLst>
                <a:ext uri="{FF2B5EF4-FFF2-40B4-BE49-F238E27FC236}">
                  <a16:creationId xmlns:a16="http://schemas.microsoft.com/office/drawing/2014/main" xmlns="" id="{2EB4D4D4-E87C-46EC-B9B8-808C7E67C294}"/>
                </a:ext>
              </a:extLst>
            </p:cNvPr>
            <p:cNvSpPr txBox="1">
              <a:spLocks noChangeArrowheads="1"/>
            </p:cNvSpPr>
            <p:nvPr/>
          </p:nvSpPr>
          <p:spPr bwMode="auto">
            <a:xfrm>
              <a:off x="144" y="3014"/>
              <a:ext cx="196"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a:t>
              </a:r>
            </a:p>
          </p:txBody>
        </p:sp>
        <p:sp>
          <p:nvSpPr>
            <p:cNvPr id="22" name="Text Box 16">
              <a:extLst>
                <a:ext uri="{FF2B5EF4-FFF2-40B4-BE49-F238E27FC236}">
                  <a16:creationId xmlns:a16="http://schemas.microsoft.com/office/drawing/2014/main" xmlns="" id="{7CE5FC58-B353-45C1-9839-2A0A8CFCE07B}"/>
                </a:ext>
              </a:extLst>
            </p:cNvPr>
            <p:cNvSpPr txBox="1">
              <a:spLocks noChangeArrowheads="1"/>
            </p:cNvSpPr>
            <p:nvPr/>
          </p:nvSpPr>
          <p:spPr bwMode="auto">
            <a:xfrm>
              <a:off x="96" y="3308"/>
              <a:ext cx="284"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1k</a:t>
              </a:r>
            </a:p>
          </p:txBody>
        </p:sp>
        <p:sp>
          <p:nvSpPr>
            <p:cNvPr id="23" name="Text Box 17">
              <a:extLst>
                <a:ext uri="{FF2B5EF4-FFF2-40B4-BE49-F238E27FC236}">
                  <a16:creationId xmlns:a16="http://schemas.microsoft.com/office/drawing/2014/main" xmlns="" id="{25D36B27-E658-42D3-BF89-6BBBEA4433F9}"/>
                </a:ext>
              </a:extLst>
            </p:cNvPr>
            <p:cNvSpPr txBox="1">
              <a:spLocks noChangeArrowheads="1"/>
            </p:cNvSpPr>
            <p:nvPr/>
          </p:nvSpPr>
          <p:spPr bwMode="auto">
            <a:xfrm>
              <a:off x="92" y="3596"/>
              <a:ext cx="285"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2k</a:t>
              </a:r>
            </a:p>
          </p:txBody>
        </p:sp>
        <p:sp>
          <p:nvSpPr>
            <p:cNvPr id="24" name="Text Box 18">
              <a:extLst>
                <a:ext uri="{FF2B5EF4-FFF2-40B4-BE49-F238E27FC236}">
                  <a16:creationId xmlns:a16="http://schemas.microsoft.com/office/drawing/2014/main" xmlns="" id="{C332288C-1E54-4157-AA81-95D5CFE5787B}"/>
                </a:ext>
              </a:extLst>
            </p:cNvPr>
            <p:cNvSpPr txBox="1">
              <a:spLocks noChangeArrowheads="1"/>
            </p:cNvSpPr>
            <p:nvPr/>
          </p:nvSpPr>
          <p:spPr bwMode="auto">
            <a:xfrm>
              <a:off x="0" y="3884"/>
              <a:ext cx="432"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3k-1</a:t>
              </a:r>
            </a:p>
          </p:txBody>
        </p:sp>
        <p:sp>
          <p:nvSpPr>
            <p:cNvPr id="25" name="Rectangle 19">
              <a:extLst>
                <a:ext uri="{FF2B5EF4-FFF2-40B4-BE49-F238E27FC236}">
                  <a16:creationId xmlns:a16="http://schemas.microsoft.com/office/drawing/2014/main" xmlns="" id="{9432CC18-E414-4F1F-9FA7-20B201019B41}"/>
                </a:ext>
              </a:extLst>
            </p:cNvPr>
            <p:cNvSpPr>
              <a:spLocks noChangeArrowheads="1"/>
            </p:cNvSpPr>
            <p:nvPr/>
          </p:nvSpPr>
          <p:spPr bwMode="auto">
            <a:xfrm>
              <a:off x="432" y="488"/>
              <a:ext cx="1248" cy="288"/>
            </a:xfrm>
            <a:prstGeom prst="rect">
              <a:avLst/>
            </a:prstGeom>
            <a:grpFill/>
            <a:ln w="9525">
              <a:solidFill>
                <a:schemeClr val="tx1"/>
              </a:solidFill>
              <a:miter lim="800000"/>
              <a:headEnd/>
              <a:tailEnd/>
            </a:ln>
          </p:spPr>
          <p:txBody>
            <a:bodyPr wrap="none" lIns="1904" tIns="953" rIns="1904" bIns="953"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6" name="Rectangle 20">
              <a:extLst>
                <a:ext uri="{FF2B5EF4-FFF2-40B4-BE49-F238E27FC236}">
                  <a16:creationId xmlns:a16="http://schemas.microsoft.com/office/drawing/2014/main" xmlns="" id="{2A826CA0-9938-4DE5-BE7E-A0EBA37CC9BC}"/>
                </a:ext>
              </a:extLst>
            </p:cNvPr>
            <p:cNvSpPr>
              <a:spLocks noChangeArrowheads="1"/>
            </p:cNvSpPr>
            <p:nvPr/>
          </p:nvSpPr>
          <p:spPr bwMode="auto">
            <a:xfrm>
              <a:off x="432" y="776"/>
              <a:ext cx="1248" cy="288"/>
            </a:xfrm>
            <a:prstGeom prst="rect">
              <a:avLst/>
            </a:prstGeom>
            <a:grpFill/>
            <a:ln w="9525">
              <a:solidFill>
                <a:schemeClr val="tx1"/>
              </a:solidFill>
              <a:miter lim="800000"/>
              <a:headEnd/>
              <a:tailEnd/>
            </a:ln>
          </p:spPr>
          <p:txBody>
            <a:bodyPr wrap="none" lIns="1904" tIns="953" rIns="1904" bIns="953"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7" name="Rectangle 21">
              <a:extLst>
                <a:ext uri="{FF2B5EF4-FFF2-40B4-BE49-F238E27FC236}">
                  <a16:creationId xmlns:a16="http://schemas.microsoft.com/office/drawing/2014/main" xmlns="" id="{12B841EC-35C0-4094-A3BA-8560C89C13FE}"/>
                </a:ext>
              </a:extLst>
            </p:cNvPr>
            <p:cNvSpPr>
              <a:spLocks noChangeArrowheads="1"/>
            </p:cNvSpPr>
            <p:nvPr/>
          </p:nvSpPr>
          <p:spPr bwMode="auto">
            <a:xfrm>
              <a:off x="432" y="1064"/>
              <a:ext cx="1248" cy="288"/>
            </a:xfrm>
            <a:prstGeom prst="rect">
              <a:avLst/>
            </a:prstGeom>
            <a:grpFill/>
            <a:ln w="9525">
              <a:solidFill>
                <a:schemeClr val="tx1"/>
              </a:solidFill>
              <a:miter lim="800000"/>
              <a:headEnd/>
              <a:tailEnd/>
            </a:ln>
          </p:spPr>
          <p:txBody>
            <a:bodyPr wrap="none" lIns="1904" tIns="953" rIns="1904" bIns="953"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ndParaRPr>
            </a:p>
          </p:txBody>
        </p:sp>
        <p:sp>
          <p:nvSpPr>
            <p:cNvPr id="28" name="Text Box 22">
              <a:extLst>
                <a:ext uri="{FF2B5EF4-FFF2-40B4-BE49-F238E27FC236}">
                  <a16:creationId xmlns:a16="http://schemas.microsoft.com/office/drawing/2014/main" xmlns="" id="{DD58BDA3-28FB-402F-A787-2ABBFC80C141}"/>
                </a:ext>
              </a:extLst>
            </p:cNvPr>
            <p:cNvSpPr txBox="1">
              <a:spLocks noChangeArrowheads="1"/>
            </p:cNvSpPr>
            <p:nvPr/>
          </p:nvSpPr>
          <p:spPr bwMode="auto">
            <a:xfrm>
              <a:off x="144" y="388"/>
              <a:ext cx="196"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a:t>
              </a:r>
            </a:p>
          </p:txBody>
        </p:sp>
        <p:sp>
          <p:nvSpPr>
            <p:cNvPr id="29" name="Text Box 23">
              <a:extLst>
                <a:ext uri="{FF2B5EF4-FFF2-40B4-BE49-F238E27FC236}">
                  <a16:creationId xmlns:a16="http://schemas.microsoft.com/office/drawing/2014/main" xmlns="" id="{359F0A44-ADE6-4CC9-8DBD-4C9E32046CEA}"/>
                </a:ext>
              </a:extLst>
            </p:cNvPr>
            <p:cNvSpPr txBox="1">
              <a:spLocks noChangeArrowheads="1"/>
            </p:cNvSpPr>
            <p:nvPr/>
          </p:nvSpPr>
          <p:spPr bwMode="auto">
            <a:xfrm>
              <a:off x="96" y="616"/>
              <a:ext cx="284"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1k</a:t>
              </a:r>
            </a:p>
          </p:txBody>
        </p:sp>
        <p:sp>
          <p:nvSpPr>
            <p:cNvPr id="30" name="Text Box 24">
              <a:extLst>
                <a:ext uri="{FF2B5EF4-FFF2-40B4-BE49-F238E27FC236}">
                  <a16:creationId xmlns:a16="http://schemas.microsoft.com/office/drawing/2014/main" xmlns="" id="{CC521E83-878D-4D77-B898-B5917C58CC9E}"/>
                </a:ext>
              </a:extLst>
            </p:cNvPr>
            <p:cNvSpPr txBox="1">
              <a:spLocks noChangeArrowheads="1"/>
            </p:cNvSpPr>
            <p:nvPr/>
          </p:nvSpPr>
          <p:spPr bwMode="auto">
            <a:xfrm>
              <a:off x="92" y="904"/>
              <a:ext cx="285"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2k</a:t>
              </a:r>
            </a:p>
          </p:txBody>
        </p:sp>
        <p:sp>
          <p:nvSpPr>
            <p:cNvPr id="31" name="Text Box 25">
              <a:extLst>
                <a:ext uri="{FF2B5EF4-FFF2-40B4-BE49-F238E27FC236}">
                  <a16:creationId xmlns:a16="http://schemas.microsoft.com/office/drawing/2014/main" xmlns="" id="{FF7B490E-C464-4928-8533-323D295F09AC}"/>
                </a:ext>
              </a:extLst>
            </p:cNvPr>
            <p:cNvSpPr txBox="1">
              <a:spLocks noChangeArrowheads="1"/>
            </p:cNvSpPr>
            <p:nvPr/>
          </p:nvSpPr>
          <p:spPr bwMode="auto">
            <a:xfrm>
              <a:off x="0" y="1192"/>
              <a:ext cx="432"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3k-1</a:t>
              </a:r>
            </a:p>
          </p:txBody>
        </p:sp>
        <p:sp>
          <p:nvSpPr>
            <p:cNvPr id="32" name="Rectangle 26">
              <a:extLst>
                <a:ext uri="{FF2B5EF4-FFF2-40B4-BE49-F238E27FC236}">
                  <a16:creationId xmlns:a16="http://schemas.microsoft.com/office/drawing/2014/main" xmlns="" id="{DA4FC40D-7F65-4601-8DA7-0F77B2CDADE2}"/>
                </a:ext>
              </a:extLst>
            </p:cNvPr>
            <p:cNvSpPr>
              <a:spLocks noChangeArrowheads="1"/>
            </p:cNvSpPr>
            <p:nvPr/>
          </p:nvSpPr>
          <p:spPr bwMode="auto">
            <a:xfrm>
              <a:off x="432" y="2643"/>
              <a:ext cx="1248"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006251</a:t>
              </a:r>
            </a:p>
          </p:txBody>
        </p:sp>
        <p:sp>
          <p:nvSpPr>
            <p:cNvPr id="33" name="Text Box 27">
              <a:extLst>
                <a:ext uri="{FF2B5EF4-FFF2-40B4-BE49-F238E27FC236}">
                  <a16:creationId xmlns:a16="http://schemas.microsoft.com/office/drawing/2014/main" xmlns="" id="{C15C230C-839D-4ECB-A58A-65A2CAFB96B8}"/>
                </a:ext>
              </a:extLst>
            </p:cNvPr>
            <p:cNvSpPr txBox="1">
              <a:spLocks noChangeArrowheads="1"/>
            </p:cNvSpPr>
            <p:nvPr/>
          </p:nvSpPr>
          <p:spPr bwMode="auto">
            <a:xfrm>
              <a:off x="0" y="2684"/>
              <a:ext cx="432"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4k-1</a:t>
              </a:r>
            </a:p>
          </p:txBody>
        </p:sp>
        <p:sp>
          <p:nvSpPr>
            <p:cNvPr id="34" name="Text Box 28">
              <a:extLst>
                <a:ext uri="{FF2B5EF4-FFF2-40B4-BE49-F238E27FC236}">
                  <a16:creationId xmlns:a16="http://schemas.microsoft.com/office/drawing/2014/main" xmlns="" id="{0F06C81B-F49D-4B27-8DC5-D89A0EFF4795}"/>
                </a:ext>
              </a:extLst>
            </p:cNvPr>
            <p:cNvSpPr txBox="1">
              <a:spLocks noChangeArrowheads="1"/>
            </p:cNvSpPr>
            <p:nvPr/>
          </p:nvSpPr>
          <p:spPr bwMode="auto">
            <a:xfrm>
              <a:off x="720" y="1334"/>
              <a:ext cx="422"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job1</a:t>
              </a:r>
            </a:p>
          </p:txBody>
        </p:sp>
        <p:sp>
          <p:nvSpPr>
            <p:cNvPr id="35" name="Text Box 29">
              <a:extLst>
                <a:ext uri="{FF2B5EF4-FFF2-40B4-BE49-F238E27FC236}">
                  <a16:creationId xmlns:a16="http://schemas.microsoft.com/office/drawing/2014/main" xmlns="" id="{0570388E-7C34-4035-8FB2-5156CA34CDA9}"/>
                </a:ext>
              </a:extLst>
            </p:cNvPr>
            <p:cNvSpPr txBox="1">
              <a:spLocks noChangeArrowheads="1"/>
            </p:cNvSpPr>
            <p:nvPr/>
          </p:nvSpPr>
          <p:spPr bwMode="auto">
            <a:xfrm>
              <a:off x="720" y="2911"/>
              <a:ext cx="422"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job2</a:t>
              </a:r>
            </a:p>
          </p:txBody>
        </p:sp>
        <p:sp>
          <p:nvSpPr>
            <p:cNvPr id="36" name="Text Box 30">
              <a:extLst>
                <a:ext uri="{FF2B5EF4-FFF2-40B4-BE49-F238E27FC236}">
                  <a16:creationId xmlns:a16="http://schemas.microsoft.com/office/drawing/2014/main" xmlns="" id="{3527C6AA-182F-4510-98E7-AC922E5FB54A}"/>
                </a:ext>
              </a:extLst>
            </p:cNvPr>
            <p:cNvSpPr txBox="1">
              <a:spLocks noChangeArrowheads="1"/>
            </p:cNvSpPr>
            <p:nvPr/>
          </p:nvSpPr>
          <p:spPr bwMode="auto">
            <a:xfrm>
              <a:off x="720" y="4025"/>
              <a:ext cx="422"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job3</a:t>
              </a:r>
            </a:p>
          </p:txBody>
        </p:sp>
        <p:grpSp>
          <p:nvGrpSpPr>
            <p:cNvPr id="37" name="Group 31">
              <a:extLst>
                <a:ext uri="{FF2B5EF4-FFF2-40B4-BE49-F238E27FC236}">
                  <a16:creationId xmlns:a16="http://schemas.microsoft.com/office/drawing/2014/main" xmlns="" id="{6710C203-6889-49BC-A6B7-F144FC6BC5B1}"/>
                </a:ext>
              </a:extLst>
            </p:cNvPr>
            <p:cNvGrpSpPr>
              <a:grpSpLocks/>
            </p:cNvGrpSpPr>
            <p:nvPr/>
          </p:nvGrpSpPr>
          <p:grpSpPr bwMode="auto">
            <a:xfrm>
              <a:off x="2112" y="1015"/>
              <a:ext cx="1440" cy="864"/>
              <a:chOff x="2112" y="336"/>
              <a:chExt cx="1440" cy="864"/>
            </a:xfrm>
            <a:grpFill/>
          </p:grpSpPr>
          <p:sp>
            <p:nvSpPr>
              <p:cNvPr id="92" name="Rectangle 32">
                <a:extLst>
                  <a:ext uri="{FF2B5EF4-FFF2-40B4-BE49-F238E27FC236}">
                    <a16:creationId xmlns:a16="http://schemas.microsoft.com/office/drawing/2014/main" xmlns="" id="{ED7F5521-5A7A-485D-BF5F-D29F4D56FF5C}"/>
                  </a:ext>
                </a:extLst>
              </p:cNvPr>
              <p:cNvSpPr>
                <a:spLocks noChangeArrowheads="1"/>
              </p:cNvSpPr>
              <p:nvPr/>
            </p:nvSpPr>
            <p:spPr bwMode="auto">
              <a:xfrm>
                <a:off x="2112" y="336"/>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a:t>
                </a:r>
              </a:p>
            </p:txBody>
          </p:sp>
          <p:sp>
            <p:nvSpPr>
              <p:cNvPr id="93" name="Rectangle 33">
                <a:extLst>
                  <a:ext uri="{FF2B5EF4-FFF2-40B4-BE49-F238E27FC236}">
                    <a16:creationId xmlns:a16="http://schemas.microsoft.com/office/drawing/2014/main" xmlns="" id="{3FCA92D6-4ABB-4D65-88D7-75FA5BDA95DC}"/>
                  </a:ext>
                </a:extLst>
              </p:cNvPr>
              <p:cNvSpPr>
                <a:spLocks noChangeArrowheads="1"/>
              </p:cNvSpPr>
              <p:nvPr/>
            </p:nvSpPr>
            <p:spPr bwMode="auto">
              <a:xfrm>
                <a:off x="2472" y="336"/>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a:t>
                </a:r>
              </a:p>
            </p:txBody>
          </p:sp>
          <p:sp>
            <p:nvSpPr>
              <p:cNvPr id="94" name="Rectangle 34">
                <a:extLst>
                  <a:ext uri="{FF2B5EF4-FFF2-40B4-BE49-F238E27FC236}">
                    <a16:creationId xmlns:a16="http://schemas.microsoft.com/office/drawing/2014/main" xmlns="" id="{3BF198B9-D436-46D3-97E5-EA940AEB4272}"/>
                  </a:ext>
                </a:extLst>
              </p:cNvPr>
              <p:cNvSpPr>
                <a:spLocks noChangeArrowheads="1"/>
              </p:cNvSpPr>
              <p:nvPr/>
            </p:nvSpPr>
            <p:spPr bwMode="auto">
              <a:xfrm>
                <a:off x="2832" y="336"/>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a:t>
                </a:r>
              </a:p>
            </p:txBody>
          </p:sp>
          <p:sp>
            <p:nvSpPr>
              <p:cNvPr id="95" name="Rectangle 35">
                <a:extLst>
                  <a:ext uri="{FF2B5EF4-FFF2-40B4-BE49-F238E27FC236}">
                    <a16:creationId xmlns:a16="http://schemas.microsoft.com/office/drawing/2014/main" xmlns="" id="{38A162FE-47F4-4C14-AC69-04498E63E1D2}"/>
                  </a:ext>
                </a:extLst>
              </p:cNvPr>
              <p:cNvSpPr>
                <a:spLocks noChangeArrowheads="1"/>
              </p:cNvSpPr>
              <p:nvPr/>
            </p:nvSpPr>
            <p:spPr bwMode="auto">
              <a:xfrm>
                <a:off x="3192" y="336"/>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5</a:t>
                </a:r>
              </a:p>
            </p:txBody>
          </p:sp>
          <p:sp>
            <p:nvSpPr>
              <p:cNvPr id="96" name="Rectangle 36">
                <a:extLst>
                  <a:ext uri="{FF2B5EF4-FFF2-40B4-BE49-F238E27FC236}">
                    <a16:creationId xmlns:a16="http://schemas.microsoft.com/office/drawing/2014/main" xmlns="" id="{ED041454-B5B1-491E-AB9A-DFE6FF39BA18}"/>
                  </a:ext>
                </a:extLst>
              </p:cNvPr>
              <p:cNvSpPr>
                <a:spLocks noChangeArrowheads="1"/>
              </p:cNvSpPr>
              <p:nvPr/>
            </p:nvSpPr>
            <p:spPr bwMode="auto">
              <a:xfrm>
                <a:off x="2112" y="624"/>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1</a:t>
                </a:r>
              </a:p>
            </p:txBody>
          </p:sp>
          <p:sp>
            <p:nvSpPr>
              <p:cNvPr id="97" name="Rectangle 37">
                <a:extLst>
                  <a:ext uri="{FF2B5EF4-FFF2-40B4-BE49-F238E27FC236}">
                    <a16:creationId xmlns:a16="http://schemas.microsoft.com/office/drawing/2014/main" xmlns="" id="{7788D899-E20D-47A7-8B64-6D0608A76D1E}"/>
                  </a:ext>
                </a:extLst>
              </p:cNvPr>
              <p:cNvSpPr>
                <a:spLocks noChangeArrowheads="1"/>
              </p:cNvSpPr>
              <p:nvPr/>
            </p:nvSpPr>
            <p:spPr bwMode="auto">
              <a:xfrm>
                <a:off x="2472" y="624"/>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a:t>
                </a:r>
              </a:p>
            </p:txBody>
          </p:sp>
          <p:sp>
            <p:nvSpPr>
              <p:cNvPr id="98" name="Rectangle 38">
                <a:extLst>
                  <a:ext uri="{FF2B5EF4-FFF2-40B4-BE49-F238E27FC236}">
                    <a16:creationId xmlns:a16="http://schemas.microsoft.com/office/drawing/2014/main" xmlns="" id="{67340BFD-D15A-4AAF-B820-CA057D38271B}"/>
                  </a:ext>
                </a:extLst>
              </p:cNvPr>
              <p:cNvSpPr>
                <a:spLocks noChangeArrowheads="1"/>
              </p:cNvSpPr>
              <p:nvPr/>
            </p:nvSpPr>
            <p:spPr bwMode="auto">
              <a:xfrm>
                <a:off x="2832" y="624"/>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a:t>
                </a:r>
              </a:p>
            </p:txBody>
          </p:sp>
          <p:sp>
            <p:nvSpPr>
              <p:cNvPr id="99" name="Rectangle 39">
                <a:extLst>
                  <a:ext uri="{FF2B5EF4-FFF2-40B4-BE49-F238E27FC236}">
                    <a16:creationId xmlns:a16="http://schemas.microsoft.com/office/drawing/2014/main" xmlns="" id="{55E0423D-751B-4906-9B33-B98414E6CD2A}"/>
                  </a:ext>
                </a:extLst>
              </p:cNvPr>
              <p:cNvSpPr>
                <a:spLocks noChangeArrowheads="1"/>
              </p:cNvSpPr>
              <p:nvPr/>
            </p:nvSpPr>
            <p:spPr bwMode="auto">
              <a:xfrm>
                <a:off x="3192" y="624"/>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6</a:t>
                </a:r>
              </a:p>
            </p:txBody>
          </p:sp>
          <p:sp>
            <p:nvSpPr>
              <p:cNvPr id="100" name="Rectangle 40">
                <a:extLst>
                  <a:ext uri="{FF2B5EF4-FFF2-40B4-BE49-F238E27FC236}">
                    <a16:creationId xmlns:a16="http://schemas.microsoft.com/office/drawing/2014/main" xmlns="" id="{B1353E6F-4C51-45BB-AB97-A723B2FAD8E1}"/>
                  </a:ext>
                </a:extLst>
              </p:cNvPr>
              <p:cNvSpPr>
                <a:spLocks noChangeArrowheads="1"/>
              </p:cNvSpPr>
              <p:nvPr/>
            </p:nvSpPr>
            <p:spPr bwMode="auto">
              <a:xfrm>
                <a:off x="2112" y="912"/>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2</a:t>
                </a:r>
              </a:p>
            </p:txBody>
          </p:sp>
          <p:sp>
            <p:nvSpPr>
              <p:cNvPr id="101" name="Rectangle 41">
                <a:extLst>
                  <a:ext uri="{FF2B5EF4-FFF2-40B4-BE49-F238E27FC236}">
                    <a16:creationId xmlns:a16="http://schemas.microsoft.com/office/drawing/2014/main" xmlns="" id="{55E8065C-E455-4E09-A02D-88095A3310BD}"/>
                  </a:ext>
                </a:extLst>
              </p:cNvPr>
              <p:cNvSpPr>
                <a:spLocks noChangeArrowheads="1"/>
              </p:cNvSpPr>
              <p:nvPr/>
            </p:nvSpPr>
            <p:spPr bwMode="auto">
              <a:xfrm>
                <a:off x="2472" y="912"/>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a:t>
                </a:r>
              </a:p>
            </p:txBody>
          </p:sp>
          <p:sp>
            <p:nvSpPr>
              <p:cNvPr id="102" name="Rectangle 42">
                <a:extLst>
                  <a:ext uri="{FF2B5EF4-FFF2-40B4-BE49-F238E27FC236}">
                    <a16:creationId xmlns:a16="http://schemas.microsoft.com/office/drawing/2014/main" xmlns="" id="{30F65369-AC03-4845-85B0-21466811E180}"/>
                  </a:ext>
                </a:extLst>
              </p:cNvPr>
              <p:cNvSpPr>
                <a:spLocks noChangeArrowheads="1"/>
              </p:cNvSpPr>
              <p:nvPr/>
            </p:nvSpPr>
            <p:spPr bwMode="auto">
              <a:xfrm>
                <a:off x="2832" y="912"/>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1</a:t>
                </a:r>
              </a:p>
            </p:txBody>
          </p:sp>
          <p:sp>
            <p:nvSpPr>
              <p:cNvPr id="103" name="Rectangle 43">
                <a:extLst>
                  <a:ext uri="{FF2B5EF4-FFF2-40B4-BE49-F238E27FC236}">
                    <a16:creationId xmlns:a16="http://schemas.microsoft.com/office/drawing/2014/main" xmlns="" id="{4E1625AF-E2B1-439D-A3EC-04CF272648E8}"/>
                  </a:ext>
                </a:extLst>
              </p:cNvPr>
              <p:cNvSpPr>
                <a:spLocks noChangeArrowheads="1"/>
              </p:cNvSpPr>
              <p:nvPr/>
            </p:nvSpPr>
            <p:spPr bwMode="auto">
              <a:xfrm>
                <a:off x="3192" y="912"/>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rPr>
                  <a:t>－</a:t>
                </a:r>
              </a:p>
            </p:txBody>
          </p:sp>
        </p:grpSp>
        <p:grpSp>
          <p:nvGrpSpPr>
            <p:cNvPr id="38" name="Group 44">
              <a:extLst>
                <a:ext uri="{FF2B5EF4-FFF2-40B4-BE49-F238E27FC236}">
                  <a16:creationId xmlns:a16="http://schemas.microsoft.com/office/drawing/2014/main" xmlns="" id="{17D6533D-A63C-4C40-925A-D4B3243985DB}"/>
                </a:ext>
              </a:extLst>
            </p:cNvPr>
            <p:cNvGrpSpPr>
              <a:grpSpLocks/>
            </p:cNvGrpSpPr>
            <p:nvPr/>
          </p:nvGrpSpPr>
          <p:grpSpPr bwMode="auto">
            <a:xfrm>
              <a:off x="2064" y="1988"/>
              <a:ext cx="1536" cy="1152"/>
              <a:chOff x="2352" y="1680"/>
              <a:chExt cx="1440" cy="1152"/>
            </a:xfrm>
            <a:grpFill/>
          </p:grpSpPr>
          <p:sp>
            <p:nvSpPr>
              <p:cNvPr id="76" name="Rectangle 45">
                <a:extLst>
                  <a:ext uri="{FF2B5EF4-FFF2-40B4-BE49-F238E27FC236}">
                    <a16:creationId xmlns:a16="http://schemas.microsoft.com/office/drawing/2014/main" xmlns="" id="{7174B1D1-F69A-4489-BFC1-7BA0009C5C68}"/>
                  </a:ext>
                </a:extLst>
              </p:cNvPr>
              <p:cNvSpPr>
                <a:spLocks noChangeArrowheads="1"/>
              </p:cNvSpPr>
              <p:nvPr/>
            </p:nvSpPr>
            <p:spPr bwMode="auto">
              <a:xfrm>
                <a:off x="2352" y="1680"/>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a:t>
                </a:r>
              </a:p>
            </p:txBody>
          </p:sp>
          <p:sp>
            <p:nvSpPr>
              <p:cNvPr id="77" name="Rectangle 46">
                <a:extLst>
                  <a:ext uri="{FF2B5EF4-FFF2-40B4-BE49-F238E27FC236}">
                    <a16:creationId xmlns:a16="http://schemas.microsoft.com/office/drawing/2014/main" xmlns="" id="{54E48762-0C42-496E-A86E-C531390994B6}"/>
                  </a:ext>
                </a:extLst>
              </p:cNvPr>
              <p:cNvSpPr>
                <a:spLocks noChangeArrowheads="1"/>
              </p:cNvSpPr>
              <p:nvPr/>
            </p:nvSpPr>
            <p:spPr bwMode="auto">
              <a:xfrm>
                <a:off x="2712" y="1680"/>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a:t>
                </a:r>
              </a:p>
            </p:txBody>
          </p:sp>
          <p:sp>
            <p:nvSpPr>
              <p:cNvPr id="78" name="Rectangle 47">
                <a:extLst>
                  <a:ext uri="{FF2B5EF4-FFF2-40B4-BE49-F238E27FC236}">
                    <a16:creationId xmlns:a16="http://schemas.microsoft.com/office/drawing/2014/main" xmlns="" id="{060F1B92-6CE3-493B-8534-8EDB91CCB006}"/>
                  </a:ext>
                </a:extLst>
              </p:cNvPr>
              <p:cNvSpPr>
                <a:spLocks noChangeArrowheads="1"/>
              </p:cNvSpPr>
              <p:nvPr/>
            </p:nvSpPr>
            <p:spPr bwMode="auto">
              <a:xfrm>
                <a:off x="3072" y="1680"/>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a:t>
                </a:r>
              </a:p>
            </p:txBody>
          </p:sp>
          <p:sp>
            <p:nvSpPr>
              <p:cNvPr id="79" name="Rectangle 48">
                <a:extLst>
                  <a:ext uri="{FF2B5EF4-FFF2-40B4-BE49-F238E27FC236}">
                    <a16:creationId xmlns:a16="http://schemas.microsoft.com/office/drawing/2014/main" xmlns="" id="{B3D0EC35-9DA5-4D87-957A-C476E2BB5CD2}"/>
                  </a:ext>
                </a:extLst>
              </p:cNvPr>
              <p:cNvSpPr>
                <a:spLocks noChangeArrowheads="1"/>
              </p:cNvSpPr>
              <p:nvPr/>
            </p:nvSpPr>
            <p:spPr bwMode="auto">
              <a:xfrm>
                <a:off x="3432" y="1680"/>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2</a:t>
                </a:r>
              </a:p>
            </p:txBody>
          </p:sp>
          <p:sp>
            <p:nvSpPr>
              <p:cNvPr id="80" name="Rectangle 49">
                <a:extLst>
                  <a:ext uri="{FF2B5EF4-FFF2-40B4-BE49-F238E27FC236}">
                    <a16:creationId xmlns:a16="http://schemas.microsoft.com/office/drawing/2014/main" xmlns="" id="{B8DD12AD-F496-467C-A106-95F32B32A5CE}"/>
                  </a:ext>
                </a:extLst>
              </p:cNvPr>
              <p:cNvSpPr>
                <a:spLocks noChangeArrowheads="1"/>
              </p:cNvSpPr>
              <p:nvPr/>
            </p:nvSpPr>
            <p:spPr bwMode="auto">
              <a:xfrm>
                <a:off x="2352" y="1968"/>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1</a:t>
                </a:r>
              </a:p>
            </p:txBody>
          </p:sp>
          <p:sp>
            <p:nvSpPr>
              <p:cNvPr id="81" name="Rectangle 50">
                <a:extLst>
                  <a:ext uri="{FF2B5EF4-FFF2-40B4-BE49-F238E27FC236}">
                    <a16:creationId xmlns:a16="http://schemas.microsoft.com/office/drawing/2014/main" xmlns="" id="{DB610F56-6F2E-47D7-9DEB-AAD673AA3988}"/>
                  </a:ext>
                </a:extLst>
              </p:cNvPr>
              <p:cNvSpPr>
                <a:spLocks noChangeArrowheads="1"/>
              </p:cNvSpPr>
              <p:nvPr/>
            </p:nvSpPr>
            <p:spPr bwMode="auto">
              <a:xfrm>
                <a:off x="2712" y="1968"/>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a:t>
                </a:r>
              </a:p>
            </p:txBody>
          </p:sp>
          <p:sp>
            <p:nvSpPr>
              <p:cNvPr id="82" name="Rectangle 51">
                <a:extLst>
                  <a:ext uri="{FF2B5EF4-FFF2-40B4-BE49-F238E27FC236}">
                    <a16:creationId xmlns:a16="http://schemas.microsoft.com/office/drawing/2014/main" xmlns="" id="{F0B342E8-A3C7-457F-88D1-DC5F51896B54}"/>
                  </a:ext>
                </a:extLst>
              </p:cNvPr>
              <p:cNvSpPr>
                <a:spLocks noChangeArrowheads="1"/>
              </p:cNvSpPr>
              <p:nvPr/>
            </p:nvSpPr>
            <p:spPr bwMode="auto">
              <a:xfrm>
                <a:off x="3072" y="1968"/>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a:t>
                </a:r>
              </a:p>
            </p:txBody>
          </p:sp>
          <p:sp>
            <p:nvSpPr>
              <p:cNvPr id="83" name="Rectangle 52">
                <a:extLst>
                  <a:ext uri="{FF2B5EF4-FFF2-40B4-BE49-F238E27FC236}">
                    <a16:creationId xmlns:a16="http://schemas.microsoft.com/office/drawing/2014/main" xmlns="" id="{2B2F6388-623E-4FD7-B15B-1FEB24576D57}"/>
                  </a:ext>
                </a:extLst>
              </p:cNvPr>
              <p:cNvSpPr>
                <a:spLocks noChangeArrowheads="1"/>
              </p:cNvSpPr>
              <p:nvPr/>
            </p:nvSpPr>
            <p:spPr bwMode="auto">
              <a:xfrm>
                <a:off x="3432" y="1968"/>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4</a:t>
                </a:r>
              </a:p>
            </p:txBody>
          </p:sp>
          <p:sp>
            <p:nvSpPr>
              <p:cNvPr id="84" name="Rectangle 53">
                <a:extLst>
                  <a:ext uri="{FF2B5EF4-FFF2-40B4-BE49-F238E27FC236}">
                    <a16:creationId xmlns:a16="http://schemas.microsoft.com/office/drawing/2014/main" xmlns="" id="{9D3A7C36-4905-41B6-9445-FE9D2FDCD8F9}"/>
                  </a:ext>
                </a:extLst>
              </p:cNvPr>
              <p:cNvSpPr>
                <a:spLocks noChangeArrowheads="1"/>
              </p:cNvSpPr>
              <p:nvPr/>
            </p:nvSpPr>
            <p:spPr bwMode="auto">
              <a:xfrm>
                <a:off x="2352" y="2256"/>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2</a:t>
                </a:r>
              </a:p>
            </p:txBody>
          </p:sp>
          <p:sp>
            <p:nvSpPr>
              <p:cNvPr id="85" name="Rectangle 54">
                <a:extLst>
                  <a:ext uri="{FF2B5EF4-FFF2-40B4-BE49-F238E27FC236}">
                    <a16:creationId xmlns:a16="http://schemas.microsoft.com/office/drawing/2014/main" xmlns="" id="{DC2FB14F-5220-4B4D-A6B7-9D04992554D5}"/>
                  </a:ext>
                </a:extLst>
              </p:cNvPr>
              <p:cNvSpPr>
                <a:spLocks noChangeArrowheads="1"/>
              </p:cNvSpPr>
              <p:nvPr/>
            </p:nvSpPr>
            <p:spPr bwMode="auto">
              <a:xfrm>
                <a:off x="2712" y="2256"/>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a:t>
                </a:r>
              </a:p>
            </p:txBody>
          </p:sp>
          <p:sp>
            <p:nvSpPr>
              <p:cNvPr id="86" name="Rectangle 55">
                <a:extLst>
                  <a:ext uri="{FF2B5EF4-FFF2-40B4-BE49-F238E27FC236}">
                    <a16:creationId xmlns:a16="http://schemas.microsoft.com/office/drawing/2014/main" xmlns="" id="{5299037C-8120-43F9-B936-093E6CE6B8E7}"/>
                  </a:ext>
                </a:extLst>
              </p:cNvPr>
              <p:cNvSpPr>
                <a:spLocks noChangeArrowheads="1"/>
              </p:cNvSpPr>
              <p:nvPr/>
            </p:nvSpPr>
            <p:spPr bwMode="auto">
              <a:xfrm>
                <a:off x="3072" y="2256"/>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1</a:t>
                </a:r>
              </a:p>
            </p:txBody>
          </p:sp>
          <p:sp>
            <p:nvSpPr>
              <p:cNvPr id="87" name="Rectangle 56">
                <a:extLst>
                  <a:ext uri="{FF2B5EF4-FFF2-40B4-BE49-F238E27FC236}">
                    <a16:creationId xmlns:a16="http://schemas.microsoft.com/office/drawing/2014/main" xmlns="" id="{58FEFAE8-6335-4B52-95D2-D41B99CFFFDD}"/>
                  </a:ext>
                </a:extLst>
              </p:cNvPr>
              <p:cNvSpPr>
                <a:spLocks noChangeArrowheads="1"/>
              </p:cNvSpPr>
              <p:nvPr/>
            </p:nvSpPr>
            <p:spPr bwMode="auto">
              <a:xfrm>
                <a:off x="3432" y="2256"/>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rPr>
                  <a:t>－</a:t>
                </a:r>
              </a:p>
            </p:txBody>
          </p:sp>
          <p:sp>
            <p:nvSpPr>
              <p:cNvPr id="88" name="Rectangle 57">
                <a:extLst>
                  <a:ext uri="{FF2B5EF4-FFF2-40B4-BE49-F238E27FC236}">
                    <a16:creationId xmlns:a16="http://schemas.microsoft.com/office/drawing/2014/main" xmlns="" id="{C6F82A33-966E-40A5-A4AA-F8933F676A8A}"/>
                  </a:ext>
                </a:extLst>
              </p:cNvPr>
              <p:cNvSpPr>
                <a:spLocks noChangeArrowheads="1"/>
              </p:cNvSpPr>
              <p:nvPr/>
            </p:nvSpPr>
            <p:spPr bwMode="auto">
              <a:xfrm>
                <a:off x="2352" y="2544"/>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3</a:t>
                </a:r>
              </a:p>
            </p:txBody>
          </p:sp>
          <p:sp>
            <p:nvSpPr>
              <p:cNvPr id="89" name="Rectangle 58">
                <a:extLst>
                  <a:ext uri="{FF2B5EF4-FFF2-40B4-BE49-F238E27FC236}">
                    <a16:creationId xmlns:a16="http://schemas.microsoft.com/office/drawing/2014/main" xmlns="" id="{A5E6DABA-DE4F-4A64-8482-EA488BDDE34D}"/>
                  </a:ext>
                </a:extLst>
              </p:cNvPr>
              <p:cNvSpPr>
                <a:spLocks noChangeArrowheads="1"/>
              </p:cNvSpPr>
              <p:nvPr/>
            </p:nvSpPr>
            <p:spPr bwMode="auto">
              <a:xfrm>
                <a:off x="2712" y="2544"/>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a:t>
                </a:r>
              </a:p>
            </p:txBody>
          </p:sp>
          <p:sp>
            <p:nvSpPr>
              <p:cNvPr id="90" name="Rectangle 59">
                <a:extLst>
                  <a:ext uri="{FF2B5EF4-FFF2-40B4-BE49-F238E27FC236}">
                    <a16:creationId xmlns:a16="http://schemas.microsoft.com/office/drawing/2014/main" xmlns="" id="{A91CF342-C2D1-4840-925D-67486A344123}"/>
                  </a:ext>
                </a:extLst>
              </p:cNvPr>
              <p:cNvSpPr>
                <a:spLocks noChangeArrowheads="1"/>
              </p:cNvSpPr>
              <p:nvPr/>
            </p:nvSpPr>
            <p:spPr bwMode="auto">
              <a:xfrm>
                <a:off x="3072" y="2544"/>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1</a:t>
                </a:r>
              </a:p>
            </p:txBody>
          </p:sp>
          <p:sp>
            <p:nvSpPr>
              <p:cNvPr id="91" name="Rectangle 60">
                <a:extLst>
                  <a:ext uri="{FF2B5EF4-FFF2-40B4-BE49-F238E27FC236}">
                    <a16:creationId xmlns:a16="http://schemas.microsoft.com/office/drawing/2014/main" xmlns="" id="{C2FB138F-1E48-4F55-BDB2-495E58B15D24}"/>
                  </a:ext>
                </a:extLst>
              </p:cNvPr>
              <p:cNvSpPr>
                <a:spLocks noChangeArrowheads="1"/>
              </p:cNvSpPr>
              <p:nvPr/>
            </p:nvSpPr>
            <p:spPr bwMode="auto">
              <a:xfrm>
                <a:off x="3432" y="2544"/>
                <a:ext cx="360"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rPr>
                  <a:t>－</a:t>
                </a:r>
              </a:p>
            </p:txBody>
          </p:sp>
        </p:grpSp>
        <p:grpSp>
          <p:nvGrpSpPr>
            <p:cNvPr id="39" name="Group 61">
              <a:extLst>
                <a:ext uri="{FF2B5EF4-FFF2-40B4-BE49-F238E27FC236}">
                  <a16:creationId xmlns:a16="http://schemas.microsoft.com/office/drawing/2014/main" xmlns="" id="{CF0A7478-48D8-4C7B-BE01-E70D286652F1}"/>
                </a:ext>
              </a:extLst>
            </p:cNvPr>
            <p:cNvGrpSpPr>
              <a:grpSpLocks/>
            </p:cNvGrpSpPr>
            <p:nvPr/>
          </p:nvGrpSpPr>
          <p:grpSpPr bwMode="auto">
            <a:xfrm>
              <a:off x="1920" y="3241"/>
              <a:ext cx="1824" cy="816"/>
              <a:chOff x="2208" y="3168"/>
              <a:chExt cx="1536" cy="864"/>
            </a:xfrm>
            <a:grpFill/>
          </p:grpSpPr>
          <p:sp>
            <p:nvSpPr>
              <p:cNvPr id="64" name="Rectangle 62">
                <a:extLst>
                  <a:ext uri="{FF2B5EF4-FFF2-40B4-BE49-F238E27FC236}">
                    <a16:creationId xmlns:a16="http://schemas.microsoft.com/office/drawing/2014/main" xmlns="" id="{3BF3F9D0-7852-4992-8938-297BF0B04A90}"/>
                  </a:ext>
                </a:extLst>
              </p:cNvPr>
              <p:cNvSpPr>
                <a:spLocks noChangeArrowheads="1"/>
              </p:cNvSpPr>
              <p:nvPr/>
            </p:nvSpPr>
            <p:spPr bwMode="auto">
              <a:xfrm>
                <a:off x="2208" y="3168"/>
                <a:ext cx="384"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a:t>
                </a:r>
              </a:p>
            </p:txBody>
          </p:sp>
          <p:sp>
            <p:nvSpPr>
              <p:cNvPr id="65" name="Rectangle 63">
                <a:extLst>
                  <a:ext uri="{FF2B5EF4-FFF2-40B4-BE49-F238E27FC236}">
                    <a16:creationId xmlns:a16="http://schemas.microsoft.com/office/drawing/2014/main" xmlns="" id="{5FE46322-D7A6-435C-A65F-9E21E0B7E030}"/>
                  </a:ext>
                </a:extLst>
              </p:cNvPr>
              <p:cNvSpPr>
                <a:spLocks noChangeArrowheads="1"/>
              </p:cNvSpPr>
              <p:nvPr/>
            </p:nvSpPr>
            <p:spPr bwMode="auto">
              <a:xfrm>
                <a:off x="2592" y="3168"/>
                <a:ext cx="384"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a:t>
                </a:r>
              </a:p>
            </p:txBody>
          </p:sp>
          <p:sp>
            <p:nvSpPr>
              <p:cNvPr id="66" name="Rectangle 64">
                <a:extLst>
                  <a:ext uri="{FF2B5EF4-FFF2-40B4-BE49-F238E27FC236}">
                    <a16:creationId xmlns:a16="http://schemas.microsoft.com/office/drawing/2014/main" xmlns="" id="{A5DBE1C6-903E-4451-8FFF-58637B222C71}"/>
                  </a:ext>
                </a:extLst>
              </p:cNvPr>
              <p:cNvSpPr>
                <a:spLocks noChangeArrowheads="1"/>
              </p:cNvSpPr>
              <p:nvPr/>
            </p:nvSpPr>
            <p:spPr bwMode="auto">
              <a:xfrm>
                <a:off x="2976" y="3168"/>
                <a:ext cx="384"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a:t>
                </a:r>
              </a:p>
            </p:txBody>
          </p:sp>
          <p:sp>
            <p:nvSpPr>
              <p:cNvPr id="67" name="Rectangle 65">
                <a:extLst>
                  <a:ext uri="{FF2B5EF4-FFF2-40B4-BE49-F238E27FC236}">
                    <a16:creationId xmlns:a16="http://schemas.microsoft.com/office/drawing/2014/main" xmlns="" id="{6273F3FF-1689-40CF-A851-A1CD5FC4099C}"/>
                  </a:ext>
                </a:extLst>
              </p:cNvPr>
              <p:cNvSpPr>
                <a:spLocks noChangeArrowheads="1"/>
              </p:cNvSpPr>
              <p:nvPr/>
            </p:nvSpPr>
            <p:spPr bwMode="auto">
              <a:xfrm>
                <a:off x="3360" y="3168"/>
                <a:ext cx="384"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8</a:t>
                </a:r>
              </a:p>
            </p:txBody>
          </p:sp>
          <p:sp>
            <p:nvSpPr>
              <p:cNvPr id="68" name="Rectangle 66">
                <a:extLst>
                  <a:ext uri="{FF2B5EF4-FFF2-40B4-BE49-F238E27FC236}">
                    <a16:creationId xmlns:a16="http://schemas.microsoft.com/office/drawing/2014/main" xmlns="" id="{09C45780-4A2A-477F-97D3-25549D8CE443}"/>
                  </a:ext>
                </a:extLst>
              </p:cNvPr>
              <p:cNvSpPr>
                <a:spLocks noChangeArrowheads="1"/>
              </p:cNvSpPr>
              <p:nvPr/>
            </p:nvSpPr>
            <p:spPr bwMode="auto">
              <a:xfrm>
                <a:off x="2208" y="3456"/>
                <a:ext cx="384"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1</a:t>
                </a:r>
              </a:p>
            </p:txBody>
          </p:sp>
          <p:sp>
            <p:nvSpPr>
              <p:cNvPr id="69" name="Rectangle 67">
                <a:extLst>
                  <a:ext uri="{FF2B5EF4-FFF2-40B4-BE49-F238E27FC236}">
                    <a16:creationId xmlns:a16="http://schemas.microsoft.com/office/drawing/2014/main" xmlns="" id="{98DD01EC-9D72-4079-B6FF-235694FADBB7}"/>
                  </a:ext>
                </a:extLst>
              </p:cNvPr>
              <p:cNvSpPr>
                <a:spLocks noChangeArrowheads="1"/>
              </p:cNvSpPr>
              <p:nvPr/>
            </p:nvSpPr>
            <p:spPr bwMode="auto">
              <a:xfrm>
                <a:off x="2592" y="3456"/>
                <a:ext cx="384"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a:t>
                </a:r>
              </a:p>
            </p:txBody>
          </p:sp>
          <p:sp>
            <p:nvSpPr>
              <p:cNvPr id="70" name="Rectangle 68">
                <a:extLst>
                  <a:ext uri="{FF2B5EF4-FFF2-40B4-BE49-F238E27FC236}">
                    <a16:creationId xmlns:a16="http://schemas.microsoft.com/office/drawing/2014/main" xmlns="" id="{A598324D-2735-48E4-A812-E837C7980800}"/>
                  </a:ext>
                </a:extLst>
              </p:cNvPr>
              <p:cNvSpPr>
                <a:spLocks noChangeArrowheads="1"/>
              </p:cNvSpPr>
              <p:nvPr/>
            </p:nvSpPr>
            <p:spPr bwMode="auto">
              <a:xfrm>
                <a:off x="2976" y="3456"/>
                <a:ext cx="384"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a:t>
                </a:r>
              </a:p>
            </p:txBody>
          </p:sp>
          <p:sp>
            <p:nvSpPr>
              <p:cNvPr id="71" name="Rectangle 69">
                <a:extLst>
                  <a:ext uri="{FF2B5EF4-FFF2-40B4-BE49-F238E27FC236}">
                    <a16:creationId xmlns:a16="http://schemas.microsoft.com/office/drawing/2014/main" xmlns="" id="{544D754A-1DCB-40C2-90DE-BBB3E2EB25C3}"/>
                  </a:ext>
                </a:extLst>
              </p:cNvPr>
              <p:cNvSpPr>
                <a:spLocks noChangeArrowheads="1"/>
              </p:cNvSpPr>
              <p:nvPr/>
            </p:nvSpPr>
            <p:spPr bwMode="auto">
              <a:xfrm>
                <a:off x="3360" y="3456"/>
                <a:ext cx="384"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3</a:t>
                </a:r>
              </a:p>
            </p:txBody>
          </p:sp>
          <p:sp>
            <p:nvSpPr>
              <p:cNvPr id="72" name="Rectangle 70">
                <a:extLst>
                  <a:ext uri="{FF2B5EF4-FFF2-40B4-BE49-F238E27FC236}">
                    <a16:creationId xmlns:a16="http://schemas.microsoft.com/office/drawing/2014/main" xmlns="" id="{C979EBB9-F282-4922-B812-A050D2D3F492}"/>
                  </a:ext>
                </a:extLst>
              </p:cNvPr>
              <p:cNvSpPr>
                <a:spLocks noChangeArrowheads="1"/>
              </p:cNvSpPr>
              <p:nvPr/>
            </p:nvSpPr>
            <p:spPr bwMode="auto">
              <a:xfrm>
                <a:off x="2208" y="3744"/>
                <a:ext cx="384"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2</a:t>
                </a:r>
              </a:p>
            </p:txBody>
          </p:sp>
          <p:sp>
            <p:nvSpPr>
              <p:cNvPr id="73" name="Rectangle 71">
                <a:extLst>
                  <a:ext uri="{FF2B5EF4-FFF2-40B4-BE49-F238E27FC236}">
                    <a16:creationId xmlns:a16="http://schemas.microsoft.com/office/drawing/2014/main" xmlns="" id="{6570C80D-E602-491B-ADB7-43E22A2AAE3D}"/>
                  </a:ext>
                </a:extLst>
              </p:cNvPr>
              <p:cNvSpPr>
                <a:spLocks noChangeArrowheads="1"/>
              </p:cNvSpPr>
              <p:nvPr/>
            </p:nvSpPr>
            <p:spPr bwMode="auto">
              <a:xfrm>
                <a:off x="2592" y="3744"/>
                <a:ext cx="384"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a:t>
                </a:r>
              </a:p>
            </p:txBody>
          </p:sp>
          <p:sp>
            <p:nvSpPr>
              <p:cNvPr id="74" name="Rectangle 72">
                <a:extLst>
                  <a:ext uri="{FF2B5EF4-FFF2-40B4-BE49-F238E27FC236}">
                    <a16:creationId xmlns:a16="http://schemas.microsoft.com/office/drawing/2014/main" xmlns="" id="{5B81E6D6-30B1-48AD-B048-EEFD872007AC}"/>
                  </a:ext>
                </a:extLst>
              </p:cNvPr>
              <p:cNvSpPr>
                <a:spLocks noChangeArrowheads="1"/>
              </p:cNvSpPr>
              <p:nvPr/>
            </p:nvSpPr>
            <p:spPr bwMode="auto">
              <a:xfrm>
                <a:off x="2976" y="3744"/>
                <a:ext cx="384"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1</a:t>
                </a:r>
              </a:p>
            </p:txBody>
          </p:sp>
          <p:sp>
            <p:nvSpPr>
              <p:cNvPr id="75" name="Rectangle 73">
                <a:extLst>
                  <a:ext uri="{FF2B5EF4-FFF2-40B4-BE49-F238E27FC236}">
                    <a16:creationId xmlns:a16="http://schemas.microsoft.com/office/drawing/2014/main" xmlns="" id="{8DF0AB07-6C1B-4093-9ABA-CB9959838283}"/>
                  </a:ext>
                </a:extLst>
              </p:cNvPr>
              <p:cNvSpPr>
                <a:spLocks noChangeArrowheads="1"/>
              </p:cNvSpPr>
              <p:nvPr/>
            </p:nvSpPr>
            <p:spPr bwMode="auto">
              <a:xfrm>
                <a:off x="3360" y="3744"/>
                <a:ext cx="384"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rPr>
                  <a:t>－</a:t>
                </a:r>
              </a:p>
            </p:txBody>
          </p:sp>
        </p:grpSp>
        <p:sp>
          <p:nvSpPr>
            <p:cNvPr id="40" name="Rectangle 74">
              <a:extLst>
                <a:ext uri="{FF2B5EF4-FFF2-40B4-BE49-F238E27FC236}">
                  <a16:creationId xmlns:a16="http://schemas.microsoft.com/office/drawing/2014/main" xmlns="" id="{7C6C004E-0C32-4009-9E9A-5D4E1C146CB1}"/>
                </a:ext>
              </a:extLst>
            </p:cNvPr>
            <p:cNvSpPr>
              <a:spLocks noChangeArrowheads="1"/>
            </p:cNvSpPr>
            <p:nvPr/>
          </p:nvSpPr>
          <p:spPr bwMode="auto">
            <a:xfrm>
              <a:off x="4187" y="611"/>
              <a:ext cx="1392"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a:ln>
                    <a:noFill/>
                  </a:ln>
                  <a:solidFill>
                    <a:schemeClr val="tx1"/>
                  </a:solidFill>
                  <a:effectLst/>
                  <a:uLnTx/>
                  <a:uFillTx/>
                </a:rPr>
                <a:t>os</a:t>
              </a:r>
              <a:endParaRPr kumimoji="0" lang="en-US" altLang="zh-CN" sz="2000" b="1" i="0" u="none" strike="noStrike" kern="0" cap="none" spc="0" normalizeH="0" baseline="0" noProof="0" dirty="0">
                <a:ln>
                  <a:noFill/>
                </a:ln>
                <a:solidFill>
                  <a:schemeClr val="tx1"/>
                </a:solidFill>
                <a:effectLst/>
                <a:uLnTx/>
                <a:uFillTx/>
              </a:endParaRPr>
            </a:p>
          </p:txBody>
        </p:sp>
        <p:sp>
          <p:nvSpPr>
            <p:cNvPr id="41" name="Rectangle 75">
              <a:extLst>
                <a:ext uri="{FF2B5EF4-FFF2-40B4-BE49-F238E27FC236}">
                  <a16:creationId xmlns:a16="http://schemas.microsoft.com/office/drawing/2014/main" xmlns="" id="{B3821BF0-27BC-4CD6-8FAA-0604E4AF35D0}"/>
                </a:ext>
              </a:extLst>
            </p:cNvPr>
            <p:cNvSpPr>
              <a:spLocks noChangeArrowheads="1"/>
            </p:cNvSpPr>
            <p:nvPr/>
          </p:nvSpPr>
          <p:spPr bwMode="auto">
            <a:xfrm>
              <a:off x="4187" y="899"/>
              <a:ext cx="1392"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a:ln>
                    <a:noFill/>
                  </a:ln>
                  <a:solidFill>
                    <a:schemeClr val="tx1"/>
                  </a:solidFill>
                  <a:effectLst/>
                  <a:uLnTx/>
                  <a:uFillTx/>
                </a:rPr>
                <a:t>os</a:t>
              </a:r>
              <a:endParaRPr kumimoji="0" lang="en-US" altLang="zh-CN" sz="2000" b="1" i="0" u="none" strike="noStrike" kern="0" cap="none" spc="0" normalizeH="0" baseline="0" noProof="0" dirty="0">
                <a:ln>
                  <a:noFill/>
                </a:ln>
                <a:solidFill>
                  <a:schemeClr val="tx1"/>
                </a:solidFill>
                <a:effectLst/>
                <a:uLnTx/>
                <a:uFillTx/>
              </a:endParaRPr>
            </a:p>
          </p:txBody>
        </p:sp>
        <p:sp>
          <p:nvSpPr>
            <p:cNvPr id="42" name="Rectangle 76">
              <a:extLst>
                <a:ext uri="{FF2B5EF4-FFF2-40B4-BE49-F238E27FC236}">
                  <a16:creationId xmlns:a16="http://schemas.microsoft.com/office/drawing/2014/main" xmlns="" id="{C6A69C4E-D358-4150-A378-C56B779A8CD2}"/>
                </a:ext>
              </a:extLst>
            </p:cNvPr>
            <p:cNvSpPr>
              <a:spLocks noChangeArrowheads="1"/>
            </p:cNvSpPr>
            <p:nvPr/>
          </p:nvSpPr>
          <p:spPr bwMode="auto">
            <a:xfrm>
              <a:off x="4187" y="1187"/>
              <a:ext cx="1392"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job2(0</a:t>
              </a:r>
              <a:r>
                <a:rPr kumimoji="0" lang="zh-CN" altLang="en-US" sz="2000" b="1" i="0" u="none" strike="noStrike" kern="0" cap="none" spc="0" normalizeH="0" baseline="0" noProof="0" dirty="0">
                  <a:ln>
                    <a:noFill/>
                  </a:ln>
                  <a:solidFill>
                    <a:schemeClr val="tx1"/>
                  </a:solidFill>
                  <a:effectLst/>
                  <a:uLnTx/>
                  <a:uFillTx/>
                </a:rPr>
                <a:t>页</a:t>
              </a:r>
              <a:r>
                <a:rPr kumimoji="0" lang="en-US" altLang="zh-CN" sz="2000" b="1" i="0" u="none" strike="noStrike" kern="0" cap="none" spc="0" normalizeH="0" baseline="0" noProof="0" dirty="0">
                  <a:ln>
                    <a:noFill/>
                  </a:ln>
                  <a:solidFill>
                    <a:schemeClr val="tx1"/>
                  </a:solidFill>
                  <a:effectLst/>
                  <a:uLnTx/>
                  <a:uFillTx/>
                </a:rPr>
                <a:t>)</a:t>
              </a:r>
            </a:p>
          </p:txBody>
        </p:sp>
        <p:sp>
          <p:nvSpPr>
            <p:cNvPr id="43" name="Rectangle 77">
              <a:extLst>
                <a:ext uri="{FF2B5EF4-FFF2-40B4-BE49-F238E27FC236}">
                  <a16:creationId xmlns:a16="http://schemas.microsoft.com/office/drawing/2014/main" xmlns="" id="{871BA6E4-ACDC-42D6-88FC-0E5F80AC923F}"/>
                </a:ext>
              </a:extLst>
            </p:cNvPr>
            <p:cNvSpPr>
              <a:spLocks noChangeArrowheads="1"/>
            </p:cNvSpPr>
            <p:nvPr/>
          </p:nvSpPr>
          <p:spPr bwMode="auto">
            <a:xfrm>
              <a:off x="4187" y="1475"/>
              <a:ext cx="1392"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job3(1</a:t>
              </a:r>
              <a:r>
                <a:rPr kumimoji="0" lang="zh-CN" altLang="en-US" sz="2000" b="1" i="0" u="none" strike="noStrike" kern="0" cap="none" spc="0" normalizeH="0" baseline="0" noProof="0" dirty="0">
                  <a:ln>
                    <a:noFill/>
                  </a:ln>
                  <a:solidFill>
                    <a:schemeClr val="tx1"/>
                  </a:solidFill>
                  <a:effectLst/>
                  <a:uLnTx/>
                  <a:uFillTx/>
                </a:rPr>
                <a:t>页</a:t>
              </a:r>
              <a:r>
                <a:rPr kumimoji="0" lang="en-US" altLang="zh-CN" sz="2000" b="1" i="0" u="none" strike="noStrike" kern="0" cap="none" spc="0" normalizeH="0" baseline="0" noProof="0" dirty="0">
                  <a:ln>
                    <a:noFill/>
                  </a:ln>
                  <a:solidFill>
                    <a:schemeClr val="tx1"/>
                  </a:solidFill>
                  <a:effectLst/>
                  <a:uLnTx/>
                  <a:uFillTx/>
                </a:rPr>
                <a:t>)</a:t>
              </a:r>
            </a:p>
          </p:txBody>
        </p:sp>
        <p:sp>
          <p:nvSpPr>
            <p:cNvPr id="44" name="Rectangle 78">
              <a:extLst>
                <a:ext uri="{FF2B5EF4-FFF2-40B4-BE49-F238E27FC236}">
                  <a16:creationId xmlns:a16="http://schemas.microsoft.com/office/drawing/2014/main" xmlns="" id="{2FB4A583-CB7D-4927-81D0-3CC5773BF9A0}"/>
                </a:ext>
              </a:extLst>
            </p:cNvPr>
            <p:cNvSpPr>
              <a:spLocks noChangeArrowheads="1"/>
            </p:cNvSpPr>
            <p:nvPr/>
          </p:nvSpPr>
          <p:spPr bwMode="auto">
            <a:xfrm>
              <a:off x="4187" y="1763"/>
              <a:ext cx="1392" cy="52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L 1, 2120</a:t>
              </a:r>
            </a:p>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ADD 1, 3410</a:t>
              </a:r>
            </a:p>
          </p:txBody>
        </p:sp>
        <p:sp>
          <p:nvSpPr>
            <p:cNvPr id="45" name="Rectangle 79">
              <a:extLst>
                <a:ext uri="{FF2B5EF4-FFF2-40B4-BE49-F238E27FC236}">
                  <a16:creationId xmlns:a16="http://schemas.microsoft.com/office/drawing/2014/main" xmlns="" id="{A7699857-E0AA-4A6E-868A-5E299DAE2E96}"/>
                </a:ext>
              </a:extLst>
            </p:cNvPr>
            <p:cNvSpPr>
              <a:spLocks noChangeArrowheads="1"/>
            </p:cNvSpPr>
            <p:nvPr/>
          </p:nvSpPr>
          <p:spPr bwMode="auto">
            <a:xfrm>
              <a:off x="4187" y="2291"/>
              <a:ext cx="1392"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job1(0</a:t>
              </a:r>
              <a:r>
                <a:rPr kumimoji="0" lang="zh-CN" altLang="en-US" sz="2000" b="1" i="0" u="none" strike="noStrike" kern="0" cap="none" spc="0" normalizeH="0" baseline="0" noProof="0" dirty="0">
                  <a:ln>
                    <a:noFill/>
                  </a:ln>
                  <a:solidFill>
                    <a:schemeClr val="tx1"/>
                  </a:solidFill>
                  <a:effectLst/>
                  <a:uLnTx/>
                  <a:uFillTx/>
                </a:rPr>
                <a:t>页</a:t>
              </a:r>
              <a:r>
                <a:rPr kumimoji="0" lang="en-US" altLang="zh-CN" sz="2000" b="1" i="0" u="none" strike="noStrike" kern="0" cap="none" spc="0" normalizeH="0" baseline="0" noProof="0" dirty="0">
                  <a:ln>
                    <a:noFill/>
                  </a:ln>
                  <a:solidFill>
                    <a:schemeClr val="tx1"/>
                  </a:solidFill>
                  <a:effectLst/>
                  <a:uLnTx/>
                  <a:uFillTx/>
                </a:rPr>
                <a:t>)</a:t>
              </a:r>
            </a:p>
          </p:txBody>
        </p:sp>
        <p:sp>
          <p:nvSpPr>
            <p:cNvPr id="46" name="Rectangle 80">
              <a:extLst>
                <a:ext uri="{FF2B5EF4-FFF2-40B4-BE49-F238E27FC236}">
                  <a16:creationId xmlns:a16="http://schemas.microsoft.com/office/drawing/2014/main" xmlns="" id="{F15B31D8-15E3-4E71-B61C-3AD27004E478}"/>
                </a:ext>
              </a:extLst>
            </p:cNvPr>
            <p:cNvSpPr>
              <a:spLocks noChangeArrowheads="1"/>
            </p:cNvSpPr>
            <p:nvPr/>
          </p:nvSpPr>
          <p:spPr bwMode="auto">
            <a:xfrm>
              <a:off x="4187" y="2579"/>
              <a:ext cx="1392"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job1(1</a:t>
              </a:r>
              <a:r>
                <a:rPr kumimoji="0" lang="zh-CN" altLang="en-US" sz="2000" b="1" i="0" u="none" strike="noStrike" kern="0" cap="none" spc="0" normalizeH="0" baseline="0" noProof="0" dirty="0">
                  <a:ln>
                    <a:noFill/>
                  </a:ln>
                  <a:solidFill>
                    <a:schemeClr val="tx1"/>
                  </a:solidFill>
                  <a:effectLst/>
                  <a:uLnTx/>
                  <a:uFillTx/>
                </a:rPr>
                <a:t>页</a:t>
              </a:r>
              <a:r>
                <a:rPr kumimoji="0" lang="en-US" altLang="zh-CN" sz="2000" b="1" i="0" u="none" strike="noStrike" kern="0" cap="none" spc="0" normalizeH="0" baseline="0" noProof="0" dirty="0">
                  <a:ln>
                    <a:noFill/>
                  </a:ln>
                  <a:solidFill>
                    <a:schemeClr val="tx1"/>
                  </a:solidFill>
                  <a:effectLst/>
                  <a:uLnTx/>
                  <a:uFillTx/>
                </a:rPr>
                <a:t>)</a:t>
              </a:r>
            </a:p>
          </p:txBody>
        </p:sp>
        <p:sp>
          <p:nvSpPr>
            <p:cNvPr id="47" name="Rectangle 81">
              <a:extLst>
                <a:ext uri="{FF2B5EF4-FFF2-40B4-BE49-F238E27FC236}">
                  <a16:creationId xmlns:a16="http://schemas.microsoft.com/office/drawing/2014/main" xmlns="" id="{F8BF647D-86D9-4E66-AC0E-ACFECB364266}"/>
                </a:ext>
              </a:extLst>
            </p:cNvPr>
            <p:cNvSpPr>
              <a:spLocks noChangeArrowheads="1"/>
            </p:cNvSpPr>
            <p:nvPr/>
          </p:nvSpPr>
          <p:spPr bwMode="auto">
            <a:xfrm>
              <a:off x="4187" y="2867"/>
              <a:ext cx="1392"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rPr>
                <a:t>空</a:t>
              </a:r>
            </a:p>
          </p:txBody>
        </p:sp>
        <p:sp>
          <p:nvSpPr>
            <p:cNvPr id="48" name="Rectangle 82">
              <a:extLst>
                <a:ext uri="{FF2B5EF4-FFF2-40B4-BE49-F238E27FC236}">
                  <a16:creationId xmlns:a16="http://schemas.microsoft.com/office/drawing/2014/main" xmlns="" id="{F3503B54-7BEB-41DE-AC58-EE09B24FFE3D}"/>
                </a:ext>
              </a:extLst>
            </p:cNvPr>
            <p:cNvSpPr>
              <a:spLocks noChangeArrowheads="1"/>
            </p:cNvSpPr>
            <p:nvPr/>
          </p:nvSpPr>
          <p:spPr bwMode="auto">
            <a:xfrm>
              <a:off x="4187" y="3155"/>
              <a:ext cx="1392"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job3(0</a:t>
              </a:r>
              <a:r>
                <a:rPr kumimoji="0" lang="zh-CN" altLang="en-US" sz="2000" b="1" i="0" u="none" strike="noStrike" kern="0" cap="none" spc="0" normalizeH="0" baseline="0" noProof="0" dirty="0">
                  <a:ln>
                    <a:noFill/>
                  </a:ln>
                  <a:solidFill>
                    <a:schemeClr val="tx1"/>
                  </a:solidFill>
                  <a:effectLst/>
                  <a:uLnTx/>
                  <a:uFillTx/>
                </a:rPr>
                <a:t>页</a:t>
              </a:r>
              <a:r>
                <a:rPr kumimoji="0" lang="en-US" altLang="zh-CN" sz="2000" b="1" i="0" u="none" strike="noStrike" kern="0" cap="none" spc="0" normalizeH="0" baseline="0" noProof="0" dirty="0">
                  <a:ln>
                    <a:noFill/>
                  </a:ln>
                  <a:solidFill>
                    <a:schemeClr val="tx1"/>
                  </a:solidFill>
                  <a:effectLst/>
                  <a:uLnTx/>
                  <a:uFillTx/>
                </a:rPr>
                <a:t>)</a:t>
              </a:r>
            </a:p>
          </p:txBody>
        </p:sp>
        <p:sp>
          <p:nvSpPr>
            <p:cNvPr id="49" name="Rectangle 83">
              <a:extLst>
                <a:ext uri="{FF2B5EF4-FFF2-40B4-BE49-F238E27FC236}">
                  <a16:creationId xmlns:a16="http://schemas.microsoft.com/office/drawing/2014/main" xmlns="" id="{78B9A673-8711-4628-822C-5B6C6719D8DF}"/>
                </a:ext>
              </a:extLst>
            </p:cNvPr>
            <p:cNvSpPr>
              <a:spLocks noChangeArrowheads="1"/>
            </p:cNvSpPr>
            <p:nvPr/>
          </p:nvSpPr>
          <p:spPr bwMode="auto">
            <a:xfrm>
              <a:off x="4187" y="3443"/>
              <a:ext cx="1392" cy="288"/>
            </a:xfrm>
            <a:prstGeom prst="rect">
              <a:avLst/>
            </a:prstGeom>
            <a:grpFill/>
            <a:ln w="9525">
              <a:solidFill>
                <a:schemeClr val="tx1"/>
              </a:solidFill>
              <a:miter lim="800000"/>
              <a:headEnd/>
              <a:tailEnd/>
            </a:ln>
          </p:spPr>
          <p:txBody>
            <a:bodyPr wrap="none" lIns="1904" tIns="953" rIns="1904" bIns="953" anchor="ctr"/>
            <a:lstStyle/>
            <a:p>
              <a:pPr marL="0" marR="0" lvl="0" indent="0" defTabSz="873125"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rPr>
                <a:t>空</a:t>
              </a:r>
            </a:p>
          </p:txBody>
        </p:sp>
        <p:sp>
          <p:nvSpPr>
            <p:cNvPr id="50" name="Text Box 84">
              <a:extLst>
                <a:ext uri="{FF2B5EF4-FFF2-40B4-BE49-F238E27FC236}">
                  <a16:creationId xmlns:a16="http://schemas.microsoft.com/office/drawing/2014/main" xmlns="" id="{6AC88F7C-5840-428C-8C46-20984F9C6836}"/>
                </a:ext>
              </a:extLst>
            </p:cNvPr>
            <p:cNvSpPr txBox="1">
              <a:spLocks noChangeArrowheads="1"/>
            </p:cNvSpPr>
            <p:nvPr/>
          </p:nvSpPr>
          <p:spPr bwMode="auto">
            <a:xfrm>
              <a:off x="3951" y="538"/>
              <a:ext cx="195"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0</a:t>
              </a:r>
            </a:p>
          </p:txBody>
        </p:sp>
        <p:sp>
          <p:nvSpPr>
            <p:cNvPr id="51" name="Text Box 85">
              <a:extLst>
                <a:ext uri="{FF2B5EF4-FFF2-40B4-BE49-F238E27FC236}">
                  <a16:creationId xmlns:a16="http://schemas.microsoft.com/office/drawing/2014/main" xmlns="" id="{D61DD11F-BD39-4B69-8EB3-AC921CA2B2BA}"/>
                </a:ext>
              </a:extLst>
            </p:cNvPr>
            <p:cNvSpPr txBox="1">
              <a:spLocks noChangeArrowheads="1"/>
            </p:cNvSpPr>
            <p:nvPr/>
          </p:nvSpPr>
          <p:spPr bwMode="auto">
            <a:xfrm>
              <a:off x="3903" y="787"/>
              <a:ext cx="284"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1k</a:t>
              </a:r>
            </a:p>
          </p:txBody>
        </p:sp>
        <p:sp>
          <p:nvSpPr>
            <p:cNvPr id="52" name="Text Box 86">
              <a:extLst>
                <a:ext uri="{FF2B5EF4-FFF2-40B4-BE49-F238E27FC236}">
                  <a16:creationId xmlns:a16="http://schemas.microsoft.com/office/drawing/2014/main" xmlns="" id="{16C38815-579C-484B-8D03-6FDF1599A685}"/>
                </a:ext>
              </a:extLst>
            </p:cNvPr>
            <p:cNvSpPr txBox="1">
              <a:spLocks noChangeArrowheads="1"/>
            </p:cNvSpPr>
            <p:nvPr/>
          </p:nvSpPr>
          <p:spPr bwMode="auto">
            <a:xfrm>
              <a:off x="3899" y="1084"/>
              <a:ext cx="284"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2k</a:t>
              </a:r>
            </a:p>
          </p:txBody>
        </p:sp>
        <p:sp>
          <p:nvSpPr>
            <p:cNvPr id="53" name="Text Box 87">
              <a:extLst>
                <a:ext uri="{FF2B5EF4-FFF2-40B4-BE49-F238E27FC236}">
                  <a16:creationId xmlns:a16="http://schemas.microsoft.com/office/drawing/2014/main" xmlns="" id="{8C6DDD75-6835-419B-9CC8-BEF09A453991}"/>
                </a:ext>
              </a:extLst>
            </p:cNvPr>
            <p:cNvSpPr txBox="1">
              <a:spLocks noChangeArrowheads="1"/>
            </p:cNvSpPr>
            <p:nvPr/>
          </p:nvSpPr>
          <p:spPr bwMode="auto">
            <a:xfrm>
              <a:off x="3899" y="1372"/>
              <a:ext cx="284"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3k</a:t>
              </a:r>
            </a:p>
          </p:txBody>
        </p:sp>
        <p:sp>
          <p:nvSpPr>
            <p:cNvPr id="54" name="Text Box 88">
              <a:extLst>
                <a:ext uri="{FF2B5EF4-FFF2-40B4-BE49-F238E27FC236}">
                  <a16:creationId xmlns:a16="http://schemas.microsoft.com/office/drawing/2014/main" xmlns="" id="{8A482E03-0DE9-4EE0-B69E-BE91069459F0}"/>
                </a:ext>
              </a:extLst>
            </p:cNvPr>
            <p:cNvSpPr txBox="1">
              <a:spLocks noChangeArrowheads="1"/>
            </p:cNvSpPr>
            <p:nvPr/>
          </p:nvSpPr>
          <p:spPr bwMode="auto">
            <a:xfrm>
              <a:off x="3756" y="3532"/>
              <a:ext cx="432"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10-k</a:t>
              </a:r>
            </a:p>
          </p:txBody>
        </p:sp>
        <p:sp>
          <p:nvSpPr>
            <p:cNvPr id="55" name="Text Box 89">
              <a:extLst>
                <a:ext uri="{FF2B5EF4-FFF2-40B4-BE49-F238E27FC236}">
                  <a16:creationId xmlns:a16="http://schemas.microsoft.com/office/drawing/2014/main" xmlns="" id="{6206C66A-FDC8-4289-B1AF-40E40AEBE552}"/>
                </a:ext>
              </a:extLst>
            </p:cNvPr>
            <p:cNvSpPr txBox="1">
              <a:spLocks noChangeArrowheads="1"/>
            </p:cNvSpPr>
            <p:nvPr/>
          </p:nvSpPr>
          <p:spPr bwMode="auto">
            <a:xfrm>
              <a:off x="3899" y="1651"/>
              <a:ext cx="284"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4k</a:t>
              </a:r>
            </a:p>
          </p:txBody>
        </p:sp>
        <p:sp>
          <p:nvSpPr>
            <p:cNvPr id="56" name="Text Box 90">
              <a:extLst>
                <a:ext uri="{FF2B5EF4-FFF2-40B4-BE49-F238E27FC236}">
                  <a16:creationId xmlns:a16="http://schemas.microsoft.com/office/drawing/2014/main" xmlns="" id="{D0BB6DA1-B931-4ECB-B209-F71FAF429AC5}"/>
                </a:ext>
              </a:extLst>
            </p:cNvPr>
            <p:cNvSpPr txBox="1">
              <a:spLocks noChangeArrowheads="1"/>
            </p:cNvSpPr>
            <p:nvPr/>
          </p:nvSpPr>
          <p:spPr bwMode="auto">
            <a:xfrm>
              <a:off x="3899" y="2131"/>
              <a:ext cx="284"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5k</a:t>
              </a:r>
            </a:p>
          </p:txBody>
        </p:sp>
        <p:sp>
          <p:nvSpPr>
            <p:cNvPr id="57" name="Text Box 91">
              <a:extLst>
                <a:ext uri="{FF2B5EF4-FFF2-40B4-BE49-F238E27FC236}">
                  <a16:creationId xmlns:a16="http://schemas.microsoft.com/office/drawing/2014/main" xmlns="" id="{2E95266F-EC37-4E98-8CFD-588D5F9BB105}"/>
                </a:ext>
              </a:extLst>
            </p:cNvPr>
            <p:cNvSpPr txBox="1">
              <a:spLocks noChangeArrowheads="1"/>
            </p:cNvSpPr>
            <p:nvPr/>
          </p:nvSpPr>
          <p:spPr bwMode="auto">
            <a:xfrm>
              <a:off x="3899" y="2387"/>
              <a:ext cx="340"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6k</a:t>
              </a:r>
            </a:p>
          </p:txBody>
        </p:sp>
        <p:sp>
          <p:nvSpPr>
            <p:cNvPr id="58" name="Text Box 92">
              <a:extLst>
                <a:ext uri="{FF2B5EF4-FFF2-40B4-BE49-F238E27FC236}">
                  <a16:creationId xmlns:a16="http://schemas.microsoft.com/office/drawing/2014/main" xmlns="" id="{922A6BD4-2833-4603-9F18-5ECA4BF5384C}"/>
                </a:ext>
              </a:extLst>
            </p:cNvPr>
            <p:cNvSpPr txBox="1">
              <a:spLocks noChangeArrowheads="1"/>
            </p:cNvSpPr>
            <p:nvPr/>
          </p:nvSpPr>
          <p:spPr bwMode="auto">
            <a:xfrm>
              <a:off x="3899" y="2675"/>
              <a:ext cx="340"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7k</a:t>
              </a:r>
            </a:p>
          </p:txBody>
        </p:sp>
        <p:sp>
          <p:nvSpPr>
            <p:cNvPr id="59" name="Text Box 93">
              <a:extLst>
                <a:ext uri="{FF2B5EF4-FFF2-40B4-BE49-F238E27FC236}">
                  <a16:creationId xmlns:a16="http://schemas.microsoft.com/office/drawing/2014/main" xmlns="" id="{C37D7C11-E925-4CED-B5B4-707153970652}"/>
                </a:ext>
              </a:extLst>
            </p:cNvPr>
            <p:cNvSpPr txBox="1">
              <a:spLocks noChangeArrowheads="1"/>
            </p:cNvSpPr>
            <p:nvPr/>
          </p:nvSpPr>
          <p:spPr bwMode="auto">
            <a:xfrm>
              <a:off x="3899" y="2995"/>
              <a:ext cx="284"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8k</a:t>
              </a:r>
            </a:p>
          </p:txBody>
        </p:sp>
        <p:sp>
          <p:nvSpPr>
            <p:cNvPr id="60" name="Text Box 94">
              <a:extLst>
                <a:ext uri="{FF2B5EF4-FFF2-40B4-BE49-F238E27FC236}">
                  <a16:creationId xmlns:a16="http://schemas.microsoft.com/office/drawing/2014/main" xmlns="" id="{36BF1ED6-5CEF-42BF-9332-5086820D8809}"/>
                </a:ext>
              </a:extLst>
            </p:cNvPr>
            <p:cNvSpPr txBox="1">
              <a:spLocks noChangeArrowheads="1"/>
            </p:cNvSpPr>
            <p:nvPr/>
          </p:nvSpPr>
          <p:spPr bwMode="auto">
            <a:xfrm>
              <a:off x="3899" y="3292"/>
              <a:ext cx="284"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1"/>
                  </a:solidFill>
                  <a:effectLst/>
                  <a:uLnTx/>
                  <a:uFillTx/>
                </a:rPr>
                <a:t>9k</a:t>
              </a:r>
            </a:p>
          </p:txBody>
        </p:sp>
        <p:sp>
          <p:nvSpPr>
            <p:cNvPr id="61" name="Text Box 95">
              <a:extLst>
                <a:ext uri="{FF2B5EF4-FFF2-40B4-BE49-F238E27FC236}">
                  <a16:creationId xmlns:a16="http://schemas.microsoft.com/office/drawing/2014/main" xmlns="" id="{1FFB24E4-7EBE-41BE-9484-B0177806BFFF}"/>
                </a:ext>
              </a:extLst>
            </p:cNvPr>
            <p:cNvSpPr txBox="1">
              <a:spLocks noChangeArrowheads="1"/>
            </p:cNvSpPr>
            <p:nvPr/>
          </p:nvSpPr>
          <p:spPr bwMode="auto">
            <a:xfrm>
              <a:off x="2330" y="721"/>
              <a:ext cx="461"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rPr>
                <a:t>辅存</a:t>
              </a:r>
            </a:p>
          </p:txBody>
        </p:sp>
        <p:sp>
          <p:nvSpPr>
            <p:cNvPr id="62" name="Text Box 96">
              <a:extLst>
                <a:ext uri="{FF2B5EF4-FFF2-40B4-BE49-F238E27FC236}">
                  <a16:creationId xmlns:a16="http://schemas.microsoft.com/office/drawing/2014/main" xmlns="" id="{696DA047-6DAA-4008-9BBB-9D61599DBAAD}"/>
                </a:ext>
              </a:extLst>
            </p:cNvPr>
            <p:cNvSpPr txBox="1">
              <a:spLocks noChangeArrowheads="1"/>
            </p:cNvSpPr>
            <p:nvPr/>
          </p:nvSpPr>
          <p:spPr bwMode="auto">
            <a:xfrm>
              <a:off x="3050" y="721"/>
              <a:ext cx="461"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rPr>
                <a:t>块号</a:t>
              </a:r>
            </a:p>
          </p:txBody>
        </p:sp>
        <p:sp>
          <p:nvSpPr>
            <p:cNvPr id="63" name="Text Box 97">
              <a:extLst>
                <a:ext uri="{FF2B5EF4-FFF2-40B4-BE49-F238E27FC236}">
                  <a16:creationId xmlns:a16="http://schemas.microsoft.com/office/drawing/2014/main" xmlns="" id="{118A686F-41C3-453C-8248-0ADED96E239C}"/>
                </a:ext>
              </a:extLst>
            </p:cNvPr>
            <p:cNvSpPr txBox="1">
              <a:spLocks noChangeArrowheads="1"/>
            </p:cNvSpPr>
            <p:nvPr/>
          </p:nvSpPr>
          <p:spPr bwMode="auto">
            <a:xfrm>
              <a:off x="4571" y="3860"/>
              <a:ext cx="462" cy="288"/>
            </a:xfrm>
            <a:prstGeom prst="rect">
              <a:avLst/>
            </a:prstGeom>
            <a:grpFill/>
            <a:ln w="9525">
              <a:solidFill>
                <a:schemeClr val="tx1"/>
              </a:solidFill>
              <a:miter lim="800000"/>
              <a:headEnd/>
              <a:tailEnd/>
            </a:ln>
          </p:spPr>
          <p:txBody>
            <a:bodyPr wrap="none" lIns="1904" tIns="953" rIns="1904" bIns="953" anchor="ct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rPr>
                <a:t>主存</a:t>
              </a:r>
            </a:p>
          </p:txBody>
        </p:sp>
      </p:grpSp>
      <p:sp>
        <p:nvSpPr>
          <p:cNvPr id="104" name="Text Box 98">
            <a:extLst>
              <a:ext uri="{FF2B5EF4-FFF2-40B4-BE49-F238E27FC236}">
                <a16:creationId xmlns:a16="http://schemas.microsoft.com/office/drawing/2014/main" xmlns="" id="{066C073E-26A9-45E2-9608-C1203DD0C19A}"/>
              </a:ext>
            </a:extLst>
          </p:cNvPr>
          <p:cNvSpPr txBox="1">
            <a:spLocks noChangeArrowheads="1"/>
          </p:cNvSpPr>
          <p:nvPr/>
        </p:nvSpPr>
        <p:spPr bwMode="auto">
          <a:xfrm>
            <a:off x="302004" y="1436654"/>
            <a:ext cx="3525838" cy="488950"/>
          </a:xfrm>
          <a:prstGeom prst="rect">
            <a:avLst/>
          </a:prstGeom>
          <a:noFill/>
          <a:ln w="9525">
            <a:noFill/>
            <a:miter lim="800000"/>
            <a:headEnd/>
            <a:tailEnd/>
          </a:ln>
        </p:spPr>
        <p:txBody>
          <a:bodyPr wrap="none" lIns="87273" tIns="43636" rIns="87273" bIns="43636">
            <a:spAutoFit/>
          </a:bodyPr>
          <a:lstStyle/>
          <a:p>
            <a:pPr algn="l" defTabSz="873125"/>
            <a:r>
              <a:rPr lang="zh-CN" altLang="en-US" sz="2600" b="1" dirty="0">
                <a:solidFill>
                  <a:srgbClr val="FF00FF"/>
                </a:solidFill>
                <a:latin typeface="黑体" pitchFamily="2" charset="-122"/>
                <a:ea typeface="黑体" pitchFamily="2" charset="-122"/>
              </a:rPr>
              <a:t>请求页式映象存贮图：</a:t>
            </a:r>
          </a:p>
        </p:txBody>
      </p:sp>
    </p:spTree>
    <p:extLst>
      <p:ext uri="{BB962C8B-B14F-4D97-AF65-F5344CB8AC3E}">
        <p14:creationId xmlns:p14="http://schemas.microsoft.com/office/powerpoint/2010/main" val="23541030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请求分页中的内存分配</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6">
            <a:extLst>
              <a:ext uri="{FF2B5EF4-FFF2-40B4-BE49-F238E27FC236}">
                <a16:creationId xmlns:a16="http://schemas.microsoft.com/office/drawing/2014/main" xmlns="" id="{B1D74C30-57D9-40A5-B79F-A6D41E9F1126}"/>
              </a:ext>
            </a:extLst>
          </p:cNvPr>
          <p:cNvSpPr txBox="1">
            <a:spLocks noChangeArrowheads="1"/>
          </p:cNvSpPr>
          <p:nvPr/>
        </p:nvSpPr>
        <p:spPr bwMode="auto">
          <a:xfrm>
            <a:off x="463080" y="1340768"/>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50000"/>
              </a:lnSpc>
              <a:buNone/>
            </a:pPr>
            <a:r>
              <a:rPr kumimoji="0" lang="zh-CN" altLang="en-US" sz="2400" b="1" kern="0" dirty="0" smtClean="0">
                <a:latin typeface="仿宋" panose="02010609060101010101" pitchFamily="49" charset="-122"/>
                <a:ea typeface="仿宋" panose="02010609060101010101" pitchFamily="49" charset="-122"/>
              </a:rPr>
              <a:t>在</a:t>
            </a:r>
            <a:r>
              <a:rPr kumimoji="0" lang="zh-CN" altLang="en-US" sz="2400" b="1" kern="0" dirty="0">
                <a:latin typeface="仿宋" panose="02010609060101010101" pitchFamily="49" charset="-122"/>
                <a:ea typeface="仿宋" panose="02010609060101010101" pitchFamily="49" charset="-122"/>
              </a:rPr>
              <a:t>为进程分配物理块时，要解决下列的三个问题</a:t>
            </a:r>
            <a:r>
              <a:rPr kumimoji="0" lang="zh-CN" altLang="en-US" sz="2400" b="1" kern="0" dirty="0" smtClean="0">
                <a:latin typeface="仿宋" panose="02010609060101010101" pitchFamily="49" charset="-122"/>
                <a:ea typeface="仿宋" panose="02010609060101010101" pitchFamily="49" charset="-122"/>
              </a:rPr>
              <a:t>：</a:t>
            </a:r>
            <a:endParaRPr kumimoji="0" lang="en-US" altLang="zh-CN" sz="2400" b="1" kern="0" dirty="0" smtClean="0">
              <a:latin typeface="仿宋" panose="02010609060101010101" pitchFamily="49" charset="-122"/>
              <a:ea typeface="仿宋" panose="02010609060101010101" pitchFamily="49" charset="-122"/>
            </a:endParaRPr>
          </a:p>
          <a:p>
            <a:pPr marL="0" indent="0" eaLnBrk="1" hangingPunct="1">
              <a:lnSpc>
                <a:spcPct val="150000"/>
              </a:lnSpc>
              <a:buNone/>
            </a:pPr>
            <a:endParaRPr kumimoji="0" lang="zh-CN" altLang="en-US" sz="2400" b="1" kern="0" dirty="0">
              <a:solidFill>
                <a:srgbClr val="FF0000"/>
              </a:solidFill>
              <a:latin typeface="仿宋" panose="02010609060101010101" pitchFamily="49" charset="-122"/>
              <a:ea typeface="仿宋" panose="02010609060101010101" pitchFamily="49" charset="-122"/>
            </a:endParaRPr>
          </a:p>
          <a:p>
            <a:pPr marL="514350" indent="-457200" eaLnBrk="1" hangingPunct="1">
              <a:lnSpc>
                <a:spcPct val="150000"/>
              </a:lnSpc>
              <a:buFont typeface="+mj-lt"/>
              <a:buAutoNum type="arabicPeriod"/>
            </a:pPr>
            <a:r>
              <a:rPr kumimoji="0" lang="zh-CN" altLang="en-US" sz="2400" b="1" kern="0" dirty="0">
                <a:latin typeface="仿宋" panose="02010609060101010101" pitchFamily="49" charset="-122"/>
                <a:ea typeface="仿宋" panose="02010609060101010101" pitchFamily="49" charset="-122"/>
              </a:rPr>
              <a:t>保证进程可正常运行所需要的</a:t>
            </a:r>
            <a:r>
              <a:rPr kumimoji="0" lang="zh-CN" altLang="en-US" sz="2400" b="1" kern="0" dirty="0">
                <a:solidFill>
                  <a:srgbClr val="FF0000"/>
                </a:solidFill>
                <a:latin typeface="仿宋" panose="02010609060101010101" pitchFamily="49" charset="-122"/>
                <a:ea typeface="仿宋" panose="02010609060101010101" pitchFamily="49" charset="-122"/>
              </a:rPr>
              <a:t>最少物理块</a:t>
            </a:r>
            <a:r>
              <a:rPr kumimoji="0" lang="zh-CN" altLang="en-US" sz="2400" b="1" kern="0" dirty="0" smtClean="0">
                <a:solidFill>
                  <a:srgbClr val="FF0000"/>
                </a:solidFill>
                <a:latin typeface="仿宋" panose="02010609060101010101" pitchFamily="49" charset="-122"/>
                <a:ea typeface="仿宋" panose="02010609060101010101" pitchFamily="49" charset="-122"/>
              </a:rPr>
              <a:t>数</a:t>
            </a:r>
            <a:endParaRPr kumimoji="0" lang="zh-CN" altLang="en-US" sz="2000" b="1" kern="0" dirty="0" smtClean="0">
              <a:solidFill>
                <a:srgbClr val="FF0000"/>
              </a:solidFill>
              <a:latin typeface="仿宋" panose="02010609060101010101" pitchFamily="49" charset="-122"/>
              <a:ea typeface="仿宋" panose="02010609060101010101" pitchFamily="49" charset="-122"/>
            </a:endParaRPr>
          </a:p>
          <a:p>
            <a:pPr marL="514350" indent="-457200" eaLnBrk="1" hangingPunct="1">
              <a:lnSpc>
                <a:spcPct val="150000"/>
              </a:lnSpc>
              <a:buFont typeface="+mj-lt"/>
              <a:buAutoNum type="arabicPeriod"/>
            </a:pPr>
            <a:r>
              <a:rPr kumimoji="0" lang="zh-CN" altLang="en-US" sz="2400" b="1" kern="0" dirty="0" smtClean="0">
                <a:latin typeface="仿宋" panose="02010609060101010101" pitchFamily="49" charset="-122"/>
                <a:ea typeface="仿宋" panose="02010609060101010101" pitchFamily="49" charset="-122"/>
              </a:rPr>
              <a:t>每个</a:t>
            </a:r>
            <a:r>
              <a:rPr kumimoji="0" lang="zh-CN" altLang="en-US" sz="2400" b="1" kern="0" dirty="0">
                <a:latin typeface="仿宋" panose="02010609060101010101" pitchFamily="49" charset="-122"/>
                <a:ea typeface="仿宋" panose="02010609060101010101" pitchFamily="49" charset="-122"/>
              </a:rPr>
              <a:t>进程的物理块数，是固定值还是可变值</a:t>
            </a:r>
            <a:r>
              <a:rPr kumimoji="0" lang="zh-CN" altLang="en-US" sz="2400" b="1" kern="0" dirty="0">
                <a:solidFill>
                  <a:srgbClr val="FF0000"/>
                </a:solidFill>
                <a:latin typeface="仿宋" panose="02010609060101010101" pitchFamily="49" charset="-122"/>
                <a:ea typeface="仿宋" panose="02010609060101010101" pitchFamily="49" charset="-122"/>
              </a:rPr>
              <a:t>（分配策略）</a:t>
            </a:r>
          </a:p>
          <a:p>
            <a:pPr marL="514350" indent="-457200" eaLnBrk="1" hangingPunct="1">
              <a:lnSpc>
                <a:spcPct val="150000"/>
              </a:lnSpc>
              <a:buFont typeface="+mj-lt"/>
              <a:buAutoNum type="arabicPeriod"/>
            </a:pPr>
            <a:r>
              <a:rPr kumimoji="0" lang="zh-CN" altLang="en-US" sz="2400" b="1" kern="0" dirty="0">
                <a:latin typeface="仿宋" panose="02010609060101010101" pitchFamily="49" charset="-122"/>
                <a:ea typeface="仿宋" panose="02010609060101010101" pitchFamily="49" charset="-122"/>
              </a:rPr>
              <a:t>不同进程所分配的物理块数，是采用平均分配算法还是根据进程的大小按照比例予以分配</a:t>
            </a:r>
            <a:r>
              <a:rPr kumimoji="0" lang="zh-CN" altLang="en-US" sz="2400" b="1" kern="0" dirty="0">
                <a:solidFill>
                  <a:srgbClr val="FF0000"/>
                </a:solidFill>
                <a:latin typeface="仿宋" panose="02010609060101010101" pitchFamily="49" charset="-122"/>
                <a:ea typeface="仿宋" panose="02010609060101010101" pitchFamily="49" charset="-122"/>
              </a:rPr>
              <a:t>（分配算法）</a:t>
            </a:r>
            <a:r>
              <a:rPr kumimoji="0" lang="zh-CN" altLang="en-US" sz="2400" b="1" kern="0" dirty="0">
                <a:latin typeface="仿宋" panose="02010609060101010101" pitchFamily="49" charset="-122"/>
                <a:ea typeface="仿宋" panose="02010609060101010101" pitchFamily="49" charset="-122"/>
              </a:rPr>
              <a:t>。</a:t>
            </a:r>
          </a:p>
          <a:p>
            <a:pPr eaLnBrk="1" hangingPunct="1">
              <a:lnSpc>
                <a:spcPct val="150000"/>
              </a:lnSpc>
            </a:pPr>
            <a:endParaRPr kumimoji="0" lang="zh-CN" altLang="en-US" sz="2400" kern="0" dirty="0">
              <a:latin typeface="仿宋" panose="02010609060101010101" pitchFamily="49" charset="-122"/>
              <a:ea typeface="仿宋" panose="02010609060101010101" pitchFamily="49" charset="-122"/>
            </a:endParaRPr>
          </a:p>
          <a:p>
            <a:pPr eaLnBrk="1" hangingPunct="1">
              <a:lnSpc>
                <a:spcPct val="150000"/>
              </a:lnSpc>
            </a:pPr>
            <a:endParaRPr kumimoji="0" lang="en-US" altLang="zh-CN" sz="24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2933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请求分页中的内存分配</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6" name="Rectangle 4">
            <a:extLst>
              <a:ext uri="{FF2B5EF4-FFF2-40B4-BE49-F238E27FC236}">
                <a16:creationId xmlns:a16="http://schemas.microsoft.com/office/drawing/2014/main" xmlns="" id="{EAFABD3A-3871-46E1-B5AE-87CEE40D559A}"/>
              </a:ext>
            </a:extLst>
          </p:cNvPr>
          <p:cNvSpPr>
            <a:spLocks noChangeArrowheads="1"/>
          </p:cNvSpPr>
          <p:nvPr/>
        </p:nvSpPr>
        <p:spPr bwMode="auto">
          <a:xfrm>
            <a:off x="642910" y="1285860"/>
            <a:ext cx="4134465" cy="523220"/>
          </a:xfrm>
          <a:prstGeom prst="rect">
            <a:avLst/>
          </a:prstGeom>
          <a:noFill/>
          <a:ln w="9525">
            <a:noFill/>
            <a:miter lim="800000"/>
            <a:headEnd/>
            <a:tailEnd/>
          </a:ln>
        </p:spPr>
        <p:txBody>
          <a:bodyPr wrap="none">
            <a:spAutoFit/>
          </a:bodyPr>
          <a:lstStyle/>
          <a:p>
            <a:pPr algn="l"/>
            <a:r>
              <a:rPr kumimoji="0" lang="zh-CN" altLang="en-US" sz="2800" dirty="0">
                <a:solidFill>
                  <a:srgbClr val="FF0000"/>
                </a:solidFill>
                <a:latin typeface="仿宋" panose="02010609060101010101" pitchFamily="49" charset="-122"/>
                <a:ea typeface="仿宋" panose="02010609060101010101" pitchFamily="49" charset="-122"/>
              </a:rPr>
              <a:t>一、最小物理块数的确定</a:t>
            </a:r>
          </a:p>
        </p:txBody>
      </p:sp>
      <p:sp>
        <p:nvSpPr>
          <p:cNvPr id="2" name="矩形 1"/>
          <p:cNvSpPr/>
          <p:nvPr/>
        </p:nvSpPr>
        <p:spPr>
          <a:xfrm>
            <a:off x="323528" y="2348880"/>
            <a:ext cx="8712968" cy="1754326"/>
          </a:xfrm>
          <a:prstGeom prst="rect">
            <a:avLst/>
          </a:prstGeom>
        </p:spPr>
        <p:txBody>
          <a:bodyPr wrap="square">
            <a:spAutoFit/>
          </a:bodyPr>
          <a:lstStyle/>
          <a:p>
            <a:pPr marL="457200" indent="-457200" algn="just">
              <a:lnSpc>
                <a:spcPct val="150000"/>
              </a:lnSpc>
              <a:buFont typeface="+mj-lt"/>
              <a:buAutoNum type="arabicPeriod"/>
            </a:pPr>
            <a:r>
              <a:rPr kumimoji="0" lang="zh-CN" altLang="en-US" b="1" kern="0" dirty="0" smtClean="0">
                <a:solidFill>
                  <a:schemeClr val="tx1"/>
                </a:solidFill>
                <a:latin typeface="仿宋" panose="02010609060101010101" pitchFamily="49" charset="-122"/>
                <a:ea typeface="仿宋" panose="02010609060101010101" pitchFamily="49" charset="-122"/>
              </a:rPr>
              <a:t>最小</a:t>
            </a:r>
            <a:r>
              <a:rPr kumimoji="0" lang="zh-CN" altLang="en-US" b="1" kern="0" dirty="0">
                <a:solidFill>
                  <a:schemeClr val="tx1"/>
                </a:solidFill>
                <a:latin typeface="仿宋" panose="02010609060101010101" pitchFamily="49" charset="-122"/>
                <a:ea typeface="仿宋" panose="02010609060101010101" pitchFamily="49" charset="-122"/>
              </a:rPr>
              <a:t>物理块数只保证进程正常运行所需的最小物理块</a:t>
            </a:r>
            <a:r>
              <a:rPr kumimoji="0" lang="zh-CN" altLang="en-US" b="1" kern="0" dirty="0" smtClean="0">
                <a:solidFill>
                  <a:schemeClr val="tx1"/>
                </a:solidFill>
                <a:latin typeface="仿宋" panose="02010609060101010101" pitchFamily="49" charset="-122"/>
                <a:ea typeface="仿宋" panose="02010609060101010101" pitchFamily="49" charset="-122"/>
              </a:rPr>
              <a:t>数</a:t>
            </a:r>
            <a:r>
              <a:rPr kumimoji="0" lang="zh-CN" altLang="en-US" b="1" kern="0" dirty="0">
                <a:solidFill>
                  <a:schemeClr val="tx1"/>
                </a:solidFill>
                <a:latin typeface="仿宋" panose="02010609060101010101" pitchFamily="49" charset="-122"/>
                <a:ea typeface="仿宋" panose="02010609060101010101" pitchFamily="49" charset="-122"/>
              </a:rPr>
              <a:t>。</a:t>
            </a:r>
            <a:endParaRPr kumimoji="0" lang="en-US" altLang="zh-CN" b="1" kern="0" dirty="0">
              <a:solidFill>
                <a:schemeClr val="tx1"/>
              </a:solidFill>
              <a:latin typeface="仿宋" panose="02010609060101010101" pitchFamily="49" charset="-122"/>
              <a:ea typeface="仿宋" panose="02010609060101010101" pitchFamily="49" charset="-122"/>
            </a:endParaRPr>
          </a:p>
          <a:p>
            <a:pPr marL="457200" indent="-457200" algn="just">
              <a:lnSpc>
                <a:spcPct val="150000"/>
              </a:lnSpc>
              <a:buFont typeface="+mj-lt"/>
              <a:buAutoNum type="arabicPeriod"/>
            </a:pPr>
            <a:r>
              <a:rPr kumimoji="0" lang="zh-CN" altLang="en-US" b="1" kern="0" dirty="0" smtClean="0">
                <a:solidFill>
                  <a:schemeClr val="tx1"/>
                </a:solidFill>
                <a:latin typeface="仿宋" panose="02010609060101010101" pitchFamily="49" charset="-122"/>
                <a:ea typeface="仿宋" panose="02010609060101010101" pitchFamily="49" charset="-122"/>
              </a:rPr>
              <a:t>进程</a:t>
            </a:r>
            <a:r>
              <a:rPr kumimoji="0" lang="zh-CN" altLang="en-US" b="1" kern="0" dirty="0">
                <a:solidFill>
                  <a:schemeClr val="tx1"/>
                </a:solidFill>
                <a:latin typeface="仿宋" panose="02010609060101010101" pitchFamily="49" charset="-122"/>
                <a:ea typeface="仿宋" panose="02010609060101010101" pitchFamily="49" charset="-122"/>
              </a:rPr>
              <a:t>应获得的最小物理块数与计算机的硬件机构有关，取决于指令的格式、功能和寻址方式。</a:t>
            </a:r>
          </a:p>
        </p:txBody>
      </p:sp>
    </p:spTree>
    <p:extLst>
      <p:ext uri="{BB962C8B-B14F-4D97-AF65-F5344CB8AC3E}">
        <p14:creationId xmlns:p14="http://schemas.microsoft.com/office/powerpoint/2010/main" val="652456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请求分页中的内存分配</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4">
            <a:extLst>
              <a:ext uri="{FF2B5EF4-FFF2-40B4-BE49-F238E27FC236}">
                <a16:creationId xmlns:a16="http://schemas.microsoft.com/office/drawing/2014/main" xmlns="" id="{FEA54852-523C-4FD7-8A4D-26519FC0D5E1}"/>
              </a:ext>
            </a:extLst>
          </p:cNvPr>
          <p:cNvSpPr>
            <a:spLocks noChangeArrowheads="1"/>
          </p:cNvSpPr>
          <p:nvPr/>
        </p:nvSpPr>
        <p:spPr bwMode="auto">
          <a:xfrm>
            <a:off x="539750" y="2348880"/>
            <a:ext cx="8064500" cy="1667764"/>
          </a:xfrm>
          <a:prstGeom prst="rect">
            <a:avLst/>
          </a:prstGeom>
          <a:noFill/>
          <a:ln w="9525" algn="ctr">
            <a:noFill/>
            <a:miter lim="800000"/>
            <a:headEnd/>
            <a:tailEnd/>
          </a:ln>
        </p:spPr>
        <p:txBody>
          <a:bodyPr>
            <a:spAutoFit/>
          </a:bodyPr>
          <a:lstStyle/>
          <a:p>
            <a:pPr algn="l">
              <a:lnSpc>
                <a:spcPct val="150000"/>
              </a:lnSpc>
            </a:pPr>
            <a:r>
              <a:rPr kumimoji="0" lang="zh-CN" altLang="en-US" b="1" dirty="0">
                <a:solidFill>
                  <a:schemeClr val="tx1"/>
                </a:solidFill>
                <a:latin typeface="仿宋" panose="02010609060101010101" pitchFamily="49" charset="-122"/>
                <a:ea typeface="仿宋" panose="02010609060101010101" pitchFamily="49" charset="-122"/>
              </a:rPr>
              <a:t>在请求分页中，可采取两种分配策略，即固定和可变分配策略。在进行置换时，也可采取两种策略，即全局置换和局部置换（置换范围不同）。于是组合出三种适用的策略：                                                                                                    </a:t>
            </a:r>
          </a:p>
        </p:txBody>
      </p:sp>
      <p:sp>
        <p:nvSpPr>
          <p:cNvPr id="5" name="Rectangle 5">
            <a:extLst>
              <a:ext uri="{FF2B5EF4-FFF2-40B4-BE49-F238E27FC236}">
                <a16:creationId xmlns:a16="http://schemas.microsoft.com/office/drawing/2014/main" xmlns="" id="{8E79D711-0356-45F3-957C-4C85FF230A7F}"/>
              </a:ext>
            </a:extLst>
          </p:cNvPr>
          <p:cNvSpPr>
            <a:spLocks noChangeArrowheads="1"/>
          </p:cNvSpPr>
          <p:nvPr/>
        </p:nvSpPr>
        <p:spPr bwMode="auto">
          <a:xfrm>
            <a:off x="539750" y="1267792"/>
            <a:ext cx="5472113" cy="519113"/>
          </a:xfrm>
          <a:prstGeom prst="rect">
            <a:avLst/>
          </a:prstGeom>
          <a:noFill/>
          <a:ln w="9525" algn="ctr">
            <a:noFill/>
            <a:miter lim="800000"/>
            <a:headEnd/>
            <a:tailEnd/>
          </a:ln>
        </p:spPr>
        <p:txBody>
          <a:bodyPr>
            <a:spAutoFit/>
          </a:bodyPr>
          <a:lstStyle/>
          <a:p>
            <a:pPr algn="l"/>
            <a:r>
              <a:rPr kumimoji="0" lang="zh-CN" altLang="en-US" sz="2800" b="1" dirty="0">
                <a:solidFill>
                  <a:srgbClr val="FF0000"/>
                </a:solidFill>
                <a:latin typeface="仿宋" panose="02010609060101010101" pitchFamily="49" charset="-122"/>
                <a:ea typeface="仿宋" panose="02010609060101010101" pitchFamily="49" charset="-122"/>
              </a:rPr>
              <a:t>二、内存分配策略</a:t>
            </a:r>
          </a:p>
        </p:txBody>
      </p:sp>
    </p:spTree>
    <p:extLst>
      <p:ext uri="{BB962C8B-B14F-4D97-AF65-F5344CB8AC3E}">
        <p14:creationId xmlns:p14="http://schemas.microsoft.com/office/powerpoint/2010/main" val="331798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虚拟存储器引入</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Text Box 9">
            <a:extLst>
              <a:ext uri="{FF2B5EF4-FFF2-40B4-BE49-F238E27FC236}">
                <a16:creationId xmlns:a16="http://schemas.microsoft.com/office/drawing/2014/main" xmlns="" id="{3DFF554B-383C-4895-A9BA-6B8411D664BA}"/>
              </a:ext>
            </a:extLst>
          </p:cNvPr>
          <p:cNvSpPr txBox="1">
            <a:spLocks noChangeArrowheads="1"/>
          </p:cNvSpPr>
          <p:nvPr/>
        </p:nvSpPr>
        <p:spPr bwMode="auto">
          <a:xfrm>
            <a:off x="1038194" y="1217948"/>
            <a:ext cx="6787436" cy="461665"/>
          </a:xfrm>
          <a:prstGeom prst="rect">
            <a:avLst/>
          </a:prstGeom>
          <a:noFill/>
          <a:ln w="9525">
            <a:noFill/>
            <a:miter lim="800000"/>
            <a:headEnd/>
            <a:tailEnd/>
          </a:ln>
        </p:spPr>
        <p:txBody>
          <a:bodyPr wrap="none">
            <a:spAutoFit/>
          </a:bodyPr>
          <a:lstStyle/>
          <a:p>
            <a:r>
              <a:rPr kumimoji="1" lang="zh-CN" altLang="en-US" sz="2400" b="1" dirty="0" smtClean="0">
                <a:solidFill>
                  <a:srgbClr val="FFC000"/>
                </a:solidFill>
                <a:latin typeface="仿宋" panose="02010609060101010101" pitchFamily="49" charset="-122"/>
                <a:ea typeface="仿宋" panose="02010609060101010101" pitchFamily="49" charset="-122"/>
              </a:rPr>
              <a:t>常规</a:t>
            </a:r>
            <a:r>
              <a:rPr kumimoji="1" lang="zh-CN" altLang="en-US" sz="2400" b="1" dirty="0">
                <a:solidFill>
                  <a:srgbClr val="FFC000"/>
                </a:solidFill>
                <a:latin typeface="仿宋" panose="02010609060101010101" pitchFamily="49" charset="-122"/>
                <a:ea typeface="仿宋" panose="02010609060101010101" pitchFamily="49" charset="-122"/>
              </a:rPr>
              <a:t>存储器管理方式的特征</a:t>
            </a:r>
            <a:r>
              <a:rPr kumimoji="1" lang="en-US" altLang="zh-CN" sz="2400" b="1" dirty="0">
                <a:solidFill>
                  <a:srgbClr val="FFC000"/>
                </a:solidFill>
                <a:latin typeface="仿宋" panose="02010609060101010101" pitchFamily="49" charset="-122"/>
                <a:ea typeface="仿宋" panose="02010609060101010101" pitchFamily="49" charset="-122"/>
              </a:rPr>
              <a:t>——</a:t>
            </a:r>
            <a:r>
              <a:rPr kumimoji="1" lang="zh-CN" altLang="en-US" sz="2400" b="1" dirty="0">
                <a:solidFill>
                  <a:srgbClr val="FFC000"/>
                </a:solidFill>
                <a:latin typeface="仿宋" panose="02010609060101010101" pitchFamily="49" charset="-122"/>
                <a:ea typeface="仿宋" panose="02010609060101010101" pitchFamily="49" charset="-122"/>
              </a:rPr>
              <a:t>一次性、 驻留性</a:t>
            </a:r>
          </a:p>
        </p:txBody>
      </p:sp>
      <p:sp>
        <p:nvSpPr>
          <p:cNvPr id="5" name="Rectangle 6">
            <a:extLst>
              <a:ext uri="{FF2B5EF4-FFF2-40B4-BE49-F238E27FC236}">
                <a16:creationId xmlns:a16="http://schemas.microsoft.com/office/drawing/2014/main" xmlns="" id="{2E6B01A8-E20D-420D-9751-E2798EF37576}"/>
              </a:ext>
            </a:extLst>
          </p:cNvPr>
          <p:cNvSpPr>
            <a:spLocks noChangeArrowheads="1"/>
          </p:cNvSpPr>
          <p:nvPr/>
        </p:nvSpPr>
        <p:spPr bwMode="auto">
          <a:xfrm>
            <a:off x="1038194" y="2060848"/>
            <a:ext cx="8064500" cy="457200"/>
          </a:xfrm>
          <a:prstGeom prst="rect">
            <a:avLst/>
          </a:prstGeom>
          <a:noFill/>
          <a:ln w="9525">
            <a:noFill/>
            <a:miter lim="800000"/>
            <a:headEnd/>
            <a:tailEnd/>
          </a:ln>
        </p:spPr>
        <p:txBody>
          <a:bodyPr>
            <a:spAutoFit/>
          </a:bodyPr>
          <a:lstStyle/>
          <a:p>
            <a:pPr algn="l"/>
            <a:r>
              <a:rPr kumimoji="0" lang="zh-CN" altLang="en-US" b="1" dirty="0">
                <a:solidFill>
                  <a:schemeClr val="tx1"/>
                </a:solidFill>
                <a:latin typeface="仿宋" panose="02010609060101010101" pitchFamily="49" charset="-122"/>
                <a:ea typeface="仿宋" panose="02010609060101010101" pitchFamily="49" charset="-122"/>
              </a:rPr>
              <a:t>传统思路：进程必须</a:t>
            </a:r>
            <a:r>
              <a:rPr kumimoji="0" lang="zh-CN" altLang="en-US" b="1" u="sng" dirty="0">
                <a:solidFill>
                  <a:srgbClr val="FF0000"/>
                </a:solidFill>
                <a:latin typeface="仿宋" panose="02010609060101010101" pitchFamily="49" charset="-122"/>
                <a:ea typeface="仿宋" panose="02010609060101010101" pitchFamily="49" charset="-122"/>
              </a:rPr>
              <a:t>全部</a:t>
            </a:r>
            <a:r>
              <a:rPr kumimoji="0" lang="zh-CN" altLang="en-US" b="1" dirty="0">
                <a:solidFill>
                  <a:schemeClr val="tx1"/>
                </a:solidFill>
                <a:latin typeface="仿宋" panose="02010609060101010101" pitchFamily="49" charset="-122"/>
                <a:ea typeface="仿宋" panose="02010609060101010101" pitchFamily="49" charset="-122"/>
              </a:rPr>
              <a:t>进入内存，</a:t>
            </a:r>
            <a:r>
              <a:rPr kumimoji="0" lang="zh-CN" altLang="en-US" b="1" u="sng" dirty="0">
                <a:solidFill>
                  <a:srgbClr val="FF0000"/>
                </a:solidFill>
                <a:latin typeface="仿宋" panose="02010609060101010101" pitchFamily="49" charset="-122"/>
                <a:ea typeface="仿宋" panose="02010609060101010101" pitchFamily="49" charset="-122"/>
              </a:rPr>
              <a:t>直至运行结束</a:t>
            </a:r>
          </a:p>
        </p:txBody>
      </p:sp>
      <p:sp>
        <p:nvSpPr>
          <p:cNvPr id="6" name="AutoShape 7">
            <a:extLst>
              <a:ext uri="{FF2B5EF4-FFF2-40B4-BE49-F238E27FC236}">
                <a16:creationId xmlns:a16="http://schemas.microsoft.com/office/drawing/2014/main" xmlns="" id="{08755263-7E02-4202-A3E7-216B5E9792EE}"/>
              </a:ext>
            </a:extLst>
          </p:cNvPr>
          <p:cNvSpPr>
            <a:spLocks noChangeArrowheads="1"/>
          </p:cNvSpPr>
          <p:nvPr/>
        </p:nvSpPr>
        <p:spPr bwMode="auto">
          <a:xfrm>
            <a:off x="822294" y="3788048"/>
            <a:ext cx="3311525" cy="1441450"/>
          </a:xfrm>
          <a:prstGeom prst="cloudCallout">
            <a:avLst>
              <a:gd name="adj1" fmla="val 47986"/>
              <a:gd name="adj2" fmla="val -136894"/>
            </a:avLst>
          </a:prstGeom>
          <a:gradFill rotWithShape="1">
            <a:gsLst>
              <a:gs pos="0">
                <a:srgbClr val="767647"/>
              </a:gs>
              <a:gs pos="50000">
                <a:srgbClr val="FFFF99"/>
              </a:gs>
              <a:gs pos="100000">
                <a:srgbClr val="767647"/>
              </a:gs>
            </a:gsLst>
            <a:lin ang="5400000" scaled="1"/>
          </a:gradFill>
          <a:ln w="9525">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a:t>
            </a:r>
            <a:r>
              <a:rPr kumimoji="0" lang="zh-CN" altLang="en-US"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一次性”</a:t>
            </a:r>
            <a:r>
              <a:rPr kumimoji="0" lang="zh-CN" altLang="en-US" sz="2000" b="1" i="0" u="none" strike="noStrike" kern="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rPr>
              <a:t>全部装入内存，对空间浪费非常大</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endParaRPr>
          </a:p>
        </p:txBody>
      </p:sp>
      <p:sp>
        <p:nvSpPr>
          <p:cNvPr id="7" name="AutoShape 8">
            <a:extLst>
              <a:ext uri="{FF2B5EF4-FFF2-40B4-BE49-F238E27FC236}">
                <a16:creationId xmlns:a16="http://schemas.microsoft.com/office/drawing/2014/main" xmlns="" id="{3A097FA0-078C-4C98-B44F-E660C289FAD4}"/>
              </a:ext>
            </a:extLst>
          </p:cNvPr>
          <p:cNvSpPr>
            <a:spLocks noChangeArrowheads="1"/>
          </p:cNvSpPr>
          <p:nvPr/>
        </p:nvSpPr>
        <p:spPr bwMode="auto">
          <a:xfrm>
            <a:off x="5357781" y="4003948"/>
            <a:ext cx="3240088" cy="1584325"/>
          </a:xfrm>
          <a:prstGeom prst="cloudCallout">
            <a:avLst>
              <a:gd name="adj1" fmla="val -1838"/>
              <a:gd name="adj2" fmla="val -137273"/>
            </a:avLst>
          </a:prstGeom>
          <a:gradFill rotWithShape="1">
            <a:gsLst>
              <a:gs pos="0">
                <a:srgbClr val="767647"/>
              </a:gs>
              <a:gs pos="50000">
                <a:srgbClr val="FFFF99"/>
              </a:gs>
              <a:gs pos="100000">
                <a:srgbClr val="767647"/>
              </a:gs>
            </a:gsLst>
            <a:lin ang="5400000" scaled="1"/>
          </a:gradFill>
          <a:ln w="9525">
            <a:solidFill>
              <a:srgbClr val="000000"/>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rPr>
              <a:t>在进程运行的过程中，始终</a:t>
            </a:r>
            <a:r>
              <a:rPr kumimoji="0" lang="zh-CN" altLang="en-US" sz="18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“驻留”</a:t>
            </a:r>
            <a:r>
              <a:rPr kumimoji="0" lang="zh-CN" altLang="en-US" sz="1800" b="1" i="0" u="none" strike="noStrike" kern="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rPr>
              <a:t>在内存。暂时不用的数据无法释放</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9801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内存分配策略</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cs"/>
            </a:endParaRPr>
          </a:p>
        </p:txBody>
      </p:sp>
      <p:sp>
        <p:nvSpPr>
          <p:cNvPr id="4" name="Rectangle 5">
            <a:extLst>
              <a:ext uri="{FF2B5EF4-FFF2-40B4-BE49-F238E27FC236}">
                <a16:creationId xmlns:a16="http://schemas.microsoft.com/office/drawing/2014/main" xmlns="" id="{CB621881-7CCB-43FE-B8F9-FDF9DE9A9D75}"/>
              </a:ext>
            </a:extLst>
          </p:cNvPr>
          <p:cNvSpPr>
            <a:spLocks noChangeArrowheads="1"/>
          </p:cNvSpPr>
          <p:nvPr/>
        </p:nvSpPr>
        <p:spPr bwMode="auto">
          <a:xfrm>
            <a:off x="683568" y="1057716"/>
            <a:ext cx="5256213" cy="519113"/>
          </a:xfrm>
          <a:prstGeom prst="rect">
            <a:avLst/>
          </a:prstGeom>
          <a:noFill/>
          <a:ln w="9525">
            <a:noFill/>
            <a:miter lim="800000"/>
            <a:headEnd/>
            <a:tailEnd/>
          </a:ln>
        </p:spPr>
        <p:txBody>
          <a:bodyPr>
            <a:spAutoFit/>
          </a:bodyPr>
          <a:lstStyle/>
          <a:p>
            <a:pPr algn="l"/>
            <a:r>
              <a:rPr kumimoji="0" lang="en-US" altLang="zh-CN" sz="2800" b="1" dirty="0">
                <a:solidFill>
                  <a:schemeClr val="tx1"/>
                </a:solidFill>
                <a:latin typeface="仿宋" panose="02010609060101010101" pitchFamily="49" charset="-122"/>
                <a:ea typeface="仿宋" panose="02010609060101010101" pitchFamily="49" charset="-122"/>
              </a:rPr>
              <a:t>1</a:t>
            </a:r>
            <a:r>
              <a:rPr kumimoji="0" lang="zh-CN" altLang="en-US" sz="2800" b="1" dirty="0">
                <a:solidFill>
                  <a:schemeClr val="tx1"/>
                </a:solidFill>
                <a:latin typeface="仿宋" panose="02010609060101010101" pitchFamily="49" charset="-122"/>
                <a:ea typeface="仿宋" panose="02010609060101010101" pitchFamily="49" charset="-122"/>
              </a:rPr>
              <a:t>、固定分配局部置换</a:t>
            </a:r>
          </a:p>
        </p:txBody>
      </p:sp>
      <p:sp>
        <p:nvSpPr>
          <p:cNvPr id="5" name="Rectangle 7">
            <a:extLst>
              <a:ext uri="{FF2B5EF4-FFF2-40B4-BE49-F238E27FC236}">
                <a16:creationId xmlns:a16="http://schemas.microsoft.com/office/drawing/2014/main" xmlns="" id="{417A0EE0-C642-49F6-A5CC-98F11DAF6E27}"/>
              </a:ext>
            </a:extLst>
          </p:cNvPr>
          <p:cNvSpPr txBox="1">
            <a:spLocks noChangeArrowheads="1"/>
          </p:cNvSpPr>
          <p:nvPr/>
        </p:nvSpPr>
        <p:spPr bwMode="auto">
          <a:xfrm>
            <a:off x="539552" y="1916832"/>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2000" b="1" kern="0" dirty="0">
                <a:solidFill>
                  <a:srgbClr val="CC3300"/>
                </a:solidFill>
                <a:latin typeface="仿宋" panose="02010609060101010101" pitchFamily="49" charset="-122"/>
                <a:ea typeface="仿宋" panose="02010609060101010101" pitchFamily="49" charset="-122"/>
              </a:rPr>
              <a:t>思路</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分配固定数目的内存空间，在整个运行期间都不改变</a:t>
            </a:r>
          </a:p>
          <a:p>
            <a:pPr eaLnBrk="1" hangingPunct="1">
              <a:lnSpc>
                <a:spcPct val="150000"/>
              </a:lnSpc>
              <a:buFont typeface="Wingdings" pitchFamily="2" charset="2"/>
              <a:buChar char="l"/>
            </a:pPr>
            <a:r>
              <a:rPr kumimoji="0" lang="zh-CN" altLang="en-US" sz="2000" b="1" kern="0" dirty="0">
                <a:solidFill>
                  <a:srgbClr val="CC3300"/>
                </a:solidFill>
                <a:latin typeface="仿宋" panose="02010609060101010101" pitchFamily="49" charset="-122"/>
                <a:ea typeface="仿宋" panose="02010609060101010101" pitchFamily="49" charset="-122"/>
              </a:rPr>
              <a:t>策略</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如果缺页，则先</a:t>
            </a:r>
            <a:r>
              <a:rPr kumimoji="0" lang="zh-CN" altLang="en-US" sz="2000" b="1" kern="0" dirty="0">
                <a:solidFill>
                  <a:srgbClr val="CC3300"/>
                </a:solidFill>
                <a:latin typeface="仿宋" panose="02010609060101010101" pitchFamily="49" charset="-122"/>
                <a:ea typeface="仿宋" panose="02010609060101010101" pitchFamily="49" charset="-122"/>
              </a:rPr>
              <a:t>从该进程</a:t>
            </a:r>
            <a:r>
              <a:rPr kumimoji="0" lang="zh-CN" altLang="en-US" sz="2000" b="1" kern="0" dirty="0">
                <a:latin typeface="仿宋" panose="02010609060101010101" pitchFamily="49" charset="-122"/>
                <a:ea typeface="仿宋" panose="02010609060101010101" pitchFamily="49" charset="-122"/>
              </a:rPr>
              <a:t>在内存的页面中选中一页，进行换出操作，然后再调入一页</a:t>
            </a:r>
          </a:p>
          <a:p>
            <a:pPr eaLnBrk="1" hangingPunct="1">
              <a:lnSpc>
                <a:spcPct val="150000"/>
              </a:lnSpc>
              <a:buFont typeface="Wingdings" pitchFamily="2" charset="2"/>
              <a:buChar char="l"/>
            </a:pPr>
            <a:r>
              <a:rPr kumimoji="0" lang="zh-CN" altLang="en-US" sz="2000" b="1" kern="0" dirty="0">
                <a:solidFill>
                  <a:srgbClr val="CC3300"/>
                </a:solidFill>
                <a:latin typeface="仿宋" panose="02010609060101010101" pitchFamily="49" charset="-122"/>
                <a:ea typeface="仿宋" panose="02010609060101010101" pitchFamily="49" charset="-122"/>
              </a:rPr>
              <a:t>特点</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为每个进程分配多少页是合适的值难以确定</a:t>
            </a:r>
          </a:p>
          <a:p>
            <a:pPr eaLnBrk="1" hangingPunct="1">
              <a:lnSpc>
                <a:spcPct val="150000"/>
              </a:lnSpc>
            </a:pPr>
            <a:endParaRPr kumimoji="0" lang="zh-CN" altLang="en-US" sz="2000" kern="0" dirty="0">
              <a:solidFill>
                <a:srgbClr val="FFFFFF"/>
              </a:solidFill>
              <a:latin typeface="仿宋" panose="02010609060101010101" pitchFamily="49" charset="-122"/>
              <a:ea typeface="仿宋" panose="02010609060101010101" pitchFamily="49" charset="-122"/>
            </a:endParaRPr>
          </a:p>
          <a:p>
            <a:pPr eaLnBrk="1" hangingPunct="1">
              <a:lnSpc>
                <a:spcPct val="150000"/>
              </a:lnSpc>
            </a:pPr>
            <a:endParaRPr kumimoji="0" lang="en-US" altLang="zh-CN" sz="20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9816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内存分配策略</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5">
            <a:extLst>
              <a:ext uri="{FF2B5EF4-FFF2-40B4-BE49-F238E27FC236}">
                <a16:creationId xmlns:a16="http://schemas.microsoft.com/office/drawing/2014/main" xmlns="" id="{CB621881-7CCB-43FE-B8F9-FDF9DE9A9D75}"/>
              </a:ext>
            </a:extLst>
          </p:cNvPr>
          <p:cNvSpPr>
            <a:spLocks noChangeArrowheads="1"/>
          </p:cNvSpPr>
          <p:nvPr/>
        </p:nvSpPr>
        <p:spPr bwMode="auto">
          <a:xfrm>
            <a:off x="683568" y="1057716"/>
            <a:ext cx="5256213" cy="519113"/>
          </a:xfrm>
          <a:prstGeom prst="rect">
            <a:avLst/>
          </a:prstGeom>
          <a:noFill/>
          <a:ln w="9525">
            <a:noFill/>
            <a:miter lim="800000"/>
            <a:headEnd/>
            <a:tailEnd/>
          </a:ln>
        </p:spPr>
        <p:txBody>
          <a:bodyPr>
            <a:spAutoFit/>
          </a:bodyPr>
          <a:lstStyle/>
          <a:p>
            <a:pPr algn="l"/>
            <a:r>
              <a:rPr kumimoji="0" lang="en-US" altLang="zh-CN" sz="2800" b="1" dirty="0">
                <a:solidFill>
                  <a:schemeClr val="tx1"/>
                </a:solidFill>
                <a:latin typeface="仿宋" panose="02010609060101010101" pitchFamily="49" charset="-122"/>
                <a:ea typeface="仿宋" panose="02010609060101010101" pitchFamily="49" charset="-122"/>
              </a:rPr>
              <a:t>2</a:t>
            </a:r>
            <a:r>
              <a:rPr kumimoji="0" lang="zh-CN" altLang="en-US" sz="2800" b="1" dirty="0">
                <a:solidFill>
                  <a:schemeClr val="tx1"/>
                </a:solidFill>
                <a:latin typeface="仿宋" panose="02010609060101010101" pitchFamily="49" charset="-122"/>
                <a:ea typeface="仿宋" panose="02010609060101010101" pitchFamily="49" charset="-122"/>
              </a:rPr>
              <a:t>、可变分配全局置换</a:t>
            </a:r>
          </a:p>
        </p:txBody>
      </p:sp>
      <p:sp>
        <p:nvSpPr>
          <p:cNvPr id="6" name="Rectangle 6">
            <a:extLst>
              <a:ext uri="{FF2B5EF4-FFF2-40B4-BE49-F238E27FC236}">
                <a16:creationId xmlns:a16="http://schemas.microsoft.com/office/drawing/2014/main" xmlns="" id="{1415CF75-46BF-4219-BB49-4AE7B0AE40A9}"/>
              </a:ext>
            </a:extLst>
          </p:cNvPr>
          <p:cNvSpPr>
            <a:spLocks noChangeArrowheads="1"/>
          </p:cNvSpPr>
          <p:nvPr/>
        </p:nvSpPr>
        <p:spPr bwMode="auto">
          <a:xfrm>
            <a:off x="611560" y="1844675"/>
            <a:ext cx="7489453" cy="4032250"/>
          </a:xfrm>
          <a:prstGeom prst="rect">
            <a:avLst/>
          </a:prstGeom>
          <a:noFill/>
          <a:ln w="9525" algn="ctr">
            <a:noFill/>
            <a:miter lim="800000"/>
            <a:headEnd/>
            <a:tailEnd/>
          </a:ln>
        </p:spPr>
        <p:txBody>
          <a:bodyPr/>
          <a:lstStyle/>
          <a:p>
            <a:pPr marL="342900" indent="-342900" algn="l">
              <a:lnSpc>
                <a:spcPct val="150000"/>
              </a:lnSpc>
              <a:spcBef>
                <a:spcPct val="20000"/>
              </a:spcBef>
              <a:buFont typeface="Wingdings" pitchFamily="2" charset="2"/>
              <a:buChar char="l"/>
            </a:pPr>
            <a:r>
              <a:rPr kumimoji="0" lang="zh-CN" altLang="en-US" sz="2000" b="1" dirty="0">
                <a:solidFill>
                  <a:srgbClr val="CC3300"/>
                </a:solidFill>
                <a:latin typeface="仿宋" panose="02010609060101010101" pitchFamily="49" charset="-122"/>
                <a:ea typeface="仿宋" panose="02010609060101010101" pitchFamily="49" charset="-122"/>
              </a:rPr>
              <a:t>思路：</a:t>
            </a:r>
          </a:p>
          <a:p>
            <a:pPr marL="742950" lvl="1" indent="-285750" algn="l">
              <a:lnSpc>
                <a:spcPct val="150000"/>
              </a:lnSpc>
              <a:spcBef>
                <a:spcPct val="20000"/>
              </a:spcBef>
              <a:buFont typeface="Wingdings" pitchFamily="2" charset="2"/>
              <a:buChar char="l"/>
            </a:pPr>
            <a:r>
              <a:rPr kumimoji="0" lang="zh-CN" altLang="en-US" sz="2000" b="1" dirty="0">
                <a:solidFill>
                  <a:schemeClr val="tx1"/>
                </a:solidFill>
                <a:latin typeface="仿宋" panose="02010609060101010101" pitchFamily="49" charset="-122"/>
                <a:ea typeface="仿宋" panose="02010609060101010101" pitchFamily="49" charset="-122"/>
              </a:rPr>
              <a:t>每个进程预先分配一定数目的物理块，同时</a:t>
            </a:r>
            <a:r>
              <a:rPr kumimoji="0" lang="en-US" altLang="zh-CN" sz="2000" b="1" dirty="0">
                <a:solidFill>
                  <a:schemeClr val="tx1"/>
                </a:solidFill>
                <a:latin typeface="仿宋" panose="02010609060101010101" pitchFamily="49" charset="-122"/>
                <a:ea typeface="仿宋" panose="02010609060101010101" pitchFamily="49" charset="-122"/>
              </a:rPr>
              <a:t>OS</a:t>
            </a:r>
            <a:r>
              <a:rPr kumimoji="0" lang="zh-CN" altLang="en-US" sz="2000" b="1" dirty="0">
                <a:solidFill>
                  <a:schemeClr val="tx1"/>
                </a:solidFill>
                <a:latin typeface="仿宋" panose="02010609060101010101" pitchFamily="49" charset="-122"/>
                <a:ea typeface="仿宋" panose="02010609060101010101" pitchFamily="49" charset="-122"/>
              </a:rPr>
              <a:t>也保持一个空闲物理块队列</a:t>
            </a:r>
          </a:p>
          <a:p>
            <a:pPr marL="342900" indent="-342900" algn="l">
              <a:lnSpc>
                <a:spcPct val="150000"/>
              </a:lnSpc>
              <a:spcBef>
                <a:spcPct val="20000"/>
              </a:spcBef>
              <a:buFont typeface="Wingdings" pitchFamily="2" charset="2"/>
              <a:buChar char="l"/>
            </a:pPr>
            <a:r>
              <a:rPr kumimoji="0" lang="zh-CN" altLang="en-US" sz="2000" b="1" dirty="0">
                <a:solidFill>
                  <a:srgbClr val="CC3300"/>
                </a:solidFill>
                <a:latin typeface="仿宋" panose="02010609060101010101" pitchFamily="49" charset="-122"/>
                <a:ea typeface="仿宋" panose="02010609060101010101" pitchFamily="49" charset="-122"/>
              </a:rPr>
              <a:t>策略</a:t>
            </a:r>
          </a:p>
          <a:p>
            <a:pPr marL="742950" lvl="1" indent="-285750" algn="l">
              <a:lnSpc>
                <a:spcPct val="150000"/>
              </a:lnSpc>
              <a:spcBef>
                <a:spcPct val="20000"/>
              </a:spcBef>
              <a:buFont typeface="Wingdings" pitchFamily="2" charset="2"/>
              <a:buChar char="l"/>
            </a:pPr>
            <a:r>
              <a:rPr kumimoji="0" lang="zh-CN" altLang="en-US" sz="2000" b="1" dirty="0">
                <a:solidFill>
                  <a:schemeClr val="tx1"/>
                </a:solidFill>
                <a:latin typeface="仿宋" panose="02010609060101010101" pitchFamily="49" charset="-122"/>
                <a:ea typeface="仿宋" panose="02010609060101010101" pitchFamily="49" charset="-122"/>
              </a:rPr>
              <a:t>当缺页时，首先将对</a:t>
            </a:r>
            <a:r>
              <a:rPr kumimoji="0" lang="en-US" altLang="zh-CN" sz="2000" b="1" dirty="0">
                <a:solidFill>
                  <a:schemeClr val="tx1"/>
                </a:solidFill>
                <a:latin typeface="仿宋" panose="02010609060101010101" pitchFamily="49" charset="-122"/>
                <a:ea typeface="仿宋" panose="02010609060101010101" pitchFamily="49" charset="-122"/>
              </a:rPr>
              <a:t>OS</a:t>
            </a:r>
            <a:r>
              <a:rPr kumimoji="0" lang="zh-CN" altLang="en-US" sz="2000" b="1" dirty="0">
                <a:solidFill>
                  <a:schemeClr val="tx1"/>
                </a:solidFill>
                <a:latin typeface="仿宋" panose="02010609060101010101" pitchFamily="49" charset="-122"/>
                <a:ea typeface="仿宋" panose="02010609060101010101" pitchFamily="49" charset="-122"/>
              </a:rPr>
              <a:t>所占有的空闲块进行分配，从而增加了各进程的物理块数。当</a:t>
            </a:r>
            <a:r>
              <a:rPr kumimoji="0" lang="en-US" altLang="zh-CN" sz="2000" b="1" dirty="0">
                <a:solidFill>
                  <a:schemeClr val="tx1"/>
                </a:solidFill>
                <a:latin typeface="仿宋" panose="02010609060101010101" pitchFamily="49" charset="-122"/>
                <a:ea typeface="仿宋" panose="02010609060101010101" pitchFamily="49" charset="-122"/>
              </a:rPr>
              <a:t>OS</a:t>
            </a:r>
            <a:r>
              <a:rPr kumimoji="0" lang="zh-CN" altLang="en-US" sz="2000" b="1" dirty="0">
                <a:solidFill>
                  <a:schemeClr val="tx1"/>
                </a:solidFill>
                <a:latin typeface="仿宋" panose="02010609060101010101" pitchFamily="49" charset="-122"/>
                <a:ea typeface="仿宋" panose="02010609060101010101" pitchFamily="49" charset="-122"/>
              </a:rPr>
              <a:t>的空闲块全部用完，将引起换出操作</a:t>
            </a:r>
          </a:p>
        </p:txBody>
      </p:sp>
    </p:spTree>
    <p:extLst>
      <p:ext uri="{BB962C8B-B14F-4D97-AF65-F5344CB8AC3E}">
        <p14:creationId xmlns:p14="http://schemas.microsoft.com/office/powerpoint/2010/main" val="280358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内存分配策略</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5">
            <a:extLst>
              <a:ext uri="{FF2B5EF4-FFF2-40B4-BE49-F238E27FC236}">
                <a16:creationId xmlns:a16="http://schemas.microsoft.com/office/drawing/2014/main" xmlns="" id="{CB621881-7CCB-43FE-B8F9-FDF9DE9A9D75}"/>
              </a:ext>
            </a:extLst>
          </p:cNvPr>
          <p:cNvSpPr>
            <a:spLocks noChangeArrowheads="1"/>
          </p:cNvSpPr>
          <p:nvPr/>
        </p:nvSpPr>
        <p:spPr bwMode="auto">
          <a:xfrm>
            <a:off x="683568" y="1057716"/>
            <a:ext cx="5256213" cy="519113"/>
          </a:xfrm>
          <a:prstGeom prst="rect">
            <a:avLst/>
          </a:prstGeom>
          <a:noFill/>
          <a:ln w="9525">
            <a:noFill/>
            <a:miter lim="800000"/>
            <a:headEnd/>
            <a:tailEnd/>
          </a:ln>
        </p:spPr>
        <p:txBody>
          <a:bodyPr>
            <a:spAutoFit/>
          </a:bodyPr>
          <a:lstStyle/>
          <a:p>
            <a:pPr algn="l"/>
            <a:r>
              <a:rPr kumimoji="0" lang="en-US" altLang="zh-CN" sz="2800" b="1" dirty="0">
                <a:solidFill>
                  <a:schemeClr val="tx1"/>
                </a:solidFill>
                <a:latin typeface="仿宋" panose="02010609060101010101" pitchFamily="49" charset="-122"/>
                <a:ea typeface="仿宋" panose="02010609060101010101" pitchFamily="49" charset="-122"/>
              </a:rPr>
              <a:t>3</a:t>
            </a:r>
            <a:r>
              <a:rPr kumimoji="0" lang="zh-CN" altLang="en-US" sz="2800" b="1" dirty="0">
                <a:solidFill>
                  <a:schemeClr val="tx1"/>
                </a:solidFill>
                <a:latin typeface="仿宋" panose="02010609060101010101" pitchFamily="49" charset="-122"/>
                <a:ea typeface="仿宋" panose="02010609060101010101" pitchFamily="49" charset="-122"/>
              </a:rPr>
              <a:t>、可变分配局部置换</a:t>
            </a:r>
          </a:p>
        </p:txBody>
      </p:sp>
      <p:sp>
        <p:nvSpPr>
          <p:cNvPr id="5" name="Rectangle 2">
            <a:extLst>
              <a:ext uri="{FF2B5EF4-FFF2-40B4-BE49-F238E27FC236}">
                <a16:creationId xmlns:a16="http://schemas.microsoft.com/office/drawing/2014/main" xmlns="" id="{7A3DC601-6C8C-4BFB-9C74-C07DA5E8D32D}"/>
              </a:ext>
            </a:extLst>
          </p:cNvPr>
          <p:cNvSpPr>
            <a:spLocks noChangeArrowheads="1"/>
          </p:cNvSpPr>
          <p:nvPr/>
        </p:nvSpPr>
        <p:spPr bwMode="auto">
          <a:xfrm>
            <a:off x="899592" y="1797832"/>
            <a:ext cx="7129463" cy="3887788"/>
          </a:xfrm>
          <a:prstGeom prst="rect">
            <a:avLst/>
          </a:prstGeom>
          <a:noFill/>
          <a:ln w="9525" algn="ctr">
            <a:noFill/>
            <a:miter lim="800000"/>
            <a:headEnd/>
            <a:tailEnd/>
          </a:ln>
        </p:spPr>
        <p:txBody>
          <a:bodyPr/>
          <a:lstStyle/>
          <a:p>
            <a:pPr marL="342900" indent="-342900" algn="l">
              <a:lnSpc>
                <a:spcPct val="150000"/>
              </a:lnSpc>
              <a:spcBef>
                <a:spcPct val="20000"/>
              </a:spcBef>
              <a:buFont typeface="Wingdings" pitchFamily="2" charset="2"/>
              <a:buChar char="l"/>
            </a:pPr>
            <a:r>
              <a:rPr kumimoji="0" lang="zh-CN" altLang="en-US" b="1" dirty="0">
                <a:solidFill>
                  <a:srgbClr val="CC3300"/>
                </a:solidFill>
                <a:latin typeface="仿宋" panose="02010609060101010101" pitchFamily="49" charset="-122"/>
                <a:ea typeface="仿宋" panose="02010609060101010101" pitchFamily="49" charset="-122"/>
              </a:rPr>
              <a:t>思路</a:t>
            </a:r>
          </a:p>
          <a:p>
            <a:pPr marL="742950" lvl="1" indent="-285750" algn="l">
              <a:lnSpc>
                <a:spcPct val="150000"/>
              </a:lnSpc>
              <a:spcBef>
                <a:spcPct val="20000"/>
              </a:spcBef>
              <a:buFont typeface="Wingdings" pitchFamily="2" charset="2"/>
              <a:buChar char="l"/>
            </a:pPr>
            <a:r>
              <a:rPr kumimoji="0" lang="zh-CN" altLang="en-US" b="1" dirty="0">
                <a:solidFill>
                  <a:schemeClr val="tx1"/>
                </a:solidFill>
                <a:latin typeface="仿宋" panose="02010609060101010101" pitchFamily="49" charset="-122"/>
                <a:ea typeface="仿宋" panose="02010609060101010101" pitchFamily="49" charset="-122"/>
              </a:rPr>
              <a:t>系统根据</a:t>
            </a:r>
            <a:r>
              <a:rPr kumimoji="0" lang="zh-CN" altLang="en-US" b="1" dirty="0">
                <a:solidFill>
                  <a:srgbClr val="FF0000"/>
                </a:solidFill>
                <a:latin typeface="仿宋" panose="02010609060101010101" pitchFamily="49" charset="-122"/>
                <a:ea typeface="仿宋" panose="02010609060101010101" pitchFamily="49" charset="-122"/>
              </a:rPr>
              <a:t>缺页率</a:t>
            </a:r>
            <a:r>
              <a:rPr kumimoji="0" lang="zh-CN" altLang="en-US" b="1" dirty="0">
                <a:solidFill>
                  <a:schemeClr val="tx1"/>
                </a:solidFill>
                <a:latin typeface="仿宋" panose="02010609060101010101" pitchFamily="49" charset="-122"/>
                <a:ea typeface="仿宋" panose="02010609060101010101" pitchFamily="49" charset="-122"/>
              </a:rPr>
              <a:t>动态调整各进程占有的物理块数目，使其保持在一个比较低的缺页率状态下</a:t>
            </a:r>
          </a:p>
          <a:p>
            <a:pPr marL="342900" indent="-342900" algn="l">
              <a:lnSpc>
                <a:spcPct val="150000"/>
              </a:lnSpc>
              <a:spcBef>
                <a:spcPct val="20000"/>
              </a:spcBef>
              <a:buFont typeface="Wingdings" pitchFamily="2" charset="2"/>
              <a:buChar char="l"/>
            </a:pPr>
            <a:r>
              <a:rPr kumimoji="0" lang="zh-CN" altLang="en-US" b="1" dirty="0">
                <a:solidFill>
                  <a:srgbClr val="CC3300"/>
                </a:solidFill>
                <a:latin typeface="仿宋" panose="02010609060101010101" pitchFamily="49" charset="-122"/>
                <a:ea typeface="仿宋" panose="02010609060101010101" pitchFamily="49" charset="-122"/>
              </a:rPr>
              <a:t>特点</a:t>
            </a:r>
          </a:p>
          <a:p>
            <a:pPr marL="742950" lvl="1" indent="-285750" algn="l">
              <a:lnSpc>
                <a:spcPct val="150000"/>
              </a:lnSpc>
              <a:spcBef>
                <a:spcPct val="20000"/>
              </a:spcBef>
              <a:buFont typeface="Wingdings" pitchFamily="2" charset="2"/>
              <a:buChar char="l"/>
            </a:pPr>
            <a:r>
              <a:rPr kumimoji="0" lang="zh-CN" altLang="en-US" b="1" dirty="0">
                <a:solidFill>
                  <a:schemeClr val="tx1"/>
                </a:solidFill>
                <a:latin typeface="仿宋" panose="02010609060101010101" pitchFamily="49" charset="-122"/>
                <a:ea typeface="仿宋" panose="02010609060101010101" pitchFamily="49" charset="-122"/>
              </a:rPr>
              <a:t>使大部分进程可以达到比较近似的性能。</a:t>
            </a:r>
          </a:p>
          <a:p>
            <a:pPr marL="342900" indent="-342900" algn="l">
              <a:lnSpc>
                <a:spcPct val="150000"/>
              </a:lnSpc>
              <a:spcBef>
                <a:spcPct val="20000"/>
              </a:spcBef>
              <a:buFont typeface="Wingdings" pitchFamily="2" charset="2"/>
              <a:buChar char="l"/>
            </a:pPr>
            <a:endParaRPr kumimoji="0" lang="en-US" altLang="zh-CN" dirty="0">
              <a:solidFill>
                <a:srgbClr val="0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6698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请求分页中的内存分配</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5" name="Rectangle 4">
            <a:extLst>
              <a:ext uri="{FF2B5EF4-FFF2-40B4-BE49-F238E27FC236}">
                <a16:creationId xmlns:a16="http://schemas.microsoft.com/office/drawing/2014/main" xmlns="" id="{34A7BF75-A8A8-4DB0-B076-9DCDCC9E6D39}"/>
              </a:ext>
            </a:extLst>
          </p:cNvPr>
          <p:cNvSpPr>
            <a:spLocks noChangeArrowheads="1"/>
          </p:cNvSpPr>
          <p:nvPr/>
        </p:nvSpPr>
        <p:spPr bwMode="auto">
          <a:xfrm>
            <a:off x="370973" y="1916833"/>
            <a:ext cx="8280920" cy="3323987"/>
          </a:xfrm>
          <a:prstGeom prst="rect">
            <a:avLst/>
          </a:prstGeom>
          <a:noFill/>
          <a:ln w="9525" algn="ctr">
            <a:noFill/>
            <a:miter lim="800000"/>
            <a:headEnd/>
            <a:tailEnd/>
          </a:ln>
        </p:spPr>
        <p:txBody>
          <a:bodyPr wrap="square">
            <a:spAutoFit/>
          </a:bodyPr>
          <a:lstStyle/>
          <a:p>
            <a:pPr algn="l">
              <a:lnSpc>
                <a:spcPct val="150000"/>
              </a:lnSpc>
            </a:pPr>
            <a:r>
              <a:rPr kumimoji="0" lang="zh-CN" altLang="en-US" sz="2000" b="1" dirty="0">
                <a:solidFill>
                  <a:schemeClr val="tx1"/>
                </a:solidFill>
                <a:latin typeface="仿宋" panose="02010609060101010101" pitchFamily="49" charset="-122"/>
                <a:ea typeface="仿宋" panose="02010609060101010101" pitchFamily="49" charset="-122"/>
              </a:rPr>
              <a:t>在采用</a:t>
            </a:r>
            <a:r>
              <a:rPr kumimoji="0" lang="zh-CN" altLang="en-US" sz="2000" b="1" dirty="0">
                <a:solidFill>
                  <a:srgbClr val="FF0000"/>
                </a:solidFill>
                <a:latin typeface="仿宋" panose="02010609060101010101" pitchFamily="49" charset="-122"/>
                <a:ea typeface="仿宋" panose="02010609060101010101" pitchFamily="49" charset="-122"/>
              </a:rPr>
              <a:t>固定分配策略</a:t>
            </a:r>
            <a:r>
              <a:rPr kumimoji="0" lang="zh-CN" altLang="en-US" sz="2000" b="1" dirty="0">
                <a:solidFill>
                  <a:schemeClr val="tx1"/>
                </a:solidFill>
                <a:latin typeface="仿宋" panose="02010609060101010101" pitchFamily="49" charset="-122"/>
                <a:ea typeface="仿宋" panose="02010609060101010101" pitchFamily="49" charset="-122"/>
              </a:rPr>
              <a:t>时，可使用下列方法来分配：</a:t>
            </a:r>
          </a:p>
          <a:p>
            <a:pPr marL="457200" indent="-457200" algn="l">
              <a:lnSpc>
                <a:spcPct val="150000"/>
              </a:lnSpc>
              <a:buFont typeface="+mj-lt"/>
              <a:buAutoNum type="arabicPeriod"/>
            </a:pPr>
            <a:r>
              <a:rPr kumimoji="0" lang="zh-CN" altLang="en-US" sz="2000" b="1" dirty="0" smtClean="0">
                <a:solidFill>
                  <a:srgbClr val="CC3300"/>
                </a:solidFill>
                <a:latin typeface="仿宋" panose="02010609060101010101" pitchFamily="49" charset="-122"/>
                <a:ea typeface="仿宋" panose="02010609060101010101" pitchFamily="49" charset="-122"/>
              </a:rPr>
              <a:t>平均</a:t>
            </a:r>
            <a:r>
              <a:rPr kumimoji="0" lang="zh-CN" altLang="en-US" sz="2000" b="1" dirty="0">
                <a:solidFill>
                  <a:srgbClr val="CC3300"/>
                </a:solidFill>
                <a:latin typeface="仿宋" panose="02010609060101010101" pitchFamily="49" charset="-122"/>
                <a:ea typeface="仿宋" panose="02010609060101010101" pitchFamily="49" charset="-122"/>
              </a:rPr>
              <a:t>分配算法：</a:t>
            </a:r>
            <a:r>
              <a:rPr kumimoji="0" lang="zh-CN" altLang="en-US" sz="2000" b="1" dirty="0">
                <a:solidFill>
                  <a:schemeClr val="tx1"/>
                </a:solidFill>
                <a:latin typeface="仿宋" panose="02010609060101010101" pitchFamily="49" charset="-122"/>
                <a:ea typeface="仿宋" panose="02010609060101010101" pitchFamily="49" charset="-122"/>
              </a:rPr>
              <a:t>将系统中所有可供分配的物理块，平均分配给各个进程。</a:t>
            </a:r>
          </a:p>
          <a:p>
            <a:pPr marL="457200" indent="-457200" algn="l">
              <a:lnSpc>
                <a:spcPct val="150000"/>
              </a:lnSpc>
              <a:buFont typeface="+mj-lt"/>
              <a:buAutoNum type="arabicPeriod"/>
            </a:pPr>
            <a:r>
              <a:rPr kumimoji="0" lang="zh-CN" altLang="en-US" sz="2000" b="1" dirty="0" smtClean="0">
                <a:solidFill>
                  <a:srgbClr val="CC3300"/>
                </a:solidFill>
                <a:latin typeface="仿宋" panose="02010609060101010101" pitchFamily="49" charset="-122"/>
                <a:ea typeface="仿宋" panose="02010609060101010101" pitchFamily="49" charset="-122"/>
              </a:rPr>
              <a:t>按</a:t>
            </a:r>
            <a:r>
              <a:rPr kumimoji="0" lang="zh-CN" altLang="en-US" sz="2000" b="1" dirty="0">
                <a:solidFill>
                  <a:srgbClr val="CC3300"/>
                </a:solidFill>
                <a:latin typeface="仿宋" panose="02010609060101010101" pitchFamily="49" charset="-122"/>
                <a:ea typeface="仿宋" panose="02010609060101010101" pitchFamily="49" charset="-122"/>
              </a:rPr>
              <a:t>比例分配算法</a:t>
            </a:r>
            <a:r>
              <a:rPr kumimoji="0" lang="zh-CN" altLang="en-US" sz="2000" b="1" dirty="0">
                <a:solidFill>
                  <a:schemeClr val="tx1"/>
                </a:solidFill>
                <a:latin typeface="仿宋" panose="02010609060101010101" pitchFamily="49" charset="-122"/>
                <a:ea typeface="仿宋" panose="02010609060101010101" pitchFamily="49" charset="-122"/>
              </a:rPr>
              <a:t>：按照进程的大小比例分配物理块。</a:t>
            </a:r>
          </a:p>
          <a:p>
            <a:pPr marL="457200" indent="-457200" algn="l">
              <a:lnSpc>
                <a:spcPct val="150000"/>
              </a:lnSpc>
              <a:buFont typeface="+mj-lt"/>
              <a:buAutoNum type="arabicPeriod"/>
            </a:pPr>
            <a:r>
              <a:rPr kumimoji="0" lang="zh-CN" altLang="en-US" sz="2000" b="1" dirty="0" smtClean="0">
                <a:solidFill>
                  <a:srgbClr val="CC3300"/>
                </a:solidFill>
                <a:latin typeface="仿宋" panose="02010609060101010101" pitchFamily="49" charset="-122"/>
                <a:ea typeface="仿宋" panose="02010609060101010101" pitchFamily="49" charset="-122"/>
              </a:rPr>
              <a:t>考虑</a:t>
            </a:r>
            <a:r>
              <a:rPr kumimoji="0" lang="zh-CN" altLang="en-US" sz="2000" b="1" dirty="0">
                <a:solidFill>
                  <a:srgbClr val="CC3300"/>
                </a:solidFill>
                <a:latin typeface="仿宋" panose="02010609060101010101" pitchFamily="49" charset="-122"/>
                <a:ea typeface="仿宋" panose="02010609060101010101" pitchFamily="49" charset="-122"/>
              </a:rPr>
              <a:t>优先权的分配算法：</a:t>
            </a:r>
            <a:r>
              <a:rPr kumimoji="0" lang="zh-CN" altLang="en-US" sz="2000" b="1" dirty="0">
                <a:solidFill>
                  <a:schemeClr val="tx1"/>
                </a:solidFill>
                <a:latin typeface="仿宋" panose="02010609060101010101" pitchFamily="49" charset="-122"/>
                <a:ea typeface="仿宋" panose="02010609060101010101" pitchFamily="49" charset="-122"/>
              </a:rPr>
              <a:t>为了对于紧迫的作业，能够尽快完成。可以将内存的物理块分成两部分，一部分按照比例分配给各进程，另一部分根据进程优先级，适当增加其相应的份额，分配给各进程。</a:t>
            </a:r>
          </a:p>
        </p:txBody>
      </p:sp>
      <p:sp>
        <p:nvSpPr>
          <p:cNvPr id="6" name="Rectangle 5">
            <a:extLst>
              <a:ext uri="{FF2B5EF4-FFF2-40B4-BE49-F238E27FC236}">
                <a16:creationId xmlns:a16="http://schemas.microsoft.com/office/drawing/2014/main" xmlns="" id="{BBD008ED-540E-4D00-A988-D3E805107A16}"/>
              </a:ext>
            </a:extLst>
          </p:cNvPr>
          <p:cNvSpPr>
            <a:spLocks noChangeArrowheads="1"/>
          </p:cNvSpPr>
          <p:nvPr/>
        </p:nvSpPr>
        <p:spPr bwMode="auto">
          <a:xfrm>
            <a:off x="364199" y="1115163"/>
            <a:ext cx="4530729" cy="523220"/>
          </a:xfrm>
          <a:prstGeom prst="rect">
            <a:avLst/>
          </a:prstGeom>
          <a:noFill/>
          <a:ln w="9525" algn="ctr">
            <a:noFill/>
            <a:miter lim="800000"/>
            <a:headEnd/>
            <a:tailEnd/>
          </a:ln>
        </p:spPr>
        <p:txBody>
          <a:bodyPr wrap="square">
            <a:spAutoFit/>
          </a:bodyPr>
          <a:lstStyle/>
          <a:p>
            <a:pPr algn="l"/>
            <a:r>
              <a:rPr kumimoji="0" lang="zh-CN" altLang="en-US" sz="2800" b="1" dirty="0">
                <a:solidFill>
                  <a:srgbClr val="FF0000"/>
                </a:solidFill>
                <a:latin typeface="仿宋" panose="02010609060101010101" pitchFamily="49" charset="-122"/>
                <a:ea typeface="仿宋" panose="02010609060101010101" pitchFamily="49" charset="-122"/>
              </a:rPr>
              <a:t>三、物理块分配算法</a:t>
            </a:r>
          </a:p>
        </p:txBody>
      </p:sp>
    </p:spTree>
    <p:extLst>
      <p:ext uri="{BB962C8B-B14F-4D97-AF65-F5344CB8AC3E}">
        <p14:creationId xmlns:p14="http://schemas.microsoft.com/office/powerpoint/2010/main" val="160461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物理块分配算法</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7" name="Text Box 2">
            <a:extLst>
              <a:ext uri="{FF2B5EF4-FFF2-40B4-BE49-F238E27FC236}">
                <a16:creationId xmlns:a16="http://schemas.microsoft.com/office/drawing/2014/main" xmlns="" id="{CC890600-1E83-4330-B7DA-1232469E2303}"/>
              </a:ext>
            </a:extLst>
          </p:cNvPr>
          <p:cNvSpPr txBox="1">
            <a:spLocks noChangeArrowheads="1"/>
          </p:cNvSpPr>
          <p:nvPr/>
        </p:nvSpPr>
        <p:spPr bwMode="auto">
          <a:xfrm>
            <a:off x="457200" y="1581943"/>
            <a:ext cx="8229600" cy="3694113"/>
          </a:xfrm>
          <a:prstGeom prst="rect">
            <a:avLst/>
          </a:prstGeom>
          <a:noFill/>
          <a:ln w="9525">
            <a:noFill/>
            <a:miter lim="800000"/>
            <a:headEnd/>
            <a:tailEnd/>
          </a:ln>
        </p:spPr>
        <p:txBody>
          <a:bodyPr>
            <a:spAutoFit/>
          </a:bodyPr>
          <a:lstStyle/>
          <a:p>
            <a:pPr algn="just">
              <a:lnSpc>
                <a:spcPct val="150000"/>
              </a:lnSpc>
              <a:spcBef>
                <a:spcPct val="50000"/>
              </a:spcBef>
            </a:pPr>
            <a:r>
              <a:rPr lang="zh-CN" altLang="en-US" b="1" dirty="0" smtClean="0">
                <a:solidFill>
                  <a:srgbClr val="FF0000"/>
                </a:solidFill>
                <a:latin typeface="仿宋" panose="02010609060101010101" pitchFamily="49" charset="-122"/>
                <a:ea typeface="仿宋" panose="02010609060101010101" pitchFamily="49" charset="-122"/>
              </a:rPr>
              <a:t>平均</a:t>
            </a:r>
            <a:r>
              <a:rPr lang="zh-CN" altLang="en-US" b="1" dirty="0">
                <a:solidFill>
                  <a:srgbClr val="FF0000"/>
                </a:solidFill>
                <a:latin typeface="仿宋" panose="02010609060101010101" pitchFamily="49" charset="-122"/>
                <a:ea typeface="仿宋" panose="02010609060101010101" pitchFamily="49" charset="-122"/>
              </a:rPr>
              <a:t>分配算法</a:t>
            </a:r>
          </a:p>
          <a:p>
            <a:pPr algn="just">
              <a:lnSpc>
                <a:spcPct val="150000"/>
              </a:lnSpc>
              <a:spcBef>
                <a:spcPct val="50000"/>
              </a:spcBef>
            </a:pPr>
            <a:r>
              <a:rPr lang="zh-CN" altLang="en-US" sz="2000" b="1" dirty="0" smtClean="0">
                <a:solidFill>
                  <a:schemeClr val="tx1"/>
                </a:solidFill>
                <a:latin typeface="仿宋" panose="02010609060101010101" pitchFamily="49" charset="-122"/>
                <a:ea typeface="仿宋" panose="02010609060101010101" pitchFamily="49" charset="-122"/>
              </a:rPr>
              <a:t>这</a:t>
            </a:r>
            <a:r>
              <a:rPr lang="zh-CN" altLang="en-US" sz="2000" b="1" dirty="0">
                <a:solidFill>
                  <a:schemeClr val="tx1"/>
                </a:solidFill>
                <a:latin typeface="仿宋" panose="02010609060101010101" pitchFamily="49" charset="-122"/>
                <a:ea typeface="仿宋" panose="02010609060101010101" pitchFamily="49" charset="-122"/>
              </a:rPr>
              <a:t>是将系统中所有可供分配的物理块，平均分配给各个进程。 例如，当系统中有</a:t>
            </a:r>
            <a:r>
              <a:rPr lang="en-US" altLang="zh-CN" sz="2000" b="1" dirty="0">
                <a:solidFill>
                  <a:schemeClr val="tx1"/>
                </a:solidFill>
                <a:latin typeface="仿宋" panose="02010609060101010101" pitchFamily="49" charset="-122"/>
                <a:ea typeface="仿宋" panose="02010609060101010101" pitchFamily="49" charset="-122"/>
              </a:rPr>
              <a:t>100</a:t>
            </a:r>
            <a:r>
              <a:rPr lang="zh-CN" altLang="en-US" sz="2000" b="1" dirty="0">
                <a:solidFill>
                  <a:schemeClr val="tx1"/>
                </a:solidFill>
                <a:latin typeface="仿宋" panose="02010609060101010101" pitchFamily="49" charset="-122"/>
                <a:ea typeface="仿宋" panose="02010609060101010101" pitchFamily="49" charset="-122"/>
              </a:rPr>
              <a:t>个物理块，有</a:t>
            </a:r>
            <a:r>
              <a:rPr lang="en-US" altLang="zh-CN" sz="2000" b="1" dirty="0">
                <a:solidFill>
                  <a:schemeClr val="tx1"/>
                </a:solidFill>
                <a:latin typeface="仿宋" panose="02010609060101010101" pitchFamily="49" charset="-122"/>
                <a:ea typeface="仿宋" panose="02010609060101010101" pitchFamily="49" charset="-122"/>
              </a:rPr>
              <a:t>5</a:t>
            </a:r>
            <a:r>
              <a:rPr lang="zh-CN" altLang="en-US" sz="2000" b="1" dirty="0">
                <a:solidFill>
                  <a:schemeClr val="tx1"/>
                </a:solidFill>
                <a:latin typeface="仿宋" panose="02010609060101010101" pitchFamily="49" charset="-122"/>
                <a:ea typeface="仿宋" panose="02010609060101010101" pitchFamily="49" charset="-122"/>
              </a:rPr>
              <a:t>个进程在运行时，每个进程可分得</a:t>
            </a:r>
            <a:r>
              <a:rPr lang="en-US" altLang="zh-CN" sz="2000" b="1" dirty="0">
                <a:solidFill>
                  <a:schemeClr val="tx1"/>
                </a:solidFill>
                <a:latin typeface="仿宋" panose="02010609060101010101" pitchFamily="49" charset="-122"/>
                <a:ea typeface="仿宋" panose="02010609060101010101" pitchFamily="49" charset="-122"/>
              </a:rPr>
              <a:t>20</a:t>
            </a:r>
            <a:r>
              <a:rPr lang="zh-CN" altLang="en-US" sz="2000" b="1" dirty="0">
                <a:solidFill>
                  <a:schemeClr val="tx1"/>
                </a:solidFill>
                <a:latin typeface="仿宋" panose="02010609060101010101" pitchFamily="49" charset="-122"/>
                <a:ea typeface="仿宋" panose="02010609060101010101" pitchFamily="49" charset="-122"/>
              </a:rPr>
              <a:t>个物理块。这种方式貌似公平，但实际上是不公平的，因为它未考虑到各进程本身的大小。如有一个进程其大小为</a:t>
            </a:r>
            <a:r>
              <a:rPr lang="en-US" altLang="zh-CN" sz="2000" b="1" dirty="0">
                <a:solidFill>
                  <a:schemeClr val="tx1"/>
                </a:solidFill>
                <a:latin typeface="仿宋" panose="02010609060101010101" pitchFamily="49" charset="-122"/>
                <a:ea typeface="仿宋" panose="02010609060101010101" pitchFamily="49" charset="-122"/>
              </a:rPr>
              <a:t>200</a:t>
            </a:r>
            <a:r>
              <a:rPr lang="zh-CN" altLang="en-US" sz="2000" b="1" dirty="0">
                <a:solidFill>
                  <a:schemeClr val="tx1"/>
                </a:solidFill>
                <a:latin typeface="仿宋" panose="02010609060101010101" pitchFamily="49" charset="-122"/>
                <a:ea typeface="仿宋" panose="02010609060101010101" pitchFamily="49" charset="-122"/>
              </a:rPr>
              <a:t>页，只分配给它</a:t>
            </a:r>
            <a:r>
              <a:rPr lang="en-US" altLang="zh-CN" sz="2000" b="1" dirty="0">
                <a:solidFill>
                  <a:schemeClr val="tx1"/>
                </a:solidFill>
                <a:latin typeface="仿宋" panose="02010609060101010101" pitchFamily="49" charset="-122"/>
                <a:ea typeface="仿宋" panose="02010609060101010101" pitchFamily="49" charset="-122"/>
              </a:rPr>
              <a:t>20</a:t>
            </a:r>
            <a:r>
              <a:rPr lang="zh-CN" altLang="en-US" sz="2000" b="1" dirty="0">
                <a:solidFill>
                  <a:schemeClr val="tx1"/>
                </a:solidFill>
                <a:latin typeface="仿宋" panose="02010609060101010101" pitchFamily="49" charset="-122"/>
                <a:ea typeface="仿宋" panose="02010609060101010101" pitchFamily="49" charset="-122"/>
              </a:rPr>
              <a:t>个块，这样，它必然会有很高的缺页率；而另一个进程只有</a:t>
            </a:r>
            <a:r>
              <a:rPr lang="en-US" altLang="zh-CN" sz="2000" b="1" dirty="0">
                <a:solidFill>
                  <a:schemeClr val="tx1"/>
                </a:solidFill>
                <a:latin typeface="仿宋" panose="02010609060101010101" pitchFamily="49" charset="-122"/>
                <a:ea typeface="仿宋" panose="02010609060101010101" pitchFamily="49" charset="-122"/>
              </a:rPr>
              <a:t>10</a:t>
            </a:r>
            <a:r>
              <a:rPr lang="zh-CN" altLang="en-US" sz="2000" b="1" dirty="0">
                <a:solidFill>
                  <a:schemeClr val="tx1"/>
                </a:solidFill>
                <a:latin typeface="仿宋" panose="02010609060101010101" pitchFamily="49" charset="-122"/>
                <a:ea typeface="仿宋" panose="02010609060101010101" pitchFamily="49" charset="-122"/>
              </a:rPr>
              <a:t>页，却有</a:t>
            </a:r>
            <a:r>
              <a:rPr lang="en-US" altLang="zh-CN" sz="2000" b="1" dirty="0">
                <a:solidFill>
                  <a:schemeClr val="tx1"/>
                </a:solidFill>
                <a:latin typeface="仿宋" panose="02010609060101010101" pitchFamily="49" charset="-122"/>
                <a:ea typeface="仿宋" panose="02010609060101010101" pitchFamily="49" charset="-122"/>
              </a:rPr>
              <a:t>10</a:t>
            </a:r>
            <a:r>
              <a:rPr lang="zh-CN" altLang="en-US" sz="2000" b="1" dirty="0">
                <a:solidFill>
                  <a:schemeClr val="tx1"/>
                </a:solidFill>
                <a:latin typeface="仿宋" panose="02010609060101010101" pitchFamily="49" charset="-122"/>
                <a:ea typeface="仿宋" panose="02010609060101010101" pitchFamily="49" charset="-122"/>
              </a:rPr>
              <a:t>个物理块闲置未</a:t>
            </a:r>
            <a:r>
              <a:rPr lang="zh-CN" altLang="en-US" sz="2000" b="1" dirty="0" smtClean="0">
                <a:solidFill>
                  <a:schemeClr val="tx1"/>
                </a:solidFill>
                <a:latin typeface="仿宋" panose="02010609060101010101" pitchFamily="49" charset="-122"/>
                <a:ea typeface="仿宋" panose="02010609060101010101" pitchFamily="49" charset="-122"/>
              </a:rPr>
              <a:t>用。 </a:t>
            </a: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281924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物理块分配算法</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mc:AlternateContent xmlns:mc="http://schemas.openxmlformats.org/markup-compatibility/2006" xmlns:a14="http://schemas.microsoft.com/office/drawing/2010/main">
        <mc:Choice Requires="a14">
          <p:sp>
            <p:nvSpPr>
              <p:cNvPr id="4" name="Text Box 2">
                <a:extLst>
                  <a:ext uri="{FF2B5EF4-FFF2-40B4-BE49-F238E27FC236}">
                    <a16:creationId xmlns:a16="http://schemas.microsoft.com/office/drawing/2014/main" xmlns="" id="{304D3840-9D07-4A4C-A982-8860A9008A67}"/>
                  </a:ext>
                </a:extLst>
              </p:cNvPr>
              <p:cNvSpPr txBox="1">
                <a:spLocks noChangeArrowheads="1"/>
              </p:cNvSpPr>
              <p:nvPr/>
            </p:nvSpPr>
            <p:spPr bwMode="auto">
              <a:xfrm>
                <a:off x="467544" y="1037518"/>
                <a:ext cx="8001000" cy="4635115"/>
              </a:xfrm>
              <a:prstGeom prst="rect">
                <a:avLst/>
              </a:prstGeom>
              <a:noFill/>
              <a:ln w="9525">
                <a:noFill/>
                <a:miter lim="800000"/>
                <a:headEnd/>
                <a:tailEnd/>
              </a:ln>
            </p:spPr>
            <p:txBody>
              <a:bodyPr>
                <a:spAutoFit/>
              </a:bodyPr>
              <a:lstStyle/>
              <a:p>
                <a:pPr algn="just">
                  <a:lnSpc>
                    <a:spcPct val="135000"/>
                  </a:lnSpc>
                  <a:spcBef>
                    <a:spcPct val="50000"/>
                  </a:spcBef>
                </a:pPr>
                <a:r>
                  <a:rPr lang="en-US" altLang="zh-CN" dirty="0" smtClean="0">
                    <a:solidFill>
                      <a:srgbClr val="000000"/>
                    </a:solidFill>
                    <a:latin typeface="仿宋" panose="02010609060101010101" pitchFamily="49" charset="-122"/>
                    <a:ea typeface="仿宋" panose="02010609060101010101" pitchFamily="49" charset="-122"/>
                  </a:rPr>
                  <a:t> </a:t>
                </a:r>
                <a:r>
                  <a:rPr lang="zh-CN" altLang="en-US" b="1" dirty="0" smtClean="0">
                    <a:solidFill>
                      <a:srgbClr val="D60093"/>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按</a:t>
                </a:r>
                <a:r>
                  <a:rPr lang="zh-CN" altLang="en-US" b="1" dirty="0">
                    <a:solidFill>
                      <a:srgbClr val="D60093"/>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比例分配算法</a:t>
                </a:r>
              </a:p>
              <a:p>
                <a:pPr algn="just">
                  <a:lnSpc>
                    <a:spcPct val="135000"/>
                  </a:lnSpc>
                  <a:spcBef>
                    <a:spcPct val="50000"/>
                  </a:spcBef>
                </a:pPr>
                <a:r>
                  <a:rPr lang="zh-CN" altLang="en-US" b="1" dirty="0">
                    <a:solidFill>
                      <a:schemeClr val="tx1"/>
                    </a:solidFill>
                    <a:latin typeface="仿宋" panose="02010609060101010101" pitchFamily="49" charset="-122"/>
                    <a:ea typeface="仿宋" panose="02010609060101010101" pitchFamily="49" charset="-122"/>
                  </a:rPr>
                  <a:t>    这是根据进程的大小按比例分配物理块的算法。如果系统中共有</a:t>
                </a:r>
                <a:r>
                  <a:rPr lang="en-US" altLang="zh-CN" b="1" i="1" dirty="0">
                    <a:solidFill>
                      <a:schemeClr val="tx1"/>
                    </a:solidFill>
                    <a:latin typeface="仿宋" panose="02010609060101010101" pitchFamily="49" charset="-122"/>
                    <a:ea typeface="仿宋" panose="02010609060101010101" pitchFamily="49" charset="-122"/>
                  </a:rPr>
                  <a:t>n</a:t>
                </a:r>
                <a:r>
                  <a:rPr lang="zh-CN" altLang="en-US" b="1" dirty="0">
                    <a:solidFill>
                      <a:schemeClr val="tx1"/>
                    </a:solidFill>
                    <a:latin typeface="仿宋" panose="02010609060101010101" pitchFamily="49" charset="-122"/>
                    <a:ea typeface="仿宋" panose="02010609060101010101" pitchFamily="49" charset="-122"/>
                  </a:rPr>
                  <a:t>个进程，每个进程的页面数为</a:t>
                </a:r>
                <a:r>
                  <a:rPr lang="en-US" altLang="zh-CN" b="1" i="1" dirty="0">
                    <a:solidFill>
                      <a:schemeClr val="tx1"/>
                    </a:solidFill>
                    <a:latin typeface="仿宋" panose="02010609060101010101" pitchFamily="49" charset="-122"/>
                    <a:ea typeface="仿宋" panose="02010609060101010101" pitchFamily="49" charset="-122"/>
                  </a:rPr>
                  <a:t>S</a:t>
                </a:r>
                <a:r>
                  <a:rPr lang="en-US" altLang="zh-CN" b="1" baseline="-25000" dirty="0">
                    <a:solidFill>
                      <a:schemeClr val="tx1"/>
                    </a:solidFill>
                    <a:latin typeface="仿宋" panose="02010609060101010101" pitchFamily="49" charset="-122"/>
                    <a:ea typeface="仿宋" panose="02010609060101010101" pitchFamily="49" charset="-122"/>
                  </a:rPr>
                  <a:t>i</a:t>
                </a:r>
                <a:r>
                  <a:rPr lang="zh-CN" altLang="en-US" b="1" dirty="0">
                    <a:solidFill>
                      <a:schemeClr val="tx1"/>
                    </a:solidFill>
                    <a:latin typeface="仿宋" panose="02010609060101010101" pitchFamily="49" charset="-122"/>
                    <a:ea typeface="仿宋" panose="02010609060101010101" pitchFamily="49" charset="-122"/>
                  </a:rPr>
                  <a:t>，则系统中各进程页面数的总和为</a:t>
                </a:r>
                <a:r>
                  <a:rPr lang="zh-CN" altLang="en-US" b="1" dirty="0" smtClean="0">
                    <a:solidFill>
                      <a:schemeClr val="tx1"/>
                    </a:solidFill>
                    <a:latin typeface="仿宋" panose="02010609060101010101" pitchFamily="49" charset="-122"/>
                    <a:ea typeface="仿宋" panose="02010609060101010101" pitchFamily="49" charset="-122"/>
                  </a:rPr>
                  <a:t>：</a:t>
                </a:r>
                <a14:m>
                  <m:oMath xmlns:m="http://schemas.openxmlformats.org/officeDocument/2006/math">
                    <m:r>
                      <a:rPr lang="en-US" altLang="zh-CN" b="1" i="1" smtClean="0">
                        <a:solidFill>
                          <a:schemeClr val="tx1"/>
                        </a:solidFill>
                        <a:latin typeface="Cambria Math" panose="02040503050406030204" pitchFamily="18" charset="0"/>
                        <a:ea typeface="仿宋" panose="02010609060101010101" pitchFamily="49" charset="-122"/>
                      </a:rPr>
                      <m:t>𝑺</m:t>
                    </m:r>
                    <m:r>
                      <a:rPr lang="en-US" altLang="zh-CN" b="1" i="1" smtClean="0">
                        <a:solidFill>
                          <a:schemeClr val="tx1"/>
                        </a:solidFill>
                        <a:latin typeface="Cambria Math" panose="02040503050406030204" pitchFamily="18" charset="0"/>
                        <a:ea typeface="仿宋" panose="02010609060101010101" pitchFamily="49" charset="-122"/>
                      </a:rPr>
                      <m:t>=</m:t>
                    </m:r>
                    <m:nary>
                      <m:naryPr>
                        <m:chr m:val="∑"/>
                        <m:ctrlPr>
                          <a:rPr lang="en-US" altLang="zh-CN" b="1" i="1" smtClean="0">
                            <a:solidFill>
                              <a:schemeClr val="tx1"/>
                            </a:solidFill>
                            <a:latin typeface="Cambria Math" panose="02040503050406030204" pitchFamily="18" charset="0"/>
                            <a:ea typeface="仿宋" panose="02010609060101010101" pitchFamily="49" charset="-122"/>
                          </a:rPr>
                        </m:ctrlPr>
                      </m:naryPr>
                      <m:sub>
                        <m:r>
                          <m:rPr>
                            <m:brk m:alnAt="23"/>
                          </m:rPr>
                          <a:rPr lang="en-US" altLang="zh-CN" b="1" i="1" smtClean="0">
                            <a:solidFill>
                              <a:schemeClr val="tx1"/>
                            </a:solidFill>
                            <a:latin typeface="Cambria Math" panose="02040503050406030204" pitchFamily="18" charset="0"/>
                            <a:ea typeface="仿宋" panose="02010609060101010101" pitchFamily="49" charset="-122"/>
                          </a:rPr>
                          <m:t>𝒊</m:t>
                        </m:r>
                        <m:r>
                          <a:rPr lang="en-US" altLang="zh-CN" b="1" i="1" smtClean="0">
                            <a:solidFill>
                              <a:schemeClr val="tx1"/>
                            </a:solidFill>
                            <a:latin typeface="Cambria Math" panose="02040503050406030204" pitchFamily="18" charset="0"/>
                            <a:ea typeface="仿宋" panose="02010609060101010101" pitchFamily="49" charset="-122"/>
                          </a:rPr>
                          <m:t>=</m:t>
                        </m:r>
                        <m:r>
                          <a:rPr lang="en-US" altLang="zh-CN" b="1" i="1" smtClean="0">
                            <a:solidFill>
                              <a:schemeClr val="tx1"/>
                            </a:solidFill>
                            <a:latin typeface="Cambria Math" panose="02040503050406030204" pitchFamily="18" charset="0"/>
                            <a:ea typeface="仿宋" panose="02010609060101010101" pitchFamily="49" charset="-122"/>
                          </a:rPr>
                          <m:t>𝟏</m:t>
                        </m:r>
                      </m:sub>
                      <m:sup>
                        <m:r>
                          <a:rPr lang="en-US" altLang="zh-CN" b="1" i="1" smtClean="0">
                            <a:solidFill>
                              <a:schemeClr val="tx1"/>
                            </a:solidFill>
                            <a:latin typeface="Cambria Math" panose="02040503050406030204" pitchFamily="18" charset="0"/>
                            <a:ea typeface="仿宋" panose="02010609060101010101" pitchFamily="49" charset="-122"/>
                          </a:rPr>
                          <m:t>𝒏</m:t>
                        </m:r>
                      </m:sup>
                      <m:e>
                        <m:sSub>
                          <m:sSubPr>
                            <m:ctrlPr>
                              <a:rPr lang="en-US" altLang="zh-CN" b="1" i="1" smtClean="0">
                                <a:solidFill>
                                  <a:schemeClr val="tx1"/>
                                </a:solidFill>
                                <a:latin typeface="Cambria Math" panose="02040503050406030204" pitchFamily="18" charset="0"/>
                                <a:ea typeface="仿宋" panose="02010609060101010101" pitchFamily="49" charset="-122"/>
                              </a:rPr>
                            </m:ctrlPr>
                          </m:sSubPr>
                          <m:e>
                            <m:r>
                              <a:rPr lang="en-US" altLang="zh-CN" b="1" i="1" smtClean="0">
                                <a:solidFill>
                                  <a:schemeClr val="tx1"/>
                                </a:solidFill>
                                <a:latin typeface="Cambria Math" panose="02040503050406030204" pitchFamily="18" charset="0"/>
                                <a:ea typeface="仿宋" panose="02010609060101010101" pitchFamily="49" charset="-122"/>
                              </a:rPr>
                              <m:t>𝑺</m:t>
                            </m:r>
                          </m:e>
                          <m:sub>
                            <m:r>
                              <a:rPr lang="en-US" altLang="zh-CN" b="1" i="1" smtClean="0">
                                <a:solidFill>
                                  <a:schemeClr val="tx1"/>
                                </a:solidFill>
                                <a:latin typeface="Cambria Math" panose="02040503050406030204" pitchFamily="18" charset="0"/>
                                <a:ea typeface="仿宋" panose="02010609060101010101" pitchFamily="49" charset="-122"/>
                              </a:rPr>
                              <m:t>𝒊</m:t>
                            </m:r>
                          </m:sub>
                        </m:sSub>
                      </m:e>
                    </m:nary>
                    <m:r>
                      <a:rPr lang="zh-CN" altLang="en-US" b="1" i="1" smtClean="0">
                        <a:solidFill>
                          <a:schemeClr val="tx1"/>
                        </a:solidFill>
                        <a:latin typeface="Cambria Math" panose="02040503050406030204" pitchFamily="18" charset="0"/>
                        <a:ea typeface="仿宋" panose="02010609060101010101" pitchFamily="49" charset="-122"/>
                      </a:rPr>
                      <m:t>。</m:t>
                    </m:r>
                  </m:oMath>
                </a14:m>
                <a:endParaRPr lang="zh-CN" altLang="en-US" b="1" dirty="0">
                  <a:solidFill>
                    <a:schemeClr val="tx1"/>
                  </a:solidFill>
                  <a:latin typeface="仿宋" panose="02010609060101010101" pitchFamily="49" charset="-122"/>
                  <a:ea typeface="仿宋" panose="02010609060101010101" pitchFamily="49" charset="-122"/>
                </a:endParaRPr>
              </a:p>
              <a:p>
                <a:pPr algn="just">
                  <a:lnSpc>
                    <a:spcPct val="135000"/>
                  </a:lnSpc>
                  <a:spcBef>
                    <a:spcPct val="50000"/>
                  </a:spcBef>
                </a:pPr>
                <a:r>
                  <a:rPr lang="zh-CN" altLang="en-US" b="1" dirty="0" smtClean="0">
                    <a:solidFill>
                      <a:schemeClr val="tx1"/>
                    </a:solidFill>
                    <a:latin typeface="仿宋" panose="02010609060101010101" pitchFamily="49" charset="-122"/>
                    <a:ea typeface="仿宋" panose="02010609060101010101" pitchFamily="49" charset="-122"/>
                  </a:rPr>
                  <a:t>    又</a:t>
                </a:r>
                <a:r>
                  <a:rPr lang="zh-CN" altLang="en-US" b="1" dirty="0">
                    <a:solidFill>
                      <a:schemeClr val="tx1"/>
                    </a:solidFill>
                    <a:latin typeface="仿宋" panose="02010609060101010101" pitchFamily="49" charset="-122"/>
                    <a:ea typeface="仿宋" panose="02010609060101010101" pitchFamily="49" charset="-122"/>
                  </a:rPr>
                  <a:t>假定系统中可用的物理块总数为</a:t>
                </a:r>
                <a:r>
                  <a:rPr lang="en-US" altLang="zh-CN" b="1" i="1" dirty="0">
                    <a:solidFill>
                      <a:schemeClr val="tx1"/>
                    </a:solidFill>
                    <a:latin typeface="仿宋" panose="02010609060101010101" pitchFamily="49" charset="-122"/>
                    <a:ea typeface="仿宋" panose="02010609060101010101" pitchFamily="49" charset="-122"/>
                  </a:rPr>
                  <a:t>m</a:t>
                </a:r>
                <a:r>
                  <a:rPr lang="zh-CN" altLang="en-US" b="1" dirty="0">
                    <a:solidFill>
                      <a:schemeClr val="tx1"/>
                    </a:solidFill>
                    <a:latin typeface="仿宋" panose="02010609060101010101" pitchFamily="49" charset="-122"/>
                    <a:ea typeface="仿宋" panose="02010609060101010101" pitchFamily="49" charset="-122"/>
                  </a:rPr>
                  <a:t>，则每个进程所能分到的物理块数为</a:t>
                </a:r>
                <a:r>
                  <a:rPr lang="en-US" altLang="zh-CN" b="1" i="1" dirty="0">
                    <a:solidFill>
                      <a:schemeClr val="tx1"/>
                    </a:solidFill>
                    <a:latin typeface="仿宋" panose="02010609060101010101" pitchFamily="49" charset="-122"/>
                    <a:ea typeface="仿宋" panose="02010609060101010101" pitchFamily="49" charset="-122"/>
                  </a:rPr>
                  <a:t>b</a:t>
                </a:r>
                <a:r>
                  <a:rPr lang="en-US" altLang="zh-CN" b="1" baseline="-25000" dirty="0">
                    <a:solidFill>
                      <a:schemeClr val="tx1"/>
                    </a:solidFill>
                    <a:latin typeface="仿宋" panose="02010609060101010101" pitchFamily="49" charset="-122"/>
                    <a:ea typeface="仿宋" panose="02010609060101010101" pitchFamily="49" charset="-122"/>
                  </a:rPr>
                  <a:t>i</a:t>
                </a:r>
                <a:r>
                  <a:rPr lang="zh-CN" altLang="en-US" b="1" dirty="0">
                    <a:solidFill>
                      <a:schemeClr val="tx1"/>
                    </a:solidFill>
                    <a:latin typeface="仿宋" panose="02010609060101010101" pitchFamily="49" charset="-122"/>
                    <a:ea typeface="仿宋" panose="02010609060101010101" pitchFamily="49" charset="-122"/>
                  </a:rPr>
                  <a:t>，将有</a:t>
                </a:r>
                <a:r>
                  <a:rPr lang="zh-CN" altLang="en-US" b="1" dirty="0" smtClean="0">
                    <a:solidFill>
                      <a:schemeClr val="tx1"/>
                    </a:solidFill>
                    <a:latin typeface="仿宋" panose="02010609060101010101" pitchFamily="49" charset="-122"/>
                    <a:ea typeface="仿宋" panose="02010609060101010101" pitchFamily="49" charset="-122"/>
                  </a:rPr>
                  <a:t>：</a:t>
                </a:r>
                <a:endParaRPr lang="en-US" altLang="zh-CN" b="1" dirty="0" smtClean="0">
                  <a:solidFill>
                    <a:schemeClr val="tx1"/>
                  </a:solidFill>
                  <a:latin typeface="仿宋" panose="02010609060101010101" pitchFamily="49" charset="-122"/>
                  <a:ea typeface="仿宋" panose="02010609060101010101" pitchFamily="49" charset="-122"/>
                </a:endParaRPr>
              </a:p>
              <a:p>
                <a:pPr algn="just">
                  <a:lnSpc>
                    <a:spcPct val="135000"/>
                  </a:lnSpc>
                  <a:spcBef>
                    <a:spcPct val="50000"/>
                  </a:spcBef>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ea typeface="仿宋" panose="02010609060101010101" pitchFamily="49" charset="-122"/>
                            </a:rPr>
                          </m:ctrlPr>
                        </m:sSubPr>
                        <m:e>
                          <m:r>
                            <a:rPr lang="en-US" altLang="zh-CN" b="1" i="1" smtClean="0">
                              <a:solidFill>
                                <a:schemeClr val="tx1"/>
                              </a:solidFill>
                              <a:latin typeface="Cambria Math" panose="02040503050406030204" pitchFamily="18" charset="0"/>
                              <a:ea typeface="仿宋" panose="02010609060101010101" pitchFamily="49" charset="-122"/>
                            </a:rPr>
                            <m:t>𝒃</m:t>
                          </m:r>
                        </m:e>
                        <m:sub>
                          <m:r>
                            <a:rPr lang="en-US" altLang="zh-CN" b="1" i="1" smtClean="0">
                              <a:solidFill>
                                <a:schemeClr val="tx1"/>
                              </a:solidFill>
                              <a:latin typeface="Cambria Math" panose="02040503050406030204" pitchFamily="18" charset="0"/>
                              <a:ea typeface="仿宋" panose="02010609060101010101" pitchFamily="49" charset="-122"/>
                            </a:rPr>
                            <m:t>𝒊</m:t>
                          </m:r>
                        </m:sub>
                      </m:sSub>
                      <m:r>
                        <a:rPr lang="en-US" altLang="zh-CN" b="1" i="1" smtClean="0">
                          <a:solidFill>
                            <a:schemeClr val="tx1"/>
                          </a:solidFill>
                          <a:latin typeface="Cambria Math" panose="02040503050406030204" pitchFamily="18" charset="0"/>
                          <a:ea typeface="仿宋" panose="02010609060101010101" pitchFamily="49" charset="-122"/>
                        </a:rPr>
                        <m:t>=</m:t>
                      </m:r>
                      <m:sSub>
                        <m:sSubPr>
                          <m:ctrlPr>
                            <a:rPr lang="en-US" altLang="zh-CN" b="1" i="1" smtClean="0">
                              <a:solidFill>
                                <a:schemeClr val="tx1"/>
                              </a:solidFill>
                              <a:latin typeface="Cambria Math" panose="02040503050406030204" pitchFamily="18" charset="0"/>
                              <a:ea typeface="仿宋" panose="02010609060101010101" pitchFamily="49" charset="-122"/>
                            </a:rPr>
                          </m:ctrlPr>
                        </m:sSubPr>
                        <m:e>
                          <m:r>
                            <a:rPr lang="en-US" altLang="zh-CN" b="1" i="1" smtClean="0">
                              <a:solidFill>
                                <a:schemeClr val="tx1"/>
                              </a:solidFill>
                              <a:latin typeface="Cambria Math" panose="02040503050406030204" pitchFamily="18" charset="0"/>
                              <a:ea typeface="仿宋" panose="02010609060101010101" pitchFamily="49" charset="-122"/>
                            </a:rPr>
                            <m:t>𝑺</m:t>
                          </m:r>
                        </m:e>
                        <m:sub>
                          <m:r>
                            <a:rPr lang="en-US" altLang="zh-CN" b="1" i="1" smtClean="0">
                              <a:solidFill>
                                <a:schemeClr val="tx1"/>
                              </a:solidFill>
                              <a:latin typeface="Cambria Math" panose="02040503050406030204" pitchFamily="18" charset="0"/>
                              <a:ea typeface="仿宋" panose="02010609060101010101" pitchFamily="49" charset="-122"/>
                            </a:rPr>
                            <m:t>𝒊</m:t>
                          </m:r>
                        </m:sub>
                      </m:sSub>
                      <m:r>
                        <a:rPr lang="en-US" altLang="zh-CN" b="1" i="1" smtClean="0">
                          <a:solidFill>
                            <a:schemeClr val="tx1"/>
                          </a:solidFill>
                          <a:latin typeface="Cambria Math" panose="02040503050406030204" pitchFamily="18" charset="0"/>
                          <a:ea typeface="仿宋" panose="02010609060101010101" pitchFamily="49" charset="-122"/>
                        </a:rPr>
                        <m:t>/</m:t>
                      </m:r>
                      <m:r>
                        <a:rPr lang="en-US" altLang="zh-CN" b="1" i="1" smtClean="0">
                          <a:solidFill>
                            <a:schemeClr val="tx1"/>
                          </a:solidFill>
                          <a:latin typeface="Cambria Math" panose="02040503050406030204" pitchFamily="18" charset="0"/>
                          <a:ea typeface="仿宋" panose="02010609060101010101" pitchFamily="49" charset="-122"/>
                        </a:rPr>
                        <m:t>𝑺</m:t>
                      </m:r>
                      <m:r>
                        <a:rPr lang="en-US" altLang="zh-CN" b="1" i="1" smtClean="0">
                          <a:solidFill>
                            <a:schemeClr val="tx1"/>
                          </a:solidFill>
                          <a:latin typeface="Cambria Math" panose="02040503050406030204" pitchFamily="18" charset="0"/>
                          <a:ea typeface="Cambria Math" panose="02040503050406030204" pitchFamily="18" charset="0"/>
                        </a:rPr>
                        <m:t>×</m:t>
                      </m:r>
                      <m:r>
                        <a:rPr lang="en-US" altLang="zh-CN" b="1" i="1" smtClean="0">
                          <a:solidFill>
                            <a:schemeClr val="tx1"/>
                          </a:solidFill>
                          <a:latin typeface="Cambria Math" panose="02040503050406030204" pitchFamily="18" charset="0"/>
                          <a:ea typeface="Cambria Math" panose="02040503050406030204" pitchFamily="18" charset="0"/>
                        </a:rPr>
                        <m:t>𝒎</m:t>
                      </m:r>
                    </m:oMath>
                  </m:oMathPara>
                </a14:m>
                <a:endParaRPr lang="zh-CN" altLang="en-US" b="1" dirty="0">
                  <a:solidFill>
                    <a:schemeClr val="tx1"/>
                  </a:solidFill>
                  <a:latin typeface="仿宋" panose="02010609060101010101" pitchFamily="49" charset="-122"/>
                  <a:ea typeface="仿宋" panose="02010609060101010101" pitchFamily="49" charset="-122"/>
                </a:endParaRPr>
              </a:p>
              <a:p>
                <a:pPr algn="just">
                  <a:lnSpc>
                    <a:spcPct val="135000"/>
                  </a:lnSpc>
                  <a:spcBef>
                    <a:spcPct val="50000"/>
                  </a:spcBef>
                </a:pPr>
                <a:r>
                  <a:rPr lang="en-US" altLang="zh-CN" b="1" i="1" dirty="0">
                    <a:solidFill>
                      <a:schemeClr val="tx1"/>
                    </a:solidFill>
                    <a:latin typeface="仿宋" panose="02010609060101010101" pitchFamily="49" charset="-122"/>
                    <a:ea typeface="仿宋" panose="02010609060101010101" pitchFamily="49" charset="-122"/>
                  </a:rPr>
                  <a:t>b</a:t>
                </a:r>
                <a:r>
                  <a:rPr lang="en-US" altLang="zh-CN" b="1" baseline="-25000" dirty="0">
                    <a:solidFill>
                      <a:schemeClr val="tx1"/>
                    </a:solidFill>
                    <a:latin typeface="仿宋" panose="02010609060101010101" pitchFamily="49" charset="-122"/>
                    <a:ea typeface="仿宋" panose="02010609060101010101" pitchFamily="49" charset="-122"/>
                  </a:rPr>
                  <a:t>i</a:t>
                </a:r>
                <a:r>
                  <a:rPr lang="zh-CN" altLang="en-US" b="1" dirty="0" smtClean="0">
                    <a:solidFill>
                      <a:schemeClr val="tx1"/>
                    </a:solidFill>
                    <a:latin typeface="仿宋" panose="02010609060101010101" pitchFamily="49" charset="-122"/>
                    <a:ea typeface="仿宋" panose="02010609060101010101" pitchFamily="49" charset="-122"/>
                  </a:rPr>
                  <a:t>应该</a:t>
                </a:r>
                <a:r>
                  <a:rPr lang="zh-CN" altLang="en-US" b="1" dirty="0">
                    <a:solidFill>
                      <a:schemeClr val="tx1"/>
                    </a:solidFill>
                    <a:latin typeface="仿宋" panose="02010609060101010101" pitchFamily="49" charset="-122"/>
                    <a:ea typeface="仿宋" panose="02010609060101010101" pitchFamily="49" charset="-122"/>
                  </a:rPr>
                  <a:t>取整，它必须大于最小物理块数 </a:t>
                </a:r>
              </a:p>
            </p:txBody>
          </p:sp>
        </mc:Choice>
        <mc:Fallback xmlns="">
          <p:sp>
            <p:nvSpPr>
              <p:cNvPr id="4" name="Text Box 2">
                <a:extLst>
                  <a:ext uri="{FF2B5EF4-FFF2-40B4-BE49-F238E27FC236}">
                    <a16:creationId xmlns="" xmlns:a16="http://schemas.microsoft.com/office/drawing/2014/main" id="{304D3840-9D07-4A4C-A982-8860A9008A67}"/>
                  </a:ext>
                </a:extLst>
              </p:cNvPr>
              <p:cNvSpPr txBox="1">
                <a:spLocks noRot="1" noChangeAspect="1" noMove="1" noResize="1" noEditPoints="1" noAdjustHandles="1" noChangeArrowheads="1" noChangeShapeType="1" noTextEdit="1"/>
              </p:cNvSpPr>
              <p:nvPr/>
            </p:nvSpPr>
            <p:spPr bwMode="auto">
              <a:xfrm>
                <a:off x="467544" y="1037518"/>
                <a:ext cx="8001000" cy="4635115"/>
              </a:xfrm>
              <a:prstGeom prst="rect">
                <a:avLst/>
              </a:prstGeom>
              <a:blipFill rotWithShape="0">
                <a:blip r:embed="rId2"/>
                <a:stretch>
                  <a:fillRect l="-1220" r="-1143" b="-394"/>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41727213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物理块分配算法</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Text Box 2">
            <a:extLst>
              <a:ext uri="{FF2B5EF4-FFF2-40B4-BE49-F238E27FC236}">
                <a16:creationId xmlns:a16="http://schemas.microsoft.com/office/drawing/2014/main" xmlns="" id="{CA530311-1854-412B-B2E4-BF1836C85C6C}"/>
              </a:ext>
            </a:extLst>
          </p:cNvPr>
          <p:cNvSpPr txBox="1">
            <a:spLocks noChangeArrowheads="1"/>
          </p:cNvSpPr>
          <p:nvPr/>
        </p:nvSpPr>
        <p:spPr bwMode="auto">
          <a:xfrm>
            <a:off x="539552" y="1196752"/>
            <a:ext cx="7924800" cy="4924425"/>
          </a:xfrm>
          <a:prstGeom prst="rect">
            <a:avLst/>
          </a:prstGeom>
          <a:noFill/>
          <a:ln w="9525">
            <a:noFill/>
            <a:miter lim="800000"/>
            <a:headEnd/>
            <a:tailEnd/>
          </a:ln>
        </p:spPr>
        <p:txBody>
          <a:bodyPr>
            <a:spAutoFit/>
          </a:bodyPr>
          <a:lstStyle/>
          <a:p>
            <a:pPr algn="just">
              <a:lnSpc>
                <a:spcPct val="150000"/>
              </a:lnSpc>
              <a:spcBef>
                <a:spcPct val="50000"/>
              </a:spcBef>
            </a:pPr>
            <a:r>
              <a:rPr lang="zh-CN" altLang="en-US" sz="2800" b="1" dirty="0" smtClean="0">
                <a:solidFill>
                  <a:srgbClr val="D60093"/>
                </a:solidFill>
                <a:latin typeface="仿宋" panose="02010609060101010101" pitchFamily="49" charset="-122"/>
                <a:ea typeface="仿宋" panose="02010609060101010101" pitchFamily="49" charset="-122"/>
              </a:rPr>
              <a:t>考虑</a:t>
            </a:r>
            <a:r>
              <a:rPr lang="zh-CN" altLang="en-US" sz="2800" b="1" dirty="0">
                <a:solidFill>
                  <a:srgbClr val="D60093"/>
                </a:solidFill>
                <a:latin typeface="仿宋" panose="02010609060101010101" pitchFamily="49" charset="-122"/>
                <a:ea typeface="仿宋" panose="02010609060101010101" pitchFamily="49" charset="-122"/>
              </a:rPr>
              <a:t>优先权的分配算法</a:t>
            </a:r>
          </a:p>
          <a:p>
            <a:pPr algn="just">
              <a:lnSpc>
                <a:spcPct val="150000"/>
              </a:lnSpc>
              <a:spcBef>
                <a:spcPct val="50000"/>
              </a:spcBef>
            </a:pPr>
            <a:r>
              <a:rPr lang="zh-CN" altLang="en-US" sz="2800" b="1" dirty="0">
                <a:solidFill>
                  <a:schemeClr val="tx1"/>
                </a:solidFill>
                <a:latin typeface="仿宋" panose="02010609060101010101" pitchFamily="49" charset="-122"/>
                <a:ea typeface="仿宋" panose="02010609060101010101" pitchFamily="49" charset="-122"/>
              </a:rPr>
              <a:t>    </a:t>
            </a:r>
            <a:r>
              <a:rPr lang="zh-CN" altLang="en-US" b="1" dirty="0">
                <a:solidFill>
                  <a:schemeClr val="tx1"/>
                </a:solidFill>
                <a:latin typeface="仿宋" panose="02010609060101010101" pitchFamily="49" charset="-122"/>
                <a:ea typeface="仿宋" panose="02010609060101010101" pitchFamily="49" charset="-122"/>
              </a:rPr>
              <a:t>在实际应用中，为了照顾到重要的、紧迫的作业能尽快地完成， 应为它分配较多的内存空间。通常采取的方法是把内存中可供分配的所有物理块分成两部分：</a:t>
            </a:r>
            <a:r>
              <a:rPr lang="zh-CN" altLang="en-US" b="1" dirty="0">
                <a:solidFill>
                  <a:srgbClr val="FFC000"/>
                </a:solidFill>
                <a:latin typeface="仿宋" panose="02010609060101010101" pitchFamily="49" charset="-122"/>
                <a:ea typeface="仿宋" panose="02010609060101010101" pitchFamily="49" charset="-122"/>
              </a:rPr>
              <a:t>一部分按比例地分配给各进程</a:t>
            </a:r>
            <a:r>
              <a:rPr lang="zh-CN" altLang="en-US" b="1" dirty="0">
                <a:solidFill>
                  <a:schemeClr val="tx1"/>
                </a:solidFill>
                <a:latin typeface="仿宋" panose="02010609060101010101" pitchFamily="49" charset="-122"/>
                <a:ea typeface="仿宋" panose="02010609060101010101" pitchFamily="49" charset="-122"/>
              </a:rPr>
              <a:t>；</a:t>
            </a:r>
            <a:r>
              <a:rPr lang="zh-CN" altLang="en-US" b="1" dirty="0">
                <a:solidFill>
                  <a:srgbClr val="FFC000"/>
                </a:solidFill>
                <a:latin typeface="仿宋" panose="02010609060101010101" pitchFamily="49" charset="-122"/>
                <a:ea typeface="仿宋" panose="02010609060101010101" pitchFamily="49" charset="-122"/>
              </a:rPr>
              <a:t>另一部分则根据各进程的优先权</a:t>
            </a:r>
            <a:r>
              <a:rPr lang="zh-CN" altLang="en-US" b="1" dirty="0">
                <a:solidFill>
                  <a:schemeClr val="tx1"/>
                </a:solidFill>
                <a:latin typeface="仿宋" panose="02010609060101010101" pitchFamily="49" charset="-122"/>
                <a:ea typeface="仿宋" panose="02010609060101010101" pitchFamily="49" charset="-122"/>
              </a:rPr>
              <a:t>，适当地增加其相应份额后，分配给各进程。在有的系统中，如重要的实时控制系统，则可能是完全按优先权来为各进程分配其物理块</a:t>
            </a:r>
            <a:r>
              <a:rPr lang="zh-CN" altLang="en-US" b="1" dirty="0" smtClean="0">
                <a:solidFill>
                  <a:schemeClr val="tx1"/>
                </a:solidFill>
                <a:latin typeface="仿宋" panose="02010609060101010101" pitchFamily="49" charset="-122"/>
                <a:ea typeface="仿宋" panose="02010609060101010101" pitchFamily="49" charset="-122"/>
              </a:rPr>
              <a:t>的</a:t>
            </a:r>
            <a:r>
              <a:rPr lang="zh-CN" altLang="en-US" b="1" dirty="0">
                <a:solidFill>
                  <a:schemeClr val="tx1"/>
                </a:solidFill>
                <a:latin typeface="仿宋" panose="02010609060101010101" pitchFamily="49" charset="-122"/>
                <a:ea typeface="仿宋" panose="02010609060101010101" pitchFamily="49" charset="-122"/>
              </a:rPr>
              <a:t>。</a:t>
            </a:r>
            <a:r>
              <a:rPr lang="zh-CN" altLang="en-US" b="1" dirty="0" smtClean="0">
                <a:solidFill>
                  <a:schemeClr val="tx1"/>
                </a:solidFill>
                <a:latin typeface="仿宋" panose="02010609060101010101" pitchFamily="49" charset="-122"/>
                <a:ea typeface="仿宋" panose="02010609060101010101" pitchFamily="49" charset="-122"/>
              </a:rPr>
              <a:t> </a:t>
            </a:r>
            <a:endParaRPr lang="zh-CN" altLang="en-US"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264360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页面调入策略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5">
            <a:extLst>
              <a:ext uri="{FF2B5EF4-FFF2-40B4-BE49-F238E27FC236}">
                <a16:creationId xmlns:a16="http://schemas.microsoft.com/office/drawing/2014/main" xmlns="" id="{631B7AC3-848E-48B7-9056-7633116C1428}"/>
              </a:ext>
            </a:extLst>
          </p:cNvPr>
          <p:cNvSpPr>
            <a:spLocks noChangeArrowheads="1"/>
          </p:cNvSpPr>
          <p:nvPr/>
        </p:nvSpPr>
        <p:spPr bwMode="auto">
          <a:xfrm>
            <a:off x="1331640" y="2132856"/>
            <a:ext cx="5429288" cy="2173288"/>
          </a:xfrm>
          <a:prstGeom prst="rect">
            <a:avLst/>
          </a:prstGeom>
          <a:noFill/>
          <a:ln w="9525" algn="ctr">
            <a:noFill/>
            <a:miter lim="800000"/>
            <a:headEnd/>
            <a:tailEnd/>
          </a:ln>
        </p:spPr>
        <p:txBody>
          <a:bodyPr/>
          <a:lstStyle/>
          <a:p>
            <a:pPr lvl="1" indent="-457200" algn="l">
              <a:lnSpc>
                <a:spcPct val="150000"/>
              </a:lnSpc>
              <a:spcBef>
                <a:spcPct val="20000"/>
              </a:spcBef>
              <a:buFont typeface="+mj-lt"/>
              <a:buAutoNum type="arabicPeriod"/>
              <a:defRPr/>
            </a:pPr>
            <a:r>
              <a:rPr kumimoji="0" lang="en-US" altLang="zh-CN" b="1" dirty="0">
                <a:solidFill>
                  <a:srgbClr val="FF0000"/>
                </a:solidFill>
                <a:ea typeface="仿宋" panose="02010609060101010101" pitchFamily="49" charset="-122"/>
                <a:cs typeface="Times New Roman" panose="02020603050405020304" pitchFamily="18" charset="0"/>
              </a:rPr>
              <a:t>When </a:t>
            </a:r>
            <a:r>
              <a:rPr kumimoji="0" lang="zh-CN" altLang="en-US" b="1" dirty="0">
                <a:solidFill>
                  <a:schemeClr val="tx1"/>
                </a:solidFill>
                <a:ea typeface="仿宋" panose="02010609060101010101" pitchFamily="49" charset="-122"/>
                <a:cs typeface="Times New Roman" panose="02020603050405020304" pitchFamily="18" charset="0"/>
              </a:rPr>
              <a:t>系统应在何时调入所需页面</a:t>
            </a:r>
            <a:endParaRPr kumimoji="0" lang="en-US" altLang="zh-CN" b="1" dirty="0">
              <a:solidFill>
                <a:schemeClr val="tx1"/>
              </a:solidFill>
              <a:ea typeface="仿宋" panose="02010609060101010101" pitchFamily="49" charset="-122"/>
              <a:cs typeface="Times New Roman" panose="02020603050405020304" pitchFamily="18" charset="0"/>
            </a:endParaRPr>
          </a:p>
          <a:p>
            <a:pPr lvl="1" indent="-457200" algn="l">
              <a:lnSpc>
                <a:spcPct val="150000"/>
              </a:lnSpc>
              <a:spcBef>
                <a:spcPct val="20000"/>
              </a:spcBef>
              <a:buFont typeface="+mj-lt"/>
              <a:buAutoNum type="arabicPeriod"/>
              <a:defRPr/>
            </a:pPr>
            <a:r>
              <a:rPr kumimoji="0" lang="en-US" altLang="zh-CN" b="1" dirty="0">
                <a:solidFill>
                  <a:srgbClr val="FF0000"/>
                </a:solidFill>
                <a:ea typeface="仿宋" panose="02010609060101010101" pitchFamily="49" charset="-122"/>
                <a:cs typeface="Times New Roman" panose="02020603050405020304" pitchFamily="18" charset="0"/>
              </a:rPr>
              <a:t>Where</a:t>
            </a:r>
            <a:r>
              <a:rPr kumimoji="0" lang="en-US" altLang="zh-CN" b="1" dirty="0">
                <a:solidFill>
                  <a:srgbClr val="000000"/>
                </a:solidFill>
                <a:ea typeface="仿宋" panose="02010609060101010101" pitchFamily="49" charset="-122"/>
                <a:cs typeface="Times New Roman" panose="02020603050405020304" pitchFamily="18" charset="0"/>
              </a:rPr>
              <a:t> </a:t>
            </a:r>
            <a:r>
              <a:rPr kumimoji="0" lang="zh-CN" altLang="en-US" b="1" dirty="0">
                <a:solidFill>
                  <a:schemeClr val="tx1"/>
                </a:solidFill>
                <a:ea typeface="仿宋" panose="02010609060101010101" pitchFamily="49" charset="-122"/>
                <a:cs typeface="Times New Roman" panose="02020603050405020304" pitchFamily="18" charset="0"/>
              </a:rPr>
              <a:t>系统应从何处调入这些页面</a:t>
            </a:r>
            <a:endParaRPr kumimoji="0" lang="en-US" altLang="zh-CN" b="1" dirty="0">
              <a:solidFill>
                <a:schemeClr val="tx1"/>
              </a:solidFill>
              <a:ea typeface="仿宋" panose="02010609060101010101" pitchFamily="49" charset="-122"/>
              <a:cs typeface="Times New Roman" panose="02020603050405020304" pitchFamily="18" charset="0"/>
            </a:endParaRPr>
          </a:p>
          <a:p>
            <a:pPr lvl="1" indent="-457200" algn="l">
              <a:lnSpc>
                <a:spcPct val="150000"/>
              </a:lnSpc>
              <a:spcBef>
                <a:spcPct val="20000"/>
              </a:spcBef>
              <a:buFont typeface="+mj-lt"/>
              <a:buAutoNum type="arabicPeriod"/>
              <a:defRPr/>
            </a:pPr>
            <a:r>
              <a:rPr kumimoji="0" lang="en-US" altLang="zh-CN" b="1" dirty="0">
                <a:solidFill>
                  <a:srgbClr val="FF0000"/>
                </a:solidFill>
                <a:ea typeface="仿宋" panose="02010609060101010101" pitchFamily="49" charset="-122"/>
                <a:cs typeface="Times New Roman" panose="02020603050405020304" pitchFamily="18" charset="0"/>
              </a:rPr>
              <a:t>How </a:t>
            </a:r>
            <a:r>
              <a:rPr kumimoji="0" lang="zh-CN" altLang="en-US" b="1" dirty="0">
                <a:solidFill>
                  <a:schemeClr val="tx1"/>
                </a:solidFill>
                <a:ea typeface="仿宋" panose="02010609060101010101" pitchFamily="49" charset="-122"/>
                <a:cs typeface="Times New Roman" panose="02020603050405020304" pitchFamily="18" charset="0"/>
              </a:rPr>
              <a:t>是如何进行调入的</a:t>
            </a:r>
          </a:p>
          <a:p>
            <a:pPr marL="457200" indent="-457200" algn="l">
              <a:lnSpc>
                <a:spcPct val="150000"/>
              </a:lnSpc>
              <a:spcBef>
                <a:spcPct val="20000"/>
              </a:spcBef>
              <a:buFont typeface="+mj-lt"/>
              <a:buAutoNum type="arabicPeriod"/>
              <a:defRPr/>
            </a:pPr>
            <a:endParaRPr kumimoji="0" lang="en-US" altLang="zh-CN" b="1" dirty="0">
              <a:solidFill>
                <a:srgbClr val="000000"/>
              </a:solidFill>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992149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页面调入策略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Text Box 3">
            <a:extLst>
              <a:ext uri="{FF2B5EF4-FFF2-40B4-BE49-F238E27FC236}">
                <a16:creationId xmlns:a16="http://schemas.microsoft.com/office/drawing/2014/main" xmlns="" id="{1C80C46B-9049-45FB-BACC-C2D1F8DC61BF}"/>
              </a:ext>
            </a:extLst>
          </p:cNvPr>
          <p:cNvSpPr txBox="1">
            <a:spLocks noChangeArrowheads="1"/>
          </p:cNvSpPr>
          <p:nvPr/>
        </p:nvSpPr>
        <p:spPr bwMode="auto">
          <a:xfrm>
            <a:off x="802778" y="1131794"/>
            <a:ext cx="3073277" cy="523220"/>
          </a:xfrm>
          <a:prstGeom prst="rect">
            <a:avLst/>
          </a:prstGeom>
          <a:noFill/>
          <a:ln w="9525">
            <a:noFill/>
            <a:miter lim="800000"/>
            <a:headEnd/>
            <a:tailEnd/>
          </a:ln>
        </p:spPr>
        <p:txBody>
          <a:bodyPr wrap="none">
            <a:spAutoFit/>
          </a:bodyPr>
          <a:lstStyle/>
          <a:p>
            <a:pPr algn="l"/>
            <a:r>
              <a:rPr lang="en-US" altLang="zh-CN" sz="2800" b="1" dirty="0">
                <a:solidFill>
                  <a:schemeClr val="tx1"/>
                </a:solidFill>
                <a:latin typeface="仿宋" panose="02010609060101010101" pitchFamily="49" charset="-122"/>
                <a:ea typeface="仿宋" panose="02010609060101010101" pitchFamily="49" charset="-122"/>
              </a:rPr>
              <a:t>1. </a:t>
            </a:r>
            <a:r>
              <a:rPr lang="zh-CN" altLang="en-US" sz="2800" b="1" dirty="0">
                <a:solidFill>
                  <a:schemeClr val="tx1"/>
                </a:solidFill>
                <a:latin typeface="仿宋" panose="02010609060101010101" pitchFamily="49" charset="-122"/>
                <a:ea typeface="仿宋" panose="02010609060101010101" pitchFamily="49" charset="-122"/>
              </a:rPr>
              <a:t>何时调入页面 </a:t>
            </a:r>
          </a:p>
        </p:txBody>
      </p:sp>
      <p:sp>
        <p:nvSpPr>
          <p:cNvPr id="5" name="Rectangle 5">
            <a:extLst>
              <a:ext uri="{FF2B5EF4-FFF2-40B4-BE49-F238E27FC236}">
                <a16:creationId xmlns:a16="http://schemas.microsoft.com/office/drawing/2014/main" xmlns="" id="{1AFB5000-8FF4-4148-9450-E5018B25BE94}"/>
              </a:ext>
            </a:extLst>
          </p:cNvPr>
          <p:cNvSpPr>
            <a:spLocks noChangeArrowheads="1"/>
          </p:cNvSpPr>
          <p:nvPr/>
        </p:nvSpPr>
        <p:spPr bwMode="auto">
          <a:xfrm>
            <a:off x="755576" y="1988840"/>
            <a:ext cx="7345362" cy="4225945"/>
          </a:xfrm>
          <a:prstGeom prst="rect">
            <a:avLst/>
          </a:prstGeom>
          <a:noFill/>
          <a:ln w="9525" algn="ctr">
            <a:noFill/>
            <a:miter lim="800000"/>
            <a:headEnd/>
            <a:tailEnd/>
          </a:ln>
        </p:spPr>
        <p:txBody>
          <a:bodyPr/>
          <a:lstStyle/>
          <a:p>
            <a:pPr marL="342900" lvl="1" indent="-342900" algn="l">
              <a:lnSpc>
                <a:spcPct val="120000"/>
              </a:lnSpc>
              <a:spcBef>
                <a:spcPct val="20000"/>
              </a:spcBef>
              <a:buFont typeface="Wingdings" pitchFamily="2" charset="2"/>
              <a:buChar char="l"/>
              <a:defRPr/>
            </a:pPr>
            <a:r>
              <a:rPr kumimoji="0" lang="zh-CN" altLang="en-US" b="1" dirty="0">
                <a:solidFill>
                  <a:srgbClr val="FF0000"/>
                </a:solidFill>
                <a:latin typeface="仿宋" panose="02010609060101010101" pitchFamily="49" charset="-122"/>
                <a:ea typeface="仿宋" panose="02010609060101010101" pitchFamily="49" charset="-122"/>
              </a:rPr>
              <a:t>预调页策略</a:t>
            </a:r>
            <a:endParaRPr kumimoji="0" lang="en-US" altLang="zh-CN" b="1" dirty="0">
              <a:solidFill>
                <a:srgbClr val="FF0000"/>
              </a:solidFill>
              <a:latin typeface="仿宋" panose="02010609060101010101" pitchFamily="49" charset="-122"/>
              <a:ea typeface="仿宋" panose="02010609060101010101" pitchFamily="49" charset="-122"/>
            </a:endParaRPr>
          </a:p>
          <a:p>
            <a:pPr marL="742950" lvl="1" indent="-285750" algn="l">
              <a:lnSpc>
                <a:spcPct val="120000"/>
              </a:lnSpc>
              <a:spcBef>
                <a:spcPct val="20000"/>
              </a:spcBef>
              <a:buFont typeface="Wingdings" pitchFamily="2" charset="2"/>
              <a:buChar char="l"/>
              <a:defRPr/>
            </a:pPr>
            <a:r>
              <a:rPr kumimoji="0" lang="zh-CN" altLang="en-US" b="1" dirty="0">
                <a:solidFill>
                  <a:schemeClr val="tx1"/>
                </a:solidFill>
                <a:latin typeface="仿宋" panose="02010609060101010101" pitchFamily="49" charset="-122"/>
                <a:ea typeface="仿宋" panose="02010609060101010101" pitchFamily="49" charset="-122"/>
              </a:rPr>
              <a:t>预先装入主存一页或几页（提前页）</a:t>
            </a:r>
            <a:endParaRPr kumimoji="0" lang="en-US" altLang="zh-CN" b="1" dirty="0">
              <a:solidFill>
                <a:schemeClr val="tx1"/>
              </a:solidFill>
              <a:latin typeface="仿宋" panose="02010609060101010101" pitchFamily="49" charset="-122"/>
              <a:ea typeface="仿宋" panose="02010609060101010101" pitchFamily="49" charset="-122"/>
            </a:endParaRPr>
          </a:p>
          <a:p>
            <a:pPr marL="742950" lvl="1" indent="-285750" algn="l">
              <a:lnSpc>
                <a:spcPct val="120000"/>
              </a:lnSpc>
              <a:spcBef>
                <a:spcPct val="20000"/>
              </a:spcBef>
              <a:buFont typeface="Wingdings" pitchFamily="2" charset="2"/>
              <a:buChar char="l"/>
              <a:defRPr/>
            </a:pPr>
            <a:r>
              <a:rPr kumimoji="0" lang="zh-CN" altLang="en-US" b="1" dirty="0">
                <a:solidFill>
                  <a:schemeClr val="tx1"/>
                </a:solidFill>
                <a:latin typeface="仿宋" panose="02010609060101010101" pitchFamily="49" charset="-122"/>
                <a:ea typeface="仿宋" panose="02010609060101010101" pitchFamily="49" charset="-122"/>
              </a:rPr>
              <a:t>主要用于进程的首次调入</a:t>
            </a:r>
          </a:p>
          <a:p>
            <a:pPr marL="342900" indent="-342900" algn="l">
              <a:lnSpc>
                <a:spcPct val="120000"/>
              </a:lnSpc>
              <a:spcBef>
                <a:spcPct val="20000"/>
              </a:spcBef>
              <a:buFont typeface="Wingdings" pitchFamily="2" charset="2"/>
              <a:buChar char="l"/>
              <a:defRPr/>
            </a:pPr>
            <a:r>
              <a:rPr kumimoji="0" lang="zh-CN" altLang="en-US" b="1" dirty="0">
                <a:solidFill>
                  <a:srgbClr val="FF0000"/>
                </a:solidFill>
                <a:latin typeface="仿宋" panose="02010609060101010101" pitchFamily="49" charset="-122"/>
                <a:ea typeface="仿宋" panose="02010609060101010101" pitchFamily="49" charset="-122"/>
              </a:rPr>
              <a:t>请求调页策略</a:t>
            </a:r>
            <a:endParaRPr kumimoji="0" lang="zh-CN" altLang="en-US" b="1" dirty="0">
              <a:solidFill>
                <a:srgbClr val="CC3300"/>
              </a:solidFill>
              <a:latin typeface="仿宋" panose="02010609060101010101" pitchFamily="49" charset="-122"/>
              <a:ea typeface="仿宋" panose="02010609060101010101" pitchFamily="49" charset="-122"/>
            </a:endParaRPr>
          </a:p>
          <a:p>
            <a:pPr marL="742950" lvl="1" indent="-285750" algn="l">
              <a:lnSpc>
                <a:spcPct val="120000"/>
              </a:lnSpc>
              <a:spcBef>
                <a:spcPct val="20000"/>
              </a:spcBef>
              <a:buFont typeface="Wingdings" pitchFamily="2" charset="2"/>
              <a:buChar char="l"/>
              <a:defRPr/>
            </a:pPr>
            <a:r>
              <a:rPr kumimoji="0" lang="zh-CN" altLang="en-US" b="1" dirty="0">
                <a:solidFill>
                  <a:schemeClr val="tx1"/>
                </a:solidFill>
                <a:latin typeface="仿宋" panose="02010609060101010101" pitchFamily="49" charset="-122"/>
                <a:ea typeface="仿宋" panose="02010609060101010101" pitchFamily="49" charset="-122"/>
              </a:rPr>
              <a:t>当用到某页而不在主存时即缺页时取页</a:t>
            </a:r>
            <a:endParaRPr kumimoji="0" lang="en-US" altLang="zh-CN" b="1" dirty="0">
              <a:solidFill>
                <a:schemeClr val="tx1"/>
              </a:solidFill>
              <a:latin typeface="仿宋" panose="02010609060101010101" pitchFamily="49" charset="-122"/>
              <a:ea typeface="仿宋" panose="02010609060101010101" pitchFamily="49" charset="-122"/>
            </a:endParaRPr>
          </a:p>
          <a:p>
            <a:pPr marL="742950" lvl="1" indent="-285750" algn="l">
              <a:lnSpc>
                <a:spcPct val="120000"/>
              </a:lnSpc>
              <a:spcBef>
                <a:spcPct val="20000"/>
              </a:spcBef>
              <a:buFont typeface="Wingdings" pitchFamily="2" charset="2"/>
              <a:buChar char="l"/>
              <a:defRPr/>
            </a:pPr>
            <a:r>
              <a:rPr kumimoji="0" lang="zh-CN" altLang="en-US" b="1" dirty="0">
                <a:solidFill>
                  <a:schemeClr val="tx1"/>
                </a:solidFill>
                <a:latin typeface="仿宋" panose="02010609060101010101" pitchFamily="49" charset="-122"/>
                <a:ea typeface="仿宋" panose="02010609060101010101" pitchFamily="49" charset="-122"/>
              </a:rPr>
              <a:t>用得较多</a:t>
            </a:r>
            <a:endParaRPr kumimoji="0" lang="en-US" altLang="zh-CN" b="1" dirty="0">
              <a:solidFill>
                <a:schemeClr val="tx1"/>
              </a:solidFill>
              <a:latin typeface="仿宋" panose="02010609060101010101" pitchFamily="49" charset="-122"/>
              <a:ea typeface="仿宋" panose="02010609060101010101" pitchFamily="49" charset="-122"/>
            </a:endParaRPr>
          </a:p>
          <a:p>
            <a:pPr marL="742950" lvl="1" indent="-285750" algn="l">
              <a:lnSpc>
                <a:spcPct val="120000"/>
              </a:lnSpc>
              <a:spcBef>
                <a:spcPct val="20000"/>
              </a:spcBef>
              <a:buFont typeface="Wingdings" pitchFamily="2" charset="2"/>
              <a:buChar char="l"/>
              <a:defRPr/>
            </a:pPr>
            <a:r>
              <a:rPr kumimoji="0" lang="zh-CN" altLang="en-US" b="1" dirty="0">
                <a:solidFill>
                  <a:schemeClr val="tx1"/>
                </a:solidFill>
                <a:latin typeface="仿宋" panose="02010609060101010101" pitchFamily="49" charset="-122"/>
                <a:ea typeface="仿宋" panose="02010609060101010101" pitchFamily="49" charset="-122"/>
              </a:rPr>
              <a:t>一次调入一页，增加了磁盘</a:t>
            </a:r>
            <a:r>
              <a:rPr kumimoji="0" lang="en-US" altLang="zh-CN" b="1" dirty="0">
                <a:solidFill>
                  <a:schemeClr val="tx1"/>
                </a:solidFill>
                <a:latin typeface="仿宋" panose="02010609060101010101" pitchFamily="49" charset="-122"/>
                <a:ea typeface="仿宋" panose="02010609060101010101" pitchFamily="49" charset="-122"/>
              </a:rPr>
              <a:t>I/O</a:t>
            </a:r>
            <a:r>
              <a:rPr kumimoji="0" lang="zh-CN" altLang="en-US" b="1" dirty="0">
                <a:solidFill>
                  <a:schemeClr val="tx1"/>
                </a:solidFill>
                <a:latin typeface="仿宋" panose="02010609060101010101" pitchFamily="49" charset="-122"/>
                <a:ea typeface="仿宋" panose="02010609060101010101" pitchFamily="49" charset="-122"/>
              </a:rPr>
              <a:t>的启动频率</a:t>
            </a:r>
            <a:endParaRPr kumimoji="0" lang="en-US" altLang="zh-CN" b="1" dirty="0">
              <a:solidFill>
                <a:schemeClr val="tx1"/>
              </a:solidFill>
              <a:latin typeface="仿宋" panose="02010609060101010101" pitchFamily="49" charset="-122"/>
              <a:ea typeface="仿宋" panose="02010609060101010101" pitchFamily="49" charset="-122"/>
            </a:endParaRPr>
          </a:p>
          <a:p>
            <a:pPr marL="742950" lvl="1" indent="-285750" algn="l">
              <a:lnSpc>
                <a:spcPct val="120000"/>
              </a:lnSpc>
              <a:spcBef>
                <a:spcPct val="20000"/>
              </a:spcBef>
              <a:buFont typeface="Wingdings" pitchFamily="2" charset="2"/>
              <a:buChar char="l"/>
              <a:defRPr/>
            </a:pPr>
            <a:endParaRPr kumimoji="0" lang="zh-CN" altLang="en-US" dirty="0">
              <a:solidFill>
                <a:srgbClr val="000099"/>
              </a:solidFill>
              <a:latin typeface="仿宋" panose="02010609060101010101" pitchFamily="49" charset="-122"/>
              <a:ea typeface="仿宋" panose="02010609060101010101" pitchFamily="49" charset="-122"/>
            </a:endParaRPr>
          </a:p>
          <a:p>
            <a:pPr marL="342900" indent="-342900" algn="l">
              <a:lnSpc>
                <a:spcPct val="120000"/>
              </a:lnSpc>
              <a:spcBef>
                <a:spcPct val="20000"/>
              </a:spcBef>
              <a:buFont typeface="Wingdings" pitchFamily="2" charset="2"/>
              <a:buChar char="l"/>
              <a:defRPr/>
            </a:pPr>
            <a:endParaRPr kumimoji="0" lang="en-US" altLang="zh-CN" dirty="0">
              <a:solidFill>
                <a:srgbClr val="CC33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6046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页面调入策略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Text Box 2">
            <a:extLst>
              <a:ext uri="{FF2B5EF4-FFF2-40B4-BE49-F238E27FC236}">
                <a16:creationId xmlns:a16="http://schemas.microsoft.com/office/drawing/2014/main" xmlns="" id="{3413D8D4-33B0-4AAC-9E17-05CFD1D66F5D}"/>
              </a:ext>
            </a:extLst>
          </p:cNvPr>
          <p:cNvSpPr txBox="1">
            <a:spLocks noChangeArrowheads="1"/>
          </p:cNvSpPr>
          <p:nvPr/>
        </p:nvSpPr>
        <p:spPr bwMode="auto">
          <a:xfrm>
            <a:off x="725984" y="1255551"/>
            <a:ext cx="3895618" cy="584775"/>
          </a:xfrm>
          <a:prstGeom prst="rect">
            <a:avLst/>
          </a:prstGeom>
          <a:noFill/>
          <a:ln w="9525" algn="ctr">
            <a:noFill/>
            <a:miter lim="800000"/>
            <a:headEnd/>
            <a:tailEnd/>
          </a:ln>
        </p:spPr>
        <p:txBody>
          <a:bodyPr wrap="none">
            <a:spAutoFit/>
          </a:bodyPr>
          <a:lstStyle/>
          <a:p>
            <a:pPr algn="l"/>
            <a:r>
              <a:rPr lang="en-US" altLang="zh-CN" sz="3200" b="1" dirty="0">
                <a:solidFill>
                  <a:schemeClr val="tx1"/>
                </a:solidFill>
                <a:latin typeface="仿宋" panose="02010609060101010101" pitchFamily="49" charset="-122"/>
                <a:ea typeface="仿宋" panose="02010609060101010101" pitchFamily="49" charset="-122"/>
              </a:rPr>
              <a:t>2. </a:t>
            </a:r>
            <a:r>
              <a:rPr lang="zh-CN" altLang="en-US" sz="3200" b="1" dirty="0">
                <a:solidFill>
                  <a:schemeClr val="tx1"/>
                </a:solidFill>
                <a:latin typeface="仿宋" panose="02010609060101010101" pitchFamily="49" charset="-122"/>
                <a:ea typeface="仿宋" panose="02010609060101010101" pitchFamily="49" charset="-122"/>
              </a:rPr>
              <a:t>从何处调入页面 </a:t>
            </a:r>
          </a:p>
        </p:txBody>
      </p:sp>
      <p:sp>
        <p:nvSpPr>
          <p:cNvPr id="5" name="Rectangle 4">
            <a:extLst>
              <a:ext uri="{FF2B5EF4-FFF2-40B4-BE49-F238E27FC236}">
                <a16:creationId xmlns:a16="http://schemas.microsoft.com/office/drawing/2014/main" xmlns="" id="{7FCCFC9D-F78C-41B7-B2AB-A20D0A9951AE}"/>
              </a:ext>
            </a:extLst>
          </p:cNvPr>
          <p:cNvSpPr>
            <a:spLocks noChangeArrowheads="1"/>
          </p:cNvSpPr>
          <p:nvPr/>
        </p:nvSpPr>
        <p:spPr bwMode="auto">
          <a:xfrm>
            <a:off x="611560" y="2001219"/>
            <a:ext cx="8352928" cy="3883755"/>
          </a:xfrm>
          <a:prstGeom prst="rect">
            <a:avLst/>
          </a:prstGeom>
          <a:noFill/>
          <a:ln w="9525" algn="ctr">
            <a:noFill/>
            <a:miter lim="800000"/>
            <a:headEnd/>
            <a:tailEnd/>
          </a:ln>
        </p:spPr>
        <p:txBody>
          <a:bodyPr wrap="square">
            <a:spAutoFit/>
          </a:bodyPr>
          <a:lstStyle/>
          <a:p>
            <a:pPr algn="l">
              <a:lnSpc>
                <a:spcPct val="150000"/>
              </a:lnSpc>
            </a:pPr>
            <a:r>
              <a:rPr kumimoji="0" lang="zh-CN" altLang="en-US" b="1" dirty="0">
                <a:solidFill>
                  <a:schemeClr val="tx1"/>
                </a:solidFill>
                <a:latin typeface="仿宋" panose="02010609060101010101" pitchFamily="49" charset="-122"/>
                <a:ea typeface="仿宋" panose="02010609060101010101" pitchFamily="49" charset="-122"/>
              </a:rPr>
              <a:t>外存有两个部分：</a:t>
            </a:r>
            <a:r>
              <a:rPr kumimoji="0" lang="zh-CN" altLang="en-US" b="1" dirty="0">
                <a:solidFill>
                  <a:srgbClr val="D60093"/>
                </a:solidFill>
                <a:latin typeface="仿宋" panose="02010609060101010101" pitchFamily="49" charset="-122"/>
                <a:ea typeface="仿宋" panose="02010609060101010101" pitchFamily="49" charset="-122"/>
              </a:rPr>
              <a:t>文件区和对换区。</a:t>
            </a:r>
            <a:r>
              <a:rPr kumimoji="0" lang="zh-CN" altLang="en-US" b="1" dirty="0">
                <a:solidFill>
                  <a:schemeClr val="tx1"/>
                </a:solidFill>
                <a:latin typeface="仿宋" panose="02010609060101010101" pitchFamily="49" charset="-122"/>
                <a:ea typeface="仿宋" panose="02010609060101010101" pitchFamily="49" charset="-122"/>
              </a:rPr>
              <a:t>对换区</a:t>
            </a:r>
            <a:r>
              <a:rPr kumimoji="0" lang="en-US" altLang="zh-CN" b="1" dirty="0">
                <a:solidFill>
                  <a:schemeClr val="tx1"/>
                </a:solidFill>
                <a:latin typeface="仿宋" panose="02010609060101010101" pitchFamily="49" charset="-122"/>
                <a:ea typeface="仿宋" panose="02010609060101010101" pitchFamily="49" charset="-122"/>
              </a:rPr>
              <a:t>I/O</a:t>
            </a:r>
            <a:r>
              <a:rPr kumimoji="0" lang="zh-CN" altLang="en-US" b="1" dirty="0">
                <a:solidFill>
                  <a:schemeClr val="tx1"/>
                </a:solidFill>
                <a:latin typeface="仿宋" panose="02010609060101010101" pitchFamily="49" charset="-122"/>
                <a:ea typeface="仿宋" panose="02010609060101010101" pitchFamily="49" charset="-122"/>
              </a:rPr>
              <a:t>操作速度比文件区相对快一些，因此一般应当尽量使用对换区来调入页面。对于不同情况，采用不同的策略：</a:t>
            </a:r>
          </a:p>
          <a:p>
            <a:pPr algn="l">
              <a:lnSpc>
                <a:spcPct val="150000"/>
              </a:lnSpc>
            </a:pPr>
            <a:endParaRPr kumimoji="0" lang="zh-CN" altLang="en-US" b="1" dirty="0">
              <a:solidFill>
                <a:schemeClr val="tx1"/>
              </a:solidFill>
              <a:latin typeface="仿宋" panose="02010609060101010101" pitchFamily="49" charset="-122"/>
              <a:ea typeface="仿宋" panose="02010609060101010101" pitchFamily="49" charset="-122"/>
            </a:endParaRPr>
          </a:p>
          <a:p>
            <a:pPr lvl="1" algn="l">
              <a:lnSpc>
                <a:spcPct val="150000"/>
              </a:lnSpc>
            </a:pPr>
            <a:r>
              <a:rPr kumimoji="0" lang="en-US" altLang="zh-CN" b="1" dirty="0">
                <a:solidFill>
                  <a:schemeClr val="tx1"/>
                </a:solidFill>
                <a:latin typeface="仿宋" panose="02010609060101010101" pitchFamily="49" charset="-122"/>
                <a:ea typeface="仿宋" panose="02010609060101010101" pitchFamily="49" charset="-122"/>
              </a:rPr>
              <a:t>1</a:t>
            </a:r>
            <a:r>
              <a:rPr kumimoji="0" lang="zh-CN" altLang="en-US" b="1" dirty="0">
                <a:solidFill>
                  <a:schemeClr val="tx1"/>
                </a:solidFill>
                <a:latin typeface="仿宋" panose="02010609060101010101" pitchFamily="49" charset="-122"/>
                <a:ea typeface="仿宋" panose="02010609060101010101" pitchFamily="49" charset="-122"/>
              </a:rPr>
              <a:t>、系统有足够的对换空间</a:t>
            </a:r>
          </a:p>
          <a:p>
            <a:pPr lvl="1" algn="l">
              <a:lnSpc>
                <a:spcPct val="150000"/>
              </a:lnSpc>
            </a:pPr>
            <a:r>
              <a:rPr kumimoji="0" lang="en-US" altLang="zh-CN" b="1" dirty="0">
                <a:solidFill>
                  <a:schemeClr val="tx1"/>
                </a:solidFill>
                <a:latin typeface="仿宋" panose="02010609060101010101" pitchFamily="49" charset="-122"/>
                <a:ea typeface="仿宋" panose="02010609060101010101" pitchFamily="49" charset="-122"/>
              </a:rPr>
              <a:t>2</a:t>
            </a:r>
            <a:r>
              <a:rPr kumimoji="0" lang="zh-CN" altLang="en-US" b="1" dirty="0">
                <a:solidFill>
                  <a:schemeClr val="tx1"/>
                </a:solidFill>
                <a:latin typeface="仿宋" panose="02010609060101010101" pitchFamily="49" charset="-122"/>
                <a:ea typeface="仿宋" panose="02010609060101010101" pitchFamily="49" charset="-122"/>
              </a:rPr>
              <a:t>、系统对换空间不足</a:t>
            </a:r>
          </a:p>
          <a:p>
            <a:pPr lvl="1" algn="l">
              <a:lnSpc>
                <a:spcPct val="150000"/>
              </a:lnSpc>
            </a:pPr>
            <a:r>
              <a:rPr kumimoji="0" lang="en-US" altLang="zh-CN" b="1" dirty="0">
                <a:solidFill>
                  <a:schemeClr val="tx1"/>
                </a:solidFill>
                <a:latin typeface="仿宋" panose="02010609060101010101" pitchFamily="49" charset="-122"/>
                <a:ea typeface="仿宋" panose="02010609060101010101" pitchFamily="49" charset="-122"/>
              </a:rPr>
              <a:t>3</a:t>
            </a:r>
            <a:r>
              <a:rPr kumimoji="0" lang="zh-CN" altLang="en-US" b="1" dirty="0">
                <a:solidFill>
                  <a:schemeClr val="tx1"/>
                </a:solidFill>
                <a:latin typeface="仿宋" panose="02010609060101010101" pitchFamily="49" charset="-122"/>
                <a:ea typeface="仿宋" panose="02010609060101010101" pitchFamily="49" charset="-122"/>
              </a:rPr>
              <a:t>、</a:t>
            </a:r>
            <a:r>
              <a:rPr kumimoji="0" lang="en-US" altLang="zh-CN" b="1" dirty="0">
                <a:solidFill>
                  <a:schemeClr val="tx1"/>
                </a:solidFill>
                <a:latin typeface="仿宋" panose="02010609060101010101" pitchFamily="49" charset="-122"/>
                <a:ea typeface="仿宋" panose="02010609060101010101" pitchFamily="49" charset="-122"/>
              </a:rPr>
              <a:t>UNIX</a:t>
            </a:r>
            <a:r>
              <a:rPr kumimoji="0" lang="zh-CN" altLang="en-US" b="1" dirty="0">
                <a:solidFill>
                  <a:schemeClr val="tx1"/>
                </a:solidFill>
                <a:latin typeface="仿宋" panose="02010609060101010101" pitchFamily="49" charset="-122"/>
                <a:ea typeface="仿宋" panose="02010609060101010101" pitchFamily="49" charset="-122"/>
              </a:rPr>
              <a:t>的调入方式</a:t>
            </a:r>
          </a:p>
        </p:txBody>
      </p:sp>
    </p:spTree>
    <p:extLst>
      <p:ext uri="{BB962C8B-B14F-4D97-AF65-F5344CB8AC3E}">
        <p14:creationId xmlns:p14="http://schemas.microsoft.com/office/powerpoint/2010/main" val="1382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31640" y="0"/>
            <a:ext cx="6624736"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a:t>
            </a:r>
            <a:r>
              <a:rPr kumimoji="0" lang="zh-CN" altLang="en-US" sz="36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a:t>
            </a:r>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局部</a:t>
            </a:r>
            <a:r>
              <a:rPr kumimoji="0" lang="zh-CN" altLang="en-US" sz="36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性</a:t>
            </a:r>
            <a:endPar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5" name="Text Box 6">
            <a:extLst>
              <a:ext uri="{FF2B5EF4-FFF2-40B4-BE49-F238E27FC236}">
                <a16:creationId xmlns:a16="http://schemas.microsoft.com/office/drawing/2014/main" xmlns="" id="{9D4E4017-E09D-4827-B8A1-5F421AE6D975}"/>
              </a:ext>
            </a:extLst>
          </p:cNvPr>
          <p:cNvSpPr txBox="1">
            <a:spLocks noChangeArrowheads="1"/>
          </p:cNvSpPr>
          <p:nvPr/>
        </p:nvSpPr>
        <p:spPr bwMode="auto">
          <a:xfrm>
            <a:off x="503808" y="1268760"/>
            <a:ext cx="8280400" cy="4708981"/>
          </a:xfrm>
          <a:prstGeom prst="rect">
            <a:avLst/>
          </a:prstGeom>
          <a:noFill/>
          <a:ln w="9525">
            <a:noFill/>
            <a:miter lim="800000"/>
            <a:headEnd/>
            <a:tailEnd/>
          </a:ln>
        </p:spPr>
        <p:txBody>
          <a:bodyPr>
            <a:spAutoFit/>
          </a:bodyPr>
          <a:lstStyle/>
          <a:p>
            <a:pPr algn="just">
              <a:lnSpc>
                <a:spcPct val="130000"/>
              </a:lnSpc>
              <a:spcBef>
                <a:spcPct val="50000"/>
              </a:spcBef>
            </a:pPr>
            <a:r>
              <a:rPr lang="en-US" altLang="zh-CN" sz="2000" b="1" dirty="0">
                <a:solidFill>
                  <a:schemeClr val="tx1"/>
                </a:solidFill>
                <a:latin typeface="仿宋" panose="02010609060101010101" pitchFamily="49" charset="-122"/>
                <a:ea typeface="仿宋" panose="02010609060101010101" pitchFamily="49" charset="-122"/>
              </a:rPr>
              <a:t>1968</a:t>
            </a:r>
            <a:r>
              <a:rPr lang="zh-CN" altLang="en-US" sz="2000" b="1" dirty="0">
                <a:solidFill>
                  <a:schemeClr val="tx1"/>
                </a:solidFill>
                <a:latin typeface="仿宋" panose="02010609060101010101" pitchFamily="49" charset="-122"/>
                <a:ea typeface="仿宋" panose="02010609060101010101" pitchFamily="49" charset="-122"/>
              </a:rPr>
              <a:t>年， </a:t>
            </a:r>
            <a:r>
              <a:rPr lang="en-US" altLang="zh-CN" sz="2000" b="1" dirty="0" err="1">
                <a:solidFill>
                  <a:schemeClr val="tx1"/>
                </a:solidFill>
                <a:latin typeface="仿宋" panose="02010609060101010101" pitchFamily="49" charset="-122"/>
                <a:ea typeface="仿宋" panose="02010609060101010101" pitchFamily="49" charset="-122"/>
              </a:rPr>
              <a:t>Denning.P</a:t>
            </a:r>
            <a:r>
              <a:rPr lang="zh-CN" altLang="en-US" sz="2000" b="1" dirty="0">
                <a:solidFill>
                  <a:schemeClr val="tx1"/>
                </a:solidFill>
                <a:latin typeface="仿宋" panose="02010609060101010101" pitchFamily="49" charset="-122"/>
                <a:ea typeface="仿宋" panose="02010609060101010101" pitchFamily="49" charset="-122"/>
              </a:rPr>
              <a:t>指出： 程序在执行时呈现</a:t>
            </a:r>
            <a:r>
              <a:rPr lang="zh-CN" altLang="en-US" sz="2000" b="1" dirty="0">
                <a:solidFill>
                  <a:srgbClr val="FF0000"/>
                </a:solidFill>
                <a:latin typeface="仿宋" panose="02010609060101010101" pitchFamily="49" charset="-122"/>
                <a:ea typeface="仿宋" panose="02010609060101010101" pitchFamily="49" charset="-122"/>
              </a:rPr>
              <a:t>局部性规律</a:t>
            </a:r>
            <a:r>
              <a:rPr lang="zh-CN" altLang="en-US" sz="2000" b="1" dirty="0">
                <a:solidFill>
                  <a:schemeClr val="tx1"/>
                </a:solidFill>
                <a:latin typeface="仿宋" panose="02010609060101010101" pitchFamily="49" charset="-122"/>
                <a:ea typeface="仿宋" panose="02010609060101010101" pitchFamily="49" charset="-122"/>
              </a:rPr>
              <a:t>。在较短时间内，程序的</a:t>
            </a:r>
            <a:r>
              <a:rPr lang="zh-CN" altLang="en-US" sz="2000" b="1" dirty="0">
                <a:solidFill>
                  <a:srgbClr val="FF0000"/>
                </a:solidFill>
                <a:latin typeface="仿宋" panose="02010609060101010101" pitchFamily="49" charset="-122"/>
                <a:ea typeface="仿宋" panose="02010609060101010101" pitchFamily="49" charset="-122"/>
              </a:rPr>
              <a:t>执行局限</a:t>
            </a:r>
            <a:r>
              <a:rPr lang="zh-CN" altLang="en-US" sz="2000" b="1" dirty="0">
                <a:solidFill>
                  <a:schemeClr val="tx1"/>
                </a:solidFill>
                <a:latin typeface="仿宋" panose="02010609060101010101" pitchFamily="49" charset="-122"/>
                <a:ea typeface="仿宋" panose="02010609060101010101" pitchFamily="49" charset="-122"/>
              </a:rPr>
              <a:t>于某个部分，访问的</a:t>
            </a:r>
            <a:r>
              <a:rPr lang="zh-CN" altLang="en-US" sz="2000" b="1" dirty="0">
                <a:solidFill>
                  <a:srgbClr val="FF0000"/>
                </a:solidFill>
                <a:latin typeface="仿宋" panose="02010609060101010101" pitchFamily="49" charset="-122"/>
                <a:ea typeface="仿宋" panose="02010609060101010101" pitchFamily="49" charset="-122"/>
              </a:rPr>
              <a:t>存储空间局限</a:t>
            </a:r>
            <a:r>
              <a:rPr lang="zh-CN" altLang="en-US" sz="2000" b="1" dirty="0">
                <a:solidFill>
                  <a:schemeClr val="tx1"/>
                </a:solidFill>
                <a:latin typeface="仿宋" panose="02010609060101010101" pitchFamily="49" charset="-122"/>
                <a:ea typeface="仿宋" panose="02010609060101010101" pitchFamily="49" charset="-122"/>
              </a:rPr>
              <a:t>于某个</a:t>
            </a:r>
            <a:r>
              <a:rPr lang="zh-CN" altLang="en-US" sz="2000" b="1" dirty="0" smtClean="0">
                <a:solidFill>
                  <a:schemeClr val="tx1"/>
                </a:solidFill>
                <a:latin typeface="仿宋" panose="02010609060101010101" pitchFamily="49" charset="-122"/>
                <a:ea typeface="仿宋" panose="02010609060101010101" pitchFamily="49" charset="-122"/>
              </a:rPr>
              <a:t>区域。</a:t>
            </a:r>
            <a:endParaRPr lang="zh-CN" altLang="en-US" sz="2000" b="1" dirty="0">
              <a:solidFill>
                <a:schemeClr val="tx1"/>
              </a:solidFill>
              <a:latin typeface="仿宋" panose="02010609060101010101" pitchFamily="49" charset="-122"/>
              <a:ea typeface="仿宋" panose="02010609060101010101" pitchFamily="49" charset="-122"/>
            </a:endParaRPr>
          </a:p>
          <a:p>
            <a:pPr marL="457200" indent="-457200" algn="just">
              <a:lnSpc>
                <a:spcPct val="130000"/>
              </a:lnSpc>
              <a:spcBef>
                <a:spcPct val="50000"/>
              </a:spcBef>
              <a:buClr>
                <a:schemeClr val="tx1"/>
              </a:buClr>
              <a:buFont typeface="+mj-lt"/>
              <a:buAutoNum type="arabicPeriod"/>
            </a:pPr>
            <a:r>
              <a:rPr lang="zh-CN" altLang="en-US" sz="2000" b="1" dirty="0">
                <a:solidFill>
                  <a:schemeClr val="tx1"/>
                </a:solidFill>
                <a:latin typeface="仿宋" panose="02010609060101010101" pitchFamily="49" charset="-122"/>
                <a:ea typeface="仿宋" panose="02010609060101010101" pitchFamily="49" charset="-122"/>
              </a:rPr>
              <a:t>  程序执行时，除了少部分的转移和过程调用指令外，在大多数情况下仍是</a:t>
            </a:r>
            <a:r>
              <a:rPr lang="zh-CN" altLang="en-US" sz="2000" b="1" dirty="0">
                <a:solidFill>
                  <a:srgbClr val="FFC000"/>
                </a:solidFill>
                <a:latin typeface="仿宋" panose="02010609060101010101" pitchFamily="49" charset="-122"/>
                <a:ea typeface="仿宋" panose="02010609060101010101" pitchFamily="49" charset="-122"/>
              </a:rPr>
              <a:t>顺序执行</a:t>
            </a:r>
            <a:r>
              <a:rPr lang="zh-CN" altLang="en-US" sz="2000" b="1" dirty="0">
                <a:solidFill>
                  <a:schemeClr val="tx1"/>
                </a:solidFill>
                <a:latin typeface="仿宋" panose="02010609060101010101" pitchFamily="49" charset="-122"/>
                <a:ea typeface="仿宋" panose="02010609060101010101" pitchFamily="49" charset="-122"/>
              </a:rPr>
              <a:t>的</a:t>
            </a:r>
          </a:p>
          <a:p>
            <a:pPr marL="457200" indent="-457200" algn="just">
              <a:lnSpc>
                <a:spcPct val="130000"/>
              </a:lnSpc>
              <a:spcBef>
                <a:spcPct val="50000"/>
              </a:spcBef>
              <a:buClr>
                <a:schemeClr val="tx1"/>
              </a:buClr>
              <a:buFont typeface="+mj-lt"/>
              <a:buAutoNum type="arabicPeriod"/>
            </a:pPr>
            <a:r>
              <a:rPr lang="zh-CN" altLang="en-US" sz="2000" b="1" dirty="0">
                <a:solidFill>
                  <a:srgbClr val="000000"/>
                </a:solidFill>
                <a:latin typeface="仿宋" panose="02010609060101010101" pitchFamily="49" charset="-122"/>
                <a:ea typeface="仿宋" panose="02010609060101010101" pitchFamily="49" charset="-122"/>
              </a:rPr>
              <a:t>  </a:t>
            </a:r>
            <a:r>
              <a:rPr lang="zh-CN" altLang="en-US" sz="2000" b="1" dirty="0">
                <a:solidFill>
                  <a:schemeClr val="tx1"/>
                </a:solidFill>
                <a:latin typeface="仿宋" panose="02010609060101010101" pitchFamily="49" charset="-122"/>
                <a:ea typeface="仿宋" panose="02010609060101010101" pitchFamily="49" charset="-122"/>
              </a:rPr>
              <a:t>过程调用将会使程序的执行轨迹由一部分区域转至另一部分区域，但经研究看出，</a:t>
            </a:r>
            <a:r>
              <a:rPr lang="zh-CN" altLang="en-US" sz="2000" b="1" dirty="0">
                <a:solidFill>
                  <a:srgbClr val="FFC000"/>
                </a:solidFill>
                <a:latin typeface="仿宋" panose="02010609060101010101" pitchFamily="49" charset="-122"/>
                <a:ea typeface="仿宋" panose="02010609060101010101" pitchFamily="49" charset="-122"/>
              </a:rPr>
              <a:t>过程调用的深度在大多数情况下都不超过</a:t>
            </a:r>
            <a:r>
              <a:rPr lang="en-US" altLang="zh-CN" sz="2000" b="1" dirty="0">
                <a:solidFill>
                  <a:srgbClr val="FFC000"/>
                </a:solidFill>
                <a:latin typeface="仿宋" panose="02010609060101010101" pitchFamily="49" charset="-122"/>
                <a:ea typeface="仿宋" panose="02010609060101010101" pitchFamily="49" charset="-122"/>
              </a:rPr>
              <a:t>5</a:t>
            </a:r>
            <a:endParaRPr lang="zh-CN" altLang="en-US" sz="2000" b="1" dirty="0">
              <a:solidFill>
                <a:srgbClr val="FFC000"/>
              </a:solidFill>
              <a:latin typeface="仿宋" panose="02010609060101010101" pitchFamily="49" charset="-122"/>
              <a:ea typeface="仿宋" panose="02010609060101010101" pitchFamily="49" charset="-122"/>
            </a:endParaRPr>
          </a:p>
          <a:p>
            <a:pPr marL="457200" indent="-457200" algn="just">
              <a:lnSpc>
                <a:spcPct val="130000"/>
              </a:lnSpc>
              <a:spcBef>
                <a:spcPct val="50000"/>
              </a:spcBef>
              <a:buClr>
                <a:schemeClr val="tx1"/>
              </a:buClr>
              <a:buFont typeface="+mj-lt"/>
              <a:buAutoNum type="arabicPeriod"/>
            </a:pPr>
            <a:r>
              <a:rPr lang="zh-CN" altLang="en-US" sz="2000" b="1" dirty="0">
                <a:solidFill>
                  <a:schemeClr val="tx1"/>
                </a:solidFill>
                <a:latin typeface="仿宋" panose="02010609060101010101" pitchFamily="49" charset="-122"/>
                <a:ea typeface="仿宋" panose="02010609060101010101" pitchFamily="49" charset="-122"/>
              </a:rPr>
              <a:t>  程序中存在许多</a:t>
            </a:r>
            <a:r>
              <a:rPr lang="zh-CN" altLang="en-US" sz="2000" b="1" dirty="0">
                <a:solidFill>
                  <a:srgbClr val="FFC000"/>
                </a:solidFill>
                <a:latin typeface="仿宋" panose="02010609060101010101" pitchFamily="49" charset="-122"/>
                <a:ea typeface="仿宋" panose="02010609060101010101" pitchFamily="49" charset="-122"/>
              </a:rPr>
              <a:t>循环结构</a:t>
            </a:r>
            <a:r>
              <a:rPr lang="zh-CN" altLang="en-US" sz="2000" b="1" dirty="0">
                <a:solidFill>
                  <a:schemeClr val="tx1"/>
                </a:solidFill>
                <a:latin typeface="仿宋" panose="02010609060101010101" pitchFamily="49" charset="-122"/>
                <a:ea typeface="仿宋" panose="02010609060101010101" pitchFamily="49" charset="-122"/>
              </a:rPr>
              <a:t>，这些虽然只由少数指令构成，但是它们将多次执行</a:t>
            </a:r>
          </a:p>
          <a:p>
            <a:pPr marL="457200" indent="-457200" algn="just">
              <a:lnSpc>
                <a:spcPct val="130000"/>
              </a:lnSpc>
              <a:spcBef>
                <a:spcPct val="50000"/>
              </a:spcBef>
              <a:buClr>
                <a:schemeClr val="tx1"/>
              </a:buClr>
              <a:buFont typeface="+mj-lt"/>
              <a:buAutoNum type="arabicPeriod"/>
            </a:pPr>
            <a:r>
              <a:rPr lang="zh-CN" altLang="en-US" sz="2000" b="1" dirty="0">
                <a:solidFill>
                  <a:schemeClr val="tx1"/>
                </a:solidFill>
                <a:latin typeface="仿宋" panose="02010609060101010101" pitchFamily="49" charset="-122"/>
                <a:ea typeface="仿宋" panose="02010609060101010101" pitchFamily="49" charset="-122"/>
              </a:rPr>
              <a:t>  程序中还包括许多对数据结构的处理， 如</a:t>
            </a:r>
            <a:r>
              <a:rPr lang="zh-CN" altLang="en-US" sz="2000" b="1" dirty="0">
                <a:solidFill>
                  <a:srgbClr val="FFC000"/>
                </a:solidFill>
                <a:latin typeface="仿宋" panose="02010609060101010101" pitchFamily="49" charset="-122"/>
                <a:ea typeface="仿宋" panose="02010609060101010101" pitchFamily="49" charset="-122"/>
              </a:rPr>
              <a:t>对数组</a:t>
            </a:r>
            <a:r>
              <a:rPr lang="zh-CN" altLang="en-US" sz="2000" b="1" dirty="0">
                <a:solidFill>
                  <a:schemeClr val="tx1"/>
                </a:solidFill>
                <a:latin typeface="仿宋" panose="02010609060101010101" pitchFamily="49" charset="-122"/>
                <a:ea typeface="仿宋" panose="02010609060101010101" pitchFamily="49" charset="-122"/>
              </a:rPr>
              <a:t>进行操作， 它们往往都局限于很小的范围内 </a:t>
            </a:r>
          </a:p>
        </p:txBody>
      </p:sp>
    </p:spTree>
    <p:extLst>
      <p:ext uri="{BB962C8B-B14F-4D97-AF65-F5344CB8AC3E}">
        <p14:creationId xmlns:p14="http://schemas.microsoft.com/office/powerpoint/2010/main" val="200126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页面调入策略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Text Box 2">
            <a:extLst>
              <a:ext uri="{FF2B5EF4-FFF2-40B4-BE49-F238E27FC236}">
                <a16:creationId xmlns:a16="http://schemas.microsoft.com/office/drawing/2014/main" xmlns="" id="{3413D8D4-33B0-4AAC-9E17-05CFD1D66F5D}"/>
              </a:ext>
            </a:extLst>
          </p:cNvPr>
          <p:cNvSpPr txBox="1">
            <a:spLocks noChangeArrowheads="1"/>
          </p:cNvSpPr>
          <p:nvPr/>
        </p:nvSpPr>
        <p:spPr bwMode="auto">
          <a:xfrm>
            <a:off x="525823" y="1215243"/>
            <a:ext cx="3483646" cy="584775"/>
          </a:xfrm>
          <a:prstGeom prst="rect">
            <a:avLst/>
          </a:prstGeom>
          <a:noFill/>
          <a:ln w="9525" algn="ctr">
            <a:noFill/>
            <a:miter lim="800000"/>
            <a:headEnd/>
            <a:tailEnd/>
          </a:ln>
        </p:spPr>
        <p:txBody>
          <a:bodyPr wrap="none">
            <a:spAutoFit/>
          </a:bodyPr>
          <a:lstStyle/>
          <a:p>
            <a:pPr algn="l"/>
            <a:r>
              <a:rPr lang="zh-CN" altLang="en-US" sz="3200" b="1" dirty="0">
                <a:solidFill>
                  <a:schemeClr val="tx1"/>
                </a:solidFill>
                <a:latin typeface="仿宋" panose="02010609060101010101" pitchFamily="49" charset="-122"/>
                <a:ea typeface="仿宋" panose="02010609060101010101" pitchFamily="49" charset="-122"/>
              </a:rPr>
              <a:t> </a:t>
            </a:r>
            <a:r>
              <a:rPr lang="en-US" altLang="zh-CN" sz="3200" b="1" dirty="0">
                <a:solidFill>
                  <a:schemeClr val="tx1"/>
                </a:solidFill>
                <a:latin typeface="仿宋" panose="02010609060101010101" pitchFamily="49" charset="-122"/>
                <a:ea typeface="仿宋" panose="02010609060101010101" pitchFamily="49" charset="-122"/>
              </a:rPr>
              <a:t>3. </a:t>
            </a:r>
            <a:r>
              <a:rPr lang="zh-CN" altLang="en-US" sz="3200" b="1" dirty="0">
                <a:solidFill>
                  <a:schemeClr val="tx1"/>
                </a:solidFill>
                <a:latin typeface="仿宋" panose="02010609060101010101" pitchFamily="49" charset="-122"/>
                <a:ea typeface="仿宋" panose="02010609060101010101" pitchFamily="49" charset="-122"/>
              </a:rPr>
              <a:t>页面调入过程</a:t>
            </a:r>
          </a:p>
        </p:txBody>
      </p:sp>
      <p:sp>
        <p:nvSpPr>
          <p:cNvPr id="6" name="Rectangle 5">
            <a:extLst>
              <a:ext uri="{FF2B5EF4-FFF2-40B4-BE49-F238E27FC236}">
                <a16:creationId xmlns:a16="http://schemas.microsoft.com/office/drawing/2014/main" xmlns="" id="{E13B6287-A0DD-46EE-B04C-17E7FCB8EF08}"/>
              </a:ext>
            </a:extLst>
          </p:cNvPr>
          <p:cNvSpPr>
            <a:spLocks noChangeArrowheads="1"/>
          </p:cNvSpPr>
          <p:nvPr/>
        </p:nvSpPr>
        <p:spPr bwMode="auto">
          <a:xfrm>
            <a:off x="539552" y="2001219"/>
            <a:ext cx="7637264" cy="4246562"/>
          </a:xfrm>
          <a:prstGeom prst="rect">
            <a:avLst/>
          </a:prstGeom>
          <a:noFill/>
          <a:ln w="9525" algn="ctr">
            <a:noFill/>
            <a:miter lim="800000"/>
            <a:headEnd/>
            <a:tailEnd/>
          </a:ln>
        </p:spPr>
        <p:txBody>
          <a:bodyPr wrap="square">
            <a:spAutoFit/>
          </a:bodyPr>
          <a:lstStyle/>
          <a:p>
            <a:pPr marL="457200" indent="-457200" algn="l">
              <a:lnSpc>
                <a:spcPct val="150000"/>
              </a:lnSpc>
              <a:buFont typeface="+mj-ea"/>
              <a:buAutoNum type="circleNumDbPlain"/>
            </a:pPr>
            <a:r>
              <a:rPr kumimoji="0" lang="zh-CN" altLang="en-US" sz="2000" b="1" dirty="0">
                <a:solidFill>
                  <a:schemeClr val="tx1"/>
                </a:solidFill>
                <a:latin typeface="仿宋" panose="02010609060101010101" pitchFamily="49" charset="-122"/>
                <a:ea typeface="仿宋" panose="02010609060101010101" pitchFamily="49" charset="-122"/>
              </a:rPr>
              <a:t>进程需要的页面不在内存，引起缺页中断</a:t>
            </a:r>
          </a:p>
          <a:p>
            <a:pPr marL="457200" indent="-457200" algn="l">
              <a:lnSpc>
                <a:spcPct val="150000"/>
              </a:lnSpc>
              <a:buFont typeface="+mj-ea"/>
              <a:buAutoNum type="circleNumDbPlain"/>
            </a:pPr>
            <a:r>
              <a:rPr kumimoji="0" lang="zh-CN" altLang="en-US" sz="2000" b="1" dirty="0">
                <a:solidFill>
                  <a:schemeClr val="tx1"/>
                </a:solidFill>
                <a:latin typeface="仿宋" panose="02010609060101010101" pitchFamily="49" charset="-122"/>
                <a:ea typeface="仿宋" panose="02010609060101010101" pitchFamily="49" charset="-122"/>
              </a:rPr>
              <a:t>中断处理程序保留现场环境，转入缺页中断处理程序</a:t>
            </a:r>
          </a:p>
          <a:p>
            <a:pPr marL="457200" indent="-457200" algn="l">
              <a:lnSpc>
                <a:spcPct val="150000"/>
              </a:lnSpc>
              <a:buFont typeface="+mj-ea"/>
              <a:buAutoNum type="circleNumDbPlain"/>
            </a:pPr>
            <a:r>
              <a:rPr kumimoji="0" lang="zh-CN" altLang="en-US" sz="2000" b="1" dirty="0">
                <a:solidFill>
                  <a:schemeClr val="tx1"/>
                </a:solidFill>
                <a:latin typeface="仿宋" panose="02010609060101010101" pitchFamily="49" charset="-122"/>
                <a:ea typeface="仿宋" panose="02010609060101010101" pitchFamily="49" charset="-122"/>
              </a:rPr>
              <a:t>中断处理程序查找页表，得到对应的外存物理块号。如果内存有空闲，则启动磁盘操作，将所缺的页面读入，并修改页表。否则，到</a:t>
            </a:r>
            <a:r>
              <a:rPr kumimoji="0" lang="en-US" altLang="zh-CN" sz="2000" b="1" dirty="0">
                <a:solidFill>
                  <a:schemeClr val="tx1"/>
                </a:solidFill>
                <a:latin typeface="仿宋" panose="02010609060101010101" pitchFamily="49" charset="-122"/>
                <a:ea typeface="仿宋" panose="02010609060101010101" pitchFamily="49" charset="-122"/>
              </a:rPr>
              <a:t>4</a:t>
            </a:r>
            <a:r>
              <a:rPr kumimoji="0" lang="zh-CN" altLang="en-US" sz="2000" b="1" dirty="0">
                <a:solidFill>
                  <a:schemeClr val="tx1"/>
                </a:solidFill>
                <a:latin typeface="仿宋" panose="02010609060101010101" pitchFamily="49" charset="-122"/>
                <a:ea typeface="仿宋" panose="02010609060101010101" pitchFamily="49" charset="-122"/>
              </a:rPr>
              <a:t>。</a:t>
            </a:r>
          </a:p>
          <a:p>
            <a:pPr marL="457200" indent="-457200" algn="l">
              <a:lnSpc>
                <a:spcPct val="150000"/>
              </a:lnSpc>
              <a:buFont typeface="+mj-ea"/>
              <a:buAutoNum type="circleNumDbPlain"/>
            </a:pPr>
            <a:r>
              <a:rPr kumimoji="0" lang="zh-CN" altLang="en-US" sz="2000" b="1" dirty="0">
                <a:solidFill>
                  <a:schemeClr val="tx1"/>
                </a:solidFill>
                <a:latin typeface="仿宋" panose="02010609060101010101" pitchFamily="49" charset="-122"/>
                <a:ea typeface="仿宋" panose="02010609060101010101" pitchFamily="49" charset="-122"/>
              </a:rPr>
              <a:t>执行置换算法，选出要换出的页面，如果该页修改过，应将其写入磁盘，然后将所缺页调入内存，修改相应表项，将其存在位置为‘</a:t>
            </a:r>
            <a:r>
              <a:rPr kumimoji="0" lang="en-US" altLang="zh-CN" sz="2000" b="1" dirty="0">
                <a:solidFill>
                  <a:schemeClr val="tx1"/>
                </a:solidFill>
                <a:latin typeface="仿宋" panose="02010609060101010101" pitchFamily="49" charset="-122"/>
                <a:ea typeface="仿宋" panose="02010609060101010101" pitchFamily="49" charset="-122"/>
              </a:rPr>
              <a:t>1’</a:t>
            </a:r>
            <a:r>
              <a:rPr kumimoji="0" lang="zh-CN" altLang="en-US" sz="2000" b="1" dirty="0">
                <a:solidFill>
                  <a:schemeClr val="tx1"/>
                </a:solidFill>
                <a:latin typeface="仿宋" panose="02010609060101010101" pitchFamily="49" charset="-122"/>
                <a:ea typeface="仿宋" panose="02010609060101010101" pitchFamily="49" charset="-122"/>
              </a:rPr>
              <a:t>，并放入快表。</a:t>
            </a:r>
          </a:p>
          <a:p>
            <a:pPr marL="457200" indent="-457200" algn="l">
              <a:lnSpc>
                <a:spcPct val="150000"/>
              </a:lnSpc>
              <a:buFont typeface="+mj-ea"/>
              <a:buAutoNum type="circleNumDbPlain"/>
            </a:pPr>
            <a:r>
              <a:rPr kumimoji="0" lang="zh-CN" altLang="en-US" sz="2000" b="1" dirty="0">
                <a:solidFill>
                  <a:schemeClr val="tx1"/>
                </a:solidFill>
                <a:latin typeface="仿宋" panose="02010609060101010101" pitchFamily="49" charset="-122"/>
                <a:ea typeface="仿宋" panose="02010609060101010101" pitchFamily="49" charset="-122"/>
              </a:rPr>
              <a:t>利用修改后的页表，形成物理地址，访问内存数据。</a:t>
            </a:r>
          </a:p>
        </p:txBody>
      </p:sp>
    </p:spTree>
    <p:extLst>
      <p:ext uri="{BB962C8B-B14F-4D97-AF65-F5344CB8AC3E}">
        <p14:creationId xmlns:p14="http://schemas.microsoft.com/office/powerpoint/2010/main" val="266049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页面调入策略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cs"/>
            </a:endParaRPr>
          </a:p>
        </p:txBody>
      </p:sp>
      <p:sp>
        <p:nvSpPr>
          <p:cNvPr id="4" name="Text Box 2">
            <a:extLst>
              <a:ext uri="{FF2B5EF4-FFF2-40B4-BE49-F238E27FC236}">
                <a16:creationId xmlns:a16="http://schemas.microsoft.com/office/drawing/2014/main" xmlns="" id="{3413D8D4-33B0-4AAC-9E17-05CFD1D66F5D}"/>
              </a:ext>
            </a:extLst>
          </p:cNvPr>
          <p:cNvSpPr txBox="1">
            <a:spLocks noChangeArrowheads="1"/>
          </p:cNvSpPr>
          <p:nvPr/>
        </p:nvSpPr>
        <p:spPr bwMode="auto">
          <a:xfrm>
            <a:off x="725984" y="1255551"/>
            <a:ext cx="2247731" cy="584775"/>
          </a:xfrm>
          <a:prstGeom prst="rect">
            <a:avLst/>
          </a:prstGeom>
          <a:noFill/>
          <a:ln w="9525" algn="ctr">
            <a:noFill/>
            <a:miter lim="800000"/>
            <a:headEnd/>
            <a:tailEnd/>
          </a:ln>
        </p:spPr>
        <p:txBody>
          <a:bodyPr wrap="none">
            <a:spAutoFit/>
          </a:bodyPr>
          <a:lstStyle/>
          <a:p>
            <a:pPr algn="l"/>
            <a:r>
              <a:rPr lang="zh-CN" altLang="en-US" sz="3200" b="1" dirty="0">
                <a:solidFill>
                  <a:schemeClr val="tx1"/>
                </a:solidFill>
                <a:latin typeface="仿宋" panose="02010609060101010101" pitchFamily="49" charset="-122"/>
                <a:ea typeface="仿宋" panose="02010609060101010101" pitchFamily="49" charset="-122"/>
              </a:rPr>
              <a:t> </a:t>
            </a:r>
            <a:r>
              <a:rPr lang="en-US" altLang="zh-CN" sz="3200" b="1" dirty="0">
                <a:solidFill>
                  <a:schemeClr val="tx1"/>
                </a:solidFill>
                <a:latin typeface="仿宋" panose="02010609060101010101" pitchFamily="49" charset="-122"/>
                <a:ea typeface="仿宋" panose="02010609060101010101" pitchFamily="49" charset="-122"/>
              </a:rPr>
              <a:t>4. </a:t>
            </a:r>
            <a:r>
              <a:rPr lang="zh-CN" altLang="en-US" sz="3200" b="1" dirty="0">
                <a:solidFill>
                  <a:schemeClr val="tx1"/>
                </a:solidFill>
                <a:latin typeface="仿宋" panose="02010609060101010101" pitchFamily="49" charset="-122"/>
                <a:ea typeface="仿宋" panose="02010609060101010101" pitchFamily="49" charset="-122"/>
              </a:rPr>
              <a:t>缺页率</a:t>
            </a:r>
          </a:p>
        </p:txBody>
      </p:sp>
      <p:sp>
        <p:nvSpPr>
          <p:cNvPr id="7" name="内容占位符 2">
            <a:extLst>
              <a:ext uri="{FF2B5EF4-FFF2-40B4-BE49-F238E27FC236}">
                <a16:creationId xmlns:a16="http://schemas.microsoft.com/office/drawing/2014/main" xmlns="" id="{2B0C910D-7732-4F1A-AF42-A87C0D8C84CD}"/>
              </a:ext>
            </a:extLst>
          </p:cNvPr>
          <p:cNvSpPr txBox="1">
            <a:spLocks/>
          </p:cNvSpPr>
          <p:nvPr/>
        </p:nvSpPr>
        <p:spPr bwMode="auto">
          <a:xfrm>
            <a:off x="611560" y="1709601"/>
            <a:ext cx="8229600" cy="24717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50000"/>
              </a:lnSpc>
            </a:pPr>
            <a:r>
              <a:rPr kumimoji="0" lang="zh-CN" altLang="en-US" sz="2400" b="1" kern="0" dirty="0">
                <a:latin typeface="仿宋" panose="02010609060101010101" pitchFamily="49" charset="-122"/>
                <a:ea typeface="仿宋" panose="02010609060101010101" pitchFamily="49" charset="-122"/>
              </a:rPr>
              <a:t>假设进程逻辑空间为</a:t>
            </a:r>
            <a:r>
              <a:rPr kumimoji="0" lang="en-US" altLang="zh-CN" sz="2400" b="1" kern="0" dirty="0">
                <a:latin typeface="仿宋" panose="02010609060101010101" pitchFamily="49" charset="-122"/>
                <a:ea typeface="仿宋" panose="02010609060101010101" pitchFamily="49" charset="-122"/>
              </a:rPr>
              <a:t>n</a:t>
            </a:r>
            <a:r>
              <a:rPr kumimoji="0" lang="zh-CN" altLang="en-US" sz="2400" b="1" kern="0" dirty="0">
                <a:latin typeface="仿宋" panose="02010609060101010101" pitchFamily="49" charset="-122"/>
                <a:ea typeface="仿宋" panose="02010609060101010101" pitchFamily="49" charset="-122"/>
              </a:rPr>
              <a:t>页，系统为其分配物理块数为</a:t>
            </a:r>
            <a:r>
              <a:rPr kumimoji="0" lang="en-US" altLang="zh-CN" sz="2400" b="1" kern="0" dirty="0">
                <a:latin typeface="仿宋" panose="02010609060101010101" pitchFamily="49" charset="-122"/>
                <a:ea typeface="仿宋" panose="02010609060101010101" pitchFamily="49" charset="-122"/>
              </a:rPr>
              <a:t>m</a:t>
            </a:r>
          </a:p>
          <a:p>
            <a:pPr>
              <a:lnSpc>
                <a:spcPct val="150000"/>
              </a:lnSpc>
            </a:pPr>
            <a:r>
              <a:rPr kumimoji="0" lang="zh-CN" altLang="en-US" sz="2400" b="1" kern="0" dirty="0">
                <a:latin typeface="仿宋" panose="02010609060101010101" pitchFamily="49" charset="-122"/>
                <a:ea typeface="仿宋" panose="02010609060101010101" pitchFamily="49" charset="-122"/>
              </a:rPr>
              <a:t>如果进程运行过程中，访问页面成功次数为</a:t>
            </a:r>
            <a:r>
              <a:rPr kumimoji="0" lang="en-US" altLang="zh-CN" sz="2400" b="1" kern="0" dirty="0">
                <a:latin typeface="仿宋" panose="02010609060101010101" pitchFamily="49" charset="-122"/>
                <a:ea typeface="仿宋" panose="02010609060101010101" pitchFamily="49" charset="-122"/>
              </a:rPr>
              <a:t>S</a:t>
            </a:r>
            <a:r>
              <a:rPr kumimoji="0" lang="zh-CN" altLang="en-US" sz="2400" b="1" kern="0" dirty="0">
                <a:latin typeface="仿宋" panose="02010609060101010101" pitchFamily="49" charset="-122"/>
                <a:ea typeface="仿宋" panose="02010609060101010101" pitchFamily="49" charset="-122"/>
              </a:rPr>
              <a:t>，访问页面失败次数为</a:t>
            </a:r>
            <a:r>
              <a:rPr kumimoji="0" lang="en-US" altLang="zh-CN" sz="2400" b="1" kern="0" dirty="0">
                <a:latin typeface="仿宋" panose="02010609060101010101" pitchFamily="49" charset="-122"/>
                <a:ea typeface="仿宋" panose="02010609060101010101" pitchFamily="49" charset="-122"/>
              </a:rPr>
              <a:t>F</a:t>
            </a:r>
            <a:r>
              <a:rPr kumimoji="0" lang="zh-CN" altLang="en-US" sz="2400" b="1" kern="0" dirty="0">
                <a:latin typeface="仿宋" panose="02010609060101010101" pitchFamily="49" charset="-122"/>
                <a:ea typeface="仿宋" panose="02010609060101010101" pitchFamily="49" charset="-122"/>
              </a:rPr>
              <a:t>，总页面访问次数</a:t>
            </a:r>
            <a:r>
              <a:rPr kumimoji="0" lang="en-US" altLang="zh-CN" sz="2400" b="1" kern="0" dirty="0">
                <a:latin typeface="仿宋" panose="02010609060101010101" pitchFamily="49" charset="-122"/>
                <a:ea typeface="仿宋" panose="02010609060101010101" pitchFamily="49" charset="-122"/>
              </a:rPr>
              <a:t>A=S+F</a:t>
            </a:r>
            <a:r>
              <a:rPr kumimoji="0" lang="zh-CN" altLang="en-US" sz="2400" b="1" kern="0" dirty="0">
                <a:latin typeface="仿宋" panose="02010609060101010101" pitchFamily="49" charset="-122"/>
                <a:ea typeface="仿宋" panose="02010609060101010101" pitchFamily="49" charset="-122"/>
              </a:rPr>
              <a:t>，则进程运行过程中</a:t>
            </a:r>
            <a:r>
              <a:rPr kumimoji="0" lang="zh-CN" altLang="en-US" sz="2400" b="1" kern="0" dirty="0">
                <a:solidFill>
                  <a:srgbClr val="FF0000"/>
                </a:solidFill>
                <a:latin typeface="仿宋" panose="02010609060101010101" pitchFamily="49" charset="-122"/>
                <a:ea typeface="仿宋" panose="02010609060101010101" pitchFamily="49" charset="-122"/>
              </a:rPr>
              <a:t>缺页率  </a:t>
            </a:r>
            <a:r>
              <a:rPr kumimoji="0" lang="en-US" altLang="zh-CN" sz="2400" b="1" kern="0" dirty="0">
                <a:solidFill>
                  <a:srgbClr val="FF0000"/>
                </a:solidFill>
                <a:latin typeface="仿宋" panose="02010609060101010101" pitchFamily="49" charset="-122"/>
                <a:ea typeface="仿宋" panose="02010609060101010101" pitchFamily="49" charset="-122"/>
              </a:rPr>
              <a:t>f=F/A</a:t>
            </a:r>
            <a:endParaRPr kumimoji="0" lang="zh-CN" altLang="en-US" sz="2400" b="1" kern="0" dirty="0">
              <a:solidFill>
                <a:srgbClr val="FF0000"/>
              </a:solidFill>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xmlns="" id="{F407618B-73C0-46EE-AD79-E3A840EAE0F5}"/>
              </a:ext>
            </a:extLst>
          </p:cNvPr>
          <p:cNvSpPr txBox="1">
            <a:spLocks/>
          </p:cNvSpPr>
          <p:nvPr/>
        </p:nvSpPr>
        <p:spPr bwMode="auto">
          <a:xfrm>
            <a:off x="611560" y="3947069"/>
            <a:ext cx="5940754" cy="2643206"/>
          </a:xfrm>
          <a:prstGeom prst="rect">
            <a:avLst/>
          </a:prstGeom>
          <a:no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40" tIns="45720" rIns="91440" bIns="45720" numCol="1" anchor="t" anchorCtr="0" compatLnSpc="1">
            <a:prstTxWarp prst="textNoShape">
              <a:avLst/>
            </a:prstTxWarp>
          </a:bodyPr>
          <a:lstStyle/>
          <a:p>
            <a:pPr marL="342900" marR="0" lvl="0" indent="-342900" algn="l" defTabSz="914400" eaLnBrk="0" fontAlgn="auto" latinLnBrk="0" hangingPunct="0">
              <a:lnSpc>
                <a:spcPct val="150000"/>
              </a:lnSpc>
              <a:spcBef>
                <a:spcPct val="20000"/>
              </a:spcBef>
              <a:spcAft>
                <a:spcPts val="0"/>
              </a:spcAft>
              <a:buClrTx/>
              <a:buSzTx/>
              <a:buFontTx/>
              <a:buChar char="•"/>
              <a:tabLst/>
              <a:defRPr/>
            </a:pPr>
            <a:r>
              <a:rPr kumimoji="0" lang="zh-CN" altLang="en-US" sz="20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影响缺页率的主要因素：</a:t>
            </a:r>
            <a:endParaRPr kumimoji="0" lang="en-US" altLang="zh-CN" sz="20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endParaRPr>
          </a:p>
          <a:p>
            <a:pPr marL="914400" marR="0" lvl="1" indent="-457200" algn="l" defTabSz="914400" eaLnBrk="0" fontAlgn="auto" latinLnBrk="0" hangingPunct="0">
              <a:lnSpc>
                <a:spcPct val="150000"/>
              </a:lnSpc>
              <a:spcBef>
                <a:spcPct val="20000"/>
              </a:spcBef>
              <a:spcAft>
                <a:spcPts val="0"/>
              </a:spcAft>
              <a:buClrTx/>
              <a:buSzTx/>
              <a:buFont typeface="+mj-ea"/>
              <a:buAutoNum type="circleNumDbPlain"/>
              <a:tabLst/>
              <a:defRPr/>
            </a:pPr>
            <a:r>
              <a:rPr kumimoji="0" lang="zh-CN" altLang="en-US" sz="20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页面大小</a:t>
            </a:r>
            <a:endParaRPr kumimoji="0" lang="en-US" altLang="zh-CN" sz="20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endParaRPr>
          </a:p>
          <a:p>
            <a:pPr marL="914400" marR="0" lvl="1" indent="-457200" algn="l" defTabSz="914400" eaLnBrk="0" fontAlgn="auto" latinLnBrk="0" hangingPunct="0">
              <a:lnSpc>
                <a:spcPct val="150000"/>
              </a:lnSpc>
              <a:spcBef>
                <a:spcPct val="20000"/>
              </a:spcBef>
              <a:spcAft>
                <a:spcPts val="0"/>
              </a:spcAft>
              <a:buClrTx/>
              <a:buSzTx/>
              <a:buFont typeface="+mj-ea"/>
              <a:buAutoNum type="circleNumDbPlain"/>
              <a:tabLst/>
              <a:defRPr/>
            </a:pPr>
            <a:r>
              <a:rPr kumimoji="0" lang="zh-CN" altLang="en-US" sz="20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进程所分配物理块数</a:t>
            </a:r>
            <a:endParaRPr kumimoji="0" lang="en-US" altLang="zh-CN" sz="20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endParaRPr>
          </a:p>
          <a:p>
            <a:pPr marL="914400" marR="0" lvl="1" indent="-457200" algn="l" defTabSz="914400" eaLnBrk="0" fontAlgn="auto" latinLnBrk="0" hangingPunct="0">
              <a:lnSpc>
                <a:spcPct val="150000"/>
              </a:lnSpc>
              <a:spcBef>
                <a:spcPct val="20000"/>
              </a:spcBef>
              <a:spcAft>
                <a:spcPts val="0"/>
              </a:spcAft>
              <a:buClrTx/>
              <a:buSzTx/>
              <a:buFont typeface="+mj-ea"/>
              <a:buAutoNum type="circleNumDbPlain"/>
              <a:tabLst/>
              <a:defRPr/>
            </a:pPr>
            <a:r>
              <a:rPr kumimoji="0" lang="zh-CN" altLang="en-US" sz="20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页面置换算法</a:t>
            </a:r>
            <a:endParaRPr kumimoji="0" lang="en-US" altLang="zh-CN" sz="20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endParaRPr>
          </a:p>
          <a:p>
            <a:pPr marL="914400" marR="0" lvl="1" indent="-457200" algn="l" defTabSz="914400" eaLnBrk="0" fontAlgn="auto" latinLnBrk="0" hangingPunct="0">
              <a:lnSpc>
                <a:spcPct val="150000"/>
              </a:lnSpc>
              <a:spcBef>
                <a:spcPct val="20000"/>
              </a:spcBef>
              <a:spcAft>
                <a:spcPts val="0"/>
              </a:spcAft>
              <a:buClrTx/>
              <a:buSzTx/>
              <a:buFont typeface="+mj-ea"/>
              <a:buAutoNum type="circleNumDbPlain"/>
              <a:tabLst/>
              <a:defRPr/>
            </a:pPr>
            <a:r>
              <a:rPr kumimoji="0" lang="zh-CN" altLang="en-US" sz="20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程序固有特性</a:t>
            </a:r>
          </a:p>
        </p:txBody>
      </p:sp>
    </p:spTree>
    <p:extLst>
      <p:ext uri="{BB962C8B-B14F-4D97-AF65-F5344CB8AC3E}">
        <p14:creationId xmlns:p14="http://schemas.microsoft.com/office/powerpoint/2010/main" val="25178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请求分页存储管理方式</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6">
            <a:extLst>
              <a:ext uri="{FF2B5EF4-FFF2-40B4-BE49-F238E27FC236}">
                <a16:creationId xmlns:a16="http://schemas.microsoft.com/office/drawing/2014/main" xmlns="" id="{F9F619EA-832A-4626-A85B-4CA79C670708}"/>
              </a:ext>
            </a:extLst>
          </p:cNvPr>
          <p:cNvSpPr txBox="1">
            <a:spLocks noChangeArrowheads="1"/>
          </p:cNvSpPr>
          <p:nvPr/>
        </p:nvSpPr>
        <p:spPr bwMode="auto">
          <a:xfrm>
            <a:off x="251520" y="1088703"/>
            <a:ext cx="8280400"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2000" b="1" kern="0" dirty="0">
                <a:solidFill>
                  <a:srgbClr val="FF0000"/>
                </a:solidFill>
                <a:latin typeface="仿宋" panose="02010609060101010101" pitchFamily="49" charset="-122"/>
                <a:ea typeface="仿宋" panose="02010609060101010101" pitchFamily="49" charset="-122"/>
              </a:rPr>
              <a:t>优点： </a:t>
            </a:r>
          </a:p>
          <a:p>
            <a:pPr lvl="1" eaLnBrk="1" hangingPunct="1">
              <a:lnSpc>
                <a:spcPct val="150000"/>
              </a:lnSpc>
            </a:pPr>
            <a:r>
              <a:rPr kumimoji="0" lang="zh-CN" altLang="en-US" sz="1800" b="1" kern="0" dirty="0">
                <a:latin typeface="仿宋" panose="02010609060101010101" pitchFamily="49" charset="-122"/>
                <a:ea typeface="仿宋" panose="02010609060101010101" pitchFamily="49" charset="-122"/>
              </a:rPr>
              <a:t>可提供</a:t>
            </a:r>
            <a:r>
              <a:rPr kumimoji="0" lang="zh-CN" altLang="en-US" sz="1800" b="1" kern="0" dirty="0">
                <a:solidFill>
                  <a:srgbClr val="FF0000"/>
                </a:solidFill>
                <a:latin typeface="仿宋" panose="02010609060101010101" pitchFamily="49" charset="-122"/>
                <a:ea typeface="仿宋" panose="02010609060101010101" pitchFamily="49" charset="-122"/>
              </a:rPr>
              <a:t>多个大容量</a:t>
            </a:r>
            <a:r>
              <a:rPr kumimoji="0" lang="zh-CN" altLang="en-US" sz="1800" b="1" kern="0" dirty="0">
                <a:latin typeface="仿宋" panose="02010609060101010101" pitchFamily="49" charset="-122"/>
                <a:ea typeface="仿宋" panose="02010609060101010101" pitchFamily="49" charset="-122"/>
              </a:rPr>
              <a:t>的虚拟存储器：作业的地址空间不再受主存大小的限制</a:t>
            </a:r>
          </a:p>
          <a:p>
            <a:pPr lvl="1" eaLnBrk="1" hangingPunct="1">
              <a:lnSpc>
                <a:spcPct val="150000"/>
              </a:lnSpc>
            </a:pPr>
            <a:r>
              <a:rPr kumimoji="0" lang="zh-CN" altLang="en-US" sz="1800" b="1" kern="0" dirty="0">
                <a:solidFill>
                  <a:srgbClr val="FF0000"/>
                </a:solidFill>
                <a:latin typeface="仿宋" panose="02010609060101010101" pitchFamily="49" charset="-122"/>
                <a:ea typeface="仿宋" panose="02010609060101010101" pitchFamily="49" charset="-122"/>
              </a:rPr>
              <a:t>主存利用率</a:t>
            </a:r>
            <a:r>
              <a:rPr kumimoji="0" lang="zh-CN" altLang="en-US" sz="1800" b="1" kern="0" dirty="0">
                <a:latin typeface="仿宋" panose="02010609060101010101" pitchFamily="49" charset="-122"/>
                <a:ea typeface="仿宋" panose="02010609060101010101" pitchFamily="49" charset="-122"/>
              </a:rPr>
              <a:t>大大提高：作业中不常用的页不会长期驻留在主存，当前运行用不到的信息也不必调入主存</a:t>
            </a:r>
          </a:p>
          <a:p>
            <a:pPr lvl="1" eaLnBrk="1" hangingPunct="1">
              <a:lnSpc>
                <a:spcPct val="150000"/>
              </a:lnSpc>
            </a:pPr>
            <a:r>
              <a:rPr kumimoji="0" lang="zh-CN" altLang="en-US" sz="1800" b="1" kern="0" dirty="0">
                <a:latin typeface="仿宋" panose="02010609060101010101" pitchFamily="49" charset="-122"/>
                <a:ea typeface="仿宋" panose="02010609060101010101" pitchFamily="49" charset="-122"/>
              </a:rPr>
              <a:t>能实现</a:t>
            </a:r>
            <a:r>
              <a:rPr kumimoji="0" lang="zh-CN" altLang="en-US" sz="1800" b="1" kern="0" dirty="0">
                <a:solidFill>
                  <a:srgbClr val="FF0000"/>
                </a:solidFill>
                <a:latin typeface="仿宋" panose="02010609060101010101" pitchFamily="49" charset="-122"/>
                <a:ea typeface="仿宋" panose="02010609060101010101" pitchFamily="49" charset="-122"/>
              </a:rPr>
              <a:t>多道作业同时运行</a:t>
            </a:r>
            <a:endParaRPr kumimoji="0" lang="zh-CN" altLang="en-US" sz="1800" b="1" kern="0" dirty="0">
              <a:latin typeface="仿宋" panose="02010609060101010101" pitchFamily="49" charset="-122"/>
              <a:ea typeface="仿宋" panose="02010609060101010101" pitchFamily="49" charset="-122"/>
            </a:endParaRPr>
          </a:p>
          <a:p>
            <a:pPr lvl="1" eaLnBrk="1" hangingPunct="1">
              <a:lnSpc>
                <a:spcPct val="150000"/>
              </a:lnSpc>
            </a:pPr>
            <a:r>
              <a:rPr kumimoji="0" lang="zh-CN" altLang="en-US" sz="1800" b="1" kern="0" dirty="0">
                <a:solidFill>
                  <a:srgbClr val="FF0000"/>
                </a:solidFill>
                <a:latin typeface="仿宋" panose="02010609060101010101" pitchFamily="49" charset="-122"/>
                <a:ea typeface="仿宋" panose="02010609060101010101" pitchFamily="49" charset="-122"/>
              </a:rPr>
              <a:t>方便用户</a:t>
            </a:r>
            <a:r>
              <a:rPr kumimoji="0" lang="zh-CN" altLang="en-US" sz="1800" b="1" kern="0" dirty="0">
                <a:latin typeface="仿宋" panose="02010609060101010101" pitchFamily="49" charset="-122"/>
                <a:ea typeface="仿宋" panose="02010609060101010101" pitchFamily="49" charset="-122"/>
              </a:rPr>
              <a:t>：大作业也无须考虑覆盖问题</a:t>
            </a:r>
          </a:p>
          <a:p>
            <a:pPr eaLnBrk="1" hangingPunct="1">
              <a:lnSpc>
                <a:spcPct val="150000"/>
              </a:lnSpc>
              <a:buFont typeface="Wingdings" pitchFamily="2" charset="2"/>
              <a:buChar char="l"/>
            </a:pPr>
            <a:r>
              <a:rPr kumimoji="0" lang="zh-CN" altLang="en-US" sz="2000" b="1" kern="0" dirty="0">
                <a:solidFill>
                  <a:srgbClr val="FF0000"/>
                </a:solidFill>
                <a:latin typeface="仿宋" panose="02010609060101010101" pitchFamily="49" charset="-122"/>
                <a:ea typeface="仿宋" panose="02010609060101010101" pitchFamily="49" charset="-122"/>
              </a:rPr>
              <a:t>缺点： </a:t>
            </a:r>
          </a:p>
          <a:p>
            <a:pPr lvl="1" eaLnBrk="1" hangingPunct="1">
              <a:lnSpc>
                <a:spcPct val="150000"/>
              </a:lnSpc>
            </a:pPr>
            <a:r>
              <a:rPr kumimoji="0" lang="zh-CN" altLang="en-US" sz="1800" b="1" kern="0" dirty="0">
                <a:latin typeface="仿宋" panose="02010609060101010101" pitchFamily="49" charset="-122"/>
                <a:ea typeface="仿宋" panose="02010609060101010101" pitchFamily="49" charset="-122"/>
              </a:rPr>
              <a:t>缺页中断处理增加系统开销</a:t>
            </a:r>
          </a:p>
          <a:p>
            <a:pPr lvl="1" eaLnBrk="1" hangingPunct="1">
              <a:lnSpc>
                <a:spcPct val="150000"/>
              </a:lnSpc>
            </a:pPr>
            <a:r>
              <a:rPr kumimoji="0" lang="zh-CN" altLang="en-US" sz="1800" b="1" kern="0" dirty="0">
                <a:latin typeface="仿宋" panose="02010609060101010101" pitchFamily="49" charset="-122"/>
                <a:ea typeface="仿宋" panose="02010609060101010101" pitchFamily="49" charset="-122"/>
              </a:rPr>
              <a:t>页面的调入调出增加</a:t>
            </a:r>
            <a:r>
              <a:rPr kumimoji="0" lang="en-US" altLang="zh-CN" sz="1800" b="1" kern="0" dirty="0">
                <a:latin typeface="仿宋" panose="02010609060101010101" pitchFamily="49" charset="-122"/>
                <a:ea typeface="仿宋" panose="02010609060101010101" pitchFamily="49" charset="-122"/>
              </a:rPr>
              <a:t>I/O</a:t>
            </a:r>
            <a:r>
              <a:rPr kumimoji="0" lang="zh-CN" altLang="en-US" sz="1800" b="1" kern="0" dirty="0">
                <a:latin typeface="仿宋" panose="02010609060101010101" pitchFamily="49" charset="-122"/>
                <a:ea typeface="仿宋" panose="02010609060101010101" pitchFamily="49" charset="-122"/>
              </a:rPr>
              <a:t>系统的负担</a:t>
            </a:r>
          </a:p>
          <a:p>
            <a:pPr lvl="1" eaLnBrk="1" hangingPunct="1">
              <a:lnSpc>
                <a:spcPct val="150000"/>
              </a:lnSpc>
            </a:pPr>
            <a:r>
              <a:rPr kumimoji="0" lang="zh-CN" altLang="en-US" sz="1800" b="1" kern="0" dirty="0">
                <a:latin typeface="仿宋" panose="02010609060101010101" pitchFamily="49" charset="-122"/>
                <a:ea typeface="仿宋" panose="02010609060101010101" pitchFamily="49" charset="-122"/>
              </a:rPr>
              <a:t>此外页表等占用空间且需要管理，存在页内零头</a:t>
            </a:r>
          </a:p>
        </p:txBody>
      </p:sp>
    </p:spTree>
    <p:extLst>
      <p:ext uri="{BB962C8B-B14F-4D97-AF65-F5344CB8AC3E}">
        <p14:creationId xmlns:p14="http://schemas.microsoft.com/office/powerpoint/2010/main" val="33380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ChangeArrowheads="1"/>
          </p:cNvSpPr>
          <p:nvPr/>
        </p:nvSpPr>
        <p:spPr bwMode="auto">
          <a:xfrm>
            <a:off x="817212" y="116632"/>
            <a:ext cx="6870700" cy="609600"/>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 纲</a:t>
            </a:r>
          </a:p>
        </p:txBody>
      </p:sp>
      <p:graphicFrame>
        <p:nvGraphicFramePr>
          <p:cNvPr id="2" name="表格 1"/>
          <p:cNvGraphicFramePr>
            <a:graphicFrameLocks noGrp="1"/>
          </p:cNvGraphicFramePr>
          <p:nvPr>
            <p:extLst>
              <p:ext uri="{D42A27DB-BD31-4B8C-83A1-F6EECF244321}">
                <p14:modId xmlns:p14="http://schemas.microsoft.com/office/powerpoint/2010/main" val="623390759"/>
              </p:ext>
            </p:extLst>
          </p:nvPr>
        </p:nvGraphicFramePr>
        <p:xfrm>
          <a:off x="2195736" y="1700808"/>
          <a:ext cx="4896544" cy="3816425"/>
        </p:xfrm>
        <a:graphic>
          <a:graphicData uri="http://schemas.openxmlformats.org/drawingml/2006/table">
            <a:tbl>
              <a:tblPr>
                <a:tableStyleId>{5C22544A-7EE6-4342-B048-85BDC9FD1C3A}</a:tableStyleId>
              </a:tblPr>
              <a:tblGrid>
                <a:gridCol w="4896544">
                  <a:extLst>
                    <a:ext uri="{9D8B030D-6E8A-4147-A177-3AD203B41FA5}">
                      <a16:colId xmlns:a16="http://schemas.microsoft.com/office/drawing/2014/main" xmlns="" val="20000"/>
                    </a:ext>
                  </a:extLst>
                </a:gridCol>
              </a:tblGrid>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u="none" strike="noStrike" baseline="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虚拟存储器概述</a:t>
                      </a:r>
                    </a:p>
                  </a:txBody>
                  <a:tcPr marL="7620" marR="7620" marT="7620" marB="0" anchor="ctr">
                    <a:solidFill>
                      <a:schemeClr val="bg2">
                        <a:lumMod val="50000"/>
                      </a:schemeClr>
                    </a:solidFill>
                  </a:tcPr>
                </a:tc>
                <a:extLst>
                  <a:ext uri="{0D108BD9-81ED-4DB2-BD59-A6C34878D82A}">
                    <a16:rowId xmlns:a16="http://schemas.microsoft.com/office/drawing/2014/main" xmlns="" val="10000"/>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  </a:t>
                      </a:r>
                      <a:r>
                        <a:rPr lang="zh-CN" altLang="en-US" sz="2800" b="1" u="none" strike="noStrike" baseline="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请求分页存储管理方式 </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1"/>
                  </a:ext>
                </a:extLst>
              </a:tr>
              <a:tr h="763285">
                <a:tc>
                  <a:txBody>
                    <a:bodyPr/>
                    <a:lstStyle/>
                    <a:p>
                      <a:pPr algn="l" fontAlgn="ctr"/>
                      <a:r>
                        <a:rPr lang="en-US" altLang="zh-CN" sz="2800" b="1"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  </a:t>
                      </a:r>
                      <a:r>
                        <a:rPr lang="zh-CN" altLang="en-US" sz="2800" b="1" u="none" strike="noStrike" baseline="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a:t>
                      </a:r>
                      <a:endParaRPr lang="zh-CN" altLang="en-US" sz="2800" b="1" i="0"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rgbClr val="0070C0"/>
                    </a:solidFill>
                  </a:tcPr>
                </a:tc>
                <a:extLst>
                  <a:ext uri="{0D108BD9-81ED-4DB2-BD59-A6C34878D82A}">
                    <a16:rowId xmlns:a16="http://schemas.microsoft.com/office/drawing/2014/main" xmlns="" val="10002"/>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  </a:t>
                      </a:r>
                      <a:r>
                        <a:rPr lang="zh-CN" alt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抖动与工作集 </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3"/>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  </a:t>
                      </a:r>
                      <a:r>
                        <a:rPr lang="zh-CN" alt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请求分段存储管理方式 </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5364501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800601"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4">
            <a:extLst>
              <a:ext uri="{FF2B5EF4-FFF2-40B4-BE49-F238E27FC236}">
                <a16:creationId xmlns:a16="http://schemas.microsoft.com/office/drawing/2014/main" xmlns="" id="{F639CC4E-7070-426D-B092-0E7EA6FF6130}"/>
              </a:ext>
            </a:extLst>
          </p:cNvPr>
          <p:cNvSpPr>
            <a:spLocks noChangeArrowheads="1"/>
          </p:cNvSpPr>
          <p:nvPr/>
        </p:nvSpPr>
        <p:spPr bwMode="auto">
          <a:xfrm>
            <a:off x="642938" y="1285875"/>
            <a:ext cx="7777162" cy="4248150"/>
          </a:xfrm>
          <a:prstGeom prst="rect">
            <a:avLst/>
          </a:prstGeom>
          <a:noFill/>
          <a:ln w="9525" algn="ctr">
            <a:noFill/>
            <a:miter lim="800000"/>
            <a:headEnd/>
            <a:tailEnd/>
          </a:ln>
        </p:spPr>
        <p:txBody>
          <a:bodyPr/>
          <a:lstStyle/>
          <a:p>
            <a:pPr marL="342900" indent="-342900" algn="l">
              <a:lnSpc>
                <a:spcPct val="150000"/>
              </a:lnSpc>
              <a:spcBef>
                <a:spcPct val="20000"/>
              </a:spcBef>
              <a:buFont typeface="Wingdings" pitchFamily="2" charset="2"/>
              <a:buChar char="l"/>
            </a:pPr>
            <a:r>
              <a:rPr kumimoji="0" lang="zh-CN" altLang="en-US" sz="2000" b="1" dirty="0">
                <a:solidFill>
                  <a:srgbClr val="FF0000"/>
                </a:solidFill>
                <a:latin typeface="仿宋" panose="02010609060101010101" pitchFamily="49" charset="-122"/>
                <a:ea typeface="仿宋" panose="02010609060101010101" pitchFamily="49" charset="-122"/>
              </a:rPr>
              <a:t>功能：</a:t>
            </a:r>
          </a:p>
          <a:p>
            <a:pPr marL="742950" lvl="1" indent="-285750" algn="l">
              <a:lnSpc>
                <a:spcPct val="150000"/>
              </a:lnSpc>
              <a:spcBef>
                <a:spcPct val="20000"/>
              </a:spcBef>
              <a:buFont typeface="Wingdings" pitchFamily="2" charset="2"/>
              <a:buChar char="l"/>
            </a:pPr>
            <a:r>
              <a:rPr kumimoji="0" lang="zh-CN" altLang="en-US" sz="2000" b="1" dirty="0">
                <a:solidFill>
                  <a:schemeClr val="tx1"/>
                </a:solidFill>
                <a:latin typeface="仿宋" panose="02010609060101010101" pitchFamily="49" charset="-122"/>
                <a:ea typeface="仿宋" panose="02010609060101010101" pitchFamily="49" charset="-122"/>
              </a:rPr>
              <a:t>需要调入页面时，选择内存中哪个物理页面被置换。</a:t>
            </a:r>
          </a:p>
          <a:p>
            <a:pPr marL="342900" indent="-342900" algn="l">
              <a:lnSpc>
                <a:spcPct val="150000"/>
              </a:lnSpc>
              <a:spcBef>
                <a:spcPct val="20000"/>
              </a:spcBef>
              <a:buFont typeface="Wingdings" pitchFamily="2" charset="2"/>
              <a:buChar char="l"/>
            </a:pPr>
            <a:r>
              <a:rPr kumimoji="0" lang="zh-CN" altLang="en-US" sz="2000" b="1" dirty="0">
                <a:solidFill>
                  <a:srgbClr val="FF0000"/>
                </a:solidFill>
                <a:latin typeface="仿宋" panose="02010609060101010101" pitchFamily="49" charset="-122"/>
                <a:ea typeface="仿宋" panose="02010609060101010101" pitchFamily="49" charset="-122"/>
              </a:rPr>
              <a:t>目标：</a:t>
            </a:r>
          </a:p>
          <a:p>
            <a:pPr marL="742950" lvl="1" indent="-285750" algn="l">
              <a:lnSpc>
                <a:spcPct val="150000"/>
              </a:lnSpc>
              <a:spcBef>
                <a:spcPct val="20000"/>
              </a:spcBef>
              <a:buFont typeface="Wingdings" pitchFamily="2" charset="2"/>
              <a:buChar char="l"/>
            </a:pPr>
            <a:r>
              <a:rPr kumimoji="0" lang="zh-CN" altLang="en-US" sz="2000" b="1" dirty="0">
                <a:solidFill>
                  <a:schemeClr val="tx1"/>
                </a:solidFill>
                <a:latin typeface="仿宋" panose="02010609060101010101" pitchFamily="49" charset="-122"/>
                <a:ea typeface="仿宋" panose="02010609060101010101" pitchFamily="49" charset="-122"/>
              </a:rPr>
              <a:t>把</a:t>
            </a:r>
            <a:r>
              <a:rPr kumimoji="0" lang="zh-CN" altLang="en-US" sz="2000" b="1" dirty="0">
                <a:solidFill>
                  <a:srgbClr val="FF0000"/>
                </a:solidFill>
                <a:latin typeface="仿宋" panose="02010609060101010101" pitchFamily="49" charset="-122"/>
                <a:ea typeface="仿宋" panose="02010609060101010101" pitchFamily="49" charset="-122"/>
              </a:rPr>
              <a:t>未来不再使用的或短期内较少使用的页面</a:t>
            </a:r>
            <a:r>
              <a:rPr kumimoji="0" lang="zh-CN" altLang="en-US" sz="2000" b="1" dirty="0">
                <a:solidFill>
                  <a:schemeClr val="tx1"/>
                </a:solidFill>
                <a:latin typeface="仿宋" panose="02010609060101010101" pitchFamily="49" charset="-122"/>
                <a:ea typeface="仿宋" panose="02010609060101010101" pitchFamily="49" charset="-122"/>
              </a:rPr>
              <a:t>调出，通常只能在局部性原理指导下依据过去的统计数据进行预测。</a:t>
            </a:r>
          </a:p>
          <a:p>
            <a:pPr marL="342900" indent="-342900" algn="l">
              <a:lnSpc>
                <a:spcPct val="150000"/>
              </a:lnSpc>
              <a:spcBef>
                <a:spcPct val="20000"/>
              </a:spcBef>
              <a:buFont typeface="Wingdings" pitchFamily="2" charset="2"/>
              <a:buChar char="l"/>
            </a:pPr>
            <a:r>
              <a:rPr kumimoji="0" lang="zh-CN" altLang="en-US" sz="2000" b="1" dirty="0">
                <a:solidFill>
                  <a:srgbClr val="FF0000"/>
                </a:solidFill>
                <a:latin typeface="仿宋" panose="02010609060101010101" pitchFamily="49" charset="-122"/>
                <a:ea typeface="仿宋" panose="02010609060101010101" pitchFamily="49" charset="-122"/>
              </a:rPr>
              <a:t>抖动：</a:t>
            </a:r>
          </a:p>
          <a:p>
            <a:pPr marL="800100" lvl="1" indent="-342900" algn="l">
              <a:lnSpc>
                <a:spcPct val="150000"/>
              </a:lnSpc>
              <a:spcBef>
                <a:spcPct val="20000"/>
              </a:spcBef>
              <a:buFont typeface="Wingdings" pitchFamily="2" charset="2"/>
              <a:buChar char="l"/>
            </a:pPr>
            <a:r>
              <a:rPr kumimoji="0" lang="zh-CN" altLang="en-US" sz="2000" b="1" dirty="0">
                <a:solidFill>
                  <a:schemeClr val="tx1"/>
                </a:solidFill>
                <a:latin typeface="仿宋" panose="02010609060101010101" pitchFamily="49" charset="-122"/>
                <a:ea typeface="仿宋" panose="02010609060101010101" pitchFamily="49" charset="-122"/>
              </a:rPr>
              <a:t>不适当的算法会导致进程发生“抖动”，即刚换出的页很快就要被访问，又需重新调入</a:t>
            </a:r>
            <a:endParaRPr kumimoji="0" lang="en-US" altLang="zh-CN"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1724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2">
            <a:extLst>
              <a:ext uri="{FF2B5EF4-FFF2-40B4-BE49-F238E27FC236}">
                <a16:creationId xmlns:a16="http://schemas.microsoft.com/office/drawing/2014/main" xmlns="" id="{030863A6-50E8-4390-B66F-D413A0364C39}"/>
              </a:ext>
            </a:extLst>
          </p:cNvPr>
          <p:cNvSpPr txBox="1">
            <a:spLocks noChangeArrowheads="1"/>
          </p:cNvSpPr>
          <p:nvPr/>
        </p:nvSpPr>
        <p:spPr bwMode="auto">
          <a:xfrm>
            <a:off x="440358" y="118308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r>
              <a:rPr kumimoji="0" lang="zh-CN" altLang="en-US" sz="3200" b="1" kern="0"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几种页面置换算法</a:t>
            </a:r>
            <a:r>
              <a:rPr kumimoji="0" lang="en-US" altLang="zh-CN" sz="3200" b="1" kern="0"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a:t>
            </a:r>
            <a:r>
              <a:rPr kumimoji="0" lang="en-US" altLang="zh-CN" sz="3200" kern="0"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
            </a:r>
            <a:br>
              <a:rPr kumimoji="0" lang="en-US" altLang="zh-CN" sz="3200" kern="0"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br>
            <a:endParaRPr kumimoji="0" lang="en-US" altLang="zh-CN" sz="3200" kern="0"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5" name="Rectangle 3">
            <a:extLst>
              <a:ext uri="{FF2B5EF4-FFF2-40B4-BE49-F238E27FC236}">
                <a16:creationId xmlns:a16="http://schemas.microsoft.com/office/drawing/2014/main" xmlns="" id="{8D809B2A-FDD9-4760-A9EB-1F17158763B4}"/>
              </a:ext>
            </a:extLst>
          </p:cNvPr>
          <p:cNvSpPr txBox="1">
            <a:spLocks noChangeArrowheads="1"/>
          </p:cNvSpPr>
          <p:nvPr/>
        </p:nvSpPr>
        <p:spPr bwMode="auto">
          <a:xfrm>
            <a:off x="440358" y="2276873"/>
            <a:ext cx="8372475" cy="30243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buFont typeface="Wingdings" pitchFamily="2" charset="2"/>
              <a:buChar char="l"/>
            </a:pPr>
            <a:r>
              <a:rPr kumimoji="0" lang="zh-CN" altLang="en-US" sz="2400" b="1" kern="0" dirty="0">
                <a:latin typeface="Times New Roman" panose="02020603050405020304" pitchFamily="18" charset="0"/>
                <a:ea typeface="仿宋" panose="02010609060101010101" pitchFamily="49" charset="-122"/>
                <a:cs typeface="Times New Roman" panose="02020603050405020304" pitchFamily="18" charset="0"/>
              </a:rPr>
              <a:t>最佳置换算法</a:t>
            </a:r>
            <a:r>
              <a:rPr kumimoji="0" lang="en-US" altLang="zh-CN" sz="2400" b="1" kern="0" dirty="0">
                <a:latin typeface="Times New Roman" panose="02020603050405020304" pitchFamily="18" charset="0"/>
                <a:ea typeface="仿宋" panose="02010609060101010101" pitchFamily="49" charset="-122"/>
                <a:cs typeface="Times New Roman" panose="02020603050405020304" pitchFamily="18" charset="0"/>
              </a:rPr>
              <a:t>(OPT, optimal)*</a:t>
            </a:r>
          </a:p>
          <a:p>
            <a:pPr eaLnBrk="1" hangingPunct="1">
              <a:lnSpc>
                <a:spcPct val="120000"/>
              </a:lnSpc>
              <a:buFont typeface="Wingdings" pitchFamily="2" charset="2"/>
              <a:buChar char="l"/>
            </a:pPr>
            <a:r>
              <a:rPr kumimoji="0" lang="zh-CN" altLang="en-US" sz="2400" b="1" kern="0" dirty="0">
                <a:latin typeface="Times New Roman" panose="02020603050405020304" pitchFamily="18" charset="0"/>
                <a:ea typeface="仿宋" panose="02010609060101010101" pitchFamily="49" charset="-122"/>
                <a:cs typeface="Times New Roman" panose="02020603050405020304" pitchFamily="18" charset="0"/>
              </a:rPr>
              <a:t>先进先出算法</a:t>
            </a:r>
            <a:r>
              <a:rPr kumimoji="0" lang="en-US" altLang="zh-CN" sz="2400" b="1" kern="0" dirty="0">
                <a:latin typeface="Times New Roman" panose="02020603050405020304" pitchFamily="18" charset="0"/>
                <a:ea typeface="仿宋" panose="02010609060101010101" pitchFamily="49" charset="-122"/>
                <a:cs typeface="Times New Roman" panose="02020603050405020304" pitchFamily="18" charset="0"/>
              </a:rPr>
              <a:t>(FIFO)*</a:t>
            </a:r>
          </a:p>
          <a:p>
            <a:pPr eaLnBrk="1" hangingPunct="1">
              <a:lnSpc>
                <a:spcPct val="120000"/>
              </a:lnSpc>
              <a:buFont typeface="Wingdings" pitchFamily="2" charset="2"/>
              <a:buChar char="l"/>
            </a:pPr>
            <a:r>
              <a:rPr kumimoji="0" lang="zh-CN" altLang="en-US" sz="2400" b="1" kern="0" dirty="0">
                <a:latin typeface="Times New Roman" panose="02020603050405020304" pitchFamily="18" charset="0"/>
                <a:ea typeface="仿宋" panose="02010609060101010101" pitchFamily="49" charset="-122"/>
                <a:cs typeface="Times New Roman" panose="02020603050405020304" pitchFamily="18" charset="0"/>
              </a:rPr>
              <a:t>最近最久未使用算法</a:t>
            </a:r>
            <a:r>
              <a:rPr kumimoji="0" lang="en-US" altLang="zh-CN" sz="2400" b="1" kern="0" dirty="0">
                <a:latin typeface="Times New Roman" panose="02020603050405020304" pitchFamily="18" charset="0"/>
                <a:ea typeface="仿宋" panose="02010609060101010101" pitchFamily="49" charset="-122"/>
                <a:cs typeface="Times New Roman" panose="02020603050405020304" pitchFamily="18" charset="0"/>
              </a:rPr>
              <a:t>(LRU, Least Recently Used)*</a:t>
            </a:r>
          </a:p>
          <a:p>
            <a:pPr eaLnBrk="1" hangingPunct="1">
              <a:lnSpc>
                <a:spcPct val="120000"/>
              </a:lnSpc>
              <a:buFont typeface="Wingdings" pitchFamily="2" charset="2"/>
              <a:buChar char="l"/>
            </a:pPr>
            <a:r>
              <a:rPr kumimoji="0" lang="zh-CN" altLang="en-US" sz="2400" b="1" kern="0" dirty="0">
                <a:latin typeface="Times New Roman" panose="02020603050405020304" pitchFamily="18" charset="0"/>
                <a:ea typeface="仿宋" panose="02010609060101010101" pitchFamily="49" charset="-122"/>
                <a:cs typeface="Times New Roman" panose="02020603050405020304" pitchFamily="18" charset="0"/>
              </a:rPr>
              <a:t>轮转算法</a:t>
            </a:r>
            <a:r>
              <a:rPr kumimoji="0" lang="en-US" altLang="zh-CN" sz="2400" b="1" kern="0" dirty="0">
                <a:latin typeface="Times New Roman" panose="02020603050405020304" pitchFamily="18" charset="0"/>
                <a:ea typeface="仿宋" panose="02010609060101010101" pitchFamily="49" charset="-122"/>
                <a:cs typeface="Times New Roman" panose="02020603050405020304" pitchFamily="18" charset="0"/>
              </a:rPr>
              <a:t>(clock)</a:t>
            </a:r>
          </a:p>
          <a:p>
            <a:pPr eaLnBrk="1" hangingPunct="1">
              <a:lnSpc>
                <a:spcPct val="120000"/>
              </a:lnSpc>
              <a:buFont typeface="Wingdings" pitchFamily="2" charset="2"/>
              <a:buChar char="l"/>
            </a:pPr>
            <a:r>
              <a:rPr kumimoji="0" lang="zh-CN" altLang="en-US" sz="2400" b="1" kern="0" dirty="0">
                <a:latin typeface="Times New Roman" panose="02020603050405020304" pitchFamily="18" charset="0"/>
                <a:ea typeface="仿宋" panose="02010609060101010101" pitchFamily="49" charset="-122"/>
                <a:cs typeface="Times New Roman" panose="02020603050405020304" pitchFamily="18" charset="0"/>
              </a:rPr>
              <a:t>最不常用置换算法</a:t>
            </a:r>
            <a:r>
              <a:rPr kumimoji="0" lang="en-US" altLang="zh-CN" sz="2400" b="1" kern="0" dirty="0">
                <a:latin typeface="Times New Roman" panose="02020603050405020304" pitchFamily="18" charset="0"/>
                <a:ea typeface="仿宋" panose="02010609060101010101" pitchFamily="49" charset="-122"/>
                <a:cs typeface="Times New Roman" panose="02020603050405020304" pitchFamily="18" charset="0"/>
              </a:rPr>
              <a:t>(LFU, Least Frequently Used)*</a:t>
            </a:r>
          </a:p>
          <a:p>
            <a:pPr eaLnBrk="1" hangingPunct="1">
              <a:lnSpc>
                <a:spcPct val="120000"/>
              </a:lnSpc>
              <a:buFont typeface="Wingdings" pitchFamily="2" charset="2"/>
              <a:buChar char="l"/>
            </a:pPr>
            <a:r>
              <a:rPr kumimoji="0" lang="zh-CN" altLang="en-US" sz="2400" b="1" kern="0" dirty="0">
                <a:latin typeface="Times New Roman" panose="02020603050405020304" pitchFamily="18" charset="0"/>
                <a:ea typeface="仿宋" panose="02010609060101010101" pitchFamily="49" charset="-122"/>
                <a:cs typeface="Times New Roman" panose="02020603050405020304" pitchFamily="18" charset="0"/>
              </a:rPr>
              <a:t>页面缓冲算法</a:t>
            </a:r>
            <a:r>
              <a:rPr kumimoji="0" lang="en-US" altLang="zh-CN" sz="2400" b="1" kern="0" dirty="0">
                <a:latin typeface="Times New Roman" panose="02020603050405020304" pitchFamily="18" charset="0"/>
                <a:ea typeface="仿宋" panose="02010609060101010101" pitchFamily="49" charset="-122"/>
                <a:cs typeface="Times New Roman" panose="02020603050405020304" pitchFamily="18" charset="0"/>
              </a:rPr>
              <a:t>(page buffering)</a:t>
            </a:r>
          </a:p>
          <a:p>
            <a:pPr eaLnBrk="1" hangingPunct="1">
              <a:lnSpc>
                <a:spcPct val="120000"/>
              </a:lnSpc>
              <a:buFont typeface="Wingdings" pitchFamily="2" charset="2"/>
              <a:buChar char="l"/>
            </a:pPr>
            <a:endParaRPr kumimoji="0" lang="en-US" altLang="zh-CN" sz="2400" kern="0" dirty="0">
              <a:latin typeface="Times New Roman" panose="02020603050405020304" pitchFamily="18" charset="0"/>
              <a:ea typeface="仿宋" panose="02010609060101010101" pitchFamily="49" charset="-122"/>
              <a:cs typeface="Times New Roman" panose="02020603050405020304" pitchFamily="18" charset="0"/>
            </a:endParaRPr>
          </a:p>
          <a:p>
            <a:pPr eaLnBrk="1" hangingPunct="1">
              <a:lnSpc>
                <a:spcPct val="120000"/>
              </a:lnSpc>
              <a:buFont typeface="Wingdings" pitchFamily="2" charset="2"/>
              <a:buChar char="l"/>
            </a:pPr>
            <a:endParaRPr kumimoji="0" lang="en-US" altLang="zh-CN" sz="2400" kern="0" dirty="0">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610820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Rectangle 3">
            <a:extLst>
              <a:ext uri="{FF2B5EF4-FFF2-40B4-BE49-F238E27FC236}">
                <a16:creationId xmlns:a16="http://schemas.microsoft.com/office/drawing/2014/main" xmlns="" id="{378D5559-2086-40A7-80AA-EED5EA782D72}"/>
              </a:ext>
            </a:extLst>
          </p:cNvPr>
          <p:cNvSpPr txBox="1">
            <a:spLocks noChangeArrowheads="1"/>
          </p:cNvSpPr>
          <p:nvPr/>
        </p:nvSpPr>
        <p:spPr bwMode="auto">
          <a:xfrm>
            <a:off x="291330" y="2261971"/>
            <a:ext cx="8229600" cy="34012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indent="-457200" algn="just" eaLnBrk="1" hangingPunct="1">
              <a:lnSpc>
                <a:spcPct val="145000"/>
              </a:lnSpc>
              <a:spcBef>
                <a:spcPct val="50000"/>
              </a:spcBef>
              <a:buFont typeface="+mj-lt"/>
              <a:buAutoNum type="arabicPeriod"/>
            </a:pPr>
            <a:r>
              <a:rPr kumimoji="1" lang="zh-CN" altLang="en-US" sz="2000" b="1" kern="0" dirty="0">
                <a:latin typeface="仿宋" panose="02010609060101010101" pitchFamily="49" charset="-122"/>
                <a:ea typeface="仿宋" panose="02010609060101010101" pitchFamily="49" charset="-122"/>
              </a:rPr>
              <a:t>最佳置换算法是由</a:t>
            </a:r>
            <a:r>
              <a:rPr kumimoji="1" lang="en-US" altLang="zh-CN" sz="2000" b="1" kern="0" dirty="0" err="1">
                <a:latin typeface="仿宋" panose="02010609060101010101" pitchFamily="49" charset="-122"/>
                <a:ea typeface="仿宋" panose="02010609060101010101" pitchFamily="49" charset="-122"/>
              </a:rPr>
              <a:t>Belady</a:t>
            </a:r>
            <a:r>
              <a:rPr kumimoji="1" lang="zh-CN" altLang="en-US" sz="2000" b="1" kern="0" dirty="0">
                <a:latin typeface="仿宋" panose="02010609060101010101" pitchFamily="49" charset="-122"/>
                <a:ea typeface="仿宋" panose="02010609060101010101" pitchFamily="49" charset="-122"/>
              </a:rPr>
              <a:t>于</a:t>
            </a:r>
            <a:r>
              <a:rPr kumimoji="1" lang="en-US" altLang="zh-CN" sz="2000" b="1" kern="0" dirty="0">
                <a:latin typeface="仿宋" panose="02010609060101010101" pitchFamily="49" charset="-122"/>
                <a:ea typeface="仿宋" panose="02010609060101010101" pitchFamily="49" charset="-122"/>
              </a:rPr>
              <a:t>1966</a:t>
            </a:r>
            <a:r>
              <a:rPr kumimoji="1" lang="zh-CN" altLang="en-US" sz="2000" b="1" kern="0" dirty="0">
                <a:latin typeface="仿宋" panose="02010609060101010101" pitchFamily="49" charset="-122"/>
                <a:ea typeface="仿宋" panose="02010609060101010101" pitchFamily="49" charset="-122"/>
              </a:rPr>
              <a:t>年提出的一种理论上的算法。 其所选择的被淘汰页面，将是</a:t>
            </a:r>
            <a:r>
              <a:rPr kumimoji="1" lang="zh-CN" altLang="en-US" sz="2000" b="1" kern="0" dirty="0">
                <a:solidFill>
                  <a:srgbClr val="FF0000"/>
                </a:solidFill>
                <a:latin typeface="仿宋" panose="02010609060101010101" pitchFamily="49" charset="-122"/>
                <a:ea typeface="仿宋" panose="02010609060101010101" pitchFamily="49" charset="-122"/>
              </a:rPr>
              <a:t>以后永不使用</a:t>
            </a:r>
            <a:r>
              <a:rPr kumimoji="1" lang="zh-CN" altLang="en-US" sz="2000" b="1" kern="0" dirty="0">
                <a:latin typeface="仿宋" panose="02010609060101010101" pitchFamily="49" charset="-122"/>
                <a:ea typeface="仿宋" panose="02010609060101010101" pitchFamily="49" charset="-122"/>
              </a:rPr>
              <a:t>的， 或许是在</a:t>
            </a:r>
            <a:r>
              <a:rPr kumimoji="1" lang="zh-CN" altLang="en-US" sz="2000" b="1" kern="0" dirty="0">
                <a:solidFill>
                  <a:srgbClr val="FF0000"/>
                </a:solidFill>
                <a:latin typeface="仿宋" panose="02010609060101010101" pitchFamily="49" charset="-122"/>
                <a:ea typeface="仿宋" panose="02010609060101010101" pitchFamily="49" charset="-122"/>
              </a:rPr>
              <a:t>最长</a:t>
            </a:r>
            <a:r>
              <a:rPr kumimoji="1" lang="en-US" altLang="zh-CN" sz="2000" b="1" kern="0" dirty="0">
                <a:solidFill>
                  <a:srgbClr val="FF0000"/>
                </a:solidFill>
                <a:latin typeface="仿宋" panose="02010609060101010101" pitchFamily="49" charset="-122"/>
                <a:ea typeface="仿宋" panose="02010609060101010101" pitchFamily="49" charset="-122"/>
              </a:rPr>
              <a:t>(</a:t>
            </a:r>
            <a:r>
              <a:rPr kumimoji="1" lang="zh-CN" altLang="en-US" sz="2000" b="1" kern="0" dirty="0">
                <a:solidFill>
                  <a:srgbClr val="FF0000"/>
                </a:solidFill>
                <a:latin typeface="仿宋" panose="02010609060101010101" pitchFamily="49" charset="-122"/>
                <a:ea typeface="仿宋" panose="02010609060101010101" pitchFamily="49" charset="-122"/>
              </a:rPr>
              <a:t>未来</a:t>
            </a:r>
            <a:r>
              <a:rPr kumimoji="1" lang="en-US" altLang="zh-CN" sz="2000" b="1" kern="0" dirty="0">
                <a:solidFill>
                  <a:srgbClr val="FF0000"/>
                </a:solidFill>
                <a:latin typeface="仿宋" panose="02010609060101010101" pitchFamily="49" charset="-122"/>
                <a:ea typeface="仿宋" panose="02010609060101010101" pitchFamily="49" charset="-122"/>
              </a:rPr>
              <a:t>)</a:t>
            </a:r>
            <a:r>
              <a:rPr kumimoji="1" lang="zh-CN" altLang="en-US" sz="2000" b="1" kern="0" dirty="0">
                <a:solidFill>
                  <a:srgbClr val="FF0000"/>
                </a:solidFill>
                <a:latin typeface="仿宋" panose="02010609060101010101" pitchFamily="49" charset="-122"/>
                <a:ea typeface="仿宋" panose="02010609060101010101" pitchFamily="49" charset="-122"/>
              </a:rPr>
              <a:t>时间内不再被访问</a:t>
            </a:r>
            <a:r>
              <a:rPr kumimoji="1" lang="zh-CN" altLang="en-US" sz="2000" b="1" kern="0" dirty="0">
                <a:latin typeface="仿宋" panose="02010609060101010101" pitchFamily="49" charset="-122"/>
                <a:ea typeface="仿宋" panose="02010609060101010101" pitchFamily="49" charset="-122"/>
              </a:rPr>
              <a:t>的页面。采用最佳置换算法，通常可保证获得最低的缺页率。</a:t>
            </a:r>
          </a:p>
          <a:p>
            <a:pPr marL="457200" indent="-457200" algn="just" eaLnBrk="1" hangingPunct="1">
              <a:lnSpc>
                <a:spcPct val="145000"/>
              </a:lnSpc>
              <a:spcBef>
                <a:spcPct val="50000"/>
              </a:spcBef>
              <a:buFont typeface="+mj-lt"/>
              <a:buAutoNum type="arabicPeriod"/>
            </a:pPr>
            <a:r>
              <a:rPr kumimoji="1" lang="zh-CN" altLang="en-US" sz="2000" b="1" kern="0" dirty="0">
                <a:latin typeface="仿宋" panose="02010609060101010101" pitchFamily="49" charset="-122"/>
                <a:ea typeface="仿宋" panose="02010609060101010101" pitchFamily="49" charset="-122"/>
              </a:rPr>
              <a:t>这是一种</a:t>
            </a:r>
            <a:r>
              <a:rPr kumimoji="1" lang="zh-CN" altLang="en-US" sz="2000" b="1" kern="0" dirty="0">
                <a:solidFill>
                  <a:srgbClr val="D60093"/>
                </a:solidFill>
                <a:latin typeface="仿宋" panose="02010609060101010101" pitchFamily="49" charset="-122"/>
                <a:ea typeface="仿宋" panose="02010609060101010101" pitchFamily="49" charset="-122"/>
              </a:rPr>
              <a:t>理想情况</a:t>
            </a:r>
            <a:r>
              <a:rPr kumimoji="1" lang="zh-CN" altLang="en-US" sz="2000" b="1" kern="0" dirty="0">
                <a:latin typeface="仿宋" panose="02010609060101010101" pitchFamily="49" charset="-122"/>
                <a:ea typeface="仿宋" panose="02010609060101010101" pitchFamily="49" charset="-122"/>
              </a:rPr>
              <a:t>，是实际执行中无法预知的，因而不能实现。可用作</a:t>
            </a:r>
            <a:r>
              <a:rPr kumimoji="1" lang="zh-CN" altLang="en-US" sz="2000" b="1" kern="0" dirty="0">
                <a:solidFill>
                  <a:srgbClr val="996633"/>
                </a:solidFill>
                <a:latin typeface="仿宋" panose="02010609060101010101" pitchFamily="49" charset="-122"/>
                <a:ea typeface="仿宋" panose="02010609060101010101" pitchFamily="49" charset="-122"/>
              </a:rPr>
              <a:t>性能评价的依据</a:t>
            </a:r>
            <a:r>
              <a:rPr kumimoji="1" lang="zh-CN" altLang="en-US" sz="2000" b="1" kern="0" dirty="0">
                <a:latin typeface="仿宋" panose="02010609060101010101" pitchFamily="49" charset="-122"/>
                <a:ea typeface="仿宋" panose="02010609060101010101" pitchFamily="49" charset="-122"/>
              </a:rPr>
              <a:t>。</a:t>
            </a:r>
          </a:p>
          <a:p>
            <a:pPr algn="just" eaLnBrk="1" hangingPunct="1">
              <a:lnSpc>
                <a:spcPct val="145000"/>
              </a:lnSpc>
              <a:spcBef>
                <a:spcPct val="50000"/>
              </a:spcBef>
              <a:buFont typeface="Wingdings" pitchFamily="2" charset="2"/>
              <a:buChar char="l"/>
            </a:pPr>
            <a:endParaRPr kumimoji="1" lang="zh-CN" altLang="en-US" sz="2000" kern="0" dirty="0">
              <a:latin typeface="仿宋" panose="02010609060101010101" pitchFamily="49" charset="-122"/>
              <a:ea typeface="仿宋" panose="02010609060101010101" pitchFamily="49" charset="-122"/>
            </a:endParaRPr>
          </a:p>
          <a:p>
            <a:pPr algn="just" eaLnBrk="1" hangingPunct="1">
              <a:lnSpc>
                <a:spcPct val="145000"/>
              </a:lnSpc>
              <a:spcBef>
                <a:spcPct val="50000"/>
              </a:spcBef>
              <a:buFont typeface="Wingdings" pitchFamily="2" charset="2"/>
              <a:buChar char="l"/>
            </a:pPr>
            <a:endParaRPr kumimoji="1" lang="en-US" altLang="zh-CN" sz="20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9747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 calcmode="lin" valueType="num">
                                      <p:cBhvr additive="base">
                                        <p:cTn id="19"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Text Box 2">
            <a:extLst>
              <a:ext uri="{FF2B5EF4-FFF2-40B4-BE49-F238E27FC236}">
                <a16:creationId xmlns:a16="http://schemas.microsoft.com/office/drawing/2014/main" xmlns="" id="{2489FF25-2C2D-4219-B5AA-3CBE15FCC505}"/>
              </a:ext>
            </a:extLst>
          </p:cNvPr>
          <p:cNvSpPr txBox="1">
            <a:spLocks noChangeArrowheads="1"/>
          </p:cNvSpPr>
          <p:nvPr/>
        </p:nvSpPr>
        <p:spPr bwMode="auto">
          <a:xfrm>
            <a:off x="395536" y="2420888"/>
            <a:ext cx="8496300" cy="3293209"/>
          </a:xfrm>
          <a:prstGeom prst="rect">
            <a:avLst/>
          </a:prstGeom>
          <a:noFill/>
          <a:ln w="9525">
            <a:noFill/>
            <a:miter lim="800000"/>
            <a:headEnd/>
            <a:tailEnd/>
          </a:ln>
        </p:spPr>
        <p:txBody>
          <a:bodyPr>
            <a:spAutoFit/>
          </a:bodyPr>
          <a:lstStyle/>
          <a:p>
            <a:pPr algn="just">
              <a:lnSpc>
                <a:spcPct val="120000"/>
              </a:lnSpc>
              <a:spcBef>
                <a:spcPct val="50000"/>
              </a:spcBef>
            </a:pPr>
            <a:r>
              <a:rPr lang="zh-CN" altLang="en-US" sz="2000" b="1" dirty="0" smtClean="0">
                <a:solidFill>
                  <a:schemeClr val="tx1"/>
                </a:solidFill>
                <a:latin typeface="仿宋" panose="02010609060101010101" pitchFamily="49" charset="-122"/>
                <a:ea typeface="仿宋" panose="02010609060101010101" pitchFamily="49" charset="-122"/>
              </a:rPr>
              <a:t>例</a:t>
            </a:r>
            <a:r>
              <a:rPr lang="zh-CN" altLang="en-US" sz="2000" b="1" dirty="0">
                <a:solidFill>
                  <a:schemeClr val="tx1"/>
                </a:solidFill>
                <a:latin typeface="仿宋" panose="02010609060101010101" pitchFamily="49" charset="-122"/>
                <a:ea typeface="仿宋" panose="02010609060101010101" pitchFamily="49" charset="-122"/>
              </a:rPr>
              <a:t>、假定系统为某进程分配了</a:t>
            </a:r>
            <a:r>
              <a:rPr lang="zh-CN" altLang="en-US" sz="2000" b="1" dirty="0">
                <a:solidFill>
                  <a:srgbClr val="FF0000"/>
                </a:solidFill>
                <a:latin typeface="仿宋" panose="02010609060101010101" pitchFamily="49" charset="-122"/>
                <a:ea typeface="仿宋" panose="02010609060101010101" pitchFamily="49" charset="-122"/>
              </a:rPr>
              <a:t>三个物理块</a:t>
            </a:r>
            <a:r>
              <a:rPr lang="zh-CN" altLang="en-US" sz="2000" b="1" dirty="0">
                <a:solidFill>
                  <a:schemeClr val="tx1"/>
                </a:solidFill>
                <a:latin typeface="仿宋" panose="02010609060101010101" pitchFamily="49" charset="-122"/>
                <a:ea typeface="仿宋" panose="02010609060101010101" pitchFamily="49" charset="-122"/>
              </a:rPr>
              <a:t>， 并考虑有以下的页面号引用串：</a:t>
            </a:r>
            <a:r>
              <a:rPr lang="zh-CN" altLang="en-US" sz="2000" b="1" dirty="0">
                <a:solidFill>
                  <a:srgbClr val="000000"/>
                </a:solidFill>
                <a:latin typeface="仿宋" panose="02010609060101010101" pitchFamily="49" charset="-122"/>
                <a:ea typeface="仿宋" panose="02010609060101010101" pitchFamily="49" charset="-122"/>
              </a:rPr>
              <a:t>   </a:t>
            </a:r>
          </a:p>
          <a:p>
            <a:pPr algn="just">
              <a:lnSpc>
                <a:spcPct val="120000"/>
              </a:lnSpc>
              <a:spcBef>
                <a:spcPct val="50000"/>
              </a:spcBef>
            </a:pPr>
            <a:r>
              <a:rPr lang="zh-CN" altLang="en-US" sz="2000" b="1" dirty="0">
                <a:solidFill>
                  <a:srgbClr val="000000"/>
                </a:solidFill>
                <a:latin typeface="仿宋" panose="02010609060101010101" pitchFamily="49" charset="-122"/>
                <a:ea typeface="仿宋" panose="02010609060101010101" pitchFamily="49" charset="-122"/>
              </a:rPr>
              <a:t>    </a:t>
            </a:r>
            <a:endParaRPr lang="en-US" altLang="zh-CN" sz="2000" b="1" dirty="0" smtClean="0">
              <a:solidFill>
                <a:srgbClr val="000000"/>
              </a:solidFill>
              <a:latin typeface="仿宋" panose="02010609060101010101" pitchFamily="49" charset="-122"/>
              <a:ea typeface="仿宋" panose="02010609060101010101" pitchFamily="49" charset="-122"/>
            </a:endParaRPr>
          </a:p>
          <a:p>
            <a:pPr algn="just">
              <a:lnSpc>
                <a:spcPct val="120000"/>
              </a:lnSpc>
              <a:spcBef>
                <a:spcPct val="50000"/>
              </a:spcBef>
            </a:pPr>
            <a:r>
              <a:rPr lang="en-US" altLang="zh-CN" sz="2000" b="1" dirty="0">
                <a:solidFill>
                  <a:srgbClr val="000000"/>
                </a:solidFill>
                <a:latin typeface="仿宋" panose="02010609060101010101" pitchFamily="49" charset="-122"/>
                <a:ea typeface="仿宋" panose="02010609060101010101" pitchFamily="49" charset="-122"/>
              </a:rPr>
              <a:t> </a:t>
            </a:r>
            <a:r>
              <a:rPr lang="en-US" altLang="zh-CN" sz="2000" b="1" dirty="0" smtClean="0">
                <a:solidFill>
                  <a:srgbClr val="000000"/>
                </a:solidFill>
                <a:latin typeface="仿宋" panose="02010609060101010101" pitchFamily="49" charset="-122"/>
                <a:ea typeface="仿宋" panose="02010609060101010101" pitchFamily="49" charset="-122"/>
              </a:rPr>
              <a:t>   </a:t>
            </a:r>
            <a:r>
              <a:rPr lang="en-US" altLang="zh-CN" sz="2000" b="1" dirty="0" smtClean="0">
                <a:solidFill>
                  <a:srgbClr val="6600FF"/>
                </a:solidFill>
                <a:latin typeface="仿宋" panose="02010609060101010101" pitchFamily="49" charset="-122"/>
                <a:ea typeface="仿宋" panose="02010609060101010101" pitchFamily="49" charset="-122"/>
              </a:rPr>
              <a:t>7</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0</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1</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2</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0</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3</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0</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4</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2</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3</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0</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3</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2</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1</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2</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0</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1</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7</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0</a:t>
            </a:r>
            <a:r>
              <a:rPr lang="zh-CN" altLang="en-US" sz="2000" b="1" dirty="0">
                <a:solidFill>
                  <a:srgbClr val="6600FF"/>
                </a:solidFill>
                <a:latin typeface="仿宋" panose="02010609060101010101" pitchFamily="49" charset="-122"/>
                <a:ea typeface="仿宋" panose="02010609060101010101" pitchFamily="49" charset="-122"/>
              </a:rPr>
              <a:t>，</a:t>
            </a:r>
            <a:r>
              <a:rPr lang="en-US" altLang="zh-CN" sz="2000" b="1" dirty="0">
                <a:solidFill>
                  <a:srgbClr val="6600FF"/>
                </a:solidFill>
                <a:latin typeface="仿宋" panose="02010609060101010101" pitchFamily="49" charset="-122"/>
                <a:ea typeface="仿宋" panose="02010609060101010101" pitchFamily="49" charset="-122"/>
              </a:rPr>
              <a:t>1</a:t>
            </a:r>
          </a:p>
          <a:p>
            <a:pPr algn="just">
              <a:lnSpc>
                <a:spcPct val="120000"/>
              </a:lnSpc>
              <a:spcBef>
                <a:spcPct val="50000"/>
              </a:spcBef>
            </a:pPr>
            <a:r>
              <a:rPr lang="en-US" altLang="zh-CN" sz="2000" b="1" dirty="0">
                <a:solidFill>
                  <a:srgbClr val="000000"/>
                </a:solidFill>
                <a:latin typeface="仿宋" panose="02010609060101010101" pitchFamily="49" charset="-122"/>
                <a:ea typeface="仿宋" panose="02010609060101010101" pitchFamily="49" charset="-122"/>
              </a:rPr>
              <a:t>    </a:t>
            </a:r>
            <a:endParaRPr lang="en-US" altLang="zh-CN" sz="2000" b="1" dirty="0" smtClean="0">
              <a:solidFill>
                <a:srgbClr val="000000"/>
              </a:solidFill>
              <a:latin typeface="仿宋" panose="02010609060101010101" pitchFamily="49" charset="-122"/>
              <a:ea typeface="仿宋" panose="02010609060101010101" pitchFamily="49" charset="-122"/>
            </a:endParaRPr>
          </a:p>
          <a:p>
            <a:pPr algn="just">
              <a:lnSpc>
                <a:spcPct val="120000"/>
              </a:lnSpc>
              <a:spcBef>
                <a:spcPct val="50000"/>
              </a:spcBef>
            </a:pPr>
            <a:r>
              <a:rPr lang="en-US" altLang="zh-CN" sz="2000" b="1" dirty="0">
                <a:solidFill>
                  <a:srgbClr val="000000"/>
                </a:solidFill>
                <a:latin typeface="仿宋" panose="02010609060101010101" pitchFamily="49" charset="-122"/>
                <a:ea typeface="仿宋" panose="02010609060101010101" pitchFamily="49" charset="-122"/>
              </a:rPr>
              <a:t> </a:t>
            </a:r>
            <a:r>
              <a:rPr lang="en-US" altLang="zh-CN" sz="2000" b="1" dirty="0" smtClean="0">
                <a:solidFill>
                  <a:srgbClr val="000000"/>
                </a:solidFill>
                <a:latin typeface="仿宋" panose="02010609060101010101" pitchFamily="49" charset="-122"/>
                <a:ea typeface="仿宋" panose="02010609060101010101" pitchFamily="49" charset="-122"/>
              </a:rPr>
              <a:t>   </a:t>
            </a:r>
            <a:r>
              <a:rPr lang="zh-CN" altLang="en-US" sz="2000" b="1" dirty="0" smtClean="0">
                <a:solidFill>
                  <a:schemeClr val="tx1"/>
                </a:solidFill>
                <a:latin typeface="仿宋" panose="02010609060101010101" pitchFamily="49" charset="-122"/>
                <a:ea typeface="仿宋" panose="02010609060101010101" pitchFamily="49" charset="-122"/>
              </a:rPr>
              <a:t>进程</a:t>
            </a:r>
            <a:r>
              <a:rPr lang="zh-CN" altLang="en-US" sz="2000" b="1" dirty="0">
                <a:solidFill>
                  <a:schemeClr val="tx1"/>
                </a:solidFill>
                <a:latin typeface="仿宋" panose="02010609060101010101" pitchFamily="49" charset="-122"/>
                <a:ea typeface="仿宋" panose="02010609060101010101" pitchFamily="49" charset="-122"/>
              </a:rPr>
              <a:t>运行时， 先将</a:t>
            </a:r>
            <a:r>
              <a:rPr lang="en-US" altLang="zh-CN" sz="2000" b="1" dirty="0">
                <a:solidFill>
                  <a:schemeClr val="tx1"/>
                </a:solidFill>
                <a:latin typeface="仿宋" panose="02010609060101010101" pitchFamily="49" charset="-122"/>
                <a:ea typeface="仿宋" panose="02010609060101010101" pitchFamily="49" charset="-122"/>
              </a:rPr>
              <a:t>7</a:t>
            </a:r>
            <a:r>
              <a:rPr lang="zh-CN" altLang="en-US" sz="2000" b="1" dirty="0">
                <a:solidFill>
                  <a:schemeClr val="tx1"/>
                </a:solidFill>
                <a:latin typeface="仿宋" panose="02010609060101010101" pitchFamily="49" charset="-122"/>
                <a:ea typeface="仿宋" panose="02010609060101010101" pitchFamily="49" charset="-122"/>
              </a:rPr>
              <a:t>，</a:t>
            </a:r>
            <a:r>
              <a:rPr lang="en-US" altLang="zh-CN" sz="2000" b="1" dirty="0">
                <a:solidFill>
                  <a:schemeClr val="tx1"/>
                </a:solidFill>
                <a:latin typeface="仿宋" panose="02010609060101010101" pitchFamily="49" charset="-122"/>
                <a:ea typeface="仿宋" panose="02010609060101010101" pitchFamily="49" charset="-122"/>
              </a:rPr>
              <a:t>0</a:t>
            </a:r>
            <a:r>
              <a:rPr lang="zh-CN" altLang="en-US" sz="2000" b="1" dirty="0">
                <a:solidFill>
                  <a:schemeClr val="tx1"/>
                </a:solidFill>
                <a:latin typeface="仿宋" panose="02010609060101010101" pitchFamily="49" charset="-122"/>
                <a:ea typeface="仿宋" panose="02010609060101010101" pitchFamily="49" charset="-122"/>
              </a:rPr>
              <a:t>，</a:t>
            </a:r>
            <a:r>
              <a:rPr lang="en-US" altLang="zh-CN" sz="2000" b="1" dirty="0">
                <a:solidFill>
                  <a:schemeClr val="tx1"/>
                </a:solidFill>
                <a:latin typeface="仿宋" panose="02010609060101010101" pitchFamily="49" charset="-122"/>
                <a:ea typeface="仿宋" panose="02010609060101010101" pitchFamily="49" charset="-122"/>
              </a:rPr>
              <a:t>1</a:t>
            </a:r>
            <a:r>
              <a:rPr lang="zh-CN" altLang="en-US" sz="2000" b="1" dirty="0">
                <a:solidFill>
                  <a:schemeClr val="tx1"/>
                </a:solidFill>
                <a:latin typeface="仿宋" panose="02010609060101010101" pitchFamily="49" charset="-122"/>
                <a:ea typeface="仿宋" panose="02010609060101010101" pitchFamily="49" charset="-122"/>
              </a:rPr>
              <a:t>三个页面装入内存。 以后， 当进程要访问页面</a:t>
            </a:r>
            <a:r>
              <a:rPr lang="en-US" altLang="zh-CN" sz="2000" b="1" dirty="0">
                <a:solidFill>
                  <a:schemeClr val="tx1"/>
                </a:solidFill>
                <a:latin typeface="仿宋" panose="02010609060101010101" pitchFamily="49" charset="-122"/>
                <a:ea typeface="仿宋" panose="02010609060101010101" pitchFamily="49" charset="-122"/>
              </a:rPr>
              <a:t>2</a:t>
            </a:r>
            <a:r>
              <a:rPr lang="zh-CN" altLang="en-US" sz="2000" b="1" dirty="0">
                <a:solidFill>
                  <a:schemeClr val="tx1"/>
                </a:solidFill>
                <a:latin typeface="仿宋" panose="02010609060101010101" pitchFamily="49" charset="-122"/>
                <a:ea typeface="仿宋" panose="02010609060101010101" pitchFamily="49" charset="-122"/>
              </a:rPr>
              <a:t>时， 将会产生缺页中断。此时</a:t>
            </a:r>
            <a:r>
              <a:rPr lang="en-US" altLang="zh-CN" sz="2000" b="1" dirty="0">
                <a:solidFill>
                  <a:schemeClr val="tx1"/>
                </a:solidFill>
                <a:latin typeface="仿宋" panose="02010609060101010101" pitchFamily="49" charset="-122"/>
                <a:ea typeface="仿宋" panose="02010609060101010101" pitchFamily="49" charset="-122"/>
              </a:rPr>
              <a:t>OS</a:t>
            </a:r>
            <a:r>
              <a:rPr lang="zh-CN" altLang="en-US" sz="2000" b="1" dirty="0">
                <a:solidFill>
                  <a:schemeClr val="tx1"/>
                </a:solidFill>
                <a:latin typeface="仿宋" panose="02010609060101010101" pitchFamily="49" charset="-122"/>
                <a:ea typeface="仿宋" panose="02010609060101010101" pitchFamily="49" charset="-122"/>
              </a:rPr>
              <a:t>根据最佳置换算法，将选择页面</a:t>
            </a:r>
            <a:r>
              <a:rPr lang="en-US" altLang="zh-CN" sz="2000" b="1" dirty="0">
                <a:solidFill>
                  <a:schemeClr val="tx1"/>
                </a:solidFill>
                <a:latin typeface="仿宋" panose="02010609060101010101" pitchFamily="49" charset="-122"/>
                <a:ea typeface="仿宋" panose="02010609060101010101" pitchFamily="49" charset="-122"/>
              </a:rPr>
              <a:t>7</a:t>
            </a:r>
            <a:r>
              <a:rPr lang="zh-CN" altLang="en-US" sz="2000" b="1" dirty="0">
                <a:solidFill>
                  <a:schemeClr val="tx1"/>
                </a:solidFill>
                <a:latin typeface="仿宋" panose="02010609060101010101" pitchFamily="49" charset="-122"/>
                <a:ea typeface="仿宋" panose="02010609060101010101" pitchFamily="49" charset="-122"/>
              </a:rPr>
              <a:t>予以淘汰。 </a:t>
            </a:r>
          </a:p>
        </p:txBody>
      </p:sp>
    </p:spTree>
    <p:extLst>
      <p:ext uri="{BB962C8B-B14F-4D97-AF65-F5344CB8AC3E}">
        <p14:creationId xmlns:p14="http://schemas.microsoft.com/office/powerpoint/2010/main" val="184080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graphicFrame>
        <p:nvGraphicFramePr>
          <p:cNvPr id="13" name="Object 3">
            <a:extLst>
              <a:ext uri="{FF2B5EF4-FFF2-40B4-BE49-F238E27FC236}">
                <a16:creationId xmlns:a16="http://schemas.microsoft.com/office/drawing/2014/main" xmlns="" id="{456D0575-C074-4653-B343-E03A845FE2EF}"/>
              </a:ext>
            </a:extLst>
          </p:cNvPr>
          <p:cNvGraphicFramePr>
            <a:graphicFrameLocks noChangeAspect="1"/>
          </p:cNvGraphicFramePr>
          <p:nvPr>
            <p:extLst>
              <p:ext uri="{D42A27DB-BD31-4B8C-83A1-F6EECF244321}">
                <p14:modId xmlns:p14="http://schemas.microsoft.com/office/powerpoint/2010/main" val="3709394209"/>
              </p:ext>
            </p:extLst>
          </p:nvPr>
        </p:nvGraphicFramePr>
        <p:xfrm>
          <a:off x="11759" y="2411329"/>
          <a:ext cx="9144000" cy="2581275"/>
        </p:xfrm>
        <a:graphic>
          <a:graphicData uri="http://schemas.openxmlformats.org/presentationml/2006/ole">
            <mc:AlternateContent xmlns:mc="http://schemas.openxmlformats.org/markup-compatibility/2006">
              <mc:Choice xmlns:v="urn:schemas-microsoft-com:vml" Requires="v">
                <p:oleObj spid="_x0000_s9258" name="VISIO" r:id="rId3" imgW="4313160" imgH="1217160" progId="">
                  <p:embed/>
                </p:oleObj>
              </mc:Choice>
              <mc:Fallback>
                <p:oleObj name="VISIO" r:id="rId3" imgW="4313160" imgH="1217160" progId="">
                  <p:embed/>
                  <p:pic>
                    <p:nvPicPr>
                      <p:cNvPr id="983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9" y="2411329"/>
                        <a:ext cx="9144000" cy="2581275"/>
                      </a:xfrm>
                      <a:prstGeom prst="rect">
                        <a:avLst/>
                      </a:prstGeom>
                      <a:solidFill>
                        <a:schemeClr val="tx1"/>
                      </a:solidFill>
                      <a:ln>
                        <a:noFill/>
                      </a:ln>
                      <a:effectLst/>
                    </p:spPr>
                  </p:pic>
                </p:oleObj>
              </mc:Fallback>
            </mc:AlternateContent>
          </a:graphicData>
        </a:graphic>
      </p:graphicFrame>
      <p:sp>
        <p:nvSpPr>
          <p:cNvPr id="14" name="Text Box 4">
            <a:extLst>
              <a:ext uri="{FF2B5EF4-FFF2-40B4-BE49-F238E27FC236}">
                <a16:creationId xmlns:a16="http://schemas.microsoft.com/office/drawing/2014/main" xmlns="" id="{D2D898BB-07CF-4B91-9FFF-2C80A078427E}"/>
              </a:ext>
            </a:extLst>
          </p:cNvPr>
          <p:cNvSpPr txBox="1">
            <a:spLocks noChangeArrowheads="1"/>
          </p:cNvSpPr>
          <p:nvPr/>
        </p:nvSpPr>
        <p:spPr bwMode="auto">
          <a:xfrm>
            <a:off x="2512072" y="5413291"/>
            <a:ext cx="3762568" cy="369332"/>
          </a:xfrm>
          <a:prstGeom prst="rect">
            <a:avLst/>
          </a:prstGeom>
          <a:noFill/>
          <a:ln w="9525">
            <a:noFill/>
            <a:miter lim="800000"/>
            <a:headEnd/>
            <a:tailEnd/>
          </a:ln>
        </p:spPr>
        <p:txBody>
          <a:bodyPr wrap="none">
            <a:spAutoFit/>
          </a:bodyPr>
          <a:lstStyle/>
          <a:p>
            <a:pPr algn="l"/>
            <a:r>
              <a:rPr lang="zh-CN" altLang="en-US" sz="1800" dirty="0" smtClean="0">
                <a:solidFill>
                  <a:schemeClr val="tx1"/>
                </a:solidFill>
                <a:latin typeface="仿宋" panose="02010609060101010101" pitchFamily="49" charset="-122"/>
                <a:ea typeface="仿宋" panose="02010609060101010101" pitchFamily="49" charset="-122"/>
              </a:rPr>
              <a:t>利用</a:t>
            </a:r>
            <a:r>
              <a:rPr lang="zh-CN" altLang="en-US" sz="1800" dirty="0">
                <a:solidFill>
                  <a:schemeClr val="tx1"/>
                </a:solidFill>
                <a:latin typeface="仿宋" panose="02010609060101010101" pitchFamily="49" charset="-122"/>
                <a:ea typeface="仿宋" panose="02010609060101010101" pitchFamily="49" charset="-122"/>
              </a:rPr>
              <a:t>最佳页面置换算法时的置换图 </a:t>
            </a:r>
          </a:p>
        </p:txBody>
      </p:sp>
    </p:spTree>
    <p:extLst>
      <p:ext uri="{BB962C8B-B14F-4D97-AF65-F5344CB8AC3E}">
        <p14:creationId xmlns:p14="http://schemas.microsoft.com/office/powerpoint/2010/main" val="115434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Rectangle 4">
            <a:extLst>
              <a:ext uri="{FF2B5EF4-FFF2-40B4-BE49-F238E27FC236}">
                <a16:creationId xmlns:a16="http://schemas.microsoft.com/office/drawing/2014/main" xmlns="" id="{73E18A9D-5A59-423D-BC4A-BBF8C9E58C13}"/>
              </a:ext>
            </a:extLst>
          </p:cNvPr>
          <p:cNvSpPr>
            <a:spLocks noChangeArrowheads="1"/>
          </p:cNvSpPr>
          <p:nvPr/>
        </p:nvSpPr>
        <p:spPr bwMode="auto">
          <a:xfrm>
            <a:off x="546135" y="2356298"/>
            <a:ext cx="8039969" cy="3376957"/>
          </a:xfrm>
          <a:prstGeom prst="rect">
            <a:avLst/>
          </a:prstGeom>
          <a:noFill/>
          <a:ln w="9525" algn="ctr">
            <a:noFill/>
            <a:miter lim="800000"/>
            <a:headEnd/>
            <a:tailEnd/>
          </a:ln>
        </p:spPr>
        <p:txBody>
          <a:bodyPr/>
          <a:lstStyle/>
          <a:p>
            <a:pPr marL="457200" indent="-457200" algn="just">
              <a:lnSpc>
                <a:spcPct val="145000"/>
              </a:lnSpc>
              <a:spcBef>
                <a:spcPct val="50000"/>
              </a:spcBef>
              <a:buClr>
                <a:schemeClr val="tx1"/>
              </a:buClr>
              <a:buFont typeface="+mj-lt"/>
              <a:buAutoNum type="arabicPeriod"/>
            </a:pPr>
            <a:r>
              <a:rPr lang="zh-CN" altLang="en-US" sz="2000" b="1" dirty="0">
                <a:solidFill>
                  <a:schemeClr val="tx1"/>
                </a:solidFill>
                <a:latin typeface="仿宋" panose="02010609060101010101" pitchFamily="49" charset="-122"/>
                <a:ea typeface="仿宋" panose="02010609060101010101" pitchFamily="49" charset="-122"/>
              </a:rPr>
              <a:t>选择装入最早的页面被置换。可以通过链表来表示各页的建立时间先后。</a:t>
            </a:r>
          </a:p>
          <a:p>
            <a:pPr marL="457200" indent="-457200" algn="just">
              <a:lnSpc>
                <a:spcPct val="145000"/>
              </a:lnSpc>
              <a:spcBef>
                <a:spcPct val="50000"/>
              </a:spcBef>
              <a:buClr>
                <a:schemeClr val="tx1"/>
              </a:buClr>
              <a:buFont typeface="+mj-lt"/>
              <a:buAutoNum type="arabicPeriod"/>
            </a:pPr>
            <a:r>
              <a:rPr lang="zh-CN" altLang="en-US" sz="2000" b="1" dirty="0">
                <a:solidFill>
                  <a:srgbClr val="D60093"/>
                </a:solidFill>
                <a:latin typeface="仿宋" panose="02010609060101010101" pitchFamily="49" charset="-122"/>
                <a:ea typeface="仿宋" panose="02010609060101010101" pitchFamily="49" charset="-122"/>
              </a:rPr>
              <a:t>性能较差</a:t>
            </a:r>
            <a:r>
              <a:rPr lang="zh-CN" altLang="en-US" sz="2000" b="1" dirty="0">
                <a:solidFill>
                  <a:schemeClr val="tx1"/>
                </a:solidFill>
                <a:latin typeface="仿宋" panose="02010609060101010101" pitchFamily="49" charset="-122"/>
                <a:ea typeface="仿宋" panose="02010609060101010101" pitchFamily="49" charset="-122"/>
              </a:rPr>
              <a:t>。较早调入的页往往是经常被访问的页，这些页在</a:t>
            </a:r>
            <a:r>
              <a:rPr lang="en-US" altLang="zh-CN" sz="2000" b="1" dirty="0">
                <a:solidFill>
                  <a:schemeClr val="tx1"/>
                </a:solidFill>
                <a:latin typeface="仿宋" panose="02010609060101010101" pitchFamily="49" charset="-122"/>
                <a:ea typeface="仿宋" panose="02010609060101010101" pitchFamily="49" charset="-122"/>
              </a:rPr>
              <a:t>FIFO</a:t>
            </a:r>
            <a:r>
              <a:rPr lang="zh-CN" altLang="en-US" sz="2000" b="1" dirty="0">
                <a:solidFill>
                  <a:schemeClr val="tx1"/>
                </a:solidFill>
                <a:latin typeface="仿宋" panose="02010609060101010101" pitchFamily="49" charset="-122"/>
                <a:ea typeface="仿宋" panose="02010609060101010101" pitchFamily="49" charset="-122"/>
              </a:rPr>
              <a:t>算法下被反复调入和调出。</a:t>
            </a:r>
          </a:p>
          <a:p>
            <a:pPr marL="457200" indent="-457200" algn="just">
              <a:lnSpc>
                <a:spcPct val="145000"/>
              </a:lnSpc>
              <a:spcBef>
                <a:spcPct val="50000"/>
              </a:spcBef>
              <a:buClr>
                <a:schemeClr val="tx1"/>
              </a:buClr>
              <a:buFont typeface="+mj-lt"/>
              <a:buAutoNum type="arabicPeriod"/>
            </a:pPr>
            <a:r>
              <a:rPr lang="zh-CN" altLang="en-US" sz="2000" b="1" dirty="0">
                <a:solidFill>
                  <a:schemeClr val="tx1"/>
                </a:solidFill>
                <a:latin typeface="仿宋" panose="02010609060101010101" pitchFamily="49" charset="-122"/>
                <a:ea typeface="仿宋" panose="02010609060101010101" pitchFamily="49" charset="-122"/>
              </a:rPr>
              <a:t>并且有</a:t>
            </a:r>
            <a:r>
              <a:rPr lang="zh-CN" altLang="en-US" sz="2000" b="1" dirty="0">
                <a:solidFill>
                  <a:srgbClr val="D60093"/>
                </a:solidFill>
                <a:latin typeface="仿宋" panose="02010609060101010101" pitchFamily="49" charset="-122"/>
                <a:ea typeface="仿宋" panose="02010609060101010101" pitchFamily="49" charset="-122"/>
              </a:rPr>
              <a:t>抖动现象</a:t>
            </a:r>
            <a:r>
              <a:rPr lang="zh-CN" altLang="en-US" sz="2000" b="1" dirty="0">
                <a:solidFill>
                  <a:schemeClr val="tx1"/>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125989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5" name="Rectangle 4">
            <a:extLst>
              <a:ext uri="{FF2B5EF4-FFF2-40B4-BE49-F238E27FC236}">
                <a16:creationId xmlns:a16="http://schemas.microsoft.com/office/drawing/2014/main" xmlns="" id="{C8D478A1-0A76-47E4-9AAA-A2A6EF2CE8DC}"/>
              </a:ext>
            </a:extLst>
          </p:cNvPr>
          <p:cNvSpPr txBox="1">
            <a:spLocks noChangeArrowheads="1"/>
          </p:cNvSpPr>
          <p:nvPr/>
        </p:nvSpPr>
        <p:spPr bwMode="auto">
          <a:xfrm>
            <a:off x="529208" y="1916833"/>
            <a:ext cx="8229600" cy="34563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indent="-457200" eaLnBrk="1" hangingPunct="1">
              <a:lnSpc>
                <a:spcPct val="150000"/>
              </a:lnSpc>
              <a:buFont typeface="+mj-lt"/>
              <a:buAutoNum type="arabicPeriod"/>
            </a:pPr>
            <a:r>
              <a:rPr kumimoji="1" lang="zh-CN" altLang="en-US" sz="2000" b="1" kern="0" dirty="0">
                <a:solidFill>
                  <a:srgbClr val="CC3300"/>
                </a:solidFill>
                <a:latin typeface="仿宋" panose="02010609060101010101" pitchFamily="49" charset="-122"/>
                <a:ea typeface="仿宋" panose="02010609060101010101" pitchFamily="49" charset="-122"/>
              </a:rPr>
              <a:t>时间局限性。</a:t>
            </a:r>
            <a:r>
              <a:rPr kumimoji="1" lang="zh-CN" altLang="en-US" sz="2000" b="1" kern="0" dirty="0">
                <a:latin typeface="仿宋" panose="02010609060101010101" pitchFamily="49" charset="-122"/>
                <a:ea typeface="仿宋" panose="02010609060101010101" pitchFamily="49" charset="-122"/>
              </a:rPr>
              <a:t>如果程序中的</a:t>
            </a:r>
            <a:r>
              <a:rPr kumimoji="1" lang="zh-CN" altLang="en-US" sz="2000" b="1" kern="0" dirty="0">
                <a:solidFill>
                  <a:srgbClr val="FFC000"/>
                </a:solidFill>
                <a:latin typeface="仿宋" panose="02010609060101010101" pitchFamily="49" charset="-122"/>
                <a:ea typeface="仿宋" panose="02010609060101010101" pitchFamily="49" charset="-122"/>
              </a:rPr>
              <a:t>某条指令</a:t>
            </a:r>
            <a:r>
              <a:rPr kumimoji="1" lang="zh-CN" altLang="en-US" sz="2000" b="1" kern="0" dirty="0">
                <a:latin typeface="仿宋" panose="02010609060101010101" pitchFamily="49" charset="-122"/>
                <a:ea typeface="仿宋" panose="02010609060101010101" pitchFamily="49" charset="-122"/>
              </a:rPr>
              <a:t>一旦执行， 则不久以后该指令可能再次执行；如果</a:t>
            </a:r>
            <a:r>
              <a:rPr kumimoji="1" lang="zh-CN" altLang="en-US" sz="2000" b="1" kern="0" dirty="0">
                <a:solidFill>
                  <a:srgbClr val="FFC000"/>
                </a:solidFill>
                <a:latin typeface="仿宋" panose="02010609060101010101" pitchFamily="49" charset="-122"/>
                <a:ea typeface="仿宋" panose="02010609060101010101" pitchFamily="49" charset="-122"/>
              </a:rPr>
              <a:t>某数据</a:t>
            </a:r>
            <a:r>
              <a:rPr kumimoji="1" lang="zh-CN" altLang="en-US" sz="2000" b="1" kern="0" dirty="0">
                <a:latin typeface="仿宋" panose="02010609060101010101" pitchFamily="49" charset="-122"/>
                <a:ea typeface="仿宋" panose="02010609060101010101" pitchFamily="49" charset="-122"/>
              </a:rPr>
              <a:t>被访问过， 则不久以后该数据可能再次被访问。产生时间局限性的典型原因，是由于在程序中存在着大量的</a:t>
            </a:r>
            <a:r>
              <a:rPr kumimoji="1" lang="zh-CN" altLang="en-US" sz="2000" b="1" kern="0" dirty="0" smtClean="0">
                <a:solidFill>
                  <a:srgbClr val="D60093"/>
                </a:solidFill>
                <a:latin typeface="仿宋" panose="02010609060101010101" pitchFamily="49" charset="-122"/>
                <a:ea typeface="仿宋" panose="02010609060101010101" pitchFamily="49" charset="-122"/>
              </a:rPr>
              <a:t>循环</a:t>
            </a:r>
            <a:r>
              <a:rPr kumimoji="1" lang="zh-CN" altLang="en-US" sz="2000" b="1" kern="0" dirty="0" smtClean="0">
                <a:latin typeface="仿宋" panose="02010609060101010101" pitchFamily="49" charset="-122"/>
                <a:ea typeface="仿宋" panose="02010609060101010101" pitchFamily="49" charset="-122"/>
              </a:rPr>
              <a:t>操作。</a:t>
            </a:r>
            <a:endParaRPr kumimoji="1" lang="zh-CN" altLang="en-US" sz="2000" b="1" kern="0" dirty="0">
              <a:latin typeface="仿宋" panose="02010609060101010101" pitchFamily="49" charset="-122"/>
              <a:ea typeface="仿宋" panose="02010609060101010101" pitchFamily="49" charset="-122"/>
            </a:endParaRPr>
          </a:p>
          <a:p>
            <a:pPr marL="457200" indent="-457200" eaLnBrk="1" hangingPunct="1">
              <a:lnSpc>
                <a:spcPct val="150000"/>
              </a:lnSpc>
              <a:buFont typeface="+mj-lt"/>
              <a:buAutoNum type="arabicPeriod"/>
            </a:pPr>
            <a:r>
              <a:rPr kumimoji="1" lang="zh-CN" altLang="en-US" sz="2000" b="1" kern="0" dirty="0">
                <a:solidFill>
                  <a:srgbClr val="CC3300"/>
                </a:solidFill>
                <a:latin typeface="仿宋" panose="02010609060101010101" pitchFamily="49" charset="-122"/>
                <a:ea typeface="仿宋" panose="02010609060101010101" pitchFamily="49" charset="-122"/>
              </a:rPr>
              <a:t>空间局限性。</a:t>
            </a:r>
            <a:r>
              <a:rPr kumimoji="1" lang="zh-CN" altLang="en-US" sz="2000" b="1" kern="0" dirty="0">
                <a:latin typeface="仿宋" panose="02010609060101010101" pitchFamily="49" charset="-122"/>
                <a:ea typeface="仿宋" panose="02010609060101010101" pitchFamily="49" charset="-122"/>
              </a:rPr>
              <a:t>一旦程序访问了</a:t>
            </a:r>
            <a:r>
              <a:rPr kumimoji="1" lang="zh-CN" altLang="en-US" sz="2000" b="1" kern="0" dirty="0">
                <a:solidFill>
                  <a:srgbClr val="FFC000"/>
                </a:solidFill>
                <a:latin typeface="仿宋" panose="02010609060101010101" pitchFamily="49" charset="-122"/>
                <a:ea typeface="仿宋" panose="02010609060101010101" pitchFamily="49" charset="-122"/>
              </a:rPr>
              <a:t>某个存储单元</a:t>
            </a:r>
            <a:r>
              <a:rPr kumimoji="1" lang="zh-CN" altLang="en-US" sz="2000" b="1" kern="0" dirty="0">
                <a:latin typeface="仿宋" panose="02010609060101010101" pitchFamily="49" charset="-122"/>
                <a:ea typeface="仿宋" panose="02010609060101010101" pitchFamily="49" charset="-122"/>
              </a:rPr>
              <a:t>，在不久之后，其附近的存储单元也将被访问，即程序在一段时间内所访问的地址，可能集中在一定的范围之内，其典型情况便是程序的</a:t>
            </a:r>
            <a:r>
              <a:rPr kumimoji="1" lang="zh-CN" altLang="en-US" sz="2000" b="1" kern="0" dirty="0">
                <a:solidFill>
                  <a:srgbClr val="D60093"/>
                </a:solidFill>
                <a:latin typeface="仿宋" panose="02010609060101010101" pitchFamily="49" charset="-122"/>
                <a:ea typeface="仿宋" panose="02010609060101010101" pitchFamily="49" charset="-122"/>
              </a:rPr>
              <a:t>顺序</a:t>
            </a:r>
            <a:r>
              <a:rPr kumimoji="1" lang="zh-CN" altLang="en-US" sz="2000" b="1" kern="0" dirty="0" smtClean="0">
                <a:latin typeface="仿宋" panose="02010609060101010101" pitchFamily="49" charset="-122"/>
                <a:ea typeface="仿宋" panose="02010609060101010101" pitchFamily="49" charset="-122"/>
              </a:rPr>
              <a:t>执行。</a:t>
            </a:r>
            <a:endParaRPr kumimoji="1" lang="zh-CN" altLang="en-US" sz="2000" b="1" kern="0" dirty="0">
              <a:latin typeface="仿宋" panose="02010609060101010101" pitchFamily="49" charset="-122"/>
              <a:ea typeface="仿宋" panose="02010609060101010101" pitchFamily="49" charset="-122"/>
            </a:endParaRPr>
          </a:p>
        </p:txBody>
      </p:sp>
      <p:sp>
        <p:nvSpPr>
          <p:cNvPr id="6" name="矩形 5"/>
          <p:cNvSpPr/>
          <p:nvPr/>
        </p:nvSpPr>
        <p:spPr>
          <a:xfrm>
            <a:off x="1331640" y="0"/>
            <a:ext cx="6624736"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a:t>
            </a:r>
            <a:r>
              <a:rPr kumimoji="0" lang="zh-CN" altLang="en-US" sz="36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a:t>
            </a:r>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局部</a:t>
            </a:r>
            <a:r>
              <a:rPr kumimoji="0" lang="zh-CN" altLang="en-US" sz="36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性</a:t>
            </a:r>
            <a:endPar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628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graphicFrame>
        <p:nvGraphicFramePr>
          <p:cNvPr id="14" name="Object 2">
            <a:extLst>
              <a:ext uri="{FF2B5EF4-FFF2-40B4-BE49-F238E27FC236}">
                <a16:creationId xmlns:a16="http://schemas.microsoft.com/office/drawing/2014/main" xmlns="" id="{88063247-8D6B-4172-920C-ADB522309FE9}"/>
              </a:ext>
            </a:extLst>
          </p:cNvPr>
          <p:cNvGraphicFramePr>
            <a:graphicFrameLocks noChangeAspect="1"/>
          </p:cNvGraphicFramePr>
          <p:nvPr>
            <p:extLst>
              <p:ext uri="{D42A27DB-BD31-4B8C-83A1-F6EECF244321}">
                <p14:modId xmlns:p14="http://schemas.microsoft.com/office/powerpoint/2010/main" val="2431166148"/>
              </p:ext>
            </p:extLst>
          </p:nvPr>
        </p:nvGraphicFramePr>
        <p:xfrm>
          <a:off x="-17640" y="2941499"/>
          <a:ext cx="9144000" cy="2459037"/>
        </p:xfrm>
        <a:graphic>
          <a:graphicData uri="http://schemas.openxmlformats.org/presentationml/2006/ole">
            <mc:AlternateContent xmlns:mc="http://schemas.openxmlformats.org/markup-compatibility/2006">
              <mc:Choice xmlns:v="urn:schemas-microsoft-com:vml" Requires="v">
                <p:oleObj spid="_x0000_s10282" name="VISIO" r:id="rId3" imgW="4529160" imgH="1217160" progId="">
                  <p:embed/>
                </p:oleObj>
              </mc:Choice>
              <mc:Fallback>
                <p:oleObj name="VISIO" r:id="rId3" imgW="4529160" imgH="1217160" progId="">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40" y="2941499"/>
                        <a:ext cx="9144000" cy="2459037"/>
                      </a:xfrm>
                      <a:prstGeom prst="rect">
                        <a:avLst/>
                      </a:prstGeom>
                      <a:solidFill>
                        <a:schemeClr val="tx1"/>
                      </a:solidFill>
                      <a:ln>
                        <a:noFill/>
                      </a:ln>
                      <a:effectLst/>
                    </p:spPr>
                  </p:pic>
                </p:oleObj>
              </mc:Fallback>
            </mc:AlternateContent>
          </a:graphicData>
        </a:graphic>
      </p:graphicFrame>
      <p:sp>
        <p:nvSpPr>
          <p:cNvPr id="15" name="Text Box 3">
            <a:extLst>
              <a:ext uri="{FF2B5EF4-FFF2-40B4-BE49-F238E27FC236}">
                <a16:creationId xmlns:a16="http://schemas.microsoft.com/office/drawing/2014/main" xmlns="" id="{1518ED9D-F422-4354-A69E-1A51352223CE}"/>
              </a:ext>
            </a:extLst>
          </p:cNvPr>
          <p:cNvSpPr txBox="1">
            <a:spLocks noChangeArrowheads="1"/>
          </p:cNvSpPr>
          <p:nvPr/>
        </p:nvSpPr>
        <p:spPr bwMode="auto">
          <a:xfrm>
            <a:off x="2554408" y="5669462"/>
            <a:ext cx="3300904" cy="369332"/>
          </a:xfrm>
          <a:prstGeom prst="rect">
            <a:avLst/>
          </a:prstGeom>
          <a:noFill/>
          <a:ln w="9525">
            <a:noFill/>
            <a:miter lim="800000"/>
            <a:headEnd/>
            <a:tailEnd/>
          </a:ln>
        </p:spPr>
        <p:txBody>
          <a:bodyPr wrap="none">
            <a:spAutoFit/>
          </a:bodyPr>
          <a:lstStyle/>
          <a:p>
            <a:pPr algn="l"/>
            <a:r>
              <a:rPr lang="zh-CN" altLang="en-US" sz="1800" dirty="0" smtClean="0">
                <a:solidFill>
                  <a:schemeClr val="tx1"/>
                </a:solidFill>
                <a:latin typeface="仿宋" panose="02010609060101010101" pitchFamily="49" charset="-122"/>
                <a:ea typeface="仿宋" panose="02010609060101010101" pitchFamily="49" charset="-122"/>
              </a:rPr>
              <a:t>利用</a:t>
            </a:r>
            <a:r>
              <a:rPr lang="en-US" altLang="zh-CN" sz="1800" dirty="0">
                <a:solidFill>
                  <a:schemeClr val="tx1"/>
                </a:solidFill>
                <a:latin typeface="仿宋" panose="02010609060101010101" pitchFamily="49" charset="-122"/>
                <a:ea typeface="仿宋" panose="02010609060101010101" pitchFamily="49" charset="-122"/>
              </a:rPr>
              <a:t>FIFO</a:t>
            </a:r>
            <a:r>
              <a:rPr lang="zh-CN" altLang="en-US" sz="1800" dirty="0">
                <a:solidFill>
                  <a:schemeClr val="tx1"/>
                </a:solidFill>
                <a:latin typeface="仿宋" panose="02010609060101010101" pitchFamily="49" charset="-122"/>
                <a:ea typeface="仿宋" panose="02010609060101010101" pitchFamily="49" charset="-122"/>
              </a:rPr>
              <a:t>置换算法时的置换图 </a:t>
            </a:r>
          </a:p>
        </p:txBody>
      </p:sp>
      <p:sp>
        <p:nvSpPr>
          <p:cNvPr id="16" name="Text Box 2">
            <a:extLst>
              <a:ext uri="{FF2B5EF4-FFF2-40B4-BE49-F238E27FC236}">
                <a16:creationId xmlns:a16="http://schemas.microsoft.com/office/drawing/2014/main" xmlns="" id="{19AEA183-98FF-4810-A3C6-4DC38B41C5BE}"/>
              </a:ext>
            </a:extLst>
          </p:cNvPr>
          <p:cNvSpPr txBox="1">
            <a:spLocks noChangeArrowheads="1"/>
          </p:cNvSpPr>
          <p:nvPr/>
        </p:nvSpPr>
        <p:spPr bwMode="auto">
          <a:xfrm>
            <a:off x="268110" y="1749678"/>
            <a:ext cx="8496300" cy="1508125"/>
          </a:xfrm>
          <a:prstGeom prst="rect">
            <a:avLst/>
          </a:prstGeom>
          <a:noFill/>
          <a:ln w="9525">
            <a:noFill/>
            <a:miter lim="800000"/>
            <a:headEnd/>
            <a:tailEnd/>
          </a:ln>
        </p:spPr>
        <p:txBody>
          <a:bodyPr>
            <a:spAutoFit/>
          </a:bodyPr>
          <a:lstStyle/>
          <a:p>
            <a:pPr algn="just">
              <a:lnSpc>
                <a:spcPct val="120000"/>
              </a:lnSpc>
              <a:spcBef>
                <a:spcPct val="50000"/>
              </a:spcBef>
            </a:pPr>
            <a:r>
              <a:rPr lang="en-US" altLang="zh-CN" sz="2000" dirty="0">
                <a:solidFill>
                  <a:schemeClr val="tx1"/>
                </a:solidFill>
                <a:latin typeface="黑体" pitchFamily="2" charset="-122"/>
                <a:ea typeface="黑体" pitchFamily="2" charset="-122"/>
              </a:rPr>
              <a:t>    </a:t>
            </a:r>
            <a:endParaRPr lang="zh-CN" altLang="en-US" sz="2000" dirty="0">
              <a:solidFill>
                <a:schemeClr val="tx1"/>
              </a:solidFill>
              <a:latin typeface="黑体" pitchFamily="2" charset="-122"/>
              <a:ea typeface="黑体" pitchFamily="2" charset="-122"/>
            </a:endParaRPr>
          </a:p>
          <a:p>
            <a:pPr algn="just">
              <a:lnSpc>
                <a:spcPct val="120000"/>
              </a:lnSpc>
              <a:spcBef>
                <a:spcPct val="50000"/>
              </a:spcBef>
            </a:pPr>
            <a:r>
              <a:rPr lang="zh-CN" altLang="en-US" sz="2000" dirty="0">
                <a:solidFill>
                  <a:schemeClr val="tx1"/>
                </a:solidFill>
                <a:latin typeface="黑体" pitchFamily="2" charset="-122"/>
                <a:ea typeface="黑体" pitchFamily="2" charset="-122"/>
              </a:rPr>
              <a:t>    </a:t>
            </a:r>
            <a:r>
              <a:rPr lang="en-US" altLang="zh-CN" sz="2000" b="1" dirty="0">
                <a:solidFill>
                  <a:schemeClr val="tx1"/>
                </a:solidFill>
                <a:latin typeface="黑体" pitchFamily="2" charset="-122"/>
                <a:ea typeface="黑体" pitchFamily="2" charset="-122"/>
              </a:rPr>
              <a:t>7</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0</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1</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2</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0</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3</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0</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4</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2</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3</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0</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3</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2</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1</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2</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0</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1</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7</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0</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1</a:t>
            </a:r>
          </a:p>
          <a:p>
            <a:pPr algn="just">
              <a:lnSpc>
                <a:spcPct val="120000"/>
              </a:lnSpc>
              <a:spcBef>
                <a:spcPct val="50000"/>
              </a:spcBef>
            </a:pPr>
            <a:r>
              <a:rPr lang="en-US" altLang="zh-CN" sz="2000" dirty="0">
                <a:solidFill>
                  <a:schemeClr val="tx1"/>
                </a:solidFill>
                <a:latin typeface="黑体" pitchFamily="2" charset="-122"/>
                <a:ea typeface="黑体" pitchFamily="2" charset="-122"/>
              </a:rPr>
              <a:t>    </a:t>
            </a:r>
            <a:endParaRPr lang="zh-CN" altLang="en-US" sz="2000" dirty="0">
              <a:solidFill>
                <a:schemeClr val="tx1"/>
              </a:solidFill>
              <a:latin typeface="黑体" pitchFamily="2" charset="-122"/>
              <a:ea typeface="黑体" pitchFamily="2" charset="-122"/>
            </a:endParaRPr>
          </a:p>
        </p:txBody>
      </p:sp>
    </p:spTree>
    <p:extLst>
      <p:ext uri="{BB962C8B-B14F-4D97-AF65-F5344CB8AC3E}">
        <p14:creationId xmlns:p14="http://schemas.microsoft.com/office/powerpoint/2010/main" val="386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4" name="Rectangle 3">
            <a:extLst>
              <a:ext uri="{FF2B5EF4-FFF2-40B4-BE49-F238E27FC236}">
                <a16:creationId xmlns:a16="http://schemas.microsoft.com/office/drawing/2014/main" xmlns="" id="{14447E84-AF17-4D10-B577-9B53CEFCE802}"/>
              </a:ext>
            </a:extLst>
          </p:cNvPr>
          <p:cNvSpPr txBox="1">
            <a:spLocks noChangeArrowheads="1"/>
          </p:cNvSpPr>
          <p:nvPr/>
        </p:nvSpPr>
        <p:spPr bwMode="auto">
          <a:xfrm>
            <a:off x="291330" y="1628800"/>
            <a:ext cx="8229600" cy="18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50000"/>
              </a:lnSpc>
              <a:buNone/>
            </a:pPr>
            <a:r>
              <a:rPr kumimoji="0" lang="zh-CN" altLang="en-US" sz="2400" b="1" kern="0" dirty="0">
                <a:latin typeface="仿宋" panose="02010609060101010101" pitchFamily="49" charset="-122"/>
                <a:ea typeface="仿宋" panose="02010609060101010101" pitchFamily="49" charset="-122"/>
              </a:rPr>
              <a:t>例：某进程运行期间页面访问序列：</a:t>
            </a:r>
            <a:r>
              <a:rPr kumimoji="0" lang="en-US" altLang="zh-CN" sz="2400" b="1" kern="0" dirty="0">
                <a:latin typeface="仿宋" panose="02010609060101010101" pitchFamily="49" charset="-122"/>
                <a:ea typeface="仿宋" panose="02010609060101010101" pitchFamily="49" charset="-122"/>
              </a:rPr>
              <a:t>A,B,C,D,A,B,E,A,B,C,D,E</a:t>
            </a:r>
            <a:r>
              <a:rPr kumimoji="0" lang="zh-CN" altLang="en-US" sz="2400" b="1" kern="0" dirty="0">
                <a:latin typeface="仿宋" panose="02010609060101010101" pitchFamily="49" charset="-122"/>
                <a:ea typeface="仿宋" panose="02010609060101010101" pitchFamily="49" charset="-122"/>
              </a:rPr>
              <a:t>，分析其按照</a:t>
            </a:r>
            <a:r>
              <a:rPr kumimoji="0" lang="en-US" altLang="zh-CN" sz="2400" b="1" kern="0" dirty="0">
                <a:latin typeface="仿宋" panose="02010609060101010101" pitchFamily="49" charset="-122"/>
                <a:ea typeface="仿宋" panose="02010609060101010101" pitchFamily="49" charset="-122"/>
              </a:rPr>
              <a:t>FIFO</a:t>
            </a:r>
            <a:r>
              <a:rPr kumimoji="0" lang="zh-CN" altLang="en-US" sz="2400" b="1" kern="0" dirty="0">
                <a:latin typeface="仿宋" panose="02010609060101010101" pitchFamily="49" charset="-122"/>
                <a:ea typeface="仿宋" panose="02010609060101010101" pitchFamily="49" charset="-122"/>
              </a:rPr>
              <a:t>算法进行页面置换时的缺页情况（进程的页数分别是</a:t>
            </a:r>
            <a:r>
              <a:rPr kumimoji="0" lang="en-US" altLang="zh-CN" sz="2400" b="1" kern="0" dirty="0">
                <a:latin typeface="仿宋" panose="02010609060101010101" pitchFamily="49" charset="-122"/>
                <a:ea typeface="仿宋" panose="02010609060101010101" pitchFamily="49" charset="-122"/>
              </a:rPr>
              <a:t>3</a:t>
            </a:r>
            <a:r>
              <a:rPr kumimoji="0" lang="zh-CN" altLang="en-US" sz="2400" b="1" kern="0" dirty="0">
                <a:latin typeface="仿宋" panose="02010609060101010101" pitchFamily="49" charset="-122"/>
                <a:ea typeface="仿宋" panose="02010609060101010101" pitchFamily="49" charset="-122"/>
              </a:rPr>
              <a:t>和</a:t>
            </a:r>
            <a:r>
              <a:rPr kumimoji="0" lang="en-US" altLang="zh-CN" sz="2400" b="1" kern="0" dirty="0">
                <a:latin typeface="仿宋" panose="02010609060101010101" pitchFamily="49" charset="-122"/>
                <a:ea typeface="仿宋" panose="02010609060101010101" pitchFamily="49" charset="-122"/>
              </a:rPr>
              <a:t>4</a:t>
            </a:r>
            <a:r>
              <a:rPr kumimoji="0" lang="zh-CN" altLang="en-US" sz="2400" b="1" kern="0" dirty="0">
                <a:latin typeface="仿宋" panose="02010609060101010101" pitchFamily="49" charset="-122"/>
                <a:ea typeface="仿宋" panose="02010609060101010101" pitchFamily="49" charset="-122"/>
              </a:rPr>
              <a:t>）。</a:t>
            </a:r>
          </a:p>
        </p:txBody>
      </p:sp>
      <p:pic>
        <p:nvPicPr>
          <p:cNvPr id="15" name="Picture 5">
            <a:extLst>
              <a:ext uri="{FF2B5EF4-FFF2-40B4-BE49-F238E27FC236}">
                <a16:creationId xmlns:a16="http://schemas.microsoft.com/office/drawing/2014/main" xmlns="" id="{45971081-BB00-4D6E-966F-77442D39C886}"/>
              </a:ext>
            </a:extLst>
          </p:cNvPr>
          <p:cNvPicPr>
            <a:picLocks noChangeAspect="1" noChangeArrowheads="1"/>
          </p:cNvPicPr>
          <p:nvPr/>
        </p:nvPicPr>
        <p:blipFill>
          <a:blip r:embed="rId2" cstate="print"/>
          <a:srcRect/>
          <a:stretch>
            <a:fillRect/>
          </a:stretch>
        </p:blipFill>
        <p:spPr bwMode="auto">
          <a:xfrm>
            <a:off x="309346" y="3563774"/>
            <a:ext cx="8213725" cy="2268538"/>
          </a:xfrm>
          <a:prstGeom prst="rect">
            <a:avLst/>
          </a:prstGeom>
          <a:noFill/>
          <a:ln w="9525">
            <a:noFill/>
            <a:miter lim="800000"/>
            <a:headEnd/>
            <a:tailEnd/>
          </a:ln>
        </p:spPr>
      </p:pic>
      <p:sp>
        <p:nvSpPr>
          <p:cNvPr id="16" name="Rectangle 6">
            <a:extLst>
              <a:ext uri="{FF2B5EF4-FFF2-40B4-BE49-F238E27FC236}">
                <a16:creationId xmlns:a16="http://schemas.microsoft.com/office/drawing/2014/main" xmlns="" id="{084A3A0A-74F8-4A5B-BC48-86946EA08922}"/>
              </a:ext>
            </a:extLst>
          </p:cNvPr>
          <p:cNvSpPr>
            <a:spLocks noChangeArrowheads="1"/>
          </p:cNvSpPr>
          <p:nvPr/>
        </p:nvSpPr>
        <p:spPr bwMode="auto">
          <a:xfrm>
            <a:off x="309346" y="5938674"/>
            <a:ext cx="4836580" cy="461665"/>
          </a:xfrm>
          <a:prstGeom prst="rect">
            <a:avLst/>
          </a:prstGeom>
          <a:noFill/>
          <a:ln w="9525">
            <a:noFill/>
            <a:miter lim="800000"/>
            <a:headEnd/>
            <a:tailEnd/>
          </a:ln>
        </p:spPr>
        <p:txBody>
          <a:bodyPr wrap="none">
            <a:spAutoFit/>
          </a:bodyPr>
          <a:lstStyle/>
          <a:p>
            <a:pPr algn="l"/>
            <a:r>
              <a:rPr kumimoji="0" lang="zh-CN" altLang="en-US" b="1" dirty="0">
                <a:solidFill>
                  <a:schemeClr val="tx1"/>
                </a:solidFill>
                <a:latin typeface="仿宋" panose="02010609060101010101" pitchFamily="49" charset="-122"/>
                <a:ea typeface="仿宋" panose="02010609060101010101" pitchFamily="49" charset="-122"/>
              </a:rPr>
              <a:t>缺页次数</a:t>
            </a:r>
            <a:r>
              <a:rPr kumimoji="0" lang="en-US" altLang="zh-CN" b="1" dirty="0">
                <a:solidFill>
                  <a:schemeClr val="tx1"/>
                </a:solidFill>
                <a:latin typeface="仿宋" panose="02010609060101010101" pitchFamily="49" charset="-122"/>
                <a:ea typeface="仿宋" panose="02010609060101010101" pitchFamily="49" charset="-122"/>
              </a:rPr>
              <a:t>=9</a:t>
            </a:r>
            <a:r>
              <a:rPr kumimoji="0" lang="zh-CN" altLang="en-US" b="1" dirty="0">
                <a:solidFill>
                  <a:schemeClr val="tx1"/>
                </a:solidFill>
                <a:latin typeface="仿宋" panose="02010609060101010101" pitchFamily="49" charset="-122"/>
                <a:ea typeface="仿宋" panose="02010609060101010101" pitchFamily="49" charset="-122"/>
              </a:rPr>
              <a:t>； 缺页率</a:t>
            </a:r>
            <a:r>
              <a:rPr kumimoji="0" lang="en-US" altLang="zh-CN" b="1" dirty="0">
                <a:solidFill>
                  <a:schemeClr val="tx1"/>
                </a:solidFill>
                <a:latin typeface="仿宋" panose="02010609060101010101" pitchFamily="49" charset="-122"/>
                <a:ea typeface="仿宋" panose="02010609060101010101" pitchFamily="49" charset="-122"/>
              </a:rPr>
              <a:t>f=9/12=75% </a:t>
            </a:r>
          </a:p>
        </p:txBody>
      </p:sp>
    </p:spTree>
    <p:extLst>
      <p:ext uri="{BB962C8B-B14F-4D97-AF65-F5344CB8AC3E}">
        <p14:creationId xmlns:p14="http://schemas.microsoft.com/office/powerpoint/2010/main" val="422634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pic>
        <p:nvPicPr>
          <p:cNvPr id="13" name="Picture 7">
            <a:extLst>
              <a:ext uri="{FF2B5EF4-FFF2-40B4-BE49-F238E27FC236}">
                <a16:creationId xmlns:a16="http://schemas.microsoft.com/office/drawing/2014/main" xmlns="" id="{47E08AF4-2FAB-49FF-BC98-316E7B1AC095}"/>
              </a:ext>
            </a:extLst>
          </p:cNvPr>
          <p:cNvPicPr>
            <a:picLocks noChangeAspect="1" noChangeArrowheads="1"/>
          </p:cNvPicPr>
          <p:nvPr/>
        </p:nvPicPr>
        <p:blipFill>
          <a:blip r:embed="rId2" cstate="print"/>
          <a:srcRect/>
          <a:stretch>
            <a:fillRect/>
          </a:stretch>
        </p:blipFill>
        <p:spPr bwMode="auto">
          <a:xfrm>
            <a:off x="522287" y="2422178"/>
            <a:ext cx="8099425" cy="2268538"/>
          </a:xfrm>
          <a:prstGeom prst="rect">
            <a:avLst/>
          </a:prstGeom>
          <a:noFill/>
          <a:ln w="9525">
            <a:noFill/>
            <a:miter lim="800000"/>
            <a:headEnd/>
            <a:tailEnd/>
          </a:ln>
        </p:spPr>
      </p:pic>
      <p:sp>
        <p:nvSpPr>
          <p:cNvPr id="14" name="Rectangle 8">
            <a:extLst>
              <a:ext uri="{FF2B5EF4-FFF2-40B4-BE49-F238E27FC236}">
                <a16:creationId xmlns:a16="http://schemas.microsoft.com/office/drawing/2014/main" xmlns="" id="{07D0E275-70F2-401B-BA18-4CB26BA4BC92}"/>
              </a:ext>
            </a:extLst>
          </p:cNvPr>
          <p:cNvSpPr>
            <a:spLocks noChangeArrowheads="1"/>
          </p:cNvSpPr>
          <p:nvPr/>
        </p:nvSpPr>
        <p:spPr bwMode="auto">
          <a:xfrm>
            <a:off x="522287" y="4798666"/>
            <a:ext cx="5147563" cy="461665"/>
          </a:xfrm>
          <a:prstGeom prst="rect">
            <a:avLst/>
          </a:prstGeom>
          <a:noFill/>
          <a:ln w="9525" algn="ctr">
            <a:noFill/>
            <a:miter lim="800000"/>
            <a:headEnd/>
            <a:tailEnd/>
          </a:ln>
        </p:spPr>
        <p:txBody>
          <a:bodyPr wrap="none">
            <a:spAutoFit/>
          </a:bodyPr>
          <a:lstStyle/>
          <a:p>
            <a:pPr algn="l"/>
            <a:r>
              <a:rPr kumimoji="0" lang="zh-CN" altLang="en-US" b="1" dirty="0">
                <a:solidFill>
                  <a:schemeClr val="tx1"/>
                </a:solidFill>
                <a:latin typeface="仿宋" panose="02010609060101010101" pitchFamily="49" charset="-122"/>
                <a:ea typeface="仿宋" panose="02010609060101010101" pitchFamily="49" charset="-122"/>
              </a:rPr>
              <a:t>缺页次数</a:t>
            </a:r>
            <a:r>
              <a:rPr kumimoji="0" lang="en-US" altLang="zh-CN" b="1" dirty="0">
                <a:solidFill>
                  <a:schemeClr val="tx1"/>
                </a:solidFill>
                <a:latin typeface="仿宋" panose="02010609060101010101" pitchFamily="49" charset="-122"/>
                <a:ea typeface="仿宋" panose="02010609060101010101" pitchFamily="49" charset="-122"/>
              </a:rPr>
              <a:t>=10</a:t>
            </a:r>
            <a:r>
              <a:rPr kumimoji="0" lang="zh-CN" altLang="en-US" b="1" dirty="0">
                <a:solidFill>
                  <a:schemeClr val="tx1"/>
                </a:solidFill>
                <a:latin typeface="仿宋" panose="02010609060101010101" pitchFamily="49" charset="-122"/>
                <a:ea typeface="仿宋" panose="02010609060101010101" pitchFamily="49" charset="-122"/>
              </a:rPr>
              <a:t>； 缺页率</a:t>
            </a:r>
            <a:r>
              <a:rPr kumimoji="0" lang="en-US" altLang="zh-CN" b="1" dirty="0">
                <a:solidFill>
                  <a:schemeClr val="tx1"/>
                </a:solidFill>
                <a:latin typeface="仿宋" panose="02010609060101010101" pitchFamily="49" charset="-122"/>
                <a:ea typeface="仿宋" panose="02010609060101010101" pitchFamily="49" charset="-122"/>
              </a:rPr>
              <a:t>f=10/12=83% </a:t>
            </a:r>
          </a:p>
        </p:txBody>
      </p:sp>
      <p:sp>
        <p:nvSpPr>
          <p:cNvPr id="15" name="Text Box 9">
            <a:extLst>
              <a:ext uri="{FF2B5EF4-FFF2-40B4-BE49-F238E27FC236}">
                <a16:creationId xmlns:a16="http://schemas.microsoft.com/office/drawing/2014/main" xmlns="" id="{C5BA5F35-D8A9-4F23-87DA-68E1143E5372}"/>
              </a:ext>
            </a:extLst>
          </p:cNvPr>
          <p:cNvSpPr txBox="1">
            <a:spLocks noChangeArrowheads="1"/>
          </p:cNvSpPr>
          <p:nvPr/>
        </p:nvSpPr>
        <p:spPr bwMode="auto">
          <a:xfrm>
            <a:off x="533664" y="5170476"/>
            <a:ext cx="5580062" cy="457200"/>
          </a:xfrm>
          <a:prstGeom prst="rect">
            <a:avLst/>
          </a:prstGeom>
          <a:noFill/>
          <a:ln w="9525">
            <a:noFill/>
            <a:miter lim="800000"/>
            <a:headEnd/>
            <a:tailEnd/>
          </a:ln>
        </p:spPr>
        <p:txBody>
          <a:bodyPr lIns="87273" tIns="43636" rIns="87273" bIns="43636">
            <a:spAutoFit/>
          </a:bodyPr>
          <a:lstStyle/>
          <a:p>
            <a:pPr algn="l" defTabSz="873125"/>
            <a:r>
              <a:rPr lang="zh-CN" altLang="en-US" b="1" dirty="0">
                <a:solidFill>
                  <a:srgbClr val="FF0000"/>
                </a:solidFill>
                <a:latin typeface="仿宋" panose="02010609060101010101" pitchFamily="49" charset="-122"/>
                <a:ea typeface="仿宋" panose="02010609060101010101" pitchFamily="49" charset="-122"/>
              </a:rPr>
              <a:t>驻留集越大，缺页中断率越小吗？</a:t>
            </a:r>
          </a:p>
        </p:txBody>
      </p:sp>
      <p:sp>
        <p:nvSpPr>
          <p:cNvPr id="18" name="Text Box 9">
            <a:extLst>
              <a:ext uri="{FF2B5EF4-FFF2-40B4-BE49-F238E27FC236}">
                <a16:creationId xmlns:a16="http://schemas.microsoft.com/office/drawing/2014/main" xmlns="" id="{D96AB009-03C8-496C-819A-D4C5E7EFF16C}"/>
              </a:ext>
            </a:extLst>
          </p:cNvPr>
          <p:cNvSpPr txBox="1">
            <a:spLocks noChangeArrowheads="1"/>
          </p:cNvSpPr>
          <p:nvPr/>
        </p:nvSpPr>
        <p:spPr bwMode="auto">
          <a:xfrm>
            <a:off x="4693074" y="5636830"/>
            <a:ext cx="3407317" cy="457456"/>
          </a:xfrm>
          <a:prstGeom prst="rect">
            <a:avLst/>
          </a:prstGeom>
          <a:noFill/>
          <a:ln w="9525">
            <a:noFill/>
            <a:miter lim="800000"/>
            <a:headEnd/>
            <a:tailEnd/>
          </a:ln>
        </p:spPr>
        <p:txBody>
          <a:bodyPr wrap="square" lIns="87273" tIns="43636" rIns="87273" bIns="43636">
            <a:spAutoFit/>
          </a:bodyPr>
          <a:lstStyle/>
          <a:p>
            <a:pPr algn="l" defTabSz="873125"/>
            <a:r>
              <a:rPr lang="en-US" altLang="zh-CN" b="1" dirty="0" err="1">
                <a:solidFill>
                  <a:srgbClr val="FF0000"/>
                </a:solidFill>
                <a:latin typeface="微软雅黑" panose="020B0503020204020204" pitchFamily="34" charset="-122"/>
                <a:ea typeface="微软雅黑" panose="020B0503020204020204" pitchFamily="34" charset="-122"/>
              </a:rPr>
              <a:t>Belady’s</a:t>
            </a:r>
            <a:r>
              <a:rPr lang="en-US" altLang="zh-CN" b="1" dirty="0">
                <a:solidFill>
                  <a:srgbClr val="FF0000"/>
                </a:solidFill>
                <a:latin typeface="微软雅黑" panose="020B0503020204020204" pitchFamily="34" charset="-122"/>
                <a:ea typeface="微软雅黑" panose="020B0503020204020204" pitchFamily="34" charset="-122"/>
              </a:rPr>
              <a:t> anomaly</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067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wipe(left)">
                                      <p:cBhvr>
                                        <p:cTn id="2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autoUpdateAnimBg="0"/>
      <p:bldP spid="18"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Rectangle 3">
            <a:extLst>
              <a:ext uri="{FF2B5EF4-FFF2-40B4-BE49-F238E27FC236}">
                <a16:creationId xmlns:a16="http://schemas.microsoft.com/office/drawing/2014/main" xmlns="" id="{122C43F2-EC70-4218-931D-0F54083AF53E}"/>
              </a:ext>
            </a:extLst>
          </p:cNvPr>
          <p:cNvSpPr txBox="1">
            <a:spLocks noChangeArrowheads="1"/>
          </p:cNvSpPr>
          <p:nvPr/>
        </p:nvSpPr>
        <p:spPr>
          <a:xfrm>
            <a:off x="848975" y="2283940"/>
            <a:ext cx="7434290" cy="2962284"/>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08000" tIns="108000" rIns="108000" bIns="108000"/>
          <a:lstStyle/>
          <a:p>
            <a:pPr marL="0" marR="0" lvl="0" indent="457200" algn="just" defTabSz="914400" eaLnBrk="0" fontAlgn="auto" latinLnBrk="0" hangingPunct="0">
              <a:lnSpc>
                <a:spcPct val="150000"/>
              </a:lnSpc>
              <a:spcBef>
                <a:spcPct val="20000"/>
              </a:spcBef>
              <a:spcAft>
                <a:spcPts val="0"/>
              </a:spcAft>
              <a:buClr>
                <a:srgbClr val="008000"/>
              </a:buClr>
              <a:buSzPct val="120000"/>
              <a:buFont typeface="Wingdings" pitchFamily="2" charset="2"/>
              <a:buNone/>
              <a:tabLst/>
              <a:defRPr/>
            </a:pPr>
            <a:r>
              <a:rPr kumimoji="0" lang="en-US" altLang="zh-CN" sz="18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 </a:t>
            </a:r>
            <a:r>
              <a:rPr kumimoji="0" lang="en-US" altLang="zh-CN" sz="2000" b="1" i="0" u="none" strike="noStrike" kern="0" cap="none" spc="0" normalizeH="0" baseline="0" noProof="0" dirty="0" err="1">
                <a:ln>
                  <a:noFill/>
                </a:ln>
                <a:solidFill>
                  <a:srgbClr val="FFFF00"/>
                </a:solidFill>
                <a:effectLst/>
                <a:uLnTx/>
                <a:uFillTx/>
                <a:latin typeface="仿宋" panose="02010609060101010101" pitchFamily="49" charset="-122"/>
                <a:ea typeface="仿宋" panose="02010609060101010101" pitchFamily="49" charset="-122"/>
              </a:rPr>
              <a:t>Belady</a:t>
            </a:r>
            <a:r>
              <a:rPr kumimoji="0" lang="zh-CN" altLang="en-US" sz="2000" b="1" i="0" u="none" strike="noStrike" kern="0" cap="none" spc="0" normalizeH="0" baseline="0" noProof="0" dirty="0">
                <a:ln>
                  <a:noFill/>
                </a:ln>
                <a:solidFill>
                  <a:srgbClr val="FFFF00"/>
                </a:solidFill>
                <a:effectLst/>
                <a:uLnTx/>
                <a:uFillTx/>
                <a:latin typeface="仿宋" panose="02010609060101010101" pitchFamily="49" charset="-122"/>
                <a:ea typeface="仿宋" panose="02010609060101010101" pitchFamily="49" charset="-122"/>
              </a:rPr>
              <a:t>异常现象</a:t>
            </a:r>
            <a:r>
              <a:rPr kumimoji="0" lang="zh-CN" altLang="en-US" sz="2000" b="1"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：一般而言，分配给进程的物理块越多，运行时的缺页次数应该越少。但是</a:t>
            </a:r>
            <a:r>
              <a:rPr kumimoji="0" lang="en-US" altLang="zh-CN" sz="2000" b="1" i="0" u="none" strike="noStrike" kern="0" cap="none" spc="0" normalizeH="0" baseline="0" noProof="0" dirty="0" err="1">
                <a:ln>
                  <a:noFill/>
                </a:ln>
                <a:solidFill>
                  <a:srgbClr val="FFFFFF"/>
                </a:solidFill>
                <a:effectLst/>
                <a:uLnTx/>
                <a:uFillTx/>
                <a:latin typeface="仿宋" panose="02010609060101010101" pitchFamily="49" charset="-122"/>
                <a:ea typeface="仿宋" panose="02010609060101010101" pitchFamily="49" charset="-122"/>
              </a:rPr>
              <a:t>Belady</a:t>
            </a:r>
            <a:r>
              <a:rPr kumimoji="0" lang="zh-CN" altLang="en-US" sz="2000" b="1"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在</a:t>
            </a:r>
            <a:r>
              <a:rPr kumimoji="0" lang="en-US" altLang="zh-CN" sz="2000" b="1"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1969</a:t>
            </a:r>
            <a:r>
              <a:rPr kumimoji="0" lang="zh-CN" altLang="en-US" sz="2000" b="1"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年发现了一个反例，使用</a:t>
            </a:r>
            <a:r>
              <a:rPr kumimoji="0" lang="en-US" altLang="zh-CN" sz="2000" b="1"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FIFO</a:t>
            </a:r>
            <a:r>
              <a:rPr kumimoji="0" lang="zh-CN" altLang="en-US" sz="2000" b="1"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算法时，四个物理块时的缺页次数比三个物理块时的多，这种反常的现象称为</a:t>
            </a:r>
            <a:r>
              <a:rPr kumimoji="0" lang="en-US" altLang="zh-CN" sz="2000" b="1" i="0" u="none" strike="noStrike" kern="0" cap="none" spc="0" normalizeH="0" baseline="0" noProof="0" dirty="0" err="1">
                <a:ln>
                  <a:noFill/>
                </a:ln>
                <a:solidFill>
                  <a:srgbClr val="FFFFFF"/>
                </a:solidFill>
                <a:effectLst/>
                <a:uLnTx/>
                <a:uFillTx/>
                <a:latin typeface="仿宋" panose="02010609060101010101" pitchFamily="49" charset="-122"/>
                <a:ea typeface="仿宋" panose="02010609060101010101" pitchFamily="49" charset="-122"/>
              </a:rPr>
              <a:t>Belady</a:t>
            </a:r>
            <a:r>
              <a:rPr kumimoji="0" lang="zh-CN" altLang="en-US" sz="2000" b="1" i="0" u="none" strike="noStrike" kern="0" cap="none" spc="0" normalizeH="0" baseline="0" noProof="0" dirty="0" smtClean="0">
                <a:ln>
                  <a:noFill/>
                </a:ln>
                <a:solidFill>
                  <a:srgbClr val="FFFFFF"/>
                </a:solidFill>
                <a:effectLst/>
                <a:uLnTx/>
                <a:uFillTx/>
                <a:latin typeface="仿宋" panose="02010609060101010101" pitchFamily="49" charset="-122"/>
                <a:ea typeface="仿宋" panose="02010609060101010101" pitchFamily="49" charset="-122"/>
              </a:rPr>
              <a:t>异常。</a:t>
            </a:r>
            <a:endParaRPr kumimoji="0" lang="zh-CN" altLang="en-US" sz="1800" b="1"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165835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Rectangle 7">
            <a:extLst>
              <a:ext uri="{FF2B5EF4-FFF2-40B4-BE49-F238E27FC236}">
                <a16:creationId xmlns:a16="http://schemas.microsoft.com/office/drawing/2014/main" xmlns="" id="{A36F276B-373D-4265-9314-732D9BA75C60}"/>
              </a:ext>
            </a:extLst>
          </p:cNvPr>
          <p:cNvSpPr txBox="1">
            <a:spLocks noChangeArrowheads="1"/>
          </p:cNvSpPr>
          <p:nvPr/>
        </p:nvSpPr>
        <p:spPr bwMode="auto">
          <a:xfrm>
            <a:off x="708468" y="2636912"/>
            <a:ext cx="7715304" cy="2857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indent="-457200" eaLnBrk="1" hangingPunct="1">
              <a:lnSpc>
                <a:spcPct val="150000"/>
              </a:lnSpc>
              <a:spcBef>
                <a:spcPct val="0"/>
              </a:spcBef>
              <a:buFont typeface="+mj-lt"/>
              <a:buAutoNum type="arabicPeriod"/>
            </a:pPr>
            <a:r>
              <a:rPr kumimoji="0" lang="zh-CN" altLang="en-US" sz="2400" b="1" kern="0" dirty="0">
                <a:latin typeface="仿宋" panose="02010609060101010101" pitchFamily="49" charset="-122"/>
                <a:ea typeface="仿宋" panose="02010609060101010101" pitchFamily="49" charset="-122"/>
              </a:rPr>
              <a:t>选择内存中</a:t>
            </a:r>
            <a:r>
              <a:rPr kumimoji="0" lang="zh-CN" altLang="en-US" sz="2400" b="1" kern="0" dirty="0">
                <a:solidFill>
                  <a:srgbClr val="FF0000"/>
                </a:solidFill>
                <a:latin typeface="仿宋" panose="02010609060101010101" pitchFamily="49" charset="-122"/>
                <a:ea typeface="仿宋" panose="02010609060101010101" pitchFamily="49" charset="-122"/>
              </a:rPr>
              <a:t>最久未使用的页面</a:t>
            </a:r>
            <a:r>
              <a:rPr kumimoji="0" lang="zh-CN" altLang="en-US" sz="2400" b="1" kern="0" dirty="0">
                <a:latin typeface="仿宋" panose="02010609060101010101" pitchFamily="49" charset="-122"/>
                <a:ea typeface="仿宋" panose="02010609060101010101" pitchFamily="49" charset="-122"/>
              </a:rPr>
              <a:t>被置换</a:t>
            </a:r>
          </a:p>
          <a:p>
            <a:pPr marL="457200" indent="-457200" eaLnBrk="1" hangingPunct="1">
              <a:lnSpc>
                <a:spcPct val="150000"/>
              </a:lnSpc>
              <a:spcBef>
                <a:spcPct val="0"/>
              </a:spcBef>
              <a:buFont typeface="+mj-lt"/>
              <a:buAutoNum type="arabicPeriod"/>
            </a:pPr>
            <a:r>
              <a:rPr kumimoji="0" lang="zh-CN" altLang="en-US" sz="2400" b="1" kern="0" dirty="0">
                <a:latin typeface="仿宋" panose="02010609060101010101" pitchFamily="49" charset="-122"/>
                <a:ea typeface="仿宋" panose="02010609060101010101" pitchFamily="49" charset="-122"/>
              </a:rPr>
              <a:t>这是局部性原理的合理近似，性能接近最佳算法。</a:t>
            </a:r>
            <a:r>
              <a:rPr kumimoji="0" lang="en-US" altLang="zh-CN" sz="2400" b="1" kern="0" dirty="0">
                <a:latin typeface="仿宋" panose="02010609060101010101" pitchFamily="49" charset="-122"/>
                <a:ea typeface="仿宋" panose="02010609060101010101" pitchFamily="49" charset="-122"/>
              </a:rPr>
              <a:t>(“</a:t>
            </a:r>
            <a:r>
              <a:rPr kumimoji="0" lang="zh-CN" altLang="en-US" sz="2400" b="1" kern="0" dirty="0">
                <a:latin typeface="仿宋" panose="02010609060101010101" pitchFamily="49" charset="-122"/>
                <a:ea typeface="仿宋" panose="02010609060101010101" pitchFamily="49" charset="-122"/>
              </a:rPr>
              <a:t>最近的过去</a:t>
            </a:r>
            <a:r>
              <a:rPr kumimoji="0" lang="en-US" altLang="zh-CN" sz="2400" b="1" kern="0" dirty="0">
                <a:latin typeface="仿宋" panose="02010609060101010101" pitchFamily="49" charset="-122"/>
                <a:ea typeface="仿宋" panose="02010609060101010101" pitchFamily="49" charset="-122"/>
              </a:rPr>
              <a:t>”</a:t>
            </a:r>
            <a:r>
              <a:rPr kumimoji="0" lang="zh-CN" altLang="en-US" sz="2400" b="1" kern="0" dirty="0">
                <a:latin typeface="仿宋" panose="02010609060101010101" pitchFamily="49" charset="-122"/>
                <a:ea typeface="仿宋" panose="02010609060101010101" pitchFamily="49" charset="-122"/>
              </a:rPr>
              <a:t>对</a:t>
            </a:r>
            <a:r>
              <a:rPr kumimoji="0" lang="en-US" altLang="zh-CN" sz="2400" b="1" kern="0" dirty="0">
                <a:latin typeface="仿宋" panose="02010609060101010101" pitchFamily="49" charset="-122"/>
                <a:ea typeface="仿宋" panose="02010609060101010101" pitchFamily="49" charset="-122"/>
              </a:rPr>
              <a:t>“</a:t>
            </a:r>
            <a:r>
              <a:rPr kumimoji="0" lang="zh-CN" altLang="en-US" sz="2400" b="1" kern="0" dirty="0">
                <a:latin typeface="仿宋" panose="02010609060101010101" pitchFamily="49" charset="-122"/>
                <a:ea typeface="仿宋" panose="02010609060101010101" pitchFamily="49" charset="-122"/>
              </a:rPr>
              <a:t>最近的将来</a:t>
            </a:r>
            <a:r>
              <a:rPr kumimoji="0" lang="en-US" altLang="zh-CN" sz="2400" b="1" kern="0" dirty="0">
                <a:latin typeface="仿宋" panose="02010609060101010101" pitchFamily="49" charset="-122"/>
                <a:ea typeface="仿宋" panose="02010609060101010101" pitchFamily="49" charset="-122"/>
              </a:rPr>
              <a:t>”</a:t>
            </a:r>
            <a:r>
              <a:rPr kumimoji="0" lang="zh-CN" altLang="en-US" sz="2400" b="1" kern="0" dirty="0">
                <a:latin typeface="仿宋" panose="02010609060101010101" pitchFamily="49" charset="-122"/>
                <a:ea typeface="仿宋" panose="02010609060101010101" pitchFamily="49" charset="-122"/>
              </a:rPr>
              <a:t>的近似</a:t>
            </a:r>
            <a:r>
              <a:rPr kumimoji="0" lang="en-US" altLang="zh-CN" sz="2400" b="1" kern="0" dirty="0">
                <a:latin typeface="仿宋" panose="02010609060101010101" pitchFamily="49" charset="-122"/>
                <a:ea typeface="仿宋" panose="02010609060101010101" pitchFamily="49" charset="-122"/>
              </a:rPr>
              <a:t>)</a:t>
            </a:r>
            <a:endParaRPr kumimoji="0" lang="zh-CN" altLang="en-US" sz="2400" b="1" kern="0" dirty="0">
              <a:latin typeface="仿宋" panose="02010609060101010101" pitchFamily="49" charset="-122"/>
              <a:ea typeface="仿宋" panose="02010609060101010101" pitchFamily="49" charset="-122"/>
            </a:endParaRPr>
          </a:p>
          <a:p>
            <a:pPr marL="457200" indent="-457200" eaLnBrk="1" hangingPunct="1">
              <a:lnSpc>
                <a:spcPct val="150000"/>
              </a:lnSpc>
              <a:spcBef>
                <a:spcPct val="0"/>
              </a:spcBef>
              <a:buFont typeface="+mj-lt"/>
              <a:buAutoNum type="arabicPeriod"/>
            </a:pPr>
            <a:r>
              <a:rPr kumimoji="0" lang="zh-CN" altLang="en-US" sz="2400" b="1" kern="0" dirty="0">
                <a:latin typeface="仿宋" panose="02010609060101010101" pitchFamily="49" charset="-122"/>
                <a:ea typeface="仿宋" panose="02010609060101010101" pitchFamily="49" charset="-122"/>
              </a:rPr>
              <a:t>但由于需要记录页面使用时间的先后关系，</a:t>
            </a:r>
            <a:r>
              <a:rPr kumimoji="0" lang="zh-CN" altLang="en-US" sz="2400" b="1" kern="0" dirty="0">
                <a:solidFill>
                  <a:srgbClr val="FF0000"/>
                </a:solidFill>
                <a:latin typeface="仿宋" panose="02010609060101010101" pitchFamily="49" charset="-122"/>
                <a:ea typeface="仿宋" panose="02010609060101010101" pitchFamily="49" charset="-122"/>
              </a:rPr>
              <a:t>硬件开销</a:t>
            </a:r>
            <a:r>
              <a:rPr kumimoji="0" lang="zh-CN" altLang="en-US" sz="2400" b="1" kern="0" dirty="0">
                <a:latin typeface="仿宋" panose="02010609060101010101" pitchFamily="49" charset="-122"/>
                <a:ea typeface="仿宋" panose="02010609060101010101" pitchFamily="49" charset="-122"/>
              </a:rPr>
              <a:t>太大</a:t>
            </a:r>
            <a:endParaRPr kumimoji="0" lang="zh-CN" altLang="en-US" sz="2400" b="1" kern="0" dirty="0">
              <a:solidFill>
                <a:srgbClr val="FFFFFF"/>
              </a:solidFill>
              <a:latin typeface="仿宋" panose="02010609060101010101" pitchFamily="49" charset="-122"/>
              <a:ea typeface="仿宋" panose="02010609060101010101" pitchFamily="49" charset="-122"/>
            </a:endParaRPr>
          </a:p>
          <a:p>
            <a:pPr marL="457200" indent="-457200" eaLnBrk="1" hangingPunct="1">
              <a:lnSpc>
                <a:spcPct val="150000"/>
              </a:lnSpc>
              <a:buFont typeface="+mj-lt"/>
              <a:buAutoNum type="arabicPeriod"/>
            </a:pPr>
            <a:endParaRPr kumimoji="0" lang="en-US" altLang="zh-CN" sz="24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2007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4" name="Text Box 3">
            <a:extLst>
              <a:ext uri="{FF2B5EF4-FFF2-40B4-BE49-F238E27FC236}">
                <a16:creationId xmlns:a16="http://schemas.microsoft.com/office/drawing/2014/main" xmlns="" id="{2941E941-BC8C-40CF-A1B9-62D982566B34}"/>
              </a:ext>
            </a:extLst>
          </p:cNvPr>
          <p:cNvSpPr txBox="1">
            <a:spLocks noChangeArrowheads="1"/>
          </p:cNvSpPr>
          <p:nvPr/>
        </p:nvSpPr>
        <p:spPr bwMode="auto">
          <a:xfrm>
            <a:off x="2932906" y="5861213"/>
            <a:ext cx="2570162" cy="336550"/>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chemeClr val="tx1"/>
                </a:solidFill>
                <a:effectLst/>
                <a:uLnTx/>
                <a:uFillTx/>
              </a:rPr>
              <a:t>图 </a:t>
            </a:r>
            <a:r>
              <a:rPr kumimoji="0" lang="en-US" altLang="zh-CN" sz="1600" b="1" i="0" u="none" strike="noStrike" kern="0" cap="none" spc="0" normalizeH="0" baseline="0" noProof="0" dirty="0">
                <a:ln>
                  <a:noFill/>
                </a:ln>
                <a:solidFill>
                  <a:schemeClr val="tx1"/>
                </a:solidFill>
                <a:effectLst/>
                <a:uLnTx/>
                <a:uFillTx/>
              </a:rPr>
              <a:t>4-27 LRU</a:t>
            </a:r>
            <a:r>
              <a:rPr kumimoji="0" lang="zh-CN" altLang="en-US" sz="1600" b="1" i="0" u="none" strike="noStrike" kern="0" cap="none" spc="0" normalizeH="0" baseline="0" noProof="0" dirty="0">
                <a:ln>
                  <a:noFill/>
                </a:ln>
                <a:solidFill>
                  <a:schemeClr val="tx1"/>
                </a:solidFill>
                <a:effectLst/>
                <a:uLnTx/>
                <a:uFillTx/>
              </a:rPr>
              <a:t>页面置换算法 </a:t>
            </a:r>
          </a:p>
        </p:txBody>
      </p:sp>
      <p:graphicFrame>
        <p:nvGraphicFramePr>
          <p:cNvPr id="15" name="Object 4">
            <a:extLst>
              <a:ext uri="{FF2B5EF4-FFF2-40B4-BE49-F238E27FC236}">
                <a16:creationId xmlns:a16="http://schemas.microsoft.com/office/drawing/2014/main" xmlns="" id="{35D698D5-A596-44E3-B8D8-FB8F3CC77334}"/>
              </a:ext>
            </a:extLst>
          </p:cNvPr>
          <p:cNvGraphicFramePr>
            <a:graphicFrameLocks noChangeAspect="1"/>
          </p:cNvGraphicFramePr>
          <p:nvPr>
            <p:extLst>
              <p:ext uri="{D42A27DB-BD31-4B8C-83A1-F6EECF244321}">
                <p14:modId xmlns:p14="http://schemas.microsoft.com/office/powerpoint/2010/main" val="3093069009"/>
              </p:ext>
            </p:extLst>
          </p:nvPr>
        </p:nvGraphicFramePr>
        <p:xfrm>
          <a:off x="25148" y="3183362"/>
          <a:ext cx="9144000" cy="2581275"/>
        </p:xfrm>
        <a:graphic>
          <a:graphicData uri="http://schemas.openxmlformats.org/presentationml/2006/ole">
            <mc:AlternateContent xmlns:mc="http://schemas.openxmlformats.org/markup-compatibility/2006">
              <mc:Choice xmlns:v="urn:schemas-microsoft-com:vml" Requires="v">
                <p:oleObj spid="_x0000_s11306" name="VISIO" r:id="rId3" imgW="4313160" imgH="1217160" progId="">
                  <p:embed/>
                </p:oleObj>
              </mc:Choice>
              <mc:Fallback>
                <p:oleObj name="VISIO" r:id="rId3" imgW="4313160" imgH="1217160" progId="">
                  <p:embed/>
                  <p:pic>
                    <p:nvPicPr>
                      <p:cNvPr id="717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8" y="3183362"/>
                        <a:ext cx="9144000" cy="2581275"/>
                      </a:xfrm>
                      <a:prstGeom prst="rect">
                        <a:avLst/>
                      </a:prstGeom>
                      <a:solidFill>
                        <a:schemeClr val="tx1"/>
                      </a:solidFill>
                      <a:ln>
                        <a:noFill/>
                      </a:ln>
                      <a:effectLst/>
                    </p:spPr>
                  </p:pic>
                </p:oleObj>
              </mc:Fallback>
            </mc:AlternateContent>
          </a:graphicData>
        </a:graphic>
      </p:graphicFrame>
      <p:sp>
        <p:nvSpPr>
          <p:cNvPr id="16" name="Text Box 2">
            <a:extLst>
              <a:ext uri="{FF2B5EF4-FFF2-40B4-BE49-F238E27FC236}">
                <a16:creationId xmlns:a16="http://schemas.microsoft.com/office/drawing/2014/main" xmlns="" id="{D508FA71-1928-4B6D-9150-1F2668A96C88}"/>
              </a:ext>
            </a:extLst>
          </p:cNvPr>
          <p:cNvSpPr txBox="1">
            <a:spLocks noChangeArrowheads="1"/>
          </p:cNvSpPr>
          <p:nvPr/>
        </p:nvSpPr>
        <p:spPr bwMode="auto">
          <a:xfrm>
            <a:off x="168023" y="1645060"/>
            <a:ext cx="8496300" cy="1508105"/>
          </a:xfrm>
          <a:prstGeom prst="rect">
            <a:avLst/>
          </a:prstGeom>
          <a:noFill/>
          <a:ln w="9525">
            <a:noFill/>
            <a:miter lim="800000"/>
            <a:headEnd/>
            <a:tailEnd/>
          </a:ln>
        </p:spPr>
        <p:txBody>
          <a:bodyPr wrap="square">
            <a:spAutoFit/>
          </a:bodyPr>
          <a:lstStyle/>
          <a:p>
            <a:pPr algn="just">
              <a:lnSpc>
                <a:spcPct val="120000"/>
              </a:lnSpc>
              <a:spcBef>
                <a:spcPct val="50000"/>
              </a:spcBef>
            </a:pPr>
            <a:r>
              <a:rPr lang="en-US" altLang="zh-CN" sz="2000" dirty="0">
                <a:solidFill>
                  <a:schemeClr val="tx1"/>
                </a:solidFill>
                <a:latin typeface="黑体" pitchFamily="2" charset="-122"/>
                <a:ea typeface="黑体" pitchFamily="2" charset="-122"/>
              </a:rPr>
              <a:t>    </a:t>
            </a:r>
            <a:endParaRPr lang="zh-CN" altLang="en-US" sz="2000" dirty="0">
              <a:solidFill>
                <a:schemeClr val="tx1"/>
              </a:solidFill>
              <a:latin typeface="黑体" pitchFamily="2" charset="-122"/>
              <a:ea typeface="黑体" pitchFamily="2" charset="-122"/>
            </a:endParaRPr>
          </a:p>
          <a:p>
            <a:pPr algn="just">
              <a:lnSpc>
                <a:spcPct val="120000"/>
              </a:lnSpc>
              <a:spcBef>
                <a:spcPct val="50000"/>
              </a:spcBef>
            </a:pPr>
            <a:r>
              <a:rPr lang="zh-CN" altLang="en-US" sz="2000" dirty="0">
                <a:solidFill>
                  <a:schemeClr val="tx1"/>
                </a:solidFill>
                <a:latin typeface="黑体" pitchFamily="2" charset="-122"/>
                <a:ea typeface="黑体" pitchFamily="2" charset="-122"/>
              </a:rPr>
              <a:t>    </a:t>
            </a:r>
            <a:r>
              <a:rPr lang="en-US" altLang="zh-CN" sz="2000" b="1" dirty="0">
                <a:solidFill>
                  <a:schemeClr val="tx1"/>
                </a:solidFill>
                <a:latin typeface="黑体" pitchFamily="2" charset="-122"/>
                <a:ea typeface="黑体" pitchFamily="2" charset="-122"/>
              </a:rPr>
              <a:t>7</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0</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1</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2</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0</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3</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0</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4</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2</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3</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0</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3</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2</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1</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2</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0</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1</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7</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0</a:t>
            </a:r>
            <a:r>
              <a:rPr lang="zh-CN" altLang="en-US" sz="2000" b="1" dirty="0">
                <a:solidFill>
                  <a:schemeClr val="tx1"/>
                </a:solidFill>
                <a:latin typeface="黑体" pitchFamily="2" charset="-122"/>
                <a:ea typeface="黑体" pitchFamily="2" charset="-122"/>
              </a:rPr>
              <a:t>，</a:t>
            </a:r>
            <a:r>
              <a:rPr lang="en-US" altLang="zh-CN" sz="2000" b="1" dirty="0">
                <a:solidFill>
                  <a:schemeClr val="tx1"/>
                </a:solidFill>
                <a:latin typeface="黑体" pitchFamily="2" charset="-122"/>
                <a:ea typeface="黑体" pitchFamily="2" charset="-122"/>
              </a:rPr>
              <a:t>1</a:t>
            </a:r>
          </a:p>
          <a:p>
            <a:pPr algn="just">
              <a:lnSpc>
                <a:spcPct val="120000"/>
              </a:lnSpc>
              <a:spcBef>
                <a:spcPct val="50000"/>
              </a:spcBef>
            </a:pPr>
            <a:r>
              <a:rPr lang="en-US" altLang="zh-CN" sz="2000" dirty="0">
                <a:solidFill>
                  <a:schemeClr val="tx1"/>
                </a:solidFill>
                <a:latin typeface="黑体" pitchFamily="2" charset="-122"/>
                <a:ea typeface="黑体" pitchFamily="2" charset="-122"/>
              </a:rPr>
              <a:t>    </a:t>
            </a:r>
            <a:endParaRPr lang="zh-CN" altLang="en-US" sz="2000" dirty="0">
              <a:solidFill>
                <a:schemeClr val="tx1"/>
              </a:solidFill>
              <a:latin typeface="黑体" pitchFamily="2" charset="-122"/>
              <a:ea typeface="黑体" pitchFamily="2" charset="-122"/>
            </a:endParaRPr>
          </a:p>
        </p:txBody>
      </p:sp>
    </p:spTree>
    <p:extLst>
      <p:ext uri="{BB962C8B-B14F-4D97-AF65-F5344CB8AC3E}">
        <p14:creationId xmlns:p14="http://schemas.microsoft.com/office/powerpoint/2010/main" val="317531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pic>
        <p:nvPicPr>
          <p:cNvPr id="13" name="Picture 4">
            <a:extLst>
              <a:ext uri="{FF2B5EF4-FFF2-40B4-BE49-F238E27FC236}">
                <a16:creationId xmlns:a16="http://schemas.microsoft.com/office/drawing/2014/main" xmlns="" id="{BAA8EAFA-F4EA-4B4E-9703-A43B17D03AB0}"/>
              </a:ext>
            </a:extLst>
          </p:cNvPr>
          <p:cNvPicPr>
            <a:picLocks noChangeAspect="1" noChangeArrowheads="1"/>
          </p:cNvPicPr>
          <p:nvPr/>
        </p:nvPicPr>
        <p:blipFill>
          <a:blip r:embed="rId2" cstate="print"/>
          <a:srcRect/>
          <a:stretch>
            <a:fillRect/>
          </a:stretch>
        </p:blipFill>
        <p:spPr bwMode="auto">
          <a:xfrm>
            <a:off x="440207" y="2557167"/>
            <a:ext cx="8251825" cy="3027363"/>
          </a:xfrm>
          <a:prstGeom prst="rect">
            <a:avLst/>
          </a:prstGeom>
          <a:noFill/>
          <a:ln w="9525">
            <a:noFill/>
            <a:miter lim="800000"/>
            <a:headEnd/>
            <a:tailEnd/>
          </a:ln>
        </p:spPr>
      </p:pic>
    </p:spTree>
    <p:extLst>
      <p:ext uri="{BB962C8B-B14F-4D97-AF65-F5344CB8AC3E}">
        <p14:creationId xmlns:p14="http://schemas.microsoft.com/office/powerpoint/2010/main" val="42164446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Text Box 2">
            <a:extLst>
              <a:ext uri="{FF2B5EF4-FFF2-40B4-BE49-F238E27FC236}">
                <a16:creationId xmlns:a16="http://schemas.microsoft.com/office/drawing/2014/main" xmlns="" id="{69A830A5-FADC-4213-A68B-62558606B5CF}"/>
              </a:ext>
            </a:extLst>
          </p:cNvPr>
          <p:cNvSpPr txBox="1">
            <a:spLocks noChangeArrowheads="1"/>
          </p:cNvSpPr>
          <p:nvPr/>
        </p:nvSpPr>
        <p:spPr bwMode="auto">
          <a:xfrm>
            <a:off x="323528" y="1805547"/>
            <a:ext cx="1808508" cy="523220"/>
          </a:xfrm>
          <a:prstGeom prst="rect">
            <a:avLst/>
          </a:prstGeom>
          <a:noFill/>
          <a:ln w="9525">
            <a:noFill/>
            <a:miter lim="800000"/>
            <a:headEnd/>
            <a:tailEnd/>
          </a:ln>
        </p:spPr>
        <p:txBody>
          <a:bodyPr wrap="none">
            <a:spAutoFit/>
          </a:bodyPr>
          <a:lstStyle/>
          <a:p>
            <a:pPr algn="l"/>
            <a:r>
              <a:rPr lang="zh-CN" altLang="en-US" sz="2800" b="1" dirty="0">
                <a:solidFill>
                  <a:srgbClr val="FFC000"/>
                </a:solidFill>
                <a:latin typeface="仿宋" panose="02010609060101010101" pitchFamily="49" charset="-122"/>
                <a:ea typeface="仿宋" panose="02010609060101010101" pitchFamily="49" charset="-122"/>
              </a:rPr>
              <a:t>硬件支持 </a:t>
            </a:r>
          </a:p>
        </p:txBody>
      </p:sp>
      <p:sp>
        <p:nvSpPr>
          <p:cNvPr id="14" name="Rectangle 6">
            <a:extLst>
              <a:ext uri="{FF2B5EF4-FFF2-40B4-BE49-F238E27FC236}">
                <a16:creationId xmlns:a16="http://schemas.microsoft.com/office/drawing/2014/main" xmlns="" id="{D1D84D4B-C7F7-4E92-A13E-2D9BF7BF4FD3}"/>
              </a:ext>
            </a:extLst>
          </p:cNvPr>
          <p:cNvSpPr txBox="1">
            <a:spLocks noChangeArrowheads="1"/>
          </p:cNvSpPr>
          <p:nvPr/>
        </p:nvSpPr>
        <p:spPr bwMode="auto">
          <a:xfrm>
            <a:off x="273690" y="2425343"/>
            <a:ext cx="8229600" cy="4068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2400" b="1" kern="0" dirty="0">
                <a:latin typeface="仿宋" panose="02010609060101010101" pitchFamily="49" charset="-122"/>
                <a:ea typeface="仿宋" panose="02010609060101010101" pitchFamily="49" charset="-122"/>
              </a:rPr>
              <a:t>寄存器</a:t>
            </a:r>
          </a:p>
          <a:p>
            <a:pPr lvl="1" eaLnBrk="1" hangingPunct="1">
              <a:lnSpc>
                <a:spcPct val="150000"/>
              </a:lnSpc>
            </a:pPr>
            <a:r>
              <a:rPr kumimoji="0" lang="zh-CN" altLang="en-US" sz="2400" b="1" kern="0" dirty="0">
                <a:solidFill>
                  <a:srgbClr val="FF0000"/>
                </a:solidFill>
                <a:latin typeface="仿宋" panose="02010609060101010101" pitchFamily="49" charset="-122"/>
                <a:ea typeface="仿宋" panose="02010609060101010101" pitchFamily="49" charset="-122"/>
              </a:rPr>
              <a:t>每个页面</a:t>
            </a:r>
            <a:r>
              <a:rPr kumimoji="0" lang="zh-CN" altLang="en-US" sz="2400" b="1" kern="0" dirty="0">
                <a:latin typeface="仿宋" panose="02010609060101010101" pitchFamily="49" charset="-122"/>
                <a:ea typeface="仿宋" panose="02010609060101010101" pitchFamily="49" charset="-122"/>
              </a:rPr>
              <a:t>设立移位寄存器：被访问时左边最高位置</a:t>
            </a:r>
            <a:r>
              <a:rPr kumimoji="0" lang="en-US" altLang="zh-CN" sz="2400" b="1" kern="0" dirty="0">
                <a:latin typeface="仿宋" panose="02010609060101010101" pitchFamily="49" charset="-122"/>
                <a:ea typeface="仿宋" panose="02010609060101010101" pitchFamily="49" charset="-122"/>
              </a:rPr>
              <a:t>1</a:t>
            </a:r>
            <a:r>
              <a:rPr kumimoji="0" lang="zh-CN" altLang="en-US" sz="2400" b="1" kern="0" dirty="0">
                <a:latin typeface="仿宋" panose="02010609060101010101" pitchFamily="49" charset="-122"/>
                <a:ea typeface="仿宋" panose="02010609060101010101" pitchFamily="49" charset="-122"/>
              </a:rPr>
              <a:t>，</a:t>
            </a:r>
            <a:r>
              <a:rPr kumimoji="0" lang="zh-CN" altLang="en-US" sz="2400" b="1" kern="0" dirty="0">
                <a:solidFill>
                  <a:srgbClr val="FF0000"/>
                </a:solidFill>
                <a:latin typeface="仿宋" panose="02010609060101010101" pitchFamily="49" charset="-122"/>
                <a:ea typeface="仿宋" panose="02010609060101010101" pitchFamily="49" charset="-122"/>
              </a:rPr>
              <a:t>定期</a:t>
            </a:r>
            <a:r>
              <a:rPr kumimoji="0" lang="zh-CN" altLang="en-US" sz="2400" b="1" kern="0" dirty="0">
                <a:latin typeface="仿宋" panose="02010609060101010101" pitchFamily="49" charset="-122"/>
                <a:ea typeface="仿宋" panose="02010609060101010101" pitchFamily="49" charset="-122"/>
              </a:rPr>
              <a:t>右移并且最高位补</a:t>
            </a:r>
            <a:r>
              <a:rPr kumimoji="0" lang="en-US" altLang="zh-CN" sz="2400" b="1" kern="0" dirty="0">
                <a:latin typeface="仿宋" panose="02010609060101010101" pitchFamily="49" charset="-122"/>
                <a:ea typeface="仿宋" panose="02010609060101010101" pitchFamily="49" charset="-122"/>
              </a:rPr>
              <a:t>0</a:t>
            </a:r>
            <a:r>
              <a:rPr kumimoji="0" lang="zh-CN" altLang="en-US" sz="2400" b="1" kern="0" dirty="0">
                <a:latin typeface="仿宋" panose="02010609060101010101" pitchFamily="49" charset="-122"/>
                <a:ea typeface="仿宋" panose="02010609060101010101" pitchFamily="49" charset="-122"/>
              </a:rPr>
              <a:t>，于是寄存器数值最小的是最久未使用页面。</a:t>
            </a:r>
          </a:p>
          <a:p>
            <a:pPr eaLnBrk="1" hangingPunct="1">
              <a:lnSpc>
                <a:spcPct val="150000"/>
              </a:lnSpc>
              <a:buFont typeface="Wingdings" pitchFamily="2" charset="2"/>
              <a:buChar char="l"/>
            </a:pPr>
            <a:r>
              <a:rPr kumimoji="0" lang="zh-CN" altLang="en-US" sz="2400" b="1" kern="0" dirty="0">
                <a:latin typeface="仿宋" panose="02010609060101010101" pitchFamily="49" charset="-122"/>
                <a:ea typeface="仿宋" panose="02010609060101010101" pitchFamily="49" charset="-122"/>
              </a:rPr>
              <a:t>栈</a:t>
            </a:r>
          </a:p>
          <a:p>
            <a:pPr lvl="1" eaLnBrk="1" hangingPunct="1">
              <a:lnSpc>
                <a:spcPct val="150000"/>
              </a:lnSpc>
            </a:pPr>
            <a:r>
              <a:rPr kumimoji="0" lang="zh-CN" altLang="en-US" sz="2400" b="1" kern="0" dirty="0">
                <a:latin typeface="仿宋" panose="02010609060101010101" pitchFamily="49" charset="-122"/>
                <a:ea typeface="仿宋" panose="02010609060101010101" pitchFamily="49" charset="-122"/>
              </a:rPr>
              <a:t>一个特殊的栈：把被访问的页面移到栈顶，于是栈底的是最久未使用页面。</a:t>
            </a:r>
          </a:p>
          <a:p>
            <a:pPr eaLnBrk="1" hangingPunct="1">
              <a:lnSpc>
                <a:spcPct val="150000"/>
              </a:lnSpc>
            </a:pPr>
            <a:endParaRPr kumimoji="0" lang="en-US" altLang="zh-CN" sz="24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47522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 calcmode="lin" valueType="num">
                                      <p:cBhvr additive="base">
                                        <p:cTn id="1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 calcmode="lin" valueType="num">
                                      <p:cBhvr additive="base">
                                        <p:cTn id="21"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Text Box 2">
            <a:extLst>
              <a:ext uri="{FF2B5EF4-FFF2-40B4-BE49-F238E27FC236}">
                <a16:creationId xmlns:a16="http://schemas.microsoft.com/office/drawing/2014/main" xmlns="" id="{B242347B-446A-43F0-878A-64389D594615}"/>
              </a:ext>
            </a:extLst>
          </p:cNvPr>
          <p:cNvSpPr txBox="1">
            <a:spLocks noChangeArrowheads="1"/>
          </p:cNvSpPr>
          <p:nvPr/>
        </p:nvSpPr>
        <p:spPr bwMode="auto">
          <a:xfrm>
            <a:off x="1763688" y="6233023"/>
            <a:ext cx="4153701" cy="36933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rPr>
              <a:t> </a:t>
            </a:r>
            <a:r>
              <a:rPr kumimoji="0" lang="zh-CN" altLang="en-US" sz="18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某进程具有</a:t>
            </a:r>
            <a:r>
              <a:rPr kumimoji="0" lang="en-US" altLang="zh-CN" sz="18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8</a:t>
            </a:r>
            <a:r>
              <a:rPr kumimoji="0" lang="zh-CN" altLang="en-US" sz="18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个</a:t>
            </a: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页面</a:t>
            </a:r>
            <a:r>
              <a:rPr kumimoji="0" lang="zh-CN" altLang="en-US" sz="18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时的</a:t>
            </a:r>
            <a:r>
              <a:rPr kumimoji="0" lang="en-US" altLang="zh-CN" sz="18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LRU</a:t>
            </a:r>
            <a:r>
              <a:rPr kumimoji="0" lang="zh-CN" altLang="en-US" sz="18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访问情况 </a:t>
            </a:r>
          </a:p>
        </p:txBody>
      </p:sp>
      <p:pic>
        <p:nvPicPr>
          <p:cNvPr id="14" name="Picture 3" descr="未标题-1 拷贝">
            <a:extLst>
              <a:ext uri="{FF2B5EF4-FFF2-40B4-BE49-F238E27FC236}">
                <a16:creationId xmlns:a16="http://schemas.microsoft.com/office/drawing/2014/main" xmlns="" id="{2BC230B2-5A06-4A79-AC91-8B30B63F639E}"/>
              </a:ext>
            </a:extLst>
          </p:cNvPr>
          <p:cNvPicPr>
            <a:picLocks noChangeAspect="1" noChangeArrowheads="1"/>
          </p:cNvPicPr>
          <p:nvPr/>
        </p:nvPicPr>
        <p:blipFill>
          <a:blip r:embed="rId2" cstate="print"/>
          <a:srcRect/>
          <a:stretch>
            <a:fillRect/>
          </a:stretch>
        </p:blipFill>
        <p:spPr bwMode="auto">
          <a:xfrm>
            <a:off x="539750" y="2409231"/>
            <a:ext cx="7380312" cy="3749096"/>
          </a:xfrm>
          <a:prstGeom prst="rect">
            <a:avLst/>
          </a:prstGeom>
          <a:noFill/>
          <a:ln w="9525">
            <a:noFill/>
            <a:miter lim="800000"/>
            <a:headEnd/>
            <a:tailEnd/>
          </a:ln>
        </p:spPr>
      </p:pic>
      <p:sp>
        <p:nvSpPr>
          <p:cNvPr id="15" name="Text Box 4">
            <a:extLst>
              <a:ext uri="{FF2B5EF4-FFF2-40B4-BE49-F238E27FC236}">
                <a16:creationId xmlns:a16="http://schemas.microsoft.com/office/drawing/2014/main" xmlns="" id="{36DB4623-8337-415D-B33E-247EFC2ECD25}"/>
              </a:ext>
            </a:extLst>
          </p:cNvPr>
          <p:cNvSpPr txBox="1">
            <a:spLocks noChangeArrowheads="1"/>
          </p:cNvSpPr>
          <p:nvPr/>
        </p:nvSpPr>
        <p:spPr bwMode="auto">
          <a:xfrm>
            <a:off x="539750" y="1877334"/>
            <a:ext cx="1350050" cy="36933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1) </a:t>
            </a:r>
            <a:r>
              <a:rPr kumimoji="0" lang="zh-CN" altLang="en-US" sz="18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寄存器 </a:t>
            </a:r>
          </a:p>
        </p:txBody>
      </p:sp>
    </p:spTree>
    <p:extLst>
      <p:ext uri="{BB962C8B-B14F-4D97-AF65-F5344CB8AC3E}">
        <p14:creationId xmlns:p14="http://schemas.microsoft.com/office/powerpoint/2010/main" val="20552564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Text Box 2">
            <a:extLst>
              <a:ext uri="{FF2B5EF4-FFF2-40B4-BE49-F238E27FC236}">
                <a16:creationId xmlns:a16="http://schemas.microsoft.com/office/drawing/2014/main" xmlns="" id="{B6E6BB0A-595C-4941-A65A-FDF7AE306E60}"/>
              </a:ext>
            </a:extLst>
          </p:cNvPr>
          <p:cNvSpPr txBox="1">
            <a:spLocks noChangeArrowheads="1"/>
          </p:cNvSpPr>
          <p:nvPr/>
        </p:nvSpPr>
        <p:spPr bwMode="auto">
          <a:xfrm>
            <a:off x="467544" y="1941412"/>
            <a:ext cx="1116011" cy="461665"/>
          </a:xfrm>
          <a:prstGeom prst="rect">
            <a:avLst/>
          </a:prstGeom>
          <a:noFill/>
          <a:ln w="9525">
            <a:noFill/>
            <a:miter lim="800000"/>
            <a:headEnd/>
            <a:tailEnd/>
          </a:ln>
        </p:spPr>
        <p:txBody>
          <a:bodyPr wrap="none">
            <a:spAutoFit/>
          </a:bodyPr>
          <a:lstStyle/>
          <a:p>
            <a:pPr algn="l"/>
            <a:r>
              <a:rPr lang="en-US" altLang="zh-CN" b="1" dirty="0">
                <a:solidFill>
                  <a:schemeClr val="tx1"/>
                </a:solidFill>
                <a:latin typeface="仿宋" panose="02010609060101010101" pitchFamily="49" charset="-122"/>
                <a:ea typeface="仿宋" panose="02010609060101010101" pitchFamily="49" charset="-122"/>
              </a:rPr>
              <a:t>2) </a:t>
            </a:r>
            <a:r>
              <a:rPr lang="zh-CN" altLang="en-US" b="1" dirty="0">
                <a:solidFill>
                  <a:schemeClr val="tx1"/>
                </a:solidFill>
                <a:latin typeface="仿宋" panose="02010609060101010101" pitchFamily="49" charset="-122"/>
                <a:ea typeface="仿宋" panose="02010609060101010101" pitchFamily="49" charset="-122"/>
              </a:rPr>
              <a:t>栈 </a:t>
            </a:r>
          </a:p>
        </p:txBody>
      </p:sp>
      <p:sp>
        <p:nvSpPr>
          <p:cNvPr id="14" name="Text Box 3">
            <a:extLst>
              <a:ext uri="{FF2B5EF4-FFF2-40B4-BE49-F238E27FC236}">
                <a16:creationId xmlns:a16="http://schemas.microsoft.com/office/drawing/2014/main" xmlns="" id="{4BF49AB4-0E22-44CD-B8BD-14956A3CF09F}"/>
              </a:ext>
            </a:extLst>
          </p:cNvPr>
          <p:cNvSpPr txBox="1">
            <a:spLocks noChangeArrowheads="1"/>
          </p:cNvSpPr>
          <p:nvPr/>
        </p:nvSpPr>
        <p:spPr bwMode="auto">
          <a:xfrm>
            <a:off x="2123728" y="5900938"/>
            <a:ext cx="4339650" cy="369332"/>
          </a:xfrm>
          <a:prstGeom prst="rect">
            <a:avLst/>
          </a:prstGeom>
          <a:noFill/>
          <a:ln w="9525">
            <a:noFill/>
            <a:miter lim="800000"/>
            <a:headEnd/>
            <a:tailEnd/>
          </a:ln>
        </p:spPr>
        <p:txBody>
          <a:bodyPr wrap="none">
            <a:spAutoFit/>
          </a:bodyPr>
          <a:lstStyle/>
          <a:p>
            <a:pPr algn="l"/>
            <a:r>
              <a:rPr lang="zh-CN" altLang="en-US" sz="1800" dirty="0">
                <a:solidFill>
                  <a:srgbClr val="000000"/>
                </a:solidFill>
                <a:latin typeface="仿宋" panose="02010609060101010101" pitchFamily="49" charset="-122"/>
                <a:ea typeface="仿宋" panose="02010609060101010101" pitchFamily="49" charset="-122"/>
              </a:rPr>
              <a:t> </a:t>
            </a:r>
            <a:r>
              <a:rPr lang="zh-CN" altLang="en-US" sz="1800" dirty="0">
                <a:solidFill>
                  <a:schemeClr val="tx1"/>
                </a:solidFill>
                <a:latin typeface="仿宋" panose="02010609060101010101" pitchFamily="49" charset="-122"/>
                <a:ea typeface="仿宋" panose="02010609060101010101" pitchFamily="49" charset="-122"/>
              </a:rPr>
              <a:t>用栈保存当前使用页面时栈的变化情况 </a:t>
            </a:r>
          </a:p>
        </p:txBody>
      </p:sp>
      <p:graphicFrame>
        <p:nvGraphicFramePr>
          <p:cNvPr id="15" name="Object 4">
            <a:extLst>
              <a:ext uri="{FF2B5EF4-FFF2-40B4-BE49-F238E27FC236}">
                <a16:creationId xmlns:a16="http://schemas.microsoft.com/office/drawing/2014/main" xmlns="" id="{0C290B23-DBDF-4877-9D94-75D4D79BC4DC}"/>
              </a:ext>
            </a:extLst>
          </p:cNvPr>
          <p:cNvGraphicFramePr>
            <a:graphicFrameLocks noChangeAspect="1"/>
          </p:cNvGraphicFramePr>
          <p:nvPr>
            <p:extLst>
              <p:ext uri="{D42A27DB-BD31-4B8C-83A1-F6EECF244321}">
                <p14:modId xmlns:p14="http://schemas.microsoft.com/office/powerpoint/2010/main" val="3930848680"/>
              </p:ext>
            </p:extLst>
          </p:nvPr>
        </p:nvGraphicFramePr>
        <p:xfrm>
          <a:off x="11759" y="2799549"/>
          <a:ext cx="9144000" cy="2749550"/>
        </p:xfrm>
        <a:graphic>
          <a:graphicData uri="http://schemas.openxmlformats.org/presentationml/2006/ole">
            <mc:AlternateContent xmlns:mc="http://schemas.openxmlformats.org/markup-compatibility/2006">
              <mc:Choice xmlns:v="urn:schemas-microsoft-com:vml" Requires="v">
                <p:oleObj spid="_x0000_s12330" name="Visio" r:id="rId3" imgW="3089160" imgH="929160" progId="Visio.Drawing.11">
                  <p:embed/>
                </p:oleObj>
              </mc:Choice>
              <mc:Fallback>
                <p:oleObj name="Visio" r:id="rId3" imgW="3089160" imgH="929160" progId="Visio.Drawing.11">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9" y="2799549"/>
                        <a:ext cx="9144000" cy="2749550"/>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4163522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5" name="Rectangle 3">
            <a:extLst>
              <a:ext uri="{FF2B5EF4-FFF2-40B4-BE49-F238E27FC236}">
                <a16:creationId xmlns:a16="http://schemas.microsoft.com/office/drawing/2014/main" xmlns="" id="{F49ED8F2-7081-456A-AAE8-9008A11199D9}"/>
              </a:ext>
            </a:extLst>
          </p:cNvPr>
          <p:cNvSpPr txBox="1">
            <a:spLocks noChangeArrowheads="1"/>
          </p:cNvSpPr>
          <p:nvPr/>
        </p:nvSpPr>
        <p:spPr bwMode="auto">
          <a:xfrm>
            <a:off x="529208" y="1526059"/>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indent="-457200" eaLnBrk="1" hangingPunct="1">
              <a:lnSpc>
                <a:spcPct val="150000"/>
              </a:lnSpc>
              <a:buFont typeface="+mj-lt"/>
              <a:buAutoNum type="arabicPeriod"/>
            </a:pPr>
            <a:r>
              <a:rPr kumimoji="0" lang="zh-CN" altLang="en-US" sz="2000" b="1" kern="0" dirty="0">
                <a:latin typeface="仿宋" panose="02010609060101010101" pitchFamily="49" charset="-122"/>
                <a:ea typeface="仿宋" panose="02010609060101010101" pitchFamily="49" charset="-122"/>
              </a:rPr>
              <a:t>在程序装入时，不必将其全部读入到内存，而只需</a:t>
            </a:r>
            <a:r>
              <a:rPr kumimoji="0" lang="zh-CN" altLang="en-US" sz="2000" b="1" kern="0" dirty="0">
                <a:solidFill>
                  <a:srgbClr val="FF0000"/>
                </a:solidFill>
                <a:latin typeface="仿宋" panose="02010609060101010101" pitchFamily="49" charset="-122"/>
                <a:ea typeface="仿宋" panose="02010609060101010101" pitchFamily="49" charset="-122"/>
              </a:rPr>
              <a:t>将当前需要执行的部分页或段读入到内存</a:t>
            </a:r>
            <a:r>
              <a:rPr kumimoji="0" lang="zh-CN" altLang="en-US" sz="2000" b="1" kern="0" dirty="0">
                <a:latin typeface="仿宋" panose="02010609060101010101" pitchFamily="49" charset="-122"/>
                <a:ea typeface="仿宋" panose="02010609060101010101" pitchFamily="49" charset="-122"/>
              </a:rPr>
              <a:t>，就可让程序开始执行。</a:t>
            </a:r>
          </a:p>
          <a:p>
            <a:pPr marL="457200" indent="-457200" eaLnBrk="1" hangingPunct="1">
              <a:lnSpc>
                <a:spcPct val="150000"/>
              </a:lnSpc>
              <a:buFont typeface="+mj-lt"/>
              <a:buAutoNum type="arabicPeriod"/>
            </a:pPr>
            <a:r>
              <a:rPr kumimoji="0" lang="zh-CN" altLang="en-US" sz="2000" b="1" kern="0" dirty="0">
                <a:latin typeface="仿宋" panose="02010609060101010101" pitchFamily="49" charset="-122"/>
                <a:ea typeface="仿宋" panose="02010609060101010101" pitchFamily="49" charset="-122"/>
              </a:rPr>
              <a:t>在程序执行过程中，如果需执行的指令或访问的数据尚未在内存（称为</a:t>
            </a:r>
            <a:r>
              <a:rPr kumimoji="0" lang="zh-CN" altLang="en-US" sz="2000" b="1" kern="0" dirty="0">
                <a:solidFill>
                  <a:srgbClr val="FF0000"/>
                </a:solidFill>
                <a:latin typeface="仿宋" panose="02010609060101010101" pitchFamily="49" charset="-122"/>
                <a:ea typeface="仿宋" panose="02010609060101010101" pitchFamily="49" charset="-122"/>
              </a:rPr>
              <a:t>缺页或缺段</a:t>
            </a:r>
            <a:r>
              <a:rPr kumimoji="0" lang="zh-CN" altLang="en-US" sz="2000" b="1" kern="0" dirty="0">
                <a:latin typeface="仿宋" panose="02010609060101010101" pitchFamily="49" charset="-122"/>
                <a:ea typeface="仿宋" panose="02010609060101010101" pitchFamily="49" charset="-122"/>
              </a:rPr>
              <a:t>），利用</a:t>
            </a:r>
            <a:r>
              <a:rPr kumimoji="0" lang="en-US" altLang="zh-CN" sz="2000" b="1" kern="0" dirty="0">
                <a:latin typeface="仿宋" panose="02010609060101010101" pitchFamily="49" charset="-122"/>
                <a:ea typeface="仿宋" panose="02010609060101010101" pitchFamily="49" charset="-122"/>
              </a:rPr>
              <a:t>OS</a:t>
            </a:r>
            <a:r>
              <a:rPr kumimoji="0" lang="zh-CN" altLang="en-US" sz="2000" b="1" kern="0" dirty="0">
                <a:latin typeface="仿宋" panose="02010609060101010101" pitchFamily="49" charset="-122"/>
                <a:ea typeface="仿宋" panose="02010609060101010101" pitchFamily="49" charset="-122"/>
              </a:rPr>
              <a:t>提供的</a:t>
            </a:r>
            <a:r>
              <a:rPr kumimoji="0" lang="zh-CN" altLang="en-US" sz="2000" b="1" kern="0" dirty="0">
                <a:solidFill>
                  <a:srgbClr val="FF0000"/>
                </a:solidFill>
                <a:latin typeface="仿宋" panose="02010609060101010101" pitchFamily="49" charset="-122"/>
                <a:ea typeface="仿宋" panose="02010609060101010101" pitchFamily="49" charset="-122"/>
              </a:rPr>
              <a:t>请求调页（段）功能</a:t>
            </a:r>
            <a:r>
              <a:rPr kumimoji="0" lang="zh-CN" altLang="en-US" sz="2000" b="1" kern="0" dirty="0">
                <a:latin typeface="仿宋" panose="02010609060101010101" pitchFamily="49" charset="-122"/>
                <a:ea typeface="仿宋" panose="02010609060101010101" pitchFamily="49" charset="-122"/>
              </a:rPr>
              <a:t>，将相应的页或段调入到内存，然后继续执行程序。</a:t>
            </a:r>
            <a:endParaRPr kumimoji="0" lang="en-US" altLang="zh-CN" sz="2000" b="1" kern="0" dirty="0">
              <a:latin typeface="仿宋" panose="02010609060101010101" pitchFamily="49" charset="-122"/>
              <a:ea typeface="仿宋" panose="02010609060101010101" pitchFamily="49" charset="-122"/>
            </a:endParaRPr>
          </a:p>
          <a:p>
            <a:pPr marL="457200" indent="-457200" eaLnBrk="1" hangingPunct="1">
              <a:lnSpc>
                <a:spcPct val="150000"/>
              </a:lnSpc>
              <a:buFont typeface="+mj-lt"/>
              <a:buAutoNum type="arabicPeriod"/>
            </a:pPr>
            <a:r>
              <a:rPr kumimoji="0" lang="zh-CN" altLang="en-US" sz="2000" b="1" kern="0" dirty="0">
                <a:latin typeface="仿宋" panose="02010609060101010101" pitchFamily="49" charset="-122"/>
                <a:ea typeface="仿宋" panose="02010609060101010101" pitchFamily="49" charset="-122"/>
              </a:rPr>
              <a:t>如果此时内存已满，无法装入新的页（段），则还必须调用</a:t>
            </a:r>
            <a:r>
              <a:rPr kumimoji="0" lang="zh-CN" altLang="en-US" sz="2000" b="1" kern="0" dirty="0">
                <a:solidFill>
                  <a:srgbClr val="FF0000"/>
                </a:solidFill>
                <a:latin typeface="仿宋" panose="02010609060101010101" pitchFamily="49" charset="-122"/>
                <a:ea typeface="仿宋" panose="02010609060101010101" pitchFamily="49" charset="-122"/>
              </a:rPr>
              <a:t>页（段）置换</a:t>
            </a:r>
            <a:r>
              <a:rPr kumimoji="0" lang="zh-CN" altLang="en-US" sz="2000" b="1" kern="0" dirty="0">
                <a:latin typeface="仿宋" panose="02010609060101010101" pitchFamily="49" charset="-122"/>
                <a:ea typeface="仿宋" panose="02010609060101010101" pitchFamily="49" charset="-122"/>
              </a:rPr>
              <a:t>功能。</a:t>
            </a:r>
            <a:endParaRPr kumimoji="0" lang="en-US" altLang="zh-CN" sz="2000" b="1" kern="0" dirty="0">
              <a:latin typeface="仿宋" panose="02010609060101010101" pitchFamily="49" charset="-122"/>
              <a:ea typeface="仿宋" panose="02010609060101010101" pitchFamily="49" charset="-122"/>
            </a:endParaRPr>
          </a:p>
          <a:p>
            <a:pPr marL="457200" indent="-457200" eaLnBrk="1" hangingPunct="1">
              <a:lnSpc>
                <a:spcPct val="150000"/>
              </a:lnSpc>
              <a:buFont typeface="+mj-lt"/>
              <a:buAutoNum type="arabicPeriod"/>
            </a:pPr>
            <a:r>
              <a:rPr kumimoji="0" lang="zh-CN" altLang="en-US" sz="2000" b="1" kern="0" dirty="0">
                <a:latin typeface="仿宋" panose="02010609060101010101" pitchFamily="49" charset="-122"/>
                <a:ea typeface="仿宋" panose="02010609060101010101" pitchFamily="49" charset="-122"/>
              </a:rPr>
              <a:t>这样，便可是一个大的用户程序，在较小的内存空间运行；也可在内存中同时装入更多进程并发运行。</a:t>
            </a:r>
          </a:p>
          <a:p>
            <a:pPr marL="457200" indent="-457200" eaLnBrk="1" hangingPunct="1">
              <a:lnSpc>
                <a:spcPct val="150000"/>
              </a:lnSpc>
              <a:buFont typeface="+mj-lt"/>
              <a:buAutoNum type="arabicPeriod"/>
            </a:pPr>
            <a:endParaRPr kumimoji="0" lang="zh-CN" altLang="en-US" sz="2000" kern="0" dirty="0">
              <a:latin typeface="仿宋" panose="02010609060101010101" pitchFamily="49" charset="-122"/>
              <a:ea typeface="仿宋" panose="02010609060101010101" pitchFamily="49" charset="-122"/>
            </a:endParaRPr>
          </a:p>
          <a:p>
            <a:pPr marL="457200" indent="-457200" eaLnBrk="1" hangingPunct="1">
              <a:lnSpc>
                <a:spcPct val="150000"/>
              </a:lnSpc>
              <a:buFont typeface="+mj-lt"/>
              <a:buAutoNum type="arabicPeriod"/>
            </a:pPr>
            <a:endParaRPr kumimoji="0" lang="en-US" altLang="zh-CN" sz="2000" kern="0" dirty="0">
              <a:latin typeface="仿宋" panose="02010609060101010101" pitchFamily="49" charset="-122"/>
              <a:ea typeface="仿宋" panose="02010609060101010101" pitchFamily="49" charset="-122"/>
            </a:endParaRPr>
          </a:p>
        </p:txBody>
      </p:sp>
      <p:sp>
        <p:nvSpPr>
          <p:cNvPr id="6" name="矩形 5"/>
          <p:cNvSpPr/>
          <p:nvPr/>
        </p:nvSpPr>
        <p:spPr>
          <a:xfrm>
            <a:off x="1331640" y="0"/>
            <a:ext cx="6624736"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a:t>
            </a:r>
            <a:r>
              <a:rPr kumimoji="0" lang="zh-CN" altLang="en-US" sz="36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a:t>
            </a:r>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局部</a:t>
            </a:r>
            <a:r>
              <a:rPr kumimoji="0" lang="zh-CN" altLang="en-US" sz="36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性的应用</a:t>
            </a:r>
            <a:endPar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536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Rectangle 4">
            <a:extLst>
              <a:ext uri="{FF2B5EF4-FFF2-40B4-BE49-F238E27FC236}">
                <a16:creationId xmlns:a16="http://schemas.microsoft.com/office/drawing/2014/main" xmlns="" id="{8A2691F5-89BF-420F-B7F5-086DBB24C70F}"/>
              </a:ext>
            </a:extLst>
          </p:cNvPr>
          <p:cNvSpPr>
            <a:spLocks noChangeArrowheads="1"/>
          </p:cNvSpPr>
          <p:nvPr/>
        </p:nvSpPr>
        <p:spPr bwMode="auto">
          <a:xfrm>
            <a:off x="539552" y="1796140"/>
            <a:ext cx="8496300" cy="863600"/>
          </a:xfrm>
          <a:prstGeom prst="rect">
            <a:avLst/>
          </a:prstGeom>
          <a:noFill/>
          <a:ln w="9525" algn="ctr">
            <a:noFill/>
            <a:miter lim="800000"/>
            <a:headEnd/>
            <a:tailEnd/>
          </a:ln>
        </p:spPr>
        <p:txBody>
          <a:bodyPr anchor="ctr"/>
          <a:lstStyle/>
          <a:p>
            <a:pPr algn="l"/>
            <a:r>
              <a:rPr kumimoji="0" lang="zh-CN" altLang="en-US" sz="3200" dirty="0">
                <a:solidFill>
                  <a:schemeClr val="tx1"/>
                </a:solidFill>
                <a:latin typeface="仿宋" panose="02010609060101010101" pitchFamily="49" charset="-122"/>
                <a:ea typeface="仿宋" panose="02010609060101010101" pitchFamily="49" charset="-122"/>
              </a:rPr>
              <a:t>软件模拟</a:t>
            </a:r>
            <a:r>
              <a:rPr kumimoji="0" lang="en-US" altLang="zh-CN" sz="3200" dirty="0">
                <a:solidFill>
                  <a:schemeClr val="tx1"/>
                </a:solidFill>
                <a:latin typeface="仿宋" panose="02010609060101010101" pitchFamily="49" charset="-122"/>
                <a:ea typeface="仿宋" panose="02010609060101010101" pitchFamily="49" charset="-122"/>
              </a:rPr>
              <a:t>LRU</a:t>
            </a:r>
            <a:r>
              <a:rPr kumimoji="0" lang="zh-CN" altLang="en-US" sz="3200" dirty="0">
                <a:solidFill>
                  <a:schemeClr val="tx1"/>
                </a:solidFill>
                <a:latin typeface="仿宋" panose="02010609060101010101" pitchFamily="49" charset="-122"/>
                <a:ea typeface="仿宋" panose="02010609060101010101" pitchFamily="49" charset="-122"/>
              </a:rPr>
              <a:t>的老化算法</a:t>
            </a:r>
          </a:p>
        </p:txBody>
      </p:sp>
      <p:pic>
        <p:nvPicPr>
          <p:cNvPr id="14" name="Picture 6">
            <a:extLst>
              <a:ext uri="{FF2B5EF4-FFF2-40B4-BE49-F238E27FC236}">
                <a16:creationId xmlns:a16="http://schemas.microsoft.com/office/drawing/2014/main" xmlns="" id="{EB164EA0-F03A-402A-BD24-A45FADF7D344}"/>
              </a:ext>
            </a:extLst>
          </p:cNvPr>
          <p:cNvPicPr>
            <a:picLocks noChangeAspect="1" noChangeArrowheads="1"/>
          </p:cNvPicPr>
          <p:nvPr/>
        </p:nvPicPr>
        <p:blipFill>
          <a:blip r:embed="rId2" cstate="print"/>
          <a:srcRect/>
          <a:stretch>
            <a:fillRect/>
          </a:stretch>
        </p:blipFill>
        <p:spPr bwMode="auto">
          <a:xfrm>
            <a:off x="1184026" y="2819509"/>
            <a:ext cx="6444208" cy="3778141"/>
          </a:xfrm>
          <a:prstGeom prst="rect">
            <a:avLst/>
          </a:prstGeom>
          <a:noFill/>
          <a:ln w="9525">
            <a:noFill/>
            <a:miter lim="800000"/>
            <a:headEnd/>
            <a:tailEnd/>
          </a:ln>
        </p:spPr>
      </p:pic>
    </p:spTree>
    <p:extLst>
      <p:ext uri="{BB962C8B-B14F-4D97-AF65-F5344CB8AC3E}">
        <p14:creationId xmlns:p14="http://schemas.microsoft.com/office/powerpoint/2010/main" val="171703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Text Box 3">
            <a:extLst>
              <a:ext uri="{FF2B5EF4-FFF2-40B4-BE49-F238E27FC236}">
                <a16:creationId xmlns:a16="http://schemas.microsoft.com/office/drawing/2014/main" xmlns="" id="{8F091EA5-8CD7-49C9-B182-33A16F47B85C}"/>
              </a:ext>
            </a:extLst>
          </p:cNvPr>
          <p:cNvSpPr txBox="1">
            <a:spLocks noChangeArrowheads="1"/>
          </p:cNvSpPr>
          <p:nvPr/>
        </p:nvSpPr>
        <p:spPr bwMode="auto">
          <a:xfrm>
            <a:off x="323499" y="2006812"/>
            <a:ext cx="3677610" cy="461665"/>
          </a:xfrm>
          <a:prstGeom prst="rect">
            <a:avLst/>
          </a:prstGeom>
          <a:noFill/>
          <a:ln w="9525">
            <a:noFill/>
            <a:miter lim="800000"/>
            <a:headEnd/>
            <a:tailEnd/>
          </a:ln>
        </p:spPr>
        <p:txBody>
          <a:bodyPr wrap="none">
            <a:spAutoFit/>
          </a:bodyPr>
          <a:lstStyle/>
          <a:p>
            <a:pPr algn="l"/>
            <a:r>
              <a:rPr lang="en-US" altLang="zh-CN" b="1" dirty="0">
                <a:solidFill>
                  <a:srgbClr val="FFC000"/>
                </a:solidFill>
                <a:latin typeface="仿宋" panose="02010609060101010101" pitchFamily="49" charset="-122"/>
                <a:ea typeface="仿宋" panose="02010609060101010101" pitchFamily="49" charset="-122"/>
              </a:rPr>
              <a:t>1</a:t>
            </a:r>
            <a:r>
              <a:rPr lang="zh-CN" altLang="en-US" b="1" dirty="0">
                <a:solidFill>
                  <a:srgbClr val="FFC000"/>
                </a:solidFill>
                <a:latin typeface="仿宋" panose="02010609060101010101" pitchFamily="49" charset="-122"/>
                <a:ea typeface="仿宋" panose="02010609060101010101" pitchFamily="49" charset="-122"/>
              </a:rPr>
              <a:t>、简单的</a:t>
            </a:r>
            <a:r>
              <a:rPr lang="en-US" altLang="zh-CN" b="1" dirty="0">
                <a:solidFill>
                  <a:srgbClr val="FFC000"/>
                </a:solidFill>
                <a:latin typeface="仿宋" panose="02010609060101010101" pitchFamily="49" charset="-122"/>
                <a:ea typeface="仿宋" panose="02010609060101010101" pitchFamily="49" charset="-122"/>
              </a:rPr>
              <a:t>Clock</a:t>
            </a:r>
            <a:r>
              <a:rPr lang="zh-CN" altLang="en-US" b="1" dirty="0">
                <a:solidFill>
                  <a:srgbClr val="FFC000"/>
                </a:solidFill>
                <a:latin typeface="仿宋" panose="02010609060101010101" pitchFamily="49" charset="-122"/>
                <a:ea typeface="仿宋" panose="02010609060101010101" pitchFamily="49" charset="-122"/>
              </a:rPr>
              <a:t>置换算法</a:t>
            </a:r>
          </a:p>
        </p:txBody>
      </p:sp>
      <p:sp>
        <p:nvSpPr>
          <p:cNvPr id="14" name="Rectangle 7">
            <a:extLst>
              <a:ext uri="{FF2B5EF4-FFF2-40B4-BE49-F238E27FC236}">
                <a16:creationId xmlns:a16="http://schemas.microsoft.com/office/drawing/2014/main" xmlns="" id="{2C0B29DD-294C-4CEA-9A1A-B9D8F11D9103}"/>
              </a:ext>
            </a:extLst>
          </p:cNvPr>
          <p:cNvSpPr txBox="1">
            <a:spLocks noChangeArrowheads="1"/>
          </p:cNvSpPr>
          <p:nvPr/>
        </p:nvSpPr>
        <p:spPr bwMode="auto">
          <a:xfrm>
            <a:off x="323528" y="2649766"/>
            <a:ext cx="8229600" cy="38755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indent="-457200" eaLnBrk="1" hangingPunct="1">
              <a:lnSpc>
                <a:spcPct val="150000"/>
              </a:lnSpc>
              <a:buFont typeface="+mj-lt"/>
              <a:buAutoNum type="arabicPeriod"/>
            </a:pPr>
            <a:r>
              <a:rPr kumimoji="0" lang="zh-CN" altLang="en-US" sz="2000" b="1" kern="0" dirty="0">
                <a:latin typeface="仿宋" panose="02010609060101010101" pitchFamily="49" charset="-122"/>
                <a:ea typeface="仿宋" panose="02010609060101010101" pitchFamily="49" charset="-122"/>
              </a:rPr>
              <a:t>也称最近未使用算法</a:t>
            </a:r>
            <a:r>
              <a:rPr kumimoji="0" lang="en-US" altLang="zh-CN" sz="2000" b="1" kern="0" dirty="0">
                <a:latin typeface="仿宋" panose="02010609060101010101" pitchFamily="49" charset="-122"/>
                <a:ea typeface="仿宋" panose="02010609060101010101" pitchFamily="49" charset="-122"/>
              </a:rPr>
              <a:t>(NRU, Not Recently Used)</a:t>
            </a:r>
            <a:r>
              <a:rPr kumimoji="0" lang="zh-CN" altLang="en-US" sz="2000" b="1" kern="0" dirty="0">
                <a:latin typeface="仿宋" panose="02010609060101010101" pitchFamily="49" charset="-122"/>
                <a:ea typeface="仿宋" panose="02010609060101010101" pitchFamily="49" charset="-122"/>
              </a:rPr>
              <a:t>，它是</a:t>
            </a:r>
            <a:r>
              <a:rPr kumimoji="0" lang="en-US" altLang="zh-CN" sz="2000" b="1" kern="0" dirty="0">
                <a:latin typeface="仿宋" panose="02010609060101010101" pitchFamily="49" charset="-122"/>
                <a:ea typeface="仿宋" panose="02010609060101010101" pitchFamily="49" charset="-122"/>
              </a:rPr>
              <a:t>LRU(</a:t>
            </a:r>
            <a:r>
              <a:rPr kumimoji="0" lang="zh-CN" altLang="en-US" sz="2000" b="1" kern="0" dirty="0">
                <a:latin typeface="仿宋" panose="02010609060101010101" pitchFamily="49" charset="-122"/>
                <a:ea typeface="仿宋" panose="02010609060101010101" pitchFamily="49" charset="-122"/>
              </a:rPr>
              <a:t>最近最久未使用算法</a:t>
            </a:r>
            <a:r>
              <a:rPr kumimoji="0" lang="en-US" altLang="zh-CN" sz="2000" b="1" kern="0" dirty="0">
                <a:latin typeface="仿宋" panose="02010609060101010101" pitchFamily="49" charset="-122"/>
                <a:ea typeface="仿宋" panose="02010609060101010101" pitchFamily="49" charset="-122"/>
              </a:rPr>
              <a:t>)</a:t>
            </a:r>
            <a:r>
              <a:rPr kumimoji="0" lang="zh-CN" altLang="en-US" sz="2000" b="1" kern="0" dirty="0">
                <a:latin typeface="仿宋" panose="02010609060101010101" pitchFamily="49" charset="-122"/>
                <a:ea typeface="仿宋" panose="02010609060101010101" pitchFamily="49" charset="-122"/>
              </a:rPr>
              <a:t>和</a:t>
            </a:r>
            <a:r>
              <a:rPr kumimoji="0" lang="en-US" altLang="zh-CN" sz="2000" b="1" kern="0" dirty="0">
                <a:latin typeface="仿宋" panose="02010609060101010101" pitchFamily="49" charset="-122"/>
                <a:ea typeface="仿宋" panose="02010609060101010101" pitchFamily="49" charset="-122"/>
              </a:rPr>
              <a:t>FIFO</a:t>
            </a:r>
            <a:r>
              <a:rPr kumimoji="0" lang="zh-CN" altLang="en-US" sz="2000" b="1" kern="0" dirty="0">
                <a:latin typeface="仿宋" panose="02010609060101010101" pitchFamily="49" charset="-122"/>
                <a:ea typeface="仿宋" panose="02010609060101010101" pitchFamily="49" charset="-122"/>
              </a:rPr>
              <a:t>的折衷。</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内存中所有页面通过链接指针形成一个循环队列</a:t>
            </a:r>
          </a:p>
          <a:p>
            <a:pPr lvl="1" eaLnBrk="1" hangingPunct="1">
              <a:lnSpc>
                <a:spcPct val="150000"/>
              </a:lnSpc>
            </a:pPr>
            <a:r>
              <a:rPr kumimoji="0" lang="zh-CN" altLang="en-US" sz="2000" b="1" kern="0" dirty="0">
                <a:solidFill>
                  <a:srgbClr val="FF0000"/>
                </a:solidFill>
                <a:latin typeface="仿宋" panose="02010609060101010101" pitchFamily="49" charset="-122"/>
                <a:ea typeface="仿宋" panose="02010609060101010101" pitchFamily="49" charset="-122"/>
              </a:rPr>
              <a:t>每页有一个使用访问位</a:t>
            </a:r>
            <a:r>
              <a:rPr kumimoji="0" lang="en-US" altLang="zh-CN" sz="2000" b="1" kern="0" dirty="0">
                <a:latin typeface="仿宋" panose="02010609060101010101" pitchFamily="49" charset="-122"/>
                <a:ea typeface="仿宋" panose="02010609060101010101" pitchFamily="49" charset="-122"/>
              </a:rPr>
              <a:t>(use bit)</a:t>
            </a:r>
            <a:r>
              <a:rPr kumimoji="0" lang="zh-CN" altLang="en-US" sz="2000" b="1" kern="0" dirty="0">
                <a:latin typeface="仿宋" panose="02010609060101010101" pitchFamily="49" charset="-122"/>
                <a:ea typeface="仿宋" panose="02010609060101010101" pitchFamily="49" charset="-122"/>
              </a:rPr>
              <a:t>，若该页被访问则置</a:t>
            </a:r>
            <a:r>
              <a:rPr kumimoji="0" lang="en-US" altLang="zh-CN" sz="2000" b="1" kern="0" dirty="0">
                <a:latin typeface="仿宋" panose="02010609060101010101" pitchFamily="49" charset="-122"/>
                <a:ea typeface="仿宋" panose="02010609060101010101" pitchFamily="49" charset="-122"/>
              </a:rPr>
              <a:t>use bit=1</a:t>
            </a:r>
            <a:r>
              <a:rPr kumimoji="0" lang="zh-CN" altLang="en-US" sz="2000" b="1" kern="0" dirty="0">
                <a:latin typeface="仿宋" panose="02010609060101010101" pitchFamily="49" charset="-122"/>
                <a:ea typeface="仿宋" panose="02010609060101010101" pitchFamily="49" charset="-122"/>
              </a:rPr>
              <a:t>。</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置换时采用一个指针，从当前指针位置开始按地址先后检查各页，寻找</a:t>
            </a:r>
            <a:r>
              <a:rPr kumimoji="0" lang="en-US" altLang="zh-CN" sz="2000" b="1" kern="0" dirty="0">
                <a:latin typeface="仿宋" panose="02010609060101010101" pitchFamily="49" charset="-122"/>
                <a:ea typeface="仿宋" panose="02010609060101010101" pitchFamily="49" charset="-122"/>
              </a:rPr>
              <a:t>use bit=0</a:t>
            </a:r>
            <a:r>
              <a:rPr kumimoji="0" lang="zh-CN" altLang="en-US" sz="2000" b="1" kern="0" dirty="0">
                <a:latin typeface="仿宋" panose="02010609060101010101" pitchFamily="49" charset="-122"/>
                <a:ea typeface="仿宋" panose="02010609060101010101" pitchFamily="49" charset="-122"/>
              </a:rPr>
              <a:t>的页面作为被置换页。</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指针经过的</a:t>
            </a:r>
            <a:r>
              <a:rPr kumimoji="0" lang="en-US" altLang="zh-CN" sz="2000" b="1" kern="0" dirty="0">
                <a:latin typeface="仿宋" panose="02010609060101010101" pitchFamily="49" charset="-122"/>
                <a:ea typeface="仿宋" panose="02010609060101010101" pitchFamily="49" charset="-122"/>
              </a:rPr>
              <a:t>user bit=1</a:t>
            </a:r>
            <a:r>
              <a:rPr kumimoji="0" lang="zh-CN" altLang="en-US" sz="2000" b="1" kern="0" dirty="0">
                <a:latin typeface="仿宋" panose="02010609060101010101" pitchFamily="49" charset="-122"/>
                <a:ea typeface="仿宋" panose="02010609060101010101" pitchFamily="49" charset="-122"/>
              </a:rPr>
              <a:t>的页都修改</a:t>
            </a:r>
            <a:r>
              <a:rPr kumimoji="0" lang="en-US" altLang="zh-CN" sz="2000" b="1" kern="0" dirty="0">
                <a:latin typeface="仿宋" panose="02010609060101010101" pitchFamily="49" charset="-122"/>
                <a:ea typeface="仿宋" panose="02010609060101010101" pitchFamily="49" charset="-122"/>
              </a:rPr>
              <a:t>user bit=0</a:t>
            </a:r>
            <a:r>
              <a:rPr kumimoji="0" lang="zh-CN" altLang="en-US" sz="2000" b="1" kern="0" dirty="0">
                <a:latin typeface="仿宋" panose="02010609060101010101" pitchFamily="49" charset="-122"/>
                <a:ea typeface="仿宋" panose="02010609060101010101" pitchFamily="49" charset="-122"/>
              </a:rPr>
              <a:t>，最后指针停留在被置换页的下一个页。</a:t>
            </a:r>
          </a:p>
          <a:p>
            <a:pPr lvl="1" eaLnBrk="1" hangingPunct="1">
              <a:lnSpc>
                <a:spcPct val="150000"/>
              </a:lnSpc>
            </a:pPr>
            <a:endParaRPr kumimoji="0" lang="zh-CN" altLang="en-US" sz="2000" kern="0" dirty="0">
              <a:latin typeface="仿宋" panose="02010609060101010101" pitchFamily="49" charset="-122"/>
              <a:ea typeface="仿宋" panose="02010609060101010101" pitchFamily="49" charset="-122"/>
            </a:endParaRPr>
          </a:p>
          <a:p>
            <a:pPr eaLnBrk="1" hangingPunct="1">
              <a:lnSpc>
                <a:spcPct val="150000"/>
              </a:lnSpc>
            </a:pPr>
            <a:endParaRPr kumimoji="0" lang="en-US" altLang="zh-CN" sz="20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6780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Text Box 3">
            <a:extLst>
              <a:ext uri="{FF2B5EF4-FFF2-40B4-BE49-F238E27FC236}">
                <a16:creationId xmlns:a16="http://schemas.microsoft.com/office/drawing/2014/main" xmlns="" id="{E1217625-C489-4170-A87A-990315005CFF}"/>
              </a:ext>
            </a:extLst>
          </p:cNvPr>
          <p:cNvSpPr txBox="1">
            <a:spLocks noChangeArrowheads="1"/>
          </p:cNvSpPr>
          <p:nvPr/>
        </p:nvSpPr>
        <p:spPr bwMode="auto">
          <a:xfrm>
            <a:off x="395536" y="1885931"/>
            <a:ext cx="6165850" cy="457200"/>
          </a:xfrm>
          <a:prstGeom prst="rect">
            <a:avLst/>
          </a:prstGeom>
          <a:noFill/>
          <a:ln w="9525" algn="ctr">
            <a:noFill/>
            <a:miter lim="800000"/>
            <a:headEnd/>
            <a:tailEnd/>
          </a:ln>
        </p:spPr>
        <p:txBody>
          <a:bodyPr wrap="none">
            <a:spAutoFit/>
          </a:bodyPr>
          <a:lstStyle/>
          <a:p>
            <a:pPr algn="l"/>
            <a:r>
              <a:rPr lang="zh-CN" altLang="en-US" b="1" dirty="0">
                <a:solidFill>
                  <a:srgbClr val="FF0000"/>
                </a:solidFill>
                <a:latin typeface="仿宋" panose="02010609060101010101" pitchFamily="49" charset="-122"/>
                <a:ea typeface="仿宋" panose="02010609060101010101" pitchFamily="49" charset="-122"/>
              </a:rPr>
              <a:t>简单的</a:t>
            </a:r>
            <a:r>
              <a:rPr lang="en-US" altLang="zh-CN" b="1" dirty="0">
                <a:solidFill>
                  <a:srgbClr val="FF0000"/>
                </a:solidFill>
                <a:latin typeface="仿宋" panose="02010609060101010101" pitchFamily="49" charset="-122"/>
                <a:ea typeface="仿宋" panose="02010609060101010101" pitchFamily="49" charset="-122"/>
              </a:rPr>
              <a:t>Clock</a:t>
            </a:r>
            <a:r>
              <a:rPr lang="zh-CN" altLang="en-US" b="1" dirty="0">
                <a:solidFill>
                  <a:srgbClr val="FF0000"/>
                </a:solidFill>
                <a:latin typeface="仿宋" panose="02010609060101010101" pitchFamily="49" charset="-122"/>
                <a:ea typeface="仿宋" panose="02010609060101010101" pitchFamily="49" charset="-122"/>
              </a:rPr>
              <a:t>置换算法（最近未用算法</a:t>
            </a:r>
            <a:r>
              <a:rPr lang="en-US" altLang="zh-CN" b="1" dirty="0">
                <a:solidFill>
                  <a:srgbClr val="FF0000"/>
                </a:solidFill>
                <a:latin typeface="仿宋" panose="02010609060101010101" pitchFamily="49" charset="-122"/>
                <a:ea typeface="仿宋" panose="02010609060101010101" pitchFamily="49" charset="-122"/>
              </a:rPr>
              <a:t>NRU</a:t>
            </a:r>
            <a:r>
              <a:rPr lang="zh-CN" altLang="en-US" b="1" dirty="0">
                <a:solidFill>
                  <a:srgbClr val="FF0000"/>
                </a:solidFill>
                <a:latin typeface="仿宋" panose="02010609060101010101" pitchFamily="49" charset="-122"/>
                <a:ea typeface="仿宋" panose="02010609060101010101" pitchFamily="49" charset="-122"/>
              </a:rPr>
              <a:t>） </a:t>
            </a:r>
          </a:p>
        </p:txBody>
      </p:sp>
      <p:sp>
        <p:nvSpPr>
          <p:cNvPr id="14" name="Text Box 4">
            <a:extLst>
              <a:ext uri="{FF2B5EF4-FFF2-40B4-BE49-F238E27FC236}">
                <a16:creationId xmlns:a16="http://schemas.microsoft.com/office/drawing/2014/main" xmlns="" id="{09257967-467A-4CCC-BC16-46C704CA586D}"/>
              </a:ext>
            </a:extLst>
          </p:cNvPr>
          <p:cNvSpPr txBox="1">
            <a:spLocks noChangeArrowheads="1"/>
          </p:cNvSpPr>
          <p:nvPr/>
        </p:nvSpPr>
        <p:spPr bwMode="auto">
          <a:xfrm>
            <a:off x="2051720" y="6198394"/>
            <a:ext cx="4338638" cy="366712"/>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tx1"/>
                </a:solidFill>
                <a:effectLst/>
                <a:uLnTx/>
                <a:uFillTx/>
              </a:rPr>
              <a:t>图 </a:t>
            </a:r>
            <a:r>
              <a:rPr kumimoji="0" lang="en-US" altLang="zh-CN" sz="1800" b="1" i="0" u="none" strike="noStrike" kern="0" cap="none" spc="0" normalizeH="0" baseline="0" noProof="0" dirty="0">
                <a:ln>
                  <a:noFill/>
                </a:ln>
                <a:solidFill>
                  <a:schemeClr val="tx1"/>
                </a:solidFill>
                <a:effectLst/>
                <a:uLnTx/>
                <a:uFillTx/>
              </a:rPr>
              <a:t>4-30 </a:t>
            </a:r>
            <a:r>
              <a:rPr kumimoji="0" lang="zh-CN" altLang="en-US" sz="1800" b="1" i="0" u="none" strike="noStrike" kern="0" cap="none" spc="0" normalizeH="0" baseline="0" noProof="0" dirty="0">
                <a:ln>
                  <a:noFill/>
                </a:ln>
                <a:solidFill>
                  <a:schemeClr val="tx1"/>
                </a:solidFill>
                <a:effectLst/>
                <a:uLnTx/>
                <a:uFillTx/>
              </a:rPr>
              <a:t>简单</a:t>
            </a:r>
            <a:r>
              <a:rPr kumimoji="0" lang="en-US" altLang="zh-CN" sz="1800" b="1" i="0" u="none" strike="noStrike" kern="0" cap="none" spc="0" normalizeH="0" baseline="0" noProof="0" dirty="0">
                <a:ln>
                  <a:noFill/>
                </a:ln>
                <a:solidFill>
                  <a:schemeClr val="tx1"/>
                </a:solidFill>
                <a:effectLst/>
                <a:uLnTx/>
                <a:uFillTx/>
              </a:rPr>
              <a:t>Clock</a:t>
            </a:r>
            <a:r>
              <a:rPr kumimoji="0" lang="zh-CN" altLang="en-US" sz="1800" b="1" i="0" u="none" strike="noStrike" kern="0" cap="none" spc="0" normalizeH="0" baseline="0" noProof="0" dirty="0">
                <a:ln>
                  <a:noFill/>
                </a:ln>
                <a:solidFill>
                  <a:schemeClr val="tx1"/>
                </a:solidFill>
                <a:effectLst/>
                <a:uLnTx/>
                <a:uFillTx/>
              </a:rPr>
              <a:t>置换算法的流程和示例 </a:t>
            </a:r>
          </a:p>
        </p:txBody>
      </p:sp>
      <p:graphicFrame>
        <p:nvGraphicFramePr>
          <p:cNvPr id="15" name="Object 5">
            <a:extLst>
              <a:ext uri="{FF2B5EF4-FFF2-40B4-BE49-F238E27FC236}">
                <a16:creationId xmlns:a16="http://schemas.microsoft.com/office/drawing/2014/main" xmlns="" id="{5B90494F-E9E2-45DA-98F1-E1D17567B6C6}"/>
              </a:ext>
            </a:extLst>
          </p:cNvPr>
          <p:cNvGraphicFramePr>
            <a:graphicFrameLocks noChangeAspect="1"/>
          </p:cNvGraphicFramePr>
          <p:nvPr>
            <p:extLst>
              <p:ext uri="{D42A27DB-BD31-4B8C-83A1-F6EECF244321}">
                <p14:modId xmlns:p14="http://schemas.microsoft.com/office/powerpoint/2010/main" val="1830646744"/>
              </p:ext>
            </p:extLst>
          </p:nvPr>
        </p:nvGraphicFramePr>
        <p:xfrm>
          <a:off x="395536" y="2565167"/>
          <a:ext cx="8279904" cy="3698645"/>
        </p:xfrm>
        <a:graphic>
          <a:graphicData uri="http://schemas.openxmlformats.org/presentationml/2006/ole">
            <mc:AlternateContent xmlns:mc="http://schemas.openxmlformats.org/markup-compatibility/2006">
              <mc:Choice xmlns:v="urn:schemas-microsoft-com:vml" Requires="v">
                <p:oleObj spid="_x0000_s13354" name="VISIO" r:id="rId3" imgW="4097160" imgH="1830240" progId="">
                  <p:embed/>
                </p:oleObj>
              </mc:Choice>
              <mc:Fallback>
                <p:oleObj name="VISIO" r:id="rId3" imgW="4097160" imgH="1830240" progId="">
                  <p:embed/>
                  <p:pic>
                    <p:nvPicPr>
                      <p:cNvPr id="921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565167"/>
                        <a:ext cx="8279904" cy="3698645"/>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32621194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Oval 3">
            <a:extLst>
              <a:ext uri="{FF2B5EF4-FFF2-40B4-BE49-F238E27FC236}">
                <a16:creationId xmlns:a16="http://schemas.microsoft.com/office/drawing/2014/main" xmlns="" id="{FC46752D-9DD3-4DF0-8789-889011A302F4}"/>
              </a:ext>
            </a:extLst>
          </p:cNvPr>
          <p:cNvSpPr>
            <a:spLocks noChangeArrowheads="1"/>
          </p:cNvSpPr>
          <p:nvPr/>
        </p:nvSpPr>
        <p:spPr bwMode="auto">
          <a:xfrm>
            <a:off x="290687" y="2168399"/>
            <a:ext cx="3932237" cy="3797300"/>
          </a:xfrm>
          <a:prstGeom prst="ellipse">
            <a:avLst/>
          </a:prstGeom>
          <a:solidFill>
            <a:srgbClr val="FFFFFF"/>
          </a:solidFill>
          <a:ln w="9525" cmpd="sng">
            <a:solidFill>
              <a:srgbClr val="000000"/>
            </a:solidFill>
            <a:round/>
            <a:headEnd/>
            <a:tailEnd/>
          </a:ln>
        </p:spPr>
        <p:txBody>
          <a:bodyPr/>
          <a:lstStyle/>
          <a:p>
            <a:pPr algn="l"/>
            <a:endParaRPr kumimoji="0" lang="zh-CN" altLang="en-US" sz="2000">
              <a:solidFill>
                <a:srgbClr val="000000"/>
              </a:solidFill>
              <a:latin typeface="Arial" pitchFamily="34" charset="0"/>
            </a:endParaRPr>
          </a:p>
        </p:txBody>
      </p:sp>
      <p:sp>
        <p:nvSpPr>
          <p:cNvPr id="14" name="Oval 4">
            <a:extLst>
              <a:ext uri="{FF2B5EF4-FFF2-40B4-BE49-F238E27FC236}">
                <a16:creationId xmlns:a16="http://schemas.microsoft.com/office/drawing/2014/main" xmlns="" id="{F045C1B1-BC77-4BA7-8D63-2A90E052142C}"/>
              </a:ext>
            </a:extLst>
          </p:cNvPr>
          <p:cNvSpPr>
            <a:spLocks noChangeArrowheads="1"/>
          </p:cNvSpPr>
          <p:nvPr/>
        </p:nvSpPr>
        <p:spPr bwMode="auto">
          <a:xfrm>
            <a:off x="1187624" y="3049462"/>
            <a:ext cx="2179638" cy="2101850"/>
          </a:xfrm>
          <a:prstGeom prst="ellipse">
            <a:avLst/>
          </a:prstGeom>
          <a:solidFill>
            <a:srgbClr val="FFFFFF"/>
          </a:solidFill>
          <a:ln w="9525" cmpd="sng">
            <a:solidFill>
              <a:srgbClr val="000000"/>
            </a:solidFill>
            <a:round/>
            <a:headEnd/>
            <a:tailEnd/>
          </a:ln>
        </p:spPr>
        <p:txBody>
          <a:bodyPr/>
          <a:lstStyle/>
          <a:p>
            <a:pPr algn="l"/>
            <a:endParaRPr kumimoji="0" lang="zh-CN" altLang="en-US" sz="2000">
              <a:solidFill>
                <a:srgbClr val="000000"/>
              </a:solidFill>
              <a:latin typeface="Arial" pitchFamily="34" charset="0"/>
            </a:endParaRPr>
          </a:p>
        </p:txBody>
      </p:sp>
      <p:sp>
        <p:nvSpPr>
          <p:cNvPr id="15" name="Line 5">
            <a:extLst>
              <a:ext uri="{FF2B5EF4-FFF2-40B4-BE49-F238E27FC236}">
                <a16:creationId xmlns:a16="http://schemas.microsoft.com/office/drawing/2014/main" xmlns="" id="{514F1D8A-3610-4B7E-B251-10AA95723890}"/>
              </a:ext>
            </a:extLst>
          </p:cNvPr>
          <p:cNvSpPr>
            <a:spLocks noChangeShapeType="1"/>
          </p:cNvSpPr>
          <p:nvPr/>
        </p:nvSpPr>
        <p:spPr bwMode="auto">
          <a:xfrm flipV="1">
            <a:off x="2324274" y="3740024"/>
            <a:ext cx="989013" cy="357188"/>
          </a:xfrm>
          <a:prstGeom prst="line">
            <a:avLst/>
          </a:prstGeom>
          <a:noFill/>
          <a:ln w="9525" cmpd="sng">
            <a:solidFill>
              <a:srgbClr val="000000"/>
            </a:solidFill>
            <a:round/>
            <a:headEnd/>
            <a:tailEnd type="triangle" w="med" len="med"/>
          </a:ln>
        </p:spPr>
        <p:txBody>
          <a:bodyPr/>
          <a:lstStyle/>
          <a:p>
            <a:pPr algn="l"/>
            <a:endParaRPr kumimoji="0" lang="zh-CN" altLang="en-US" sz="1800">
              <a:solidFill>
                <a:srgbClr val="000000"/>
              </a:solidFill>
              <a:latin typeface="Arial" pitchFamily="34" charset="0"/>
            </a:endParaRPr>
          </a:p>
        </p:txBody>
      </p:sp>
      <p:sp>
        <p:nvSpPr>
          <p:cNvPr id="16" name="Line 6">
            <a:extLst>
              <a:ext uri="{FF2B5EF4-FFF2-40B4-BE49-F238E27FC236}">
                <a16:creationId xmlns:a16="http://schemas.microsoft.com/office/drawing/2014/main" xmlns="" id="{F67901EF-1ACA-425D-9031-99C6AC6CED95}"/>
              </a:ext>
            </a:extLst>
          </p:cNvPr>
          <p:cNvSpPr>
            <a:spLocks noChangeShapeType="1"/>
          </p:cNvSpPr>
          <p:nvPr/>
        </p:nvSpPr>
        <p:spPr bwMode="auto">
          <a:xfrm>
            <a:off x="274812" y="4097212"/>
            <a:ext cx="877887" cy="0"/>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18" name="Line 7">
            <a:extLst>
              <a:ext uri="{FF2B5EF4-FFF2-40B4-BE49-F238E27FC236}">
                <a16:creationId xmlns:a16="http://schemas.microsoft.com/office/drawing/2014/main" xmlns="" id="{A064C414-328C-4EB1-8D5B-F115E4B638AD}"/>
              </a:ext>
            </a:extLst>
          </p:cNvPr>
          <p:cNvSpPr>
            <a:spLocks noChangeShapeType="1"/>
          </p:cNvSpPr>
          <p:nvPr/>
        </p:nvSpPr>
        <p:spPr bwMode="auto">
          <a:xfrm>
            <a:off x="3348212" y="4097212"/>
            <a:ext cx="877887" cy="0"/>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19" name="Line 8">
            <a:extLst>
              <a:ext uri="{FF2B5EF4-FFF2-40B4-BE49-F238E27FC236}">
                <a16:creationId xmlns:a16="http://schemas.microsoft.com/office/drawing/2014/main" xmlns="" id="{C8C25155-56AB-46F3-8F62-678E4F9CB6A1}"/>
              </a:ext>
            </a:extLst>
          </p:cNvPr>
          <p:cNvSpPr>
            <a:spLocks noChangeShapeType="1"/>
          </p:cNvSpPr>
          <p:nvPr/>
        </p:nvSpPr>
        <p:spPr bwMode="auto">
          <a:xfrm rot="2700000">
            <a:off x="748680" y="3026443"/>
            <a:ext cx="847725" cy="1588"/>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20" name="Line 9">
            <a:extLst>
              <a:ext uri="{FF2B5EF4-FFF2-40B4-BE49-F238E27FC236}">
                <a16:creationId xmlns:a16="http://schemas.microsoft.com/office/drawing/2014/main" xmlns="" id="{55E828D7-1130-4A91-A725-9E8AB4201E21}"/>
              </a:ext>
            </a:extLst>
          </p:cNvPr>
          <p:cNvSpPr>
            <a:spLocks noChangeShapeType="1"/>
          </p:cNvSpPr>
          <p:nvPr/>
        </p:nvSpPr>
        <p:spPr bwMode="auto">
          <a:xfrm rot="2700000">
            <a:off x="1223343" y="4723480"/>
            <a:ext cx="0" cy="877888"/>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21" name="Line 10">
            <a:extLst>
              <a:ext uri="{FF2B5EF4-FFF2-40B4-BE49-F238E27FC236}">
                <a16:creationId xmlns:a16="http://schemas.microsoft.com/office/drawing/2014/main" xmlns="" id="{092142D3-E6C2-4334-BC39-239ED1103389}"/>
              </a:ext>
            </a:extLst>
          </p:cNvPr>
          <p:cNvSpPr>
            <a:spLocks noChangeShapeType="1"/>
          </p:cNvSpPr>
          <p:nvPr/>
        </p:nvSpPr>
        <p:spPr bwMode="auto">
          <a:xfrm rot="2700000" flipH="1" flipV="1">
            <a:off x="3264074" y="2552574"/>
            <a:ext cx="103188" cy="915988"/>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22" name="Line 11">
            <a:extLst>
              <a:ext uri="{FF2B5EF4-FFF2-40B4-BE49-F238E27FC236}">
                <a16:creationId xmlns:a16="http://schemas.microsoft.com/office/drawing/2014/main" xmlns="" id="{AE1EA818-6799-42B3-8770-C0AE3F04891F}"/>
              </a:ext>
            </a:extLst>
          </p:cNvPr>
          <p:cNvSpPr>
            <a:spLocks noChangeShapeType="1"/>
          </p:cNvSpPr>
          <p:nvPr/>
        </p:nvSpPr>
        <p:spPr bwMode="auto">
          <a:xfrm rot="2700000">
            <a:off x="2962449" y="5125912"/>
            <a:ext cx="847725" cy="3175"/>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23" name="Line 12">
            <a:extLst>
              <a:ext uri="{FF2B5EF4-FFF2-40B4-BE49-F238E27FC236}">
                <a16:creationId xmlns:a16="http://schemas.microsoft.com/office/drawing/2014/main" xmlns="" id="{31C811E3-9C5B-4A9C-B566-7A8AB2B95DE7}"/>
              </a:ext>
            </a:extLst>
          </p:cNvPr>
          <p:cNvSpPr>
            <a:spLocks noChangeShapeType="1"/>
          </p:cNvSpPr>
          <p:nvPr/>
        </p:nvSpPr>
        <p:spPr bwMode="auto">
          <a:xfrm rot="5400000">
            <a:off x="1836912" y="2590674"/>
            <a:ext cx="847725" cy="3175"/>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24" name="Line 13">
            <a:extLst>
              <a:ext uri="{FF2B5EF4-FFF2-40B4-BE49-F238E27FC236}">
                <a16:creationId xmlns:a16="http://schemas.microsoft.com/office/drawing/2014/main" xmlns="" id="{9224AE4C-69C6-47EC-B3FC-9EA59EEAF58E}"/>
              </a:ext>
            </a:extLst>
          </p:cNvPr>
          <p:cNvSpPr>
            <a:spLocks noChangeShapeType="1"/>
          </p:cNvSpPr>
          <p:nvPr/>
        </p:nvSpPr>
        <p:spPr bwMode="auto">
          <a:xfrm rot="5400000">
            <a:off x="1852787" y="5556124"/>
            <a:ext cx="847725" cy="3175"/>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25" name="Oval 14">
            <a:extLst>
              <a:ext uri="{FF2B5EF4-FFF2-40B4-BE49-F238E27FC236}">
                <a16:creationId xmlns:a16="http://schemas.microsoft.com/office/drawing/2014/main" xmlns="" id="{1BDE10C2-B75C-4656-A28E-02215B76C0F9}"/>
              </a:ext>
            </a:extLst>
          </p:cNvPr>
          <p:cNvSpPr>
            <a:spLocks noChangeArrowheads="1"/>
          </p:cNvSpPr>
          <p:nvPr/>
        </p:nvSpPr>
        <p:spPr bwMode="auto">
          <a:xfrm>
            <a:off x="2294112" y="4067049"/>
            <a:ext cx="61912" cy="58738"/>
          </a:xfrm>
          <a:prstGeom prst="ellipse">
            <a:avLst/>
          </a:prstGeom>
          <a:solidFill>
            <a:srgbClr val="000000"/>
          </a:solidFill>
          <a:ln w="9525" cmpd="sng">
            <a:solidFill>
              <a:srgbClr val="000000"/>
            </a:solidFill>
            <a:round/>
            <a:headEnd/>
            <a:tailEnd/>
          </a:ln>
        </p:spPr>
        <p:txBody>
          <a:bodyPr/>
          <a:lstStyle/>
          <a:p>
            <a:pPr algn="l"/>
            <a:endParaRPr kumimoji="0" lang="zh-CN" altLang="en-US" sz="2000">
              <a:solidFill>
                <a:srgbClr val="000000"/>
              </a:solidFill>
              <a:latin typeface="Arial" pitchFamily="34" charset="0"/>
            </a:endParaRPr>
          </a:p>
        </p:txBody>
      </p:sp>
      <p:sp>
        <p:nvSpPr>
          <p:cNvPr id="26" name="Text Box 15">
            <a:extLst>
              <a:ext uri="{FF2B5EF4-FFF2-40B4-BE49-F238E27FC236}">
                <a16:creationId xmlns:a16="http://schemas.microsoft.com/office/drawing/2014/main" xmlns="" id="{FC470F37-1DEA-40FE-ADBE-9DEDE6778155}"/>
              </a:ext>
            </a:extLst>
          </p:cNvPr>
          <p:cNvSpPr txBox="1">
            <a:spLocks noChangeArrowheads="1"/>
          </p:cNvSpPr>
          <p:nvPr/>
        </p:nvSpPr>
        <p:spPr bwMode="auto">
          <a:xfrm>
            <a:off x="3267249" y="3262187"/>
            <a:ext cx="1344613" cy="804862"/>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页面12</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使用位=1</a:t>
            </a:r>
          </a:p>
        </p:txBody>
      </p:sp>
      <p:sp>
        <p:nvSpPr>
          <p:cNvPr id="27" name="Text Box 16">
            <a:extLst>
              <a:ext uri="{FF2B5EF4-FFF2-40B4-BE49-F238E27FC236}">
                <a16:creationId xmlns:a16="http://schemas.microsoft.com/office/drawing/2014/main" xmlns="" id="{23D91D6E-A006-4283-8D11-AEB525A334C3}"/>
              </a:ext>
            </a:extLst>
          </p:cNvPr>
          <p:cNvSpPr txBox="1">
            <a:spLocks noChangeArrowheads="1"/>
          </p:cNvSpPr>
          <p:nvPr/>
        </p:nvSpPr>
        <p:spPr bwMode="auto">
          <a:xfrm>
            <a:off x="354187" y="4257549"/>
            <a:ext cx="1344612" cy="803275"/>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页面2</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使用位=1</a:t>
            </a:r>
          </a:p>
        </p:txBody>
      </p:sp>
      <p:sp>
        <p:nvSpPr>
          <p:cNvPr id="28" name="Text Box 17">
            <a:extLst>
              <a:ext uri="{FF2B5EF4-FFF2-40B4-BE49-F238E27FC236}">
                <a16:creationId xmlns:a16="http://schemas.microsoft.com/office/drawing/2014/main" xmlns="" id="{26814BE0-575A-4C2F-9134-93986C88011E}"/>
              </a:ext>
            </a:extLst>
          </p:cNvPr>
          <p:cNvSpPr txBox="1">
            <a:spLocks noChangeArrowheads="1"/>
          </p:cNvSpPr>
          <p:nvPr/>
        </p:nvSpPr>
        <p:spPr bwMode="auto">
          <a:xfrm>
            <a:off x="2473499" y="5087812"/>
            <a:ext cx="1344613" cy="803275"/>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rPr>
              <a:t>页面36</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rPr>
              <a:t>使用位=0</a:t>
            </a:r>
          </a:p>
        </p:txBody>
      </p:sp>
      <p:sp>
        <p:nvSpPr>
          <p:cNvPr id="29" name="Text Box 18">
            <a:extLst>
              <a:ext uri="{FF2B5EF4-FFF2-40B4-BE49-F238E27FC236}">
                <a16:creationId xmlns:a16="http://schemas.microsoft.com/office/drawing/2014/main" xmlns="" id="{9800FFC9-550D-434B-BDE7-6EB08ACF69A5}"/>
              </a:ext>
            </a:extLst>
          </p:cNvPr>
          <p:cNvSpPr txBox="1">
            <a:spLocks noChangeArrowheads="1"/>
          </p:cNvSpPr>
          <p:nvPr/>
        </p:nvSpPr>
        <p:spPr bwMode="auto">
          <a:xfrm>
            <a:off x="3267249" y="4257549"/>
            <a:ext cx="1344613" cy="803275"/>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页面6</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使用位=1</a:t>
            </a:r>
          </a:p>
        </p:txBody>
      </p:sp>
      <p:sp>
        <p:nvSpPr>
          <p:cNvPr id="30" name="Text Box 19">
            <a:extLst>
              <a:ext uri="{FF2B5EF4-FFF2-40B4-BE49-F238E27FC236}">
                <a16:creationId xmlns:a16="http://schemas.microsoft.com/office/drawing/2014/main" xmlns="" id="{CE38F644-181B-4A81-9CA5-06D3808F43A9}"/>
              </a:ext>
            </a:extLst>
          </p:cNvPr>
          <p:cNvSpPr txBox="1">
            <a:spLocks noChangeArrowheads="1"/>
          </p:cNvSpPr>
          <p:nvPr/>
        </p:nvSpPr>
        <p:spPr bwMode="auto">
          <a:xfrm>
            <a:off x="2290937" y="2330324"/>
            <a:ext cx="1344612" cy="803275"/>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页面23</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使用位=1</a:t>
            </a:r>
          </a:p>
        </p:txBody>
      </p:sp>
      <p:sp>
        <p:nvSpPr>
          <p:cNvPr id="31" name="Text Box 20">
            <a:extLst>
              <a:ext uri="{FF2B5EF4-FFF2-40B4-BE49-F238E27FC236}">
                <a16:creationId xmlns:a16="http://schemas.microsoft.com/office/drawing/2014/main" xmlns="" id="{DB608DE2-28E7-4172-B83B-C9991F6B2093}"/>
              </a:ext>
            </a:extLst>
          </p:cNvPr>
          <p:cNvSpPr txBox="1">
            <a:spLocks noChangeArrowheads="1"/>
          </p:cNvSpPr>
          <p:nvPr/>
        </p:nvSpPr>
        <p:spPr bwMode="auto">
          <a:xfrm>
            <a:off x="1336849" y="5081462"/>
            <a:ext cx="1344613" cy="804862"/>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页面25</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使用位=1</a:t>
            </a:r>
          </a:p>
        </p:txBody>
      </p:sp>
      <p:sp>
        <p:nvSpPr>
          <p:cNvPr id="32" name="Text Box 21">
            <a:extLst>
              <a:ext uri="{FF2B5EF4-FFF2-40B4-BE49-F238E27FC236}">
                <a16:creationId xmlns:a16="http://schemas.microsoft.com/office/drawing/2014/main" xmlns="" id="{367376D3-FADC-4138-AD43-636ECDE41BE0}"/>
              </a:ext>
            </a:extLst>
          </p:cNvPr>
          <p:cNvSpPr txBox="1">
            <a:spLocks noChangeArrowheads="1"/>
          </p:cNvSpPr>
          <p:nvPr/>
        </p:nvSpPr>
        <p:spPr bwMode="auto">
          <a:xfrm>
            <a:off x="303387" y="3214562"/>
            <a:ext cx="1344612" cy="804862"/>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rPr>
              <a:t>页面11</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rPr>
              <a:t>使用位=0</a:t>
            </a:r>
          </a:p>
        </p:txBody>
      </p:sp>
      <p:sp>
        <p:nvSpPr>
          <p:cNvPr id="33" name="Text Box 22">
            <a:extLst>
              <a:ext uri="{FF2B5EF4-FFF2-40B4-BE49-F238E27FC236}">
                <a16:creationId xmlns:a16="http://schemas.microsoft.com/office/drawing/2014/main" xmlns="" id="{1532A517-EE61-4078-BCD5-94535763E46B}"/>
              </a:ext>
            </a:extLst>
          </p:cNvPr>
          <p:cNvSpPr txBox="1">
            <a:spLocks noChangeArrowheads="1"/>
          </p:cNvSpPr>
          <p:nvPr/>
        </p:nvSpPr>
        <p:spPr bwMode="auto">
          <a:xfrm>
            <a:off x="1138412" y="2376362"/>
            <a:ext cx="1344612" cy="803275"/>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rPr>
              <a:t>页面8</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rPr>
              <a:t>使用位=0</a:t>
            </a:r>
          </a:p>
        </p:txBody>
      </p:sp>
      <p:sp>
        <p:nvSpPr>
          <p:cNvPr id="34" name="Oval 23">
            <a:extLst>
              <a:ext uri="{FF2B5EF4-FFF2-40B4-BE49-F238E27FC236}">
                <a16:creationId xmlns:a16="http://schemas.microsoft.com/office/drawing/2014/main" xmlns="" id="{A92D28CE-DCC1-497B-AF46-0C8C1877D91C}"/>
              </a:ext>
            </a:extLst>
          </p:cNvPr>
          <p:cNvSpPr>
            <a:spLocks noChangeArrowheads="1"/>
          </p:cNvSpPr>
          <p:nvPr/>
        </p:nvSpPr>
        <p:spPr bwMode="auto">
          <a:xfrm>
            <a:off x="4756324" y="2168399"/>
            <a:ext cx="3932238" cy="3797300"/>
          </a:xfrm>
          <a:prstGeom prst="ellipse">
            <a:avLst/>
          </a:prstGeom>
          <a:solidFill>
            <a:srgbClr val="FFFFFF"/>
          </a:solidFill>
          <a:ln w="9525" cmpd="sng">
            <a:solidFill>
              <a:srgbClr val="000000"/>
            </a:solidFill>
            <a:round/>
            <a:headEnd/>
            <a:tailEnd/>
          </a:ln>
        </p:spPr>
        <p:txBody>
          <a:bodyPr/>
          <a:lstStyle/>
          <a:p>
            <a:pPr algn="l"/>
            <a:endParaRPr kumimoji="0" lang="zh-CN" altLang="en-US" sz="2000">
              <a:solidFill>
                <a:srgbClr val="000000"/>
              </a:solidFill>
              <a:latin typeface="Arial" pitchFamily="34" charset="0"/>
            </a:endParaRPr>
          </a:p>
        </p:txBody>
      </p:sp>
      <p:sp>
        <p:nvSpPr>
          <p:cNvPr id="35" name="Oval 24">
            <a:extLst>
              <a:ext uri="{FF2B5EF4-FFF2-40B4-BE49-F238E27FC236}">
                <a16:creationId xmlns:a16="http://schemas.microsoft.com/office/drawing/2014/main" xmlns="" id="{2B526E5F-6932-49F3-878C-A4E8EE1BD616}"/>
              </a:ext>
            </a:extLst>
          </p:cNvPr>
          <p:cNvSpPr>
            <a:spLocks noChangeArrowheads="1"/>
          </p:cNvSpPr>
          <p:nvPr/>
        </p:nvSpPr>
        <p:spPr bwMode="auto">
          <a:xfrm>
            <a:off x="5653262" y="3049462"/>
            <a:ext cx="2179637" cy="2101850"/>
          </a:xfrm>
          <a:prstGeom prst="ellipse">
            <a:avLst/>
          </a:prstGeom>
          <a:solidFill>
            <a:srgbClr val="FFFFFF"/>
          </a:solidFill>
          <a:ln w="9525" cmpd="sng">
            <a:solidFill>
              <a:srgbClr val="000000"/>
            </a:solidFill>
            <a:round/>
            <a:headEnd/>
            <a:tailEnd/>
          </a:ln>
        </p:spPr>
        <p:txBody>
          <a:bodyPr/>
          <a:lstStyle/>
          <a:p>
            <a:pPr algn="l"/>
            <a:endParaRPr kumimoji="0" lang="zh-CN" altLang="en-US" sz="2000">
              <a:solidFill>
                <a:srgbClr val="000000"/>
              </a:solidFill>
              <a:latin typeface="Arial" pitchFamily="34" charset="0"/>
            </a:endParaRPr>
          </a:p>
        </p:txBody>
      </p:sp>
      <p:sp>
        <p:nvSpPr>
          <p:cNvPr id="36" name="Line 25">
            <a:extLst>
              <a:ext uri="{FF2B5EF4-FFF2-40B4-BE49-F238E27FC236}">
                <a16:creationId xmlns:a16="http://schemas.microsoft.com/office/drawing/2014/main" xmlns="" id="{9DB712CB-645E-4E6B-9861-81FB89AED5BC}"/>
              </a:ext>
            </a:extLst>
          </p:cNvPr>
          <p:cNvSpPr>
            <a:spLocks noChangeShapeType="1"/>
          </p:cNvSpPr>
          <p:nvPr/>
        </p:nvSpPr>
        <p:spPr bwMode="auto">
          <a:xfrm flipH="1">
            <a:off x="6386687" y="4097212"/>
            <a:ext cx="403225" cy="928687"/>
          </a:xfrm>
          <a:prstGeom prst="line">
            <a:avLst/>
          </a:prstGeom>
          <a:noFill/>
          <a:ln w="9525" cmpd="sng">
            <a:solidFill>
              <a:srgbClr val="000000"/>
            </a:solidFill>
            <a:round/>
            <a:headEnd/>
            <a:tailEnd type="triangle" w="med" len="med"/>
          </a:ln>
        </p:spPr>
        <p:txBody>
          <a:bodyPr/>
          <a:lstStyle/>
          <a:p>
            <a:pPr algn="l"/>
            <a:endParaRPr kumimoji="0" lang="zh-CN" altLang="en-US" sz="1800">
              <a:solidFill>
                <a:srgbClr val="000000"/>
              </a:solidFill>
              <a:latin typeface="Arial" pitchFamily="34" charset="0"/>
            </a:endParaRPr>
          </a:p>
        </p:txBody>
      </p:sp>
      <p:sp>
        <p:nvSpPr>
          <p:cNvPr id="37" name="Line 26">
            <a:extLst>
              <a:ext uri="{FF2B5EF4-FFF2-40B4-BE49-F238E27FC236}">
                <a16:creationId xmlns:a16="http://schemas.microsoft.com/office/drawing/2014/main" xmlns="" id="{F332DB4D-342A-4ED4-97C2-E58316F292BD}"/>
              </a:ext>
            </a:extLst>
          </p:cNvPr>
          <p:cNvSpPr>
            <a:spLocks noChangeShapeType="1"/>
          </p:cNvSpPr>
          <p:nvPr/>
        </p:nvSpPr>
        <p:spPr bwMode="auto">
          <a:xfrm>
            <a:off x="4740449" y="4097212"/>
            <a:ext cx="877888" cy="0"/>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38" name="Line 27">
            <a:extLst>
              <a:ext uri="{FF2B5EF4-FFF2-40B4-BE49-F238E27FC236}">
                <a16:creationId xmlns:a16="http://schemas.microsoft.com/office/drawing/2014/main" xmlns="" id="{BE410044-D7AB-4330-B59F-0889400627FD}"/>
              </a:ext>
            </a:extLst>
          </p:cNvPr>
          <p:cNvSpPr>
            <a:spLocks noChangeShapeType="1"/>
          </p:cNvSpPr>
          <p:nvPr/>
        </p:nvSpPr>
        <p:spPr bwMode="auto">
          <a:xfrm>
            <a:off x="7813849" y="4097212"/>
            <a:ext cx="877888" cy="0"/>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39" name="Line 28">
            <a:extLst>
              <a:ext uri="{FF2B5EF4-FFF2-40B4-BE49-F238E27FC236}">
                <a16:creationId xmlns:a16="http://schemas.microsoft.com/office/drawing/2014/main" xmlns="" id="{73952122-EA07-47AD-9892-B19BB6BCB349}"/>
              </a:ext>
            </a:extLst>
          </p:cNvPr>
          <p:cNvSpPr>
            <a:spLocks noChangeShapeType="1"/>
          </p:cNvSpPr>
          <p:nvPr/>
        </p:nvSpPr>
        <p:spPr bwMode="auto">
          <a:xfrm rot="2700000">
            <a:off x="5214318" y="3026443"/>
            <a:ext cx="847725" cy="1587"/>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40" name="Line 29">
            <a:extLst>
              <a:ext uri="{FF2B5EF4-FFF2-40B4-BE49-F238E27FC236}">
                <a16:creationId xmlns:a16="http://schemas.microsoft.com/office/drawing/2014/main" xmlns="" id="{41383DCE-4FEF-42A3-937B-9BEB9E0F9F5B}"/>
              </a:ext>
            </a:extLst>
          </p:cNvPr>
          <p:cNvSpPr>
            <a:spLocks noChangeShapeType="1"/>
          </p:cNvSpPr>
          <p:nvPr/>
        </p:nvSpPr>
        <p:spPr bwMode="auto">
          <a:xfrm rot="2700000">
            <a:off x="5688981" y="4723480"/>
            <a:ext cx="0" cy="877887"/>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41" name="Line 30">
            <a:extLst>
              <a:ext uri="{FF2B5EF4-FFF2-40B4-BE49-F238E27FC236}">
                <a16:creationId xmlns:a16="http://schemas.microsoft.com/office/drawing/2014/main" xmlns="" id="{953A62CA-3126-4191-84FC-229ABC41E4D9}"/>
              </a:ext>
            </a:extLst>
          </p:cNvPr>
          <p:cNvSpPr>
            <a:spLocks noChangeShapeType="1"/>
          </p:cNvSpPr>
          <p:nvPr/>
        </p:nvSpPr>
        <p:spPr bwMode="auto">
          <a:xfrm rot="2700000" flipH="1">
            <a:off x="7728124" y="2552574"/>
            <a:ext cx="103188" cy="917575"/>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42" name="Line 31">
            <a:extLst>
              <a:ext uri="{FF2B5EF4-FFF2-40B4-BE49-F238E27FC236}">
                <a16:creationId xmlns:a16="http://schemas.microsoft.com/office/drawing/2014/main" xmlns="" id="{FC50CF23-C864-4C35-BD11-83DFC2B5D039}"/>
              </a:ext>
            </a:extLst>
          </p:cNvPr>
          <p:cNvSpPr>
            <a:spLocks noChangeShapeType="1"/>
          </p:cNvSpPr>
          <p:nvPr/>
        </p:nvSpPr>
        <p:spPr bwMode="auto">
          <a:xfrm rot="2700000">
            <a:off x="7428880" y="5126706"/>
            <a:ext cx="847725" cy="1588"/>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43" name="Line 32">
            <a:extLst>
              <a:ext uri="{FF2B5EF4-FFF2-40B4-BE49-F238E27FC236}">
                <a16:creationId xmlns:a16="http://schemas.microsoft.com/office/drawing/2014/main" xmlns="" id="{E046A98B-1B3A-4560-99F2-927CFFCDAC5B}"/>
              </a:ext>
            </a:extLst>
          </p:cNvPr>
          <p:cNvSpPr>
            <a:spLocks noChangeShapeType="1"/>
          </p:cNvSpPr>
          <p:nvPr/>
        </p:nvSpPr>
        <p:spPr bwMode="auto">
          <a:xfrm rot="5400000">
            <a:off x="6302549" y="2590674"/>
            <a:ext cx="847725" cy="3175"/>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44" name="Line 33">
            <a:extLst>
              <a:ext uri="{FF2B5EF4-FFF2-40B4-BE49-F238E27FC236}">
                <a16:creationId xmlns:a16="http://schemas.microsoft.com/office/drawing/2014/main" xmlns="" id="{9053A776-CA31-4921-BABE-8F6DA59621B6}"/>
              </a:ext>
            </a:extLst>
          </p:cNvPr>
          <p:cNvSpPr>
            <a:spLocks noChangeShapeType="1"/>
          </p:cNvSpPr>
          <p:nvPr/>
        </p:nvSpPr>
        <p:spPr bwMode="auto">
          <a:xfrm rot="5400000">
            <a:off x="6320012" y="5571999"/>
            <a:ext cx="846138" cy="1587"/>
          </a:xfrm>
          <a:prstGeom prst="line">
            <a:avLst/>
          </a:prstGeom>
          <a:noFill/>
          <a:ln w="9525" cmpd="sng">
            <a:solidFill>
              <a:srgbClr val="000000"/>
            </a:solidFill>
            <a:round/>
            <a:headEnd/>
            <a:tailEnd/>
          </a:ln>
        </p:spPr>
        <p:txBody>
          <a:bodyPr/>
          <a:lstStyle/>
          <a:p>
            <a:pPr algn="l"/>
            <a:endParaRPr kumimoji="0" lang="zh-CN" altLang="en-US" sz="1800">
              <a:solidFill>
                <a:srgbClr val="000000"/>
              </a:solidFill>
              <a:latin typeface="Arial" pitchFamily="34" charset="0"/>
            </a:endParaRPr>
          </a:p>
        </p:txBody>
      </p:sp>
      <p:sp>
        <p:nvSpPr>
          <p:cNvPr id="45" name="Oval 34">
            <a:extLst>
              <a:ext uri="{FF2B5EF4-FFF2-40B4-BE49-F238E27FC236}">
                <a16:creationId xmlns:a16="http://schemas.microsoft.com/office/drawing/2014/main" xmlns="" id="{F2C61F4A-C3EC-4EE5-8545-ACE11D7E187F}"/>
              </a:ext>
            </a:extLst>
          </p:cNvPr>
          <p:cNvSpPr>
            <a:spLocks noChangeArrowheads="1"/>
          </p:cNvSpPr>
          <p:nvPr/>
        </p:nvSpPr>
        <p:spPr bwMode="auto">
          <a:xfrm>
            <a:off x="6759749" y="4067049"/>
            <a:ext cx="61913" cy="58738"/>
          </a:xfrm>
          <a:prstGeom prst="ellipse">
            <a:avLst/>
          </a:prstGeom>
          <a:solidFill>
            <a:srgbClr val="000000"/>
          </a:solidFill>
          <a:ln w="9525" cmpd="sng">
            <a:solidFill>
              <a:srgbClr val="000000"/>
            </a:solidFill>
            <a:round/>
            <a:headEnd/>
            <a:tailEnd/>
          </a:ln>
        </p:spPr>
        <p:txBody>
          <a:bodyPr/>
          <a:lstStyle/>
          <a:p>
            <a:pPr algn="l"/>
            <a:endParaRPr kumimoji="0" lang="zh-CN" altLang="en-US" sz="2000">
              <a:solidFill>
                <a:srgbClr val="000000"/>
              </a:solidFill>
              <a:latin typeface="Arial" pitchFamily="34" charset="0"/>
            </a:endParaRPr>
          </a:p>
        </p:txBody>
      </p:sp>
      <p:sp>
        <p:nvSpPr>
          <p:cNvPr id="46" name="Text Box 35">
            <a:extLst>
              <a:ext uri="{FF2B5EF4-FFF2-40B4-BE49-F238E27FC236}">
                <a16:creationId xmlns:a16="http://schemas.microsoft.com/office/drawing/2014/main" xmlns="" id="{4C151675-38BD-4C02-8E9E-3F3ED229292B}"/>
              </a:ext>
            </a:extLst>
          </p:cNvPr>
          <p:cNvSpPr txBox="1">
            <a:spLocks noChangeArrowheads="1"/>
          </p:cNvSpPr>
          <p:nvPr/>
        </p:nvSpPr>
        <p:spPr bwMode="auto">
          <a:xfrm>
            <a:off x="7683674" y="3249487"/>
            <a:ext cx="1152525" cy="804862"/>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rPr>
              <a:t>页面12</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rPr>
              <a:t>使用位=0</a:t>
            </a:r>
          </a:p>
        </p:txBody>
      </p:sp>
      <p:sp>
        <p:nvSpPr>
          <p:cNvPr id="47" name="Text Box 36">
            <a:extLst>
              <a:ext uri="{FF2B5EF4-FFF2-40B4-BE49-F238E27FC236}">
                <a16:creationId xmlns:a16="http://schemas.microsoft.com/office/drawing/2014/main" xmlns="" id="{48F526A3-3489-433D-8033-A65929DAC6EB}"/>
              </a:ext>
            </a:extLst>
          </p:cNvPr>
          <p:cNvSpPr txBox="1">
            <a:spLocks noChangeArrowheads="1"/>
          </p:cNvSpPr>
          <p:nvPr/>
        </p:nvSpPr>
        <p:spPr bwMode="auto">
          <a:xfrm>
            <a:off x="4821412" y="4257549"/>
            <a:ext cx="1344612" cy="803275"/>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页面2</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使用位=1</a:t>
            </a:r>
          </a:p>
        </p:txBody>
      </p:sp>
      <p:sp>
        <p:nvSpPr>
          <p:cNvPr id="48" name="Text Box 37">
            <a:extLst>
              <a:ext uri="{FF2B5EF4-FFF2-40B4-BE49-F238E27FC236}">
                <a16:creationId xmlns:a16="http://schemas.microsoft.com/office/drawing/2014/main" xmlns="" id="{6CA247D1-7F82-4C0F-8AEC-907BF0883E45}"/>
              </a:ext>
            </a:extLst>
          </p:cNvPr>
          <p:cNvSpPr txBox="1">
            <a:spLocks noChangeArrowheads="1"/>
          </p:cNvSpPr>
          <p:nvPr/>
        </p:nvSpPr>
        <p:spPr bwMode="auto">
          <a:xfrm>
            <a:off x="6758162" y="5160837"/>
            <a:ext cx="1344612" cy="803275"/>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页面9</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使用位=1</a:t>
            </a:r>
          </a:p>
        </p:txBody>
      </p:sp>
      <p:sp>
        <p:nvSpPr>
          <p:cNvPr id="49" name="Text Box 38">
            <a:extLst>
              <a:ext uri="{FF2B5EF4-FFF2-40B4-BE49-F238E27FC236}">
                <a16:creationId xmlns:a16="http://schemas.microsoft.com/office/drawing/2014/main" xmlns="" id="{DFBBA4BB-C464-44B6-B12A-91C97FF26DC9}"/>
              </a:ext>
            </a:extLst>
          </p:cNvPr>
          <p:cNvSpPr txBox="1">
            <a:spLocks noChangeArrowheads="1"/>
          </p:cNvSpPr>
          <p:nvPr/>
        </p:nvSpPr>
        <p:spPr bwMode="auto">
          <a:xfrm>
            <a:off x="7707487" y="4368674"/>
            <a:ext cx="1152525" cy="803275"/>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rPr>
              <a:t>页面6</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rPr>
              <a:t>使用位=0</a:t>
            </a:r>
          </a:p>
        </p:txBody>
      </p:sp>
      <p:sp>
        <p:nvSpPr>
          <p:cNvPr id="50" name="Text Box 39">
            <a:extLst>
              <a:ext uri="{FF2B5EF4-FFF2-40B4-BE49-F238E27FC236}">
                <a16:creationId xmlns:a16="http://schemas.microsoft.com/office/drawing/2014/main" xmlns="" id="{3C4DB1A6-BF54-468D-AEA2-1D5C66E698AC}"/>
              </a:ext>
            </a:extLst>
          </p:cNvPr>
          <p:cNvSpPr txBox="1">
            <a:spLocks noChangeArrowheads="1"/>
          </p:cNvSpPr>
          <p:nvPr/>
        </p:nvSpPr>
        <p:spPr bwMode="auto">
          <a:xfrm>
            <a:off x="6758162" y="2330324"/>
            <a:ext cx="1344612" cy="803275"/>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页面23</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使用位=1</a:t>
            </a:r>
          </a:p>
        </p:txBody>
      </p:sp>
      <p:sp>
        <p:nvSpPr>
          <p:cNvPr id="51" name="Text Box 40">
            <a:extLst>
              <a:ext uri="{FF2B5EF4-FFF2-40B4-BE49-F238E27FC236}">
                <a16:creationId xmlns:a16="http://schemas.microsoft.com/office/drawing/2014/main" xmlns="" id="{BF2EC3A7-4EE7-405C-9CEE-33F861515F55}"/>
              </a:ext>
            </a:extLst>
          </p:cNvPr>
          <p:cNvSpPr txBox="1">
            <a:spLocks noChangeArrowheads="1"/>
          </p:cNvSpPr>
          <p:nvPr/>
        </p:nvSpPr>
        <p:spPr bwMode="auto">
          <a:xfrm>
            <a:off x="5715174" y="5086224"/>
            <a:ext cx="1344613" cy="804863"/>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页面25</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FF6600"/>
                </a:solidFill>
                <a:effectLst/>
                <a:uLnTx/>
                <a:uFillTx/>
              </a:rPr>
              <a:t>使用位=1</a:t>
            </a:r>
          </a:p>
        </p:txBody>
      </p:sp>
      <p:sp>
        <p:nvSpPr>
          <p:cNvPr id="52" name="Text Box 41">
            <a:extLst>
              <a:ext uri="{FF2B5EF4-FFF2-40B4-BE49-F238E27FC236}">
                <a16:creationId xmlns:a16="http://schemas.microsoft.com/office/drawing/2014/main" xmlns="" id="{4ADADE03-CC4B-4EB5-A3B2-19E3553AA7A2}"/>
              </a:ext>
            </a:extLst>
          </p:cNvPr>
          <p:cNvSpPr txBox="1">
            <a:spLocks noChangeArrowheads="1"/>
          </p:cNvSpPr>
          <p:nvPr/>
        </p:nvSpPr>
        <p:spPr bwMode="auto">
          <a:xfrm>
            <a:off x="4827762" y="3285999"/>
            <a:ext cx="1344612" cy="804863"/>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rPr>
              <a:t>页面11</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rPr>
              <a:t>使用位=0</a:t>
            </a:r>
          </a:p>
        </p:txBody>
      </p:sp>
      <p:sp>
        <p:nvSpPr>
          <p:cNvPr id="53" name="Text Box 42">
            <a:extLst>
              <a:ext uri="{FF2B5EF4-FFF2-40B4-BE49-F238E27FC236}">
                <a16:creationId xmlns:a16="http://schemas.microsoft.com/office/drawing/2014/main" xmlns="" id="{2C4B1863-0FA3-4919-8D38-4BB62FF33900}"/>
              </a:ext>
            </a:extLst>
          </p:cNvPr>
          <p:cNvSpPr txBox="1">
            <a:spLocks noChangeArrowheads="1"/>
          </p:cNvSpPr>
          <p:nvPr/>
        </p:nvSpPr>
        <p:spPr bwMode="auto">
          <a:xfrm>
            <a:off x="5605637" y="2376362"/>
            <a:ext cx="1344612" cy="803275"/>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rPr>
              <a:t>页面8</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rPr>
              <a:t>使用位=0</a:t>
            </a:r>
          </a:p>
        </p:txBody>
      </p:sp>
      <p:sp>
        <p:nvSpPr>
          <p:cNvPr id="54" name="Text Box 43">
            <a:extLst>
              <a:ext uri="{FF2B5EF4-FFF2-40B4-BE49-F238E27FC236}">
                <a16:creationId xmlns:a16="http://schemas.microsoft.com/office/drawing/2014/main" xmlns="" id="{C0A76858-C21C-4BED-8EE9-00310E1A036D}"/>
              </a:ext>
            </a:extLst>
          </p:cNvPr>
          <p:cNvSpPr txBox="1">
            <a:spLocks noChangeArrowheads="1"/>
          </p:cNvSpPr>
          <p:nvPr/>
        </p:nvSpPr>
        <p:spPr bwMode="auto">
          <a:xfrm>
            <a:off x="1411462" y="6230812"/>
            <a:ext cx="2112962" cy="368299"/>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1"/>
                </a:solidFill>
                <a:effectLst/>
                <a:uLnTx/>
                <a:uFillTx/>
              </a:rPr>
              <a:t>(a)</a:t>
            </a:r>
            <a:r>
              <a:rPr kumimoji="0" lang="zh-CN" altLang="en-US" sz="1800" b="1" i="0" u="none" strike="noStrike" kern="0" cap="none" spc="0" normalizeH="0" baseline="0" noProof="0" dirty="0">
                <a:ln>
                  <a:noFill/>
                </a:ln>
                <a:solidFill>
                  <a:schemeClr val="tx1"/>
                </a:solidFill>
                <a:effectLst/>
                <a:uLnTx/>
                <a:uFillTx/>
              </a:rPr>
              <a:t>页面置换前状态</a:t>
            </a:r>
          </a:p>
        </p:txBody>
      </p:sp>
      <p:sp>
        <p:nvSpPr>
          <p:cNvPr id="55" name="Text Box 44">
            <a:extLst>
              <a:ext uri="{FF2B5EF4-FFF2-40B4-BE49-F238E27FC236}">
                <a16:creationId xmlns:a16="http://schemas.microsoft.com/office/drawing/2014/main" xmlns="" id="{8649BE59-63B8-4F85-A2E3-5C21C22F5066}"/>
              </a:ext>
            </a:extLst>
          </p:cNvPr>
          <p:cNvSpPr txBox="1">
            <a:spLocks noChangeArrowheads="1"/>
          </p:cNvSpPr>
          <p:nvPr/>
        </p:nvSpPr>
        <p:spPr bwMode="auto">
          <a:xfrm>
            <a:off x="5829474" y="6230812"/>
            <a:ext cx="2112963" cy="419481"/>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1"/>
                </a:solidFill>
                <a:effectLst/>
                <a:uLnTx/>
                <a:uFillTx/>
              </a:rPr>
              <a:t>(b)</a:t>
            </a:r>
            <a:r>
              <a:rPr kumimoji="0" lang="zh-CN" altLang="en-US" sz="1800" b="1" i="0" u="none" strike="noStrike" kern="0" cap="none" spc="0" normalizeH="0" baseline="0" noProof="0" dirty="0">
                <a:ln>
                  <a:noFill/>
                </a:ln>
                <a:solidFill>
                  <a:schemeClr val="tx1"/>
                </a:solidFill>
                <a:effectLst/>
                <a:uLnTx/>
                <a:uFillTx/>
              </a:rPr>
              <a:t>页面置换后状态</a:t>
            </a:r>
          </a:p>
        </p:txBody>
      </p:sp>
      <p:sp>
        <p:nvSpPr>
          <p:cNvPr id="56" name="Text Box 45">
            <a:extLst>
              <a:ext uri="{FF2B5EF4-FFF2-40B4-BE49-F238E27FC236}">
                <a16:creationId xmlns:a16="http://schemas.microsoft.com/office/drawing/2014/main" xmlns="" id="{FA3306EB-9F8E-4169-8066-A19F03DC04AA}"/>
              </a:ext>
            </a:extLst>
          </p:cNvPr>
          <p:cNvSpPr txBox="1">
            <a:spLocks noChangeArrowheads="1"/>
          </p:cNvSpPr>
          <p:nvPr/>
        </p:nvSpPr>
        <p:spPr bwMode="auto">
          <a:xfrm>
            <a:off x="3121199" y="2011237"/>
            <a:ext cx="768350" cy="642937"/>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rPr>
              <a:t>0</a:t>
            </a:r>
          </a:p>
        </p:txBody>
      </p:sp>
      <p:sp>
        <p:nvSpPr>
          <p:cNvPr id="57" name="Text Box 46">
            <a:extLst>
              <a:ext uri="{FF2B5EF4-FFF2-40B4-BE49-F238E27FC236}">
                <a16:creationId xmlns:a16="http://schemas.microsoft.com/office/drawing/2014/main" xmlns="" id="{53D2C455-913F-4375-BB2E-CDD184B41EF8}"/>
              </a:ext>
            </a:extLst>
          </p:cNvPr>
          <p:cNvSpPr txBox="1">
            <a:spLocks noChangeArrowheads="1"/>
          </p:cNvSpPr>
          <p:nvPr/>
        </p:nvSpPr>
        <p:spPr bwMode="auto">
          <a:xfrm>
            <a:off x="3921299" y="2971674"/>
            <a:ext cx="768350" cy="644525"/>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rPr>
              <a:t>1</a:t>
            </a:r>
          </a:p>
        </p:txBody>
      </p:sp>
      <p:sp>
        <p:nvSpPr>
          <p:cNvPr id="58" name="Text Box 47">
            <a:extLst>
              <a:ext uri="{FF2B5EF4-FFF2-40B4-BE49-F238E27FC236}">
                <a16:creationId xmlns:a16="http://schemas.microsoft.com/office/drawing/2014/main" xmlns="" id="{959FC1FC-A095-4449-8805-726B784F252A}"/>
              </a:ext>
            </a:extLst>
          </p:cNvPr>
          <p:cNvSpPr txBox="1">
            <a:spLocks noChangeArrowheads="1"/>
          </p:cNvSpPr>
          <p:nvPr/>
        </p:nvSpPr>
        <p:spPr bwMode="auto">
          <a:xfrm>
            <a:off x="4097512" y="4703637"/>
            <a:ext cx="768350" cy="642937"/>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rPr>
              <a:t>2</a:t>
            </a:r>
          </a:p>
        </p:txBody>
      </p:sp>
      <p:sp>
        <p:nvSpPr>
          <p:cNvPr id="59" name="Text Box 48">
            <a:extLst>
              <a:ext uri="{FF2B5EF4-FFF2-40B4-BE49-F238E27FC236}">
                <a16:creationId xmlns:a16="http://schemas.microsoft.com/office/drawing/2014/main" xmlns="" id="{7D8F8089-40A5-4371-A107-B0853A9535FE}"/>
              </a:ext>
            </a:extLst>
          </p:cNvPr>
          <p:cNvSpPr txBox="1">
            <a:spLocks noChangeArrowheads="1"/>
          </p:cNvSpPr>
          <p:nvPr/>
        </p:nvSpPr>
        <p:spPr bwMode="auto">
          <a:xfrm>
            <a:off x="2929112" y="5705349"/>
            <a:ext cx="768350" cy="641350"/>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1"/>
                </a:solidFill>
                <a:effectLst/>
                <a:uLnTx/>
                <a:uFillTx/>
              </a:rPr>
              <a:t>3</a:t>
            </a:r>
          </a:p>
        </p:txBody>
      </p:sp>
      <p:sp>
        <p:nvSpPr>
          <p:cNvPr id="60" name="Text Box 49">
            <a:extLst>
              <a:ext uri="{FF2B5EF4-FFF2-40B4-BE49-F238E27FC236}">
                <a16:creationId xmlns:a16="http://schemas.microsoft.com/office/drawing/2014/main" xmlns="" id="{0F0BA089-246E-4E13-9666-9BDBFD98CD15}"/>
              </a:ext>
            </a:extLst>
          </p:cNvPr>
          <p:cNvSpPr txBox="1">
            <a:spLocks noChangeArrowheads="1"/>
          </p:cNvSpPr>
          <p:nvPr/>
        </p:nvSpPr>
        <p:spPr bwMode="auto">
          <a:xfrm>
            <a:off x="1200324" y="5705349"/>
            <a:ext cx="768350" cy="641350"/>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1"/>
                </a:solidFill>
                <a:effectLst/>
                <a:uLnTx/>
                <a:uFillTx/>
              </a:rPr>
              <a:t>4</a:t>
            </a:r>
          </a:p>
        </p:txBody>
      </p:sp>
      <p:sp>
        <p:nvSpPr>
          <p:cNvPr id="61" name="Text Box 50">
            <a:extLst>
              <a:ext uri="{FF2B5EF4-FFF2-40B4-BE49-F238E27FC236}">
                <a16:creationId xmlns:a16="http://schemas.microsoft.com/office/drawing/2014/main" xmlns="" id="{72BD6928-7892-4A7C-B080-28CB7BBF6C5F}"/>
              </a:ext>
            </a:extLst>
          </p:cNvPr>
          <p:cNvSpPr txBox="1">
            <a:spLocks noChangeArrowheads="1"/>
          </p:cNvSpPr>
          <p:nvPr/>
        </p:nvSpPr>
        <p:spPr bwMode="auto">
          <a:xfrm>
            <a:off x="176387" y="4770312"/>
            <a:ext cx="768350" cy="644525"/>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rPr>
              <a:t>5</a:t>
            </a:r>
          </a:p>
        </p:txBody>
      </p:sp>
      <p:sp>
        <p:nvSpPr>
          <p:cNvPr id="62" name="Text Box 51">
            <a:extLst>
              <a:ext uri="{FF2B5EF4-FFF2-40B4-BE49-F238E27FC236}">
                <a16:creationId xmlns:a16="http://schemas.microsoft.com/office/drawing/2014/main" xmlns="" id="{03F13229-F0DF-4E76-AEFA-56822500070B}"/>
              </a:ext>
            </a:extLst>
          </p:cNvPr>
          <p:cNvSpPr txBox="1">
            <a:spLocks noChangeArrowheads="1"/>
          </p:cNvSpPr>
          <p:nvPr/>
        </p:nvSpPr>
        <p:spPr bwMode="auto">
          <a:xfrm>
            <a:off x="144637" y="2981199"/>
            <a:ext cx="768350" cy="642938"/>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rPr>
              <a:t>6</a:t>
            </a:r>
          </a:p>
        </p:txBody>
      </p:sp>
      <p:sp>
        <p:nvSpPr>
          <p:cNvPr id="63" name="Text Box 52">
            <a:extLst>
              <a:ext uri="{FF2B5EF4-FFF2-40B4-BE49-F238E27FC236}">
                <a16:creationId xmlns:a16="http://schemas.microsoft.com/office/drawing/2014/main" xmlns="" id="{359BFB3D-13EA-4DEA-A1F9-D3E20C022D0B}"/>
              </a:ext>
            </a:extLst>
          </p:cNvPr>
          <p:cNvSpPr txBox="1">
            <a:spLocks noChangeArrowheads="1"/>
          </p:cNvSpPr>
          <p:nvPr/>
        </p:nvSpPr>
        <p:spPr bwMode="auto">
          <a:xfrm>
            <a:off x="1184449" y="1969962"/>
            <a:ext cx="768350" cy="642937"/>
          </a:xfrm>
          <a:prstGeom prst="rect">
            <a:avLst/>
          </a:prstGeom>
          <a:noFill/>
          <a:ln w="9525">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rPr>
              <a:t>7</a:t>
            </a:r>
          </a:p>
        </p:txBody>
      </p:sp>
      <p:sp>
        <p:nvSpPr>
          <p:cNvPr id="64" name="Text Box 53">
            <a:extLst>
              <a:ext uri="{FF2B5EF4-FFF2-40B4-BE49-F238E27FC236}">
                <a16:creationId xmlns:a16="http://schemas.microsoft.com/office/drawing/2014/main" xmlns="" id="{0B07C356-7E18-4AEF-AAF7-6A94ADCFA172}"/>
              </a:ext>
            </a:extLst>
          </p:cNvPr>
          <p:cNvSpPr txBox="1">
            <a:spLocks noChangeArrowheads="1"/>
          </p:cNvSpPr>
          <p:nvPr/>
        </p:nvSpPr>
        <p:spPr bwMode="auto">
          <a:xfrm>
            <a:off x="3702662" y="1953571"/>
            <a:ext cx="1752163" cy="369332"/>
          </a:xfrm>
          <a:prstGeom prst="rect">
            <a:avLst/>
          </a:prstGeom>
          <a:noFill/>
          <a:ln w="9525">
            <a:noFill/>
            <a:miter lim="800000"/>
            <a:headEnd/>
            <a:tailEnd/>
          </a:ln>
          <a:effectLst/>
        </p:spPr>
        <p:txBody>
          <a:bodyPr wrap="square">
            <a:spAutoFit/>
          </a:bodyPr>
          <a:lstStyle/>
          <a:p>
            <a:pPr algn="l"/>
            <a:r>
              <a:rPr kumimoji="0" lang="zh-CN" altLang="en-US" sz="1800" dirty="0">
                <a:solidFill>
                  <a:schemeClr val="tx1"/>
                </a:solidFill>
                <a:latin typeface="Arial" pitchFamily="34" charset="0"/>
              </a:rPr>
              <a:t>新调入9号页面</a:t>
            </a:r>
          </a:p>
        </p:txBody>
      </p:sp>
    </p:spTree>
    <p:extLst>
      <p:ext uri="{BB962C8B-B14F-4D97-AF65-F5344CB8AC3E}">
        <p14:creationId xmlns:p14="http://schemas.microsoft.com/office/powerpoint/2010/main" val="236610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p:bldP spid="47" grpId="0"/>
      <p:bldP spid="48" grpId="0"/>
      <p:bldP spid="49" grpId="0"/>
      <p:bldP spid="50" grpId="0"/>
      <p:bldP spid="51" grpId="0"/>
      <p:bldP spid="52" grpId="0"/>
      <p:bldP spid="53" grpId="0"/>
      <p:bldP spid="55" grpId="0"/>
      <p:bldP spid="6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Text Box 2">
            <a:extLst>
              <a:ext uri="{FF2B5EF4-FFF2-40B4-BE49-F238E27FC236}">
                <a16:creationId xmlns:a16="http://schemas.microsoft.com/office/drawing/2014/main" xmlns="" id="{75EF2811-DC28-4312-AE16-06AE310864B3}"/>
              </a:ext>
            </a:extLst>
          </p:cNvPr>
          <p:cNvSpPr txBox="1">
            <a:spLocks noChangeArrowheads="1"/>
          </p:cNvSpPr>
          <p:nvPr/>
        </p:nvSpPr>
        <p:spPr bwMode="auto">
          <a:xfrm>
            <a:off x="322929" y="2034060"/>
            <a:ext cx="4338047" cy="523220"/>
          </a:xfrm>
          <a:prstGeom prst="rect">
            <a:avLst/>
          </a:prstGeom>
          <a:noFill/>
          <a:ln w="9525" algn="ctr">
            <a:noFill/>
            <a:miter lim="800000"/>
            <a:headEnd/>
            <a:tailEnd/>
          </a:ln>
        </p:spPr>
        <p:txBody>
          <a:bodyPr wrap="none">
            <a:spAutoFit/>
          </a:bodyPr>
          <a:lstStyle/>
          <a:p>
            <a:pPr algn="l"/>
            <a:r>
              <a:rPr lang="en-US" altLang="zh-CN" sz="2800" b="1" dirty="0">
                <a:solidFill>
                  <a:srgbClr val="FFC000"/>
                </a:solidFill>
                <a:latin typeface="微软雅黑" panose="020B0503020204020204" pitchFamily="34" charset="-122"/>
                <a:ea typeface="微软雅黑" panose="020B0503020204020204" pitchFamily="34" charset="-122"/>
              </a:rPr>
              <a:t>2</a:t>
            </a:r>
            <a:r>
              <a:rPr lang="zh-CN" altLang="en-US" sz="2800" b="1" dirty="0">
                <a:solidFill>
                  <a:srgbClr val="FFC000"/>
                </a:solidFill>
                <a:latin typeface="微软雅黑" panose="020B0503020204020204" pitchFamily="34" charset="-122"/>
                <a:ea typeface="微软雅黑" panose="020B0503020204020204" pitchFamily="34" charset="-122"/>
              </a:rPr>
              <a:t>、改进型</a:t>
            </a:r>
            <a:r>
              <a:rPr lang="en-US" altLang="zh-CN" sz="2800" b="1" dirty="0">
                <a:solidFill>
                  <a:srgbClr val="FFC000"/>
                </a:solidFill>
                <a:latin typeface="微软雅黑" panose="020B0503020204020204" pitchFamily="34" charset="-122"/>
                <a:ea typeface="微软雅黑" panose="020B0503020204020204" pitchFamily="34" charset="-122"/>
              </a:rPr>
              <a:t>Clock</a:t>
            </a:r>
            <a:r>
              <a:rPr lang="zh-CN" altLang="en-US" sz="2800" b="1" dirty="0">
                <a:solidFill>
                  <a:srgbClr val="FFC000"/>
                </a:solidFill>
                <a:latin typeface="微软雅黑" panose="020B0503020204020204" pitchFamily="34" charset="-122"/>
                <a:ea typeface="微软雅黑" panose="020B0503020204020204" pitchFamily="34" charset="-122"/>
              </a:rPr>
              <a:t>置换算法 </a:t>
            </a:r>
          </a:p>
        </p:txBody>
      </p:sp>
      <p:sp>
        <p:nvSpPr>
          <p:cNvPr id="14" name="Rectangle 5">
            <a:extLst>
              <a:ext uri="{FF2B5EF4-FFF2-40B4-BE49-F238E27FC236}">
                <a16:creationId xmlns:a16="http://schemas.microsoft.com/office/drawing/2014/main" xmlns="" id="{D9E27A66-FB3F-41EB-9DF1-218A0F8522F7}"/>
              </a:ext>
            </a:extLst>
          </p:cNvPr>
          <p:cNvSpPr txBox="1">
            <a:spLocks noChangeArrowheads="1"/>
          </p:cNvSpPr>
          <p:nvPr/>
        </p:nvSpPr>
        <p:spPr bwMode="auto">
          <a:xfrm>
            <a:off x="251520" y="3034204"/>
            <a:ext cx="8229600" cy="3051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2400" b="1" kern="0" dirty="0">
                <a:latin typeface="微软雅黑" panose="020B0503020204020204" pitchFamily="34" charset="-122"/>
                <a:ea typeface="微软雅黑" panose="020B0503020204020204" pitchFamily="34" charset="-122"/>
              </a:rPr>
              <a:t>由于</a:t>
            </a:r>
            <a:r>
              <a:rPr kumimoji="0" lang="en-US" altLang="zh-CN" sz="2400" b="1" kern="0" dirty="0">
                <a:latin typeface="微软雅黑" panose="020B0503020204020204" pitchFamily="34" charset="-122"/>
                <a:ea typeface="微软雅黑" panose="020B0503020204020204" pitchFamily="34" charset="-122"/>
              </a:rPr>
              <a:t>Clock</a:t>
            </a:r>
            <a:r>
              <a:rPr kumimoji="0" lang="zh-CN" altLang="en-US" sz="2400" b="1" kern="0" dirty="0">
                <a:latin typeface="微软雅黑" panose="020B0503020204020204" pitchFamily="34" charset="-122"/>
                <a:ea typeface="微软雅黑" panose="020B0503020204020204" pitchFamily="34" charset="-122"/>
              </a:rPr>
              <a:t>算法不考虑换出页面时，</a:t>
            </a:r>
            <a:r>
              <a:rPr kumimoji="0" lang="zh-CN" altLang="en-US" sz="2400" b="1" kern="0" dirty="0">
                <a:solidFill>
                  <a:srgbClr val="FF0000"/>
                </a:solidFill>
                <a:latin typeface="微软雅黑" panose="020B0503020204020204" pitchFamily="34" charset="-122"/>
                <a:ea typeface="微软雅黑" panose="020B0503020204020204" pitchFamily="34" charset="-122"/>
              </a:rPr>
              <a:t>页面是否修改过</a:t>
            </a:r>
            <a:r>
              <a:rPr kumimoji="0" lang="zh-CN" altLang="en-US" sz="2400" b="1" kern="0" dirty="0">
                <a:latin typeface="微软雅黑" panose="020B0503020204020204" pitchFamily="34" charset="-122"/>
                <a:ea typeface="微软雅黑" panose="020B0503020204020204" pitchFamily="34" charset="-122"/>
              </a:rPr>
              <a:t>的问题。这样在换出的页面如果被修改过的话，则必须做拷回磁盘处理，开销比较大。于是，改进型的</a:t>
            </a:r>
            <a:r>
              <a:rPr kumimoji="0" lang="en-US" altLang="zh-CN" sz="2400" b="1" kern="0" dirty="0">
                <a:latin typeface="微软雅黑" panose="020B0503020204020204" pitchFamily="34" charset="-122"/>
                <a:ea typeface="微软雅黑" panose="020B0503020204020204" pitchFamily="34" charset="-122"/>
              </a:rPr>
              <a:t>Clock</a:t>
            </a:r>
            <a:r>
              <a:rPr kumimoji="0" lang="zh-CN" altLang="en-US" sz="2400" b="1" kern="0" dirty="0">
                <a:latin typeface="微软雅黑" panose="020B0503020204020204" pitchFamily="34" charset="-122"/>
                <a:ea typeface="微软雅黑" panose="020B0503020204020204" pitchFamily="34" charset="-122"/>
              </a:rPr>
              <a:t>算法为每个页又增加了一个</a:t>
            </a:r>
            <a:r>
              <a:rPr kumimoji="0" lang="zh-CN" altLang="en-US" sz="2400" b="1" kern="0" dirty="0">
                <a:solidFill>
                  <a:srgbClr val="FF0000"/>
                </a:solidFill>
                <a:latin typeface="微软雅黑" panose="020B0503020204020204" pitchFamily="34" charset="-122"/>
                <a:ea typeface="微软雅黑" panose="020B0503020204020204" pitchFamily="34" charset="-122"/>
              </a:rPr>
              <a:t>修改位</a:t>
            </a:r>
            <a:r>
              <a:rPr kumimoji="0" lang="zh-CN" altLang="en-US" sz="2400" b="1" kern="0" dirty="0">
                <a:latin typeface="微软雅黑" panose="020B0503020204020204" pitchFamily="34" charset="-122"/>
                <a:ea typeface="微软雅黑" panose="020B0503020204020204" pitchFamily="34" charset="-122"/>
              </a:rPr>
              <a:t>。</a:t>
            </a:r>
          </a:p>
          <a:p>
            <a:pPr eaLnBrk="1" hangingPunct="1">
              <a:lnSpc>
                <a:spcPct val="150000"/>
              </a:lnSpc>
              <a:buFont typeface="Wingdings" pitchFamily="2" charset="2"/>
              <a:buChar char="l"/>
            </a:pPr>
            <a:r>
              <a:rPr kumimoji="0" lang="zh-CN" altLang="en-US" sz="2400" b="1" kern="0" dirty="0">
                <a:latin typeface="微软雅黑" panose="020B0503020204020204" pitchFamily="34" charset="-122"/>
                <a:ea typeface="微软雅黑" panose="020B0503020204020204" pitchFamily="34" charset="-122"/>
              </a:rPr>
              <a:t>选择页面时，尽量选择既未使用又没有修改的页面。</a:t>
            </a:r>
          </a:p>
          <a:p>
            <a:pPr eaLnBrk="1" hangingPunct="1">
              <a:lnSpc>
                <a:spcPct val="150000"/>
              </a:lnSpc>
              <a:buFont typeface="Wingdings" pitchFamily="2" charset="2"/>
              <a:buChar char="l"/>
            </a:pPr>
            <a:endParaRPr kumimoji="0" lang="en-US" altLang="zh-CN" sz="2400" kern="0" dirty="0">
              <a:latin typeface="黑体" pitchFamily="2" charset="-122"/>
              <a:ea typeface="黑体" pitchFamily="2" charset="-122"/>
            </a:endParaRPr>
          </a:p>
        </p:txBody>
      </p:sp>
    </p:spTree>
    <p:extLst>
      <p:ext uri="{BB962C8B-B14F-4D97-AF65-F5344CB8AC3E}">
        <p14:creationId xmlns:p14="http://schemas.microsoft.com/office/powerpoint/2010/main" val="221064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Text Box 2">
            <a:extLst>
              <a:ext uri="{FF2B5EF4-FFF2-40B4-BE49-F238E27FC236}">
                <a16:creationId xmlns:a16="http://schemas.microsoft.com/office/drawing/2014/main" xmlns="" id="{4B60C2EE-8E95-4F0B-B747-8B2FEF9F7801}"/>
              </a:ext>
            </a:extLst>
          </p:cNvPr>
          <p:cNvSpPr txBox="1">
            <a:spLocks noChangeArrowheads="1"/>
          </p:cNvSpPr>
          <p:nvPr/>
        </p:nvSpPr>
        <p:spPr bwMode="auto">
          <a:xfrm>
            <a:off x="555501" y="2011849"/>
            <a:ext cx="3760787" cy="519113"/>
          </a:xfrm>
          <a:prstGeom prst="rect">
            <a:avLst/>
          </a:prstGeom>
          <a:noFill/>
          <a:ln w="9525" algn="ctr">
            <a:noFill/>
            <a:miter lim="800000"/>
            <a:headEnd/>
            <a:tailEnd/>
          </a:ln>
        </p:spPr>
        <p:txBody>
          <a:bodyPr wrap="none">
            <a:spAutoFit/>
          </a:bodyPr>
          <a:lstStyle/>
          <a:p>
            <a:pPr algn="l"/>
            <a:r>
              <a:rPr lang="zh-CN" altLang="en-US" sz="2800" b="1" dirty="0">
                <a:solidFill>
                  <a:srgbClr val="FF0000"/>
                </a:solidFill>
                <a:latin typeface="仿宋" panose="02010609060101010101" pitchFamily="49" charset="-122"/>
                <a:ea typeface="仿宋" panose="02010609060101010101" pitchFamily="49" charset="-122"/>
              </a:rPr>
              <a:t>改进型</a:t>
            </a:r>
            <a:r>
              <a:rPr lang="en-US" altLang="zh-CN" sz="2800" b="1" dirty="0">
                <a:solidFill>
                  <a:srgbClr val="FF0000"/>
                </a:solidFill>
                <a:latin typeface="仿宋" panose="02010609060101010101" pitchFamily="49" charset="-122"/>
                <a:ea typeface="仿宋" panose="02010609060101010101" pitchFamily="49" charset="-122"/>
              </a:rPr>
              <a:t>Clock</a:t>
            </a:r>
            <a:r>
              <a:rPr lang="zh-CN" altLang="en-US" sz="2800" b="1" dirty="0">
                <a:solidFill>
                  <a:srgbClr val="FF0000"/>
                </a:solidFill>
                <a:latin typeface="仿宋" panose="02010609060101010101" pitchFamily="49" charset="-122"/>
                <a:ea typeface="仿宋" panose="02010609060101010101" pitchFamily="49" charset="-122"/>
              </a:rPr>
              <a:t>置换算法 </a:t>
            </a:r>
          </a:p>
        </p:txBody>
      </p:sp>
      <p:sp>
        <p:nvSpPr>
          <p:cNvPr id="14" name="Rectangle 3">
            <a:extLst>
              <a:ext uri="{FF2B5EF4-FFF2-40B4-BE49-F238E27FC236}">
                <a16:creationId xmlns:a16="http://schemas.microsoft.com/office/drawing/2014/main" xmlns="" id="{E2B9938A-9EB2-42EE-8785-FE730A9EFB1E}"/>
              </a:ext>
            </a:extLst>
          </p:cNvPr>
          <p:cNvSpPr txBox="1">
            <a:spLocks noChangeArrowheads="1"/>
          </p:cNvSpPr>
          <p:nvPr/>
        </p:nvSpPr>
        <p:spPr bwMode="auto">
          <a:xfrm>
            <a:off x="348132" y="2819461"/>
            <a:ext cx="8435975" cy="32018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30000"/>
              </a:lnSpc>
              <a:buFont typeface="Wingdings" pitchFamily="2" charset="2"/>
              <a:buChar char="l"/>
            </a:pPr>
            <a:r>
              <a:rPr kumimoji="0" lang="zh-CN" altLang="en-US" sz="2400" b="1" kern="0" dirty="0">
                <a:latin typeface="仿宋" panose="02010609060101010101" pitchFamily="49" charset="-122"/>
                <a:ea typeface="仿宋" panose="02010609060101010101" pitchFamily="49" charset="-122"/>
              </a:rPr>
              <a:t>页面：（访问位</a:t>
            </a:r>
            <a:r>
              <a:rPr kumimoji="0" lang="en-US" altLang="zh-CN" sz="2400" b="1" kern="0" dirty="0">
                <a:latin typeface="仿宋" panose="02010609060101010101" pitchFamily="49" charset="-122"/>
                <a:ea typeface="仿宋" panose="02010609060101010101" pitchFamily="49" charset="-122"/>
              </a:rPr>
              <a:t>A</a:t>
            </a:r>
            <a:r>
              <a:rPr kumimoji="0" lang="zh-CN" altLang="en-US" sz="2400" b="1" kern="0" dirty="0">
                <a:latin typeface="仿宋" panose="02010609060101010101" pitchFamily="49" charset="-122"/>
                <a:ea typeface="仿宋" panose="02010609060101010101" pitchFamily="49" charset="-122"/>
              </a:rPr>
              <a:t>，修改位</a:t>
            </a:r>
            <a:r>
              <a:rPr kumimoji="0" lang="en-US" altLang="zh-CN" sz="2400" b="1" kern="0" dirty="0">
                <a:latin typeface="仿宋" panose="02010609060101010101" pitchFamily="49" charset="-122"/>
                <a:ea typeface="仿宋" panose="02010609060101010101" pitchFamily="49" charset="-122"/>
              </a:rPr>
              <a:t>M</a:t>
            </a:r>
            <a:r>
              <a:rPr kumimoji="0" lang="zh-CN" altLang="en-US" sz="2400" b="1" kern="0" dirty="0">
                <a:latin typeface="仿宋" panose="02010609060101010101" pitchFamily="49" charset="-122"/>
                <a:ea typeface="仿宋" panose="02010609060101010101" pitchFamily="49" charset="-122"/>
              </a:rPr>
              <a:t>）有四种不同情形：</a:t>
            </a:r>
          </a:p>
          <a:p>
            <a:pPr lvl="1" eaLnBrk="1" hangingPunct="1">
              <a:lnSpc>
                <a:spcPct val="130000"/>
              </a:lnSpc>
            </a:pPr>
            <a:r>
              <a:rPr kumimoji="0" lang="en-US" altLang="zh-CN" sz="2400" b="1" kern="0" dirty="0">
                <a:latin typeface="仿宋" panose="02010609060101010101" pitchFamily="49" charset="-122"/>
                <a:ea typeface="仿宋" panose="02010609060101010101" pitchFamily="49" charset="-122"/>
              </a:rPr>
              <a:t>1</a:t>
            </a:r>
            <a:r>
              <a:rPr kumimoji="0" lang="zh-CN" altLang="en-US" sz="2400" b="1" kern="0" dirty="0">
                <a:latin typeface="仿宋" panose="02010609060101010101" pitchFamily="49" charset="-122"/>
                <a:ea typeface="仿宋" panose="02010609060101010101" pitchFamily="49" charset="-122"/>
              </a:rPr>
              <a:t>类</a:t>
            </a:r>
            <a:r>
              <a:rPr kumimoji="0" lang="en-US" altLang="zh-CN" sz="2400" b="1" kern="0" dirty="0">
                <a:latin typeface="仿宋" panose="02010609060101010101" pitchFamily="49" charset="-122"/>
                <a:ea typeface="仿宋" panose="02010609060101010101" pitchFamily="49" charset="-122"/>
              </a:rPr>
              <a:t>(A=0,M=0</a:t>
            </a:r>
            <a:r>
              <a:rPr kumimoji="0" lang="zh-CN" altLang="en-US" sz="2400" b="1" kern="0" dirty="0">
                <a:latin typeface="仿宋" panose="02010609060101010101" pitchFamily="49" charset="-122"/>
                <a:ea typeface="仿宋" panose="02010609060101010101" pitchFamily="49" charset="-122"/>
              </a:rPr>
              <a:t>）既未访问，又没有修改，</a:t>
            </a:r>
            <a:r>
              <a:rPr kumimoji="0" lang="zh-CN" altLang="en-US" sz="2400" b="1" kern="0" dirty="0">
                <a:solidFill>
                  <a:srgbClr val="FF0000"/>
                </a:solidFill>
                <a:latin typeface="仿宋" panose="02010609060101010101" pitchFamily="49" charset="-122"/>
                <a:ea typeface="仿宋" panose="02010609060101010101" pitchFamily="49" charset="-122"/>
              </a:rPr>
              <a:t>最佳淘汰页</a:t>
            </a:r>
          </a:p>
          <a:p>
            <a:pPr lvl="1" eaLnBrk="1" hangingPunct="1">
              <a:lnSpc>
                <a:spcPct val="130000"/>
              </a:lnSpc>
            </a:pPr>
            <a:r>
              <a:rPr kumimoji="0" lang="en-US" altLang="zh-CN" sz="2400" b="1" kern="0" dirty="0">
                <a:latin typeface="仿宋" panose="02010609060101010101" pitchFamily="49" charset="-122"/>
                <a:ea typeface="仿宋" panose="02010609060101010101" pitchFamily="49" charset="-122"/>
              </a:rPr>
              <a:t>2</a:t>
            </a:r>
            <a:r>
              <a:rPr kumimoji="0" lang="zh-CN" altLang="en-US" sz="2400" b="1" kern="0" dirty="0">
                <a:latin typeface="仿宋" panose="02010609060101010101" pitchFamily="49" charset="-122"/>
                <a:ea typeface="仿宋" panose="02010609060101010101" pitchFamily="49" charset="-122"/>
              </a:rPr>
              <a:t>类</a:t>
            </a:r>
            <a:r>
              <a:rPr kumimoji="0" lang="en-US" altLang="zh-CN" sz="2400" b="1" kern="0" dirty="0">
                <a:latin typeface="仿宋" panose="02010609060101010101" pitchFamily="49" charset="-122"/>
                <a:ea typeface="仿宋" panose="02010609060101010101" pitchFamily="49" charset="-122"/>
              </a:rPr>
              <a:t>(A=0,M=1</a:t>
            </a:r>
            <a:r>
              <a:rPr kumimoji="0" lang="zh-CN" altLang="en-US" sz="2400" b="1" kern="0" dirty="0">
                <a:latin typeface="仿宋" panose="02010609060101010101" pitchFamily="49" charset="-122"/>
                <a:ea typeface="仿宋" panose="02010609060101010101" pitchFamily="49" charset="-122"/>
              </a:rPr>
              <a:t>）未访问，但是有修改，效率低的淘汰页</a:t>
            </a:r>
          </a:p>
          <a:p>
            <a:pPr lvl="1" eaLnBrk="1" hangingPunct="1">
              <a:lnSpc>
                <a:spcPct val="130000"/>
              </a:lnSpc>
            </a:pPr>
            <a:r>
              <a:rPr kumimoji="0" lang="en-US" altLang="zh-CN" sz="2400" b="1" kern="0" dirty="0">
                <a:latin typeface="仿宋" panose="02010609060101010101" pitchFamily="49" charset="-122"/>
                <a:ea typeface="仿宋" panose="02010609060101010101" pitchFamily="49" charset="-122"/>
              </a:rPr>
              <a:t>3</a:t>
            </a:r>
            <a:r>
              <a:rPr kumimoji="0" lang="zh-CN" altLang="en-US" sz="2400" b="1" kern="0" dirty="0">
                <a:latin typeface="仿宋" panose="02010609060101010101" pitchFamily="49" charset="-122"/>
                <a:ea typeface="仿宋" panose="02010609060101010101" pitchFamily="49" charset="-122"/>
              </a:rPr>
              <a:t>类</a:t>
            </a:r>
            <a:r>
              <a:rPr kumimoji="0" lang="en-US" altLang="zh-CN" sz="2400" b="1" kern="0" dirty="0">
                <a:latin typeface="仿宋" panose="02010609060101010101" pitchFamily="49" charset="-122"/>
                <a:ea typeface="仿宋" panose="02010609060101010101" pitchFamily="49" charset="-122"/>
              </a:rPr>
              <a:t>(A=1,M=0</a:t>
            </a:r>
            <a:r>
              <a:rPr kumimoji="0" lang="zh-CN" altLang="en-US" sz="2400" b="1" kern="0" dirty="0">
                <a:latin typeface="仿宋" panose="02010609060101010101" pitchFamily="49" charset="-122"/>
                <a:ea typeface="仿宋" panose="02010609060101010101" pitchFamily="49" charset="-122"/>
              </a:rPr>
              <a:t>）被访问，但没有修改</a:t>
            </a:r>
          </a:p>
          <a:p>
            <a:pPr lvl="1" eaLnBrk="1" hangingPunct="1">
              <a:lnSpc>
                <a:spcPct val="130000"/>
              </a:lnSpc>
            </a:pPr>
            <a:r>
              <a:rPr kumimoji="0" lang="en-US" altLang="zh-CN" sz="2400" b="1" kern="0" dirty="0">
                <a:latin typeface="仿宋" panose="02010609060101010101" pitchFamily="49" charset="-122"/>
                <a:ea typeface="仿宋" panose="02010609060101010101" pitchFamily="49" charset="-122"/>
              </a:rPr>
              <a:t>4</a:t>
            </a:r>
            <a:r>
              <a:rPr kumimoji="0" lang="zh-CN" altLang="en-US" sz="2400" b="1" kern="0" dirty="0">
                <a:latin typeface="仿宋" panose="02010609060101010101" pitchFamily="49" charset="-122"/>
                <a:ea typeface="仿宋" panose="02010609060101010101" pitchFamily="49" charset="-122"/>
              </a:rPr>
              <a:t>类</a:t>
            </a:r>
            <a:r>
              <a:rPr kumimoji="0" lang="en-US" altLang="zh-CN" sz="2400" b="1" kern="0" dirty="0">
                <a:latin typeface="仿宋" panose="02010609060101010101" pitchFamily="49" charset="-122"/>
                <a:ea typeface="仿宋" panose="02010609060101010101" pitchFamily="49" charset="-122"/>
              </a:rPr>
              <a:t>(A=1,M=1</a:t>
            </a:r>
            <a:r>
              <a:rPr kumimoji="0" lang="zh-CN" altLang="en-US" sz="2400" b="1" kern="0" dirty="0">
                <a:latin typeface="仿宋" panose="02010609060101010101" pitchFamily="49" charset="-122"/>
                <a:ea typeface="仿宋" panose="02010609060101010101" pitchFamily="49" charset="-122"/>
              </a:rPr>
              <a:t>）既被访问，又有修改</a:t>
            </a:r>
          </a:p>
          <a:p>
            <a:pPr eaLnBrk="1" hangingPunct="1">
              <a:lnSpc>
                <a:spcPct val="130000"/>
              </a:lnSpc>
            </a:pPr>
            <a:endParaRPr kumimoji="0" lang="zh-CN" altLang="en-US" sz="2400" kern="0" dirty="0">
              <a:latin typeface="仿宋" panose="02010609060101010101" pitchFamily="49" charset="-122"/>
              <a:ea typeface="仿宋" panose="02010609060101010101" pitchFamily="49" charset="-122"/>
            </a:endParaRPr>
          </a:p>
          <a:p>
            <a:pPr eaLnBrk="1" hangingPunct="1">
              <a:lnSpc>
                <a:spcPct val="130000"/>
              </a:lnSpc>
            </a:pPr>
            <a:endParaRPr kumimoji="0" lang="en-US" altLang="zh-CN" sz="24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107590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Text Box 2">
            <a:extLst>
              <a:ext uri="{FF2B5EF4-FFF2-40B4-BE49-F238E27FC236}">
                <a16:creationId xmlns:a16="http://schemas.microsoft.com/office/drawing/2014/main" xmlns="" id="{CD1BBBBC-D38D-4B50-8135-4BBDAAD45E81}"/>
              </a:ext>
            </a:extLst>
          </p:cNvPr>
          <p:cNvSpPr txBox="1">
            <a:spLocks noChangeArrowheads="1"/>
          </p:cNvSpPr>
          <p:nvPr/>
        </p:nvSpPr>
        <p:spPr bwMode="auto">
          <a:xfrm>
            <a:off x="284959" y="1832012"/>
            <a:ext cx="3760787" cy="519112"/>
          </a:xfrm>
          <a:prstGeom prst="rect">
            <a:avLst/>
          </a:prstGeom>
          <a:noFill/>
          <a:ln w="9525" algn="ctr">
            <a:noFill/>
            <a:miter lim="800000"/>
            <a:headEnd/>
            <a:tailEnd/>
          </a:ln>
        </p:spPr>
        <p:txBody>
          <a:bodyPr wrap="none">
            <a:spAutoFit/>
          </a:bodyPr>
          <a:lstStyle/>
          <a:p>
            <a:pPr algn="l"/>
            <a:r>
              <a:rPr lang="zh-CN" altLang="en-US" sz="2800" b="1" dirty="0">
                <a:solidFill>
                  <a:srgbClr val="FF0000"/>
                </a:solidFill>
                <a:latin typeface="仿宋" panose="02010609060101010101" pitchFamily="49" charset="-122"/>
                <a:ea typeface="仿宋" panose="02010609060101010101" pitchFamily="49" charset="-122"/>
              </a:rPr>
              <a:t>改进型</a:t>
            </a:r>
            <a:r>
              <a:rPr lang="en-US" altLang="zh-CN" sz="2800" b="1" dirty="0">
                <a:solidFill>
                  <a:srgbClr val="FF0000"/>
                </a:solidFill>
                <a:latin typeface="仿宋" panose="02010609060101010101" pitchFamily="49" charset="-122"/>
                <a:ea typeface="仿宋" panose="02010609060101010101" pitchFamily="49" charset="-122"/>
              </a:rPr>
              <a:t>Clock</a:t>
            </a:r>
            <a:r>
              <a:rPr lang="zh-CN" altLang="en-US" sz="2800" b="1" dirty="0">
                <a:solidFill>
                  <a:srgbClr val="FF0000"/>
                </a:solidFill>
                <a:latin typeface="仿宋" panose="02010609060101010101" pitchFamily="49" charset="-122"/>
                <a:ea typeface="仿宋" panose="02010609060101010101" pitchFamily="49" charset="-122"/>
              </a:rPr>
              <a:t>置换算法 </a:t>
            </a:r>
          </a:p>
        </p:txBody>
      </p:sp>
      <p:sp>
        <p:nvSpPr>
          <p:cNvPr id="14" name="Rectangle 5">
            <a:extLst>
              <a:ext uri="{FF2B5EF4-FFF2-40B4-BE49-F238E27FC236}">
                <a16:creationId xmlns:a16="http://schemas.microsoft.com/office/drawing/2014/main" xmlns="" id="{B32383D3-B572-4376-93CC-49F551997D56}"/>
              </a:ext>
            </a:extLst>
          </p:cNvPr>
          <p:cNvSpPr txBox="1">
            <a:spLocks noChangeArrowheads="1"/>
          </p:cNvSpPr>
          <p:nvPr/>
        </p:nvSpPr>
        <p:spPr bwMode="auto">
          <a:xfrm>
            <a:off x="273690" y="2492896"/>
            <a:ext cx="8229600" cy="38708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2000" b="1" kern="0" dirty="0">
                <a:latin typeface="仿宋" panose="02010609060101010101" pitchFamily="49" charset="-122"/>
                <a:ea typeface="仿宋" panose="02010609060101010101" pitchFamily="49" charset="-122"/>
              </a:rPr>
              <a:t>算法：</a:t>
            </a:r>
          </a:p>
          <a:p>
            <a:pPr marL="914400" lvl="1" indent="-457200" eaLnBrk="1" hangingPunct="1">
              <a:lnSpc>
                <a:spcPct val="150000"/>
              </a:lnSpc>
              <a:buFontTx/>
              <a:buAutoNum type="arabicPeriod"/>
            </a:pPr>
            <a:r>
              <a:rPr kumimoji="0" lang="zh-CN" altLang="en-US" sz="2000" b="1" kern="0" dirty="0">
                <a:latin typeface="仿宋" panose="02010609060101010101" pitchFamily="49" charset="-122"/>
                <a:ea typeface="仿宋" panose="02010609060101010101" pitchFamily="49" charset="-122"/>
              </a:rPr>
              <a:t>指针从当前位置开始，开始第一轮扫描循环队列，寻找未使用且没有修改过的页面（第</a:t>
            </a:r>
            <a:r>
              <a:rPr kumimoji="0" lang="en-US" altLang="zh-CN" sz="2000" b="1" kern="0" dirty="0">
                <a:latin typeface="仿宋" panose="02010609060101010101" pitchFamily="49" charset="-122"/>
                <a:ea typeface="仿宋" panose="02010609060101010101" pitchFamily="49" charset="-122"/>
              </a:rPr>
              <a:t>1</a:t>
            </a:r>
            <a:r>
              <a:rPr kumimoji="0" lang="zh-CN" altLang="en-US" sz="2000" b="1" kern="0" dirty="0">
                <a:latin typeface="仿宋" panose="02010609060101010101" pitchFamily="49" charset="-122"/>
                <a:ea typeface="仿宋" panose="02010609060101010101" pitchFamily="49" charset="-122"/>
              </a:rPr>
              <a:t>类页面），找到则可换出。</a:t>
            </a:r>
          </a:p>
          <a:p>
            <a:pPr marL="914400" lvl="1" indent="-457200" eaLnBrk="1" hangingPunct="1">
              <a:lnSpc>
                <a:spcPct val="150000"/>
              </a:lnSpc>
              <a:buFontTx/>
              <a:buAutoNum type="arabicPeriod"/>
            </a:pPr>
            <a:r>
              <a:rPr kumimoji="0" lang="zh-CN" altLang="en-US" sz="2000" b="1" kern="0" dirty="0">
                <a:latin typeface="仿宋" panose="02010609060101010101" pitchFamily="49" charset="-122"/>
                <a:ea typeface="仿宋" panose="02010609060101010101" pitchFamily="49" charset="-122"/>
              </a:rPr>
              <a:t>如果找不到，则开始第二轮扫描，寻找</a:t>
            </a:r>
            <a:r>
              <a:rPr kumimoji="0" lang="zh-CN" altLang="en-US" sz="2000" b="1" kern="0" dirty="0">
                <a:solidFill>
                  <a:srgbClr val="FF0000"/>
                </a:solidFill>
                <a:latin typeface="仿宋" panose="02010609060101010101" pitchFamily="49" charset="-122"/>
                <a:ea typeface="仿宋" panose="02010609060101010101" pitchFamily="49" charset="-122"/>
              </a:rPr>
              <a:t>未使用但修改过</a:t>
            </a:r>
            <a:r>
              <a:rPr kumimoji="0" lang="zh-CN" altLang="en-US" sz="2000" b="1" kern="0" dirty="0">
                <a:latin typeface="仿宋" panose="02010609060101010101" pitchFamily="49" charset="-122"/>
                <a:ea typeface="仿宋" panose="02010609060101010101" pitchFamily="49" charset="-122"/>
              </a:rPr>
              <a:t>的页面（第</a:t>
            </a:r>
            <a:r>
              <a:rPr kumimoji="0" lang="en-US" altLang="zh-CN" sz="2000" b="1" kern="0" dirty="0">
                <a:latin typeface="仿宋" panose="02010609060101010101" pitchFamily="49" charset="-122"/>
                <a:ea typeface="仿宋" panose="02010609060101010101" pitchFamily="49" charset="-122"/>
              </a:rPr>
              <a:t>2</a:t>
            </a:r>
            <a:r>
              <a:rPr kumimoji="0" lang="zh-CN" altLang="en-US" sz="2000" b="1" kern="0" dirty="0">
                <a:latin typeface="仿宋" panose="02010609060101010101" pitchFamily="49" charset="-122"/>
                <a:ea typeface="仿宋" panose="02010609060101010101" pitchFamily="49" charset="-122"/>
              </a:rPr>
              <a:t>类页面），并且每经过一个页面时，将其访问位</a:t>
            </a:r>
            <a:r>
              <a:rPr kumimoji="0" lang="en-US" altLang="zh-CN" sz="2000" b="1" kern="0" dirty="0">
                <a:latin typeface="仿宋" panose="02010609060101010101" pitchFamily="49" charset="-122"/>
                <a:ea typeface="仿宋" panose="02010609060101010101" pitchFamily="49" charset="-122"/>
              </a:rPr>
              <a:t>A</a:t>
            </a:r>
            <a:r>
              <a:rPr kumimoji="0" lang="zh-CN" altLang="en-US" sz="2000" b="1" kern="0" dirty="0">
                <a:latin typeface="仿宋" panose="02010609060101010101" pitchFamily="49" charset="-122"/>
                <a:ea typeface="仿宋" panose="02010609060101010101" pitchFamily="49" charset="-122"/>
              </a:rPr>
              <a:t>设置为</a:t>
            </a:r>
            <a:r>
              <a:rPr kumimoji="0" lang="en-US" altLang="zh-CN" sz="2000" b="1" kern="0" dirty="0">
                <a:latin typeface="仿宋" panose="02010609060101010101" pitchFamily="49" charset="-122"/>
                <a:ea typeface="仿宋" panose="02010609060101010101" pitchFamily="49" charset="-122"/>
              </a:rPr>
              <a:t>0</a:t>
            </a:r>
            <a:r>
              <a:rPr kumimoji="0" lang="zh-CN" altLang="en-US" sz="2000" b="1" kern="0" dirty="0">
                <a:latin typeface="仿宋" panose="02010609060101010101" pitchFamily="49" charset="-122"/>
                <a:ea typeface="仿宋" panose="02010609060101010101" pitchFamily="49" charset="-122"/>
              </a:rPr>
              <a:t>。如果找到一个第</a:t>
            </a:r>
            <a:r>
              <a:rPr kumimoji="0" lang="en-US" altLang="zh-CN" sz="2000" b="1" kern="0" dirty="0">
                <a:latin typeface="仿宋" panose="02010609060101010101" pitchFamily="49" charset="-122"/>
                <a:ea typeface="仿宋" panose="02010609060101010101" pitchFamily="49" charset="-122"/>
              </a:rPr>
              <a:t>2</a:t>
            </a:r>
            <a:r>
              <a:rPr kumimoji="0" lang="zh-CN" altLang="en-US" sz="2000" b="1" kern="0" dirty="0">
                <a:latin typeface="仿宋" panose="02010609060101010101" pitchFamily="49" charset="-122"/>
                <a:ea typeface="仿宋" panose="02010609060101010101" pitchFamily="49" charset="-122"/>
              </a:rPr>
              <a:t>类页面，则可换出。</a:t>
            </a:r>
          </a:p>
          <a:p>
            <a:pPr marL="914400" lvl="1" indent="-457200" eaLnBrk="1" hangingPunct="1">
              <a:lnSpc>
                <a:spcPct val="150000"/>
              </a:lnSpc>
              <a:buFontTx/>
              <a:buAutoNum type="arabicPeriod"/>
            </a:pPr>
            <a:r>
              <a:rPr kumimoji="0" lang="zh-CN" altLang="en-US" sz="2000" b="1" kern="0" dirty="0">
                <a:latin typeface="仿宋" panose="02010609060101010101" pitchFamily="49" charset="-122"/>
                <a:ea typeface="仿宋" panose="02010609060101010101" pitchFamily="49" charset="-122"/>
              </a:rPr>
              <a:t>如果仍旧未找到合适的换出页面，则此时指针回到初始位置，且所有页面其访问位</a:t>
            </a:r>
            <a:r>
              <a:rPr kumimoji="0" lang="en-US" altLang="zh-CN" sz="2000" b="1" kern="0" dirty="0">
                <a:latin typeface="仿宋" panose="02010609060101010101" pitchFamily="49" charset="-122"/>
                <a:ea typeface="仿宋" panose="02010609060101010101" pitchFamily="49" charset="-122"/>
              </a:rPr>
              <a:t>A</a:t>
            </a:r>
            <a:r>
              <a:rPr kumimoji="0" lang="zh-CN" altLang="en-US" sz="2000" b="1" kern="0" dirty="0">
                <a:latin typeface="仿宋" panose="02010609060101010101" pitchFamily="49" charset="-122"/>
                <a:ea typeface="仿宋" panose="02010609060101010101" pitchFamily="49" charset="-122"/>
              </a:rPr>
              <a:t>为</a:t>
            </a:r>
            <a:r>
              <a:rPr kumimoji="0" lang="en-US" altLang="zh-CN" sz="2000" b="1" kern="0" dirty="0">
                <a:latin typeface="仿宋" panose="02010609060101010101" pitchFamily="49" charset="-122"/>
                <a:ea typeface="仿宋" panose="02010609060101010101" pitchFamily="49" charset="-122"/>
              </a:rPr>
              <a:t>0</a:t>
            </a:r>
            <a:r>
              <a:rPr kumimoji="0" lang="zh-CN" altLang="en-US" sz="2000" b="1" kern="0" dirty="0">
                <a:latin typeface="仿宋" panose="02010609060101010101" pitchFamily="49" charset="-122"/>
                <a:ea typeface="仿宋" panose="02010609060101010101" pitchFamily="49" charset="-122"/>
              </a:rPr>
              <a:t>。再转回（</a:t>
            </a:r>
            <a:r>
              <a:rPr kumimoji="0" lang="en-US" altLang="zh-CN" sz="2000" b="1" kern="0" dirty="0">
                <a:latin typeface="仿宋" panose="02010609060101010101" pitchFamily="49" charset="-122"/>
                <a:ea typeface="仿宋" panose="02010609060101010101" pitchFamily="49" charset="-122"/>
              </a:rPr>
              <a:t>1</a:t>
            </a:r>
            <a:r>
              <a:rPr kumimoji="0" lang="zh-CN" altLang="en-US" sz="2000" b="1" kern="0" dirty="0">
                <a:latin typeface="仿宋" panose="02010609060101010101" pitchFamily="49" charset="-122"/>
                <a:ea typeface="仿宋" panose="02010609060101010101" pitchFamily="49" charset="-122"/>
              </a:rPr>
              <a:t>）继续工作。</a:t>
            </a:r>
          </a:p>
          <a:p>
            <a:pPr eaLnBrk="1" hangingPunct="1">
              <a:lnSpc>
                <a:spcPct val="150000"/>
              </a:lnSpc>
              <a:buFontTx/>
              <a:buNone/>
            </a:pPr>
            <a:endParaRPr kumimoji="0" lang="en-US" altLang="zh-CN" sz="20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520147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pic>
        <p:nvPicPr>
          <p:cNvPr id="13" name="Picture 2">
            <a:extLst>
              <a:ext uri="{FF2B5EF4-FFF2-40B4-BE49-F238E27FC236}">
                <a16:creationId xmlns:a16="http://schemas.microsoft.com/office/drawing/2014/main" xmlns="" id="{97CC7EC0-6C2C-4C4C-B7C3-012497312303}"/>
              </a:ext>
            </a:extLst>
          </p:cNvPr>
          <p:cNvPicPr>
            <a:picLocks noChangeAspect="1" noChangeArrowheads="1"/>
          </p:cNvPicPr>
          <p:nvPr/>
        </p:nvPicPr>
        <p:blipFill>
          <a:blip r:embed="rId2" cstate="print"/>
          <a:srcRect/>
          <a:stretch>
            <a:fillRect/>
          </a:stretch>
        </p:blipFill>
        <p:spPr bwMode="auto">
          <a:xfrm>
            <a:off x="2051720" y="1916832"/>
            <a:ext cx="4865180" cy="4597021"/>
          </a:xfrm>
          <a:prstGeom prst="rect">
            <a:avLst/>
          </a:prstGeom>
          <a:noFill/>
          <a:ln w="9525">
            <a:noFill/>
            <a:miter lim="800000"/>
            <a:headEnd/>
            <a:tailEnd/>
          </a:ln>
        </p:spPr>
      </p:pic>
    </p:spTree>
    <p:extLst>
      <p:ext uri="{BB962C8B-B14F-4D97-AF65-F5344CB8AC3E}">
        <p14:creationId xmlns:p14="http://schemas.microsoft.com/office/powerpoint/2010/main" val="860563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graphicFrame>
        <p:nvGraphicFramePr>
          <p:cNvPr id="13" name="Group 2">
            <a:extLst>
              <a:ext uri="{FF2B5EF4-FFF2-40B4-BE49-F238E27FC236}">
                <a16:creationId xmlns:a16="http://schemas.microsoft.com/office/drawing/2014/main" xmlns="" id="{4AB3F15B-900F-4094-85E8-11374B5C69FC}"/>
              </a:ext>
            </a:extLst>
          </p:cNvPr>
          <p:cNvGraphicFramePr>
            <a:graphicFrameLocks noGrp="1"/>
          </p:cNvGraphicFramePr>
          <p:nvPr>
            <p:extLst>
              <p:ext uri="{D42A27DB-BD31-4B8C-83A1-F6EECF244321}">
                <p14:modId xmlns:p14="http://schemas.microsoft.com/office/powerpoint/2010/main" val="3081579273"/>
              </p:ext>
            </p:extLst>
          </p:nvPr>
        </p:nvGraphicFramePr>
        <p:xfrm>
          <a:off x="1835696" y="3787707"/>
          <a:ext cx="5184775" cy="2070100"/>
        </p:xfrm>
        <a:graphic>
          <a:graphicData uri="http://schemas.openxmlformats.org/drawingml/2006/table">
            <a:tbl>
              <a:tblPr/>
              <a:tblGrid>
                <a:gridCol w="1296988">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296987">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tblGrid>
              <a:tr h="517525">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dirty="0">
                          <a:ln>
                            <a:noFill/>
                          </a:ln>
                          <a:solidFill>
                            <a:schemeClr val="bg1"/>
                          </a:solidFill>
                          <a:effectLst/>
                          <a:latin typeface="Times New Roman" pitchFamily="18" charset="0"/>
                          <a:ea typeface="宋体" pitchFamily="2" charset="-122"/>
                        </a:rPr>
                        <a:t>块号</a:t>
                      </a:r>
                      <a:endParaRPr kumimoji="0" lang="zh-CN" alt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dirty="0">
                          <a:ln>
                            <a:noFill/>
                          </a:ln>
                          <a:solidFill>
                            <a:schemeClr val="bg1"/>
                          </a:solidFill>
                          <a:effectLst/>
                          <a:latin typeface="Times New Roman" pitchFamily="18" charset="0"/>
                          <a:ea typeface="宋体" pitchFamily="2" charset="-122"/>
                        </a:rPr>
                        <a:t>页号</a:t>
                      </a:r>
                      <a:endParaRPr kumimoji="0" lang="zh-CN" alt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dirty="0">
                          <a:ln>
                            <a:noFill/>
                          </a:ln>
                          <a:solidFill>
                            <a:schemeClr val="bg1"/>
                          </a:solidFill>
                          <a:effectLst/>
                          <a:latin typeface="Times New Roman" pitchFamily="18" charset="0"/>
                          <a:ea typeface="宋体" pitchFamily="2" charset="-122"/>
                        </a:rPr>
                        <a:t>访问位</a:t>
                      </a:r>
                      <a:endParaRPr kumimoji="0" lang="zh-CN" alt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bg1"/>
                          </a:solidFill>
                          <a:effectLst/>
                          <a:latin typeface="Times New Roman" pitchFamily="18" charset="0"/>
                          <a:ea typeface="宋体" pitchFamily="2" charset="-122"/>
                        </a:rPr>
                        <a:t>修改位</a:t>
                      </a:r>
                      <a:endParaRPr kumimoji="0" lang="zh-CN" altLang="en-US" sz="2000" b="1" i="0" u="none" strike="noStrike" cap="none" normalizeH="0" baseline="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517525">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a:ln>
                            <a:noFill/>
                          </a:ln>
                          <a:solidFill>
                            <a:schemeClr val="bg1"/>
                          </a:solidFill>
                          <a:effectLst/>
                          <a:latin typeface="Times New Roman" pitchFamily="18" charset="0"/>
                          <a:ea typeface="宋体" pitchFamily="2" charset="-122"/>
                        </a:rPr>
                        <a:t>5</a:t>
                      </a:r>
                      <a:endParaRPr kumimoji="0" lang="en-US" sz="2000" b="1" i="0" u="none" strike="noStrike" cap="none" normalizeH="0" baseline="0">
                        <a:ln>
                          <a:noFill/>
                        </a:ln>
                        <a:solidFill>
                          <a:schemeClr val="bg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a:ln>
                            <a:noFill/>
                          </a:ln>
                          <a:solidFill>
                            <a:schemeClr val="bg1"/>
                          </a:solidFill>
                          <a:effectLst/>
                          <a:latin typeface="Times New Roman" pitchFamily="18" charset="0"/>
                          <a:ea typeface="宋体" pitchFamily="2" charset="-122"/>
                        </a:rPr>
                        <a:t>7</a:t>
                      </a:r>
                      <a:endParaRPr kumimoji="0" lang="en-US" sz="2000" b="1" i="0" u="none" strike="noStrike" cap="none" normalizeH="0" baseline="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1</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a:ln>
                            <a:noFill/>
                          </a:ln>
                          <a:solidFill>
                            <a:schemeClr val="bg1"/>
                          </a:solidFill>
                          <a:effectLst/>
                          <a:latin typeface="Times New Roman" pitchFamily="18" charset="0"/>
                          <a:ea typeface="宋体" pitchFamily="2" charset="-122"/>
                        </a:rPr>
                        <a:t>1</a:t>
                      </a:r>
                      <a:endParaRPr kumimoji="0" lang="en-US" sz="2000" b="1" i="0" u="none" strike="noStrike" cap="none" normalizeH="0" baseline="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1"/>
                  </a:ext>
                </a:extLst>
              </a:tr>
              <a:tr h="517525">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a:ln>
                            <a:noFill/>
                          </a:ln>
                          <a:solidFill>
                            <a:schemeClr val="bg1"/>
                          </a:solidFill>
                          <a:effectLst/>
                          <a:latin typeface="Times New Roman" pitchFamily="18" charset="0"/>
                          <a:ea typeface="宋体" pitchFamily="2" charset="-122"/>
                        </a:rPr>
                        <a:t>2</a:t>
                      </a:r>
                      <a:endParaRPr kumimoji="0" lang="en-US" sz="2000" b="1" i="0" u="none" strike="noStrike" cap="none" normalizeH="0" baseline="0">
                        <a:ln>
                          <a:noFill/>
                        </a:ln>
                        <a:solidFill>
                          <a:schemeClr val="bg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a:ln>
                            <a:noFill/>
                          </a:ln>
                          <a:solidFill>
                            <a:schemeClr val="bg1"/>
                          </a:solidFill>
                          <a:effectLst/>
                          <a:latin typeface="Times New Roman" pitchFamily="18" charset="0"/>
                          <a:ea typeface="宋体" pitchFamily="2" charset="-122"/>
                        </a:rPr>
                        <a:t>0</a:t>
                      </a:r>
                      <a:endParaRPr kumimoji="0" lang="en-US" sz="2000" b="1" i="0" u="none" strike="noStrike" cap="none" normalizeH="0" baseline="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1</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0</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2"/>
                  </a:ext>
                </a:extLst>
              </a:tr>
              <a:tr h="517525">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8</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a:ln>
                            <a:noFill/>
                          </a:ln>
                          <a:solidFill>
                            <a:schemeClr val="bg1"/>
                          </a:solidFill>
                          <a:effectLst/>
                          <a:latin typeface="Times New Roman" pitchFamily="18" charset="0"/>
                          <a:ea typeface="宋体" pitchFamily="2" charset="-122"/>
                        </a:rPr>
                        <a:t>1</a:t>
                      </a:r>
                      <a:endParaRPr kumimoji="0" lang="en-US" sz="2000" b="1" i="0" u="none" strike="noStrike" cap="none" normalizeH="0" baseline="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a:ln>
                            <a:noFill/>
                          </a:ln>
                          <a:solidFill>
                            <a:schemeClr val="bg1"/>
                          </a:solidFill>
                          <a:effectLst/>
                          <a:latin typeface="Times New Roman" pitchFamily="18" charset="0"/>
                          <a:ea typeface="宋体" pitchFamily="2" charset="-122"/>
                        </a:rPr>
                        <a:t>1</a:t>
                      </a:r>
                      <a:endParaRPr kumimoji="0" lang="en-US" sz="2000" b="1" i="0" u="none" strike="noStrike" cap="none" normalizeH="0" baseline="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1</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3"/>
                  </a:ext>
                </a:extLst>
              </a:tr>
            </a:tbl>
          </a:graphicData>
        </a:graphic>
      </p:graphicFrame>
      <p:graphicFrame>
        <p:nvGraphicFramePr>
          <p:cNvPr id="14" name="Group 30">
            <a:extLst>
              <a:ext uri="{FF2B5EF4-FFF2-40B4-BE49-F238E27FC236}">
                <a16:creationId xmlns:a16="http://schemas.microsoft.com/office/drawing/2014/main" xmlns="" id="{67DB8677-FBDF-458F-B700-1F1EE7C07899}"/>
              </a:ext>
            </a:extLst>
          </p:cNvPr>
          <p:cNvGraphicFramePr>
            <a:graphicFrameLocks noGrp="1"/>
          </p:cNvGraphicFramePr>
          <p:nvPr>
            <p:extLst>
              <p:ext uri="{D42A27DB-BD31-4B8C-83A1-F6EECF244321}">
                <p14:modId xmlns:p14="http://schemas.microsoft.com/office/powerpoint/2010/main" val="2010686575"/>
              </p:ext>
            </p:extLst>
          </p:nvPr>
        </p:nvGraphicFramePr>
        <p:xfrm>
          <a:off x="1115294" y="2206737"/>
          <a:ext cx="6721475" cy="523875"/>
        </p:xfrm>
        <a:graphic>
          <a:graphicData uri="http://schemas.openxmlformats.org/drawingml/2006/table">
            <a:tbl>
              <a:tblPr/>
              <a:tblGrid>
                <a:gridCol w="373062">
                  <a:extLst>
                    <a:ext uri="{9D8B030D-6E8A-4147-A177-3AD203B41FA5}">
                      <a16:colId xmlns:a16="http://schemas.microsoft.com/office/drawing/2014/main" xmlns="" val="20000"/>
                    </a:ext>
                  </a:extLst>
                </a:gridCol>
                <a:gridCol w="334963">
                  <a:extLst>
                    <a:ext uri="{9D8B030D-6E8A-4147-A177-3AD203B41FA5}">
                      <a16:colId xmlns:a16="http://schemas.microsoft.com/office/drawing/2014/main" xmlns="" val="20001"/>
                    </a:ext>
                  </a:extLst>
                </a:gridCol>
                <a:gridCol w="334962">
                  <a:extLst>
                    <a:ext uri="{9D8B030D-6E8A-4147-A177-3AD203B41FA5}">
                      <a16:colId xmlns:a16="http://schemas.microsoft.com/office/drawing/2014/main" xmlns="" val="20002"/>
                    </a:ext>
                  </a:extLst>
                </a:gridCol>
                <a:gridCol w="333375">
                  <a:extLst>
                    <a:ext uri="{9D8B030D-6E8A-4147-A177-3AD203B41FA5}">
                      <a16:colId xmlns:a16="http://schemas.microsoft.com/office/drawing/2014/main" xmlns="" val="20003"/>
                    </a:ext>
                  </a:extLst>
                </a:gridCol>
                <a:gridCol w="333375">
                  <a:extLst>
                    <a:ext uri="{9D8B030D-6E8A-4147-A177-3AD203B41FA5}">
                      <a16:colId xmlns:a16="http://schemas.microsoft.com/office/drawing/2014/main" xmlns="" val="20004"/>
                    </a:ext>
                  </a:extLst>
                </a:gridCol>
                <a:gridCol w="334963">
                  <a:extLst>
                    <a:ext uri="{9D8B030D-6E8A-4147-A177-3AD203B41FA5}">
                      <a16:colId xmlns:a16="http://schemas.microsoft.com/office/drawing/2014/main" xmlns="" val="20005"/>
                    </a:ext>
                  </a:extLst>
                </a:gridCol>
                <a:gridCol w="333375">
                  <a:extLst>
                    <a:ext uri="{9D8B030D-6E8A-4147-A177-3AD203B41FA5}">
                      <a16:colId xmlns:a16="http://schemas.microsoft.com/office/drawing/2014/main" xmlns="" val="20006"/>
                    </a:ext>
                  </a:extLst>
                </a:gridCol>
                <a:gridCol w="334962">
                  <a:extLst>
                    <a:ext uri="{9D8B030D-6E8A-4147-A177-3AD203B41FA5}">
                      <a16:colId xmlns:a16="http://schemas.microsoft.com/office/drawing/2014/main" xmlns="" val="20007"/>
                    </a:ext>
                  </a:extLst>
                </a:gridCol>
                <a:gridCol w="334963">
                  <a:extLst>
                    <a:ext uri="{9D8B030D-6E8A-4147-A177-3AD203B41FA5}">
                      <a16:colId xmlns:a16="http://schemas.microsoft.com/office/drawing/2014/main" xmlns="" val="20008"/>
                    </a:ext>
                  </a:extLst>
                </a:gridCol>
                <a:gridCol w="333375">
                  <a:extLst>
                    <a:ext uri="{9D8B030D-6E8A-4147-A177-3AD203B41FA5}">
                      <a16:colId xmlns:a16="http://schemas.microsoft.com/office/drawing/2014/main" xmlns="" val="20009"/>
                    </a:ext>
                  </a:extLst>
                </a:gridCol>
                <a:gridCol w="333375">
                  <a:extLst>
                    <a:ext uri="{9D8B030D-6E8A-4147-A177-3AD203B41FA5}">
                      <a16:colId xmlns:a16="http://schemas.microsoft.com/office/drawing/2014/main" xmlns="" val="20010"/>
                    </a:ext>
                  </a:extLst>
                </a:gridCol>
                <a:gridCol w="334962">
                  <a:extLst>
                    <a:ext uri="{9D8B030D-6E8A-4147-A177-3AD203B41FA5}">
                      <a16:colId xmlns:a16="http://schemas.microsoft.com/office/drawing/2014/main" xmlns="" val="20011"/>
                    </a:ext>
                  </a:extLst>
                </a:gridCol>
                <a:gridCol w="333375">
                  <a:extLst>
                    <a:ext uri="{9D8B030D-6E8A-4147-A177-3AD203B41FA5}">
                      <a16:colId xmlns:a16="http://schemas.microsoft.com/office/drawing/2014/main" xmlns="" val="20012"/>
                    </a:ext>
                  </a:extLst>
                </a:gridCol>
                <a:gridCol w="334963">
                  <a:extLst>
                    <a:ext uri="{9D8B030D-6E8A-4147-A177-3AD203B41FA5}">
                      <a16:colId xmlns:a16="http://schemas.microsoft.com/office/drawing/2014/main" xmlns="" val="20013"/>
                    </a:ext>
                  </a:extLst>
                </a:gridCol>
                <a:gridCol w="334962">
                  <a:extLst>
                    <a:ext uri="{9D8B030D-6E8A-4147-A177-3AD203B41FA5}">
                      <a16:colId xmlns:a16="http://schemas.microsoft.com/office/drawing/2014/main" xmlns="" val="20014"/>
                    </a:ext>
                  </a:extLst>
                </a:gridCol>
                <a:gridCol w="333375">
                  <a:extLst>
                    <a:ext uri="{9D8B030D-6E8A-4147-A177-3AD203B41FA5}">
                      <a16:colId xmlns:a16="http://schemas.microsoft.com/office/drawing/2014/main" xmlns="" val="20015"/>
                    </a:ext>
                  </a:extLst>
                </a:gridCol>
                <a:gridCol w="334963">
                  <a:extLst>
                    <a:ext uri="{9D8B030D-6E8A-4147-A177-3AD203B41FA5}">
                      <a16:colId xmlns:a16="http://schemas.microsoft.com/office/drawing/2014/main" xmlns="" val="20016"/>
                    </a:ext>
                  </a:extLst>
                </a:gridCol>
                <a:gridCol w="333375">
                  <a:extLst>
                    <a:ext uri="{9D8B030D-6E8A-4147-A177-3AD203B41FA5}">
                      <a16:colId xmlns:a16="http://schemas.microsoft.com/office/drawing/2014/main" xmlns="" val="20017"/>
                    </a:ext>
                  </a:extLst>
                </a:gridCol>
                <a:gridCol w="331787">
                  <a:extLst>
                    <a:ext uri="{9D8B030D-6E8A-4147-A177-3AD203B41FA5}">
                      <a16:colId xmlns:a16="http://schemas.microsoft.com/office/drawing/2014/main" xmlns="" val="20018"/>
                    </a:ext>
                  </a:extLst>
                </a:gridCol>
                <a:gridCol w="334963">
                  <a:extLst>
                    <a:ext uri="{9D8B030D-6E8A-4147-A177-3AD203B41FA5}">
                      <a16:colId xmlns:a16="http://schemas.microsoft.com/office/drawing/2014/main" xmlns="" val="20019"/>
                    </a:ext>
                  </a:extLst>
                </a:gridCol>
              </a:tblGrid>
              <a:tr h="523875">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7</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0</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1</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2</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0</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3</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0</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4</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2</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3</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0</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3</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2</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1</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2</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0</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1</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7</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0</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0" algn="l" defTabSz="457207" rtl="0" eaLnBrk="1" latinLnBrk="0" hangingPunct="1">
                        <a:defRPr sz="1800" kern="1200">
                          <a:solidFill>
                            <a:schemeClr val="tx1"/>
                          </a:solidFill>
                          <a:latin typeface="Arial"/>
                          <a:ea typeface="宋体"/>
                        </a:defRPr>
                      </a:lvl1pPr>
                      <a:lvl2pPr marL="457207" algn="l" defTabSz="457207" rtl="0" eaLnBrk="1" latinLnBrk="0" hangingPunct="1">
                        <a:defRPr sz="1800" kern="1200">
                          <a:solidFill>
                            <a:schemeClr val="tx1"/>
                          </a:solidFill>
                          <a:latin typeface="Arial"/>
                          <a:ea typeface="宋体"/>
                        </a:defRPr>
                      </a:lvl2pPr>
                      <a:lvl3pPr marL="914415" algn="l" defTabSz="457207" rtl="0" eaLnBrk="1" latinLnBrk="0" hangingPunct="1">
                        <a:defRPr sz="1800" kern="1200">
                          <a:solidFill>
                            <a:schemeClr val="tx1"/>
                          </a:solidFill>
                          <a:latin typeface="Arial"/>
                          <a:ea typeface="宋体"/>
                        </a:defRPr>
                      </a:lvl3pPr>
                      <a:lvl4pPr marL="1371622" algn="l" defTabSz="457207" rtl="0" eaLnBrk="1" latinLnBrk="0" hangingPunct="1">
                        <a:defRPr sz="1800" kern="1200">
                          <a:solidFill>
                            <a:schemeClr val="tx1"/>
                          </a:solidFill>
                          <a:latin typeface="Arial"/>
                          <a:ea typeface="宋体"/>
                        </a:defRPr>
                      </a:lvl4pPr>
                      <a:lvl5pPr marL="1828831" algn="l" defTabSz="457207" rtl="0" eaLnBrk="1" latinLnBrk="0" hangingPunct="1">
                        <a:defRPr sz="1800" kern="1200">
                          <a:solidFill>
                            <a:schemeClr val="tx1"/>
                          </a:solidFill>
                          <a:latin typeface="Arial"/>
                          <a:ea typeface="宋体"/>
                        </a:defRPr>
                      </a:lvl5pPr>
                      <a:lvl6pPr marL="2286038" algn="l" defTabSz="457207" rtl="0" eaLnBrk="1" latinLnBrk="0" hangingPunct="1">
                        <a:defRPr sz="1800" kern="1200">
                          <a:solidFill>
                            <a:schemeClr val="tx1"/>
                          </a:solidFill>
                          <a:latin typeface="Arial"/>
                          <a:ea typeface="宋体"/>
                        </a:defRPr>
                      </a:lvl6pPr>
                      <a:lvl7pPr marL="2743246" algn="l" defTabSz="457207" rtl="0" eaLnBrk="1" latinLnBrk="0" hangingPunct="1">
                        <a:defRPr sz="1800" kern="1200">
                          <a:solidFill>
                            <a:schemeClr val="tx1"/>
                          </a:solidFill>
                          <a:latin typeface="Arial"/>
                          <a:ea typeface="宋体"/>
                        </a:defRPr>
                      </a:lvl7pPr>
                      <a:lvl8pPr marL="3200453" algn="l" defTabSz="457207" rtl="0" eaLnBrk="1" latinLnBrk="0" hangingPunct="1">
                        <a:defRPr sz="1800" kern="1200">
                          <a:solidFill>
                            <a:schemeClr val="tx1"/>
                          </a:solidFill>
                          <a:latin typeface="Arial"/>
                          <a:ea typeface="宋体"/>
                        </a:defRPr>
                      </a:lvl8pPr>
                      <a:lvl9pPr marL="3657661" algn="l" defTabSz="457207"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1" i="0" u="none" strike="noStrike" cap="none" normalizeH="0" baseline="0" dirty="0">
                          <a:ln>
                            <a:noFill/>
                          </a:ln>
                          <a:solidFill>
                            <a:schemeClr val="bg1"/>
                          </a:solidFill>
                          <a:effectLst/>
                          <a:latin typeface="Times New Roman" pitchFamily="18" charset="0"/>
                          <a:ea typeface="宋体" pitchFamily="2" charset="-122"/>
                        </a:rPr>
                        <a:t>1</a:t>
                      </a:r>
                      <a:endParaRPr kumimoji="0" lang="en-US" sz="2000" b="1" i="0" u="none" strike="noStrike" cap="none" normalizeH="0" baseline="0" dirty="0">
                        <a:ln>
                          <a:noFill/>
                        </a:ln>
                        <a:solidFill>
                          <a:schemeClr val="bg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0845624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pic>
        <p:nvPicPr>
          <p:cNvPr id="13" name="Picture 2">
            <a:extLst>
              <a:ext uri="{FF2B5EF4-FFF2-40B4-BE49-F238E27FC236}">
                <a16:creationId xmlns:a16="http://schemas.microsoft.com/office/drawing/2014/main" xmlns="" id="{41920048-71B9-4CF1-A541-7ECB6571D736}"/>
              </a:ext>
            </a:extLst>
          </p:cNvPr>
          <p:cNvPicPr>
            <a:picLocks noChangeAspect="1" noChangeArrowheads="1"/>
          </p:cNvPicPr>
          <p:nvPr/>
        </p:nvPicPr>
        <p:blipFill>
          <a:blip r:embed="rId2" cstate="print"/>
          <a:srcRect/>
          <a:stretch>
            <a:fillRect/>
          </a:stretch>
        </p:blipFill>
        <p:spPr bwMode="auto">
          <a:xfrm>
            <a:off x="1448549" y="1912423"/>
            <a:ext cx="6145299" cy="4660760"/>
          </a:xfrm>
          <a:prstGeom prst="rect">
            <a:avLst/>
          </a:prstGeom>
          <a:noFill/>
          <a:ln w="9525">
            <a:noFill/>
            <a:miter lim="800000"/>
            <a:headEnd/>
            <a:tailEnd/>
          </a:ln>
        </p:spPr>
      </p:pic>
    </p:spTree>
    <p:extLst>
      <p:ext uri="{BB962C8B-B14F-4D97-AF65-F5344CB8AC3E}">
        <p14:creationId xmlns:p14="http://schemas.microsoft.com/office/powerpoint/2010/main" val="268537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虚拟存储器的定义和特征</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5">
            <a:extLst>
              <a:ext uri="{FF2B5EF4-FFF2-40B4-BE49-F238E27FC236}">
                <a16:creationId xmlns:a16="http://schemas.microsoft.com/office/drawing/2014/main" xmlns="" id="{CCE3D3BC-F6A4-4052-988F-B249F7722E18}"/>
              </a:ext>
            </a:extLst>
          </p:cNvPr>
          <p:cNvSpPr txBox="1">
            <a:spLocks noChangeArrowheads="1"/>
          </p:cNvSpPr>
          <p:nvPr/>
        </p:nvSpPr>
        <p:spPr bwMode="auto">
          <a:xfrm>
            <a:off x="463080" y="1628800"/>
            <a:ext cx="8229600" cy="3706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indent="-457200" eaLnBrk="1" hangingPunct="1">
              <a:lnSpc>
                <a:spcPct val="150000"/>
              </a:lnSpc>
              <a:buFont typeface="+mj-lt"/>
              <a:buAutoNum type="arabicPeriod"/>
            </a:pPr>
            <a:r>
              <a:rPr kumimoji="1" lang="zh-CN" altLang="en-US" sz="2400" b="1" kern="0" dirty="0">
                <a:latin typeface="仿宋" panose="02010609060101010101" pitchFamily="49" charset="-122"/>
                <a:ea typeface="仿宋" panose="02010609060101010101" pitchFamily="49" charset="-122"/>
              </a:rPr>
              <a:t>所谓虚拟存储器，是指具有</a:t>
            </a:r>
            <a:r>
              <a:rPr kumimoji="1" lang="zh-CN" altLang="en-US" sz="2400" b="1" kern="0" dirty="0">
                <a:solidFill>
                  <a:srgbClr val="FF0000"/>
                </a:solidFill>
                <a:latin typeface="仿宋" panose="02010609060101010101" pitchFamily="49" charset="-122"/>
                <a:ea typeface="仿宋" panose="02010609060101010101" pitchFamily="49" charset="-122"/>
              </a:rPr>
              <a:t>请求调入功能和置换</a:t>
            </a:r>
            <a:r>
              <a:rPr kumimoji="1" lang="zh-CN" altLang="en-US" sz="2400" b="1" kern="0" dirty="0">
                <a:latin typeface="仿宋" panose="02010609060101010101" pitchFamily="49" charset="-122"/>
                <a:ea typeface="仿宋" panose="02010609060101010101" pitchFamily="49" charset="-122"/>
              </a:rPr>
              <a:t>功能，能从</a:t>
            </a:r>
            <a:r>
              <a:rPr kumimoji="1" lang="zh-CN" altLang="en-US" sz="2400" b="1" kern="0" dirty="0">
                <a:solidFill>
                  <a:srgbClr val="FF0000"/>
                </a:solidFill>
                <a:latin typeface="仿宋" panose="02010609060101010101" pitchFamily="49" charset="-122"/>
                <a:ea typeface="仿宋" panose="02010609060101010101" pitchFamily="49" charset="-122"/>
              </a:rPr>
              <a:t>逻辑上对内存容量加以扩充</a:t>
            </a:r>
            <a:r>
              <a:rPr kumimoji="1" lang="zh-CN" altLang="en-US" sz="2400" b="1" kern="0" dirty="0">
                <a:latin typeface="仿宋" panose="02010609060101010101" pitchFamily="49" charset="-122"/>
                <a:ea typeface="仿宋" panose="02010609060101010101" pitchFamily="49" charset="-122"/>
              </a:rPr>
              <a:t>的一种存储器系统</a:t>
            </a:r>
          </a:p>
          <a:p>
            <a:pPr marL="800100" lvl="1" indent="-342900" eaLnBrk="1" hangingPunct="1">
              <a:lnSpc>
                <a:spcPct val="150000"/>
              </a:lnSpc>
              <a:buFont typeface="+mj-ea"/>
              <a:buAutoNum type="circleNumDbPlain"/>
            </a:pPr>
            <a:r>
              <a:rPr kumimoji="1" lang="zh-CN" altLang="en-US" sz="1800" b="1" kern="0" dirty="0">
                <a:latin typeface="仿宋" panose="02010609060101010101" pitchFamily="49" charset="-122"/>
                <a:ea typeface="仿宋" panose="02010609060101010101" pitchFamily="49" charset="-122"/>
              </a:rPr>
              <a:t>其逻辑容量由内存容量和外存容量之和所决定</a:t>
            </a:r>
          </a:p>
          <a:p>
            <a:pPr marL="800100" lvl="1" indent="-342900" eaLnBrk="1" hangingPunct="1">
              <a:lnSpc>
                <a:spcPct val="150000"/>
              </a:lnSpc>
              <a:buFont typeface="+mj-ea"/>
              <a:buAutoNum type="circleNumDbPlain"/>
            </a:pPr>
            <a:r>
              <a:rPr kumimoji="1" lang="zh-CN" altLang="en-US" sz="1800" b="1" kern="0" dirty="0">
                <a:latin typeface="仿宋" panose="02010609060101010101" pitchFamily="49" charset="-122"/>
                <a:ea typeface="仿宋" panose="02010609060101010101" pitchFamily="49" charset="-122"/>
              </a:rPr>
              <a:t>其运行速度接近于内存速度</a:t>
            </a:r>
          </a:p>
          <a:p>
            <a:pPr marL="800100" lvl="1" indent="-342900" eaLnBrk="1" hangingPunct="1">
              <a:lnSpc>
                <a:spcPct val="150000"/>
              </a:lnSpc>
              <a:buFont typeface="+mj-ea"/>
              <a:buAutoNum type="circleNumDbPlain"/>
            </a:pPr>
            <a:r>
              <a:rPr kumimoji="1" lang="zh-CN" altLang="en-US" sz="1800" b="1" kern="0" dirty="0">
                <a:latin typeface="仿宋" panose="02010609060101010101" pitchFamily="49" charset="-122"/>
                <a:ea typeface="仿宋" panose="02010609060101010101" pitchFamily="49" charset="-122"/>
              </a:rPr>
              <a:t>成本却又接近于外存</a:t>
            </a:r>
          </a:p>
          <a:p>
            <a:pPr marL="457200" indent="-457200" eaLnBrk="1" hangingPunct="1">
              <a:lnSpc>
                <a:spcPct val="150000"/>
              </a:lnSpc>
              <a:buFont typeface="+mj-lt"/>
              <a:buAutoNum type="arabicPeriod"/>
            </a:pPr>
            <a:r>
              <a:rPr kumimoji="1" lang="zh-CN" altLang="en-US" sz="2400" b="1" kern="0" dirty="0">
                <a:latin typeface="仿宋" panose="02010609060101010101" pitchFamily="49" charset="-122"/>
                <a:ea typeface="仿宋" panose="02010609060101010101" pitchFamily="49" charset="-122"/>
              </a:rPr>
              <a:t>虚拟存储技术是一种</a:t>
            </a:r>
            <a:r>
              <a:rPr kumimoji="1" lang="zh-CN" altLang="en-US" sz="2400" b="1" kern="0" dirty="0">
                <a:solidFill>
                  <a:srgbClr val="FFC000"/>
                </a:solidFill>
                <a:latin typeface="仿宋" panose="02010609060101010101" pitchFamily="49" charset="-122"/>
                <a:ea typeface="仿宋" panose="02010609060101010101" pitchFamily="49" charset="-122"/>
              </a:rPr>
              <a:t>性能非常优越</a:t>
            </a:r>
            <a:r>
              <a:rPr kumimoji="1" lang="zh-CN" altLang="en-US" sz="2400" b="1" kern="0" dirty="0">
                <a:latin typeface="仿宋" panose="02010609060101010101" pitchFamily="49" charset="-122"/>
                <a:ea typeface="仿宋" panose="02010609060101010101" pitchFamily="49" charset="-122"/>
              </a:rPr>
              <a:t>的存储器管理技术，故被</a:t>
            </a:r>
            <a:r>
              <a:rPr kumimoji="1" lang="zh-CN" altLang="en-US" sz="2400" b="1" kern="0" dirty="0">
                <a:solidFill>
                  <a:srgbClr val="FFC000"/>
                </a:solidFill>
                <a:latin typeface="仿宋" panose="02010609060101010101" pitchFamily="49" charset="-122"/>
                <a:ea typeface="仿宋" panose="02010609060101010101" pitchFamily="49" charset="-122"/>
              </a:rPr>
              <a:t>广泛地应用</a:t>
            </a:r>
            <a:r>
              <a:rPr kumimoji="1" lang="zh-CN" altLang="en-US" sz="2400" b="1" kern="0" dirty="0">
                <a:latin typeface="仿宋" panose="02010609060101010101" pitchFamily="49" charset="-122"/>
                <a:ea typeface="仿宋" panose="02010609060101010101" pitchFamily="49" charset="-122"/>
              </a:rPr>
              <a:t>于大、 中、 小型机器和微型机</a:t>
            </a:r>
            <a:r>
              <a:rPr kumimoji="1" lang="zh-CN" altLang="en-US" sz="2400" b="1" kern="0" dirty="0" smtClean="0">
                <a:latin typeface="仿宋" panose="02010609060101010101" pitchFamily="49" charset="-122"/>
                <a:ea typeface="仿宋" panose="02010609060101010101" pitchFamily="49" charset="-122"/>
              </a:rPr>
              <a:t>中</a:t>
            </a:r>
            <a:r>
              <a:rPr kumimoji="1" lang="zh-CN" altLang="en-US" sz="2000" kern="0" dirty="0">
                <a:latin typeface="仿宋" panose="02010609060101010101" pitchFamily="49" charset="-122"/>
                <a:ea typeface="仿宋" panose="02010609060101010101" pitchFamily="49" charset="-122"/>
              </a:rPr>
              <a:t> </a:t>
            </a:r>
            <a:r>
              <a:rPr kumimoji="1" lang="zh-CN" altLang="en-US" sz="2000" kern="0" dirty="0" smtClean="0">
                <a:latin typeface="仿宋" panose="02010609060101010101" pitchFamily="49" charset="-122"/>
                <a:ea typeface="仿宋" panose="02010609060101010101" pitchFamily="49" charset="-122"/>
              </a:rPr>
              <a:t>。</a:t>
            </a:r>
            <a:endParaRPr kumimoji="1" lang="zh-CN" altLang="en-US" sz="2000" kern="0" dirty="0">
              <a:latin typeface="仿宋" panose="02010609060101010101" pitchFamily="49" charset="-122"/>
              <a:ea typeface="仿宋" panose="02010609060101010101" pitchFamily="49" charset="-122"/>
            </a:endParaRPr>
          </a:p>
          <a:p>
            <a:pPr marL="457200" indent="-457200" eaLnBrk="1" hangingPunct="1">
              <a:lnSpc>
                <a:spcPct val="150000"/>
              </a:lnSpc>
              <a:buFont typeface="+mj-lt"/>
              <a:buAutoNum type="arabicPeriod"/>
            </a:pPr>
            <a:endParaRPr kumimoji="0" lang="en-US" altLang="zh-CN" sz="20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1153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Rectangle 3">
            <a:extLst>
              <a:ext uri="{FF2B5EF4-FFF2-40B4-BE49-F238E27FC236}">
                <a16:creationId xmlns:a16="http://schemas.microsoft.com/office/drawing/2014/main" xmlns="" id="{534841BF-B14F-403B-AD62-B146415B633A}"/>
              </a:ext>
            </a:extLst>
          </p:cNvPr>
          <p:cNvSpPr txBox="1">
            <a:spLocks noChangeArrowheads="1"/>
          </p:cNvSpPr>
          <p:nvPr/>
        </p:nvSpPr>
        <p:spPr bwMode="auto">
          <a:xfrm>
            <a:off x="539552" y="2056411"/>
            <a:ext cx="8229600" cy="38708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2000" b="1" kern="0" dirty="0">
                <a:latin typeface="仿宋" panose="02010609060101010101" pitchFamily="49" charset="-122"/>
                <a:ea typeface="仿宋" panose="02010609060101010101" pitchFamily="49" charset="-122"/>
              </a:rPr>
              <a:t>目的</a:t>
            </a:r>
          </a:p>
          <a:p>
            <a:pPr lvl="1" eaLnBrk="1" hangingPunct="1">
              <a:lnSpc>
                <a:spcPct val="150000"/>
              </a:lnSpc>
            </a:pPr>
            <a:r>
              <a:rPr kumimoji="0" lang="zh-CN" altLang="en-US" sz="1800" b="1" kern="0" dirty="0">
                <a:latin typeface="仿宋" panose="02010609060101010101" pitchFamily="49" charset="-122"/>
                <a:ea typeface="仿宋" panose="02010609060101010101" pitchFamily="49" charset="-122"/>
              </a:rPr>
              <a:t>选择到当前时间为止被</a:t>
            </a:r>
            <a:r>
              <a:rPr kumimoji="0" lang="zh-CN" altLang="en-US" sz="1800" b="1" kern="0" dirty="0">
                <a:solidFill>
                  <a:srgbClr val="FF0000"/>
                </a:solidFill>
                <a:latin typeface="仿宋" panose="02010609060101010101" pitchFamily="49" charset="-122"/>
                <a:ea typeface="仿宋" panose="02010609060101010101" pitchFamily="49" charset="-122"/>
              </a:rPr>
              <a:t>访问次数最少</a:t>
            </a:r>
            <a:r>
              <a:rPr kumimoji="0" lang="zh-CN" altLang="en-US" sz="1800" b="1" kern="0" dirty="0">
                <a:latin typeface="仿宋" panose="02010609060101010101" pitchFamily="49" charset="-122"/>
                <a:ea typeface="仿宋" panose="02010609060101010101" pitchFamily="49" charset="-122"/>
              </a:rPr>
              <a:t>的页面被置换；</a:t>
            </a:r>
          </a:p>
          <a:p>
            <a:pPr eaLnBrk="1" hangingPunct="1">
              <a:lnSpc>
                <a:spcPct val="150000"/>
              </a:lnSpc>
              <a:buFont typeface="Wingdings" pitchFamily="2" charset="2"/>
              <a:buChar char="l"/>
            </a:pPr>
            <a:r>
              <a:rPr kumimoji="0" lang="zh-CN" altLang="en-US" sz="2000" b="1" kern="0" dirty="0">
                <a:latin typeface="仿宋" panose="02010609060101010101" pitchFamily="49" charset="-122"/>
                <a:ea typeface="仿宋" panose="02010609060101010101" pitchFamily="49" charset="-122"/>
              </a:rPr>
              <a:t>实现方法</a:t>
            </a:r>
            <a:r>
              <a:rPr kumimoji="0" lang="en-US" altLang="zh-CN" sz="2000" b="1" kern="0" dirty="0">
                <a:latin typeface="仿宋" panose="02010609060101010101" pitchFamily="49" charset="-122"/>
                <a:ea typeface="仿宋" panose="02010609060101010101" pitchFamily="49" charset="-122"/>
              </a:rPr>
              <a:t>1</a:t>
            </a:r>
          </a:p>
          <a:p>
            <a:pPr lvl="1" eaLnBrk="1" hangingPunct="1">
              <a:lnSpc>
                <a:spcPct val="150000"/>
              </a:lnSpc>
            </a:pPr>
            <a:r>
              <a:rPr kumimoji="0" lang="zh-CN" altLang="en-US" sz="1800" b="1" kern="0" dirty="0">
                <a:latin typeface="仿宋" panose="02010609060101010101" pitchFamily="49" charset="-122"/>
                <a:ea typeface="仿宋" panose="02010609060101010101" pitchFamily="49" charset="-122"/>
              </a:rPr>
              <a:t>每个页面设立</a:t>
            </a:r>
            <a:r>
              <a:rPr kumimoji="0" lang="zh-CN" altLang="en-US" sz="1800" b="1" kern="0" dirty="0">
                <a:solidFill>
                  <a:srgbClr val="FF0000"/>
                </a:solidFill>
                <a:latin typeface="仿宋" panose="02010609060101010101" pitchFamily="49" charset="-122"/>
                <a:ea typeface="仿宋" panose="02010609060101010101" pitchFamily="49" charset="-122"/>
              </a:rPr>
              <a:t>移位寄存器</a:t>
            </a:r>
            <a:r>
              <a:rPr kumimoji="0" lang="zh-CN" altLang="en-US" sz="1800" b="1" kern="0" dirty="0">
                <a:latin typeface="仿宋" panose="02010609060101010101" pitchFamily="49" charset="-122"/>
                <a:ea typeface="仿宋" panose="02010609060101010101" pitchFamily="49" charset="-122"/>
              </a:rPr>
              <a:t>：被访问时左边最高位置</a:t>
            </a:r>
            <a:r>
              <a:rPr kumimoji="0" lang="en-US" altLang="zh-CN" sz="1800" b="1" kern="0" dirty="0">
                <a:latin typeface="仿宋" panose="02010609060101010101" pitchFamily="49" charset="-122"/>
                <a:ea typeface="仿宋" panose="02010609060101010101" pitchFamily="49" charset="-122"/>
              </a:rPr>
              <a:t>1</a:t>
            </a:r>
            <a:r>
              <a:rPr kumimoji="0" lang="zh-CN" altLang="en-US" sz="1800" b="1" kern="0" dirty="0">
                <a:latin typeface="仿宋" panose="02010609060101010101" pitchFamily="49" charset="-122"/>
                <a:ea typeface="仿宋" panose="02010609060101010101" pitchFamily="49" charset="-122"/>
              </a:rPr>
              <a:t>，</a:t>
            </a:r>
            <a:r>
              <a:rPr kumimoji="0" lang="zh-CN" altLang="en-US" sz="1800" b="1" kern="0" dirty="0">
                <a:solidFill>
                  <a:srgbClr val="FF0000"/>
                </a:solidFill>
                <a:latin typeface="仿宋" panose="02010609060101010101" pitchFamily="49" charset="-122"/>
                <a:ea typeface="仿宋" panose="02010609060101010101" pitchFamily="49" charset="-122"/>
              </a:rPr>
              <a:t>定期</a:t>
            </a:r>
            <a:r>
              <a:rPr kumimoji="0" lang="zh-CN" altLang="en-US" sz="1800" b="1" kern="0" dirty="0">
                <a:latin typeface="仿宋" panose="02010609060101010101" pitchFamily="49" charset="-122"/>
                <a:ea typeface="仿宋" panose="02010609060101010101" pitchFamily="49" charset="-122"/>
              </a:rPr>
              <a:t>右移并且最高位补</a:t>
            </a:r>
            <a:r>
              <a:rPr kumimoji="0" lang="en-US" altLang="zh-CN" sz="1800" b="1" kern="0" dirty="0">
                <a:latin typeface="仿宋" panose="02010609060101010101" pitchFamily="49" charset="-122"/>
                <a:ea typeface="仿宋" panose="02010609060101010101" pitchFamily="49" charset="-122"/>
              </a:rPr>
              <a:t>0</a:t>
            </a:r>
            <a:r>
              <a:rPr kumimoji="0" lang="zh-CN" altLang="en-US" sz="1800" b="1" kern="0" dirty="0">
                <a:latin typeface="仿宋" panose="02010609060101010101" pitchFamily="49" charset="-122"/>
                <a:ea typeface="仿宋" panose="02010609060101010101" pitchFamily="49" charset="-122"/>
              </a:rPr>
              <a:t>，这样，在最近一段时间内时用最少的页面将是</a:t>
            </a:r>
            <a:r>
              <a:rPr kumimoji="0" lang="en-US" altLang="zh-CN" sz="1800" b="1" kern="0" dirty="0" err="1">
                <a:latin typeface="仿宋" panose="02010609060101010101" pitchFamily="49" charset="-122"/>
                <a:ea typeface="仿宋" panose="02010609060101010101" pitchFamily="49" charset="-122"/>
              </a:rPr>
              <a:t>ΣRi</a:t>
            </a:r>
            <a:r>
              <a:rPr kumimoji="0" lang="zh-CN" altLang="en-US" sz="1800" b="1" kern="0" dirty="0">
                <a:latin typeface="仿宋" panose="02010609060101010101" pitchFamily="49" charset="-122"/>
                <a:ea typeface="仿宋" panose="02010609060101010101" pitchFamily="49" charset="-122"/>
              </a:rPr>
              <a:t>最小的页。</a:t>
            </a:r>
          </a:p>
          <a:p>
            <a:pPr eaLnBrk="1" hangingPunct="1">
              <a:lnSpc>
                <a:spcPct val="150000"/>
              </a:lnSpc>
              <a:buFont typeface="Wingdings" pitchFamily="2" charset="2"/>
              <a:buChar char="l"/>
            </a:pPr>
            <a:r>
              <a:rPr kumimoji="0" lang="zh-CN" altLang="en-US" sz="2000" b="1" kern="0" dirty="0">
                <a:latin typeface="仿宋" panose="02010609060101010101" pitchFamily="49" charset="-122"/>
                <a:ea typeface="仿宋" panose="02010609060101010101" pitchFamily="49" charset="-122"/>
              </a:rPr>
              <a:t>实现方法</a:t>
            </a:r>
            <a:r>
              <a:rPr kumimoji="0" lang="en-US" altLang="zh-CN" sz="2000" b="1" kern="0" dirty="0">
                <a:latin typeface="仿宋" panose="02010609060101010101" pitchFamily="49" charset="-122"/>
                <a:ea typeface="仿宋" panose="02010609060101010101" pitchFamily="49" charset="-122"/>
              </a:rPr>
              <a:t>2</a:t>
            </a:r>
          </a:p>
          <a:p>
            <a:pPr lvl="1" eaLnBrk="1" hangingPunct="1">
              <a:lnSpc>
                <a:spcPct val="150000"/>
              </a:lnSpc>
            </a:pPr>
            <a:r>
              <a:rPr kumimoji="0" lang="zh-CN" altLang="en-US" sz="1800" b="1" kern="0" dirty="0">
                <a:latin typeface="仿宋" panose="02010609060101010101" pitchFamily="49" charset="-122"/>
                <a:ea typeface="仿宋" panose="02010609060101010101" pitchFamily="49" charset="-122"/>
              </a:rPr>
              <a:t>每页设置访问计数器，每当页面被访问时，该页面的访问计数器加</a:t>
            </a:r>
            <a:r>
              <a:rPr kumimoji="0" lang="en-US" altLang="zh-CN" sz="1800" b="1" kern="0" dirty="0">
                <a:latin typeface="仿宋" panose="02010609060101010101" pitchFamily="49" charset="-122"/>
                <a:ea typeface="仿宋" panose="02010609060101010101" pitchFamily="49" charset="-122"/>
              </a:rPr>
              <a:t>1</a:t>
            </a:r>
            <a:r>
              <a:rPr kumimoji="0" lang="zh-CN" altLang="en-US" sz="1800" b="1" kern="0" dirty="0">
                <a:latin typeface="仿宋" panose="02010609060101010101" pitchFamily="49" charset="-122"/>
                <a:ea typeface="仿宋" panose="02010609060101010101" pitchFamily="49" charset="-122"/>
              </a:rPr>
              <a:t>；发生缺页中断时，淘汰计数值最小的页面，并将所有计数清零。</a:t>
            </a:r>
          </a:p>
          <a:p>
            <a:pPr eaLnBrk="1" hangingPunct="1">
              <a:lnSpc>
                <a:spcPct val="150000"/>
              </a:lnSpc>
            </a:pPr>
            <a:endParaRPr kumimoji="0" lang="zh-CN" altLang="en-US" sz="2400" kern="0" dirty="0">
              <a:latin typeface="仿宋" panose="02010609060101010101" pitchFamily="49" charset="-122"/>
              <a:ea typeface="仿宋" panose="02010609060101010101" pitchFamily="49" charset="-122"/>
            </a:endParaRPr>
          </a:p>
          <a:p>
            <a:pPr eaLnBrk="1" hangingPunct="1">
              <a:lnSpc>
                <a:spcPct val="150000"/>
              </a:lnSpc>
            </a:pPr>
            <a:endParaRPr kumimoji="0" lang="en-US" altLang="zh-CN" sz="24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426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Rectangle 3">
            <a:extLst>
              <a:ext uri="{FF2B5EF4-FFF2-40B4-BE49-F238E27FC236}">
                <a16:creationId xmlns:a16="http://schemas.microsoft.com/office/drawing/2014/main" xmlns="" id="{0A2676FA-3124-4ABE-B706-47A42663A0CD}"/>
              </a:ext>
            </a:extLst>
          </p:cNvPr>
          <p:cNvSpPr txBox="1">
            <a:spLocks noChangeArrowheads="1"/>
          </p:cNvSpPr>
          <p:nvPr/>
        </p:nvSpPr>
        <p:spPr bwMode="auto">
          <a:xfrm>
            <a:off x="1331640" y="2655572"/>
            <a:ext cx="5786478" cy="2928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Tx/>
              <a:buNone/>
            </a:pPr>
            <a:r>
              <a:rPr kumimoji="0" lang="en-US" altLang="zh-CN" sz="2400" b="1" kern="0" dirty="0">
                <a:solidFill>
                  <a:srgbClr val="FF0000"/>
                </a:solidFill>
                <a:latin typeface="仿宋" panose="02010609060101010101" pitchFamily="49" charset="-122"/>
                <a:ea typeface="仿宋" panose="02010609060101010101" pitchFamily="49" charset="-122"/>
              </a:rPr>
              <a:t>1</a:t>
            </a:r>
            <a:r>
              <a:rPr kumimoji="0" lang="zh-CN" altLang="en-US" sz="2400" b="1" kern="0" dirty="0">
                <a:solidFill>
                  <a:srgbClr val="FF0000"/>
                </a:solidFill>
                <a:latin typeface="仿宋" panose="02010609060101010101" pitchFamily="49" charset="-122"/>
                <a:ea typeface="仿宋" panose="02010609060101010101" pitchFamily="49" charset="-122"/>
              </a:rPr>
              <a:t>、影响页面换进换出效率的若干因素</a:t>
            </a:r>
            <a:endParaRPr kumimoji="0" lang="en-US" altLang="zh-CN" sz="2400" b="1" kern="0" dirty="0">
              <a:solidFill>
                <a:srgbClr val="FF0000"/>
              </a:solidFill>
              <a:latin typeface="仿宋" panose="02010609060101010101" pitchFamily="49" charset="-122"/>
              <a:ea typeface="仿宋" panose="02010609060101010101" pitchFamily="49" charset="-122"/>
            </a:endParaRPr>
          </a:p>
          <a:p>
            <a:pPr marL="914400" lvl="1" indent="-457200" eaLnBrk="1" hangingPunct="1">
              <a:lnSpc>
                <a:spcPct val="150000"/>
              </a:lnSpc>
              <a:buFont typeface="+mj-ea"/>
              <a:buAutoNum type="circleNumDbPlain"/>
            </a:pPr>
            <a:r>
              <a:rPr kumimoji="0" lang="zh-CN" altLang="en-US" sz="2400" b="1" kern="0" dirty="0">
                <a:latin typeface="仿宋" panose="02010609060101010101" pitchFamily="49" charset="-122"/>
                <a:ea typeface="仿宋" panose="02010609060101010101" pitchFamily="49" charset="-122"/>
              </a:rPr>
              <a:t>页面置换算法</a:t>
            </a:r>
            <a:endParaRPr kumimoji="0" lang="en-US" altLang="zh-CN" sz="2400" b="1" kern="0" dirty="0">
              <a:latin typeface="仿宋" panose="02010609060101010101" pitchFamily="49" charset="-122"/>
              <a:ea typeface="仿宋" panose="02010609060101010101" pitchFamily="49" charset="-122"/>
            </a:endParaRPr>
          </a:p>
          <a:p>
            <a:pPr marL="914400" lvl="1" indent="-457200" eaLnBrk="1" hangingPunct="1">
              <a:lnSpc>
                <a:spcPct val="150000"/>
              </a:lnSpc>
              <a:buFont typeface="+mj-ea"/>
              <a:buAutoNum type="circleNumDbPlain"/>
            </a:pPr>
            <a:r>
              <a:rPr kumimoji="0" lang="zh-CN" altLang="en-US" sz="2400" b="1" kern="0" dirty="0">
                <a:latin typeface="仿宋" panose="02010609060101010101" pitchFamily="49" charset="-122"/>
                <a:ea typeface="仿宋" panose="02010609060101010101" pitchFamily="49" charset="-122"/>
              </a:rPr>
              <a:t>写回磁盘的频率</a:t>
            </a:r>
            <a:endParaRPr kumimoji="0" lang="en-US" altLang="zh-CN" sz="2400" b="1" kern="0" dirty="0">
              <a:latin typeface="仿宋" panose="02010609060101010101" pitchFamily="49" charset="-122"/>
              <a:ea typeface="仿宋" panose="02010609060101010101" pitchFamily="49" charset="-122"/>
            </a:endParaRPr>
          </a:p>
          <a:p>
            <a:pPr marL="914400" lvl="1" indent="-457200" eaLnBrk="1" hangingPunct="1">
              <a:lnSpc>
                <a:spcPct val="150000"/>
              </a:lnSpc>
              <a:buFont typeface="+mj-ea"/>
              <a:buAutoNum type="circleNumDbPlain"/>
            </a:pPr>
            <a:r>
              <a:rPr kumimoji="0" lang="zh-CN" altLang="en-US" sz="2400" b="1" kern="0" dirty="0">
                <a:latin typeface="仿宋" panose="02010609060101010101" pitchFamily="49" charset="-122"/>
                <a:ea typeface="仿宋" panose="02010609060101010101" pitchFamily="49" charset="-122"/>
              </a:rPr>
              <a:t>读入内存的频率</a:t>
            </a:r>
          </a:p>
        </p:txBody>
      </p:sp>
    </p:spTree>
    <p:extLst>
      <p:ext uri="{BB962C8B-B14F-4D97-AF65-F5344CB8AC3E}">
        <p14:creationId xmlns:p14="http://schemas.microsoft.com/office/powerpoint/2010/main" val="399036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Rectangle 2">
            <a:extLst>
              <a:ext uri="{FF2B5EF4-FFF2-40B4-BE49-F238E27FC236}">
                <a16:creationId xmlns:a16="http://schemas.microsoft.com/office/drawing/2014/main" xmlns="" id="{B7103F82-7BE8-4A05-982C-77B1FDF4BC14}"/>
              </a:ext>
            </a:extLst>
          </p:cNvPr>
          <p:cNvSpPr txBox="1">
            <a:spLocks noChangeArrowheads="1"/>
          </p:cNvSpPr>
          <p:nvPr/>
        </p:nvSpPr>
        <p:spPr bwMode="auto">
          <a:xfrm>
            <a:off x="533870" y="1596118"/>
            <a:ext cx="80645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r>
              <a:rPr kumimoji="0" lang="en-US" altLang="zh-CN" sz="2800" b="1" kern="0" dirty="0">
                <a:solidFill>
                  <a:srgbClr val="FF0000"/>
                </a:solidFill>
                <a:latin typeface="仿宋" panose="02010609060101010101" pitchFamily="49" charset="-122"/>
                <a:ea typeface="仿宋" panose="02010609060101010101" pitchFamily="49" charset="-122"/>
              </a:rPr>
              <a:t>2</a:t>
            </a:r>
            <a:r>
              <a:rPr kumimoji="0" lang="zh-CN" altLang="en-US" sz="2800" b="1" kern="0" dirty="0">
                <a:solidFill>
                  <a:srgbClr val="FF0000"/>
                </a:solidFill>
                <a:latin typeface="仿宋" panose="02010609060101010101" pitchFamily="49" charset="-122"/>
                <a:ea typeface="仿宋" panose="02010609060101010101" pitchFamily="49" charset="-122"/>
              </a:rPr>
              <a:t>、 页面缓冲算法 </a:t>
            </a:r>
            <a:r>
              <a:rPr kumimoji="0" lang="en-US" altLang="zh-CN" sz="2800" b="1" kern="0" dirty="0">
                <a:solidFill>
                  <a:srgbClr val="FF0000"/>
                </a:solidFill>
                <a:latin typeface="仿宋" panose="02010609060101010101" pitchFamily="49" charset="-122"/>
                <a:ea typeface="仿宋" panose="02010609060101010101" pitchFamily="49" charset="-122"/>
              </a:rPr>
              <a:t>PBA</a:t>
            </a:r>
          </a:p>
        </p:txBody>
      </p:sp>
      <p:sp>
        <p:nvSpPr>
          <p:cNvPr id="14" name="Rectangle 3">
            <a:extLst>
              <a:ext uri="{FF2B5EF4-FFF2-40B4-BE49-F238E27FC236}">
                <a16:creationId xmlns:a16="http://schemas.microsoft.com/office/drawing/2014/main" xmlns="" id="{043BFC89-12E2-4988-85CB-196AAC60C3FD}"/>
              </a:ext>
            </a:extLst>
          </p:cNvPr>
          <p:cNvSpPr txBox="1">
            <a:spLocks noChangeArrowheads="1"/>
          </p:cNvSpPr>
          <p:nvPr/>
        </p:nvSpPr>
        <p:spPr bwMode="auto">
          <a:xfrm>
            <a:off x="395536" y="2564904"/>
            <a:ext cx="8507413" cy="3946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2000" b="1" kern="0" dirty="0">
                <a:latin typeface="仿宋" panose="02010609060101010101" pitchFamily="49" charset="-122"/>
                <a:ea typeface="仿宋" panose="02010609060101010101" pitchFamily="49" charset="-122"/>
              </a:rPr>
              <a:t>内存分配采用</a:t>
            </a:r>
            <a:r>
              <a:rPr kumimoji="0" lang="zh-CN" altLang="en-US" sz="2000" b="1" kern="0" dirty="0">
                <a:solidFill>
                  <a:srgbClr val="FF0000"/>
                </a:solidFill>
                <a:latin typeface="仿宋" panose="02010609060101010101" pitchFamily="49" charset="-122"/>
                <a:ea typeface="仿宋" panose="02010609060101010101" pitchFamily="49" charset="-122"/>
              </a:rPr>
              <a:t>可变分配和局部置换</a:t>
            </a:r>
            <a:r>
              <a:rPr kumimoji="0" lang="zh-CN" altLang="en-US" sz="2000" b="1" kern="0" dirty="0">
                <a:latin typeface="仿宋" panose="02010609060101010101" pitchFamily="49" charset="-122"/>
                <a:ea typeface="仿宋" panose="02010609060101010101" pitchFamily="49" charset="-122"/>
              </a:rPr>
              <a:t>，</a:t>
            </a:r>
            <a:r>
              <a:rPr kumimoji="0" lang="zh-CN" altLang="en-US" sz="2000" b="1" kern="0" dirty="0">
                <a:solidFill>
                  <a:srgbClr val="FF0000"/>
                </a:solidFill>
                <a:latin typeface="仿宋" panose="02010609060101010101" pitchFamily="49" charset="-122"/>
                <a:ea typeface="仿宋" panose="02010609060101010101" pitchFamily="49" charset="-122"/>
              </a:rPr>
              <a:t>置换算法为</a:t>
            </a:r>
            <a:r>
              <a:rPr kumimoji="0" lang="en-US" altLang="zh-CN" sz="2000" b="1" kern="0" dirty="0">
                <a:solidFill>
                  <a:srgbClr val="FF0000"/>
                </a:solidFill>
                <a:latin typeface="仿宋" panose="02010609060101010101" pitchFamily="49" charset="-122"/>
                <a:ea typeface="仿宋" panose="02010609060101010101" pitchFamily="49" charset="-122"/>
              </a:rPr>
              <a:t>FIFO</a:t>
            </a:r>
            <a:r>
              <a:rPr kumimoji="0" lang="zh-CN" altLang="en-US" sz="2000" b="1" kern="0" dirty="0">
                <a:latin typeface="仿宋" panose="02010609060101010101" pitchFamily="49" charset="-122"/>
                <a:ea typeface="仿宋" panose="02010609060101010101" pitchFamily="49" charset="-122"/>
              </a:rPr>
              <a:t>。</a:t>
            </a:r>
          </a:p>
          <a:p>
            <a:pPr eaLnBrk="1" hangingPunct="1">
              <a:lnSpc>
                <a:spcPct val="150000"/>
              </a:lnSpc>
              <a:buFont typeface="Wingdings" pitchFamily="2" charset="2"/>
              <a:buChar char="l"/>
            </a:pPr>
            <a:r>
              <a:rPr kumimoji="0" lang="zh-CN" altLang="en-US" sz="2000" b="1" kern="0" dirty="0">
                <a:latin typeface="仿宋" panose="02010609060101010101" pitchFamily="49" charset="-122"/>
                <a:ea typeface="仿宋" panose="02010609060101010101" pitchFamily="49" charset="-122"/>
              </a:rPr>
              <a:t>它是对</a:t>
            </a:r>
            <a:r>
              <a:rPr kumimoji="0" lang="en-US" altLang="zh-CN" sz="2000" b="1" kern="0" dirty="0">
                <a:latin typeface="仿宋" panose="02010609060101010101" pitchFamily="49" charset="-122"/>
                <a:ea typeface="仿宋" panose="02010609060101010101" pitchFamily="49" charset="-122"/>
              </a:rPr>
              <a:t>FIFO</a:t>
            </a:r>
            <a:r>
              <a:rPr kumimoji="0" lang="zh-CN" altLang="en-US" sz="2000" b="1" kern="0" dirty="0">
                <a:latin typeface="仿宋" panose="02010609060101010101" pitchFamily="49" charset="-122"/>
                <a:ea typeface="仿宋" panose="02010609060101010101" pitchFamily="49" charset="-122"/>
              </a:rPr>
              <a:t>算法的发展，通过被置换页面的缓冲，有机会找回刚被置换的页面；</a:t>
            </a:r>
          </a:p>
          <a:p>
            <a:pPr eaLnBrk="1" hangingPunct="1">
              <a:lnSpc>
                <a:spcPct val="150000"/>
              </a:lnSpc>
              <a:buFont typeface="Wingdings" pitchFamily="2" charset="2"/>
              <a:buChar char="l"/>
            </a:pPr>
            <a:r>
              <a:rPr kumimoji="0" lang="zh-CN" altLang="en-US" sz="2000" b="1" kern="0" dirty="0">
                <a:latin typeface="仿宋" panose="02010609060101010101" pitchFamily="49" charset="-122"/>
                <a:ea typeface="仿宋" panose="02010609060101010101" pitchFamily="49" charset="-122"/>
              </a:rPr>
              <a:t>被置换页面的选择和处理：由操作系统中专门的页面置换进程，用</a:t>
            </a:r>
            <a:r>
              <a:rPr kumimoji="0" lang="en-US" altLang="zh-CN" sz="2000" b="1" kern="0" dirty="0">
                <a:solidFill>
                  <a:srgbClr val="FF0000"/>
                </a:solidFill>
                <a:latin typeface="仿宋" panose="02010609060101010101" pitchFamily="49" charset="-122"/>
                <a:ea typeface="仿宋" panose="02010609060101010101" pitchFamily="49" charset="-122"/>
              </a:rPr>
              <a:t>FIFO</a:t>
            </a:r>
            <a:r>
              <a:rPr kumimoji="0" lang="zh-CN" altLang="en-US" sz="2000" b="1" kern="0" dirty="0">
                <a:solidFill>
                  <a:srgbClr val="FF0000"/>
                </a:solidFill>
                <a:latin typeface="仿宋" panose="02010609060101010101" pitchFamily="49" charset="-122"/>
                <a:ea typeface="仿宋" panose="02010609060101010101" pitchFamily="49" charset="-122"/>
              </a:rPr>
              <a:t>算法</a:t>
            </a:r>
            <a:r>
              <a:rPr kumimoji="0" lang="zh-CN" altLang="en-US" sz="2000" b="1" kern="0" dirty="0">
                <a:latin typeface="仿宋" panose="02010609060101010101" pitchFamily="49" charset="-122"/>
                <a:ea typeface="仿宋" panose="02010609060101010101" pitchFamily="49" charset="-122"/>
              </a:rPr>
              <a:t>选择被置换页，把被置换的页面</a:t>
            </a:r>
            <a:r>
              <a:rPr kumimoji="0" lang="zh-CN" altLang="en-US" sz="2000" b="1" kern="0" dirty="0">
                <a:solidFill>
                  <a:srgbClr val="FF0000"/>
                </a:solidFill>
                <a:latin typeface="仿宋" panose="02010609060101010101" pitchFamily="49" charset="-122"/>
                <a:ea typeface="仿宋" panose="02010609060101010101" pitchFamily="49" charset="-122"/>
              </a:rPr>
              <a:t>放入两个链表</a:t>
            </a:r>
            <a:r>
              <a:rPr kumimoji="0" lang="zh-CN" altLang="en-US" sz="2000" b="1" kern="0" dirty="0">
                <a:latin typeface="仿宋" panose="02010609060101010101" pitchFamily="49" charset="-122"/>
                <a:ea typeface="仿宋" panose="02010609060101010101" pitchFamily="49" charset="-122"/>
              </a:rPr>
              <a:t>（空闲页面链表和已修改页面链表）之一。</a:t>
            </a:r>
          </a:p>
          <a:p>
            <a:pPr lvl="1" eaLnBrk="1" hangingPunct="1">
              <a:lnSpc>
                <a:spcPct val="150000"/>
              </a:lnSpc>
              <a:buFont typeface="Wingdings" pitchFamily="2" charset="2"/>
              <a:buChar char="l"/>
            </a:pPr>
            <a:r>
              <a:rPr kumimoji="0" lang="zh-CN" altLang="en-US" sz="2000" b="1" kern="0" dirty="0">
                <a:latin typeface="仿宋" panose="02010609060101010101" pitchFamily="49" charset="-122"/>
                <a:ea typeface="仿宋" panose="02010609060101010101" pitchFamily="49" charset="-122"/>
              </a:rPr>
              <a:t>如果页面未被修改，就将其归入到空闲页面链表的末尾</a:t>
            </a:r>
          </a:p>
          <a:p>
            <a:pPr lvl="1" eaLnBrk="1" hangingPunct="1">
              <a:lnSpc>
                <a:spcPct val="150000"/>
              </a:lnSpc>
              <a:buFont typeface="Wingdings" pitchFamily="2" charset="2"/>
              <a:buChar char="l"/>
            </a:pPr>
            <a:r>
              <a:rPr kumimoji="0" lang="zh-CN" altLang="en-US" sz="2000" b="1" kern="0" dirty="0">
                <a:latin typeface="仿宋" panose="02010609060101010101" pitchFamily="49" charset="-122"/>
                <a:ea typeface="仿宋" panose="02010609060101010101" pitchFamily="49" charset="-122"/>
              </a:rPr>
              <a:t>否则将其归入到已修改页面链表。</a:t>
            </a:r>
          </a:p>
        </p:txBody>
      </p:sp>
    </p:spTree>
    <p:extLst>
      <p:ext uri="{BB962C8B-B14F-4D97-AF65-F5344CB8AC3E}">
        <p14:creationId xmlns:p14="http://schemas.microsoft.com/office/powerpoint/2010/main" val="110992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xmlns="" id="{E37EC5BF-ED83-43CC-9604-ABE0B50B59B4}"/>
              </a:ext>
            </a:extLst>
          </p:cNvPr>
          <p:cNvGrpSpPr/>
          <p:nvPr/>
        </p:nvGrpSpPr>
        <p:grpSpPr>
          <a:xfrm>
            <a:off x="-2" y="748850"/>
            <a:ext cx="9149882" cy="1026278"/>
            <a:chOff x="-2" y="748850"/>
            <a:chExt cx="9149882" cy="1026278"/>
          </a:xfrm>
        </p:grpSpPr>
        <p:grpSp>
          <p:nvGrpSpPr>
            <p:cNvPr id="4" name="组合 3">
              <a:extLst>
                <a:ext uri="{FF2B5EF4-FFF2-40B4-BE49-F238E27FC236}">
                  <a16:creationId xmlns:a16="http://schemas.microsoft.com/office/drawing/2014/main" xmlns="" id="{0BD76A1C-C9C8-434A-90A7-604DF011DAC2}"/>
                </a:ext>
              </a:extLst>
            </p:cNvPr>
            <p:cNvGrpSpPr/>
            <p:nvPr/>
          </p:nvGrpSpPr>
          <p:grpSpPr>
            <a:xfrm>
              <a:off x="17638" y="1271072"/>
              <a:ext cx="9132242" cy="504056"/>
              <a:chOff x="2992692" y="878200"/>
              <a:chExt cx="6085996" cy="506465"/>
            </a:xfrm>
          </p:grpSpPr>
          <p:sp>
            <p:nvSpPr>
              <p:cNvPr id="5" name="剪去单角的矩形 3">
                <a:extLst>
                  <a:ext uri="{FF2B5EF4-FFF2-40B4-BE49-F238E27FC236}">
                    <a16:creationId xmlns:a16="http://schemas.microsoft.com/office/drawing/2014/main" xmlns="" id="{3916D86C-D9C0-4070-B128-7A2D0AE7B62B}"/>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轮转算法</a:t>
                </a:r>
              </a:p>
            </p:txBody>
          </p:sp>
          <p:sp>
            <p:nvSpPr>
              <p:cNvPr id="6" name="剪去单角的矩形 4">
                <a:extLst>
                  <a:ext uri="{FF2B5EF4-FFF2-40B4-BE49-F238E27FC236}">
                    <a16:creationId xmlns:a16="http://schemas.microsoft.com/office/drawing/2014/main" xmlns="" id="{CC8EEA1B-4E87-4027-A94F-8E942D1F5A24}"/>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最不常用置换算法</a:t>
                </a:r>
              </a:p>
            </p:txBody>
          </p:sp>
          <p:sp>
            <p:nvSpPr>
              <p:cNvPr id="7" name="剪去单角的矩形 4">
                <a:extLst>
                  <a:ext uri="{FF2B5EF4-FFF2-40B4-BE49-F238E27FC236}">
                    <a16:creationId xmlns:a16="http://schemas.microsoft.com/office/drawing/2014/main" xmlns="" id="{EA20B2B3-9ED1-411E-8329-85616C536681}"/>
                  </a:ext>
                </a:extLst>
              </p:cNvPr>
              <p:cNvSpPr/>
              <p:nvPr/>
            </p:nvSpPr>
            <p:spPr>
              <a:xfrm>
                <a:off x="6894846" y="878200"/>
                <a:ext cx="2183842" cy="504056"/>
              </a:xfrm>
              <a:prstGeom prst="snip1Rect">
                <a:avLst/>
              </a:prstGeom>
              <a:solidFill>
                <a:srgbClr val="FFC000"/>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页面缓冲算法</a:t>
                </a:r>
              </a:p>
            </p:txBody>
          </p:sp>
        </p:grpSp>
        <p:grpSp>
          <p:nvGrpSpPr>
            <p:cNvPr id="8" name="组合 7">
              <a:extLst>
                <a:ext uri="{FF2B5EF4-FFF2-40B4-BE49-F238E27FC236}">
                  <a16:creationId xmlns:a16="http://schemas.microsoft.com/office/drawing/2014/main" xmlns="" id="{B1B72594-CEAC-496D-9CE8-1FA07D7F61A2}"/>
                </a:ext>
              </a:extLst>
            </p:cNvPr>
            <p:cNvGrpSpPr/>
            <p:nvPr/>
          </p:nvGrpSpPr>
          <p:grpSpPr>
            <a:xfrm>
              <a:off x="-2" y="748850"/>
              <a:ext cx="9132242" cy="504056"/>
              <a:chOff x="2992692" y="878200"/>
              <a:chExt cx="6085996" cy="506465"/>
            </a:xfrm>
          </p:grpSpPr>
          <p:sp>
            <p:nvSpPr>
              <p:cNvPr id="9" name="剪去单角的矩形 3">
                <a:extLst>
                  <a:ext uri="{FF2B5EF4-FFF2-40B4-BE49-F238E27FC236}">
                    <a16:creationId xmlns:a16="http://schemas.microsoft.com/office/drawing/2014/main" xmlns="" id="{3777FB00-05D6-4802-BA1B-8C66DB641CB0}"/>
                  </a:ext>
                </a:extLst>
              </p:cNvPr>
              <p:cNvSpPr/>
              <p:nvPr/>
            </p:nvSpPr>
            <p:spPr>
              <a:xfrm>
                <a:off x="2992692" y="878200"/>
                <a:ext cx="1930715"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最佳置换算法</a:t>
                </a:r>
              </a:p>
            </p:txBody>
          </p:sp>
          <p:sp>
            <p:nvSpPr>
              <p:cNvPr id="10" name="剪去单角的矩形 4">
                <a:extLst>
                  <a:ext uri="{FF2B5EF4-FFF2-40B4-BE49-F238E27FC236}">
                    <a16:creationId xmlns:a16="http://schemas.microsoft.com/office/drawing/2014/main" xmlns="" id="{2A0D2E13-FDE2-4118-A3BD-B5E97D354515}"/>
                  </a:ext>
                </a:extLst>
              </p:cNvPr>
              <p:cNvSpPr/>
              <p:nvPr/>
            </p:nvSpPr>
            <p:spPr>
              <a:xfrm>
                <a:off x="4935513" y="880609"/>
                <a:ext cx="1963601"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先进先出算法</a:t>
                </a:r>
              </a:p>
            </p:txBody>
          </p:sp>
          <p:sp>
            <p:nvSpPr>
              <p:cNvPr id="12" name="剪去单角的矩形 4">
                <a:extLst>
                  <a:ext uri="{FF2B5EF4-FFF2-40B4-BE49-F238E27FC236}">
                    <a16:creationId xmlns:a16="http://schemas.microsoft.com/office/drawing/2014/main" xmlns="" id="{0EECACE3-6EF7-4D36-BF28-B3C748D35EBF}"/>
                  </a:ext>
                </a:extLst>
              </p:cNvPr>
              <p:cNvSpPr/>
              <p:nvPr/>
            </p:nvSpPr>
            <p:spPr>
              <a:xfrm>
                <a:off x="6894846" y="878200"/>
                <a:ext cx="2183842" cy="504056"/>
              </a:xfrm>
              <a:prstGeom prst="snip1Rect">
                <a:avLst/>
              </a:prstGeom>
              <a:solidFill>
                <a:schemeClr val="bg2">
                  <a:lumMod val="50000"/>
                </a:schemeClr>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最近最久未使用算法</a:t>
                </a:r>
              </a:p>
            </p:txBody>
          </p:sp>
        </p:grpSp>
      </p:grpSp>
      <p:sp>
        <p:nvSpPr>
          <p:cNvPr id="13" name="Rectangle 2">
            <a:extLst>
              <a:ext uri="{FF2B5EF4-FFF2-40B4-BE49-F238E27FC236}">
                <a16:creationId xmlns:a16="http://schemas.microsoft.com/office/drawing/2014/main" xmlns="" id="{B7103F82-7BE8-4A05-982C-77B1FDF4BC14}"/>
              </a:ext>
            </a:extLst>
          </p:cNvPr>
          <p:cNvSpPr txBox="1">
            <a:spLocks noChangeArrowheads="1"/>
          </p:cNvSpPr>
          <p:nvPr/>
        </p:nvSpPr>
        <p:spPr bwMode="auto">
          <a:xfrm>
            <a:off x="533870" y="1596118"/>
            <a:ext cx="80645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宋体"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r>
              <a:rPr kumimoji="0" lang="en-US" altLang="zh-CN" sz="2800" b="1" kern="0" dirty="0">
                <a:solidFill>
                  <a:srgbClr val="FF0000"/>
                </a:solidFill>
                <a:latin typeface="微软雅黑" panose="020B0503020204020204" pitchFamily="34" charset="-122"/>
                <a:ea typeface="微软雅黑" panose="020B0503020204020204" pitchFamily="34" charset="-122"/>
              </a:rPr>
              <a:t>2</a:t>
            </a:r>
            <a:r>
              <a:rPr kumimoji="0" lang="zh-CN" altLang="en-US" sz="2800" b="1" kern="0" dirty="0">
                <a:solidFill>
                  <a:srgbClr val="FF0000"/>
                </a:solidFill>
                <a:latin typeface="微软雅黑" panose="020B0503020204020204" pitchFamily="34" charset="-122"/>
                <a:ea typeface="微软雅黑" panose="020B0503020204020204" pitchFamily="34" charset="-122"/>
              </a:rPr>
              <a:t>、 页面缓冲算法 </a:t>
            </a:r>
            <a:r>
              <a:rPr kumimoji="0" lang="en-US" altLang="zh-CN" sz="2800" b="1" kern="0" dirty="0">
                <a:solidFill>
                  <a:srgbClr val="FF0000"/>
                </a:solidFill>
                <a:latin typeface="微软雅黑" panose="020B0503020204020204" pitchFamily="34" charset="-122"/>
                <a:ea typeface="微软雅黑" panose="020B0503020204020204" pitchFamily="34" charset="-122"/>
              </a:rPr>
              <a:t>PBA</a:t>
            </a:r>
          </a:p>
        </p:txBody>
      </p:sp>
      <p:sp>
        <p:nvSpPr>
          <p:cNvPr id="15" name="Rectangle 3">
            <a:extLst>
              <a:ext uri="{FF2B5EF4-FFF2-40B4-BE49-F238E27FC236}">
                <a16:creationId xmlns:a16="http://schemas.microsoft.com/office/drawing/2014/main" xmlns="" id="{9F43D933-8544-4EA2-977F-770B834E27AF}"/>
              </a:ext>
            </a:extLst>
          </p:cNvPr>
          <p:cNvSpPr txBox="1">
            <a:spLocks noChangeArrowheads="1"/>
          </p:cNvSpPr>
          <p:nvPr/>
        </p:nvSpPr>
        <p:spPr bwMode="auto">
          <a:xfrm>
            <a:off x="744187" y="2760266"/>
            <a:ext cx="7643866" cy="26654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2400" b="1" kern="0" dirty="0">
                <a:latin typeface="微软雅黑" panose="020B0503020204020204" pitchFamily="34" charset="-122"/>
                <a:ea typeface="微软雅黑" panose="020B0503020204020204" pitchFamily="34" charset="-122"/>
              </a:rPr>
              <a:t>显著降低了页面换进换出的频率</a:t>
            </a:r>
            <a:endParaRPr kumimoji="0" lang="en-US" altLang="zh-CN" sz="2400" b="1" kern="0" dirty="0">
              <a:latin typeface="微软雅黑" panose="020B0503020204020204" pitchFamily="34" charset="-122"/>
              <a:ea typeface="微软雅黑" panose="020B0503020204020204" pitchFamily="34" charset="-122"/>
            </a:endParaRPr>
          </a:p>
          <a:p>
            <a:pPr eaLnBrk="1" hangingPunct="1">
              <a:lnSpc>
                <a:spcPct val="150000"/>
              </a:lnSpc>
              <a:buFont typeface="Wingdings" pitchFamily="2" charset="2"/>
              <a:buChar char="l"/>
            </a:pPr>
            <a:r>
              <a:rPr kumimoji="0" lang="zh-CN" altLang="en-US" sz="2400" b="1" kern="0" dirty="0">
                <a:latin typeface="微软雅黑" panose="020B0503020204020204" pitchFamily="34" charset="-122"/>
                <a:ea typeface="微软雅黑" panose="020B0503020204020204" pitchFamily="34" charset="-122"/>
              </a:rPr>
              <a:t>换进换出开销大幅减少，采用简单置换策略如先进先出算法，无需特殊硬件支持，实现简单</a:t>
            </a:r>
            <a:endParaRPr kumimoji="0" lang="en-US" altLang="zh-CN" sz="2400" b="1" kern="0" dirty="0">
              <a:latin typeface="微软雅黑" panose="020B0503020204020204" pitchFamily="34" charset="-122"/>
              <a:ea typeface="微软雅黑" panose="020B0503020204020204" pitchFamily="34" charset="-122"/>
            </a:endParaRPr>
          </a:p>
          <a:p>
            <a:pPr eaLnBrk="1" hangingPunct="1">
              <a:lnSpc>
                <a:spcPct val="150000"/>
              </a:lnSpc>
              <a:buFont typeface="Wingdings" pitchFamily="2" charset="2"/>
              <a:buChar char="l"/>
            </a:pPr>
            <a:r>
              <a:rPr kumimoji="0" lang="en-US" altLang="zh-CN" sz="2400" b="1" kern="0" dirty="0">
                <a:latin typeface="微软雅黑" panose="020B0503020204020204" pitchFamily="34" charset="-122"/>
                <a:ea typeface="微软雅黑" panose="020B0503020204020204" pitchFamily="34" charset="-122"/>
              </a:rPr>
              <a:t>VAX/VMS</a:t>
            </a:r>
            <a:r>
              <a:rPr kumimoji="0" lang="zh-CN" altLang="en-US" sz="2400" b="1" kern="0" dirty="0">
                <a:latin typeface="微软雅黑" panose="020B0503020204020204" pitchFamily="34" charset="-122"/>
                <a:ea typeface="微软雅黑" panose="020B0503020204020204" pitchFamily="34" charset="-122"/>
              </a:rPr>
              <a:t>等系统采用</a:t>
            </a:r>
          </a:p>
        </p:txBody>
      </p:sp>
    </p:spTree>
    <p:extLst>
      <p:ext uri="{BB962C8B-B14F-4D97-AF65-F5344CB8AC3E}">
        <p14:creationId xmlns:p14="http://schemas.microsoft.com/office/powerpoint/2010/main" val="30834992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访问内存的有效时间</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0" y="772396"/>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13" name="内容占位符 2">
            <a:extLst>
              <a:ext uri="{FF2B5EF4-FFF2-40B4-BE49-F238E27FC236}">
                <a16:creationId xmlns:a16="http://schemas.microsoft.com/office/drawing/2014/main" xmlns="" id="{19CB4E12-F941-461A-B7BD-116124657419}"/>
              </a:ext>
            </a:extLst>
          </p:cNvPr>
          <p:cNvSpPr txBox="1">
            <a:spLocks/>
          </p:cNvSpPr>
          <p:nvPr/>
        </p:nvSpPr>
        <p:spPr bwMode="auto">
          <a:xfrm>
            <a:off x="451320" y="146174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50000"/>
              </a:lnSpc>
            </a:pPr>
            <a:r>
              <a:rPr kumimoji="0" lang="zh-CN" altLang="en-US" sz="2400" b="1" kern="0" dirty="0">
                <a:latin typeface="微软雅黑" panose="020B0503020204020204" pitchFamily="34" charset="-122"/>
                <a:ea typeface="微软雅黑" panose="020B0503020204020204" pitchFamily="34" charset="-122"/>
              </a:rPr>
              <a:t>访问页表、访问实际物理地址数据、缺页中断处理</a:t>
            </a:r>
            <a:endParaRPr kumimoji="0" lang="en-US" altLang="zh-CN" sz="2400" b="1" kern="0" dirty="0">
              <a:latin typeface="微软雅黑" panose="020B0503020204020204" pitchFamily="34" charset="-122"/>
              <a:ea typeface="微软雅黑" panose="020B0503020204020204" pitchFamily="34" charset="-122"/>
            </a:endParaRPr>
          </a:p>
          <a:p>
            <a:pPr>
              <a:lnSpc>
                <a:spcPct val="150000"/>
              </a:lnSpc>
            </a:pPr>
            <a:r>
              <a:rPr kumimoji="0" lang="zh-CN" altLang="en-US" sz="2400" b="1" kern="0" dirty="0">
                <a:latin typeface="微软雅黑" panose="020B0503020204020204" pitchFamily="34" charset="-122"/>
                <a:ea typeface="微软雅黑" panose="020B0503020204020204" pitchFamily="34" charset="-122"/>
              </a:rPr>
              <a:t>被访问页在主存，且相应页表项在快表</a:t>
            </a:r>
            <a:endParaRPr kumimoji="0" lang="en-US" altLang="zh-CN" sz="2400" b="1" kern="0" dirty="0">
              <a:latin typeface="微软雅黑" panose="020B0503020204020204" pitchFamily="34" charset="-122"/>
              <a:ea typeface="微软雅黑" panose="020B0503020204020204" pitchFamily="34" charset="-122"/>
            </a:endParaRPr>
          </a:p>
          <a:p>
            <a:pPr>
              <a:lnSpc>
                <a:spcPct val="150000"/>
              </a:lnSpc>
              <a:buFontTx/>
              <a:buNone/>
            </a:pPr>
            <a:r>
              <a:rPr kumimoji="0" lang="zh-CN" altLang="en-US" sz="2400" b="1" kern="0" dirty="0">
                <a:latin typeface="微软雅黑" panose="020B0503020204020204" pitchFamily="34" charset="-122"/>
                <a:ea typeface="微软雅黑" panose="020B0503020204020204" pitchFamily="34" charset="-122"/>
              </a:rPr>
              <a:t>             </a:t>
            </a:r>
            <a:r>
              <a:rPr kumimoji="0" lang="en-US" altLang="zh-CN" sz="2400" b="1" kern="0" dirty="0">
                <a:latin typeface="微软雅黑" panose="020B0503020204020204" pitchFamily="34" charset="-122"/>
                <a:ea typeface="微软雅黑" panose="020B0503020204020204" pitchFamily="34" charset="-122"/>
              </a:rPr>
              <a:t>EAT=</a:t>
            </a:r>
            <a:r>
              <a:rPr kumimoji="0" lang="el-GR" altLang="zh-CN" sz="2400" b="1" kern="0" dirty="0">
                <a:latin typeface="微软雅黑" panose="020B0503020204020204" pitchFamily="34" charset="-122"/>
                <a:ea typeface="微软雅黑" panose="020B0503020204020204" pitchFamily="34" charset="-122"/>
              </a:rPr>
              <a:t>λ</a:t>
            </a:r>
            <a:r>
              <a:rPr kumimoji="0" lang="en-US" altLang="zh-CN" sz="2400" b="1" kern="0" dirty="0">
                <a:latin typeface="微软雅黑" panose="020B0503020204020204" pitchFamily="34" charset="-122"/>
                <a:ea typeface="微软雅黑" panose="020B0503020204020204" pitchFamily="34" charset="-122"/>
              </a:rPr>
              <a:t>+t</a:t>
            </a:r>
          </a:p>
          <a:p>
            <a:pPr>
              <a:lnSpc>
                <a:spcPct val="150000"/>
              </a:lnSpc>
            </a:pPr>
            <a:r>
              <a:rPr kumimoji="0" lang="zh-CN" altLang="en-US" sz="2400" b="1" kern="0" dirty="0">
                <a:latin typeface="微软雅黑" panose="020B0503020204020204" pitchFamily="34" charset="-122"/>
                <a:ea typeface="微软雅黑" panose="020B0503020204020204" pitchFamily="34" charset="-122"/>
              </a:rPr>
              <a:t>被访问页在主存，但相应页表项不在快表</a:t>
            </a:r>
            <a:endParaRPr kumimoji="0" lang="en-US" altLang="zh-CN" sz="2400" b="1" kern="0" dirty="0">
              <a:latin typeface="微软雅黑" panose="020B0503020204020204" pitchFamily="34" charset="-122"/>
              <a:ea typeface="微软雅黑" panose="020B0503020204020204" pitchFamily="34" charset="-122"/>
            </a:endParaRPr>
          </a:p>
          <a:p>
            <a:pPr>
              <a:lnSpc>
                <a:spcPct val="150000"/>
              </a:lnSpc>
              <a:buFontTx/>
              <a:buNone/>
            </a:pPr>
            <a:r>
              <a:rPr kumimoji="0" lang="zh-CN" altLang="en-US" sz="2400" b="1" kern="0" dirty="0">
                <a:latin typeface="微软雅黑" panose="020B0503020204020204" pitchFamily="34" charset="-122"/>
                <a:ea typeface="微软雅黑" panose="020B0503020204020204" pitchFamily="34" charset="-122"/>
              </a:rPr>
              <a:t>             </a:t>
            </a:r>
            <a:r>
              <a:rPr kumimoji="0" lang="en-US" altLang="zh-CN" sz="2400" b="1" kern="0" dirty="0">
                <a:latin typeface="微软雅黑" panose="020B0503020204020204" pitchFamily="34" charset="-122"/>
                <a:ea typeface="微软雅黑" panose="020B0503020204020204" pitchFamily="34" charset="-122"/>
              </a:rPr>
              <a:t>EAT=</a:t>
            </a:r>
            <a:r>
              <a:rPr kumimoji="0" lang="el-GR" altLang="zh-CN" sz="2400" b="1" kern="0" dirty="0">
                <a:latin typeface="微软雅黑" panose="020B0503020204020204" pitchFamily="34" charset="-122"/>
                <a:ea typeface="微软雅黑" panose="020B0503020204020204" pitchFamily="34" charset="-122"/>
              </a:rPr>
              <a:t> λ</a:t>
            </a:r>
            <a:r>
              <a:rPr kumimoji="0" lang="en-US" altLang="zh-CN" sz="2400" b="1" kern="0" dirty="0">
                <a:latin typeface="微软雅黑" panose="020B0503020204020204" pitchFamily="34" charset="-122"/>
                <a:ea typeface="微软雅黑" panose="020B0503020204020204" pitchFamily="34" charset="-122"/>
              </a:rPr>
              <a:t>+t+</a:t>
            </a:r>
            <a:r>
              <a:rPr kumimoji="0" lang="el-GR" altLang="zh-CN" sz="2400" b="1" kern="0" dirty="0">
                <a:latin typeface="微软雅黑" panose="020B0503020204020204" pitchFamily="34" charset="-122"/>
                <a:ea typeface="微软雅黑" panose="020B0503020204020204" pitchFamily="34" charset="-122"/>
              </a:rPr>
              <a:t>λ</a:t>
            </a:r>
            <a:r>
              <a:rPr kumimoji="0" lang="en-US" altLang="zh-CN" sz="2400" b="1" kern="0" dirty="0">
                <a:latin typeface="微软雅黑" panose="020B0503020204020204" pitchFamily="34" charset="-122"/>
                <a:ea typeface="微软雅黑" panose="020B0503020204020204" pitchFamily="34" charset="-122"/>
              </a:rPr>
              <a:t>+t=2</a:t>
            </a:r>
            <a:r>
              <a:rPr kumimoji="0" lang="zh-CN" altLang="en-US" sz="2400" b="1" kern="0" dirty="0">
                <a:latin typeface="微软雅黑" panose="020B0503020204020204" pitchFamily="34" charset="-122"/>
                <a:ea typeface="微软雅黑" panose="020B0503020204020204" pitchFamily="34" charset="-122"/>
              </a:rPr>
              <a:t>（</a:t>
            </a:r>
            <a:r>
              <a:rPr kumimoji="0" lang="el-GR" altLang="zh-CN" sz="2400" b="1" kern="0" dirty="0">
                <a:latin typeface="微软雅黑" panose="020B0503020204020204" pitchFamily="34" charset="-122"/>
                <a:ea typeface="微软雅黑" panose="020B0503020204020204" pitchFamily="34" charset="-122"/>
              </a:rPr>
              <a:t> λ</a:t>
            </a:r>
            <a:r>
              <a:rPr kumimoji="0" lang="en-US" altLang="zh-CN" sz="2400" b="1" kern="0" dirty="0">
                <a:latin typeface="微软雅黑" panose="020B0503020204020204" pitchFamily="34" charset="-122"/>
                <a:ea typeface="微软雅黑" panose="020B0503020204020204" pitchFamily="34" charset="-122"/>
              </a:rPr>
              <a:t>+t </a:t>
            </a:r>
            <a:r>
              <a:rPr kumimoji="0" lang="zh-CN" altLang="en-US" sz="2400" b="1" kern="0" dirty="0">
                <a:latin typeface="微软雅黑" panose="020B0503020204020204" pitchFamily="34" charset="-122"/>
                <a:ea typeface="微软雅黑" panose="020B0503020204020204" pitchFamily="34" charset="-122"/>
              </a:rPr>
              <a:t>）</a:t>
            </a:r>
            <a:endParaRPr kumimoji="0" lang="en-US" altLang="zh-CN" sz="2400" b="1" kern="0" dirty="0">
              <a:latin typeface="微软雅黑" panose="020B0503020204020204" pitchFamily="34" charset="-122"/>
              <a:ea typeface="微软雅黑" panose="020B0503020204020204" pitchFamily="34" charset="-122"/>
            </a:endParaRPr>
          </a:p>
          <a:p>
            <a:pPr>
              <a:lnSpc>
                <a:spcPct val="150000"/>
              </a:lnSpc>
            </a:pPr>
            <a:r>
              <a:rPr kumimoji="0" lang="zh-CN" altLang="en-US" sz="2400" b="1" kern="0" dirty="0">
                <a:latin typeface="微软雅黑" panose="020B0503020204020204" pitchFamily="34" charset="-122"/>
                <a:ea typeface="微软雅黑" panose="020B0503020204020204" pitchFamily="34" charset="-122"/>
              </a:rPr>
              <a:t>被访问页不在主存</a:t>
            </a:r>
            <a:endParaRPr kumimoji="0" lang="en-US" altLang="zh-CN" sz="2400" b="1" kern="0" dirty="0">
              <a:latin typeface="微软雅黑" panose="020B0503020204020204" pitchFamily="34" charset="-122"/>
              <a:ea typeface="微软雅黑" panose="020B0503020204020204" pitchFamily="34" charset="-122"/>
            </a:endParaRPr>
          </a:p>
          <a:p>
            <a:pPr>
              <a:lnSpc>
                <a:spcPct val="150000"/>
              </a:lnSpc>
              <a:buFontTx/>
              <a:buNone/>
            </a:pPr>
            <a:r>
              <a:rPr kumimoji="0" lang="zh-CN" altLang="en-US" sz="2400" b="1" kern="0" dirty="0">
                <a:latin typeface="微软雅黑" panose="020B0503020204020204" pitchFamily="34" charset="-122"/>
                <a:ea typeface="微软雅黑" panose="020B0503020204020204" pitchFamily="34" charset="-122"/>
              </a:rPr>
              <a:t>             </a:t>
            </a:r>
            <a:r>
              <a:rPr kumimoji="0" lang="en-US" altLang="zh-CN" sz="2400" b="1" kern="0" dirty="0">
                <a:latin typeface="微软雅黑" panose="020B0503020204020204" pitchFamily="34" charset="-122"/>
                <a:ea typeface="微软雅黑" panose="020B0503020204020204" pitchFamily="34" charset="-122"/>
              </a:rPr>
              <a:t>EAT=</a:t>
            </a:r>
            <a:r>
              <a:rPr kumimoji="0" lang="el-GR" altLang="zh-CN" sz="2400" b="1" kern="0" dirty="0">
                <a:latin typeface="微软雅黑" panose="020B0503020204020204" pitchFamily="34" charset="-122"/>
                <a:ea typeface="微软雅黑" panose="020B0503020204020204" pitchFamily="34" charset="-122"/>
              </a:rPr>
              <a:t> λ</a:t>
            </a:r>
            <a:r>
              <a:rPr kumimoji="0" lang="en-US" altLang="zh-CN" sz="2400" b="1" kern="0" dirty="0">
                <a:latin typeface="微软雅黑" panose="020B0503020204020204" pitchFamily="34" charset="-122"/>
                <a:ea typeface="微软雅黑" panose="020B0503020204020204" pitchFamily="34" charset="-122"/>
              </a:rPr>
              <a:t>+t+</a:t>
            </a:r>
            <a:r>
              <a:rPr kumimoji="0" lang="el-GR" altLang="zh-CN" sz="2400" b="1" kern="0" dirty="0">
                <a:latin typeface="微软雅黑" panose="020B0503020204020204" pitchFamily="34" charset="-122"/>
                <a:ea typeface="微软雅黑" panose="020B0503020204020204" pitchFamily="34" charset="-122"/>
              </a:rPr>
              <a:t>ε</a:t>
            </a:r>
            <a:r>
              <a:rPr kumimoji="0" lang="en-US" altLang="zh-CN" sz="2400" b="1" kern="0" dirty="0">
                <a:latin typeface="微软雅黑" panose="020B0503020204020204" pitchFamily="34" charset="-122"/>
                <a:ea typeface="微软雅黑" panose="020B0503020204020204" pitchFamily="34" charset="-122"/>
              </a:rPr>
              <a:t>+</a:t>
            </a:r>
            <a:r>
              <a:rPr kumimoji="0" lang="el-GR" altLang="zh-CN" sz="2400" b="1" kern="0" dirty="0">
                <a:latin typeface="微软雅黑" panose="020B0503020204020204" pitchFamily="34" charset="-122"/>
                <a:ea typeface="微软雅黑" panose="020B0503020204020204" pitchFamily="34" charset="-122"/>
              </a:rPr>
              <a:t>λ</a:t>
            </a:r>
            <a:r>
              <a:rPr kumimoji="0" lang="en-US" altLang="zh-CN" sz="2400" b="1" kern="0" dirty="0">
                <a:latin typeface="微软雅黑" panose="020B0503020204020204" pitchFamily="34" charset="-122"/>
                <a:ea typeface="微软雅黑" panose="020B0503020204020204" pitchFamily="34" charset="-122"/>
              </a:rPr>
              <a:t>+t=</a:t>
            </a:r>
            <a:r>
              <a:rPr kumimoji="0" lang="el-GR" altLang="zh-CN" sz="2400" b="1" kern="0" dirty="0">
                <a:latin typeface="微软雅黑" panose="020B0503020204020204" pitchFamily="34" charset="-122"/>
                <a:ea typeface="微软雅黑" panose="020B0503020204020204" pitchFamily="34" charset="-122"/>
              </a:rPr>
              <a:t>ε</a:t>
            </a:r>
            <a:r>
              <a:rPr kumimoji="0" lang="en-US" altLang="zh-CN" sz="2400" b="1" kern="0" dirty="0">
                <a:latin typeface="微软雅黑" panose="020B0503020204020204" pitchFamily="34" charset="-122"/>
                <a:ea typeface="微软雅黑" panose="020B0503020204020204" pitchFamily="34" charset="-122"/>
              </a:rPr>
              <a:t>+2</a:t>
            </a:r>
            <a:r>
              <a:rPr kumimoji="0" lang="zh-CN" altLang="en-US" sz="2400" b="1" kern="0" dirty="0">
                <a:latin typeface="微软雅黑" panose="020B0503020204020204" pitchFamily="34" charset="-122"/>
                <a:ea typeface="微软雅黑" panose="020B0503020204020204" pitchFamily="34" charset="-122"/>
              </a:rPr>
              <a:t>（</a:t>
            </a:r>
            <a:r>
              <a:rPr kumimoji="0" lang="el-GR" altLang="zh-CN" sz="2400" b="1" kern="0" dirty="0">
                <a:latin typeface="微软雅黑" panose="020B0503020204020204" pitchFamily="34" charset="-122"/>
                <a:ea typeface="微软雅黑" panose="020B0503020204020204" pitchFamily="34" charset="-122"/>
              </a:rPr>
              <a:t> λ</a:t>
            </a:r>
            <a:r>
              <a:rPr kumimoji="0" lang="en-US" altLang="zh-CN" sz="2400" b="1" kern="0" dirty="0">
                <a:latin typeface="微软雅黑" panose="020B0503020204020204" pitchFamily="34" charset="-122"/>
                <a:ea typeface="微软雅黑" panose="020B0503020204020204" pitchFamily="34" charset="-122"/>
              </a:rPr>
              <a:t>+t </a:t>
            </a:r>
            <a:r>
              <a:rPr kumimoji="0" lang="zh-CN" altLang="en-US" sz="2400" b="1" kern="0" dirty="0">
                <a:latin typeface="微软雅黑" panose="020B0503020204020204" pitchFamily="34" charset="-122"/>
                <a:ea typeface="微软雅黑" panose="020B0503020204020204" pitchFamily="34" charset="-122"/>
              </a:rPr>
              <a:t>）</a:t>
            </a:r>
            <a:endParaRPr kumimoji="0" lang="en-US" altLang="zh-CN" sz="2400" b="1" kern="0" dirty="0">
              <a:latin typeface="微软雅黑" panose="020B0503020204020204" pitchFamily="34" charset="-122"/>
              <a:ea typeface="微软雅黑" panose="020B0503020204020204" pitchFamily="34" charset="-122"/>
            </a:endParaRPr>
          </a:p>
          <a:p>
            <a:pPr>
              <a:lnSpc>
                <a:spcPct val="150000"/>
              </a:lnSpc>
            </a:pPr>
            <a:endParaRPr kumimoji="0" lang="en-US" altLang="zh-CN" sz="2400" kern="0" dirty="0">
              <a:latin typeface="黑体" pitchFamily="49" charset="-122"/>
              <a:ea typeface="黑体" pitchFamily="49" charset="-122"/>
            </a:endParaRPr>
          </a:p>
          <a:p>
            <a:pPr>
              <a:lnSpc>
                <a:spcPct val="150000"/>
              </a:lnSpc>
            </a:pPr>
            <a:endParaRPr kumimoji="0" lang="zh-CN" altLang="en-US" sz="2400" kern="0" dirty="0">
              <a:latin typeface="黑体" pitchFamily="49" charset="-122"/>
              <a:ea typeface="黑体" pitchFamily="49" charset="-122"/>
            </a:endParaRPr>
          </a:p>
        </p:txBody>
      </p:sp>
    </p:spTree>
    <p:extLst>
      <p:ext uri="{BB962C8B-B14F-4D97-AF65-F5344CB8AC3E}">
        <p14:creationId xmlns:p14="http://schemas.microsoft.com/office/powerpoint/2010/main" val="26438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ChangeArrowheads="1"/>
          </p:cNvSpPr>
          <p:nvPr/>
        </p:nvSpPr>
        <p:spPr bwMode="auto">
          <a:xfrm>
            <a:off x="817212" y="116632"/>
            <a:ext cx="6870700" cy="609600"/>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 纲</a:t>
            </a:r>
          </a:p>
        </p:txBody>
      </p:sp>
      <p:graphicFrame>
        <p:nvGraphicFramePr>
          <p:cNvPr id="2" name="表格 1"/>
          <p:cNvGraphicFramePr>
            <a:graphicFrameLocks noGrp="1"/>
          </p:cNvGraphicFramePr>
          <p:nvPr>
            <p:extLst>
              <p:ext uri="{D42A27DB-BD31-4B8C-83A1-F6EECF244321}">
                <p14:modId xmlns:p14="http://schemas.microsoft.com/office/powerpoint/2010/main" val="6379842"/>
              </p:ext>
            </p:extLst>
          </p:nvPr>
        </p:nvGraphicFramePr>
        <p:xfrm>
          <a:off x="2195736" y="1700808"/>
          <a:ext cx="4896544" cy="3816425"/>
        </p:xfrm>
        <a:graphic>
          <a:graphicData uri="http://schemas.openxmlformats.org/drawingml/2006/table">
            <a:tbl>
              <a:tblPr>
                <a:tableStyleId>{5C22544A-7EE6-4342-B048-85BDC9FD1C3A}</a:tableStyleId>
              </a:tblPr>
              <a:tblGrid>
                <a:gridCol w="4896544">
                  <a:extLst>
                    <a:ext uri="{9D8B030D-6E8A-4147-A177-3AD203B41FA5}">
                      <a16:colId xmlns:a16="http://schemas.microsoft.com/office/drawing/2014/main" xmlns="" val="20000"/>
                    </a:ext>
                  </a:extLst>
                </a:gridCol>
              </a:tblGrid>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u="none" strike="noStrike" baseline="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虚拟存储器概述</a:t>
                      </a:r>
                    </a:p>
                  </a:txBody>
                  <a:tcPr marL="7620" marR="7620" marT="7620" marB="0" anchor="ctr">
                    <a:solidFill>
                      <a:schemeClr val="bg2">
                        <a:lumMod val="50000"/>
                      </a:schemeClr>
                    </a:solidFill>
                  </a:tcPr>
                </a:tc>
                <a:extLst>
                  <a:ext uri="{0D108BD9-81ED-4DB2-BD59-A6C34878D82A}">
                    <a16:rowId xmlns:a16="http://schemas.microsoft.com/office/drawing/2014/main" xmlns="" val="10000"/>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  </a:t>
                      </a:r>
                      <a:r>
                        <a:rPr lang="zh-CN" altLang="en-US" sz="2800" b="1" u="none" strike="noStrike" baseline="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请求分页存储管理方式 </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1"/>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  </a:t>
                      </a:r>
                      <a:r>
                        <a:rPr lang="zh-CN" altLang="en-US" sz="2800" b="1" u="none" strike="noStrike" baseline="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页面置换算法</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2"/>
                  </a:ext>
                </a:extLst>
              </a:tr>
              <a:tr h="763285">
                <a:tc>
                  <a:txBody>
                    <a:bodyPr/>
                    <a:lstStyle/>
                    <a:p>
                      <a:pPr algn="l" fontAlgn="ctr"/>
                      <a:r>
                        <a:rPr lang="en-US" altLang="zh-CN" sz="2800" b="1"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  </a:t>
                      </a:r>
                      <a:r>
                        <a:rPr lang="zh-CN" altLang="en-US" sz="2800" b="1"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抖动与工作集 </a:t>
                      </a:r>
                      <a:endParaRPr lang="zh-CN" altLang="en-US" sz="2800" b="1" i="0" u="none" strike="noStrike"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rgbClr val="0070C0"/>
                    </a:solidFill>
                  </a:tcPr>
                </a:tc>
                <a:extLst>
                  <a:ext uri="{0D108BD9-81ED-4DB2-BD59-A6C34878D82A}">
                    <a16:rowId xmlns:a16="http://schemas.microsoft.com/office/drawing/2014/main" xmlns="" val="10003"/>
                  </a:ext>
                </a:extLst>
              </a:tr>
              <a:tr h="763285">
                <a:tc>
                  <a:txBody>
                    <a:bodyPr/>
                    <a:lstStyle/>
                    <a:p>
                      <a:pPr algn="l" fontAlgn="ctr"/>
                      <a:r>
                        <a:rPr lang="en-US" altLang="zh-CN"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  </a:t>
                      </a:r>
                      <a:r>
                        <a:rPr lang="zh-CN" altLang="en-US" sz="2800" b="1"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请求分段存储管理方式 </a:t>
                      </a:r>
                      <a:endParaRPr lang="zh-CN" altLang="en-US" sz="2800" b="1" i="0" u="none" strike="noStrike"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620" marR="7620" marT="7620" marB="0" anchor="ctr">
                    <a:solidFill>
                      <a:schemeClr val="bg2">
                        <a:lumMod val="50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7862155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抖动与工作集 </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内容占位符 2">
            <a:extLst>
              <a:ext uri="{FF2B5EF4-FFF2-40B4-BE49-F238E27FC236}">
                <a16:creationId xmlns:a16="http://schemas.microsoft.com/office/drawing/2014/main" xmlns="" id="{B8588B72-9C60-4A45-AA1E-218A9D6F6BC5}"/>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50000"/>
              </a:lnSpc>
            </a:pPr>
            <a:r>
              <a:rPr kumimoji="0" lang="zh-CN" altLang="en-US" sz="2400" b="1" kern="0" dirty="0">
                <a:latin typeface="仿宋" panose="02010609060101010101" pitchFamily="49" charset="-122"/>
                <a:ea typeface="仿宋" panose="02010609060101010101" pitchFamily="49" charset="-122"/>
              </a:rPr>
              <a:t>请求分页虚拟存储器系统</a:t>
            </a:r>
            <a:endParaRPr kumimoji="0" lang="en-US" altLang="zh-CN" sz="2400" b="1" kern="0" dirty="0">
              <a:latin typeface="仿宋" panose="02010609060101010101" pitchFamily="49" charset="-122"/>
              <a:ea typeface="仿宋" panose="02010609060101010101" pitchFamily="49" charset="-122"/>
            </a:endParaRPr>
          </a:p>
          <a:p>
            <a:pPr lvl="1">
              <a:lnSpc>
                <a:spcPct val="150000"/>
              </a:lnSpc>
            </a:pPr>
            <a:r>
              <a:rPr kumimoji="0" lang="zh-CN" altLang="en-US" sz="2400" b="1" kern="0" dirty="0">
                <a:solidFill>
                  <a:srgbClr val="FF0000"/>
                </a:solidFill>
                <a:latin typeface="仿宋" panose="02010609060101010101" pitchFamily="49" charset="-122"/>
                <a:ea typeface="仿宋" panose="02010609060101010101" pitchFamily="49" charset="-122"/>
              </a:rPr>
              <a:t>减少存储碎片，提高处理机利用率和吞吐量</a:t>
            </a:r>
            <a:endParaRPr kumimoji="0" lang="en-US" altLang="zh-CN" sz="2400" b="1" kern="0" dirty="0">
              <a:solidFill>
                <a:srgbClr val="FF0000"/>
              </a:solidFill>
              <a:latin typeface="仿宋" panose="02010609060101010101" pitchFamily="49" charset="-122"/>
              <a:ea typeface="仿宋" panose="02010609060101010101" pitchFamily="49" charset="-122"/>
            </a:endParaRPr>
          </a:p>
          <a:p>
            <a:pPr lvl="1">
              <a:lnSpc>
                <a:spcPct val="150000"/>
              </a:lnSpc>
            </a:pPr>
            <a:r>
              <a:rPr kumimoji="0" lang="zh-CN" altLang="en-US" sz="2400" b="1" kern="0" dirty="0">
                <a:latin typeface="仿宋" panose="02010609060101010101" pitchFamily="49" charset="-122"/>
                <a:ea typeface="仿宋" panose="02010609060101010101" pitchFamily="49" charset="-122"/>
              </a:rPr>
              <a:t>运行进程过多，缺页频繁，性能也会急速下降</a:t>
            </a:r>
            <a:endParaRPr kumimoji="0" lang="en-US" altLang="zh-CN" sz="2400" b="1" kern="0" dirty="0">
              <a:latin typeface="仿宋" panose="02010609060101010101" pitchFamily="49" charset="-122"/>
              <a:ea typeface="仿宋" panose="02010609060101010101" pitchFamily="49" charset="-122"/>
            </a:endParaRPr>
          </a:p>
          <a:p>
            <a:pPr>
              <a:lnSpc>
                <a:spcPct val="150000"/>
              </a:lnSpc>
            </a:pPr>
            <a:endParaRPr kumimoji="0" lang="zh-CN" altLang="en-US" sz="24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775690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多道程序度与“抖动”</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内容占位符 2">
            <a:extLst>
              <a:ext uri="{FF2B5EF4-FFF2-40B4-BE49-F238E27FC236}">
                <a16:creationId xmlns:a16="http://schemas.microsoft.com/office/drawing/2014/main" xmlns="" id="{E8C18484-E0C0-4333-BF68-E97156A4C68E}"/>
              </a:ext>
            </a:extLst>
          </p:cNvPr>
          <p:cNvSpPr txBox="1">
            <a:spLocks/>
          </p:cNvSpPr>
          <p:nvPr/>
        </p:nvSpPr>
        <p:spPr bwMode="auto">
          <a:xfrm>
            <a:off x="457200" y="2852936"/>
            <a:ext cx="8229600" cy="29114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50000"/>
              </a:lnSpc>
            </a:pPr>
            <a:r>
              <a:rPr kumimoji="0" lang="zh-CN" altLang="en-US" sz="2400" b="1" kern="0" dirty="0">
                <a:latin typeface="仿宋" panose="02010609060101010101" pitchFamily="49" charset="-122"/>
                <a:ea typeface="仿宋" panose="02010609060101010101" pitchFamily="49" charset="-122"/>
              </a:rPr>
              <a:t>由于只装入一个进程的部分程序和数据便可开始运行，故希望运行更多进程，增加多道程序度</a:t>
            </a:r>
          </a:p>
        </p:txBody>
      </p:sp>
      <p:sp>
        <p:nvSpPr>
          <p:cNvPr id="5" name="Rectangle 2">
            <a:extLst>
              <a:ext uri="{FF2B5EF4-FFF2-40B4-BE49-F238E27FC236}">
                <a16:creationId xmlns:a16="http://schemas.microsoft.com/office/drawing/2014/main" xmlns="" id="{BD741224-B4CA-46E2-AFDB-EC0F2057AF76}"/>
              </a:ext>
            </a:extLst>
          </p:cNvPr>
          <p:cNvSpPr txBox="1">
            <a:spLocks noChangeArrowheads="1"/>
          </p:cNvSpPr>
          <p:nvPr/>
        </p:nvSpPr>
        <p:spPr bwMode="auto">
          <a:xfrm>
            <a:off x="571472" y="1638490"/>
            <a:ext cx="5715040" cy="642934"/>
          </a:xfrm>
          <a:prstGeom prst="rect">
            <a:avLst/>
          </a:prstGeom>
          <a:no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40" tIns="45720" rIns="91440" bIns="45720" numCol="1" anchor="ctr"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1</a:t>
            </a:r>
            <a:r>
              <a:rPr kumimoji="0" lang="zh-CN" altLang="en-US" sz="28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 多道程序度与处理机的利用率</a:t>
            </a:r>
            <a:endParaRPr kumimoji="0" lang="en-US" altLang="zh-CN" sz="28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6261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多道程序度与“抖动”</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aphicFrame>
        <p:nvGraphicFramePr>
          <p:cNvPr id="6" name="Object 3">
            <a:extLst>
              <a:ext uri="{FF2B5EF4-FFF2-40B4-BE49-F238E27FC236}">
                <a16:creationId xmlns:a16="http://schemas.microsoft.com/office/drawing/2014/main" xmlns="" id="{B4933B7F-EAC8-482D-B1CC-A3CCE5736622}"/>
              </a:ext>
            </a:extLst>
          </p:cNvPr>
          <p:cNvGraphicFramePr>
            <a:graphicFrameLocks noChangeAspect="1"/>
          </p:cNvGraphicFramePr>
          <p:nvPr>
            <p:extLst>
              <p:ext uri="{D42A27DB-BD31-4B8C-83A1-F6EECF244321}">
                <p14:modId xmlns:p14="http://schemas.microsoft.com/office/powerpoint/2010/main" val="3674625358"/>
              </p:ext>
            </p:extLst>
          </p:nvPr>
        </p:nvGraphicFramePr>
        <p:xfrm>
          <a:off x="402946" y="1130353"/>
          <a:ext cx="8633550" cy="3927475"/>
        </p:xfrm>
        <a:graphic>
          <a:graphicData uri="http://schemas.openxmlformats.org/presentationml/2006/ole">
            <mc:AlternateContent xmlns:mc="http://schemas.openxmlformats.org/markup-compatibility/2006">
              <mc:Choice xmlns:v="urn:schemas-microsoft-com:vml" Requires="v">
                <p:oleObj spid="_x0000_s14378" r:id="rId3" imgW="5350680" imgH="3536280" progId="">
                  <p:embed/>
                </p:oleObj>
              </mc:Choice>
              <mc:Fallback>
                <p:oleObj r:id="rId3" imgW="5350680" imgH="3536280" progId="">
                  <p:embed/>
                  <p:pic>
                    <p:nvPicPr>
                      <p:cNvPr id="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46" y="1130353"/>
                        <a:ext cx="8633550" cy="3927475"/>
                      </a:xfrm>
                      <a:prstGeom prst="rect">
                        <a:avLst/>
                      </a:prstGeom>
                      <a:solidFill>
                        <a:schemeClr val="tx1"/>
                      </a:solidFill>
                    </p:spPr>
                  </p:pic>
                </p:oleObj>
              </mc:Fallback>
            </mc:AlternateContent>
          </a:graphicData>
        </a:graphic>
      </p:graphicFrame>
      <p:sp>
        <p:nvSpPr>
          <p:cNvPr id="7" name="Text Box 5">
            <a:extLst>
              <a:ext uri="{FF2B5EF4-FFF2-40B4-BE49-F238E27FC236}">
                <a16:creationId xmlns:a16="http://schemas.microsoft.com/office/drawing/2014/main" xmlns="" id="{51B52879-13BD-4CDE-BEB6-48A518FFC433}"/>
              </a:ext>
            </a:extLst>
          </p:cNvPr>
          <p:cNvSpPr txBox="1">
            <a:spLocks noChangeArrowheads="1"/>
          </p:cNvSpPr>
          <p:nvPr/>
        </p:nvSpPr>
        <p:spPr bwMode="auto">
          <a:xfrm>
            <a:off x="402946" y="5368695"/>
            <a:ext cx="8849574" cy="1077218"/>
          </a:xfrm>
          <a:prstGeom prst="rect">
            <a:avLst/>
          </a:prstGeom>
          <a:noFill/>
          <a:ln w="9525">
            <a:noFill/>
            <a:miter lim="800000"/>
            <a:headEnd/>
            <a:tailEnd/>
          </a:ln>
          <a:effectLst/>
        </p:spPr>
        <p:txBody>
          <a:bodyPr wrap="square">
            <a:spAutoFit/>
          </a:bodyPr>
          <a:lstStyle/>
          <a:p>
            <a:pPr algn="l">
              <a:lnSpc>
                <a:spcPct val="150000"/>
              </a:lnSpc>
              <a:spcBef>
                <a:spcPct val="20000"/>
              </a:spcBef>
              <a:buClr>
                <a:srgbClr val="333399"/>
              </a:buClr>
              <a:buSzPct val="80000"/>
              <a:buFont typeface="Wingdings" pitchFamily="2" charset="2"/>
              <a:buChar char="u"/>
            </a:pPr>
            <a:r>
              <a:rPr kumimoji="0" lang="zh-CN" altLang="en-US" sz="2000" b="1" dirty="0">
                <a:solidFill>
                  <a:schemeClr val="tx1"/>
                </a:solidFill>
                <a:latin typeface="仿宋" panose="02010609060101010101" pitchFamily="49" charset="-122"/>
                <a:ea typeface="仿宋" panose="02010609060101010101" pitchFamily="49" charset="-122"/>
              </a:rPr>
              <a:t>  在多道程序环境下，并不是“多道程序的度越高，系统吞吐量越大。”</a:t>
            </a:r>
          </a:p>
          <a:p>
            <a:pPr algn="l">
              <a:lnSpc>
                <a:spcPct val="150000"/>
              </a:lnSpc>
              <a:spcBef>
                <a:spcPct val="20000"/>
              </a:spcBef>
              <a:buClr>
                <a:srgbClr val="333399"/>
              </a:buClr>
              <a:buSzPct val="80000"/>
              <a:buFont typeface="Wingdings" pitchFamily="2" charset="2"/>
              <a:buChar char="u"/>
            </a:pPr>
            <a:r>
              <a:rPr kumimoji="0" lang="zh-CN" altLang="en-US" sz="2000" b="1" dirty="0">
                <a:solidFill>
                  <a:schemeClr val="tx1"/>
                </a:solidFill>
                <a:effectLst>
                  <a:outerShdw blurRad="38100" dist="38100" dir="2700000" algn="tl">
                    <a:srgbClr val="000000"/>
                  </a:outerShdw>
                </a:effectLst>
                <a:latin typeface="仿宋" panose="02010609060101010101" pitchFamily="49" charset="-122"/>
                <a:ea typeface="仿宋" panose="02010609060101010101" pitchFamily="49" charset="-122"/>
              </a:rPr>
              <a:t>  </a:t>
            </a:r>
            <a:r>
              <a:rPr kumimoji="0" lang="zh-CN" altLang="en-US" sz="2000" b="1" dirty="0">
                <a:solidFill>
                  <a:schemeClr val="tx1"/>
                </a:solidFill>
                <a:latin typeface="仿宋" panose="02010609060101010101" pitchFamily="49" charset="-122"/>
                <a:ea typeface="仿宋" panose="02010609060101010101" pitchFamily="49" charset="-122"/>
              </a:rPr>
              <a:t>当</a:t>
            </a:r>
            <a:r>
              <a:rPr kumimoji="0" lang="en-US" sz="2000" b="1" dirty="0">
                <a:solidFill>
                  <a:schemeClr val="tx1"/>
                </a:solidFill>
                <a:latin typeface="仿宋" panose="02010609060101010101" pitchFamily="49" charset="-122"/>
                <a:ea typeface="仿宋" panose="02010609060101010101" pitchFamily="49" charset="-122"/>
              </a:rPr>
              <a:t>CPU</a:t>
            </a:r>
            <a:r>
              <a:rPr kumimoji="0" lang="zh-CN" altLang="en-US" sz="2000" b="1" dirty="0">
                <a:solidFill>
                  <a:schemeClr val="tx1"/>
                </a:solidFill>
                <a:latin typeface="仿宋" panose="02010609060101010101" pitchFamily="49" charset="-122"/>
                <a:ea typeface="仿宋" panose="02010609060101010101" pitchFamily="49" charset="-122"/>
              </a:rPr>
              <a:t>的利用率达到某一峰值后，若继续增加多道程度，将产生</a:t>
            </a:r>
            <a:r>
              <a:rPr kumimoji="0" lang="zh-CN" altLang="en-US" sz="2000" b="1" dirty="0">
                <a:solidFill>
                  <a:srgbClr val="D60093"/>
                </a:solidFill>
                <a:latin typeface="仿宋" panose="02010609060101010101" pitchFamily="49" charset="-122"/>
                <a:ea typeface="仿宋" panose="02010609060101010101" pitchFamily="49" charset="-122"/>
              </a:rPr>
              <a:t>抖动</a:t>
            </a:r>
            <a:endParaRPr kumimoji="0" lang="zh-CN" altLang="en-US" sz="2000" b="1" dirty="0">
              <a:solidFill>
                <a:srgbClr val="0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9402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多道程序度与“抖动”</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内容占位符 2">
            <a:extLst>
              <a:ext uri="{FF2B5EF4-FFF2-40B4-BE49-F238E27FC236}">
                <a16:creationId xmlns:a16="http://schemas.microsoft.com/office/drawing/2014/main" xmlns="" id="{B70668B8-153C-405B-B6A8-A51B370BC589}"/>
              </a:ext>
            </a:extLst>
          </p:cNvPr>
          <p:cNvSpPr txBox="1">
            <a:spLocks/>
          </p:cNvSpPr>
          <p:nvPr/>
        </p:nvSpPr>
        <p:spPr bwMode="auto">
          <a:xfrm>
            <a:off x="395536" y="2215407"/>
            <a:ext cx="8229600" cy="38778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50000"/>
              </a:lnSpc>
            </a:pPr>
            <a:r>
              <a:rPr kumimoji="0" lang="zh-CN" altLang="en-US" sz="2400" b="1" kern="0" dirty="0">
                <a:latin typeface="仿宋" panose="02010609060101010101" pitchFamily="49" charset="-122"/>
                <a:ea typeface="仿宋" panose="02010609060101010101" pitchFamily="49" charset="-122"/>
              </a:rPr>
              <a:t>同时运行进程太多，分配给每个进程物理块太少</a:t>
            </a:r>
            <a:endParaRPr kumimoji="0" lang="en-US" altLang="zh-CN" sz="2400" b="1" kern="0" dirty="0">
              <a:latin typeface="仿宋" panose="02010609060101010101" pitchFamily="49" charset="-122"/>
              <a:ea typeface="仿宋" panose="02010609060101010101" pitchFamily="49" charset="-122"/>
            </a:endParaRPr>
          </a:p>
          <a:p>
            <a:pPr>
              <a:lnSpc>
                <a:spcPct val="150000"/>
              </a:lnSpc>
            </a:pPr>
            <a:r>
              <a:rPr kumimoji="0" lang="zh-CN" altLang="en-US" sz="2400" b="1" kern="0" dirty="0">
                <a:latin typeface="仿宋" panose="02010609060101010101" pitchFamily="49" charset="-122"/>
                <a:ea typeface="仿宋" panose="02010609060101010101" pitchFamily="49" charset="-122"/>
              </a:rPr>
              <a:t>进程在运行时频繁缺页，必须请求调页</a:t>
            </a:r>
            <a:endParaRPr kumimoji="0" lang="en-US" altLang="zh-CN" sz="2400" b="1" kern="0" dirty="0">
              <a:latin typeface="仿宋" panose="02010609060101010101" pitchFamily="49" charset="-122"/>
              <a:ea typeface="仿宋" panose="02010609060101010101" pitchFamily="49" charset="-122"/>
            </a:endParaRPr>
          </a:p>
          <a:p>
            <a:pPr>
              <a:lnSpc>
                <a:spcPct val="150000"/>
              </a:lnSpc>
            </a:pPr>
            <a:r>
              <a:rPr kumimoji="0" lang="zh-CN" altLang="en-US" sz="2400" b="1" kern="0" dirty="0">
                <a:latin typeface="仿宋" panose="02010609060101010101" pitchFamily="49" charset="-122"/>
                <a:ea typeface="仿宋" panose="02010609060101010101" pitchFamily="49" charset="-122"/>
              </a:rPr>
              <a:t>等待页面调进调出的进程增多，磁盘访问时间急剧增加</a:t>
            </a:r>
            <a:endParaRPr kumimoji="0" lang="en-US" altLang="zh-CN" sz="2400" b="1" kern="0" dirty="0">
              <a:latin typeface="仿宋" panose="02010609060101010101" pitchFamily="49" charset="-122"/>
              <a:ea typeface="仿宋" panose="02010609060101010101" pitchFamily="49" charset="-122"/>
            </a:endParaRPr>
          </a:p>
          <a:p>
            <a:pPr>
              <a:lnSpc>
                <a:spcPct val="150000"/>
              </a:lnSpc>
            </a:pPr>
            <a:r>
              <a:rPr kumimoji="0" lang="zh-CN" altLang="en-US" sz="2400" b="1" kern="0" dirty="0">
                <a:latin typeface="仿宋" panose="02010609060101010101" pitchFamily="49" charset="-122"/>
                <a:ea typeface="仿宋" panose="02010609060101010101" pitchFamily="49" charset="-122"/>
              </a:rPr>
              <a:t>进程大部分时间用于页面换进换出，处理机利用率急剧下降并趋于</a:t>
            </a:r>
            <a:r>
              <a:rPr kumimoji="0" lang="en-US" altLang="zh-CN" sz="2400" b="1" kern="0" dirty="0">
                <a:latin typeface="仿宋" panose="02010609060101010101" pitchFamily="49" charset="-122"/>
                <a:ea typeface="仿宋" panose="02010609060101010101" pitchFamily="49" charset="-122"/>
              </a:rPr>
              <a:t>0</a:t>
            </a:r>
          </a:p>
          <a:p>
            <a:pPr>
              <a:lnSpc>
                <a:spcPct val="150000"/>
              </a:lnSpc>
            </a:pPr>
            <a:r>
              <a:rPr kumimoji="0" lang="zh-CN" altLang="en-US" sz="2400" b="1" kern="0" dirty="0">
                <a:solidFill>
                  <a:srgbClr val="FF0000"/>
                </a:solidFill>
                <a:latin typeface="仿宋" panose="02010609060101010101" pitchFamily="49" charset="-122"/>
                <a:ea typeface="仿宋" panose="02010609060101010101" pitchFamily="49" charset="-122"/>
              </a:rPr>
              <a:t>此即“抖动”</a:t>
            </a:r>
          </a:p>
        </p:txBody>
      </p:sp>
      <p:sp>
        <p:nvSpPr>
          <p:cNvPr id="5" name="Rectangle 2">
            <a:extLst>
              <a:ext uri="{FF2B5EF4-FFF2-40B4-BE49-F238E27FC236}">
                <a16:creationId xmlns:a16="http://schemas.microsoft.com/office/drawing/2014/main" xmlns="" id="{9C7DE14F-73E2-4AC1-A245-28C3658F35A8}"/>
              </a:ext>
            </a:extLst>
          </p:cNvPr>
          <p:cNvSpPr txBox="1">
            <a:spLocks noChangeArrowheads="1"/>
          </p:cNvSpPr>
          <p:nvPr/>
        </p:nvSpPr>
        <p:spPr bwMode="auto">
          <a:xfrm>
            <a:off x="438370" y="1186686"/>
            <a:ext cx="4429156" cy="642934"/>
          </a:xfrm>
          <a:prstGeom prst="rect">
            <a:avLst/>
          </a:prstGeom>
          <a:no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40" tIns="45720" rIns="91440" bIns="45720" numCol="1" anchor="ctr"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2</a:t>
            </a:r>
            <a:r>
              <a:rPr kumimoji="0" lang="zh-CN" altLang="en-US" sz="28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 产生“抖动”的原因</a:t>
            </a:r>
            <a:endParaRPr kumimoji="0" lang="en-US" altLang="zh-CN" sz="28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491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虚拟存储器的定义和特征</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cs"/>
            </a:endParaRPr>
          </a:p>
        </p:txBody>
      </p:sp>
      <p:grpSp>
        <p:nvGrpSpPr>
          <p:cNvPr id="4" name="Group 4">
            <a:extLst>
              <a:ext uri="{FF2B5EF4-FFF2-40B4-BE49-F238E27FC236}">
                <a16:creationId xmlns:a16="http://schemas.microsoft.com/office/drawing/2014/main" xmlns="" id="{6144657D-3620-4E9E-974A-B7641C18D88A}"/>
              </a:ext>
            </a:extLst>
          </p:cNvPr>
          <p:cNvGrpSpPr>
            <a:grpSpLocks/>
          </p:cNvGrpSpPr>
          <p:nvPr/>
        </p:nvGrpSpPr>
        <p:grpSpPr bwMode="auto">
          <a:xfrm>
            <a:off x="2175669" y="1196752"/>
            <a:ext cx="4331461" cy="2795172"/>
            <a:chOff x="1159" y="1094"/>
            <a:chExt cx="3165" cy="2327"/>
          </a:xfrm>
        </p:grpSpPr>
        <p:sp>
          <p:nvSpPr>
            <p:cNvPr id="5" name="Text Box 5">
              <a:extLst>
                <a:ext uri="{FF2B5EF4-FFF2-40B4-BE49-F238E27FC236}">
                  <a16:creationId xmlns:a16="http://schemas.microsoft.com/office/drawing/2014/main" xmlns="" id="{8F53F9F6-ED47-4AA4-B0B7-BA2C08AFBF1F}"/>
                </a:ext>
              </a:extLst>
            </p:cNvPr>
            <p:cNvSpPr txBox="1">
              <a:spLocks noChangeArrowheads="1"/>
            </p:cNvSpPr>
            <p:nvPr/>
          </p:nvSpPr>
          <p:spPr bwMode="auto">
            <a:xfrm>
              <a:off x="1159" y="1094"/>
              <a:ext cx="759" cy="279"/>
            </a:xfrm>
            <a:prstGeom prst="rect">
              <a:avLst/>
            </a:prstGeom>
            <a:noFill/>
            <a:ln w="9525">
              <a:noFill/>
              <a:miter lim="800000"/>
              <a:headEnd/>
              <a:tailEnd/>
            </a:ln>
          </p:spPr>
          <p:txBody>
            <a:bodyPr wrap="none" lIns="57354" tIns="28676" rIns="57354" bIns="28676">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地址空间</a:t>
              </a:r>
            </a:p>
          </p:txBody>
        </p:sp>
        <p:sp>
          <p:nvSpPr>
            <p:cNvPr id="6" name="Text Box 6">
              <a:extLst>
                <a:ext uri="{FF2B5EF4-FFF2-40B4-BE49-F238E27FC236}">
                  <a16:creationId xmlns:a16="http://schemas.microsoft.com/office/drawing/2014/main" xmlns="" id="{9542F5BE-31D4-423B-BED0-32B6768D3145}"/>
                </a:ext>
              </a:extLst>
            </p:cNvPr>
            <p:cNvSpPr txBox="1">
              <a:spLocks noChangeArrowheads="1"/>
            </p:cNvSpPr>
            <p:nvPr/>
          </p:nvSpPr>
          <p:spPr bwMode="auto">
            <a:xfrm>
              <a:off x="3227" y="1094"/>
              <a:ext cx="759" cy="279"/>
            </a:xfrm>
            <a:prstGeom prst="rect">
              <a:avLst/>
            </a:prstGeom>
            <a:noFill/>
            <a:ln w="9525">
              <a:noFill/>
              <a:miter lim="800000"/>
              <a:headEnd/>
              <a:tailEnd/>
            </a:ln>
          </p:spPr>
          <p:txBody>
            <a:bodyPr wrap="none" lIns="57354" tIns="28676" rIns="57354" bIns="28676">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存贮空间</a:t>
              </a:r>
            </a:p>
          </p:txBody>
        </p:sp>
        <p:sp>
          <p:nvSpPr>
            <p:cNvPr id="7" name="Text Box 7">
              <a:extLst>
                <a:ext uri="{FF2B5EF4-FFF2-40B4-BE49-F238E27FC236}">
                  <a16:creationId xmlns:a16="http://schemas.microsoft.com/office/drawing/2014/main" xmlns="" id="{79EE4F0C-4BA2-494F-A0E7-8994C7F2E44B}"/>
                </a:ext>
              </a:extLst>
            </p:cNvPr>
            <p:cNvSpPr txBox="1">
              <a:spLocks noChangeArrowheads="1"/>
            </p:cNvSpPr>
            <p:nvPr/>
          </p:nvSpPr>
          <p:spPr bwMode="auto">
            <a:xfrm>
              <a:off x="1313" y="1401"/>
              <a:ext cx="591" cy="279"/>
            </a:xfrm>
            <a:prstGeom prst="rect">
              <a:avLst/>
            </a:prstGeom>
            <a:noFill/>
            <a:ln w="9525">
              <a:noFill/>
              <a:miter lim="800000"/>
              <a:headEnd/>
              <a:tailEnd/>
            </a:ln>
          </p:spPr>
          <p:txBody>
            <a:bodyPr wrap="none" lIns="57354" tIns="28676" rIns="57354" bIns="28676">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t>
              </a: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编程</a:t>
              </a:r>
              <a:r>
                <a:rPr kumimoji="0" lang="en-US" altLang="zh-CN"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t>
              </a:r>
            </a:p>
          </p:txBody>
        </p:sp>
        <p:sp>
          <p:nvSpPr>
            <p:cNvPr id="8" name="Text Box 8">
              <a:extLst>
                <a:ext uri="{FF2B5EF4-FFF2-40B4-BE49-F238E27FC236}">
                  <a16:creationId xmlns:a16="http://schemas.microsoft.com/office/drawing/2014/main" xmlns="" id="{037A1DC4-15E8-4C32-AD94-63D9D4FA59F8}"/>
                </a:ext>
              </a:extLst>
            </p:cNvPr>
            <p:cNvSpPr txBox="1">
              <a:spLocks noChangeArrowheads="1"/>
            </p:cNvSpPr>
            <p:nvPr/>
          </p:nvSpPr>
          <p:spPr bwMode="auto">
            <a:xfrm>
              <a:off x="3426" y="1362"/>
              <a:ext cx="591" cy="279"/>
            </a:xfrm>
            <a:prstGeom prst="rect">
              <a:avLst/>
            </a:prstGeom>
            <a:noFill/>
            <a:ln w="9525">
              <a:noFill/>
              <a:miter lim="800000"/>
              <a:headEnd/>
              <a:tailEnd/>
            </a:ln>
          </p:spPr>
          <p:txBody>
            <a:bodyPr wrap="none" lIns="57354" tIns="28676" rIns="57354" bIns="28676">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t>
              </a: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运行</a:t>
              </a:r>
              <a:r>
                <a:rPr kumimoji="0" lang="en-US" altLang="zh-CN"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t>
              </a:r>
            </a:p>
          </p:txBody>
        </p:sp>
        <p:sp>
          <p:nvSpPr>
            <p:cNvPr id="9" name="Text Box 9">
              <a:extLst>
                <a:ext uri="{FF2B5EF4-FFF2-40B4-BE49-F238E27FC236}">
                  <a16:creationId xmlns:a16="http://schemas.microsoft.com/office/drawing/2014/main" xmlns="" id="{1CB856E7-7E4B-42B9-8CC2-15B8C5F7D073}"/>
                </a:ext>
              </a:extLst>
            </p:cNvPr>
            <p:cNvSpPr txBox="1">
              <a:spLocks noChangeArrowheads="1"/>
            </p:cNvSpPr>
            <p:nvPr/>
          </p:nvSpPr>
          <p:spPr bwMode="auto">
            <a:xfrm>
              <a:off x="1319" y="2026"/>
              <a:ext cx="422" cy="279"/>
            </a:xfrm>
            <a:prstGeom prst="rect">
              <a:avLst/>
            </a:prstGeom>
            <a:noFill/>
            <a:ln w="9525">
              <a:noFill/>
              <a:miter lim="800000"/>
              <a:headEnd/>
              <a:tailEnd/>
            </a:ln>
          </p:spPr>
          <p:txBody>
            <a:bodyPr wrap="none" lIns="57354" tIns="28676" rIns="57354" bIns="28676">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逻辑</a:t>
              </a:r>
            </a:p>
          </p:txBody>
        </p:sp>
        <p:sp>
          <p:nvSpPr>
            <p:cNvPr id="10" name="Text Box 10">
              <a:extLst>
                <a:ext uri="{FF2B5EF4-FFF2-40B4-BE49-F238E27FC236}">
                  <a16:creationId xmlns:a16="http://schemas.microsoft.com/office/drawing/2014/main" xmlns="" id="{425B670E-67BE-4782-84BD-2393388291E5}"/>
                </a:ext>
              </a:extLst>
            </p:cNvPr>
            <p:cNvSpPr txBox="1">
              <a:spLocks noChangeArrowheads="1"/>
            </p:cNvSpPr>
            <p:nvPr/>
          </p:nvSpPr>
          <p:spPr bwMode="auto">
            <a:xfrm>
              <a:off x="3479" y="2026"/>
              <a:ext cx="422" cy="279"/>
            </a:xfrm>
            <a:prstGeom prst="rect">
              <a:avLst/>
            </a:prstGeom>
            <a:noFill/>
            <a:ln w="9525">
              <a:noFill/>
              <a:miter lim="800000"/>
              <a:headEnd/>
              <a:tailEnd/>
            </a:ln>
          </p:spPr>
          <p:txBody>
            <a:bodyPr wrap="none" lIns="57354" tIns="28676" rIns="57354" bIns="28676">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物理</a:t>
              </a:r>
            </a:p>
          </p:txBody>
        </p:sp>
        <p:sp>
          <p:nvSpPr>
            <p:cNvPr id="12" name="Text Box 11">
              <a:extLst>
                <a:ext uri="{FF2B5EF4-FFF2-40B4-BE49-F238E27FC236}">
                  <a16:creationId xmlns:a16="http://schemas.microsoft.com/office/drawing/2014/main" xmlns="" id="{11EF42DA-B489-4FFB-8F46-29FF06C6F773}"/>
                </a:ext>
              </a:extLst>
            </p:cNvPr>
            <p:cNvSpPr txBox="1">
              <a:spLocks noChangeArrowheads="1"/>
            </p:cNvSpPr>
            <p:nvPr/>
          </p:nvSpPr>
          <p:spPr bwMode="auto">
            <a:xfrm>
              <a:off x="1159" y="3142"/>
              <a:ext cx="1097" cy="279"/>
            </a:xfrm>
            <a:prstGeom prst="rect">
              <a:avLst/>
            </a:prstGeom>
            <a:noFill/>
            <a:ln w="9525">
              <a:noFill/>
              <a:miter lim="800000"/>
              <a:headEnd/>
              <a:tailEnd/>
            </a:ln>
          </p:spPr>
          <p:txBody>
            <a:bodyPr wrap="none" lIns="57354" tIns="28676" rIns="57354" bIns="28676">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虚空间</a:t>
              </a:r>
              <a:r>
                <a:rPr kumimoji="0" lang="en-US" altLang="zh-CN"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t>
              </a: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虚存</a:t>
              </a:r>
              <a:r>
                <a:rPr kumimoji="0" lang="en-US" altLang="zh-CN"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t>
              </a:r>
            </a:p>
          </p:txBody>
        </p:sp>
        <p:sp>
          <p:nvSpPr>
            <p:cNvPr id="13" name="Text Box 12">
              <a:extLst>
                <a:ext uri="{FF2B5EF4-FFF2-40B4-BE49-F238E27FC236}">
                  <a16:creationId xmlns:a16="http://schemas.microsoft.com/office/drawing/2014/main" xmlns="" id="{331FDD42-F604-4ED8-9CDB-8F4E5A89A24A}"/>
                </a:ext>
              </a:extLst>
            </p:cNvPr>
            <p:cNvSpPr txBox="1">
              <a:spLocks noChangeArrowheads="1"/>
            </p:cNvSpPr>
            <p:nvPr/>
          </p:nvSpPr>
          <p:spPr bwMode="auto">
            <a:xfrm>
              <a:off x="3227" y="3130"/>
              <a:ext cx="1097" cy="279"/>
            </a:xfrm>
            <a:prstGeom prst="rect">
              <a:avLst/>
            </a:prstGeom>
            <a:noFill/>
            <a:ln w="9525">
              <a:noFill/>
              <a:miter lim="800000"/>
              <a:headEnd/>
              <a:tailEnd/>
            </a:ln>
          </p:spPr>
          <p:txBody>
            <a:bodyPr wrap="none" lIns="57354" tIns="28676" rIns="57354" bIns="28676">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实存、实空间</a:t>
              </a:r>
            </a:p>
          </p:txBody>
        </p:sp>
        <p:sp>
          <p:nvSpPr>
            <p:cNvPr id="14" name="Line 13">
              <a:extLst>
                <a:ext uri="{FF2B5EF4-FFF2-40B4-BE49-F238E27FC236}">
                  <a16:creationId xmlns:a16="http://schemas.microsoft.com/office/drawing/2014/main" xmlns="" id="{B4B93C98-8192-4C3B-AAA0-3AF3C86BFDA5}"/>
                </a:ext>
              </a:extLst>
            </p:cNvPr>
            <p:cNvSpPr>
              <a:spLocks noChangeShapeType="1"/>
            </p:cNvSpPr>
            <p:nvPr/>
          </p:nvSpPr>
          <p:spPr bwMode="auto">
            <a:xfrm>
              <a:off x="1979" y="2153"/>
              <a:ext cx="1392" cy="0"/>
            </a:xfrm>
            <a:prstGeom prst="line">
              <a:avLst/>
            </a:prstGeom>
            <a:noFill/>
            <a:ln w="9525">
              <a:solidFill>
                <a:schemeClr val="tx1"/>
              </a:solidFill>
              <a:round/>
              <a:headEnd/>
              <a:tailEnd type="triangle" w="med" len="med"/>
            </a:ln>
          </p:spPr>
          <p:txBody>
            <a:bodyPr wrap="none" lIns="57354" tIns="28676" rIns="57354" bIns="28676">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endParaRPr>
            </a:p>
          </p:txBody>
        </p:sp>
        <p:sp>
          <p:nvSpPr>
            <p:cNvPr id="15" name="Text Box 14">
              <a:extLst>
                <a:ext uri="{FF2B5EF4-FFF2-40B4-BE49-F238E27FC236}">
                  <a16:creationId xmlns:a16="http://schemas.microsoft.com/office/drawing/2014/main" xmlns="" id="{0F97D39C-4CC3-4E4A-9DCC-4D0D1F764A10}"/>
                </a:ext>
              </a:extLst>
            </p:cNvPr>
            <p:cNvSpPr txBox="1">
              <a:spLocks noChangeArrowheads="1"/>
            </p:cNvSpPr>
            <p:nvPr/>
          </p:nvSpPr>
          <p:spPr bwMode="auto">
            <a:xfrm>
              <a:off x="2209" y="1862"/>
              <a:ext cx="422" cy="279"/>
            </a:xfrm>
            <a:prstGeom prst="rect">
              <a:avLst/>
            </a:prstGeom>
            <a:noFill/>
            <a:ln w="9525">
              <a:noFill/>
              <a:miter lim="800000"/>
              <a:headEnd/>
              <a:tailEnd/>
            </a:ln>
          </p:spPr>
          <p:txBody>
            <a:bodyPr wrap="none" lIns="57354" tIns="28676" rIns="57354" bIns="28676">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交换</a:t>
              </a:r>
            </a:p>
          </p:txBody>
        </p:sp>
        <p:sp>
          <p:nvSpPr>
            <p:cNvPr id="16" name="Text Box 15">
              <a:extLst>
                <a:ext uri="{FF2B5EF4-FFF2-40B4-BE49-F238E27FC236}">
                  <a16:creationId xmlns:a16="http://schemas.microsoft.com/office/drawing/2014/main" xmlns="" id="{503E358B-CCA5-4B39-96E9-58ED0BC3D91B}"/>
                </a:ext>
              </a:extLst>
            </p:cNvPr>
            <p:cNvSpPr txBox="1">
              <a:spLocks noChangeArrowheads="1"/>
            </p:cNvSpPr>
            <p:nvPr/>
          </p:nvSpPr>
          <p:spPr bwMode="auto">
            <a:xfrm>
              <a:off x="2257" y="2115"/>
              <a:ext cx="253" cy="279"/>
            </a:xfrm>
            <a:prstGeom prst="rect">
              <a:avLst/>
            </a:prstGeom>
            <a:noFill/>
            <a:ln w="9525">
              <a:noFill/>
              <a:miter lim="800000"/>
              <a:headEnd/>
              <a:tailEnd/>
            </a:ln>
          </p:spPr>
          <p:txBody>
            <a:bodyPr wrap="none" lIns="57354" tIns="28676" rIns="57354" bIns="28676">
              <a:spAutoFit/>
            </a:bodyPr>
            <a:lstStyle/>
            <a:p>
              <a:pPr marL="0" marR="0" lvl="0" indent="0" algn="l" defTabSz="873125"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rPr>
                <a:t>OS</a:t>
              </a:r>
              <a:endParaRPr kumimoji="0" lang="en-US" altLang="zh-CN"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p:txBody>
        </p:sp>
        <p:sp>
          <p:nvSpPr>
            <p:cNvPr id="18" name="Line 16">
              <a:extLst>
                <a:ext uri="{FF2B5EF4-FFF2-40B4-BE49-F238E27FC236}">
                  <a16:creationId xmlns:a16="http://schemas.microsoft.com/office/drawing/2014/main" xmlns="" id="{3E62A4A6-9FE7-4453-A47D-80DF2D21CB65}"/>
                </a:ext>
              </a:extLst>
            </p:cNvPr>
            <p:cNvSpPr>
              <a:spLocks noChangeShapeType="1"/>
            </p:cNvSpPr>
            <p:nvPr/>
          </p:nvSpPr>
          <p:spPr bwMode="auto">
            <a:xfrm>
              <a:off x="1595" y="2393"/>
              <a:ext cx="0" cy="672"/>
            </a:xfrm>
            <a:prstGeom prst="line">
              <a:avLst/>
            </a:prstGeom>
            <a:noFill/>
            <a:ln w="9525">
              <a:solidFill>
                <a:schemeClr val="tx1"/>
              </a:solidFill>
              <a:round/>
              <a:headEnd/>
              <a:tailEnd type="triangle" w="med" len="med"/>
            </a:ln>
          </p:spPr>
          <p:txBody>
            <a:bodyPr wrap="none" lIns="57354" tIns="28676" rIns="57354" bIns="28676">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endParaRPr>
            </a:p>
          </p:txBody>
        </p:sp>
        <p:sp>
          <p:nvSpPr>
            <p:cNvPr id="19" name="Line 17">
              <a:extLst>
                <a:ext uri="{FF2B5EF4-FFF2-40B4-BE49-F238E27FC236}">
                  <a16:creationId xmlns:a16="http://schemas.microsoft.com/office/drawing/2014/main" xmlns="" id="{CB2F8BF7-B664-4009-ADBC-E6801652C0BF}"/>
                </a:ext>
              </a:extLst>
            </p:cNvPr>
            <p:cNvSpPr>
              <a:spLocks noChangeShapeType="1"/>
            </p:cNvSpPr>
            <p:nvPr/>
          </p:nvSpPr>
          <p:spPr bwMode="auto">
            <a:xfrm>
              <a:off x="3755" y="2393"/>
              <a:ext cx="0" cy="672"/>
            </a:xfrm>
            <a:prstGeom prst="line">
              <a:avLst/>
            </a:prstGeom>
            <a:noFill/>
            <a:ln w="9525">
              <a:solidFill>
                <a:schemeClr val="tx1"/>
              </a:solidFill>
              <a:round/>
              <a:headEnd/>
              <a:tailEnd type="triangle" w="med" len="med"/>
            </a:ln>
          </p:spPr>
          <p:txBody>
            <a:bodyPr wrap="none" lIns="57354" tIns="28676" rIns="57354" bIns="28676">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endParaRPr>
            </a:p>
          </p:txBody>
        </p:sp>
        <p:sp>
          <p:nvSpPr>
            <p:cNvPr id="20" name="Line 18">
              <a:extLst>
                <a:ext uri="{FF2B5EF4-FFF2-40B4-BE49-F238E27FC236}">
                  <a16:creationId xmlns:a16="http://schemas.microsoft.com/office/drawing/2014/main" xmlns="" id="{FD5E7019-5E30-4696-AC0E-EBCBCBB374C9}"/>
                </a:ext>
              </a:extLst>
            </p:cNvPr>
            <p:cNvSpPr>
              <a:spLocks noChangeShapeType="1"/>
            </p:cNvSpPr>
            <p:nvPr/>
          </p:nvSpPr>
          <p:spPr bwMode="auto">
            <a:xfrm>
              <a:off x="2171" y="1241"/>
              <a:ext cx="1056" cy="0"/>
            </a:xfrm>
            <a:prstGeom prst="line">
              <a:avLst/>
            </a:prstGeom>
            <a:noFill/>
            <a:ln w="9525">
              <a:solidFill>
                <a:schemeClr val="tx1"/>
              </a:solidFill>
              <a:round/>
              <a:headEnd/>
              <a:tailEnd/>
            </a:ln>
          </p:spPr>
          <p:txBody>
            <a:bodyPr wrap="none" lIns="57354" tIns="28676" rIns="57354" bIns="28676">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仿宋" panose="02010609060101010101" pitchFamily="49" charset="-122"/>
                <a:ea typeface="仿宋" panose="02010609060101010101" pitchFamily="49" charset="-122"/>
              </a:endParaRPr>
            </a:p>
          </p:txBody>
        </p:sp>
      </p:grpSp>
      <p:sp>
        <p:nvSpPr>
          <p:cNvPr id="21" name="Text Box 19">
            <a:extLst>
              <a:ext uri="{FF2B5EF4-FFF2-40B4-BE49-F238E27FC236}">
                <a16:creationId xmlns:a16="http://schemas.microsoft.com/office/drawing/2014/main" xmlns="" id="{915298F7-1A5C-4F5A-8BE7-D75A271FB124}"/>
              </a:ext>
            </a:extLst>
          </p:cNvPr>
          <p:cNvSpPr txBox="1">
            <a:spLocks noChangeArrowheads="1"/>
          </p:cNvSpPr>
          <p:nvPr/>
        </p:nvSpPr>
        <p:spPr bwMode="auto">
          <a:xfrm>
            <a:off x="437680" y="4283495"/>
            <a:ext cx="8280400" cy="1935163"/>
          </a:xfrm>
          <a:prstGeom prst="rect">
            <a:avLst/>
          </a:prstGeom>
          <a:noFill/>
          <a:ln w="9525">
            <a:noFill/>
            <a:miter lim="800000"/>
            <a:headEnd/>
            <a:tailEnd/>
          </a:ln>
        </p:spPr>
        <p:txBody>
          <a:bodyPr lIns="87273" tIns="43636" rIns="87273" bIns="43636">
            <a:spAutoFit/>
          </a:bodyPr>
          <a:lstStyle/>
          <a:p>
            <a:pPr marL="457200" indent="-457200" algn="just" defTabSz="873125">
              <a:lnSpc>
                <a:spcPct val="150000"/>
              </a:lnSpc>
              <a:buFont typeface="+mj-lt"/>
              <a:buAutoNum type="arabicPeriod"/>
            </a:pPr>
            <a:r>
              <a:rPr lang="zh-CN" altLang="zh-CN" sz="2000" b="1" dirty="0">
                <a:solidFill>
                  <a:schemeClr val="tx1"/>
                </a:solidFill>
                <a:latin typeface="仿宋" panose="02010609060101010101" pitchFamily="49" charset="-122"/>
                <a:ea typeface="仿宋" panose="02010609060101010101" pitchFamily="49" charset="-122"/>
                <a:sym typeface="Monotype Sorts" pitchFamily="2" charset="2"/>
              </a:rPr>
              <a:t>程序的访问地址称为</a:t>
            </a:r>
            <a:r>
              <a:rPr lang="zh-CN" altLang="zh-CN" sz="2000" b="1" dirty="0">
                <a:solidFill>
                  <a:srgbClr val="FFC000"/>
                </a:solidFill>
                <a:latin typeface="仿宋" panose="02010609060101010101" pitchFamily="49" charset="-122"/>
                <a:ea typeface="仿宋" panose="02010609060101010101" pitchFamily="49" charset="-122"/>
                <a:sym typeface="Monotype Sorts" pitchFamily="2" charset="2"/>
              </a:rPr>
              <a:t>虚地址</a:t>
            </a:r>
            <a:r>
              <a:rPr lang="zh-CN" altLang="zh-CN" sz="2000" b="1" dirty="0">
                <a:solidFill>
                  <a:schemeClr val="tx1"/>
                </a:solidFill>
                <a:latin typeface="仿宋" panose="02010609060101010101" pitchFamily="49" charset="-122"/>
                <a:ea typeface="仿宋" panose="02010609060101010101" pitchFamily="49" charset="-122"/>
                <a:sym typeface="Monotype Sorts" pitchFamily="2" charset="2"/>
              </a:rPr>
              <a:t>而程序可访问的虚地址范围叫做程序的</a:t>
            </a:r>
            <a:r>
              <a:rPr lang="zh-CN" altLang="zh-CN" sz="2000" b="1" dirty="0">
                <a:solidFill>
                  <a:srgbClr val="FFC000"/>
                </a:solidFill>
                <a:latin typeface="仿宋" panose="02010609060101010101" pitchFamily="49" charset="-122"/>
                <a:ea typeface="仿宋" panose="02010609060101010101" pitchFamily="49" charset="-122"/>
                <a:sym typeface="Monotype Sorts" pitchFamily="2" charset="2"/>
              </a:rPr>
              <a:t>虚地址空间</a:t>
            </a:r>
            <a:r>
              <a:rPr lang="zh-CN" altLang="zh-CN" sz="2000" b="1" dirty="0">
                <a:solidFill>
                  <a:schemeClr val="tx1"/>
                </a:solidFill>
                <a:latin typeface="仿宋" panose="02010609060101010101" pitchFamily="49" charset="-122"/>
                <a:ea typeface="仿宋" panose="02010609060101010101" pitchFamily="49" charset="-122"/>
                <a:sym typeface="Monotype Sorts" pitchFamily="2" charset="2"/>
              </a:rPr>
              <a:t>。可使用的实地址范围叫</a:t>
            </a:r>
            <a:r>
              <a:rPr lang="zh-CN" altLang="zh-CN" sz="2000" b="1" dirty="0">
                <a:solidFill>
                  <a:srgbClr val="FFC000"/>
                </a:solidFill>
                <a:latin typeface="仿宋" panose="02010609060101010101" pitchFamily="49" charset="-122"/>
                <a:ea typeface="仿宋" panose="02010609060101010101" pitchFamily="49" charset="-122"/>
                <a:sym typeface="Monotype Sorts" pitchFamily="2" charset="2"/>
              </a:rPr>
              <a:t>实地址空间</a:t>
            </a:r>
            <a:r>
              <a:rPr lang="zh-CN" altLang="zh-CN" sz="2000" b="1" dirty="0">
                <a:solidFill>
                  <a:schemeClr val="tx1"/>
                </a:solidFill>
                <a:latin typeface="仿宋" panose="02010609060101010101" pitchFamily="49" charset="-122"/>
                <a:ea typeface="仿宋" panose="02010609060101010101" pitchFamily="49" charset="-122"/>
                <a:sym typeface="Monotype Sorts" pitchFamily="2" charset="2"/>
              </a:rPr>
              <a:t>(即主存)</a:t>
            </a:r>
            <a:endParaRPr lang="en-US" altLang="zh-CN" sz="2000" b="1" dirty="0">
              <a:solidFill>
                <a:schemeClr val="tx1"/>
              </a:solidFill>
              <a:latin typeface="仿宋" panose="02010609060101010101" pitchFamily="49" charset="-122"/>
              <a:ea typeface="仿宋" panose="02010609060101010101" pitchFamily="49" charset="-122"/>
              <a:sym typeface="Monotype Sorts" pitchFamily="2" charset="2"/>
            </a:endParaRPr>
          </a:p>
          <a:p>
            <a:pPr marL="457200" indent="-457200" algn="just" defTabSz="873125">
              <a:lnSpc>
                <a:spcPct val="150000"/>
              </a:lnSpc>
              <a:buFont typeface="+mj-lt"/>
              <a:buAutoNum type="arabicPeriod"/>
            </a:pPr>
            <a:r>
              <a:rPr lang="zh-CN" altLang="zh-CN" sz="2000" b="1" dirty="0">
                <a:solidFill>
                  <a:srgbClr val="FFC000"/>
                </a:solidFill>
                <a:latin typeface="仿宋" panose="02010609060101010101" pitchFamily="49" charset="-122"/>
                <a:ea typeface="仿宋" panose="02010609060101010101" pitchFamily="49" charset="-122"/>
                <a:sym typeface="Monotype Sorts" pitchFamily="2" charset="2"/>
              </a:rPr>
              <a:t>在多道程序运行环境下</a:t>
            </a:r>
            <a:r>
              <a:rPr lang="zh-CN" altLang="zh-CN" sz="2000" b="1" dirty="0" smtClean="0">
                <a:solidFill>
                  <a:srgbClr val="FFC000"/>
                </a:solidFill>
                <a:latin typeface="仿宋" panose="02010609060101010101" pitchFamily="49" charset="-122"/>
                <a:ea typeface="仿宋" panose="02010609060101010101" pitchFamily="49" charset="-122"/>
                <a:sym typeface="Monotype Sorts" pitchFamily="2" charset="2"/>
              </a:rPr>
              <a:t>，</a:t>
            </a:r>
            <a:r>
              <a:rPr lang="en-US" altLang="zh-CN" sz="2000" b="1" dirty="0" smtClean="0">
                <a:solidFill>
                  <a:srgbClr val="FFC000"/>
                </a:solidFill>
                <a:latin typeface="仿宋" panose="02010609060101010101" pitchFamily="49" charset="-122"/>
                <a:ea typeface="仿宋" panose="02010609060101010101" pitchFamily="49" charset="-122"/>
                <a:sym typeface="Monotype Sorts" pitchFamily="2" charset="2"/>
              </a:rPr>
              <a:t>OS</a:t>
            </a:r>
            <a:r>
              <a:rPr lang="zh-CN" altLang="zh-CN" sz="2000" b="1" dirty="0" smtClean="0">
                <a:solidFill>
                  <a:srgbClr val="FFC000"/>
                </a:solidFill>
                <a:latin typeface="仿宋" panose="02010609060101010101" pitchFamily="49" charset="-122"/>
                <a:ea typeface="仿宋" panose="02010609060101010101" pitchFamily="49" charset="-122"/>
                <a:sym typeface="Monotype Sorts" pitchFamily="2" charset="2"/>
              </a:rPr>
              <a:t>把</a:t>
            </a:r>
            <a:r>
              <a:rPr lang="zh-CN" altLang="zh-CN" sz="2000" b="1" dirty="0">
                <a:solidFill>
                  <a:srgbClr val="FFC000"/>
                </a:solidFill>
                <a:latin typeface="仿宋" panose="02010609060101010101" pitchFamily="49" charset="-122"/>
                <a:ea typeface="仿宋" panose="02010609060101010101" pitchFamily="49" charset="-122"/>
                <a:sym typeface="Monotype Sorts" pitchFamily="2" charset="2"/>
              </a:rPr>
              <a:t>实际内存扩充成若干个虚存系统为每个用户建立一个虚拟存贮器，各用户可独立在虚存上编程运行</a:t>
            </a:r>
            <a:endParaRPr lang="zh-CN" altLang="en-US" sz="2000" b="1" dirty="0">
              <a:solidFill>
                <a:srgbClr val="FFC000"/>
              </a:solidFill>
              <a:latin typeface="仿宋" panose="02010609060101010101" pitchFamily="49" charset="-122"/>
              <a:ea typeface="仿宋" panose="02010609060101010101" pitchFamily="49" charset="-122"/>
              <a:sym typeface="Monotype Sorts" pitchFamily="2" charset="2"/>
            </a:endParaRPr>
          </a:p>
        </p:txBody>
      </p:sp>
    </p:spTree>
    <p:extLst>
      <p:ext uri="{BB962C8B-B14F-4D97-AF65-F5344CB8AC3E}">
        <p14:creationId xmlns:p14="http://schemas.microsoft.com/office/powerpoint/2010/main" val="16710565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工作集</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2">
            <a:extLst>
              <a:ext uri="{FF2B5EF4-FFF2-40B4-BE49-F238E27FC236}">
                <a16:creationId xmlns:a16="http://schemas.microsoft.com/office/drawing/2014/main" xmlns="" id="{22363397-DF62-43E4-8E01-8149A430E546}"/>
              </a:ext>
            </a:extLst>
          </p:cNvPr>
          <p:cNvSpPr txBox="1">
            <a:spLocks noChangeArrowheads="1"/>
          </p:cNvSpPr>
          <p:nvPr/>
        </p:nvSpPr>
        <p:spPr bwMode="auto">
          <a:xfrm>
            <a:off x="449406" y="980248"/>
            <a:ext cx="4143404" cy="642934"/>
          </a:xfrm>
          <a:prstGeom prst="rect">
            <a:avLst/>
          </a:prstGeom>
          <a:no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40" tIns="45720" rIns="91440" bIns="45720" numCol="1" anchor="ctr"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1</a:t>
            </a:r>
            <a:r>
              <a:rPr kumimoji="0" lang="zh-CN" altLang="en-US" sz="28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rPr>
              <a:t>、 工作集的基本概念</a:t>
            </a:r>
            <a:endParaRPr kumimoji="0" lang="en-US" altLang="zh-CN" sz="2800" b="0"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endParaRPr>
          </a:p>
        </p:txBody>
      </p:sp>
      <p:graphicFrame>
        <p:nvGraphicFramePr>
          <p:cNvPr id="5" name="Object 2">
            <a:extLst>
              <a:ext uri="{FF2B5EF4-FFF2-40B4-BE49-F238E27FC236}">
                <a16:creationId xmlns:a16="http://schemas.microsoft.com/office/drawing/2014/main" xmlns="" id="{0F6CF364-2D5B-428B-BF3A-FE5E27511FD0}"/>
              </a:ext>
            </a:extLst>
          </p:cNvPr>
          <p:cNvGraphicFramePr>
            <a:graphicFrameLocks noChangeAspect="1"/>
          </p:cNvGraphicFramePr>
          <p:nvPr>
            <p:extLst>
              <p:ext uri="{D42A27DB-BD31-4B8C-83A1-F6EECF244321}">
                <p14:modId xmlns:p14="http://schemas.microsoft.com/office/powerpoint/2010/main" val="1239813074"/>
              </p:ext>
            </p:extLst>
          </p:nvPr>
        </p:nvGraphicFramePr>
        <p:xfrm>
          <a:off x="449405" y="1623182"/>
          <a:ext cx="5711431" cy="4976107"/>
        </p:xfrm>
        <a:graphic>
          <a:graphicData uri="http://schemas.openxmlformats.org/presentationml/2006/ole">
            <mc:AlternateContent xmlns:mc="http://schemas.openxmlformats.org/markup-compatibility/2006">
              <mc:Choice xmlns:v="urn:schemas-microsoft-com:vml" Requires="v">
                <p:oleObj spid="_x0000_s15403" r:id="rId3" imgW="5130720" imgH="3824640" progId="">
                  <p:embed/>
                </p:oleObj>
              </mc:Choice>
              <mc:Fallback>
                <p:oleObj r:id="rId3" imgW="5130720" imgH="3824640" progId="">
                  <p:embed/>
                  <p:pic>
                    <p:nvPicPr>
                      <p:cNvPr id="1761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405" y="1623182"/>
                        <a:ext cx="5711431" cy="4976107"/>
                      </a:xfrm>
                      <a:prstGeom prst="rect">
                        <a:avLst/>
                      </a:prstGeom>
                      <a:solidFill>
                        <a:schemeClr val="tx1"/>
                      </a:solidFill>
                    </p:spPr>
                  </p:pic>
                </p:oleObj>
              </mc:Fallback>
            </mc:AlternateContent>
          </a:graphicData>
        </a:graphic>
      </p:graphicFrame>
      <p:sp>
        <p:nvSpPr>
          <p:cNvPr id="6" name="矩形 5">
            <a:extLst>
              <a:ext uri="{FF2B5EF4-FFF2-40B4-BE49-F238E27FC236}">
                <a16:creationId xmlns:a16="http://schemas.microsoft.com/office/drawing/2014/main" xmlns="" id="{2F33954D-C75F-45D1-8F2F-6A792B3550C1}"/>
              </a:ext>
            </a:extLst>
          </p:cNvPr>
          <p:cNvSpPr/>
          <p:nvPr/>
        </p:nvSpPr>
        <p:spPr>
          <a:xfrm>
            <a:off x="6259377" y="1134752"/>
            <a:ext cx="2786082" cy="5493812"/>
          </a:xfrm>
          <a:prstGeom prst="rect">
            <a:avLst/>
          </a:prstGeom>
          <a:gradFill rotWithShape="1">
            <a:gsLst>
              <a:gs pos="0">
                <a:srgbClr val="DAEDEF">
                  <a:tint val="50000"/>
                  <a:satMod val="300000"/>
                </a:srgbClr>
              </a:gs>
              <a:gs pos="35000">
                <a:srgbClr val="DAEDEF">
                  <a:tint val="37000"/>
                  <a:satMod val="300000"/>
                </a:srgbClr>
              </a:gs>
              <a:gs pos="100000">
                <a:srgbClr val="DAEDEF">
                  <a:tint val="15000"/>
                  <a:satMod val="350000"/>
                </a:srgbClr>
              </a:gs>
            </a:gsLst>
            <a:lin ang="16200000" scaled="1"/>
          </a:gradFill>
          <a:ln w="9525" cap="flat" cmpd="sng" algn="ctr">
            <a:solidFill>
              <a:srgbClr val="DAEDEF">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marR="0" lvl="1" indent="-457200" algn="l" defTabSz="914400" eaLnBrk="1" fontAlgn="auto" latinLnBrk="0" hangingPunct="1">
              <a:lnSpc>
                <a:spcPct val="150000"/>
              </a:lnSpc>
              <a:spcBef>
                <a:spcPts val="0"/>
              </a:spcBef>
              <a:spcAft>
                <a:spcPts val="0"/>
              </a:spcAft>
              <a:buClrTx/>
              <a:buSzTx/>
              <a:buFont typeface="+mj-lt"/>
              <a:buAutoNum type="arabicPeriod"/>
              <a:tabLst/>
              <a:defRPr/>
            </a:pPr>
            <a:r>
              <a:rPr kumimoji="0" lang="zh-CN" altLang="en-US" sz="1800" b="0" i="0" u="none" strike="noStrike" kern="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rPr>
              <a:t> 每个进程的</a:t>
            </a:r>
            <a:r>
              <a:rPr kumimoji="0" lang="zh-CN" altLang="en-US" sz="1800" b="0"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驻留集</a:t>
            </a:r>
            <a:r>
              <a:rPr kumimoji="0" lang="zh-CN" altLang="en-US" sz="1800" b="0" i="0" u="none" strike="noStrike" kern="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rPr>
              <a:t>越小，则同时驻留内存的进程就越多，</a:t>
            </a:r>
            <a:r>
              <a:rPr kumimoji="0" lang="en-US" altLang="zh-CN" sz="1800" b="0" i="0" u="none" strike="noStrike" kern="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rPr>
              <a:t>CPU</a:t>
            </a:r>
            <a:r>
              <a:rPr kumimoji="0" lang="zh-CN" altLang="en-US" sz="1800" b="0" i="0" u="none" strike="noStrike" kern="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rPr>
              <a:t>利用率越高</a:t>
            </a:r>
          </a:p>
          <a:p>
            <a:pPr marR="0" lvl="1" indent="-457200" algn="l" defTabSz="914400" eaLnBrk="1" fontAlgn="auto" latinLnBrk="0" hangingPunct="1">
              <a:lnSpc>
                <a:spcPct val="150000"/>
              </a:lnSpc>
              <a:spcBef>
                <a:spcPts val="0"/>
              </a:spcBef>
              <a:spcAft>
                <a:spcPts val="0"/>
              </a:spcAft>
              <a:buClrTx/>
              <a:buSzTx/>
              <a:buFont typeface="+mj-lt"/>
              <a:buAutoNum type="arabicPeriod"/>
              <a:tabLst/>
              <a:defRPr/>
            </a:pPr>
            <a:r>
              <a:rPr kumimoji="0" lang="zh-CN" altLang="en-US" sz="1800" b="0" i="0" u="none" strike="noStrike" kern="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rPr>
              <a:t> 进程的驻留集太小的话，则缺页率高，使调页的开销增大</a:t>
            </a:r>
          </a:p>
          <a:p>
            <a:pPr marR="0" lvl="1" indent="-457200" algn="l" defTabSz="914400" eaLnBrk="1" fontAlgn="auto" latinLnBrk="0" hangingPunct="1">
              <a:lnSpc>
                <a:spcPct val="150000"/>
              </a:lnSpc>
              <a:spcBef>
                <a:spcPts val="0"/>
              </a:spcBef>
              <a:spcAft>
                <a:spcPts val="0"/>
              </a:spcAft>
              <a:buClrTx/>
              <a:buSzTx/>
              <a:buFont typeface="+mj-lt"/>
              <a:buAutoNum type="arabicPeriod"/>
              <a:tabLst/>
              <a:defRPr/>
            </a:pPr>
            <a:r>
              <a:rPr kumimoji="0" lang="zh-CN" altLang="en-US" sz="1800" b="0" i="0" u="none" strike="noStrike" kern="0" cap="none" spc="0" normalizeH="0" baseline="0" noProof="0" dirty="0">
                <a:ln>
                  <a:noFill/>
                </a:ln>
                <a:solidFill>
                  <a:srgbClr val="000000"/>
                </a:solidFill>
                <a:effectLst/>
                <a:uLnTx/>
                <a:uFillTx/>
                <a:latin typeface="仿宋" panose="02010609060101010101" pitchFamily="49" charset="-122"/>
                <a:ea typeface="仿宋" panose="02010609060101010101" pitchFamily="49" charset="-122"/>
              </a:rPr>
              <a:t> 进程的驻留集大小达到一定数目之后，再给它分配更多页面，</a:t>
            </a:r>
            <a:r>
              <a:rPr kumimoji="0" lang="zh-CN" altLang="en-US" sz="1800" b="0"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缺页率不再明显</a:t>
            </a:r>
            <a:r>
              <a:rPr kumimoji="0" lang="zh-CN" altLang="en-US" sz="1800" b="0" i="0" u="none" strike="noStrike" kern="0" cap="none" spc="0" normalizeH="0" baseline="0" noProof="0" dirty="0" smtClean="0">
                <a:ln>
                  <a:noFill/>
                </a:ln>
                <a:solidFill>
                  <a:srgbClr val="FF0000"/>
                </a:solidFill>
                <a:effectLst/>
                <a:uLnTx/>
                <a:uFillTx/>
                <a:latin typeface="仿宋" panose="02010609060101010101" pitchFamily="49" charset="-122"/>
                <a:ea typeface="仿宋" panose="02010609060101010101" pitchFamily="49" charset="-122"/>
              </a:rPr>
              <a:t>下降</a:t>
            </a:r>
            <a:endParaRPr kumimoji="0" lang="en-US" altLang="zh-CN" sz="1800" b="0" i="0" u="none" strike="noStrike" kern="0" cap="none" spc="0" normalizeH="0" baseline="0" noProof="0" dirty="0" smtClean="0">
              <a:ln>
                <a:noFill/>
              </a:ln>
              <a:solidFill>
                <a:srgbClr val="FF0000"/>
              </a:solidFill>
              <a:effectLst/>
              <a:uLnTx/>
              <a:uFillTx/>
              <a:latin typeface="仿宋" panose="02010609060101010101" pitchFamily="49" charset="-122"/>
              <a:ea typeface="仿宋" panose="02010609060101010101" pitchFamily="49" charset="-122"/>
            </a:endParaRPr>
          </a:p>
          <a:p>
            <a:pPr marR="0" lvl="1" indent="-457200" algn="l" defTabSz="914400" eaLnBrk="1" fontAlgn="auto" latinLnBrk="0" hangingPunct="1">
              <a:lnSpc>
                <a:spcPct val="150000"/>
              </a:lnSpc>
              <a:spcBef>
                <a:spcPts val="0"/>
              </a:spcBef>
              <a:spcAft>
                <a:spcPts val="0"/>
              </a:spcAft>
              <a:buClrTx/>
              <a:buSzTx/>
              <a:buFont typeface="+mj-lt"/>
              <a:buAutoNum type="arabicPeriod"/>
              <a:tabLst/>
              <a:defRPr/>
            </a:pPr>
            <a:endParaRPr kumimoji="0" lang="en-US" altLang="zh-CN" sz="1800" kern="0" dirty="0">
              <a:solidFill>
                <a:srgbClr val="FF0000"/>
              </a:solidFill>
              <a:latin typeface="仿宋" panose="02010609060101010101" pitchFamily="49" charset="-122"/>
              <a:ea typeface="仿宋" panose="02010609060101010101" pitchFamily="49" charset="-122"/>
            </a:endParaRPr>
          </a:p>
          <a:p>
            <a:pPr marR="0" lvl="1" indent="-457200" algn="l" defTabSz="914400" eaLnBrk="1" fontAlgn="auto" latinLnBrk="0" hangingPunct="1">
              <a:lnSpc>
                <a:spcPct val="150000"/>
              </a:lnSpc>
              <a:spcBef>
                <a:spcPts val="0"/>
              </a:spcBef>
              <a:spcAft>
                <a:spcPts val="0"/>
              </a:spcAft>
              <a:buClrTx/>
              <a:buSzTx/>
              <a:buFont typeface="+mj-lt"/>
              <a:buAutoNum type="arabicPeriod"/>
              <a:tabLst/>
              <a:defRPr/>
            </a:pPr>
            <a:endParaRPr kumimoji="0" lang="zh-CN" altLang="en-US" sz="1800" b="0"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9117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工作集</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3">
            <a:extLst>
              <a:ext uri="{FF2B5EF4-FFF2-40B4-BE49-F238E27FC236}">
                <a16:creationId xmlns:a16="http://schemas.microsoft.com/office/drawing/2014/main" xmlns="" id="{E3A587DB-78BF-4878-9190-80F173330298}"/>
              </a:ext>
            </a:extLst>
          </p:cNvPr>
          <p:cNvSpPr txBox="1">
            <a:spLocks noChangeArrowheads="1"/>
          </p:cNvSpPr>
          <p:nvPr/>
        </p:nvSpPr>
        <p:spPr bwMode="auto">
          <a:xfrm>
            <a:off x="107504" y="1628800"/>
            <a:ext cx="8686800" cy="4525963"/>
          </a:xfrm>
          <a:prstGeom prst="rect">
            <a:avLst/>
          </a:prstGeom>
          <a:noFill/>
          <a:ln w="9525">
            <a:noFill/>
            <a:miter lim="800000"/>
            <a:headEnd/>
            <a:tailEnd/>
          </a:ln>
        </p:spPr>
        <p:txBody>
          <a:bodyPr vert="horz" wrap="square" lIns="36000" tIns="45720" rIns="3600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914400" lvl="1" indent="-457200">
              <a:lnSpc>
                <a:spcPct val="150000"/>
              </a:lnSpc>
              <a:buClr>
                <a:srgbClr val="008000"/>
              </a:buClr>
              <a:buSzPct val="120000"/>
              <a:buFont typeface="+mj-lt"/>
              <a:buAutoNum type="arabicPeriod"/>
            </a:pPr>
            <a:r>
              <a:rPr kumimoji="0" lang="zh-CN" altLang="en-US" sz="2400" b="1" kern="0" dirty="0" smtClean="0">
                <a:solidFill>
                  <a:srgbClr val="CC3300"/>
                </a:solidFill>
                <a:latin typeface="仿宋" panose="02010609060101010101" pitchFamily="49" charset="-122"/>
                <a:ea typeface="仿宋" panose="02010609060101010101" pitchFamily="49" charset="-122"/>
              </a:rPr>
              <a:t>工作集</a:t>
            </a:r>
            <a:r>
              <a:rPr kumimoji="0" lang="zh-CN" altLang="en-US" sz="2400" b="1" kern="0" dirty="0">
                <a:solidFill>
                  <a:srgbClr val="CC3300"/>
                </a:solidFill>
                <a:latin typeface="仿宋" panose="02010609060101010101" pitchFamily="49" charset="-122"/>
                <a:ea typeface="仿宋" panose="02010609060101010101" pitchFamily="49" charset="-122"/>
              </a:rPr>
              <a:t>理论是</a:t>
            </a:r>
            <a:r>
              <a:rPr kumimoji="0" lang="en-US" altLang="zh-CN" sz="2400" b="1" kern="0" dirty="0">
                <a:latin typeface="仿宋" panose="02010609060101010101" pitchFamily="49" charset="-122"/>
                <a:ea typeface="仿宋" panose="02010609060101010101" pitchFamily="49" charset="-122"/>
              </a:rPr>
              <a:t>1968</a:t>
            </a:r>
            <a:r>
              <a:rPr kumimoji="0" lang="zh-CN" altLang="en-US" sz="2400" b="1" kern="0" dirty="0">
                <a:latin typeface="仿宋" panose="02010609060101010101" pitchFamily="49" charset="-122"/>
                <a:ea typeface="仿宋" panose="02010609060101010101" pitchFamily="49" charset="-122"/>
              </a:rPr>
              <a:t>年由</a:t>
            </a:r>
            <a:r>
              <a:rPr kumimoji="0" lang="en-US" altLang="zh-CN" sz="2400" b="1" kern="0" dirty="0">
                <a:latin typeface="仿宋" panose="02010609060101010101" pitchFamily="49" charset="-122"/>
                <a:ea typeface="仿宋" panose="02010609060101010101" pitchFamily="49" charset="-122"/>
              </a:rPr>
              <a:t>Denning</a:t>
            </a:r>
            <a:r>
              <a:rPr kumimoji="0" lang="zh-CN" altLang="en-US" sz="2400" b="1" kern="0" dirty="0">
                <a:latin typeface="仿宋" panose="02010609060101010101" pitchFamily="49" charset="-122"/>
                <a:ea typeface="仿宋" panose="02010609060101010101" pitchFamily="49" charset="-122"/>
              </a:rPr>
              <a:t>提出并推广的</a:t>
            </a:r>
            <a:endParaRPr kumimoji="0" lang="en-US" altLang="zh-CN" sz="2400" b="1" kern="0" dirty="0">
              <a:latin typeface="仿宋" panose="02010609060101010101" pitchFamily="49" charset="-122"/>
              <a:ea typeface="仿宋" panose="02010609060101010101" pitchFamily="49" charset="-122"/>
            </a:endParaRPr>
          </a:p>
          <a:p>
            <a:pPr marL="914400" lvl="1" indent="-457200">
              <a:lnSpc>
                <a:spcPct val="150000"/>
              </a:lnSpc>
              <a:buClr>
                <a:srgbClr val="008000"/>
              </a:buClr>
              <a:buSzPct val="120000"/>
              <a:buFont typeface="+mj-lt"/>
              <a:buAutoNum type="arabicPeriod"/>
            </a:pPr>
            <a:r>
              <a:rPr kumimoji="0" lang="zh-CN" altLang="en-US" sz="2400" b="1" kern="0" dirty="0" smtClean="0">
                <a:latin typeface="仿宋" panose="02010609060101010101" pitchFamily="49" charset="-122"/>
                <a:ea typeface="仿宋" panose="02010609060101010101" pitchFamily="49" charset="-122"/>
              </a:rPr>
              <a:t>基于</a:t>
            </a:r>
            <a:r>
              <a:rPr kumimoji="0" lang="zh-CN" altLang="en-US" sz="2400" b="1" kern="0" dirty="0">
                <a:latin typeface="仿宋" panose="02010609060101010101" pitchFamily="49" charset="-122"/>
                <a:ea typeface="仿宋" panose="02010609060101010101" pitchFamily="49" charset="-122"/>
              </a:rPr>
              <a:t>程序运行的局部性原理，程序运行时，对页面的访问并不均匀，一段时间仅局限于较少的页面；另一段时间，有可能局限于另一些较少的页面</a:t>
            </a:r>
            <a:endParaRPr kumimoji="0" lang="en-US" altLang="zh-CN" sz="2400" b="1" kern="0" dirty="0">
              <a:latin typeface="仿宋" panose="02010609060101010101" pitchFamily="49" charset="-122"/>
              <a:ea typeface="仿宋" panose="02010609060101010101" pitchFamily="49" charset="-122"/>
            </a:endParaRPr>
          </a:p>
          <a:p>
            <a:pPr marL="914400" lvl="1" indent="-457200">
              <a:lnSpc>
                <a:spcPct val="150000"/>
              </a:lnSpc>
              <a:buClr>
                <a:srgbClr val="008000"/>
              </a:buClr>
              <a:buSzPct val="120000"/>
              <a:buFont typeface="+mj-lt"/>
              <a:buAutoNum type="arabicPeriod"/>
            </a:pPr>
            <a:r>
              <a:rPr kumimoji="0" lang="zh-CN" altLang="en-US" sz="2400" b="1" kern="0" dirty="0">
                <a:latin typeface="仿宋" panose="02010609060101010101" pitchFamily="49" charset="-122"/>
                <a:ea typeface="仿宋" panose="02010609060101010101" pitchFamily="49" charset="-122"/>
              </a:rPr>
              <a:t> 如果能预知这些页面，并提前调入，将大大减少缺页率</a:t>
            </a:r>
          </a:p>
          <a:p>
            <a:pPr marL="914400" lvl="1" indent="-457200">
              <a:lnSpc>
                <a:spcPct val="150000"/>
              </a:lnSpc>
              <a:buClr>
                <a:srgbClr val="008000"/>
              </a:buClr>
              <a:buSzPct val="120000"/>
              <a:buFont typeface="+mj-lt"/>
              <a:buAutoNum type="arabicPeriod"/>
            </a:pPr>
            <a:endParaRPr kumimoji="0" lang="zh-CN" altLang="en-US" sz="2400" kern="0" dirty="0">
              <a:solidFill>
                <a:srgbClr val="CC33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88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工作集</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2">
            <a:extLst>
              <a:ext uri="{FF2B5EF4-FFF2-40B4-BE49-F238E27FC236}">
                <a16:creationId xmlns:a16="http://schemas.microsoft.com/office/drawing/2014/main" xmlns="" id="{3747D874-3719-440B-A477-A26D9D46120F}"/>
              </a:ext>
            </a:extLst>
          </p:cNvPr>
          <p:cNvSpPr txBox="1">
            <a:spLocks noChangeArrowheads="1"/>
          </p:cNvSpPr>
          <p:nvPr/>
        </p:nvSpPr>
        <p:spPr bwMode="auto">
          <a:xfrm>
            <a:off x="394995" y="1135595"/>
            <a:ext cx="6143639" cy="1143000"/>
          </a:xfrm>
          <a:prstGeom prst="rect">
            <a:avLst/>
          </a:prstGeom>
          <a:noFill/>
          <a:ln w="9525">
            <a:noFill/>
            <a:miter lim="800000"/>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a:ln>
                  <a:noFill/>
                </a:ln>
                <a:solidFill>
                  <a:srgbClr val="FFFFFF"/>
                </a:solidFill>
                <a:effectLst/>
                <a:uLnTx/>
                <a:uFillTx/>
                <a:latin typeface="仿宋" panose="02010609060101010101" pitchFamily="49" charset="-122"/>
                <a:ea typeface="仿宋" panose="02010609060101010101" pitchFamily="49" charset="-122"/>
              </a:rPr>
              <a:t/>
            </a:r>
            <a:br>
              <a:rPr kumimoji="0" lang="en-US" altLang="zh-CN" sz="3200" b="1" i="0" u="none" strike="noStrike" kern="0" cap="none" spc="0" normalizeH="0" baseline="0" noProof="0">
                <a:ln>
                  <a:noFill/>
                </a:ln>
                <a:solidFill>
                  <a:srgbClr val="FFFFFF"/>
                </a:solidFill>
                <a:effectLst/>
                <a:uLnTx/>
                <a:uFillTx/>
                <a:latin typeface="仿宋" panose="02010609060101010101" pitchFamily="49" charset="-122"/>
                <a:ea typeface="仿宋" panose="02010609060101010101" pitchFamily="49" charset="-122"/>
              </a:rPr>
            </a:br>
            <a:r>
              <a:rPr kumimoji="0" lang="en-US" altLang="zh-CN" sz="3200" b="1" i="0" u="none" strike="noStrike" kern="0" cap="none" spc="0" normalizeH="0" baseline="0" noProof="0">
                <a:ln>
                  <a:noFill/>
                </a:ln>
                <a:solidFill>
                  <a:srgbClr val="FFFFFF"/>
                </a:solidFill>
                <a:effectLst/>
                <a:uLnTx/>
                <a:uFillTx/>
                <a:latin typeface="仿宋" panose="02010609060101010101" pitchFamily="49" charset="-122"/>
                <a:ea typeface="仿宋" panose="02010609060101010101" pitchFamily="49" charset="-122"/>
              </a:rPr>
              <a:t>2</a:t>
            </a:r>
            <a:r>
              <a:rPr kumimoji="0" lang="zh-CN" altLang="en-US" sz="3200" b="1" i="0" u="none" strike="noStrike" kern="0" cap="none" spc="0" normalizeH="0" baseline="0" noProof="0">
                <a:ln>
                  <a:noFill/>
                </a:ln>
                <a:solidFill>
                  <a:srgbClr val="FFFFFF"/>
                </a:solidFill>
                <a:effectLst/>
                <a:uLnTx/>
                <a:uFillTx/>
                <a:latin typeface="仿宋" panose="02010609060101010101" pitchFamily="49" charset="-122"/>
                <a:ea typeface="仿宋" panose="02010609060101010101" pitchFamily="49" charset="-122"/>
              </a:rPr>
              <a:t>、工作集</a:t>
            </a:r>
            <a:r>
              <a:rPr kumimoji="0" lang="en-US" altLang="zh-CN" sz="3200" b="1" i="0" u="none" strike="noStrike" kern="0" cap="none" spc="0" normalizeH="0" baseline="0" noProof="0">
                <a:ln>
                  <a:noFill/>
                </a:ln>
                <a:solidFill>
                  <a:srgbClr val="FFFFFF"/>
                </a:solidFill>
                <a:effectLst/>
                <a:uLnTx/>
                <a:uFillTx/>
                <a:latin typeface="仿宋" panose="02010609060101010101" pitchFamily="49" charset="-122"/>
                <a:ea typeface="仿宋" panose="02010609060101010101" pitchFamily="49" charset="-122"/>
              </a:rPr>
              <a:t>(working set )</a:t>
            </a:r>
            <a:r>
              <a:rPr kumimoji="0" lang="zh-CN" altLang="en-US" sz="3200" b="1" i="0" u="none" strike="noStrike" kern="0" cap="none" spc="0" normalizeH="0" baseline="0" noProof="0">
                <a:ln>
                  <a:noFill/>
                </a:ln>
                <a:solidFill>
                  <a:srgbClr val="FFFFFF"/>
                </a:solidFill>
                <a:effectLst/>
                <a:uLnTx/>
                <a:uFillTx/>
                <a:latin typeface="仿宋" panose="02010609060101010101" pitchFamily="49" charset="-122"/>
                <a:ea typeface="仿宋" panose="02010609060101010101" pitchFamily="49" charset="-122"/>
              </a:rPr>
              <a:t>定义</a:t>
            </a:r>
            <a:r>
              <a:rPr kumimoji="0" lang="en-US" altLang="zh-CN" sz="3200" b="1" i="0" u="none" strike="noStrike" kern="0" cap="none" spc="0" normalizeH="0" baseline="0" noProof="0">
                <a:ln>
                  <a:noFill/>
                </a:ln>
                <a:solidFill>
                  <a:srgbClr val="FFFFFF"/>
                </a:solidFill>
                <a:effectLst/>
                <a:uLnTx/>
                <a:uFillTx/>
                <a:latin typeface="仿宋" panose="02010609060101010101" pitchFamily="49" charset="-122"/>
                <a:ea typeface="仿宋" panose="02010609060101010101" pitchFamily="49" charset="-122"/>
              </a:rPr>
              <a:t> </a:t>
            </a:r>
            <a:br>
              <a:rPr kumimoji="0" lang="en-US" altLang="zh-CN" sz="3200" b="1" i="0" u="none" strike="noStrike" kern="0" cap="none" spc="0" normalizeH="0" baseline="0" noProof="0">
                <a:ln>
                  <a:noFill/>
                </a:ln>
                <a:solidFill>
                  <a:srgbClr val="FFFFFF"/>
                </a:solidFill>
                <a:effectLst/>
                <a:uLnTx/>
                <a:uFillTx/>
                <a:latin typeface="仿宋" panose="02010609060101010101" pitchFamily="49" charset="-122"/>
                <a:ea typeface="仿宋" panose="02010609060101010101" pitchFamily="49" charset="-122"/>
              </a:rPr>
            </a:br>
            <a:endParaRPr kumimoji="0" lang="en-US" altLang="zh-CN" sz="3200" b="1" i="0" u="none" strike="noStrike" kern="0" cap="none" spc="0" normalizeH="0" baseline="0" noProof="0" dirty="0">
              <a:ln>
                <a:noFill/>
              </a:ln>
              <a:solidFill>
                <a:srgbClr val="FFFFFF"/>
              </a:solidFill>
              <a:effectLst/>
              <a:uLnTx/>
              <a:uFillTx/>
              <a:latin typeface="仿宋" panose="02010609060101010101" pitchFamily="49" charset="-122"/>
              <a:ea typeface="仿宋" panose="02010609060101010101" pitchFamily="49" charset="-122"/>
            </a:endParaRPr>
          </a:p>
        </p:txBody>
      </p:sp>
      <p:sp>
        <p:nvSpPr>
          <p:cNvPr id="5" name="Rectangle 3">
            <a:extLst>
              <a:ext uri="{FF2B5EF4-FFF2-40B4-BE49-F238E27FC236}">
                <a16:creationId xmlns:a16="http://schemas.microsoft.com/office/drawing/2014/main" xmlns="" id="{ADAFA0F4-2CBD-4580-915F-260342BA1D71}"/>
              </a:ext>
            </a:extLst>
          </p:cNvPr>
          <p:cNvSpPr txBox="1">
            <a:spLocks noChangeArrowheads="1"/>
          </p:cNvSpPr>
          <p:nvPr/>
        </p:nvSpPr>
        <p:spPr bwMode="auto">
          <a:xfrm>
            <a:off x="323528" y="2492897"/>
            <a:ext cx="8229600"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2400" b="1" kern="0" dirty="0">
                <a:solidFill>
                  <a:srgbClr val="CC3300"/>
                </a:solidFill>
                <a:latin typeface="仿宋" panose="02010609060101010101" pitchFamily="49" charset="-122"/>
                <a:ea typeface="仿宋" panose="02010609060101010101" pitchFamily="49" charset="-122"/>
              </a:rPr>
              <a:t>工作集</a:t>
            </a:r>
            <a:r>
              <a:rPr kumimoji="0" lang="en-US" altLang="zh-CN" sz="2400" b="1" kern="0" dirty="0">
                <a:solidFill>
                  <a:srgbClr val="CC3300"/>
                </a:solidFill>
                <a:latin typeface="仿宋" panose="02010609060101010101" pitchFamily="49" charset="-122"/>
                <a:ea typeface="仿宋" panose="02010609060101010101" pitchFamily="49" charset="-122"/>
              </a:rPr>
              <a:t>(working set )</a:t>
            </a:r>
            <a:r>
              <a:rPr kumimoji="0" lang="zh-CN" altLang="en-US" sz="2400" b="1" kern="0" dirty="0">
                <a:latin typeface="仿宋" panose="02010609060101010101" pitchFamily="49" charset="-122"/>
                <a:ea typeface="仿宋" panose="02010609060101010101" pitchFamily="49" charset="-122"/>
              </a:rPr>
              <a:t>，是指在某段时间间隔内，进程实际要访问的页面的集合</a:t>
            </a:r>
          </a:p>
          <a:p>
            <a:pPr eaLnBrk="1" hangingPunct="1">
              <a:lnSpc>
                <a:spcPct val="150000"/>
              </a:lnSpc>
              <a:buFont typeface="Wingdings" pitchFamily="2" charset="2"/>
              <a:buChar char="l"/>
            </a:pPr>
            <a:r>
              <a:rPr kumimoji="0" lang="zh-CN" altLang="en-US" sz="2400" b="1" kern="0" dirty="0">
                <a:latin typeface="仿宋" panose="02010609060101010101" pitchFamily="49" charset="-122"/>
                <a:ea typeface="仿宋" panose="02010609060101010101" pitchFamily="49" charset="-122"/>
              </a:rPr>
              <a:t>为了降低缺页率，应将程序全部工作集装入主存</a:t>
            </a:r>
            <a:endParaRPr kumimoji="0" lang="en-US" altLang="zh-CN" sz="2400" b="1" kern="0" dirty="0">
              <a:latin typeface="仿宋" panose="02010609060101010101" pitchFamily="49" charset="-122"/>
              <a:ea typeface="仿宋" panose="02010609060101010101" pitchFamily="49" charset="-122"/>
            </a:endParaRPr>
          </a:p>
          <a:p>
            <a:pPr eaLnBrk="1" hangingPunct="1">
              <a:lnSpc>
                <a:spcPct val="150000"/>
              </a:lnSpc>
              <a:buFont typeface="Wingdings" pitchFamily="2" charset="2"/>
              <a:buChar char="l"/>
            </a:pPr>
            <a:r>
              <a:rPr kumimoji="0" lang="zh-CN" altLang="en-US" sz="2400" b="1" kern="0" dirty="0">
                <a:latin typeface="仿宋" panose="02010609060101010101" pitchFamily="49" charset="-122"/>
                <a:ea typeface="仿宋" panose="02010609060101010101" pitchFamily="49" charset="-122"/>
              </a:rPr>
              <a:t>方法：用程序过去某段时间的行为作为程序将来某段时间行为的近似</a:t>
            </a:r>
            <a:endParaRPr kumimoji="0" lang="en-US" altLang="zh-CN" sz="2400" b="1" kern="0" dirty="0">
              <a:latin typeface="仿宋" panose="02010609060101010101" pitchFamily="49" charset="-122"/>
              <a:ea typeface="仿宋" panose="02010609060101010101" pitchFamily="49" charset="-122"/>
            </a:endParaRPr>
          </a:p>
          <a:p>
            <a:pPr eaLnBrk="1" hangingPunct="1">
              <a:lnSpc>
                <a:spcPct val="150000"/>
              </a:lnSpc>
              <a:buFont typeface="Wingdings" pitchFamily="2" charset="2"/>
              <a:buChar char="l"/>
            </a:pPr>
            <a:endParaRPr kumimoji="0" lang="en-US" altLang="zh-CN" sz="2400" kern="0" dirty="0">
              <a:latin typeface="仿宋" panose="02010609060101010101" pitchFamily="49" charset="-122"/>
              <a:ea typeface="仿宋" panose="02010609060101010101" pitchFamily="49" charset="-122"/>
            </a:endParaRPr>
          </a:p>
        </p:txBody>
      </p:sp>
      <p:sp>
        <p:nvSpPr>
          <p:cNvPr id="6" name="Rectangle 3">
            <a:extLst>
              <a:ext uri="{FF2B5EF4-FFF2-40B4-BE49-F238E27FC236}">
                <a16:creationId xmlns:a16="http://schemas.microsoft.com/office/drawing/2014/main" xmlns="" id="{A10DF0D4-CC18-4195-B803-EF9AC822CEDB}"/>
              </a:ext>
            </a:extLst>
          </p:cNvPr>
          <p:cNvSpPr txBox="1">
            <a:spLocks noChangeArrowheads="1"/>
          </p:cNvSpPr>
          <p:nvPr/>
        </p:nvSpPr>
        <p:spPr bwMode="auto">
          <a:xfrm>
            <a:off x="457200" y="5528319"/>
            <a:ext cx="8229600" cy="10690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2000" b="1" kern="0" dirty="0">
                <a:solidFill>
                  <a:srgbClr val="FFC000"/>
                </a:solidFill>
                <a:latin typeface="仿宋" panose="02010609060101010101" pitchFamily="49" charset="-122"/>
                <a:ea typeface="仿宋" panose="02010609060101010101" pitchFamily="49" charset="-122"/>
              </a:rPr>
              <a:t>某进程在时间</a:t>
            </a:r>
            <a:r>
              <a:rPr kumimoji="0" lang="en-US" altLang="zh-CN" sz="2000" b="1" kern="0" dirty="0">
                <a:solidFill>
                  <a:srgbClr val="FFC000"/>
                </a:solidFill>
                <a:latin typeface="仿宋" panose="02010609060101010101" pitchFamily="49" charset="-122"/>
                <a:ea typeface="仿宋" panose="02010609060101010101" pitchFamily="49" charset="-122"/>
              </a:rPr>
              <a:t>t</a:t>
            </a:r>
            <a:r>
              <a:rPr kumimoji="0" lang="zh-CN" altLang="en-US" sz="2000" b="1" kern="0" dirty="0">
                <a:solidFill>
                  <a:srgbClr val="FFC000"/>
                </a:solidFill>
                <a:latin typeface="仿宋" panose="02010609060101010101" pitchFamily="49" charset="-122"/>
                <a:ea typeface="仿宋" panose="02010609060101010101" pitchFamily="49" charset="-122"/>
              </a:rPr>
              <a:t>的工作集记为</a:t>
            </a:r>
            <a:r>
              <a:rPr kumimoji="0" lang="en-US" altLang="zh-CN" sz="2000" b="1" kern="0" dirty="0">
                <a:solidFill>
                  <a:srgbClr val="FFC000"/>
                </a:solidFill>
                <a:latin typeface="仿宋" panose="02010609060101010101" pitchFamily="49" charset="-122"/>
                <a:ea typeface="仿宋" panose="02010609060101010101" pitchFamily="49" charset="-122"/>
              </a:rPr>
              <a:t>w</a:t>
            </a:r>
            <a:r>
              <a:rPr kumimoji="0" lang="zh-CN" altLang="en-US" sz="2000" b="1" kern="0" dirty="0">
                <a:solidFill>
                  <a:srgbClr val="FFC000"/>
                </a:solidFill>
                <a:latin typeface="仿宋" panose="02010609060101010101" pitchFamily="49" charset="-122"/>
                <a:ea typeface="仿宋" panose="02010609060101010101" pitchFamily="49" charset="-122"/>
              </a:rPr>
              <a:t>（</a:t>
            </a:r>
            <a:r>
              <a:rPr kumimoji="0" lang="en-US" altLang="zh-CN" sz="2000" b="1" kern="0" dirty="0">
                <a:solidFill>
                  <a:srgbClr val="FFC000"/>
                </a:solidFill>
                <a:latin typeface="仿宋" panose="02010609060101010101" pitchFamily="49" charset="-122"/>
                <a:ea typeface="仿宋" panose="02010609060101010101" pitchFamily="49" charset="-122"/>
              </a:rPr>
              <a:t>t</a:t>
            </a:r>
            <a:r>
              <a:rPr kumimoji="0" lang="zh-CN" altLang="en-US" sz="2000" b="1" kern="0" dirty="0">
                <a:solidFill>
                  <a:srgbClr val="FFC000"/>
                </a:solidFill>
                <a:latin typeface="仿宋" panose="02010609060101010101" pitchFamily="49" charset="-122"/>
                <a:ea typeface="仿宋" panose="02010609060101010101" pitchFamily="49" charset="-122"/>
              </a:rPr>
              <a:t>，</a:t>
            </a:r>
            <a:r>
              <a:rPr kumimoji="0" lang="en-US" altLang="zh-CN" sz="2000" b="1" kern="0" dirty="0">
                <a:solidFill>
                  <a:srgbClr val="FFC000"/>
                </a:solidFill>
                <a:latin typeface="仿宋" panose="02010609060101010101" pitchFamily="49" charset="-122"/>
                <a:ea typeface="仿宋" panose="02010609060101010101" pitchFamily="49" charset="-122"/>
              </a:rPr>
              <a:t> △ </a:t>
            </a:r>
            <a:r>
              <a:rPr kumimoji="0" lang="zh-CN" altLang="en-US" sz="2000" b="1" kern="0" dirty="0">
                <a:solidFill>
                  <a:srgbClr val="FFC000"/>
                </a:solidFill>
                <a:latin typeface="仿宋" panose="02010609060101010101" pitchFamily="49" charset="-122"/>
                <a:ea typeface="仿宋" panose="02010609060101010101" pitchFamily="49" charset="-122"/>
              </a:rPr>
              <a:t>），其中，</a:t>
            </a:r>
            <a:r>
              <a:rPr kumimoji="0" lang="en-US" altLang="zh-CN" sz="2000" b="1" kern="0" dirty="0">
                <a:solidFill>
                  <a:srgbClr val="FFC000"/>
                </a:solidFill>
                <a:latin typeface="仿宋" panose="02010609060101010101" pitchFamily="49" charset="-122"/>
                <a:ea typeface="仿宋" panose="02010609060101010101" pitchFamily="49" charset="-122"/>
              </a:rPr>
              <a:t> △</a:t>
            </a:r>
            <a:r>
              <a:rPr kumimoji="0" lang="zh-CN" altLang="en-US" sz="2000" b="1" kern="0" dirty="0">
                <a:solidFill>
                  <a:srgbClr val="FFC000"/>
                </a:solidFill>
                <a:latin typeface="仿宋" panose="02010609060101010101" pitchFamily="49" charset="-122"/>
                <a:ea typeface="仿宋" panose="02010609060101010101" pitchFamily="49" charset="-122"/>
              </a:rPr>
              <a:t>为工作集的窗口尺寸</a:t>
            </a:r>
            <a:endParaRPr kumimoji="0" lang="en-US" altLang="zh-CN" sz="2000" b="1" kern="0" dirty="0">
              <a:solidFill>
                <a:srgbClr val="FFC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1884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工作集</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aphicFrame>
        <p:nvGraphicFramePr>
          <p:cNvPr id="4" name="Object 2">
            <a:extLst>
              <a:ext uri="{FF2B5EF4-FFF2-40B4-BE49-F238E27FC236}">
                <a16:creationId xmlns:a16="http://schemas.microsoft.com/office/drawing/2014/main" xmlns="" id="{9006F462-98DD-4FDD-8CF4-DC4F89217399}"/>
              </a:ext>
            </a:extLst>
          </p:cNvPr>
          <p:cNvGraphicFramePr>
            <a:graphicFrameLocks noChangeAspect="1"/>
          </p:cNvGraphicFramePr>
          <p:nvPr>
            <p:extLst>
              <p:ext uri="{D42A27DB-BD31-4B8C-83A1-F6EECF244321}">
                <p14:modId xmlns:p14="http://schemas.microsoft.com/office/powerpoint/2010/main" val="2239599538"/>
              </p:ext>
            </p:extLst>
          </p:nvPr>
        </p:nvGraphicFramePr>
        <p:xfrm>
          <a:off x="1225761" y="1030609"/>
          <a:ext cx="6368574" cy="4736779"/>
        </p:xfrm>
        <a:graphic>
          <a:graphicData uri="http://schemas.openxmlformats.org/presentationml/2006/ole">
            <mc:AlternateContent xmlns:mc="http://schemas.openxmlformats.org/markup-compatibility/2006">
              <mc:Choice xmlns:v="urn:schemas-microsoft-com:vml" Requires="v">
                <p:oleObj spid="_x0000_s16426" r:id="rId3" imgW="5062537" imgH="3762057" progId="">
                  <p:embed/>
                </p:oleObj>
              </mc:Choice>
              <mc:Fallback>
                <p:oleObj r:id="rId3" imgW="5062537" imgH="3762057" progId="">
                  <p:embed/>
                  <p:pic>
                    <p:nvPicPr>
                      <p:cNvPr id="1771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761" y="1030609"/>
                        <a:ext cx="6368574" cy="4736779"/>
                      </a:xfrm>
                      <a:prstGeom prst="rect">
                        <a:avLst/>
                      </a:prstGeom>
                      <a:solidFill>
                        <a:schemeClr val="tx1"/>
                      </a:solidFill>
                    </p:spPr>
                  </p:pic>
                </p:oleObj>
              </mc:Fallback>
            </mc:AlternateContent>
          </a:graphicData>
        </a:graphic>
      </p:graphicFrame>
      <p:sp>
        <p:nvSpPr>
          <p:cNvPr id="5" name="Text Box 3">
            <a:extLst>
              <a:ext uri="{FF2B5EF4-FFF2-40B4-BE49-F238E27FC236}">
                <a16:creationId xmlns:a16="http://schemas.microsoft.com/office/drawing/2014/main" xmlns="" id="{80EE6447-DF64-4135-B5E9-5CEE33280D02}"/>
              </a:ext>
            </a:extLst>
          </p:cNvPr>
          <p:cNvSpPr txBox="1">
            <a:spLocks noChangeArrowheads="1"/>
          </p:cNvSpPr>
          <p:nvPr/>
        </p:nvSpPr>
        <p:spPr bwMode="auto">
          <a:xfrm>
            <a:off x="714348" y="5767388"/>
            <a:ext cx="7391400" cy="1046440"/>
          </a:xfrm>
          <a:prstGeom prst="rect">
            <a:avLst/>
          </a:prstGeom>
          <a:noFill/>
          <a:ln w="9525">
            <a:noFill/>
            <a:miter lim="800000"/>
            <a:headEnd/>
            <a:tailEnd/>
          </a:ln>
          <a:effectLst/>
        </p:spPr>
        <p:txBody>
          <a:bodyPr>
            <a:spAutoFit/>
          </a:bodyPr>
          <a:lstStyle/>
          <a:p>
            <a:pPr algn="l">
              <a:lnSpc>
                <a:spcPct val="90000"/>
              </a:lnSpc>
              <a:spcBef>
                <a:spcPct val="20000"/>
              </a:spcBef>
              <a:buClr>
                <a:srgbClr val="333399"/>
              </a:buClr>
              <a:buSzPct val="80000"/>
              <a:buFont typeface="Wingdings" pitchFamily="2" charset="2"/>
              <a:buNone/>
            </a:pPr>
            <a:r>
              <a:rPr kumimoji="0" lang="zh-CN" altLang="en-US" sz="2000" b="1" dirty="0">
                <a:solidFill>
                  <a:schemeClr val="tx1"/>
                </a:solidFill>
                <a:effectLst>
                  <a:outerShdw blurRad="38100" dist="38100" dir="2700000" algn="tl">
                    <a:srgbClr val="000000"/>
                  </a:outerShdw>
                </a:effectLst>
                <a:latin typeface="仿宋" panose="02010609060101010101" pitchFamily="49" charset="-122"/>
                <a:ea typeface="仿宋" panose="02010609060101010101" pitchFamily="49" charset="-122"/>
              </a:rPr>
              <a:t>●</a:t>
            </a:r>
            <a:r>
              <a:rPr kumimoji="0" lang="zh-CN" altLang="en-US" sz="1800" b="1" dirty="0">
                <a:solidFill>
                  <a:schemeClr val="tx1"/>
                </a:solidFill>
                <a:latin typeface="仿宋" panose="02010609060101010101" pitchFamily="49" charset="-122"/>
                <a:ea typeface="仿宋" panose="02010609060101010101" pitchFamily="49" charset="-122"/>
              </a:rPr>
              <a:t>正确选择驻留集窗口大小：</a:t>
            </a:r>
          </a:p>
          <a:p>
            <a:pPr algn="l">
              <a:lnSpc>
                <a:spcPct val="90000"/>
              </a:lnSpc>
              <a:spcBef>
                <a:spcPct val="20000"/>
              </a:spcBef>
              <a:buClr>
                <a:srgbClr val="333399"/>
              </a:buClr>
              <a:buSzPct val="80000"/>
              <a:buFont typeface="Wingdings" pitchFamily="2" charset="2"/>
              <a:buNone/>
            </a:pPr>
            <a:r>
              <a:rPr kumimoji="0" lang="zh-CN" altLang="en-US" sz="1800" b="1" dirty="0">
                <a:solidFill>
                  <a:schemeClr val="tx1"/>
                </a:solidFill>
                <a:effectLst>
                  <a:outerShdw blurRad="38100" dist="38100" dir="2700000" algn="tl">
                    <a:srgbClr val="000000"/>
                  </a:outerShdw>
                </a:effectLst>
                <a:latin typeface="仿宋" panose="02010609060101010101" pitchFamily="49" charset="-122"/>
                <a:ea typeface="仿宋" panose="02010609060101010101" pitchFamily="49" charset="-122"/>
              </a:rPr>
              <a:t>	●</a:t>
            </a:r>
            <a:r>
              <a:rPr kumimoji="0" lang="zh-CN" altLang="en-US" sz="2000" b="1" dirty="0">
                <a:solidFill>
                  <a:schemeClr val="tx1"/>
                </a:solidFill>
                <a:latin typeface="仿宋" panose="02010609060101010101" pitchFamily="49" charset="-122"/>
                <a:ea typeface="仿宋" panose="02010609060101010101" pitchFamily="49" charset="-122"/>
              </a:rPr>
              <a:t>窗口大小</a:t>
            </a:r>
            <a:r>
              <a:rPr kumimoji="0" lang="en-US" sz="2000" b="1" dirty="0">
                <a:solidFill>
                  <a:schemeClr val="tx1"/>
                </a:solidFill>
                <a:latin typeface="仿宋" panose="02010609060101010101" pitchFamily="49" charset="-122"/>
                <a:ea typeface="仿宋" panose="02010609060101010101" pitchFamily="49" charset="-122"/>
              </a:rPr>
              <a:t>Δ</a:t>
            </a:r>
            <a:r>
              <a:rPr kumimoji="0" lang="zh-CN" altLang="en-US" sz="2000" b="1" dirty="0">
                <a:solidFill>
                  <a:schemeClr val="tx1"/>
                </a:solidFill>
                <a:latin typeface="仿宋" panose="02010609060101010101" pitchFamily="49" charset="-122"/>
                <a:ea typeface="仿宋" panose="02010609060101010101" pitchFamily="49" charset="-122"/>
              </a:rPr>
              <a:t>选择得过小，频繁产生缺页中断。</a:t>
            </a:r>
          </a:p>
          <a:p>
            <a:pPr algn="l">
              <a:lnSpc>
                <a:spcPct val="90000"/>
              </a:lnSpc>
              <a:spcBef>
                <a:spcPct val="20000"/>
              </a:spcBef>
              <a:buClr>
                <a:srgbClr val="333399"/>
              </a:buClr>
              <a:buSzPct val="80000"/>
              <a:buFont typeface="Wingdings" pitchFamily="2" charset="2"/>
              <a:buNone/>
            </a:pPr>
            <a:r>
              <a:rPr kumimoji="0" lang="zh-CN" altLang="en-US" sz="1800" b="1" dirty="0">
                <a:solidFill>
                  <a:schemeClr val="tx1"/>
                </a:solidFill>
                <a:effectLst>
                  <a:outerShdw blurRad="38100" dist="38100" dir="2700000" algn="tl">
                    <a:srgbClr val="000000"/>
                  </a:outerShdw>
                </a:effectLst>
                <a:latin typeface="仿宋" panose="02010609060101010101" pitchFamily="49" charset="-122"/>
                <a:ea typeface="仿宋" panose="02010609060101010101" pitchFamily="49" charset="-122"/>
              </a:rPr>
              <a:t>	●</a:t>
            </a:r>
            <a:r>
              <a:rPr kumimoji="0" lang="zh-CN" altLang="en-US" sz="2000" b="1" dirty="0">
                <a:solidFill>
                  <a:schemeClr val="tx1"/>
                </a:solidFill>
                <a:latin typeface="仿宋" panose="02010609060101010101" pitchFamily="49" charset="-122"/>
                <a:ea typeface="仿宋" panose="02010609060101010101" pitchFamily="49" charset="-122"/>
              </a:rPr>
              <a:t>窗口大小</a:t>
            </a:r>
            <a:r>
              <a:rPr kumimoji="0" lang="en-US" sz="2000" b="1" dirty="0">
                <a:solidFill>
                  <a:schemeClr val="tx1"/>
                </a:solidFill>
                <a:latin typeface="仿宋" panose="02010609060101010101" pitchFamily="49" charset="-122"/>
                <a:ea typeface="仿宋" panose="02010609060101010101" pitchFamily="49" charset="-122"/>
              </a:rPr>
              <a:t>Δ</a:t>
            </a:r>
            <a:r>
              <a:rPr kumimoji="0" lang="zh-CN" altLang="en-US" sz="2000" b="1" dirty="0">
                <a:solidFill>
                  <a:schemeClr val="tx1"/>
                </a:solidFill>
                <a:latin typeface="仿宋" panose="02010609060101010101" pitchFamily="49" charset="-122"/>
                <a:ea typeface="仿宋" panose="02010609060101010101" pitchFamily="49" charset="-122"/>
              </a:rPr>
              <a:t>选择得很大，失去了虚拟存储器的意义。</a:t>
            </a:r>
          </a:p>
        </p:txBody>
      </p:sp>
    </p:spTree>
    <p:extLst>
      <p:ext uri="{BB962C8B-B14F-4D97-AF65-F5344CB8AC3E}">
        <p14:creationId xmlns:p14="http://schemas.microsoft.com/office/powerpoint/2010/main" val="21633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工作集</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6" name="Rectangle 3">
            <a:extLst>
              <a:ext uri="{FF2B5EF4-FFF2-40B4-BE49-F238E27FC236}">
                <a16:creationId xmlns:a16="http://schemas.microsoft.com/office/drawing/2014/main" xmlns="" id="{3D037521-4127-4038-8AC5-1C24724B9952}"/>
              </a:ext>
            </a:extLst>
          </p:cNvPr>
          <p:cNvSpPr txBox="1">
            <a:spLocks noChangeArrowheads="1"/>
          </p:cNvSpPr>
          <p:nvPr/>
        </p:nvSpPr>
        <p:spPr bwMode="auto">
          <a:xfrm>
            <a:off x="428596" y="107154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itchFamily="2" charset="2"/>
              <a:buChar char="l"/>
            </a:pPr>
            <a:r>
              <a:rPr kumimoji="0" lang="zh-CN" altLang="en-US" sz="2000" b="1" kern="0" dirty="0">
                <a:latin typeface="仿宋" panose="02010609060101010101" pitchFamily="49" charset="-122"/>
                <a:ea typeface="仿宋" panose="02010609060101010101" pitchFamily="49" charset="-122"/>
              </a:rPr>
              <a:t>工作集内容取决于页的三个因素</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访页序列特性</a:t>
            </a: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时刻</a:t>
            </a:r>
            <a:r>
              <a:rPr kumimoji="0" lang="en-US" altLang="zh-CN" sz="2000" b="1" kern="0" dirty="0" err="1">
                <a:latin typeface="仿宋" panose="02010609060101010101" pitchFamily="49" charset="-122"/>
                <a:ea typeface="仿宋" panose="02010609060101010101" pitchFamily="49" charset="-122"/>
              </a:rPr>
              <a:t>Ti</a:t>
            </a:r>
            <a:endParaRPr kumimoji="0" lang="en-US" altLang="zh-CN" sz="2000" b="1" kern="0" dirty="0">
              <a:latin typeface="仿宋" panose="02010609060101010101" pitchFamily="49" charset="-122"/>
              <a:ea typeface="仿宋" panose="02010609060101010101" pitchFamily="49" charset="-122"/>
            </a:endParaRPr>
          </a:p>
          <a:p>
            <a:pPr lvl="1" eaLnBrk="1" hangingPunct="1">
              <a:lnSpc>
                <a:spcPct val="150000"/>
              </a:lnSpc>
            </a:pPr>
            <a:r>
              <a:rPr kumimoji="0" lang="zh-CN" altLang="en-US" sz="2000" b="1" kern="0" dirty="0">
                <a:latin typeface="仿宋" panose="02010609060101010101" pitchFamily="49" charset="-122"/>
                <a:ea typeface="仿宋" panose="02010609060101010101" pitchFamily="49" charset="-122"/>
              </a:rPr>
              <a:t>窗口长度</a:t>
            </a:r>
            <a:r>
              <a:rPr kumimoji="0" lang="en-US" altLang="zh-CN" sz="2000" b="1" kern="0" dirty="0">
                <a:latin typeface="仿宋" panose="02010609060101010101" pitchFamily="49" charset="-122"/>
                <a:ea typeface="仿宋" panose="02010609060101010101" pitchFamily="49" charset="-122"/>
              </a:rPr>
              <a:t>(△)</a:t>
            </a:r>
          </a:p>
          <a:p>
            <a:pPr eaLnBrk="1" hangingPunct="1">
              <a:lnSpc>
                <a:spcPct val="150000"/>
              </a:lnSpc>
              <a:buFont typeface="Wingdings" pitchFamily="2" charset="2"/>
              <a:buChar char="l"/>
            </a:pPr>
            <a:r>
              <a:rPr kumimoji="0" lang="zh-CN" altLang="en-US" sz="2000" b="1" kern="0" dirty="0">
                <a:latin typeface="仿宋" panose="02010609060101010101" pitchFamily="49" charset="-122"/>
                <a:ea typeface="仿宋" panose="02010609060101010101" pitchFamily="49" charset="-122"/>
              </a:rPr>
              <a:t>工作集</a:t>
            </a:r>
            <a:r>
              <a:rPr kumimoji="0" lang="en-US" altLang="zh-CN" sz="2000" b="1" kern="0" dirty="0">
                <a:latin typeface="仿宋" panose="02010609060101010101" pitchFamily="49" charset="-122"/>
                <a:ea typeface="仿宋" panose="02010609060101010101" pitchFamily="49" charset="-122"/>
              </a:rPr>
              <a:t>w</a:t>
            </a:r>
            <a:r>
              <a:rPr kumimoji="0" lang="zh-CN" altLang="en-US" sz="2000" b="1" kern="0" dirty="0">
                <a:latin typeface="仿宋" panose="02010609060101010101" pitchFamily="49" charset="-122"/>
                <a:ea typeface="仿宋" panose="02010609060101010101" pitchFamily="49" charset="-122"/>
              </a:rPr>
              <a:t>（</a:t>
            </a:r>
            <a:r>
              <a:rPr kumimoji="0" lang="en-US" altLang="zh-CN" sz="2000" b="1" kern="0" dirty="0">
                <a:latin typeface="仿宋" panose="02010609060101010101" pitchFamily="49" charset="-122"/>
                <a:ea typeface="仿宋" panose="02010609060101010101" pitchFamily="49" charset="-122"/>
              </a:rPr>
              <a:t>t</a:t>
            </a:r>
            <a:r>
              <a:rPr kumimoji="0" lang="zh-CN" altLang="en-US" sz="2000" b="1" kern="0" dirty="0">
                <a:latin typeface="仿宋" panose="02010609060101010101" pitchFamily="49" charset="-122"/>
                <a:ea typeface="仿宋" panose="02010609060101010101" pitchFamily="49" charset="-122"/>
              </a:rPr>
              <a:t>，</a:t>
            </a:r>
            <a:r>
              <a:rPr kumimoji="0" lang="en-US" altLang="zh-CN" sz="2000" b="1" kern="0" dirty="0">
                <a:latin typeface="仿宋" panose="02010609060101010101" pitchFamily="49" charset="-122"/>
                <a:ea typeface="仿宋" panose="02010609060101010101" pitchFamily="49" charset="-122"/>
              </a:rPr>
              <a:t> △ </a:t>
            </a:r>
            <a:r>
              <a:rPr kumimoji="0" lang="zh-CN" altLang="en-US" sz="2000" b="1" kern="0" dirty="0">
                <a:latin typeface="仿宋" panose="02010609060101010101" pitchFamily="49" charset="-122"/>
                <a:ea typeface="仿宋" panose="02010609060101010101" pitchFamily="49" charset="-122"/>
              </a:rPr>
              <a:t>）是二元函数</a:t>
            </a:r>
            <a:endParaRPr kumimoji="0" lang="en-US" altLang="zh-CN" sz="2000" b="1" kern="0" dirty="0">
              <a:latin typeface="仿宋" panose="02010609060101010101" pitchFamily="49" charset="-122"/>
              <a:ea typeface="仿宋" panose="02010609060101010101" pitchFamily="49" charset="-122"/>
            </a:endParaRPr>
          </a:p>
          <a:p>
            <a:pPr lvl="1" eaLnBrk="1" hangingPunct="1">
              <a:lnSpc>
                <a:spcPct val="150000"/>
              </a:lnSpc>
            </a:pPr>
            <a:endParaRPr kumimoji="0" lang="en-US" altLang="zh-CN" sz="20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6451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484827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“抖动”的预防方法</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3">
            <a:extLst>
              <a:ext uri="{FF2B5EF4-FFF2-40B4-BE49-F238E27FC236}">
                <a16:creationId xmlns:a16="http://schemas.microsoft.com/office/drawing/2014/main" xmlns="" id="{6AD8F9B0-7414-4BB6-812B-A25B3FF4E759}"/>
              </a:ext>
            </a:extLst>
          </p:cNvPr>
          <p:cNvSpPr txBox="1">
            <a:spLocks noChangeArrowheads="1"/>
          </p:cNvSpPr>
          <p:nvPr/>
        </p:nvSpPr>
        <p:spPr bwMode="auto">
          <a:xfrm>
            <a:off x="539552" y="1556792"/>
            <a:ext cx="8229600" cy="4738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algn="l">
              <a:lnSpc>
                <a:spcPct val="150000"/>
              </a:lnSpc>
              <a:spcBef>
                <a:spcPct val="20000"/>
              </a:spcBef>
              <a:buFontTx/>
              <a:buChar char="–"/>
            </a:pPr>
            <a:r>
              <a:rPr kumimoji="0" lang="zh-CN" altLang="en-US" sz="2000" b="1" kern="0" dirty="0">
                <a:solidFill>
                  <a:schemeClr val="tx1"/>
                </a:solidFill>
                <a:latin typeface="仿宋" panose="02010609060101010101" pitchFamily="49" charset="-122"/>
                <a:ea typeface="仿宋" panose="02010609060101010101" pitchFamily="49" charset="-122"/>
              </a:rPr>
              <a:t>采取</a:t>
            </a:r>
            <a:r>
              <a:rPr kumimoji="0" lang="zh-CN" altLang="en-US" sz="2000" b="1" kern="0" dirty="0">
                <a:solidFill>
                  <a:srgbClr val="FF0000"/>
                </a:solidFill>
                <a:latin typeface="仿宋" panose="02010609060101010101" pitchFamily="49" charset="-122"/>
                <a:ea typeface="仿宋" panose="02010609060101010101" pitchFamily="49" charset="-122"/>
              </a:rPr>
              <a:t>局部置换策略</a:t>
            </a:r>
            <a:r>
              <a:rPr kumimoji="0" lang="zh-CN" altLang="en-US" sz="2000" b="1" kern="0" dirty="0">
                <a:solidFill>
                  <a:schemeClr val="tx1"/>
                </a:solidFill>
                <a:latin typeface="仿宋" panose="02010609060101010101" pitchFamily="49" charset="-122"/>
                <a:ea typeface="仿宋" panose="02010609060101010101" pitchFamily="49" charset="-122"/>
              </a:rPr>
              <a:t>：仅允许进程在自身范围内进行置换，不影响其他进程</a:t>
            </a:r>
          </a:p>
          <a:p>
            <a:pPr marL="285750" indent="-285750" algn="l">
              <a:lnSpc>
                <a:spcPct val="150000"/>
              </a:lnSpc>
              <a:spcBef>
                <a:spcPct val="20000"/>
              </a:spcBef>
              <a:buFontTx/>
              <a:buChar char="–"/>
            </a:pPr>
            <a:r>
              <a:rPr kumimoji="0" lang="zh-CN" altLang="en-US" sz="2000" b="1" kern="0" dirty="0">
                <a:solidFill>
                  <a:schemeClr val="tx1"/>
                </a:solidFill>
                <a:latin typeface="仿宋" panose="02010609060101010101" pitchFamily="49" charset="-122"/>
                <a:ea typeface="仿宋" panose="02010609060101010101" pitchFamily="49" charset="-122"/>
              </a:rPr>
              <a:t>在</a:t>
            </a:r>
            <a:r>
              <a:rPr kumimoji="0" lang="en-US" altLang="zh-CN" sz="2000" b="1" kern="0" dirty="0">
                <a:solidFill>
                  <a:schemeClr val="tx1"/>
                </a:solidFill>
                <a:latin typeface="仿宋" panose="02010609060101010101" pitchFamily="49" charset="-122"/>
                <a:ea typeface="仿宋" panose="02010609060101010101" pitchFamily="49" charset="-122"/>
              </a:rPr>
              <a:t>CPU</a:t>
            </a:r>
            <a:r>
              <a:rPr kumimoji="0" lang="zh-CN" altLang="en-US" sz="2000" b="1" kern="0" dirty="0">
                <a:solidFill>
                  <a:schemeClr val="tx1"/>
                </a:solidFill>
                <a:latin typeface="仿宋" panose="02010609060101010101" pitchFamily="49" charset="-122"/>
                <a:ea typeface="仿宋" panose="02010609060101010101" pitchFamily="49" charset="-122"/>
              </a:rPr>
              <a:t>调度程序中引入</a:t>
            </a:r>
            <a:r>
              <a:rPr kumimoji="0" lang="zh-CN" altLang="en-US" sz="2000" b="1" kern="0" dirty="0">
                <a:solidFill>
                  <a:srgbClr val="FF0000"/>
                </a:solidFill>
                <a:latin typeface="仿宋" panose="02010609060101010101" pitchFamily="49" charset="-122"/>
                <a:ea typeface="仿宋" panose="02010609060101010101" pitchFamily="49" charset="-122"/>
              </a:rPr>
              <a:t>工作集算法</a:t>
            </a:r>
            <a:r>
              <a:rPr kumimoji="0" lang="zh-CN" altLang="en-US" sz="2000" b="1" kern="0" dirty="0">
                <a:solidFill>
                  <a:schemeClr val="tx1"/>
                </a:solidFill>
                <a:latin typeface="仿宋" panose="02010609060101010101" pitchFamily="49" charset="-122"/>
                <a:ea typeface="仿宋" panose="02010609060101010101" pitchFamily="49" charset="-122"/>
              </a:rPr>
              <a:t>：调入新作业时，应该检查每个进程在内存中的驻留集是否足够大</a:t>
            </a:r>
          </a:p>
          <a:p>
            <a:pPr marL="285750" indent="-285750" algn="l">
              <a:lnSpc>
                <a:spcPct val="150000"/>
              </a:lnSpc>
              <a:spcBef>
                <a:spcPct val="20000"/>
              </a:spcBef>
              <a:buFontTx/>
              <a:buChar char="–"/>
            </a:pPr>
            <a:r>
              <a:rPr kumimoji="0" lang="en-US" altLang="zh-CN" sz="2000" b="1" kern="0" dirty="0">
                <a:solidFill>
                  <a:schemeClr val="tx1"/>
                </a:solidFill>
                <a:latin typeface="仿宋" panose="02010609060101010101" pitchFamily="49" charset="-122"/>
                <a:ea typeface="仿宋" panose="02010609060101010101" pitchFamily="49" charset="-122"/>
              </a:rPr>
              <a:t>L=S</a:t>
            </a:r>
            <a:r>
              <a:rPr kumimoji="0" lang="zh-CN" altLang="en-US" sz="2000" b="1" kern="0" dirty="0">
                <a:solidFill>
                  <a:schemeClr val="tx1"/>
                </a:solidFill>
                <a:latin typeface="仿宋" panose="02010609060101010101" pitchFamily="49" charset="-122"/>
                <a:ea typeface="仿宋" panose="02010609060101010101" pitchFamily="49" charset="-122"/>
              </a:rPr>
              <a:t>准则：产生缺页的平均时间</a:t>
            </a:r>
            <a:r>
              <a:rPr kumimoji="0" lang="en-US" altLang="zh-CN" sz="2000" b="1" kern="0" dirty="0">
                <a:solidFill>
                  <a:schemeClr val="tx1"/>
                </a:solidFill>
                <a:latin typeface="仿宋" panose="02010609060101010101" pitchFamily="49" charset="-122"/>
                <a:ea typeface="仿宋" panose="02010609060101010101" pitchFamily="49" charset="-122"/>
              </a:rPr>
              <a:t>L=</a:t>
            </a:r>
            <a:r>
              <a:rPr kumimoji="0" lang="zh-CN" altLang="en-US" sz="2000" b="1" kern="0" dirty="0">
                <a:solidFill>
                  <a:schemeClr val="tx1"/>
                </a:solidFill>
                <a:latin typeface="仿宋" panose="02010609060101010101" pitchFamily="49" charset="-122"/>
                <a:ea typeface="仿宋" panose="02010609060101010101" pitchFamily="49" charset="-122"/>
              </a:rPr>
              <a:t>系统处理进程缺页的平均时间</a:t>
            </a:r>
            <a:r>
              <a:rPr kumimoji="0" lang="en-US" altLang="zh-CN" sz="2000" b="1" kern="0" dirty="0">
                <a:solidFill>
                  <a:schemeClr val="tx1"/>
                </a:solidFill>
                <a:latin typeface="仿宋" panose="02010609060101010101" pitchFamily="49" charset="-122"/>
                <a:ea typeface="仿宋" panose="02010609060101010101" pitchFamily="49" charset="-122"/>
              </a:rPr>
              <a:t>S</a:t>
            </a:r>
          </a:p>
          <a:p>
            <a:pPr marL="285750" indent="-285750" algn="l">
              <a:lnSpc>
                <a:spcPct val="150000"/>
              </a:lnSpc>
              <a:spcBef>
                <a:spcPct val="20000"/>
              </a:spcBef>
              <a:buFontTx/>
              <a:buChar char="–"/>
            </a:pPr>
            <a:r>
              <a:rPr kumimoji="0" lang="zh-CN" altLang="en-US" sz="2000" b="1" kern="0" dirty="0">
                <a:solidFill>
                  <a:schemeClr val="tx1"/>
                </a:solidFill>
                <a:latin typeface="仿宋" panose="02010609060101010101" pitchFamily="49" charset="-122"/>
                <a:ea typeface="仿宋" panose="02010609060101010101" pitchFamily="49" charset="-122"/>
              </a:rPr>
              <a:t>挂起若干进程：使某些低优先级的进程进程挂起，从而腾出内存空间</a:t>
            </a:r>
            <a:endParaRPr kumimoji="0" lang="en-US" altLang="zh-CN" sz="2000" b="1" kern="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6171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7728593"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分页系统的实现问题分析</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5">
            <a:extLst>
              <a:ext uri="{FF2B5EF4-FFF2-40B4-BE49-F238E27FC236}">
                <a16:creationId xmlns:a16="http://schemas.microsoft.com/office/drawing/2014/main" xmlns="" id="{F269F91C-0467-4CD3-BA94-23A4E558AA36}"/>
              </a:ext>
            </a:extLst>
          </p:cNvPr>
          <p:cNvSpPr>
            <a:spLocks noChangeArrowheads="1"/>
          </p:cNvSpPr>
          <p:nvPr/>
        </p:nvSpPr>
        <p:spPr bwMode="auto">
          <a:xfrm>
            <a:off x="323528" y="1052512"/>
            <a:ext cx="8642350" cy="5184800"/>
          </a:xfrm>
          <a:prstGeom prst="rect">
            <a:avLst/>
          </a:prstGeom>
          <a:noFill/>
          <a:ln w="9525">
            <a:noFill/>
            <a:miter lim="800000"/>
            <a:headEnd/>
            <a:tailEnd/>
          </a:ln>
        </p:spPr>
        <p:txBody>
          <a:bodyPr/>
          <a:lstStyle/>
          <a:p>
            <a:pPr marL="342900" indent="-342900" algn="l">
              <a:lnSpc>
                <a:spcPct val="110000"/>
              </a:lnSpc>
              <a:spcBef>
                <a:spcPct val="20000"/>
              </a:spcBef>
              <a:buFont typeface="Wingdings" pitchFamily="2" charset="2"/>
              <a:buChar char="l"/>
            </a:pPr>
            <a:r>
              <a:rPr kumimoji="0" lang="en-US" altLang="zh-CN" sz="2000" b="1" dirty="0">
                <a:solidFill>
                  <a:srgbClr val="FFC000"/>
                </a:solidFill>
                <a:latin typeface="仿宋" panose="02010609060101010101" pitchFamily="49" charset="-122"/>
                <a:ea typeface="仿宋" panose="02010609060101010101" pitchFamily="49" charset="-122"/>
              </a:rPr>
              <a:t>OS</a:t>
            </a:r>
            <a:r>
              <a:rPr kumimoji="0" lang="zh-CN" altLang="en-US" sz="2000" b="1" dirty="0">
                <a:solidFill>
                  <a:srgbClr val="FFC000"/>
                </a:solidFill>
                <a:latin typeface="仿宋" panose="02010609060101010101" pitchFamily="49" charset="-122"/>
                <a:ea typeface="仿宋" panose="02010609060101010101" pitchFamily="49" charset="-122"/>
              </a:rPr>
              <a:t>运行过程中何时需要考虑与分页有关的操作？</a:t>
            </a:r>
          </a:p>
          <a:p>
            <a:pPr marL="742950" lvl="1" indent="-285750" algn="l">
              <a:lnSpc>
                <a:spcPct val="110000"/>
              </a:lnSpc>
              <a:spcBef>
                <a:spcPct val="20000"/>
              </a:spcBef>
              <a:buFontTx/>
              <a:buChar char="–"/>
            </a:pPr>
            <a:r>
              <a:rPr kumimoji="0" lang="zh-CN" altLang="en-US" sz="1800" b="1" dirty="0">
                <a:solidFill>
                  <a:schemeClr val="tx1"/>
                </a:solidFill>
                <a:latin typeface="仿宋" panose="02010609060101010101" pitchFamily="49" charset="-122"/>
                <a:ea typeface="仿宋" panose="02010609060101010101" pitchFamily="49" charset="-122"/>
              </a:rPr>
              <a:t>进程创建：为进程创建并初始化页表，在磁盘交换区中分配空间</a:t>
            </a:r>
          </a:p>
          <a:p>
            <a:pPr marL="742950" lvl="1" indent="-285750" algn="l">
              <a:lnSpc>
                <a:spcPct val="110000"/>
              </a:lnSpc>
              <a:spcBef>
                <a:spcPct val="20000"/>
              </a:spcBef>
              <a:buFontTx/>
              <a:buChar char="–"/>
            </a:pPr>
            <a:r>
              <a:rPr kumimoji="0" lang="zh-CN" altLang="en-US" sz="1800" b="1" dirty="0">
                <a:solidFill>
                  <a:schemeClr val="tx1"/>
                </a:solidFill>
                <a:latin typeface="仿宋" panose="02010609060101010101" pitchFamily="49" charset="-122"/>
                <a:ea typeface="仿宋" panose="02010609060101010101" pitchFamily="49" charset="-122"/>
              </a:rPr>
              <a:t>进程运行：占用</a:t>
            </a:r>
            <a:r>
              <a:rPr kumimoji="0" lang="en-US" altLang="zh-CN" sz="1800" b="1" dirty="0">
                <a:solidFill>
                  <a:schemeClr val="tx1"/>
                </a:solidFill>
                <a:latin typeface="仿宋" panose="02010609060101010101" pitchFamily="49" charset="-122"/>
                <a:ea typeface="仿宋" panose="02010609060101010101" pitchFamily="49" charset="-122"/>
              </a:rPr>
              <a:t>CPU</a:t>
            </a:r>
            <a:r>
              <a:rPr kumimoji="0" lang="zh-CN" altLang="en-US" sz="1800" b="1" dirty="0">
                <a:solidFill>
                  <a:schemeClr val="tx1"/>
                </a:solidFill>
                <a:latin typeface="仿宋" panose="02010609060101010101" pitchFamily="49" charset="-122"/>
                <a:ea typeface="仿宋" panose="02010609060101010101" pitchFamily="49" charset="-122"/>
              </a:rPr>
              <a:t>时，需更新</a:t>
            </a:r>
            <a:r>
              <a:rPr kumimoji="0" lang="en-US" altLang="zh-CN" sz="1800" b="1" dirty="0">
                <a:solidFill>
                  <a:schemeClr val="tx1"/>
                </a:solidFill>
                <a:latin typeface="仿宋" panose="02010609060101010101" pitchFamily="49" charset="-122"/>
                <a:ea typeface="仿宋" panose="02010609060101010101" pitchFamily="49" charset="-122"/>
              </a:rPr>
              <a:t>MMU</a:t>
            </a:r>
            <a:r>
              <a:rPr kumimoji="0" lang="zh-CN" altLang="en-US" sz="1800" b="1" dirty="0">
                <a:solidFill>
                  <a:schemeClr val="tx1"/>
                </a:solidFill>
                <a:latin typeface="仿宋" panose="02010609060101010101" pitchFamily="49" charset="-122"/>
                <a:ea typeface="仿宋" panose="02010609060101010101" pitchFamily="49" charset="-122"/>
              </a:rPr>
              <a:t>、刷新</a:t>
            </a:r>
            <a:r>
              <a:rPr kumimoji="0" lang="en-US" altLang="zh-CN" sz="1800" b="1" dirty="0">
                <a:solidFill>
                  <a:schemeClr val="tx1"/>
                </a:solidFill>
                <a:latin typeface="仿宋" panose="02010609060101010101" pitchFamily="49" charset="-122"/>
                <a:ea typeface="仿宋" panose="02010609060101010101" pitchFamily="49" charset="-122"/>
              </a:rPr>
              <a:t>TLB</a:t>
            </a:r>
          </a:p>
          <a:p>
            <a:pPr marL="742950" lvl="1" indent="-285750" algn="l">
              <a:lnSpc>
                <a:spcPct val="110000"/>
              </a:lnSpc>
              <a:spcBef>
                <a:spcPct val="20000"/>
              </a:spcBef>
              <a:buFontTx/>
              <a:buChar char="–"/>
            </a:pPr>
            <a:r>
              <a:rPr kumimoji="0" lang="zh-CN" altLang="en-US" sz="1800" b="1" dirty="0">
                <a:solidFill>
                  <a:schemeClr val="tx1"/>
                </a:solidFill>
                <a:latin typeface="仿宋" panose="02010609060101010101" pitchFamily="49" charset="-122"/>
                <a:ea typeface="仿宋" panose="02010609060101010101" pitchFamily="49" charset="-122"/>
              </a:rPr>
              <a:t>页面失效：通过</a:t>
            </a:r>
            <a:r>
              <a:rPr kumimoji="0" lang="en-US" altLang="zh-CN" sz="1800" b="1" dirty="0">
                <a:solidFill>
                  <a:schemeClr val="tx1"/>
                </a:solidFill>
                <a:latin typeface="仿宋" panose="02010609060101010101" pitchFamily="49" charset="-122"/>
                <a:ea typeface="仿宋" panose="02010609060101010101" pitchFamily="49" charset="-122"/>
              </a:rPr>
              <a:t>PC</a:t>
            </a:r>
            <a:r>
              <a:rPr kumimoji="0" lang="zh-CN" altLang="en-US" sz="1800" b="1" dirty="0">
                <a:solidFill>
                  <a:schemeClr val="tx1"/>
                </a:solidFill>
                <a:latin typeface="仿宋" panose="02010609060101010101" pitchFamily="49" charset="-122"/>
                <a:ea typeface="仿宋" panose="02010609060101010101" pitchFamily="49" charset="-122"/>
              </a:rPr>
              <a:t>确定引发缺页中断的页面，然后进行物理页帧分配</a:t>
            </a:r>
          </a:p>
          <a:p>
            <a:pPr marL="742950" lvl="1" indent="-285750" algn="l">
              <a:lnSpc>
                <a:spcPct val="110000"/>
              </a:lnSpc>
              <a:spcBef>
                <a:spcPct val="20000"/>
              </a:spcBef>
              <a:buFontTx/>
              <a:buChar char="–"/>
            </a:pPr>
            <a:r>
              <a:rPr kumimoji="0" lang="zh-CN" altLang="en-US" sz="1800" b="1" dirty="0">
                <a:solidFill>
                  <a:schemeClr val="tx1"/>
                </a:solidFill>
                <a:latin typeface="仿宋" panose="02010609060101010101" pitchFamily="49" charset="-122"/>
                <a:ea typeface="仿宋" panose="02010609060101010101" pitchFamily="49" charset="-122"/>
              </a:rPr>
              <a:t>进程终止：释放页表、页面、磁盘交换空间，共享页面需要保留</a:t>
            </a:r>
          </a:p>
          <a:p>
            <a:pPr marL="342900" indent="-342900" algn="l">
              <a:lnSpc>
                <a:spcPct val="110000"/>
              </a:lnSpc>
              <a:spcBef>
                <a:spcPct val="20000"/>
              </a:spcBef>
              <a:buFont typeface="Wingdings" pitchFamily="2" charset="2"/>
              <a:buChar char="l"/>
            </a:pPr>
            <a:r>
              <a:rPr kumimoji="0" lang="zh-CN" altLang="en-US" sz="2000" b="1" dirty="0">
                <a:solidFill>
                  <a:srgbClr val="FFC000"/>
                </a:solidFill>
                <a:latin typeface="仿宋" panose="02010609060101010101" pitchFamily="49" charset="-122"/>
                <a:ea typeface="仿宋" panose="02010609060101010101" pitchFamily="49" charset="-122"/>
              </a:rPr>
              <a:t>指令备份与页面锁定</a:t>
            </a:r>
          </a:p>
          <a:p>
            <a:pPr marL="742950" lvl="1" indent="-285750" algn="l">
              <a:lnSpc>
                <a:spcPct val="110000"/>
              </a:lnSpc>
              <a:spcBef>
                <a:spcPct val="20000"/>
              </a:spcBef>
              <a:buFontTx/>
              <a:buChar char="–"/>
            </a:pPr>
            <a:r>
              <a:rPr kumimoji="0" lang="zh-CN" altLang="en-US" sz="1800" b="1" dirty="0">
                <a:solidFill>
                  <a:schemeClr val="tx1"/>
                </a:solidFill>
                <a:latin typeface="仿宋" panose="02010609060101010101" pitchFamily="49" charset="-122"/>
                <a:ea typeface="仿宋" panose="02010609060101010101" pitchFamily="49" charset="-122"/>
              </a:rPr>
              <a:t>页面失效处理流程：硬件陷入－状态保存－缺页中断－页面替换－恢复运行</a:t>
            </a:r>
          </a:p>
          <a:p>
            <a:pPr marL="742950" lvl="1" indent="-285750" algn="l">
              <a:lnSpc>
                <a:spcPct val="110000"/>
              </a:lnSpc>
              <a:spcBef>
                <a:spcPct val="20000"/>
              </a:spcBef>
              <a:buFontTx/>
              <a:buChar char="–"/>
            </a:pPr>
            <a:r>
              <a:rPr kumimoji="0" lang="zh-CN" altLang="en-US" sz="1800" b="1" dirty="0">
                <a:solidFill>
                  <a:schemeClr val="tx1"/>
                </a:solidFill>
                <a:latin typeface="仿宋" panose="02010609060101010101" pitchFamily="49" charset="-122"/>
                <a:ea typeface="仿宋" panose="02010609060101010101" pitchFamily="49" charset="-122"/>
              </a:rPr>
              <a:t>指令备份的作用：缺页中断的精确位置难以确定，备份</a:t>
            </a:r>
            <a:r>
              <a:rPr kumimoji="0" lang="en-US" altLang="zh-CN" sz="1800" b="1" dirty="0">
                <a:solidFill>
                  <a:schemeClr val="tx1"/>
                </a:solidFill>
                <a:latin typeface="仿宋" panose="02010609060101010101" pitchFamily="49" charset="-122"/>
                <a:ea typeface="仿宋" panose="02010609060101010101" pitchFamily="49" charset="-122"/>
              </a:rPr>
              <a:t>PC</a:t>
            </a:r>
            <a:r>
              <a:rPr kumimoji="0" lang="zh-CN" altLang="en-US" sz="1800" b="1" dirty="0">
                <a:solidFill>
                  <a:schemeClr val="tx1"/>
                </a:solidFill>
                <a:latin typeface="仿宋" panose="02010609060101010101" pitchFamily="49" charset="-122"/>
                <a:ea typeface="仿宋" panose="02010609060101010101" pitchFamily="49" charset="-122"/>
              </a:rPr>
              <a:t>内容可保证恢复进程运行时的正确性</a:t>
            </a:r>
          </a:p>
          <a:p>
            <a:pPr marL="742950" lvl="1" indent="-285750" algn="l">
              <a:lnSpc>
                <a:spcPct val="110000"/>
              </a:lnSpc>
              <a:spcBef>
                <a:spcPct val="20000"/>
              </a:spcBef>
              <a:buFontTx/>
              <a:buChar char="–"/>
            </a:pPr>
            <a:r>
              <a:rPr kumimoji="0" lang="zh-CN" altLang="en-US" sz="1800" b="1" dirty="0">
                <a:solidFill>
                  <a:schemeClr val="tx1"/>
                </a:solidFill>
                <a:latin typeface="仿宋" panose="02010609060101010101" pitchFamily="49" charset="-122"/>
                <a:ea typeface="仿宋" panose="02010609060101010101" pitchFamily="49" charset="-122"/>
              </a:rPr>
              <a:t>页面锁定的用途：</a:t>
            </a:r>
            <a:r>
              <a:rPr kumimoji="0" lang="en-US" altLang="zh-CN" sz="1800" b="1" dirty="0">
                <a:solidFill>
                  <a:schemeClr val="tx1"/>
                </a:solidFill>
                <a:latin typeface="仿宋" panose="02010609060101010101" pitchFamily="49" charset="-122"/>
                <a:ea typeface="仿宋" panose="02010609060101010101" pitchFamily="49" charset="-122"/>
              </a:rPr>
              <a:t>I/O</a:t>
            </a:r>
            <a:r>
              <a:rPr kumimoji="0" lang="zh-CN" altLang="en-US" sz="1800" b="1" dirty="0">
                <a:solidFill>
                  <a:schemeClr val="tx1"/>
                </a:solidFill>
                <a:latin typeface="仿宋" panose="02010609060101010101" pitchFamily="49" charset="-122"/>
                <a:ea typeface="仿宋" panose="02010609060101010101" pitchFamily="49" charset="-122"/>
              </a:rPr>
              <a:t>设备的</a:t>
            </a:r>
            <a:r>
              <a:rPr kumimoji="0" lang="en-US" altLang="zh-CN" sz="1800" b="1" dirty="0">
                <a:solidFill>
                  <a:schemeClr val="tx1"/>
                </a:solidFill>
                <a:latin typeface="仿宋" panose="02010609060101010101" pitchFamily="49" charset="-122"/>
                <a:ea typeface="仿宋" panose="02010609060101010101" pitchFamily="49" charset="-122"/>
              </a:rPr>
              <a:t>DMA</a:t>
            </a:r>
            <a:r>
              <a:rPr kumimoji="0" lang="zh-CN" altLang="en-US" sz="1800" b="1" dirty="0">
                <a:solidFill>
                  <a:schemeClr val="tx1"/>
                </a:solidFill>
                <a:latin typeface="仿宋" panose="02010609060101010101" pitchFamily="49" charset="-122"/>
                <a:ea typeface="仿宋" panose="02010609060101010101" pitchFamily="49" charset="-122"/>
              </a:rPr>
              <a:t>传输与</a:t>
            </a:r>
            <a:r>
              <a:rPr kumimoji="0" lang="en-US" altLang="zh-CN" sz="1800" b="1" dirty="0">
                <a:solidFill>
                  <a:schemeClr val="tx1"/>
                </a:solidFill>
                <a:latin typeface="仿宋" panose="02010609060101010101" pitchFamily="49" charset="-122"/>
                <a:ea typeface="仿宋" panose="02010609060101010101" pitchFamily="49" charset="-122"/>
              </a:rPr>
              <a:t>CPU</a:t>
            </a:r>
            <a:r>
              <a:rPr kumimoji="0" lang="zh-CN" altLang="en-US" sz="1800" b="1" dirty="0">
                <a:solidFill>
                  <a:schemeClr val="tx1"/>
                </a:solidFill>
                <a:latin typeface="仿宋" panose="02010609060101010101" pitchFamily="49" charset="-122"/>
                <a:ea typeface="仿宋" panose="02010609060101010101" pitchFamily="49" charset="-122"/>
              </a:rPr>
              <a:t>并行工作，不能被换出</a:t>
            </a:r>
          </a:p>
          <a:p>
            <a:pPr marL="342900" indent="-342900" algn="l">
              <a:lnSpc>
                <a:spcPct val="110000"/>
              </a:lnSpc>
              <a:spcBef>
                <a:spcPct val="20000"/>
              </a:spcBef>
              <a:buFont typeface="Wingdings" pitchFamily="2" charset="2"/>
              <a:buChar char="l"/>
            </a:pPr>
            <a:r>
              <a:rPr kumimoji="0" lang="zh-CN" altLang="en-US" sz="2000" b="1" dirty="0">
                <a:solidFill>
                  <a:srgbClr val="FFC000"/>
                </a:solidFill>
                <a:latin typeface="仿宋" panose="02010609060101010101" pitchFamily="49" charset="-122"/>
                <a:ea typeface="仿宋" panose="02010609060101010101" pitchFamily="49" charset="-122"/>
              </a:rPr>
              <a:t>后备存储</a:t>
            </a:r>
          </a:p>
          <a:p>
            <a:pPr marL="742950" lvl="1" indent="-285750" algn="l">
              <a:lnSpc>
                <a:spcPct val="110000"/>
              </a:lnSpc>
              <a:spcBef>
                <a:spcPct val="20000"/>
              </a:spcBef>
              <a:buFontTx/>
              <a:buChar char="–"/>
            </a:pPr>
            <a:r>
              <a:rPr kumimoji="0" lang="zh-CN" altLang="en-US" sz="1800" b="1" dirty="0">
                <a:solidFill>
                  <a:schemeClr val="tx1"/>
                </a:solidFill>
                <a:latin typeface="仿宋" panose="02010609060101010101" pitchFamily="49" charset="-122"/>
                <a:ea typeface="仿宋" panose="02010609060101010101" pitchFamily="49" charset="-122"/>
              </a:rPr>
              <a:t>磁盘交换区的作用：页面替换时临时保存物理页面的磁盘空间</a:t>
            </a:r>
          </a:p>
          <a:p>
            <a:pPr marL="742950" lvl="1" indent="-285750" algn="l">
              <a:lnSpc>
                <a:spcPct val="110000"/>
              </a:lnSpc>
              <a:spcBef>
                <a:spcPct val="20000"/>
              </a:spcBef>
              <a:buFontTx/>
              <a:buChar char="–"/>
            </a:pPr>
            <a:r>
              <a:rPr kumimoji="0" lang="zh-CN" altLang="en-US" sz="1800" b="1" dirty="0">
                <a:solidFill>
                  <a:schemeClr val="tx1"/>
                </a:solidFill>
                <a:latin typeface="仿宋" panose="02010609060101010101" pitchFamily="49" charset="-122"/>
                <a:ea typeface="仿宋" panose="02010609060101010101" pitchFamily="49" charset="-122"/>
              </a:rPr>
              <a:t>磁盘交换区空间管理：进程创建时分配（固定）、页面替换时分配（动态）</a:t>
            </a:r>
          </a:p>
          <a:p>
            <a:pPr marL="742950" lvl="1" indent="-285750" algn="l">
              <a:lnSpc>
                <a:spcPct val="110000"/>
              </a:lnSpc>
              <a:spcBef>
                <a:spcPct val="20000"/>
              </a:spcBef>
              <a:buFontTx/>
              <a:buChar char="–"/>
            </a:pPr>
            <a:r>
              <a:rPr kumimoji="0" lang="zh-CN" altLang="en-US" sz="1800" b="1" dirty="0">
                <a:solidFill>
                  <a:schemeClr val="tx1"/>
                </a:solidFill>
                <a:latin typeface="仿宋" panose="02010609060101010101" pitchFamily="49" charset="-122"/>
                <a:ea typeface="仿宋" panose="02010609060101010101" pitchFamily="49" charset="-122"/>
              </a:rPr>
              <a:t>磁盘交换区的实现：</a:t>
            </a:r>
            <a:r>
              <a:rPr kumimoji="0" lang="en-US" altLang="zh-CN" sz="1800" b="1" dirty="0">
                <a:solidFill>
                  <a:schemeClr val="tx1"/>
                </a:solidFill>
                <a:latin typeface="仿宋" panose="02010609060101010101" pitchFamily="49" charset="-122"/>
                <a:ea typeface="仿宋" panose="02010609060101010101" pitchFamily="49" charset="-122"/>
              </a:rPr>
              <a:t>OS</a:t>
            </a:r>
            <a:r>
              <a:rPr kumimoji="0" lang="zh-CN" altLang="en-US" sz="1800" b="1" dirty="0">
                <a:solidFill>
                  <a:schemeClr val="tx1"/>
                </a:solidFill>
                <a:latin typeface="仿宋" panose="02010609060101010101" pitchFamily="49" charset="-122"/>
                <a:ea typeface="仿宋" panose="02010609060101010101" pitchFamily="49" charset="-122"/>
              </a:rPr>
              <a:t>提供的临时磁盘文件、需要考虑内存增长、信息记录</a:t>
            </a:r>
          </a:p>
        </p:txBody>
      </p:sp>
    </p:spTree>
    <p:extLst>
      <p:ext uri="{BB962C8B-B14F-4D97-AF65-F5344CB8AC3E}">
        <p14:creationId xmlns:p14="http://schemas.microsoft.com/office/powerpoint/2010/main" val="150418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759" y="29489"/>
            <a:ext cx="6864497" cy="646331"/>
          </a:xfrm>
          <a:prstGeom prst="rect">
            <a:avLst/>
          </a:prstGeom>
          <a:noFill/>
          <a:ln w="9525">
            <a:noFill/>
            <a:miter lim="800000"/>
            <a:headEnd/>
            <a:tailEnd/>
          </a:ln>
        </p:spPr>
        <p:txBody>
          <a:bodyPr/>
          <a:lstStyle/>
          <a:p>
            <a:r>
              <a:rPr kumimoji="0" lang="zh-CN" altLang="en-US" sz="3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“策略”与“机制”分离的思考</a:t>
            </a:r>
          </a:p>
        </p:txBody>
      </p:sp>
      <p:sp>
        <p:nvSpPr>
          <p:cNvPr id="17" name="Rectangle 2">
            <a:extLst>
              <a:ext uri="{FF2B5EF4-FFF2-40B4-BE49-F238E27FC236}">
                <a16:creationId xmlns:a16="http://schemas.microsoft.com/office/drawing/2014/main" xmlns="" id="{A8AE008D-31E6-415A-9148-C42AB860C14F}"/>
              </a:ext>
            </a:extLst>
          </p:cNvPr>
          <p:cNvSpPr>
            <a:spLocks noGrp="1" noChangeArrowheads="1"/>
          </p:cNvSpPr>
          <p:nvPr>
            <p:ph type="title"/>
          </p:nvPr>
        </p:nvSpPr>
        <p:spPr>
          <a:xfrm>
            <a:off x="11760" y="836713"/>
            <a:ext cx="9132240" cy="5904656"/>
          </a:xfrm>
          <a:solidFill>
            <a:schemeClr val="bg2">
              <a:lumMod val="7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nchorCtr="0">
            <a:noAutofit/>
          </a:bodyPr>
          <a:lstStyle/>
          <a:p>
            <a:pPr lvl="1" algn="ctr" rtl="0" eaLnBrk="1" fontAlgn="base" hangingPunct="1">
              <a:lnSpc>
                <a:spcPct val="150000"/>
              </a:lnSpc>
              <a:spcBef>
                <a:spcPts val="600"/>
              </a:spcBef>
              <a:spcAft>
                <a:spcPts val="600"/>
              </a:spcAft>
            </a:pPr>
            <a:r>
              <a:rPr kumimoji="1" lang="en-US" altLang="zh-CN"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endParaRPr kumimoji="1" lang="zh-CN" altLang="en-US" sz="32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Rectangle 5">
            <a:extLst>
              <a:ext uri="{FF2B5EF4-FFF2-40B4-BE49-F238E27FC236}">
                <a16:creationId xmlns:a16="http://schemas.microsoft.com/office/drawing/2014/main" xmlns="" id="{1761D15A-DA57-4CA9-A44A-4BBCD3BE83B2}"/>
              </a:ext>
            </a:extLst>
          </p:cNvPr>
          <p:cNvSpPr>
            <a:spLocks noChangeArrowheads="1"/>
          </p:cNvSpPr>
          <p:nvPr/>
        </p:nvSpPr>
        <p:spPr bwMode="auto">
          <a:xfrm>
            <a:off x="366609" y="1419623"/>
            <a:ext cx="3025775" cy="4738836"/>
          </a:xfrm>
          <a:prstGeom prst="rect">
            <a:avLst/>
          </a:prstGeom>
          <a:noFill/>
          <a:ln w="9525">
            <a:noFill/>
            <a:miter lim="800000"/>
            <a:headEnd/>
            <a:tailEnd/>
          </a:ln>
        </p:spPr>
        <p:txBody>
          <a:bodyPr/>
          <a:lstStyle/>
          <a:p>
            <a:pPr marL="342900" indent="-342900" algn="l">
              <a:lnSpc>
                <a:spcPct val="110000"/>
              </a:lnSpc>
              <a:spcBef>
                <a:spcPct val="20000"/>
              </a:spcBef>
              <a:buFont typeface="Wingdings" pitchFamily="2" charset="2"/>
              <a:buChar char="l"/>
            </a:pPr>
            <a:r>
              <a:rPr kumimoji="0" lang="zh-CN" altLang="en-US" b="1" dirty="0">
                <a:solidFill>
                  <a:srgbClr val="FFC000"/>
                </a:solidFill>
                <a:latin typeface="仿宋" panose="02010609060101010101" pitchFamily="49" charset="-122"/>
                <a:ea typeface="仿宋" panose="02010609060101010101" pitchFamily="49" charset="-122"/>
              </a:rPr>
              <a:t>页面调度策略</a:t>
            </a:r>
          </a:p>
          <a:p>
            <a:pPr marL="742950" lvl="1" indent="-285750" algn="l">
              <a:lnSpc>
                <a:spcPct val="110000"/>
              </a:lnSpc>
              <a:spcBef>
                <a:spcPct val="20000"/>
              </a:spcBef>
              <a:buFontTx/>
              <a:buChar char="–"/>
            </a:pPr>
            <a:r>
              <a:rPr kumimoji="0" lang="zh-CN" altLang="en-US" sz="2000" b="1" dirty="0">
                <a:solidFill>
                  <a:schemeClr val="tx1"/>
                </a:solidFill>
                <a:latin typeface="仿宋" panose="02010609060101010101" pitchFamily="49" charset="-122"/>
                <a:ea typeface="仿宋" panose="02010609060101010101" pitchFamily="49" charset="-122"/>
              </a:rPr>
              <a:t>用户空间程序负责</a:t>
            </a:r>
          </a:p>
          <a:p>
            <a:pPr marL="742950" lvl="1" indent="-285750" algn="l">
              <a:lnSpc>
                <a:spcPct val="110000"/>
              </a:lnSpc>
              <a:spcBef>
                <a:spcPct val="20000"/>
              </a:spcBef>
              <a:buFontTx/>
              <a:buChar char="–"/>
            </a:pPr>
            <a:r>
              <a:rPr kumimoji="0" lang="zh-CN" altLang="en-US" sz="2000" b="1" dirty="0">
                <a:solidFill>
                  <a:schemeClr val="tx1"/>
                </a:solidFill>
                <a:latin typeface="仿宋" panose="02010609060101010101" pitchFamily="49" charset="-122"/>
                <a:ea typeface="仿宋" panose="02010609060101010101" pitchFamily="49" charset="-122"/>
              </a:rPr>
              <a:t>独立于</a:t>
            </a:r>
            <a:r>
              <a:rPr kumimoji="0" lang="en-US" altLang="zh-CN" sz="2000" b="1" dirty="0">
                <a:solidFill>
                  <a:schemeClr val="tx1"/>
                </a:solidFill>
                <a:latin typeface="仿宋" panose="02010609060101010101" pitchFamily="49" charset="-122"/>
                <a:ea typeface="仿宋" panose="02010609060101010101" pitchFamily="49" charset="-122"/>
              </a:rPr>
              <a:t>OS</a:t>
            </a:r>
            <a:r>
              <a:rPr kumimoji="0" lang="zh-CN" altLang="en-US" sz="2000" b="1" dirty="0">
                <a:solidFill>
                  <a:schemeClr val="tx1"/>
                </a:solidFill>
                <a:latin typeface="仿宋" panose="02010609060101010101" pitchFamily="49" charset="-122"/>
                <a:ea typeface="仿宋" panose="02010609060101010101" pitchFamily="49" charset="-122"/>
              </a:rPr>
              <a:t>内核</a:t>
            </a:r>
          </a:p>
          <a:p>
            <a:pPr marL="742950" lvl="1" indent="-285750" algn="l">
              <a:lnSpc>
                <a:spcPct val="110000"/>
              </a:lnSpc>
              <a:spcBef>
                <a:spcPct val="20000"/>
              </a:spcBef>
              <a:buFontTx/>
              <a:buChar char="–"/>
            </a:pPr>
            <a:r>
              <a:rPr kumimoji="0" lang="zh-CN" altLang="en-US" sz="2000" b="1" dirty="0">
                <a:solidFill>
                  <a:schemeClr val="tx1"/>
                </a:solidFill>
                <a:latin typeface="仿宋" panose="02010609060101010101" pitchFamily="49" charset="-122"/>
                <a:ea typeface="仿宋" panose="02010609060101010101" pitchFamily="49" charset="-122"/>
              </a:rPr>
              <a:t>实例</a:t>
            </a:r>
            <a:r>
              <a:rPr kumimoji="0" lang="en-US" altLang="zh-CN" sz="2000" b="1" dirty="0">
                <a:solidFill>
                  <a:schemeClr val="tx1"/>
                </a:solidFill>
                <a:latin typeface="仿宋" panose="02010609060101010101" pitchFamily="49" charset="-122"/>
                <a:ea typeface="仿宋" panose="02010609060101010101" pitchFamily="49" charset="-122"/>
              </a:rPr>
              <a:t>1</a:t>
            </a:r>
            <a:r>
              <a:rPr kumimoji="0" lang="zh-CN" altLang="en-US" sz="2000" b="1" dirty="0">
                <a:solidFill>
                  <a:schemeClr val="tx1"/>
                </a:solidFill>
                <a:latin typeface="仿宋" panose="02010609060101010101" pitchFamily="49" charset="-122"/>
                <a:ea typeface="仿宋" panose="02010609060101010101" pitchFamily="49" charset="-122"/>
              </a:rPr>
              <a:t>：</a:t>
            </a:r>
            <a:r>
              <a:rPr kumimoji="0" lang="en-US" altLang="zh-CN" sz="2000" b="1" dirty="0">
                <a:solidFill>
                  <a:schemeClr val="tx1"/>
                </a:solidFill>
                <a:latin typeface="仿宋" panose="02010609060101010101" pitchFamily="49" charset="-122"/>
                <a:ea typeface="仿宋" panose="02010609060101010101" pitchFamily="49" charset="-122"/>
              </a:rPr>
              <a:t>Mach</a:t>
            </a:r>
          </a:p>
          <a:p>
            <a:pPr marL="742950" lvl="1" indent="-285750" algn="l">
              <a:lnSpc>
                <a:spcPct val="110000"/>
              </a:lnSpc>
              <a:spcBef>
                <a:spcPct val="20000"/>
              </a:spcBef>
              <a:buFontTx/>
              <a:buChar char="–"/>
            </a:pPr>
            <a:r>
              <a:rPr kumimoji="0" lang="zh-CN" altLang="en-US" sz="2000" b="1" dirty="0">
                <a:solidFill>
                  <a:schemeClr val="tx1"/>
                </a:solidFill>
                <a:latin typeface="仿宋" panose="02010609060101010101" pitchFamily="49" charset="-122"/>
                <a:ea typeface="仿宋" panose="02010609060101010101" pitchFamily="49" charset="-122"/>
              </a:rPr>
              <a:t>实例</a:t>
            </a:r>
            <a:r>
              <a:rPr kumimoji="0" lang="en-US" altLang="zh-CN" sz="2000" b="1" dirty="0">
                <a:solidFill>
                  <a:schemeClr val="tx1"/>
                </a:solidFill>
                <a:latin typeface="仿宋" panose="02010609060101010101" pitchFamily="49" charset="-122"/>
                <a:ea typeface="仿宋" panose="02010609060101010101" pitchFamily="49" charset="-122"/>
              </a:rPr>
              <a:t>2</a:t>
            </a:r>
            <a:r>
              <a:rPr kumimoji="0" lang="zh-CN" altLang="en-US" sz="2000" b="1" dirty="0">
                <a:solidFill>
                  <a:schemeClr val="tx1"/>
                </a:solidFill>
                <a:latin typeface="仿宋" panose="02010609060101010101" pitchFamily="49" charset="-122"/>
                <a:ea typeface="仿宋" panose="02010609060101010101" pitchFamily="49" charset="-122"/>
              </a:rPr>
              <a:t>：</a:t>
            </a:r>
            <a:r>
              <a:rPr kumimoji="0" lang="en-US" altLang="zh-CN" sz="2000" b="1" dirty="0" err="1">
                <a:solidFill>
                  <a:schemeClr val="tx1"/>
                </a:solidFill>
                <a:latin typeface="仿宋" panose="02010609060101010101" pitchFamily="49" charset="-122"/>
                <a:ea typeface="仿宋" panose="02010609060101010101" pitchFamily="49" charset="-122"/>
              </a:rPr>
              <a:t>Minix</a:t>
            </a:r>
            <a:endParaRPr kumimoji="0" lang="en-US" altLang="zh-CN" sz="2000" b="1" dirty="0">
              <a:solidFill>
                <a:schemeClr val="tx1"/>
              </a:solidFill>
              <a:latin typeface="仿宋" panose="02010609060101010101" pitchFamily="49" charset="-122"/>
              <a:ea typeface="仿宋" panose="02010609060101010101" pitchFamily="49" charset="-122"/>
            </a:endParaRPr>
          </a:p>
          <a:p>
            <a:pPr marL="342900" indent="-342900" algn="l">
              <a:lnSpc>
                <a:spcPct val="110000"/>
              </a:lnSpc>
              <a:spcBef>
                <a:spcPct val="20000"/>
              </a:spcBef>
              <a:buFont typeface="Wingdings" pitchFamily="2" charset="2"/>
              <a:buChar char="l"/>
            </a:pPr>
            <a:r>
              <a:rPr kumimoji="0" lang="zh-CN" altLang="en-US" b="1" dirty="0">
                <a:solidFill>
                  <a:srgbClr val="FFC000"/>
                </a:solidFill>
                <a:latin typeface="仿宋" panose="02010609060101010101" pitchFamily="49" charset="-122"/>
                <a:ea typeface="仿宋" panose="02010609060101010101" pitchFamily="49" charset="-122"/>
              </a:rPr>
              <a:t>分页管理机制</a:t>
            </a:r>
          </a:p>
          <a:p>
            <a:pPr marL="742950" lvl="1" indent="-285750" algn="l">
              <a:lnSpc>
                <a:spcPct val="110000"/>
              </a:lnSpc>
              <a:spcBef>
                <a:spcPct val="20000"/>
              </a:spcBef>
              <a:buFontTx/>
              <a:buChar char="–"/>
            </a:pPr>
            <a:r>
              <a:rPr kumimoji="0" lang="en-US" altLang="zh-CN" sz="2000" b="1" dirty="0">
                <a:solidFill>
                  <a:schemeClr val="tx1"/>
                </a:solidFill>
                <a:latin typeface="仿宋" panose="02010609060101010101" pitchFamily="49" charset="-122"/>
                <a:ea typeface="仿宋" panose="02010609060101010101" pitchFamily="49" charset="-122"/>
              </a:rPr>
              <a:t>MMU</a:t>
            </a:r>
            <a:r>
              <a:rPr kumimoji="0" lang="zh-CN" altLang="en-US" sz="2000" b="1" dirty="0">
                <a:solidFill>
                  <a:schemeClr val="tx1"/>
                </a:solidFill>
                <a:latin typeface="仿宋" panose="02010609060101010101" pitchFamily="49" charset="-122"/>
                <a:ea typeface="仿宋" panose="02010609060101010101" pitchFamily="49" charset="-122"/>
              </a:rPr>
              <a:t>内部细节</a:t>
            </a:r>
          </a:p>
          <a:p>
            <a:pPr marL="742950" lvl="1" indent="-285750" algn="l">
              <a:lnSpc>
                <a:spcPct val="110000"/>
              </a:lnSpc>
              <a:spcBef>
                <a:spcPct val="20000"/>
              </a:spcBef>
              <a:buFontTx/>
              <a:buChar char="–"/>
            </a:pPr>
            <a:r>
              <a:rPr kumimoji="0" lang="en-US" altLang="zh-CN" sz="2000" b="1" dirty="0">
                <a:solidFill>
                  <a:schemeClr val="tx1"/>
                </a:solidFill>
                <a:latin typeface="仿宋" panose="02010609060101010101" pitchFamily="49" charset="-122"/>
                <a:ea typeface="仿宋" panose="02010609060101010101" pitchFamily="49" charset="-122"/>
              </a:rPr>
              <a:t>OS</a:t>
            </a:r>
            <a:r>
              <a:rPr kumimoji="0" lang="zh-CN" altLang="en-US" sz="2000" b="1" dirty="0">
                <a:solidFill>
                  <a:schemeClr val="tx1"/>
                </a:solidFill>
                <a:latin typeface="仿宋" panose="02010609060101010101" pitchFamily="49" charset="-122"/>
                <a:ea typeface="仿宋" panose="02010609060101010101" pitchFamily="49" charset="-122"/>
              </a:rPr>
              <a:t>缺页中断处理</a:t>
            </a:r>
          </a:p>
          <a:p>
            <a:pPr marL="342900" indent="-342900" algn="l">
              <a:lnSpc>
                <a:spcPct val="110000"/>
              </a:lnSpc>
              <a:spcBef>
                <a:spcPct val="20000"/>
              </a:spcBef>
              <a:buFont typeface="Wingdings" pitchFamily="2" charset="2"/>
              <a:buChar char="l"/>
            </a:pPr>
            <a:r>
              <a:rPr kumimoji="0" lang="zh-CN" altLang="en-US" b="1" dirty="0">
                <a:solidFill>
                  <a:srgbClr val="FFC000"/>
                </a:solidFill>
                <a:latin typeface="仿宋" panose="02010609060101010101" pitchFamily="49" charset="-122"/>
                <a:ea typeface="仿宋" panose="02010609060101010101" pitchFamily="49" charset="-122"/>
              </a:rPr>
              <a:t>分离的优缺点分析</a:t>
            </a:r>
          </a:p>
          <a:p>
            <a:pPr marL="742950" lvl="1" indent="-285750" algn="l">
              <a:lnSpc>
                <a:spcPct val="110000"/>
              </a:lnSpc>
              <a:spcBef>
                <a:spcPct val="20000"/>
              </a:spcBef>
              <a:buFontTx/>
              <a:buChar char="–"/>
            </a:pPr>
            <a:r>
              <a:rPr kumimoji="0" lang="zh-CN" altLang="en-US" sz="2000" b="1" dirty="0">
                <a:solidFill>
                  <a:schemeClr val="tx1"/>
                </a:solidFill>
                <a:latin typeface="仿宋" panose="02010609060101010101" pitchFamily="49" charset="-122"/>
                <a:ea typeface="仿宋" panose="02010609060101010101" pitchFamily="49" charset="-122"/>
              </a:rPr>
              <a:t>模块化、灵活性</a:t>
            </a:r>
          </a:p>
          <a:p>
            <a:pPr marL="742950" lvl="1" indent="-285750" algn="l">
              <a:lnSpc>
                <a:spcPct val="110000"/>
              </a:lnSpc>
              <a:spcBef>
                <a:spcPct val="20000"/>
              </a:spcBef>
              <a:buFontTx/>
              <a:buChar char="–"/>
            </a:pPr>
            <a:r>
              <a:rPr kumimoji="0" lang="zh-CN" altLang="en-US" sz="2000" b="1" dirty="0">
                <a:solidFill>
                  <a:schemeClr val="tx1"/>
                </a:solidFill>
                <a:latin typeface="仿宋" panose="02010609060101010101" pitchFamily="49" charset="-122"/>
                <a:ea typeface="仿宋" panose="02010609060101010101" pitchFamily="49" charset="-122"/>
              </a:rPr>
              <a:t>增加系统运行开销</a:t>
            </a:r>
          </a:p>
        </p:txBody>
      </p:sp>
      <p:pic>
        <p:nvPicPr>
          <p:cNvPr id="5" name="Picture 7" descr="分页系统的“策略”与“机制”分离">
            <a:extLst>
              <a:ext uri="{FF2B5EF4-FFF2-40B4-BE49-F238E27FC236}">
                <a16:creationId xmlns:a16="http://schemas.microsoft.com/office/drawing/2014/main" xmlns="" id="{22CF3377-63D3-4A5B-B837-5DB760458F5E}"/>
              </a:ext>
            </a:extLst>
          </p:cNvPr>
          <p:cNvPicPr>
            <a:picLocks noChangeAspect="1" noChangeArrowheads="1"/>
          </p:cNvPicPr>
          <p:nvPr/>
        </p:nvPicPr>
        <p:blipFill>
          <a:blip r:embed="rId2" cstate="print"/>
          <a:srcRect/>
          <a:stretch>
            <a:fillRect/>
          </a:stretch>
        </p:blipFill>
        <p:spPr bwMode="auto">
          <a:xfrm>
            <a:off x="3547271" y="1988840"/>
            <a:ext cx="5429250" cy="3362325"/>
          </a:xfrm>
          <a:prstGeom prst="rect">
            <a:avLst/>
          </a:prstGeom>
          <a:noFill/>
          <a:ln w="9525">
            <a:noFill/>
            <a:miter lim="800000"/>
            <a:headEnd/>
            <a:tailEnd/>
          </a:ln>
        </p:spPr>
      </p:pic>
    </p:spTree>
    <p:extLst>
      <p:ext uri="{BB962C8B-B14F-4D97-AF65-F5344CB8AC3E}">
        <p14:creationId xmlns:p14="http://schemas.microsoft.com/office/powerpoint/2010/main" val="67175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xmlns="" id="{3B2FBF7D-3778-46E9-A19D-57B903A72144}"/>
              </a:ext>
            </a:extLst>
          </p:cNvPr>
          <p:cNvSpPr txBox="1">
            <a:spLocks noChangeArrowheads="1"/>
          </p:cNvSpPr>
          <p:nvPr/>
        </p:nvSpPr>
        <p:spPr>
          <a:xfrm>
            <a:off x="1043608" y="1484784"/>
            <a:ext cx="7173935" cy="4114800"/>
          </a:xfrm>
          <a:prstGeom prst="rect">
            <a:avLst/>
          </a:prstGeom>
          <a:noFill/>
          <a:ln/>
        </p:spPr>
        <p:txBody>
          <a:bodyPr/>
          <a:lstStyle/>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仿宋" panose="02010609060101010101" pitchFamily="49" charset="-122"/>
                <a:ea typeface="仿宋" panose="02010609060101010101" pitchFamily="49" charset="-122"/>
              </a:rPr>
              <a:t>1.在请求分页系统中,分页是由(  ）实现。</a:t>
            </a:r>
          </a:p>
          <a:p>
            <a:pPr marL="342900" indent="-342900" algn="l" eaLnBrk="0" hangingPunct="0">
              <a:lnSpc>
                <a:spcPct val="150000"/>
              </a:lnSpc>
              <a:spcBef>
                <a:spcPct val="20000"/>
              </a:spcBef>
              <a:buFont typeface="Wingdings" pitchFamily="2" charset="2"/>
              <a:buNone/>
              <a:defRPr/>
            </a:pPr>
            <a:endParaRPr kumimoji="0" lang="zh-CN" altLang="en-US" b="1" kern="0" dirty="0">
              <a:solidFill>
                <a:schemeClr val="tx1"/>
              </a:solidFill>
              <a:latin typeface="仿宋" panose="02010609060101010101" pitchFamily="49" charset="-122"/>
              <a:ea typeface="仿宋" panose="02010609060101010101" pitchFamily="49" charset="-122"/>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仿宋" panose="02010609060101010101" pitchFamily="49" charset="-122"/>
                <a:ea typeface="仿宋" panose="02010609060101010101" pitchFamily="49" charset="-122"/>
              </a:rPr>
              <a:t>A  程序员</a:t>
            </a:r>
            <a:endParaRPr kumimoji="0" lang="zh-CN" altLang="en-US" b="1" kern="0" baseline="30000" dirty="0">
              <a:solidFill>
                <a:schemeClr val="tx1"/>
              </a:solidFill>
              <a:latin typeface="仿宋" panose="02010609060101010101" pitchFamily="49" charset="-122"/>
              <a:ea typeface="仿宋" panose="02010609060101010101" pitchFamily="49" charset="-122"/>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仿宋" panose="02010609060101010101" pitchFamily="49" charset="-122"/>
                <a:ea typeface="仿宋" panose="02010609060101010101" pitchFamily="49" charset="-122"/>
              </a:rPr>
              <a:t>B  编译器</a:t>
            </a:r>
            <a:endParaRPr kumimoji="0" lang="zh-CN" altLang="en-US" b="1" kern="0" baseline="30000" dirty="0">
              <a:solidFill>
                <a:schemeClr val="tx1"/>
              </a:solidFill>
              <a:latin typeface="仿宋" panose="02010609060101010101" pitchFamily="49" charset="-122"/>
              <a:ea typeface="仿宋" panose="02010609060101010101" pitchFamily="49" charset="-122"/>
              <a:sym typeface="Arial" pitchFamily="34" charset="0"/>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仿宋" panose="02010609060101010101" pitchFamily="49" charset="-122"/>
                <a:ea typeface="仿宋" panose="02010609060101010101" pitchFamily="49" charset="-122"/>
              </a:rPr>
              <a:t>C  系统调用</a:t>
            </a:r>
            <a:endParaRPr kumimoji="0" lang="zh-CN" altLang="en-US" b="1" kern="0" baseline="30000" dirty="0">
              <a:solidFill>
                <a:schemeClr val="tx1"/>
              </a:solidFill>
              <a:latin typeface="仿宋" panose="02010609060101010101" pitchFamily="49" charset="-122"/>
              <a:ea typeface="仿宋" panose="02010609060101010101" pitchFamily="49" charset="-122"/>
              <a:sym typeface="Arial" pitchFamily="34" charset="0"/>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仿宋" panose="02010609060101010101" pitchFamily="49" charset="-122"/>
                <a:ea typeface="仿宋" panose="02010609060101010101" pitchFamily="49" charset="-122"/>
              </a:rPr>
              <a:t>D  操作系统</a:t>
            </a:r>
            <a:endParaRPr kumimoji="0" lang="zh-CN" altLang="en-US" b="1" kern="0" baseline="30000" dirty="0">
              <a:solidFill>
                <a:schemeClr val="tx1"/>
              </a:solidFill>
              <a:latin typeface="仿宋" panose="02010609060101010101" pitchFamily="49" charset="-122"/>
              <a:ea typeface="仿宋" panose="02010609060101010101" pitchFamily="49" charset="-122"/>
              <a:sym typeface="Arial" pitchFamily="34" charset="0"/>
            </a:endParaRPr>
          </a:p>
        </p:txBody>
      </p:sp>
    </p:spTree>
    <p:extLst>
      <p:ext uri="{BB962C8B-B14F-4D97-AF65-F5344CB8AC3E}">
        <p14:creationId xmlns:p14="http://schemas.microsoft.com/office/powerpoint/2010/main" val="14373776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815A2A7A-30F3-4465-86FD-C1F5DDF354A0}"/>
              </a:ext>
            </a:extLst>
          </p:cNvPr>
          <p:cNvSpPr txBox="1">
            <a:spLocks noChangeArrowheads="1"/>
          </p:cNvSpPr>
          <p:nvPr/>
        </p:nvSpPr>
        <p:spPr>
          <a:xfrm>
            <a:off x="611189" y="1485900"/>
            <a:ext cx="7604150" cy="4114800"/>
          </a:xfrm>
          <a:prstGeom prst="rect">
            <a:avLst/>
          </a:prstGeom>
          <a:noFill/>
          <a:ln/>
        </p:spPr>
        <p:txBody>
          <a:bodyPr/>
          <a:lstStyle/>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仿宋" panose="02010609060101010101" pitchFamily="49" charset="-122"/>
                <a:ea typeface="仿宋" panose="02010609060101010101" pitchFamily="49" charset="-122"/>
              </a:rPr>
              <a:t>2.系统的抖动是指（   ）。</a:t>
            </a:r>
          </a:p>
          <a:p>
            <a:pPr marL="342900" indent="-342900" algn="l" eaLnBrk="0" hangingPunct="0">
              <a:lnSpc>
                <a:spcPct val="150000"/>
              </a:lnSpc>
              <a:spcBef>
                <a:spcPct val="20000"/>
              </a:spcBef>
              <a:buFont typeface="Wingdings" pitchFamily="2" charset="2"/>
              <a:buNone/>
              <a:defRPr/>
            </a:pPr>
            <a:endParaRPr kumimoji="0" lang="zh-CN" altLang="en-US" b="1" kern="0" dirty="0">
              <a:solidFill>
                <a:schemeClr val="tx1"/>
              </a:solidFill>
              <a:latin typeface="仿宋" panose="02010609060101010101" pitchFamily="49" charset="-122"/>
              <a:ea typeface="仿宋" panose="02010609060101010101" pitchFamily="49" charset="-122"/>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仿宋" panose="02010609060101010101" pitchFamily="49" charset="-122"/>
                <a:ea typeface="仿宋" panose="02010609060101010101" pitchFamily="49" charset="-122"/>
              </a:rPr>
              <a:t>A 使用机器时,造成屏幕闪烁的现象</a:t>
            </a:r>
            <a:endParaRPr kumimoji="0" lang="zh-CN" altLang="en-US" b="1" kern="0" baseline="30000" dirty="0">
              <a:solidFill>
                <a:schemeClr val="tx1"/>
              </a:solidFill>
              <a:latin typeface="仿宋" panose="02010609060101010101" pitchFamily="49" charset="-122"/>
              <a:ea typeface="仿宋" panose="02010609060101010101" pitchFamily="49" charset="-122"/>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仿宋" panose="02010609060101010101" pitchFamily="49" charset="-122"/>
                <a:ea typeface="仿宋" panose="02010609060101010101" pitchFamily="49" charset="-122"/>
              </a:rPr>
              <a:t>B 则调出的页面又立即被装入所形成的频繁装入/调出的现象</a:t>
            </a:r>
            <a:endParaRPr kumimoji="0" lang="zh-CN" altLang="en-US" b="1" kern="0" baseline="30000" dirty="0">
              <a:solidFill>
                <a:schemeClr val="tx1"/>
              </a:solidFill>
              <a:latin typeface="仿宋" panose="02010609060101010101" pitchFamily="49" charset="-122"/>
              <a:ea typeface="仿宋" panose="02010609060101010101" pitchFamily="49" charset="-122"/>
              <a:sym typeface="Arial" pitchFamily="34" charset="0"/>
            </a:endParaRP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仿宋" panose="02010609060101010101" pitchFamily="49" charset="-122"/>
                <a:ea typeface="仿宋" panose="02010609060101010101" pitchFamily="49" charset="-122"/>
              </a:rPr>
              <a:t>C 系统盘有问题,造成系统不稳定的现象</a:t>
            </a:r>
          </a:p>
          <a:p>
            <a:pPr marL="342900" indent="-342900" algn="l" eaLnBrk="0" hangingPunct="0">
              <a:lnSpc>
                <a:spcPct val="150000"/>
              </a:lnSpc>
              <a:spcBef>
                <a:spcPct val="20000"/>
              </a:spcBef>
              <a:buFont typeface="Wingdings" pitchFamily="2" charset="2"/>
              <a:buNone/>
              <a:defRPr/>
            </a:pPr>
            <a:r>
              <a:rPr kumimoji="0" lang="zh-CN" altLang="en-US" b="1" kern="0" dirty="0">
                <a:solidFill>
                  <a:schemeClr val="tx1"/>
                </a:solidFill>
                <a:latin typeface="仿宋" panose="02010609060101010101" pitchFamily="49" charset="-122"/>
                <a:ea typeface="仿宋" panose="02010609060101010101" pitchFamily="49" charset="-122"/>
              </a:rPr>
              <a:t>D 由于主存分配不当,偶然造成主存不够的现象</a:t>
            </a:r>
            <a:endParaRPr kumimoji="0" lang="zh-CN" altLang="en-US" b="1" kern="0" baseline="30000" dirty="0">
              <a:solidFill>
                <a:schemeClr val="tx1"/>
              </a:solidFill>
              <a:latin typeface="仿宋" panose="02010609060101010101" pitchFamily="49" charset="-122"/>
              <a:ea typeface="仿宋" panose="02010609060101010101" pitchFamily="49" charset="-122"/>
              <a:sym typeface="Arial" pitchFamily="34" charset="0"/>
            </a:endParaRPr>
          </a:p>
        </p:txBody>
      </p:sp>
    </p:spTree>
    <p:extLst>
      <p:ext uri="{BB962C8B-B14F-4D97-AF65-F5344CB8AC3E}">
        <p14:creationId xmlns:p14="http://schemas.microsoft.com/office/powerpoint/2010/main" val="3307621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24994</TotalTime>
  <Words>12782</Words>
  <Application>Microsoft Office PowerPoint</Application>
  <PresentationFormat>全屏显示(4:3)</PresentationFormat>
  <Paragraphs>1826</Paragraphs>
  <Slides>165</Slides>
  <Notes>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165</vt:i4>
      </vt:variant>
    </vt:vector>
  </HeadingPairs>
  <TitlesOfParts>
    <vt:vector size="184" baseType="lpstr">
      <vt:lpstr>Courier10 BT</vt:lpstr>
      <vt:lpstr>Monotype Sorts</vt:lpstr>
      <vt:lpstr>仿宋</vt:lpstr>
      <vt:lpstr>黑体</vt:lpstr>
      <vt:lpstr>华文宋体</vt:lpstr>
      <vt:lpstr>华文新魏</vt:lpstr>
      <vt:lpstr>楷体_GB2312</vt:lpstr>
      <vt:lpstr>隶书</vt:lpstr>
      <vt:lpstr>宋体</vt:lpstr>
      <vt:lpstr>微软雅黑</vt:lpstr>
      <vt:lpstr>Arial</vt:lpstr>
      <vt:lpstr>Calibri</vt:lpstr>
      <vt:lpstr>Cambria Math</vt:lpstr>
      <vt:lpstr>Times New Roman</vt:lpstr>
      <vt:lpstr>Wingdings</vt:lpstr>
      <vt:lpstr>Wingdings 3</vt:lpstr>
      <vt:lpstr>离子</vt:lpstr>
      <vt:lpstr>VISIO</vt:lpstr>
      <vt:lpstr>Visio</vt:lpstr>
      <vt:lpstr>虚拟存储器</vt:lpstr>
      <vt:lpstr>PowerPoint 演示文稿</vt:lpstr>
      <vt:lpstr> </vt:lpstr>
      <vt:lpstr> </vt:lpstr>
      <vt:lpstr> </vt:lpstr>
      <vt:lpstr> </vt:lpstr>
      <vt:lpstr> </vt:lpstr>
      <vt:lpstr> </vt:lpstr>
      <vt:lpstr> </vt:lpstr>
      <vt:lpstr> </vt:lpstr>
      <vt:lpstr> </vt:lpstr>
      <vt:lpstr> </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cauc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fx</dc:creator>
  <cp:lastModifiedBy>ymlu</cp:lastModifiedBy>
  <cp:revision>986</cp:revision>
  <dcterms:created xsi:type="dcterms:W3CDTF">2007-08-25T03:34:50Z</dcterms:created>
  <dcterms:modified xsi:type="dcterms:W3CDTF">2017-12-29T03:49:36Z</dcterms:modified>
</cp:coreProperties>
</file>