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79"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572" r:id="rId24"/>
    <p:sldId id="573" r:id="rId25"/>
    <p:sldId id="574" r:id="rId26"/>
    <p:sldId id="560" r:id="rId27"/>
    <p:sldId id="575" r:id="rId28"/>
    <p:sldId id="562" r:id="rId29"/>
    <p:sldId id="563" r:id="rId30"/>
    <p:sldId id="564" r:id="rId31"/>
    <p:sldId id="565" r:id="rId32"/>
    <p:sldId id="566" r:id="rId33"/>
    <p:sldId id="567" r:id="rId34"/>
    <p:sldId id="568" r:id="rId35"/>
    <p:sldId id="569" r:id="rId36"/>
    <p:sldId id="570" r:id="rId37"/>
    <p:sldId id="571"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AEAEA"/>
    <a:srgbClr val="C0C0C0"/>
    <a:srgbClr val="FF3300"/>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1"/>
    <p:restoredTop sz="94710"/>
  </p:normalViewPr>
  <p:slideViewPr>
    <p:cSldViewPr showGuides="1">
      <p:cViewPr>
        <p:scale>
          <a:sx n="66" d="100"/>
          <a:sy n="66" d="100"/>
        </p:scale>
        <p:origin x="-222" y="-180"/>
      </p:cViewPr>
      <p:guideLst>
        <p:guide orient="horz" pos="215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5" d="100"/>
        <a:sy n="65" d="100"/>
      </p:scale>
      <p:origin x="0" y="67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3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9.wmf"/><Relationship Id="rId1"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87.wmf"/><Relationship Id="rId1" Type="http://schemas.openxmlformats.org/officeDocument/2006/relationships/image" Target="../media/image8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77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597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597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pPr>
            <a:fld id="{9A0DB2DC-4C9A-4742-B13C-FB6460FD3503}" type="slidenum">
              <a:rPr lang="en-US" altLang="zh-CN" sz="1200" b="0" dirty="0">
                <a:latin typeface="Times New Roman" panose="02020603050405020304" pitchFamily="18" charset="0"/>
              </a:rPr>
              <a:t>‹#›</a:t>
            </a:fld>
            <a:endParaRPr lang="en-US" altLang="zh-CN" sz="1200" b="0" dirty="0">
              <a:latin typeface="Times New Roman" panose="02020603050405020304" pitchFamily="18" charset="0"/>
            </a:endParaRPr>
          </a:p>
        </p:txBody>
      </p:sp>
    </p:spTree>
    <p:extLst>
      <p:ext uri="{BB962C8B-B14F-4D97-AF65-F5344CB8AC3E}">
        <p14:creationId xmlns:p14="http://schemas.microsoft.com/office/powerpoint/2010/main" val="397207591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04813"/>
            <a:ext cx="222250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 y="404813"/>
            <a:ext cx="651827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0738" y="981075"/>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0738" y="3829050"/>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981075"/>
            <a:ext cx="4370387"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0738" y="981075"/>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0738" y="3829050"/>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7950" y="981075"/>
            <a:ext cx="8893175" cy="55435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Char char="v"/>
              <a:defRPr/>
            </a:pPr>
            <a:endParaRPr kumimoji="1" lang="zh-CN" altLang="en-US" sz="24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7950" y="981075"/>
            <a:ext cx="4370388"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981075"/>
            <a:ext cx="4370387"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634" name="Picture 23" descr="BJ2039"/>
          <p:cNvPicPr preferRelativeResize="0"/>
          <p:nvPr/>
        </p:nvPicPr>
        <p:blipFill>
          <a:blip r:embed="rId18"/>
          <a:stretch>
            <a:fillRect/>
          </a:stretch>
        </p:blipFill>
        <p:spPr>
          <a:xfrm>
            <a:off x="5867400" y="6096000"/>
            <a:ext cx="3276600" cy="762000"/>
          </a:xfrm>
          <a:prstGeom prst="rect">
            <a:avLst/>
          </a:prstGeom>
          <a:noFill/>
          <a:ln w="9525">
            <a:noFill/>
          </a:ln>
        </p:spPr>
      </p:pic>
      <p:sp>
        <p:nvSpPr>
          <p:cNvPr id="69635" name="Rectangle 2"/>
          <p:cNvSpPr>
            <a:spLocks noGrp="1"/>
          </p:cNvSpPr>
          <p:nvPr>
            <p:ph type="title"/>
          </p:nvPr>
        </p:nvSpPr>
        <p:spPr>
          <a:xfrm>
            <a:off x="685800" y="404813"/>
            <a:ext cx="7772400" cy="298450"/>
          </a:xfrm>
          <a:prstGeom prst="rect">
            <a:avLst/>
          </a:prstGeom>
          <a:noFill/>
          <a:ln w="9525">
            <a:noFill/>
          </a:ln>
        </p:spPr>
        <p:txBody>
          <a:bodyPr anchor="ctr"/>
          <a:lstStyle/>
          <a:p>
            <a:pPr lvl="0"/>
            <a:endParaRPr lang="zh-CN" altLang="zh-CN" dirty="0"/>
          </a:p>
        </p:txBody>
      </p:sp>
      <p:sp>
        <p:nvSpPr>
          <p:cNvPr id="69636" name="Rectangle 3"/>
          <p:cNvSpPr>
            <a:spLocks noGrp="1"/>
          </p:cNvSpPr>
          <p:nvPr>
            <p:ph type="body" idx="1"/>
          </p:nvPr>
        </p:nvSpPr>
        <p:spPr>
          <a:xfrm>
            <a:off x="107950" y="981075"/>
            <a:ext cx="8893175" cy="5543550"/>
          </a:xfrm>
          <a:prstGeom prst="rect">
            <a:avLst/>
          </a:prstGeom>
          <a:noFill/>
          <a:ln w="9525">
            <a:noFill/>
          </a:ln>
        </p:spPr>
        <p:txBody>
          <a:bodyPr/>
          <a:lstStyle/>
          <a:p>
            <a:pPr lvl="0"/>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3" name="Line 19"/>
          <p:cNvSpPr>
            <a:spLocks noChangeShapeType="1"/>
          </p:cNvSpPr>
          <p:nvPr/>
        </p:nvSpPr>
        <p:spPr bwMode="auto">
          <a:xfrm>
            <a:off x="107950" y="990600"/>
            <a:ext cx="0" cy="4953000"/>
          </a:xfrm>
          <a:prstGeom prst="line">
            <a:avLst/>
          </a:prstGeom>
          <a:noFill/>
          <a:ln w="28575">
            <a:solidFill>
              <a:srgbClr val="339966"/>
            </a:solidFill>
            <a:rou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69638" name="Picture 20" descr="0028"/>
          <p:cNvPicPr>
            <a:picLocks noChangeAspect="1"/>
          </p:cNvPicPr>
          <p:nvPr/>
        </p:nvPicPr>
        <p:blipFill>
          <a:blip r:embed="rId19"/>
          <a:stretch>
            <a:fillRect/>
          </a:stretch>
        </p:blipFill>
        <p:spPr>
          <a:xfrm>
            <a:off x="76200" y="84138"/>
            <a:ext cx="6400800" cy="296862"/>
          </a:xfrm>
          <a:prstGeom prst="rect">
            <a:avLst/>
          </a:prstGeom>
          <a:noFill/>
          <a:ln w="9525">
            <a:noFill/>
          </a:ln>
        </p:spPr>
      </p:pic>
      <p:sp>
        <p:nvSpPr>
          <p:cNvPr id="1048" name="Text Box 24"/>
          <p:cNvSpPr txBox="1">
            <a:spLocks noChangeArrowheads="1"/>
          </p:cNvSpPr>
          <p:nvPr/>
        </p:nvSpPr>
        <p:spPr bwMode="auto">
          <a:xfrm>
            <a:off x="762000" y="-63500"/>
            <a:ext cx="5257800" cy="396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第</a:t>
            </a:r>
            <a:r>
              <a:rPr kumimoji="1" lang="en-US" altLang="zh-CN"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章</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宋体" panose="02010600030101010101" pitchFamily="2" charset="-122"/>
                <a:cs typeface="+mn-cs"/>
              </a:rPr>
              <a:t> </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组合逻辑的分析与设计</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楷体_GB2312" pitchFamily="49" charset="-122"/>
                <a:cs typeface="+mn-cs"/>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zoom/>
  </p:transition>
  <p:timing>
    <p:tnLst>
      <p:par>
        <p:cTn id="1" dur="indefinite" restart="never" nodeType="tmRoot"/>
      </p:par>
    </p:tnLst>
  </p:timing>
  <p:hf sldNum="0" hdr="0" ftr="0" dt="0"/>
  <p:txStyles>
    <p:title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b="1">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400" b="1">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400" b="1">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400" b="1">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2.png"/><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1.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11" Type="http://schemas.openxmlformats.org/officeDocument/2006/relationships/image" Target="../media/image39.wmf"/><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6.wmf"/><Relationship Id="rId9" Type="http://schemas.openxmlformats.org/officeDocument/2006/relationships/image" Target="../media/image38.wmf"/><Relationship Id="rId1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3.wmf"/><Relationship Id="rId11" Type="http://schemas.openxmlformats.org/officeDocument/2006/relationships/image" Target="../media/image46.png"/><Relationship Id="rId5" Type="http://schemas.openxmlformats.org/officeDocument/2006/relationships/oleObject" Target="../embeddings/oleObject29.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7.bin"/><Relationship Id="rId18" Type="http://schemas.openxmlformats.org/officeDocument/2006/relationships/image" Target="../media/image54.png"/><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0.wmf"/><Relationship Id="rId17" Type="http://schemas.openxmlformats.org/officeDocument/2006/relationships/image" Target="../media/image53.png"/><Relationship Id="rId2" Type="http://schemas.openxmlformats.org/officeDocument/2006/relationships/slideLayout" Target="../slideLayouts/slideLayout13.xml"/><Relationship Id="rId16" Type="http://schemas.openxmlformats.org/officeDocument/2006/relationships/image" Target="../media/image52.wmf"/><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9.wmf"/><Relationship Id="rId4" Type="http://schemas.openxmlformats.org/officeDocument/2006/relationships/image" Target="../media/image37.wmf"/><Relationship Id="rId9" Type="http://schemas.openxmlformats.org/officeDocument/2006/relationships/oleObject" Target="../embeddings/oleObject35.bin"/><Relationship Id="rId14" Type="http://schemas.openxmlformats.org/officeDocument/2006/relationships/image" Target="../media/image51.wmf"/></Relationships>
</file>

<file path=ppt/slides/_rels/slide1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image" Target="../media/image59.png"/><Relationship Id="rId5" Type="http://schemas.openxmlformats.org/officeDocument/2006/relationships/oleObject" Target="../embeddings/oleObject40.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64.png"/><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wmf"/></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49.bin"/><Relationship Id="rId18" Type="http://schemas.openxmlformats.org/officeDocument/2006/relationships/image" Target="../media/image73.png"/><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9.wmf"/><Relationship Id="rId17" Type="http://schemas.openxmlformats.org/officeDocument/2006/relationships/image" Target="../media/image72.png"/><Relationship Id="rId2" Type="http://schemas.openxmlformats.org/officeDocument/2006/relationships/slideLayout" Target="../slideLayouts/slideLayout2.xml"/><Relationship Id="rId16" Type="http://schemas.openxmlformats.org/officeDocument/2006/relationships/image" Target="../media/image71.wmf"/><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68.wmf"/><Relationship Id="rId19" Type="http://schemas.openxmlformats.org/officeDocument/2006/relationships/image" Target="../media/image74.png"/><Relationship Id="rId4" Type="http://schemas.openxmlformats.org/officeDocument/2006/relationships/image" Target="../media/image65.wmf"/><Relationship Id="rId9" Type="http://schemas.openxmlformats.org/officeDocument/2006/relationships/oleObject" Target="../embeddings/oleObject47.bin"/><Relationship Id="rId14" Type="http://schemas.openxmlformats.org/officeDocument/2006/relationships/image" Target="../media/image7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audio" Target="../media/audio1.wav"/><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image" Target="../media/image75.wmf"/><Relationship Id="rId4" Type="http://schemas.openxmlformats.org/officeDocument/2006/relationships/oleObject" Target="../embeddings/oleObject51.bin"/><Relationship Id="rId9" Type="http://schemas.openxmlformats.org/officeDocument/2006/relationships/image" Target="../media/image7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audio" Target="../media/audio1.wav"/><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5.bin"/><Relationship Id="rId5" Type="http://schemas.openxmlformats.org/officeDocument/2006/relationships/image" Target="../media/image78.wmf"/><Relationship Id="rId4" Type="http://schemas.openxmlformats.org/officeDocument/2006/relationships/oleObject" Target="../embeddings/oleObject54.bin"/><Relationship Id="rId9" Type="http://schemas.openxmlformats.org/officeDocument/2006/relationships/image" Target="../media/image7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oleObject" Target="../embeddings/oleObject57.bin"/><Relationship Id="rId7"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1.wmf"/><Relationship Id="rId5" Type="http://schemas.openxmlformats.org/officeDocument/2006/relationships/oleObject" Target="../embeddings/oleObject58.bin"/><Relationship Id="rId4" Type="http://schemas.openxmlformats.org/officeDocument/2006/relationships/image" Target="../media/image80.wmf"/></Relationships>
</file>

<file path=ppt/slides/_rels/slide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60.bin"/><Relationship Id="rId10" Type="http://schemas.openxmlformats.org/officeDocument/2006/relationships/oleObject" Target="../embeddings/oleObject63.bin"/><Relationship Id="rId4" Type="http://schemas.openxmlformats.org/officeDocument/2006/relationships/image" Target="../media/image85.wmf"/><Relationship Id="rId9"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9.wmf"/><Relationship Id="rId5" Type="http://schemas.openxmlformats.org/officeDocument/2006/relationships/oleObject" Target="../embeddings/oleObject65.bin"/><Relationship Id="rId4" Type="http://schemas.openxmlformats.org/officeDocument/2006/relationships/image" Target="../media/image88.wmf"/><Relationship Id="rId9" Type="http://schemas.openxmlformats.org/officeDocument/2006/relationships/image" Target="../media/image9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2.wmf"/><Relationship Id="rId5" Type="http://schemas.openxmlformats.org/officeDocument/2006/relationships/oleObject" Target="../embeddings/oleObject69.bin"/><Relationship Id="rId4" Type="http://schemas.openxmlformats.org/officeDocument/2006/relationships/image" Target="../media/image9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4.wmf"/><Relationship Id="rId5" Type="http://schemas.openxmlformats.org/officeDocument/2006/relationships/oleObject" Target="../embeddings/oleObject71.bin"/><Relationship Id="rId4" Type="http://schemas.openxmlformats.org/officeDocument/2006/relationships/image" Target="../media/image9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2.bin"/><Relationship Id="rId7"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7.wmf"/><Relationship Id="rId5" Type="http://schemas.openxmlformats.org/officeDocument/2006/relationships/oleObject" Target="../embeddings/oleObject73.bin"/><Relationship Id="rId4" Type="http://schemas.openxmlformats.org/officeDocument/2006/relationships/image" Target="../media/image86.wmf"/><Relationship Id="rId9" Type="http://schemas.openxmlformats.org/officeDocument/2006/relationships/image" Target="../media/image9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99.png"/><Relationship Id="rId4" Type="http://schemas.openxmlformats.org/officeDocument/2006/relationships/image" Target="../media/image98.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6.bin"/><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7.bin"/><Relationship Id="rId11" Type="http://schemas.openxmlformats.org/officeDocument/2006/relationships/image" Target="../media/image103.wmf"/><Relationship Id="rId5" Type="http://schemas.openxmlformats.org/officeDocument/2006/relationships/image" Target="../media/image104.png"/><Relationship Id="rId10" Type="http://schemas.openxmlformats.org/officeDocument/2006/relationships/oleObject" Target="../embeddings/oleObject79.bin"/><Relationship Id="rId4" Type="http://schemas.openxmlformats.org/officeDocument/2006/relationships/image" Target="../media/image100.wmf"/><Relationship Id="rId9" Type="http://schemas.openxmlformats.org/officeDocument/2006/relationships/image" Target="../media/image102.wmf"/></Relationships>
</file>

<file path=ppt/slides/_rels/slide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image" Target="../media/image10.png"/><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67995" y="228600"/>
            <a:ext cx="7010400" cy="1143000"/>
          </a:xfrm>
        </p:spPr>
        <p:txBody>
          <a:bodyPr vert="horz" wrap="square" lIns="91440" tIns="45720" rIns="91440" bIns="45720" anchor="ctr"/>
          <a:lstStyle/>
          <a:p>
            <a:pPr eaLnBrk="1" hangingPunct="1"/>
            <a:r>
              <a:rPr lang="zh-CN" altLang="en-US" dirty="0" smtClean="0"/>
              <a:t>第</a:t>
            </a:r>
            <a:r>
              <a:rPr lang="en-US" altLang="zh-CN" dirty="0" smtClean="0"/>
              <a:t>3</a:t>
            </a:r>
            <a:r>
              <a:rPr lang="zh-CN" altLang="en-US" dirty="0" smtClean="0"/>
              <a:t>章   </a:t>
            </a:r>
            <a:r>
              <a:rPr lang="zh-CN" altLang="en-US" dirty="0"/>
              <a:t>组合逻辑分析与设计 </a:t>
            </a:r>
          </a:p>
        </p:txBody>
      </p:sp>
      <p:sp>
        <p:nvSpPr>
          <p:cNvPr id="70659" name="Rectangle 3"/>
          <p:cNvSpPr>
            <a:spLocks noGrp="1"/>
          </p:cNvSpPr>
          <p:nvPr>
            <p:ph idx="1"/>
          </p:nvPr>
        </p:nvSpPr>
        <p:spPr>
          <a:xfrm>
            <a:off x="1258888" y="1295400"/>
            <a:ext cx="7416800" cy="5029200"/>
          </a:xfrm>
        </p:spPr>
        <p:txBody>
          <a:bodyPr vert="horz" wrap="square" lIns="91440" tIns="45720" rIns="91440" bIns="45720" anchor="t"/>
          <a:lstStyle/>
          <a:p>
            <a:pPr marL="0" indent="0" eaLnBrk="1" hangingPunct="1">
              <a:buNone/>
            </a:pPr>
            <a:endParaRPr lang="zh-CN" altLang="en-US" sz="2800" dirty="0">
              <a:solidFill>
                <a:schemeClr val="hlink"/>
              </a:solidFill>
            </a:endParaRPr>
          </a:p>
          <a:p>
            <a:pPr eaLnBrk="1" hangingPunct="1"/>
            <a:r>
              <a:rPr lang="en-US" altLang="zh-CN" sz="2800" u="sng" dirty="0" smtClean="0">
                <a:solidFill>
                  <a:schemeClr val="hlink"/>
                </a:solidFill>
              </a:rPr>
              <a:t>3</a:t>
            </a:r>
            <a:r>
              <a:rPr lang="en-US" altLang="zh-CN" sz="2800" u="sng" dirty="0" smtClean="0">
                <a:solidFill>
                  <a:schemeClr val="hlink"/>
                </a:solidFill>
                <a:hlinkClick r:id="rId2" action="ppaction://hlinksldjump"/>
              </a:rPr>
              <a:t>.1 </a:t>
            </a:r>
            <a:r>
              <a:rPr lang="zh-CN" altLang="en-US" sz="2800" u="sng" dirty="0">
                <a:solidFill>
                  <a:schemeClr val="hlink"/>
                </a:solidFill>
                <a:hlinkClick r:id="rId2" action="ppaction://hlinksldjump"/>
              </a:rPr>
              <a:t>组合逻辑电路的分析</a:t>
            </a:r>
            <a:endParaRPr lang="zh-CN" altLang="en-US" sz="2800" u="sng" dirty="0">
              <a:solidFill>
                <a:schemeClr val="hlink"/>
              </a:solidFill>
            </a:endParaRPr>
          </a:p>
          <a:p>
            <a:pPr eaLnBrk="1" hangingPunct="1"/>
            <a:r>
              <a:rPr lang="en-US" altLang="zh-CN" sz="2800" u="sng" dirty="0">
                <a:solidFill>
                  <a:schemeClr val="hlink"/>
                </a:solidFill>
              </a:rPr>
              <a:t>3</a:t>
            </a:r>
            <a:r>
              <a:rPr lang="en-US" altLang="zh-CN" sz="2800" u="sng" dirty="0">
                <a:solidFill>
                  <a:schemeClr val="hlink"/>
                </a:solidFill>
                <a:hlinkClick r:id="rId3" action="ppaction://hlinksldjump"/>
              </a:rPr>
              <a:t>.2 </a:t>
            </a:r>
            <a:r>
              <a:rPr lang="zh-CN" altLang="en-US" sz="2800" u="sng" dirty="0">
                <a:solidFill>
                  <a:schemeClr val="hlink"/>
                </a:solidFill>
                <a:hlinkClick r:id="rId3" action="ppaction://hlinksldjump"/>
              </a:rPr>
              <a:t>组合逻辑电路的设计</a:t>
            </a:r>
            <a:endParaRPr lang="zh-CN" altLang="en-US" sz="2800" u="sng" dirty="0">
              <a:solidFill>
                <a:schemeClr val="hlink"/>
              </a:solidFill>
            </a:endParaRPr>
          </a:p>
          <a:p>
            <a:pPr eaLnBrk="1" hangingPunct="1"/>
            <a:r>
              <a:rPr lang="en-US" altLang="zh-CN" sz="2800" dirty="0" smtClean="0">
                <a:solidFill>
                  <a:schemeClr val="hlink"/>
                </a:solidFill>
              </a:rPr>
              <a:t>3</a:t>
            </a:r>
            <a:r>
              <a:rPr lang="en-US" altLang="zh-CN" sz="2800" dirty="0" smtClean="0">
                <a:solidFill>
                  <a:schemeClr val="hlink"/>
                </a:solidFill>
                <a:hlinkClick r:id="rId4" action="ppaction://hlinksldjump"/>
              </a:rPr>
              <a:t>.3</a:t>
            </a:r>
            <a:r>
              <a:rPr lang="zh-CN" altLang="en-US" sz="2800" dirty="0">
                <a:solidFill>
                  <a:schemeClr val="hlink"/>
                </a:solidFill>
                <a:hlinkClick r:id="rId4" action="ppaction://hlinksldjump"/>
              </a:rPr>
              <a:t>组合逻辑电路中的竞争与险象</a:t>
            </a:r>
            <a:endParaRPr lang="zh-CN" altLang="en-US" sz="2800" dirty="0">
              <a:solidFill>
                <a:schemeClr val="hlink"/>
              </a:solidFill>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0" y="571500"/>
            <a:ext cx="9215438" cy="334963"/>
          </a:xfrm>
        </p:spPr>
        <p:txBody>
          <a:bodyPr vert="horz" wrap="square" lIns="91440" tIns="45720" rIns="91440" bIns="45720" anchor="ctr"/>
          <a:lstStyle/>
          <a:p>
            <a:pPr eaLnBrk="1" hangingPunct="1"/>
            <a:r>
              <a:rPr lang="zh-CN" altLang="en-US" sz="2800" dirty="0" smtClean="0"/>
              <a:t>例</a:t>
            </a:r>
            <a:r>
              <a:rPr lang="en-US" altLang="zh-CN" sz="2800" dirty="0" smtClean="0"/>
              <a:t>3.4 </a:t>
            </a:r>
            <a:r>
              <a:rPr lang="zh-CN" altLang="en-US" sz="2800" dirty="0"/>
              <a:t>用“与非”门设计一个四变量的“多数表决电路”。 </a:t>
            </a:r>
          </a:p>
        </p:txBody>
      </p:sp>
      <p:sp>
        <p:nvSpPr>
          <p:cNvPr id="525315"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r>
              <a:rPr lang="zh-CN" altLang="en-US" dirty="0"/>
              <a:t>解：① 根据逻辑功能要求建立真值表。</a:t>
            </a:r>
          </a:p>
          <a:p>
            <a:pPr marL="0" indent="0" eaLnBrk="1" hangingPunct="1"/>
            <a:r>
              <a:rPr lang="zh-CN" altLang="en-US" dirty="0"/>
              <a:t>② 根据真值表写出函数的“最小项之和”表达式</a:t>
            </a:r>
          </a:p>
          <a:p>
            <a:pPr marL="0" indent="0" eaLnBrk="1" hangingPunct="1">
              <a:buNone/>
            </a:pPr>
            <a:r>
              <a:rPr lang="zh-CN" altLang="en-US" dirty="0"/>
              <a:t>                 </a:t>
            </a:r>
            <a:r>
              <a:rPr lang="en-US" altLang="zh-CN" dirty="0"/>
              <a:t>F(A, B, C</a:t>
            </a:r>
            <a:r>
              <a:rPr lang="zh-CN" altLang="en-US" dirty="0"/>
              <a:t>，</a:t>
            </a:r>
            <a:r>
              <a:rPr lang="en-US" altLang="zh-CN" dirty="0"/>
              <a:t>D)=∑m(7,11,13,14,15) </a:t>
            </a:r>
          </a:p>
          <a:p>
            <a:pPr marL="0" indent="0" eaLnBrk="1" hangingPunct="1"/>
            <a:r>
              <a:rPr lang="en-US" altLang="zh-CN" dirty="0"/>
              <a:t>③ </a:t>
            </a:r>
            <a:r>
              <a:rPr lang="zh-CN" altLang="en-US" dirty="0"/>
              <a:t>化简函数表达式，并进行适当变换。</a:t>
            </a:r>
          </a:p>
          <a:p>
            <a:pPr marL="0" indent="0" eaLnBrk="1" hangingPunct="1">
              <a:buNone/>
            </a:pPr>
            <a:r>
              <a:rPr lang="zh-CN" altLang="en-US" dirty="0"/>
              <a:t>                 </a:t>
            </a:r>
            <a:r>
              <a:rPr lang="en-US" altLang="zh-CN" dirty="0"/>
              <a:t>F(A</a:t>
            </a:r>
            <a:r>
              <a:rPr lang="zh-CN" altLang="en-US" dirty="0"/>
              <a:t>，</a:t>
            </a:r>
            <a:r>
              <a:rPr lang="en-US" altLang="zh-CN" dirty="0"/>
              <a:t>B</a:t>
            </a:r>
            <a:r>
              <a:rPr lang="zh-CN" altLang="en-US" dirty="0"/>
              <a:t>，</a:t>
            </a:r>
            <a:r>
              <a:rPr lang="en-US" altLang="zh-CN" dirty="0"/>
              <a:t>C</a:t>
            </a:r>
            <a:r>
              <a:rPr lang="zh-CN" altLang="en-US" dirty="0"/>
              <a:t>，</a:t>
            </a:r>
            <a:r>
              <a:rPr lang="en-US" altLang="zh-CN" dirty="0"/>
              <a:t>D)=ABC+ABD+ACD+BCD</a:t>
            </a:r>
          </a:p>
          <a:p>
            <a:pPr marL="0" indent="0" eaLnBrk="1" hangingPunct="1"/>
            <a:endParaRPr lang="en-US" altLang="zh-CN" dirty="0"/>
          </a:p>
          <a:p>
            <a:pPr marL="0" indent="0" eaLnBrk="1" hangingPunct="1"/>
            <a:endParaRPr lang="en-US" altLang="zh-CN" dirty="0"/>
          </a:p>
          <a:p>
            <a:pPr marL="0" indent="0" eaLnBrk="1" hangingPunct="1"/>
            <a:r>
              <a:rPr lang="en-US" altLang="zh-CN" dirty="0"/>
              <a:t>④ </a:t>
            </a:r>
            <a:r>
              <a:rPr lang="zh-CN" altLang="en-US" dirty="0"/>
              <a:t>画出逻辑电路图。 </a:t>
            </a:r>
          </a:p>
        </p:txBody>
      </p:sp>
      <p:graphicFrame>
        <p:nvGraphicFramePr>
          <p:cNvPr id="39941" name="内容占位符 39940"/>
          <p:cNvGraphicFramePr>
            <a:graphicFrameLocks noGrp="1"/>
          </p:cNvGraphicFramePr>
          <p:nvPr>
            <p:ph sz="half" idx="2"/>
          </p:nvPr>
        </p:nvGraphicFramePr>
        <p:xfrm>
          <a:off x="4633913" y="2811463"/>
          <a:ext cx="4367213" cy="3633788"/>
        </p:xfrm>
        <a:graphic>
          <a:graphicData uri="http://schemas.openxmlformats.org/drawingml/2006/table">
            <a:tbl>
              <a:tblPr/>
              <a:tblGrid>
                <a:gridCol w="436563"/>
                <a:gridCol w="436562"/>
                <a:gridCol w="438150"/>
                <a:gridCol w="436563"/>
                <a:gridCol w="436562"/>
                <a:gridCol w="434975"/>
                <a:gridCol w="436563"/>
                <a:gridCol w="438150"/>
                <a:gridCol w="436562"/>
                <a:gridCol w="436563"/>
              </a:tblGrid>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48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r>
            </a:tbl>
          </a:graphicData>
        </a:graphic>
      </p:graphicFrame>
      <p:sp>
        <p:nvSpPr>
          <p:cNvPr id="40055" name="Rectangle 118"/>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5431" name="Object 119"/>
          <p:cNvGraphicFramePr/>
          <p:nvPr/>
        </p:nvGraphicFramePr>
        <p:xfrm>
          <a:off x="701675" y="3865563"/>
          <a:ext cx="8034338" cy="500062"/>
        </p:xfrm>
        <a:graphic>
          <a:graphicData uri="http://schemas.openxmlformats.org/presentationml/2006/ole">
            <mc:AlternateContent xmlns:mc="http://schemas.openxmlformats.org/markup-compatibility/2006">
              <mc:Choice xmlns:v="urn:schemas-microsoft-com:vml" Requires="v">
                <p:oleObj spid="_x0000_s6156" r:id="rId3" imgW="4274185" imgH="266065" progId="Equation.3">
                  <p:embed/>
                </p:oleObj>
              </mc:Choice>
              <mc:Fallback>
                <p:oleObj r:id="rId3" imgW="4274185" imgH="266065" progId="Equation.3">
                  <p:embed/>
                  <p:pic>
                    <p:nvPicPr>
                      <p:cNvPr id="0" name="图片 3205"/>
                      <p:cNvPicPr/>
                      <p:nvPr/>
                    </p:nvPicPr>
                    <p:blipFill>
                      <a:blip r:embed="rId4"/>
                      <a:stretch>
                        <a:fillRect/>
                      </a:stretch>
                    </p:blipFill>
                    <p:spPr>
                      <a:xfrm>
                        <a:off x="701675" y="3865563"/>
                        <a:ext cx="8034338" cy="500062"/>
                      </a:xfrm>
                      <a:prstGeom prst="rect">
                        <a:avLst/>
                      </a:prstGeom>
                      <a:solidFill>
                        <a:srgbClr val="CCECFF"/>
                      </a:solidFill>
                      <a:ln w="38100">
                        <a:noFill/>
                        <a:miter/>
                      </a:ln>
                    </p:spPr>
                  </p:pic>
                </p:oleObj>
              </mc:Fallback>
            </mc:AlternateContent>
          </a:graphicData>
        </a:graphic>
      </p:graphicFrame>
      <p:pic>
        <p:nvPicPr>
          <p:cNvPr id="525432" name="Picture 120"/>
          <p:cNvPicPr>
            <a:picLocks noChangeAspect="1"/>
          </p:cNvPicPr>
          <p:nvPr/>
        </p:nvPicPr>
        <p:blipFill>
          <a:blip r:embed="rId5"/>
          <a:stretch>
            <a:fillRect/>
          </a:stretch>
        </p:blipFill>
        <p:spPr>
          <a:xfrm>
            <a:off x="755650" y="4149725"/>
            <a:ext cx="2736850" cy="2232025"/>
          </a:xfrm>
          <a:prstGeom prst="rect">
            <a:avLst/>
          </a:prstGeom>
          <a:noFill/>
          <a:ln w="9525">
            <a:noFill/>
          </a:ln>
        </p:spPr>
      </p:pic>
      <p:pic>
        <p:nvPicPr>
          <p:cNvPr id="525433" name="Picture 121"/>
          <p:cNvPicPr>
            <a:picLocks noChangeAspect="1"/>
          </p:cNvPicPr>
          <p:nvPr/>
        </p:nvPicPr>
        <p:blipFill>
          <a:blip r:embed="rId6"/>
          <a:stretch>
            <a:fillRect/>
          </a:stretch>
        </p:blipFill>
        <p:spPr>
          <a:xfrm>
            <a:off x="3131840" y="4509120"/>
            <a:ext cx="3581400" cy="2581275"/>
          </a:xfrm>
          <a:prstGeom prst="rect">
            <a:avLst/>
          </a:prstGeom>
          <a:noFill/>
          <a:ln w="38100" cap="flat" cmpd="sng">
            <a:solidFill>
              <a:srgbClr val="FF00FF"/>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99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25432"/>
                                        </p:tgtEl>
                                        <p:attrNameLst>
                                          <p:attrName>style.visibility</p:attrName>
                                        </p:attrNameLst>
                                      </p:cBhvr>
                                      <p:to>
                                        <p:strVal val="visible"/>
                                      </p:to>
                                    </p:set>
                                    <p:animEffect transition="in" filter="box(in)">
                                      <p:cBhvr>
                                        <p:cTn id="27" dur="500"/>
                                        <p:tgtEl>
                                          <p:spTgt spid="52543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25315">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5431"/>
                                        </p:tgtEl>
                                        <p:attrNameLst>
                                          <p:attrName>style.visibility</p:attrName>
                                        </p:attrNameLst>
                                      </p:cBhvr>
                                      <p:to>
                                        <p:strVal val="visible"/>
                                      </p:to>
                                    </p:set>
                                  </p:childTnLst>
                                </p:cTn>
                              </p:par>
                              <p:par>
                                <p:cTn id="36" presetID="2" presetClass="exit" presetSubtype="4" fill="hold" nodeType="withEffect">
                                  <p:stCondLst>
                                    <p:cond delay="0"/>
                                  </p:stCondLst>
                                  <p:childTnLst>
                                    <p:anim calcmode="lin" valueType="num">
                                      <p:cBhvr additive="base">
                                        <p:cTn id="37" dur="500"/>
                                        <p:tgtEl>
                                          <p:spTgt spid="525432"/>
                                        </p:tgtEl>
                                        <p:attrNameLst>
                                          <p:attrName>ppt_x</p:attrName>
                                        </p:attrNameLst>
                                      </p:cBhvr>
                                      <p:tavLst>
                                        <p:tav tm="0">
                                          <p:val>
                                            <p:strVal val="ppt_x"/>
                                          </p:val>
                                        </p:tav>
                                        <p:tav tm="100000">
                                          <p:val>
                                            <p:strVal val="ppt_x"/>
                                          </p:val>
                                        </p:tav>
                                      </p:tavLst>
                                    </p:anim>
                                    <p:anim calcmode="lin" valueType="num">
                                      <p:cBhvr additive="base">
                                        <p:cTn id="38" dur="500"/>
                                        <p:tgtEl>
                                          <p:spTgt spid="525432"/>
                                        </p:tgtEl>
                                        <p:attrNameLst>
                                          <p:attrName>ppt_y</p:attrName>
                                        </p:attrNameLst>
                                      </p:cBhvr>
                                      <p:tavLst>
                                        <p:tav tm="0">
                                          <p:val>
                                            <p:strVal val="ppt_y"/>
                                          </p:val>
                                        </p:tav>
                                        <p:tav tm="100000">
                                          <p:val>
                                            <p:strVal val="1+ppt_h/2"/>
                                          </p:val>
                                        </p:tav>
                                      </p:tavLst>
                                    </p:anim>
                                    <p:set>
                                      <p:cBhvr>
                                        <p:cTn id="39" dur="1" fill="hold">
                                          <p:stCondLst>
                                            <p:cond delay="499"/>
                                          </p:stCondLst>
                                        </p:cTn>
                                        <p:tgtEl>
                                          <p:spTgt spid="5254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525433"/>
                                        </p:tgtEl>
                                        <p:attrNameLst>
                                          <p:attrName>style.visibility</p:attrName>
                                        </p:attrNameLst>
                                      </p:cBhvr>
                                      <p:to>
                                        <p:strVal val="visible"/>
                                      </p:to>
                                    </p:set>
                                    <p:anim calcmode="lin" valueType="num">
                                      <p:cBhvr>
                                        <p:cTn id="48" dur="1000" fill="hold"/>
                                        <p:tgtEl>
                                          <p:spTgt spid="525433"/>
                                        </p:tgtEl>
                                        <p:attrNameLst>
                                          <p:attrName>ppt_w</p:attrName>
                                        </p:attrNameLst>
                                      </p:cBhvr>
                                      <p:tavLst>
                                        <p:tav tm="0">
                                          <p:val>
                                            <p:fltVal val="0"/>
                                          </p:val>
                                        </p:tav>
                                        <p:tav tm="100000">
                                          <p:val>
                                            <p:strVal val="#ppt_w"/>
                                          </p:val>
                                        </p:tav>
                                      </p:tavLst>
                                    </p:anim>
                                    <p:anim calcmode="lin" valueType="num">
                                      <p:cBhvr>
                                        <p:cTn id="49" dur="1000" fill="hold"/>
                                        <p:tgtEl>
                                          <p:spTgt spid="525433"/>
                                        </p:tgtEl>
                                        <p:attrNameLst>
                                          <p:attrName>ppt_h</p:attrName>
                                        </p:attrNameLst>
                                      </p:cBhvr>
                                      <p:tavLst>
                                        <p:tav tm="0">
                                          <p:val>
                                            <p:fltVal val="0"/>
                                          </p:val>
                                        </p:tav>
                                        <p:tav tm="100000">
                                          <p:val>
                                            <p:strVal val="#ppt_h"/>
                                          </p:val>
                                        </p:tav>
                                      </p:tavLst>
                                    </p:anim>
                                    <p:anim calcmode="lin" valueType="num">
                                      <p:cBhvr>
                                        <p:cTn id="50" dur="1000" fill="hold"/>
                                        <p:tgtEl>
                                          <p:spTgt spid="525433"/>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525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3.5</a:t>
            </a:r>
            <a:endParaRPr lang="en-US" altLang="zh-CN" dirty="0"/>
          </a:p>
        </p:txBody>
      </p:sp>
      <p:sp>
        <p:nvSpPr>
          <p:cNvPr id="526339"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lnSpc>
                <a:spcPct val="110000"/>
              </a:lnSpc>
              <a:spcBef>
                <a:spcPct val="0"/>
              </a:spcBef>
            </a:pPr>
            <a:r>
              <a:rPr lang="zh-CN" altLang="en-US" dirty="0"/>
              <a:t>用“与非”门设计一个燃油锅炉自动报警器。要求燃油喷嘴在开启状态下，若锅炉水温或压力过高则发出报警信号。 </a:t>
            </a:r>
          </a:p>
          <a:p>
            <a:pPr marL="0" indent="0" eaLnBrk="1" hangingPunct="1">
              <a:lnSpc>
                <a:spcPct val="110000"/>
              </a:lnSpc>
              <a:spcBef>
                <a:spcPct val="0"/>
              </a:spcBef>
            </a:pPr>
            <a:r>
              <a:rPr lang="zh-CN" altLang="en-US" dirty="0">
                <a:solidFill>
                  <a:schemeClr val="accent2"/>
                </a:solidFill>
              </a:rPr>
              <a:t>解：</a:t>
            </a:r>
            <a:r>
              <a:rPr lang="zh-CN" altLang="en-US" dirty="0"/>
              <a:t> 根据功能要求进行逻辑约定并建立真值表。</a:t>
            </a:r>
          </a:p>
          <a:p>
            <a:pPr lvl="1" eaLnBrk="1" hangingPunct="1">
              <a:lnSpc>
                <a:spcPct val="110000"/>
              </a:lnSpc>
              <a:spcBef>
                <a:spcPct val="0"/>
              </a:spcBef>
            </a:pPr>
            <a:r>
              <a:rPr lang="en-US" altLang="zh-CN" dirty="0"/>
              <a:t>A=1</a:t>
            </a:r>
            <a:r>
              <a:rPr lang="zh-CN" altLang="en-US" dirty="0"/>
              <a:t>，喷嘴打开；</a:t>
            </a:r>
            <a:r>
              <a:rPr lang="en-US" altLang="zh-CN" dirty="0"/>
              <a:t>A=0</a:t>
            </a:r>
            <a:r>
              <a:rPr lang="zh-CN" altLang="en-US" dirty="0"/>
              <a:t>，喷嘴关闭；</a:t>
            </a:r>
          </a:p>
          <a:p>
            <a:pPr lvl="1" eaLnBrk="1" hangingPunct="1">
              <a:lnSpc>
                <a:spcPct val="110000"/>
              </a:lnSpc>
              <a:spcBef>
                <a:spcPct val="0"/>
              </a:spcBef>
            </a:pPr>
            <a:r>
              <a:rPr lang="en-US" altLang="zh-CN" dirty="0"/>
              <a:t>B,C</a:t>
            </a:r>
            <a:r>
              <a:rPr lang="zh-CN" altLang="en-US" dirty="0"/>
              <a:t>为</a:t>
            </a:r>
            <a:r>
              <a:rPr lang="en-US" altLang="zh-CN" dirty="0"/>
              <a:t>1</a:t>
            </a:r>
            <a:r>
              <a:rPr lang="zh-CN" altLang="en-US" dirty="0"/>
              <a:t>表示温度、压力过高；为</a:t>
            </a:r>
            <a:r>
              <a:rPr lang="en-US" altLang="zh-CN" dirty="0"/>
              <a:t>0</a:t>
            </a:r>
            <a:r>
              <a:rPr lang="zh-CN" altLang="en-US" dirty="0"/>
              <a:t>表示温度、压力正常；</a:t>
            </a:r>
          </a:p>
          <a:p>
            <a:pPr lvl="1" eaLnBrk="1" hangingPunct="1">
              <a:lnSpc>
                <a:spcPct val="110000"/>
              </a:lnSpc>
              <a:spcBef>
                <a:spcPct val="0"/>
              </a:spcBef>
            </a:pPr>
            <a:r>
              <a:rPr lang="en-US" altLang="zh-CN" dirty="0"/>
              <a:t>F=0</a:t>
            </a:r>
            <a:r>
              <a:rPr lang="zh-CN" altLang="en-US" dirty="0"/>
              <a:t>正常，</a:t>
            </a:r>
            <a:r>
              <a:rPr lang="en-US" altLang="zh-CN" dirty="0"/>
              <a:t>F=1</a:t>
            </a:r>
            <a:r>
              <a:rPr lang="zh-CN" altLang="en-US" dirty="0"/>
              <a:t>报警。</a:t>
            </a:r>
          </a:p>
        </p:txBody>
      </p:sp>
      <p:graphicFrame>
        <p:nvGraphicFramePr>
          <p:cNvPr id="114692" name="内容占位符 114691"/>
          <p:cNvGraphicFramePr>
            <a:graphicFrameLocks noGrp="1"/>
          </p:cNvGraphicFramePr>
          <p:nvPr>
            <p:ph sz="half" idx="2"/>
          </p:nvPr>
        </p:nvGraphicFramePr>
        <p:xfrm>
          <a:off x="1341438" y="3716338"/>
          <a:ext cx="6219825" cy="2779713"/>
        </p:xfrm>
        <a:graphic>
          <a:graphicData uri="http://schemas.openxmlformats.org/drawingml/2006/table">
            <a:tbl>
              <a:tblPr/>
              <a:tblGrid>
                <a:gridCol w="1555750"/>
                <a:gridCol w="1555750"/>
                <a:gridCol w="1552575"/>
                <a:gridCol w="1555750"/>
              </a:tblGrid>
              <a:tr h="2905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6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6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63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3.6</a:t>
            </a:r>
            <a:endParaRPr lang="en-US" altLang="zh-CN" dirty="0"/>
          </a:p>
        </p:txBody>
      </p:sp>
      <p:sp>
        <p:nvSpPr>
          <p:cNvPr id="527363" name="Rectangle 3"/>
          <p:cNvSpPr>
            <a:spLocks noGrp="1"/>
          </p:cNvSpPr>
          <p:nvPr>
            <p:ph idx="1"/>
          </p:nvPr>
        </p:nvSpPr>
        <p:spPr/>
        <p:txBody>
          <a:bodyPr vert="horz" wrap="square" lIns="91440" tIns="45720" rIns="91440" bIns="45720" anchor="t"/>
          <a:lstStyle/>
          <a:p>
            <a:pPr eaLnBrk="1" hangingPunct="1"/>
            <a:r>
              <a:rPr lang="zh-CN" altLang="en-US" dirty="0"/>
              <a:t>函数的“最小项之和”表达式。 </a:t>
            </a:r>
          </a:p>
          <a:p>
            <a:pPr eaLnBrk="1" hangingPunct="1">
              <a:buNone/>
            </a:pPr>
            <a:r>
              <a:rPr lang="zh-CN" altLang="en-US" dirty="0"/>
              <a:t>           </a:t>
            </a:r>
            <a:r>
              <a:rPr lang="en-US" altLang="zh-CN" dirty="0"/>
              <a:t>F(A, B, C)=∑m(5,6,7) </a:t>
            </a:r>
          </a:p>
          <a:p>
            <a:pPr eaLnBrk="1" hangingPunct="1"/>
            <a:r>
              <a:rPr lang="zh-CN" altLang="en-US" dirty="0"/>
              <a:t>化简函数表达式，并进行适当变换。</a:t>
            </a:r>
          </a:p>
          <a:p>
            <a:pPr eaLnBrk="1" hangingPunct="1">
              <a:buNone/>
            </a:pPr>
            <a:r>
              <a:rPr lang="zh-CN" altLang="en-US" dirty="0"/>
              <a:t>           </a:t>
            </a:r>
            <a:r>
              <a:rPr lang="en-US" altLang="zh-CN" dirty="0"/>
              <a:t>F(A, B, C)=AB+AC</a:t>
            </a:r>
          </a:p>
          <a:p>
            <a:pPr eaLnBrk="1" hangingPunct="1"/>
            <a:endParaRPr lang="en-US" altLang="zh-CN" dirty="0"/>
          </a:p>
          <a:p>
            <a:pPr eaLnBrk="1" hangingPunct="1"/>
            <a:r>
              <a:rPr lang="zh-CN" altLang="en-US" dirty="0"/>
              <a:t>逻辑电路图 </a:t>
            </a:r>
          </a:p>
        </p:txBody>
      </p:sp>
      <p:sp>
        <p:nvSpPr>
          <p:cNvPr id="40965"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7365" name="Object 5"/>
          <p:cNvGraphicFramePr/>
          <p:nvPr/>
        </p:nvGraphicFramePr>
        <p:xfrm>
          <a:off x="1416050" y="3144838"/>
          <a:ext cx="3803650" cy="500062"/>
        </p:xfrm>
        <a:graphic>
          <a:graphicData uri="http://schemas.openxmlformats.org/presentationml/2006/ole">
            <mc:AlternateContent xmlns:mc="http://schemas.openxmlformats.org/markup-compatibility/2006">
              <mc:Choice xmlns:v="urn:schemas-microsoft-com:vml" Requires="v">
                <p:oleObj spid="_x0000_s7179" r:id="rId3" imgW="2032000" imgH="266700" progId="Equation.3">
                  <p:embed/>
                </p:oleObj>
              </mc:Choice>
              <mc:Fallback>
                <p:oleObj r:id="rId3" imgW="2032000" imgH="266700" progId="Equation.3">
                  <p:embed/>
                  <p:pic>
                    <p:nvPicPr>
                      <p:cNvPr id="0" name="图片 3207"/>
                      <p:cNvPicPr/>
                      <p:nvPr/>
                    </p:nvPicPr>
                    <p:blipFill>
                      <a:blip r:embed="rId4"/>
                      <a:stretch>
                        <a:fillRect/>
                      </a:stretch>
                    </p:blipFill>
                    <p:spPr>
                      <a:xfrm>
                        <a:off x="1416050" y="3144838"/>
                        <a:ext cx="3803650" cy="500062"/>
                      </a:xfrm>
                      <a:prstGeom prst="rect">
                        <a:avLst/>
                      </a:prstGeom>
                      <a:noFill/>
                      <a:ln w="38100">
                        <a:noFill/>
                        <a:miter/>
                      </a:ln>
                    </p:spPr>
                  </p:pic>
                </p:oleObj>
              </mc:Fallback>
            </mc:AlternateContent>
          </a:graphicData>
        </a:graphic>
      </p:graphicFrame>
      <p:pic>
        <p:nvPicPr>
          <p:cNvPr id="527366" name="Picture 6"/>
          <p:cNvPicPr>
            <a:picLocks noChangeAspect="1"/>
          </p:cNvPicPr>
          <p:nvPr/>
        </p:nvPicPr>
        <p:blipFill>
          <a:blip r:embed="rId5"/>
          <a:stretch>
            <a:fillRect/>
          </a:stretch>
        </p:blipFill>
        <p:spPr>
          <a:xfrm>
            <a:off x="5721350" y="2420938"/>
            <a:ext cx="2667000" cy="1333500"/>
          </a:xfrm>
          <a:prstGeom prst="rect">
            <a:avLst/>
          </a:prstGeom>
          <a:noFill/>
          <a:ln w="28575" cap="flat" cmpd="sng">
            <a:solidFill>
              <a:srgbClr val="FF00FF"/>
            </a:solidFill>
            <a:prstDash val="solid"/>
            <a:miter/>
            <a:headEnd type="none" w="med" len="med"/>
            <a:tailEnd type="none" w="med" len="med"/>
          </a:ln>
        </p:spPr>
      </p:pic>
      <p:pic>
        <p:nvPicPr>
          <p:cNvPr id="527367" name="Picture 7"/>
          <p:cNvPicPr>
            <a:picLocks noChangeAspect="1"/>
          </p:cNvPicPr>
          <p:nvPr/>
        </p:nvPicPr>
        <p:blipFill>
          <a:blip r:embed="rId6"/>
          <a:stretch>
            <a:fillRect/>
          </a:stretch>
        </p:blipFill>
        <p:spPr>
          <a:xfrm>
            <a:off x="2987675" y="4221163"/>
            <a:ext cx="2857500" cy="1752600"/>
          </a:xfrm>
          <a:prstGeom prst="rect">
            <a:avLst/>
          </a:prstGeom>
          <a:noFill/>
          <a:ln w="28575" cap="rnd" cmpd="sng">
            <a:solidFill>
              <a:schemeClr val="accent2"/>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7366"/>
                                        </p:tgtEl>
                                        <p:attrNameLst>
                                          <p:attrName>style.visibility</p:attrName>
                                        </p:attrNameLst>
                                      </p:cBhvr>
                                      <p:to>
                                        <p:strVal val="visible"/>
                                      </p:to>
                                    </p:set>
                                    <p:animEffect transition="in" filter="box(in)">
                                      <p:cBhvr>
                                        <p:cTn id="17" dur="500"/>
                                        <p:tgtEl>
                                          <p:spTgt spid="5273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2736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7365"/>
                                        </p:tgtEl>
                                        <p:attrNameLst>
                                          <p:attrName>style.visibility</p:attrName>
                                        </p:attrNameLst>
                                      </p:cBhvr>
                                      <p:to>
                                        <p:strVal val="visible"/>
                                      </p:to>
                                    </p:set>
                                    <p:animEffect transition="in" filter="wipe(left)">
                                      <p:cBhvr>
                                        <p:cTn id="26" dur="500"/>
                                        <p:tgtEl>
                                          <p:spTgt spid="52736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527367"/>
                                        </p:tgtEl>
                                        <p:attrNameLst>
                                          <p:attrName>style.visibility</p:attrName>
                                        </p:attrNameLst>
                                      </p:cBhvr>
                                      <p:to>
                                        <p:strVal val="visible"/>
                                      </p:to>
                                    </p:set>
                                    <p:anim calcmode="lin" valueType="num">
                                      <p:cBhvr>
                                        <p:cTn id="35" dur="1000" fill="hold"/>
                                        <p:tgtEl>
                                          <p:spTgt spid="527367"/>
                                        </p:tgtEl>
                                        <p:attrNameLst>
                                          <p:attrName>ppt_w</p:attrName>
                                        </p:attrNameLst>
                                      </p:cBhvr>
                                      <p:tavLst>
                                        <p:tav tm="0">
                                          <p:val>
                                            <p:fltVal val="0"/>
                                          </p:val>
                                        </p:tav>
                                        <p:tav tm="100000">
                                          <p:val>
                                            <p:strVal val="#ppt_w"/>
                                          </p:val>
                                        </p:tav>
                                      </p:tavLst>
                                    </p:anim>
                                    <p:anim calcmode="lin" valueType="num">
                                      <p:cBhvr>
                                        <p:cTn id="36" dur="1000" fill="hold"/>
                                        <p:tgtEl>
                                          <p:spTgt spid="527367"/>
                                        </p:tgtEl>
                                        <p:attrNameLst>
                                          <p:attrName>ppt_h</p:attrName>
                                        </p:attrNameLst>
                                      </p:cBhvr>
                                      <p:tavLst>
                                        <p:tav tm="0">
                                          <p:val>
                                            <p:fltVal val="0"/>
                                          </p:val>
                                        </p:tav>
                                        <p:tav tm="100000">
                                          <p:val>
                                            <p:strVal val="#ppt_h"/>
                                          </p:val>
                                        </p:tav>
                                      </p:tavLst>
                                    </p:anim>
                                    <p:anim calcmode="lin" valueType="num">
                                      <p:cBhvr>
                                        <p:cTn id="37" dur="1000" fill="hold"/>
                                        <p:tgtEl>
                                          <p:spTgt spid="5273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273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3.7</a:t>
            </a:r>
            <a:endParaRPr lang="en-US" altLang="zh-CN" dirty="0"/>
          </a:p>
        </p:txBody>
      </p:sp>
      <p:sp>
        <p:nvSpPr>
          <p:cNvPr id="52838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设计一个比较两个</a:t>
            </a:r>
            <a:r>
              <a:rPr lang="en-US" altLang="zh-CN" dirty="0"/>
              <a:t>3</a:t>
            </a:r>
            <a:r>
              <a:rPr lang="zh-CN" altLang="en-US" dirty="0"/>
              <a:t>位二进制数是否相等的数值比数器。</a:t>
            </a:r>
          </a:p>
          <a:p>
            <a:pPr eaLnBrk="1" hangingPunct="1">
              <a:lnSpc>
                <a:spcPct val="120000"/>
              </a:lnSpc>
            </a:pPr>
            <a:r>
              <a:rPr lang="zh-CN" altLang="en-US" dirty="0">
                <a:solidFill>
                  <a:schemeClr val="accent2"/>
                </a:solidFill>
              </a:rPr>
              <a:t>解：</a:t>
            </a:r>
            <a:r>
              <a:rPr lang="zh-CN" altLang="en-US" dirty="0"/>
              <a:t>设待比较的两</a:t>
            </a:r>
            <a:r>
              <a:rPr lang="en-US" altLang="zh-CN" dirty="0"/>
              <a:t>3</a:t>
            </a:r>
            <a:r>
              <a:rPr lang="zh-CN" altLang="en-US" dirty="0"/>
              <a:t>位数分别为</a:t>
            </a:r>
            <a:r>
              <a:rPr lang="en-US" altLang="zh-CN" dirty="0"/>
              <a:t>A=A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zh-CN" altLang="en-US" dirty="0"/>
              <a:t>，</a:t>
            </a:r>
            <a:r>
              <a:rPr lang="en-US" altLang="zh-CN" dirty="0"/>
              <a:t>B=B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zh-CN" altLang="en-US" dirty="0"/>
              <a:t>，电路的输出为</a:t>
            </a:r>
            <a:r>
              <a:rPr lang="en-US" altLang="zh-CN" dirty="0"/>
              <a:t>F</a:t>
            </a:r>
            <a:r>
              <a:rPr lang="zh-CN" altLang="en-US" dirty="0"/>
              <a:t>。当</a:t>
            </a:r>
            <a:r>
              <a:rPr lang="en-US" altLang="zh-CN" dirty="0"/>
              <a:t>A=B</a:t>
            </a:r>
            <a:r>
              <a:rPr lang="zh-CN" altLang="en-US" dirty="0"/>
              <a:t>时，</a:t>
            </a:r>
            <a:r>
              <a:rPr lang="en-US" altLang="zh-CN" dirty="0"/>
              <a:t>F</a:t>
            </a:r>
            <a:r>
              <a:rPr lang="zh-CN" altLang="en-US" dirty="0"/>
              <a:t>为</a:t>
            </a:r>
            <a:r>
              <a:rPr lang="en-US" altLang="zh-CN" dirty="0"/>
              <a:t>1</a:t>
            </a:r>
            <a:r>
              <a:rPr lang="zh-CN" altLang="en-US" dirty="0"/>
              <a:t>；否则</a:t>
            </a:r>
            <a:r>
              <a:rPr lang="en-US" altLang="zh-CN" dirty="0"/>
              <a:t>F</a:t>
            </a:r>
            <a:r>
              <a:rPr lang="zh-CN" altLang="en-US" dirty="0"/>
              <a:t>为</a:t>
            </a:r>
            <a:r>
              <a:rPr lang="en-US" altLang="zh-CN" dirty="0"/>
              <a:t>0</a:t>
            </a:r>
            <a:r>
              <a:rPr lang="zh-CN" altLang="en-US" dirty="0"/>
              <a:t>。</a:t>
            </a:r>
          </a:p>
          <a:p>
            <a:pPr eaLnBrk="1" hangingPunct="1">
              <a:lnSpc>
                <a:spcPct val="120000"/>
              </a:lnSpc>
            </a:pPr>
            <a:r>
              <a:rPr lang="zh-CN" altLang="en-US" dirty="0"/>
              <a:t>根据常识可知，要使</a:t>
            </a:r>
            <a:r>
              <a:rPr lang="en-US" altLang="zh-CN" dirty="0"/>
              <a:t>A=B</a:t>
            </a:r>
            <a:r>
              <a:rPr lang="zh-CN" altLang="en-US" dirty="0"/>
              <a:t>，必须使</a:t>
            </a:r>
            <a:r>
              <a:rPr lang="en-US" altLang="zh-CN" dirty="0"/>
              <a:t>A</a:t>
            </a:r>
            <a:r>
              <a:rPr lang="en-US" altLang="zh-CN" baseline="-25000" dirty="0"/>
              <a:t>3</a:t>
            </a:r>
            <a:r>
              <a:rPr lang="en-US" altLang="zh-CN" dirty="0"/>
              <a:t>=B</a:t>
            </a:r>
            <a:r>
              <a:rPr lang="en-US" altLang="zh-CN" baseline="-25000" dirty="0"/>
              <a:t>3</a:t>
            </a:r>
            <a:r>
              <a:rPr lang="zh-CN" altLang="en-US" dirty="0"/>
              <a:t>，</a:t>
            </a:r>
            <a:r>
              <a:rPr lang="en-US" altLang="zh-CN" dirty="0"/>
              <a:t>A</a:t>
            </a:r>
            <a:r>
              <a:rPr lang="en-US" altLang="zh-CN" baseline="-25000" dirty="0"/>
              <a:t>2</a:t>
            </a:r>
            <a:r>
              <a:rPr lang="en-US" altLang="zh-CN" dirty="0"/>
              <a:t>=B</a:t>
            </a:r>
            <a:r>
              <a:rPr lang="en-US" altLang="zh-CN" baseline="-25000" dirty="0"/>
              <a:t>2</a:t>
            </a:r>
            <a:r>
              <a:rPr lang="zh-CN" altLang="en-US" dirty="0"/>
              <a:t>，</a:t>
            </a:r>
            <a:r>
              <a:rPr lang="en-US" altLang="zh-CN" dirty="0"/>
              <a:t>A</a:t>
            </a:r>
            <a:r>
              <a:rPr lang="en-US" altLang="zh-CN" baseline="-25000" dirty="0"/>
              <a:t>1</a:t>
            </a:r>
            <a:r>
              <a:rPr lang="en-US" altLang="zh-CN" dirty="0"/>
              <a:t>=B</a:t>
            </a:r>
            <a:r>
              <a:rPr lang="en-US" altLang="zh-CN" baseline="-25000" dirty="0"/>
              <a:t>1</a:t>
            </a:r>
            <a:r>
              <a:rPr lang="zh-CN" altLang="en-US" dirty="0"/>
              <a:t>，即要使</a:t>
            </a:r>
            <a:r>
              <a:rPr lang="en-US" altLang="zh-CN" dirty="0"/>
              <a:t>F</a:t>
            </a:r>
            <a:r>
              <a:rPr lang="zh-CN" altLang="en-US" dirty="0"/>
              <a:t>为</a:t>
            </a:r>
            <a:r>
              <a:rPr lang="en-US" altLang="zh-CN" dirty="0"/>
              <a:t>1</a:t>
            </a:r>
            <a:r>
              <a:rPr lang="zh-CN" altLang="en-US" dirty="0"/>
              <a:t>，必须使三位数同时为</a:t>
            </a:r>
            <a:r>
              <a:rPr lang="en-US" altLang="zh-CN" dirty="0"/>
              <a:t>0</a:t>
            </a:r>
            <a:r>
              <a:rPr lang="zh-CN" altLang="en-US" dirty="0"/>
              <a:t>或同时为</a:t>
            </a:r>
            <a:r>
              <a:rPr lang="en-US" altLang="zh-CN" dirty="0"/>
              <a:t>1</a:t>
            </a:r>
            <a:r>
              <a:rPr lang="zh-CN" altLang="en-US" dirty="0"/>
              <a:t>。即</a:t>
            </a:r>
            <a:r>
              <a:rPr lang="en-US" altLang="zh-CN" dirty="0"/>
              <a:t>F</a:t>
            </a:r>
            <a:r>
              <a:rPr lang="zh-CN" altLang="en-US" dirty="0"/>
              <a:t>和</a:t>
            </a:r>
            <a:r>
              <a:rPr lang="en-US" altLang="zh-CN" dirty="0"/>
              <a:t>A</a:t>
            </a:r>
            <a:r>
              <a:rPr lang="zh-CN" altLang="en-US" dirty="0"/>
              <a:t>，</a:t>
            </a:r>
            <a:r>
              <a:rPr lang="en-US" altLang="zh-CN" dirty="0"/>
              <a:t>B</a:t>
            </a:r>
            <a:r>
              <a:rPr lang="zh-CN" altLang="en-US" dirty="0"/>
              <a:t>的关系可用如下函数描述：</a:t>
            </a:r>
          </a:p>
          <a:p>
            <a:pPr eaLnBrk="1" hangingPunct="1">
              <a:lnSpc>
                <a:spcPct val="120000"/>
              </a:lnSpc>
            </a:pPr>
            <a:endParaRPr lang="zh-CN" altLang="en-US" dirty="0"/>
          </a:p>
          <a:p>
            <a:pPr eaLnBrk="1" hangingPunct="1">
              <a:lnSpc>
                <a:spcPct val="120000"/>
              </a:lnSpc>
            </a:pPr>
            <a:endParaRPr lang="zh-CN" altLang="en-US" dirty="0"/>
          </a:p>
          <a:p>
            <a:pPr eaLnBrk="1" hangingPunct="1">
              <a:lnSpc>
                <a:spcPct val="120000"/>
              </a:lnSpc>
            </a:pPr>
            <a:r>
              <a:rPr lang="zh-CN" altLang="en-US" dirty="0"/>
              <a:t>电路图 </a:t>
            </a:r>
          </a:p>
        </p:txBody>
      </p:sp>
      <p:graphicFrame>
        <p:nvGraphicFramePr>
          <p:cNvPr id="528388" name="Object 4"/>
          <p:cNvGraphicFramePr/>
          <p:nvPr/>
        </p:nvGraphicFramePr>
        <p:xfrm>
          <a:off x="392113" y="3940175"/>
          <a:ext cx="8212137" cy="857250"/>
        </p:xfrm>
        <a:graphic>
          <a:graphicData uri="http://schemas.openxmlformats.org/presentationml/2006/ole">
            <mc:AlternateContent xmlns:mc="http://schemas.openxmlformats.org/markup-compatibility/2006">
              <mc:Choice xmlns:v="urn:schemas-microsoft-com:vml" Requires="v">
                <p:oleObj spid="_x0000_s8203" r:id="rId3" imgW="4838700" imgH="508000" progId="Equation.3">
                  <p:embed/>
                </p:oleObj>
              </mc:Choice>
              <mc:Fallback>
                <p:oleObj r:id="rId3" imgW="4838700" imgH="508000" progId="Equation.3">
                  <p:embed/>
                  <p:pic>
                    <p:nvPicPr>
                      <p:cNvPr id="0" name="图片 3208"/>
                      <p:cNvPicPr/>
                      <p:nvPr/>
                    </p:nvPicPr>
                    <p:blipFill>
                      <a:blip r:embed="rId4"/>
                      <a:stretch>
                        <a:fillRect/>
                      </a:stretch>
                    </p:blipFill>
                    <p:spPr>
                      <a:xfrm>
                        <a:off x="392113" y="3940175"/>
                        <a:ext cx="8212137" cy="857250"/>
                      </a:xfrm>
                      <a:prstGeom prst="rect">
                        <a:avLst/>
                      </a:prstGeom>
                      <a:noFill/>
                      <a:ln w="38100">
                        <a:noFill/>
                        <a:miter/>
                      </a:ln>
                    </p:spPr>
                  </p:pic>
                </p:oleObj>
              </mc:Fallback>
            </mc:AlternateContent>
          </a:graphicData>
        </a:graphic>
      </p:graphicFrame>
      <p:pic>
        <p:nvPicPr>
          <p:cNvPr id="528389" name="Picture 5" descr="LJ68"/>
          <p:cNvPicPr>
            <a:picLocks noChangeAspect="1"/>
          </p:cNvPicPr>
          <p:nvPr/>
        </p:nvPicPr>
        <p:blipFill>
          <a:blip r:embed="rId5"/>
          <a:stretch>
            <a:fillRect/>
          </a:stretch>
        </p:blipFill>
        <p:spPr>
          <a:xfrm>
            <a:off x="5267325" y="3038475"/>
            <a:ext cx="3408363" cy="2982913"/>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28388"/>
                                        </p:tgtEl>
                                        <p:attrNameLst>
                                          <p:attrName>style.visibility</p:attrName>
                                        </p:attrNameLst>
                                      </p:cBhvr>
                                      <p:to>
                                        <p:strVal val="visible"/>
                                      </p:to>
                                    </p:set>
                                    <p:animEffect transition="in" filter="wipe(left)">
                                      <p:cBhvr>
                                        <p:cTn id="19" dur="500"/>
                                        <p:tgtEl>
                                          <p:spTgt spid="5283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28389"/>
                                        </p:tgtEl>
                                        <p:attrNameLst>
                                          <p:attrName>style.visibility</p:attrName>
                                        </p:attrNameLst>
                                      </p:cBhvr>
                                      <p:to>
                                        <p:strVal val="visible"/>
                                      </p:to>
                                    </p:set>
                                    <p:animEffect transition="in" filter="diamond(in)">
                                      <p:cBhvr>
                                        <p:cTn id="28" dur="20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3.8</a:t>
            </a:r>
            <a:endParaRPr lang="en-US" altLang="zh-CN" dirty="0"/>
          </a:p>
        </p:txBody>
      </p:sp>
      <p:sp>
        <p:nvSpPr>
          <p:cNvPr id="529411"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设计一个用于判断献血者与受血者的血型是否相容的电路。血型相容规则表所列，表中“√”表示血型相容。</a:t>
            </a:r>
          </a:p>
          <a:p>
            <a:pPr marL="0" indent="0" eaLnBrk="1" hangingPunct="1"/>
            <a:r>
              <a:rPr lang="zh-CN" altLang="en-US" dirty="0">
                <a:solidFill>
                  <a:schemeClr val="accent2"/>
                </a:solidFill>
              </a:rPr>
              <a:t>解：</a:t>
            </a:r>
            <a:r>
              <a:rPr lang="zh-CN" altLang="en-US" dirty="0"/>
              <a:t>根据题意，献血者和受血者的血型为电路的输入变量。</a:t>
            </a:r>
            <a:r>
              <a:rPr lang="en-US" altLang="zh-CN" dirty="0"/>
              <a:t>4</a:t>
            </a:r>
            <a:r>
              <a:rPr lang="zh-CN" altLang="en-US" dirty="0"/>
              <a:t>种血型可用两个变量的</a:t>
            </a:r>
            <a:r>
              <a:rPr lang="en-US" altLang="zh-CN" dirty="0"/>
              <a:t>4</a:t>
            </a:r>
            <a:r>
              <a:rPr lang="zh-CN" altLang="en-US" dirty="0"/>
              <a:t>种编码表示。设变量</a:t>
            </a:r>
            <a:r>
              <a:rPr lang="en-US" altLang="zh-CN" dirty="0"/>
              <a:t>W</a:t>
            </a:r>
            <a:r>
              <a:rPr lang="zh-CN" altLang="en-US" dirty="0"/>
              <a:t>，</a:t>
            </a:r>
            <a:r>
              <a:rPr lang="en-US" altLang="zh-CN" dirty="0"/>
              <a:t>X</a:t>
            </a:r>
            <a:r>
              <a:rPr lang="zh-CN" altLang="en-US" dirty="0"/>
              <a:t>表示献血者的血型，</a:t>
            </a:r>
            <a:r>
              <a:rPr lang="en-US" altLang="zh-CN" dirty="0"/>
              <a:t>Y</a:t>
            </a:r>
            <a:r>
              <a:rPr lang="zh-CN" altLang="en-US" dirty="0"/>
              <a:t>，</a:t>
            </a:r>
            <a:r>
              <a:rPr lang="en-US" altLang="zh-CN" dirty="0"/>
              <a:t>Z</a:t>
            </a:r>
            <a:r>
              <a:rPr lang="zh-CN" altLang="en-US" dirty="0"/>
              <a:t>表示受血者的血型，采用右表所列的编码。 </a:t>
            </a:r>
          </a:p>
        </p:txBody>
      </p:sp>
      <p:graphicFrame>
        <p:nvGraphicFramePr>
          <p:cNvPr id="115716" name="内容占位符 115715"/>
          <p:cNvGraphicFramePr>
            <a:graphicFrameLocks noGrp="1"/>
          </p:cNvGraphicFramePr>
          <p:nvPr>
            <p:ph sz="quarter" idx="2"/>
          </p:nvPr>
        </p:nvGraphicFramePr>
        <p:xfrm>
          <a:off x="4633913" y="981075"/>
          <a:ext cx="4367213" cy="2692400"/>
        </p:xfrm>
        <a:graphic>
          <a:graphicData uri="http://schemas.openxmlformats.org/drawingml/2006/table">
            <a:tbl>
              <a:tblPr/>
              <a:tblGrid>
                <a:gridCol w="1131888"/>
                <a:gridCol w="808037"/>
                <a:gridCol w="809625"/>
                <a:gridCol w="809625"/>
                <a:gridCol w="808038"/>
              </a:tblGrid>
              <a:tr h="433388">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献血</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受  血</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33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51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33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5757" name="内容占位符 115756"/>
          <p:cNvGraphicFramePr>
            <a:graphicFrameLocks noGrp="1"/>
          </p:cNvGraphicFramePr>
          <p:nvPr>
            <p:ph sz="quarter" idx="3"/>
          </p:nvPr>
        </p:nvGraphicFramePr>
        <p:xfrm>
          <a:off x="4633913" y="3832225"/>
          <a:ext cx="4367213" cy="2487613"/>
        </p:xfrm>
        <a:graphic>
          <a:graphicData uri="http://schemas.openxmlformats.org/drawingml/2006/table">
            <a:tbl>
              <a:tblPr/>
              <a:tblGrid>
                <a:gridCol w="1455738"/>
                <a:gridCol w="1455737"/>
                <a:gridCol w="1455738"/>
              </a:tblGrid>
              <a:tr h="7747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血型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献</a:t>
                      </a:r>
                    </a:p>
                    <a:p>
                      <a:pPr marL="0" lvl="0" indent="0" algn="ctr" defTabSz="425450">
                        <a:lnSpc>
                          <a:spcPct val="100000"/>
                        </a:lnSpc>
                        <a:spcBef>
                          <a:spcPct val="0"/>
                        </a:spcBef>
                        <a:buClrTx/>
                        <a:buNone/>
                      </a:pPr>
                      <a:r>
                        <a:rPr lang="en-US" altLang="zh-CN" sz="1400" dirty="0">
                          <a:ea typeface="宋体" panose="02010600030101010101" pitchFamily="2" charset="-122"/>
                        </a:rPr>
                        <a:t>WX</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受</a:t>
                      </a:r>
                    </a:p>
                    <a:p>
                      <a:pPr marL="0" lvl="0" indent="0" algn="ctr" defTabSz="425450">
                        <a:lnSpc>
                          <a:spcPct val="100000"/>
                        </a:lnSpc>
                        <a:spcBef>
                          <a:spcPct val="0"/>
                        </a:spcBef>
                        <a:buClrTx/>
                        <a:buNone/>
                      </a:pPr>
                      <a:r>
                        <a:rPr lang="en-US" altLang="zh-CN" sz="1400" dirty="0">
                          <a:ea typeface="宋体" panose="02010600030101010101" pitchFamily="2" charset="-122"/>
                        </a:rPr>
                        <a:t>YZ</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70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3.8</a:t>
            </a:r>
            <a:endParaRPr lang="en-US" altLang="zh-CN" dirty="0"/>
          </a:p>
        </p:txBody>
      </p:sp>
      <p:sp>
        <p:nvSpPr>
          <p:cNvPr id="530435" name="Rectangle 3"/>
          <p:cNvSpPr>
            <a:spLocks noGrp="1"/>
          </p:cNvSpPr>
          <p:nvPr>
            <p:ph idx="1"/>
          </p:nvPr>
        </p:nvSpPr>
        <p:spPr/>
        <p:txBody>
          <a:bodyPr vert="horz" wrap="square" lIns="91440" tIns="45720" rIns="91440" bIns="45720" anchor="t"/>
          <a:lstStyle/>
          <a:p>
            <a:pPr eaLnBrk="1" hangingPunct="1"/>
            <a:r>
              <a:rPr lang="zh-CN" altLang="en-US" dirty="0"/>
              <a:t>根据血型相容规则，可直接得出函数的卡诺图。由卡诺图可得函数的最简“与或”式为</a:t>
            </a:r>
          </a:p>
          <a:p>
            <a:pPr eaLnBrk="1" hangingPunct="1"/>
            <a:endParaRPr lang="zh-CN" altLang="en-US" dirty="0"/>
          </a:p>
          <a:p>
            <a:pPr eaLnBrk="1" hangingPunct="1"/>
            <a:r>
              <a:rPr lang="zh-CN" altLang="en-US" dirty="0"/>
              <a:t>用“与非”门实现的逻辑电路 </a:t>
            </a:r>
          </a:p>
        </p:txBody>
      </p:sp>
      <p:graphicFrame>
        <p:nvGraphicFramePr>
          <p:cNvPr id="530437" name="Object 5"/>
          <p:cNvGraphicFramePr/>
          <p:nvPr/>
        </p:nvGraphicFramePr>
        <p:xfrm>
          <a:off x="760413" y="2162175"/>
          <a:ext cx="3451225" cy="403225"/>
        </p:xfrm>
        <a:graphic>
          <a:graphicData uri="http://schemas.openxmlformats.org/presentationml/2006/ole">
            <mc:AlternateContent xmlns:mc="http://schemas.openxmlformats.org/markup-compatibility/2006">
              <mc:Choice xmlns:v="urn:schemas-microsoft-com:vml" Requires="v">
                <p:oleObj spid="_x0000_s9227" r:id="rId3" imgW="1879600" imgH="215900" progId="Equation.3">
                  <p:embed/>
                </p:oleObj>
              </mc:Choice>
              <mc:Fallback>
                <p:oleObj r:id="rId3" imgW="1879600" imgH="215900" progId="Equation.3">
                  <p:embed/>
                  <p:pic>
                    <p:nvPicPr>
                      <p:cNvPr id="0" name="图片 3206"/>
                      <p:cNvPicPr/>
                      <p:nvPr/>
                    </p:nvPicPr>
                    <p:blipFill>
                      <a:blip r:embed="rId4"/>
                      <a:stretch>
                        <a:fillRect/>
                      </a:stretch>
                    </p:blipFill>
                    <p:spPr>
                      <a:xfrm>
                        <a:off x="760413" y="2162175"/>
                        <a:ext cx="3451225" cy="403225"/>
                      </a:xfrm>
                      <a:prstGeom prst="rect">
                        <a:avLst/>
                      </a:prstGeom>
                      <a:noFill/>
                      <a:ln w="38100">
                        <a:noFill/>
                        <a:miter/>
                      </a:ln>
                    </p:spPr>
                  </p:pic>
                </p:oleObj>
              </mc:Fallback>
            </mc:AlternateContent>
          </a:graphicData>
        </a:graphic>
      </p:graphicFrame>
      <p:pic>
        <p:nvPicPr>
          <p:cNvPr id="530438" name="Picture 6"/>
          <p:cNvPicPr>
            <a:picLocks noChangeAspect="1"/>
          </p:cNvPicPr>
          <p:nvPr/>
        </p:nvPicPr>
        <p:blipFill>
          <a:blip r:embed="rId5"/>
          <a:stretch>
            <a:fillRect/>
          </a:stretch>
        </p:blipFill>
        <p:spPr>
          <a:xfrm>
            <a:off x="5435600" y="1773238"/>
            <a:ext cx="2857500" cy="2314575"/>
          </a:xfrm>
          <a:prstGeom prst="rect">
            <a:avLst/>
          </a:prstGeom>
          <a:noFill/>
          <a:ln w="9525">
            <a:noFill/>
          </a:ln>
        </p:spPr>
      </p:pic>
      <p:pic>
        <p:nvPicPr>
          <p:cNvPr id="530439" name="Picture 7"/>
          <p:cNvPicPr>
            <a:picLocks noChangeAspect="1"/>
          </p:cNvPicPr>
          <p:nvPr/>
        </p:nvPicPr>
        <p:blipFill>
          <a:blip r:embed="rId6"/>
          <a:stretch>
            <a:fillRect/>
          </a:stretch>
        </p:blipFill>
        <p:spPr>
          <a:xfrm>
            <a:off x="2051050" y="3141663"/>
            <a:ext cx="3457575" cy="32575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4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04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30439"/>
                                        </p:tgtEl>
                                        <p:attrNameLst>
                                          <p:attrName>style.visibility</p:attrName>
                                        </p:attrNameLst>
                                      </p:cBhvr>
                                      <p:to>
                                        <p:strVal val="visible"/>
                                      </p:to>
                                    </p:set>
                                    <p:animEffect transition="in" filter="diamond(in)">
                                      <p:cBhvr>
                                        <p:cTn id="23" dur="2000"/>
                                        <p:tgtEl>
                                          <p:spTgt spid="5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9" name="Rectangle 2"/>
          <p:cNvSpPr>
            <a:spLocks noGrp="1"/>
          </p:cNvSpPr>
          <p:nvPr>
            <p:ph type="title"/>
          </p:nvPr>
        </p:nvSpPr>
        <p:spPr/>
        <p:txBody>
          <a:bodyPr vert="horz" wrap="square" lIns="91440" tIns="45720" rIns="91440" bIns="45720" anchor="ctr"/>
          <a:lstStyle/>
          <a:p>
            <a:pPr eaLnBrk="1" hangingPunct="1"/>
            <a:r>
              <a:rPr lang="en-US" altLang="zh-CN" sz="2800" dirty="0" smtClean="0"/>
              <a:t>3.2.2 </a:t>
            </a:r>
            <a:r>
              <a:rPr lang="zh-CN" altLang="en-US" sz="2800" dirty="0"/>
              <a:t>组合逻辑电路设计中应考虑的问题</a:t>
            </a:r>
          </a:p>
        </p:txBody>
      </p:sp>
      <p:sp>
        <p:nvSpPr>
          <p:cNvPr id="531459" name="Rectangle 3"/>
          <p:cNvSpPr>
            <a:spLocks noGrp="1"/>
          </p:cNvSpPr>
          <p:nvPr>
            <p:ph idx="1"/>
          </p:nvPr>
        </p:nvSpPr>
        <p:spPr>
          <a:xfrm>
            <a:off x="250825" y="836613"/>
            <a:ext cx="8569325" cy="5543550"/>
          </a:xfrm>
        </p:spPr>
        <p:txBody>
          <a:bodyPr vert="horz" wrap="square" lIns="91440" tIns="45720" rIns="91440" bIns="45720" anchor="t"/>
          <a:lstStyle/>
          <a:p>
            <a:pPr marL="533400" indent="-533400" defTabSz="425450" eaLnBrk="1" hangingPunct="1">
              <a:buNone/>
            </a:pPr>
            <a:r>
              <a:rPr lang="en-US" altLang="zh-CN" dirty="0"/>
              <a:t>1. </a:t>
            </a:r>
            <a:r>
              <a:rPr lang="zh-CN" altLang="en-US" dirty="0"/>
              <a:t>逻辑函数形式的变换</a:t>
            </a:r>
          </a:p>
          <a:p>
            <a:pPr marL="533400" indent="-533400" defTabSz="425450" eaLnBrk="1" hangingPunct="1">
              <a:buNone/>
            </a:pPr>
            <a:r>
              <a:rPr lang="en-US" altLang="zh-CN" sz="2800" dirty="0"/>
              <a:t>(1)</a:t>
            </a:r>
            <a:r>
              <a:rPr lang="zh-CN" altLang="en-US" sz="2800" dirty="0"/>
              <a:t>逻辑函数的“与非”门实现</a:t>
            </a:r>
          </a:p>
          <a:p>
            <a:pPr marL="533400" indent="-533400" defTabSz="425450" eaLnBrk="1" hangingPunct="1"/>
            <a:r>
              <a:rPr lang="zh-CN" altLang="en-US" dirty="0"/>
              <a:t>两种方法</a:t>
            </a:r>
          </a:p>
          <a:p>
            <a:pPr marL="382905" lvl="1" indent="4445" defTabSz="425450" eaLnBrk="1" hangingPunct="1"/>
            <a:r>
              <a:rPr lang="zh-CN" altLang="en-US" dirty="0"/>
              <a:t>对</a:t>
            </a:r>
            <a:r>
              <a:rPr lang="en-US" altLang="zh-CN" dirty="0"/>
              <a:t>F</a:t>
            </a:r>
            <a:r>
              <a:rPr lang="zh-CN" altLang="en-US" dirty="0"/>
              <a:t>两次求反，一次展开；</a:t>
            </a:r>
          </a:p>
          <a:p>
            <a:pPr marL="382905" lvl="1" indent="4445" defTabSz="425450" eaLnBrk="1" hangingPunct="1"/>
            <a:r>
              <a:rPr lang="zh-CN" altLang="en-US" dirty="0" smtClean="0"/>
              <a:t>对    三</a:t>
            </a:r>
            <a:r>
              <a:rPr lang="zh-CN" altLang="en-US" dirty="0"/>
              <a:t>次求反，一次展开。</a:t>
            </a:r>
          </a:p>
          <a:p>
            <a:pPr marL="533400" indent="-533400" defTabSz="425450" eaLnBrk="1" hangingPunct="1"/>
            <a:r>
              <a:rPr lang="zh-CN" altLang="en-US" dirty="0" smtClean="0">
                <a:solidFill>
                  <a:schemeClr val="accent2"/>
                </a:solidFill>
              </a:rPr>
              <a:t>例</a:t>
            </a:r>
            <a:r>
              <a:rPr lang="en-US" altLang="zh-CN" dirty="0" smtClean="0">
                <a:solidFill>
                  <a:schemeClr val="accent2"/>
                </a:solidFill>
              </a:rPr>
              <a:t>3.9</a:t>
            </a:r>
            <a:r>
              <a:rPr lang="en-US" altLang="zh-CN" dirty="0" smtClean="0"/>
              <a:t> </a:t>
            </a:r>
            <a:r>
              <a:rPr lang="zh-CN" altLang="en-US" dirty="0"/>
              <a:t>用“与非”门实现逻辑函数。</a:t>
            </a:r>
          </a:p>
          <a:p>
            <a:pPr marL="382905" lvl="1" indent="4445" defTabSz="425450" eaLnBrk="1" hangingPunct="1"/>
            <a:r>
              <a:rPr lang="zh-CN" altLang="en-US" dirty="0">
                <a:solidFill>
                  <a:srgbClr val="FF0000"/>
                </a:solidFill>
              </a:rPr>
              <a:t>解：</a:t>
            </a:r>
            <a:r>
              <a:rPr lang="zh-CN" altLang="en-US" dirty="0"/>
              <a:t>方法一：对</a:t>
            </a:r>
            <a:r>
              <a:rPr lang="en-US" altLang="zh-CN" dirty="0"/>
              <a:t>F</a:t>
            </a:r>
            <a:r>
              <a:rPr lang="zh-CN" altLang="en-US" dirty="0"/>
              <a:t>两次求反，一次展开可得：</a:t>
            </a:r>
          </a:p>
          <a:p>
            <a:pPr marL="382905" lvl="1" indent="4445" defTabSz="425450" eaLnBrk="1" hangingPunct="1"/>
            <a:endParaRPr lang="zh-CN" altLang="en-US" dirty="0"/>
          </a:p>
          <a:p>
            <a:pPr marL="382905" lvl="1" indent="4445" defTabSz="425450" eaLnBrk="1" hangingPunct="1"/>
            <a:r>
              <a:rPr lang="zh-CN" altLang="en-US" dirty="0"/>
              <a:t>方法二：先求出    ，再对     三次求反，一次展开可得：</a:t>
            </a:r>
          </a:p>
        </p:txBody>
      </p:sp>
      <p:sp>
        <p:nvSpPr>
          <p:cNvPr id="44041" name="Rectangle 4"/>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1" name="Object 5"/>
          <p:cNvGraphicFramePr/>
          <p:nvPr/>
        </p:nvGraphicFramePr>
        <p:xfrm>
          <a:off x="1031875" y="4657725"/>
          <a:ext cx="5340350" cy="500063"/>
        </p:xfrm>
        <a:graphic>
          <a:graphicData uri="http://schemas.openxmlformats.org/presentationml/2006/ole">
            <mc:AlternateContent xmlns:mc="http://schemas.openxmlformats.org/markup-compatibility/2006">
              <mc:Choice xmlns:v="urn:schemas-microsoft-com:vml" Requires="v">
                <p:oleObj spid="_x0000_s10300" r:id="rId3" imgW="2844800" imgH="266700" progId="Equation.3">
                  <p:embed/>
                </p:oleObj>
              </mc:Choice>
              <mc:Fallback>
                <p:oleObj r:id="rId3" imgW="2844800" imgH="266700" progId="Equation.3">
                  <p:embed/>
                  <p:pic>
                    <p:nvPicPr>
                      <p:cNvPr id="0" name="图片 3209"/>
                      <p:cNvPicPr/>
                      <p:nvPr/>
                    </p:nvPicPr>
                    <p:blipFill>
                      <a:blip r:embed="rId4"/>
                      <a:stretch>
                        <a:fillRect/>
                      </a:stretch>
                    </p:blipFill>
                    <p:spPr>
                      <a:xfrm>
                        <a:off x="1031875" y="4657725"/>
                        <a:ext cx="5340350" cy="500063"/>
                      </a:xfrm>
                      <a:prstGeom prst="rect">
                        <a:avLst/>
                      </a:prstGeom>
                      <a:noFill/>
                      <a:ln w="38100">
                        <a:noFill/>
                        <a:miter/>
                      </a:ln>
                    </p:spPr>
                  </p:pic>
                </p:oleObj>
              </mc:Fallback>
            </mc:AlternateContent>
          </a:graphicData>
        </a:graphic>
      </p:graphicFrame>
      <p:sp>
        <p:nvSpPr>
          <p:cNvPr id="44042"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3" name="Object 7"/>
          <p:cNvGraphicFramePr/>
          <p:nvPr/>
        </p:nvGraphicFramePr>
        <p:xfrm>
          <a:off x="2981325" y="5341938"/>
          <a:ext cx="238125" cy="384175"/>
        </p:xfrm>
        <a:graphic>
          <a:graphicData uri="http://schemas.openxmlformats.org/presentationml/2006/ole">
            <mc:AlternateContent xmlns:mc="http://schemas.openxmlformats.org/markup-compatibility/2006">
              <mc:Choice xmlns:v="urn:schemas-microsoft-com:vml" Requires="v">
                <p:oleObj spid="_x0000_s10301" r:id="rId5" imgW="127000" imgH="203200" progId="Equation.3">
                  <p:embed/>
                </p:oleObj>
              </mc:Choice>
              <mc:Fallback>
                <p:oleObj r:id="rId5" imgW="127000" imgH="203200" progId="Equation.3">
                  <p:embed/>
                  <p:pic>
                    <p:nvPicPr>
                      <p:cNvPr id="0" name="图片 3211"/>
                      <p:cNvPicPr/>
                      <p:nvPr/>
                    </p:nvPicPr>
                    <p:blipFill>
                      <a:blip r:embed="rId6"/>
                      <a:stretch>
                        <a:fillRect/>
                      </a:stretch>
                    </p:blipFill>
                    <p:spPr>
                      <a:xfrm>
                        <a:off x="2981325" y="5341938"/>
                        <a:ext cx="238125" cy="384175"/>
                      </a:xfrm>
                      <a:prstGeom prst="rect">
                        <a:avLst/>
                      </a:prstGeom>
                      <a:noFill/>
                      <a:ln w="38100">
                        <a:noFill/>
                        <a:miter/>
                      </a:ln>
                    </p:spPr>
                  </p:pic>
                </p:oleObj>
              </mc:Fallback>
            </mc:AlternateContent>
          </a:graphicData>
        </a:graphic>
      </p:graphicFrame>
      <p:graphicFrame>
        <p:nvGraphicFramePr>
          <p:cNvPr id="531464" name="Object 8"/>
          <p:cNvGraphicFramePr/>
          <p:nvPr>
            <p:extLst>
              <p:ext uri="{D42A27DB-BD31-4B8C-83A1-F6EECF244321}">
                <p14:modId xmlns:p14="http://schemas.microsoft.com/office/powerpoint/2010/main" val="3464612325"/>
              </p:ext>
            </p:extLst>
          </p:nvPr>
        </p:nvGraphicFramePr>
        <p:xfrm>
          <a:off x="4306537" y="5373216"/>
          <a:ext cx="238125" cy="384175"/>
        </p:xfrm>
        <a:graphic>
          <a:graphicData uri="http://schemas.openxmlformats.org/presentationml/2006/ole">
            <mc:AlternateContent xmlns:mc="http://schemas.openxmlformats.org/markup-compatibility/2006">
              <mc:Choice xmlns:v="urn:schemas-microsoft-com:vml" Requires="v">
                <p:oleObj spid="_x0000_s10302" r:id="rId7" imgW="127000" imgH="203200" progId="Equation.3">
                  <p:embed/>
                </p:oleObj>
              </mc:Choice>
              <mc:Fallback>
                <p:oleObj r:id="rId7" imgW="127000" imgH="203200" progId="Equation.3">
                  <p:embed/>
                  <p:pic>
                    <p:nvPicPr>
                      <p:cNvPr id="0" name="图片 3210"/>
                      <p:cNvPicPr/>
                      <p:nvPr/>
                    </p:nvPicPr>
                    <p:blipFill>
                      <a:blip r:embed="rId6"/>
                      <a:stretch>
                        <a:fillRect/>
                      </a:stretch>
                    </p:blipFill>
                    <p:spPr>
                      <a:xfrm>
                        <a:off x="4306537" y="5373216"/>
                        <a:ext cx="238125" cy="384175"/>
                      </a:xfrm>
                      <a:prstGeom prst="rect">
                        <a:avLst/>
                      </a:prstGeom>
                      <a:noFill/>
                      <a:ln w="38100">
                        <a:noFill/>
                        <a:miter/>
                      </a:ln>
                    </p:spPr>
                  </p:pic>
                </p:oleObj>
              </mc:Fallback>
            </mc:AlternateContent>
          </a:graphicData>
        </a:graphic>
      </p:graphicFrame>
      <p:sp>
        <p:nvSpPr>
          <p:cNvPr id="44043" name="Rectangle 9"/>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6" name="Object 10"/>
          <p:cNvGraphicFramePr/>
          <p:nvPr/>
        </p:nvGraphicFramePr>
        <p:xfrm>
          <a:off x="1042988" y="5711825"/>
          <a:ext cx="5203825" cy="454025"/>
        </p:xfrm>
        <a:graphic>
          <a:graphicData uri="http://schemas.openxmlformats.org/presentationml/2006/ole">
            <mc:AlternateContent xmlns:mc="http://schemas.openxmlformats.org/markup-compatibility/2006">
              <mc:Choice xmlns:v="urn:schemas-microsoft-com:vml" Requires="v">
                <p:oleObj spid="_x0000_s10303" r:id="rId8" imgW="2730500" imgH="241300" progId="Equation.3">
                  <p:embed/>
                </p:oleObj>
              </mc:Choice>
              <mc:Fallback>
                <p:oleObj r:id="rId8" imgW="2730500" imgH="241300" progId="Equation.3">
                  <p:embed/>
                  <p:pic>
                    <p:nvPicPr>
                      <p:cNvPr id="0" name="图片 3212"/>
                      <p:cNvPicPr/>
                      <p:nvPr/>
                    </p:nvPicPr>
                    <p:blipFill>
                      <a:blip r:embed="rId9"/>
                      <a:stretch>
                        <a:fillRect/>
                      </a:stretch>
                    </p:blipFill>
                    <p:spPr>
                      <a:xfrm>
                        <a:off x="1042988" y="5711825"/>
                        <a:ext cx="5203825" cy="454025"/>
                      </a:xfrm>
                      <a:prstGeom prst="rect">
                        <a:avLst/>
                      </a:prstGeom>
                      <a:noFill/>
                      <a:ln w="38100">
                        <a:noFill/>
                        <a:miter/>
                      </a:ln>
                    </p:spPr>
                  </p:pic>
                </p:oleObj>
              </mc:Fallback>
            </mc:AlternateContent>
          </a:graphicData>
        </a:graphic>
      </p:graphicFrame>
      <p:sp>
        <p:nvSpPr>
          <p:cNvPr id="44044" name="Rectangle 11"/>
          <p:cNvSpPr/>
          <p:nvPr/>
        </p:nvSpPr>
        <p:spPr>
          <a:xfrm>
            <a:off x="0" y="32813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8" name="Object 12"/>
          <p:cNvGraphicFramePr/>
          <p:nvPr/>
        </p:nvGraphicFramePr>
        <p:xfrm>
          <a:off x="1042988" y="6191250"/>
          <a:ext cx="4422775" cy="550863"/>
        </p:xfrm>
        <a:graphic>
          <a:graphicData uri="http://schemas.openxmlformats.org/presentationml/2006/ole">
            <mc:AlternateContent xmlns:mc="http://schemas.openxmlformats.org/markup-compatibility/2006">
              <mc:Choice xmlns:v="urn:schemas-microsoft-com:vml" Requires="v">
                <p:oleObj spid="_x0000_s10304" r:id="rId10" imgW="2374900" imgH="292100" progId="Equation.3">
                  <p:embed/>
                </p:oleObj>
              </mc:Choice>
              <mc:Fallback>
                <p:oleObj r:id="rId10" imgW="2374900" imgH="292100" progId="Equation.3">
                  <p:embed/>
                  <p:pic>
                    <p:nvPicPr>
                      <p:cNvPr id="0" name="图片 3213"/>
                      <p:cNvPicPr/>
                      <p:nvPr/>
                    </p:nvPicPr>
                    <p:blipFill>
                      <a:blip r:embed="rId11"/>
                      <a:stretch>
                        <a:fillRect/>
                      </a:stretch>
                    </p:blipFill>
                    <p:spPr>
                      <a:xfrm>
                        <a:off x="1042988" y="6191250"/>
                        <a:ext cx="4422775" cy="550863"/>
                      </a:xfrm>
                      <a:prstGeom prst="rect">
                        <a:avLst/>
                      </a:prstGeom>
                      <a:noFill/>
                      <a:ln w="38100">
                        <a:noFill/>
                        <a:miter/>
                      </a:ln>
                    </p:spPr>
                  </p:pic>
                </p:oleObj>
              </mc:Fallback>
            </mc:AlternateContent>
          </a:graphicData>
        </a:graphic>
      </p:graphicFrame>
      <p:pic>
        <p:nvPicPr>
          <p:cNvPr id="531469" name="Picture 13"/>
          <p:cNvPicPr>
            <a:picLocks noChangeAspect="1"/>
          </p:cNvPicPr>
          <p:nvPr/>
        </p:nvPicPr>
        <p:blipFill>
          <a:blip r:embed="rId12"/>
          <a:stretch>
            <a:fillRect/>
          </a:stretch>
        </p:blipFill>
        <p:spPr>
          <a:xfrm>
            <a:off x="5726113" y="981075"/>
            <a:ext cx="3238500" cy="3455988"/>
          </a:xfrm>
          <a:prstGeom prst="rect">
            <a:avLst/>
          </a:prstGeom>
          <a:noFill/>
          <a:ln w="28575" cap="flat" cmpd="sng">
            <a:solidFill>
              <a:schemeClr val="accent2"/>
            </a:solidFill>
            <a:prstDash val="solid"/>
            <a:miter/>
            <a:headEnd type="none" w="med" len="med"/>
            <a:tailEnd type="none" w="med" len="med"/>
          </a:ln>
        </p:spPr>
      </p:pic>
      <p:pic>
        <p:nvPicPr>
          <p:cNvPr id="531470" name="Picture 14"/>
          <p:cNvPicPr>
            <a:picLocks noChangeAspect="1"/>
          </p:cNvPicPr>
          <p:nvPr/>
        </p:nvPicPr>
        <p:blipFill>
          <a:blip r:embed="rId13"/>
          <a:stretch>
            <a:fillRect/>
          </a:stretch>
        </p:blipFill>
        <p:spPr>
          <a:xfrm>
            <a:off x="827584" y="1332706"/>
            <a:ext cx="4095750" cy="2752725"/>
          </a:xfrm>
          <a:prstGeom prst="rect">
            <a:avLst/>
          </a:prstGeom>
          <a:noFill/>
          <a:ln w="28575" cap="rnd" cmpd="sng">
            <a:solidFill>
              <a:srgbClr val="FF0000"/>
            </a:solidFill>
            <a:prstDash val="sysDot"/>
            <a:miter/>
            <a:headEnd type="none" w="med" len="med"/>
            <a:tailEnd type="none" w="med" len="med"/>
          </a:ln>
        </p:spPr>
      </p:pic>
      <p:graphicFrame>
        <p:nvGraphicFramePr>
          <p:cNvPr id="2" name="对象 1"/>
          <p:cNvGraphicFramePr>
            <a:graphicFrameLocks noChangeAspect="1"/>
          </p:cNvGraphicFramePr>
          <p:nvPr>
            <p:extLst>
              <p:ext uri="{D42A27DB-BD31-4B8C-83A1-F6EECF244321}">
                <p14:modId xmlns:p14="http://schemas.microsoft.com/office/powerpoint/2010/main" val="681622746"/>
              </p:ext>
            </p:extLst>
          </p:nvPr>
        </p:nvGraphicFramePr>
        <p:xfrm>
          <a:off x="1187624" y="3213781"/>
          <a:ext cx="238125" cy="384175"/>
        </p:xfrm>
        <a:graphic>
          <a:graphicData uri="http://schemas.openxmlformats.org/presentationml/2006/ole">
            <mc:AlternateContent xmlns:mc="http://schemas.openxmlformats.org/markup-compatibility/2006">
              <mc:Choice xmlns:v="urn:schemas-microsoft-com:vml" Requires="v">
                <p:oleObj spid="_x0000_s10305" r:id="rId14" imgW="126835" imgH="202936" progId="Equation.3">
                  <p:embed/>
                </p:oleObj>
              </mc:Choice>
              <mc:Fallback>
                <p:oleObj r:id="rId14" imgW="126835" imgH="20293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213781"/>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59">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1459">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145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14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531469"/>
                                        </p:tgtEl>
                                        <p:attrNameLst>
                                          <p:attrName>style.visibility</p:attrName>
                                        </p:attrNameLst>
                                      </p:cBhvr>
                                      <p:to>
                                        <p:strVal val="visible"/>
                                      </p:to>
                                    </p:set>
                                    <p:animEffect transition="in" filter="box(in)">
                                      <p:cBhvr>
                                        <p:cTn id="19" dur="500"/>
                                        <p:tgtEl>
                                          <p:spTgt spid="531469"/>
                                        </p:tgtEl>
                                      </p:cBhvr>
                                    </p:animEffect>
                                  </p:childTnLst>
                                </p:cTn>
                              </p:par>
                              <p:par>
                                <p:cTn id="20" presetID="1" presetClass="entr" presetSubtype="0" fill="hold" nodeType="withEffect">
                                  <p:stCondLst>
                                    <p:cond delay="0"/>
                                  </p:stCondLst>
                                  <p:childTnLst>
                                    <p:set>
                                      <p:cBhvr>
                                        <p:cTn id="21" dur="1" fill="hold">
                                          <p:stCondLst>
                                            <p:cond delay="0"/>
                                          </p:stCondLst>
                                        </p:cTn>
                                        <p:tgtEl>
                                          <p:spTgt spid="53146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3146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3146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3146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4" fill="hold" nodeType="clickEffect">
                                  <p:stCondLst>
                                    <p:cond delay="0"/>
                                  </p:stCondLst>
                                  <p:childTnLst>
                                    <p:set>
                                      <p:cBhvr>
                                        <p:cTn id="33" dur="1" fill="hold">
                                          <p:stCondLst>
                                            <p:cond delay="0"/>
                                          </p:stCondLst>
                                        </p:cTn>
                                        <p:tgtEl>
                                          <p:spTgt spid="531470"/>
                                        </p:tgtEl>
                                        <p:attrNameLst>
                                          <p:attrName>style.visibility</p:attrName>
                                        </p:attrNameLst>
                                      </p:cBhvr>
                                      <p:to>
                                        <p:strVal val="visible"/>
                                      </p:to>
                                    </p:set>
                                    <p:animEffect transition="in" filter="wheel(4)">
                                      <p:cBhvr>
                                        <p:cTn id="34" dur="2000"/>
                                        <p:tgtEl>
                                          <p:spTgt spid="53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p:cNvSpPr>
          <p:nvPr>
            <p:ph type="title"/>
          </p:nvPr>
        </p:nvSpPr>
        <p:spPr/>
        <p:txBody>
          <a:bodyPr vert="horz" wrap="square" lIns="91440" tIns="45720" rIns="91440" bIns="45720" anchor="ctr"/>
          <a:lstStyle/>
          <a:p>
            <a:pPr eaLnBrk="1" hangingPunct="1"/>
            <a:r>
              <a:rPr lang="en-US" altLang="zh-CN" sz="2800" dirty="0"/>
              <a:t>(2) </a:t>
            </a:r>
            <a:r>
              <a:rPr lang="zh-CN" altLang="en-US" sz="2800" dirty="0"/>
              <a:t>逻辑函数的“或非”门实现</a:t>
            </a:r>
          </a:p>
        </p:txBody>
      </p:sp>
      <p:sp>
        <p:nvSpPr>
          <p:cNvPr id="532483" name="Rectangle 3"/>
          <p:cNvSpPr>
            <a:spLocks noGrp="1"/>
          </p:cNvSpPr>
          <p:nvPr>
            <p:ph idx="1"/>
          </p:nvPr>
        </p:nvSpPr>
        <p:spPr/>
        <p:txBody>
          <a:bodyPr vert="horz" wrap="square" lIns="91440" tIns="45720" rIns="91440" bIns="45720" anchor="t"/>
          <a:lstStyle/>
          <a:p>
            <a:pPr eaLnBrk="1" hangingPunct="1"/>
            <a:r>
              <a:rPr lang="zh-CN" altLang="en-US" dirty="0"/>
              <a:t>可采用对</a:t>
            </a:r>
            <a:r>
              <a:rPr lang="en-US" altLang="zh-CN" dirty="0"/>
              <a:t>F</a:t>
            </a:r>
            <a:r>
              <a:rPr lang="zh-CN" altLang="en-US" dirty="0"/>
              <a:t>两次求对偶的方法。即，先求</a:t>
            </a:r>
            <a:r>
              <a:rPr lang="en-US" altLang="zh-CN" dirty="0"/>
              <a:t>F</a:t>
            </a:r>
            <a:r>
              <a:rPr lang="zh-CN" altLang="en-US" dirty="0"/>
              <a:t>的对偶式</a:t>
            </a:r>
            <a:r>
              <a:rPr lang="en-US" altLang="zh-CN" dirty="0"/>
              <a:t>F</a:t>
            </a:r>
            <a:r>
              <a:rPr lang="en-US" altLang="zh-CN" baseline="-25000" dirty="0"/>
              <a:t>d</a:t>
            </a:r>
            <a:r>
              <a:rPr lang="zh-CN" altLang="en-US" dirty="0"/>
              <a:t>，并将其化为最简“与非</a:t>
            </a:r>
            <a:r>
              <a:rPr lang="en-US" altLang="zh-CN" dirty="0"/>
              <a:t>-</a:t>
            </a:r>
            <a:r>
              <a:rPr lang="zh-CN" altLang="en-US" dirty="0"/>
              <a:t>与非”式，然后再求</a:t>
            </a:r>
            <a:r>
              <a:rPr lang="en-US" altLang="zh-CN" dirty="0"/>
              <a:t>F</a:t>
            </a:r>
            <a:r>
              <a:rPr lang="en-US" altLang="zh-CN" baseline="-25000" dirty="0"/>
              <a:t>d</a:t>
            </a:r>
            <a:r>
              <a:rPr lang="zh-CN" altLang="en-US" dirty="0"/>
              <a:t>的对偶式</a:t>
            </a:r>
            <a:r>
              <a:rPr lang="en-US" altLang="zh-CN" dirty="0"/>
              <a:t>(F</a:t>
            </a:r>
            <a:r>
              <a:rPr lang="en-US" altLang="zh-CN" baseline="-25000" dirty="0"/>
              <a:t>d</a:t>
            </a:r>
            <a:r>
              <a:rPr lang="en-US" altLang="zh-CN" dirty="0"/>
              <a:t>)</a:t>
            </a:r>
            <a:r>
              <a:rPr lang="en-US" altLang="zh-CN" baseline="-25000" dirty="0"/>
              <a:t>d</a:t>
            </a:r>
            <a:r>
              <a:rPr lang="zh-CN" altLang="en-US" dirty="0"/>
              <a:t>。</a:t>
            </a:r>
          </a:p>
          <a:p>
            <a:pPr eaLnBrk="1" hangingPunct="1"/>
            <a:r>
              <a:rPr lang="zh-CN" altLang="en-US" dirty="0" smtClean="0">
                <a:solidFill>
                  <a:srgbClr val="FF0000"/>
                </a:solidFill>
              </a:rPr>
              <a:t>例</a:t>
            </a:r>
            <a:r>
              <a:rPr lang="en-US" altLang="zh-CN" dirty="0" smtClean="0">
                <a:solidFill>
                  <a:srgbClr val="FF0000"/>
                </a:solidFill>
              </a:rPr>
              <a:t>3.10</a:t>
            </a:r>
            <a:r>
              <a:rPr lang="en-US" altLang="zh-CN" dirty="0" smtClean="0"/>
              <a:t> </a:t>
            </a:r>
            <a:r>
              <a:rPr lang="zh-CN" altLang="en-US" dirty="0"/>
              <a:t>用“或非”门实现函数                         </a:t>
            </a:r>
          </a:p>
          <a:p>
            <a:pPr eaLnBrk="1" hangingPunct="1"/>
            <a:r>
              <a:rPr lang="zh-CN" altLang="en-US" dirty="0">
                <a:solidFill>
                  <a:schemeClr val="accent2"/>
                </a:solidFill>
              </a:rPr>
              <a:t>解：</a:t>
            </a:r>
            <a:r>
              <a:rPr lang="zh-CN" altLang="en-US" dirty="0"/>
              <a:t>先求</a:t>
            </a:r>
            <a:r>
              <a:rPr lang="en-US" altLang="zh-CN" dirty="0"/>
              <a:t>F</a:t>
            </a:r>
            <a:r>
              <a:rPr lang="zh-CN" altLang="en-US" dirty="0"/>
              <a:t>的对偶式</a:t>
            </a:r>
            <a:r>
              <a:rPr lang="en-US" altLang="zh-CN" dirty="0"/>
              <a:t>F</a:t>
            </a:r>
            <a:r>
              <a:rPr lang="en-US" altLang="zh-CN" baseline="-25000" dirty="0"/>
              <a:t>d</a:t>
            </a:r>
            <a:r>
              <a:rPr lang="zh-CN" altLang="en-US" dirty="0"/>
              <a:t>，并将其化成最简“与</a:t>
            </a:r>
            <a:r>
              <a:rPr lang="en-US" altLang="zh-CN" dirty="0"/>
              <a:t>-</a:t>
            </a:r>
            <a:r>
              <a:rPr lang="zh-CN" altLang="en-US" dirty="0"/>
              <a:t>或”式，即  </a:t>
            </a:r>
          </a:p>
          <a:p>
            <a:pPr eaLnBrk="1" hangingPunct="1"/>
            <a:endParaRPr lang="zh-CN" altLang="en-US" dirty="0"/>
          </a:p>
          <a:p>
            <a:pPr eaLnBrk="1" hangingPunct="1"/>
            <a:r>
              <a:rPr lang="zh-CN" altLang="en-US" dirty="0"/>
              <a:t>再两次求反，一次展开法变为“与非</a:t>
            </a:r>
            <a:r>
              <a:rPr lang="en-US" altLang="zh-CN" dirty="0"/>
              <a:t>-</a:t>
            </a:r>
            <a:r>
              <a:rPr lang="zh-CN" altLang="en-US" dirty="0"/>
              <a:t>与非”式，即</a:t>
            </a:r>
          </a:p>
          <a:p>
            <a:pPr eaLnBrk="1" hangingPunct="1"/>
            <a:endParaRPr lang="zh-CN" altLang="en-US" dirty="0"/>
          </a:p>
          <a:p>
            <a:pPr eaLnBrk="1" hangingPunct="1"/>
            <a:r>
              <a:rPr lang="zh-CN" altLang="en-US" dirty="0"/>
              <a:t>对</a:t>
            </a:r>
            <a:r>
              <a:rPr lang="en-US" altLang="zh-CN" dirty="0"/>
              <a:t>F</a:t>
            </a:r>
            <a:r>
              <a:rPr lang="en-US" altLang="zh-CN" baseline="-25000" dirty="0"/>
              <a:t>d</a:t>
            </a:r>
            <a:r>
              <a:rPr lang="zh-CN" altLang="en-US" dirty="0"/>
              <a:t>再求对偶，则得： </a:t>
            </a:r>
          </a:p>
        </p:txBody>
      </p:sp>
      <p:sp>
        <p:nvSpPr>
          <p:cNvPr id="45064"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5" name="Object 5"/>
          <p:cNvGraphicFramePr/>
          <p:nvPr/>
        </p:nvGraphicFramePr>
        <p:xfrm>
          <a:off x="4332288" y="2093913"/>
          <a:ext cx="2227262" cy="403225"/>
        </p:xfrm>
        <a:graphic>
          <a:graphicData uri="http://schemas.openxmlformats.org/presentationml/2006/ole">
            <mc:AlternateContent xmlns:mc="http://schemas.openxmlformats.org/markup-compatibility/2006">
              <mc:Choice xmlns:v="urn:schemas-microsoft-com:vml" Requires="v">
                <p:oleObj spid="_x0000_s11309" r:id="rId3" imgW="1205865" imgH="215900" progId="Equation.3">
                  <p:embed/>
                </p:oleObj>
              </mc:Choice>
              <mc:Fallback>
                <p:oleObj r:id="rId3" imgW="1205865" imgH="215900" progId="Equation.3">
                  <p:embed/>
                  <p:pic>
                    <p:nvPicPr>
                      <p:cNvPr id="0" name="图片 3215"/>
                      <p:cNvPicPr/>
                      <p:nvPr/>
                    </p:nvPicPr>
                    <p:blipFill>
                      <a:blip r:embed="rId4"/>
                      <a:stretch>
                        <a:fillRect/>
                      </a:stretch>
                    </p:blipFill>
                    <p:spPr>
                      <a:xfrm>
                        <a:off x="4332288" y="2093913"/>
                        <a:ext cx="2227262" cy="403225"/>
                      </a:xfrm>
                      <a:prstGeom prst="rect">
                        <a:avLst/>
                      </a:prstGeom>
                      <a:noFill/>
                      <a:ln w="38100">
                        <a:noFill/>
                        <a:miter/>
                      </a:ln>
                    </p:spPr>
                  </p:pic>
                </p:oleObj>
              </mc:Fallback>
            </mc:AlternateContent>
          </a:graphicData>
        </a:graphic>
      </p:graphicFrame>
      <p:sp>
        <p:nvSpPr>
          <p:cNvPr id="45065" name="Rectangle 6"/>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7" name="Object 7"/>
          <p:cNvGraphicFramePr/>
          <p:nvPr/>
        </p:nvGraphicFramePr>
        <p:xfrm>
          <a:off x="1116013" y="3173413"/>
          <a:ext cx="4894262" cy="479425"/>
        </p:xfrm>
        <a:graphic>
          <a:graphicData uri="http://schemas.openxmlformats.org/presentationml/2006/ole">
            <mc:AlternateContent xmlns:mc="http://schemas.openxmlformats.org/markup-compatibility/2006">
              <mc:Choice xmlns:v="urn:schemas-microsoft-com:vml" Requires="v">
                <p:oleObj spid="_x0000_s11310" r:id="rId5" imgW="2628900" imgH="254000" progId="Equation.3">
                  <p:embed/>
                </p:oleObj>
              </mc:Choice>
              <mc:Fallback>
                <p:oleObj r:id="rId5" imgW="2628900" imgH="254000" progId="Equation.3">
                  <p:embed/>
                  <p:pic>
                    <p:nvPicPr>
                      <p:cNvPr id="0" name="图片 3216"/>
                      <p:cNvPicPr/>
                      <p:nvPr/>
                    </p:nvPicPr>
                    <p:blipFill>
                      <a:blip r:embed="rId6"/>
                      <a:stretch>
                        <a:fillRect/>
                      </a:stretch>
                    </p:blipFill>
                    <p:spPr>
                      <a:xfrm>
                        <a:off x="1116013" y="3173413"/>
                        <a:ext cx="4894262" cy="479425"/>
                      </a:xfrm>
                      <a:prstGeom prst="rect">
                        <a:avLst/>
                      </a:prstGeom>
                      <a:noFill/>
                      <a:ln w="38100">
                        <a:noFill/>
                        <a:miter/>
                      </a:ln>
                    </p:spPr>
                  </p:pic>
                </p:oleObj>
              </mc:Fallback>
            </mc:AlternateContent>
          </a:graphicData>
        </a:graphic>
      </p:graphicFrame>
      <p:sp>
        <p:nvSpPr>
          <p:cNvPr id="45066" name="Rectangle 8"/>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9" name="Object 9"/>
          <p:cNvGraphicFramePr/>
          <p:nvPr/>
        </p:nvGraphicFramePr>
        <p:xfrm>
          <a:off x="1162050" y="4249738"/>
          <a:ext cx="1897063" cy="546100"/>
        </p:xfrm>
        <a:graphic>
          <a:graphicData uri="http://schemas.openxmlformats.org/presentationml/2006/ole">
            <mc:AlternateContent xmlns:mc="http://schemas.openxmlformats.org/markup-compatibility/2006">
              <mc:Choice xmlns:v="urn:schemas-microsoft-com:vml" Requires="v">
                <p:oleObj spid="_x0000_s11311" r:id="rId7" imgW="1054100" imgH="304800" progId="Equation.3">
                  <p:embed/>
                </p:oleObj>
              </mc:Choice>
              <mc:Fallback>
                <p:oleObj r:id="rId7" imgW="1054100" imgH="304800" progId="Equation.3">
                  <p:embed/>
                  <p:pic>
                    <p:nvPicPr>
                      <p:cNvPr id="0" name="图片 3217"/>
                      <p:cNvPicPr/>
                      <p:nvPr/>
                    </p:nvPicPr>
                    <p:blipFill>
                      <a:blip r:embed="rId8"/>
                      <a:stretch>
                        <a:fillRect/>
                      </a:stretch>
                    </p:blipFill>
                    <p:spPr>
                      <a:xfrm>
                        <a:off x="1162050" y="4249738"/>
                        <a:ext cx="1897063" cy="546100"/>
                      </a:xfrm>
                      <a:prstGeom prst="rect">
                        <a:avLst/>
                      </a:prstGeom>
                      <a:noFill/>
                      <a:ln w="38100">
                        <a:noFill/>
                        <a:miter/>
                      </a:ln>
                    </p:spPr>
                  </p:pic>
                </p:oleObj>
              </mc:Fallback>
            </mc:AlternateContent>
          </a:graphicData>
        </a:graphic>
      </p:graphicFrame>
      <p:sp>
        <p:nvSpPr>
          <p:cNvPr id="45067" name="Rectangle 10"/>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91" name="Object 11"/>
          <p:cNvGraphicFramePr/>
          <p:nvPr/>
        </p:nvGraphicFramePr>
        <p:xfrm>
          <a:off x="1228725" y="5373688"/>
          <a:ext cx="3841750" cy="571500"/>
        </p:xfrm>
        <a:graphic>
          <a:graphicData uri="http://schemas.openxmlformats.org/presentationml/2006/ole">
            <mc:AlternateContent xmlns:mc="http://schemas.openxmlformats.org/markup-compatibility/2006">
              <mc:Choice xmlns:v="urn:schemas-microsoft-com:vml" Requires="v">
                <p:oleObj spid="_x0000_s11312" r:id="rId9" imgW="2042795" imgH="304800" progId="Equation.3">
                  <p:embed/>
                </p:oleObj>
              </mc:Choice>
              <mc:Fallback>
                <p:oleObj r:id="rId9" imgW="2042795" imgH="304800" progId="Equation.3">
                  <p:embed/>
                  <p:pic>
                    <p:nvPicPr>
                      <p:cNvPr id="0" name="图片 3218"/>
                      <p:cNvPicPr/>
                      <p:nvPr/>
                    </p:nvPicPr>
                    <p:blipFill>
                      <a:blip r:embed="rId10"/>
                      <a:stretch>
                        <a:fillRect/>
                      </a:stretch>
                    </p:blipFill>
                    <p:spPr>
                      <a:xfrm>
                        <a:off x="1228725" y="5373688"/>
                        <a:ext cx="3841750" cy="571500"/>
                      </a:xfrm>
                      <a:prstGeom prst="rect">
                        <a:avLst/>
                      </a:prstGeom>
                      <a:noFill/>
                      <a:ln w="38100">
                        <a:noFill/>
                        <a:miter/>
                      </a:ln>
                    </p:spPr>
                  </p:pic>
                </p:oleObj>
              </mc:Fallback>
            </mc:AlternateContent>
          </a:graphicData>
        </a:graphic>
      </p:graphicFrame>
      <p:pic>
        <p:nvPicPr>
          <p:cNvPr id="532492" name="Picture 12" descr="LJ71"/>
          <p:cNvPicPr>
            <a:picLocks noChangeAspect="1"/>
          </p:cNvPicPr>
          <p:nvPr/>
        </p:nvPicPr>
        <p:blipFill>
          <a:blip r:embed="rId11"/>
          <a:stretch>
            <a:fillRect/>
          </a:stretch>
        </p:blipFill>
        <p:spPr>
          <a:xfrm>
            <a:off x="5724525" y="4508500"/>
            <a:ext cx="2289175" cy="1398588"/>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4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532492"/>
                                        </p:tgtEl>
                                        <p:attrNameLst>
                                          <p:attrName>style.visibility</p:attrName>
                                        </p:attrNameLst>
                                      </p:cBhvr>
                                      <p:to>
                                        <p:strVal val="visible"/>
                                      </p:to>
                                    </p:set>
                                    <p:animEffect transition="in" filter="slide(fromBottom)">
                                      <p:cBhvr>
                                        <p:cTn id="39" dur="500"/>
                                        <p:tgtEl>
                                          <p:spTgt spid="53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9" name="Rectangle 2"/>
          <p:cNvSpPr>
            <a:spLocks noGrp="1"/>
          </p:cNvSpPr>
          <p:nvPr>
            <p:ph type="title"/>
          </p:nvPr>
        </p:nvSpPr>
        <p:spPr/>
        <p:txBody>
          <a:bodyPr vert="horz" wrap="square" lIns="91440" tIns="45720" rIns="91440" bIns="45720" anchor="ctr"/>
          <a:lstStyle/>
          <a:p>
            <a:pPr eaLnBrk="1" hangingPunct="1"/>
            <a:r>
              <a:rPr lang="en-US" altLang="zh-CN" sz="2800" dirty="0"/>
              <a:t>(3) </a:t>
            </a:r>
            <a:r>
              <a:rPr lang="zh-CN" altLang="en-US" sz="2800" dirty="0"/>
              <a:t>逻辑函数的“与或非”门实现</a:t>
            </a:r>
          </a:p>
        </p:txBody>
      </p:sp>
      <p:sp>
        <p:nvSpPr>
          <p:cNvPr id="533507"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r>
              <a:rPr lang="zh-CN" altLang="en-US" dirty="0"/>
              <a:t>两种方法</a:t>
            </a:r>
          </a:p>
          <a:p>
            <a:pPr lvl="1" eaLnBrk="1" hangingPunct="1"/>
            <a:r>
              <a:rPr lang="en-US" altLang="zh-CN" dirty="0"/>
              <a:t>F</a:t>
            </a:r>
            <a:r>
              <a:rPr lang="zh-CN" altLang="en-US" dirty="0"/>
              <a:t>两次求反</a:t>
            </a:r>
          </a:p>
          <a:p>
            <a:pPr lvl="1" eaLnBrk="1" hangingPunct="1"/>
            <a:r>
              <a:rPr lang="zh-CN" altLang="en-US" dirty="0"/>
              <a:t>对     一次求反 </a:t>
            </a:r>
          </a:p>
          <a:p>
            <a:pPr marL="0" indent="0" eaLnBrk="1" hangingPunct="1"/>
            <a:r>
              <a:rPr lang="zh-CN" altLang="en-US" dirty="0" smtClean="0">
                <a:solidFill>
                  <a:srgbClr val="FF0000"/>
                </a:solidFill>
              </a:rPr>
              <a:t>例</a:t>
            </a:r>
            <a:r>
              <a:rPr lang="en-US" altLang="zh-CN" dirty="0" smtClean="0">
                <a:solidFill>
                  <a:srgbClr val="FF0000"/>
                </a:solidFill>
              </a:rPr>
              <a:t>3.11</a:t>
            </a:r>
            <a:r>
              <a:rPr lang="en-US" altLang="zh-CN" dirty="0" smtClean="0"/>
              <a:t> </a:t>
            </a:r>
            <a:r>
              <a:rPr lang="zh-CN" altLang="en-US" dirty="0"/>
              <a:t>用“与或非”门实现函数</a:t>
            </a:r>
          </a:p>
          <a:p>
            <a:pPr marL="0" indent="0" eaLnBrk="1" hangingPunct="1"/>
            <a:r>
              <a:rPr lang="zh-CN" altLang="en-US" dirty="0">
                <a:solidFill>
                  <a:schemeClr val="accent2"/>
                </a:solidFill>
              </a:rPr>
              <a:t>解：</a:t>
            </a:r>
            <a:r>
              <a:rPr lang="zh-CN" altLang="en-US" dirty="0"/>
              <a:t>方法一：对</a:t>
            </a:r>
            <a:r>
              <a:rPr lang="en-US" altLang="zh-CN" dirty="0"/>
              <a:t>F</a:t>
            </a:r>
            <a:r>
              <a:rPr lang="zh-CN" altLang="en-US" dirty="0"/>
              <a:t>两次求反，可得</a:t>
            </a:r>
          </a:p>
          <a:p>
            <a:pPr marL="0" indent="0" eaLnBrk="1" hangingPunct="1"/>
            <a:r>
              <a:rPr lang="zh-CN" altLang="en-US" dirty="0"/>
              <a:t>方法二：先求     ，再对     一次求反，可得 </a:t>
            </a:r>
          </a:p>
        </p:txBody>
      </p:sp>
      <p:graphicFrame>
        <p:nvGraphicFramePr>
          <p:cNvPr id="533508" name="Object 4"/>
          <p:cNvGraphicFramePr>
            <a:graphicFrameLocks noGrp="1"/>
          </p:cNvGraphicFramePr>
          <p:nvPr>
            <p:ph sz="half" idx="2"/>
          </p:nvPr>
        </p:nvGraphicFramePr>
        <p:xfrm>
          <a:off x="1258888" y="2133600"/>
          <a:ext cx="242887" cy="392113"/>
        </p:xfrm>
        <a:graphic>
          <a:graphicData uri="http://schemas.openxmlformats.org/presentationml/2006/ole">
            <mc:AlternateContent xmlns:mc="http://schemas.openxmlformats.org/markup-compatibility/2006">
              <mc:Choice xmlns:v="urn:schemas-microsoft-com:vml" Requires="v">
                <p:oleObj spid="_x0000_s12359" r:id="rId3" imgW="127000" imgH="203200" progId="Equation.3">
                  <p:embed/>
                </p:oleObj>
              </mc:Choice>
              <mc:Fallback>
                <p:oleObj r:id="rId3" imgW="127000" imgH="203200" progId="Equation.3">
                  <p:embed/>
                  <p:pic>
                    <p:nvPicPr>
                      <p:cNvPr id="0" name="图片 3214"/>
                      <p:cNvPicPr/>
                      <p:nvPr/>
                    </p:nvPicPr>
                    <p:blipFill>
                      <a:blip r:embed="rId4"/>
                      <a:stretch>
                        <a:fillRect/>
                      </a:stretch>
                    </p:blipFill>
                    <p:spPr>
                      <a:xfrm>
                        <a:off x="1258888" y="2133600"/>
                        <a:ext cx="242887" cy="392113"/>
                      </a:xfrm>
                      <a:prstGeom prst="rect">
                        <a:avLst/>
                      </a:prstGeom>
                      <a:noFill/>
                      <a:ln w="38100">
                        <a:miter/>
                      </a:ln>
                    </p:spPr>
                  </p:pic>
                </p:oleObj>
              </mc:Fallback>
            </mc:AlternateContent>
          </a:graphicData>
        </a:graphic>
      </p:graphicFrame>
      <p:graphicFrame>
        <p:nvGraphicFramePr>
          <p:cNvPr id="533509" name="Object 5"/>
          <p:cNvGraphicFramePr/>
          <p:nvPr/>
        </p:nvGraphicFramePr>
        <p:xfrm>
          <a:off x="4772025" y="2686050"/>
          <a:ext cx="2266950" cy="404813"/>
        </p:xfrm>
        <a:graphic>
          <a:graphicData uri="http://schemas.openxmlformats.org/presentationml/2006/ole">
            <mc:AlternateContent xmlns:mc="http://schemas.openxmlformats.org/markup-compatibility/2006">
              <mc:Choice xmlns:v="urn:schemas-microsoft-com:vml" Requires="v">
                <p:oleObj spid="_x0000_s12360" r:id="rId5" imgW="1205865" imgH="215900" progId="Equation.3">
                  <p:embed/>
                </p:oleObj>
              </mc:Choice>
              <mc:Fallback>
                <p:oleObj r:id="rId5" imgW="1205865" imgH="215900" progId="Equation.3">
                  <p:embed/>
                  <p:pic>
                    <p:nvPicPr>
                      <p:cNvPr id="0" name="图片 3220"/>
                      <p:cNvPicPr/>
                      <p:nvPr/>
                    </p:nvPicPr>
                    <p:blipFill>
                      <a:blip r:embed="rId6"/>
                      <a:stretch>
                        <a:fillRect/>
                      </a:stretch>
                    </p:blipFill>
                    <p:spPr>
                      <a:xfrm>
                        <a:off x="4772025" y="2686050"/>
                        <a:ext cx="2266950" cy="404813"/>
                      </a:xfrm>
                      <a:prstGeom prst="rect">
                        <a:avLst/>
                      </a:prstGeom>
                      <a:noFill/>
                      <a:ln w="38100">
                        <a:noFill/>
                        <a:miter/>
                      </a:ln>
                    </p:spPr>
                  </p:pic>
                </p:oleObj>
              </mc:Fallback>
            </mc:AlternateContent>
          </a:graphicData>
        </a:graphic>
      </p:graphicFrame>
      <p:graphicFrame>
        <p:nvGraphicFramePr>
          <p:cNvPr id="533510" name="Object 6"/>
          <p:cNvGraphicFramePr/>
          <p:nvPr/>
        </p:nvGraphicFramePr>
        <p:xfrm>
          <a:off x="5184775" y="3143250"/>
          <a:ext cx="2266950" cy="501650"/>
        </p:xfrm>
        <a:graphic>
          <a:graphicData uri="http://schemas.openxmlformats.org/presentationml/2006/ole">
            <mc:AlternateContent xmlns:mc="http://schemas.openxmlformats.org/markup-compatibility/2006">
              <mc:Choice xmlns:v="urn:schemas-microsoft-com:vml" Requires="v">
                <p:oleObj spid="_x0000_s12361" r:id="rId7" imgW="1205865" imgH="266700" progId="Equation.3">
                  <p:embed/>
                </p:oleObj>
              </mc:Choice>
              <mc:Fallback>
                <p:oleObj r:id="rId7" imgW="1205865" imgH="266700" progId="Equation.3">
                  <p:embed/>
                  <p:pic>
                    <p:nvPicPr>
                      <p:cNvPr id="0" name="图片 3221"/>
                      <p:cNvPicPr/>
                      <p:nvPr/>
                    </p:nvPicPr>
                    <p:blipFill>
                      <a:blip r:embed="rId8"/>
                      <a:stretch>
                        <a:fillRect/>
                      </a:stretch>
                    </p:blipFill>
                    <p:spPr>
                      <a:xfrm>
                        <a:off x="5184775" y="3143250"/>
                        <a:ext cx="2266950" cy="501650"/>
                      </a:xfrm>
                      <a:prstGeom prst="rect">
                        <a:avLst/>
                      </a:prstGeom>
                      <a:noFill/>
                      <a:ln w="38100">
                        <a:noFill/>
                        <a:miter/>
                      </a:ln>
                    </p:spPr>
                  </p:pic>
                </p:oleObj>
              </mc:Fallback>
            </mc:AlternateContent>
          </a:graphicData>
        </a:graphic>
      </p:graphicFrame>
      <p:graphicFrame>
        <p:nvGraphicFramePr>
          <p:cNvPr id="533511" name="Object 7"/>
          <p:cNvGraphicFramePr/>
          <p:nvPr/>
        </p:nvGraphicFramePr>
        <p:xfrm>
          <a:off x="2484438" y="3789363"/>
          <a:ext cx="238125" cy="381000"/>
        </p:xfrm>
        <a:graphic>
          <a:graphicData uri="http://schemas.openxmlformats.org/presentationml/2006/ole">
            <mc:AlternateContent xmlns:mc="http://schemas.openxmlformats.org/markup-compatibility/2006">
              <mc:Choice xmlns:v="urn:schemas-microsoft-com:vml" Requires="v">
                <p:oleObj spid="_x0000_s12362" r:id="rId9" imgW="127000" imgH="202565" progId="Equation.3">
                  <p:embed/>
                </p:oleObj>
              </mc:Choice>
              <mc:Fallback>
                <p:oleObj r:id="rId9" imgW="127000" imgH="202565" progId="Equation.3">
                  <p:embed/>
                  <p:pic>
                    <p:nvPicPr>
                      <p:cNvPr id="0" name="图片 3222"/>
                      <p:cNvPicPr/>
                      <p:nvPr/>
                    </p:nvPicPr>
                    <p:blipFill>
                      <a:blip r:embed="rId10"/>
                      <a:stretch>
                        <a:fillRect/>
                      </a:stretch>
                    </p:blipFill>
                    <p:spPr>
                      <a:xfrm>
                        <a:off x="2484438" y="3789363"/>
                        <a:ext cx="238125" cy="381000"/>
                      </a:xfrm>
                      <a:prstGeom prst="rect">
                        <a:avLst/>
                      </a:prstGeom>
                      <a:noFill/>
                      <a:ln w="38100">
                        <a:noFill/>
                        <a:miter/>
                      </a:ln>
                    </p:spPr>
                  </p:pic>
                </p:oleObj>
              </mc:Fallback>
            </mc:AlternateContent>
          </a:graphicData>
        </a:graphic>
      </p:graphicFrame>
      <p:graphicFrame>
        <p:nvGraphicFramePr>
          <p:cNvPr id="533512" name="Object 8"/>
          <p:cNvGraphicFramePr/>
          <p:nvPr/>
        </p:nvGraphicFramePr>
        <p:xfrm>
          <a:off x="3851275" y="3792538"/>
          <a:ext cx="238125" cy="381000"/>
        </p:xfrm>
        <a:graphic>
          <a:graphicData uri="http://schemas.openxmlformats.org/presentationml/2006/ole">
            <mc:AlternateContent xmlns:mc="http://schemas.openxmlformats.org/markup-compatibility/2006">
              <mc:Choice xmlns:v="urn:schemas-microsoft-com:vml" Requires="v">
                <p:oleObj spid="_x0000_s12363" r:id="rId11" imgW="127000" imgH="202565" progId="Equation.3">
                  <p:embed/>
                </p:oleObj>
              </mc:Choice>
              <mc:Fallback>
                <p:oleObj r:id="rId11" imgW="127000" imgH="202565" progId="Equation.3">
                  <p:embed/>
                  <p:pic>
                    <p:nvPicPr>
                      <p:cNvPr id="0" name="图片 3223"/>
                      <p:cNvPicPr/>
                      <p:nvPr/>
                    </p:nvPicPr>
                    <p:blipFill>
                      <a:blip r:embed="rId12"/>
                      <a:stretch>
                        <a:fillRect/>
                      </a:stretch>
                    </p:blipFill>
                    <p:spPr>
                      <a:xfrm>
                        <a:off x="3851275" y="3792538"/>
                        <a:ext cx="238125" cy="381000"/>
                      </a:xfrm>
                      <a:prstGeom prst="rect">
                        <a:avLst/>
                      </a:prstGeom>
                      <a:noFill/>
                      <a:ln w="38100">
                        <a:noFill/>
                        <a:miter/>
                      </a:ln>
                    </p:spPr>
                  </p:pic>
                </p:oleObj>
              </mc:Fallback>
            </mc:AlternateContent>
          </a:graphicData>
        </a:graphic>
      </p:graphicFrame>
      <p:graphicFrame>
        <p:nvGraphicFramePr>
          <p:cNvPr id="533513" name="Object 9"/>
          <p:cNvGraphicFramePr/>
          <p:nvPr/>
        </p:nvGraphicFramePr>
        <p:xfrm>
          <a:off x="3419475" y="4270375"/>
          <a:ext cx="4033838" cy="454025"/>
        </p:xfrm>
        <a:graphic>
          <a:graphicData uri="http://schemas.openxmlformats.org/presentationml/2006/ole">
            <mc:AlternateContent xmlns:mc="http://schemas.openxmlformats.org/markup-compatibility/2006">
              <mc:Choice xmlns:v="urn:schemas-microsoft-com:vml" Requires="v">
                <p:oleObj spid="_x0000_s12364" r:id="rId13" imgW="2146300" imgH="241300" progId="Equation.3">
                  <p:embed/>
                </p:oleObj>
              </mc:Choice>
              <mc:Fallback>
                <p:oleObj r:id="rId13" imgW="2146300" imgH="241300" progId="Equation.3">
                  <p:embed/>
                  <p:pic>
                    <p:nvPicPr>
                      <p:cNvPr id="0" name="图片 3224"/>
                      <p:cNvPicPr/>
                      <p:nvPr/>
                    </p:nvPicPr>
                    <p:blipFill>
                      <a:blip r:embed="rId14"/>
                      <a:stretch>
                        <a:fillRect/>
                      </a:stretch>
                    </p:blipFill>
                    <p:spPr>
                      <a:xfrm>
                        <a:off x="3419475" y="4270375"/>
                        <a:ext cx="4033838" cy="454025"/>
                      </a:xfrm>
                      <a:prstGeom prst="rect">
                        <a:avLst/>
                      </a:prstGeom>
                      <a:noFill/>
                      <a:ln w="38100">
                        <a:noFill/>
                        <a:miter/>
                      </a:ln>
                    </p:spPr>
                  </p:pic>
                </p:oleObj>
              </mc:Fallback>
            </mc:AlternateContent>
          </a:graphicData>
        </a:graphic>
      </p:graphicFrame>
      <p:graphicFrame>
        <p:nvGraphicFramePr>
          <p:cNvPr id="533514" name="Object 10"/>
          <p:cNvGraphicFramePr/>
          <p:nvPr/>
        </p:nvGraphicFramePr>
        <p:xfrm>
          <a:off x="539750" y="4270375"/>
          <a:ext cx="2435225" cy="454025"/>
        </p:xfrm>
        <a:graphic>
          <a:graphicData uri="http://schemas.openxmlformats.org/presentationml/2006/ole">
            <mc:AlternateContent xmlns:mc="http://schemas.openxmlformats.org/markup-compatibility/2006">
              <mc:Choice xmlns:v="urn:schemas-microsoft-com:vml" Requires="v">
                <p:oleObj spid="_x0000_s12365" r:id="rId15" imgW="1295400" imgH="241300" progId="Equation.3">
                  <p:embed/>
                </p:oleObj>
              </mc:Choice>
              <mc:Fallback>
                <p:oleObj r:id="rId15" imgW="1295400" imgH="241300" progId="Equation.3">
                  <p:embed/>
                  <p:pic>
                    <p:nvPicPr>
                      <p:cNvPr id="0" name="图片 3225"/>
                      <p:cNvPicPr/>
                      <p:nvPr/>
                    </p:nvPicPr>
                    <p:blipFill>
                      <a:blip r:embed="rId16"/>
                      <a:stretch>
                        <a:fillRect/>
                      </a:stretch>
                    </p:blipFill>
                    <p:spPr>
                      <a:xfrm>
                        <a:off x="539750" y="4270375"/>
                        <a:ext cx="2435225" cy="454025"/>
                      </a:xfrm>
                      <a:prstGeom prst="rect">
                        <a:avLst/>
                      </a:prstGeom>
                      <a:noFill/>
                      <a:ln w="38100">
                        <a:noFill/>
                        <a:miter/>
                      </a:ln>
                    </p:spPr>
                  </p:pic>
                </p:oleObj>
              </mc:Fallback>
            </mc:AlternateContent>
          </a:graphicData>
        </a:graphic>
      </p:graphicFrame>
      <p:pic>
        <p:nvPicPr>
          <p:cNvPr id="533515" name="Picture 11"/>
          <p:cNvPicPr>
            <a:picLocks noChangeAspect="1"/>
          </p:cNvPicPr>
          <p:nvPr/>
        </p:nvPicPr>
        <p:blipFill>
          <a:blip r:embed="rId17"/>
          <a:stretch>
            <a:fillRect/>
          </a:stretch>
        </p:blipFill>
        <p:spPr>
          <a:xfrm>
            <a:off x="1462088" y="5038725"/>
            <a:ext cx="2781300" cy="1343025"/>
          </a:xfrm>
          <a:prstGeom prst="rect">
            <a:avLst/>
          </a:prstGeom>
          <a:noFill/>
          <a:ln w="28575" cap="flat" cmpd="sng">
            <a:solidFill>
              <a:srgbClr val="FF0000"/>
            </a:solidFill>
            <a:prstDash val="solid"/>
            <a:miter/>
            <a:headEnd type="none" w="med" len="med"/>
            <a:tailEnd type="none" w="med" len="med"/>
          </a:ln>
        </p:spPr>
      </p:pic>
      <p:pic>
        <p:nvPicPr>
          <p:cNvPr id="533516" name="Picture 12"/>
          <p:cNvPicPr>
            <a:picLocks noChangeAspect="1"/>
          </p:cNvPicPr>
          <p:nvPr/>
        </p:nvPicPr>
        <p:blipFill>
          <a:blip r:embed="rId18"/>
          <a:stretch>
            <a:fillRect/>
          </a:stretch>
        </p:blipFill>
        <p:spPr>
          <a:xfrm>
            <a:off x="4891088" y="4965700"/>
            <a:ext cx="2057400" cy="13811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5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3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35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350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35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3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35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33515"/>
                                        </p:tgtEl>
                                        <p:attrNameLst>
                                          <p:attrName>style.visibility</p:attrName>
                                        </p:attrNameLst>
                                      </p:cBhvr>
                                      <p:to>
                                        <p:strVal val="visible"/>
                                      </p:to>
                                    </p:set>
                                    <p:animEffect transition="in" filter="checkerboard(across)">
                                      <p:cBhvr>
                                        <p:cTn id="31" dur="500"/>
                                        <p:tgtEl>
                                          <p:spTgt spid="5335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33507">
                                            <p:txEl>
                                              <p:pRg st="5" end="5"/>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351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335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35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335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33516"/>
                                        </p:tgtEl>
                                        <p:attrNameLst>
                                          <p:attrName>style.visibility</p:attrName>
                                        </p:attrNameLst>
                                      </p:cBhvr>
                                      <p:to>
                                        <p:strVal val="visible"/>
                                      </p:to>
                                    </p:set>
                                    <p:animEffect transition="in" filter="checkerboard(across)">
                                      <p:cBhvr>
                                        <p:cTn id="52" dur="500"/>
                                        <p:tgtEl>
                                          <p:spTgt spid="533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0"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sz="2800" dirty="0"/>
              <a:t>2. </a:t>
            </a:r>
            <a:r>
              <a:rPr lang="zh-CN" altLang="en-US" sz="2800" dirty="0"/>
              <a:t>多输出组合逻辑电路的设计</a:t>
            </a:r>
          </a:p>
        </p:txBody>
      </p:sp>
      <p:sp>
        <p:nvSpPr>
          <p:cNvPr id="534531" name="Rectangle 3"/>
          <p:cNvSpPr>
            <a:spLocks noGrp="1"/>
          </p:cNvSpPr>
          <p:nvPr>
            <p:ph idx="1"/>
          </p:nvPr>
        </p:nvSpPr>
        <p:spPr/>
        <p:txBody>
          <a:bodyPr vert="horz" wrap="square" lIns="91440" tIns="45720" rIns="91440" bIns="45720" anchor="t"/>
          <a:lstStyle/>
          <a:p>
            <a:pPr eaLnBrk="1" hangingPunct="1"/>
            <a:r>
              <a:rPr lang="zh-CN" altLang="en-US" dirty="0" smtClean="0">
                <a:solidFill>
                  <a:srgbClr val="FF0000"/>
                </a:solidFill>
              </a:rPr>
              <a:t>例</a:t>
            </a:r>
            <a:r>
              <a:rPr lang="en-US" altLang="zh-CN" dirty="0" smtClean="0">
                <a:solidFill>
                  <a:srgbClr val="FF0000"/>
                </a:solidFill>
              </a:rPr>
              <a:t>3.12</a:t>
            </a:r>
            <a:r>
              <a:rPr lang="en-US" altLang="zh-CN" dirty="0" smtClean="0"/>
              <a:t> </a:t>
            </a:r>
            <a:r>
              <a:rPr lang="zh-CN" altLang="en-US" dirty="0"/>
              <a:t>用“与非”门实现下列多输出函数：</a:t>
            </a:r>
          </a:p>
          <a:p>
            <a:pPr eaLnBrk="1" hangingPunct="1">
              <a:buNone/>
            </a:pPr>
            <a:r>
              <a:rPr lang="zh-CN" altLang="en-US" dirty="0"/>
              <a:t>              </a:t>
            </a:r>
            <a:r>
              <a:rPr lang="en-US" altLang="zh-CN" dirty="0"/>
              <a:t>F</a:t>
            </a:r>
            <a:r>
              <a:rPr lang="en-US" altLang="zh-CN" baseline="-25000" dirty="0"/>
              <a:t>1</a:t>
            </a:r>
            <a:r>
              <a:rPr lang="en-US" altLang="zh-CN" dirty="0"/>
              <a:t>=∑m(1,3,4,5,7)</a:t>
            </a:r>
            <a:r>
              <a:rPr lang="zh-CN" altLang="en-US" dirty="0"/>
              <a:t>，</a:t>
            </a:r>
            <a:r>
              <a:rPr lang="en-US" altLang="zh-CN" dirty="0"/>
              <a:t>F</a:t>
            </a:r>
            <a:r>
              <a:rPr lang="en-US" altLang="zh-CN" baseline="-25000" dirty="0"/>
              <a:t>2</a:t>
            </a:r>
            <a:r>
              <a:rPr lang="en-US" altLang="zh-CN" dirty="0"/>
              <a:t>=∑m(3,4,7)</a:t>
            </a:r>
          </a:p>
          <a:p>
            <a:pPr eaLnBrk="1" hangingPunct="1"/>
            <a:r>
              <a:rPr lang="zh-CN" altLang="en-US" dirty="0">
                <a:solidFill>
                  <a:schemeClr val="accent2"/>
                </a:solidFill>
              </a:rPr>
              <a:t>解</a:t>
            </a:r>
            <a:r>
              <a:rPr lang="en-US" altLang="zh-CN" dirty="0">
                <a:solidFill>
                  <a:schemeClr val="accent2"/>
                </a:solidFill>
              </a:rPr>
              <a:t>:</a:t>
            </a:r>
            <a:r>
              <a:rPr lang="en-US" altLang="zh-CN" dirty="0"/>
              <a:t> </a:t>
            </a:r>
            <a:r>
              <a:rPr lang="zh-CN" altLang="en-US" dirty="0"/>
              <a:t>把</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看成两个孤立的函数，用卡诺图分别化简得</a:t>
            </a:r>
          </a:p>
          <a:p>
            <a:pPr eaLnBrk="1" hangingPunct="1"/>
            <a:endParaRPr lang="zh-CN" altLang="en-US" dirty="0"/>
          </a:p>
          <a:p>
            <a:pPr eaLnBrk="1" hangingPunct="1"/>
            <a:r>
              <a:rPr lang="zh-CN" altLang="en-US" dirty="0"/>
              <a:t>从“全局”出发，统一考虑，尽量使它们具有公共项，可改为</a:t>
            </a:r>
          </a:p>
        </p:txBody>
      </p:sp>
      <p:graphicFrame>
        <p:nvGraphicFramePr>
          <p:cNvPr id="534532" name="Object 4"/>
          <p:cNvGraphicFramePr/>
          <p:nvPr/>
        </p:nvGraphicFramePr>
        <p:xfrm>
          <a:off x="1436688" y="2768600"/>
          <a:ext cx="1479550" cy="454025"/>
        </p:xfrm>
        <a:graphic>
          <a:graphicData uri="http://schemas.openxmlformats.org/presentationml/2006/ole">
            <mc:AlternateContent xmlns:mc="http://schemas.openxmlformats.org/markup-compatibility/2006">
              <mc:Choice xmlns:v="urn:schemas-microsoft-com:vml" Requires="v">
                <p:oleObj spid="_x0000_s13353" r:id="rId3" imgW="787400" imgH="241300" progId="Equation.3">
                  <p:embed/>
                </p:oleObj>
              </mc:Choice>
              <mc:Fallback>
                <p:oleObj r:id="rId3" imgW="787400" imgH="241300" progId="Equation.3">
                  <p:embed/>
                  <p:pic>
                    <p:nvPicPr>
                      <p:cNvPr id="0" name="图片 3219"/>
                      <p:cNvPicPr/>
                      <p:nvPr/>
                    </p:nvPicPr>
                    <p:blipFill>
                      <a:blip r:embed="rId4"/>
                      <a:stretch>
                        <a:fillRect/>
                      </a:stretch>
                    </p:blipFill>
                    <p:spPr>
                      <a:xfrm>
                        <a:off x="1436688" y="2768600"/>
                        <a:ext cx="1479550" cy="454025"/>
                      </a:xfrm>
                      <a:prstGeom prst="rect">
                        <a:avLst/>
                      </a:prstGeom>
                      <a:noFill/>
                      <a:ln w="38100">
                        <a:noFill/>
                        <a:miter/>
                      </a:ln>
                    </p:spPr>
                  </p:pic>
                </p:oleObj>
              </mc:Fallback>
            </mc:AlternateContent>
          </a:graphicData>
        </a:graphic>
      </p:graphicFrame>
      <p:graphicFrame>
        <p:nvGraphicFramePr>
          <p:cNvPr id="534533" name="Object 5"/>
          <p:cNvGraphicFramePr/>
          <p:nvPr/>
        </p:nvGraphicFramePr>
        <p:xfrm>
          <a:off x="3840163" y="2697163"/>
          <a:ext cx="1884362" cy="454025"/>
        </p:xfrm>
        <a:graphic>
          <a:graphicData uri="http://schemas.openxmlformats.org/presentationml/2006/ole">
            <mc:AlternateContent xmlns:mc="http://schemas.openxmlformats.org/markup-compatibility/2006">
              <mc:Choice xmlns:v="urn:schemas-microsoft-com:vml" Requires="v">
                <p:oleObj spid="_x0000_s13354" r:id="rId5" imgW="1002665" imgH="241300" progId="Equation.3">
                  <p:embed/>
                </p:oleObj>
              </mc:Choice>
              <mc:Fallback>
                <p:oleObj r:id="rId5" imgW="1002665" imgH="241300" progId="Equation.3">
                  <p:embed/>
                  <p:pic>
                    <p:nvPicPr>
                      <p:cNvPr id="0" name="图片 3226"/>
                      <p:cNvPicPr/>
                      <p:nvPr/>
                    </p:nvPicPr>
                    <p:blipFill>
                      <a:blip r:embed="rId6"/>
                      <a:stretch>
                        <a:fillRect/>
                      </a:stretch>
                    </p:blipFill>
                    <p:spPr>
                      <a:xfrm>
                        <a:off x="3840163" y="2697163"/>
                        <a:ext cx="1884362" cy="454025"/>
                      </a:xfrm>
                      <a:prstGeom prst="rect">
                        <a:avLst/>
                      </a:prstGeom>
                      <a:noFill/>
                      <a:ln w="38100">
                        <a:noFill/>
                        <a:miter/>
                      </a:ln>
                    </p:spPr>
                  </p:pic>
                </p:oleObj>
              </mc:Fallback>
            </mc:AlternateContent>
          </a:graphicData>
        </a:graphic>
      </p:graphicFrame>
      <p:graphicFrame>
        <p:nvGraphicFramePr>
          <p:cNvPr id="534534" name="Object 6"/>
          <p:cNvGraphicFramePr/>
          <p:nvPr/>
        </p:nvGraphicFramePr>
        <p:xfrm>
          <a:off x="1462088" y="3729038"/>
          <a:ext cx="1670050" cy="454025"/>
        </p:xfrm>
        <a:graphic>
          <a:graphicData uri="http://schemas.openxmlformats.org/presentationml/2006/ole">
            <mc:AlternateContent xmlns:mc="http://schemas.openxmlformats.org/markup-compatibility/2006">
              <mc:Choice xmlns:v="urn:schemas-microsoft-com:vml" Requires="v">
                <p:oleObj spid="_x0000_s13355" r:id="rId7" imgW="888365" imgH="241300" progId="Equation.3">
                  <p:embed/>
                </p:oleObj>
              </mc:Choice>
              <mc:Fallback>
                <p:oleObj r:id="rId7" imgW="888365" imgH="241300" progId="Equation.3">
                  <p:embed/>
                  <p:pic>
                    <p:nvPicPr>
                      <p:cNvPr id="0" name="图片 3227"/>
                      <p:cNvPicPr/>
                      <p:nvPr/>
                    </p:nvPicPr>
                    <p:blipFill>
                      <a:blip r:embed="rId8"/>
                      <a:stretch>
                        <a:fillRect/>
                      </a:stretch>
                    </p:blipFill>
                    <p:spPr>
                      <a:xfrm>
                        <a:off x="1462088" y="3729038"/>
                        <a:ext cx="1670050" cy="454025"/>
                      </a:xfrm>
                      <a:prstGeom prst="rect">
                        <a:avLst/>
                      </a:prstGeom>
                      <a:noFill/>
                      <a:ln w="38100">
                        <a:noFill/>
                        <a:miter/>
                      </a:ln>
                    </p:spPr>
                  </p:pic>
                </p:oleObj>
              </mc:Fallback>
            </mc:AlternateContent>
          </a:graphicData>
        </a:graphic>
      </p:graphicFrame>
      <p:graphicFrame>
        <p:nvGraphicFramePr>
          <p:cNvPr id="534535" name="Object 7"/>
          <p:cNvGraphicFramePr/>
          <p:nvPr/>
        </p:nvGraphicFramePr>
        <p:xfrm>
          <a:off x="3884613" y="3705225"/>
          <a:ext cx="1884362" cy="454025"/>
        </p:xfrm>
        <a:graphic>
          <a:graphicData uri="http://schemas.openxmlformats.org/presentationml/2006/ole">
            <mc:AlternateContent xmlns:mc="http://schemas.openxmlformats.org/markup-compatibility/2006">
              <mc:Choice xmlns:v="urn:schemas-microsoft-com:vml" Requires="v">
                <p:oleObj spid="_x0000_s13356" r:id="rId9" imgW="1002665" imgH="241300" progId="Equation.3">
                  <p:embed/>
                </p:oleObj>
              </mc:Choice>
              <mc:Fallback>
                <p:oleObj r:id="rId9" imgW="1002665" imgH="241300" progId="Equation.3">
                  <p:embed/>
                  <p:pic>
                    <p:nvPicPr>
                      <p:cNvPr id="0" name="图片 3228"/>
                      <p:cNvPicPr/>
                      <p:nvPr/>
                    </p:nvPicPr>
                    <p:blipFill>
                      <a:blip r:embed="rId10"/>
                      <a:stretch>
                        <a:fillRect/>
                      </a:stretch>
                    </p:blipFill>
                    <p:spPr>
                      <a:xfrm>
                        <a:off x="3884613" y="3705225"/>
                        <a:ext cx="1884362" cy="454025"/>
                      </a:xfrm>
                      <a:prstGeom prst="rect">
                        <a:avLst/>
                      </a:prstGeom>
                      <a:noFill/>
                      <a:ln w="38100">
                        <a:noFill/>
                        <a:miter/>
                      </a:ln>
                    </p:spPr>
                  </p:pic>
                </p:oleObj>
              </mc:Fallback>
            </mc:AlternateContent>
          </a:graphicData>
        </a:graphic>
      </p:graphicFrame>
      <p:sp>
        <p:nvSpPr>
          <p:cNvPr id="47112" name="Rectangle 8"/>
          <p:cNvSpPr/>
          <p:nvPr/>
        </p:nvSpPr>
        <p:spPr>
          <a:xfrm>
            <a:off x="0" y="30686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34537" name="Picture 9"/>
          <p:cNvPicPr>
            <a:picLocks noChangeAspect="1"/>
          </p:cNvPicPr>
          <p:nvPr/>
        </p:nvPicPr>
        <p:blipFill>
          <a:blip r:embed="rId11"/>
          <a:stretch>
            <a:fillRect/>
          </a:stretch>
        </p:blipFill>
        <p:spPr>
          <a:xfrm>
            <a:off x="1331913" y="4230688"/>
            <a:ext cx="2232025" cy="2211387"/>
          </a:xfrm>
          <a:prstGeom prst="rect">
            <a:avLst/>
          </a:prstGeom>
          <a:noFill/>
          <a:ln w="9525">
            <a:noFill/>
          </a:ln>
        </p:spPr>
      </p:pic>
      <p:pic>
        <p:nvPicPr>
          <p:cNvPr id="534538" name="Picture 10"/>
          <p:cNvPicPr>
            <a:picLocks noChangeAspect="1"/>
          </p:cNvPicPr>
          <p:nvPr/>
        </p:nvPicPr>
        <p:blipFill>
          <a:blip r:embed="rId12"/>
          <a:stretch>
            <a:fillRect/>
          </a:stretch>
        </p:blipFill>
        <p:spPr>
          <a:xfrm>
            <a:off x="3995738" y="4281488"/>
            <a:ext cx="3228975" cy="21717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3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3453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34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453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45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4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4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404813"/>
            <a:ext cx="7772400" cy="515937"/>
          </a:xfrm>
        </p:spPr>
        <p:txBody>
          <a:bodyPr vert="horz" wrap="square" lIns="91440" tIns="45720" rIns="91440" bIns="45720" anchor="ctr"/>
          <a:lstStyle/>
          <a:p>
            <a:pPr eaLnBrk="1" hangingPunct="1"/>
            <a:r>
              <a:rPr lang="en-US" altLang="zh-CN" sz="2800" dirty="0" smtClean="0"/>
              <a:t>3.1</a:t>
            </a:r>
            <a:r>
              <a:rPr lang="zh-CN" altLang="en-US" sz="2800" dirty="0"/>
              <a:t>组合逻辑电路的分析</a:t>
            </a:r>
          </a:p>
        </p:txBody>
      </p:sp>
      <p:sp>
        <p:nvSpPr>
          <p:cNvPr id="517123" name="Rectangle 3"/>
          <p:cNvSpPr>
            <a:spLocks noGrp="1"/>
          </p:cNvSpPr>
          <p:nvPr>
            <p:ph idx="1"/>
          </p:nvPr>
        </p:nvSpPr>
        <p:spPr>
          <a:xfrm>
            <a:off x="323850" y="908050"/>
            <a:ext cx="8568630" cy="5805488"/>
          </a:xfrm>
        </p:spPr>
        <p:txBody>
          <a:bodyPr vert="horz" wrap="square" lIns="91440" tIns="45720" rIns="91440" bIns="45720" anchor="t"/>
          <a:lstStyle/>
          <a:p>
            <a:pPr eaLnBrk="1" hangingPunct="1">
              <a:lnSpc>
                <a:spcPct val="110000"/>
              </a:lnSpc>
              <a:spcBef>
                <a:spcPct val="10000"/>
              </a:spcBef>
            </a:pPr>
            <a:r>
              <a:rPr lang="zh-CN" altLang="en-US" dirty="0">
                <a:latin typeface="楷体_GB2312" pitchFamily="49" charset="-122"/>
              </a:rPr>
              <a:t>数字逻辑电路的</a:t>
            </a:r>
            <a:r>
              <a:rPr lang="zh-CN" altLang="en-US" dirty="0">
                <a:solidFill>
                  <a:schemeClr val="accent2"/>
                </a:solidFill>
                <a:latin typeface="楷体_GB2312" pitchFamily="49" charset="-122"/>
              </a:rPr>
              <a:t>分类</a:t>
            </a:r>
            <a:r>
              <a:rPr lang="zh-CN" altLang="en-US" dirty="0">
                <a:latin typeface="楷体_GB2312" pitchFamily="49" charset="-122"/>
              </a:rPr>
              <a:t>：</a:t>
            </a:r>
          </a:p>
          <a:p>
            <a:pPr lvl="1" eaLnBrk="1" hangingPunct="1">
              <a:lnSpc>
                <a:spcPct val="110000"/>
              </a:lnSpc>
              <a:spcBef>
                <a:spcPct val="10000"/>
              </a:spcBef>
            </a:pPr>
            <a:r>
              <a:rPr lang="zh-CN" altLang="en-US" dirty="0">
                <a:latin typeface="楷体_GB2312" pitchFamily="49" charset="-122"/>
              </a:rPr>
              <a:t>组合电路、时序电路。</a:t>
            </a:r>
          </a:p>
          <a:p>
            <a:pPr eaLnBrk="1" hangingPunct="1">
              <a:lnSpc>
                <a:spcPct val="110000"/>
              </a:lnSpc>
              <a:spcBef>
                <a:spcPct val="10000"/>
              </a:spcBef>
            </a:pPr>
            <a:r>
              <a:rPr lang="zh-CN" altLang="en-US" dirty="0">
                <a:latin typeface="楷体_GB2312" pitchFamily="49" charset="-122"/>
              </a:rPr>
              <a:t>组合电路</a:t>
            </a:r>
          </a:p>
          <a:p>
            <a:pPr lvl="1" eaLnBrk="1" hangingPunct="1">
              <a:lnSpc>
                <a:spcPct val="110000"/>
              </a:lnSpc>
              <a:spcBef>
                <a:spcPct val="10000"/>
              </a:spcBef>
            </a:pPr>
            <a:r>
              <a:rPr lang="zh-CN" altLang="en-US" dirty="0">
                <a:latin typeface="楷体_GB2312" pitchFamily="49" charset="-122"/>
              </a:rPr>
              <a:t>任何时刻的输出仅与该时刻的输入有关，与过去的输入无关。  </a:t>
            </a:r>
          </a:p>
          <a:p>
            <a:pPr lvl="1" eaLnBrk="1" hangingPunct="1">
              <a:lnSpc>
                <a:spcPct val="110000"/>
              </a:lnSpc>
              <a:spcBef>
                <a:spcPct val="10000"/>
              </a:spcBef>
            </a:pPr>
            <a:r>
              <a:rPr lang="zh-CN" altLang="en-US" dirty="0">
                <a:latin typeface="楷体_GB2312" pitchFamily="49" charset="-122"/>
              </a:rPr>
              <a:t>电路仅由逻辑门电路构成，没有记忆能力。</a:t>
            </a:r>
          </a:p>
          <a:p>
            <a:pPr lvl="1" eaLnBrk="1" hangingPunct="1">
              <a:lnSpc>
                <a:spcPct val="110000"/>
              </a:lnSpc>
              <a:spcBef>
                <a:spcPct val="10000"/>
              </a:spcBef>
            </a:pPr>
            <a:r>
              <a:rPr lang="zh-CN" altLang="en-US" dirty="0" smtClean="0">
                <a:latin typeface="楷体_GB2312" pitchFamily="49" charset="-122"/>
              </a:rPr>
              <a:t>电路</a:t>
            </a:r>
            <a:r>
              <a:rPr lang="zh-CN" altLang="en-US" dirty="0">
                <a:latin typeface="楷体_GB2312" pitchFamily="49" charset="-122"/>
              </a:rPr>
              <a:t>中不存在任何输出到输入的反馈回路。</a:t>
            </a:r>
          </a:p>
          <a:p>
            <a:pPr eaLnBrk="1" hangingPunct="1">
              <a:lnSpc>
                <a:spcPct val="110000"/>
              </a:lnSpc>
              <a:spcBef>
                <a:spcPct val="10000"/>
              </a:spcBef>
            </a:pPr>
            <a:r>
              <a:rPr lang="zh-CN" altLang="en-US" dirty="0">
                <a:latin typeface="楷体_GB2312" pitchFamily="49" charset="-122"/>
              </a:rPr>
              <a:t>数字逻辑电路的</a:t>
            </a:r>
            <a:r>
              <a:rPr lang="zh-CN" altLang="en-US" dirty="0">
                <a:solidFill>
                  <a:srgbClr val="FF0000"/>
                </a:solidFill>
                <a:latin typeface="楷体_GB2312" pitchFamily="49" charset="-122"/>
              </a:rPr>
              <a:t>研究</a:t>
            </a:r>
          </a:p>
          <a:p>
            <a:pPr lvl="1" eaLnBrk="1" hangingPunct="1">
              <a:lnSpc>
                <a:spcPct val="110000"/>
              </a:lnSpc>
              <a:spcBef>
                <a:spcPct val="10000"/>
              </a:spcBef>
            </a:pPr>
            <a:r>
              <a:rPr lang="zh-CN" altLang="en-US" dirty="0">
                <a:latin typeface="楷体_GB2312" pitchFamily="49" charset="-122"/>
              </a:rPr>
              <a:t>分析：对于一个给定的逻辑电路，找出其逻辑功能的过程</a:t>
            </a:r>
          </a:p>
          <a:p>
            <a:pPr lvl="1" eaLnBrk="1" hangingPunct="1">
              <a:lnSpc>
                <a:spcPct val="110000"/>
              </a:lnSpc>
              <a:spcBef>
                <a:spcPct val="10000"/>
              </a:spcBef>
            </a:pPr>
            <a:r>
              <a:rPr lang="zh-CN" altLang="en-US" dirty="0">
                <a:latin typeface="楷体_GB2312" pitchFamily="49" charset="-122"/>
              </a:rPr>
              <a:t>设计：对于已知的逻辑功能要求，确定用什么样的逻辑电路来实现的过程，或称为逻辑综合。</a:t>
            </a:r>
          </a:p>
          <a:p>
            <a:pPr lvl="1" eaLnBrk="1" hangingPunct="1">
              <a:lnSpc>
                <a:spcPct val="110000"/>
              </a:lnSpc>
              <a:spcBef>
                <a:spcPct val="10000"/>
              </a:spcBef>
            </a:pPr>
            <a:r>
              <a:rPr lang="zh-CN" altLang="en-US" dirty="0">
                <a:latin typeface="楷体_GB2312" pitchFamily="49" charset="-122"/>
              </a:rPr>
              <a:t>分析和设计是两个相反的过程。</a:t>
            </a:r>
          </a:p>
        </p:txBody>
      </p:sp>
      <p:pic>
        <p:nvPicPr>
          <p:cNvPr id="517124" name="Picture 4" descr="LJ62"/>
          <p:cNvPicPr>
            <a:picLocks noChangeAspect="1"/>
          </p:cNvPicPr>
          <p:nvPr/>
        </p:nvPicPr>
        <p:blipFill>
          <a:blip r:embed="rId2"/>
          <a:stretch>
            <a:fillRect/>
          </a:stretch>
        </p:blipFill>
        <p:spPr>
          <a:xfrm>
            <a:off x="5178425" y="4149725"/>
            <a:ext cx="3570288" cy="2303463"/>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5" end="5"/>
                                            </p:txEl>
                                          </p:spTgt>
                                        </p:tgtEl>
                                        <p:attrNameLst>
                                          <p:attrName>style.visibility</p:attrName>
                                        </p:attrNameLst>
                                      </p:cBhvr>
                                      <p:to>
                                        <p:strVal val="visible"/>
                                      </p:to>
                                    </p:set>
                                  </p:childTnLst>
                                </p:cTn>
                              </p:par>
                              <p:par>
                                <p:cTn id="19" presetID="15" presetClass="entr" presetSubtype="0" fill="hold" nodeType="withEffect">
                                  <p:stCondLst>
                                    <p:cond delay="0"/>
                                  </p:stCondLst>
                                  <p:childTnLst>
                                    <p:set>
                                      <p:cBhvr>
                                        <p:cTn id="20" dur="1" fill="hold">
                                          <p:stCondLst>
                                            <p:cond delay="0"/>
                                          </p:stCondLst>
                                        </p:cTn>
                                        <p:tgtEl>
                                          <p:spTgt spid="517124"/>
                                        </p:tgtEl>
                                        <p:attrNameLst>
                                          <p:attrName>style.visibility</p:attrName>
                                        </p:attrNameLst>
                                      </p:cBhvr>
                                      <p:to>
                                        <p:strVal val="visible"/>
                                      </p:to>
                                    </p:set>
                                    <p:anim calcmode="lin" valueType="num">
                                      <p:cBhvr>
                                        <p:cTn id="21" dur="1000" fill="hold"/>
                                        <p:tgtEl>
                                          <p:spTgt spid="517124"/>
                                        </p:tgtEl>
                                        <p:attrNameLst>
                                          <p:attrName>ppt_w</p:attrName>
                                        </p:attrNameLst>
                                      </p:cBhvr>
                                      <p:tavLst>
                                        <p:tav tm="0">
                                          <p:val>
                                            <p:fltVal val="0"/>
                                          </p:val>
                                        </p:tav>
                                        <p:tav tm="100000">
                                          <p:val>
                                            <p:strVal val="#ppt_w"/>
                                          </p:val>
                                        </p:tav>
                                      </p:tavLst>
                                    </p:anim>
                                    <p:anim calcmode="lin" valueType="num">
                                      <p:cBhvr>
                                        <p:cTn id="22" dur="1000" fill="hold"/>
                                        <p:tgtEl>
                                          <p:spTgt spid="517124"/>
                                        </p:tgtEl>
                                        <p:attrNameLst>
                                          <p:attrName>ppt_h</p:attrName>
                                        </p:attrNameLst>
                                      </p:cBhvr>
                                      <p:tavLst>
                                        <p:tav tm="0">
                                          <p:val>
                                            <p:fltVal val="0"/>
                                          </p:val>
                                        </p:tav>
                                        <p:tav tm="100000">
                                          <p:val>
                                            <p:strVal val="#ppt_h"/>
                                          </p:val>
                                        </p:tav>
                                      </p:tavLst>
                                    </p:anim>
                                    <p:anim calcmode="lin" valueType="num">
                                      <p:cBhvr>
                                        <p:cTn id="23" dur="1000" fill="hold"/>
                                        <p:tgtEl>
                                          <p:spTgt spid="51712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171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712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712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712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7123">
                                            <p:txEl>
                                              <p:pRg st="9" end="9"/>
                                            </p:txEl>
                                          </p:spTgt>
                                        </p:tgtEl>
                                        <p:attrNameLst>
                                          <p:attrName>style.visibility</p:attrName>
                                        </p:attrNameLst>
                                      </p:cBhvr>
                                      <p:to>
                                        <p:strVal val="visible"/>
                                      </p:to>
                                    </p:set>
                                  </p:childTnLst>
                                </p:cTn>
                              </p:par>
                              <p:par>
                                <p:cTn id="35" presetID="64" presetClass="path" presetSubtype="0" accel="50000" decel="50000" fill="hold" nodeType="withEffect">
                                  <p:stCondLst>
                                    <p:cond delay="0"/>
                                  </p:stCondLst>
                                  <p:childTnLst>
                                    <p:animMotion origin="layout" path="M 0 0  L 0 -0.33295  E" pathEditMode="relative" ptsTypes="">
                                      <p:cBhvr>
                                        <p:cTn id="36" dur="2000" fill="hold"/>
                                        <p:tgtEl>
                                          <p:spTgt spid="5171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
        <p:nvSpPr>
          <p:cNvPr id="116739" name="Rectangle 3"/>
          <p:cNvSpPr>
            <a:spLocks noGrp="1"/>
          </p:cNvSpPr>
          <p:nvPr>
            <p:ph idx="1"/>
          </p:nvPr>
        </p:nvSpPr>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3.13</a:t>
            </a:r>
            <a:r>
              <a:rPr lang="zh-CN" altLang="en-US" dirty="0"/>
              <a:t>用“与非”门设计一个组合逻辑电路，用于判别</a:t>
            </a:r>
            <a:r>
              <a:rPr lang="en-US" altLang="zh-CN" dirty="0"/>
              <a:t>1</a:t>
            </a:r>
            <a:r>
              <a:rPr lang="zh-CN" altLang="en-US" dirty="0"/>
              <a:t>位余</a:t>
            </a:r>
            <a:r>
              <a:rPr lang="en-US" altLang="zh-CN" dirty="0"/>
              <a:t>3</a:t>
            </a:r>
            <a:r>
              <a:rPr lang="zh-CN" altLang="en-US" dirty="0"/>
              <a:t>码表示的十进制数是否为合数。</a:t>
            </a:r>
          </a:p>
          <a:p>
            <a:pPr eaLnBrk="1" hangingPunct="1"/>
            <a:r>
              <a:rPr lang="zh-CN" altLang="en-US" dirty="0">
                <a:solidFill>
                  <a:schemeClr val="accent2"/>
                </a:solidFill>
              </a:rPr>
              <a:t>解：</a:t>
            </a:r>
            <a:r>
              <a:rPr lang="zh-CN" altLang="en-US" dirty="0"/>
              <a:t>由题意可知，该电路的输入为</a:t>
            </a:r>
            <a:r>
              <a:rPr lang="en-US" altLang="zh-CN" dirty="0"/>
              <a:t>1</a:t>
            </a:r>
            <a:r>
              <a:rPr lang="zh-CN" altLang="en-US" dirty="0"/>
              <a:t>位余</a:t>
            </a:r>
            <a:r>
              <a:rPr lang="en-US" altLang="zh-CN" dirty="0"/>
              <a:t>3</a:t>
            </a:r>
            <a:r>
              <a:rPr lang="zh-CN" altLang="en-US" dirty="0"/>
              <a:t>码表示的十进制数，输出为对其值进行判断的结果。设输入十进制数的余</a:t>
            </a:r>
            <a:r>
              <a:rPr lang="en-US" altLang="zh-CN" dirty="0"/>
              <a:t>3</a:t>
            </a:r>
            <a:r>
              <a:rPr lang="zh-CN" altLang="en-US" dirty="0"/>
              <a:t>码用</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表示，输出函数为</a:t>
            </a:r>
            <a:r>
              <a:rPr lang="en-US" altLang="zh-CN" dirty="0"/>
              <a:t>F</a:t>
            </a:r>
            <a:r>
              <a:rPr lang="zh-CN" altLang="en-US" dirty="0"/>
              <a:t>，当输入变量的取值为合数（</a:t>
            </a:r>
            <a:r>
              <a:rPr lang="en-US" altLang="zh-CN" dirty="0"/>
              <a:t>4</a:t>
            </a:r>
            <a:r>
              <a:rPr lang="zh-CN" altLang="en-US" dirty="0"/>
              <a:t>，</a:t>
            </a:r>
            <a:r>
              <a:rPr lang="en-US" altLang="zh-CN" dirty="0"/>
              <a:t>6</a:t>
            </a:r>
            <a:r>
              <a:rPr lang="zh-CN" altLang="en-US" dirty="0"/>
              <a:t>，</a:t>
            </a:r>
            <a:r>
              <a:rPr lang="en-US" altLang="zh-CN" dirty="0"/>
              <a:t>8</a:t>
            </a:r>
            <a:r>
              <a:rPr lang="zh-CN" altLang="en-US" dirty="0"/>
              <a:t>，</a:t>
            </a:r>
            <a:r>
              <a:rPr lang="en-US" altLang="zh-CN" dirty="0"/>
              <a:t>9</a:t>
            </a:r>
            <a:r>
              <a:rPr lang="zh-CN" altLang="en-US" dirty="0"/>
              <a:t>）时输出</a:t>
            </a:r>
            <a:r>
              <a:rPr lang="en-US" altLang="zh-CN" dirty="0"/>
              <a:t>F</a:t>
            </a:r>
            <a:r>
              <a:rPr lang="zh-CN" altLang="en-US" dirty="0"/>
              <a:t>为</a:t>
            </a:r>
            <a:r>
              <a:rPr lang="en-US" altLang="zh-CN" dirty="0"/>
              <a:t>1</a:t>
            </a:r>
            <a:r>
              <a:rPr lang="zh-CN" altLang="en-US" dirty="0"/>
              <a:t>；否则</a:t>
            </a:r>
            <a:r>
              <a:rPr lang="en-US" altLang="zh-CN" dirty="0"/>
              <a:t>F</a:t>
            </a:r>
            <a:r>
              <a:rPr lang="zh-CN" altLang="en-US" dirty="0"/>
              <a:t>为</a:t>
            </a:r>
            <a:r>
              <a:rPr lang="en-US" altLang="zh-CN" dirty="0"/>
              <a:t>0</a:t>
            </a:r>
            <a:r>
              <a:rPr lang="zh-CN" altLang="en-US" dirty="0"/>
              <a:t>。因为按照余</a:t>
            </a:r>
            <a:r>
              <a:rPr lang="en-US" altLang="zh-CN" dirty="0"/>
              <a:t>3 </a:t>
            </a:r>
            <a:r>
              <a:rPr lang="zh-CN" altLang="en-US" dirty="0"/>
              <a:t>码的编码规则，</a:t>
            </a:r>
            <a:r>
              <a:rPr lang="en-US" altLang="zh-CN" dirty="0"/>
              <a:t>ABCD</a:t>
            </a:r>
            <a:r>
              <a:rPr lang="zh-CN" altLang="en-US" dirty="0"/>
              <a:t>的取值组合不允许为</a:t>
            </a:r>
            <a:r>
              <a:rPr lang="en-US" altLang="zh-CN" dirty="0"/>
              <a:t>0000</a:t>
            </a:r>
            <a:r>
              <a:rPr lang="zh-CN" altLang="en-US" dirty="0"/>
              <a:t>，</a:t>
            </a:r>
            <a:r>
              <a:rPr lang="en-US" altLang="zh-CN" dirty="0"/>
              <a:t>0001</a:t>
            </a:r>
            <a:r>
              <a:rPr lang="zh-CN" altLang="en-US" dirty="0"/>
              <a:t>，</a:t>
            </a:r>
            <a:r>
              <a:rPr lang="en-US" altLang="zh-CN" dirty="0"/>
              <a:t>0010</a:t>
            </a:r>
            <a:r>
              <a:rPr lang="zh-CN" altLang="en-US" dirty="0"/>
              <a:t>，</a:t>
            </a:r>
            <a:r>
              <a:rPr lang="en-US" altLang="zh-CN" dirty="0"/>
              <a:t>1101</a:t>
            </a:r>
            <a:r>
              <a:rPr lang="zh-CN" altLang="en-US" dirty="0"/>
              <a:t>，</a:t>
            </a:r>
            <a:r>
              <a:rPr lang="en-US" altLang="zh-CN" dirty="0"/>
              <a:t>1110</a:t>
            </a:r>
            <a:r>
              <a:rPr lang="zh-CN" altLang="en-US" dirty="0"/>
              <a:t>，</a:t>
            </a:r>
            <a:r>
              <a:rPr lang="en-US" altLang="zh-CN" dirty="0"/>
              <a:t>1111</a:t>
            </a:r>
            <a:r>
              <a:rPr lang="zh-CN" altLang="en-US" dirty="0"/>
              <a:t>，与其对应的最小项可作为无关项，对应这</a:t>
            </a:r>
            <a:r>
              <a:rPr lang="en-US" altLang="zh-CN" dirty="0"/>
              <a:t>6</a:t>
            </a:r>
            <a:r>
              <a:rPr lang="zh-CN" altLang="en-US" dirty="0"/>
              <a:t>组输入值，函数</a:t>
            </a:r>
            <a:r>
              <a:rPr lang="en-US" altLang="zh-CN" dirty="0"/>
              <a:t>F</a:t>
            </a:r>
            <a:r>
              <a:rPr lang="zh-CN" altLang="en-US" dirty="0"/>
              <a:t>的值可记为“</a:t>
            </a:r>
            <a:r>
              <a:rPr lang="en-US" altLang="zh-CN" dirty="0"/>
              <a:t>d”</a:t>
            </a:r>
            <a:r>
              <a:rPr lang="zh-CN" altLang="en-US" dirty="0"/>
              <a:t>，表示函数</a:t>
            </a:r>
            <a:r>
              <a:rPr lang="en-US" altLang="zh-CN" dirty="0"/>
              <a:t>F</a:t>
            </a:r>
            <a:r>
              <a:rPr lang="zh-CN" altLang="en-US" dirty="0"/>
              <a:t>既可以当作</a:t>
            </a:r>
            <a:r>
              <a:rPr lang="en-US" altLang="zh-CN" dirty="0"/>
              <a:t>1</a:t>
            </a:r>
            <a:r>
              <a:rPr lang="zh-CN" altLang="en-US" dirty="0"/>
              <a:t>处理，也可以当作</a:t>
            </a:r>
            <a:r>
              <a:rPr lang="en-US" altLang="zh-CN" dirty="0"/>
              <a:t>0</a:t>
            </a:r>
            <a:r>
              <a:rPr lang="zh-CN" altLang="en-US" dirty="0"/>
              <a:t>处理。据此可得出该问题的真值表如表</a:t>
            </a:r>
            <a:r>
              <a:rPr lang="en-US" altLang="zh-CN" dirty="0"/>
              <a:t>3-20</a:t>
            </a:r>
            <a:r>
              <a:rPr lang="zh-CN" altLang="en-US" dirty="0"/>
              <a:t>所列。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6579" name="Group 3"/>
          <p:cNvGraphicFramePr>
            <a:graphicFrameLocks noGrp="1"/>
          </p:cNvGraphicFramePr>
          <p:nvPr>
            <p:ph idx="1"/>
          </p:nvPr>
        </p:nvGraphicFramePr>
        <p:xfrm>
          <a:off x="6003925" y="981075"/>
          <a:ext cx="2817813" cy="5497516"/>
        </p:xfrm>
        <a:graphic>
          <a:graphicData uri="http://schemas.openxmlformats.org/drawingml/2006/table">
            <a:tbl>
              <a:tblPr/>
              <a:tblGrid>
                <a:gridCol w="563563"/>
                <a:gridCol w="563562"/>
                <a:gridCol w="563563"/>
                <a:gridCol w="563562"/>
                <a:gridCol w="563563"/>
              </a:tblGrid>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22263">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536690" name="Rectangle 114"/>
          <p:cNvSpPr/>
          <p:nvPr/>
        </p:nvSpPr>
        <p:spPr>
          <a:xfrm>
            <a:off x="130175" y="996950"/>
            <a:ext cx="8763000" cy="5403850"/>
          </a:xfrm>
          <a:prstGeom prst="rect">
            <a:avLst/>
          </a:prstGeom>
          <a:noFill/>
          <a:ln w="9525">
            <a:noFill/>
          </a:ln>
        </p:spPr>
        <p:txBody>
          <a:bodyPr/>
          <a:lstStyle/>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函数的“最小项之和”表达式，即</a:t>
            </a:r>
          </a:p>
          <a:p>
            <a:pPr marL="742950" lvl="1" indent="-285750" eaLnBrk="1" hangingPunct="1">
              <a:lnSpc>
                <a:spcPct val="130000"/>
              </a:lnSpc>
              <a:spcBef>
                <a:spcPct val="0"/>
              </a:spcBef>
              <a:buClr>
                <a:srgbClr val="0000FF"/>
              </a:buClr>
              <a:buChar char="•"/>
            </a:pPr>
            <a:r>
              <a:rPr lang="en-US" altLang="zh-CN" sz="2000" dirty="0">
                <a:latin typeface="Times New Roman" panose="02020603050405020304" pitchFamily="18" charset="0"/>
                <a:ea typeface="楷体_GB2312" pitchFamily="49" charset="-122"/>
              </a:rPr>
              <a:t>F(A,B,C,D)=∑m(7,9,11,12)+∑d(0,1,2,13,14,15)</a:t>
            </a:r>
            <a:r>
              <a:rPr lang="en-US" altLang="zh-CN" dirty="0">
                <a:latin typeface="Times New Roman" panose="02020603050405020304" pitchFamily="18" charset="0"/>
                <a:ea typeface="楷体_GB2312" pitchFamily="49" charset="-122"/>
              </a:rPr>
              <a:t> </a:t>
            </a: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不考虑无关项的化简</a:t>
            </a:r>
          </a:p>
          <a:p>
            <a:pPr marL="342900" indent="-342900">
              <a:lnSpc>
                <a:spcPct val="130000"/>
              </a:lnSpc>
              <a:spcBef>
                <a:spcPct val="0"/>
              </a:spcBef>
              <a:buClr>
                <a:schemeClr val="hlink"/>
              </a:buClr>
              <a:buSzPct val="120000"/>
              <a:buFont typeface="Wingdings" panose="05000000000000000000" pitchFamily="2" charset="2"/>
              <a:buChar char="v"/>
            </a:pPr>
            <a:endParaRPr lang="zh-CN" altLang="en-US" dirty="0">
              <a:latin typeface="Times New Roman" panose="02020603050405020304" pitchFamily="18" charset="0"/>
              <a:ea typeface="楷体_GB2312" pitchFamily="49" charset="-122"/>
            </a:endParaRP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考虑无关项的化简</a:t>
            </a:r>
          </a:p>
          <a:p>
            <a:pPr marL="342900" indent="-342900">
              <a:lnSpc>
                <a:spcPct val="130000"/>
              </a:lnSpc>
              <a:spcBef>
                <a:spcPct val="0"/>
              </a:spcBef>
              <a:buClr>
                <a:schemeClr val="hlink"/>
              </a:buClr>
              <a:buSzPct val="120000"/>
              <a:buFont typeface="Wingdings" panose="05000000000000000000" pitchFamily="2" charset="2"/>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F(A,B,C,D)=AB+AD+BCD </a:t>
            </a:r>
          </a:p>
        </p:txBody>
      </p:sp>
      <p:sp>
        <p:nvSpPr>
          <p:cNvPr id="48244" name="Rectangle 115"/>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6692" name="Object 116"/>
          <p:cNvGraphicFramePr/>
          <p:nvPr/>
        </p:nvGraphicFramePr>
        <p:xfrm>
          <a:off x="595313" y="2470150"/>
          <a:ext cx="4624387" cy="454025"/>
        </p:xfrm>
        <a:graphic>
          <a:graphicData uri="http://schemas.openxmlformats.org/presentationml/2006/ole">
            <mc:AlternateContent xmlns:mc="http://schemas.openxmlformats.org/markup-compatibility/2006">
              <mc:Choice xmlns:v="urn:schemas-microsoft-com:vml" Requires="v">
                <p:oleObj spid="_x0000_s14347" r:id="rId3" imgW="2425700" imgH="241300" progId="Equation.3">
                  <p:embed/>
                </p:oleObj>
              </mc:Choice>
              <mc:Fallback>
                <p:oleObj r:id="rId3" imgW="2425700" imgH="241300" progId="Equation.3">
                  <p:embed/>
                  <p:pic>
                    <p:nvPicPr>
                      <p:cNvPr id="0" name="图片 3229"/>
                      <p:cNvPicPr/>
                      <p:nvPr/>
                    </p:nvPicPr>
                    <p:blipFill>
                      <a:blip r:embed="rId4"/>
                      <a:stretch>
                        <a:fillRect/>
                      </a:stretch>
                    </p:blipFill>
                    <p:spPr>
                      <a:xfrm>
                        <a:off x="595313" y="2470150"/>
                        <a:ext cx="4624387" cy="454025"/>
                      </a:xfrm>
                      <a:prstGeom prst="rect">
                        <a:avLst/>
                      </a:prstGeom>
                      <a:noFill/>
                      <a:ln w="38100">
                        <a:noFill/>
                        <a:miter/>
                      </a:ln>
                    </p:spPr>
                  </p:pic>
                </p:oleObj>
              </mc:Fallback>
            </mc:AlternateContent>
          </a:graphicData>
        </a:graphic>
      </p:graphicFrame>
      <p:pic>
        <p:nvPicPr>
          <p:cNvPr id="536693" name="Picture 117"/>
          <p:cNvPicPr>
            <a:picLocks noChangeAspect="1"/>
          </p:cNvPicPr>
          <p:nvPr/>
        </p:nvPicPr>
        <p:blipFill>
          <a:blip r:embed="rId5"/>
          <a:stretch>
            <a:fillRect/>
          </a:stretch>
        </p:blipFill>
        <p:spPr>
          <a:xfrm>
            <a:off x="1403350" y="3933825"/>
            <a:ext cx="2914650" cy="2343150"/>
          </a:xfrm>
          <a:prstGeom prst="rect">
            <a:avLst/>
          </a:prstGeom>
          <a:noFill/>
          <a:ln w="9525">
            <a:noFill/>
          </a:ln>
        </p:spPr>
      </p:pic>
      <p:pic>
        <p:nvPicPr>
          <p:cNvPr id="536694" name="Picture 118"/>
          <p:cNvPicPr>
            <a:picLocks noChangeAspect="1"/>
          </p:cNvPicPr>
          <p:nvPr/>
        </p:nvPicPr>
        <p:blipFill>
          <a:blip r:embed="rId6"/>
          <a:stretch>
            <a:fillRect/>
          </a:stretch>
        </p:blipFill>
        <p:spPr>
          <a:xfrm>
            <a:off x="4594225" y="3933825"/>
            <a:ext cx="2857500" cy="2295525"/>
          </a:xfrm>
          <a:prstGeom prst="rect">
            <a:avLst/>
          </a:prstGeom>
          <a:noFill/>
          <a:ln w="9525">
            <a:noFill/>
          </a:ln>
        </p:spPr>
      </p:pic>
      <p:pic>
        <p:nvPicPr>
          <p:cNvPr id="536695" name="Picture 119" descr="LJ75"/>
          <p:cNvPicPr>
            <a:picLocks noChangeAspect="1"/>
          </p:cNvPicPr>
          <p:nvPr/>
        </p:nvPicPr>
        <p:blipFill>
          <a:blip r:embed="rId7"/>
          <a:stretch>
            <a:fillRect/>
          </a:stretch>
        </p:blipFill>
        <p:spPr>
          <a:xfrm>
            <a:off x="5443538" y="1412875"/>
            <a:ext cx="3232150" cy="2425700"/>
          </a:xfrm>
          <a:prstGeom prst="rect">
            <a:avLst/>
          </a:prstGeom>
          <a:noFill/>
          <a:ln w="9525">
            <a:noFill/>
          </a:ln>
        </p:spPr>
      </p:pic>
      <p:sp>
        <p:nvSpPr>
          <p:cNvPr id="2" name="标题 1"/>
          <p:cNvSpPr>
            <a:spLocks noGrp="1"/>
          </p:cNvSpPr>
          <p:nvPr>
            <p:ph type="title"/>
          </p:nvPr>
        </p:nvSpPr>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6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6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6690">
                                            <p:txEl>
                                              <p:pRg st="2" end="2"/>
                                            </p:txEl>
                                          </p:spTgt>
                                        </p:tgtEl>
                                        <p:attrNameLst>
                                          <p:attrName>style.visibility</p:attrName>
                                        </p:attrNameLst>
                                      </p:cBhvr>
                                      <p:to>
                                        <p:strVal val="visible"/>
                                      </p:to>
                                    </p:set>
                                  </p:childTnLst>
                                </p:cTn>
                              </p:par>
                              <p:par>
                                <p:cTn id="13" presetID="2" presetClass="exit" presetSubtype="4" fill="hold" nodeType="withEffect">
                                  <p:stCondLst>
                                    <p:cond delay="0"/>
                                  </p:stCondLst>
                                  <p:childTnLst>
                                    <p:anim calcmode="lin" valueType="num">
                                      <p:cBhvr additive="base">
                                        <p:cTn id="14" dur="500"/>
                                        <p:tgtEl>
                                          <p:spTgt spid="536579"/>
                                        </p:tgtEl>
                                        <p:attrNameLst>
                                          <p:attrName>ppt_x</p:attrName>
                                        </p:attrNameLst>
                                      </p:cBhvr>
                                      <p:tavLst>
                                        <p:tav tm="0">
                                          <p:val>
                                            <p:strVal val="ppt_x"/>
                                          </p:val>
                                        </p:tav>
                                        <p:tav tm="100000">
                                          <p:val>
                                            <p:strVal val="ppt_x"/>
                                          </p:val>
                                        </p:tav>
                                      </p:tavLst>
                                    </p:anim>
                                    <p:anim calcmode="lin" valueType="num">
                                      <p:cBhvr additive="base">
                                        <p:cTn id="15" dur="500"/>
                                        <p:tgtEl>
                                          <p:spTgt spid="536579"/>
                                        </p:tgtEl>
                                        <p:attrNameLst>
                                          <p:attrName>ppt_y</p:attrName>
                                        </p:attrNameLst>
                                      </p:cBhvr>
                                      <p:tavLst>
                                        <p:tav tm="0">
                                          <p:val>
                                            <p:strVal val="ppt_y"/>
                                          </p:val>
                                        </p:tav>
                                        <p:tav tm="100000">
                                          <p:val>
                                            <p:strVal val="1+ppt_h/2"/>
                                          </p:val>
                                        </p:tav>
                                      </p:tavLst>
                                    </p:anim>
                                    <p:set>
                                      <p:cBhvr>
                                        <p:cTn id="16" dur="1" fill="hold">
                                          <p:stCondLst>
                                            <p:cond delay="499"/>
                                          </p:stCondLst>
                                        </p:cTn>
                                        <p:tgtEl>
                                          <p:spTgt spid="53657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66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66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66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6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6690">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536695"/>
                                        </p:tgtEl>
                                        <p:attrNameLst>
                                          <p:attrName>style.visibility</p:attrName>
                                        </p:attrNameLst>
                                      </p:cBhvr>
                                      <p:to>
                                        <p:strVal val="visible"/>
                                      </p:to>
                                    </p:set>
                                    <p:anim calcmode="lin" valueType="num">
                                      <p:cBhvr>
                                        <p:cTn id="41" dur="1000" fill="hold"/>
                                        <p:tgtEl>
                                          <p:spTgt spid="536695"/>
                                        </p:tgtEl>
                                        <p:attrNameLst>
                                          <p:attrName>ppt_w</p:attrName>
                                        </p:attrNameLst>
                                      </p:cBhvr>
                                      <p:tavLst>
                                        <p:tav tm="0">
                                          <p:val>
                                            <p:fltVal val="0"/>
                                          </p:val>
                                        </p:tav>
                                        <p:tav tm="100000">
                                          <p:val>
                                            <p:strVal val="#ppt_w"/>
                                          </p:val>
                                        </p:tav>
                                      </p:tavLst>
                                    </p:anim>
                                    <p:anim calcmode="lin" valueType="num">
                                      <p:cBhvr>
                                        <p:cTn id="42" dur="1000" fill="hold"/>
                                        <p:tgtEl>
                                          <p:spTgt spid="536695"/>
                                        </p:tgtEl>
                                        <p:attrNameLst>
                                          <p:attrName>ppt_h</p:attrName>
                                        </p:attrNameLst>
                                      </p:cBhvr>
                                      <p:tavLst>
                                        <p:tav tm="0">
                                          <p:val>
                                            <p:fltVal val="0"/>
                                          </p:val>
                                        </p:tav>
                                        <p:tav tm="100000">
                                          <p:val>
                                            <p:strVal val="#ppt_h"/>
                                          </p:val>
                                        </p:tav>
                                      </p:tavLst>
                                    </p:anim>
                                    <p:anim calcmode="lin" valueType="num">
                                      <p:cBhvr>
                                        <p:cTn id="43" dur="1000" fill="hold"/>
                                        <p:tgtEl>
                                          <p:spTgt spid="53669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5366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1"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4. </a:t>
            </a:r>
            <a:r>
              <a:rPr lang="zh-CN" altLang="en-US" sz="2800" dirty="0"/>
              <a:t>考虑级数的组合逻辑电路设计</a:t>
            </a:r>
            <a:r>
              <a:rPr lang="zh-CN" altLang="en-US" dirty="0"/>
              <a:t> </a:t>
            </a:r>
          </a:p>
        </p:txBody>
      </p:sp>
      <p:sp>
        <p:nvSpPr>
          <p:cNvPr id="537603" name="Rectangle 3"/>
          <p:cNvSpPr>
            <a:spLocks noGrp="1"/>
          </p:cNvSpPr>
          <p:nvPr>
            <p:ph idx="1"/>
          </p:nvPr>
        </p:nvSpPr>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3.14</a:t>
            </a:r>
            <a:r>
              <a:rPr lang="en-US" altLang="zh-CN" dirty="0" smtClean="0"/>
              <a:t> </a:t>
            </a:r>
            <a:r>
              <a:rPr lang="zh-CN" altLang="en-US" dirty="0"/>
              <a:t>用“与非”门、“与或非”门分别实现函数：</a:t>
            </a:r>
          </a:p>
          <a:p>
            <a:pPr eaLnBrk="1" hangingPunct="1"/>
            <a:r>
              <a:rPr lang="zh-CN" altLang="en-US" dirty="0">
                <a:solidFill>
                  <a:schemeClr val="accent2"/>
                </a:solidFill>
              </a:rPr>
              <a:t>解：</a:t>
            </a:r>
            <a:r>
              <a:rPr lang="zh-CN" altLang="en-US" dirty="0"/>
              <a:t>对</a:t>
            </a:r>
            <a:r>
              <a:rPr lang="en-US" altLang="zh-CN" dirty="0"/>
              <a:t>F</a:t>
            </a:r>
            <a:r>
              <a:rPr lang="zh-CN" altLang="en-US" dirty="0"/>
              <a:t>两次求反可得其“与或非”形式，再进行一次展开，可得到其“与非</a:t>
            </a:r>
            <a:r>
              <a:rPr lang="en-US" altLang="zh-CN" dirty="0"/>
              <a:t>-</a:t>
            </a:r>
            <a:r>
              <a:rPr lang="zh-CN" altLang="en-US" dirty="0"/>
              <a:t>与非”形式</a:t>
            </a:r>
          </a:p>
          <a:p>
            <a:pPr eaLnBrk="1" hangingPunct="1"/>
            <a:endParaRPr lang="zh-CN" altLang="en-US" dirty="0"/>
          </a:p>
          <a:p>
            <a:pPr eaLnBrk="1" hangingPunct="1"/>
            <a:r>
              <a:rPr lang="zh-CN" altLang="en-US" dirty="0"/>
              <a:t>如果先求出   的最简“与</a:t>
            </a:r>
            <a:r>
              <a:rPr lang="en-US" altLang="zh-CN" dirty="0"/>
              <a:t>-</a:t>
            </a:r>
            <a:r>
              <a:rPr lang="zh-CN" altLang="en-US" dirty="0"/>
              <a:t>或”式，再对    求反，可使</a:t>
            </a:r>
            <a:r>
              <a:rPr lang="en-US" altLang="zh-CN" dirty="0"/>
              <a:t>F</a:t>
            </a:r>
            <a:r>
              <a:rPr lang="zh-CN" altLang="en-US" dirty="0"/>
              <a:t>的级数减少： </a:t>
            </a:r>
          </a:p>
        </p:txBody>
      </p:sp>
      <p:sp>
        <p:nvSpPr>
          <p:cNvPr id="49163"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7605" name="Object 5"/>
          <p:cNvGraphicFramePr/>
          <p:nvPr/>
        </p:nvGraphicFramePr>
        <p:xfrm>
          <a:off x="6965950" y="1052513"/>
          <a:ext cx="1544638" cy="403225"/>
        </p:xfrm>
        <a:graphic>
          <a:graphicData uri="http://schemas.openxmlformats.org/presentationml/2006/ole">
            <mc:AlternateContent xmlns:mc="http://schemas.openxmlformats.org/markup-compatibility/2006">
              <mc:Choice xmlns:v="urn:schemas-microsoft-com:vml" Requires="v">
                <p:oleObj spid="_x0000_s15431" r:id="rId3" imgW="837565" imgH="215900" progId="Equation.3">
                  <p:embed/>
                </p:oleObj>
              </mc:Choice>
              <mc:Fallback>
                <p:oleObj r:id="rId3" imgW="837565" imgH="215900" progId="Equation.3">
                  <p:embed/>
                  <p:pic>
                    <p:nvPicPr>
                      <p:cNvPr id="0" name="图片 3231"/>
                      <p:cNvPicPr/>
                      <p:nvPr/>
                    </p:nvPicPr>
                    <p:blipFill>
                      <a:blip r:embed="rId4"/>
                      <a:stretch>
                        <a:fillRect/>
                      </a:stretch>
                    </p:blipFill>
                    <p:spPr>
                      <a:xfrm>
                        <a:off x="6965950" y="1052513"/>
                        <a:ext cx="1544638" cy="403225"/>
                      </a:xfrm>
                      <a:prstGeom prst="rect">
                        <a:avLst/>
                      </a:prstGeom>
                      <a:noFill/>
                      <a:ln w="38100">
                        <a:noFill/>
                        <a:miter/>
                      </a:ln>
                    </p:spPr>
                  </p:pic>
                </p:oleObj>
              </mc:Fallback>
            </mc:AlternateContent>
          </a:graphicData>
        </a:graphic>
      </p:graphicFrame>
      <p:graphicFrame>
        <p:nvGraphicFramePr>
          <p:cNvPr id="537606" name="Object 6"/>
          <p:cNvGraphicFramePr/>
          <p:nvPr/>
        </p:nvGraphicFramePr>
        <p:xfrm>
          <a:off x="2854325" y="2641600"/>
          <a:ext cx="1550988" cy="500063"/>
        </p:xfrm>
        <a:graphic>
          <a:graphicData uri="http://schemas.openxmlformats.org/presentationml/2006/ole">
            <mc:AlternateContent xmlns:mc="http://schemas.openxmlformats.org/markup-compatibility/2006">
              <mc:Choice xmlns:v="urn:schemas-microsoft-com:vml" Requires="v">
                <p:oleObj spid="_x0000_s15432" r:id="rId5" imgW="824230" imgH="266065" progId="Equation.3">
                  <p:embed/>
                </p:oleObj>
              </mc:Choice>
              <mc:Fallback>
                <p:oleObj r:id="rId5" imgW="824230" imgH="266065" progId="Equation.3">
                  <p:embed/>
                  <p:pic>
                    <p:nvPicPr>
                      <p:cNvPr id="0" name="图片 3230"/>
                      <p:cNvPicPr/>
                      <p:nvPr/>
                    </p:nvPicPr>
                    <p:blipFill>
                      <a:blip r:embed="rId6"/>
                      <a:stretch>
                        <a:fillRect/>
                      </a:stretch>
                    </p:blipFill>
                    <p:spPr>
                      <a:xfrm>
                        <a:off x="2854325" y="2641600"/>
                        <a:ext cx="1550988" cy="500063"/>
                      </a:xfrm>
                      <a:prstGeom prst="rect">
                        <a:avLst/>
                      </a:prstGeom>
                      <a:noFill/>
                      <a:ln w="38100">
                        <a:noFill/>
                        <a:miter/>
                      </a:ln>
                    </p:spPr>
                  </p:pic>
                </p:oleObj>
              </mc:Fallback>
            </mc:AlternateContent>
          </a:graphicData>
        </a:graphic>
      </p:graphicFrame>
      <p:graphicFrame>
        <p:nvGraphicFramePr>
          <p:cNvPr id="537607" name="Object 7"/>
          <p:cNvGraphicFramePr/>
          <p:nvPr/>
        </p:nvGraphicFramePr>
        <p:xfrm>
          <a:off x="4749800" y="2633663"/>
          <a:ext cx="1455738" cy="500062"/>
        </p:xfrm>
        <a:graphic>
          <a:graphicData uri="http://schemas.openxmlformats.org/presentationml/2006/ole">
            <mc:AlternateContent xmlns:mc="http://schemas.openxmlformats.org/markup-compatibility/2006">
              <mc:Choice xmlns:v="urn:schemas-microsoft-com:vml" Requires="v">
                <p:oleObj spid="_x0000_s15433" r:id="rId7" imgW="773430" imgH="266065" progId="Equation.3">
                  <p:embed/>
                </p:oleObj>
              </mc:Choice>
              <mc:Fallback>
                <p:oleObj r:id="rId7" imgW="773430" imgH="266065" progId="Equation.3">
                  <p:embed/>
                  <p:pic>
                    <p:nvPicPr>
                      <p:cNvPr id="0" name="图片 3232"/>
                      <p:cNvPicPr/>
                      <p:nvPr/>
                    </p:nvPicPr>
                    <p:blipFill>
                      <a:blip r:embed="rId8"/>
                      <a:stretch>
                        <a:fillRect/>
                      </a:stretch>
                    </p:blipFill>
                    <p:spPr>
                      <a:xfrm>
                        <a:off x="4749800" y="2633663"/>
                        <a:ext cx="1455738" cy="500062"/>
                      </a:xfrm>
                      <a:prstGeom prst="rect">
                        <a:avLst/>
                      </a:prstGeom>
                      <a:noFill/>
                      <a:ln w="38100">
                        <a:noFill/>
                        <a:miter/>
                      </a:ln>
                    </p:spPr>
                  </p:pic>
                </p:oleObj>
              </mc:Fallback>
            </mc:AlternateContent>
          </a:graphicData>
        </a:graphic>
      </p:graphicFrame>
      <p:graphicFrame>
        <p:nvGraphicFramePr>
          <p:cNvPr id="537608" name="Object 8"/>
          <p:cNvGraphicFramePr/>
          <p:nvPr/>
        </p:nvGraphicFramePr>
        <p:xfrm>
          <a:off x="2092325" y="3241675"/>
          <a:ext cx="238125" cy="384175"/>
        </p:xfrm>
        <a:graphic>
          <a:graphicData uri="http://schemas.openxmlformats.org/presentationml/2006/ole">
            <mc:AlternateContent xmlns:mc="http://schemas.openxmlformats.org/markup-compatibility/2006">
              <mc:Choice xmlns:v="urn:schemas-microsoft-com:vml" Requires="v">
                <p:oleObj spid="_x0000_s15434" r:id="rId9" imgW="127000" imgH="202565" progId="Equation.3">
                  <p:embed/>
                </p:oleObj>
              </mc:Choice>
              <mc:Fallback>
                <p:oleObj r:id="rId9" imgW="127000" imgH="202565" progId="Equation.3">
                  <p:embed/>
                  <p:pic>
                    <p:nvPicPr>
                      <p:cNvPr id="0" name="图片 3233"/>
                      <p:cNvPicPr/>
                      <p:nvPr/>
                    </p:nvPicPr>
                    <p:blipFill>
                      <a:blip r:embed="rId10"/>
                      <a:stretch>
                        <a:fillRect/>
                      </a:stretch>
                    </p:blipFill>
                    <p:spPr>
                      <a:xfrm>
                        <a:off x="2092325" y="3241675"/>
                        <a:ext cx="238125" cy="384175"/>
                      </a:xfrm>
                      <a:prstGeom prst="rect">
                        <a:avLst/>
                      </a:prstGeom>
                      <a:noFill/>
                      <a:ln w="38100">
                        <a:noFill/>
                        <a:miter/>
                      </a:ln>
                    </p:spPr>
                  </p:pic>
                </p:oleObj>
              </mc:Fallback>
            </mc:AlternateContent>
          </a:graphicData>
        </a:graphic>
      </p:graphicFrame>
      <p:graphicFrame>
        <p:nvGraphicFramePr>
          <p:cNvPr id="537609" name="Object 9"/>
          <p:cNvGraphicFramePr/>
          <p:nvPr/>
        </p:nvGraphicFramePr>
        <p:xfrm>
          <a:off x="5857875" y="3214688"/>
          <a:ext cx="238125" cy="384175"/>
        </p:xfrm>
        <a:graphic>
          <a:graphicData uri="http://schemas.openxmlformats.org/presentationml/2006/ole">
            <mc:AlternateContent xmlns:mc="http://schemas.openxmlformats.org/markup-compatibility/2006">
              <mc:Choice xmlns:v="urn:schemas-microsoft-com:vml" Requires="v">
                <p:oleObj spid="_x0000_s15435" r:id="rId11" imgW="127000" imgH="202565" progId="Equation.3">
                  <p:embed/>
                </p:oleObj>
              </mc:Choice>
              <mc:Fallback>
                <p:oleObj r:id="rId11" imgW="127000" imgH="202565" progId="Equation.3">
                  <p:embed/>
                  <p:pic>
                    <p:nvPicPr>
                      <p:cNvPr id="0" name="图片 3234"/>
                      <p:cNvPicPr/>
                      <p:nvPr/>
                    </p:nvPicPr>
                    <p:blipFill>
                      <a:blip r:embed="rId12"/>
                      <a:stretch>
                        <a:fillRect/>
                      </a:stretch>
                    </p:blipFill>
                    <p:spPr>
                      <a:xfrm>
                        <a:off x="5857875" y="3214688"/>
                        <a:ext cx="238125" cy="384175"/>
                      </a:xfrm>
                      <a:prstGeom prst="rect">
                        <a:avLst/>
                      </a:prstGeom>
                      <a:noFill/>
                      <a:ln w="38100">
                        <a:noFill/>
                        <a:miter/>
                      </a:ln>
                    </p:spPr>
                  </p:pic>
                </p:oleObj>
              </mc:Fallback>
            </mc:AlternateContent>
          </a:graphicData>
        </a:graphic>
      </p:graphicFrame>
      <p:graphicFrame>
        <p:nvGraphicFramePr>
          <p:cNvPr id="537610" name="Object 10"/>
          <p:cNvGraphicFramePr/>
          <p:nvPr/>
        </p:nvGraphicFramePr>
        <p:xfrm>
          <a:off x="1187450" y="3838575"/>
          <a:ext cx="2959100" cy="454025"/>
        </p:xfrm>
        <a:graphic>
          <a:graphicData uri="http://schemas.openxmlformats.org/presentationml/2006/ole">
            <mc:AlternateContent xmlns:mc="http://schemas.openxmlformats.org/markup-compatibility/2006">
              <mc:Choice xmlns:v="urn:schemas-microsoft-com:vml" Requires="v">
                <p:oleObj spid="_x0000_s15436" r:id="rId13" imgW="1574800" imgH="241300" progId="Equation.3">
                  <p:embed/>
                </p:oleObj>
              </mc:Choice>
              <mc:Fallback>
                <p:oleObj r:id="rId13" imgW="1574800" imgH="241300" progId="Equation.3">
                  <p:embed/>
                  <p:pic>
                    <p:nvPicPr>
                      <p:cNvPr id="0" name="图片 3235"/>
                      <p:cNvPicPr/>
                      <p:nvPr/>
                    </p:nvPicPr>
                    <p:blipFill>
                      <a:blip r:embed="rId14"/>
                      <a:stretch>
                        <a:fillRect/>
                      </a:stretch>
                    </p:blipFill>
                    <p:spPr>
                      <a:xfrm>
                        <a:off x="1187450" y="3838575"/>
                        <a:ext cx="2959100" cy="454025"/>
                      </a:xfrm>
                      <a:prstGeom prst="rect">
                        <a:avLst/>
                      </a:prstGeom>
                      <a:noFill/>
                      <a:ln w="38100">
                        <a:noFill/>
                        <a:miter/>
                      </a:ln>
                    </p:spPr>
                  </p:pic>
                </p:oleObj>
              </mc:Fallback>
            </mc:AlternateContent>
          </a:graphicData>
        </a:graphic>
      </p:graphicFrame>
      <p:graphicFrame>
        <p:nvGraphicFramePr>
          <p:cNvPr id="537611" name="Object 11"/>
          <p:cNvGraphicFramePr/>
          <p:nvPr/>
        </p:nvGraphicFramePr>
        <p:xfrm>
          <a:off x="4500563" y="3816350"/>
          <a:ext cx="1622425" cy="454025"/>
        </p:xfrm>
        <a:graphic>
          <a:graphicData uri="http://schemas.openxmlformats.org/presentationml/2006/ole">
            <mc:AlternateContent xmlns:mc="http://schemas.openxmlformats.org/markup-compatibility/2006">
              <mc:Choice xmlns:v="urn:schemas-microsoft-com:vml" Requires="v">
                <p:oleObj spid="_x0000_s15437" r:id="rId15" imgW="862965" imgH="241300" progId="Equation.3">
                  <p:embed/>
                </p:oleObj>
              </mc:Choice>
              <mc:Fallback>
                <p:oleObj r:id="rId15" imgW="862965" imgH="241300" progId="Equation.3">
                  <p:embed/>
                  <p:pic>
                    <p:nvPicPr>
                      <p:cNvPr id="0" name="图片 3236"/>
                      <p:cNvPicPr/>
                      <p:nvPr/>
                    </p:nvPicPr>
                    <p:blipFill>
                      <a:blip r:embed="rId16"/>
                      <a:stretch>
                        <a:fillRect/>
                      </a:stretch>
                    </p:blipFill>
                    <p:spPr>
                      <a:xfrm>
                        <a:off x="4500563" y="3816350"/>
                        <a:ext cx="1622425" cy="454025"/>
                      </a:xfrm>
                      <a:prstGeom prst="rect">
                        <a:avLst/>
                      </a:prstGeom>
                      <a:noFill/>
                      <a:ln w="38100">
                        <a:noFill/>
                        <a:miter/>
                      </a:ln>
                    </p:spPr>
                  </p:pic>
                </p:oleObj>
              </mc:Fallback>
            </mc:AlternateContent>
          </a:graphicData>
        </a:graphic>
      </p:graphicFrame>
      <p:pic>
        <p:nvPicPr>
          <p:cNvPr id="537612" name="Picture 12"/>
          <p:cNvPicPr>
            <a:picLocks noChangeAspect="1"/>
          </p:cNvPicPr>
          <p:nvPr/>
        </p:nvPicPr>
        <p:blipFill>
          <a:blip r:embed="rId17"/>
          <a:stretch>
            <a:fillRect/>
          </a:stretch>
        </p:blipFill>
        <p:spPr>
          <a:xfrm>
            <a:off x="250825" y="4437063"/>
            <a:ext cx="4057650" cy="1876425"/>
          </a:xfrm>
          <a:prstGeom prst="rect">
            <a:avLst/>
          </a:prstGeom>
          <a:noFill/>
          <a:ln w="28575" cap="flat" cmpd="sng">
            <a:solidFill>
              <a:srgbClr val="FF0000"/>
            </a:solidFill>
            <a:prstDash val="solid"/>
            <a:miter/>
            <a:headEnd type="none" w="med" len="med"/>
            <a:tailEnd type="none" w="med" len="med"/>
          </a:ln>
        </p:spPr>
      </p:pic>
      <p:pic>
        <p:nvPicPr>
          <p:cNvPr id="537613" name="Picture 13"/>
          <p:cNvPicPr>
            <a:picLocks noChangeAspect="1"/>
          </p:cNvPicPr>
          <p:nvPr/>
        </p:nvPicPr>
        <p:blipFill>
          <a:blip r:embed="rId18"/>
          <a:stretch>
            <a:fillRect/>
          </a:stretch>
        </p:blipFill>
        <p:spPr>
          <a:xfrm>
            <a:off x="4716463" y="4260850"/>
            <a:ext cx="3333750" cy="2047875"/>
          </a:xfrm>
          <a:prstGeom prst="rect">
            <a:avLst/>
          </a:prstGeom>
          <a:noFill/>
          <a:ln w="28575" cap="flat" cmpd="sng">
            <a:solidFill>
              <a:srgbClr val="006600"/>
            </a:solidFill>
            <a:prstDash val="solid"/>
            <a:miter/>
            <a:headEnd type="none" w="med" len="med"/>
            <a:tailEnd type="none" w="med" len="med"/>
          </a:ln>
        </p:spPr>
      </p:pic>
      <p:pic>
        <p:nvPicPr>
          <p:cNvPr id="537614" name="Picture 14"/>
          <p:cNvPicPr>
            <a:picLocks noChangeAspect="1"/>
          </p:cNvPicPr>
          <p:nvPr/>
        </p:nvPicPr>
        <p:blipFill>
          <a:blip r:embed="rId19"/>
          <a:stretch>
            <a:fillRect/>
          </a:stretch>
        </p:blipFill>
        <p:spPr>
          <a:xfrm>
            <a:off x="5786438" y="1714500"/>
            <a:ext cx="3019425" cy="18002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76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7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76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760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76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76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76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76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7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87" name="Rectangle 43"/>
          <p:cNvSpPr>
            <a:spLocks noChangeArrowheads="1"/>
          </p:cNvSpPr>
          <p:nvPr/>
        </p:nvSpPr>
        <p:spPr bwMode="auto">
          <a:xfrm>
            <a:off x="231415" y="563562"/>
            <a:ext cx="7404819"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t>一、门电路的传输时延及影响 </a:t>
            </a:r>
          </a:p>
        </p:txBody>
      </p:sp>
      <p:sp>
        <p:nvSpPr>
          <p:cNvPr id="31790" name="Text Box 46"/>
          <p:cNvSpPr txBox="1">
            <a:spLocks noChangeArrowheads="1"/>
          </p:cNvSpPr>
          <p:nvPr/>
        </p:nvSpPr>
        <p:spPr bwMode="auto">
          <a:xfrm>
            <a:off x="2619375" y="1624013"/>
            <a:ext cx="27622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798" name="Line 54"/>
          <p:cNvSpPr>
            <a:spLocks noChangeShapeType="1"/>
          </p:cNvSpPr>
          <p:nvPr/>
        </p:nvSpPr>
        <p:spPr bwMode="auto">
          <a:xfrm>
            <a:off x="4016375" y="1371600"/>
            <a:ext cx="21129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1822" name="Group 78"/>
          <p:cNvGrpSpPr>
            <a:grpSpLocks/>
          </p:cNvGrpSpPr>
          <p:nvPr/>
        </p:nvGrpSpPr>
        <p:grpSpPr bwMode="auto">
          <a:xfrm>
            <a:off x="3962400" y="1582738"/>
            <a:ext cx="2078038" cy="287337"/>
            <a:chOff x="2496" y="997"/>
            <a:chExt cx="1309" cy="181"/>
          </a:xfrm>
        </p:grpSpPr>
        <p:sp>
          <p:nvSpPr>
            <p:cNvPr id="31799" name="Line 55"/>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0" name="Line 56"/>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1" name="Line 57"/>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2" name="Line 58"/>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3" name="Line 59"/>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04" name="Line 60"/>
          <p:cNvSpPr>
            <a:spLocks noChangeShapeType="1"/>
          </p:cNvSpPr>
          <p:nvPr/>
        </p:nvSpPr>
        <p:spPr bwMode="auto">
          <a:xfrm>
            <a:off x="4016375" y="2089150"/>
            <a:ext cx="7334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5" name="Line 61"/>
          <p:cNvSpPr>
            <a:spLocks noChangeShapeType="1"/>
          </p:cNvSpPr>
          <p:nvPr/>
        </p:nvSpPr>
        <p:spPr bwMode="auto">
          <a:xfrm>
            <a:off x="4749800" y="208915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6" name="Line 62"/>
          <p:cNvSpPr>
            <a:spLocks noChangeShapeType="1"/>
          </p:cNvSpPr>
          <p:nvPr/>
        </p:nvSpPr>
        <p:spPr bwMode="auto">
          <a:xfrm>
            <a:off x="4749800" y="2374900"/>
            <a:ext cx="8239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7" name="Line 63"/>
          <p:cNvSpPr>
            <a:spLocks noChangeShapeType="1"/>
          </p:cNvSpPr>
          <p:nvPr/>
        </p:nvSpPr>
        <p:spPr bwMode="auto">
          <a:xfrm flipV="1">
            <a:off x="5573713" y="208915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8" name="Line 64"/>
          <p:cNvSpPr>
            <a:spLocks noChangeShapeType="1"/>
          </p:cNvSpPr>
          <p:nvPr/>
        </p:nvSpPr>
        <p:spPr bwMode="auto">
          <a:xfrm>
            <a:off x="5573713" y="2089150"/>
            <a:ext cx="5016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9" name="Line 65"/>
          <p:cNvSpPr>
            <a:spLocks noChangeShapeType="1"/>
          </p:cNvSpPr>
          <p:nvPr/>
        </p:nvSpPr>
        <p:spPr bwMode="auto">
          <a:xfrm>
            <a:off x="4552950" y="1708150"/>
            <a:ext cx="0" cy="80645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0" name="Line 66"/>
          <p:cNvSpPr>
            <a:spLocks noChangeShapeType="1"/>
          </p:cNvSpPr>
          <p:nvPr/>
        </p:nvSpPr>
        <p:spPr bwMode="auto">
          <a:xfrm>
            <a:off x="5413375" y="1690688"/>
            <a:ext cx="0" cy="8239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1" name="Text Box 67"/>
          <p:cNvSpPr txBox="1">
            <a:spLocks noChangeArrowheads="1"/>
          </p:cNvSpPr>
          <p:nvPr/>
        </p:nvSpPr>
        <p:spPr bwMode="auto">
          <a:xfrm>
            <a:off x="685800" y="14478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12" name="Text Box 68"/>
          <p:cNvSpPr txBox="1">
            <a:spLocks noChangeArrowheads="1"/>
          </p:cNvSpPr>
          <p:nvPr/>
        </p:nvSpPr>
        <p:spPr bwMode="auto">
          <a:xfrm>
            <a:off x="714375" y="18288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grpSp>
        <p:nvGrpSpPr>
          <p:cNvPr id="31815" name="Group 71"/>
          <p:cNvGrpSpPr>
            <a:grpSpLocks/>
          </p:cNvGrpSpPr>
          <p:nvPr/>
        </p:nvGrpSpPr>
        <p:grpSpPr bwMode="auto">
          <a:xfrm>
            <a:off x="914400" y="1447800"/>
            <a:ext cx="1679575" cy="652463"/>
            <a:chOff x="576" y="1008"/>
            <a:chExt cx="1058" cy="411"/>
          </a:xfrm>
        </p:grpSpPr>
        <p:grpSp>
          <p:nvGrpSpPr>
            <p:cNvPr id="31791" name="Group 47"/>
            <p:cNvGrpSpPr>
              <a:grpSpLocks/>
            </p:cNvGrpSpPr>
            <p:nvPr/>
          </p:nvGrpSpPr>
          <p:grpSpPr bwMode="auto">
            <a:xfrm>
              <a:off x="576" y="1008"/>
              <a:ext cx="1058" cy="411"/>
              <a:chOff x="3288" y="3292"/>
              <a:chExt cx="1340" cy="520"/>
            </a:xfrm>
          </p:grpSpPr>
          <p:sp>
            <p:nvSpPr>
              <p:cNvPr id="31792" name="Rectangle 48"/>
              <p:cNvSpPr>
                <a:spLocks noChangeArrowheads="1"/>
              </p:cNvSpPr>
              <p:nvPr/>
            </p:nvSpPr>
            <p:spPr bwMode="auto">
              <a:xfrm>
                <a:off x="3768" y="32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3" name="Oval 49"/>
              <p:cNvSpPr>
                <a:spLocks noChangeArrowheads="1"/>
              </p:cNvSpPr>
              <p:nvPr/>
            </p:nvSpPr>
            <p:spPr bwMode="auto">
              <a:xfrm>
                <a:off x="4128" y="35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4" name="Line 50"/>
              <p:cNvSpPr>
                <a:spLocks noChangeShapeType="1"/>
              </p:cNvSpPr>
              <p:nvPr/>
            </p:nvSpPr>
            <p:spPr bwMode="auto">
              <a:xfrm>
                <a:off x="4188" y="35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5" name="Line 51"/>
              <p:cNvSpPr>
                <a:spLocks noChangeShapeType="1"/>
              </p:cNvSpPr>
              <p:nvPr/>
            </p:nvSpPr>
            <p:spPr bwMode="auto">
              <a:xfrm flipH="1">
                <a:off x="3288" y="3412"/>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6" name="Line 52"/>
              <p:cNvSpPr>
                <a:spLocks noChangeShapeType="1"/>
              </p:cNvSpPr>
              <p:nvPr/>
            </p:nvSpPr>
            <p:spPr bwMode="auto">
              <a:xfrm flipH="1">
                <a:off x="3288" y="3732"/>
                <a:ext cx="4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13" name="Text Box 69"/>
            <p:cNvSpPr txBox="1">
              <a:spLocks noChangeArrowheads="1"/>
            </p:cNvSpPr>
            <p:nvPr/>
          </p:nvSpPr>
          <p:spPr bwMode="auto">
            <a:xfrm>
              <a:off x="1074" y="1056"/>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1819" name="Text Box 75"/>
          <p:cNvSpPr txBox="1">
            <a:spLocks noChangeArrowheads="1"/>
          </p:cNvSpPr>
          <p:nvPr/>
        </p:nvSpPr>
        <p:spPr bwMode="auto">
          <a:xfrm>
            <a:off x="3657600" y="2057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820" name="Text Box 76"/>
          <p:cNvSpPr txBox="1">
            <a:spLocks noChangeArrowheads="1"/>
          </p:cNvSpPr>
          <p:nvPr/>
        </p:nvSpPr>
        <p:spPr bwMode="auto">
          <a:xfrm>
            <a:off x="3657600"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21" name="Text Box 77"/>
          <p:cNvSpPr txBox="1">
            <a:spLocks noChangeArrowheads="1"/>
          </p:cNvSpPr>
          <p:nvPr/>
        </p:nvSpPr>
        <p:spPr bwMode="auto">
          <a:xfrm>
            <a:off x="3657600" y="1706563"/>
            <a:ext cx="2762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sp>
        <p:nvSpPr>
          <p:cNvPr id="31824" name="Text Box 80"/>
          <p:cNvSpPr txBox="1">
            <a:spLocks noChangeArrowheads="1"/>
          </p:cNvSpPr>
          <p:nvPr/>
        </p:nvSpPr>
        <p:spPr bwMode="auto">
          <a:xfrm>
            <a:off x="4572000" y="2362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t</a:t>
            </a:r>
            <a:r>
              <a:rPr kumimoji="0" lang="en-US" altLang="zh-CN" sz="2000" baseline="-25000"/>
              <a:t>pd</a:t>
            </a:r>
            <a:endParaRPr kumimoji="0" lang="en-US" altLang="zh-CN" sz="2000"/>
          </a:p>
        </p:txBody>
      </p:sp>
      <p:sp>
        <p:nvSpPr>
          <p:cNvPr id="31825" name="Text Box 81"/>
          <p:cNvSpPr txBox="1">
            <a:spLocks noChangeArrowheads="1"/>
          </p:cNvSpPr>
          <p:nvPr/>
        </p:nvSpPr>
        <p:spPr bwMode="auto">
          <a:xfrm>
            <a:off x="6172200"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sp>
        <p:nvSpPr>
          <p:cNvPr id="31827" name="Text Box 83"/>
          <p:cNvSpPr txBox="1">
            <a:spLocks noChangeArrowheads="1"/>
          </p:cNvSpPr>
          <p:nvPr/>
        </p:nvSpPr>
        <p:spPr bwMode="auto">
          <a:xfrm>
            <a:off x="5410200" y="2362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t</a:t>
            </a:r>
            <a:r>
              <a:rPr kumimoji="0" lang="en-US" altLang="zh-CN" sz="2000" baseline="-25000"/>
              <a:t>pd</a:t>
            </a:r>
            <a:endParaRPr kumimoji="0" lang="en-US" altLang="zh-CN" sz="2000"/>
          </a:p>
        </p:txBody>
      </p:sp>
      <p:sp>
        <p:nvSpPr>
          <p:cNvPr id="35" name="Text Box 3"/>
          <p:cNvSpPr txBox="1">
            <a:spLocks noChangeArrowheads="1"/>
          </p:cNvSpPr>
          <p:nvPr/>
        </p:nvSpPr>
        <p:spPr bwMode="auto">
          <a:xfrm>
            <a:off x="1662534" y="0"/>
            <a:ext cx="518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smtClean="0"/>
              <a:t>3.3 </a:t>
            </a:r>
            <a:r>
              <a:rPr lang="zh-CN" altLang="en-US" sz="3200" dirty="0"/>
              <a:t>竞争与险象的产生</a:t>
            </a:r>
            <a:endParaRPr lang="zh-CN" altLang="en-US" sz="3200" b="1" dirty="0"/>
          </a:p>
        </p:txBody>
      </p:sp>
    </p:spTree>
    <p:extLst>
      <p:ext uri="{BB962C8B-B14F-4D97-AF65-F5344CB8AC3E}">
        <p14:creationId xmlns:p14="http://schemas.microsoft.com/office/powerpoint/2010/main" val="22947685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815"/>
                                        </p:tgtEl>
                                        <p:attrNameLst>
                                          <p:attrName>style.visibility</p:attrName>
                                        </p:attrNameLst>
                                      </p:cBhvr>
                                      <p:to>
                                        <p:strVal val="visible"/>
                                      </p:to>
                                    </p:set>
                                    <p:animEffect transition="in" filter="wipe(left)">
                                      <p:cBhvr>
                                        <p:cTn id="7" dur="500"/>
                                        <p:tgtEl>
                                          <p:spTgt spid="31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8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18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179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820">
                                            <p:txEl>
                                              <p:pRg st="0" end="0"/>
                                            </p:txEl>
                                          </p:spTgt>
                                        </p:tgtEl>
                                        <p:attrNameLst>
                                          <p:attrName>style.visibility</p:attrName>
                                        </p:attrNameLst>
                                      </p:cBhvr>
                                      <p:to>
                                        <p:strVal val="visible"/>
                                      </p:to>
                                    </p:set>
                                    <p:animEffect transition="in" filter="dissolve">
                                      <p:cBhvr>
                                        <p:cTn id="24" dur="500"/>
                                        <p:tgtEl>
                                          <p:spTgt spid="31820">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798"/>
                                        </p:tgtEl>
                                        <p:attrNameLst>
                                          <p:attrName>style.visibility</p:attrName>
                                        </p:attrNameLst>
                                      </p:cBhvr>
                                      <p:to>
                                        <p:strVal val="visible"/>
                                      </p:to>
                                    </p:set>
                                    <p:animEffect transition="in" filter="wipe(left)">
                                      <p:cBhvr>
                                        <p:cTn id="29" dur="500"/>
                                        <p:tgtEl>
                                          <p:spTgt spid="317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1825">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1821">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822"/>
                                        </p:tgtEl>
                                        <p:attrNameLst>
                                          <p:attrName>style.visibility</p:attrName>
                                        </p:attrNameLst>
                                      </p:cBhvr>
                                      <p:to>
                                        <p:strVal val="visible"/>
                                      </p:to>
                                    </p:set>
                                    <p:animEffect transition="in" filter="wipe(left)">
                                      <p:cBhvr>
                                        <p:cTn id="42" dur="500"/>
                                        <p:tgtEl>
                                          <p:spTgt spid="318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1819">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804"/>
                                        </p:tgtEl>
                                        <p:attrNameLst>
                                          <p:attrName>style.visibility</p:attrName>
                                        </p:attrNameLst>
                                      </p:cBhvr>
                                      <p:to>
                                        <p:strVal val="visible"/>
                                      </p:to>
                                    </p:set>
                                    <p:animEffect transition="in" filter="wipe(left)">
                                      <p:cBhvr>
                                        <p:cTn id="51" dur="500"/>
                                        <p:tgtEl>
                                          <p:spTgt spid="318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1805"/>
                                        </p:tgtEl>
                                        <p:attrNameLst>
                                          <p:attrName>style.visibility</p:attrName>
                                        </p:attrNameLst>
                                      </p:cBhvr>
                                      <p:to>
                                        <p:strVal val="visible"/>
                                      </p:to>
                                    </p:set>
                                    <p:animEffect transition="in" filter="wipe(up)">
                                      <p:cBhvr>
                                        <p:cTn id="56" dur="500"/>
                                        <p:tgtEl>
                                          <p:spTgt spid="318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1809"/>
                                        </p:tgtEl>
                                        <p:attrNameLst>
                                          <p:attrName>style.visibility</p:attrName>
                                        </p:attrNameLst>
                                      </p:cBhvr>
                                      <p:to>
                                        <p:strVal val="visible"/>
                                      </p:to>
                                    </p:set>
                                    <p:animEffect transition="in" filter="wipe(up)">
                                      <p:cBhvr>
                                        <p:cTn id="61" dur="500"/>
                                        <p:tgtEl>
                                          <p:spTgt spid="318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1806"/>
                                        </p:tgtEl>
                                        <p:attrNameLst>
                                          <p:attrName>style.visibility</p:attrName>
                                        </p:attrNameLst>
                                      </p:cBhvr>
                                      <p:to>
                                        <p:strVal val="visible"/>
                                      </p:to>
                                    </p:set>
                                    <p:animEffect transition="in" filter="wipe(left)">
                                      <p:cBhvr>
                                        <p:cTn id="66" dur="500"/>
                                        <p:tgtEl>
                                          <p:spTgt spid="318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1807"/>
                                        </p:tgtEl>
                                        <p:attrNameLst>
                                          <p:attrName>style.visibility</p:attrName>
                                        </p:attrNameLst>
                                      </p:cBhvr>
                                      <p:to>
                                        <p:strVal val="visible"/>
                                      </p:to>
                                    </p:set>
                                    <p:animEffect transition="in" filter="wipe(up)">
                                      <p:cBhvr>
                                        <p:cTn id="71" dur="500"/>
                                        <p:tgtEl>
                                          <p:spTgt spid="3180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1808"/>
                                        </p:tgtEl>
                                        <p:attrNameLst>
                                          <p:attrName>style.visibility</p:attrName>
                                        </p:attrNameLst>
                                      </p:cBhvr>
                                      <p:to>
                                        <p:strVal val="visible"/>
                                      </p:to>
                                    </p:set>
                                    <p:animEffect transition="in" filter="wipe(left)">
                                      <p:cBhvr>
                                        <p:cTn id="76" dur="500"/>
                                        <p:tgtEl>
                                          <p:spTgt spid="3180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1810"/>
                                        </p:tgtEl>
                                        <p:attrNameLst>
                                          <p:attrName>style.visibility</p:attrName>
                                        </p:attrNameLst>
                                      </p:cBhvr>
                                      <p:to>
                                        <p:strVal val="visible"/>
                                      </p:to>
                                    </p:set>
                                    <p:animEffect transition="in" filter="wipe(up)">
                                      <p:cBhvr>
                                        <p:cTn id="81" dur="500"/>
                                        <p:tgtEl>
                                          <p:spTgt spid="3181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1824">
                                            <p:txEl>
                                              <p:pRg st="0" end="0"/>
                                            </p:txEl>
                                          </p:spTgt>
                                        </p:tgtEl>
                                        <p:attrNameLst>
                                          <p:attrName>style.visibility</p:attrName>
                                        </p:attrNameLst>
                                      </p:cBhvr>
                                      <p:to>
                                        <p:strVal val="visible"/>
                                      </p:to>
                                    </p:set>
                                    <p:animEffect transition="in" filter="dissolve">
                                      <p:cBhvr>
                                        <p:cTn id="86" dur="500"/>
                                        <p:tgtEl>
                                          <p:spTgt spid="31824">
                                            <p:txEl>
                                              <p:pRg st="0" end="0"/>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1827">
                                            <p:txEl>
                                              <p:pRg st="0" end="0"/>
                                            </p:txEl>
                                          </p:spTgt>
                                        </p:tgtEl>
                                        <p:attrNameLst>
                                          <p:attrName>style.visibility</p:attrName>
                                        </p:attrNameLst>
                                      </p:cBhvr>
                                      <p:to>
                                        <p:strVal val="visible"/>
                                      </p:to>
                                    </p:set>
                                    <p:animEffect transition="in" filter="dissolve">
                                      <p:cBhvr>
                                        <p:cTn id="91" dur="500"/>
                                        <p:tgtEl>
                                          <p:spTgt spid="31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0" grpId="0" animBg="1" autoUpdateAnimBg="0"/>
      <p:bldP spid="31798" grpId="0" animBg="1"/>
      <p:bldP spid="31804" grpId="0" animBg="1"/>
      <p:bldP spid="31805" grpId="0" animBg="1"/>
      <p:bldP spid="31806" grpId="0" animBg="1"/>
      <p:bldP spid="31807" grpId="0" animBg="1"/>
      <p:bldP spid="31808" grpId="0" animBg="1"/>
      <p:bldP spid="31809" grpId="0" animBg="1"/>
      <p:bldP spid="31810" grpId="0" animBg="1"/>
      <p:bldP spid="31811" grpId="0" animBg="1" autoUpdateAnimBg="0"/>
      <p:bldP spid="31812" grpId="0" animBg="1" autoUpdateAnimBg="0"/>
      <p:bldP spid="31819" grpId="0" build="p" autoUpdateAnimBg="0"/>
      <p:bldP spid="31820" grpId="0" build="p" autoUpdateAnimBg="0"/>
      <p:bldP spid="31821" grpId="0" build="p" autoUpdateAnimBg="0"/>
      <p:bldP spid="31824" grpId="0" build="p" autoUpdateAnimBg="0"/>
      <p:bldP spid="31825" grpId="0" build="p" autoUpdateAnimBg="0"/>
      <p:bldP spid="318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63525" y="257175"/>
            <a:ext cx="6450012"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600" dirty="0"/>
              <a:t>二、竞争现象</a:t>
            </a:r>
            <a:r>
              <a:rPr lang="zh-CN" altLang="en-US" sz="3600" dirty="0" smtClean="0"/>
              <a:t>与险象的</a:t>
            </a:r>
            <a:r>
              <a:rPr lang="zh-CN" altLang="en-US" sz="3600" dirty="0"/>
              <a:t>产生 </a:t>
            </a:r>
          </a:p>
        </p:txBody>
      </p:sp>
      <p:sp>
        <p:nvSpPr>
          <p:cNvPr id="32773" name="Line 5"/>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2774" name="Group 6"/>
          <p:cNvGrpSpPr>
            <a:grpSpLocks/>
          </p:cNvGrpSpPr>
          <p:nvPr/>
        </p:nvGrpSpPr>
        <p:grpSpPr bwMode="auto">
          <a:xfrm flipV="1">
            <a:off x="5389563" y="1797050"/>
            <a:ext cx="2763837" cy="382588"/>
            <a:chOff x="2496" y="997"/>
            <a:chExt cx="1309" cy="181"/>
          </a:xfrm>
        </p:grpSpPr>
        <p:sp>
          <p:nvSpPr>
            <p:cNvPr id="32775" name="Line 7"/>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6" name="Line 8"/>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7" name="Line 9"/>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8" name="Line 10"/>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9" name="Line 11"/>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80" name="Line 12"/>
          <p:cNvSpPr>
            <a:spLocks noChangeShapeType="1"/>
          </p:cNvSpPr>
          <p:nvPr/>
        </p:nvSpPr>
        <p:spPr bwMode="auto">
          <a:xfrm>
            <a:off x="5486400" y="38862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1" name="Line 13"/>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2" name="Line 14"/>
          <p:cNvSpPr>
            <a:spLocks noChangeShapeType="1"/>
          </p:cNvSpPr>
          <p:nvPr/>
        </p:nvSpPr>
        <p:spPr bwMode="auto">
          <a:xfrm>
            <a:off x="6643688" y="417195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3" name="Line 15"/>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4" name="Line 16"/>
          <p:cNvSpPr>
            <a:spLocks noChangeShapeType="1"/>
          </p:cNvSpPr>
          <p:nvPr/>
        </p:nvSpPr>
        <p:spPr bwMode="auto">
          <a:xfrm>
            <a:off x="6858000" y="38862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6" name="Line 18"/>
          <p:cNvSpPr>
            <a:spLocks noChangeShapeType="1"/>
          </p:cNvSpPr>
          <p:nvPr/>
        </p:nvSpPr>
        <p:spPr bwMode="auto">
          <a:xfrm>
            <a:off x="6629400" y="3124200"/>
            <a:ext cx="0" cy="1524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7" name="Text Box 19"/>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2788" name="Text Box 20"/>
          <p:cNvSpPr txBox="1">
            <a:spLocks noChangeArrowheads="1"/>
          </p:cNvSpPr>
          <p:nvPr/>
        </p:nvSpPr>
        <p:spPr bwMode="auto">
          <a:xfrm>
            <a:off x="714375" y="17526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2797" name="Text Box 29"/>
          <p:cNvSpPr txBox="1">
            <a:spLocks noChangeArrowheads="1"/>
          </p:cNvSpPr>
          <p:nvPr/>
        </p:nvSpPr>
        <p:spPr bwMode="auto">
          <a:xfrm>
            <a:off x="3686175" y="1981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2798" name="Text Box 30"/>
          <p:cNvSpPr txBox="1">
            <a:spLocks noChangeArrowheads="1"/>
          </p:cNvSpPr>
          <p:nvPr/>
        </p:nvSpPr>
        <p:spPr bwMode="auto">
          <a:xfrm>
            <a:off x="6858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2799" name="Text Box 31"/>
          <p:cNvSpPr txBox="1">
            <a:spLocks noChangeArrowheads="1"/>
          </p:cNvSpPr>
          <p:nvPr/>
        </p:nvSpPr>
        <p:spPr bwMode="auto">
          <a:xfrm>
            <a:off x="24384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sp>
        <p:nvSpPr>
          <p:cNvPr id="32801" name="Text Box 33"/>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sp>
        <p:nvSpPr>
          <p:cNvPr id="32802" name="Text Box 34"/>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grpSp>
        <p:nvGrpSpPr>
          <p:cNvPr id="32827" name="Group 59"/>
          <p:cNvGrpSpPr>
            <a:grpSpLocks/>
          </p:cNvGrpSpPr>
          <p:nvPr/>
        </p:nvGrpSpPr>
        <p:grpSpPr bwMode="auto">
          <a:xfrm>
            <a:off x="914400" y="1447800"/>
            <a:ext cx="2725738" cy="1446213"/>
            <a:chOff x="576" y="912"/>
            <a:chExt cx="1717" cy="911"/>
          </a:xfrm>
        </p:grpSpPr>
        <p:grpSp>
          <p:nvGrpSpPr>
            <p:cNvPr id="32804" name="Group 36"/>
            <p:cNvGrpSpPr>
              <a:grpSpLocks/>
            </p:cNvGrpSpPr>
            <p:nvPr/>
          </p:nvGrpSpPr>
          <p:grpSpPr bwMode="auto">
            <a:xfrm>
              <a:off x="576" y="912"/>
              <a:ext cx="1717" cy="911"/>
              <a:chOff x="3608" y="5652"/>
              <a:chExt cx="2600" cy="1220"/>
            </a:xfrm>
          </p:grpSpPr>
          <p:sp>
            <p:nvSpPr>
              <p:cNvPr id="32805" name="Rectangle 37"/>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6" name="Oval 38"/>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7" name="Line 39"/>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8" name="Line 40"/>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9" name="Rectangle 41"/>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0" name="Oval 42"/>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1" name="Line 43"/>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2" name="Line 44"/>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3" name="Line 45"/>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4" name="Rectangle 46"/>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5" name="Oval 47"/>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6" name="Line 48"/>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7" name="Oval 49"/>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8" name="Line 50"/>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9" name="Line 51"/>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0" name="Line 52"/>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1" name="Line 53"/>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2" name="Line 54"/>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3" name="Rectangle 55"/>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4" name="Line 56"/>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72" name="Text Box 4"/>
            <p:cNvSpPr txBox="1">
              <a:spLocks noChangeArrowheads="1"/>
            </p:cNvSpPr>
            <p:nvPr/>
          </p:nvSpPr>
          <p:spPr bwMode="auto">
            <a:xfrm>
              <a:off x="912" y="1152"/>
              <a:ext cx="9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2825" name="Text Box 57"/>
            <p:cNvSpPr txBox="1">
              <a:spLocks noChangeArrowheads="1"/>
            </p:cNvSpPr>
            <p:nvPr/>
          </p:nvSpPr>
          <p:spPr bwMode="auto">
            <a:xfrm>
              <a:off x="1248" y="1488"/>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826" name="Text Box 58"/>
            <p:cNvSpPr txBox="1">
              <a:spLocks noChangeArrowheads="1"/>
            </p:cNvSpPr>
            <p:nvPr/>
          </p:nvSpPr>
          <p:spPr bwMode="auto">
            <a:xfrm>
              <a:off x="1794" y="120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796" name="Text Box 28"/>
            <p:cNvSpPr txBox="1">
              <a:spLocks noChangeArrowheads="1"/>
            </p:cNvSpPr>
            <p:nvPr/>
          </p:nvSpPr>
          <p:spPr bwMode="auto">
            <a:xfrm>
              <a:off x="1200" y="96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2828" name="Text Box 60"/>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2829" name="Text Box 61"/>
          <p:cNvSpPr txBox="1">
            <a:spLocks noChangeArrowheads="1"/>
          </p:cNvSpPr>
          <p:nvPr/>
        </p:nvSpPr>
        <p:spPr bwMode="auto">
          <a:xfrm>
            <a:off x="6858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2830" name="Text Box 62"/>
          <p:cNvSpPr txBox="1">
            <a:spLocks noChangeArrowheads="1"/>
          </p:cNvSpPr>
          <p:nvPr/>
        </p:nvSpPr>
        <p:spPr bwMode="auto">
          <a:xfrm>
            <a:off x="24384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aphicFrame>
        <p:nvGraphicFramePr>
          <p:cNvPr id="32831" name="Object 63"/>
          <p:cNvGraphicFramePr>
            <a:graphicFrameLocks noChangeAspect="1"/>
          </p:cNvGraphicFramePr>
          <p:nvPr/>
        </p:nvGraphicFramePr>
        <p:xfrm>
          <a:off x="609600" y="3048000"/>
          <a:ext cx="3352800" cy="565150"/>
        </p:xfrm>
        <a:graphic>
          <a:graphicData uri="http://schemas.openxmlformats.org/presentationml/2006/ole">
            <mc:AlternateContent xmlns:mc="http://schemas.openxmlformats.org/markup-compatibility/2006">
              <mc:Choice xmlns:v="urn:schemas-microsoft-com:vml" Requires="v">
                <p:oleObj spid="_x0000_s24608" name="Equation" r:id="rId4" imgW="1523880" imgH="253800" progId="Equation.3">
                  <p:embed/>
                </p:oleObj>
              </mc:Choice>
              <mc:Fallback>
                <p:oleObj name="Equation" r:id="rId4" imgW="152388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33528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3" name="Text Box 65"/>
          <p:cNvSpPr txBox="1">
            <a:spLocks noChangeArrowheads="1"/>
          </p:cNvSpPr>
          <p:nvPr/>
        </p:nvSpPr>
        <p:spPr bwMode="auto">
          <a:xfrm>
            <a:off x="685800" y="3733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A=C=1</a:t>
            </a:r>
            <a:r>
              <a:rPr lang="zh-CN" altLang="en-US"/>
              <a:t>时</a:t>
            </a:r>
          </a:p>
        </p:txBody>
      </p:sp>
      <p:graphicFrame>
        <p:nvGraphicFramePr>
          <p:cNvPr id="32834" name="Object 66"/>
          <p:cNvGraphicFramePr>
            <a:graphicFrameLocks noChangeAspect="1"/>
          </p:cNvGraphicFramePr>
          <p:nvPr/>
        </p:nvGraphicFramePr>
        <p:xfrm>
          <a:off x="2514600" y="3684588"/>
          <a:ext cx="1828800" cy="430212"/>
        </p:xfrm>
        <a:graphic>
          <a:graphicData uri="http://schemas.openxmlformats.org/presentationml/2006/ole">
            <mc:AlternateContent xmlns:mc="http://schemas.openxmlformats.org/markup-compatibility/2006">
              <mc:Choice xmlns:v="urn:schemas-microsoft-com:vml" Requires="v">
                <p:oleObj spid="_x0000_s24609" name="Equation" r:id="rId6" imgW="863280" imgH="190440" progId="Equation.3">
                  <p:embed/>
                </p:oleObj>
              </mc:Choice>
              <mc:Fallback>
                <p:oleObj name="Equation" r:id="rId6" imgW="86328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684588"/>
                        <a:ext cx="18288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6" name="Text Box 68"/>
          <p:cNvSpPr txBox="1">
            <a:spLocks noChangeArrowheads="1"/>
          </p:cNvSpPr>
          <p:nvPr/>
        </p:nvSpPr>
        <p:spPr bwMode="auto">
          <a:xfrm>
            <a:off x="685800" y="4191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从理论上看：不论</a:t>
            </a:r>
            <a:r>
              <a:rPr lang="en-US" altLang="zh-CN"/>
              <a:t>B</a:t>
            </a:r>
            <a:r>
              <a:rPr lang="zh-CN" altLang="en-US"/>
              <a:t>为什么，输出都为</a:t>
            </a:r>
            <a:r>
              <a:rPr lang="en-US" altLang="zh-CN"/>
              <a:t>1</a:t>
            </a:r>
          </a:p>
        </p:txBody>
      </p:sp>
      <p:sp>
        <p:nvSpPr>
          <p:cNvPr id="32837" name="Line 69"/>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8" name="Text Box 70"/>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graphicFrame>
        <p:nvGraphicFramePr>
          <p:cNvPr id="32841" name="Object 73"/>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4610" r:id="rId8" imgW="152334" imgH="190417" progId="Equation.3">
                  <p:embed/>
                </p:oleObj>
              </mc:Choice>
              <mc:Fallback>
                <p:oleObj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44" name="Line 76"/>
          <p:cNvSpPr>
            <a:spLocks noChangeShapeType="1"/>
          </p:cNvSpPr>
          <p:nvPr/>
        </p:nvSpPr>
        <p:spPr bwMode="auto">
          <a:xfrm>
            <a:off x="5437188" y="2668588"/>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45" name="Line 77"/>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46" name="Line 78"/>
          <p:cNvSpPr>
            <a:spLocks noChangeShapeType="1"/>
          </p:cNvSpPr>
          <p:nvPr/>
        </p:nvSpPr>
        <p:spPr bwMode="auto">
          <a:xfrm>
            <a:off x="6424613" y="2286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47" name="Line 79"/>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48" name="Line 80"/>
          <p:cNvSpPr>
            <a:spLocks noChangeShapeType="1"/>
          </p:cNvSpPr>
          <p:nvPr/>
        </p:nvSpPr>
        <p:spPr bwMode="auto">
          <a:xfrm>
            <a:off x="7591425" y="26685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49" name="Text Box 81"/>
          <p:cNvSpPr txBox="1">
            <a:spLocks noChangeArrowheads="1"/>
          </p:cNvSpPr>
          <p:nvPr/>
        </p:nvSpPr>
        <p:spPr bwMode="auto">
          <a:xfrm>
            <a:off x="5029200" y="2895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32850" name="Text Box 82"/>
          <p:cNvSpPr txBox="1">
            <a:spLocks noChangeArrowheads="1"/>
          </p:cNvSpPr>
          <p:nvPr/>
        </p:nvSpPr>
        <p:spPr bwMode="auto">
          <a:xfrm>
            <a:off x="5029200" y="3429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32851" name="Line 83"/>
          <p:cNvSpPr>
            <a:spLocks noChangeShapeType="1"/>
          </p:cNvSpPr>
          <p:nvPr/>
        </p:nvSpPr>
        <p:spPr bwMode="auto">
          <a:xfrm>
            <a:off x="6172200" y="2133600"/>
            <a:ext cx="0" cy="1462088"/>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2" name="Line 84"/>
          <p:cNvSpPr>
            <a:spLocks noChangeShapeType="1"/>
          </p:cNvSpPr>
          <p:nvPr/>
        </p:nvSpPr>
        <p:spPr bwMode="auto">
          <a:xfrm>
            <a:off x="6400800" y="2667000"/>
            <a:ext cx="0" cy="82391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4" name="Line 86"/>
          <p:cNvSpPr>
            <a:spLocks noChangeShapeType="1"/>
          </p:cNvSpPr>
          <p:nvPr/>
        </p:nvSpPr>
        <p:spPr bwMode="auto">
          <a:xfrm flipV="1">
            <a:off x="5486400" y="28194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5" name="Line 87"/>
          <p:cNvSpPr>
            <a:spLocks noChangeShapeType="1"/>
          </p:cNvSpPr>
          <p:nvPr/>
        </p:nvSpPr>
        <p:spPr bwMode="auto">
          <a:xfrm>
            <a:off x="6604000" y="28194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6" name="Line 88"/>
          <p:cNvSpPr>
            <a:spLocks noChangeShapeType="1"/>
          </p:cNvSpPr>
          <p:nvPr/>
        </p:nvSpPr>
        <p:spPr bwMode="auto">
          <a:xfrm flipV="1">
            <a:off x="66040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7" name="Line 89"/>
          <p:cNvSpPr>
            <a:spLocks noChangeShapeType="1"/>
          </p:cNvSpPr>
          <p:nvPr/>
        </p:nvSpPr>
        <p:spPr bwMode="auto">
          <a:xfrm flipV="1">
            <a:off x="76962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8" name="Line 90"/>
          <p:cNvSpPr>
            <a:spLocks noChangeShapeType="1"/>
          </p:cNvSpPr>
          <p:nvPr/>
        </p:nvSpPr>
        <p:spPr bwMode="auto">
          <a:xfrm flipV="1">
            <a:off x="7667625" y="2819400"/>
            <a:ext cx="485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59" name="Line 91"/>
          <p:cNvSpPr>
            <a:spLocks noChangeShapeType="1"/>
          </p:cNvSpPr>
          <p:nvPr/>
        </p:nvSpPr>
        <p:spPr bwMode="auto">
          <a:xfrm>
            <a:off x="5486400" y="3659188"/>
            <a:ext cx="9636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60" name="Line 92"/>
          <p:cNvSpPr>
            <a:spLocks noChangeShapeType="1"/>
          </p:cNvSpPr>
          <p:nvPr/>
        </p:nvSpPr>
        <p:spPr bwMode="auto">
          <a:xfrm flipV="1">
            <a:off x="64246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61" name="Line 93"/>
          <p:cNvSpPr>
            <a:spLocks noChangeShapeType="1"/>
          </p:cNvSpPr>
          <p:nvPr/>
        </p:nvSpPr>
        <p:spPr bwMode="auto">
          <a:xfrm>
            <a:off x="64246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62" name="Line 94"/>
          <p:cNvSpPr>
            <a:spLocks noChangeShapeType="1"/>
          </p:cNvSpPr>
          <p:nvPr/>
        </p:nvSpPr>
        <p:spPr bwMode="auto">
          <a:xfrm>
            <a:off x="75692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63" name="Line 95"/>
          <p:cNvSpPr>
            <a:spLocks noChangeShapeType="1"/>
          </p:cNvSpPr>
          <p:nvPr/>
        </p:nvSpPr>
        <p:spPr bwMode="auto">
          <a:xfrm>
            <a:off x="7591425" y="36591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64" name="Text Box 96"/>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Tree>
    <p:extLst>
      <p:ext uri="{BB962C8B-B14F-4D97-AF65-F5344CB8AC3E}">
        <p14:creationId xmlns:p14="http://schemas.microsoft.com/office/powerpoint/2010/main" val="315799264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827"/>
                                        </p:tgtEl>
                                        <p:attrNameLst>
                                          <p:attrName>style.visibility</p:attrName>
                                        </p:attrNameLst>
                                      </p:cBhvr>
                                      <p:to>
                                        <p:strVal val="visible"/>
                                      </p:to>
                                    </p:set>
                                    <p:animEffect transition="in" filter="wipe(left)">
                                      <p:cBhvr>
                                        <p:cTn id="7" dur="500"/>
                                        <p:tgtEl>
                                          <p:spTgt spid="32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98">
                                            <p:txEl>
                                              <p:pRg st="0" end="0"/>
                                            </p:txEl>
                                          </p:spTgt>
                                        </p:tgtEl>
                                        <p:attrNameLst>
                                          <p:attrName>style.visibility</p:attrName>
                                        </p:attrNameLst>
                                      </p:cBhvr>
                                      <p:to>
                                        <p:strVal val="visible"/>
                                      </p:to>
                                    </p:set>
                                    <p:animEffect transition="in" filter="dissolve">
                                      <p:cBhvr>
                                        <p:cTn id="12" dur="500"/>
                                        <p:tgtEl>
                                          <p:spTgt spid="3279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829">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97">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99">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2830">
                                            <p:txEl>
                                              <p:pRg st="0" end="0"/>
                                            </p:txEl>
                                          </p:spTgt>
                                        </p:tgtEl>
                                        <p:attrNameLst>
                                          <p:attrName>style.visibility</p:attrName>
                                        </p:attrNameLst>
                                      </p:cBhvr>
                                      <p:to>
                                        <p:strVal val="visible"/>
                                      </p:to>
                                    </p:set>
                                    <p:animEffect transition="in" filter="dissolve">
                                      <p:cBhvr>
                                        <p:cTn id="33" dur="500"/>
                                        <p:tgtEl>
                                          <p:spTgt spid="32830">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2831"/>
                                        </p:tgtEl>
                                        <p:attrNameLst>
                                          <p:attrName>style.visibility</p:attrName>
                                        </p:attrNameLst>
                                      </p:cBhvr>
                                      <p:to>
                                        <p:strVal val="visible"/>
                                      </p:to>
                                    </p:set>
                                    <p:animEffect transition="in" filter="wipe(left)">
                                      <p:cBhvr>
                                        <p:cTn id="38" dur="500"/>
                                        <p:tgtEl>
                                          <p:spTgt spid="328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833">
                                            <p:txEl>
                                              <p:pRg st="0" end="0"/>
                                            </p:txEl>
                                          </p:spTgt>
                                        </p:tgtEl>
                                        <p:attrNameLst>
                                          <p:attrName>style.visibility</p:attrName>
                                        </p:attrNameLst>
                                      </p:cBhvr>
                                      <p:to>
                                        <p:strVal val="visible"/>
                                      </p:to>
                                    </p:set>
                                    <p:animEffect transition="in" filter="wipe(left)">
                                      <p:cBhvr>
                                        <p:cTn id="43" dur="500"/>
                                        <p:tgtEl>
                                          <p:spTgt spid="3283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2834"/>
                                        </p:tgtEl>
                                        <p:attrNameLst>
                                          <p:attrName>style.visibility</p:attrName>
                                        </p:attrNameLst>
                                      </p:cBhvr>
                                      <p:to>
                                        <p:strVal val="visible"/>
                                      </p:to>
                                    </p:set>
                                    <p:animEffect transition="in" filter="wipe(left)">
                                      <p:cBhvr>
                                        <p:cTn id="48" dur="500"/>
                                        <p:tgtEl>
                                          <p:spTgt spid="328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32836">
                                            <p:txEl>
                                              <p:pRg st="0" end="0"/>
                                            </p:txEl>
                                          </p:spTgt>
                                        </p:tgtEl>
                                        <p:attrNameLst>
                                          <p:attrName>style.visibility</p:attrName>
                                        </p:attrNameLst>
                                      </p:cBhvr>
                                      <p:to>
                                        <p:strVal val="visible"/>
                                      </p:to>
                                    </p:set>
                                    <p:animEffect transition="in" filter="wipe(up)">
                                      <p:cBhvr>
                                        <p:cTn id="53" dur="75"/>
                                        <p:tgtEl>
                                          <p:spTgt spid="32836">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typ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3282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773"/>
                                        </p:tgtEl>
                                        <p:attrNameLst>
                                          <p:attrName>style.visibility</p:attrName>
                                        </p:attrNameLst>
                                      </p:cBhvr>
                                      <p:to>
                                        <p:strVal val="visible"/>
                                      </p:to>
                                    </p:set>
                                    <p:animEffect transition="in" filter="wipe(left)">
                                      <p:cBhvr>
                                        <p:cTn id="62" dur="500"/>
                                        <p:tgtEl>
                                          <p:spTgt spid="327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280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278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2837"/>
                                        </p:tgtEl>
                                        <p:attrNameLst>
                                          <p:attrName>style.visibility</p:attrName>
                                        </p:attrNameLst>
                                      </p:cBhvr>
                                      <p:to>
                                        <p:strVal val="visible"/>
                                      </p:to>
                                    </p:set>
                                    <p:animEffect transition="in" filter="wipe(left)">
                                      <p:cBhvr>
                                        <p:cTn id="75" dur="500"/>
                                        <p:tgtEl>
                                          <p:spTgt spid="3283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32838">
                                            <p:txEl>
                                              <p:pRg st="0" end="0"/>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32802">
                                            <p:txEl>
                                              <p:pRg st="0" end="0"/>
                                            </p:txEl>
                                          </p:spTgt>
                                        </p:tgtEl>
                                        <p:attrNameLst>
                                          <p:attrName>style.visibility</p:attrName>
                                        </p:attrNameLst>
                                      </p:cBhvr>
                                      <p:to>
                                        <p:strVal val="visible"/>
                                      </p:to>
                                    </p:set>
                                    <p:animEffect transition="in" filter="dissolve">
                                      <p:cBhvr>
                                        <p:cTn id="84" dur="500"/>
                                        <p:tgtEl>
                                          <p:spTgt spid="32802">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2774"/>
                                        </p:tgtEl>
                                        <p:attrNameLst>
                                          <p:attrName>style.visibility</p:attrName>
                                        </p:attrNameLst>
                                      </p:cBhvr>
                                      <p:to>
                                        <p:strVal val="visible"/>
                                      </p:to>
                                    </p:set>
                                    <p:animEffect transition="in" filter="wipe(left)">
                                      <p:cBhvr>
                                        <p:cTn id="89" dur="500"/>
                                        <p:tgtEl>
                                          <p:spTgt spid="3277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32841"/>
                                        </p:tgtEl>
                                        <p:attrNameLst>
                                          <p:attrName>style.visibility</p:attrName>
                                        </p:attrNameLst>
                                      </p:cBhvr>
                                      <p:to>
                                        <p:strVal val="visible"/>
                                      </p:to>
                                    </p:set>
                                    <p:animEffect transition="in" filter="dissolve">
                                      <p:cBhvr>
                                        <p:cTn id="94" dur="500"/>
                                        <p:tgtEl>
                                          <p:spTgt spid="3284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 fill="hold" grpId="0" nodeType="clickEffect">
                                  <p:stCondLst>
                                    <p:cond delay="0"/>
                                  </p:stCondLst>
                                  <p:childTnLst>
                                    <p:set>
                                      <p:cBhvr>
                                        <p:cTn id="98" dur="1" fill="hold">
                                          <p:stCondLst>
                                            <p:cond delay="0"/>
                                          </p:stCondLst>
                                        </p:cTn>
                                        <p:tgtEl>
                                          <p:spTgt spid="32851"/>
                                        </p:tgtEl>
                                        <p:attrNameLst>
                                          <p:attrName>style.visibility</p:attrName>
                                        </p:attrNameLst>
                                      </p:cBhvr>
                                      <p:to>
                                        <p:strVal val="visible"/>
                                      </p:to>
                                    </p:set>
                                    <p:anim calcmode="lin" valueType="num">
                                      <p:cBhvr>
                                        <p:cTn id="99" dur="500" fill="hold"/>
                                        <p:tgtEl>
                                          <p:spTgt spid="32851"/>
                                        </p:tgtEl>
                                        <p:attrNameLst>
                                          <p:attrName>ppt_x</p:attrName>
                                        </p:attrNameLst>
                                      </p:cBhvr>
                                      <p:tavLst>
                                        <p:tav tm="0">
                                          <p:val>
                                            <p:strVal val="#ppt_x"/>
                                          </p:val>
                                        </p:tav>
                                        <p:tav tm="100000">
                                          <p:val>
                                            <p:strVal val="#ppt_x"/>
                                          </p:val>
                                        </p:tav>
                                      </p:tavLst>
                                    </p:anim>
                                    <p:anim calcmode="lin" valueType="num">
                                      <p:cBhvr>
                                        <p:cTn id="100" dur="500" fill="hold"/>
                                        <p:tgtEl>
                                          <p:spTgt spid="32851"/>
                                        </p:tgtEl>
                                        <p:attrNameLst>
                                          <p:attrName>ppt_y</p:attrName>
                                        </p:attrNameLst>
                                      </p:cBhvr>
                                      <p:tavLst>
                                        <p:tav tm="0">
                                          <p:val>
                                            <p:strVal val="#ppt_y-#ppt_h/2"/>
                                          </p:val>
                                        </p:tav>
                                        <p:tav tm="100000">
                                          <p:val>
                                            <p:strVal val="#ppt_y"/>
                                          </p:val>
                                        </p:tav>
                                      </p:tavLst>
                                    </p:anim>
                                    <p:anim calcmode="lin" valueType="num">
                                      <p:cBhvr>
                                        <p:cTn id="101" dur="500" fill="hold"/>
                                        <p:tgtEl>
                                          <p:spTgt spid="32851"/>
                                        </p:tgtEl>
                                        <p:attrNameLst>
                                          <p:attrName>ppt_w</p:attrName>
                                        </p:attrNameLst>
                                      </p:cBhvr>
                                      <p:tavLst>
                                        <p:tav tm="0">
                                          <p:val>
                                            <p:strVal val="#ppt_w"/>
                                          </p:val>
                                        </p:tav>
                                        <p:tav tm="100000">
                                          <p:val>
                                            <p:strVal val="#ppt_w"/>
                                          </p:val>
                                        </p:tav>
                                      </p:tavLst>
                                    </p:anim>
                                    <p:anim calcmode="lin" valueType="num">
                                      <p:cBhvr>
                                        <p:cTn id="102" dur="500" fill="hold"/>
                                        <p:tgtEl>
                                          <p:spTgt spid="32851"/>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2844"/>
                                        </p:tgtEl>
                                        <p:attrNameLst>
                                          <p:attrName>style.visibility</p:attrName>
                                        </p:attrNameLst>
                                      </p:cBhvr>
                                      <p:to>
                                        <p:strVal val="visible"/>
                                      </p:to>
                                    </p:set>
                                    <p:animEffect transition="in" filter="wipe(left)">
                                      <p:cBhvr>
                                        <p:cTn id="107" dur="500"/>
                                        <p:tgtEl>
                                          <p:spTgt spid="3284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32845"/>
                                        </p:tgtEl>
                                        <p:attrNameLst>
                                          <p:attrName>style.visibility</p:attrName>
                                        </p:attrNameLst>
                                      </p:cBhvr>
                                      <p:to>
                                        <p:strVal val="visible"/>
                                      </p:to>
                                    </p:set>
                                    <p:anim calcmode="lin" valueType="num">
                                      <p:cBhvr>
                                        <p:cTn id="112" dur="500" fill="hold"/>
                                        <p:tgtEl>
                                          <p:spTgt spid="32845"/>
                                        </p:tgtEl>
                                        <p:attrNameLst>
                                          <p:attrName>ppt_x</p:attrName>
                                        </p:attrNameLst>
                                      </p:cBhvr>
                                      <p:tavLst>
                                        <p:tav tm="0">
                                          <p:val>
                                            <p:strVal val="#ppt_x"/>
                                          </p:val>
                                        </p:tav>
                                        <p:tav tm="100000">
                                          <p:val>
                                            <p:strVal val="#ppt_x"/>
                                          </p:val>
                                        </p:tav>
                                      </p:tavLst>
                                    </p:anim>
                                    <p:anim calcmode="lin" valueType="num">
                                      <p:cBhvr>
                                        <p:cTn id="113" dur="500" fill="hold"/>
                                        <p:tgtEl>
                                          <p:spTgt spid="32845"/>
                                        </p:tgtEl>
                                        <p:attrNameLst>
                                          <p:attrName>ppt_y</p:attrName>
                                        </p:attrNameLst>
                                      </p:cBhvr>
                                      <p:tavLst>
                                        <p:tav tm="0">
                                          <p:val>
                                            <p:strVal val="#ppt_y-#ppt_h/2"/>
                                          </p:val>
                                        </p:tav>
                                        <p:tav tm="100000">
                                          <p:val>
                                            <p:strVal val="#ppt_y"/>
                                          </p:val>
                                        </p:tav>
                                      </p:tavLst>
                                    </p:anim>
                                    <p:anim calcmode="lin" valueType="num">
                                      <p:cBhvr>
                                        <p:cTn id="114" dur="500" fill="hold"/>
                                        <p:tgtEl>
                                          <p:spTgt spid="32845"/>
                                        </p:tgtEl>
                                        <p:attrNameLst>
                                          <p:attrName>ppt_w</p:attrName>
                                        </p:attrNameLst>
                                      </p:cBhvr>
                                      <p:tavLst>
                                        <p:tav tm="0">
                                          <p:val>
                                            <p:strVal val="#ppt_w"/>
                                          </p:val>
                                        </p:tav>
                                        <p:tav tm="100000">
                                          <p:val>
                                            <p:strVal val="#ppt_w"/>
                                          </p:val>
                                        </p:tav>
                                      </p:tavLst>
                                    </p:anim>
                                    <p:anim calcmode="lin" valueType="num">
                                      <p:cBhvr>
                                        <p:cTn id="115" dur="500" fill="hold"/>
                                        <p:tgtEl>
                                          <p:spTgt spid="32845"/>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2846"/>
                                        </p:tgtEl>
                                        <p:attrNameLst>
                                          <p:attrName>style.visibility</p:attrName>
                                        </p:attrNameLst>
                                      </p:cBhvr>
                                      <p:to>
                                        <p:strVal val="visible"/>
                                      </p:to>
                                    </p:set>
                                    <p:animEffect transition="in" filter="wipe(left)">
                                      <p:cBhvr>
                                        <p:cTn id="120" dur="500"/>
                                        <p:tgtEl>
                                          <p:spTgt spid="328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1" fill="hold" grpId="0" nodeType="clickEffect">
                                  <p:stCondLst>
                                    <p:cond delay="0"/>
                                  </p:stCondLst>
                                  <p:childTnLst>
                                    <p:set>
                                      <p:cBhvr>
                                        <p:cTn id="124" dur="1" fill="hold">
                                          <p:stCondLst>
                                            <p:cond delay="0"/>
                                          </p:stCondLst>
                                        </p:cTn>
                                        <p:tgtEl>
                                          <p:spTgt spid="32847"/>
                                        </p:tgtEl>
                                        <p:attrNameLst>
                                          <p:attrName>style.visibility</p:attrName>
                                        </p:attrNameLst>
                                      </p:cBhvr>
                                      <p:to>
                                        <p:strVal val="visible"/>
                                      </p:to>
                                    </p:set>
                                    <p:anim calcmode="lin" valueType="num">
                                      <p:cBhvr>
                                        <p:cTn id="125" dur="500" fill="hold"/>
                                        <p:tgtEl>
                                          <p:spTgt spid="32847"/>
                                        </p:tgtEl>
                                        <p:attrNameLst>
                                          <p:attrName>ppt_x</p:attrName>
                                        </p:attrNameLst>
                                      </p:cBhvr>
                                      <p:tavLst>
                                        <p:tav tm="0">
                                          <p:val>
                                            <p:strVal val="#ppt_x"/>
                                          </p:val>
                                        </p:tav>
                                        <p:tav tm="100000">
                                          <p:val>
                                            <p:strVal val="#ppt_x"/>
                                          </p:val>
                                        </p:tav>
                                      </p:tavLst>
                                    </p:anim>
                                    <p:anim calcmode="lin" valueType="num">
                                      <p:cBhvr>
                                        <p:cTn id="126" dur="500" fill="hold"/>
                                        <p:tgtEl>
                                          <p:spTgt spid="32847"/>
                                        </p:tgtEl>
                                        <p:attrNameLst>
                                          <p:attrName>ppt_y</p:attrName>
                                        </p:attrNameLst>
                                      </p:cBhvr>
                                      <p:tavLst>
                                        <p:tav tm="0">
                                          <p:val>
                                            <p:strVal val="#ppt_y-#ppt_h/2"/>
                                          </p:val>
                                        </p:tav>
                                        <p:tav tm="100000">
                                          <p:val>
                                            <p:strVal val="#ppt_y"/>
                                          </p:val>
                                        </p:tav>
                                      </p:tavLst>
                                    </p:anim>
                                    <p:anim calcmode="lin" valueType="num">
                                      <p:cBhvr>
                                        <p:cTn id="127" dur="500" fill="hold"/>
                                        <p:tgtEl>
                                          <p:spTgt spid="32847"/>
                                        </p:tgtEl>
                                        <p:attrNameLst>
                                          <p:attrName>ppt_w</p:attrName>
                                        </p:attrNameLst>
                                      </p:cBhvr>
                                      <p:tavLst>
                                        <p:tav tm="0">
                                          <p:val>
                                            <p:strVal val="#ppt_w"/>
                                          </p:val>
                                        </p:tav>
                                        <p:tav tm="100000">
                                          <p:val>
                                            <p:strVal val="#ppt_w"/>
                                          </p:val>
                                        </p:tav>
                                      </p:tavLst>
                                    </p:anim>
                                    <p:anim calcmode="lin" valueType="num">
                                      <p:cBhvr>
                                        <p:cTn id="128" dur="500" fill="hold"/>
                                        <p:tgtEl>
                                          <p:spTgt spid="32847"/>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32848"/>
                                        </p:tgtEl>
                                        <p:attrNameLst>
                                          <p:attrName>style.visibility</p:attrName>
                                        </p:attrNameLst>
                                      </p:cBhvr>
                                      <p:to>
                                        <p:strVal val="visible"/>
                                      </p:to>
                                    </p:set>
                                    <p:animEffect transition="in" filter="wipe(left)">
                                      <p:cBhvr>
                                        <p:cTn id="133" dur="500"/>
                                        <p:tgtEl>
                                          <p:spTgt spid="3284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32849">
                                            <p:txEl>
                                              <p:pRg st="0" end="0"/>
                                            </p:txEl>
                                          </p:spTgt>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1" fill="hold" grpId="0" nodeType="clickEffect">
                                  <p:stCondLst>
                                    <p:cond delay="0"/>
                                  </p:stCondLst>
                                  <p:childTnLst>
                                    <p:set>
                                      <p:cBhvr>
                                        <p:cTn id="141" dur="1" fill="hold">
                                          <p:stCondLst>
                                            <p:cond delay="0"/>
                                          </p:stCondLst>
                                        </p:cTn>
                                        <p:tgtEl>
                                          <p:spTgt spid="32852"/>
                                        </p:tgtEl>
                                        <p:attrNameLst>
                                          <p:attrName>style.visibility</p:attrName>
                                        </p:attrNameLst>
                                      </p:cBhvr>
                                      <p:to>
                                        <p:strVal val="visible"/>
                                      </p:to>
                                    </p:set>
                                    <p:anim calcmode="lin" valueType="num">
                                      <p:cBhvr>
                                        <p:cTn id="142" dur="500" fill="hold"/>
                                        <p:tgtEl>
                                          <p:spTgt spid="32852"/>
                                        </p:tgtEl>
                                        <p:attrNameLst>
                                          <p:attrName>ppt_x</p:attrName>
                                        </p:attrNameLst>
                                      </p:cBhvr>
                                      <p:tavLst>
                                        <p:tav tm="0">
                                          <p:val>
                                            <p:strVal val="#ppt_x"/>
                                          </p:val>
                                        </p:tav>
                                        <p:tav tm="100000">
                                          <p:val>
                                            <p:strVal val="#ppt_x"/>
                                          </p:val>
                                        </p:tav>
                                      </p:tavLst>
                                    </p:anim>
                                    <p:anim calcmode="lin" valueType="num">
                                      <p:cBhvr>
                                        <p:cTn id="143" dur="500" fill="hold"/>
                                        <p:tgtEl>
                                          <p:spTgt spid="32852"/>
                                        </p:tgtEl>
                                        <p:attrNameLst>
                                          <p:attrName>ppt_y</p:attrName>
                                        </p:attrNameLst>
                                      </p:cBhvr>
                                      <p:tavLst>
                                        <p:tav tm="0">
                                          <p:val>
                                            <p:strVal val="#ppt_y-#ppt_h/2"/>
                                          </p:val>
                                        </p:tav>
                                        <p:tav tm="100000">
                                          <p:val>
                                            <p:strVal val="#ppt_y"/>
                                          </p:val>
                                        </p:tav>
                                      </p:tavLst>
                                    </p:anim>
                                    <p:anim calcmode="lin" valueType="num">
                                      <p:cBhvr>
                                        <p:cTn id="144" dur="500" fill="hold"/>
                                        <p:tgtEl>
                                          <p:spTgt spid="32852"/>
                                        </p:tgtEl>
                                        <p:attrNameLst>
                                          <p:attrName>ppt_w</p:attrName>
                                        </p:attrNameLst>
                                      </p:cBhvr>
                                      <p:tavLst>
                                        <p:tav tm="0">
                                          <p:val>
                                            <p:strVal val="#ppt_w"/>
                                          </p:val>
                                        </p:tav>
                                        <p:tav tm="100000">
                                          <p:val>
                                            <p:strVal val="#ppt_w"/>
                                          </p:val>
                                        </p:tav>
                                      </p:tavLst>
                                    </p:anim>
                                    <p:anim calcmode="lin" valueType="num">
                                      <p:cBhvr>
                                        <p:cTn id="145" dur="500" fill="hold"/>
                                        <p:tgtEl>
                                          <p:spTgt spid="32852"/>
                                        </p:tgtEl>
                                        <p:attrNameLst>
                                          <p:attrName>ppt_h</p:attrName>
                                        </p:attrNameLst>
                                      </p:cBhvr>
                                      <p:tavLst>
                                        <p:tav tm="0">
                                          <p:val>
                                            <p:fltVal val="0"/>
                                          </p:val>
                                        </p:tav>
                                        <p:tav tm="100000">
                                          <p:val>
                                            <p:strVal val="#ppt_h"/>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2854"/>
                                        </p:tgtEl>
                                        <p:attrNameLst>
                                          <p:attrName>style.visibility</p:attrName>
                                        </p:attrNameLst>
                                      </p:cBhvr>
                                      <p:to>
                                        <p:strVal val="visible"/>
                                      </p:to>
                                    </p:set>
                                    <p:animEffect transition="in" filter="wipe(left)">
                                      <p:cBhvr>
                                        <p:cTn id="150" dur="500"/>
                                        <p:tgtEl>
                                          <p:spTgt spid="32854"/>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7" presetClass="entr" presetSubtype="1" fill="hold" grpId="0" nodeType="clickEffect">
                                  <p:stCondLst>
                                    <p:cond delay="0"/>
                                  </p:stCondLst>
                                  <p:childTnLst>
                                    <p:set>
                                      <p:cBhvr>
                                        <p:cTn id="154" dur="1" fill="hold">
                                          <p:stCondLst>
                                            <p:cond delay="0"/>
                                          </p:stCondLst>
                                        </p:cTn>
                                        <p:tgtEl>
                                          <p:spTgt spid="32855"/>
                                        </p:tgtEl>
                                        <p:attrNameLst>
                                          <p:attrName>style.visibility</p:attrName>
                                        </p:attrNameLst>
                                      </p:cBhvr>
                                      <p:to>
                                        <p:strVal val="visible"/>
                                      </p:to>
                                    </p:set>
                                    <p:anim calcmode="lin" valueType="num">
                                      <p:cBhvr>
                                        <p:cTn id="155" dur="500" fill="hold"/>
                                        <p:tgtEl>
                                          <p:spTgt spid="32855"/>
                                        </p:tgtEl>
                                        <p:attrNameLst>
                                          <p:attrName>ppt_x</p:attrName>
                                        </p:attrNameLst>
                                      </p:cBhvr>
                                      <p:tavLst>
                                        <p:tav tm="0">
                                          <p:val>
                                            <p:strVal val="#ppt_x"/>
                                          </p:val>
                                        </p:tav>
                                        <p:tav tm="100000">
                                          <p:val>
                                            <p:strVal val="#ppt_x"/>
                                          </p:val>
                                        </p:tav>
                                      </p:tavLst>
                                    </p:anim>
                                    <p:anim calcmode="lin" valueType="num">
                                      <p:cBhvr>
                                        <p:cTn id="156" dur="500" fill="hold"/>
                                        <p:tgtEl>
                                          <p:spTgt spid="32855"/>
                                        </p:tgtEl>
                                        <p:attrNameLst>
                                          <p:attrName>ppt_y</p:attrName>
                                        </p:attrNameLst>
                                      </p:cBhvr>
                                      <p:tavLst>
                                        <p:tav tm="0">
                                          <p:val>
                                            <p:strVal val="#ppt_y-#ppt_h/2"/>
                                          </p:val>
                                        </p:tav>
                                        <p:tav tm="100000">
                                          <p:val>
                                            <p:strVal val="#ppt_y"/>
                                          </p:val>
                                        </p:tav>
                                      </p:tavLst>
                                    </p:anim>
                                    <p:anim calcmode="lin" valueType="num">
                                      <p:cBhvr>
                                        <p:cTn id="157" dur="500" fill="hold"/>
                                        <p:tgtEl>
                                          <p:spTgt spid="32855"/>
                                        </p:tgtEl>
                                        <p:attrNameLst>
                                          <p:attrName>ppt_w</p:attrName>
                                        </p:attrNameLst>
                                      </p:cBhvr>
                                      <p:tavLst>
                                        <p:tav tm="0">
                                          <p:val>
                                            <p:strVal val="#ppt_w"/>
                                          </p:val>
                                        </p:tav>
                                        <p:tav tm="100000">
                                          <p:val>
                                            <p:strVal val="#ppt_w"/>
                                          </p:val>
                                        </p:tav>
                                      </p:tavLst>
                                    </p:anim>
                                    <p:anim calcmode="lin" valueType="num">
                                      <p:cBhvr>
                                        <p:cTn id="158" dur="500" fill="hold"/>
                                        <p:tgtEl>
                                          <p:spTgt spid="32855"/>
                                        </p:tgtEl>
                                        <p:attrNameLst>
                                          <p:attrName>ppt_h</p:attrName>
                                        </p:attrNameLst>
                                      </p:cBhvr>
                                      <p:tavLst>
                                        <p:tav tm="0">
                                          <p:val>
                                            <p:fltVal val="0"/>
                                          </p:val>
                                        </p:tav>
                                        <p:tav tm="100000">
                                          <p:val>
                                            <p:strVal val="#ppt_h"/>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32856"/>
                                        </p:tgtEl>
                                        <p:attrNameLst>
                                          <p:attrName>style.visibility</p:attrName>
                                        </p:attrNameLst>
                                      </p:cBhvr>
                                      <p:to>
                                        <p:strVal val="visible"/>
                                      </p:to>
                                    </p:set>
                                    <p:animEffect transition="in" filter="wipe(left)">
                                      <p:cBhvr>
                                        <p:cTn id="163" dur="500"/>
                                        <p:tgtEl>
                                          <p:spTgt spid="32856"/>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7" presetClass="entr" presetSubtype="1" fill="hold" grpId="0" nodeType="clickEffect">
                                  <p:stCondLst>
                                    <p:cond delay="0"/>
                                  </p:stCondLst>
                                  <p:childTnLst>
                                    <p:set>
                                      <p:cBhvr>
                                        <p:cTn id="167" dur="1" fill="hold">
                                          <p:stCondLst>
                                            <p:cond delay="0"/>
                                          </p:stCondLst>
                                        </p:cTn>
                                        <p:tgtEl>
                                          <p:spTgt spid="32857"/>
                                        </p:tgtEl>
                                        <p:attrNameLst>
                                          <p:attrName>style.visibility</p:attrName>
                                        </p:attrNameLst>
                                      </p:cBhvr>
                                      <p:to>
                                        <p:strVal val="visible"/>
                                      </p:to>
                                    </p:set>
                                    <p:anim calcmode="lin" valueType="num">
                                      <p:cBhvr>
                                        <p:cTn id="168" dur="500" fill="hold"/>
                                        <p:tgtEl>
                                          <p:spTgt spid="32857"/>
                                        </p:tgtEl>
                                        <p:attrNameLst>
                                          <p:attrName>ppt_x</p:attrName>
                                        </p:attrNameLst>
                                      </p:cBhvr>
                                      <p:tavLst>
                                        <p:tav tm="0">
                                          <p:val>
                                            <p:strVal val="#ppt_x"/>
                                          </p:val>
                                        </p:tav>
                                        <p:tav tm="100000">
                                          <p:val>
                                            <p:strVal val="#ppt_x"/>
                                          </p:val>
                                        </p:tav>
                                      </p:tavLst>
                                    </p:anim>
                                    <p:anim calcmode="lin" valueType="num">
                                      <p:cBhvr>
                                        <p:cTn id="169" dur="500" fill="hold"/>
                                        <p:tgtEl>
                                          <p:spTgt spid="32857"/>
                                        </p:tgtEl>
                                        <p:attrNameLst>
                                          <p:attrName>ppt_y</p:attrName>
                                        </p:attrNameLst>
                                      </p:cBhvr>
                                      <p:tavLst>
                                        <p:tav tm="0">
                                          <p:val>
                                            <p:strVal val="#ppt_y-#ppt_h/2"/>
                                          </p:val>
                                        </p:tav>
                                        <p:tav tm="100000">
                                          <p:val>
                                            <p:strVal val="#ppt_y"/>
                                          </p:val>
                                        </p:tav>
                                      </p:tavLst>
                                    </p:anim>
                                    <p:anim calcmode="lin" valueType="num">
                                      <p:cBhvr>
                                        <p:cTn id="170" dur="500" fill="hold"/>
                                        <p:tgtEl>
                                          <p:spTgt spid="32857"/>
                                        </p:tgtEl>
                                        <p:attrNameLst>
                                          <p:attrName>ppt_w</p:attrName>
                                        </p:attrNameLst>
                                      </p:cBhvr>
                                      <p:tavLst>
                                        <p:tav tm="0">
                                          <p:val>
                                            <p:strVal val="#ppt_w"/>
                                          </p:val>
                                        </p:tav>
                                        <p:tav tm="100000">
                                          <p:val>
                                            <p:strVal val="#ppt_w"/>
                                          </p:val>
                                        </p:tav>
                                      </p:tavLst>
                                    </p:anim>
                                    <p:anim calcmode="lin" valueType="num">
                                      <p:cBhvr>
                                        <p:cTn id="171" dur="500" fill="hold"/>
                                        <p:tgtEl>
                                          <p:spTgt spid="32857"/>
                                        </p:tgtEl>
                                        <p:attrNameLst>
                                          <p:attrName>ppt_h</p:attrName>
                                        </p:attrNameLst>
                                      </p:cBhvr>
                                      <p:tavLst>
                                        <p:tav tm="0">
                                          <p:val>
                                            <p:fltVal val="0"/>
                                          </p:val>
                                        </p:tav>
                                        <p:tav tm="100000">
                                          <p:val>
                                            <p:strVal val="#ppt_h"/>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32858"/>
                                        </p:tgtEl>
                                        <p:attrNameLst>
                                          <p:attrName>style.visibility</p:attrName>
                                        </p:attrNameLst>
                                      </p:cBhvr>
                                      <p:to>
                                        <p:strVal val="visible"/>
                                      </p:to>
                                    </p:set>
                                    <p:animEffect transition="in" filter="wipe(left)">
                                      <p:cBhvr>
                                        <p:cTn id="176" dur="500"/>
                                        <p:tgtEl>
                                          <p:spTgt spid="32858"/>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499"/>
                                          </p:stCondLst>
                                        </p:cTn>
                                        <p:tgtEl>
                                          <p:spTgt spid="32850">
                                            <p:txEl>
                                              <p:pRg st="0" end="0"/>
                                            </p:txEl>
                                          </p:spTgt>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2859"/>
                                        </p:tgtEl>
                                        <p:attrNameLst>
                                          <p:attrName>style.visibility</p:attrName>
                                        </p:attrNameLst>
                                      </p:cBhvr>
                                      <p:to>
                                        <p:strVal val="visible"/>
                                      </p:to>
                                    </p:set>
                                    <p:animEffect transition="in" filter="wipe(left)">
                                      <p:cBhvr>
                                        <p:cTn id="185" dur="500"/>
                                        <p:tgtEl>
                                          <p:spTgt spid="32859"/>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2860"/>
                                        </p:tgtEl>
                                        <p:attrNameLst>
                                          <p:attrName>style.visibility</p:attrName>
                                        </p:attrNameLst>
                                      </p:cBhvr>
                                      <p:to>
                                        <p:strVal val="visible"/>
                                      </p:to>
                                    </p:set>
                                    <p:animEffect transition="in" filter="wipe(left)">
                                      <p:cBhvr>
                                        <p:cTn id="190" dur="500"/>
                                        <p:tgtEl>
                                          <p:spTgt spid="3286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2861"/>
                                        </p:tgtEl>
                                        <p:attrNameLst>
                                          <p:attrName>style.visibility</p:attrName>
                                        </p:attrNameLst>
                                      </p:cBhvr>
                                      <p:to>
                                        <p:strVal val="visible"/>
                                      </p:to>
                                    </p:set>
                                    <p:animEffect transition="in" filter="wipe(left)">
                                      <p:cBhvr>
                                        <p:cTn id="195" dur="500"/>
                                        <p:tgtEl>
                                          <p:spTgt spid="32861"/>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7" presetClass="entr" presetSubtype="1" fill="hold" grpId="0" nodeType="clickEffect">
                                  <p:stCondLst>
                                    <p:cond delay="0"/>
                                  </p:stCondLst>
                                  <p:childTnLst>
                                    <p:set>
                                      <p:cBhvr>
                                        <p:cTn id="199" dur="1" fill="hold">
                                          <p:stCondLst>
                                            <p:cond delay="0"/>
                                          </p:stCondLst>
                                        </p:cTn>
                                        <p:tgtEl>
                                          <p:spTgt spid="32862"/>
                                        </p:tgtEl>
                                        <p:attrNameLst>
                                          <p:attrName>style.visibility</p:attrName>
                                        </p:attrNameLst>
                                      </p:cBhvr>
                                      <p:to>
                                        <p:strVal val="visible"/>
                                      </p:to>
                                    </p:set>
                                    <p:anim calcmode="lin" valueType="num">
                                      <p:cBhvr>
                                        <p:cTn id="200" dur="500" fill="hold"/>
                                        <p:tgtEl>
                                          <p:spTgt spid="32862"/>
                                        </p:tgtEl>
                                        <p:attrNameLst>
                                          <p:attrName>ppt_x</p:attrName>
                                        </p:attrNameLst>
                                      </p:cBhvr>
                                      <p:tavLst>
                                        <p:tav tm="0">
                                          <p:val>
                                            <p:strVal val="#ppt_x"/>
                                          </p:val>
                                        </p:tav>
                                        <p:tav tm="100000">
                                          <p:val>
                                            <p:strVal val="#ppt_x"/>
                                          </p:val>
                                        </p:tav>
                                      </p:tavLst>
                                    </p:anim>
                                    <p:anim calcmode="lin" valueType="num">
                                      <p:cBhvr>
                                        <p:cTn id="201" dur="500" fill="hold"/>
                                        <p:tgtEl>
                                          <p:spTgt spid="32862"/>
                                        </p:tgtEl>
                                        <p:attrNameLst>
                                          <p:attrName>ppt_y</p:attrName>
                                        </p:attrNameLst>
                                      </p:cBhvr>
                                      <p:tavLst>
                                        <p:tav tm="0">
                                          <p:val>
                                            <p:strVal val="#ppt_y-#ppt_h/2"/>
                                          </p:val>
                                        </p:tav>
                                        <p:tav tm="100000">
                                          <p:val>
                                            <p:strVal val="#ppt_y"/>
                                          </p:val>
                                        </p:tav>
                                      </p:tavLst>
                                    </p:anim>
                                    <p:anim calcmode="lin" valueType="num">
                                      <p:cBhvr>
                                        <p:cTn id="202" dur="500" fill="hold"/>
                                        <p:tgtEl>
                                          <p:spTgt spid="32862"/>
                                        </p:tgtEl>
                                        <p:attrNameLst>
                                          <p:attrName>ppt_w</p:attrName>
                                        </p:attrNameLst>
                                      </p:cBhvr>
                                      <p:tavLst>
                                        <p:tav tm="0">
                                          <p:val>
                                            <p:strVal val="#ppt_w"/>
                                          </p:val>
                                        </p:tav>
                                        <p:tav tm="100000">
                                          <p:val>
                                            <p:strVal val="#ppt_w"/>
                                          </p:val>
                                        </p:tav>
                                      </p:tavLst>
                                    </p:anim>
                                    <p:anim calcmode="lin" valueType="num">
                                      <p:cBhvr>
                                        <p:cTn id="203" dur="500" fill="hold"/>
                                        <p:tgtEl>
                                          <p:spTgt spid="32862"/>
                                        </p:tgtEl>
                                        <p:attrNameLst>
                                          <p:attrName>ppt_h</p:attrName>
                                        </p:attrNameLst>
                                      </p:cBhvr>
                                      <p:tavLst>
                                        <p:tav tm="0">
                                          <p:val>
                                            <p:fltVal val="0"/>
                                          </p:val>
                                        </p:tav>
                                        <p:tav tm="100000">
                                          <p:val>
                                            <p:strVal val="#ppt_h"/>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32863"/>
                                        </p:tgtEl>
                                        <p:attrNameLst>
                                          <p:attrName>style.visibility</p:attrName>
                                        </p:attrNameLst>
                                      </p:cBhvr>
                                      <p:to>
                                        <p:strVal val="visible"/>
                                      </p:to>
                                    </p:set>
                                    <p:animEffect transition="in" filter="wipe(left)">
                                      <p:cBhvr>
                                        <p:cTn id="208" dur="500"/>
                                        <p:tgtEl>
                                          <p:spTgt spid="32863"/>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32864">
                                            <p:txEl>
                                              <p:pRg st="0" end="0"/>
                                            </p:txEl>
                                          </p:spTgt>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32780"/>
                                        </p:tgtEl>
                                        <p:attrNameLst>
                                          <p:attrName>style.visibility</p:attrName>
                                        </p:attrNameLst>
                                      </p:cBhvr>
                                      <p:to>
                                        <p:strVal val="visible"/>
                                      </p:to>
                                    </p:set>
                                    <p:animEffect transition="in" filter="wipe(left)">
                                      <p:cBhvr>
                                        <p:cTn id="217" dur="500"/>
                                        <p:tgtEl>
                                          <p:spTgt spid="32780"/>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1" fill="hold" grpId="0" nodeType="clickEffect">
                                  <p:stCondLst>
                                    <p:cond delay="0"/>
                                  </p:stCondLst>
                                  <p:childTnLst>
                                    <p:set>
                                      <p:cBhvr>
                                        <p:cTn id="221" dur="1" fill="hold">
                                          <p:stCondLst>
                                            <p:cond delay="0"/>
                                          </p:stCondLst>
                                        </p:cTn>
                                        <p:tgtEl>
                                          <p:spTgt spid="32786"/>
                                        </p:tgtEl>
                                        <p:attrNameLst>
                                          <p:attrName>style.visibility</p:attrName>
                                        </p:attrNameLst>
                                      </p:cBhvr>
                                      <p:to>
                                        <p:strVal val="visible"/>
                                      </p:to>
                                    </p:set>
                                    <p:anim calcmode="lin" valueType="num">
                                      <p:cBhvr>
                                        <p:cTn id="222" dur="500" fill="hold"/>
                                        <p:tgtEl>
                                          <p:spTgt spid="32786"/>
                                        </p:tgtEl>
                                        <p:attrNameLst>
                                          <p:attrName>ppt_x</p:attrName>
                                        </p:attrNameLst>
                                      </p:cBhvr>
                                      <p:tavLst>
                                        <p:tav tm="0">
                                          <p:val>
                                            <p:strVal val="#ppt_x"/>
                                          </p:val>
                                        </p:tav>
                                        <p:tav tm="100000">
                                          <p:val>
                                            <p:strVal val="#ppt_x"/>
                                          </p:val>
                                        </p:tav>
                                      </p:tavLst>
                                    </p:anim>
                                    <p:anim calcmode="lin" valueType="num">
                                      <p:cBhvr>
                                        <p:cTn id="223" dur="500" fill="hold"/>
                                        <p:tgtEl>
                                          <p:spTgt spid="32786"/>
                                        </p:tgtEl>
                                        <p:attrNameLst>
                                          <p:attrName>ppt_y</p:attrName>
                                        </p:attrNameLst>
                                      </p:cBhvr>
                                      <p:tavLst>
                                        <p:tav tm="0">
                                          <p:val>
                                            <p:strVal val="#ppt_y-#ppt_h/2"/>
                                          </p:val>
                                        </p:tav>
                                        <p:tav tm="100000">
                                          <p:val>
                                            <p:strVal val="#ppt_y"/>
                                          </p:val>
                                        </p:tav>
                                      </p:tavLst>
                                    </p:anim>
                                    <p:anim calcmode="lin" valueType="num">
                                      <p:cBhvr>
                                        <p:cTn id="224" dur="500" fill="hold"/>
                                        <p:tgtEl>
                                          <p:spTgt spid="32786"/>
                                        </p:tgtEl>
                                        <p:attrNameLst>
                                          <p:attrName>ppt_w</p:attrName>
                                        </p:attrNameLst>
                                      </p:cBhvr>
                                      <p:tavLst>
                                        <p:tav tm="0">
                                          <p:val>
                                            <p:strVal val="#ppt_w"/>
                                          </p:val>
                                        </p:tav>
                                        <p:tav tm="100000">
                                          <p:val>
                                            <p:strVal val="#ppt_w"/>
                                          </p:val>
                                        </p:tav>
                                      </p:tavLst>
                                    </p:anim>
                                    <p:anim calcmode="lin" valueType="num">
                                      <p:cBhvr>
                                        <p:cTn id="225" dur="500" fill="hold"/>
                                        <p:tgtEl>
                                          <p:spTgt spid="32786"/>
                                        </p:tgtEl>
                                        <p:attrNameLst>
                                          <p:attrName>ppt_h</p:attrName>
                                        </p:attrNameLst>
                                      </p:cBhvr>
                                      <p:tavLst>
                                        <p:tav tm="0">
                                          <p:val>
                                            <p:fltVal val="0"/>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32781"/>
                                        </p:tgtEl>
                                        <p:attrNameLst>
                                          <p:attrName>style.visibility</p:attrName>
                                        </p:attrNameLst>
                                      </p:cBhvr>
                                      <p:to>
                                        <p:strVal val="visible"/>
                                      </p:to>
                                    </p:set>
                                    <p:animEffect transition="in" filter="wipe(up)">
                                      <p:cBhvr>
                                        <p:cTn id="230" dur="500"/>
                                        <p:tgtEl>
                                          <p:spTgt spid="32781"/>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32782"/>
                                        </p:tgtEl>
                                        <p:attrNameLst>
                                          <p:attrName>style.visibility</p:attrName>
                                        </p:attrNameLst>
                                      </p:cBhvr>
                                      <p:to>
                                        <p:strVal val="visible"/>
                                      </p:to>
                                    </p:set>
                                    <p:animEffect transition="in" filter="wipe(left)">
                                      <p:cBhvr>
                                        <p:cTn id="235" dur="500"/>
                                        <p:tgtEl>
                                          <p:spTgt spid="32782"/>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7" presetClass="entr" presetSubtype="1" fill="hold" grpId="0" nodeType="clickEffect">
                                  <p:stCondLst>
                                    <p:cond delay="0"/>
                                  </p:stCondLst>
                                  <p:childTnLst>
                                    <p:set>
                                      <p:cBhvr>
                                        <p:cTn id="239" dur="1" fill="hold">
                                          <p:stCondLst>
                                            <p:cond delay="0"/>
                                          </p:stCondLst>
                                        </p:cTn>
                                        <p:tgtEl>
                                          <p:spTgt spid="32783"/>
                                        </p:tgtEl>
                                        <p:attrNameLst>
                                          <p:attrName>style.visibility</p:attrName>
                                        </p:attrNameLst>
                                      </p:cBhvr>
                                      <p:to>
                                        <p:strVal val="visible"/>
                                      </p:to>
                                    </p:set>
                                    <p:anim calcmode="lin" valueType="num">
                                      <p:cBhvr>
                                        <p:cTn id="240" dur="500" fill="hold"/>
                                        <p:tgtEl>
                                          <p:spTgt spid="32783"/>
                                        </p:tgtEl>
                                        <p:attrNameLst>
                                          <p:attrName>ppt_x</p:attrName>
                                        </p:attrNameLst>
                                      </p:cBhvr>
                                      <p:tavLst>
                                        <p:tav tm="0">
                                          <p:val>
                                            <p:strVal val="#ppt_x"/>
                                          </p:val>
                                        </p:tav>
                                        <p:tav tm="100000">
                                          <p:val>
                                            <p:strVal val="#ppt_x"/>
                                          </p:val>
                                        </p:tav>
                                      </p:tavLst>
                                    </p:anim>
                                    <p:anim calcmode="lin" valueType="num">
                                      <p:cBhvr>
                                        <p:cTn id="241" dur="500" fill="hold"/>
                                        <p:tgtEl>
                                          <p:spTgt spid="32783"/>
                                        </p:tgtEl>
                                        <p:attrNameLst>
                                          <p:attrName>ppt_y</p:attrName>
                                        </p:attrNameLst>
                                      </p:cBhvr>
                                      <p:tavLst>
                                        <p:tav tm="0">
                                          <p:val>
                                            <p:strVal val="#ppt_y-#ppt_h/2"/>
                                          </p:val>
                                        </p:tav>
                                        <p:tav tm="100000">
                                          <p:val>
                                            <p:strVal val="#ppt_y"/>
                                          </p:val>
                                        </p:tav>
                                      </p:tavLst>
                                    </p:anim>
                                    <p:anim calcmode="lin" valueType="num">
                                      <p:cBhvr>
                                        <p:cTn id="242" dur="500" fill="hold"/>
                                        <p:tgtEl>
                                          <p:spTgt spid="32783"/>
                                        </p:tgtEl>
                                        <p:attrNameLst>
                                          <p:attrName>ppt_w</p:attrName>
                                        </p:attrNameLst>
                                      </p:cBhvr>
                                      <p:tavLst>
                                        <p:tav tm="0">
                                          <p:val>
                                            <p:strVal val="#ppt_w"/>
                                          </p:val>
                                        </p:tav>
                                        <p:tav tm="100000">
                                          <p:val>
                                            <p:strVal val="#ppt_w"/>
                                          </p:val>
                                        </p:tav>
                                      </p:tavLst>
                                    </p:anim>
                                    <p:anim calcmode="lin" valueType="num">
                                      <p:cBhvr>
                                        <p:cTn id="243" dur="500" fill="hold"/>
                                        <p:tgtEl>
                                          <p:spTgt spid="32783"/>
                                        </p:tgtEl>
                                        <p:attrNameLst>
                                          <p:attrName>ppt_h</p:attrName>
                                        </p:attrNameLst>
                                      </p:cBhvr>
                                      <p:tavLst>
                                        <p:tav tm="0">
                                          <p:val>
                                            <p:fltVal val="0"/>
                                          </p:val>
                                        </p:tav>
                                        <p:tav tm="100000">
                                          <p:val>
                                            <p:strVal val="#ppt_h"/>
                                          </p:val>
                                        </p:tav>
                                      </p:tavLst>
                                    </p:anim>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32784"/>
                                        </p:tgtEl>
                                        <p:attrNameLst>
                                          <p:attrName>style.visibility</p:attrName>
                                        </p:attrNameLst>
                                      </p:cBhvr>
                                      <p:to>
                                        <p:strVal val="visible"/>
                                      </p:to>
                                    </p:set>
                                    <p:animEffect transition="in" filter="wipe(left)">
                                      <p:cBhvr>
                                        <p:cTn id="248" dur="500"/>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80" grpId="0" animBg="1"/>
      <p:bldP spid="32781" grpId="0" animBg="1"/>
      <p:bldP spid="32782" grpId="0" animBg="1"/>
      <p:bldP spid="32783" grpId="0" animBg="1"/>
      <p:bldP spid="32784" grpId="0" animBg="1"/>
      <p:bldP spid="32786" grpId="0" animBg="1"/>
      <p:bldP spid="32787" grpId="0" animBg="1" autoUpdateAnimBg="0"/>
      <p:bldP spid="32788" grpId="0" animBg="1" autoUpdateAnimBg="0"/>
      <p:bldP spid="32797" grpId="0" build="p" autoUpdateAnimBg="0"/>
      <p:bldP spid="32798" grpId="0" build="p" autoUpdateAnimBg="0"/>
      <p:bldP spid="32799" grpId="0" build="p" autoUpdateAnimBg="0"/>
      <p:bldP spid="32801" grpId="0" build="p" autoUpdateAnimBg="0"/>
      <p:bldP spid="32802" grpId="0" build="p" autoUpdateAnimBg="0"/>
      <p:bldP spid="32828" grpId="0" animBg="1" autoUpdateAnimBg="0"/>
      <p:bldP spid="32829" grpId="0" build="p" autoUpdateAnimBg="0"/>
      <p:bldP spid="32830" grpId="0" build="p" autoUpdateAnimBg="0"/>
      <p:bldP spid="32833" grpId="0" build="p" autoUpdateAnimBg="0"/>
      <p:bldP spid="32836" grpId="0" build="p" autoUpdateAnimBg="0"/>
      <p:bldP spid="32837" grpId="0" animBg="1"/>
      <p:bldP spid="32838" grpId="0" build="p" autoUpdateAnimBg="0"/>
      <p:bldP spid="32844" grpId="0" animBg="1"/>
      <p:bldP spid="32845" grpId="0" animBg="1"/>
      <p:bldP spid="32846" grpId="0" animBg="1"/>
      <p:bldP spid="32847" grpId="0" animBg="1"/>
      <p:bldP spid="32848" grpId="0" animBg="1"/>
      <p:bldP spid="32849" grpId="0" build="p" autoUpdateAnimBg="0"/>
      <p:bldP spid="32850" grpId="0" build="p" autoUpdateAnimBg="0"/>
      <p:bldP spid="32851" grpId="0" animBg="1"/>
      <p:bldP spid="32852" grpId="0" animBg="1"/>
      <p:bldP spid="32854" grpId="0" animBg="1"/>
      <p:bldP spid="32855" grpId="0" animBg="1"/>
      <p:bldP spid="32856" grpId="0" animBg="1"/>
      <p:bldP spid="32857" grpId="0" animBg="1"/>
      <p:bldP spid="32858" grpId="0" animBg="1"/>
      <p:bldP spid="32859" grpId="0" animBg="1"/>
      <p:bldP spid="32860" grpId="0" animBg="1"/>
      <p:bldP spid="32861" grpId="0" animBg="1"/>
      <p:bldP spid="32862" grpId="0" animBg="1"/>
      <p:bldP spid="32863" grpId="0" animBg="1"/>
      <p:bldP spid="3286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63525" y="257175"/>
            <a:ext cx="5865813"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600" dirty="0"/>
              <a:t>二、竞争现象</a:t>
            </a:r>
            <a:r>
              <a:rPr lang="zh-CN" altLang="en-US" sz="3600" dirty="0" smtClean="0"/>
              <a:t>与险</a:t>
            </a:r>
            <a:r>
              <a:rPr lang="zh-CN" altLang="en-US" sz="3600" dirty="0"/>
              <a:t>象</a:t>
            </a:r>
            <a:r>
              <a:rPr lang="zh-CN" altLang="en-US" sz="3600" dirty="0" smtClean="0"/>
              <a:t>的</a:t>
            </a:r>
            <a:r>
              <a:rPr lang="zh-CN" altLang="en-US" sz="3600" dirty="0"/>
              <a:t>产生 </a:t>
            </a:r>
          </a:p>
        </p:txBody>
      </p:sp>
      <p:sp>
        <p:nvSpPr>
          <p:cNvPr id="33796" name="Line 4"/>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797" name="Group 5"/>
          <p:cNvGrpSpPr>
            <a:grpSpLocks/>
          </p:cNvGrpSpPr>
          <p:nvPr/>
        </p:nvGrpSpPr>
        <p:grpSpPr bwMode="auto">
          <a:xfrm>
            <a:off x="5389563" y="1797050"/>
            <a:ext cx="2763837" cy="382588"/>
            <a:chOff x="2496" y="997"/>
            <a:chExt cx="1309" cy="181"/>
          </a:xfrm>
        </p:grpSpPr>
        <p:sp>
          <p:nvSpPr>
            <p:cNvPr id="33798" name="Line 6"/>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799" name="Line 7"/>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0" name="Line 8"/>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Line 9"/>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2" name="Line 10"/>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3" name="Line 11"/>
          <p:cNvSpPr>
            <a:spLocks noChangeShapeType="1"/>
          </p:cNvSpPr>
          <p:nvPr/>
        </p:nvSpPr>
        <p:spPr bwMode="auto">
          <a:xfrm>
            <a:off x="5486400" y="41910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4" name="Line 12"/>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5" name="Line 13"/>
          <p:cNvSpPr>
            <a:spLocks noChangeShapeType="1"/>
          </p:cNvSpPr>
          <p:nvPr/>
        </p:nvSpPr>
        <p:spPr bwMode="auto">
          <a:xfrm>
            <a:off x="6643688" y="388620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6" name="Line 14"/>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7" name="Line 15"/>
          <p:cNvSpPr>
            <a:spLocks noChangeShapeType="1"/>
          </p:cNvSpPr>
          <p:nvPr/>
        </p:nvSpPr>
        <p:spPr bwMode="auto">
          <a:xfrm>
            <a:off x="6858000" y="41910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8" name="Line 16"/>
          <p:cNvSpPr>
            <a:spLocks noChangeShapeType="1"/>
          </p:cNvSpPr>
          <p:nvPr/>
        </p:nvSpPr>
        <p:spPr bwMode="auto">
          <a:xfrm>
            <a:off x="6629400" y="3124200"/>
            <a:ext cx="0" cy="1524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9" name="Text Box 17"/>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14" name="Text Box 22"/>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sp>
        <p:nvSpPr>
          <p:cNvPr id="33815" name="Text Box 23"/>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42" name="Text Box 50"/>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grpSp>
        <p:nvGrpSpPr>
          <p:cNvPr id="33874" name="Group 82"/>
          <p:cNvGrpSpPr>
            <a:grpSpLocks/>
          </p:cNvGrpSpPr>
          <p:nvPr/>
        </p:nvGrpSpPr>
        <p:grpSpPr bwMode="auto">
          <a:xfrm>
            <a:off x="685800" y="1828800"/>
            <a:ext cx="3810000" cy="1825625"/>
            <a:chOff x="432" y="1152"/>
            <a:chExt cx="2400" cy="1150"/>
          </a:xfrm>
        </p:grpSpPr>
        <p:sp>
          <p:nvSpPr>
            <p:cNvPr id="33810" name="Text Box 18"/>
            <p:cNvSpPr txBox="1">
              <a:spLocks noChangeArrowheads="1"/>
            </p:cNvSpPr>
            <p:nvPr/>
          </p:nvSpPr>
          <p:spPr bwMode="auto">
            <a:xfrm>
              <a:off x="453" y="1431"/>
              <a:ext cx="202" cy="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11" name="Text Box 19"/>
            <p:cNvSpPr txBox="1">
              <a:spLocks noChangeArrowheads="1"/>
            </p:cNvSpPr>
            <p:nvPr/>
          </p:nvSpPr>
          <p:spPr bwMode="auto">
            <a:xfrm>
              <a:off x="2630" y="1599"/>
              <a:ext cx="20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12" name="Text Box 20"/>
            <p:cNvSpPr txBox="1">
              <a:spLocks noChangeArrowheads="1"/>
            </p:cNvSpPr>
            <p:nvPr/>
          </p:nvSpPr>
          <p:spPr bwMode="auto">
            <a:xfrm>
              <a:off x="432"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3813" name="Text Box 21"/>
            <p:cNvSpPr txBox="1">
              <a:spLocks noChangeArrowheads="1"/>
            </p:cNvSpPr>
            <p:nvPr/>
          </p:nvSpPr>
          <p:spPr bwMode="auto">
            <a:xfrm>
              <a:off x="1716"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grpSp>
          <p:nvGrpSpPr>
            <p:cNvPr id="33817" name="Group 25"/>
            <p:cNvGrpSpPr>
              <a:grpSpLocks/>
            </p:cNvGrpSpPr>
            <p:nvPr/>
          </p:nvGrpSpPr>
          <p:grpSpPr bwMode="auto">
            <a:xfrm>
              <a:off x="599" y="1208"/>
              <a:ext cx="1997" cy="1059"/>
              <a:chOff x="3608" y="5652"/>
              <a:chExt cx="2600" cy="1220"/>
            </a:xfrm>
          </p:grpSpPr>
          <p:sp>
            <p:nvSpPr>
              <p:cNvPr id="33818" name="Rectangle 26"/>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9" name="Oval 27"/>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0" name="Line 28"/>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1" name="Line 29"/>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2" name="Rectangle 30"/>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3" name="Oval 31"/>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4" name="Line 32"/>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5" name="Line 33"/>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6" name="Line 34"/>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7" name="Rectangle 35"/>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8" name="Oval 36"/>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9" name="Line 37"/>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0" name="Oval 38"/>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1" name="Line 39"/>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2" name="Line 40"/>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3" name="Line 41"/>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4" name="Line 42"/>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5" name="Line 43"/>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6" name="Rectangle 44"/>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7" name="Line 45"/>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38" name="Text Box 46"/>
            <p:cNvSpPr txBox="1">
              <a:spLocks noChangeArrowheads="1"/>
            </p:cNvSpPr>
            <p:nvPr/>
          </p:nvSpPr>
          <p:spPr bwMode="auto">
            <a:xfrm>
              <a:off x="990" y="1487"/>
              <a:ext cx="11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3839" name="Text Box 47"/>
            <p:cNvSpPr txBox="1">
              <a:spLocks noChangeArrowheads="1"/>
            </p:cNvSpPr>
            <p:nvPr/>
          </p:nvSpPr>
          <p:spPr bwMode="auto">
            <a:xfrm>
              <a:off x="1344" y="1878"/>
              <a:ext cx="29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0" name="Text Box 48"/>
            <p:cNvSpPr txBox="1">
              <a:spLocks noChangeArrowheads="1"/>
            </p:cNvSpPr>
            <p:nvPr/>
          </p:nvSpPr>
          <p:spPr bwMode="auto">
            <a:xfrm>
              <a:off x="2016" y="1543"/>
              <a:ext cx="3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1" name="Text Box 49"/>
            <p:cNvSpPr txBox="1">
              <a:spLocks noChangeArrowheads="1"/>
            </p:cNvSpPr>
            <p:nvPr/>
          </p:nvSpPr>
          <p:spPr bwMode="auto">
            <a:xfrm>
              <a:off x="1325" y="1264"/>
              <a:ext cx="35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3" name="Text Box 51"/>
            <p:cNvSpPr txBox="1">
              <a:spLocks noChangeArrowheads="1"/>
            </p:cNvSpPr>
            <p:nvPr/>
          </p:nvSpPr>
          <p:spPr bwMode="auto">
            <a:xfrm>
              <a:off x="432"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44" name="Text Box 52"/>
            <p:cNvSpPr txBox="1">
              <a:spLocks noChangeArrowheads="1"/>
            </p:cNvSpPr>
            <p:nvPr/>
          </p:nvSpPr>
          <p:spPr bwMode="auto">
            <a:xfrm>
              <a:off x="1716"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pSp>
      <p:graphicFrame>
        <p:nvGraphicFramePr>
          <p:cNvPr id="33845" name="Object 53"/>
          <p:cNvGraphicFramePr>
            <a:graphicFrameLocks noChangeAspect="1"/>
          </p:cNvGraphicFramePr>
          <p:nvPr/>
        </p:nvGraphicFramePr>
        <p:xfrm>
          <a:off x="168275" y="3629025"/>
          <a:ext cx="4860925" cy="622300"/>
        </p:xfrm>
        <a:graphic>
          <a:graphicData uri="http://schemas.openxmlformats.org/presentationml/2006/ole">
            <mc:AlternateContent xmlns:mc="http://schemas.openxmlformats.org/markup-compatibility/2006">
              <mc:Choice xmlns:v="urn:schemas-microsoft-com:vml" Requires="v">
                <p:oleObj spid="_x0000_s25632" name="Equation" r:id="rId4" imgW="2209680" imgH="279360" progId="Equation.3">
                  <p:embed/>
                </p:oleObj>
              </mc:Choice>
              <mc:Fallback>
                <p:oleObj name="Equation" r:id="rId4" imgW="220968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 y="3629025"/>
                        <a:ext cx="48609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6" name="Text Box 54"/>
          <p:cNvSpPr txBox="1">
            <a:spLocks noChangeArrowheads="1"/>
          </p:cNvSpPr>
          <p:nvPr/>
        </p:nvSpPr>
        <p:spPr bwMode="auto">
          <a:xfrm>
            <a:off x="685800" y="4343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A=C=0</a:t>
            </a:r>
            <a:r>
              <a:rPr lang="zh-CN" altLang="en-US"/>
              <a:t>时</a:t>
            </a:r>
          </a:p>
        </p:txBody>
      </p:sp>
      <p:graphicFrame>
        <p:nvGraphicFramePr>
          <p:cNvPr id="33847" name="Object 55"/>
          <p:cNvGraphicFramePr>
            <a:graphicFrameLocks noChangeAspect="1"/>
          </p:cNvGraphicFramePr>
          <p:nvPr/>
        </p:nvGraphicFramePr>
        <p:xfrm>
          <a:off x="2635250" y="4279900"/>
          <a:ext cx="1587500" cy="458788"/>
        </p:xfrm>
        <a:graphic>
          <a:graphicData uri="http://schemas.openxmlformats.org/presentationml/2006/ole">
            <mc:AlternateContent xmlns:mc="http://schemas.openxmlformats.org/markup-compatibility/2006">
              <mc:Choice xmlns:v="urn:schemas-microsoft-com:vml" Requires="v">
                <p:oleObj spid="_x0000_s25633" name="Equation" r:id="rId6" imgW="749160" imgH="203040" progId="Equation.3">
                  <p:embed/>
                </p:oleObj>
              </mc:Choice>
              <mc:Fallback>
                <p:oleObj name="Equation" r:id="rId6" imgW="749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5250" y="4279900"/>
                        <a:ext cx="15875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8" name="Text Box 56"/>
          <p:cNvSpPr txBox="1">
            <a:spLocks noChangeArrowheads="1"/>
          </p:cNvSpPr>
          <p:nvPr/>
        </p:nvSpPr>
        <p:spPr bwMode="auto">
          <a:xfrm>
            <a:off x="685800" y="48006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从理论上看：不论</a:t>
            </a:r>
            <a:r>
              <a:rPr lang="en-US" altLang="zh-CN"/>
              <a:t>B</a:t>
            </a:r>
            <a:r>
              <a:rPr lang="zh-CN" altLang="en-US"/>
              <a:t>为什么，输出都为</a:t>
            </a:r>
            <a:r>
              <a:rPr lang="en-US" altLang="zh-CN"/>
              <a:t>0</a:t>
            </a:r>
          </a:p>
        </p:txBody>
      </p:sp>
      <p:sp>
        <p:nvSpPr>
          <p:cNvPr id="33849" name="Line 57"/>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0" name="Text Box 58"/>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graphicFrame>
        <p:nvGraphicFramePr>
          <p:cNvPr id="33851" name="Object 59"/>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5634" r:id="rId8" imgW="152334" imgH="190417" progId="Equation.3">
                  <p:embed/>
                </p:oleObj>
              </mc:Choice>
              <mc:Fallback>
                <p:oleObj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2" name="Line 60"/>
          <p:cNvSpPr>
            <a:spLocks noChangeShapeType="1"/>
          </p:cNvSpPr>
          <p:nvPr/>
        </p:nvSpPr>
        <p:spPr bwMode="auto">
          <a:xfrm>
            <a:off x="5437188" y="2286000"/>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3" name="Line 61"/>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4" name="Line 62"/>
          <p:cNvSpPr>
            <a:spLocks noChangeShapeType="1"/>
          </p:cNvSpPr>
          <p:nvPr/>
        </p:nvSpPr>
        <p:spPr bwMode="auto">
          <a:xfrm>
            <a:off x="6424613" y="2667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5" name="Line 63"/>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6" name="Line 64"/>
          <p:cNvSpPr>
            <a:spLocks noChangeShapeType="1"/>
          </p:cNvSpPr>
          <p:nvPr/>
        </p:nvSpPr>
        <p:spPr bwMode="auto">
          <a:xfrm>
            <a:off x="7591425" y="2286000"/>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7" name="Text Box 65"/>
          <p:cNvSpPr txBox="1">
            <a:spLocks noChangeArrowheads="1"/>
          </p:cNvSpPr>
          <p:nvPr/>
        </p:nvSpPr>
        <p:spPr bwMode="auto">
          <a:xfrm>
            <a:off x="4981575" y="3276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33858" name="Text Box 66"/>
          <p:cNvSpPr txBox="1">
            <a:spLocks noChangeArrowheads="1"/>
          </p:cNvSpPr>
          <p:nvPr/>
        </p:nvSpPr>
        <p:spPr bwMode="auto">
          <a:xfrm>
            <a:off x="4953000" y="2743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33859" name="Line 67"/>
          <p:cNvSpPr>
            <a:spLocks noChangeShapeType="1"/>
          </p:cNvSpPr>
          <p:nvPr/>
        </p:nvSpPr>
        <p:spPr bwMode="auto">
          <a:xfrm>
            <a:off x="6172200" y="2133600"/>
            <a:ext cx="0" cy="1462088"/>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0" name="Line 68"/>
          <p:cNvSpPr>
            <a:spLocks noChangeShapeType="1"/>
          </p:cNvSpPr>
          <p:nvPr/>
        </p:nvSpPr>
        <p:spPr bwMode="auto">
          <a:xfrm>
            <a:off x="6400800" y="2667000"/>
            <a:ext cx="0" cy="82391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1" name="Line 69"/>
          <p:cNvSpPr>
            <a:spLocks noChangeShapeType="1"/>
          </p:cNvSpPr>
          <p:nvPr/>
        </p:nvSpPr>
        <p:spPr bwMode="auto">
          <a:xfrm flipV="1">
            <a:off x="5486400" y="2819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2" name="Line 70"/>
          <p:cNvSpPr>
            <a:spLocks noChangeShapeType="1"/>
          </p:cNvSpPr>
          <p:nvPr/>
        </p:nvSpPr>
        <p:spPr bwMode="auto">
          <a:xfrm>
            <a:off x="6400800" y="28194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3" name="Line 71"/>
          <p:cNvSpPr>
            <a:spLocks noChangeShapeType="1"/>
          </p:cNvSpPr>
          <p:nvPr/>
        </p:nvSpPr>
        <p:spPr bwMode="auto">
          <a:xfrm flipV="1">
            <a:off x="63754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4" name="Line 72"/>
          <p:cNvSpPr>
            <a:spLocks noChangeShapeType="1"/>
          </p:cNvSpPr>
          <p:nvPr/>
        </p:nvSpPr>
        <p:spPr bwMode="auto">
          <a:xfrm flipV="1">
            <a:off x="74676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5" name="Line 73"/>
          <p:cNvSpPr>
            <a:spLocks noChangeShapeType="1"/>
          </p:cNvSpPr>
          <p:nvPr/>
        </p:nvSpPr>
        <p:spPr bwMode="auto">
          <a:xfrm flipV="1">
            <a:off x="7439025" y="2819400"/>
            <a:ext cx="7143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6" name="Line 74"/>
          <p:cNvSpPr>
            <a:spLocks noChangeShapeType="1"/>
          </p:cNvSpPr>
          <p:nvPr/>
        </p:nvSpPr>
        <p:spPr bwMode="auto">
          <a:xfrm>
            <a:off x="5562600" y="3659188"/>
            <a:ext cx="11160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7" name="Line 75"/>
          <p:cNvSpPr>
            <a:spLocks noChangeShapeType="1"/>
          </p:cNvSpPr>
          <p:nvPr/>
        </p:nvSpPr>
        <p:spPr bwMode="auto">
          <a:xfrm flipV="1">
            <a:off x="66532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8" name="Line 76"/>
          <p:cNvSpPr>
            <a:spLocks noChangeShapeType="1"/>
          </p:cNvSpPr>
          <p:nvPr/>
        </p:nvSpPr>
        <p:spPr bwMode="auto">
          <a:xfrm>
            <a:off x="66532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9" name="Line 77"/>
          <p:cNvSpPr>
            <a:spLocks noChangeShapeType="1"/>
          </p:cNvSpPr>
          <p:nvPr/>
        </p:nvSpPr>
        <p:spPr bwMode="auto">
          <a:xfrm>
            <a:off x="77978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0" name="Line 78"/>
          <p:cNvSpPr>
            <a:spLocks noChangeShapeType="1"/>
          </p:cNvSpPr>
          <p:nvPr/>
        </p:nvSpPr>
        <p:spPr bwMode="auto">
          <a:xfrm>
            <a:off x="7820025" y="3659188"/>
            <a:ext cx="409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1" name="Text Box 79"/>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72" name="Text Box 80"/>
          <p:cNvSpPr txBox="1">
            <a:spLocks noChangeArrowheads="1"/>
          </p:cNvSpPr>
          <p:nvPr/>
        </p:nvSpPr>
        <p:spPr bwMode="auto">
          <a:xfrm>
            <a:off x="457200" y="13716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若将电路改成或非门，则 </a:t>
            </a:r>
          </a:p>
        </p:txBody>
      </p:sp>
    </p:spTree>
    <p:extLst>
      <p:ext uri="{BB962C8B-B14F-4D97-AF65-F5344CB8AC3E}">
        <p14:creationId xmlns:p14="http://schemas.microsoft.com/office/powerpoint/2010/main" val="60895362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72">
                                            <p:txEl>
                                              <p:pRg st="0" end="0"/>
                                            </p:txEl>
                                          </p:spTgt>
                                        </p:tgtEl>
                                        <p:attrNameLst>
                                          <p:attrName>style.visibility</p:attrName>
                                        </p:attrNameLst>
                                      </p:cBhvr>
                                      <p:to>
                                        <p:strVal val="visible"/>
                                      </p:to>
                                    </p:set>
                                    <p:animEffect transition="in" filter="wipe(left)">
                                      <p:cBhvr>
                                        <p:cTn id="7" dur="500"/>
                                        <p:tgtEl>
                                          <p:spTgt spid="338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74"/>
                                        </p:tgtEl>
                                        <p:attrNameLst>
                                          <p:attrName>style.visibility</p:attrName>
                                        </p:attrNameLst>
                                      </p:cBhvr>
                                      <p:to>
                                        <p:strVal val="visible"/>
                                      </p:to>
                                    </p:set>
                                    <p:animEffect transition="in" filter="wipe(left)">
                                      <p:cBhvr>
                                        <p:cTn id="12" dur="500"/>
                                        <p:tgtEl>
                                          <p:spTgt spid="33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45"/>
                                        </p:tgtEl>
                                        <p:attrNameLst>
                                          <p:attrName>style.visibility</p:attrName>
                                        </p:attrNameLst>
                                      </p:cBhvr>
                                      <p:to>
                                        <p:strVal val="visible"/>
                                      </p:to>
                                    </p:set>
                                    <p:animEffect transition="in" filter="wipe(left)">
                                      <p:cBhvr>
                                        <p:cTn id="17" dur="500"/>
                                        <p:tgtEl>
                                          <p:spTgt spid="33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46">
                                            <p:txEl>
                                              <p:pRg st="0" end="0"/>
                                            </p:txEl>
                                          </p:spTgt>
                                        </p:tgtEl>
                                        <p:attrNameLst>
                                          <p:attrName>style.visibility</p:attrName>
                                        </p:attrNameLst>
                                      </p:cBhvr>
                                      <p:to>
                                        <p:strVal val="visible"/>
                                      </p:to>
                                    </p:set>
                                    <p:animEffect transition="in" filter="wipe(left)">
                                      <p:cBhvr>
                                        <p:cTn id="22" dur="500"/>
                                        <p:tgtEl>
                                          <p:spTgt spid="3384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47"/>
                                        </p:tgtEl>
                                        <p:attrNameLst>
                                          <p:attrName>style.visibility</p:attrName>
                                        </p:attrNameLst>
                                      </p:cBhvr>
                                      <p:to>
                                        <p:strVal val="visible"/>
                                      </p:to>
                                    </p:set>
                                    <p:animEffect transition="in" filter="wipe(left)">
                                      <p:cBhvr>
                                        <p:cTn id="27" dur="500"/>
                                        <p:tgtEl>
                                          <p:spTgt spid="33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3848">
                                            <p:txEl>
                                              <p:pRg st="0" end="0"/>
                                            </p:txEl>
                                          </p:spTgt>
                                        </p:tgtEl>
                                        <p:attrNameLst>
                                          <p:attrName>style.visibility</p:attrName>
                                        </p:attrNameLst>
                                      </p:cBhvr>
                                      <p:to>
                                        <p:strVal val="visible"/>
                                      </p:to>
                                    </p:set>
                                    <p:animEffect transition="in" filter="wipe(up)">
                                      <p:cBhvr>
                                        <p:cTn id="32" dur="75"/>
                                        <p:tgtEl>
                                          <p:spTgt spid="3384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8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796"/>
                                        </p:tgtEl>
                                        <p:attrNameLst>
                                          <p:attrName>style.visibility</p:attrName>
                                        </p:attrNameLst>
                                      </p:cBhvr>
                                      <p:to>
                                        <p:strVal val="visible"/>
                                      </p:to>
                                    </p:set>
                                    <p:animEffect transition="in" filter="wipe(left)">
                                      <p:cBhvr>
                                        <p:cTn id="41" dur="500"/>
                                        <p:tgtEl>
                                          <p:spTgt spid="337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3814">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380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3849"/>
                                        </p:tgtEl>
                                        <p:attrNameLst>
                                          <p:attrName>style.visibility</p:attrName>
                                        </p:attrNameLst>
                                      </p:cBhvr>
                                      <p:to>
                                        <p:strVal val="visible"/>
                                      </p:to>
                                    </p:set>
                                    <p:animEffect transition="in" filter="wipe(left)">
                                      <p:cBhvr>
                                        <p:cTn id="54" dur="500"/>
                                        <p:tgtEl>
                                          <p:spTgt spid="338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3850">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3815">
                                            <p:txEl>
                                              <p:pRg st="0" end="0"/>
                                            </p:txEl>
                                          </p:spTgt>
                                        </p:tgtEl>
                                        <p:attrNameLst>
                                          <p:attrName>style.visibility</p:attrName>
                                        </p:attrNameLst>
                                      </p:cBhvr>
                                      <p:to>
                                        <p:strVal val="visible"/>
                                      </p:to>
                                    </p:set>
                                    <p:animEffect transition="in" filter="dissolve">
                                      <p:cBhvr>
                                        <p:cTn id="63" dur="500"/>
                                        <p:tgtEl>
                                          <p:spTgt spid="33815">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3797"/>
                                        </p:tgtEl>
                                        <p:attrNameLst>
                                          <p:attrName>style.visibility</p:attrName>
                                        </p:attrNameLst>
                                      </p:cBhvr>
                                      <p:to>
                                        <p:strVal val="visible"/>
                                      </p:to>
                                    </p:set>
                                    <p:animEffect transition="in" filter="wipe(left)">
                                      <p:cBhvr>
                                        <p:cTn id="68" dur="500"/>
                                        <p:tgtEl>
                                          <p:spTgt spid="3379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3851"/>
                                        </p:tgtEl>
                                        <p:attrNameLst>
                                          <p:attrName>style.visibility</p:attrName>
                                        </p:attrNameLst>
                                      </p:cBhvr>
                                      <p:to>
                                        <p:strVal val="visible"/>
                                      </p:to>
                                    </p:set>
                                    <p:animEffect transition="in" filter="dissolve">
                                      <p:cBhvr>
                                        <p:cTn id="73" dur="500"/>
                                        <p:tgtEl>
                                          <p:spTgt spid="338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33859"/>
                                        </p:tgtEl>
                                        <p:attrNameLst>
                                          <p:attrName>style.visibility</p:attrName>
                                        </p:attrNameLst>
                                      </p:cBhvr>
                                      <p:to>
                                        <p:strVal val="visible"/>
                                      </p:to>
                                    </p:set>
                                    <p:anim calcmode="lin" valueType="num">
                                      <p:cBhvr>
                                        <p:cTn id="78" dur="500" fill="hold"/>
                                        <p:tgtEl>
                                          <p:spTgt spid="33859"/>
                                        </p:tgtEl>
                                        <p:attrNameLst>
                                          <p:attrName>ppt_x</p:attrName>
                                        </p:attrNameLst>
                                      </p:cBhvr>
                                      <p:tavLst>
                                        <p:tav tm="0">
                                          <p:val>
                                            <p:strVal val="#ppt_x"/>
                                          </p:val>
                                        </p:tav>
                                        <p:tav tm="100000">
                                          <p:val>
                                            <p:strVal val="#ppt_x"/>
                                          </p:val>
                                        </p:tav>
                                      </p:tavLst>
                                    </p:anim>
                                    <p:anim calcmode="lin" valueType="num">
                                      <p:cBhvr>
                                        <p:cTn id="79" dur="500" fill="hold"/>
                                        <p:tgtEl>
                                          <p:spTgt spid="33859"/>
                                        </p:tgtEl>
                                        <p:attrNameLst>
                                          <p:attrName>ppt_y</p:attrName>
                                        </p:attrNameLst>
                                      </p:cBhvr>
                                      <p:tavLst>
                                        <p:tav tm="0">
                                          <p:val>
                                            <p:strVal val="#ppt_y-#ppt_h/2"/>
                                          </p:val>
                                        </p:tav>
                                        <p:tav tm="100000">
                                          <p:val>
                                            <p:strVal val="#ppt_y"/>
                                          </p:val>
                                        </p:tav>
                                      </p:tavLst>
                                    </p:anim>
                                    <p:anim calcmode="lin" valueType="num">
                                      <p:cBhvr>
                                        <p:cTn id="80" dur="500" fill="hold"/>
                                        <p:tgtEl>
                                          <p:spTgt spid="33859"/>
                                        </p:tgtEl>
                                        <p:attrNameLst>
                                          <p:attrName>ppt_w</p:attrName>
                                        </p:attrNameLst>
                                      </p:cBhvr>
                                      <p:tavLst>
                                        <p:tav tm="0">
                                          <p:val>
                                            <p:strVal val="#ppt_w"/>
                                          </p:val>
                                        </p:tav>
                                        <p:tav tm="100000">
                                          <p:val>
                                            <p:strVal val="#ppt_w"/>
                                          </p:val>
                                        </p:tav>
                                      </p:tavLst>
                                    </p:anim>
                                    <p:anim calcmode="lin" valueType="num">
                                      <p:cBhvr>
                                        <p:cTn id="81" dur="500" fill="hold"/>
                                        <p:tgtEl>
                                          <p:spTgt spid="33859"/>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52"/>
                                        </p:tgtEl>
                                        <p:attrNameLst>
                                          <p:attrName>style.visibility</p:attrName>
                                        </p:attrNameLst>
                                      </p:cBhvr>
                                      <p:to>
                                        <p:strVal val="visible"/>
                                      </p:to>
                                    </p:set>
                                    <p:animEffect transition="in" filter="wipe(left)">
                                      <p:cBhvr>
                                        <p:cTn id="86" dur="500"/>
                                        <p:tgtEl>
                                          <p:spTgt spid="338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grpId="0" nodeType="clickEffect">
                                  <p:stCondLst>
                                    <p:cond delay="0"/>
                                  </p:stCondLst>
                                  <p:childTnLst>
                                    <p:set>
                                      <p:cBhvr>
                                        <p:cTn id="90" dur="1" fill="hold">
                                          <p:stCondLst>
                                            <p:cond delay="0"/>
                                          </p:stCondLst>
                                        </p:cTn>
                                        <p:tgtEl>
                                          <p:spTgt spid="33853"/>
                                        </p:tgtEl>
                                        <p:attrNameLst>
                                          <p:attrName>style.visibility</p:attrName>
                                        </p:attrNameLst>
                                      </p:cBhvr>
                                      <p:to>
                                        <p:strVal val="visible"/>
                                      </p:to>
                                    </p:set>
                                    <p:anim calcmode="lin" valueType="num">
                                      <p:cBhvr>
                                        <p:cTn id="91" dur="500" fill="hold"/>
                                        <p:tgtEl>
                                          <p:spTgt spid="33853"/>
                                        </p:tgtEl>
                                        <p:attrNameLst>
                                          <p:attrName>ppt_x</p:attrName>
                                        </p:attrNameLst>
                                      </p:cBhvr>
                                      <p:tavLst>
                                        <p:tav tm="0">
                                          <p:val>
                                            <p:strVal val="#ppt_x"/>
                                          </p:val>
                                        </p:tav>
                                        <p:tav tm="100000">
                                          <p:val>
                                            <p:strVal val="#ppt_x"/>
                                          </p:val>
                                        </p:tav>
                                      </p:tavLst>
                                    </p:anim>
                                    <p:anim calcmode="lin" valueType="num">
                                      <p:cBhvr>
                                        <p:cTn id="92" dur="500" fill="hold"/>
                                        <p:tgtEl>
                                          <p:spTgt spid="33853"/>
                                        </p:tgtEl>
                                        <p:attrNameLst>
                                          <p:attrName>ppt_y</p:attrName>
                                        </p:attrNameLst>
                                      </p:cBhvr>
                                      <p:tavLst>
                                        <p:tav tm="0">
                                          <p:val>
                                            <p:strVal val="#ppt_y-#ppt_h/2"/>
                                          </p:val>
                                        </p:tav>
                                        <p:tav tm="100000">
                                          <p:val>
                                            <p:strVal val="#ppt_y"/>
                                          </p:val>
                                        </p:tav>
                                      </p:tavLst>
                                    </p:anim>
                                    <p:anim calcmode="lin" valueType="num">
                                      <p:cBhvr>
                                        <p:cTn id="93" dur="500" fill="hold"/>
                                        <p:tgtEl>
                                          <p:spTgt spid="33853"/>
                                        </p:tgtEl>
                                        <p:attrNameLst>
                                          <p:attrName>ppt_w</p:attrName>
                                        </p:attrNameLst>
                                      </p:cBhvr>
                                      <p:tavLst>
                                        <p:tav tm="0">
                                          <p:val>
                                            <p:strVal val="#ppt_w"/>
                                          </p:val>
                                        </p:tav>
                                        <p:tav tm="100000">
                                          <p:val>
                                            <p:strVal val="#ppt_w"/>
                                          </p:val>
                                        </p:tav>
                                      </p:tavLst>
                                    </p:anim>
                                    <p:anim calcmode="lin" valueType="num">
                                      <p:cBhvr>
                                        <p:cTn id="94" dur="500" fill="hold"/>
                                        <p:tgtEl>
                                          <p:spTgt spid="33853"/>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3854"/>
                                        </p:tgtEl>
                                        <p:attrNameLst>
                                          <p:attrName>style.visibility</p:attrName>
                                        </p:attrNameLst>
                                      </p:cBhvr>
                                      <p:to>
                                        <p:strVal val="visible"/>
                                      </p:to>
                                    </p:set>
                                    <p:animEffect transition="in" filter="wipe(left)">
                                      <p:cBhvr>
                                        <p:cTn id="99" dur="500"/>
                                        <p:tgtEl>
                                          <p:spTgt spid="3385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1" fill="hold" grpId="0" nodeType="clickEffect">
                                  <p:stCondLst>
                                    <p:cond delay="0"/>
                                  </p:stCondLst>
                                  <p:childTnLst>
                                    <p:set>
                                      <p:cBhvr>
                                        <p:cTn id="103" dur="1" fill="hold">
                                          <p:stCondLst>
                                            <p:cond delay="0"/>
                                          </p:stCondLst>
                                        </p:cTn>
                                        <p:tgtEl>
                                          <p:spTgt spid="33855"/>
                                        </p:tgtEl>
                                        <p:attrNameLst>
                                          <p:attrName>style.visibility</p:attrName>
                                        </p:attrNameLst>
                                      </p:cBhvr>
                                      <p:to>
                                        <p:strVal val="visible"/>
                                      </p:to>
                                    </p:set>
                                    <p:anim calcmode="lin" valueType="num">
                                      <p:cBhvr>
                                        <p:cTn id="104" dur="500" fill="hold"/>
                                        <p:tgtEl>
                                          <p:spTgt spid="33855"/>
                                        </p:tgtEl>
                                        <p:attrNameLst>
                                          <p:attrName>ppt_x</p:attrName>
                                        </p:attrNameLst>
                                      </p:cBhvr>
                                      <p:tavLst>
                                        <p:tav tm="0">
                                          <p:val>
                                            <p:strVal val="#ppt_x"/>
                                          </p:val>
                                        </p:tav>
                                        <p:tav tm="100000">
                                          <p:val>
                                            <p:strVal val="#ppt_x"/>
                                          </p:val>
                                        </p:tav>
                                      </p:tavLst>
                                    </p:anim>
                                    <p:anim calcmode="lin" valueType="num">
                                      <p:cBhvr>
                                        <p:cTn id="105" dur="500" fill="hold"/>
                                        <p:tgtEl>
                                          <p:spTgt spid="33855"/>
                                        </p:tgtEl>
                                        <p:attrNameLst>
                                          <p:attrName>ppt_y</p:attrName>
                                        </p:attrNameLst>
                                      </p:cBhvr>
                                      <p:tavLst>
                                        <p:tav tm="0">
                                          <p:val>
                                            <p:strVal val="#ppt_y-#ppt_h/2"/>
                                          </p:val>
                                        </p:tav>
                                        <p:tav tm="100000">
                                          <p:val>
                                            <p:strVal val="#ppt_y"/>
                                          </p:val>
                                        </p:tav>
                                      </p:tavLst>
                                    </p:anim>
                                    <p:anim calcmode="lin" valueType="num">
                                      <p:cBhvr>
                                        <p:cTn id="106" dur="500" fill="hold"/>
                                        <p:tgtEl>
                                          <p:spTgt spid="33855"/>
                                        </p:tgtEl>
                                        <p:attrNameLst>
                                          <p:attrName>ppt_w</p:attrName>
                                        </p:attrNameLst>
                                      </p:cBhvr>
                                      <p:tavLst>
                                        <p:tav tm="0">
                                          <p:val>
                                            <p:strVal val="#ppt_w"/>
                                          </p:val>
                                        </p:tav>
                                        <p:tav tm="100000">
                                          <p:val>
                                            <p:strVal val="#ppt_w"/>
                                          </p:val>
                                        </p:tav>
                                      </p:tavLst>
                                    </p:anim>
                                    <p:anim calcmode="lin" valueType="num">
                                      <p:cBhvr>
                                        <p:cTn id="107" dur="500" fill="hold"/>
                                        <p:tgtEl>
                                          <p:spTgt spid="33855"/>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3856"/>
                                        </p:tgtEl>
                                        <p:attrNameLst>
                                          <p:attrName>style.visibility</p:attrName>
                                        </p:attrNameLst>
                                      </p:cBhvr>
                                      <p:to>
                                        <p:strVal val="visible"/>
                                      </p:to>
                                    </p:set>
                                    <p:animEffect transition="in" filter="wipe(left)">
                                      <p:cBhvr>
                                        <p:cTn id="112" dur="500"/>
                                        <p:tgtEl>
                                          <p:spTgt spid="3385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33858">
                                            <p:txEl>
                                              <p:pRg st="0" end="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1" fill="hold" grpId="0" nodeType="clickEffect">
                                  <p:stCondLst>
                                    <p:cond delay="0"/>
                                  </p:stCondLst>
                                  <p:childTnLst>
                                    <p:set>
                                      <p:cBhvr>
                                        <p:cTn id="120" dur="1" fill="hold">
                                          <p:stCondLst>
                                            <p:cond delay="0"/>
                                          </p:stCondLst>
                                        </p:cTn>
                                        <p:tgtEl>
                                          <p:spTgt spid="33860"/>
                                        </p:tgtEl>
                                        <p:attrNameLst>
                                          <p:attrName>style.visibility</p:attrName>
                                        </p:attrNameLst>
                                      </p:cBhvr>
                                      <p:to>
                                        <p:strVal val="visible"/>
                                      </p:to>
                                    </p:set>
                                    <p:anim calcmode="lin" valueType="num">
                                      <p:cBhvr>
                                        <p:cTn id="121" dur="500" fill="hold"/>
                                        <p:tgtEl>
                                          <p:spTgt spid="33860"/>
                                        </p:tgtEl>
                                        <p:attrNameLst>
                                          <p:attrName>ppt_x</p:attrName>
                                        </p:attrNameLst>
                                      </p:cBhvr>
                                      <p:tavLst>
                                        <p:tav tm="0">
                                          <p:val>
                                            <p:strVal val="#ppt_x"/>
                                          </p:val>
                                        </p:tav>
                                        <p:tav tm="100000">
                                          <p:val>
                                            <p:strVal val="#ppt_x"/>
                                          </p:val>
                                        </p:tav>
                                      </p:tavLst>
                                    </p:anim>
                                    <p:anim calcmode="lin" valueType="num">
                                      <p:cBhvr>
                                        <p:cTn id="122" dur="500" fill="hold"/>
                                        <p:tgtEl>
                                          <p:spTgt spid="33860"/>
                                        </p:tgtEl>
                                        <p:attrNameLst>
                                          <p:attrName>ppt_y</p:attrName>
                                        </p:attrNameLst>
                                      </p:cBhvr>
                                      <p:tavLst>
                                        <p:tav tm="0">
                                          <p:val>
                                            <p:strVal val="#ppt_y-#ppt_h/2"/>
                                          </p:val>
                                        </p:tav>
                                        <p:tav tm="100000">
                                          <p:val>
                                            <p:strVal val="#ppt_y"/>
                                          </p:val>
                                        </p:tav>
                                      </p:tavLst>
                                    </p:anim>
                                    <p:anim calcmode="lin" valueType="num">
                                      <p:cBhvr>
                                        <p:cTn id="123" dur="500" fill="hold"/>
                                        <p:tgtEl>
                                          <p:spTgt spid="33860"/>
                                        </p:tgtEl>
                                        <p:attrNameLst>
                                          <p:attrName>ppt_w</p:attrName>
                                        </p:attrNameLst>
                                      </p:cBhvr>
                                      <p:tavLst>
                                        <p:tav tm="0">
                                          <p:val>
                                            <p:strVal val="#ppt_w"/>
                                          </p:val>
                                        </p:tav>
                                        <p:tav tm="100000">
                                          <p:val>
                                            <p:strVal val="#ppt_w"/>
                                          </p:val>
                                        </p:tav>
                                      </p:tavLst>
                                    </p:anim>
                                    <p:anim calcmode="lin" valueType="num">
                                      <p:cBhvr>
                                        <p:cTn id="124" dur="500" fill="hold"/>
                                        <p:tgtEl>
                                          <p:spTgt spid="33860"/>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3861"/>
                                        </p:tgtEl>
                                        <p:attrNameLst>
                                          <p:attrName>style.visibility</p:attrName>
                                        </p:attrNameLst>
                                      </p:cBhvr>
                                      <p:to>
                                        <p:strVal val="visible"/>
                                      </p:to>
                                    </p:set>
                                    <p:animEffect transition="in" filter="wipe(left)">
                                      <p:cBhvr>
                                        <p:cTn id="129" dur="500"/>
                                        <p:tgtEl>
                                          <p:spTgt spid="3386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1" fill="hold" grpId="0" nodeType="clickEffect">
                                  <p:stCondLst>
                                    <p:cond delay="0"/>
                                  </p:stCondLst>
                                  <p:childTnLst>
                                    <p:set>
                                      <p:cBhvr>
                                        <p:cTn id="133" dur="1" fill="hold">
                                          <p:stCondLst>
                                            <p:cond delay="0"/>
                                          </p:stCondLst>
                                        </p:cTn>
                                        <p:tgtEl>
                                          <p:spTgt spid="33862"/>
                                        </p:tgtEl>
                                        <p:attrNameLst>
                                          <p:attrName>style.visibility</p:attrName>
                                        </p:attrNameLst>
                                      </p:cBhvr>
                                      <p:to>
                                        <p:strVal val="visible"/>
                                      </p:to>
                                    </p:set>
                                    <p:anim calcmode="lin" valueType="num">
                                      <p:cBhvr>
                                        <p:cTn id="134" dur="500" fill="hold"/>
                                        <p:tgtEl>
                                          <p:spTgt spid="33862"/>
                                        </p:tgtEl>
                                        <p:attrNameLst>
                                          <p:attrName>ppt_x</p:attrName>
                                        </p:attrNameLst>
                                      </p:cBhvr>
                                      <p:tavLst>
                                        <p:tav tm="0">
                                          <p:val>
                                            <p:strVal val="#ppt_x"/>
                                          </p:val>
                                        </p:tav>
                                        <p:tav tm="100000">
                                          <p:val>
                                            <p:strVal val="#ppt_x"/>
                                          </p:val>
                                        </p:tav>
                                      </p:tavLst>
                                    </p:anim>
                                    <p:anim calcmode="lin" valueType="num">
                                      <p:cBhvr>
                                        <p:cTn id="135" dur="500" fill="hold"/>
                                        <p:tgtEl>
                                          <p:spTgt spid="33862"/>
                                        </p:tgtEl>
                                        <p:attrNameLst>
                                          <p:attrName>ppt_y</p:attrName>
                                        </p:attrNameLst>
                                      </p:cBhvr>
                                      <p:tavLst>
                                        <p:tav tm="0">
                                          <p:val>
                                            <p:strVal val="#ppt_y-#ppt_h/2"/>
                                          </p:val>
                                        </p:tav>
                                        <p:tav tm="100000">
                                          <p:val>
                                            <p:strVal val="#ppt_y"/>
                                          </p:val>
                                        </p:tav>
                                      </p:tavLst>
                                    </p:anim>
                                    <p:anim calcmode="lin" valueType="num">
                                      <p:cBhvr>
                                        <p:cTn id="136" dur="500" fill="hold"/>
                                        <p:tgtEl>
                                          <p:spTgt spid="33862"/>
                                        </p:tgtEl>
                                        <p:attrNameLst>
                                          <p:attrName>ppt_w</p:attrName>
                                        </p:attrNameLst>
                                      </p:cBhvr>
                                      <p:tavLst>
                                        <p:tav tm="0">
                                          <p:val>
                                            <p:strVal val="#ppt_w"/>
                                          </p:val>
                                        </p:tav>
                                        <p:tav tm="100000">
                                          <p:val>
                                            <p:strVal val="#ppt_w"/>
                                          </p:val>
                                        </p:tav>
                                      </p:tavLst>
                                    </p:anim>
                                    <p:anim calcmode="lin" valueType="num">
                                      <p:cBhvr>
                                        <p:cTn id="137" dur="500" fill="hold"/>
                                        <p:tgtEl>
                                          <p:spTgt spid="33862"/>
                                        </p:tgtEl>
                                        <p:attrNameLst>
                                          <p:attrName>ppt_h</p:attrName>
                                        </p:attrNameLst>
                                      </p:cBhvr>
                                      <p:tavLst>
                                        <p:tav tm="0">
                                          <p:val>
                                            <p:fltVal val="0"/>
                                          </p:val>
                                        </p:tav>
                                        <p:tav tm="100000">
                                          <p:val>
                                            <p:strVal val="#ppt_h"/>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3863"/>
                                        </p:tgtEl>
                                        <p:attrNameLst>
                                          <p:attrName>style.visibility</p:attrName>
                                        </p:attrNameLst>
                                      </p:cBhvr>
                                      <p:to>
                                        <p:strVal val="visible"/>
                                      </p:to>
                                    </p:set>
                                    <p:animEffect transition="in" filter="wipe(left)">
                                      <p:cBhvr>
                                        <p:cTn id="142" dur="500"/>
                                        <p:tgtEl>
                                          <p:spTgt spid="3386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7" presetClass="entr" presetSubtype="1" fill="hold" grpId="0" nodeType="clickEffect">
                                  <p:stCondLst>
                                    <p:cond delay="0"/>
                                  </p:stCondLst>
                                  <p:childTnLst>
                                    <p:set>
                                      <p:cBhvr>
                                        <p:cTn id="146" dur="1" fill="hold">
                                          <p:stCondLst>
                                            <p:cond delay="0"/>
                                          </p:stCondLst>
                                        </p:cTn>
                                        <p:tgtEl>
                                          <p:spTgt spid="33864"/>
                                        </p:tgtEl>
                                        <p:attrNameLst>
                                          <p:attrName>style.visibility</p:attrName>
                                        </p:attrNameLst>
                                      </p:cBhvr>
                                      <p:to>
                                        <p:strVal val="visible"/>
                                      </p:to>
                                    </p:set>
                                    <p:anim calcmode="lin" valueType="num">
                                      <p:cBhvr>
                                        <p:cTn id="147" dur="500" fill="hold"/>
                                        <p:tgtEl>
                                          <p:spTgt spid="33864"/>
                                        </p:tgtEl>
                                        <p:attrNameLst>
                                          <p:attrName>ppt_x</p:attrName>
                                        </p:attrNameLst>
                                      </p:cBhvr>
                                      <p:tavLst>
                                        <p:tav tm="0">
                                          <p:val>
                                            <p:strVal val="#ppt_x"/>
                                          </p:val>
                                        </p:tav>
                                        <p:tav tm="100000">
                                          <p:val>
                                            <p:strVal val="#ppt_x"/>
                                          </p:val>
                                        </p:tav>
                                      </p:tavLst>
                                    </p:anim>
                                    <p:anim calcmode="lin" valueType="num">
                                      <p:cBhvr>
                                        <p:cTn id="148" dur="500" fill="hold"/>
                                        <p:tgtEl>
                                          <p:spTgt spid="33864"/>
                                        </p:tgtEl>
                                        <p:attrNameLst>
                                          <p:attrName>ppt_y</p:attrName>
                                        </p:attrNameLst>
                                      </p:cBhvr>
                                      <p:tavLst>
                                        <p:tav tm="0">
                                          <p:val>
                                            <p:strVal val="#ppt_y-#ppt_h/2"/>
                                          </p:val>
                                        </p:tav>
                                        <p:tav tm="100000">
                                          <p:val>
                                            <p:strVal val="#ppt_y"/>
                                          </p:val>
                                        </p:tav>
                                      </p:tavLst>
                                    </p:anim>
                                    <p:anim calcmode="lin" valueType="num">
                                      <p:cBhvr>
                                        <p:cTn id="149" dur="500" fill="hold"/>
                                        <p:tgtEl>
                                          <p:spTgt spid="33864"/>
                                        </p:tgtEl>
                                        <p:attrNameLst>
                                          <p:attrName>ppt_w</p:attrName>
                                        </p:attrNameLst>
                                      </p:cBhvr>
                                      <p:tavLst>
                                        <p:tav tm="0">
                                          <p:val>
                                            <p:strVal val="#ppt_w"/>
                                          </p:val>
                                        </p:tav>
                                        <p:tav tm="100000">
                                          <p:val>
                                            <p:strVal val="#ppt_w"/>
                                          </p:val>
                                        </p:tav>
                                      </p:tavLst>
                                    </p:anim>
                                    <p:anim calcmode="lin" valueType="num">
                                      <p:cBhvr>
                                        <p:cTn id="150" dur="500" fill="hold"/>
                                        <p:tgtEl>
                                          <p:spTgt spid="33864"/>
                                        </p:tgtEl>
                                        <p:attrNameLst>
                                          <p:attrName>ppt_h</p:attrName>
                                        </p:attrNameLst>
                                      </p:cBhvr>
                                      <p:tavLst>
                                        <p:tav tm="0">
                                          <p:val>
                                            <p:fltVal val="0"/>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3865"/>
                                        </p:tgtEl>
                                        <p:attrNameLst>
                                          <p:attrName>style.visibility</p:attrName>
                                        </p:attrNameLst>
                                      </p:cBhvr>
                                      <p:to>
                                        <p:strVal val="visible"/>
                                      </p:to>
                                    </p:set>
                                    <p:animEffect transition="in" filter="wipe(left)">
                                      <p:cBhvr>
                                        <p:cTn id="155" dur="500"/>
                                        <p:tgtEl>
                                          <p:spTgt spid="3386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33857">
                                            <p:txEl>
                                              <p:pRg st="0" end="0"/>
                                            </p:txEl>
                                          </p:spTgt>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3866"/>
                                        </p:tgtEl>
                                        <p:attrNameLst>
                                          <p:attrName>style.visibility</p:attrName>
                                        </p:attrNameLst>
                                      </p:cBhvr>
                                      <p:to>
                                        <p:strVal val="visible"/>
                                      </p:to>
                                    </p:set>
                                    <p:animEffect transition="in" filter="wipe(left)">
                                      <p:cBhvr>
                                        <p:cTn id="164" dur="500"/>
                                        <p:tgtEl>
                                          <p:spTgt spid="3386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3867"/>
                                        </p:tgtEl>
                                        <p:attrNameLst>
                                          <p:attrName>style.visibility</p:attrName>
                                        </p:attrNameLst>
                                      </p:cBhvr>
                                      <p:to>
                                        <p:strVal val="visible"/>
                                      </p:to>
                                    </p:set>
                                    <p:animEffect transition="in" filter="wipe(left)">
                                      <p:cBhvr>
                                        <p:cTn id="169" dur="500"/>
                                        <p:tgtEl>
                                          <p:spTgt spid="3386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3868"/>
                                        </p:tgtEl>
                                        <p:attrNameLst>
                                          <p:attrName>style.visibility</p:attrName>
                                        </p:attrNameLst>
                                      </p:cBhvr>
                                      <p:to>
                                        <p:strVal val="visible"/>
                                      </p:to>
                                    </p:set>
                                    <p:animEffect transition="in" filter="wipe(left)">
                                      <p:cBhvr>
                                        <p:cTn id="174" dur="500"/>
                                        <p:tgtEl>
                                          <p:spTgt spid="33868"/>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3869"/>
                                        </p:tgtEl>
                                        <p:attrNameLst>
                                          <p:attrName>style.visibility</p:attrName>
                                        </p:attrNameLst>
                                      </p:cBhvr>
                                      <p:to>
                                        <p:strVal val="visible"/>
                                      </p:to>
                                    </p:set>
                                    <p:anim calcmode="lin" valueType="num">
                                      <p:cBhvr>
                                        <p:cTn id="179" dur="500" fill="hold"/>
                                        <p:tgtEl>
                                          <p:spTgt spid="33869"/>
                                        </p:tgtEl>
                                        <p:attrNameLst>
                                          <p:attrName>ppt_x</p:attrName>
                                        </p:attrNameLst>
                                      </p:cBhvr>
                                      <p:tavLst>
                                        <p:tav tm="0">
                                          <p:val>
                                            <p:strVal val="#ppt_x"/>
                                          </p:val>
                                        </p:tav>
                                        <p:tav tm="100000">
                                          <p:val>
                                            <p:strVal val="#ppt_x"/>
                                          </p:val>
                                        </p:tav>
                                      </p:tavLst>
                                    </p:anim>
                                    <p:anim calcmode="lin" valueType="num">
                                      <p:cBhvr>
                                        <p:cTn id="180" dur="500" fill="hold"/>
                                        <p:tgtEl>
                                          <p:spTgt spid="33869"/>
                                        </p:tgtEl>
                                        <p:attrNameLst>
                                          <p:attrName>ppt_y</p:attrName>
                                        </p:attrNameLst>
                                      </p:cBhvr>
                                      <p:tavLst>
                                        <p:tav tm="0">
                                          <p:val>
                                            <p:strVal val="#ppt_y-#ppt_h/2"/>
                                          </p:val>
                                        </p:tav>
                                        <p:tav tm="100000">
                                          <p:val>
                                            <p:strVal val="#ppt_y"/>
                                          </p:val>
                                        </p:tav>
                                      </p:tavLst>
                                    </p:anim>
                                    <p:anim calcmode="lin" valueType="num">
                                      <p:cBhvr>
                                        <p:cTn id="181" dur="500" fill="hold"/>
                                        <p:tgtEl>
                                          <p:spTgt spid="33869"/>
                                        </p:tgtEl>
                                        <p:attrNameLst>
                                          <p:attrName>ppt_w</p:attrName>
                                        </p:attrNameLst>
                                      </p:cBhvr>
                                      <p:tavLst>
                                        <p:tav tm="0">
                                          <p:val>
                                            <p:strVal val="#ppt_w"/>
                                          </p:val>
                                        </p:tav>
                                        <p:tav tm="100000">
                                          <p:val>
                                            <p:strVal val="#ppt_w"/>
                                          </p:val>
                                        </p:tav>
                                      </p:tavLst>
                                    </p:anim>
                                    <p:anim calcmode="lin" valueType="num">
                                      <p:cBhvr>
                                        <p:cTn id="182" dur="500" fill="hold"/>
                                        <p:tgtEl>
                                          <p:spTgt spid="33869"/>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3870"/>
                                        </p:tgtEl>
                                        <p:attrNameLst>
                                          <p:attrName>style.visibility</p:attrName>
                                        </p:attrNameLst>
                                      </p:cBhvr>
                                      <p:to>
                                        <p:strVal val="visible"/>
                                      </p:to>
                                    </p:set>
                                    <p:animEffect transition="in" filter="wipe(left)">
                                      <p:cBhvr>
                                        <p:cTn id="187" dur="500"/>
                                        <p:tgtEl>
                                          <p:spTgt spid="3387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499"/>
                                          </p:stCondLst>
                                        </p:cTn>
                                        <p:tgtEl>
                                          <p:spTgt spid="33871">
                                            <p:txEl>
                                              <p:pRg st="0" end="0"/>
                                            </p:txEl>
                                          </p:spTgt>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33803"/>
                                        </p:tgtEl>
                                        <p:attrNameLst>
                                          <p:attrName>style.visibility</p:attrName>
                                        </p:attrNameLst>
                                      </p:cBhvr>
                                      <p:to>
                                        <p:strVal val="visible"/>
                                      </p:to>
                                    </p:set>
                                    <p:animEffect transition="in" filter="wipe(left)">
                                      <p:cBhvr>
                                        <p:cTn id="196" dur="500"/>
                                        <p:tgtEl>
                                          <p:spTgt spid="33803"/>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 fill="hold" grpId="0" nodeType="clickEffect">
                                  <p:stCondLst>
                                    <p:cond delay="0"/>
                                  </p:stCondLst>
                                  <p:childTnLst>
                                    <p:set>
                                      <p:cBhvr>
                                        <p:cTn id="200" dur="1" fill="hold">
                                          <p:stCondLst>
                                            <p:cond delay="0"/>
                                          </p:stCondLst>
                                        </p:cTn>
                                        <p:tgtEl>
                                          <p:spTgt spid="33808"/>
                                        </p:tgtEl>
                                        <p:attrNameLst>
                                          <p:attrName>style.visibility</p:attrName>
                                        </p:attrNameLst>
                                      </p:cBhvr>
                                      <p:to>
                                        <p:strVal val="visible"/>
                                      </p:to>
                                    </p:set>
                                    <p:anim calcmode="lin" valueType="num">
                                      <p:cBhvr>
                                        <p:cTn id="201" dur="500" fill="hold"/>
                                        <p:tgtEl>
                                          <p:spTgt spid="33808"/>
                                        </p:tgtEl>
                                        <p:attrNameLst>
                                          <p:attrName>ppt_x</p:attrName>
                                        </p:attrNameLst>
                                      </p:cBhvr>
                                      <p:tavLst>
                                        <p:tav tm="0">
                                          <p:val>
                                            <p:strVal val="#ppt_x"/>
                                          </p:val>
                                        </p:tav>
                                        <p:tav tm="100000">
                                          <p:val>
                                            <p:strVal val="#ppt_x"/>
                                          </p:val>
                                        </p:tav>
                                      </p:tavLst>
                                    </p:anim>
                                    <p:anim calcmode="lin" valueType="num">
                                      <p:cBhvr>
                                        <p:cTn id="202" dur="500" fill="hold"/>
                                        <p:tgtEl>
                                          <p:spTgt spid="33808"/>
                                        </p:tgtEl>
                                        <p:attrNameLst>
                                          <p:attrName>ppt_y</p:attrName>
                                        </p:attrNameLst>
                                      </p:cBhvr>
                                      <p:tavLst>
                                        <p:tav tm="0">
                                          <p:val>
                                            <p:strVal val="#ppt_y-#ppt_h/2"/>
                                          </p:val>
                                        </p:tav>
                                        <p:tav tm="100000">
                                          <p:val>
                                            <p:strVal val="#ppt_y"/>
                                          </p:val>
                                        </p:tav>
                                      </p:tavLst>
                                    </p:anim>
                                    <p:anim calcmode="lin" valueType="num">
                                      <p:cBhvr>
                                        <p:cTn id="203" dur="500" fill="hold"/>
                                        <p:tgtEl>
                                          <p:spTgt spid="33808"/>
                                        </p:tgtEl>
                                        <p:attrNameLst>
                                          <p:attrName>ppt_w</p:attrName>
                                        </p:attrNameLst>
                                      </p:cBhvr>
                                      <p:tavLst>
                                        <p:tav tm="0">
                                          <p:val>
                                            <p:strVal val="#ppt_w"/>
                                          </p:val>
                                        </p:tav>
                                        <p:tav tm="100000">
                                          <p:val>
                                            <p:strVal val="#ppt_w"/>
                                          </p:val>
                                        </p:tav>
                                      </p:tavLst>
                                    </p:anim>
                                    <p:anim calcmode="lin" valueType="num">
                                      <p:cBhvr>
                                        <p:cTn id="204" dur="500" fill="hold"/>
                                        <p:tgtEl>
                                          <p:spTgt spid="33808"/>
                                        </p:tgtEl>
                                        <p:attrNameLst>
                                          <p:attrName>ppt_h</p:attrName>
                                        </p:attrNameLst>
                                      </p:cBhvr>
                                      <p:tavLst>
                                        <p:tav tm="0">
                                          <p:val>
                                            <p:fltVal val="0"/>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33804"/>
                                        </p:tgtEl>
                                        <p:attrNameLst>
                                          <p:attrName>style.visibility</p:attrName>
                                        </p:attrNameLst>
                                      </p:cBhvr>
                                      <p:to>
                                        <p:strVal val="visible"/>
                                      </p:to>
                                    </p:set>
                                    <p:animEffect transition="in" filter="wipe(up)">
                                      <p:cBhvr>
                                        <p:cTn id="209" dur="500"/>
                                        <p:tgtEl>
                                          <p:spTgt spid="3380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33805"/>
                                        </p:tgtEl>
                                        <p:attrNameLst>
                                          <p:attrName>style.visibility</p:attrName>
                                        </p:attrNameLst>
                                      </p:cBhvr>
                                      <p:to>
                                        <p:strVal val="visible"/>
                                      </p:to>
                                    </p:set>
                                    <p:animEffect transition="in" filter="wipe(left)">
                                      <p:cBhvr>
                                        <p:cTn id="214" dur="500"/>
                                        <p:tgtEl>
                                          <p:spTgt spid="3380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1" fill="hold" grpId="0" nodeType="clickEffect">
                                  <p:stCondLst>
                                    <p:cond delay="0"/>
                                  </p:stCondLst>
                                  <p:childTnLst>
                                    <p:set>
                                      <p:cBhvr>
                                        <p:cTn id="218" dur="1" fill="hold">
                                          <p:stCondLst>
                                            <p:cond delay="0"/>
                                          </p:stCondLst>
                                        </p:cTn>
                                        <p:tgtEl>
                                          <p:spTgt spid="33806"/>
                                        </p:tgtEl>
                                        <p:attrNameLst>
                                          <p:attrName>style.visibility</p:attrName>
                                        </p:attrNameLst>
                                      </p:cBhvr>
                                      <p:to>
                                        <p:strVal val="visible"/>
                                      </p:to>
                                    </p:set>
                                    <p:anim calcmode="lin" valueType="num">
                                      <p:cBhvr>
                                        <p:cTn id="219" dur="500" fill="hold"/>
                                        <p:tgtEl>
                                          <p:spTgt spid="33806"/>
                                        </p:tgtEl>
                                        <p:attrNameLst>
                                          <p:attrName>ppt_x</p:attrName>
                                        </p:attrNameLst>
                                      </p:cBhvr>
                                      <p:tavLst>
                                        <p:tav tm="0">
                                          <p:val>
                                            <p:strVal val="#ppt_x"/>
                                          </p:val>
                                        </p:tav>
                                        <p:tav tm="100000">
                                          <p:val>
                                            <p:strVal val="#ppt_x"/>
                                          </p:val>
                                        </p:tav>
                                      </p:tavLst>
                                    </p:anim>
                                    <p:anim calcmode="lin" valueType="num">
                                      <p:cBhvr>
                                        <p:cTn id="220" dur="500" fill="hold"/>
                                        <p:tgtEl>
                                          <p:spTgt spid="33806"/>
                                        </p:tgtEl>
                                        <p:attrNameLst>
                                          <p:attrName>ppt_y</p:attrName>
                                        </p:attrNameLst>
                                      </p:cBhvr>
                                      <p:tavLst>
                                        <p:tav tm="0">
                                          <p:val>
                                            <p:strVal val="#ppt_y-#ppt_h/2"/>
                                          </p:val>
                                        </p:tav>
                                        <p:tav tm="100000">
                                          <p:val>
                                            <p:strVal val="#ppt_y"/>
                                          </p:val>
                                        </p:tav>
                                      </p:tavLst>
                                    </p:anim>
                                    <p:anim calcmode="lin" valueType="num">
                                      <p:cBhvr>
                                        <p:cTn id="221" dur="500" fill="hold"/>
                                        <p:tgtEl>
                                          <p:spTgt spid="33806"/>
                                        </p:tgtEl>
                                        <p:attrNameLst>
                                          <p:attrName>ppt_w</p:attrName>
                                        </p:attrNameLst>
                                      </p:cBhvr>
                                      <p:tavLst>
                                        <p:tav tm="0">
                                          <p:val>
                                            <p:strVal val="#ppt_w"/>
                                          </p:val>
                                        </p:tav>
                                        <p:tav tm="100000">
                                          <p:val>
                                            <p:strVal val="#ppt_w"/>
                                          </p:val>
                                        </p:tav>
                                      </p:tavLst>
                                    </p:anim>
                                    <p:anim calcmode="lin" valueType="num">
                                      <p:cBhvr>
                                        <p:cTn id="222" dur="500" fill="hold"/>
                                        <p:tgtEl>
                                          <p:spTgt spid="33806"/>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3807"/>
                                        </p:tgtEl>
                                        <p:attrNameLst>
                                          <p:attrName>style.visibility</p:attrName>
                                        </p:attrNameLst>
                                      </p:cBhvr>
                                      <p:to>
                                        <p:strVal val="visible"/>
                                      </p:to>
                                    </p:set>
                                    <p:animEffect transition="in" filter="wipe(left)">
                                      <p:cBhvr>
                                        <p:cTn id="227" dur="500"/>
                                        <p:tgtEl>
                                          <p:spTgt spid="3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803" grpId="0" animBg="1"/>
      <p:bldP spid="33804" grpId="0" animBg="1"/>
      <p:bldP spid="33805" grpId="0" animBg="1"/>
      <p:bldP spid="33806" grpId="0" animBg="1"/>
      <p:bldP spid="33807" grpId="0" animBg="1"/>
      <p:bldP spid="33808" grpId="0" animBg="1"/>
      <p:bldP spid="33809" grpId="0" animBg="1" autoUpdateAnimBg="0"/>
      <p:bldP spid="33814" grpId="0" build="p" autoUpdateAnimBg="0"/>
      <p:bldP spid="33815" grpId="0" build="p" autoUpdateAnimBg="0"/>
      <p:bldP spid="33842" grpId="0" animBg="1" autoUpdateAnimBg="0"/>
      <p:bldP spid="33846" grpId="0" build="p" autoUpdateAnimBg="0"/>
      <p:bldP spid="33848" grpId="0" build="p" autoUpdateAnimBg="0"/>
      <p:bldP spid="33849" grpId="0" animBg="1"/>
      <p:bldP spid="33850" grpId="0" build="p" autoUpdateAnimBg="0"/>
      <p:bldP spid="33852" grpId="0" animBg="1"/>
      <p:bldP spid="33853" grpId="0" animBg="1"/>
      <p:bldP spid="33854" grpId="0" animBg="1"/>
      <p:bldP spid="33855" grpId="0" animBg="1"/>
      <p:bldP spid="33856" grpId="0" animBg="1"/>
      <p:bldP spid="33857" grpId="0" build="p" autoUpdateAnimBg="0"/>
      <p:bldP spid="33858" grpId="0" build="p" autoUpdateAnimBg="0"/>
      <p:bldP spid="33859" grpId="0" animBg="1"/>
      <p:bldP spid="33860" grpId="0" animBg="1"/>
      <p:bldP spid="33861" grpId="0" animBg="1"/>
      <p:bldP spid="33862" grpId="0" animBg="1"/>
      <p:bldP spid="33863" grpId="0" animBg="1"/>
      <p:bldP spid="33864" grpId="0" animBg="1"/>
      <p:bldP spid="33865" grpId="0" animBg="1"/>
      <p:bldP spid="33866" grpId="0" animBg="1"/>
      <p:bldP spid="33867" grpId="0" animBg="1"/>
      <p:bldP spid="33868" grpId="0" animBg="1"/>
      <p:bldP spid="33869" grpId="0" animBg="1"/>
      <p:bldP spid="33870" grpId="0" animBg="1"/>
      <p:bldP spid="33871" grpId="0" build="p" autoUpdateAnimBg="0"/>
      <p:bldP spid="3387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107504" y="404664"/>
            <a:ext cx="7270576" cy="298450"/>
          </a:xfrm>
        </p:spPr>
        <p:txBody>
          <a:bodyPr vert="horz" wrap="square" lIns="91440" tIns="45720" rIns="91440" bIns="45720" anchor="ctr"/>
          <a:lstStyle/>
          <a:p>
            <a:pPr eaLnBrk="1" hangingPunct="1"/>
            <a:r>
              <a:rPr lang="zh-CN" altLang="en-US" sz="3600" dirty="0" smtClean="0"/>
              <a:t>二、竞争</a:t>
            </a:r>
            <a:r>
              <a:rPr lang="zh-CN" altLang="en-US" sz="3600" dirty="0"/>
              <a:t>与险象的</a:t>
            </a:r>
            <a:r>
              <a:rPr lang="zh-CN" altLang="en-US" sz="3600" dirty="0" smtClean="0"/>
              <a:t>产生</a:t>
            </a:r>
            <a:endParaRPr lang="zh-CN" altLang="en-US" sz="3600" dirty="0"/>
          </a:p>
        </p:txBody>
      </p:sp>
      <p:sp>
        <p:nvSpPr>
          <p:cNvPr id="153603" name="Rectangle 3"/>
          <p:cNvSpPr>
            <a:spLocks noGrp="1"/>
          </p:cNvSpPr>
          <p:nvPr>
            <p:ph idx="1"/>
          </p:nvPr>
        </p:nvSpPr>
        <p:spPr/>
        <p:txBody>
          <a:bodyPr vert="horz" wrap="square" lIns="91440" tIns="45720" rIns="91440" bIns="45720" anchor="t"/>
          <a:lstStyle/>
          <a:p>
            <a:pPr eaLnBrk="1" hangingPunct="1"/>
            <a:r>
              <a:rPr lang="zh-CN" altLang="en-US" dirty="0"/>
              <a:t>在逻辑电路中，可以把</a:t>
            </a:r>
            <a:r>
              <a:rPr lang="zh-CN" altLang="en-US" dirty="0">
                <a:solidFill>
                  <a:srgbClr val="FF0000"/>
                </a:solidFill>
              </a:rPr>
              <a:t>竞争</a:t>
            </a:r>
            <a:r>
              <a:rPr lang="zh-CN" altLang="en-US" dirty="0"/>
              <a:t>现象广义地理解为多个信号到达某一点时由时差所引起的现象。</a:t>
            </a:r>
          </a:p>
          <a:p>
            <a:pPr eaLnBrk="1" hangingPunct="1"/>
            <a:r>
              <a:rPr lang="zh-CN" altLang="en-US" dirty="0"/>
              <a:t>如果电路中存在竞争现象，当输入信号变化时就有可能引起输出信号出现非预期的错误输出，这种现象称为</a:t>
            </a:r>
            <a:r>
              <a:rPr lang="zh-CN" altLang="en-US" dirty="0">
                <a:solidFill>
                  <a:schemeClr val="accent2"/>
                </a:solidFill>
              </a:rPr>
              <a:t>险象</a:t>
            </a:r>
            <a:r>
              <a:rPr lang="en-US" altLang="zh-CN" dirty="0"/>
              <a:t>(hazard)</a:t>
            </a:r>
            <a:r>
              <a:rPr lang="zh-CN" altLang="en-US" dirty="0"/>
              <a:t>。</a:t>
            </a:r>
          </a:p>
          <a:p>
            <a:pPr eaLnBrk="1" hangingPunct="1"/>
            <a:r>
              <a:rPr lang="zh-CN" altLang="en-US" dirty="0"/>
              <a:t>并不是所有的竞争都会产生错误输出，常把不会产生错误输出的竞争称为</a:t>
            </a:r>
            <a:r>
              <a:rPr lang="zh-CN" altLang="en-US" dirty="0">
                <a:solidFill>
                  <a:srgbClr val="FF0000"/>
                </a:solidFill>
              </a:rPr>
              <a:t>非临界竞争</a:t>
            </a:r>
            <a:r>
              <a:rPr lang="en-US" altLang="zh-CN" dirty="0"/>
              <a:t>(noncritical race)</a:t>
            </a:r>
            <a:r>
              <a:rPr lang="zh-CN" altLang="en-US" dirty="0"/>
              <a:t>，而会导致错误输出的竞争称为</a:t>
            </a:r>
            <a:r>
              <a:rPr lang="zh-CN" altLang="en-US" dirty="0">
                <a:solidFill>
                  <a:schemeClr val="accent2"/>
                </a:solidFill>
              </a:rPr>
              <a:t>临界竞争</a:t>
            </a:r>
            <a:r>
              <a:rPr lang="en-US" altLang="zh-CN" dirty="0"/>
              <a:t>(critical race)</a:t>
            </a:r>
            <a:r>
              <a:rPr lang="zh-CN" altLang="en-US" dirty="0"/>
              <a:t>。</a:t>
            </a:r>
          </a:p>
          <a:p>
            <a:pPr eaLnBrk="1" hangingPunct="1"/>
            <a:r>
              <a:rPr lang="zh-CN" altLang="en-US" dirty="0"/>
              <a:t>组合逻辑电路中的险象是一种</a:t>
            </a:r>
            <a:r>
              <a:rPr lang="zh-CN" altLang="en-US" dirty="0">
                <a:solidFill>
                  <a:srgbClr val="FF0000"/>
                </a:solidFill>
              </a:rPr>
              <a:t>瞬态现象</a:t>
            </a:r>
            <a:r>
              <a:rPr lang="zh-CN" altLang="en-US" dirty="0"/>
              <a:t>，它表现为在输出端产生不应有的</a:t>
            </a:r>
            <a:r>
              <a:rPr lang="zh-CN" altLang="en-US" dirty="0">
                <a:solidFill>
                  <a:schemeClr val="accent2"/>
                </a:solidFill>
              </a:rPr>
              <a:t>尖峰脉冲</a:t>
            </a:r>
            <a:r>
              <a:rPr lang="zh-CN" altLang="en-US" dirty="0"/>
              <a:t>，短暂地破坏正常逻辑关系，一旦时延结束，即可恢复正常的逻辑关系。  </a:t>
            </a:r>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p:nvPr>
        </p:nvSpPr>
        <p:spPr>
          <a:xfrm>
            <a:off x="583490" y="476672"/>
            <a:ext cx="7772400" cy="298450"/>
          </a:xfrm>
        </p:spPr>
        <p:txBody>
          <a:bodyPr vert="horz" wrap="square" lIns="91440" tIns="45720" rIns="91440" bIns="45720" anchor="ctr"/>
          <a:lstStyle/>
          <a:p>
            <a:pPr eaLnBrk="1" hangingPunct="1"/>
            <a:r>
              <a:rPr lang="zh-CN" altLang="en-US" dirty="0">
                <a:solidFill>
                  <a:schemeClr val="accent2"/>
                </a:solidFill>
              </a:rPr>
              <a:t>非临界</a:t>
            </a:r>
            <a:r>
              <a:rPr lang="zh-CN" altLang="en-US" dirty="0" smtClean="0">
                <a:solidFill>
                  <a:schemeClr val="accent2"/>
                </a:solidFill>
              </a:rPr>
              <a:t>竞争和临界</a:t>
            </a:r>
            <a:r>
              <a:rPr lang="zh-CN" altLang="en-US" dirty="0">
                <a:solidFill>
                  <a:schemeClr val="accent2"/>
                </a:solidFill>
              </a:rPr>
              <a:t>竞争</a:t>
            </a:r>
            <a:r>
              <a:rPr lang="zh-CN" altLang="en-US" dirty="0"/>
              <a:t> </a:t>
            </a:r>
          </a:p>
        </p:txBody>
      </p:sp>
      <p:sp>
        <p:nvSpPr>
          <p:cNvPr id="586755" name="Rectangle 3"/>
          <p:cNvSpPr>
            <a:spLocks noGrp="1"/>
          </p:cNvSpPr>
          <p:nvPr>
            <p:ph idx="1"/>
          </p:nvPr>
        </p:nvSpPr>
        <p:spPr/>
        <p:txBody>
          <a:bodyPr vert="horz" wrap="square" lIns="91440" tIns="45720" rIns="91440" bIns="45720" anchor="t"/>
          <a:lstStyle/>
          <a:p>
            <a:pPr eaLnBrk="1" hangingPunct="1"/>
            <a:r>
              <a:rPr lang="zh-CN" altLang="en-US" sz="2000" dirty="0"/>
              <a:t>一个由“与非”门构成的组合逻辑电路 </a:t>
            </a:r>
          </a:p>
          <a:p>
            <a:pPr eaLnBrk="1" hangingPunct="1"/>
            <a:r>
              <a:rPr lang="zh-CN" altLang="en-US" sz="2000" dirty="0"/>
              <a:t>输出函数表达式为</a:t>
            </a:r>
          </a:p>
          <a:p>
            <a:pPr eaLnBrk="1" hangingPunct="1"/>
            <a:endParaRPr lang="zh-CN" altLang="en-US" sz="2000" dirty="0"/>
          </a:p>
          <a:p>
            <a:pPr eaLnBrk="1" hangingPunct="1"/>
            <a:r>
              <a:rPr lang="zh-CN" altLang="en-US" sz="2000" dirty="0"/>
              <a:t>假设输入变量</a:t>
            </a:r>
            <a:r>
              <a:rPr lang="en-US" altLang="zh-CN" sz="2000" dirty="0"/>
              <a:t>B</a:t>
            </a:r>
            <a:r>
              <a:rPr lang="zh-CN" altLang="en-US" sz="2000" dirty="0"/>
              <a:t>和</a:t>
            </a:r>
            <a:r>
              <a:rPr lang="en-US" altLang="zh-CN" sz="2000" dirty="0"/>
              <a:t>C</a:t>
            </a:r>
            <a:r>
              <a:rPr lang="zh-CN" altLang="en-US" sz="2000" dirty="0"/>
              <a:t>均为</a:t>
            </a:r>
            <a:r>
              <a:rPr lang="en-US" altLang="zh-CN" sz="2000" dirty="0"/>
              <a:t>1</a:t>
            </a:r>
            <a:r>
              <a:rPr lang="zh-CN" altLang="en-US" sz="2000" dirty="0"/>
              <a:t>，则上式可变为</a:t>
            </a:r>
          </a:p>
          <a:p>
            <a:pPr eaLnBrk="1" hangingPunct="1"/>
            <a:endParaRPr lang="zh-CN" altLang="en-US" sz="2000" dirty="0"/>
          </a:p>
          <a:p>
            <a:pPr eaLnBrk="1" hangingPunct="1"/>
            <a:r>
              <a:rPr lang="zh-CN" altLang="en-US" sz="2000" dirty="0"/>
              <a:t>当</a:t>
            </a:r>
            <a:r>
              <a:rPr lang="en-US" altLang="zh-CN" sz="2000" dirty="0"/>
              <a:t>B=C=1</a:t>
            </a:r>
            <a:r>
              <a:rPr lang="zh-CN" altLang="en-US" sz="2000" dirty="0"/>
              <a:t>并且考虑延迟时间时，</a:t>
            </a:r>
            <a:r>
              <a:rPr lang="en-US" altLang="zh-CN" sz="2000" dirty="0"/>
              <a:t>A</a:t>
            </a:r>
            <a:r>
              <a:rPr lang="zh-CN" altLang="en-US" sz="2000" dirty="0"/>
              <a:t>的变化会使电路产生怎样的输出响应。假设每个门的延迟时间均为</a:t>
            </a:r>
            <a:r>
              <a:rPr lang="en-US" altLang="zh-CN" sz="2000" dirty="0"/>
              <a:t>tpd</a:t>
            </a:r>
            <a:r>
              <a:rPr lang="zh-CN" altLang="en-US" sz="2000" dirty="0"/>
              <a:t>，则下图可以说明输出对输入的响应关系。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1</a:t>
            </a:r>
            <a:r>
              <a:rPr lang="zh-CN" altLang="en-US" sz="2000" dirty="0">
                <a:solidFill>
                  <a:srgbClr val="FF0000"/>
                </a:solidFill>
              </a:rPr>
              <a:t>处</a:t>
            </a:r>
            <a:r>
              <a:rPr lang="zh-CN" altLang="en-US" sz="2000" dirty="0"/>
              <a:t>存在一次</a:t>
            </a:r>
            <a:r>
              <a:rPr lang="zh-CN" altLang="en-US" sz="2000" dirty="0">
                <a:solidFill>
                  <a:schemeClr val="accent2"/>
                </a:solidFill>
              </a:rPr>
              <a:t>非临界竞争</a:t>
            </a:r>
            <a:r>
              <a:rPr lang="zh-CN" altLang="en-US" sz="2000" dirty="0"/>
              <a:t>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2</a:t>
            </a:r>
            <a:r>
              <a:rPr lang="zh-CN" altLang="en-US" sz="2000" dirty="0">
                <a:solidFill>
                  <a:srgbClr val="FF0000"/>
                </a:solidFill>
              </a:rPr>
              <a:t>处</a:t>
            </a:r>
            <a:r>
              <a:rPr lang="zh-CN" altLang="en-US" sz="2000" dirty="0"/>
              <a:t>存在一次</a:t>
            </a:r>
            <a:r>
              <a:rPr lang="zh-CN" altLang="en-US" sz="2000" dirty="0">
                <a:solidFill>
                  <a:schemeClr val="accent2"/>
                </a:solidFill>
              </a:rPr>
              <a:t>临界竞争</a:t>
            </a:r>
          </a:p>
          <a:p>
            <a:pPr eaLnBrk="1" hangingPunct="1"/>
            <a:endParaRPr lang="en-US" altLang="zh-CN" sz="2000" dirty="0"/>
          </a:p>
        </p:txBody>
      </p:sp>
      <p:sp>
        <p:nvSpPr>
          <p:cNvPr id="61446"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7" name="Object 5"/>
          <p:cNvGraphicFramePr/>
          <p:nvPr/>
        </p:nvGraphicFramePr>
        <p:xfrm>
          <a:off x="1054100" y="1946275"/>
          <a:ext cx="1520825" cy="403225"/>
        </p:xfrm>
        <a:graphic>
          <a:graphicData uri="http://schemas.openxmlformats.org/presentationml/2006/ole">
            <mc:AlternateContent xmlns:mc="http://schemas.openxmlformats.org/markup-compatibility/2006">
              <mc:Choice xmlns:v="urn:schemas-microsoft-com:vml" Requires="v">
                <p:oleObj spid="_x0000_s26640" r:id="rId3" imgW="824230" imgH="215900" progId="Equation.3">
                  <p:embed/>
                </p:oleObj>
              </mc:Choice>
              <mc:Fallback>
                <p:oleObj r:id="rId3" imgW="824230" imgH="215900" progId="Equation.3">
                  <p:embed/>
                  <p:pic>
                    <p:nvPicPr>
                      <p:cNvPr id="0" name=""/>
                      <p:cNvPicPr/>
                      <p:nvPr/>
                    </p:nvPicPr>
                    <p:blipFill>
                      <a:blip r:embed="rId4"/>
                      <a:stretch>
                        <a:fillRect/>
                      </a:stretch>
                    </p:blipFill>
                    <p:spPr>
                      <a:xfrm>
                        <a:off x="1054100" y="1946275"/>
                        <a:ext cx="1520825" cy="403225"/>
                      </a:xfrm>
                      <a:prstGeom prst="rect">
                        <a:avLst/>
                      </a:prstGeom>
                      <a:noFill/>
                      <a:ln w="38100">
                        <a:noFill/>
                        <a:miter/>
                      </a:ln>
                    </p:spPr>
                  </p:pic>
                </p:oleObj>
              </mc:Fallback>
            </mc:AlternateContent>
          </a:graphicData>
        </a:graphic>
      </p:graphicFrame>
      <p:sp>
        <p:nvSpPr>
          <p:cNvPr id="61447"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9" name="Object 7"/>
          <p:cNvGraphicFramePr/>
          <p:nvPr/>
        </p:nvGraphicFramePr>
        <p:xfrm>
          <a:off x="1042988" y="2852738"/>
          <a:ext cx="1652587" cy="381000"/>
        </p:xfrm>
        <a:graphic>
          <a:graphicData uri="http://schemas.openxmlformats.org/presentationml/2006/ole">
            <mc:AlternateContent xmlns:mc="http://schemas.openxmlformats.org/markup-compatibility/2006">
              <mc:Choice xmlns:v="urn:schemas-microsoft-com:vml" Requires="v">
                <p:oleObj spid="_x0000_s26641" r:id="rId5" imgW="862965" imgH="203200" progId="Equation.3">
                  <p:embed/>
                </p:oleObj>
              </mc:Choice>
              <mc:Fallback>
                <p:oleObj r:id="rId5" imgW="862965" imgH="203200" progId="Equation.3">
                  <p:embed/>
                  <p:pic>
                    <p:nvPicPr>
                      <p:cNvPr id="0" name=""/>
                      <p:cNvPicPr/>
                      <p:nvPr/>
                    </p:nvPicPr>
                    <p:blipFill>
                      <a:blip r:embed="rId6"/>
                      <a:stretch>
                        <a:fillRect/>
                      </a:stretch>
                    </p:blipFill>
                    <p:spPr>
                      <a:xfrm>
                        <a:off x="1042988" y="2852738"/>
                        <a:ext cx="1652587" cy="381000"/>
                      </a:xfrm>
                      <a:prstGeom prst="rect">
                        <a:avLst/>
                      </a:prstGeom>
                      <a:noFill/>
                      <a:ln w="38100">
                        <a:noFill/>
                        <a:miter/>
                      </a:ln>
                    </p:spPr>
                  </p:pic>
                </p:oleObj>
              </mc:Fallback>
            </mc:AlternateContent>
          </a:graphicData>
        </a:graphic>
      </p:graphicFrame>
      <p:pic>
        <p:nvPicPr>
          <p:cNvPr id="586760" name="Picture 8"/>
          <p:cNvPicPr>
            <a:picLocks noChangeAspect="1"/>
          </p:cNvPicPr>
          <p:nvPr/>
        </p:nvPicPr>
        <p:blipFill>
          <a:blip r:embed="rId7"/>
          <a:stretch>
            <a:fillRect/>
          </a:stretch>
        </p:blipFill>
        <p:spPr>
          <a:xfrm>
            <a:off x="5464175" y="981075"/>
            <a:ext cx="3571875" cy="2257425"/>
          </a:xfrm>
          <a:prstGeom prst="rect">
            <a:avLst/>
          </a:prstGeom>
          <a:noFill/>
          <a:ln w="28575" cap="flat" cmpd="sng">
            <a:solidFill>
              <a:schemeClr val="accent2"/>
            </a:solidFill>
            <a:prstDash val="solid"/>
            <a:miter/>
            <a:headEnd type="none" w="med" len="med"/>
            <a:tailEnd type="none" w="med" len="med"/>
          </a:ln>
        </p:spPr>
      </p:pic>
      <p:pic>
        <p:nvPicPr>
          <p:cNvPr id="586761" name="Picture 9"/>
          <p:cNvPicPr>
            <a:picLocks noChangeAspect="1"/>
          </p:cNvPicPr>
          <p:nvPr/>
        </p:nvPicPr>
        <p:blipFill>
          <a:blip r:embed="rId8"/>
          <a:stretch>
            <a:fillRect/>
          </a:stretch>
        </p:blipFill>
        <p:spPr>
          <a:xfrm>
            <a:off x="5435600" y="3357563"/>
            <a:ext cx="3600450" cy="2838450"/>
          </a:xfrm>
          <a:prstGeom prst="rect">
            <a:avLst/>
          </a:prstGeom>
          <a:noFill/>
          <a:ln w="28575" cap="rnd" cmpd="sng">
            <a:solidFill>
              <a:srgbClr val="FF0000"/>
            </a:solidFill>
            <a:prstDash val="sysDot"/>
            <a:miter/>
            <a:headEnd type="none" w="med" len="med"/>
            <a:tailEnd type="none" w="med" len="med"/>
          </a:ln>
        </p:spPr>
      </p:pic>
      <p:sp>
        <p:nvSpPr>
          <p:cNvPr id="61450" name="Oval 10"/>
          <p:cNvSpPr/>
          <p:nvPr/>
        </p:nvSpPr>
        <p:spPr>
          <a:xfrm>
            <a:off x="6659563" y="5445125"/>
            <a:ext cx="144462" cy="431800"/>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3" name="Oval 11"/>
          <p:cNvSpPr/>
          <p:nvPr/>
        </p:nvSpPr>
        <p:spPr>
          <a:xfrm>
            <a:off x="6548438" y="5516563"/>
            <a:ext cx="431800" cy="504825"/>
          </a:xfrm>
          <a:prstGeom prst="ellipse">
            <a:avLst/>
          </a:prstGeom>
          <a:noFill/>
          <a:ln w="28575" cap="flat" cmpd="sng">
            <a:solidFill>
              <a:srgbClr val="0066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
        <p:nvSpPr>
          <p:cNvPr id="61452" name="Oval 12"/>
          <p:cNvSpPr/>
          <p:nvPr/>
        </p:nvSpPr>
        <p:spPr>
          <a:xfrm>
            <a:off x="8101013" y="5445125"/>
            <a:ext cx="71437" cy="504825"/>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5" name="Oval 13"/>
          <p:cNvSpPr/>
          <p:nvPr/>
        </p:nvSpPr>
        <p:spPr>
          <a:xfrm>
            <a:off x="7964488" y="5445125"/>
            <a:ext cx="792162" cy="863600"/>
          </a:xfrm>
          <a:prstGeom prst="ellipse">
            <a:avLst/>
          </a:prstGeom>
          <a:noFill/>
          <a:ln w="28575" cap="flat" cmpd="sng">
            <a:solidFill>
              <a:srgbClr val="FF00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Tree>
    <p:extLst>
      <p:ext uri="{BB962C8B-B14F-4D97-AF65-F5344CB8AC3E}">
        <p14:creationId xmlns:p14="http://schemas.microsoft.com/office/powerpoint/2010/main" val="31789115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6760"/>
                                        </p:tgtEl>
                                        <p:attrNameLst>
                                          <p:attrName>style.visibility</p:attrName>
                                        </p:attrNameLst>
                                      </p:cBhvr>
                                      <p:to>
                                        <p:strVal val="visible"/>
                                      </p:to>
                                    </p:set>
                                    <p:animEffect transition="in" filter="box(in)">
                                      <p:cBhvr>
                                        <p:cTn id="11" dur="500"/>
                                        <p:tgtEl>
                                          <p:spTgt spid="5867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867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675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867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675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586761"/>
                                        </p:tgtEl>
                                        <p:attrNameLst>
                                          <p:attrName>style.visibility</p:attrName>
                                        </p:attrNameLst>
                                      </p:cBhvr>
                                      <p:to>
                                        <p:strVal val="visible"/>
                                      </p:to>
                                    </p:set>
                                    <p:animEffect transition="in" filter="diamond(in)">
                                      <p:cBhvr>
                                        <p:cTn id="36" dur="2000"/>
                                        <p:tgtEl>
                                          <p:spTgt spid="5867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675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6763"/>
                                        </p:tgtEl>
                                        <p:attrNameLst>
                                          <p:attrName>style.visibility</p:attrName>
                                        </p:attrNameLst>
                                      </p:cBhvr>
                                      <p:to>
                                        <p:strVal val="visible"/>
                                      </p:to>
                                    </p:set>
                                  </p:childTnLst>
                                </p:cTn>
                              </p:par>
                              <p:par>
                                <p:cTn id="43" presetID="26" presetClass="emph" presetSubtype="0" fill="hold" grpId="1" nodeType="withEffect">
                                  <p:stCondLst>
                                    <p:cond delay="0"/>
                                  </p:stCondLst>
                                  <p:childTnLst>
                                    <p:animEffect transition="out" filter="fade">
                                      <p:cBhvr>
                                        <p:cTn id="44" dur="500" tmFilter="0, 0; .2, .5; .8, .5; 1, 0"/>
                                        <p:tgtEl>
                                          <p:spTgt spid="586763"/>
                                        </p:tgtEl>
                                      </p:cBhvr>
                                    </p:animEffect>
                                    <p:animScale>
                                      <p:cBhvr>
                                        <p:cTn id="45" dur="250" autoRev="1" fill="hold"/>
                                        <p:tgtEl>
                                          <p:spTgt spid="586763"/>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86755">
                                            <p:txEl>
                                              <p:pRg st="7" end="7"/>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86765"/>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586765"/>
                                        </p:tgtEl>
                                      </p:cBhvr>
                                    </p:animEffect>
                                    <p:animScale>
                                      <p:cBhvr>
                                        <p:cTn id="54" dur="250" autoRev="1" fill="hold"/>
                                        <p:tgtEl>
                                          <p:spTgt spid="5867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P spid="586763" grpId="0" animBg="1"/>
      <p:bldP spid="586763" grpId="1" animBg="1"/>
      <p:bldP spid="586765" grpId="0" animBg="1"/>
      <p:bldP spid="586765"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p:cNvSpPr>
          <p:nvPr>
            <p:ph type="title"/>
          </p:nvPr>
        </p:nvSpPr>
        <p:spPr/>
        <p:txBody>
          <a:bodyPr vert="horz" wrap="square" lIns="91440" tIns="45720" rIns="91440" bIns="45720" anchor="ctr"/>
          <a:lstStyle/>
          <a:p>
            <a:pPr eaLnBrk="1" hangingPunct="1"/>
            <a:r>
              <a:rPr lang="zh-CN" altLang="en-US" dirty="0" smtClean="0"/>
              <a:t>三、险象的</a:t>
            </a:r>
            <a:r>
              <a:rPr lang="zh-CN" altLang="en-US" dirty="0"/>
              <a:t>分类</a:t>
            </a:r>
          </a:p>
        </p:txBody>
      </p:sp>
      <p:sp>
        <p:nvSpPr>
          <p:cNvPr id="587779" name="Rectangle 3"/>
          <p:cNvSpPr>
            <a:spLocks noGrp="1"/>
          </p:cNvSpPr>
          <p:nvPr>
            <p:ph idx="1"/>
          </p:nvPr>
        </p:nvSpPr>
        <p:spPr/>
        <p:txBody>
          <a:bodyPr vert="horz" wrap="square" lIns="91440" tIns="45720" rIns="91440" bIns="45720" anchor="t"/>
          <a:lstStyle/>
          <a:p>
            <a:pPr eaLnBrk="1" hangingPunct="1"/>
            <a:r>
              <a:rPr lang="zh-CN" altLang="en-US" dirty="0"/>
              <a:t>输入变化前后，输出是否应该相等</a:t>
            </a:r>
          </a:p>
          <a:p>
            <a:pPr lvl="1" eaLnBrk="1" hangingPunct="1"/>
            <a:r>
              <a:rPr lang="zh-CN" altLang="en-US" dirty="0"/>
              <a:t>静态险象</a:t>
            </a:r>
            <a:r>
              <a:rPr lang="en-US" altLang="zh-CN" dirty="0"/>
              <a:t>(static hazard)</a:t>
            </a:r>
            <a:r>
              <a:rPr lang="zh-CN" altLang="en-US" dirty="0"/>
              <a:t>：如果在输入变化而输出不应发生变化的情况下，输出端却产生了短暂的错误输出，即产生了险象 </a:t>
            </a:r>
          </a:p>
          <a:p>
            <a:pPr lvl="1" eaLnBrk="1" hangingPunct="1"/>
            <a:r>
              <a:rPr lang="zh-CN" altLang="en-US" dirty="0"/>
              <a:t>动态险象</a:t>
            </a:r>
            <a:r>
              <a:rPr lang="en-US" altLang="zh-CN" dirty="0"/>
              <a:t>(dynamic hazard)</a:t>
            </a:r>
            <a:r>
              <a:rPr lang="zh-CN" altLang="en-US" dirty="0"/>
              <a:t>：如果在输入变化而输出应该变化的情况下，输出在变化过程中产生了短暂的错误输出 </a:t>
            </a:r>
          </a:p>
          <a:p>
            <a:pPr eaLnBrk="1" hangingPunct="1"/>
            <a:r>
              <a:rPr lang="zh-CN" altLang="en-US" dirty="0"/>
              <a:t>错误输出的尖峰脉冲的极性</a:t>
            </a:r>
          </a:p>
          <a:p>
            <a:pPr lvl="1" eaLnBrk="1" hangingPunct="1"/>
            <a:r>
              <a:rPr lang="zh-CN" altLang="en-US" dirty="0"/>
              <a:t>“</a:t>
            </a:r>
            <a:r>
              <a:rPr lang="en-US" altLang="zh-CN" dirty="0"/>
              <a:t>0”</a:t>
            </a:r>
            <a:r>
              <a:rPr lang="zh-CN" altLang="en-US" dirty="0"/>
              <a:t>型险象</a:t>
            </a:r>
          </a:p>
          <a:p>
            <a:pPr lvl="1" eaLnBrk="1" hangingPunct="1"/>
            <a:r>
              <a:rPr lang="zh-CN" altLang="en-US" dirty="0"/>
              <a:t>“</a:t>
            </a:r>
            <a:r>
              <a:rPr lang="en-US" altLang="zh-CN" dirty="0"/>
              <a:t>1”</a:t>
            </a:r>
            <a:r>
              <a:rPr lang="zh-CN" altLang="en-US" dirty="0"/>
              <a:t>型险象 </a:t>
            </a:r>
          </a:p>
        </p:txBody>
      </p:sp>
      <p:pic>
        <p:nvPicPr>
          <p:cNvPr id="587780" name="Picture 4" descr="LJ96"/>
          <p:cNvPicPr>
            <a:picLocks noChangeAspect="1"/>
          </p:cNvPicPr>
          <p:nvPr/>
        </p:nvPicPr>
        <p:blipFill>
          <a:blip r:embed="rId2"/>
          <a:stretch>
            <a:fillRect/>
          </a:stretch>
        </p:blipFill>
        <p:spPr>
          <a:xfrm>
            <a:off x="3348038" y="3357563"/>
            <a:ext cx="5507037" cy="29019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7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87780"/>
                                        </p:tgtEl>
                                        <p:attrNameLst>
                                          <p:attrName>style.visibility</p:attrName>
                                        </p:attrNameLst>
                                      </p:cBhvr>
                                      <p:to>
                                        <p:strVal val="visible"/>
                                      </p:to>
                                    </p:set>
                                    <p:animEffect transition="in" filter="box(in)">
                                      <p:cBhvr>
                                        <p:cTn id="23"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1"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smtClean="0"/>
              <a:t> </a:t>
            </a:r>
            <a:r>
              <a:rPr lang="zh-CN" altLang="en-US" dirty="0"/>
              <a:t>险象的判断</a:t>
            </a:r>
          </a:p>
        </p:txBody>
      </p:sp>
      <p:sp>
        <p:nvSpPr>
          <p:cNvPr id="62472" name="Rectangle 3"/>
          <p:cNvSpPr>
            <a:spLocks noGrp="1"/>
          </p:cNvSpPr>
          <p:nvPr>
            <p:ph idx="1"/>
          </p:nvPr>
        </p:nvSpPr>
        <p:spPr/>
        <p:txBody>
          <a:bodyPr vert="horz" wrap="square" lIns="91440" tIns="45720" rIns="91440" bIns="45720" anchor="t"/>
          <a:lstStyle/>
          <a:p>
            <a:pPr eaLnBrk="1" hangingPunct="1">
              <a:lnSpc>
                <a:spcPct val="135000"/>
              </a:lnSpc>
            </a:pPr>
            <a:r>
              <a:rPr lang="zh-CN" altLang="en-US" dirty="0"/>
              <a:t>代数法</a:t>
            </a:r>
          </a:p>
          <a:p>
            <a:pPr lvl="1" eaLnBrk="1" hangingPunct="1">
              <a:lnSpc>
                <a:spcPct val="135000"/>
              </a:lnSpc>
            </a:pPr>
            <a:r>
              <a:rPr lang="zh-CN" altLang="en-US" dirty="0"/>
              <a:t>存在险象可能性的必要条件：某变量</a:t>
            </a:r>
            <a:r>
              <a:rPr lang="en-US" altLang="zh-CN" dirty="0"/>
              <a:t>X</a:t>
            </a:r>
            <a:r>
              <a:rPr lang="zh-CN" altLang="en-US" dirty="0"/>
              <a:t>同时以原变量</a:t>
            </a:r>
            <a:r>
              <a:rPr lang="en-US" altLang="zh-CN" dirty="0"/>
              <a:t>X</a:t>
            </a:r>
            <a:r>
              <a:rPr lang="zh-CN" altLang="en-US" dirty="0"/>
              <a:t>和反变量    两种形式出现在函数中，并且在一定的条件下可以将函数表达式化简成            或           形式  </a:t>
            </a:r>
          </a:p>
          <a:p>
            <a:pPr lvl="1" eaLnBrk="1" hangingPunct="1">
              <a:lnSpc>
                <a:spcPct val="135000"/>
              </a:lnSpc>
            </a:pPr>
            <a:r>
              <a:rPr lang="zh-CN" altLang="en-US" dirty="0"/>
              <a:t>若函数表达式可以化简成           的形式，则可能存在的险象为“</a:t>
            </a:r>
            <a:r>
              <a:rPr lang="en-US" altLang="zh-CN" dirty="0"/>
              <a:t>0”</a:t>
            </a:r>
            <a:r>
              <a:rPr lang="zh-CN" altLang="en-US" dirty="0"/>
              <a:t>型险象；若函数表达式可以化简成            的形式，则可能存在的险象为“</a:t>
            </a:r>
            <a:r>
              <a:rPr lang="en-US" altLang="zh-CN" dirty="0"/>
              <a:t>1”</a:t>
            </a:r>
            <a:r>
              <a:rPr lang="zh-CN" altLang="en-US" dirty="0"/>
              <a:t>型险象 </a:t>
            </a:r>
          </a:p>
        </p:txBody>
      </p:sp>
      <p:graphicFrame>
        <p:nvGraphicFramePr>
          <p:cNvPr id="62466" name="Object 4"/>
          <p:cNvGraphicFramePr/>
          <p:nvPr/>
        </p:nvGraphicFramePr>
        <p:xfrm>
          <a:off x="973138" y="2173288"/>
          <a:ext cx="309562" cy="382587"/>
        </p:xfrm>
        <a:graphic>
          <a:graphicData uri="http://schemas.openxmlformats.org/presentationml/2006/ole">
            <mc:AlternateContent xmlns:mc="http://schemas.openxmlformats.org/markup-compatibility/2006">
              <mc:Choice xmlns:v="urn:schemas-microsoft-com:vml" Requires="v">
                <p:oleObj spid="_x0000_s17459" r:id="rId3" imgW="165100" imgH="203200" progId="Equation.3">
                  <p:embed/>
                </p:oleObj>
              </mc:Choice>
              <mc:Fallback>
                <p:oleObj r:id="rId3" imgW="165100" imgH="203200" progId="Equation.3">
                  <p:embed/>
                  <p:pic>
                    <p:nvPicPr>
                      <p:cNvPr id="0" name="图片 3273"/>
                      <p:cNvPicPr/>
                      <p:nvPr/>
                    </p:nvPicPr>
                    <p:blipFill>
                      <a:blip r:embed="rId4"/>
                      <a:stretch>
                        <a:fillRect/>
                      </a:stretch>
                    </p:blipFill>
                    <p:spPr>
                      <a:xfrm>
                        <a:off x="973138" y="2173288"/>
                        <a:ext cx="309562" cy="382587"/>
                      </a:xfrm>
                      <a:prstGeom prst="rect">
                        <a:avLst/>
                      </a:prstGeom>
                      <a:noFill/>
                      <a:ln w="38100">
                        <a:noFill/>
                        <a:miter/>
                      </a:ln>
                    </p:spPr>
                  </p:pic>
                </p:oleObj>
              </mc:Fallback>
            </mc:AlternateContent>
          </a:graphicData>
        </a:graphic>
      </p:graphicFrame>
      <p:graphicFrame>
        <p:nvGraphicFramePr>
          <p:cNvPr id="62467" name="Object 5"/>
          <p:cNvGraphicFramePr/>
          <p:nvPr/>
        </p:nvGraphicFramePr>
        <p:xfrm>
          <a:off x="3371850" y="2641600"/>
          <a:ext cx="787400" cy="381000"/>
        </p:xfrm>
        <a:graphic>
          <a:graphicData uri="http://schemas.openxmlformats.org/presentationml/2006/ole">
            <mc:AlternateContent xmlns:mc="http://schemas.openxmlformats.org/markup-compatibility/2006">
              <mc:Choice xmlns:v="urn:schemas-microsoft-com:vml" Requires="v">
                <p:oleObj spid="_x0000_s17460" r:id="rId5" imgW="419100" imgH="203200" progId="Equation.3">
                  <p:embed/>
                </p:oleObj>
              </mc:Choice>
              <mc:Fallback>
                <p:oleObj r:id="rId5" imgW="419100" imgH="203200" progId="Equation.3">
                  <p:embed/>
                  <p:pic>
                    <p:nvPicPr>
                      <p:cNvPr id="0" name="图片 3274"/>
                      <p:cNvPicPr/>
                      <p:nvPr/>
                    </p:nvPicPr>
                    <p:blipFill>
                      <a:blip r:embed="rId6"/>
                      <a:stretch>
                        <a:fillRect/>
                      </a:stretch>
                    </p:blipFill>
                    <p:spPr>
                      <a:xfrm>
                        <a:off x="3371850" y="2641600"/>
                        <a:ext cx="787400" cy="381000"/>
                      </a:xfrm>
                      <a:prstGeom prst="rect">
                        <a:avLst/>
                      </a:prstGeom>
                      <a:noFill/>
                      <a:ln w="38100">
                        <a:noFill/>
                        <a:miter/>
                      </a:ln>
                    </p:spPr>
                  </p:pic>
                </p:oleObj>
              </mc:Fallback>
            </mc:AlternateContent>
          </a:graphicData>
        </a:graphic>
      </p:graphicFrame>
      <p:graphicFrame>
        <p:nvGraphicFramePr>
          <p:cNvPr id="62468" name="Object 6"/>
          <p:cNvGraphicFramePr/>
          <p:nvPr/>
        </p:nvGraphicFramePr>
        <p:xfrm>
          <a:off x="4695825" y="2641600"/>
          <a:ext cx="668338" cy="381000"/>
        </p:xfrm>
        <a:graphic>
          <a:graphicData uri="http://schemas.openxmlformats.org/presentationml/2006/ole">
            <mc:AlternateContent xmlns:mc="http://schemas.openxmlformats.org/markup-compatibility/2006">
              <mc:Choice xmlns:v="urn:schemas-microsoft-com:vml" Requires="v">
                <p:oleObj spid="_x0000_s17461" r:id="rId7" imgW="355600" imgH="203200" progId="Equation.3">
                  <p:embed/>
                </p:oleObj>
              </mc:Choice>
              <mc:Fallback>
                <p:oleObj r:id="rId7" imgW="355600" imgH="203200" progId="Equation.3">
                  <p:embed/>
                  <p:pic>
                    <p:nvPicPr>
                      <p:cNvPr id="0" name="图片 3277"/>
                      <p:cNvPicPr/>
                      <p:nvPr/>
                    </p:nvPicPr>
                    <p:blipFill>
                      <a:blip r:embed="rId8"/>
                      <a:stretch>
                        <a:fillRect/>
                      </a:stretch>
                    </p:blipFill>
                    <p:spPr>
                      <a:xfrm>
                        <a:off x="4695825" y="2641600"/>
                        <a:ext cx="668338" cy="381000"/>
                      </a:xfrm>
                      <a:prstGeom prst="rect">
                        <a:avLst/>
                      </a:prstGeom>
                      <a:noFill/>
                      <a:ln w="38100">
                        <a:noFill/>
                        <a:miter/>
                      </a:ln>
                    </p:spPr>
                  </p:pic>
                </p:oleObj>
              </mc:Fallback>
            </mc:AlternateContent>
          </a:graphicData>
        </a:graphic>
      </p:graphicFrame>
      <p:graphicFrame>
        <p:nvGraphicFramePr>
          <p:cNvPr id="62469" name="Object 7"/>
          <p:cNvGraphicFramePr/>
          <p:nvPr/>
        </p:nvGraphicFramePr>
        <p:xfrm>
          <a:off x="4289425" y="3225800"/>
          <a:ext cx="787400" cy="381000"/>
        </p:xfrm>
        <a:graphic>
          <a:graphicData uri="http://schemas.openxmlformats.org/presentationml/2006/ole">
            <mc:AlternateContent xmlns:mc="http://schemas.openxmlformats.org/markup-compatibility/2006">
              <mc:Choice xmlns:v="urn:schemas-microsoft-com:vml" Requires="v">
                <p:oleObj spid="_x0000_s17462" r:id="rId9" imgW="419100" imgH="203200" progId="Equation.3">
                  <p:embed/>
                </p:oleObj>
              </mc:Choice>
              <mc:Fallback>
                <p:oleObj r:id="rId9" imgW="419100" imgH="203200" progId="Equation.3">
                  <p:embed/>
                  <p:pic>
                    <p:nvPicPr>
                      <p:cNvPr id="0" name="图片 3278"/>
                      <p:cNvPicPr/>
                      <p:nvPr/>
                    </p:nvPicPr>
                    <p:blipFill>
                      <a:blip r:embed="rId6"/>
                      <a:stretch>
                        <a:fillRect/>
                      </a:stretch>
                    </p:blipFill>
                    <p:spPr>
                      <a:xfrm>
                        <a:off x="4289425" y="3225800"/>
                        <a:ext cx="787400" cy="381000"/>
                      </a:xfrm>
                      <a:prstGeom prst="rect">
                        <a:avLst/>
                      </a:prstGeom>
                      <a:noFill/>
                      <a:ln w="38100">
                        <a:noFill/>
                        <a:miter/>
                      </a:ln>
                    </p:spPr>
                  </p:pic>
                </p:oleObj>
              </mc:Fallback>
            </mc:AlternateContent>
          </a:graphicData>
        </a:graphic>
      </p:graphicFrame>
      <p:graphicFrame>
        <p:nvGraphicFramePr>
          <p:cNvPr id="62470" name="Object 8"/>
          <p:cNvGraphicFramePr/>
          <p:nvPr/>
        </p:nvGraphicFramePr>
        <p:xfrm>
          <a:off x="6424613" y="3700463"/>
          <a:ext cx="668337" cy="381000"/>
        </p:xfrm>
        <a:graphic>
          <a:graphicData uri="http://schemas.openxmlformats.org/presentationml/2006/ole">
            <mc:AlternateContent xmlns:mc="http://schemas.openxmlformats.org/markup-compatibility/2006">
              <mc:Choice xmlns:v="urn:schemas-microsoft-com:vml" Requires="v">
                <p:oleObj spid="_x0000_s17463" r:id="rId10" imgW="355600" imgH="203200" progId="Equation.3">
                  <p:embed/>
                </p:oleObj>
              </mc:Choice>
              <mc:Fallback>
                <p:oleObj r:id="rId10" imgW="355600" imgH="203200" progId="Equation.3">
                  <p:embed/>
                  <p:pic>
                    <p:nvPicPr>
                      <p:cNvPr id="0" name="图片 3279"/>
                      <p:cNvPicPr/>
                      <p:nvPr/>
                    </p:nvPicPr>
                    <p:blipFill>
                      <a:blip r:embed="rId8"/>
                      <a:stretch>
                        <a:fillRect/>
                      </a:stretch>
                    </p:blipFill>
                    <p:spPr>
                      <a:xfrm>
                        <a:off x="6424613" y="3700463"/>
                        <a:ext cx="668337" cy="3810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en-US" altLang="zh-CN" dirty="0" smtClean="0"/>
              <a:t>3.1.1 </a:t>
            </a:r>
            <a:r>
              <a:rPr lang="zh-CN" altLang="en-US" dirty="0"/>
              <a:t>组合逻辑电路分析的一般方法 </a:t>
            </a:r>
          </a:p>
        </p:txBody>
      </p:sp>
      <p:sp>
        <p:nvSpPr>
          <p:cNvPr id="518147" name="Rectangle 3"/>
          <p:cNvSpPr>
            <a:spLocks noGrp="1"/>
          </p:cNvSpPr>
          <p:nvPr>
            <p:ph idx="1"/>
          </p:nvPr>
        </p:nvSpPr>
        <p:spPr/>
        <p:txBody>
          <a:bodyPr vert="horz" wrap="square" lIns="91440" tIns="45720" rIns="91440" bIns="45720" anchor="t"/>
          <a:lstStyle/>
          <a:p>
            <a:pPr eaLnBrk="1" hangingPunct="1">
              <a:lnSpc>
                <a:spcPct val="115000"/>
              </a:lnSpc>
            </a:pPr>
            <a:r>
              <a:rPr lang="zh-CN" altLang="en-US" dirty="0"/>
              <a:t>根</a:t>
            </a:r>
            <a:r>
              <a:rPr lang="zh-CN" altLang="en-US" dirty="0" smtClean="0"/>
              <a:t>据</a:t>
            </a:r>
            <a:r>
              <a:rPr lang="zh-CN" altLang="en-US" dirty="0"/>
              <a:t>逻辑电路图，写出输出函数表达式</a:t>
            </a:r>
          </a:p>
          <a:p>
            <a:pPr lvl="1" eaLnBrk="1" hangingPunct="1">
              <a:lnSpc>
                <a:spcPct val="115000"/>
              </a:lnSpc>
            </a:pPr>
            <a:r>
              <a:rPr lang="zh-CN" altLang="en-US" dirty="0"/>
              <a:t>首先，将全部逻辑门的输入和输出端都标以字母；然后从最靠近输入的一端开始，依次写出各个门的逻辑表达式，并将前级门的输出函数代入到后一级门的输出函数表达式中，直至根得到仅以输入变量表示的最终输出函数表达式。</a:t>
            </a:r>
          </a:p>
          <a:p>
            <a:pPr eaLnBrk="1" hangingPunct="1">
              <a:lnSpc>
                <a:spcPct val="115000"/>
              </a:lnSpc>
            </a:pPr>
            <a:r>
              <a:rPr lang="zh-CN" altLang="en-US" dirty="0"/>
              <a:t> 对输出函数表达式进行化简</a:t>
            </a:r>
          </a:p>
          <a:p>
            <a:pPr lvl="1" eaLnBrk="1" hangingPunct="1">
              <a:lnSpc>
                <a:spcPct val="115000"/>
              </a:lnSpc>
            </a:pPr>
            <a:r>
              <a:rPr lang="zh-CN" altLang="en-US" dirty="0"/>
              <a:t>化简方法可视具体情况，灵活运用前面所学的方法。</a:t>
            </a:r>
          </a:p>
          <a:p>
            <a:pPr eaLnBrk="1" hangingPunct="1">
              <a:lnSpc>
                <a:spcPct val="115000"/>
              </a:lnSpc>
            </a:pPr>
            <a:r>
              <a:rPr lang="zh-CN" altLang="en-US" dirty="0"/>
              <a:t>列出真值表</a:t>
            </a:r>
          </a:p>
          <a:p>
            <a:pPr eaLnBrk="1" hangingPunct="1">
              <a:lnSpc>
                <a:spcPct val="115000"/>
              </a:lnSpc>
            </a:pPr>
            <a:r>
              <a:rPr lang="zh-CN" altLang="en-US" dirty="0"/>
              <a:t> 逻辑功能描述</a:t>
            </a:r>
          </a:p>
          <a:p>
            <a:pPr lvl="1" eaLnBrk="1" hangingPunct="1">
              <a:lnSpc>
                <a:spcPct val="115000"/>
              </a:lnSpc>
            </a:pPr>
            <a:r>
              <a:rPr lang="zh-CN" altLang="en-US" dirty="0"/>
              <a:t>用文字概括地描述电路的功能，并对原电路的设计方案进行评定，必要时提出改进意见和方案。</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8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8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8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1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3.15</a:t>
            </a:r>
            <a:endParaRPr lang="en-US" altLang="zh-CN" dirty="0"/>
          </a:p>
        </p:txBody>
      </p:sp>
      <p:sp>
        <p:nvSpPr>
          <p:cNvPr id="589827" name="Rectangle 3"/>
          <p:cNvSpPr>
            <a:spLocks noGrp="1"/>
          </p:cNvSpPr>
          <p:nvPr>
            <p:ph idx="1"/>
          </p:nvPr>
        </p:nvSpPr>
        <p:spPr/>
        <p:txBody>
          <a:bodyPr vert="horz" wrap="square" lIns="91440" tIns="45720" rIns="91440" bIns="45720" anchor="t"/>
          <a:lstStyle/>
          <a:p>
            <a:pPr eaLnBrk="1" hangingPunct="1"/>
            <a:r>
              <a:rPr lang="en-US" altLang="zh-CN" dirty="0"/>
              <a:t> </a:t>
            </a:r>
            <a:r>
              <a:rPr lang="zh-CN" altLang="en-US" dirty="0"/>
              <a:t>判断                               对应的逻辑电路是否可能产生险象。</a:t>
            </a:r>
          </a:p>
          <a:p>
            <a:pPr eaLnBrk="1" hangingPunct="1"/>
            <a:r>
              <a:rPr lang="zh-CN" altLang="en-US" dirty="0">
                <a:solidFill>
                  <a:schemeClr val="accent2"/>
                </a:solidFill>
              </a:rPr>
              <a:t>解：</a:t>
            </a:r>
            <a:r>
              <a:rPr lang="zh-CN" altLang="en-US" dirty="0"/>
              <a:t>变量</a:t>
            </a:r>
            <a:r>
              <a:rPr lang="en-US" altLang="zh-CN" dirty="0"/>
              <a:t>A</a:t>
            </a:r>
            <a:r>
              <a:rPr lang="zh-CN" altLang="en-US" dirty="0"/>
              <a:t>和</a:t>
            </a:r>
            <a:r>
              <a:rPr lang="en-US" altLang="zh-CN" dirty="0"/>
              <a:t>C</a:t>
            </a:r>
            <a:r>
              <a:rPr lang="zh-CN" altLang="en-US" dirty="0"/>
              <a:t>具备竞争的条件，所以应对这两个变量进行分析。先考察变量</a:t>
            </a:r>
            <a:r>
              <a:rPr lang="en-US" altLang="zh-CN" dirty="0"/>
              <a:t>A</a:t>
            </a:r>
            <a:r>
              <a:rPr lang="zh-CN" altLang="en-US" dirty="0"/>
              <a:t>，将</a:t>
            </a:r>
            <a:r>
              <a:rPr lang="en-US" altLang="zh-CN" dirty="0"/>
              <a:t>B</a:t>
            </a:r>
            <a:r>
              <a:rPr lang="zh-CN" altLang="en-US" dirty="0"/>
              <a:t>和</a:t>
            </a:r>
            <a:r>
              <a:rPr lang="en-US" altLang="zh-CN" dirty="0"/>
              <a:t>C</a:t>
            </a:r>
            <a:r>
              <a:rPr lang="zh-CN" altLang="en-US" dirty="0"/>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 </a:t>
            </a:r>
          </a:p>
          <a:p>
            <a:pPr eaLnBrk="1" hangingPunct="1">
              <a:buNone/>
            </a:pPr>
            <a:r>
              <a:rPr lang="en-US" altLang="zh-CN" dirty="0"/>
              <a:t>           BC=10</a:t>
            </a:r>
            <a:r>
              <a:rPr lang="zh-CN" altLang="en-US" dirty="0"/>
              <a:t>时，            ；</a:t>
            </a:r>
            <a:r>
              <a:rPr lang="en-US" altLang="zh-CN" dirty="0"/>
              <a:t>BC=11</a:t>
            </a:r>
            <a:r>
              <a:rPr lang="zh-CN" altLang="en-US" dirty="0"/>
              <a:t>时，</a:t>
            </a:r>
          </a:p>
          <a:p>
            <a:pPr eaLnBrk="1" hangingPunct="1"/>
            <a:r>
              <a:rPr lang="zh-CN" altLang="en-US" dirty="0"/>
              <a:t>可见</a:t>
            </a:r>
            <a:r>
              <a:rPr lang="en-US" altLang="zh-CN" dirty="0"/>
              <a:t>BC=11</a:t>
            </a:r>
            <a:r>
              <a:rPr lang="zh-CN" altLang="en-US" dirty="0"/>
              <a:t>时，变量</a:t>
            </a:r>
            <a:r>
              <a:rPr lang="en-US" altLang="zh-CN" dirty="0"/>
              <a:t>A</a:t>
            </a:r>
            <a:r>
              <a:rPr lang="zh-CN" altLang="en-US" dirty="0"/>
              <a:t>的变化可能使电路产生“</a:t>
            </a:r>
            <a:r>
              <a:rPr lang="en-US" altLang="zh-CN" dirty="0"/>
              <a:t>0”</a:t>
            </a:r>
            <a:r>
              <a:rPr lang="zh-CN" altLang="en-US" dirty="0"/>
              <a:t>型险象。</a:t>
            </a:r>
          </a:p>
          <a:p>
            <a:pPr eaLnBrk="1" hangingPunct="1"/>
            <a:r>
              <a:rPr lang="zh-CN" altLang="en-US" dirty="0"/>
              <a:t>用同样的方法考查变量</a:t>
            </a:r>
            <a:r>
              <a:rPr lang="en-US" altLang="zh-CN" dirty="0"/>
              <a:t>C</a:t>
            </a:r>
            <a:r>
              <a:rPr lang="zh-CN" altLang="en-US" dirty="0"/>
              <a:t>，可知变量</a:t>
            </a:r>
            <a:r>
              <a:rPr lang="en-US" altLang="zh-CN" dirty="0"/>
              <a:t>C</a:t>
            </a:r>
            <a:r>
              <a:rPr lang="zh-CN" altLang="en-US" dirty="0"/>
              <a:t>的变化不会使电路产生险象。  </a:t>
            </a:r>
          </a:p>
        </p:txBody>
      </p:sp>
      <p:sp>
        <p:nvSpPr>
          <p:cNvPr id="63496" name="Rectangle 4"/>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29" name="Object 5"/>
          <p:cNvGraphicFramePr/>
          <p:nvPr/>
        </p:nvGraphicFramePr>
        <p:xfrm>
          <a:off x="2643188" y="3143250"/>
          <a:ext cx="763587" cy="381000"/>
        </p:xfrm>
        <a:graphic>
          <a:graphicData uri="http://schemas.openxmlformats.org/presentationml/2006/ole">
            <mc:AlternateContent xmlns:mc="http://schemas.openxmlformats.org/markup-compatibility/2006">
              <mc:Choice xmlns:v="urn:schemas-microsoft-com:vml" Requires="v">
                <p:oleObj spid="_x0000_s18473" r:id="rId3" imgW="405765" imgH="203200" progId="Equation.3">
                  <p:embed/>
                </p:oleObj>
              </mc:Choice>
              <mc:Fallback>
                <p:oleObj r:id="rId3" imgW="405765" imgH="203200" progId="Equation.3">
                  <p:embed/>
                  <p:pic>
                    <p:nvPicPr>
                      <p:cNvPr id="0" name="图片 3281"/>
                      <p:cNvPicPr/>
                      <p:nvPr/>
                    </p:nvPicPr>
                    <p:blipFill>
                      <a:blip r:embed="rId4"/>
                      <a:stretch>
                        <a:fillRect/>
                      </a:stretch>
                    </p:blipFill>
                    <p:spPr>
                      <a:xfrm>
                        <a:off x="2643188" y="3143250"/>
                        <a:ext cx="763587" cy="381000"/>
                      </a:xfrm>
                      <a:prstGeom prst="rect">
                        <a:avLst/>
                      </a:prstGeom>
                      <a:noFill/>
                      <a:ln w="38100">
                        <a:noFill/>
                        <a:miter/>
                      </a:ln>
                    </p:spPr>
                  </p:pic>
                </p:oleObj>
              </mc:Fallback>
            </mc:AlternateContent>
          </a:graphicData>
        </a:graphic>
      </p:graphicFrame>
      <p:graphicFrame>
        <p:nvGraphicFramePr>
          <p:cNvPr id="589830" name="Object 6"/>
          <p:cNvGraphicFramePr/>
          <p:nvPr/>
        </p:nvGraphicFramePr>
        <p:xfrm>
          <a:off x="5580063" y="3644900"/>
          <a:ext cx="1239837" cy="381000"/>
        </p:xfrm>
        <a:graphic>
          <a:graphicData uri="http://schemas.openxmlformats.org/presentationml/2006/ole">
            <mc:AlternateContent xmlns:mc="http://schemas.openxmlformats.org/markup-compatibility/2006">
              <mc:Choice xmlns:v="urn:schemas-microsoft-com:vml" Requires="v">
                <p:oleObj spid="_x0000_s18474" r:id="rId5" imgW="660400" imgH="203200" progId="Equation.3">
                  <p:embed/>
                </p:oleObj>
              </mc:Choice>
              <mc:Fallback>
                <p:oleObj r:id="rId5" imgW="660400" imgH="203200" progId="Equation.3">
                  <p:embed/>
                  <p:pic>
                    <p:nvPicPr>
                      <p:cNvPr id="0" name="图片 3280"/>
                      <p:cNvPicPr/>
                      <p:nvPr/>
                    </p:nvPicPr>
                    <p:blipFill>
                      <a:blip r:embed="rId6"/>
                      <a:stretch>
                        <a:fillRect/>
                      </a:stretch>
                    </p:blipFill>
                    <p:spPr>
                      <a:xfrm>
                        <a:off x="5580063" y="3644900"/>
                        <a:ext cx="1239837" cy="381000"/>
                      </a:xfrm>
                      <a:prstGeom prst="rect">
                        <a:avLst/>
                      </a:prstGeom>
                      <a:noFill/>
                      <a:ln w="38100">
                        <a:noFill/>
                        <a:miter/>
                      </a:ln>
                    </p:spPr>
                  </p:pic>
                </p:oleObj>
              </mc:Fallback>
            </mc:AlternateContent>
          </a:graphicData>
        </a:graphic>
      </p:graphicFrame>
      <p:graphicFrame>
        <p:nvGraphicFramePr>
          <p:cNvPr id="589831" name="Object 7"/>
          <p:cNvGraphicFramePr/>
          <p:nvPr/>
        </p:nvGraphicFramePr>
        <p:xfrm>
          <a:off x="2643188" y="3643313"/>
          <a:ext cx="763587" cy="381000"/>
        </p:xfrm>
        <a:graphic>
          <a:graphicData uri="http://schemas.openxmlformats.org/presentationml/2006/ole">
            <mc:AlternateContent xmlns:mc="http://schemas.openxmlformats.org/markup-compatibility/2006">
              <mc:Choice xmlns:v="urn:schemas-microsoft-com:vml" Requires="v">
                <p:oleObj spid="_x0000_s18475" r:id="rId7" imgW="405765" imgH="203200" progId="Equation.3">
                  <p:embed/>
                </p:oleObj>
              </mc:Choice>
              <mc:Fallback>
                <p:oleObj r:id="rId7" imgW="405765" imgH="203200" progId="Equation.3">
                  <p:embed/>
                  <p:pic>
                    <p:nvPicPr>
                      <p:cNvPr id="0" name="图片 3282"/>
                      <p:cNvPicPr/>
                      <p:nvPr/>
                    </p:nvPicPr>
                    <p:blipFill>
                      <a:blip r:embed="rId4"/>
                      <a:stretch>
                        <a:fillRect/>
                      </a:stretch>
                    </p:blipFill>
                    <p:spPr>
                      <a:xfrm>
                        <a:off x="2643188" y="3643313"/>
                        <a:ext cx="763587" cy="381000"/>
                      </a:xfrm>
                      <a:prstGeom prst="rect">
                        <a:avLst/>
                      </a:prstGeom>
                      <a:noFill/>
                      <a:ln w="38100">
                        <a:noFill/>
                        <a:miter/>
                      </a:ln>
                    </p:spPr>
                  </p:pic>
                </p:oleObj>
              </mc:Fallback>
            </mc:AlternateContent>
          </a:graphicData>
        </a:graphic>
      </p:graphicFrame>
      <p:sp>
        <p:nvSpPr>
          <p:cNvPr id="63497" name="Rectangle 8"/>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33" name="Object 9"/>
          <p:cNvGraphicFramePr/>
          <p:nvPr/>
        </p:nvGraphicFramePr>
        <p:xfrm>
          <a:off x="1331913" y="1084263"/>
          <a:ext cx="2227262" cy="403225"/>
        </p:xfrm>
        <a:graphic>
          <a:graphicData uri="http://schemas.openxmlformats.org/presentationml/2006/ole">
            <mc:AlternateContent xmlns:mc="http://schemas.openxmlformats.org/markup-compatibility/2006">
              <mc:Choice xmlns:v="urn:schemas-microsoft-com:vml" Requires="v">
                <p:oleObj spid="_x0000_s18476" r:id="rId8" imgW="1205865" imgH="215900" progId="Equation.3">
                  <p:embed/>
                </p:oleObj>
              </mc:Choice>
              <mc:Fallback>
                <p:oleObj r:id="rId8" imgW="1205865" imgH="215900" progId="Equation.3">
                  <p:embed/>
                  <p:pic>
                    <p:nvPicPr>
                      <p:cNvPr id="0" name="图片 3283"/>
                      <p:cNvPicPr/>
                      <p:nvPr/>
                    </p:nvPicPr>
                    <p:blipFill>
                      <a:blip r:embed="rId9"/>
                      <a:stretch>
                        <a:fillRect/>
                      </a:stretch>
                    </p:blipFill>
                    <p:spPr>
                      <a:xfrm>
                        <a:off x="1331913" y="1084263"/>
                        <a:ext cx="2227262" cy="40322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8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98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98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98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9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3.16</a:t>
            </a:r>
            <a:endParaRPr lang="en-US" altLang="zh-CN" dirty="0"/>
          </a:p>
        </p:txBody>
      </p:sp>
      <p:sp>
        <p:nvSpPr>
          <p:cNvPr id="590851" name="Rectangle 3"/>
          <p:cNvSpPr>
            <a:spLocks noGrp="1"/>
          </p:cNvSpPr>
          <p:nvPr>
            <p:ph idx="1"/>
          </p:nvPr>
        </p:nvSpPr>
        <p:spPr/>
        <p:txBody>
          <a:bodyPr vert="horz" wrap="square" lIns="91440" tIns="45720" rIns="91440" bIns="45720" anchor="t"/>
          <a:lstStyle/>
          <a:p>
            <a:pPr eaLnBrk="1" hangingPunct="1"/>
            <a:r>
              <a:rPr lang="zh-CN" altLang="en-US" dirty="0"/>
              <a:t>判断                                           对应的电路中是否存在产生险象的可能性。</a:t>
            </a:r>
          </a:p>
          <a:p>
            <a:pPr eaLnBrk="1" hangingPunct="1"/>
            <a:r>
              <a:rPr lang="zh-CN" altLang="en-US" dirty="0">
                <a:solidFill>
                  <a:schemeClr val="accent2"/>
                </a:solidFill>
              </a:rPr>
              <a:t>解：</a:t>
            </a:r>
            <a:r>
              <a:rPr lang="zh-CN" altLang="en-US" dirty="0"/>
              <a:t>由函数表达式可知，变量</a:t>
            </a:r>
            <a:r>
              <a:rPr lang="en-US" altLang="zh-CN" dirty="0"/>
              <a:t>A</a:t>
            </a:r>
            <a:r>
              <a:rPr lang="zh-CN" altLang="en-US" dirty="0"/>
              <a:t>和</a:t>
            </a:r>
            <a:r>
              <a:rPr lang="en-US" altLang="zh-CN" dirty="0"/>
              <a:t>B</a:t>
            </a:r>
            <a:r>
              <a:rPr lang="zh-CN" altLang="en-US" dirty="0"/>
              <a:t>具备竞争的条件。首先考察变量</a:t>
            </a:r>
            <a:r>
              <a:rPr lang="en-US" altLang="zh-CN" dirty="0"/>
              <a:t>A</a:t>
            </a:r>
            <a:r>
              <a:rPr lang="zh-CN" altLang="en-US" dirty="0"/>
              <a:t>，为此将变量</a:t>
            </a:r>
            <a:r>
              <a:rPr lang="en-US" altLang="zh-CN" dirty="0"/>
              <a:t>B</a:t>
            </a:r>
            <a:r>
              <a:rPr lang="zh-CN" altLang="en-US" dirty="0"/>
              <a:t>和</a:t>
            </a:r>
            <a:r>
              <a:rPr lang="en-US" altLang="zh-CN" dirty="0"/>
              <a:t>C</a:t>
            </a:r>
            <a:r>
              <a:rPr lang="zh-CN" altLang="en-US" dirty="0"/>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a:t>
            </a:r>
          </a:p>
          <a:p>
            <a:pPr eaLnBrk="1" hangingPunct="1">
              <a:buNone/>
            </a:pPr>
            <a:r>
              <a:rPr lang="en-US" altLang="zh-CN" dirty="0"/>
              <a:t>                BC=10</a:t>
            </a:r>
            <a:r>
              <a:rPr lang="zh-CN" altLang="en-US" dirty="0"/>
              <a:t>时，</a:t>
            </a:r>
            <a:r>
              <a:rPr lang="en-US" altLang="zh-CN" dirty="0"/>
              <a:t>F=0</a:t>
            </a:r>
            <a:r>
              <a:rPr lang="zh-CN" altLang="en-US" dirty="0"/>
              <a:t>；        </a:t>
            </a:r>
            <a:r>
              <a:rPr lang="en-US" altLang="zh-CN" dirty="0"/>
              <a:t>BC=11</a:t>
            </a:r>
            <a:r>
              <a:rPr lang="zh-CN" altLang="en-US" dirty="0"/>
              <a:t>时，</a:t>
            </a:r>
            <a:r>
              <a:rPr lang="en-US" altLang="zh-CN" dirty="0"/>
              <a:t>F=1</a:t>
            </a:r>
          </a:p>
          <a:p>
            <a:pPr eaLnBrk="1" hangingPunct="1"/>
            <a:r>
              <a:rPr lang="zh-CN" altLang="en-US" dirty="0"/>
              <a:t>可见，当</a:t>
            </a:r>
            <a:r>
              <a:rPr lang="en-US" altLang="zh-CN" dirty="0"/>
              <a:t>BC=00</a:t>
            </a:r>
            <a:r>
              <a:rPr lang="zh-CN" altLang="en-US" dirty="0"/>
              <a:t>时，变量</a:t>
            </a:r>
            <a:r>
              <a:rPr lang="en-US" altLang="zh-CN" dirty="0"/>
              <a:t>A</a:t>
            </a:r>
            <a:r>
              <a:rPr lang="zh-CN" altLang="en-US" dirty="0"/>
              <a:t>的变化可能使电路产生“</a:t>
            </a:r>
            <a:r>
              <a:rPr lang="en-US" altLang="zh-CN" dirty="0"/>
              <a:t>1”</a:t>
            </a:r>
            <a:r>
              <a:rPr lang="zh-CN" altLang="en-US" dirty="0"/>
              <a:t>型险象。</a:t>
            </a:r>
          </a:p>
          <a:p>
            <a:pPr eaLnBrk="1" hangingPunct="1"/>
            <a:r>
              <a:rPr lang="zh-CN" altLang="en-US" dirty="0"/>
              <a:t>用同样的方法考察</a:t>
            </a:r>
            <a:r>
              <a:rPr lang="en-US" altLang="zh-CN" dirty="0"/>
              <a:t>B</a:t>
            </a:r>
            <a:r>
              <a:rPr lang="zh-CN" altLang="en-US" dirty="0"/>
              <a:t>，可知，当</a:t>
            </a:r>
            <a:r>
              <a:rPr lang="en-US" altLang="zh-CN" dirty="0"/>
              <a:t>AC=00</a:t>
            </a:r>
            <a:r>
              <a:rPr lang="zh-CN" altLang="en-US" dirty="0"/>
              <a:t>时，变量</a:t>
            </a:r>
            <a:r>
              <a:rPr lang="en-US" altLang="zh-CN" dirty="0"/>
              <a:t>B</a:t>
            </a:r>
            <a:r>
              <a:rPr lang="zh-CN" altLang="en-US" dirty="0"/>
              <a:t>的变化也可能使电路产生“</a:t>
            </a:r>
            <a:r>
              <a:rPr lang="en-US" altLang="zh-CN" dirty="0"/>
              <a:t>1”</a:t>
            </a:r>
            <a:r>
              <a:rPr lang="zh-CN" altLang="en-US" dirty="0"/>
              <a:t>型险象。 </a:t>
            </a:r>
          </a:p>
        </p:txBody>
      </p:sp>
      <p:sp>
        <p:nvSpPr>
          <p:cNvPr id="64518" name="Rectangle 4"/>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3" name="Object 5"/>
          <p:cNvGraphicFramePr/>
          <p:nvPr/>
        </p:nvGraphicFramePr>
        <p:xfrm>
          <a:off x="1236663" y="1077913"/>
          <a:ext cx="3119437" cy="454025"/>
        </p:xfrm>
        <a:graphic>
          <a:graphicData uri="http://schemas.openxmlformats.org/presentationml/2006/ole">
            <mc:AlternateContent xmlns:mc="http://schemas.openxmlformats.org/markup-compatibility/2006">
              <mc:Choice xmlns:v="urn:schemas-microsoft-com:vml" Requires="v">
                <p:oleObj spid="_x0000_s19477" r:id="rId3" imgW="1638300" imgH="241300" progId="Equation.3">
                  <p:embed/>
                </p:oleObj>
              </mc:Choice>
              <mc:Fallback>
                <p:oleObj r:id="rId3" imgW="1638300" imgH="241300" progId="Equation.3">
                  <p:embed/>
                  <p:pic>
                    <p:nvPicPr>
                      <p:cNvPr id="0" name="图片 3285"/>
                      <p:cNvPicPr/>
                      <p:nvPr/>
                    </p:nvPicPr>
                    <p:blipFill>
                      <a:blip r:embed="rId4"/>
                      <a:stretch>
                        <a:fillRect/>
                      </a:stretch>
                    </p:blipFill>
                    <p:spPr>
                      <a:xfrm>
                        <a:off x="1236663" y="1077913"/>
                        <a:ext cx="3119437" cy="454025"/>
                      </a:xfrm>
                      <a:prstGeom prst="rect">
                        <a:avLst/>
                      </a:prstGeom>
                      <a:noFill/>
                      <a:ln w="38100">
                        <a:noFill/>
                        <a:miter/>
                      </a:ln>
                    </p:spPr>
                  </p:pic>
                </p:oleObj>
              </mc:Fallback>
            </mc:AlternateContent>
          </a:graphicData>
        </a:graphic>
      </p:graphicFrame>
      <p:sp>
        <p:nvSpPr>
          <p:cNvPr id="64519"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5" name="Object 7"/>
          <p:cNvGraphicFramePr/>
          <p:nvPr/>
        </p:nvGraphicFramePr>
        <p:xfrm>
          <a:off x="3092450" y="3576638"/>
          <a:ext cx="1144588" cy="381000"/>
        </p:xfrm>
        <a:graphic>
          <a:graphicData uri="http://schemas.openxmlformats.org/presentationml/2006/ole">
            <mc:AlternateContent xmlns:mc="http://schemas.openxmlformats.org/markup-compatibility/2006">
              <mc:Choice xmlns:v="urn:schemas-microsoft-com:vml" Requires="v">
                <p:oleObj spid="_x0000_s19478" r:id="rId5" imgW="596900" imgH="203200" progId="Equation.3">
                  <p:embed/>
                </p:oleObj>
              </mc:Choice>
              <mc:Fallback>
                <p:oleObj r:id="rId5" imgW="596900" imgH="203200" progId="Equation.3">
                  <p:embed/>
                  <p:pic>
                    <p:nvPicPr>
                      <p:cNvPr id="0" name="图片 3286"/>
                      <p:cNvPicPr/>
                      <p:nvPr/>
                    </p:nvPicPr>
                    <p:blipFill>
                      <a:blip r:embed="rId6"/>
                      <a:stretch>
                        <a:fillRect/>
                      </a:stretch>
                    </p:blipFill>
                    <p:spPr>
                      <a:xfrm>
                        <a:off x="3092450" y="3576638"/>
                        <a:ext cx="1144588" cy="3810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08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08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08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smtClean="0"/>
              <a:t> </a:t>
            </a:r>
            <a:r>
              <a:rPr lang="zh-CN" altLang="en-US" dirty="0"/>
              <a:t>险象的判断</a:t>
            </a:r>
          </a:p>
        </p:txBody>
      </p:sp>
      <p:sp>
        <p:nvSpPr>
          <p:cNvPr id="591875" name="Rectangle 3"/>
          <p:cNvSpPr>
            <a:spLocks noGrp="1"/>
          </p:cNvSpPr>
          <p:nvPr>
            <p:ph idx="1"/>
          </p:nvPr>
        </p:nvSpPr>
        <p:spPr>
          <a:xfrm>
            <a:off x="179388" y="885825"/>
            <a:ext cx="8964612" cy="5403850"/>
          </a:xfrm>
        </p:spPr>
        <p:txBody>
          <a:bodyPr vert="horz" wrap="square" lIns="91440" tIns="45720" rIns="91440" bIns="45720" anchor="t"/>
          <a:lstStyle/>
          <a:p>
            <a:pPr eaLnBrk="1" hangingPunct="1">
              <a:lnSpc>
                <a:spcPct val="115000"/>
              </a:lnSpc>
            </a:pPr>
            <a:r>
              <a:rPr lang="zh-CN" altLang="en-US" dirty="0">
                <a:latin typeface="楷体_GB2312" pitchFamily="49" charset="-122"/>
              </a:rPr>
              <a:t>卡诺图法 </a:t>
            </a:r>
          </a:p>
          <a:p>
            <a:pPr lvl="1" eaLnBrk="1" hangingPunct="1">
              <a:lnSpc>
                <a:spcPct val="115000"/>
              </a:lnSpc>
            </a:pPr>
            <a:r>
              <a:rPr lang="zh-CN" altLang="en-US" dirty="0">
                <a:latin typeface="楷体_GB2312" pitchFamily="49" charset="-122"/>
              </a:rPr>
              <a:t>首先画出函数的卡诺图，并画出和函数表达式中各</a:t>
            </a:r>
            <a:r>
              <a:rPr lang="zh-CN" altLang="en-US" dirty="0"/>
              <a:t>“</a:t>
            </a:r>
            <a:r>
              <a:rPr lang="zh-CN" altLang="en-US" dirty="0">
                <a:latin typeface="楷体_GB2312" pitchFamily="49" charset="-122"/>
              </a:rPr>
              <a:t>与</a:t>
            </a:r>
            <a:r>
              <a:rPr lang="zh-CN" altLang="en-US" dirty="0"/>
              <a:t>”</a:t>
            </a:r>
            <a:r>
              <a:rPr lang="zh-CN" altLang="en-US" dirty="0">
                <a:latin typeface="楷体_GB2312" pitchFamily="49" charset="-122"/>
              </a:rPr>
              <a:t>项对应的卡诺圈。然后观察卡诺圈，若发现某两个卡诺圈存在</a:t>
            </a:r>
            <a:r>
              <a:rPr lang="zh-CN" altLang="en-US" dirty="0"/>
              <a:t>“</a:t>
            </a:r>
            <a:r>
              <a:rPr lang="zh-CN" altLang="en-US" dirty="0">
                <a:latin typeface="楷体_GB2312" pitchFamily="49" charset="-122"/>
              </a:rPr>
              <a:t>相切</a:t>
            </a:r>
            <a:r>
              <a:rPr lang="zh-CN" altLang="en-US" dirty="0"/>
              <a:t>”</a:t>
            </a:r>
            <a:r>
              <a:rPr lang="zh-CN" altLang="en-US" dirty="0">
                <a:latin typeface="楷体_GB2312" pitchFamily="49" charset="-122"/>
              </a:rPr>
              <a:t>关系，即两个卡诺圈之间存在不被同一个卡诺圈包含的相邻最小项，则该电路可能产生险象。</a:t>
            </a:r>
          </a:p>
          <a:p>
            <a:pPr eaLnBrk="1" hangingPunct="1">
              <a:lnSpc>
                <a:spcPct val="115000"/>
              </a:lnSpc>
            </a:pPr>
            <a:r>
              <a:rPr lang="zh-CN" altLang="en-US" dirty="0">
                <a:solidFill>
                  <a:schemeClr val="accent2"/>
                </a:solidFill>
                <a:latin typeface="楷体_GB2312" pitchFamily="49" charset="-122"/>
              </a:rPr>
              <a:t>例</a:t>
            </a:r>
            <a:r>
              <a:rPr lang="en-US" altLang="zh-CN" dirty="0">
                <a:solidFill>
                  <a:schemeClr val="accent2"/>
                </a:solidFill>
                <a:latin typeface="楷体_GB2312" pitchFamily="49" charset="-122"/>
              </a:rPr>
              <a:t>2.17</a:t>
            </a:r>
            <a:r>
              <a:rPr lang="en-US" altLang="zh-CN" dirty="0">
                <a:latin typeface="楷体_GB2312" pitchFamily="49" charset="-122"/>
              </a:rPr>
              <a:t> </a:t>
            </a:r>
            <a:r>
              <a:rPr lang="zh-CN" altLang="en-US" dirty="0">
                <a:latin typeface="楷体_GB2312" pitchFamily="49" charset="-122"/>
              </a:rPr>
              <a:t>判断                 对应的电路是否可能产生险象。</a:t>
            </a:r>
          </a:p>
          <a:p>
            <a:pPr eaLnBrk="1" hangingPunct="1">
              <a:lnSpc>
                <a:spcPct val="115000"/>
              </a:lnSpc>
            </a:pPr>
            <a:r>
              <a:rPr lang="zh-CN" altLang="en-US" dirty="0">
                <a:latin typeface="楷体_GB2312" pitchFamily="49" charset="-122"/>
              </a:rPr>
              <a:t>解：作出卡诺图，并画出各</a:t>
            </a:r>
            <a:r>
              <a:rPr lang="zh-CN" altLang="en-US" dirty="0"/>
              <a:t>“</a:t>
            </a:r>
            <a:r>
              <a:rPr lang="zh-CN" altLang="en-US" dirty="0">
                <a:latin typeface="楷体_GB2312" pitchFamily="49" charset="-122"/>
              </a:rPr>
              <a:t>与</a:t>
            </a:r>
            <a:r>
              <a:rPr lang="zh-CN" altLang="en-US" dirty="0"/>
              <a:t>”</a:t>
            </a:r>
            <a:r>
              <a:rPr lang="zh-CN" altLang="en-US" dirty="0">
                <a:latin typeface="楷体_GB2312" pitchFamily="49" charset="-122"/>
              </a:rPr>
              <a:t>项对应的卡诺圈，如图所示。</a:t>
            </a:r>
          </a:p>
          <a:p>
            <a:pPr eaLnBrk="1" hangingPunct="1">
              <a:lnSpc>
                <a:spcPct val="115000"/>
              </a:lnSpc>
            </a:pPr>
            <a:r>
              <a:rPr lang="zh-CN" altLang="en-US" dirty="0">
                <a:latin typeface="楷体_GB2312" pitchFamily="49" charset="-122"/>
              </a:rPr>
              <a:t>观察卡诺圈可以发现，包含最小项</a:t>
            </a:r>
            <a:r>
              <a:rPr lang="en-US" altLang="zh-CN" dirty="0">
                <a:latin typeface="楷体_GB2312" pitchFamily="49" charset="-122"/>
              </a:rPr>
              <a:t>m</a:t>
            </a:r>
            <a:r>
              <a:rPr lang="en-US" altLang="zh-CN" baseline="-25000" dirty="0">
                <a:latin typeface="楷体_GB2312" pitchFamily="49" charset="-122"/>
              </a:rPr>
              <a:t>1</a:t>
            </a:r>
            <a:r>
              <a:rPr lang="zh-CN" altLang="en-US" dirty="0">
                <a:latin typeface="楷体_GB2312" pitchFamily="49" charset="-122"/>
              </a:rPr>
              <a:t>，</a:t>
            </a:r>
            <a:r>
              <a:rPr lang="en-US" altLang="zh-CN" dirty="0">
                <a:latin typeface="楷体_GB2312" pitchFamily="49" charset="-122"/>
              </a:rPr>
              <a:t>m</a:t>
            </a:r>
            <a:r>
              <a:rPr lang="en-US" altLang="zh-CN" baseline="-25000" dirty="0">
                <a:latin typeface="楷体_GB2312" pitchFamily="49" charset="-122"/>
              </a:rPr>
              <a:t>3</a:t>
            </a:r>
            <a:r>
              <a:rPr lang="zh-CN" altLang="en-US" dirty="0">
                <a:latin typeface="楷体_GB2312" pitchFamily="49" charset="-122"/>
              </a:rPr>
              <a:t>，</a:t>
            </a:r>
            <a:r>
              <a:rPr lang="en-US" altLang="zh-CN" dirty="0">
                <a:latin typeface="楷体_GB2312" pitchFamily="49" charset="-122"/>
              </a:rPr>
              <a:t>m</a:t>
            </a:r>
            <a:r>
              <a:rPr lang="en-US" altLang="zh-CN" baseline="-25000" dirty="0">
                <a:latin typeface="楷体_GB2312" pitchFamily="49" charset="-122"/>
              </a:rPr>
              <a:t>5</a:t>
            </a:r>
            <a:r>
              <a:rPr lang="zh-CN" altLang="en-US" dirty="0">
                <a:latin typeface="楷体_GB2312" pitchFamily="49" charset="-122"/>
              </a:rPr>
              <a:t>，</a:t>
            </a:r>
            <a:r>
              <a:rPr lang="en-US" altLang="zh-CN" dirty="0">
                <a:latin typeface="楷体_GB2312" pitchFamily="49" charset="-122"/>
              </a:rPr>
              <a:t>m</a:t>
            </a:r>
            <a:r>
              <a:rPr lang="en-US" altLang="zh-CN" baseline="-25000" dirty="0">
                <a:latin typeface="楷体_GB2312" pitchFamily="49" charset="-122"/>
              </a:rPr>
              <a:t>7</a:t>
            </a:r>
            <a:r>
              <a:rPr lang="zh-CN" altLang="en-US" dirty="0">
                <a:latin typeface="楷体_GB2312" pitchFamily="49" charset="-122"/>
              </a:rPr>
              <a:t>的卡诺圈和包含最小项</a:t>
            </a:r>
            <a:r>
              <a:rPr lang="en-US" altLang="zh-CN" dirty="0">
                <a:latin typeface="楷体_GB2312" pitchFamily="49" charset="-122"/>
              </a:rPr>
              <a:t>m</a:t>
            </a:r>
            <a:r>
              <a:rPr lang="en-US" altLang="zh-CN" baseline="-25000" dirty="0">
                <a:latin typeface="楷体_GB2312" pitchFamily="49" charset="-122"/>
              </a:rPr>
              <a:t>2</a:t>
            </a:r>
            <a:r>
              <a:rPr lang="zh-CN" altLang="en-US" dirty="0">
                <a:latin typeface="楷体_GB2312" pitchFamily="49" charset="-122"/>
              </a:rPr>
              <a:t>，</a:t>
            </a:r>
            <a:r>
              <a:rPr lang="en-US" altLang="zh-CN" dirty="0">
                <a:latin typeface="楷体_GB2312" pitchFamily="49" charset="-122"/>
              </a:rPr>
              <a:t>m</a:t>
            </a:r>
            <a:r>
              <a:rPr lang="en-US" altLang="zh-CN" baseline="-25000" dirty="0">
                <a:latin typeface="楷体_GB2312" pitchFamily="49" charset="-122"/>
              </a:rPr>
              <a:t>13</a:t>
            </a:r>
            <a:r>
              <a:rPr lang="zh-CN" altLang="en-US" dirty="0">
                <a:latin typeface="楷体_GB2312" pitchFamily="49" charset="-122"/>
              </a:rPr>
              <a:t>的卡诺圈之间存在相邻最小项</a:t>
            </a:r>
            <a:r>
              <a:rPr lang="en-US" altLang="zh-CN" dirty="0">
                <a:latin typeface="楷体_GB2312" pitchFamily="49" charset="-122"/>
              </a:rPr>
              <a:t>m</a:t>
            </a:r>
            <a:r>
              <a:rPr lang="en-US" altLang="zh-CN" baseline="-25000" dirty="0">
                <a:latin typeface="楷体_GB2312" pitchFamily="49" charset="-122"/>
              </a:rPr>
              <a:t>5</a:t>
            </a:r>
            <a:r>
              <a:rPr lang="zh-CN" altLang="en-US" dirty="0">
                <a:latin typeface="楷体_GB2312" pitchFamily="49" charset="-122"/>
              </a:rPr>
              <a:t>和</a:t>
            </a:r>
            <a:r>
              <a:rPr lang="en-US" altLang="zh-CN" dirty="0">
                <a:latin typeface="楷体_GB2312" pitchFamily="49" charset="-122"/>
              </a:rPr>
              <a:t>m</a:t>
            </a:r>
            <a:r>
              <a:rPr lang="en-US" altLang="zh-CN" baseline="-25000" dirty="0">
                <a:latin typeface="楷体_GB2312" pitchFamily="49" charset="-122"/>
              </a:rPr>
              <a:t>13</a:t>
            </a:r>
            <a:r>
              <a:rPr lang="zh-CN" altLang="en-US" dirty="0">
                <a:latin typeface="楷体_GB2312" pitchFamily="49" charset="-122"/>
              </a:rPr>
              <a:t>，且</a:t>
            </a:r>
            <a:r>
              <a:rPr lang="en-US" altLang="zh-CN" dirty="0">
                <a:latin typeface="楷体_GB2312" pitchFamily="49" charset="-122"/>
              </a:rPr>
              <a:t>m</a:t>
            </a:r>
            <a:r>
              <a:rPr lang="en-US" altLang="zh-CN" baseline="-25000" dirty="0">
                <a:latin typeface="楷体_GB2312" pitchFamily="49" charset="-122"/>
              </a:rPr>
              <a:t>5</a:t>
            </a:r>
            <a:r>
              <a:rPr lang="zh-CN" altLang="en-US" dirty="0">
                <a:latin typeface="楷体_GB2312" pitchFamily="49" charset="-122"/>
              </a:rPr>
              <a:t>和</a:t>
            </a:r>
            <a:r>
              <a:rPr lang="en-US" altLang="zh-CN" dirty="0">
                <a:latin typeface="楷体_GB2312" pitchFamily="49" charset="-122"/>
              </a:rPr>
              <a:t>m</a:t>
            </a:r>
            <a:r>
              <a:rPr lang="en-US" altLang="zh-CN" baseline="-25000" dirty="0">
                <a:latin typeface="楷体_GB2312" pitchFamily="49" charset="-122"/>
              </a:rPr>
              <a:t>13</a:t>
            </a:r>
            <a:r>
              <a:rPr lang="zh-CN" altLang="en-US" dirty="0">
                <a:latin typeface="楷体_GB2312" pitchFamily="49" charset="-122"/>
              </a:rPr>
              <a:t>不被同一个卡诺圈所包含，所以这两个卡诺圈</a:t>
            </a:r>
            <a:r>
              <a:rPr lang="zh-CN" altLang="en-US" dirty="0"/>
              <a:t>“</a:t>
            </a:r>
            <a:r>
              <a:rPr lang="zh-CN" altLang="en-US" dirty="0">
                <a:latin typeface="楷体_GB2312" pitchFamily="49" charset="-122"/>
              </a:rPr>
              <a:t>相切</a:t>
            </a:r>
            <a:r>
              <a:rPr lang="zh-CN" altLang="en-US" dirty="0"/>
              <a:t>”</a:t>
            </a:r>
            <a:r>
              <a:rPr lang="zh-CN" altLang="en-US" dirty="0">
                <a:latin typeface="楷体_GB2312" pitchFamily="49" charset="-122"/>
              </a:rPr>
              <a:t>。</a:t>
            </a:r>
          </a:p>
          <a:p>
            <a:pPr eaLnBrk="1" hangingPunct="1">
              <a:lnSpc>
                <a:spcPct val="115000"/>
              </a:lnSpc>
            </a:pPr>
            <a:r>
              <a:rPr lang="zh-CN" altLang="en-US" dirty="0">
                <a:latin typeface="楷体_GB2312" pitchFamily="49" charset="-122"/>
              </a:rPr>
              <a:t>进一步用代数法验证，发现当</a:t>
            </a:r>
            <a:r>
              <a:rPr lang="en-US" altLang="zh-CN" dirty="0">
                <a:latin typeface="楷体_GB2312" pitchFamily="49" charset="-122"/>
              </a:rPr>
              <a:t>BCD=101</a:t>
            </a:r>
            <a:r>
              <a:rPr lang="zh-CN" altLang="en-US" dirty="0">
                <a:latin typeface="楷体_GB2312" pitchFamily="49" charset="-122"/>
              </a:rPr>
              <a:t>时，函数表达式可化成</a:t>
            </a:r>
          </a:p>
          <a:p>
            <a:pPr eaLnBrk="1" hangingPunct="1">
              <a:lnSpc>
                <a:spcPct val="115000"/>
              </a:lnSpc>
              <a:buNone/>
            </a:pPr>
            <a:r>
              <a:rPr lang="zh-CN" altLang="en-US" dirty="0">
                <a:latin typeface="楷体_GB2312" pitchFamily="49" charset="-122"/>
              </a:rPr>
              <a:t>           的形式，可见变量</a:t>
            </a:r>
            <a:r>
              <a:rPr lang="en-US" altLang="zh-CN" dirty="0">
                <a:latin typeface="楷体_GB2312" pitchFamily="49" charset="-122"/>
              </a:rPr>
              <a:t>A</a:t>
            </a:r>
            <a:r>
              <a:rPr lang="zh-CN" altLang="en-US" dirty="0">
                <a:latin typeface="楷体_GB2312" pitchFamily="49" charset="-122"/>
              </a:rPr>
              <a:t>的变化可能使电路</a:t>
            </a:r>
            <a:r>
              <a:rPr lang="zh-CN" altLang="en-US" dirty="0"/>
              <a:t>产生“</a:t>
            </a:r>
            <a:r>
              <a:rPr lang="en-US" altLang="zh-CN" dirty="0"/>
              <a:t>0”</a:t>
            </a:r>
            <a:r>
              <a:rPr lang="zh-CN" altLang="en-US" dirty="0"/>
              <a:t>型险象。</a:t>
            </a:r>
            <a:r>
              <a:rPr lang="zh-CN" altLang="en-US" dirty="0">
                <a:latin typeface="楷体_GB2312" pitchFamily="49" charset="-122"/>
              </a:rPr>
              <a:t>  </a:t>
            </a:r>
          </a:p>
        </p:txBody>
      </p:sp>
      <p:sp>
        <p:nvSpPr>
          <p:cNvPr id="65542"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7" name="Object 5"/>
          <p:cNvGraphicFramePr/>
          <p:nvPr/>
        </p:nvGraphicFramePr>
        <p:xfrm>
          <a:off x="2387600" y="3213100"/>
          <a:ext cx="2400300" cy="403225"/>
        </p:xfrm>
        <a:graphic>
          <a:graphicData uri="http://schemas.openxmlformats.org/presentationml/2006/ole">
            <mc:AlternateContent xmlns:mc="http://schemas.openxmlformats.org/markup-compatibility/2006">
              <mc:Choice xmlns:v="urn:schemas-microsoft-com:vml" Requires="v">
                <p:oleObj spid="_x0000_s20501" r:id="rId3" imgW="1307465" imgH="215900" progId="Equation.3">
                  <p:embed/>
                </p:oleObj>
              </mc:Choice>
              <mc:Fallback>
                <p:oleObj r:id="rId3" imgW="1307465" imgH="215900" progId="Equation.3">
                  <p:embed/>
                  <p:pic>
                    <p:nvPicPr>
                      <p:cNvPr id="0" name="图片 3287"/>
                      <p:cNvPicPr/>
                      <p:nvPr/>
                    </p:nvPicPr>
                    <p:blipFill>
                      <a:blip r:embed="rId4"/>
                      <a:stretch>
                        <a:fillRect/>
                      </a:stretch>
                    </p:blipFill>
                    <p:spPr>
                      <a:xfrm>
                        <a:off x="2387600" y="3213100"/>
                        <a:ext cx="2400300" cy="403225"/>
                      </a:xfrm>
                      <a:prstGeom prst="rect">
                        <a:avLst/>
                      </a:prstGeom>
                      <a:noFill/>
                      <a:ln w="38100">
                        <a:noFill/>
                        <a:miter/>
                      </a:ln>
                    </p:spPr>
                  </p:pic>
                </p:oleObj>
              </mc:Fallback>
            </mc:AlternateContent>
          </a:graphicData>
        </a:graphic>
      </p:graphicFrame>
      <p:sp>
        <p:nvSpPr>
          <p:cNvPr id="65543"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9" name="Object 7"/>
          <p:cNvGraphicFramePr/>
          <p:nvPr/>
        </p:nvGraphicFramePr>
        <p:xfrm>
          <a:off x="611188" y="6000750"/>
          <a:ext cx="1252537" cy="381000"/>
        </p:xfrm>
        <a:graphic>
          <a:graphicData uri="http://schemas.openxmlformats.org/presentationml/2006/ole">
            <mc:AlternateContent xmlns:mc="http://schemas.openxmlformats.org/markup-compatibility/2006">
              <mc:Choice xmlns:v="urn:schemas-microsoft-com:vml" Requires="v">
                <p:oleObj spid="_x0000_s20502" r:id="rId5" imgW="660400" imgH="203200" progId="Equation.3">
                  <p:embed/>
                </p:oleObj>
              </mc:Choice>
              <mc:Fallback>
                <p:oleObj r:id="rId5" imgW="660400" imgH="203200" progId="Equation.3">
                  <p:embed/>
                  <p:pic>
                    <p:nvPicPr>
                      <p:cNvPr id="0" name="图片 3288"/>
                      <p:cNvPicPr/>
                      <p:nvPr/>
                    </p:nvPicPr>
                    <p:blipFill>
                      <a:blip r:embed="rId6"/>
                      <a:stretch>
                        <a:fillRect/>
                      </a:stretch>
                    </p:blipFill>
                    <p:spPr>
                      <a:xfrm>
                        <a:off x="611188" y="6000750"/>
                        <a:ext cx="1252537" cy="381000"/>
                      </a:xfrm>
                      <a:prstGeom prst="rect">
                        <a:avLst/>
                      </a:prstGeom>
                      <a:noFill/>
                      <a:ln w="38100">
                        <a:noFill/>
                        <a:miter/>
                      </a:ln>
                    </p:spPr>
                  </p:pic>
                </p:oleObj>
              </mc:Fallback>
            </mc:AlternateContent>
          </a:graphicData>
        </a:graphic>
      </p:graphicFrame>
      <p:pic>
        <p:nvPicPr>
          <p:cNvPr id="591880" name="Picture 8" descr="LJ97"/>
          <p:cNvPicPr>
            <a:picLocks noChangeAspect="1"/>
          </p:cNvPicPr>
          <p:nvPr/>
        </p:nvPicPr>
        <p:blipFill>
          <a:blip r:embed="rId7"/>
          <a:stretch>
            <a:fillRect/>
          </a:stretch>
        </p:blipFill>
        <p:spPr>
          <a:xfrm>
            <a:off x="6376988" y="1484313"/>
            <a:ext cx="2587625" cy="2089150"/>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1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18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18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187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187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1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5" name="Rectangle 2"/>
          <p:cNvSpPr>
            <a:spLocks noGrp="1"/>
          </p:cNvSpPr>
          <p:nvPr>
            <p:ph type="title"/>
          </p:nvPr>
        </p:nvSpPr>
        <p:spPr/>
        <p:txBody>
          <a:bodyPr vert="horz" wrap="square" lIns="91440" tIns="45720" rIns="91440" bIns="45720" anchor="ctr"/>
          <a:lstStyle/>
          <a:p>
            <a:pPr eaLnBrk="1" hangingPunct="1"/>
            <a:r>
              <a:rPr lang="zh-CN" altLang="en-US" dirty="0"/>
              <a:t>五</a:t>
            </a:r>
            <a:r>
              <a:rPr lang="en-US" altLang="zh-CN" dirty="0" smtClean="0"/>
              <a:t> </a:t>
            </a:r>
            <a:r>
              <a:rPr lang="zh-CN" altLang="en-US" dirty="0"/>
              <a:t>险象的消除</a:t>
            </a:r>
          </a:p>
        </p:txBody>
      </p:sp>
      <p:sp>
        <p:nvSpPr>
          <p:cNvPr id="592899" name="Rectangle 3"/>
          <p:cNvSpPr>
            <a:spLocks noGrp="1"/>
          </p:cNvSpPr>
          <p:nvPr>
            <p:ph idx="1"/>
          </p:nvPr>
        </p:nvSpPr>
        <p:spPr/>
        <p:txBody>
          <a:bodyPr vert="horz" wrap="square" lIns="91440" tIns="45720" rIns="91440" bIns="45720" anchor="t"/>
          <a:lstStyle/>
          <a:p>
            <a:pPr eaLnBrk="1" hangingPunct="1"/>
            <a:r>
              <a:rPr lang="zh-CN" altLang="en-US" sz="3200" dirty="0">
                <a:solidFill>
                  <a:schemeClr val="tx2"/>
                </a:solidFill>
                <a:latin typeface="+mj-lt"/>
                <a:ea typeface="+mj-ea"/>
                <a:cs typeface="+mj-cs"/>
              </a:rPr>
              <a:t>1. 增加冗余项法</a:t>
            </a:r>
          </a:p>
          <a:p>
            <a:pPr eaLnBrk="1" hangingPunct="1"/>
            <a:r>
              <a:rPr lang="zh-CN" altLang="en-US" dirty="0"/>
              <a:t>是通过在函数表达式中“加”上多余的“与”项或“乘”上多余的“或”项，使原函数不再可能在某种条件下化成            或           的形式，从而将可能产生的险象消除。冗余项的具体选择方法可采用代数法或卡诺图法，下面举例说明。 </a:t>
            </a:r>
          </a:p>
          <a:p>
            <a:pPr eaLnBrk="1" hangingPunct="1"/>
            <a:r>
              <a:rPr lang="zh-CN" altLang="en-US" dirty="0"/>
              <a:t>例</a:t>
            </a:r>
            <a:r>
              <a:rPr lang="en-US" altLang="zh-CN" dirty="0"/>
              <a:t>2.18 </a:t>
            </a:r>
            <a:r>
              <a:rPr lang="zh-CN" altLang="en-US" dirty="0"/>
              <a:t>用增加冗余项的方法消除图</a:t>
            </a:r>
            <a:r>
              <a:rPr lang="en-US" altLang="zh-CN" dirty="0"/>
              <a:t>3-47(a)</a:t>
            </a:r>
            <a:r>
              <a:rPr lang="zh-CN" altLang="en-US" dirty="0"/>
              <a:t>所示电路中可能产生的险象。</a:t>
            </a:r>
          </a:p>
          <a:p>
            <a:pPr eaLnBrk="1" hangingPunct="1"/>
            <a:r>
              <a:rPr lang="zh-CN" altLang="en-US" dirty="0"/>
              <a:t>解：图</a:t>
            </a:r>
            <a:r>
              <a:rPr lang="en-US" altLang="zh-CN" dirty="0"/>
              <a:t>3-47(a)</a:t>
            </a:r>
            <a:r>
              <a:rPr lang="zh-CN" altLang="en-US" dirty="0"/>
              <a:t>所示的电路对应的函数表达式为</a:t>
            </a:r>
          </a:p>
        </p:txBody>
      </p:sp>
      <p:graphicFrame>
        <p:nvGraphicFramePr>
          <p:cNvPr id="592900" name="Object 4"/>
          <p:cNvGraphicFramePr/>
          <p:nvPr/>
        </p:nvGraphicFramePr>
        <p:xfrm>
          <a:off x="6756400" y="2085975"/>
          <a:ext cx="787400" cy="381000"/>
        </p:xfrm>
        <a:graphic>
          <a:graphicData uri="http://schemas.openxmlformats.org/presentationml/2006/ole">
            <mc:AlternateContent xmlns:mc="http://schemas.openxmlformats.org/markup-compatibility/2006">
              <mc:Choice xmlns:v="urn:schemas-microsoft-com:vml" Requires="v">
                <p:oleObj spid="_x0000_s21535" r:id="rId3" imgW="419100" imgH="203200" progId="Equation.3">
                  <p:embed/>
                </p:oleObj>
              </mc:Choice>
              <mc:Fallback>
                <p:oleObj r:id="rId3" imgW="419100" imgH="203200" progId="Equation.3">
                  <p:embed/>
                  <p:pic>
                    <p:nvPicPr>
                      <p:cNvPr id="0" name="图片 3284"/>
                      <p:cNvPicPr/>
                      <p:nvPr/>
                    </p:nvPicPr>
                    <p:blipFill>
                      <a:blip r:embed="rId4"/>
                      <a:stretch>
                        <a:fillRect/>
                      </a:stretch>
                    </p:blipFill>
                    <p:spPr>
                      <a:xfrm>
                        <a:off x="6756400" y="2085975"/>
                        <a:ext cx="787400" cy="381000"/>
                      </a:xfrm>
                      <a:prstGeom prst="rect">
                        <a:avLst/>
                      </a:prstGeom>
                      <a:noFill/>
                      <a:ln w="38100">
                        <a:noFill/>
                        <a:miter/>
                      </a:ln>
                    </p:spPr>
                  </p:pic>
                </p:oleObj>
              </mc:Fallback>
            </mc:AlternateContent>
          </a:graphicData>
        </a:graphic>
      </p:graphicFrame>
      <p:graphicFrame>
        <p:nvGraphicFramePr>
          <p:cNvPr id="592901" name="Object 5"/>
          <p:cNvGraphicFramePr/>
          <p:nvPr/>
        </p:nvGraphicFramePr>
        <p:xfrm>
          <a:off x="8080375" y="2085975"/>
          <a:ext cx="668338" cy="381000"/>
        </p:xfrm>
        <a:graphic>
          <a:graphicData uri="http://schemas.openxmlformats.org/presentationml/2006/ole">
            <mc:AlternateContent xmlns:mc="http://schemas.openxmlformats.org/markup-compatibility/2006">
              <mc:Choice xmlns:v="urn:schemas-microsoft-com:vml" Requires="v">
                <p:oleObj spid="_x0000_s21536" r:id="rId5" imgW="355600" imgH="203200" progId="Equation.3">
                  <p:embed/>
                </p:oleObj>
              </mc:Choice>
              <mc:Fallback>
                <p:oleObj r:id="rId5" imgW="355600" imgH="203200" progId="Equation.3">
                  <p:embed/>
                  <p:pic>
                    <p:nvPicPr>
                      <p:cNvPr id="0" name="图片 3289"/>
                      <p:cNvPicPr/>
                      <p:nvPr/>
                    </p:nvPicPr>
                    <p:blipFill>
                      <a:blip r:embed="rId6"/>
                      <a:stretch>
                        <a:fillRect/>
                      </a:stretch>
                    </p:blipFill>
                    <p:spPr>
                      <a:xfrm>
                        <a:off x="8080375" y="2085975"/>
                        <a:ext cx="668338" cy="381000"/>
                      </a:xfrm>
                      <a:prstGeom prst="rect">
                        <a:avLst/>
                      </a:prstGeom>
                      <a:noFill/>
                      <a:ln w="38100">
                        <a:noFill/>
                        <a:miter/>
                      </a:ln>
                    </p:spPr>
                  </p:pic>
                </p:oleObj>
              </mc:Fallback>
            </mc:AlternateContent>
          </a:graphicData>
        </a:graphic>
      </p:graphicFrame>
      <p:pic>
        <p:nvPicPr>
          <p:cNvPr id="592902" name="Picture 6"/>
          <p:cNvPicPr>
            <a:picLocks noChangeAspect="1"/>
          </p:cNvPicPr>
          <p:nvPr/>
        </p:nvPicPr>
        <p:blipFill>
          <a:blip r:embed="rId7"/>
          <a:stretch>
            <a:fillRect/>
          </a:stretch>
        </p:blipFill>
        <p:spPr>
          <a:xfrm>
            <a:off x="5435600" y="1268413"/>
            <a:ext cx="3571875" cy="2257425"/>
          </a:xfrm>
          <a:prstGeom prst="rect">
            <a:avLst/>
          </a:prstGeom>
          <a:noFill/>
          <a:ln w="28575" cap="flat" cmpd="sng">
            <a:solidFill>
              <a:schemeClr val="accent2"/>
            </a:solidFill>
            <a:prstDash val="solid"/>
            <a:miter/>
            <a:headEnd type="none" w="med" len="med"/>
            <a:tailEnd type="none" w="med" len="med"/>
          </a:ln>
        </p:spPr>
      </p:pic>
      <p:sp>
        <p:nvSpPr>
          <p:cNvPr id="66568" name="Rectangle 7"/>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2904" name="Object 8"/>
          <p:cNvGraphicFramePr/>
          <p:nvPr/>
        </p:nvGraphicFramePr>
        <p:xfrm>
          <a:off x="2451100" y="5186363"/>
          <a:ext cx="1544638" cy="403225"/>
        </p:xfrm>
        <a:graphic>
          <a:graphicData uri="http://schemas.openxmlformats.org/presentationml/2006/ole">
            <mc:AlternateContent xmlns:mc="http://schemas.openxmlformats.org/markup-compatibility/2006">
              <mc:Choice xmlns:v="urn:schemas-microsoft-com:vml" Requires="v">
                <p:oleObj spid="_x0000_s21537" r:id="rId8" imgW="837565" imgH="215900" progId="Equation.3">
                  <p:embed/>
                </p:oleObj>
              </mc:Choice>
              <mc:Fallback>
                <p:oleObj r:id="rId8" imgW="837565" imgH="215900" progId="Equation.3">
                  <p:embed/>
                  <p:pic>
                    <p:nvPicPr>
                      <p:cNvPr id="0" name="图片 3290"/>
                      <p:cNvPicPr/>
                      <p:nvPr/>
                    </p:nvPicPr>
                    <p:blipFill>
                      <a:blip r:embed="rId9"/>
                      <a:stretch>
                        <a:fillRect/>
                      </a:stretch>
                    </p:blipFill>
                    <p:spPr>
                      <a:xfrm>
                        <a:off x="2451100" y="5186363"/>
                        <a:ext cx="1544638" cy="40322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29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childTnLst>
                                </p:cTn>
                              </p:par>
                              <p:par>
                                <p:cTn id="19" presetID="4" presetClass="entr" presetSubtype="16" fill="hold" nodeType="withEffect">
                                  <p:stCondLst>
                                    <p:cond delay="0"/>
                                  </p:stCondLst>
                                  <p:childTnLst>
                                    <p:set>
                                      <p:cBhvr>
                                        <p:cTn id="20" dur="1" fill="hold">
                                          <p:stCondLst>
                                            <p:cond delay="0"/>
                                          </p:stCondLst>
                                        </p:cTn>
                                        <p:tgtEl>
                                          <p:spTgt spid="592902"/>
                                        </p:tgtEl>
                                        <p:attrNameLst>
                                          <p:attrName>style.visibility</p:attrName>
                                        </p:attrNameLst>
                                      </p:cBhvr>
                                      <p:to>
                                        <p:strVal val="visible"/>
                                      </p:to>
                                    </p:set>
                                    <p:animEffect transition="in" filter="box(in)">
                                      <p:cBhvr>
                                        <p:cTn id="21" dur="500"/>
                                        <p:tgtEl>
                                          <p:spTgt spid="59290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92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3.19</a:t>
            </a:r>
            <a:endParaRPr lang="en-US" altLang="zh-CN" dirty="0"/>
          </a:p>
        </p:txBody>
      </p:sp>
      <p:sp>
        <p:nvSpPr>
          <p:cNvPr id="593923" name="Rectangle 3"/>
          <p:cNvSpPr>
            <a:spLocks noGrp="1"/>
          </p:cNvSpPr>
          <p:nvPr>
            <p:ph idx="1"/>
          </p:nvPr>
        </p:nvSpPr>
        <p:spPr/>
        <p:txBody>
          <a:bodyPr vert="horz" wrap="square" lIns="91440" tIns="45720" rIns="91440" bIns="45720" anchor="t"/>
          <a:lstStyle/>
          <a:p>
            <a:pPr eaLnBrk="1" hangingPunct="1"/>
            <a:r>
              <a:rPr lang="zh-CN" altLang="en-US" dirty="0"/>
              <a:t>由前面的分析可知当</a:t>
            </a:r>
            <a:r>
              <a:rPr lang="en-US" altLang="zh-CN" dirty="0"/>
              <a:t>BC=11</a:t>
            </a:r>
            <a:r>
              <a:rPr lang="zh-CN" altLang="en-US" dirty="0"/>
              <a:t>时，输入变量</a:t>
            </a:r>
            <a:r>
              <a:rPr lang="en-US" altLang="zh-CN" dirty="0"/>
              <a:t>A</a:t>
            </a:r>
            <a:r>
              <a:rPr lang="zh-CN" altLang="en-US" dirty="0"/>
              <a:t>的变化使电路的输出产生“</a:t>
            </a:r>
            <a:r>
              <a:rPr lang="en-US" altLang="zh-CN" dirty="0"/>
              <a:t>0”</a:t>
            </a:r>
            <a:r>
              <a:rPr lang="zh-CN" altLang="en-US" dirty="0"/>
              <a:t>型险象，即在输出应该为</a:t>
            </a:r>
            <a:r>
              <a:rPr lang="en-US" altLang="zh-CN" dirty="0"/>
              <a:t>1</a:t>
            </a:r>
            <a:r>
              <a:rPr lang="zh-CN" altLang="en-US" dirty="0"/>
              <a:t>的情况下产生了一个瞬间的</a:t>
            </a:r>
            <a:r>
              <a:rPr lang="en-US" altLang="zh-CN" dirty="0"/>
              <a:t>0</a:t>
            </a:r>
            <a:r>
              <a:rPr lang="zh-CN" altLang="en-US" dirty="0"/>
              <a:t>信号。解决办法是在保证</a:t>
            </a:r>
            <a:r>
              <a:rPr lang="en-US" altLang="zh-CN" dirty="0"/>
              <a:t>BC=11</a:t>
            </a:r>
            <a:r>
              <a:rPr lang="zh-CN" altLang="en-US" dirty="0"/>
              <a:t>时，使输出保持为</a:t>
            </a:r>
            <a:r>
              <a:rPr lang="en-US" altLang="zh-CN" dirty="0"/>
              <a:t>1</a:t>
            </a:r>
            <a:r>
              <a:rPr lang="zh-CN" altLang="en-US" dirty="0"/>
              <a:t>。显然，若在表达式中包含“与”项</a:t>
            </a:r>
            <a:r>
              <a:rPr lang="en-US" altLang="zh-CN" dirty="0"/>
              <a:t>BC</a:t>
            </a:r>
            <a:r>
              <a:rPr lang="zh-CN" altLang="en-US" dirty="0"/>
              <a:t>，即可达到目的。又由逻辑代数的基本公式（包含律）可知： </a:t>
            </a:r>
          </a:p>
        </p:txBody>
      </p:sp>
      <p:sp>
        <p:nvSpPr>
          <p:cNvPr id="67589"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3925" name="Object 5"/>
          <p:cNvGraphicFramePr/>
          <p:nvPr/>
        </p:nvGraphicFramePr>
        <p:xfrm>
          <a:off x="858838" y="3530600"/>
          <a:ext cx="3065462" cy="403225"/>
        </p:xfrm>
        <a:graphic>
          <a:graphicData uri="http://schemas.openxmlformats.org/presentationml/2006/ole">
            <mc:AlternateContent xmlns:mc="http://schemas.openxmlformats.org/markup-compatibility/2006">
              <mc:Choice xmlns:v="urn:schemas-microsoft-com:vml" Requires="v">
                <p:oleObj spid="_x0000_s22539" r:id="rId3" imgW="1663700" imgH="215900" progId="Equation.3">
                  <p:embed/>
                </p:oleObj>
              </mc:Choice>
              <mc:Fallback>
                <p:oleObj r:id="rId3" imgW="1663700" imgH="215900" progId="Equation.3">
                  <p:embed/>
                  <p:pic>
                    <p:nvPicPr>
                      <p:cNvPr id="0" name="图片 3291"/>
                      <p:cNvPicPr/>
                      <p:nvPr/>
                    </p:nvPicPr>
                    <p:blipFill>
                      <a:blip r:embed="rId4"/>
                      <a:stretch>
                        <a:fillRect/>
                      </a:stretch>
                    </p:blipFill>
                    <p:spPr>
                      <a:xfrm>
                        <a:off x="858838" y="3530600"/>
                        <a:ext cx="3065462" cy="403225"/>
                      </a:xfrm>
                      <a:prstGeom prst="rect">
                        <a:avLst/>
                      </a:prstGeom>
                      <a:noFill/>
                      <a:ln w="38100">
                        <a:noFill/>
                        <a:miter/>
                      </a:ln>
                    </p:spPr>
                  </p:pic>
                </p:oleObj>
              </mc:Fallback>
            </mc:AlternateContent>
          </a:graphicData>
        </a:graphic>
      </p:graphicFrame>
      <p:pic>
        <p:nvPicPr>
          <p:cNvPr id="593926" name="Picture 6" descr="LJ98"/>
          <p:cNvPicPr>
            <a:picLocks noChangeAspect="1"/>
          </p:cNvPicPr>
          <p:nvPr/>
        </p:nvPicPr>
        <p:blipFill>
          <a:blip r:embed="rId5"/>
          <a:stretch>
            <a:fillRect/>
          </a:stretch>
        </p:blipFill>
        <p:spPr>
          <a:xfrm>
            <a:off x="5229225" y="3400425"/>
            <a:ext cx="3159125" cy="29083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93926"/>
                                        </p:tgtEl>
                                        <p:attrNameLst>
                                          <p:attrName>style.visibility</p:attrName>
                                        </p:attrNameLst>
                                      </p:cBhvr>
                                      <p:to>
                                        <p:strVal val="visible"/>
                                      </p:to>
                                    </p:set>
                                    <p:animEffect transition="in" filter="diamond(in)">
                                      <p:cBhvr>
                                        <p:cTn id="15" dur="20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3.20</a:t>
            </a:r>
            <a:endParaRPr lang="en-US" altLang="zh-CN" dirty="0"/>
          </a:p>
        </p:txBody>
      </p:sp>
      <p:sp>
        <p:nvSpPr>
          <p:cNvPr id="59494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用增加冗余项方法消除                                  中可能产生的险象。</a:t>
            </a:r>
          </a:p>
          <a:p>
            <a:pPr eaLnBrk="1" hangingPunct="1">
              <a:lnSpc>
                <a:spcPct val="120000"/>
              </a:lnSpc>
            </a:pPr>
            <a:r>
              <a:rPr lang="zh-CN" altLang="en-US" dirty="0"/>
              <a:t>解：首先，作出函数的卡诺图如图所示。该卡诺图中，卡诺圈①和②“相切”，其相邻的最小项为</a:t>
            </a:r>
            <a:r>
              <a:rPr lang="en-US" altLang="zh-CN" dirty="0"/>
              <a:t>m</a:t>
            </a:r>
            <a:r>
              <a:rPr lang="en-US" altLang="zh-CN" baseline="-25000" dirty="0"/>
              <a:t>7</a:t>
            </a:r>
            <a:r>
              <a:rPr lang="zh-CN" altLang="en-US" dirty="0"/>
              <a:t>和</a:t>
            </a:r>
            <a:r>
              <a:rPr lang="en-US" altLang="zh-CN" dirty="0"/>
              <a:t>m</a:t>
            </a:r>
            <a:r>
              <a:rPr lang="en-US" altLang="zh-CN" baseline="-25000" dirty="0"/>
              <a:t>5</a:t>
            </a:r>
            <a:r>
              <a:rPr lang="zh-CN" altLang="en-US" dirty="0"/>
              <a:t>；卡诺圈②和③“相切”，其相邻的最小项为</a:t>
            </a:r>
            <a:r>
              <a:rPr lang="en-US" altLang="zh-CN" dirty="0"/>
              <a:t>m</a:t>
            </a:r>
            <a:r>
              <a:rPr lang="en-US" altLang="zh-CN" baseline="-25000" dirty="0"/>
              <a:t>9</a:t>
            </a:r>
            <a:r>
              <a:rPr lang="zh-CN" altLang="en-US" dirty="0"/>
              <a:t>和</a:t>
            </a:r>
            <a:r>
              <a:rPr lang="en-US" altLang="zh-CN" dirty="0"/>
              <a:t>m</a:t>
            </a:r>
            <a:r>
              <a:rPr lang="en-US" altLang="zh-CN" baseline="-25000" dirty="0"/>
              <a:t>13</a:t>
            </a:r>
            <a:r>
              <a:rPr lang="zh-CN" altLang="en-US" dirty="0"/>
              <a:t>。可见，该电路可能由于竞争的存在而产生险象。为了消除险象，可在卡诺图上增加两个多余的卡诺圈，分别把最小项</a:t>
            </a:r>
            <a:r>
              <a:rPr lang="en-US" altLang="zh-CN" dirty="0"/>
              <a:t>m</a:t>
            </a:r>
            <a:r>
              <a:rPr lang="en-US" altLang="zh-CN" baseline="-25000" dirty="0"/>
              <a:t>5</a:t>
            </a:r>
            <a:r>
              <a:rPr lang="zh-CN" altLang="en-US" dirty="0"/>
              <a:t>，</a:t>
            </a:r>
            <a:r>
              <a:rPr lang="en-US" altLang="zh-CN" dirty="0"/>
              <a:t>m</a:t>
            </a:r>
            <a:r>
              <a:rPr lang="en-US" altLang="zh-CN" baseline="-25000" dirty="0"/>
              <a:t>7</a:t>
            </a:r>
            <a:r>
              <a:rPr lang="zh-CN" altLang="en-US" dirty="0"/>
              <a:t>和</a:t>
            </a:r>
            <a:r>
              <a:rPr lang="en-US" altLang="zh-CN" dirty="0"/>
              <a:t>m</a:t>
            </a:r>
            <a:r>
              <a:rPr lang="en-US" altLang="zh-CN" baseline="-25000" dirty="0"/>
              <a:t>9</a:t>
            </a:r>
            <a:r>
              <a:rPr lang="zh-CN" altLang="en-US" dirty="0"/>
              <a:t>，</a:t>
            </a:r>
            <a:r>
              <a:rPr lang="en-US" altLang="zh-CN" dirty="0"/>
              <a:t>m</a:t>
            </a:r>
            <a:r>
              <a:rPr lang="en-US" altLang="zh-CN" baseline="-25000" dirty="0"/>
              <a:t>13</a:t>
            </a:r>
            <a:r>
              <a:rPr lang="zh-CN" altLang="en-US" dirty="0"/>
              <a:t>圈起来，如图中虚线所示。由此得到函数表达式为</a:t>
            </a:r>
          </a:p>
          <a:p>
            <a:pPr eaLnBrk="1" hangingPunct="1">
              <a:lnSpc>
                <a:spcPct val="120000"/>
              </a:lnSpc>
            </a:pPr>
            <a:endParaRPr lang="zh-CN" altLang="en-US" dirty="0"/>
          </a:p>
          <a:p>
            <a:pPr eaLnBrk="1" hangingPunct="1">
              <a:lnSpc>
                <a:spcPct val="120000"/>
              </a:lnSpc>
            </a:pPr>
            <a:r>
              <a:rPr lang="zh-CN" altLang="en-US" dirty="0"/>
              <a:t>式中，       和        为冗余项。读者可用代数法验证，该函数表达式对应的逻辑电路不再存在险象。</a:t>
            </a:r>
          </a:p>
        </p:txBody>
      </p:sp>
      <p:sp>
        <p:nvSpPr>
          <p:cNvPr id="68616"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49" name="Object 5"/>
          <p:cNvGraphicFramePr/>
          <p:nvPr/>
        </p:nvGraphicFramePr>
        <p:xfrm>
          <a:off x="3632200" y="1066800"/>
          <a:ext cx="2595563" cy="403225"/>
        </p:xfrm>
        <a:graphic>
          <a:graphicData uri="http://schemas.openxmlformats.org/presentationml/2006/ole">
            <mc:AlternateContent xmlns:mc="http://schemas.openxmlformats.org/markup-compatibility/2006">
              <mc:Choice xmlns:v="urn:schemas-microsoft-com:vml" Requires="v">
                <p:oleObj spid="_x0000_s23593" r:id="rId3" imgW="1409065" imgH="215900" progId="Equation.3">
                  <p:embed/>
                </p:oleObj>
              </mc:Choice>
              <mc:Fallback>
                <p:oleObj r:id="rId3" imgW="1409065" imgH="215900" progId="Equation.3">
                  <p:embed/>
                  <p:pic>
                    <p:nvPicPr>
                      <p:cNvPr id="0" name="图片 3293"/>
                      <p:cNvPicPr/>
                      <p:nvPr/>
                    </p:nvPicPr>
                    <p:blipFill>
                      <a:blip r:embed="rId4"/>
                      <a:stretch>
                        <a:fillRect/>
                      </a:stretch>
                    </p:blipFill>
                    <p:spPr>
                      <a:xfrm>
                        <a:off x="3632200" y="1066800"/>
                        <a:ext cx="2595563" cy="403225"/>
                      </a:xfrm>
                      <a:prstGeom prst="rect">
                        <a:avLst/>
                      </a:prstGeom>
                      <a:noFill/>
                      <a:ln w="38100">
                        <a:noFill/>
                        <a:miter/>
                      </a:ln>
                    </p:spPr>
                  </p:pic>
                </p:oleObj>
              </mc:Fallback>
            </mc:AlternateContent>
          </a:graphicData>
        </a:graphic>
      </p:graphicFrame>
      <p:pic>
        <p:nvPicPr>
          <p:cNvPr id="594950" name="Picture 6" descr="LJ99"/>
          <p:cNvPicPr>
            <a:picLocks noChangeAspect="1"/>
          </p:cNvPicPr>
          <p:nvPr/>
        </p:nvPicPr>
        <p:blipFill>
          <a:blip r:embed="rId5"/>
          <a:stretch>
            <a:fillRect/>
          </a:stretch>
        </p:blipFill>
        <p:spPr>
          <a:xfrm>
            <a:off x="5867400" y="4076700"/>
            <a:ext cx="2965450" cy="2157413"/>
          </a:xfrm>
          <a:prstGeom prst="rect">
            <a:avLst/>
          </a:prstGeom>
          <a:noFill/>
          <a:ln w="28575" cap="flat" cmpd="sng">
            <a:solidFill>
              <a:srgbClr val="FF0000"/>
            </a:solidFill>
            <a:prstDash val="solid"/>
            <a:miter/>
            <a:headEnd type="none" w="med" len="med"/>
            <a:tailEnd type="none" w="med" len="med"/>
          </a:ln>
        </p:spPr>
      </p:pic>
      <p:sp>
        <p:nvSpPr>
          <p:cNvPr id="68618"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52" name="Object 8"/>
          <p:cNvGraphicFramePr/>
          <p:nvPr/>
        </p:nvGraphicFramePr>
        <p:xfrm>
          <a:off x="1089025" y="4249738"/>
          <a:ext cx="4275138" cy="403225"/>
        </p:xfrm>
        <a:graphic>
          <a:graphicData uri="http://schemas.openxmlformats.org/presentationml/2006/ole">
            <mc:AlternateContent xmlns:mc="http://schemas.openxmlformats.org/markup-compatibility/2006">
              <mc:Choice xmlns:v="urn:schemas-microsoft-com:vml" Requires="v">
                <p:oleObj spid="_x0000_s23594" r:id="rId6" imgW="2322830" imgH="215900" progId="Equation.3">
                  <p:embed/>
                </p:oleObj>
              </mc:Choice>
              <mc:Fallback>
                <p:oleObj r:id="rId6" imgW="2322830" imgH="215900" progId="Equation.3">
                  <p:embed/>
                  <p:pic>
                    <p:nvPicPr>
                      <p:cNvPr id="0" name="图片 3294"/>
                      <p:cNvPicPr/>
                      <p:nvPr/>
                    </p:nvPicPr>
                    <p:blipFill>
                      <a:blip r:embed="rId7"/>
                      <a:stretch>
                        <a:fillRect/>
                      </a:stretch>
                    </p:blipFill>
                    <p:spPr>
                      <a:xfrm>
                        <a:off x="1089025" y="4249738"/>
                        <a:ext cx="4275138" cy="403225"/>
                      </a:xfrm>
                      <a:prstGeom prst="rect">
                        <a:avLst/>
                      </a:prstGeom>
                      <a:noFill/>
                      <a:ln w="38100">
                        <a:noFill/>
                        <a:miter/>
                      </a:ln>
                    </p:spPr>
                  </p:pic>
                </p:oleObj>
              </mc:Fallback>
            </mc:AlternateContent>
          </a:graphicData>
        </a:graphic>
      </p:graphicFrame>
      <p:graphicFrame>
        <p:nvGraphicFramePr>
          <p:cNvPr id="594953" name="Object 9"/>
          <p:cNvGraphicFramePr/>
          <p:nvPr/>
        </p:nvGraphicFramePr>
        <p:xfrm>
          <a:off x="2339975" y="4795838"/>
          <a:ext cx="692150" cy="404812"/>
        </p:xfrm>
        <a:graphic>
          <a:graphicData uri="http://schemas.openxmlformats.org/presentationml/2006/ole">
            <mc:AlternateContent xmlns:mc="http://schemas.openxmlformats.org/markup-compatibility/2006">
              <mc:Choice xmlns:v="urn:schemas-microsoft-com:vml" Requires="v">
                <p:oleObj spid="_x0000_s23595" r:id="rId8" imgW="368300" imgH="215900" progId="Equation.3">
                  <p:embed/>
                </p:oleObj>
              </mc:Choice>
              <mc:Fallback>
                <p:oleObj r:id="rId8" imgW="368300" imgH="215900" progId="Equation.3">
                  <p:embed/>
                  <p:pic>
                    <p:nvPicPr>
                      <p:cNvPr id="0" name="图片 3292"/>
                      <p:cNvPicPr/>
                      <p:nvPr/>
                    </p:nvPicPr>
                    <p:blipFill>
                      <a:blip r:embed="rId9"/>
                      <a:stretch>
                        <a:fillRect/>
                      </a:stretch>
                    </p:blipFill>
                    <p:spPr>
                      <a:xfrm>
                        <a:off x="2339975" y="4795838"/>
                        <a:ext cx="692150" cy="404812"/>
                      </a:xfrm>
                      <a:prstGeom prst="rect">
                        <a:avLst/>
                      </a:prstGeom>
                      <a:noFill/>
                      <a:ln w="38100">
                        <a:noFill/>
                        <a:miter/>
                      </a:ln>
                    </p:spPr>
                  </p:pic>
                </p:oleObj>
              </mc:Fallback>
            </mc:AlternateContent>
          </a:graphicData>
        </a:graphic>
      </p:graphicFrame>
      <p:graphicFrame>
        <p:nvGraphicFramePr>
          <p:cNvPr id="594954" name="Object 10"/>
          <p:cNvGraphicFramePr/>
          <p:nvPr/>
        </p:nvGraphicFramePr>
        <p:xfrm>
          <a:off x="1403350" y="4789488"/>
          <a:ext cx="692150" cy="381000"/>
        </p:xfrm>
        <a:graphic>
          <a:graphicData uri="http://schemas.openxmlformats.org/presentationml/2006/ole">
            <mc:AlternateContent xmlns:mc="http://schemas.openxmlformats.org/markup-compatibility/2006">
              <mc:Choice xmlns:v="urn:schemas-microsoft-com:vml" Requires="v">
                <p:oleObj spid="_x0000_s23596" r:id="rId10" imgW="368300" imgH="203200" progId="Equation.3">
                  <p:embed/>
                </p:oleObj>
              </mc:Choice>
              <mc:Fallback>
                <p:oleObj r:id="rId10" imgW="368300" imgH="203200" progId="Equation.3">
                  <p:embed/>
                  <p:pic>
                    <p:nvPicPr>
                      <p:cNvPr id="0" name="图片 3295"/>
                      <p:cNvPicPr/>
                      <p:nvPr/>
                    </p:nvPicPr>
                    <p:blipFill>
                      <a:blip r:embed="rId11"/>
                      <a:stretch>
                        <a:fillRect/>
                      </a:stretch>
                    </p:blipFill>
                    <p:spPr>
                      <a:xfrm>
                        <a:off x="1403350" y="4789488"/>
                        <a:ext cx="692150" cy="3810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9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4950"/>
                                        </p:tgtEl>
                                        <p:attrNameLst>
                                          <p:attrName>style.visibility</p:attrName>
                                        </p:attrNameLst>
                                      </p:cBhvr>
                                      <p:to>
                                        <p:strVal val="visible"/>
                                      </p:to>
                                    </p:set>
                                    <p:animEffect transition="in" filter="box(in)">
                                      <p:cBhvr>
                                        <p:cTn id="17" dur="500"/>
                                        <p:tgtEl>
                                          <p:spTgt spid="59495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949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4947">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9495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94953"/>
                                        </p:tgtEl>
                                        <p:attrNameLst>
                                          <p:attrName>style.visibility</p:attrName>
                                        </p:attrNameLst>
                                      </p:cBhvr>
                                      <p:to>
                                        <p:strVal val="visible"/>
                                      </p:to>
                                    </p:set>
                                  </p:childTnLst>
                                </p:cTn>
                              </p:par>
                              <p:par>
                                <p:cTn id="30" presetID="22" presetClass="exit" presetSubtype="1" fill="hold" nodeType="withEffect">
                                  <p:stCondLst>
                                    <p:cond delay="0"/>
                                  </p:stCondLst>
                                  <p:childTnLst>
                                    <p:animEffect transition="out" filter="wipe(up)">
                                      <p:cBhvr>
                                        <p:cTn id="31" dur="500"/>
                                        <p:tgtEl>
                                          <p:spTgt spid="594950"/>
                                        </p:tgtEl>
                                      </p:cBhvr>
                                    </p:animEffect>
                                    <p:set>
                                      <p:cBhvr>
                                        <p:cTn id="32"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增加惯性延时环节法</a:t>
            </a:r>
          </a:p>
        </p:txBody>
      </p:sp>
      <p:sp>
        <p:nvSpPr>
          <p:cNvPr id="595971"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消除险象的另一种方法是在组合电路的输出端串接一个惯性延时环节。通常采用</a:t>
            </a:r>
            <a:r>
              <a:rPr lang="en-US" altLang="zh-CN" dirty="0"/>
              <a:t>RC</a:t>
            </a:r>
            <a:r>
              <a:rPr lang="zh-CN" altLang="en-US" dirty="0"/>
              <a:t>电路作为惯性延时环节，如图</a:t>
            </a:r>
            <a:r>
              <a:rPr lang="en-US" altLang="zh-CN" dirty="0"/>
              <a:t>3-52(a)</a:t>
            </a:r>
            <a:r>
              <a:rPr lang="zh-CN" altLang="en-US" dirty="0"/>
              <a:t>所示。</a:t>
            </a:r>
          </a:p>
          <a:p>
            <a:pPr eaLnBrk="1" hangingPunct="1">
              <a:lnSpc>
                <a:spcPct val="120000"/>
              </a:lnSpc>
            </a:pPr>
            <a:r>
              <a:rPr lang="zh-CN" altLang="en-US" dirty="0"/>
              <a:t>由电路知识可知，图中的</a:t>
            </a:r>
            <a:r>
              <a:rPr lang="en-US" altLang="zh-CN" dirty="0"/>
              <a:t>RC</a:t>
            </a:r>
            <a:r>
              <a:rPr lang="zh-CN" altLang="en-US" dirty="0"/>
              <a:t>电路实际上是一个低通滤波器。由于组合电路的输出信号的频率较低，而由于竞争引起的险象是一些频率较高的尖峰脉冲，因此，险象在通过</a:t>
            </a:r>
            <a:r>
              <a:rPr lang="en-US" altLang="zh-CN" dirty="0"/>
              <a:t>RC</a:t>
            </a:r>
            <a:r>
              <a:rPr lang="zh-CN" altLang="en-US" dirty="0"/>
              <a:t>电路后能基本被滤掉，保留下来的仅是一些幅度较小的毛刺，它们不再对电路的可靠性产生影响。</a:t>
            </a:r>
          </a:p>
          <a:p>
            <a:pPr eaLnBrk="1" hangingPunct="1">
              <a:lnSpc>
                <a:spcPct val="120000"/>
              </a:lnSpc>
            </a:pPr>
            <a:r>
              <a:rPr lang="zh-CN" altLang="en-US" dirty="0"/>
              <a:t>但要注意，采用这种方法必须选择适当的惯性环节的时间常数</a:t>
            </a:r>
            <a:r>
              <a:rPr lang="en-US" altLang="zh-CN" dirty="0"/>
              <a:t>τ(τ=RC)</a:t>
            </a:r>
            <a:r>
              <a:rPr lang="zh-CN" altLang="en-US" dirty="0"/>
              <a:t>，一般要求</a:t>
            </a:r>
            <a:r>
              <a:rPr lang="en-US" altLang="zh-CN" dirty="0"/>
              <a:t>τ</a:t>
            </a:r>
            <a:r>
              <a:rPr lang="zh-CN" altLang="en-US" dirty="0"/>
              <a:t>大于尖峰脉冲的宽度，以便能将尖峰脉冲“削平”，但也不能太大，否则会使电路的正确输出信号产生不允许的畸变。</a:t>
            </a:r>
          </a:p>
        </p:txBody>
      </p:sp>
      <p:pic>
        <p:nvPicPr>
          <p:cNvPr id="595972" name="Picture 4"/>
          <p:cNvPicPr>
            <a:picLocks noChangeAspect="1"/>
          </p:cNvPicPr>
          <p:nvPr/>
        </p:nvPicPr>
        <p:blipFill>
          <a:blip r:embed="rId2"/>
          <a:stretch>
            <a:fillRect/>
          </a:stretch>
        </p:blipFill>
        <p:spPr>
          <a:xfrm>
            <a:off x="611188" y="4200525"/>
            <a:ext cx="4743450" cy="1533525"/>
          </a:xfrm>
          <a:prstGeom prst="rect">
            <a:avLst/>
          </a:prstGeom>
          <a:noFill/>
          <a:ln w="28575" cap="flat" cmpd="sng">
            <a:solidFill>
              <a:srgbClr val="FF0000"/>
            </a:solidFill>
            <a:prstDash val="solid"/>
            <a:miter/>
            <a:headEnd type="none" w="med" len="med"/>
            <a:tailEnd type="none" w="med" len="med"/>
          </a:ln>
        </p:spPr>
      </p:pic>
      <p:pic>
        <p:nvPicPr>
          <p:cNvPr id="595973" name="Picture 5"/>
          <p:cNvPicPr>
            <a:picLocks noChangeAspect="1"/>
          </p:cNvPicPr>
          <p:nvPr/>
        </p:nvPicPr>
        <p:blipFill>
          <a:blip r:embed="rId3"/>
          <a:stretch>
            <a:fillRect/>
          </a:stretch>
        </p:blipFill>
        <p:spPr>
          <a:xfrm>
            <a:off x="5691188" y="3492500"/>
            <a:ext cx="3057525" cy="245745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5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59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95972"/>
                                        </p:tgtEl>
                                        <p:attrNameLst>
                                          <p:attrName>ppt_x</p:attrName>
                                        </p:attrNameLst>
                                      </p:cBhvr>
                                      <p:tavLst>
                                        <p:tav tm="0">
                                          <p:val>
                                            <p:strVal val="ppt_x"/>
                                          </p:val>
                                        </p:tav>
                                        <p:tav tm="100000">
                                          <p:val>
                                            <p:strVal val="ppt_x"/>
                                          </p:val>
                                        </p:tav>
                                      </p:tavLst>
                                    </p:anim>
                                    <p:anim calcmode="lin" valueType="num">
                                      <p:cBhvr additive="base">
                                        <p:cTn id="23" dur="500"/>
                                        <p:tgtEl>
                                          <p:spTgt spid="595972"/>
                                        </p:tgtEl>
                                        <p:attrNameLst>
                                          <p:attrName>ppt_y</p:attrName>
                                        </p:attrNameLst>
                                      </p:cBhvr>
                                      <p:tavLst>
                                        <p:tav tm="0">
                                          <p:val>
                                            <p:strVal val="ppt_y"/>
                                          </p:val>
                                        </p:tav>
                                        <p:tav tm="100000">
                                          <p:val>
                                            <p:strVal val="1+ppt_h/2"/>
                                          </p:val>
                                        </p:tav>
                                      </p:tavLst>
                                    </p:anim>
                                    <p:set>
                                      <p:cBhvr>
                                        <p:cTn id="24" dur="1" fill="hold">
                                          <p:stCondLst>
                                            <p:cond delay="499"/>
                                          </p:stCondLst>
                                        </p:cTn>
                                        <p:tgtEl>
                                          <p:spTgt spid="59597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595973"/>
                                        </p:tgtEl>
                                        <p:attrNameLst>
                                          <p:attrName>ppt_x</p:attrName>
                                        </p:attrNameLst>
                                      </p:cBhvr>
                                      <p:tavLst>
                                        <p:tav tm="0">
                                          <p:val>
                                            <p:strVal val="ppt_x"/>
                                          </p:val>
                                        </p:tav>
                                        <p:tav tm="100000">
                                          <p:val>
                                            <p:strVal val="ppt_x"/>
                                          </p:val>
                                        </p:tav>
                                      </p:tavLst>
                                    </p:anim>
                                    <p:anim calcmode="lin" valueType="num">
                                      <p:cBhvr additive="base">
                                        <p:cTn id="27" dur="500"/>
                                        <p:tgtEl>
                                          <p:spTgt spid="595973"/>
                                        </p:tgtEl>
                                        <p:attrNameLst>
                                          <p:attrName>ppt_y</p:attrName>
                                        </p:attrNameLst>
                                      </p:cBhvr>
                                      <p:tavLst>
                                        <p:tav tm="0">
                                          <p:val>
                                            <p:strVal val="ppt_y"/>
                                          </p:val>
                                        </p:tav>
                                        <p:tav tm="100000">
                                          <p:val>
                                            <p:strVal val="1+ppt_h/2"/>
                                          </p:val>
                                        </p:tav>
                                      </p:tavLst>
                                    </p:anim>
                                    <p:set>
                                      <p:cBhvr>
                                        <p:cTn id="28" dur="1" fill="hold">
                                          <p:stCondLst>
                                            <p:cond delay="499"/>
                                          </p:stCondLst>
                                        </p:cTn>
                                        <p:tgtEl>
                                          <p:spTgt spid="5959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vert="horz" wrap="square" lIns="91440" tIns="45720" rIns="91440" bIns="45720" anchor="ctr"/>
          <a:lstStyle/>
          <a:p>
            <a:pPr eaLnBrk="1" hangingPunct="1"/>
            <a:r>
              <a:rPr lang="en-US" altLang="zh-CN" dirty="0"/>
              <a:t>3. </a:t>
            </a:r>
            <a:r>
              <a:rPr lang="zh-CN" altLang="en-US" dirty="0"/>
              <a:t>选通法</a:t>
            </a:r>
          </a:p>
        </p:txBody>
      </p:sp>
      <p:sp>
        <p:nvSpPr>
          <p:cNvPr id="596995" name="Rectangle 3"/>
          <p:cNvSpPr>
            <a:spLocks noGrp="1"/>
          </p:cNvSpPr>
          <p:nvPr>
            <p:ph idx="1"/>
          </p:nvPr>
        </p:nvSpPr>
        <p:spPr/>
        <p:txBody>
          <a:bodyPr vert="horz" wrap="square" lIns="91440" tIns="45720" rIns="91440" bIns="45720" anchor="t"/>
          <a:lstStyle/>
          <a:p>
            <a:pPr eaLnBrk="1" hangingPunct="1"/>
            <a:r>
              <a:rPr lang="zh-CN" altLang="en-US" dirty="0"/>
              <a:t>避开险象而不是消除险象的方法。仅仅利用选通脉冲的作用，从时间上加以控制，使险象脉冲无法输出。</a:t>
            </a:r>
          </a:p>
          <a:p>
            <a:pPr eaLnBrk="1" hangingPunct="1"/>
            <a:r>
              <a:rPr lang="zh-CN" altLang="en-US" dirty="0"/>
              <a:t>由于组合电路中的险象总是发生在输入信号发生变化的过程中，而且险象总是以尖峰脉冲的形式输出的，因此，只要对输出波形从时间上加以选择和控制，利用选通脉冲选择输出波形的稳定部分，而有意避开可能出现的尖峰脉冲，便可获得正确的输出。 </a:t>
            </a:r>
          </a:p>
        </p:txBody>
      </p:sp>
      <p:pic>
        <p:nvPicPr>
          <p:cNvPr id="596996" name="Picture 4" descr="LJ101"/>
          <p:cNvPicPr>
            <a:picLocks noChangeAspect="1"/>
          </p:cNvPicPr>
          <p:nvPr/>
        </p:nvPicPr>
        <p:blipFill>
          <a:blip r:embed="rId2"/>
          <a:stretch>
            <a:fillRect/>
          </a:stretch>
        </p:blipFill>
        <p:spPr>
          <a:xfrm>
            <a:off x="2195513" y="4086225"/>
            <a:ext cx="4411662" cy="24384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2" name="Rectangle 2"/>
          <p:cNvSpPr>
            <a:spLocks noGrp="1"/>
          </p:cNvSpPr>
          <p:nvPr>
            <p:ph type="title"/>
          </p:nvPr>
        </p:nvSpPr>
        <p:spPr/>
        <p:txBody>
          <a:bodyPr vert="horz" wrap="square" lIns="91440" tIns="45720" rIns="91440" bIns="45720" anchor="ctr"/>
          <a:lstStyle/>
          <a:p>
            <a:pPr eaLnBrk="1" hangingPunct="1"/>
            <a:r>
              <a:rPr lang="en-US" altLang="zh-CN" dirty="0" smtClean="0"/>
              <a:t>3.1.2 </a:t>
            </a:r>
            <a:r>
              <a:rPr lang="zh-CN" altLang="en-US" dirty="0"/>
              <a:t>组合逻辑电路分析举例</a:t>
            </a:r>
          </a:p>
        </p:txBody>
      </p:sp>
      <p:sp>
        <p:nvSpPr>
          <p:cNvPr id="519171" name="Rectangle 3"/>
          <p:cNvSpPr>
            <a:spLocks noGrp="1"/>
          </p:cNvSpPr>
          <p:nvPr>
            <p:ph idx="1"/>
          </p:nvPr>
        </p:nvSpPr>
        <p:spPr>
          <a:xfrm>
            <a:off x="107950" y="981075"/>
            <a:ext cx="8569325" cy="5543550"/>
          </a:xfrm>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a:t>
            </a:r>
            <a:r>
              <a:rPr lang="zh-CN" altLang="en-US" dirty="0"/>
              <a:t>分析</a:t>
            </a:r>
            <a:r>
              <a:rPr lang="zh-CN" altLang="en-US" dirty="0" smtClean="0"/>
              <a:t>如右图所</a:t>
            </a:r>
            <a:r>
              <a:rPr lang="zh-CN" altLang="en-US" dirty="0"/>
              <a:t>示的组合逻辑电路。</a:t>
            </a:r>
          </a:p>
          <a:p>
            <a:pPr eaLnBrk="1" hangingPunct="1"/>
            <a:r>
              <a:rPr lang="zh-CN" altLang="en-US" dirty="0">
                <a:solidFill>
                  <a:schemeClr val="accent2"/>
                </a:solidFill>
              </a:rPr>
              <a:t>解：</a:t>
            </a:r>
            <a:r>
              <a:rPr lang="zh-CN" altLang="en-US" dirty="0"/>
              <a:t>① 输出函数表达式由图可知：</a:t>
            </a:r>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dirty="0"/>
          </a:p>
          <a:p>
            <a:pPr eaLnBrk="1" hangingPunct="1"/>
            <a:endParaRPr lang="zh-CN" altLang="en-US" dirty="0"/>
          </a:p>
          <a:p>
            <a:pPr eaLnBrk="1" hangingPunct="1"/>
            <a:r>
              <a:rPr lang="zh-CN" altLang="en-US" dirty="0"/>
              <a:t>② 化简</a:t>
            </a:r>
          </a:p>
        </p:txBody>
      </p:sp>
      <p:pic>
        <p:nvPicPr>
          <p:cNvPr id="519172" name="Picture 4"/>
          <p:cNvPicPr>
            <a:picLocks noChangeAspect="1"/>
          </p:cNvPicPr>
          <p:nvPr/>
        </p:nvPicPr>
        <p:blipFill>
          <a:blip r:embed="rId3"/>
          <a:srcRect b="11386"/>
          <a:stretch>
            <a:fillRect/>
          </a:stretch>
        </p:blipFill>
        <p:spPr>
          <a:xfrm>
            <a:off x="4959350" y="1628775"/>
            <a:ext cx="4076700" cy="2803525"/>
          </a:xfrm>
          <a:prstGeom prst="rect">
            <a:avLst/>
          </a:prstGeom>
          <a:noFill/>
          <a:ln w="9525">
            <a:noFill/>
          </a:ln>
        </p:spPr>
      </p:pic>
      <p:graphicFrame>
        <p:nvGraphicFramePr>
          <p:cNvPr id="519173" name="Object 5"/>
          <p:cNvGraphicFramePr/>
          <p:nvPr/>
        </p:nvGraphicFramePr>
        <p:xfrm>
          <a:off x="482600" y="2278063"/>
          <a:ext cx="1192213" cy="454025"/>
        </p:xfrm>
        <a:graphic>
          <a:graphicData uri="http://schemas.openxmlformats.org/presentationml/2006/ole">
            <mc:AlternateContent xmlns:mc="http://schemas.openxmlformats.org/markup-compatibility/2006">
              <mc:Choice xmlns:v="urn:schemas-microsoft-com:vml" Requires="v">
                <p:oleObj spid="_x0000_s3258" r:id="rId4" imgW="635000" imgH="241300" progId="Equation.3">
                  <p:embed/>
                </p:oleObj>
              </mc:Choice>
              <mc:Fallback>
                <p:oleObj r:id="rId4" imgW="635000" imgH="241300" progId="Equation.3">
                  <p:embed/>
                  <p:pic>
                    <p:nvPicPr>
                      <p:cNvPr id="0" name="图片 3189"/>
                      <p:cNvPicPr/>
                      <p:nvPr/>
                    </p:nvPicPr>
                    <p:blipFill>
                      <a:blip r:embed="rId5"/>
                      <a:stretch>
                        <a:fillRect/>
                      </a:stretch>
                    </p:blipFill>
                    <p:spPr>
                      <a:xfrm>
                        <a:off x="482600" y="2278063"/>
                        <a:ext cx="1192213" cy="454025"/>
                      </a:xfrm>
                      <a:prstGeom prst="rect">
                        <a:avLst/>
                      </a:prstGeom>
                      <a:noFill/>
                      <a:ln w="38100">
                        <a:noFill/>
                        <a:miter/>
                      </a:ln>
                    </p:spPr>
                  </p:pic>
                </p:oleObj>
              </mc:Fallback>
            </mc:AlternateContent>
          </a:graphicData>
        </a:graphic>
      </p:graphicFrame>
      <p:graphicFrame>
        <p:nvGraphicFramePr>
          <p:cNvPr id="519174" name="Object 6"/>
          <p:cNvGraphicFramePr/>
          <p:nvPr/>
        </p:nvGraphicFramePr>
        <p:xfrm>
          <a:off x="474663" y="2760663"/>
          <a:ext cx="2363787" cy="454025"/>
        </p:xfrm>
        <a:graphic>
          <a:graphicData uri="http://schemas.openxmlformats.org/presentationml/2006/ole">
            <mc:AlternateContent xmlns:mc="http://schemas.openxmlformats.org/markup-compatibility/2006">
              <mc:Choice xmlns:v="urn:schemas-microsoft-com:vml" Requires="v">
                <p:oleObj spid="_x0000_s3259" r:id="rId6" imgW="1256665" imgH="241300" progId="Equation.3">
                  <p:embed/>
                </p:oleObj>
              </mc:Choice>
              <mc:Fallback>
                <p:oleObj r:id="rId6" imgW="1256665" imgH="241300" progId="Equation.3">
                  <p:embed/>
                  <p:pic>
                    <p:nvPicPr>
                      <p:cNvPr id="0" name="图片 3190"/>
                      <p:cNvPicPr/>
                      <p:nvPr/>
                    </p:nvPicPr>
                    <p:blipFill>
                      <a:blip r:embed="rId7"/>
                      <a:stretch>
                        <a:fillRect/>
                      </a:stretch>
                    </p:blipFill>
                    <p:spPr>
                      <a:xfrm>
                        <a:off x="474663" y="2760663"/>
                        <a:ext cx="2363787" cy="454025"/>
                      </a:xfrm>
                      <a:prstGeom prst="rect">
                        <a:avLst/>
                      </a:prstGeom>
                      <a:noFill/>
                      <a:ln w="38100">
                        <a:noFill/>
                        <a:miter/>
                      </a:ln>
                    </p:spPr>
                  </p:pic>
                </p:oleObj>
              </mc:Fallback>
            </mc:AlternateContent>
          </a:graphicData>
        </a:graphic>
      </p:graphicFrame>
      <p:graphicFrame>
        <p:nvGraphicFramePr>
          <p:cNvPr id="519175" name="Object 7"/>
          <p:cNvGraphicFramePr/>
          <p:nvPr/>
        </p:nvGraphicFramePr>
        <p:xfrm>
          <a:off x="450850" y="3243263"/>
          <a:ext cx="2338388" cy="477837"/>
        </p:xfrm>
        <a:graphic>
          <a:graphicData uri="http://schemas.openxmlformats.org/presentationml/2006/ole">
            <mc:AlternateContent xmlns:mc="http://schemas.openxmlformats.org/markup-compatibility/2006">
              <mc:Choice xmlns:v="urn:schemas-microsoft-com:vml" Requires="v">
                <p:oleObj spid="_x0000_s3260" r:id="rId8" imgW="1244600" imgH="254000" progId="Equation.3">
                  <p:embed/>
                </p:oleObj>
              </mc:Choice>
              <mc:Fallback>
                <p:oleObj r:id="rId8" imgW="1244600" imgH="254000" progId="Equation.3">
                  <p:embed/>
                  <p:pic>
                    <p:nvPicPr>
                      <p:cNvPr id="0" name="图片 3191"/>
                      <p:cNvPicPr/>
                      <p:nvPr/>
                    </p:nvPicPr>
                    <p:blipFill>
                      <a:blip r:embed="rId9"/>
                      <a:stretch>
                        <a:fillRect/>
                      </a:stretch>
                    </p:blipFill>
                    <p:spPr>
                      <a:xfrm>
                        <a:off x="450850" y="3243263"/>
                        <a:ext cx="2338388" cy="477837"/>
                      </a:xfrm>
                      <a:prstGeom prst="rect">
                        <a:avLst/>
                      </a:prstGeom>
                      <a:noFill/>
                      <a:ln w="38100">
                        <a:noFill/>
                        <a:miter/>
                      </a:ln>
                    </p:spPr>
                  </p:pic>
                </p:oleObj>
              </mc:Fallback>
            </mc:AlternateContent>
          </a:graphicData>
        </a:graphic>
      </p:graphicFrame>
      <p:graphicFrame>
        <p:nvGraphicFramePr>
          <p:cNvPr id="519176" name="Object 8"/>
          <p:cNvGraphicFramePr/>
          <p:nvPr/>
        </p:nvGraphicFramePr>
        <p:xfrm>
          <a:off x="450850" y="3789363"/>
          <a:ext cx="2338388" cy="454025"/>
        </p:xfrm>
        <a:graphic>
          <a:graphicData uri="http://schemas.openxmlformats.org/presentationml/2006/ole">
            <mc:AlternateContent xmlns:mc="http://schemas.openxmlformats.org/markup-compatibility/2006">
              <mc:Choice xmlns:v="urn:schemas-microsoft-com:vml" Requires="v">
                <p:oleObj spid="_x0000_s3261" r:id="rId10" imgW="1244600" imgH="241300" progId="Equation.3">
                  <p:embed/>
                </p:oleObj>
              </mc:Choice>
              <mc:Fallback>
                <p:oleObj r:id="rId10" imgW="1244600" imgH="241300" progId="Equation.3">
                  <p:embed/>
                  <p:pic>
                    <p:nvPicPr>
                      <p:cNvPr id="0" name="图片 3192"/>
                      <p:cNvPicPr/>
                      <p:nvPr/>
                    </p:nvPicPr>
                    <p:blipFill>
                      <a:blip r:embed="rId11"/>
                      <a:stretch>
                        <a:fillRect/>
                      </a:stretch>
                    </p:blipFill>
                    <p:spPr>
                      <a:xfrm>
                        <a:off x="450850" y="3789363"/>
                        <a:ext cx="2338388" cy="454025"/>
                      </a:xfrm>
                      <a:prstGeom prst="rect">
                        <a:avLst/>
                      </a:prstGeom>
                      <a:noFill/>
                      <a:ln w="38100">
                        <a:noFill/>
                        <a:miter/>
                      </a:ln>
                    </p:spPr>
                  </p:pic>
                </p:oleObj>
              </mc:Fallback>
            </mc:AlternateContent>
          </a:graphicData>
        </a:graphic>
      </p:graphicFrame>
      <p:graphicFrame>
        <p:nvGraphicFramePr>
          <p:cNvPr id="519177" name="Object 9"/>
          <p:cNvGraphicFramePr/>
          <p:nvPr/>
        </p:nvGraphicFramePr>
        <p:xfrm>
          <a:off x="450850" y="4271963"/>
          <a:ext cx="5489575" cy="525462"/>
        </p:xfrm>
        <a:graphic>
          <a:graphicData uri="http://schemas.openxmlformats.org/presentationml/2006/ole">
            <mc:AlternateContent xmlns:mc="http://schemas.openxmlformats.org/markup-compatibility/2006">
              <mc:Choice xmlns:v="urn:schemas-microsoft-com:vml" Requires="v">
                <p:oleObj spid="_x0000_s3262" r:id="rId12" imgW="2921000" imgH="279400" progId="Equation.3">
                  <p:embed/>
                </p:oleObj>
              </mc:Choice>
              <mc:Fallback>
                <p:oleObj r:id="rId12" imgW="2921000" imgH="279400" progId="Equation.3">
                  <p:embed/>
                  <p:pic>
                    <p:nvPicPr>
                      <p:cNvPr id="0" name="图片 3193"/>
                      <p:cNvPicPr/>
                      <p:nvPr/>
                    </p:nvPicPr>
                    <p:blipFill>
                      <a:blip r:embed="rId13"/>
                      <a:stretch>
                        <a:fillRect/>
                      </a:stretch>
                    </p:blipFill>
                    <p:spPr>
                      <a:xfrm>
                        <a:off x="450850" y="4271963"/>
                        <a:ext cx="5489575" cy="525462"/>
                      </a:xfrm>
                      <a:prstGeom prst="rect">
                        <a:avLst/>
                      </a:prstGeom>
                      <a:noFill/>
                      <a:ln w="38100">
                        <a:noFill/>
                        <a:miter/>
                      </a:ln>
                    </p:spPr>
                  </p:pic>
                </p:oleObj>
              </mc:Fallback>
            </mc:AlternateContent>
          </a:graphicData>
        </a:graphic>
      </p:graphicFrame>
      <p:graphicFrame>
        <p:nvGraphicFramePr>
          <p:cNvPr id="519178" name="Object 10"/>
          <p:cNvGraphicFramePr/>
          <p:nvPr/>
        </p:nvGraphicFramePr>
        <p:xfrm>
          <a:off x="395288" y="5734050"/>
          <a:ext cx="8316912" cy="420688"/>
        </p:xfrm>
        <a:graphic>
          <a:graphicData uri="http://schemas.openxmlformats.org/presentationml/2006/ole">
            <mc:AlternateContent xmlns:mc="http://schemas.openxmlformats.org/markup-compatibility/2006">
              <mc:Choice xmlns:v="urn:schemas-microsoft-com:vml" Requires="v">
                <p:oleObj spid="_x0000_s3263" r:id="rId14" imgW="5263515" imgH="266065" progId="Equation.3">
                  <p:embed/>
                </p:oleObj>
              </mc:Choice>
              <mc:Fallback>
                <p:oleObj r:id="rId14" imgW="5263515" imgH="266065" progId="Equation.3">
                  <p:embed/>
                  <p:pic>
                    <p:nvPicPr>
                      <p:cNvPr id="0" name="图片 3194"/>
                      <p:cNvPicPr/>
                      <p:nvPr/>
                    </p:nvPicPr>
                    <p:blipFill>
                      <a:blip r:embed="rId15"/>
                      <a:stretch>
                        <a:fillRect/>
                      </a:stretch>
                    </p:blipFill>
                    <p:spPr>
                      <a:xfrm>
                        <a:off x="395288" y="5734050"/>
                        <a:ext cx="8316912" cy="420688"/>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91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91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91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91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91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91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917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9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5"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en-US" altLang="zh-CN" dirty="0"/>
              <a:t>③ </a:t>
            </a:r>
            <a:r>
              <a:rPr lang="zh-CN" altLang="en-US" dirty="0"/>
              <a:t>列出真值表</a:t>
            </a:r>
          </a:p>
          <a:p>
            <a:pPr marL="0" indent="0" eaLnBrk="1" hangingPunct="1"/>
            <a:r>
              <a:rPr lang="zh-CN" altLang="en-US" dirty="0"/>
              <a:t>④ 逻辑功能描述 </a:t>
            </a:r>
          </a:p>
          <a:p>
            <a:pPr lvl="1" eaLnBrk="1" hangingPunct="1"/>
            <a:r>
              <a:rPr lang="zh-CN" altLang="en-US" dirty="0"/>
              <a:t>三变量“不一致电路” </a:t>
            </a:r>
          </a:p>
          <a:p>
            <a:pPr marL="0" indent="0" eaLnBrk="1" hangingPunct="1"/>
            <a:r>
              <a:rPr lang="zh-CN" altLang="en-US" dirty="0"/>
              <a:t>方案改进</a:t>
            </a:r>
          </a:p>
        </p:txBody>
      </p:sp>
      <p:graphicFrame>
        <p:nvGraphicFramePr>
          <p:cNvPr id="111620" name="内容占位符 111619"/>
          <p:cNvGraphicFramePr>
            <a:graphicFrameLocks noGrp="1"/>
          </p:cNvGraphicFramePr>
          <p:nvPr>
            <p:ph sz="half" idx="2"/>
          </p:nvPr>
        </p:nvGraphicFramePr>
        <p:xfrm>
          <a:off x="4297363" y="1581150"/>
          <a:ext cx="4368800" cy="3370263"/>
        </p:xfrm>
        <a:graphic>
          <a:graphicData uri="http://schemas.openxmlformats.org/drawingml/2006/table">
            <a:tbl>
              <a:tblPr/>
              <a:tblGrid>
                <a:gridCol w="1092200"/>
                <a:gridCol w="1092200"/>
                <a:gridCol w="1092200"/>
                <a:gridCol w="1092200"/>
              </a:tblGrid>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30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520249" name="Picture 57"/>
          <p:cNvPicPr>
            <a:picLocks noChangeAspect="1"/>
          </p:cNvPicPr>
          <p:nvPr/>
        </p:nvPicPr>
        <p:blipFill>
          <a:blip r:embed="rId2"/>
          <a:stretch>
            <a:fillRect/>
          </a:stretch>
        </p:blipFill>
        <p:spPr>
          <a:xfrm>
            <a:off x="755650" y="3357563"/>
            <a:ext cx="3219450" cy="2590800"/>
          </a:xfrm>
          <a:prstGeom prst="rect">
            <a:avLst/>
          </a:prstGeom>
          <a:noFill/>
          <a:ln w="28575" cap="rnd" cmpd="sng">
            <a:solidFill>
              <a:srgbClr val="FF00FF"/>
            </a:solidFill>
            <a:prstDash val="sysDot"/>
            <a:miter/>
            <a:headEnd type="none" w="med" len="med"/>
            <a:tailEnd type="none" w="med" len="med"/>
          </a:ln>
        </p:spPr>
      </p:pic>
      <p:sp>
        <p:nvSpPr>
          <p:cNvPr id="2" name="标题 1"/>
          <p:cNvSpPr>
            <a:spLocks noGrp="1"/>
          </p:cNvSpPr>
          <p:nvPr>
            <p:ph type="title"/>
          </p:nvPr>
        </p:nvSpPr>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19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0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7"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3.2 </a:t>
            </a:r>
            <a:r>
              <a:rPr lang="zh-CN" altLang="en-US" sz="2800" dirty="0"/>
              <a:t>分析如图所示的组合逻辑电路 </a:t>
            </a:r>
          </a:p>
        </p:txBody>
      </p:sp>
      <p:graphicFrame>
        <p:nvGraphicFramePr>
          <p:cNvPr id="521221" name="Object 5"/>
          <p:cNvGraphicFramePr/>
          <p:nvPr/>
        </p:nvGraphicFramePr>
        <p:xfrm>
          <a:off x="576263" y="1557338"/>
          <a:ext cx="1265237" cy="454025"/>
        </p:xfrm>
        <a:graphic>
          <a:graphicData uri="http://schemas.openxmlformats.org/presentationml/2006/ole">
            <mc:AlternateContent xmlns:mc="http://schemas.openxmlformats.org/markup-compatibility/2006">
              <mc:Choice xmlns:v="urn:schemas-microsoft-com:vml" Requires="v">
                <p:oleObj spid="_x0000_s4167" r:id="rId3" imgW="673100" imgH="241300" progId="Equation.3">
                  <p:embed/>
                </p:oleObj>
              </mc:Choice>
              <mc:Fallback>
                <p:oleObj r:id="rId3" imgW="673100" imgH="241300" progId="Equation.3">
                  <p:embed/>
                  <p:pic>
                    <p:nvPicPr>
                      <p:cNvPr id="0" name="图片 3195"/>
                      <p:cNvPicPr/>
                      <p:nvPr/>
                    </p:nvPicPr>
                    <p:blipFill>
                      <a:blip r:embed="rId4"/>
                      <a:stretch>
                        <a:fillRect/>
                      </a:stretch>
                    </p:blipFill>
                    <p:spPr>
                      <a:xfrm>
                        <a:off x="576263" y="1557338"/>
                        <a:ext cx="1265237" cy="454025"/>
                      </a:xfrm>
                      <a:prstGeom prst="rect">
                        <a:avLst/>
                      </a:prstGeom>
                      <a:noFill/>
                      <a:ln w="38100">
                        <a:noFill/>
                        <a:miter/>
                      </a:ln>
                    </p:spPr>
                  </p:pic>
                </p:oleObj>
              </mc:Fallback>
            </mc:AlternateContent>
          </a:graphicData>
        </a:graphic>
      </p:graphicFrame>
      <p:graphicFrame>
        <p:nvGraphicFramePr>
          <p:cNvPr id="521222" name="Object 6"/>
          <p:cNvGraphicFramePr/>
          <p:nvPr/>
        </p:nvGraphicFramePr>
        <p:xfrm>
          <a:off x="2124075" y="1484313"/>
          <a:ext cx="1287463" cy="501650"/>
        </p:xfrm>
        <a:graphic>
          <a:graphicData uri="http://schemas.openxmlformats.org/presentationml/2006/ole">
            <mc:AlternateContent xmlns:mc="http://schemas.openxmlformats.org/markup-compatibility/2006">
              <mc:Choice xmlns:v="urn:schemas-microsoft-com:vml" Requires="v">
                <p:oleObj spid="_x0000_s4168" r:id="rId5" imgW="685165" imgH="266065" progId="Equation.3">
                  <p:embed/>
                </p:oleObj>
              </mc:Choice>
              <mc:Fallback>
                <p:oleObj r:id="rId5" imgW="685165" imgH="266065" progId="Equation.3">
                  <p:embed/>
                  <p:pic>
                    <p:nvPicPr>
                      <p:cNvPr id="0" name="图片 3188"/>
                      <p:cNvPicPr/>
                      <p:nvPr/>
                    </p:nvPicPr>
                    <p:blipFill>
                      <a:blip r:embed="rId6"/>
                      <a:stretch>
                        <a:fillRect/>
                      </a:stretch>
                    </p:blipFill>
                    <p:spPr>
                      <a:xfrm>
                        <a:off x="2124075" y="1484313"/>
                        <a:ext cx="1287463" cy="501650"/>
                      </a:xfrm>
                      <a:prstGeom prst="rect">
                        <a:avLst/>
                      </a:prstGeom>
                      <a:noFill/>
                      <a:ln w="38100">
                        <a:noFill/>
                        <a:miter/>
                      </a:ln>
                    </p:spPr>
                  </p:pic>
                </p:oleObj>
              </mc:Fallback>
            </mc:AlternateContent>
          </a:graphicData>
        </a:graphic>
      </p:graphicFrame>
      <p:graphicFrame>
        <p:nvGraphicFramePr>
          <p:cNvPr id="521223" name="Object 7"/>
          <p:cNvGraphicFramePr/>
          <p:nvPr/>
        </p:nvGraphicFramePr>
        <p:xfrm>
          <a:off x="565150" y="2062163"/>
          <a:ext cx="1336675" cy="430212"/>
        </p:xfrm>
        <a:graphic>
          <a:graphicData uri="http://schemas.openxmlformats.org/presentationml/2006/ole">
            <mc:AlternateContent xmlns:mc="http://schemas.openxmlformats.org/markup-compatibility/2006">
              <mc:Choice xmlns:v="urn:schemas-microsoft-com:vml" Requires="v">
                <p:oleObj spid="_x0000_s4169" r:id="rId7" imgW="711200" imgH="228600" progId="Equation.3">
                  <p:embed/>
                </p:oleObj>
              </mc:Choice>
              <mc:Fallback>
                <p:oleObj r:id="rId7" imgW="711200" imgH="228600" progId="Equation.3">
                  <p:embed/>
                  <p:pic>
                    <p:nvPicPr>
                      <p:cNvPr id="0" name="图片 3196"/>
                      <p:cNvPicPr/>
                      <p:nvPr/>
                    </p:nvPicPr>
                    <p:blipFill>
                      <a:blip r:embed="rId8"/>
                      <a:stretch>
                        <a:fillRect/>
                      </a:stretch>
                    </p:blipFill>
                    <p:spPr>
                      <a:xfrm>
                        <a:off x="565150" y="2062163"/>
                        <a:ext cx="1336675" cy="430212"/>
                      </a:xfrm>
                      <a:prstGeom prst="rect">
                        <a:avLst/>
                      </a:prstGeom>
                      <a:noFill/>
                      <a:ln w="38100">
                        <a:noFill/>
                        <a:miter/>
                      </a:ln>
                    </p:spPr>
                  </p:pic>
                </p:oleObj>
              </mc:Fallback>
            </mc:AlternateContent>
          </a:graphicData>
        </a:graphic>
      </p:graphicFrame>
      <p:graphicFrame>
        <p:nvGraphicFramePr>
          <p:cNvPr id="521224" name="Object 8"/>
          <p:cNvGraphicFramePr/>
          <p:nvPr/>
        </p:nvGraphicFramePr>
        <p:xfrm>
          <a:off x="2124075" y="2038350"/>
          <a:ext cx="1289050" cy="404813"/>
        </p:xfrm>
        <a:graphic>
          <a:graphicData uri="http://schemas.openxmlformats.org/presentationml/2006/ole">
            <mc:AlternateContent xmlns:mc="http://schemas.openxmlformats.org/markup-compatibility/2006">
              <mc:Choice xmlns:v="urn:schemas-microsoft-com:vml" Requires="v">
                <p:oleObj spid="_x0000_s4170" r:id="rId9" imgW="685800" imgH="215900" progId="Equation.3">
                  <p:embed/>
                </p:oleObj>
              </mc:Choice>
              <mc:Fallback>
                <p:oleObj r:id="rId9" imgW="685800" imgH="215900" progId="Equation.3">
                  <p:embed/>
                  <p:pic>
                    <p:nvPicPr>
                      <p:cNvPr id="0" name="图片 3197"/>
                      <p:cNvPicPr/>
                      <p:nvPr/>
                    </p:nvPicPr>
                    <p:blipFill>
                      <a:blip r:embed="rId10"/>
                      <a:stretch>
                        <a:fillRect/>
                      </a:stretch>
                    </p:blipFill>
                    <p:spPr>
                      <a:xfrm>
                        <a:off x="2124075" y="2038350"/>
                        <a:ext cx="1289050" cy="404813"/>
                      </a:xfrm>
                      <a:prstGeom prst="rect">
                        <a:avLst/>
                      </a:prstGeom>
                      <a:noFill/>
                      <a:ln w="38100">
                        <a:noFill/>
                        <a:miter/>
                      </a:ln>
                    </p:spPr>
                  </p:pic>
                </p:oleObj>
              </mc:Fallback>
            </mc:AlternateContent>
          </a:graphicData>
        </a:graphic>
      </p:graphicFrame>
      <p:graphicFrame>
        <p:nvGraphicFramePr>
          <p:cNvPr id="521225" name="Object 9"/>
          <p:cNvGraphicFramePr/>
          <p:nvPr/>
        </p:nvGraphicFramePr>
        <p:xfrm>
          <a:off x="611188" y="2554288"/>
          <a:ext cx="3149600" cy="573087"/>
        </p:xfrm>
        <a:graphic>
          <a:graphicData uri="http://schemas.openxmlformats.org/presentationml/2006/ole">
            <mc:AlternateContent xmlns:mc="http://schemas.openxmlformats.org/markup-compatibility/2006">
              <mc:Choice xmlns:v="urn:schemas-microsoft-com:vml" Requires="v">
                <p:oleObj spid="_x0000_s4171" r:id="rId11" imgW="1675765" imgH="304800" progId="Equation.3">
                  <p:embed/>
                </p:oleObj>
              </mc:Choice>
              <mc:Fallback>
                <p:oleObj r:id="rId11" imgW="1675765" imgH="304800" progId="Equation.3">
                  <p:embed/>
                  <p:pic>
                    <p:nvPicPr>
                      <p:cNvPr id="0" name="图片 3198"/>
                      <p:cNvPicPr/>
                      <p:nvPr/>
                    </p:nvPicPr>
                    <p:blipFill>
                      <a:blip r:embed="rId12"/>
                      <a:stretch>
                        <a:fillRect/>
                      </a:stretch>
                    </p:blipFill>
                    <p:spPr>
                      <a:xfrm>
                        <a:off x="611188" y="2554288"/>
                        <a:ext cx="3149600" cy="573087"/>
                      </a:xfrm>
                      <a:prstGeom prst="rect">
                        <a:avLst/>
                      </a:prstGeom>
                      <a:noFill/>
                      <a:ln w="38100">
                        <a:noFill/>
                        <a:miter/>
                      </a:ln>
                    </p:spPr>
                  </p:pic>
                </p:oleObj>
              </mc:Fallback>
            </mc:AlternateContent>
          </a:graphicData>
        </a:graphic>
      </p:graphicFrame>
      <p:graphicFrame>
        <p:nvGraphicFramePr>
          <p:cNvPr id="521226" name="Object 10"/>
          <p:cNvGraphicFramePr/>
          <p:nvPr/>
        </p:nvGraphicFramePr>
        <p:xfrm>
          <a:off x="611188" y="3143250"/>
          <a:ext cx="3151187" cy="430213"/>
        </p:xfrm>
        <a:graphic>
          <a:graphicData uri="http://schemas.openxmlformats.org/presentationml/2006/ole">
            <mc:AlternateContent xmlns:mc="http://schemas.openxmlformats.org/markup-compatibility/2006">
              <mc:Choice xmlns:v="urn:schemas-microsoft-com:vml" Requires="v">
                <p:oleObj spid="_x0000_s4172" r:id="rId13" imgW="1676400" imgH="228600" progId="Equation.3">
                  <p:embed/>
                </p:oleObj>
              </mc:Choice>
              <mc:Fallback>
                <p:oleObj r:id="rId13" imgW="1676400" imgH="228600" progId="Equation.3">
                  <p:embed/>
                  <p:pic>
                    <p:nvPicPr>
                      <p:cNvPr id="0" name="图片 3199"/>
                      <p:cNvPicPr/>
                      <p:nvPr/>
                    </p:nvPicPr>
                    <p:blipFill>
                      <a:blip r:embed="rId14"/>
                      <a:stretch>
                        <a:fillRect/>
                      </a:stretch>
                    </p:blipFill>
                    <p:spPr>
                      <a:xfrm>
                        <a:off x="611188" y="3143250"/>
                        <a:ext cx="3151187" cy="430213"/>
                      </a:xfrm>
                      <a:prstGeom prst="rect">
                        <a:avLst/>
                      </a:prstGeom>
                      <a:noFill/>
                      <a:ln w="38100">
                        <a:noFill/>
                        <a:miter/>
                      </a:ln>
                    </p:spPr>
                  </p:pic>
                </p:oleObj>
              </mc:Fallback>
            </mc:AlternateContent>
          </a:graphicData>
        </a:graphic>
      </p:graphicFrame>
      <p:graphicFrame>
        <p:nvGraphicFramePr>
          <p:cNvPr id="521227" name="Object 11"/>
          <p:cNvGraphicFramePr/>
          <p:nvPr/>
        </p:nvGraphicFramePr>
        <p:xfrm>
          <a:off x="636588" y="3576638"/>
          <a:ext cx="4702175" cy="573087"/>
        </p:xfrm>
        <a:graphic>
          <a:graphicData uri="http://schemas.openxmlformats.org/presentationml/2006/ole">
            <mc:AlternateContent xmlns:mc="http://schemas.openxmlformats.org/markup-compatibility/2006">
              <mc:Choice xmlns:v="urn:schemas-microsoft-com:vml" Requires="v">
                <p:oleObj spid="_x0000_s4173" r:id="rId15" imgW="2499995" imgH="304800" progId="Equation.3">
                  <p:embed/>
                </p:oleObj>
              </mc:Choice>
              <mc:Fallback>
                <p:oleObj r:id="rId15" imgW="2499995" imgH="304800" progId="Equation.3">
                  <p:embed/>
                  <p:pic>
                    <p:nvPicPr>
                      <p:cNvPr id="0" name="图片 3200"/>
                      <p:cNvPicPr/>
                      <p:nvPr/>
                    </p:nvPicPr>
                    <p:blipFill>
                      <a:blip r:embed="rId16"/>
                      <a:stretch>
                        <a:fillRect/>
                      </a:stretch>
                    </p:blipFill>
                    <p:spPr>
                      <a:xfrm>
                        <a:off x="636588" y="3576638"/>
                        <a:ext cx="4702175" cy="573087"/>
                      </a:xfrm>
                      <a:prstGeom prst="rect">
                        <a:avLst/>
                      </a:prstGeom>
                      <a:noFill/>
                      <a:ln w="38100">
                        <a:noFill/>
                        <a:miter/>
                      </a:ln>
                    </p:spPr>
                  </p:pic>
                </p:oleObj>
              </mc:Fallback>
            </mc:AlternateContent>
          </a:graphicData>
        </a:graphic>
      </p:graphicFrame>
      <p:pic>
        <p:nvPicPr>
          <p:cNvPr id="37898" name="Picture 13"/>
          <p:cNvPicPr>
            <a:picLocks noChangeAspect="1"/>
          </p:cNvPicPr>
          <p:nvPr/>
        </p:nvPicPr>
        <p:blipFill>
          <a:blip r:embed="rId17"/>
          <a:stretch>
            <a:fillRect/>
          </a:stretch>
        </p:blipFill>
        <p:spPr>
          <a:xfrm>
            <a:off x="5429250" y="1196975"/>
            <a:ext cx="3463925" cy="2967038"/>
          </a:xfrm>
          <a:prstGeom prst="rect">
            <a:avLst/>
          </a:prstGeom>
          <a:noFill/>
          <a:ln w="9525">
            <a:noFill/>
          </a:ln>
        </p:spPr>
      </p:pic>
      <p:grpSp>
        <p:nvGrpSpPr>
          <p:cNvPr id="2" name="Group 109"/>
          <p:cNvGrpSpPr/>
          <p:nvPr/>
        </p:nvGrpSpPr>
        <p:grpSpPr>
          <a:xfrm>
            <a:off x="611188" y="4808538"/>
            <a:ext cx="7661275" cy="1528762"/>
            <a:chOff x="385" y="3029"/>
            <a:chExt cx="4826" cy="963"/>
          </a:xfrm>
        </p:grpSpPr>
        <p:sp>
          <p:nvSpPr>
            <p:cNvPr id="37900" name="AutoShape 14"/>
            <p:cNvSpPr>
              <a:spLocks noChangeAspect="1" noTextEdit="1"/>
            </p:cNvSpPr>
            <p:nvPr/>
          </p:nvSpPr>
          <p:spPr>
            <a:xfrm>
              <a:off x="385" y="3029"/>
              <a:ext cx="4826" cy="963"/>
            </a:xfrm>
            <a:prstGeom prst="rect">
              <a:avLst/>
            </a:prstGeom>
            <a:noFill/>
            <a:ln w="9525">
              <a:noFill/>
            </a:ln>
          </p:spPr>
          <p:txBody>
            <a:bodyPr/>
            <a:lstStyle/>
            <a:p>
              <a:endParaRPr lang="zh-CN" altLang="en-US"/>
            </a:p>
          </p:txBody>
        </p:sp>
        <p:sp>
          <p:nvSpPr>
            <p:cNvPr id="37901" name="Line 16"/>
            <p:cNvSpPr/>
            <p:nvPr/>
          </p:nvSpPr>
          <p:spPr>
            <a:xfrm>
              <a:off x="754" y="3143"/>
              <a:ext cx="123" cy="0"/>
            </a:xfrm>
            <a:prstGeom prst="line">
              <a:avLst/>
            </a:prstGeom>
            <a:ln w="11113" cap="flat" cmpd="sng">
              <a:solidFill>
                <a:srgbClr val="000000"/>
              </a:solidFill>
              <a:prstDash val="solid"/>
              <a:headEnd type="none" w="med" len="med"/>
              <a:tailEnd type="none" w="med" len="med"/>
            </a:ln>
          </p:spPr>
        </p:sp>
        <p:sp>
          <p:nvSpPr>
            <p:cNvPr id="37902" name="Line 17"/>
            <p:cNvSpPr/>
            <p:nvPr/>
          </p:nvSpPr>
          <p:spPr>
            <a:xfrm>
              <a:off x="1048" y="3143"/>
              <a:ext cx="106" cy="0"/>
            </a:xfrm>
            <a:prstGeom prst="line">
              <a:avLst/>
            </a:prstGeom>
            <a:ln w="11113" cap="flat" cmpd="sng">
              <a:solidFill>
                <a:srgbClr val="000000"/>
              </a:solidFill>
              <a:prstDash val="solid"/>
              <a:headEnd type="none" w="med" len="med"/>
              <a:tailEnd type="none" w="med" len="med"/>
            </a:ln>
          </p:spPr>
        </p:sp>
        <p:sp>
          <p:nvSpPr>
            <p:cNvPr id="37903" name="Line 18"/>
            <p:cNvSpPr/>
            <p:nvPr/>
          </p:nvSpPr>
          <p:spPr>
            <a:xfrm>
              <a:off x="1292" y="3143"/>
              <a:ext cx="123" cy="0"/>
            </a:xfrm>
            <a:prstGeom prst="line">
              <a:avLst/>
            </a:prstGeom>
            <a:ln w="11113" cap="flat" cmpd="sng">
              <a:solidFill>
                <a:srgbClr val="000000"/>
              </a:solidFill>
              <a:prstDash val="solid"/>
              <a:headEnd type="none" w="med" len="med"/>
              <a:tailEnd type="none" w="med" len="med"/>
            </a:ln>
          </p:spPr>
        </p:sp>
        <p:sp>
          <p:nvSpPr>
            <p:cNvPr id="37904" name="Line 19"/>
            <p:cNvSpPr/>
            <p:nvPr/>
          </p:nvSpPr>
          <p:spPr>
            <a:xfrm>
              <a:off x="1230" y="3109"/>
              <a:ext cx="524" cy="0"/>
            </a:xfrm>
            <a:prstGeom prst="line">
              <a:avLst/>
            </a:prstGeom>
            <a:ln w="11113" cap="flat" cmpd="sng">
              <a:solidFill>
                <a:srgbClr val="000000"/>
              </a:solidFill>
              <a:prstDash val="solid"/>
              <a:headEnd type="none" w="med" len="med"/>
              <a:tailEnd type="none" w="med" len="med"/>
            </a:ln>
          </p:spPr>
        </p:sp>
        <p:sp>
          <p:nvSpPr>
            <p:cNvPr id="37905" name="Line 20"/>
            <p:cNvSpPr/>
            <p:nvPr/>
          </p:nvSpPr>
          <p:spPr>
            <a:xfrm>
              <a:off x="692" y="3075"/>
              <a:ext cx="1062" cy="0"/>
            </a:xfrm>
            <a:prstGeom prst="line">
              <a:avLst/>
            </a:prstGeom>
            <a:ln w="11113" cap="flat" cmpd="sng">
              <a:solidFill>
                <a:srgbClr val="000000"/>
              </a:solidFill>
              <a:prstDash val="solid"/>
              <a:headEnd type="none" w="med" len="med"/>
              <a:tailEnd type="none" w="med" len="med"/>
            </a:ln>
          </p:spPr>
        </p:sp>
        <p:sp>
          <p:nvSpPr>
            <p:cNvPr id="37906" name="Line 21"/>
            <p:cNvSpPr/>
            <p:nvPr/>
          </p:nvSpPr>
          <p:spPr>
            <a:xfrm>
              <a:off x="3466" y="3143"/>
              <a:ext cx="109" cy="0"/>
            </a:xfrm>
            <a:prstGeom prst="line">
              <a:avLst/>
            </a:prstGeom>
            <a:ln w="11113" cap="flat" cmpd="sng">
              <a:solidFill>
                <a:srgbClr val="000000"/>
              </a:solidFill>
              <a:prstDash val="solid"/>
              <a:headEnd type="none" w="med" len="med"/>
              <a:tailEnd type="none" w="med" len="med"/>
            </a:ln>
          </p:spPr>
        </p:sp>
        <p:sp>
          <p:nvSpPr>
            <p:cNvPr id="37907" name="Line 22"/>
            <p:cNvSpPr/>
            <p:nvPr/>
          </p:nvSpPr>
          <p:spPr>
            <a:xfrm>
              <a:off x="897" y="3447"/>
              <a:ext cx="109" cy="0"/>
            </a:xfrm>
            <a:prstGeom prst="line">
              <a:avLst/>
            </a:prstGeom>
            <a:ln w="11113" cap="flat" cmpd="sng">
              <a:solidFill>
                <a:srgbClr val="000000"/>
              </a:solidFill>
              <a:prstDash val="solid"/>
              <a:headEnd type="none" w="med" len="med"/>
              <a:tailEnd type="none" w="med" len="med"/>
            </a:ln>
          </p:spPr>
        </p:sp>
        <p:sp>
          <p:nvSpPr>
            <p:cNvPr id="37908" name="Line 23"/>
            <p:cNvSpPr/>
            <p:nvPr/>
          </p:nvSpPr>
          <p:spPr>
            <a:xfrm>
              <a:off x="4477" y="3447"/>
              <a:ext cx="109" cy="0"/>
            </a:xfrm>
            <a:prstGeom prst="line">
              <a:avLst/>
            </a:prstGeom>
            <a:ln w="11113" cap="flat" cmpd="sng">
              <a:solidFill>
                <a:srgbClr val="000000"/>
              </a:solidFill>
              <a:prstDash val="solid"/>
              <a:headEnd type="none" w="med" len="med"/>
              <a:tailEnd type="none" w="med" len="med"/>
            </a:ln>
          </p:spPr>
        </p:sp>
        <p:sp>
          <p:nvSpPr>
            <p:cNvPr id="37909" name="Line 24"/>
            <p:cNvSpPr/>
            <p:nvPr/>
          </p:nvSpPr>
          <p:spPr>
            <a:xfrm>
              <a:off x="4995" y="3447"/>
              <a:ext cx="115" cy="0"/>
            </a:xfrm>
            <a:prstGeom prst="line">
              <a:avLst/>
            </a:prstGeom>
            <a:ln w="11113" cap="flat" cmpd="sng">
              <a:solidFill>
                <a:srgbClr val="000000"/>
              </a:solidFill>
              <a:prstDash val="solid"/>
              <a:headEnd type="none" w="med" len="med"/>
              <a:tailEnd type="none" w="med" len="med"/>
            </a:ln>
          </p:spPr>
        </p:sp>
        <p:sp>
          <p:nvSpPr>
            <p:cNvPr id="37910" name="Line 25"/>
            <p:cNvSpPr/>
            <p:nvPr/>
          </p:nvSpPr>
          <p:spPr>
            <a:xfrm>
              <a:off x="617" y="3752"/>
              <a:ext cx="109" cy="0"/>
            </a:xfrm>
            <a:prstGeom prst="line">
              <a:avLst/>
            </a:prstGeom>
            <a:ln w="11113" cap="flat" cmpd="sng">
              <a:solidFill>
                <a:srgbClr val="000000"/>
              </a:solidFill>
              <a:prstDash val="solid"/>
              <a:headEnd type="none" w="med" len="med"/>
              <a:tailEnd type="none" w="med" len="med"/>
            </a:ln>
          </p:spPr>
        </p:sp>
        <p:sp>
          <p:nvSpPr>
            <p:cNvPr id="37911" name="Line 26"/>
            <p:cNvSpPr/>
            <p:nvPr/>
          </p:nvSpPr>
          <p:spPr>
            <a:xfrm>
              <a:off x="1135" y="3752"/>
              <a:ext cx="115" cy="0"/>
            </a:xfrm>
            <a:prstGeom prst="line">
              <a:avLst/>
            </a:prstGeom>
            <a:ln w="11113" cap="flat" cmpd="sng">
              <a:solidFill>
                <a:srgbClr val="000000"/>
              </a:solidFill>
              <a:prstDash val="solid"/>
              <a:headEnd type="none" w="med" len="med"/>
              <a:tailEnd type="none" w="med" len="med"/>
            </a:ln>
          </p:spPr>
        </p:sp>
        <p:sp>
          <p:nvSpPr>
            <p:cNvPr id="37912" name="Rectangle 27"/>
            <p:cNvSpPr/>
            <p:nvPr/>
          </p:nvSpPr>
          <p:spPr>
            <a:xfrm>
              <a:off x="1807"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13" name="Rectangle 28"/>
            <p:cNvSpPr/>
            <p:nvPr/>
          </p:nvSpPr>
          <p:spPr>
            <a:xfrm>
              <a:off x="1499" y="376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14" name="Rectangle 29"/>
            <p:cNvSpPr/>
            <p:nvPr/>
          </p:nvSpPr>
          <p:spPr>
            <a:xfrm>
              <a:off x="1258"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5" name="Rectangle 30"/>
            <p:cNvSpPr/>
            <p:nvPr/>
          </p:nvSpPr>
          <p:spPr>
            <a:xfrm>
              <a:off x="549"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6" name="Rectangle 31"/>
            <p:cNvSpPr/>
            <p:nvPr/>
          </p:nvSpPr>
          <p:spPr>
            <a:xfrm>
              <a:off x="511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7" name="Rectangle 32"/>
            <p:cNvSpPr/>
            <p:nvPr/>
          </p:nvSpPr>
          <p:spPr>
            <a:xfrm>
              <a:off x="4351" y="3455"/>
              <a:ext cx="122"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8" name="Rectangle 33"/>
            <p:cNvSpPr/>
            <p:nvPr/>
          </p:nvSpPr>
          <p:spPr>
            <a:xfrm>
              <a:off x="388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9" name="Rectangle 34"/>
            <p:cNvSpPr/>
            <p:nvPr/>
          </p:nvSpPr>
          <p:spPr>
            <a:xfrm>
              <a:off x="364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0" name="Rectangle 35"/>
            <p:cNvSpPr/>
            <p:nvPr/>
          </p:nvSpPr>
          <p:spPr>
            <a:xfrm>
              <a:off x="3522"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1" name="Rectangle 36"/>
            <p:cNvSpPr/>
            <p:nvPr/>
          </p:nvSpPr>
          <p:spPr>
            <a:xfrm>
              <a:off x="3214"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2" name="Rectangle 37"/>
            <p:cNvSpPr/>
            <p:nvPr/>
          </p:nvSpPr>
          <p:spPr>
            <a:xfrm>
              <a:off x="309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3" name="Rectangle 38"/>
            <p:cNvSpPr/>
            <p:nvPr/>
          </p:nvSpPr>
          <p:spPr>
            <a:xfrm>
              <a:off x="262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4" name="Rectangle 39"/>
            <p:cNvSpPr/>
            <p:nvPr/>
          </p:nvSpPr>
          <p:spPr>
            <a:xfrm>
              <a:off x="238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5" name="Rectangle 40"/>
            <p:cNvSpPr/>
            <p:nvPr/>
          </p:nvSpPr>
          <p:spPr>
            <a:xfrm>
              <a:off x="2261"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6" name="Rectangle 41"/>
            <p:cNvSpPr/>
            <p:nvPr/>
          </p:nvSpPr>
          <p:spPr>
            <a:xfrm>
              <a:off x="1953"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7" name="Rectangle 42"/>
            <p:cNvSpPr/>
            <p:nvPr/>
          </p:nvSpPr>
          <p:spPr>
            <a:xfrm>
              <a:off x="183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8" name="Rectangle 43"/>
            <p:cNvSpPr/>
            <p:nvPr/>
          </p:nvSpPr>
          <p:spPr>
            <a:xfrm>
              <a:off x="130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9" name="Rectangle 44"/>
            <p:cNvSpPr/>
            <p:nvPr/>
          </p:nvSpPr>
          <p:spPr>
            <a:xfrm>
              <a:off x="54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0" name="Rectangle 45"/>
            <p:cNvSpPr/>
            <p:nvPr/>
          </p:nvSpPr>
          <p:spPr>
            <a:xfrm>
              <a:off x="493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1" name="Rectangle 46"/>
            <p:cNvSpPr/>
            <p:nvPr/>
          </p:nvSpPr>
          <p:spPr>
            <a:xfrm>
              <a:off x="4810"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2" name="Rectangle 47"/>
            <p:cNvSpPr/>
            <p:nvPr/>
          </p:nvSpPr>
          <p:spPr>
            <a:xfrm>
              <a:off x="4298"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3" name="Rectangle 48"/>
            <p:cNvSpPr/>
            <p:nvPr/>
          </p:nvSpPr>
          <p:spPr>
            <a:xfrm>
              <a:off x="3931"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34" name="Rectangle 49"/>
            <p:cNvSpPr/>
            <p:nvPr/>
          </p:nvSpPr>
          <p:spPr>
            <a:xfrm>
              <a:off x="3869"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5" name="Rectangle 50"/>
            <p:cNvSpPr/>
            <p:nvPr/>
          </p:nvSpPr>
          <p:spPr>
            <a:xfrm>
              <a:off x="300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6" name="Rectangle 51"/>
            <p:cNvSpPr/>
            <p:nvPr/>
          </p:nvSpPr>
          <p:spPr>
            <a:xfrm>
              <a:off x="27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7" name="Rectangle 52"/>
            <p:cNvSpPr/>
            <p:nvPr/>
          </p:nvSpPr>
          <p:spPr>
            <a:xfrm>
              <a:off x="2642"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8" name="Rectangle 53"/>
            <p:cNvSpPr/>
            <p:nvPr/>
          </p:nvSpPr>
          <p:spPr>
            <a:xfrm>
              <a:off x="2129"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9" name="Rectangle 54"/>
            <p:cNvSpPr/>
            <p:nvPr/>
          </p:nvSpPr>
          <p:spPr>
            <a:xfrm>
              <a:off x="1762"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0" name="Rectangle 55"/>
            <p:cNvSpPr/>
            <p:nvPr/>
          </p:nvSpPr>
          <p:spPr>
            <a:xfrm>
              <a:off x="1580"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41" name="Rectangle 56"/>
            <p:cNvSpPr/>
            <p:nvPr/>
          </p:nvSpPr>
          <p:spPr>
            <a:xfrm>
              <a:off x="1289"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2" name="Rectangle 57"/>
            <p:cNvSpPr/>
            <p:nvPr/>
          </p:nvSpPr>
          <p:spPr>
            <a:xfrm>
              <a:off x="1225"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3" name="Rectangle 58"/>
            <p:cNvSpPr/>
            <p:nvPr/>
          </p:nvSpPr>
          <p:spPr>
            <a:xfrm>
              <a:off x="11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4" name="Rectangle 59"/>
            <p:cNvSpPr/>
            <p:nvPr/>
          </p:nvSpPr>
          <p:spPr>
            <a:xfrm>
              <a:off x="1045"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5" name="Rectangle 60"/>
            <p:cNvSpPr/>
            <p:nvPr/>
          </p:nvSpPr>
          <p:spPr>
            <a:xfrm>
              <a:off x="751" y="3150"/>
              <a:ext cx="13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6" name="Rectangle 61"/>
            <p:cNvSpPr/>
            <p:nvPr/>
          </p:nvSpPr>
          <p:spPr>
            <a:xfrm>
              <a:off x="687"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7" name="Rectangle 62"/>
            <p:cNvSpPr/>
            <p:nvPr/>
          </p:nvSpPr>
          <p:spPr>
            <a:xfrm>
              <a:off x="412" y="3150"/>
              <a:ext cx="10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F</a:t>
              </a:r>
              <a:endParaRPr lang="en-US" altLang="zh-CN" dirty="0">
                <a:latin typeface="宋体" panose="02010600030101010101" pitchFamily="2" charset="-122"/>
              </a:endParaRPr>
            </a:p>
          </p:txBody>
        </p:sp>
        <p:sp>
          <p:nvSpPr>
            <p:cNvPr id="37948" name="Rectangle 63"/>
            <p:cNvSpPr/>
            <p:nvPr/>
          </p:nvSpPr>
          <p:spPr>
            <a:xfrm>
              <a:off x="1642" y="3739"/>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49" name="Rectangle 64"/>
            <p:cNvSpPr/>
            <p:nvPr/>
          </p:nvSpPr>
          <p:spPr>
            <a:xfrm>
              <a:off x="1359"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0" name="Rectangle 65"/>
            <p:cNvSpPr/>
            <p:nvPr/>
          </p:nvSpPr>
          <p:spPr>
            <a:xfrm>
              <a:off x="877" y="373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1" name="Rectangle 66"/>
            <p:cNvSpPr/>
            <p:nvPr/>
          </p:nvSpPr>
          <p:spPr>
            <a:xfrm>
              <a:off x="412"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2" name="Rectangle 67"/>
            <p:cNvSpPr/>
            <p:nvPr/>
          </p:nvSpPr>
          <p:spPr>
            <a:xfrm>
              <a:off x="4738"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3" name="Rectangle 68"/>
            <p:cNvSpPr/>
            <p:nvPr/>
          </p:nvSpPr>
          <p:spPr>
            <a:xfrm>
              <a:off x="409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4" name="Rectangle 69"/>
            <p:cNvSpPr/>
            <p:nvPr/>
          </p:nvSpPr>
          <p:spPr>
            <a:xfrm>
              <a:off x="374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5" name="Rectangle 70"/>
            <p:cNvSpPr/>
            <p:nvPr/>
          </p:nvSpPr>
          <p:spPr>
            <a:xfrm>
              <a:off x="335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6" name="Rectangle 71"/>
            <p:cNvSpPr/>
            <p:nvPr/>
          </p:nvSpPr>
          <p:spPr>
            <a:xfrm>
              <a:off x="283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7" name="Rectangle 72"/>
            <p:cNvSpPr/>
            <p:nvPr/>
          </p:nvSpPr>
          <p:spPr>
            <a:xfrm>
              <a:off x="248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8" name="Rectangle 73"/>
            <p:cNvSpPr/>
            <p:nvPr/>
          </p:nvSpPr>
          <p:spPr>
            <a:xfrm>
              <a:off x="209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9" name="Rectangle 74"/>
            <p:cNvSpPr/>
            <p:nvPr/>
          </p:nvSpPr>
          <p:spPr>
            <a:xfrm>
              <a:off x="157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0" name="Rectangle 75"/>
            <p:cNvSpPr/>
            <p:nvPr/>
          </p:nvSpPr>
          <p:spPr>
            <a:xfrm>
              <a:off x="104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1" name="Rectangle 76"/>
            <p:cNvSpPr/>
            <p:nvPr/>
          </p:nvSpPr>
          <p:spPr>
            <a:xfrm>
              <a:off x="76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2" name="Rectangle 77"/>
            <p:cNvSpPr/>
            <p:nvPr/>
          </p:nvSpPr>
          <p:spPr>
            <a:xfrm>
              <a:off x="41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3" name="Rectangle 78"/>
            <p:cNvSpPr/>
            <p:nvPr/>
          </p:nvSpPr>
          <p:spPr>
            <a:xfrm>
              <a:off x="4682"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4" name="Rectangle 79"/>
            <p:cNvSpPr/>
            <p:nvPr/>
          </p:nvSpPr>
          <p:spPr>
            <a:xfrm>
              <a:off x="4132"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65" name="Rectangle 80"/>
            <p:cNvSpPr/>
            <p:nvPr/>
          </p:nvSpPr>
          <p:spPr>
            <a:xfrm>
              <a:off x="361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6" name="Rectangle 81"/>
            <p:cNvSpPr/>
            <p:nvPr/>
          </p:nvSpPr>
          <p:spPr>
            <a:xfrm>
              <a:off x="333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7" name="Rectangle 82"/>
            <p:cNvSpPr/>
            <p:nvPr/>
          </p:nvSpPr>
          <p:spPr>
            <a:xfrm>
              <a:off x="2863"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8" name="Rectangle 83"/>
            <p:cNvSpPr/>
            <p:nvPr/>
          </p:nvSpPr>
          <p:spPr>
            <a:xfrm>
              <a:off x="2513"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9" name="Rectangle 84"/>
            <p:cNvSpPr/>
            <p:nvPr/>
          </p:nvSpPr>
          <p:spPr>
            <a:xfrm>
              <a:off x="1964"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70" name="Rectangle 85"/>
            <p:cNvSpPr/>
            <p:nvPr/>
          </p:nvSpPr>
          <p:spPr>
            <a:xfrm>
              <a:off x="1451"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1" name="Rectangle 86"/>
            <p:cNvSpPr/>
            <p:nvPr/>
          </p:nvSpPr>
          <p:spPr>
            <a:xfrm>
              <a:off x="914"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2" name="Rectangle 87"/>
            <p:cNvSpPr/>
            <p:nvPr/>
          </p:nvSpPr>
          <p:spPr>
            <a:xfrm>
              <a:off x="549"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3" name="Rectangle 88"/>
            <p:cNvSpPr/>
            <p:nvPr/>
          </p:nvSpPr>
          <p:spPr>
            <a:xfrm>
              <a:off x="1126"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4" name="Rectangle 89"/>
            <p:cNvSpPr/>
            <p:nvPr/>
          </p:nvSpPr>
          <p:spPr>
            <a:xfrm>
              <a:off x="1014" y="3760"/>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5" name="Rectangle 90"/>
            <p:cNvSpPr/>
            <p:nvPr/>
          </p:nvSpPr>
          <p:spPr>
            <a:xfrm>
              <a:off x="717" y="3760"/>
              <a:ext cx="1" cy="230"/>
            </a:xfrm>
            <a:prstGeom prst="rect">
              <a:avLst/>
            </a:prstGeom>
            <a:noFill/>
            <a:ln w="9525">
              <a:noFill/>
            </a:ln>
          </p:spPr>
          <p:txBody>
            <a:bodyPr wrap="none" lIns="0" tIns="0" rIns="0" bIns="0">
              <a:spAutoFit/>
            </a:bodyPr>
            <a:lstStyle/>
            <a:p>
              <a:endParaRPr lang="en-US" altLang="zh-CN" dirty="0">
                <a:latin typeface="宋体" panose="02010600030101010101" pitchFamily="2" charset="-122"/>
              </a:endParaRPr>
            </a:p>
          </p:txBody>
        </p:sp>
        <p:sp>
          <p:nvSpPr>
            <p:cNvPr id="37976" name="Rectangle 91"/>
            <p:cNvSpPr/>
            <p:nvPr/>
          </p:nvSpPr>
          <p:spPr>
            <a:xfrm>
              <a:off x="619" y="376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37977" name="Rectangle 92"/>
            <p:cNvSpPr/>
            <p:nvPr/>
          </p:nvSpPr>
          <p:spPr>
            <a:xfrm>
              <a:off x="4987"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8" name="Rectangle 93"/>
            <p:cNvSpPr/>
            <p:nvPr/>
          </p:nvSpPr>
          <p:spPr>
            <a:xfrm>
              <a:off x="4875"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9" name="Rectangle 94"/>
            <p:cNvSpPr/>
            <p:nvPr/>
          </p:nvSpPr>
          <p:spPr>
            <a:xfrm>
              <a:off x="457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0" name="Rectangle 95"/>
            <p:cNvSpPr/>
            <p:nvPr/>
          </p:nvSpPr>
          <p:spPr>
            <a:xfrm>
              <a:off x="448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1" name="Rectangle 96"/>
            <p:cNvSpPr/>
            <p:nvPr/>
          </p:nvSpPr>
          <p:spPr>
            <a:xfrm>
              <a:off x="421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2" name="Rectangle 97"/>
            <p:cNvSpPr/>
            <p:nvPr/>
          </p:nvSpPr>
          <p:spPr>
            <a:xfrm>
              <a:off x="395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3" name="Rectangle 98"/>
            <p:cNvSpPr/>
            <p:nvPr/>
          </p:nvSpPr>
          <p:spPr>
            <a:xfrm>
              <a:off x="295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4" name="Rectangle 99"/>
            <p:cNvSpPr/>
            <p:nvPr/>
          </p:nvSpPr>
          <p:spPr>
            <a:xfrm>
              <a:off x="269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5" name="Rectangle 100"/>
            <p:cNvSpPr/>
            <p:nvPr/>
          </p:nvSpPr>
          <p:spPr>
            <a:xfrm>
              <a:off x="169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6" name="Rectangle 101"/>
            <p:cNvSpPr/>
            <p:nvPr/>
          </p:nvSpPr>
          <p:spPr>
            <a:xfrm>
              <a:off x="142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7" name="Rectangle 102"/>
            <p:cNvSpPr/>
            <p:nvPr/>
          </p:nvSpPr>
          <p:spPr>
            <a:xfrm>
              <a:off x="116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8" name="Rectangle 103"/>
            <p:cNvSpPr/>
            <p:nvPr/>
          </p:nvSpPr>
          <p:spPr>
            <a:xfrm>
              <a:off x="90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89" name="Rectangle 104"/>
            <p:cNvSpPr/>
            <p:nvPr/>
          </p:nvSpPr>
          <p:spPr>
            <a:xfrm>
              <a:off x="61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90" name="Rectangle 105"/>
            <p:cNvSpPr/>
            <p:nvPr/>
          </p:nvSpPr>
          <p:spPr>
            <a:xfrm>
              <a:off x="373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91" name="Rectangle 106"/>
            <p:cNvSpPr/>
            <p:nvPr/>
          </p:nvSpPr>
          <p:spPr>
            <a:xfrm>
              <a:off x="347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92" name="Rectangle 107"/>
            <p:cNvSpPr/>
            <p:nvPr/>
          </p:nvSpPr>
          <p:spPr>
            <a:xfrm>
              <a:off x="3079" y="315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2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12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1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1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3.3</a:t>
            </a:r>
            <a:endParaRPr lang="en-US" altLang="zh-CN" dirty="0"/>
          </a:p>
        </p:txBody>
      </p:sp>
      <p:sp>
        <p:nvSpPr>
          <p:cNvPr id="112643" name="Rectangle 3"/>
          <p:cNvSpPr>
            <a:spLocks noGrp="1"/>
          </p:cNvSpPr>
          <p:nvPr>
            <p:ph idx="1"/>
          </p:nvPr>
        </p:nvSpPr>
        <p:spPr/>
        <p:txBody>
          <a:bodyPr vert="horz" wrap="square" lIns="91440" tIns="45720" rIns="91440" bIns="45720" anchor="t"/>
          <a:lstStyle/>
          <a:p>
            <a:pPr eaLnBrk="1" hangingPunct="1"/>
            <a:r>
              <a:rPr lang="zh-CN" altLang="en-US" dirty="0"/>
              <a:t>分析图示的组合电路。假定图中</a:t>
            </a:r>
            <a:r>
              <a:rPr lang="en-US" altLang="zh-CN" dirty="0"/>
              <a:t>M</a:t>
            </a:r>
            <a:r>
              <a:rPr lang="zh-CN" altLang="en-US" dirty="0"/>
              <a:t>为控制变量，输入变量</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和输出变量</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均表示一位二进制数，试说明在</a:t>
            </a:r>
            <a:r>
              <a:rPr lang="en-US" altLang="zh-CN" dirty="0"/>
              <a:t>M=0</a:t>
            </a:r>
            <a:r>
              <a:rPr lang="zh-CN" altLang="en-US" dirty="0"/>
              <a:t>和</a:t>
            </a:r>
            <a:r>
              <a:rPr lang="en-US" altLang="zh-CN" dirty="0"/>
              <a:t>M=1</a:t>
            </a:r>
            <a:r>
              <a:rPr lang="zh-CN" altLang="en-US" dirty="0"/>
              <a:t>时，电路分别实现什么功能。</a:t>
            </a:r>
          </a:p>
        </p:txBody>
      </p:sp>
      <p:pic>
        <p:nvPicPr>
          <p:cNvPr id="112644" name="Picture 4" descr="LJ65"/>
          <p:cNvPicPr>
            <a:picLocks noChangeAspect="1"/>
          </p:cNvPicPr>
          <p:nvPr/>
        </p:nvPicPr>
        <p:blipFill>
          <a:blip r:embed="rId2"/>
          <a:stretch>
            <a:fillRect/>
          </a:stretch>
        </p:blipFill>
        <p:spPr>
          <a:xfrm>
            <a:off x="2311400" y="2636838"/>
            <a:ext cx="4638675" cy="3549650"/>
          </a:xfrm>
          <a:prstGeom prst="rect">
            <a:avLst/>
          </a:prstGeom>
          <a:noFill/>
          <a:ln w="9525">
            <a:noFill/>
          </a:ln>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3.3</a:t>
            </a:r>
            <a:endParaRPr lang="en-US" altLang="zh-CN" dirty="0"/>
          </a:p>
        </p:txBody>
      </p:sp>
      <p:sp>
        <p:nvSpPr>
          <p:cNvPr id="523267" name="Rectangle 3"/>
          <p:cNvSpPr>
            <a:spLocks noGrp="1"/>
          </p:cNvSpPr>
          <p:nvPr>
            <p:ph type="body" sz="half" idx="1"/>
          </p:nvPr>
        </p:nvSpPr>
        <p:spPr>
          <a:xfrm>
            <a:off x="323850" y="620713"/>
            <a:ext cx="8820150" cy="5543550"/>
          </a:xfrm>
        </p:spPr>
        <p:txBody>
          <a:bodyPr vert="horz" wrap="square" lIns="91440" tIns="45720" rIns="91440" bIns="45720" anchor="t"/>
          <a:lstStyle/>
          <a:p>
            <a:pPr marL="0" indent="0" eaLnBrk="1" hangingPunct="1"/>
            <a:r>
              <a:rPr lang="zh-CN" altLang="en-US" dirty="0">
                <a:solidFill>
                  <a:schemeClr val="accent2"/>
                </a:solidFill>
              </a:rPr>
              <a:t>解：</a:t>
            </a:r>
            <a:r>
              <a:rPr lang="zh-CN" altLang="en-US" dirty="0"/>
              <a:t>输出函数表达式</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lnSpc>
                <a:spcPct val="120000"/>
              </a:lnSpc>
              <a:spcBef>
                <a:spcPct val="10000"/>
              </a:spcBef>
            </a:pPr>
            <a:r>
              <a:rPr lang="zh-CN" altLang="en-US" dirty="0"/>
              <a:t>由上述表达式可知，当</a:t>
            </a:r>
            <a:r>
              <a:rPr lang="en-US" altLang="zh-CN" dirty="0"/>
              <a:t>M=0</a:t>
            </a:r>
            <a:r>
              <a:rPr lang="zh-CN" altLang="en-US" dirty="0"/>
              <a:t>时，输出函数表达式为</a:t>
            </a:r>
          </a:p>
          <a:p>
            <a:pPr marL="0" indent="0" eaLnBrk="1" hangingPunct="1">
              <a:lnSpc>
                <a:spcPct val="120000"/>
              </a:lnSpc>
              <a:spcBef>
                <a:spcPct val="10000"/>
              </a:spcBef>
              <a:buNone/>
            </a:pPr>
            <a:r>
              <a:rPr lang="zh-CN" altLang="en-US" dirty="0"/>
              <a:t>           </a:t>
            </a:r>
            <a:r>
              <a:rPr lang="en-US" altLang="zh-CN" dirty="0"/>
              <a:t>W=A           X=A⊕B          Y=B⊕C        Z=C⊕D</a:t>
            </a:r>
          </a:p>
          <a:p>
            <a:pPr marL="0" indent="0" eaLnBrk="1" hangingPunct="1">
              <a:lnSpc>
                <a:spcPct val="120000"/>
              </a:lnSpc>
              <a:spcBef>
                <a:spcPct val="10000"/>
              </a:spcBef>
            </a:pPr>
            <a:r>
              <a:rPr lang="zh-CN" altLang="en-US" dirty="0"/>
              <a:t>当</a:t>
            </a:r>
            <a:r>
              <a:rPr lang="en-US" altLang="zh-CN" dirty="0"/>
              <a:t>M=1</a:t>
            </a:r>
            <a:r>
              <a:rPr lang="zh-CN" altLang="en-US" dirty="0"/>
              <a:t>时，输出函数表达式为 </a:t>
            </a:r>
          </a:p>
          <a:p>
            <a:pPr marL="0" indent="0" eaLnBrk="1" hangingPunct="1">
              <a:lnSpc>
                <a:spcPct val="120000"/>
              </a:lnSpc>
              <a:spcBef>
                <a:spcPct val="10000"/>
              </a:spcBef>
              <a:buNone/>
            </a:pPr>
            <a:r>
              <a:rPr lang="zh-CN" altLang="en-US" dirty="0"/>
              <a:t>           </a:t>
            </a:r>
            <a:r>
              <a:rPr lang="en-US" altLang="zh-CN" dirty="0"/>
              <a:t>W=A    X=A⊕B      Y=A⊕B⊕C      Z=A⊕B⊕C⊕D</a:t>
            </a:r>
          </a:p>
          <a:p>
            <a:pPr marL="0" indent="0" eaLnBrk="1" hangingPunct="1">
              <a:lnSpc>
                <a:spcPct val="120000"/>
              </a:lnSpc>
              <a:spcBef>
                <a:spcPct val="10000"/>
              </a:spcBef>
            </a:pPr>
            <a:r>
              <a:rPr lang="zh-CN" altLang="en-US" dirty="0"/>
              <a:t>可见</a:t>
            </a:r>
            <a:r>
              <a:rPr lang="en-US" altLang="zh-CN" dirty="0"/>
              <a:t>M=0</a:t>
            </a:r>
            <a:r>
              <a:rPr lang="zh-CN" altLang="en-US" dirty="0"/>
              <a:t>时，将</a:t>
            </a:r>
            <a:r>
              <a:rPr lang="en-US" altLang="zh-CN" dirty="0"/>
              <a:t>4</a:t>
            </a:r>
            <a:r>
              <a:rPr lang="zh-CN" altLang="en-US" dirty="0"/>
              <a:t>位二进制码转换成</a:t>
            </a:r>
            <a:r>
              <a:rPr lang="en-US" altLang="zh-CN" dirty="0"/>
              <a:t>Gray</a:t>
            </a:r>
            <a:r>
              <a:rPr lang="zh-CN" altLang="en-US" dirty="0"/>
              <a:t>码；当</a:t>
            </a:r>
            <a:r>
              <a:rPr lang="en-US" altLang="zh-CN" dirty="0"/>
              <a:t>M=1</a:t>
            </a:r>
            <a:r>
              <a:rPr lang="zh-CN" altLang="en-US" dirty="0"/>
              <a:t>时，将</a:t>
            </a:r>
            <a:r>
              <a:rPr lang="en-US" altLang="zh-CN" dirty="0"/>
              <a:t>4</a:t>
            </a:r>
            <a:r>
              <a:rPr lang="zh-CN" altLang="en-US" dirty="0"/>
              <a:t>位</a:t>
            </a:r>
            <a:r>
              <a:rPr lang="en-US" altLang="zh-CN" dirty="0"/>
              <a:t>Gray</a:t>
            </a:r>
            <a:r>
              <a:rPr lang="zh-CN" altLang="en-US" dirty="0"/>
              <a:t>码转换成相应的二进制码。 </a:t>
            </a:r>
          </a:p>
        </p:txBody>
      </p:sp>
      <p:graphicFrame>
        <p:nvGraphicFramePr>
          <p:cNvPr id="523268" name="Object 4"/>
          <p:cNvGraphicFramePr>
            <a:graphicFrameLocks noGrp="1"/>
          </p:cNvGraphicFramePr>
          <p:nvPr>
            <p:ph sz="quarter" idx="2"/>
          </p:nvPr>
        </p:nvGraphicFramePr>
        <p:xfrm>
          <a:off x="271463" y="1268413"/>
          <a:ext cx="850900" cy="325437"/>
        </p:xfrm>
        <a:graphic>
          <a:graphicData uri="http://schemas.openxmlformats.org/presentationml/2006/ole">
            <mc:AlternateContent xmlns:mc="http://schemas.openxmlformats.org/markup-compatibility/2006">
              <mc:Choice xmlns:v="urn:schemas-microsoft-com:vml" Requires="v">
                <p:oleObj spid="_x0000_s5161" r:id="rId3" imgW="469265" imgH="177800" progId="Equation.3">
                  <p:embed/>
                </p:oleObj>
              </mc:Choice>
              <mc:Fallback>
                <p:oleObj r:id="rId3" imgW="469265" imgH="177800" progId="Equation.3">
                  <p:embed/>
                  <p:pic>
                    <p:nvPicPr>
                      <p:cNvPr id="0" name="图片 3201"/>
                      <p:cNvPicPr/>
                      <p:nvPr/>
                    </p:nvPicPr>
                    <p:blipFill>
                      <a:blip r:embed="rId4"/>
                      <a:stretch>
                        <a:fillRect/>
                      </a:stretch>
                    </p:blipFill>
                    <p:spPr>
                      <a:xfrm>
                        <a:off x="271463" y="1268413"/>
                        <a:ext cx="850900" cy="325437"/>
                      </a:xfrm>
                      <a:prstGeom prst="rect">
                        <a:avLst/>
                      </a:prstGeom>
                      <a:noFill/>
                      <a:ln w="38100">
                        <a:miter/>
                      </a:ln>
                    </p:spPr>
                  </p:pic>
                </p:oleObj>
              </mc:Fallback>
            </mc:AlternateContent>
          </a:graphicData>
        </a:graphic>
      </p:graphicFrame>
      <p:graphicFrame>
        <p:nvGraphicFramePr>
          <p:cNvPr id="523269" name="Object 5"/>
          <p:cNvGraphicFramePr/>
          <p:nvPr/>
        </p:nvGraphicFramePr>
        <p:xfrm>
          <a:off x="395288" y="1628775"/>
          <a:ext cx="8701087" cy="519113"/>
        </p:xfrm>
        <a:graphic>
          <a:graphicData uri="http://schemas.openxmlformats.org/presentationml/2006/ole">
            <mc:AlternateContent xmlns:mc="http://schemas.openxmlformats.org/markup-compatibility/2006">
              <mc:Choice xmlns:v="urn:schemas-microsoft-com:vml" Requires="v">
                <p:oleObj spid="_x0000_s5162" r:id="rId5" imgW="4889500" imgH="292100" progId="Equation.3">
                  <p:embed/>
                </p:oleObj>
              </mc:Choice>
              <mc:Fallback>
                <p:oleObj r:id="rId5" imgW="4889500" imgH="292100" progId="Equation.3">
                  <p:embed/>
                  <p:pic>
                    <p:nvPicPr>
                      <p:cNvPr id="0" name="图片 3202"/>
                      <p:cNvPicPr/>
                      <p:nvPr/>
                    </p:nvPicPr>
                    <p:blipFill>
                      <a:blip r:embed="rId6"/>
                      <a:stretch>
                        <a:fillRect/>
                      </a:stretch>
                    </p:blipFill>
                    <p:spPr>
                      <a:xfrm>
                        <a:off x="395288" y="1628775"/>
                        <a:ext cx="8701087" cy="519113"/>
                      </a:xfrm>
                      <a:prstGeom prst="rect">
                        <a:avLst/>
                      </a:prstGeom>
                      <a:noFill/>
                      <a:ln w="38100">
                        <a:noFill/>
                        <a:miter/>
                      </a:ln>
                    </p:spPr>
                  </p:pic>
                </p:oleObj>
              </mc:Fallback>
            </mc:AlternateContent>
          </a:graphicData>
        </a:graphic>
      </p:graphicFrame>
      <p:graphicFrame>
        <p:nvGraphicFramePr>
          <p:cNvPr id="523270" name="Object 6"/>
          <p:cNvGraphicFramePr/>
          <p:nvPr/>
        </p:nvGraphicFramePr>
        <p:xfrm>
          <a:off x="454025" y="2130425"/>
          <a:ext cx="6530975" cy="993775"/>
        </p:xfrm>
        <a:graphic>
          <a:graphicData uri="http://schemas.openxmlformats.org/presentationml/2006/ole">
            <mc:AlternateContent xmlns:mc="http://schemas.openxmlformats.org/markup-compatibility/2006">
              <mc:Choice xmlns:v="urn:schemas-microsoft-com:vml" Requires="v">
                <p:oleObj spid="_x0000_s5163" r:id="rId7" imgW="3670300" imgH="558800" progId="Equation.3">
                  <p:embed/>
                </p:oleObj>
              </mc:Choice>
              <mc:Fallback>
                <p:oleObj r:id="rId7" imgW="3670300" imgH="558800" progId="Equation.3">
                  <p:embed/>
                  <p:pic>
                    <p:nvPicPr>
                      <p:cNvPr id="0" name="图片 3203"/>
                      <p:cNvPicPr/>
                      <p:nvPr/>
                    </p:nvPicPr>
                    <p:blipFill>
                      <a:blip r:embed="rId8"/>
                      <a:stretch>
                        <a:fillRect/>
                      </a:stretch>
                    </p:blipFill>
                    <p:spPr>
                      <a:xfrm>
                        <a:off x="454025" y="2130425"/>
                        <a:ext cx="6530975" cy="993775"/>
                      </a:xfrm>
                      <a:prstGeom prst="rect">
                        <a:avLst/>
                      </a:prstGeom>
                      <a:noFill/>
                      <a:ln w="38100">
                        <a:noFill/>
                        <a:miter/>
                      </a:ln>
                    </p:spPr>
                  </p:pic>
                </p:oleObj>
              </mc:Fallback>
            </mc:AlternateContent>
          </a:graphicData>
        </a:graphic>
      </p:graphicFrame>
      <p:graphicFrame>
        <p:nvGraphicFramePr>
          <p:cNvPr id="523271" name="Object 7"/>
          <p:cNvGraphicFramePr>
            <a:graphicFrameLocks noGrp="1"/>
          </p:cNvGraphicFramePr>
          <p:nvPr>
            <p:ph sz="quarter" idx="3"/>
          </p:nvPr>
        </p:nvGraphicFramePr>
        <p:xfrm>
          <a:off x="1387475" y="1268413"/>
          <a:ext cx="1262063" cy="325437"/>
        </p:xfrm>
        <a:graphic>
          <a:graphicData uri="http://schemas.openxmlformats.org/presentationml/2006/ole">
            <mc:AlternateContent xmlns:mc="http://schemas.openxmlformats.org/markup-compatibility/2006">
              <mc:Choice xmlns:v="urn:schemas-microsoft-com:vml" Requires="v">
                <p:oleObj spid="_x0000_s5164" r:id="rId9" imgW="697230" imgH="177800" progId="Equation.3">
                  <p:embed/>
                </p:oleObj>
              </mc:Choice>
              <mc:Fallback>
                <p:oleObj r:id="rId9" imgW="697230" imgH="177800" progId="Equation.3">
                  <p:embed/>
                  <p:pic>
                    <p:nvPicPr>
                      <p:cNvPr id="0" name="图片 3204"/>
                      <p:cNvPicPr/>
                      <p:nvPr/>
                    </p:nvPicPr>
                    <p:blipFill>
                      <a:blip r:embed="rId10"/>
                      <a:stretch>
                        <a:fillRect/>
                      </a:stretch>
                    </p:blipFill>
                    <p:spPr>
                      <a:xfrm>
                        <a:off x="1387475" y="1268413"/>
                        <a:ext cx="1262063" cy="325437"/>
                      </a:xfrm>
                      <a:prstGeom prst="rect">
                        <a:avLst/>
                      </a:prstGeom>
                      <a:noFill/>
                      <a:ln w="38100">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2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2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3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3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3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3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3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smtClean="0"/>
              <a:t>3.2 </a:t>
            </a:r>
            <a:r>
              <a:rPr lang="zh-CN" altLang="en-US" dirty="0"/>
              <a:t>组合逻辑电路的设计</a:t>
            </a:r>
          </a:p>
        </p:txBody>
      </p:sp>
      <p:sp>
        <p:nvSpPr>
          <p:cNvPr id="113667" name="Rectangle 3"/>
          <p:cNvSpPr>
            <a:spLocks noGrp="1"/>
          </p:cNvSpPr>
          <p:nvPr>
            <p:ph idx="1"/>
          </p:nvPr>
        </p:nvSpPr>
        <p:spPr>
          <a:xfrm>
            <a:off x="0" y="1125538"/>
            <a:ext cx="8893175" cy="5543550"/>
          </a:xfrm>
        </p:spPr>
        <p:txBody>
          <a:bodyPr vert="horz" wrap="square" lIns="91440" tIns="45720" rIns="91440" bIns="45720" anchor="t"/>
          <a:lstStyle/>
          <a:p>
            <a:pPr algn="just" eaLnBrk="1" hangingPunct="1">
              <a:lnSpc>
                <a:spcPct val="125000"/>
              </a:lnSpc>
            </a:pPr>
            <a:r>
              <a:rPr lang="en-US" altLang="zh-CN" sz="2800" dirty="0" smtClean="0"/>
              <a:t>3.2.1 </a:t>
            </a:r>
            <a:r>
              <a:rPr lang="zh-CN" altLang="en-US" sz="2800" dirty="0"/>
              <a:t>组合逻辑电路设计的一般方法</a:t>
            </a:r>
          </a:p>
          <a:p>
            <a:pPr lvl="1" eaLnBrk="1" hangingPunct="1">
              <a:lnSpc>
                <a:spcPct val="125000"/>
              </a:lnSpc>
            </a:pPr>
            <a:r>
              <a:rPr lang="zh-CN" altLang="en-US" sz="2800" dirty="0"/>
              <a:t>根据给定的逻辑功能要求，进行逻辑约定并列出真值表。</a:t>
            </a:r>
          </a:p>
          <a:p>
            <a:pPr lvl="1" eaLnBrk="1" hangingPunct="1">
              <a:lnSpc>
                <a:spcPct val="125000"/>
              </a:lnSpc>
            </a:pPr>
            <a:r>
              <a:rPr lang="zh-CN" altLang="en-US" sz="2800" dirty="0"/>
              <a:t>根据真值表写出逻辑函数的“最小项之和”表达式。</a:t>
            </a:r>
          </a:p>
          <a:p>
            <a:pPr lvl="1" eaLnBrk="1" hangingPunct="1">
              <a:lnSpc>
                <a:spcPct val="125000"/>
              </a:lnSpc>
            </a:pPr>
            <a:r>
              <a:rPr lang="zh-CN" altLang="en-US" sz="2800" dirty="0"/>
              <a:t>将逻辑函数的“最小项之和”形式化成最简“与</a:t>
            </a:r>
            <a:r>
              <a:rPr lang="en-US" altLang="zh-CN" sz="2800" dirty="0"/>
              <a:t>-</a:t>
            </a:r>
            <a:r>
              <a:rPr lang="zh-CN" altLang="en-US" sz="2800" dirty="0"/>
              <a:t>或”式，并进行适当变换。 </a:t>
            </a:r>
          </a:p>
          <a:p>
            <a:pPr lvl="1" eaLnBrk="1" hangingPunct="1">
              <a:lnSpc>
                <a:spcPct val="125000"/>
              </a:lnSpc>
            </a:pPr>
            <a:r>
              <a:rPr lang="zh-CN" altLang="en-US" sz="2800" dirty="0"/>
              <a:t>根据化简或变换后的逻辑函数表达式，画出逻辑电路图。 </a:t>
            </a:r>
          </a:p>
          <a:p>
            <a:pPr eaLnBrk="1" hangingPunct="1"/>
            <a:endParaRPr lang="en-US" altLang="zh-CN" sz="2800" dirty="0"/>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3504</Words>
  <Application>Microsoft Office PowerPoint</Application>
  <PresentationFormat>全屏显示(4:3)</PresentationFormat>
  <Paragraphs>623</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默认设计模板</vt:lpstr>
      <vt:lpstr>Microsoft 公式 3.0</vt:lpstr>
      <vt:lpstr>Equation</vt:lpstr>
      <vt:lpstr>第3章   组合逻辑分析与设计 </vt:lpstr>
      <vt:lpstr>3.1组合逻辑电路的分析</vt:lpstr>
      <vt:lpstr>3.1.1 组合逻辑电路分析的一般方法 </vt:lpstr>
      <vt:lpstr>3.1.2 组合逻辑电路分析举例</vt:lpstr>
      <vt:lpstr>PowerPoint 演示文稿</vt:lpstr>
      <vt:lpstr>例3.2 分析如图所示的组合逻辑电路 </vt:lpstr>
      <vt:lpstr>例3.3</vt:lpstr>
      <vt:lpstr>例3.3</vt:lpstr>
      <vt:lpstr>3.2 组合逻辑电路的设计</vt:lpstr>
      <vt:lpstr>例3.4 用“与非”门设计一个四变量的“多数表决电路”。 </vt:lpstr>
      <vt:lpstr>例3.5</vt:lpstr>
      <vt:lpstr>例3.6</vt:lpstr>
      <vt:lpstr>例3.7</vt:lpstr>
      <vt:lpstr>例3.8</vt:lpstr>
      <vt:lpstr>例3.8</vt:lpstr>
      <vt:lpstr>3.2.2 组合逻辑电路设计中应考虑的问题</vt:lpstr>
      <vt:lpstr>(2) 逻辑函数的“或非”门实现</vt:lpstr>
      <vt:lpstr>(3) 逻辑函数的“与或非”门实现</vt:lpstr>
      <vt:lpstr>2. 多输出组合逻辑电路的设计</vt:lpstr>
      <vt:lpstr>3. 包含无关项的组合逻辑电路的设计 </vt:lpstr>
      <vt:lpstr>PowerPoint 演示文稿</vt:lpstr>
      <vt:lpstr>4. 考虑级数的组合逻辑电路设计 </vt:lpstr>
      <vt:lpstr>PowerPoint 演示文稿</vt:lpstr>
      <vt:lpstr>PowerPoint 演示文稿</vt:lpstr>
      <vt:lpstr>PowerPoint 演示文稿</vt:lpstr>
      <vt:lpstr>二、竞争与险象的产生</vt:lpstr>
      <vt:lpstr>非临界竞争和临界竞争 </vt:lpstr>
      <vt:lpstr>三、险象的分类</vt:lpstr>
      <vt:lpstr>四 险象的判断</vt:lpstr>
      <vt:lpstr>例3.15</vt:lpstr>
      <vt:lpstr>例3.16</vt:lpstr>
      <vt:lpstr>四 险象的判断</vt:lpstr>
      <vt:lpstr>五 险象的消除</vt:lpstr>
      <vt:lpstr>例3.19</vt:lpstr>
      <vt:lpstr>例3.20</vt:lpstr>
      <vt:lpstr>2. 增加惯性延时环节法</vt:lpstr>
      <vt:lpstr>3. 选通法</vt:lpstr>
    </vt:vector>
  </TitlesOfParts>
  <Company>西安电子科技大学出版社</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znq</dc:creator>
  <cp:lastModifiedBy>BUPT</cp:lastModifiedBy>
  <cp:revision>276</cp:revision>
  <dcterms:created xsi:type="dcterms:W3CDTF">2002-12-23T00:52:00Z</dcterms:created>
  <dcterms:modified xsi:type="dcterms:W3CDTF">2019-09-22T12:40:37Z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