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23254-A899-4937-887C-C7BD4DACCF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6C8B6B-ED50-4923-B6B4-43F856950CC7}">
      <dgm:prSet/>
      <dgm:spPr/>
      <dgm:t>
        <a:bodyPr/>
        <a:lstStyle/>
        <a:p>
          <a:r>
            <a:rPr lang="uk-UA"/>
            <a:t>Точність - 0.9907467382252244;</a:t>
          </a:r>
          <a:endParaRPr lang="en-US"/>
        </a:p>
      </dgm:t>
    </dgm:pt>
    <dgm:pt modelId="{69D48CF9-9F2D-49AE-9090-1C047D2AB479}" type="parTrans" cxnId="{73E82BCE-819F-4EDD-8B47-EEF3740BC6F3}">
      <dgm:prSet/>
      <dgm:spPr/>
      <dgm:t>
        <a:bodyPr/>
        <a:lstStyle/>
        <a:p>
          <a:endParaRPr lang="en-US"/>
        </a:p>
      </dgm:t>
    </dgm:pt>
    <dgm:pt modelId="{BDC10C2E-0B01-4414-9E0E-B35F33E276AE}" type="sibTrans" cxnId="{73E82BCE-819F-4EDD-8B47-EEF3740BC6F3}">
      <dgm:prSet/>
      <dgm:spPr/>
      <dgm:t>
        <a:bodyPr/>
        <a:lstStyle/>
        <a:p>
          <a:endParaRPr lang="en-US"/>
        </a:p>
      </dgm:t>
    </dgm:pt>
    <dgm:pt modelId="{C1D3F186-978A-4816-A90D-704755D042B2}">
      <dgm:prSet/>
      <dgm:spPr/>
      <dgm:t>
        <a:bodyPr/>
        <a:lstStyle/>
        <a:p>
          <a:r>
            <a:rPr lang="uk-UA"/>
            <a:t>Влучність - 0.9907376220949815;</a:t>
          </a:r>
          <a:endParaRPr lang="en-US"/>
        </a:p>
      </dgm:t>
    </dgm:pt>
    <dgm:pt modelId="{008841A9-06EE-40D1-91A9-1C9DAD27D9C5}" type="parTrans" cxnId="{0DB51CC0-BD66-4E32-883C-056293293C63}">
      <dgm:prSet/>
      <dgm:spPr/>
      <dgm:t>
        <a:bodyPr/>
        <a:lstStyle/>
        <a:p>
          <a:endParaRPr lang="en-US"/>
        </a:p>
      </dgm:t>
    </dgm:pt>
    <dgm:pt modelId="{2479D589-A52C-41C3-A4F7-FDB5C8EE0805}" type="sibTrans" cxnId="{0DB51CC0-BD66-4E32-883C-056293293C63}">
      <dgm:prSet/>
      <dgm:spPr/>
      <dgm:t>
        <a:bodyPr/>
        <a:lstStyle/>
        <a:p>
          <a:endParaRPr lang="en-US"/>
        </a:p>
      </dgm:t>
    </dgm:pt>
    <dgm:pt modelId="{6A09BB24-55C1-4234-A45D-9F505E590F4A}">
      <dgm:prSet/>
      <dgm:spPr/>
      <dgm:t>
        <a:bodyPr/>
        <a:lstStyle/>
        <a:p>
          <a:r>
            <a:rPr lang="en-US"/>
            <a:t>F1-</a:t>
          </a:r>
          <a:r>
            <a:rPr lang="uk-UA"/>
            <a:t>міра - 0.9915725602561941.</a:t>
          </a:r>
          <a:endParaRPr lang="en-US"/>
        </a:p>
      </dgm:t>
    </dgm:pt>
    <dgm:pt modelId="{25EF76E7-B5B0-4BA9-B524-010C15F49004}" type="parTrans" cxnId="{0DD43187-BBE1-422D-8B0A-CF7C53AC693C}">
      <dgm:prSet/>
      <dgm:spPr/>
      <dgm:t>
        <a:bodyPr/>
        <a:lstStyle/>
        <a:p>
          <a:endParaRPr lang="en-US"/>
        </a:p>
      </dgm:t>
    </dgm:pt>
    <dgm:pt modelId="{529D2644-D7C7-4E89-A07D-A5F898232CB6}" type="sibTrans" cxnId="{0DD43187-BBE1-422D-8B0A-CF7C53AC693C}">
      <dgm:prSet/>
      <dgm:spPr/>
      <dgm:t>
        <a:bodyPr/>
        <a:lstStyle/>
        <a:p>
          <a:endParaRPr lang="en-US"/>
        </a:p>
      </dgm:t>
    </dgm:pt>
    <dgm:pt modelId="{AB7654AA-7A75-4D3B-AA48-824EE5BD020B}" type="pres">
      <dgm:prSet presAssocID="{14523254-A899-4937-887C-C7BD4DACCF33}" presName="linear" presStyleCnt="0">
        <dgm:presLayoutVars>
          <dgm:animLvl val="lvl"/>
          <dgm:resizeHandles val="exact"/>
        </dgm:presLayoutVars>
      </dgm:prSet>
      <dgm:spPr/>
    </dgm:pt>
    <dgm:pt modelId="{287AC03D-DA84-4E8C-809B-DBA650507544}" type="pres">
      <dgm:prSet presAssocID="{5A6C8B6B-ED50-4923-B6B4-43F856950C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6AB3F5-7432-43B6-92B4-353C15DCC325}" type="pres">
      <dgm:prSet presAssocID="{BDC10C2E-0B01-4414-9E0E-B35F33E276AE}" presName="spacer" presStyleCnt="0"/>
      <dgm:spPr/>
    </dgm:pt>
    <dgm:pt modelId="{20ECD386-6AFF-4D1E-BA5F-6E597E62A602}" type="pres">
      <dgm:prSet presAssocID="{C1D3F186-978A-4816-A90D-704755D042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6BD1DE-BCC0-4259-B1C1-F5237414C644}" type="pres">
      <dgm:prSet presAssocID="{2479D589-A52C-41C3-A4F7-FDB5C8EE0805}" presName="spacer" presStyleCnt="0"/>
      <dgm:spPr/>
    </dgm:pt>
    <dgm:pt modelId="{261BEB42-A381-43F4-9749-1ACE125E55A6}" type="pres">
      <dgm:prSet presAssocID="{6A09BB24-55C1-4234-A45D-9F505E590F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048900-97FB-4A9E-ABDC-F53DAFA0A3D5}" type="presOf" srcId="{6A09BB24-55C1-4234-A45D-9F505E590F4A}" destId="{261BEB42-A381-43F4-9749-1ACE125E55A6}" srcOrd="0" destOrd="0" presId="urn:microsoft.com/office/officeart/2005/8/layout/vList2"/>
    <dgm:cxn modelId="{6975A21C-6D51-403A-8C35-C61FD2797763}" type="presOf" srcId="{14523254-A899-4937-887C-C7BD4DACCF33}" destId="{AB7654AA-7A75-4D3B-AA48-824EE5BD020B}" srcOrd="0" destOrd="0" presId="urn:microsoft.com/office/officeart/2005/8/layout/vList2"/>
    <dgm:cxn modelId="{2F3AC934-C1C7-4BAA-A2FF-4616CD77484F}" type="presOf" srcId="{C1D3F186-978A-4816-A90D-704755D042B2}" destId="{20ECD386-6AFF-4D1E-BA5F-6E597E62A602}" srcOrd="0" destOrd="0" presId="urn:microsoft.com/office/officeart/2005/8/layout/vList2"/>
    <dgm:cxn modelId="{ACF53678-B098-489F-A213-D21A0EC99A44}" type="presOf" srcId="{5A6C8B6B-ED50-4923-B6B4-43F856950CC7}" destId="{287AC03D-DA84-4E8C-809B-DBA650507544}" srcOrd="0" destOrd="0" presId="urn:microsoft.com/office/officeart/2005/8/layout/vList2"/>
    <dgm:cxn modelId="{0DD43187-BBE1-422D-8B0A-CF7C53AC693C}" srcId="{14523254-A899-4937-887C-C7BD4DACCF33}" destId="{6A09BB24-55C1-4234-A45D-9F505E590F4A}" srcOrd="2" destOrd="0" parTransId="{25EF76E7-B5B0-4BA9-B524-010C15F49004}" sibTransId="{529D2644-D7C7-4E89-A07D-A5F898232CB6}"/>
    <dgm:cxn modelId="{0DB51CC0-BD66-4E32-883C-056293293C63}" srcId="{14523254-A899-4937-887C-C7BD4DACCF33}" destId="{C1D3F186-978A-4816-A90D-704755D042B2}" srcOrd="1" destOrd="0" parTransId="{008841A9-06EE-40D1-91A9-1C9DAD27D9C5}" sibTransId="{2479D589-A52C-41C3-A4F7-FDB5C8EE0805}"/>
    <dgm:cxn modelId="{73E82BCE-819F-4EDD-8B47-EEF3740BC6F3}" srcId="{14523254-A899-4937-887C-C7BD4DACCF33}" destId="{5A6C8B6B-ED50-4923-B6B4-43F856950CC7}" srcOrd="0" destOrd="0" parTransId="{69D48CF9-9F2D-49AE-9090-1C047D2AB479}" sibTransId="{BDC10C2E-0B01-4414-9E0E-B35F33E276AE}"/>
    <dgm:cxn modelId="{66C1201F-CF7B-4B46-BBA3-75B1B1310368}" type="presParOf" srcId="{AB7654AA-7A75-4D3B-AA48-824EE5BD020B}" destId="{287AC03D-DA84-4E8C-809B-DBA650507544}" srcOrd="0" destOrd="0" presId="urn:microsoft.com/office/officeart/2005/8/layout/vList2"/>
    <dgm:cxn modelId="{31E17117-140F-4410-87BA-C9A48433A438}" type="presParOf" srcId="{AB7654AA-7A75-4D3B-AA48-824EE5BD020B}" destId="{236AB3F5-7432-43B6-92B4-353C15DCC325}" srcOrd="1" destOrd="0" presId="urn:microsoft.com/office/officeart/2005/8/layout/vList2"/>
    <dgm:cxn modelId="{B311F43F-1D98-4A43-A4A3-6FF4E8E51910}" type="presParOf" srcId="{AB7654AA-7A75-4D3B-AA48-824EE5BD020B}" destId="{20ECD386-6AFF-4D1E-BA5F-6E597E62A602}" srcOrd="2" destOrd="0" presId="urn:microsoft.com/office/officeart/2005/8/layout/vList2"/>
    <dgm:cxn modelId="{D4B1F913-6151-4373-87E9-7EAB1CDE6E7C}" type="presParOf" srcId="{AB7654AA-7A75-4D3B-AA48-824EE5BD020B}" destId="{766BD1DE-BCC0-4259-B1C1-F5237414C644}" srcOrd="3" destOrd="0" presId="urn:microsoft.com/office/officeart/2005/8/layout/vList2"/>
    <dgm:cxn modelId="{D8CC5BC1-A231-4CBE-8677-46E2115BAB6D}" type="presParOf" srcId="{AB7654AA-7A75-4D3B-AA48-824EE5BD020B}" destId="{261BEB42-A381-43F4-9749-1ACE125E55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AC03D-DA84-4E8C-809B-DBA650507544}">
      <dsp:nvSpPr>
        <dsp:cNvPr id="0" name=""/>
        <dsp:cNvSpPr/>
      </dsp:nvSpPr>
      <dsp:spPr>
        <a:xfrm>
          <a:off x="0" y="36719"/>
          <a:ext cx="6967728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400" kern="1200"/>
            <a:t>Точність - 0.9907467382252244;</a:t>
          </a:r>
          <a:endParaRPr lang="en-US" sz="4400" kern="1200"/>
        </a:p>
      </dsp:txBody>
      <dsp:txXfrm>
        <a:off x="85444" y="122163"/>
        <a:ext cx="6796840" cy="1579432"/>
      </dsp:txXfrm>
    </dsp:sp>
    <dsp:sp modelId="{20ECD386-6AFF-4D1E-BA5F-6E597E62A602}">
      <dsp:nvSpPr>
        <dsp:cNvPr id="0" name=""/>
        <dsp:cNvSpPr/>
      </dsp:nvSpPr>
      <dsp:spPr>
        <a:xfrm>
          <a:off x="0" y="1913759"/>
          <a:ext cx="6967728" cy="175032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400" kern="1200"/>
            <a:t>Влучність - 0.9907376220949815;</a:t>
          </a:r>
          <a:endParaRPr lang="en-US" sz="4400" kern="1200"/>
        </a:p>
      </dsp:txBody>
      <dsp:txXfrm>
        <a:off x="85444" y="1999203"/>
        <a:ext cx="6796840" cy="1579432"/>
      </dsp:txXfrm>
    </dsp:sp>
    <dsp:sp modelId="{261BEB42-A381-43F4-9749-1ACE125E55A6}">
      <dsp:nvSpPr>
        <dsp:cNvPr id="0" name=""/>
        <dsp:cNvSpPr/>
      </dsp:nvSpPr>
      <dsp:spPr>
        <a:xfrm>
          <a:off x="0" y="3790800"/>
          <a:ext cx="6967728" cy="175032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F1-</a:t>
          </a:r>
          <a:r>
            <a:rPr lang="uk-UA" sz="4400" kern="1200"/>
            <a:t>міра - 0.9915725602561941.</a:t>
          </a:r>
          <a:endParaRPr lang="en-US" sz="4400" kern="1200"/>
        </a:p>
      </dsp:txBody>
      <dsp:txXfrm>
        <a:off x="85444" y="3876244"/>
        <a:ext cx="6796840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63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5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6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1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1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Зображення, що містить Графіка, карта, графічний дизайн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D68FB439-2BA5-3BDD-566B-5E46F5201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6" r="1639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7" name="Rectangle 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B42CB-42BC-4F2D-E2D6-7529D91E9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Random Forest</a:t>
            </a:r>
            <a:endParaRPr lang="LID4096" sz="48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900CD34-BA46-6ECC-D555-7278514D9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uk-UA" sz="2000"/>
              <a:t>Презентація-звіт з дослідницької практики</a:t>
            </a:r>
            <a:endParaRPr lang="LID4096" sz="2000"/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97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8B174-FC8D-3C71-4DF8-9B2C703E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Random forest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40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006B0-853D-B25C-DFA8-2DADD33B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Проблеми дерев прийняття рішень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E20CE3A-B1A4-37FD-AF24-E18A6B5A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У деревах прийняття рішень є значна проблема, що понижує якість вихідного передбачення: висока дисперсія. Втім цей метод має низький зсув.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Зсув (</a:t>
            </a:r>
            <a:r>
              <a:rPr lang="uk-UA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англ</a:t>
            </a: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bias) — </a:t>
            </a: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це похибка, викликана помилковими припущеннями в алгоритмі навчання. 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Розумний підхід до зменшення помилки прогнозування полягає у зменшенні дисперсії прогнозу за умови, що відповідний зсув може залишатися незмінним або не збільшуватися надто сильно. Рішенням цієї проблеми є ансамблеві методи, в основі яких лежать принципи спільного прогнозування кількома моделями, утвореними за допомогою </a:t>
            </a:r>
            <a:r>
              <a:rPr lang="uk-UA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рандомізованого</a:t>
            </a: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тренування.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2031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596BA-6CE0-B17A-399C-895911B1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5B0ECE6-6B8E-AB7E-F873-DA5587BE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Random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це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сімейство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ансамблевих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методів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машинного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навчання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що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використовує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численні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дерева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прийняття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рішень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для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створення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прогнозів</a:t>
            </a:r>
            <a:r>
              <a:rPr lang="ru-R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uk-UA" sz="2800" dirty="0"/>
              <a:t>В наступних слайдах ми розглянемо основні мета-алгоритми, що лежать в основі однієї з найпопулярніших реалізацій цього методу – </a:t>
            </a:r>
            <a:r>
              <a:rPr lang="en-US" sz="2800" dirty="0"/>
              <a:t>Random Forest</a:t>
            </a:r>
            <a:r>
              <a:rPr lang="uk-UA" sz="2800" dirty="0"/>
              <a:t>, розробленої </a:t>
            </a:r>
            <a:r>
              <a:rPr lang="uk-UA" sz="2800" dirty="0" err="1">
                <a:effectLst/>
                <a:ea typeface="Aptos" panose="020B0004020202020204" pitchFamily="34" charset="0"/>
              </a:rPr>
              <a:t>Лео</a:t>
            </a:r>
            <a:r>
              <a:rPr lang="uk-UA" sz="2800" dirty="0">
                <a:effectLst/>
                <a:ea typeface="Aptos" panose="020B0004020202020204" pitchFamily="34" charset="0"/>
              </a:rPr>
              <a:t> </a:t>
            </a:r>
            <a:r>
              <a:rPr lang="uk-UA" sz="2800" dirty="0" err="1">
                <a:effectLst/>
                <a:ea typeface="Aptos" panose="020B0004020202020204" pitchFamily="34" charset="0"/>
              </a:rPr>
              <a:t>Брейманом</a:t>
            </a:r>
            <a:r>
              <a:rPr lang="uk-UA" sz="2800" dirty="0">
                <a:effectLst/>
                <a:ea typeface="Aptos" panose="020B0004020202020204" pitchFamily="34" charset="0"/>
              </a:rPr>
              <a:t> і </a:t>
            </a:r>
            <a:r>
              <a:rPr lang="uk-UA" sz="2800" dirty="0" err="1">
                <a:effectLst/>
                <a:ea typeface="Aptos" panose="020B0004020202020204" pitchFamily="34" charset="0"/>
              </a:rPr>
              <a:t>Аделем</a:t>
            </a:r>
            <a:r>
              <a:rPr lang="uk-UA" sz="2800" dirty="0">
                <a:effectLst/>
                <a:ea typeface="Aptos" panose="020B0004020202020204" pitchFamily="34" charset="0"/>
              </a:rPr>
              <a:t> </a:t>
            </a:r>
            <a:r>
              <a:rPr lang="uk-UA" sz="2800" dirty="0" err="1">
                <a:effectLst/>
                <a:ea typeface="Aptos" panose="020B0004020202020204" pitchFamily="34" charset="0"/>
              </a:rPr>
              <a:t>Катлером</a:t>
            </a:r>
            <a:r>
              <a:rPr lang="uk-UA" sz="2800" dirty="0">
                <a:effectLst/>
                <a:ea typeface="Aptos" panose="020B0004020202020204" pitchFamily="34" charset="0"/>
              </a:rPr>
              <a:t>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82877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07B81-AED0-60A9-EF08-C6EDD2F6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Метод </a:t>
            </a:r>
            <a:r>
              <a:rPr lang="en-US" dirty="0"/>
              <a:t>Bagging </a:t>
            </a:r>
            <a:r>
              <a:rPr lang="uk-UA" dirty="0"/>
              <a:t>або ж </a:t>
            </a:r>
            <a:r>
              <a:rPr lang="en-US" dirty="0"/>
              <a:t>Bootstrap aggregating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9D5B1DD2-8D32-10E4-9A1E-0C1C63E88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Суть </a:t>
                </a:r>
                <a:r>
                  <a:rPr lang="uk-UA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Бутстрепової</a:t>
                </a:r>
                <a:r>
                  <a:rPr lang="uk-UA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агрегації полягає у спеціальній вибірці набору даних з </a:t>
                </a:r>
                <a:r>
                  <a:rPr lang="en-US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L </a:t>
                </a:r>
                <a:r>
                  <a:rPr lang="uk-UA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для тренування дерева: з відповідного початкового тренувального набору розміру </a:t>
                </a:r>
                <a14:m>
                  <m:oMath xmlns:m="http://schemas.openxmlformats.org/officeDocument/2006/math">
                    <m:r>
                      <a:rPr lang="uk-UA" sz="2800" i="1" kern="100">
                        <a:effectLst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uk-UA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береться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ar-AE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uk-UA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елементів з можливими повторами. Для випадку </a:t>
                </a:r>
                <a14:m>
                  <m:oMath xmlns:m="http://schemas.openxmlformats.org/officeDocument/2006/math">
                    <m:r>
                      <a:rPr lang="uk-UA" sz="2800" i="1" kern="100">
                        <a:effectLst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uk-UA" sz="2800" i="1" kern="100">
                        <a:effectLst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ar-AE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uk-UA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в середньому майже 37% тренувальних прикладів не потраплять до нового набору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ar-AE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LID4096" sz="28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9D5B1DD2-8D32-10E4-9A1E-0C1C63E88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15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0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62592-B2FD-3FF3-FAF0-C1C31E17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 випадкових підпросторів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AAD837A0-9AED-0912-9ED9-CAFA51BC8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Дослідник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Тін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Кам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Хо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запропонував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при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відборі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даних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для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тренування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нових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дерев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звертати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увагу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на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відбір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атрибутів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оскільки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важливі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параметри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можуть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привести до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кореляції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значної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кількості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дерев,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що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потенційно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може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вплинути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на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якість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передбачень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. Для задач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класифікації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зазвичай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використовується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ar-AE" sz="2800" i="1" kern="100">
                            <a:effectLst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ar-AE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можливих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параметрів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, а для </a:t>
                </a:r>
                <a:r>
                  <a:rPr lang="ru-RU" sz="28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регресії</a:t>
                </a:r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kern="100">
                        <a:effectLst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u-RU" sz="2800" i="1" kern="100">
                        <a:effectLst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ru-RU" sz="2800" i="1" kern="100">
                        <a:effectLst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ru-RU" sz="2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LID4096" sz="28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AAD837A0-9AED-0912-9ED9-CAFA51BC8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 t="-115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03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BFCB8-41FF-7FC6-45A2-F3A9F84B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uk-UA" sz="2800"/>
              <a:t>Прийняття рішення</a:t>
            </a:r>
            <a:endParaRPr lang="LID4096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9ADDC40-872C-A3C9-4C89-D1273B6F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uk-UA" sz="1700"/>
              <a:t>Після утворення дерев прийняття рішення для утворення єдиного передбачення для задач регресії та класифікації використовуються різні методи: у першому випадку використовується середнє значення отриманих результатів, а в другому – обирається клас з найбільшою кількістю голосів. </a:t>
            </a:r>
            <a:endParaRPr lang="LID4096" sz="1700"/>
          </a:p>
        </p:txBody>
      </p:sp>
      <p:pic>
        <p:nvPicPr>
          <p:cNvPr id="4" name="Рисунок 3" descr="Зображення, що містить текст, схема, знімок екрана, План&#10;&#10;Автоматично згенерований опис">
            <a:extLst>
              <a:ext uri="{FF2B5EF4-FFF2-40B4-BE49-F238E27FC236}">
                <a16:creationId xmlns:a16="http://schemas.microsoft.com/office/drawing/2014/main" id="{970DC216-D7B8-6386-12C0-A2178E4A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08505"/>
            <a:ext cx="6922008" cy="47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8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D4A77-147A-CEA0-F3C4-CE3782E9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094976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/>
              <a:t>Практичне дослідження методу випадкових лісів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109377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96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91469-8C22-87A6-208F-DF91F000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Знайомство з набором даних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3A1A814-127F-4441-AB03-D775E7FD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9112"/>
            <a:ext cx="10168128" cy="41330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uk-UA" sz="1800" dirty="0"/>
              <a:t>Перед нами стоїть задача розробити модель для передбачення </a:t>
            </a:r>
            <a:r>
              <a:rPr lang="uk-UA" sz="1800" dirty="0" err="1"/>
              <a:t>ядовитості</a:t>
            </a:r>
            <a:r>
              <a:rPr lang="uk-UA" sz="1800" dirty="0"/>
              <a:t> гриба за його зовнішніми характеристиками. До набору входить 54035 записів з 9 колонками: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Розмір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шапки гриба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Форма шапки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Вид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кріплення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пластинки гриба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Колір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пластинки</a:t>
            </a: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Висота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ніжки</a:t>
            </a:r>
            <a:endParaRPr lang="ru-R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Товщина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ніжки</a:t>
            </a:r>
            <a:endParaRPr lang="ru-R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Колір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ніжки</a:t>
            </a:r>
            <a:endParaRPr lang="ru-R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Symbol" panose="05050102010706020507" pitchFamily="18" charset="2"/>
              <a:buChar char=""/>
            </a:pP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Пора року</a:t>
            </a: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Чи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ядовитий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гриб –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цільова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колонка</a:t>
            </a:r>
          </a:p>
        </p:txBody>
      </p:sp>
    </p:spTree>
    <p:extLst>
      <p:ext uri="{BB962C8B-B14F-4D97-AF65-F5344CB8AC3E}">
        <p14:creationId xmlns:p14="http://schemas.microsoft.com/office/powerpoint/2010/main" val="4430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1D0D2-813B-AB17-7AE1-C83F4F2C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754732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Розподіл</a:t>
            </a:r>
            <a:r>
              <a:rPr lang="en-US" sz="5400" dirty="0"/>
              <a:t> </a:t>
            </a:r>
            <a:r>
              <a:rPr lang="en-US" sz="5400" dirty="0" err="1"/>
              <a:t>даних</a:t>
            </a:r>
            <a:endParaRPr lang="en-US" sz="5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Зображення, що містить текст, знімок екрана, число, Шрифт&#10;&#10;Автоматично згенерований опис">
            <a:extLst>
              <a:ext uri="{FF2B5EF4-FFF2-40B4-BE49-F238E27FC236}">
                <a16:creationId xmlns:a16="http://schemas.microsoft.com/office/drawing/2014/main" id="{B4A83F98-B56F-B186-2D77-D37BEAA5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329" y="625683"/>
            <a:ext cx="3034314" cy="2743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Зображення, що містить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AC94A0C8-0CB3-53E3-E4B5-B9199EB14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7" y="4519489"/>
            <a:ext cx="11034695" cy="19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9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8DADC-C8B3-820C-95DC-E41A95A3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Правила тренування моделі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9B7ECF-C5A3-A4FB-6C40-2B7E6C3A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Тренування за допомогою </a:t>
            </a:r>
            <a:r>
              <a:rPr lang="en-US" dirty="0"/>
              <a:t>scikit-learn </a:t>
            </a:r>
            <a:r>
              <a:rPr lang="uk-UA" dirty="0"/>
              <a:t>в середовищі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uk-UA" dirty="0"/>
              <a:t>Припускаємо, що стандартні параметри моделей є оптимальними</a:t>
            </a:r>
          </a:p>
          <a:p>
            <a:r>
              <a:rPr lang="uk-UA" dirty="0"/>
              <a:t>Для відтворюваності експерименту як число для випадкової генерації передавалось 215</a:t>
            </a:r>
          </a:p>
          <a:p>
            <a:r>
              <a:rPr lang="uk-UA" dirty="0"/>
              <a:t>Дані розподілялись 80/20 для тренування/тестування зі значенням 0 що передавалось </a:t>
            </a:r>
            <a:r>
              <a:rPr lang="uk-UA" dirty="0" err="1"/>
              <a:t>рандомної</a:t>
            </a:r>
            <a:r>
              <a:rPr lang="uk-UA" dirty="0"/>
              <a:t> генерації.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65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5F006D-ED1F-7878-88D3-BA954B34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98677-9EAB-686D-9E18-C7C94E49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46" y="991723"/>
            <a:ext cx="10681878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Дерева прийняття рішень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55078FD-0108-1F48-31ED-337DD654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7877" y="4501201"/>
            <a:ext cx="10556246" cy="18288"/>
          </a:xfrm>
          <a:custGeom>
            <a:avLst/>
            <a:gdLst>
              <a:gd name="connsiteX0" fmla="*/ 0 w 10556246"/>
              <a:gd name="connsiteY0" fmla="*/ 18288 h 18288"/>
              <a:gd name="connsiteX1" fmla="*/ 10556246 w 10556246"/>
              <a:gd name="connsiteY1" fmla="*/ 18288 h 18288"/>
              <a:gd name="connsiteX2" fmla="*/ 10556246 w 10556246"/>
              <a:gd name="connsiteY2" fmla="*/ 0 h 18288"/>
              <a:gd name="connsiteX3" fmla="*/ 0 w 10556246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6246" h="18288">
                <a:moveTo>
                  <a:pt x="0" y="18288"/>
                </a:moveTo>
                <a:lnTo>
                  <a:pt x="10556246" y="18288"/>
                </a:lnTo>
                <a:lnTo>
                  <a:pt x="105562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F06FC24-1271-EF82-C58D-1DB7482ED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04909" y="3180836"/>
            <a:ext cx="54864" cy="2628927"/>
          </a:xfrm>
          <a:custGeom>
            <a:avLst/>
            <a:gdLst>
              <a:gd name="connsiteX0" fmla="*/ 0 w 54864"/>
              <a:gd name="connsiteY0" fmla="*/ 2628927 h 2628927"/>
              <a:gd name="connsiteX1" fmla="*/ 0 w 54864"/>
              <a:gd name="connsiteY1" fmla="*/ 0 h 2628927"/>
              <a:gd name="connsiteX2" fmla="*/ 54864 w 54864"/>
              <a:gd name="connsiteY2" fmla="*/ 0 h 2628927"/>
              <a:gd name="connsiteX3" fmla="*/ 54864 w 54864"/>
              <a:gd name="connsiteY3" fmla="*/ 2628927 h 262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" h="2628927">
                <a:moveTo>
                  <a:pt x="0" y="2628927"/>
                </a:moveTo>
                <a:lnTo>
                  <a:pt x="0" y="0"/>
                </a:lnTo>
                <a:lnTo>
                  <a:pt x="54864" y="0"/>
                </a:lnTo>
                <a:lnTo>
                  <a:pt x="54864" y="26289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85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BB49E-179E-FB9C-73BC-36001BD1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Критерії оцінки результатів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72650F-9CFB-6EEF-EC6C-2CCD9802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Точність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ступінь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наближення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ряду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передбачень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до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справжніх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значень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Влучність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ступінь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наближення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вимірювань</a:t>
            </a:r>
            <a:r>
              <a:rPr lang="ru-R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один до одного.</a:t>
            </a:r>
          </a:p>
          <a:p>
            <a:pPr marL="0" indent="0">
              <a:buNone/>
            </a:pPr>
            <a:endParaRPr lang="ru-R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Aptos" panose="020B0004020202020204" pitchFamily="34" charset="0"/>
              </a:rPr>
              <a:t>F</a:t>
            </a:r>
            <a:r>
              <a:rPr lang="ru-RU" sz="1800" dirty="0">
                <a:effectLst/>
                <a:ea typeface="Aptos" panose="020B0004020202020204" pitchFamily="34" charset="0"/>
              </a:rPr>
              <a:t>1-</a:t>
            </a:r>
            <a:r>
              <a:rPr lang="uk-UA" sz="1800" dirty="0">
                <a:effectLst/>
                <a:ea typeface="Aptos" panose="020B0004020202020204" pitchFamily="34" charset="0"/>
              </a:rPr>
              <a:t>міра – середнє гармонійне влучності та повноти</a:t>
            </a:r>
            <a:r>
              <a:rPr lang="ru-RU" sz="1800" dirty="0">
                <a:effectLst/>
                <a:ea typeface="Aptos" panose="020B0004020202020204" pitchFamily="34" charset="0"/>
              </a:rPr>
              <a:t>.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70F95F-78E6-31E1-8F69-93CB953F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779" y="2979504"/>
            <a:ext cx="4610743" cy="5334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A445457-E2CF-CEB4-CDDB-576F2E69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79" y="5600620"/>
            <a:ext cx="5792008" cy="5715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F80B069-0099-B4DC-C1CE-6513C55DD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779" y="4273865"/>
            <a:ext cx="609685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1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E1B91-6D4C-6B25-2A25-3D551ABA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uk-UA" sz="3600"/>
              <a:t>Базова модель</a:t>
            </a:r>
            <a:endParaRPr lang="LID4096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8BF9B36C-D8EC-9F9C-F0FD-C9A5AA3A9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8303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273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63914-4C45-CC93-72C5-F1CA118B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Дослідження вливу гіперпараметрів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27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68913-5A39-56FB-96E9-E2F9A798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 </a:t>
            </a:r>
            <a:r>
              <a:rPr lang="uk-UA" dirty="0" err="1"/>
              <a:t>гіперпараметри</a:t>
            </a:r>
            <a:r>
              <a:rPr lang="uk-UA" dirty="0"/>
              <a:t>?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3022213-4B51-1FC7-1949-93C71A51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Гіперпараметр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—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це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параметр,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значення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якого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використовується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для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керування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процесом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навчання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наступних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пунктах буде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досліджено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вплив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кількості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дерев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прийняття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рішень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використання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Bootstrap Aggregating,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кількості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параметрів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при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виборі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випадкового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простору та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вплив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максимальної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глибини</a:t>
            </a:r>
            <a:r>
              <a:rPr lang="ru-R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дерева.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9515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6E1A-F5D0-9B2F-BD80-3016C1CF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Вплив кількості дерев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Рисунок 3" descr="Зображення, що містить текст, знімок екрана, число, Шрифт&#10;&#10;Автоматично згенерований опис">
            <a:extLst>
              <a:ext uri="{FF2B5EF4-FFF2-40B4-BE49-F238E27FC236}">
                <a16:creationId xmlns:a16="http://schemas.microsoft.com/office/drawing/2014/main" id="{521442DD-D181-0274-E460-8EC4B984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48" y="2139484"/>
            <a:ext cx="7381103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7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6F6E7-F101-48D2-214B-556D4866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Вплив </a:t>
            </a:r>
            <a:r>
              <a:rPr lang="en-US" dirty="0"/>
              <a:t>Bootstrap Aggregating</a:t>
            </a:r>
            <a:endParaRPr lang="LID4096" dirty="0"/>
          </a:p>
        </p:txBody>
      </p:sp>
      <p:pic>
        <p:nvPicPr>
          <p:cNvPr id="4" name="Місце для вмісту 3" descr="Зображення, що містить текст, знімок екрана, Шрифт, дизайн&#10;&#10;Автоматично згенерований опис">
            <a:extLst>
              <a:ext uri="{FF2B5EF4-FFF2-40B4-BE49-F238E27FC236}">
                <a16:creationId xmlns:a16="http://schemas.microsoft.com/office/drawing/2014/main" id="{C6691486-FD4E-1F7C-E32D-D44DCA5FA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576" y="2105294"/>
            <a:ext cx="6118111" cy="42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49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6C26C-1A7C-663B-EF66-E6D3401F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Вплив числа параметрів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Місце для вмісту 3" descr="Зображення, що містить текст, знімок екрана, Шрифт, число&#10;&#10;Автоматично згенерований опис">
            <a:extLst>
              <a:ext uri="{FF2B5EF4-FFF2-40B4-BE49-F238E27FC236}">
                <a16:creationId xmlns:a16="http://schemas.microsoft.com/office/drawing/2014/main" id="{373A6F01-42E4-9293-21F7-DFEC1B96D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997" y="2139484"/>
            <a:ext cx="7348005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40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49F87-AB31-3AB5-1AE5-A269850D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Влив максимальної глибини дерева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Місце для вмісту 3" descr="Зображення, що містить текст, знімок екрана, число, Шрифт&#10;&#10;Автоматично згенерований опис">
            <a:extLst>
              <a:ext uri="{FF2B5EF4-FFF2-40B4-BE49-F238E27FC236}">
                <a16:creationId xmlns:a16="http://schemas.microsoft.com/office/drawing/2014/main" id="{D1CFC52C-0AF3-208B-1BB7-A8D54A2C9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256674"/>
            <a:ext cx="6846363" cy="41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14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B8B92-19CB-1EB0-227D-36DF936F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Порівняння</a:t>
            </a:r>
            <a:r>
              <a:rPr lang="en-US" sz="8000" dirty="0"/>
              <a:t> з </a:t>
            </a:r>
            <a:r>
              <a:rPr lang="en-US" sz="8000" dirty="0" err="1"/>
              <a:t>іншими</a:t>
            </a:r>
            <a:r>
              <a:rPr lang="en-US" sz="8000" dirty="0"/>
              <a:t> </a:t>
            </a:r>
            <a:r>
              <a:rPr lang="en-US" sz="8000" dirty="0" err="1"/>
              <a:t>алгоритмами</a:t>
            </a:r>
            <a:endParaRPr lang="en-US" sz="8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388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6D2D3-C9BB-AAA6-A42B-AD616456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конкуренти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663771-8D07-D1F8-564E-F71C9E306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uk-UA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Дерево прийняття рішень;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uk-UA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Логістична регресія;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uk-UA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Метод опорних векторів;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uk-UA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Наївний </a:t>
            </a:r>
            <a:r>
              <a:rPr lang="uk-UA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баєсів</a:t>
            </a:r>
            <a:r>
              <a:rPr lang="uk-UA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класифікатор;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uk-UA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Метод </a:t>
            </a:r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k-</a:t>
            </a:r>
            <a:r>
              <a:rPr lang="uk-UA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найближчих сусідів.</a:t>
            </a:r>
          </a:p>
        </p:txBody>
      </p:sp>
    </p:spTree>
    <p:extLst>
      <p:ext uri="{BB962C8B-B14F-4D97-AF65-F5344CB8AC3E}">
        <p14:creationId xmlns:p14="http://schemas.microsoft.com/office/powerpoint/2010/main" val="125770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31CEC-C930-3878-FC63-30DDEE42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означення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6311BD5A-763F-68F1-E769-23D7E272F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784" y="2148840"/>
                <a:ext cx="11164824" cy="4005072"/>
              </a:xfrm>
            </p:spPr>
            <p:txBody>
              <a:bodyPr>
                <a:normAutofit fontScale="92500" lnSpcReduction="20000"/>
              </a:bodyPr>
              <a:lstStyle/>
              <a:p>
                <a:pPr indent="4572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uk-UA" sz="1800" b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Деревом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називається граф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G = (V, E),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у якому довільні дві вершини (або вузли) з'єднані рівно одним шляхом.</a:t>
                </a:r>
                <a:endParaRPr lang="uk-U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uk-UA" sz="1800" b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Деревом з коренем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називається дерево, в якому одна з вершин позначена як корінь. У нашому випадку ми додатково припускаємо, що кореневе дерево є орієнтованим графом, де всі ребра спрямовані від кореня.</a:t>
                </a:r>
                <a:endParaRPr lang="uk-U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Якщо існує ребро 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uk-UA" sz="1800" kern="1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тобто, якщо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sz="1800" kern="1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ar-AE" sz="1800" kern="100" dirty="0">
                    <a:latin typeface="Cambria Math" panose="02040503050406030204" pitchFamily="18" charset="0"/>
                    <a:ea typeface="Aptos" panose="020B0004020202020204" pitchFamily="34" charset="0"/>
                    <a:cs typeface="Cambria Math" panose="02040503050406030204" pitchFamily="18" charset="0"/>
                  </a:rPr>
                  <a:t> ∈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E),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то кажуть, що 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8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1800" kern="1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є </a:t>
                </a:r>
                <a:r>
                  <a:rPr lang="uk-UA" sz="1800" b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батьківською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для вершини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а 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є </a:t>
                </a:r>
                <a:r>
                  <a:rPr lang="uk-UA" sz="1800" b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нащадком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вершини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endParaRPr lang="ar-A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У кореневому дереві вершина називається </a:t>
                </a:r>
                <a:r>
                  <a:rPr lang="uk-UA" sz="1800" b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внутрішньою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якщо вона має одного або більше нащадків, і </a:t>
                </a:r>
                <a:r>
                  <a:rPr lang="uk-UA" sz="1800" b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термінальною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якщо вона не має нащадків. Термінальні вершини також називають </a:t>
                </a:r>
                <a:r>
                  <a:rPr lang="uk-UA" sz="1800" b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листям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endParaRPr lang="uk-U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uk-UA" sz="1800" b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Бінарним деревом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називається кореневе дерево, у якого усі внутрішні вершини мають рівно двох нащадків.</a:t>
                </a:r>
                <a:endParaRPr lang="uk-U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LID4096" sz="1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6311BD5A-763F-68F1-E769-23D7E272F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784" y="2148840"/>
                <a:ext cx="11164824" cy="4005072"/>
              </a:xfrm>
              <a:blipFill>
                <a:blip r:embed="rId2"/>
                <a:stretch>
                  <a:fillRect r="-32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76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53E9F-E2AB-6C4A-FCA5-D4D9BC7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Результати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Місце для вмісту 3" descr="Зображення, що містить текст,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5A47F63D-0606-42AE-C43B-556C73976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496298"/>
            <a:ext cx="6846363" cy="37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52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4DEAF-BB5D-4477-4254-FAB9917F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9C55D5B-AFFA-3F06-79F6-62C32CE5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57400"/>
            <a:ext cx="10168128" cy="4507992"/>
          </a:xfrm>
        </p:spPr>
        <p:txBody>
          <a:bodyPr>
            <a:normAutofit lnSpcReduction="10000"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Під час практики було досліджено метод 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Random Forest.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 першому розділі роботи були розглянуті основні поняття пов’язані з деревами прийняття рішень, необхідними для розуміння досліджуваного методу.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 другому розділі були розглянуті основні алгоритми застосовані в методі 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Random Forest </a:t>
            </a: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та принцип його роботи.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В третьому розділі було розглянуто набір даних для передбачення </a:t>
            </a:r>
            <a:r>
              <a:rPr lang="uk-UA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ядовитості</a:t>
            </a: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грибів за їх зовнішніми характеристиками. Було розглянуто принципи, що використовувались при розробці моделей, було досліджено вплив </a:t>
            </a:r>
            <a:r>
              <a:rPr lang="uk-UA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гіперпараметрів</a:t>
            </a:r>
            <a:r>
              <a:rPr lang="uk-UA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та порівняно результати якості передбачень з іншими методами.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210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E5AE4-DEA1-A9A8-1CF7-2EDF474B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Визначаємо дерево прийняття рішення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88BFAC8-3191-49A8-21F2-AE4128951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uk-UA" sz="1800" kern="1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Дерево прийняття рішення -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модель </a:t>
                </a:r>
                <a14:m>
                  <m:oMath xmlns:m="http://schemas.openxmlformats.org/officeDocument/2006/math">
                    <m:r>
                      <a:rPr lang="uk-UA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uk-UA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uk-UA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uk-UA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uk-UA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що представлена кореневим деревом (часто бінарним, але не обов'язково), де будь-яка вершина цього дерева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представляє підпростір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ar-AE" sz="1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Cambria Math" panose="02040503050406030204" pitchFamily="18" charset="0"/>
                      </a:rPr>
                      <m:t>⊆</m:t>
                    </m:r>
                    <m:r>
                      <a:rPr lang="ar-AE" sz="1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вхідного простору, з кореневою вершиною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що відповідає самому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Внутрішні вершини </a:t>
                </a:r>
                <a14:m>
                  <m:oMath xmlns:m="http://schemas.openxmlformats.org/officeDocument/2006/math">
                    <m:r>
                      <a:rPr lang="uk-UA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позначено поділом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взятим з набору запитань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Q.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Вона розбиває простір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який представляє вершина </a:t>
                </a:r>
                <a14:m>
                  <m:oMath xmlns:m="http://schemas.openxmlformats.org/officeDocument/2006/math">
                    <m:r>
                      <a:rPr lang="uk-UA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uk-UA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на непересічні підпростори що відповідають кожному з його нащадків.</a:t>
                </a:r>
                <a:endParaRPr lang="uk-U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88BFAC8-3191-49A8-21F2-AE4128951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 t="-82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28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6C1EF-6E6A-4D08-ED56-E175B27B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Приклад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Рисунок 4" descr="Зображення, що містить Барвистість, схема, Прямокутник, візерунок&#10;&#10;Автоматично згенерований опис">
            <a:extLst>
              <a:ext uri="{FF2B5EF4-FFF2-40B4-BE49-F238E27FC236}">
                <a16:creationId xmlns:a16="http://schemas.microsoft.com/office/drawing/2014/main" id="{AC38C2DB-97C6-0827-EF0F-E3F387713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3" y="2200297"/>
            <a:ext cx="5596128" cy="3875318"/>
          </a:xfrm>
          <a:prstGeom prst="rect">
            <a:avLst/>
          </a:prstGeom>
        </p:spPr>
      </p:pic>
      <p:pic>
        <p:nvPicPr>
          <p:cNvPr id="4" name="Місце для вмісту 3" descr="Зображення, що містить схема, ряд, коло&#10;&#10;Автоматично згенерований опис">
            <a:extLst>
              <a:ext uri="{FF2B5EF4-FFF2-40B4-BE49-F238E27FC236}">
                <a16:creationId xmlns:a16="http://schemas.microsoft.com/office/drawing/2014/main" id="{A6AA7479-FA8A-5EDE-4941-3ABE6FE4C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351" y="2529874"/>
            <a:ext cx="5596128" cy="321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323E0-CA23-A6C6-21EF-70EDFD7D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Формалізуємо алгоритм передбачення</a:t>
            </a:r>
            <a:endParaRPr lang="LID4096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E62794-5669-56D0-868E-E596BCFE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2492616"/>
            <a:ext cx="687801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6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BA9A3-CD39-2D81-9393-69BD772D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Побудова дерева прийняття рішень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4C81DBE-FE1B-D6B4-3180-EF55C2DD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Отже, ми вміємо робити передбачення, але очевидно, що для цього нам необхідно мати дерево прийняття рішень. </a:t>
            </a:r>
          </a:p>
          <a:p>
            <a:pPr marL="0" indent="0">
              <a:buNone/>
            </a:pPr>
            <a:r>
              <a:rPr lang="uk-UA" dirty="0"/>
              <a:t>Ціллю побудови необхідного дерева є створення моделі, що найкраще підходитиме для тренувального набору </a:t>
            </a:r>
            <a:r>
              <a:rPr lang="en-US" dirty="0"/>
              <a:t>L</a:t>
            </a:r>
            <a:r>
              <a:rPr lang="uk-UA" dirty="0"/>
              <a:t>, причому якщо існує кілька найкращих потрібно застосувати принцип Бритви </a:t>
            </a:r>
            <a:r>
              <a:rPr lang="uk-UA" dirty="0" err="1"/>
              <a:t>Оккама</a:t>
            </a:r>
            <a:r>
              <a:rPr lang="uk-UA" dirty="0"/>
              <a:t>. </a:t>
            </a:r>
          </a:p>
          <a:p>
            <a:pPr marL="0" indent="0">
              <a:buNone/>
            </a:pPr>
            <a:r>
              <a:rPr lang="uk-UA" dirty="0"/>
              <a:t>Оскільки задача пошуку найменшого є </a:t>
            </a:r>
            <a:r>
              <a:rPr lang="en-US" dirty="0"/>
              <a:t>NP-</a:t>
            </a:r>
            <a:r>
              <a:rPr lang="uk-UA" dirty="0"/>
              <a:t>складною задачею, то задача зводиться до пошуку близького до оптимального рішення для утримання об’єму обчислень в розумних межах.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7521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F3BA8-E670-5ABC-8AB4-F7D2B1E1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Поняття забрудненості(</a:t>
            </a:r>
            <a:r>
              <a:rPr lang="en-US" dirty="0"/>
              <a:t>impurity</a:t>
            </a:r>
            <a:r>
              <a:rPr lang="uk-UA" dirty="0"/>
              <a:t>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E1B4A324-5A10-B576-A9E8-11CDEF6A7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Введемо загальне поняття забрудненості. Визначимо міру забрудненості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(t)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як функцію, яка оцінює доброякісність будь-якої вершини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t.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Припустимо, що чим менше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(t),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тим чистіша вершина і тим краще передбачення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усіх </a:t>
                </a:r>
                <a14:m>
                  <m:oMath xmlns:m="http://schemas.openxmlformats.org/officeDocument/2006/math"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∈ </m:t>
                    </m:r>
                    <m:sSub>
                      <m:sSubPr>
                        <m:ctrlPr>
                          <a:rPr lang="ar-AE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ar-AE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ar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підмножина навчальних прикладів що потрапляють до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t.</a:t>
                </a:r>
                <a:endParaRPr lang="uk-UA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uk-UA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Ітеративним жадібним чином, використовуючи міру забрудненості, розподілити всі вершини на якомога чистіші для покращення передбачення.</a:t>
                </a:r>
                <a:endParaRPr lang="uk-UA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E1B4A324-5A10-B576-A9E8-11CDEF6A7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0" t="-825" r="-89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6926F6-661A-3C41-5B86-9AD65088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584" y="4806246"/>
            <a:ext cx="682085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8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A306F-B81A-200D-B5BA-27F98373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Алгоритм побудови бінарного дерева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4F6316-2445-D920-D296-F49E26360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43"/>
          <a:stretch/>
        </p:blipFill>
        <p:spPr>
          <a:xfrm>
            <a:off x="549058" y="2292454"/>
            <a:ext cx="5431536" cy="38035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075910-51F4-473D-47B5-5CD6CAD07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89"/>
          <a:stretch/>
        </p:blipFill>
        <p:spPr>
          <a:xfrm>
            <a:off x="6181812" y="2292454"/>
            <a:ext cx="5431536" cy="29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804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1025</Words>
  <Application>Microsoft Office PowerPoint</Application>
  <PresentationFormat>Широкий екран</PresentationFormat>
  <Paragraphs>86</Paragraphs>
  <Slides>31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31</vt:i4>
      </vt:variant>
    </vt:vector>
  </HeadingPairs>
  <TitlesOfParts>
    <vt:vector size="40" baseType="lpstr">
      <vt:lpstr>Aptos</vt:lpstr>
      <vt:lpstr>Arial</vt:lpstr>
      <vt:lpstr>Avenir Next LT Pro</vt:lpstr>
      <vt:lpstr>Calibri</vt:lpstr>
      <vt:lpstr>Cambria Math</vt:lpstr>
      <vt:lpstr>Neue Haas Grotesk Text Pro</vt:lpstr>
      <vt:lpstr>Symbol</vt:lpstr>
      <vt:lpstr>Times New Roman</vt:lpstr>
      <vt:lpstr>AccentBoxVTI</vt:lpstr>
      <vt:lpstr>Random Forest</vt:lpstr>
      <vt:lpstr>Дерева прийняття рішень</vt:lpstr>
      <vt:lpstr>Основні означення</vt:lpstr>
      <vt:lpstr>Визначаємо дерево прийняття рішення</vt:lpstr>
      <vt:lpstr>Приклад</vt:lpstr>
      <vt:lpstr>Формалізуємо алгоритм передбачення</vt:lpstr>
      <vt:lpstr>Побудова дерева прийняття рішень</vt:lpstr>
      <vt:lpstr>Поняття забрудненості(impurity)</vt:lpstr>
      <vt:lpstr>Алгоритм побудови бінарного дерева</vt:lpstr>
      <vt:lpstr>Random forest</vt:lpstr>
      <vt:lpstr>Проблеми дерев прийняття рішень</vt:lpstr>
      <vt:lpstr>Random forest</vt:lpstr>
      <vt:lpstr>Метод Bagging або ж Bootstrap aggregating</vt:lpstr>
      <vt:lpstr>Метод випадкових підпросторів</vt:lpstr>
      <vt:lpstr>Прийняття рішення</vt:lpstr>
      <vt:lpstr>Практичне дослідження методу випадкових лісів</vt:lpstr>
      <vt:lpstr>Знайомство з набором даних</vt:lpstr>
      <vt:lpstr>Розподіл даних</vt:lpstr>
      <vt:lpstr>Правила тренування моделі</vt:lpstr>
      <vt:lpstr>Критерії оцінки результатів</vt:lpstr>
      <vt:lpstr>Базова модель</vt:lpstr>
      <vt:lpstr>Дослідження вливу гіперпараметрів</vt:lpstr>
      <vt:lpstr>Що таке гіперпараметри?</vt:lpstr>
      <vt:lpstr>Вплив кількості дерев</vt:lpstr>
      <vt:lpstr>Вплив Bootstrap Aggregating</vt:lpstr>
      <vt:lpstr>Вплив числа параметрів</vt:lpstr>
      <vt:lpstr>Влив максимальної глибини дерева</vt:lpstr>
      <vt:lpstr>Порівняння з іншими алгоритмами</vt:lpstr>
      <vt:lpstr>Обрані конкуренти</vt:lpstr>
      <vt:lpstr>Результати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4</cp:revision>
  <dcterms:created xsi:type="dcterms:W3CDTF">2024-06-13T11:37:21Z</dcterms:created>
  <dcterms:modified xsi:type="dcterms:W3CDTF">2024-06-13T13:10:09Z</dcterms:modified>
</cp:coreProperties>
</file>