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8" r:id="rId9"/>
    <p:sldId id="269" r:id="rId10"/>
    <p:sldId id="270" r:id="rId11"/>
    <p:sldId id="260" r:id="rId12"/>
    <p:sldId id="271" r:id="rId13"/>
    <p:sldId id="262" r:id="rId14"/>
    <p:sldId id="273" r:id="rId15"/>
    <p:sldId id="26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damjan.sarlija@fer.hr" TargetMode="External"/><Relationship Id="rId3" Type="http://schemas.openxmlformats.org/officeDocument/2006/relationships/hyperlink" Target="mailto:luka.kitarovic@fer.hr" TargetMode="External"/><Relationship Id="rId7" Type="http://schemas.openxmlformats.org/officeDocument/2006/relationships/hyperlink" Target="mailto:vedran.markovic@fer.hr" TargetMode="External"/><Relationship Id="rId2" Type="http://schemas.openxmlformats.org/officeDocument/2006/relationships/hyperlink" Target="mailto:sven.winkler@fer.h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ndrej.lovei@fer.hr" TargetMode="External"/><Relationship Id="rId5" Type="http://schemas.openxmlformats.org/officeDocument/2006/relationships/hyperlink" Target="mailto:bozidar.pucar@fer.hr" TargetMode="External"/><Relationship Id="rId4" Type="http://schemas.openxmlformats.org/officeDocument/2006/relationships/hyperlink" Target="mailto:yu-xing.jin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želiš</a:t>
            </a:r>
            <a:r>
              <a:rPr lang="en-US" dirty="0"/>
              <a:t> </a:t>
            </a:r>
            <a:r>
              <a:rPr lang="en-US" dirty="0" err="1"/>
              <a:t>čitati</a:t>
            </a:r>
            <a:r>
              <a:rPr lang="en-US" dirty="0"/>
              <a:t>?</a:t>
            </a:r>
            <a:br>
              <a:rPr lang="en-US" dirty="0"/>
            </a:br>
            <a:r>
              <a:rPr lang="en-US" sz="4400" dirty="0" err="1"/>
              <a:t>Proggers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588A-4F20-422F-A5F1-DC46BB9D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en-US" dirty="0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1E3C5C43-DFC2-ABF2-FBD0-CF312F6B9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85" y="1395413"/>
            <a:ext cx="6590056" cy="43262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47AEE-82CA-0C0C-8FE8-FAF0A7AF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550E4-CC7F-3B25-5B2F-A24759213D7B}"/>
              </a:ext>
            </a:extLst>
          </p:cNvPr>
          <p:cNvSpPr txBox="1"/>
          <p:nvPr/>
        </p:nvSpPr>
        <p:spPr>
          <a:xfrm>
            <a:off x="2707743" y="5722492"/>
            <a:ext cx="40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5: </a:t>
            </a: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razmještaja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Frontend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JavaScript – React library, HTML, CSS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Node.js</a:t>
            </a:r>
          </a:p>
          <a:p>
            <a:pPr lvl="1">
              <a:lnSpc>
                <a:spcPct val="100000"/>
              </a:lnSpc>
            </a:pPr>
            <a:r>
              <a:rPr lang="en-US" sz="1800" dirty="0" err="1"/>
              <a:t>Axios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400" dirty="0"/>
              <a:t>Backend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Java, Spring </a:t>
            </a:r>
            <a:r>
              <a:rPr lang="en-US" sz="1800" dirty="0" err="1"/>
              <a:t>radni</a:t>
            </a:r>
            <a:r>
              <a:rPr lang="en-US" sz="1800" dirty="0"/>
              <a:t> </a:t>
            </a:r>
            <a:r>
              <a:rPr lang="en-US" sz="1800" dirty="0" err="1"/>
              <a:t>okvir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Postman – </a:t>
            </a:r>
            <a:r>
              <a:rPr lang="en-US" sz="1800" dirty="0" err="1"/>
              <a:t>testiranje</a:t>
            </a:r>
            <a:r>
              <a:rPr lang="en-US" sz="1800" dirty="0"/>
              <a:t> </a:t>
            </a:r>
            <a:r>
              <a:rPr lang="en-US" sz="1800" dirty="0" err="1"/>
              <a:t>endpointova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dirty="0"/>
              <a:t>PostgreSQL tip </a:t>
            </a:r>
            <a:r>
              <a:rPr lang="en-US" dirty="0" err="1"/>
              <a:t>baze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PgAdmin4 – </a:t>
            </a:r>
            <a:r>
              <a:rPr lang="en-US" dirty="0" err="1"/>
              <a:t>lokalno</a:t>
            </a:r>
            <a:r>
              <a:rPr lang="en-US" dirty="0"/>
              <a:t> </a:t>
            </a:r>
            <a:r>
              <a:rPr lang="en-US" dirty="0" err="1"/>
              <a:t>testiranje</a:t>
            </a:r>
            <a:endParaRPr lang="hr-HR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E8D9-7930-F454-F88F-29DB6E97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2E6E-2ED5-599B-38E3-6C10888A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dokumentacije</a:t>
            </a:r>
            <a:endParaRPr lang="en-US" sz="2400" dirty="0"/>
          </a:p>
          <a:p>
            <a:pPr lvl="1"/>
            <a:r>
              <a:rPr lang="en-US" sz="1800" dirty="0"/>
              <a:t>Latex (</a:t>
            </a:r>
            <a:r>
              <a:rPr lang="en-US" sz="1800" dirty="0" err="1"/>
              <a:t>TexLive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Astah</a:t>
            </a:r>
            <a:r>
              <a:rPr lang="en-US" sz="1800" dirty="0"/>
              <a:t>, </a:t>
            </a:r>
            <a:r>
              <a:rPr lang="en-US" sz="1800" dirty="0" err="1"/>
              <a:t>ErdPlus</a:t>
            </a:r>
            <a:r>
              <a:rPr lang="en-US" sz="1800" dirty="0"/>
              <a:t>, Draw.io – </a:t>
            </a:r>
            <a:r>
              <a:rPr lang="en-US" sz="1800" dirty="0" err="1"/>
              <a:t>izrada</a:t>
            </a:r>
            <a:r>
              <a:rPr lang="en-US" sz="1800" dirty="0"/>
              <a:t> </a:t>
            </a:r>
            <a:r>
              <a:rPr lang="en-US" sz="1800" dirty="0" err="1"/>
              <a:t>dijagrama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 err="1"/>
              <a:t>Dijeljenje</a:t>
            </a:r>
            <a:r>
              <a:rPr lang="en-US" sz="2400" dirty="0"/>
              <a:t> </a:t>
            </a:r>
            <a:r>
              <a:rPr lang="en-US" sz="2400" dirty="0" err="1"/>
              <a:t>koda</a:t>
            </a:r>
            <a:r>
              <a:rPr lang="en-US" sz="2400" dirty="0"/>
              <a:t>, </a:t>
            </a:r>
            <a:r>
              <a:rPr lang="en-US" sz="2400" dirty="0" err="1"/>
              <a:t>pohranjivanje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dokumentiranje</a:t>
            </a:r>
            <a:r>
              <a:rPr lang="en-US" sz="2400" dirty="0"/>
              <a:t> </a:t>
            </a:r>
            <a:r>
              <a:rPr lang="en-US" sz="2400" dirty="0" err="1"/>
              <a:t>izmjena</a:t>
            </a:r>
            <a:endParaRPr lang="en-US" sz="2400" dirty="0"/>
          </a:p>
          <a:p>
            <a:pPr lvl="1"/>
            <a:r>
              <a:rPr lang="en-US" sz="1800" dirty="0"/>
              <a:t>GitHub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 err="1"/>
              <a:t>Komunikacija</a:t>
            </a:r>
            <a:endParaRPr lang="en-US" sz="2400" dirty="0"/>
          </a:p>
          <a:p>
            <a:pPr lvl="1"/>
            <a:r>
              <a:rPr lang="en-US" sz="1800" dirty="0"/>
              <a:t>WhatsApp</a:t>
            </a:r>
          </a:p>
          <a:p>
            <a:pPr lvl="1"/>
            <a:r>
              <a:rPr lang="en-US" sz="1800" dirty="0"/>
              <a:t>Discord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AAB01-6A17-2FFF-B9E4-AB74C25D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806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/>
              <a:t>Vremenska</a:t>
            </a:r>
            <a:r>
              <a:rPr lang="en-US" sz="2000" dirty="0"/>
              <a:t> </a:t>
            </a:r>
            <a:r>
              <a:rPr lang="en-US" sz="2000" dirty="0" err="1"/>
              <a:t>crta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</a:t>
            </a:r>
            <a:r>
              <a:rPr lang="en-US" sz="2000" dirty="0" err="1"/>
              <a:t>najbolje</a:t>
            </a:r>
            <a:r>
              <a:rPr lang="en-US" sz="2000" dirty="0"/>
              <a:t> </a:t>
            </a:r>
            <a:r>
              <a:rPr lang="en-US" sz="2000" dirty="0" err="1"/>
              <a:t>pratila</a:t>
            </a:r>
            <a:r>
              <a:rPr lang="en-US" sz="2000" dirty="0"/>
              <a:t> model </a:t>
            </a:r>
            <a:r>
              <a:rPr lang="en-US" sz="2000" dirty="0" err="1"/>
              <a:t>agilnog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168102-44F9-1316-D101-F292A91BF53E}"/>
              </a:ext>
            </a:extLst>
          </p:cNvPr>
          <p:cNvGrpSpPr/>
          <p:nvPr/>
        </p:nvGrpSpPr>
        <p:grpSpPr>
          <a:xfrm>
            <a:off x="628650" y="2326237"/>
            <a:ext cx="8149511" cy="3266838"/>
            <a:chOff x="628650" y="2836506"/>
            <a:chExt cx="8149511" cy="32668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8E110B-1213-FB32-1920-FF533AF17A03}"/>
                </a:ext>
              </a:extLst>
            </p:cNvPr>
            <p:cNvSpPr txBox="1"/>
            <p:nvPr/>
          </p:nvSpPr>
          <p:spPr>
            <a:xfrm>
              <a:off x="628650" y="2836506"/>
              <a:ext cx="1983921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Specifikacija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691EC41-A76C-D4BA-A5BF-7669590E57E3}"/>
                </a:ext>
              </a:extLst>
            </p:cNvPr>
            <p:cNvCxnSpPr>
              <a:cxnSpLocks/>
            </p:cNvCxnSpPr>
            <p:nvPr/>
          </p:nvCxnSpPr>
          <p:spPr>
            <a:xfrm>
              <a:off x="2780522" y="3032449"/>
              <a:ext cx="774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3BC92-9BBE-F20A-0A56-13B4D5BFA8B4}"/>
                </a:ext>
              </a:extLst>
            </p:cNvPr>
            <p:cNvSpPr txBox="1"/>
            <p:nvPr/>
          </p:nvSpPr>
          <p:spPr>
            <a:xfrm>
              <a:off x="3722914" y="2847783"/>
              <a:ext cx="1983921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Implementacija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B62686-ADBE-9642-FB3C-D81E7C37D747}"/>
                </a:ext>
              </a:extLst>
            </p:cNvPr>
            <p:cNvCxnSpPr>
              <a:cxnSpLocks/>
            </p:cNvCxnSpPr>
            <p:nvPr/>
          </p:nvCxnSpPr>
          <p:spPr>
            <a:xfrm>
              <a:off x="6030686" y="3032449"/>
              <a:ext cx="640702" cy="52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A87F18-8BCB-9469-CF91-16CC08161F17}"/>
                </a:ext>
              </a:extLst>
            </p:cNvPr>
            <p:cNvSpPr txBox="1"/>
            <p:nvPr/>
          </p:nvSpPr>
          <p:spPr>
            <a:xfrm>
              <a:off x="6531429" y="3676551"/>
              <a:ext cx="1983921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Testiranje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37A6DB-0717-F59A-6078-AEF6BA944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2702" y="3991885"/>
              <a:ext cx="1175853" cy="55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612A9-E107-CD6A-E9B1-E3A12D743577}"/>
                </a:ext>
              </a:extLst>
            </p:cNvPr>
            <p:cNvSpPr txBox="1"/>
            <p:nvPr/>
          </p:nvSpPr>
          <p:spPr>
            <a:xfrm>
              <a:off x="3879010" y="4617274"/>
              <a:ext cx="2509545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Potrebno</a:t>
              </a:r>
              <a:r>
                <a:rPr lang="en-US" dirty="0"/>
                <a:t> </a:t>
              </a:r>
              <a:r>
                <a:rPr lang="en-US" dirty="0" err="1"/>
                <a:t>poboljšanje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FD1ABB3-26C1-B5B3-C390-D9468F2E5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0492" y="3293706"/>
              <a:ext cx="0" cy="1187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505F5D-14A2-AF2C-7397-61DB5B8F90AE}"/>
                </a:ext>
              </a:extLst>
            </p:cNvPr>
            <p:cNvCxnSpPr>
              <a:cxnSpLocks/>
            </p:cNvCxnSpPr>
            <p:nvPr/>
          </p:nvCxnSpPr>
          <p:spPr>
            <a:xfrm>
              <a:off x="7697267" y="4267946"/>
              <a:ext cx="0" cy="1377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63D85B-7E3B-F33B-979A-6A1FA2B99EE2}"/>
                </a:ext>
              </a:extLst>
            </p:cNvPr>
            <p:cNvSpPr txBox="1"/>
            <p:nvPr/>
          </p:nvSpPr>
          <p:spPr>
            <a:xfrm>
              <a:off x="6268616" y="5734012"/>
              <a:ext cx="2509545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Svi </a:t>
              </a:r>
              <a:r>
                <a:rPr lang="en-US" dirty="0" err="1"/>
                <a:t>zahtjevi</a:t>
              </a:r>
              <a:r>
                <a:rPr lang="en-US" dirty="0"/>
                <a:t> </a:t>
              </a:r>
              <a:r>
                <a:rPr lang="en-US" dirty="0" err="1"/>
                <a:t>zadovoljeni</a:t>
              </a:r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463A5C-E74A-6D39-C01B-46A9B1253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7314" y="5918678"/>
              <a:ext cx="1470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71657A-8844-74AE-4ECF-9CB58EAF88F8}"/>
                </a:ext>
              </a:extLst>
            </p:cNvPr>
            <p:cNvSpPr txBox="1"/>
            <p:nvPr/>
          </p:nvSpPr>
          <p:spPr>
            <a:xfrm>
              <a:off x="1446246" y="5719304"/>
              <a:ext cx="3110542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Puštanje</a:t>
              </a:r>
              <a:r>
                <a:rPr lang="en-US" dirty="0"/>
                <a:t> </a:t>
              </a:r>
              <a:r>
                <a:rPr lang="en-US" dirty="0" err="1"/>
                <a:t>aplikacije</a:t>
              </a:r>
              <a:r>
                <a:rPr lang="en-US" dirty="0"/>
                <a:t> u </a:t>
              </a:r>
              <a:r>
                <a:rPr lang="en-US" dirty="0" err="1"/>
                <a:t>pogon</a:t>
              </a:r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87D133-0C13-1130-9B99-633A5B16AB97}"/>
              </a:ext>
            </a:extLst>
          </p:cNvPr>
          <p:cNvSpPr txBox="1"/>
          <p:nvPr/>
        </p:nvSpPr>
        <p:spPr>
          <a:xfrm>
            <a:off x="2612570" y="6029104"/>
            <a:ext cx="45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6: </a:t>
            </a:r>
            <a:r>
              <a:rPr lang="en-US" dirty="0" err="1"/>
              <a:t>okvirni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aplikaciji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6D80D-063A-5E8B-B572-3CE9AF366644}"/>
              </a:ext>
            </a:extLst>
          </p:cNvPr>
          <p:cNvSpPr txBox="1"/>
          <p:nvPr/>
        </p:nvSpPr>
        <p:spPr>
          <a:xfrm>
            <a:off x="548664" y="3495542"/>
            <a:ext cx="22594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Dokumentiranje</a:t>
            </a:r>
            <a:r>
              <a:rPr lang="en-US" dirty="0"/>
              <a:t> </a:t>
            </a:r>
            <a:r>
              <a:rPr lang="en-US" dirty="0" err="1"/>
              <a:t>tijekom</a:t>
            </a:r>
            <a:r>
              <a:rPr lang="en-US" dirty="0"/>
              <a:t> </a:t>
            </a:r>
            <a:r>
              <a:rPr lang="en-US" dirty="0" err="1"/>
              <a:t>cijelog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F9923-43C4-B11A-3EB0-1816CFFD159B}"/>
              </a:ext>
            </a:extLst>
          </p:cNvPr>
          <p:cNvCxnSpPr>
            <a:cxnSpLocks/>
          </p:cNvCxnSpPr>
          <p:nvPr/>
        </p:nvCxnSpPr>
        <p:spPr>
          <a:xfrm>
            <a:off x="1678394" y="2805039"/>
            <a:ext cx="0" cy="55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4B9B1B-BEB9-8CCF-D003-20B970845010}"/>
              </a:ext>
            </a:extLst>
          </p:cNvPr>
          <p:cNvCxnSpPr>
            <a:cxnSpLocks/>
          </p:cNvCxnSpPr>
          <p:nvPr/>
        </p:nvCxnSpPr>
        <p:spPr>
          <a:xfrm flipH="1" flipV="1">
            <a:off x="2379306" y="4476337"/>
            <a:ext cx="917510" cy="58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01E770-36E1-23E6-0B21-142D5D1BD4D6}"/>
              </a:ext>
            </a:extLst>
          </p:cNvPr>
          <p:cNvCxnSpPr>
            <a:cxnSpLocks/>
          </p:cNvCxnSpPr>
          <p:nvPr/>
        </p:nvCxnSpPr>
        <p:spPr>
          <a:xfrm flipH="1">
            <a:off x="2687216" y="2860170"/>
            <a:ext cx="1058977" cy="56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EF43-B99C-724B-966E-46FB22AA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Organizacija</a:t>
            </a:r>
            <a:r>
              <a:rPr lang="en-US" dirty="0"/>
              <a:t> </a:t>
            </a:r>
            <a:r>
              <a:rPr lang="en-US" dirty="0" err="1"/>
              <a:t>rada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BE7D-8479-DE3E-30DF-DAA78E7C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uloženo</a:t>
            </a:r>
            <a:r>
              <a:rPr lang="en-US" dirty="0"/>
              <a:t> u </a:t>
            </a:r>
            <a:r>
              <a:rPr lang="en-US" dirty="0" err="1"/>
              <a:t>izradu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Dokumentacija</a:t>
            </a:r>
            <a:r>
              <a:rPr lang="en-US" dirty="0"/>
              <a:t>: 56h</a:t>
            </a:r>
          </a:p>
          <a:p>
            <a:pPr lvl="1"/>
            <a:r>
              <a:rPr lang="en-US" dirty="0"/>
              <a:t>Frontend: 155h</a:t>
            </a:r>
          </a:p>
          <a:p>
            <a:pPr lvl="1"/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: 5h</a:t>
            </a:r>
          </a:p>
          <a:p>
            <a:pPr lvl="1"/>
            <a:r>
              <a:rPr lang="en-US" dirty="0" err="1"/>
              <a:t>Spajanje</a:t>
            </a:r>
            <a:r>
              <a:rPr lang="en-US" dirty="0"/>
              <a:t> s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: 16h</a:t>
            </a:r>
          </a:p>
          <a:p>
            <a:pPr lvl="1"/>
            <a:r>
              <a:rPr lang="en-US" dirty="0"/>
              <a:t>Backend: 133h</a:t>
            </a:r>
          </a:p>
          <a:p>
            <a:pPr lvl="1"/>
            <a:endParaRPr lang="en-US" dirty="0"/>
          </a:p>
          <a:p>
            <a:r>
              <a:rPr lang="en-US" dirty="0" err="1"/>
              <a:t>Ukupno</a:t>
            </a:r>
            <a:r>
              <a:rPr lang="en-US" dirty="0"/>
              <a:t>: 365 sati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DBE4-E935-0B7A-5B8A-9BBB494E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983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Što</a:t>
            </a:r>
            <a:r>
              <a:rPr lang="en-US" dirty="0">
                <a:sym typeface="Wingdings" panose="05000000000000000000" pitchFamily="2" charset="2"/>
              </a:rPr>
              <a:t> je </a:t>
            </a:r>
            <a:r>
              <a:rPr lang="en-US" dirty="0" err="1">
                <a:sym typeface="Wingdings" panose="05000000000000000000" pitchFamily="2" charset="2"/>
              </a:rPr>
              <a:t>bilo</a:t>
            </a:r>
            <a:r>
              <a:rPr lang="en-US" dirty="0">
                <a:sym typeface="Wingdings" panose="05000000000000000000" pitchFamily="2" charset="2"/>
              </a:rPr>
              <a:t> dobro?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Spremnost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članova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učenje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rada</a:t>
            </a:r>
            <a:r>
              <a:rPr lang="en-US" dirty="0">
                <a:sym typeface="Wingdings" panose="05000000000000000000" pitchFamily="2" charset="2"/>
              </a:rPr>
              <a:t> s </a:t>
            </a:r>
            <a:r>
              <a:rPr lang="en-US" dirty="0" err="1">
                <a:sym typeface="Wingdings" panose="05000000000000000000" pitchFamily="2" charset="2"/>
              </a:rPr>
              <a:t>dosad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nepoznatim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tehnologijama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alatima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radnim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okvirima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Međusobna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pomoć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suradnja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Individualna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rješenja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članova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grupe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teškim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situacijama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Što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bilo</a:t>
            </a:r>
            <a:r>
              <a:rPr lang="en-US" dirty="0">
                <a:sym typeface="Wingdings" panose="05000000000000000000" pitchFamily="2" charset="2"/>
              </a:rPr>
              <a:t> dobro?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Povremeni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nedostatak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komunikacije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koordinacije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transparentnosti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Neiskustvo</a:t>
            </a:r>
            <a:r>
              <a:rPr lang="en-US" dirty="0">
                <a:sym typeface="Wingdings" panose="05000000000000000000" pitchFamily="2" charset="2"/>
              </a:rPr>
              <a:t> u </a:t>
            </a:r>
            <a:r>
              <a:rPr lang="en-US" dirty="0" err="1">
                <a:sym typeface="Wingdings" panose="05000000000000000000" pitchFamily="2" charset="2"/>
              </a:rPr>
              <a:t>radu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projektima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Što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nikako</a:t>
            </a:r>
            <a:r>
              <a:rPr lang="en-US" dirty="0">
                <a:sym typeface="Wingdings" panose="05000000000000000000" pitchFamily="2" charset="2"/>
              </a:rPr>
              <a:t> ne bi </a:t>
            </a:r>
            <a:r>
              <a:rPr lang="en-US" dirty="0" err="1">
                <a:sym typeface="Wingdings" panose="05000000000000000000" pitchFamily="2" charset="2"/>
              </a:rPr>
              <a:t>smjelo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ponoviti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Podcjenjivanje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vremena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potrebnog</a:t>
            </a:r>
            <a:r>
              <a:rPr lang="en-US" dirty="0">
                <a:sym typeface="Wingdings" panose="05000000000000000000" pitchFamily="2" charset="2"/>
              </a:rPr>
              <a:t> za </a:t>
            </a:r>
            <a:r>
              <a:rPr lang="en-US" dirty="0" err="1">
                <a:sym typeface="Wingdings" panose="05000000000000000000" pitchFamily="2" charset="2"/>
              </a:rPr>
              <a:t>određeni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posla</a:t>
            </a:r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8C153C-B9E8-64C5-2326-519D4A363939}"/>
              </a:ext>
            </a:extLst>
          </p:cNvPr>
          <p:cNvCxnSpPr>
            <a:cxnSpLocks/>
          </p:cNvCxnSpPr>
          <p:nvPr/>
        </p:nvCxnSpPr>
        <p:spPr>
          <a:xfrm>
            <a:off x="2780522" y="2522180"/>
            <a:ext cx="77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9367-32E3-F45B-715B-5C561A5D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</a:t>
            </a:r>
            <a:r>
              <a:rPr lang="en-US" dirty="0" err="1"/>
              <a:t>adrese</a:t>
            </a:r>
            <a:r>
              <a:rPr lang="en-US" dirty="0"/>
              <a:t> </a:t>
            </a:r>
            <a:r>
              <a:rPr lang="en-US" dirty="0" err="1"/>
              <a:t>članova</a:t>
            </a:r>
            <a:r>
              <a:rPr lang="en-US" dirty="0"/>
              <a:t> </a:t>
            </a:r>
            <a:r>
              <a:rPr lang="en-US" dirty="0" err="1"/>
              <a:t>grupe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0211-19C8-5AA6-0559-C303C590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sven.winkler@fer.hr</a:t>
            </a:r>
            <a:endParaRPr lang="en-US" dirty="0"/>
          </a:p>
          <a:p>
            <a:r>
              <a:rPr lang="en-US" dirty="0">
                <a:hlinkClick r:id="rId3"/>
              </a:rPr>
              <a:t>luka.kitarovic@fer.hr</a:t>
            </a:r>
            <a:endParaRPr lang="en-US" dirty="0"/>
          </a:p>
          <a:p>
            <a:r>
              <a:rPr lang="en-US" dirty="0">
                <a:hlinkClick r:id="rId4"/>
              </a:rPr>
              <a:t>yu-xing.jin@fer.hr</a:t>
            </a:r>
            <a:endParaRPr lang="en-US" dirty="0"/>
          </a:p>
          <a:p>
            <a:r>
              <a:rPr lang="en-US" dirty="0">
                <a:hlinkClick r:id="rId5"/>
              </a:rPr>
              <a:t>bozidar.pucar@fer.hr</a:t>
            </a:r>
            <a:endParaRPr lang="en-US" dirty="0"/>
          </a:p>
          <a:p>
            <a:r>
              <a:rPr lang="en-US" dirty="0">
                <a:hlinkClick r:id="rId6"/>
              </a:rPr>
              <a:t>andrej.lovei@fer.hr</a:t>
            </a:r>
            <a:endParaRPr lang="en-US" dirty="0"/>
          </a:p>
          <a:p>
            <a:r>
              <a:rPr lang="en-US" dirty="0">
                <a:hlinkClick r:id="rId7"/>
              </a:rPr>
              <a:t>vedran.markovic@fer.hr</a:t>
            </a:r>
            <a:endParaRPr lang="en-US" dirty="0"/>
          </a:p>
          <a:p>
            <a:r>
              <a:rPr lang="en-US" dirty="0">
                <a:hlinkClick r:id="rId8"/>
              </a:rPr>
              <a:t>damjan.sarlija@fer.hr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4412-22FA-6EEB-020C-331C3B1A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628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76" y="1385755"/>
            <a:ext cx="8515350" cy="4931327"/>
          </a:xfrm>
        </p:spPr>
        <p:txBody>
          <a:bodyPr>
            <a:normAutofit/>
          </a:bodyPr>
          <a:lstStyle/>
          <a:p>
            <a:r>
              <a:rPr lang="en-US" sz="2400" dirty="0"/>
              <a:t>Sven Winkler – backend, </a:t>
            </a:r>
            <a:r>
              <a:rPr lang="en-US" sz="2400" dirty="0" err="1"/>
              <a:t>vođenje</a:t>
            </a:r>
            <a:r>
              <a:rPr lang="en-US" sz="2400" dirty="0"/>
              <a:t> </a:t>
            </a:r>
            <a:r>
              <a:rPr lang="en-US" sz="2400" dirty="0" err="1"/>
              <a:t>grupe</a:t>
            </a:r>
            <a:r>
              <a:rPr lang="en-US" sz="2400" dirty="0"/>
              <a:t>/</a:t>
            </a:r>
            <a:r>
              <a:rPr lang="en-US" sz="2400" dirty="0" err="1"/>
              <a:t>projekta</a:t>
            </a:r>
            <a:r>
              <a:rPr lang="en-US" sz="2400" dirty="0"/>
              <a:t>, </a:t>
            </a:r>
            <a:r>
              <a:rPr lang="en-US" sz="2400" dirty="0" err="1"/>
              <a:t>puštanje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en-US" sz="2400" dirty="0"/>
              <a:t> u </a:t>
            </a:r>
            <a:r>
              <a:rPr lang="en-US" sz="2400" dirty="0" err="1"/>
              <a:t>pogon</a:t>
            </a:r>
            <a:r>
              <a:rPr lang="en-US" sz="2400" dirty="0"/>
              <a:t>, </a:t>
            </a:r>
            <a:r>
              <a:rPr lang="en-US" sz="2400" dirty="0" err="1"/>
              <a:t>dokumentacija</a:t>
            </a:r>
            <a:endParaRPr lang="en-US" sz="2400" dirty="0"/>
          </a:p>
          <a:p>
            <a:r>
              <a:rPr lang="en-US" sz="2400" dirty="0"/>
              <a:t>Luka </a:t>
            </a:r>
            <a:r>
              <a:rPr lang="en-US" sz="2400" dirty="0" err="1"/>
              <a:t>Kitarović</a:t>
            </a:r>
            <a:r>
              <a:rPr lang="en-US" sz="2400" dirty="0"/>
              <a:t> – </a:t>
            </a:r>
            <a:r>
              <a:rPr lang="en-US" sz="2400" dirty="0" err="1"/>
              <a:t>razvoj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puštanje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en-US" sz="2400" dirty="0"/>
              <a:t> u </a:t>
            </a:r>
            <a:r>
              <a:rPr lang="en-US" sz="2400" dirty="0" err="1"/>
              <a:t>pogon</a:t>
            </a:r>
            <a:endParaRPr lang="en-US" sz="2400" dirty="0"/>
          </a:p>
          <a:p>
            <a:r>
              <a:rPr lang="en-US" sz="2400" dirty="0"/>
              <a:t>Yu Xing Jin –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dokumentacije</a:t>
            </a:r>
            <a:endParaRPr lang="en-US" sz="2400" dirty="0"/>
          </a:p>
          <a:p>
            <a:r>
              <a:rPr lang="en-US" sz="2400" dirty="0" err="1"/>
              <a:t>Božidar</a:t>
            </a:r>
            <a:r>
              <a:rPr lang="en-US" sz="2400" dirty="0"/>
              <a:t> </a:t>
            </a:r>
            <a:r>
              <a:rPr lang="en-US" sz="2400" dirty="0" err="1"/>
              <a:t>Pučar</a:t>
            </a:r>
            <a:r>
              <a:rPr lang="en-US" sz="2400" dirty="0"/>
              <a:t> –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dokumentcije</a:t>
            </a:r>
            <a:endParaRPr lang="en-US" sz="2400" dirty="0"/>
          </a:p>
          <a:p>
            <a:r>
              <a:rPr lang="en-US" sz="2400" dirty="0"/>
              <a:t>Andrej </a:t>
            </a:r>
            <a:r>
              <a:rPr lang="en-US" sz="2400" dirty="0" err="1"/>
              <a:t>Lovei</a:t>
            </a:r>
            <a:r>
              <a:rPr lang="en-US" sz="2400" dirty="0"/>
              <a:t> –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dokumentacije</a:t>
            </a:r>
            <a:endParaRPr lang="en-US" sz="2400" dirty="0"/>
          </a:p>
          <a:p>
            <a:r>
              <a:rPr lang="en-US" sz="2400" dirty="0" err="1"/>
              <a:t>Vedran</a:t>
            </a:r>
            <a:r>
              <a:rPr lang="en-US" sz="2400" dirty="0"/>
              <a:t> </a:t>
            </a:r>
            <a:r>
              <a:rPr lang="en-US" sz="2400" dirty="0" err="1"/>
              <a:t>Marković</a:t>
            </a:r>
            <a:r>
              <a:rPr lang="en-US" sz="2400" dirty="0"/>
              <a:t> –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backenda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dokumentacije</a:t>
            </a:r>
            <a:endParaRPr lang="en-US" sz="2400" dirty="0"/>
          </a:p>
          <a:p>
            <a:r>
              <a:rPr lang="en-US" sz="2400" dirty="0"/>
              <a:t>Damjan Šarlija – </a:t>
            </a:r>
            <a:r>
              <a:rPr lang="en-US" sz="2400" dirty="0" err="1"/>
              <a:t>izrada</a:t>
            </a:r>
            <a:r>
              <a:rPr lang="en-US" sz="2400" dirty="0"/>
              <a:t> </a:t>
            </a:r>
            <a:r>
              <a:rPr lang="en-US" sz="2400" dirty="0" err="1"/>
              <a:t>frontenda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dokumentacije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85755"/>
            <a:ext cx="9144000" cy="493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Potreba</a:t>
            </a:r>
            <a:r>
              <a:rPr lang="en-US" sz="2400" dirty="0"/>
              <a:t> za </a:t>
            </a:r>
            <a:r>
              <a:rPr lang="en-US" sz="2400" dirty="0" err="1"/>
              <a:t>učinkovitom</a:t>
            </a:r>
            <a:r>
              <a:rPr lang="en-US" sz="2400" dirty="0"/>
              <a:t> </a:t>
            </a:r>
            <a:r>
              <a:rPr lang="en-US" sz="2400" dirty="0" err="1"/>
              <a:t>infrastrukturom</a:t>
            </a:r>
            <a:r>
              <a:rPr lang="en-US" sz="2400" dirty="0"/>
              <a:t> </a:t>
            </a:r>
            <a:r>
              <a:rPr lang="en-US" sz="2400" dirty="0" err="1"/>
              <a:t>prodaje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pristupa</a:t>
            </a:r>
            <a:r>
              <a:rPr lang="en-US" sz="2400" dirty="0"/>
              <a:t> </a:t>
            </a:r>
            <a:r>
              <a:rPr lang="en-US" sz="2400" dirty="0" err="1"/>
              <a:t>knjigama</a:t>
            </a:r>
            <a:r>
              <a:rPr lang="en-US" sz="2400" dirty="0"/>
              <a:t>/</a:t>
            </a:r>
            <a:r>
              <a:rPr lang="en-US" sz="2400" dirty="0" err="1"/>
              <a:t>izdanjima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Problem: </a:t>
            </a:r>
            <a:r>
              <a:rPr lang="en-US" sz="2400" dirty="0" err="1"/>
              <a:t>nedovoljno</a:t>
            </a:r>
            <a:r>
              <a:rPr lang="en-US" sz="2400" dirty="0"/>
              <a:t> dobra </a:t>
            </a:r>
            <a:r>
              <a:rPr lang="en-US" sz="2400" dirty="0" err="1"/>
              <a:t>povezanost</a:t>
            </a:r>
            <a:r>
              <a:rPr lang="en-US" sz="2400" dirty="0"/>
              <a:t> </a:t>
            </a:r>
            <a:r>
              <a:rPr lang="en-US" sz="2400" dirty="0" err="1"/>
              <a:t>ponuditelja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čitatelja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Uloga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en-US" sz="2400" dirty="0"/>
              <a:t> – </a:t>
            </a:r>
            <a:r>
              <a:rPr lang="en-US" sz="2400" dirty="0" err="1"/>
              <a:t>olakšati</a:t>
            </a:r>
            <a:r>
              <a:rPr lang="en-US" sz="2400" dirty="0"/>
              <a:t> process </a:t>
            </a:r>
            <a:r>
              <a:rPr lang="en-US" sz="2400" dirty="0" err="1"/>
              <a:t>nabave</a:t>
            </a:r>
            <a:r>
              <a:rPr lang="en-US" sz="2400" dirty="0"/>
              <a:t> </a:t>
            </a:r>
            <a:r>
              <a:rPr lang="en-US" sz="2400" dirty="0" err="1"/>
              <a:t>knjiga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poboljšati</a:t>
            </a:r>
            <a:r>
              <a:rPr lang="en-US" sz="2400" dirty="0"/>
              <a:t> </a:t>
            </a:r>
            <a:r>
              <a:rPr lang="en-US" sz="2400" dirty="0" err="1"/>
              <a:t>suradnju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dionika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Čitatelji</a:t>
            </a:r>
            <a:r>
              <a:rPr lang="en-US" sz="1800" dirty="0"/>
              <a:t> – </a:t>
            </a:r>
            <a:r>
              <a:rPr lang="en-US" sz="1800" dirty="0" err="1"/>
              <a:t>lakše</a:t>
            </a:r>
            <a:r>
              <a:rPr lang="en-US" sz="1800" dirty="0"/>
              <a:t> </a:t>
            </a:r>
            <a:r>
              <a:rPr lang="en-US" sz="1800" dirty="0" err="1"/>
              <a:t>informiranje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pristup</a:t>
            </a:r>
            <a:r>
              <a:rPr lang="en-US" sz="1800" dirty="0"/>
              <a:t> </a:t>
            </a:r>
            <a:r>
              <a:rPr lang="en-US" sz="1800" dirty="0" err="1"/>
              <a:t>dostupnim</a:t>
            </a:r>
            <a:r>
              <a:rPr lang="en-US" sz="1800" dirty="0"/>
              <a:t> </a:t>
            </a:r>
            <a:r>
              <a:rPr lang="en-US" sz="1800" dirty="0" err="1"/>
              <a:t>knjigama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Ponuditelji</a:t>
            </a:r>
            <a:r>
              <a:rPr lang="en-US" sz="1800" dirty="0"/>
              <a:t> – </a:t>
            </a:r>
            <a:r>
              <a:rPr lang="en-US" sz="1800" dirty="0" err="1"/>
              <a:t>sučelje</a:t>
            </a:r>
            <a:r>
              <a:rPr lang="en-US" sz="1800" dirty="0"/>
              <a:t> za </a:t>
            </a:r>
            <a:r>
              <a:rPr lang="en-US" sz="1800" dirty="0" err="1"/>
              <a:t>učinkovito</a:t>
            </a:r>
            <a:r>
              <a:rPr lang="en-US" sz="1800" dirty="0"/>
              <a:t> </a:t>
            </a:r>
            <a:r>
              <a:rPr lang="en-US" sz="1800" dirty="0" err="1"/>
              <a:t>povezivanje</a:t>
            </a:r>
            <a:r>
              <a:rPr lang="en-US" sz="1800" dirty="0"/>
              <a:t> s </a:t>
            </a:r>
            <a:r>
              <a:rPr lang="en-US" sz="1800" dirty="0" err="1"/>
              <a:t>kupcima</a:t>
            </a:r>
            <a:r>
              <a:rPr lang="en-US" sz="1800" dirty="0"/>
              <a:t>/</a:t>
            </a:r>
            <a:r>
              <a:rPr lang="en-US" sz="1800" dirty="0" err="1"/>
              <a:t>tržištem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Slične</a:t>
            </a:r>
            <a:r>
              <a:rPr lang="en-US" sz="2400" dirty="0"/>
              <a:t> </a:t>
            </a:r>
            <a:r>
              <a:rPr lang="en-US" sz="2400" dirty="0" err="1"/>
              <a:t>aplikacije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tržištu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Ne nude </a:t>
            </a:r>
            <a:r>
              <a:rPr lang="en-US" sz="1800" dirty="0" err="1"/>
              <a:t>sve</a:t>
            </a:r>
            <a:r>
              <a:rPr lang="en-US" sz="1800" dirty="0"/>
              <a:t> </a:t>
            </a:r>
            <a:r>
              <a:rPr lang="en-US" sz="1800" dirty="0" err="1"/>
              <a:t>značajke</a:t>
            </a:r>
            <a:r>
              <a:rPr lang="en-US" sz="1800" dirty="0"/>
              <a:t> </a:t>
            </a:r>
            <a:r>
              <a:rPr lang="en-US" sz="1800" dirty="0" err="1"/>
              <a:t>naše</a:t>
            </a:r>
            <a:r>
              <a:rPr lang="en-US" sz="1800" dirty="0"/>
              <a:t> </a:t>
            </a:r>
            <a:r>
              <a:rPr lang="en-US" sz="1800" dirty="0" err="1"/>
              <a:t>aplikacije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Uglavnom</a:t>
            </a:r>
            <a:r>
              <a:rPr lang="en-US" sz="1800" dirty="0"/>
              <a:t> </a:t>
            </a:r>
            <a:r>
              <a:rPr lang="en-US" sz="1800" dirty="0" err="1"/>
              <a:t>namijenjene</a:t>
            </a:r>
            <a:r>
              <a:rPr lang="en-US" sz="1800" dirty="0"/>
              <a:t> </a:t>
            </a:r>
            <a:r>
              <a:rPr lang="en-US" sz="1800" dirty="0" err="1"/>
              <a:t>isključivo</a:t>
            </a:r>
            <a:r>
              <a:rPr lang="en-US" sz="1800" dirty="0"/>
              <a:t> </a:t>
            </a:r>
            <a:r>
              <a:rPr lang="en-US" sz="1800" dirty="0" err="1"/>
              <a:t>nabavi</a:t>
            </a:r>
            <a:r>
              <a:rPr lang="en-US" sz="1800" dirty="0"/>
              <a:t> </a:t>
            </a:r>
            <a:r>
              <a:rPr lang="en-US" sz="1800" dirty="0" err="1"/>
              <a:t>knjiga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sadrže</a:t>
            </a:r>
            <a:r>
              <a:rPr lang="en-US" sz="1800" dirty="0"/>
              <a:t> </a:t>
            </a:r>
            <a:r>
              <a:rPr lang="en-US" sz="1800" dirty="0" err="1"/>
              <a:t>netočne</a:t>
            </a:r>
            <a:r>
              <a:rPr lang="en-US" sz="1800" dirty="0"/>
              <a:t> </a:t>
            </a:r>
            <a:r>
              <a:rPr lang="en-US" sz="1800" dirty="0" err="1"/>
              <a:t>informacije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Često</a:t>
            </a:r>
            <a:r>
              <a:rPr lang="en-US" sz="1800" dirty="0"/>
              <a:t> </a:t>
            </a:r>
            <a:r>
              <a:rPr lang="en-US" sz="1800" dirty="0" err="1"/>
              <a:t>zahtijevaju</a:t>
            </a:r>
            <a:r>
              <a:rPr lang="en-US" sz="1800" dirty="0"/>
              <a:t> </a:t>
            </a:r>
            <a:r>
              <a:rPr lang="en-US" sz="1800" dirty="0" err="1"/>
              <a:t>članstvo</a:t>
            </a:r>
            <a:r>
              <a:rPr lang="en-US" sz="1800" dirty="0"/>
              <a:t> u </a:t>
            </a:r>
            <a:r>
              <a:rPr lang="en-US" sz="1800" dirty="0" err="1"/>
              <a:t>knjižnici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člansku</a:t>
            </a:r>
            <a:r>
              <a:rPr lang="en-US" sz="1800" dirty="0"/>
              <a:t> </a:t>
            </a:r>
            <a:r>
              <a:rPr lang="en-US" sz="1800" dirty="0" err="1"/>
              <a:t>iskaznicu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npr</a:t>
            </a:r>
            <a:r>
              <a:rPr lang="en-US" sz="1800" dirty="0"/>
              <a:t>. </a:t>
            </a:r>
            <a:r>
              <a:rPr lang="en-US" sz="1800" dirty="0" err="1"/>
              <a:t>aplikacija</a:t>
            </a:r>
            <a:r>
              <a:rPr lang="en-US" sz="1800" dirty="0"/>
              <a:t> </a:t>
            </a:r>
            <a:r>
              <a:rPr lang="en-US" sz="1800" dirty="0" err="1"/>
              <a:t>metLib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</a:t>
            </a:r>
            <a:r>
              <a:rPr lang="en-US" dirty="0" err="1"/>
              <a:t>funkcionalnih</a:t>
            </a:r>
            <a:r>
              <a:rPr lang="en-US" dirty="0"/>
              <a:t> </a:t>
            </a:r>
            <a:r>
              <a:rPr lang="en-US" dirty="0" err="1"/>
              <a:t>zahtjeva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D71AFC-2344-4109-7433-3A0BF1C3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Neregistrirani</a:t>
            </a:r>
            <a:r>
              <a:rPr lang="en-US" sz="2000" dirty="0"/>
              <a:t> </a:t>
            </a:r>
            <a:r>
              <a:rPr lang="en-US" sz="2000" dirty="0" err="1"/>
              <a:t>korisnik</a:t>
            </a:r>
            <a:endParaRPr lang="en-US" sz="2000" dirty="0"/>
          </a:p>
          <a:p>
            <a:pPr lvl="1"/>
            <a:r>
              <a:rPr lang="en-US" sz="1800" dirty="0" err="1"/>
              <a:t>Pretraživanje</a:t>
            </a:r>
            <a:r>
              <a:rPr lang="en-US" sz="1800" dirty="0"/>
              <a:t> </a:t>
            </a:r>
            <a:r>
              <a:rPr lang="en-US" sz="1800" dirty="0" err="1"/>
              <a:t>ponude</a:t>
            </a:r>
            <a:r>
              <a:rPr lang="en-US" sz="1800" dirty="0"/>
              <a:t> </a:t>
            </a:r>
            <a:r>
              <a:rPr lang="en-US" sz="1800" dirty="0" err="1"/>
              <a:t>knjiga</a:t>
            </a:r>
            <a:r>
              <a:rPr lang="en-US" sz="1800" dirty="0"/>
              <a:t> po </a:t>
            </a:r>
            <a:r>
              <a:rPr lang="en-US" sz="1800" dirty="0" err="1"/>
              <a:t>značajkama</a:t>
            </a:r>
            <a:endParaRPr lang="en-US" sz="1800" dirty="0"/>
          </a:p>
          <a:p>
            <a:pPr lvl="1"/>
            <a:r>
              <a:rPr lang="en-US" sz="1800" dirty="0" err="1"/>
              <a:t>Zahtijevanje</a:t>
            </a:r>
            <a:r>
              <a:rPr lang="en-US" sz="1800" dirty="0"/>
              <a:t> </a:t>
            </a:r>
            <a:r>
              <a:rPr lang="en-US" sz="1800" dirty="0" err="1"/>
              <a:t>prijevoda</a:t>
            </a:r>
            <a:r>
              <a:rPr lang="en-US" sz="1800" dirty="0"/>
              <a:t> </a:t>
            </a:r>
            <a:r>
              <a:rPr lang="en-US" sz="1800" dirty="0" err="1"/>
              <a:t>stranog</a:t>
            </a:r>
            <a:r>
              <a:rPr lang="en-US" sz="1800" dirty="0"/>
              <a:t> </a:t>
            </a:r>
            <a:r>
              <a:rPr lang="en-US" sz="1800" dirty="0" err="1"/>
              <a:t>izdanja</a:t>
            </a:r>
            <a:endParaRPr lang="en-US" sz="1800" dirty="0"/>
          </a:p>
          <a:p>
            <a:r>
              <a:rPr lang="en-US" sz="2000" dirty="0" err="1"/>
              <a:t>Registrirani</a:t>
            </a:r>
            <a:r>
              <a:rPr lang="en-US" sz="2000" dirty="0"/>
              <a:t> </a:t>
            </a:r>
            <a:r>
              <a:rPr lang="en-US" sz="2000" dirty="0" err="1"/>
              <a:t>korisnik</a:t>
            </a:r>
            <a:endParaRPr lang="en-US" sz="2000" dirty="0"/>
          </a:p>
          <a:p>
            <a:pPr lvl="1"/>
            <a:r>
              <a:rPr lang="en-US" sz="1800" dirty="0" err="1"/>
              <a:t>Dodavanje</a:t>
            </a:r>
            <a:r>
              <a:rPr lang="en-US" sz="1800" dirty="0"/>
              <a:t> </a:t>
            </a:r>
            <a:r>
              <a:rPr lang="en-US" sz="1800" dirty="0" err="1"/>
              <a:t>novih</a:t>
            </a:r>
            <a:r>
              <a:rPr lang="en-US" sz="1800" dirty="0"/>
              <a:t> </a:t>
            </a:r>
            <a:r>
              <a:rPr lang="en-US" sz="1800" dirty="0" err="1"/>
              <a:t>knjiga</a:t>
            </a:r>
            <a:r>
              <a:rPr lang="en-US" sz="1800" dirty="0"/>
              <a:t> u </a:t>
            </a:r>
            <a:r>
              <a:rPr lang="en-US" sz="1800" dirty="0" err="1"/>
              <a:t>ponudu</a:t>
            </a: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1E40D8-256C-7851-60DE-C3AC74F10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8" b="2501"/>
          <a:stretch/>
        </p:blipFill>
        <p:spPr>
          <a:xfrm>
            <a:off x="1408922" y="3150326"/>
            <a:ext cx="5461681" cy="32085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2CA2E4-BD5F-AEF5-8B6C-8CE9F3486297}"/>
              </a:ext>
            </a:extLst>
          </p:cNvPr>
          <p:cNvSpPr txBox="1"/>
          <p:nvPr/>
        </p:nvSpPr>
        <p:spPr>
          <a:xfrm>
            <a:off x="2295330" y="6390918"/>
            <a:ext cx="4254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Slika</a:t>
            </a:r>
            <a:r>
              <a:rPr lang="en-US" sz="1600" dirty="0"/>
              <a:t> 1: UML </a:t>
            </a:r>
            <a:r>
              <a:rPr lang="en-US" sz="1600" dirty="0" err="1"/>
              <a:t>dijagram</a:t>
            </a:r>
            <a:r>
              <a:rPr lang="en-US" sz="1600" dirty="0"/>
              <a:t> </a:t>
            </a:r>
            <a:r>
              <a:rPr lang="en-US" sz="1600" dirty="0" err="1"/>
              <a:t>obrazaca</a:t>
            </a:r>
            <a:r>
              <a:rPr lang="en-US" sz="1600" dirty="0"/>
              <a:t> </a:t>
            </a:r>
            <a:r>
              <a:rPr lang="en-US" sz="1600" dirty="0" err="1"/>
              <a:t>uporabe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50D3-AAA8-36A2-0681-09A64400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nefunkcionalnih</a:t>
            </a:r>
            <a:r>
              <a:rPr lang="en-US" dirty="0"/>
              <a:t> </a:t>
            </a:r>
            <a:r>
              <a:rPr lang="en-US" dirty="0" err="1"/>
              <a:t>zahtjeva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6952-BEF7-AD55-0D9E-8CEED6285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5554"/>
            <a:ext cx="8263423" cy="4931327"/>
          </a:xfrm>
        </p:spPr>
        <p:txBody>
          <a:bodyPr/>
          <a:lstStyle/>
          <a:p>
            <a:r>
              <a:rPr lang="en-US" dirty="0" err="1"/>
              <a:t>Podrška</a:t>
            </a:r>
            <a:r>
              <a:rPr lang="en-US" dirty="0"/>
              <a:t> za rad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u </a:t>
            </a:r>
            <a:r>
              <a:rPr lang="en-US" dirty="0" err="1"/>
              <a:t>stvarnom</a:t>
            </a:r>
            <a:r>
              <a:rPr lang="en-US" dirty="0"/>
              <a:t> </a:t>
            </a:r>
            <a:r>
              <a:rPr lang="en-US" dirty="0" err="1"/>
              <a:t>vremenu</a:t>
            </a:r>
            <a:endParaRPr lang="en-US" dirty="0"/>
          </a:p>
          <a:p>
            <a:r>
              <a:rPr lang="en-US" dirty="0" err="1"/>
              <a:t>Podrška</a:t>
            </a:r>
            <a:r>
              <a:rPr lang="en-US" dirty="0"/>
              <a:t> </a:t>
            </a:r>
            <a:r>
              <a:rPr lang="en-US" dirty="0" err="1"/>
              <a:t>hrvatske</a:t>
            </a:r>
            <a:r>
              <a:rPr lang="en-US" dirty="0"/>
              <a:t> </a:t>
            </a:r>
            <a:r>
              <a:rPr lang="en-US" dirty="0" err="1"/>
              <a:t>abecede</a:t>
            </a:r>
            <a:r>
              <a:rPr lang="en-US" dirty="0"/>
              <a:t> (</a:t>
            </a:r>
            <a:r>
              <a:rPr lang="en-US" dirty="0" err="1"/>
              <a:t>dijakritički</a:t>
            </a:r>
            <a:r>
              <a:rPr lang="en-US" dirty="0"/>
              <a:t> </a:t>
            </a:r>
            <a:r>
              <a:rPr lang="en-US" dirty="0" err="1"/>
              <a:t>znakovi</a:t>
            </a:r>
            <a:r>
              <a:rPr lang="en-US" dirty="0"/>
              <a:t>)</a:t>
            </a:r>
          </a:p>
          <a:p>
            <a:r>
              <a:rPr lang="en-US" dirty="0" err="1"/>
              <a:t>Responzivni</a:t>
            </a:r>
            <a:r>
              <a:rPr lang="en-US" dirty="0"/>
              <a:t> </a:t>
            </a:r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prilagođen</a:t>
            </a:r>
            <a:r>
              <a:rPr lang="en-US" dirty="0"/>
              <a:t> </a:t>
            </a:r>
            <a:r>
              <a:rPr lang="en-US" dirty="0" err="1"/>
              <a:t>mobilnom</a:t>
            </a:r>
            <a:r>
              <a:rPr lang="en-US" dirty="0"/>
              <a:t> </a:t>
            </a:r>
            <a:r>
              <a:rPr lang="en-US" dirty="0" err="1"/>
              <a:t>uređaju</a:t>
            </a:r>
            <a:endParaRPr lang="en-US" dirty="0"/>
          </a:p>
          <a:p>
            <a:r>
              <a:rPr lang="en-US" dirty="0" err="1"/>
              <a:t>Registrirani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–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korisničkog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lozinke</a:t>
            </a:r>
            <a:endParaRPr lang="en-US" dirty="0"/>
          </a:p>
          <a:p>
            <a:r>
              <a:rPr lang="en-US" dirty="0" err="1"/>
              <a:t>Nadogradnja</a:t>
            </a:r>
            <a:r>
              <a:rPr lang="en-US" dirty="0"/>
              <a:t> </a:t>
            </a:r>
            <a:r>
              <a:rPr lang="en-US" dirty="0" err="1"/>
              <a:t>sustava</a:t>
            </a:r>
            <a:r>
              <a:rPr lang="en-US" dirty="0"/>
              <a:t> ne </a:t>
            </a:r>
            <a:r>
              <a:rPr lang="en-US" dirty="0" err="1"/>
              <a:t>smije</a:t>
            </a:r>
            <a:r>
              <a:rPr lang="en-US" dirty="0"/>
              <a:t> </a:t>
            </a:r>
            <a:r>
              <a:rPr lang="en-US" dirty="0" err="1"/>
              <a:t>narušiti</a:t>
            </a:r>
            <a:r>
              <a:rPr lang="en-US" dirty="0"/>
              <a:t> </a:t>
            </a:r>
            <a:r>
              <a:rPr lang="en-US" dirty="0" err="1"/>
              <a:t>postojeće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CD58E-E208-7ADE-F143-6EDB8C61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12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7</a:t>
            </a:fld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7" y="1413164"/>
            <a:ext cx="8948056" cy="4763799"/>
          </a:xfrm>
        </p:spPr>
        <p:txBody>
          <a:bodyPr>
            <a:normAutofit/>
          </a:bodyPr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dijelovi</a:t>
            </a:r>
            <a:r>
              <a:rPr lang="en-US" dirty="0"/>
              <a:t>: </a:t>
            </a:r>
            <a:r>
              <a:rPr lang="en-US" dirty="0" err="1"/>
              <a:t>preglednik</a:t>
            </a:r>
            <a:r>
              <a:rPr lang="en-US" dirty="0"/>
              <a:t>, web server,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sz="2800" dirty="0" err="1"/>
              <a:t>Preglednik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 web server: HTTP protocol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Web server  </a:t>
            </a:r>
            <a:r>
              <a:rPr lang="en-US" sz="2800" dirty="0" err="1">
                <a:sym typeface="Wingdings" panose="05000000000000000000" pitchFamily="2" charset="2"/>
              </a:rPr>
              <a:t>baza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>
                <a:sym typeface="Wingdings" panose="05000000000000000000" pitchFamily="2" charset="2"/>
              </a:rPr>
              <a:t>podataka</a:t>
            </a:r>
            <a:r>
              <a:rPr lang="en-US" sz="2800" dirty="0">
                <a:sym typeface="Wingdings" panose="05000000000000000000" pitchFamily="2" charset="2"/>
              </a:rPr>
              <a:t>: SQL </a:t>
            </a:r>
            <a:r>
              <a:rPr lang="en-US" sz="2800" dirty="0" err="1">
                <a:sym typeface="Wingdings" panose="05000000000000000000" pitchFamily="2" charset="2"/>
              </a:rPr>
              <a:t>upiti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endParaRPr lang="en-US" sz="2800" dirty="0"/>
          </a:p>
          <a:p>
            <a:r>
              <a:rPr lang="en-US" dirty="0" err="1"/>
              <a:t>Podjela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frontend </a:t>
            </a:r>
            <a:r>
              <a:rPr lang="en-US" dirty="0" err="1"/>
              <a:t>i</a:t>
            </a:r>
            <a:r>
              <a:rPr lang="en-US" dirty="0"/>
              <a:t> backend</a:t>
            </a:r>
          </a:p>
          <a:p>
            <a:r>
              <a:rPr lang="en-US" dirty="0"/>
              <a:t>MVC (Model-View-Controller) </a:t>
            </a:r>
            <a:r>
              <a:rPr lang="en-US" dirty="0" err="1"/>
              <a:t>arhitektura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E4FF-3C3E-784C-52D1-B1025BF2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4B6B1-200A-86B4-D197-1CA9181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7DBC01-6CDB-D485-A972-1FBD934B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7796" y="1663450"/>
            <a:ext cx="3284505" cy="3368332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B8C88-8F3C-C01E-BE00-E81FAC1AD34A}"/>
              </a:ext>
            </a:extLst>
          </p:cNvPr>
          <p:cNvSpPr txBox="1"/>
          <p:nvPr/>
        </p:nvSpPr>
        <p:spPr>
          <a:xfrm>
            <a:off x="5187820" y="5194550"/>
            <a:ext cx="353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3: </a:t>
            </a: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razreda</a:t>
            </a:r>
            <a:r>
              <a:rPr lang="en-US" dirty="0"/>
              <a:t> – </a:t>
            </a:r>
            <a:r>
              <a:rPr lang="en-US" dirty="0" err="1"/>
              <a:t>repozitoriji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65FCC7-5DFC-2A5D-CD54-363DCA73C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38423"/>
            <a:ext cx="3886200" cy="289521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C3F0B-378D-9D53-F96E-08514D51E5F5}"/>
              </a:ext>
            </a:extLst>
          </p:cNvPr>
          <p:cNvSpPr txBox="1"/>
          <p:nvPr/>
        </p:nvSpPr>
        <p:spPr>
          <a:xfrm>
            <a:off x="860749" y="4779279"/>
            <a:ext cx="353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2: </a:t>
            </a: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razreda</a:t>
            </a:r>
            <a:r>
              <a:rPr lang="en-US" dirty="0"/>
              <a:t> – </a:t>
            </a:r>
            <a:r>
              <a:rPr lang="en-US" dirty="0" err="1"/>
              <a:t>odnos</a:t>
            </a:r>
            <a:r>
              <a:rPr lang="en-US" dirty="0"/>
              <a:t> </a:t>
            </a:r>
            <a:r>
              <a:rPr lang="en-US" dirty="0" err="1"/>
              <a:t>komponenti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6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EAD8-F116-6511-7F3A-60EE5C88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0159C6-E15F-1A95-0314-EC993515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50572"/>
            <a:ext cx="7675595" cy="35654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3491-36C3-57EF-8249-3C75C105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845B8-B9B2-10C4-B2F0-D819ED5A3DA0}"/>
              </a:ext>
            </a:extLst>
          </p:cNvPr>
          <p:cNvSpPr txBox="1"/>
          <p:nvPr/>
        </p:nvSpPr>
        <p:spPr>
          <a:xfrm>
            <a:off x="2570583" y="5015974"/>
            <a:ext cx="40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4: </a:t>
            </a:r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komponenti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42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1328</TotalTime>
  <Words>568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Što želiš čitati? Proggers</vt:lpstr>
      <vt:lpstr>Sadržaj</vt:lpstr>
      <vt:lpstr>Članovi tima</vt:lpstr>
      <vt:lpstr>Opis zadatka</vt:lpstr>
      <vt:lpstr>Pregled funkcionalnih zahtjeva</vt:lpstr>
      <vt:lpstr>Pregled nefunkcionalnih zahtjeva</vt:lpstr>
      <vt:lpstr>Arhitektura sustava</vt:lpstr>
      <vt:lpstr>Arhitektura sustava</vt:lpstr>
      <vt:lpstr>Arhitektura sustava</vt:lpstr>
      <vt:lpstr>Arhitektura sustava</vt:lpstr>
      <vt:lpstr>Korišteni alati i tehnologije</vt:lpstr>
      <vt:lpstr>Korišteni alati i tehnologije</vt:lpstr>
      <vt:lpstr>Organizacija rada</vt:lpstr>
      <vt:lpstr>Organizacija rada</vt:lpstr>
      <vt:lpstr>Naučene lekcije</vt:lpstr>
      <vt:lpstr>Mail adrese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Damjan Šarlija</cp:lastModifiedBy>
  <cp:revision>30</cp:revision>
  <dcterms:created xsi:type="dcterms:W3CDTF">2016-01-18T13:10:52Z</dcterms:created>
  <dcterms:modified xsi:type="dcterms:W3CDTF">2024-01-22T17:18:00Z</dcterms:modified>
</cp:coreProperties>
</file>