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7" r:id="rId9"/>
    <p:sldId id="262" r:id="rId10"/>
    <p:sldId id="266" r:id="rId11"/>
    <p:sldId id="281" r:id="rId12"/>
    <p:sldId id="278" r:id="rId13"/>
    <p:sldId id="279" r:id="rId14"/>
    <p:sldId id="280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8D1D6"/>
    <a:srgbClr val="0A1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F7B76-287A-47D7-B859-275D8B1D7D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B16A8-61D6-46A8-ACB9-4C7FF125C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91CA-31E1-48EA-8F77-439C025B28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E297-9AE1-4249-860C-A811434FB9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6432" y="2376325"/>
            <a:ext cx="733044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基于数据中心远程监测数据的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设备故障预测系统的设计与实现</a:t>
            </a:r>
            <a:endParaRPr lang="zh-CN" altLang="en-US" sz="4000" b="1" dirty="0" smtClean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2101" y="4908814"/>
            <a:ext cx="792140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指导老师：陈圣兵      </a:t>
            </a: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姓名：杨正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8286" y="1377804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39750" y="2206625"/>
            <a:ext cx="404368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行转列：同一时刻的所有行合并为一行</a:t>
            </a:r>
            <a:endParaRPr lang="zh-CN" altLang="en-US" sz="1600" dirty="0"/>
          </a:p>
          <a:p>
            <a:pPr fontAlgn="auto">
              <a:lnSpc>
                <a:spcPct val="1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分组：按不同设备进行分组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排序：按时间进行排序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以小时、天为单位进行聚合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947" y="1378264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8D1D6"/>
                </a:solidFill>
              </a:rPr>
              <a:t>数据处理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8286" y="3849845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8947" y="366996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8D1D6"/>
                </a:solidFill>
              </a:rPr>
              <a:t>特征工程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sp>
        <p:nvSpPr>
          <p:cNvPr id="10" name="laptop_139811"/>
          <p:cNvSpPr>
            <a:spLocks noChangeAspect="1"/>
          </p:cNvSpPr>
          <p:nvPr/>
        </p:nvSpPr>
        <p:spPr bwMode="auto">
          <a:xfrm>
            <a:off x="290244" y="415542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1153306" y="415565"/>
            <a:ext cx="4786640" cy="740138"/>
            <a:chOff x="995035" y="116974"/>
            <a:chExt cx="4786640" cy="740138"/>
          </a:xfrm>
        </p:grpSpPr>
        <p:sp>
          <p:nvSpPr>
            <p:cNvPr id="12" name="文本框 11"/>
            <p:cNvSpPr txBox="1"/>
            <p:nvPr/>
          </p:nvSpPr>
          <p:spPr>
            <a:xfrm>
              <a:off x="995035" y="116974"/>
              <a:ext cx="293751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数据处理与特征工程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95035" y="512307"/>
              <a:ext cx="4786640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18940" y="172384"/>
            <a:ext cx="5410200" cy="2446824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900" dirty="0">
                <a:solidFill>
                  <a:schemeClr val="bg1"/>
                </a:solidFill>
              </a:rPr>
              <a:t>2400|22|vm-100|cpu.usage.average|\N|270.0|2018-10-31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2400|22|vm-100|mem.usage.average|\N|599.0|2018-10-31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2400|22|vm-100|datastore.maxTotalLatency.latest|\N|0.0|2018-10-31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2400|22|vm-100|net.bytesRx.average|\N|0.0|2018-10-31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2400|22|vm-100|net.bytesTx.average|\N|0.0|2018-10-31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2400|22|vm-100|net.packetsRx.summation|\N|120.0|2018-10-31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2400|22|vm-100|net.droppedRx.summation|\N|0.0|2018-10-31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2400|22|vm-100|net.droppedTx.summation|\N|0.0|2018-10-31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2400|22|vm-100|net.packetsTx.summation|\N|17.0|2018-10-31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2400|22|vm-100|net.usage.average|\N|0.0|2018-10-31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2400|22|vm-100|net.usage.average|vmnic5|0.0|2018-10-31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2400|22|vm-100|net.usage.average|vmnic2|0.0|2018-10-31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2400|22|vm-100|net.usage.average|vmnic1|0.0|2018-10-31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2400|22|vm-100|net.usage.average|vmnic0|0.0|2018-10-31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2400|22|vm-100|net.usage.average|vmnic4|0.0|2018-10-31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2400|22|vm-100|net.usage.average|4000|0.0|2018-10-31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>
                <a:solidFill>
                  <a:schemeClr val="bg1"/>
                </a:solidFill>
              </a:rPr>
              <a:t>2400|22|vm-100|net.usage.average|vmnic3|0.0|2018-10-31 00:00:20|2018-10-31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8940" y="3016885"/>
            <a:ext cx="4958080" cy="5530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000" dirty="0">
                <a:solidFill>
                  <a:schemeClr val="bg1"/>
                </a:solidFill>
              </a:rPr>
              <a:t>2400,22,vm-100,0.0,63.0,null,null,null,null,null,null,0.0,145.0,199.0,2.0,2.0,null,0.0,0.0,0.0,1.0,0.0,0.0,208.0,0.0,1.0,0.0,2018-09-16 00:00:20,2018-09-16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753225" y="2618573"/>
            <a:ext cx="0" cy="4961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0075" y="4707255"/>
            <a:ext cx="5339715" cy="2061210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00000"/>
              </a:lnSpc>
            </a:pPr>
            <a:r>
              <a:rPr 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缺失值处理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取零/平均数/上一个时刻的值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：无量纲化使不同规格的数据转换到同一规格。区间缩放法: 基于最大最小值，将特征值转换到[0, 1]区间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r>
              <a:rPr 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特征选择</a:t>
            </a: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：使用方差选择法，先要计算各个特征的方差，然后根据阈值，选择方差大于阈值的特征。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7020" y="1995805"/>
            <a:ext cx="2927350" cy="25958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120" y="4699000"/>
            <a:ext cx="4540250" cy="207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8286" y="1377804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39750" y="2206625"/>
            <a:ext cx="5784850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基本思想：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A、初始化属性集合和数据集合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B、计算数据集合信息熵S和所有属性的信息熵，选择信息增益最大的属性作为当前决策节点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C、更新数据集合和属性集合（删除掉上一步中使用的属性，并按照属性值来划分不同分支的数据集合）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D、依次对每种取值情况下的子集重复B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E、若子集只包含单一属性，则为分支为叶子节点，根据其属性值标记。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F、完成所有属性集合的划分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947" y="1378264"/>
            <a:ext cx="5005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8D1D6"/>
                </a:solidFill>
              </a:rPr>
              <a:t>决策树分类算法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8286" y="4881085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8147" y="512411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8D1D6"/>
                </a:solidFill>
              </a:rPr>
              <a:t>模型评估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sp>
        <p:nvSpPr>
          <p:cNvPr id="10" name="laptop_139811"/>
          <p:cNvSpPr>
            <a:spLocks noChangeAspect="1"/>
          </p:cNvSpPr>
          <p:nvPr/>
        </p:nvSpPr>
        <p:spPr bwMode="auto">
          <a:xfrm>
            <a:off x="290244" y="415542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1153306" y="415565"/>
            <a:ext cx="4786640" cy="740138"/>
            <a:chOff x="995035" y="116974"/>
            <a:chExt cx="4786640" cy="740138"/>
          </a:xfrm>
        </p:grpSpPr>
        <p:sp>
          <p:nvSpPr>
            <p:cNvPr id="12" name="文本框 11"/>
            <p:cNvSpPr txBox="1"/>
            <p:nvPr/>
          </p:nvSpPr>
          <p:spPr>
            <a:xfrm>
              <a:off x="995035" y="116974"/>
              <a:ext cx="23253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模型训练与评估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95035" y="512307"/>
              <a:ext cx="4786640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98" name="Picture 2" descr="1620341745451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15" y="1267937"/>
            <a:ext cx="19526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162035044398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15" y="2401905"/>
            <a:ext cx="35671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tr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55" y="3575050"/>
            <a:ext cx="5660390" cy="283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8286" y="1377804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8975" y="2403475"/>
            <a:ext cx="404368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Servlet + JSP + MySQL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947" y="1378264"/>
            <a:ext cx="31889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8D1D6"/>
                </a:solidFill>
              </a:rPr>
              <a:t>Java</a:t>
            </a:r>
            <a:r>
              <a:rPr lang="zh-CN" altLang="en-US" sz="5400" b="1" dirty="0">
                <a:solidFill>
                  <a:srgbClr val="38D1D6"/>
                </a:solidFill>
              </a:rPr>
              <a:t>后端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8286" y="3849845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8947" y="3669965"/>
            <a:ext cx="45605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8D1D6"/>
                </a:solidFill>
              </a:rPr>
              <a:t>ECherts</a:t>
            </a:r>
            <a:r>
              <a:rPr lang="zh-CN" altLang="en-US" sz="5400" b="1" dirty="0">
                <a:solidFill>
                  <a:srgbClr val="38D1D6"/>
                </a:solidFill>
              </a:rPr>
              <a:t>展示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sp>
        <p:nvSpPr>
          <p:cNvPr id="10" name="laptop_139811"/>
          <p:cNvSpPr>
            <a:spLocks noChangeAspect="1"/>
          </p:cNvSpPr>
          <p:nvPr/>
        </p:nvSpPr>
        <p:spPr bwMode="auto">
          <a:xfrm>
            <a:off x="290244" y="415542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1153306" y="415565"/>
            <a:ext cx="5080000" cy="740138"/>
            <a:chOff x="995035" y="116974"/>
            <a:chExt cx="5080000" cy="740138"/>
          </a:xfrm>
        </p:grpSpPr>
        <p:sp>
          <p:nvSpPr>
            <p:cNvPr id="12" name="文本框 11"/>
            <p:cNvSpPr txBox="1"/>
            <p:nvPr/>
          </p:nvSpPr>
          <p:spPr>
            <a:xfrm>
              <a:off x="995035" y="116974"/>
              <a:ext cx="50800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设备监控系统与故障预测系统的实现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95035" y="512307"/>
              <a:ext cx="4786640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600075" y="4707255"/>
            <a:ext cx="5339715" cy="58356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lnSpc>
                <a:spcPct val="1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中读取数据进行展示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buClrTx/>
              <a:buSzTx/>
              <a:buNone/>
            </a:pP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7560" y="91440"/>
            <a:ext cx="4087495" cy="369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0" y="3849370"/>
            <a:ext cx="5713095" cy="291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2297" y="3762530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谢谢您的观看点评提问回答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881" y="239842"/>
            <a:ext cx="11812249" cy="6370819"/>
          </a:xfrm>
          <a:prstGeom prst="rect">
            <a:avLst/>
          </a:prstGeom>
          <a:noFill/>
          <a:ln>
            <a:solidFill>
              <a:srgbClr val="38D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4" y="1028220"/>
            <a:ext cx="5041402" cy="50414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0086" y="1346464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38D1D6"/>
                </a:solidFill>
              </a:rPr>
              <a:t>汇报目录</a:t>
            </a:r>
            <a:endParaRPr lang="zh-CN" altLang="en-US" sz="3200" b="1" dirty="0">
              <a:solidFill>
                <a:srgbClr val="38D1D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028724" y="2177056"/>
            <a:ext cx="4067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793083" y="2496650"/>
            <a:ext cx="2303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r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1. </a:t>
            </a:r>
            <a:r>
              <a:rPr lang="zh-CN" altLang="en-US" sz="3200" dirty="0">
                <a:solidFill>
                  <a:schemeClr val="bg1"/>
                </a:solidFill>
              </a:rPr>
              <a:t>功能介绍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3083" y="3197989"/>
            <a:ext cx="2303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2. 项目演示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93083" y="3899328"/>
            <a:ext cx="23031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3. 实现细节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200185"/>
            <a:ext cx="5657850" cy="3181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1088" y="1953244"/>
            <a:ext cx="1229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0280" y="471909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功能介绍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aptop_139811"/>
          <p:cNvSpPr>
            <a:spLocks noChangeAspect="1"/>
          </p:cNvSpPr>
          <p:nvPr/>
        </p:nvSpPr>
        <p:spPr bwMode="auto">
          <a:xfrm>
            <a:off x="273734" y="402207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  <p:sp>
        <p:nvSpPr>
          <p:cNvPr id="9" name="文本框 8"/>
          <p:cNvSpPr txBox="1"/>
          <p:nvPr/>
        </p:nvSpPr>
        <p:spPr>
          <a:xfrm>
            <a:off x="1153160" y="415290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设备性能监控系统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160" y="3416935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</a:rPr>
              <a:t>设备故障预测系统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0" y="320675"/>
            <a:ext cx="6181090" cy="3096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996055"/>
            <a:ext cx="2969260" cy="2696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60" y="4017010"/>
            <a:ext cx="3653155" cy="2675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95" y="3996055"/>
            <a:ext cx="4004310" cy="2696210"/>
          </a:xfrm>
          <a:prstGeom prst="rect">
            <a:avLst/>
          </a:prstGeom>
        </p:spPr>
      </p:pic>
      <p:sp>
        <p:nvSpPr>
          <p:cNvPr id="21" name="laptop_139811"/>
          <p:cNvSpPr>
            <a:spLocks noChangeAspect="1"/>
          </p:cNvSpPr>
          <p:nvPr/>
        </p:nvSpPr>
        <p:spPr bwMode="auto">
          <a:xfrm>
            <a:off x="273734" y="3390517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200185"/>
            <a:ext cx="5657850" cy="3181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1088" y="1953244"/>
            <a:ext cx="1229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0280" y="471909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项目演示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aptop_139811"/>
          <p:cNvSpPr>
            <a:spLocks noChangeAspect="1"/>
          </p:cNvSpPr>
          <p:nvPr/>
        </p:nvSpPr>
        <p:spPr bwMode="auto">
          <a:xfrm>
            <a:off x="290244" y="415542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  <p:grpSp>
        <p:nvGrpSpPr>
          <p:cNvPr id="8" name="组合 7"/>
          <p:cNvGrpSpPr/>
          <p:nvPr/>
        </p:nvGrpSpPr>
        <p:grpSpPr>
          <a:xfrm>
            <a:off x="1153306" y="415565"/>
            <a:ext cx="4786640" cy="712833"/>
            <a:chOff x="995035" y="210319"/>
            <a:chExt cx="4786640" cy="712833"/>
          </a:xfrm>
        </p:grpSpPr>
        <p:sp>
          <p:nvSpPr>
            <p:cNvPr id="9" name="文本框 8"/>
            <p:cNvSpPr txBox="1"/>
            <p:nvPr/>
          </p:nvSpPr>
          <p:spPr>
            <a:xfrm>
              <a:off x="995035" y="210319"/>
              <a:ext cx="14071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项目演示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95035" y="578347"/>
              <a:ext cx="4786640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64" y="2503714"/>
            <a:ext cx="3214914" cy="3214914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3752334" y="2699657"/>
            <a:ext cx="1248229" cy="76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82960" y="4111171"/>
            <a:ext cx="193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52334" y="4757060"/>
            <a:ext cx="1248229" cy="81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24"/>
          <p:cNvGrpSpPr/>
          <p:nvPr/>
        </p:nvGrpSpPr>
        <p:grpSpPr>
          <a:xfrm>
            <a:off x="1736234" y="3490684"/>
            <a:ext cx="1236822" cy="1240974"/>
            <a:chOff x="4906963" y="2173288"/>
            <a:chExt cx="473075" cy="474663"/>
          </a:xfrm>
          <a:solidFill>
            <a:srgbClr val="FFFF00"/>
          </a:solidFill>
        </p:grpSpPr>
        <p:sp>
          <p:nvSpPr>
            <p:cNvPr id="15" name="Freeform 16"/>
            <p:cNvSpPr/>
            <p:nvPr/>
          </p:nvSpPr>
          <p:spPr bwMode="auto">
            <a:xfrm>
              <a:off x="4938713" y="2473325"/>
              <a:ext cx="142875" cy="141288"/>
            </a:xfrm>
            <a:custGeom>
              <a:avLst/>
              <a:gdLst>
                <a:gd name="T0" fmla="*/ 40 w 67"/>
                <a:gd name="T1" fmla="*/ 4 h 66"/>
                <a:gd name="T2" fmla="*/ 35 w 67"/>
                <a:gd name="T3" fmla="*/ 3 h 66"/>
                <a:gd name="T4" fmla="*/ 9 w 67"/>
                <a:gd name="T5" fmla="*/ 61 h 66"/>
                <a:gd name="T6" fmla="*/ 64 w 67"/>
                <a:gd name="T7" fmla="*/ 32 h 66"/>
                <a:gd name="T8" fmla="*/ 63 w 67"/>
                <a:gd name="T9" fmla="*/ 27 h 66"/>
                <a:gd name="T10" fmla="*/ 40 w 67"/>
                <a:gd name="T1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6">
                  <a:moveTo>
                    <a:pt x="40" y="4"/>
                  </a:moveTo>
                  <a:cubicBezTo>
                    <a:pt x="37" y="0"/>
                    <a:pt x="36" y="2"/>
                    <a:pt x="35" y="3"/>
                  </a:cubicBezTo>
                  <a:cubicBezTo>
                    <a:pt x="17" y="21"/>
                    <a:pt x="0" y="66"/>
                    <a:pt x="9" y="61"/>
                  </a:cubicBezTo>
                  <a:cubicBezTo>
                    <a:pt x="41" y="46"/>
                    <a:pt x="46" y="50"/>
                    <a:pt x="64" y="32"/>
                  </a:cubicBezTo>
                  <a:cubicBezTo>
                    <a:pt x="65" y="31"/>
                    <a:pt x="67" y="30"/>
                    <a:pt x="63" y="27"/>
                  </a:cubicBezTo>
                  <a:lnTo>
                    <a:pt x="40" y="4"/>
                  </a:lnTo>
                  <a:close/>
                </a:path>
              </a:pathLst>
            </a:custGeom>
            <a:solidFill>
              <a:srgbClr val="38D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4906963" y="2173288"/>
              <a:ext cx="473075" cy="474663"/>
            </a:xfrm>
            <a:custGeom>
              <a:avLst/>
              <a:gdLst>
                <a:gd name="T0" fmla="*/ 155 w 223"/>
                <a:gd name="T1" fmla="*/ 145 h 224"/>
                <a:gd name="T2" fmla="*/ 156 w 223"/>
                <a:gd name="T3" fmla="*/ 141 h 224"/>
                <a:gd name="T4" fmla="*/ 204 w 223"/>
                <a:gd name="T5" fmla="*/ 19 h 224"/>
                <a:gd name="T6" fmla="*/ 84 w 223"/>
                <a:gd name="T7" fmla="*/ 67 h 224"/>
                <a:gd name="T8" fmla="*/ 78 w 223"/>
                <a:gd name="T9" fmla="*/ 69 h 224"/>
                <a:gd name="T10" fmla="*/ 65 w 223"/>
                <a:gd name="T11" fmla="*/ 65 h 224"/>
                <a:gd name="T12" fmla="*/ 53 w 223"/>
                <a:gd name="T13" fmla="*/ 69 h 224"/>
                <a:gd name="T14" fmla="*/ 3 w 223"/>
                <a:gd name="T15" fmla="*/ 119 h 224"/>
                <a:gd name="T16" fmla="*/ 5 w 223"/>
                <a:gd name="T17" fmla="*/ 125 h 224"/>
                <a:gd name="T18" fmla="*/ 41 w 223"/>
                <a:gd name="T19" fmla="*/ 131 h 224"/>
                <a:gd name="T20" fmla="*/ 53 w 223"/>
                <a:gd name="T21" fmla="*/ 127 h 224"/>
                <a:gd name="T22" fmla="*/ 57 w 223"/>
                <a:gd name="T23" fmla="*/ 127 h 224"/>
                <a:gd name="T24" fmla="*/ 96 w 223"/>
                <a:gd name="T25" fmla="*/ 167 h 224"/>
                <a:gd name="T26" fmla="*/ 96 w 223"/>
                <a:gd name="T27" fmla="*/ 170 h 224"/>
                <a:gd name="T28" fmla="*/ 92 w 223"/>
                <a:gd name="T29" fmla="*/ 182 h 224"/>
                <a:gd name="T30" fmla="*/ 98 w 223"/>
                <a:gd name="T31" fmla="*/ 219 h 224"/>
                <a:gd name="T32" fmla="*/ 104 w 223"/>
                <a:gd name="T33" fmla="*/ 221 h 224"/>
                <a:gd name="T34" fmla="*/ 155 w 223"/>
                <a:gd name="T35" fmla="*/ 170 h 224"/>
                <a:gd name="T36" fmla="*/ 158 w 223"/>
                <a:gd name="T37" fmla="*/ 159 h 224"/>
                <a:gd name="T38" fmla="*/ 155 w 223"/>
                <a:gd name="T39" fmla="*/ 145 h 224"/>
                <a:gd name="T40" fmla="*/ 144 w 223"/>
                <a:gd name="T41" fmla="*/ 80 h 224"/>
                <a:gd name="T42" fmla="*/ 144 w 223"/>
                <a:gd name="T43" fmla="*/ 50 h 224"/>
                <a:gd name="T44" fmla="*/ 174 w 223"/>
                <a:gd name="T45" fmla="*/ 50 h 224"/>
                <a:gd name="T46" fmla="*/ 174 w 223"/>
                <a:gd name="T47" fmla="*/ 80 h 224"/>
                <a:gd name="T48" fmla="*/ 144 w 223"/>
                <a:gd name="T49" fmla="*/ 8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224">
                  <a:moveTo>
                    <a:pt x="155" y="145"/>
                  </a:moveTo>
                  <a:cubicBezTo>
                    <a:pt x="154" y="143"/>
                    <a:pt x="156" y="141"/>
                    <a:pt x="156" y="141"/>
                  </a:cubicBezTo>
                  <a:cubicBezTo>
                    <a:pt x="197" y="97"/>
                    <a:pt x="223" y="38"/>
                    <a:pt x="204" y="19"/>
                  </a:cubicBezTo>
                  <a:cubicBezTo>
                    <a:pt x="185" y="0"/>
                    <a:pt x="128" y="26"/>
                    <a:pt x="84" y="67"/>
                  </a:cubicBezTo>
                  <a:cubicBezTo>
                    <a:pt x="83" y="68"/>
                    <a:pt x="81" y="69"/>
                    <a:pt x="78" y="69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4"/>
                    <a:pt x="56" y="66"/>
                    <a:pt x="53" y="6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0" y="122"/>
                    <a:pt x="1" y="124"/>
                    <a:pt x="5" y="125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5" y="131"/>
                    <a:pt x="50" y="130"/>
                    <a:pt x="53" y="127"/>
                  </a:cubicBezTo>
                  <a:cubicBezTo>
                    <a:pt x="53" y="127"/>
                    <a:pt x="55" y="125"/>
                    <a:pt x="57" y="127"/>
                  </a:cubicBezTo>
                  <a:cubicBezTo>
                    <a:pt x="67" y="137"/>
                    <a:pt x="86" y="157"/>
                    <a:pt x="96" y="167"/>
                  </a:cubicBezTo>
                  <a:cubicBezTo>
                    <a:pt x="98" y="168"/>
                    <a:pt x="96" y="170"/>
                    <a:pt x="96" y="170"/>
                  </a:cubicBezTo>
                  <a:cubicBezTo>
                    <a:pt x="94" y="173"/>
                    <a:pt x="92" y="179"/>
                    <a:pt x="92" y="182"/>
                  </a:cubicBezTo>
                  <a:cubicBezTo>
                    <a:pt x="98" y="219"/>
                    <a:pt x="98" y="219"/>
                    <a:pt x="98" y="219"/>
                  </a:cubicBezTo>
                  <a:cubicBezTo>
                    <a:pt x="99" y="223"/>
                    <a:pt x="102" y="224"/>
                    <a:pt x="104" y="221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57" y="168"/>
                    <a:pt x="159" y="162"/>
                    <a:pt x="158" y="159"/>
                  </a:cubicBezTo>
                  <a:lnTo>
                    <a:pt x="155" y="145"/>
                  </a:lnTo>
                  <a:close/>
                  <a:moveTo>
                    <a:pt x="144" y="80"/>
                  </a:moveTo>
                  <a:cubicBezTo>
                    <a:pt x="135" y="72"/>
                    <a:pt x="135" y="58"/>
                    <a:pt x="144" y="50"/>
                  </a:cubicBezTo>
                  <a:cubicBezTo>
                    <a:pt x="152" y="41"/>
                    <a:pt x="166" y="41"/>
                    <a:pt x="174" y="50"/>
                  </a:cubicBezTo>
                  <a:cubicBezTo>
                    <a:pt x="183" y="58"/>
                    <a:pt x="183" y="72"/>
                    <a:pt x="174" y="80"/>
                  </a:cubicBezTo>
                  <a:cubicBezTo>
                    <a:pt x="166" y="89"/>
                    <a:pt x="152" y="89"/>
                    <a:pt x="144" y="80"/>
                  </a:cubicBezTo>
                  <a:close/>
                </a:path>
              </a:pathLst>
            </a:custGeom>
            <a:solidFill>
              <a:srgbClr val="38D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15898" y="3465282"/>
            <a:ext cx="1291778" cy="1291778"/>
            <a:chOff x="5815898" y="3465282"/>
            <a:chExt cx="1291778" cy="129177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898" y="3465282"/>
              <a:ext cx="1291778" cy="1291778"/>
            </a:xfrm>
            <a:prstGeom prst="rect">
              <a:avLst/>
            </a:prstGeom>
          </p:spPr>
        </p:pic>
        <p:grpSp>
          <p:nvGrpSpPr>
            <p:cNvPr id="19" name="Group 121"/>
            <p:cNvGrpSpPr/>
            <p:nvPr/>
          </p:nvGrpSpPr>
          <p:grpSpPr>
            <a:xfrm>
              <a:off x="6251443" y="3900033"/>
              <a:ext cx="420688" cy="422275"/>
              <a:chOff x="2700338" y="2224088"/>
              <a:chExt cx="420688" cy="422275"/>
            </a:xfrm>
            <a:solidFill>
              <a:srgbClr val="FFFF00"/>
            </a:solidFill>
          </p:grpSpPr>
          <p:sp>
            <p:nvSpPr>
              <p:cNvPr id="20" name="Freeform 12"/>
              <p:cNvSpPr>
                <a:spLocks noEditPoints="1"/>
              </p:cNvSpPr>
              <p:nvPr/>
            </p:nvSpPr>
            <p:spPr bwMode="auto">
              <a:xfrm>
                <a:off x="2830513" y="2352675"/>
                <a:ext cx="161925" cy="163513"/>
              </a:xfrm>
              <a:custGeom>
                <a:avLst/>
                <a:gdLst>
                  <a:gd name="T0" fmla="*/ 38 w 77"/>
                  <a:gd name="T1" fmla="*/ 0 h 77"/>
                  <a:gd name="T2" fmla="*/ 9 w 77"/>
                  <a:gd name="T3" fmla="*/ 13 h 77"/>
                  <a:gd name="T4" fmla="*/ 0 w 77"/>
                  <a:gd name="T5" fmla="*/ 39 h 77"/>
                  <a:gd name="T6" fmla="*/ 38 w 77"/>
                  <a:gd name="T7" fmla="*/ 77 h 77"/>
                  <a:gd name="T8" fmla="*/ 64 w 77"/>
                  <a:gd name="T9" fmla="*/ 67 h 77"/>
                  <a:gd name="T10" fmla="*/ 77 w 77"/>
                  <a:gd name="T11" fmla="*/ 42 h 77"/>
                  <a:gd name="T12" fmla="*/ 77 w 77"/>
                  <a:gd name="T13" fmla="*/ 39 h 77"/>
                  <a:gd name="T14" fmla="*/ 38 w 77"/>
                  <a:gd name="T15" fmla="*/ 0 h 77"/>
                  <a:gd name="T16" fmla="*/ 66 w 77"/>
                  <a:gd name="T17" fmla="*/ 41 h 77"/>
                  <a:gd name="T18" fmla="*/ 38 w 77"/>
                  <a:gd name="T19" fmla="*/ 67 h 77"/>
                  <a:gd name="T20" fmla="*/ 10 w 77"/>
                  <a:gd name="T21" fmla="*/ 39 h 77"/>
                  <a:gd name="T22" fmla="*/ 17 w 77"/>
                  <a:gd name="T23" fmla="*/ 20 h 77"/>
                  <a:gd name="T24" fmla="*/ 38 w 77"/>
                  <a:gd name="T25" fmla="*/ 10 h 77"/>
                  <a:gd name="T26" fmla="*/ 67 w 77"/>
                  <a:gd name="T27" fmla="*/ 39 h 77"/>
                  <a:gd name="T28" fmla="*/ 66 w 77"/>
                  <a:gd name="T29" fmla="*/ 4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27" y="0"/>
                      <a:pt x="17" y="5"/>
                      <a:pt x="9" y="13"/>
                    </a:cubicBezTo>
                    <a:cubicBezTo>
                      <a:pt x="3" y="20"/>
                      <a:pt x="0" y="29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48" y="77"/>
                      <a:pt x="57" y="74"/>
                      <a:pt x="64" y="67"/>
                    </a:cubicBezTo>
                    <a:cubicBezTo>
                      <a:pt x="72" y="60"/>
                      <a:pt x="76" y="51"/>
                      <a:pt x="77" y="42"/>
                    </a:cubicBezTo>
                    <a:cubicBezTo>
                      <a:pt x="77" y="41"/>
                      <a:pt x="77" y="40"/>
                      <a:pt x="77" y="39"/>
                    </a:cubicBezTo>
                    <a:cubicBezTo>
                      <a:pt x="77" y="17"/>
                      <a:pt x="59" y="0"/>
                      <a:pt x="38" y="0"/>
                    </a:cubicBezTo>
                    <a:close/>
                    <a:moveTo>
                      <a:pt x="66" y="41"/>
                    </a:moveTo>
                    <a:cubicBezTo>
                      <a:pt x="65" y="56"/>
                      <a:pt x="53" y="67"/>
                      <a:pt x="38" y="67"/>
                    </a:cubicBezTo>
                    <a:cubicBezTo>
                      <a:pt x="23" y="67"/>
                      <a:pt x="10" y="54"/>
                      <a:pt x="10" y="39"/>
                    </a:cubicBezTo>
                    <a:cubicBezTo>
                      <a:pt x="10" y="32"/>
                      <a:pt x="12" y="25"/>
                      <a:pt x="17" y="20"/>
                    </a:cubicBezTo>
                    <a:cubicBezTo>
                      <a:pt x="22" y="14"/>
                      <a:pt x="30" y="10"/>
                      <a:pt x="38" y="10"/>
                    </a:cubicBezTo>
                    <a:cubicBezTo>
                      <a:pt x="54" y="10"/>
                      <a:pt x="67" y="23"/>
                      <a:pt x="67" y="39"/>
                    </a:cubicBezTo>
                    <a:cubicBezTo>
                      <a:pt x="67" y="40"/>
                      <a:pt x="67" y="41"/>
                      <a:pt x="66" y="4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Freeform 13"/>
              <p:cNvSpPr>
                <a:spLocks noEditPoints="1"/>
              </p:cNvSpPr>
              <p:nvPr/>
            </p:nvSpPr>
            <p:spPr bwMode="auto">
              <a:xfrm>
                <a:off x="2700338" y="2224088"/>
                <a:ext cx="420688" cy="422275"/>
              </a:xfrm>
              <a:custGeom>
                <a:avLst/>
                <a:gdLst>
                  <a:gd name="T0" fmla="*/ 178 w 198"/>
                  <a:gd name="T1" fmla="*/ 90 h 199"/>
                  <a:gd name="T2" fmla="*/ 110 w 198"/>
                  <a:gd name="T3" fmla="*/ 22 h 199"/>
                  <a:gd name="T4" fmla="*/ 108 w 198"/>
                  <a:gd name="T5" fmla="*/ 5 h 199"/>
                  <a:gd name="T6" fmla="*/ 95 w 198"/>
                  <a:gd name="T7" fmla="*/ 0 h 199"/>
                  <a:gd name="T8" fmla="*/ 90 w 198"/>
                  <a:gd name="T9" fmla="*/ 20 h 199"/>
                  <a:gd name="T10" fmla="*/ 40 w 198"/>
                  <a:gd name="T11" fmla="*/ 47 h 199"/>
                  <a:gd name="T12" fmla="*/ 20 w 198"/>
                  <a:gd name="T13" fmla="*/ 90 h 199"/>
                  <a:gd name="T14" fmla="*/ 0 w 198"/>
                  <a:gd name="T15" fmla="*/ 95 h 199"/>
                  <a:gd name="T16" fmla="*/ 5 w 198"/>
                  <a:gd name="T17" fmla="*/ 109 h 199"/>
                  <a:gd name="T18" fmla="*/ 21 w 198"/>
                  <a:gd name="T19" fmla="*/ 109 h 199"/>
                  <a:gd name="T20" fmla="*/ 90 w 198"/>
                  <a:gd name="T21" fmla="*/ 179 h 199"/>
                  <a:gd name="T22" fmla="*/ 95 w 198"/>
                  <a:gd name="T23" fmla="*/ 199 h 199"/>
                  <a:gd name="T24" fmla="*/ 108 w 198"/>
                  <a:gd name="T25" fmla="*/ 194 h 199"/>
                  <a:gd name="T26" fmla="*/ 109 w 198"/>
                  <a:gd name="T27" fmla="*/ 178 h 199"/>
                  <a:gd name="T28" fmla="*/ 178 w 198"/>
                  <a:gd name="T29" fmla="*/ 109 h 199"/>
                  <a:gd name="T30" fmla="*/ 198 w 198"/>
                  <a:gd name="T31" fmla="*/ 104 h 199"/>
                  <a:gd name="T32" fmla="*/ 194 w 198"/>
                  <a:gd name="T33" fmla="*/ 90 h 199"/>
                  <a:gd name="T34" fmla="*/ 108 w 198"/>
                  <a:gd name="T35" fmla="*/ 160 h 199"/>
                  <a:gd name="T36" fmla="*/ 95 w 198"/>
                  <a:gd name="T37" fmla="*/ 155 h 199"/>
                  <a:gd name="T38" fmla="*/ 90 w 198"/>
                  <a:gd name="T39" fmla="*/ 162 h 199"/>
                  <a:gd name="T40" fmla="*/ 36 w 198"/>
                  <a:gd name="T41" fmla="*/ 109 h 199"/>
                  <a:gd name="T42" fmla="*/ 39 w 198"/>
                  <a:gd name="T43" fmla="*/ 109 h 199"/>
                  <a:gd name="T44" fmla="*/ 44 w 198"/>
                  <a:gd name="T45" fmla="*/ 95 h 199"/>
                  <a:gd name="T46" fmla="*/ 36 w 198"/>
                  <a:gd name="T47" fmla="*/ 90 h 199"/>
                  <a:gd name="T48" fmla="*/ 52 w 198"/>
                  <a:gd name="T49" fmla="*/ 57 h 199"/>
                  <a:gd name="T50" fmla="*/ 90 w 198"/>
                  <a:gd name="T51" fmla="*/ 37 h 199"/>
                  <a:gd name="T52" fmla="*/ 95 w 198"/>
                  <a:gd name="T53" fmla="*/ 44 h 199"/>
                  <a:gd name="T54" fmla="*/ 108 w 198"/>
                  <a:gd name="T55" fmla="*/ 39 h 199"/>
                  <a:gd name="T56" fmla="*/ 110 w 198"/>
                  <a:gd name="T57" fmla="*/ 37 h 199"/>
                  <a:gd name="T58" fmla="*/ 162 w 198"/>
                  <a:gd name="T59" fmla="*/ 90 h 199"/>
                  <a:gd name="T60" fmla="*/ 155 w 198"/>
                  <a:gd name="T61" fmla="*/ 95 h 199"/>
                  <a:gd name="T62" fmla="*/ 160 w 198"/>
                  <a:gd name="T63" fmla="*/ 109 h 199"/>
                  <a:gd name="T64" fmla="*/ 162 w 198"/>
                  <a:gd name="T65" fmla="*/ 110 h 199"/>
                  <a:gd name="T66" fmla="*/ 108 w 198"/>
                  <a:gd name="T67" fmla="*/ 16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8" h="199">
                    <a:moveTo>
                      <a:pt x="194" y="90"/>
                    </a:moveTo>
                    <a:cubicBezTo>
                      <a:pt x="194" y="90"/>
                      <a:pt x="182" y="90"/>
                      <a:pt x="178" y="90"/>
                    </a:cubicBezTo>
                    <a:cubicBezTo>
                      <a:pt x="177" y="90"/>
                      <a:pt x="177" y="90"/>
                      <a:pt x="177" y="89"/>
                    </a:cubicBezTo>
                    <a:cubicBezTo>
                      <a:pt x="173" y="54"/>
                      <a:pt x="145" y="26"/>
                      <a:pt x="110" y="22"/>
                    </a:cubicBezTo>
                    <a:cubicBezTo>
                      <a:pt x="109" y="22"/>
                      <a:pt x="108" y="21"/>
                      <a:pt x="108" y="20"/>
                    </a:cubicBezTo>
                    <a:cubicBezTo>
                      <a:pt x="108" y="17"/>
                      <a:pt x="108" y="5"/>
                      <a:pt x="108" y="5"/>
                    </a:cubicBezTo>
                    <a:cubicBezTo>
                      <a:pt x="108" y="2"/>
                      <a:pt x="106" y="0"/>
                      <a:pt x="104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90" y="2"/>
                      <a:pt x="90" y="5"/>
                    </a:cubicBezTo>
                    <a:cubicBezTo>
                      <a:pt x="90" y="5"/>
                      <a:pt x="90" y="17"/>
                      <a:pt x="90" y="20"/>
                    </a:cubicBezTo>
                    <a:cubicBezTo>
                      <a:pt x="90" y="21"/>
                      <a:pt x="89" y="22"/>
                      <a:pt x="89" y="22"/>
                    </a:cubicBezTo>
                    <a:cubicBezTo>
                      <a:pt x="70" y="24"/>
                      <a:pt x="53" y="34"/>
                      <a:pt x="40" y="47"/>
                    </a:cubicBezTo>
                    <a:cubicBezTo>
                      <a:pt x="30" y="59"/>
                      <a:pt x="23" y="73"/>
                      <a:pt x="21" y="89"/>
                    </a:cubicBezTo>
                    <a:cubicBezTo>
                      <a:pt x="21" y="90"/>
                      <a:pt x="21" y="90"/>
                      <a:pt x="20" y="90"/>
                    </a:cubicBezTo>
                    <a:cubicBezTo>
                      <a:pt x="16" y="90"/>
                      <a:pt x="5" y="90"/>
                      <a:pt x="5" y="90"/>
                    </a:cubicBezTo>
                    <a:cubicBezTo>
                      <a:pt x="2" y="90"/>
                      <a:pt x="0" y="92"/>
                      <a:pt x="0" y="95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6"/>
                      <a:pt x="2" y="109"/>
                      <a:pt x="5" y="109"/>
                    </a:cubicBezTo>
                    <a:cubicBezTo>
                      <a:pt x="5" y="109"/>
                      <a:pt x="16" y="109"/>
                      <a:pt x="20" y="109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5" y="145"/>
                      <a:pt x="54" y="173"/>
                      <a:pt x="89" y="178"/>
                    </a:cubicBezTo>
                    <a:cubicBezTo>
                      <a:pt x="89" y="178"/>
                      <a:pt x="90" y="178"/>
                      <a:pt x="90" y="179"/>
                    </a:cubicBezTo>
                    <a:cubicBezTo>
                      <a:pt x="90" y="182"/>
                      <a:pt x="90" y="194"/>
                      <a:pt x="90" y="194"/>
                    </a:cubicBezTo>
                    <a:cubicBezTo>
                      <a:pt x="90" y="196"/>
                      <a:pt x="92" y="199"/>
                      <a:pt x="95" y="199"/>
                    </a:cubicBezTo>
                    <a:cubicBezTo>
                      <a:pt x="104" y="199"/>
                      <a:pt x="104" y="199"/>
                      <a:pt x="104" y="199"/>
                    </a:cubicBezTo>
                    <a:cubicBezTo>
                      <a:pt x="106" y="199"/>
                      <a:pt x="108" y="196"/>
                      <a:pt x="108" y="194"/>
                    </a:cubicBezTo>
                    <a:cubicBezTo>
                      <a:pt x="108" y="194"/>
                      <a:pt x="108" y="182"/>
                      <a:pt x="108" y="179"/>
                    </a:cubicBezTo>
                    <a:cubicBezTo>
                      <a:pt x="108" y="178"/>
                      <a:pt x="109" y="178"/>
                      <a:pt x="109" y="178"/>
                    </a:cubicBezTo>
                    <a:cubicBezTo>
                      <a:pt x="145" y="173"/>
                      <a:pt x="173" y="145"/>
                      <a:pt x="178" y="109"/>
                    </a:cubicBezTo>
                    <a:cubicBezTo>
                      <a:pt x="178" y="109"/>
                      <a:pt x="178" y="109"/>
                      <a:pt x="178" y="109"/>
                    </a:cubicBezTo>
                    <a:cubicBezTo>
                      <a:pt x="182" y="109"/>
                      <a:pt x="194" y="109"/>
                      <a:pt x="194" y="109"/>
                    </a:cubicBezTo>
                    <a:cubicBezTo>
                      <a:pt x="196" y="109"/>
                      <a:pt x="198" y="106"/>
                      <a:pt x="198" y="104"/>
                    </a:cubicBezTo>
                    <a:cubicBezTo>
                      <a:pt x="198" y="95"/>
                      <a:pt x="198" y="95"/>
                      <a:pt x="198" y="95"/>
                    </a:cubicBezTo>
                    <a:cubicBezTo>
                      <a:pt x="198" y="92"/>
                      <a:pt x="196" y="90"/>
                      <a:pt x="194" y="90"/>
                    </a:cubicBezTo>
                    <a:close/>
                    <a:moveTo>
                      <a:pt x="108" y="162"/>
                    </a:moveTo>
                    <a:cubicBezTo>
                      <a:pt x="108" y="162"/>
                      <a:pt x="108" y="160"/>
                      <a:pt x="108" y="160"/>
                    </a:cubicBezTo>
                    <a:cubicBezTo>
                      <a:pt x="108" y="157"/>
                      <a:pt x="106" y="155"/>
                      <a:pt x="104" y="155"/>
                    </a:cubicBezTo>
                    <a:cubicBezTo>
                      <a:pt x="95" y="155"/>
                      <a:pt x="95" y="155"/>
                      <a:pt x="95" y="155"/>
                    </a:cubicBezTo>
                    <a:cubicBezTo>
                      <a:pt x="92" y="155"/>
                      <a:pt x="90" y="157"/>
                      <a:pt x="90" y="160"/>
                    </a:cubicBezTo>
                    <a:cubicBezTo>
                      <a:pt x="90" y="160"/>
                      <a:pt x="90" y="162"/>
                      <a:pt x="90" y="162"/>
                    </a:cubicBezTo>
                    <a:cubicBezTo>
                      <a:pt x="90" y="163"/>
                      <a:pt x="89" y="163"/>
                      <a:pt x="89" y="163"/>
                    </a:cubicBezTo>
                    <a:cubicBezTo>
                      <a:pt x="61" y="158"/>
                      <a:pt x="40" y="137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41" y="109"/>
                      <a:pt x="44" y="106"/>
                      <a:pt x="44" y="104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4" y="92"/>
                      <a:pt x="41" y="90"/>
                      <a:pt x="39" y="90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38" y="77"/>
                      <a:pt x="44" y="66"/>
                      <a:pt x="52" y="57"/>
                    </a:cubicBezTo>
                    <a:cubicBezTo>
                      <a:pt x="61" y="46"/>
                      <a:pt x="74" y="39"/>
                      <a:pt x="89" y="37"/>
                    </a:cubicBezTo>
                    <a:cubicBezTo>
                      <a:pt x="89" y="37"/>
                      <a:pt x="90" y="36"/>
                      <a:pt x="90" y="37"/>
                    </a:cubicBezTo>
                    <a:cubicBezTo>
                      <a:pt x="90" y="37"/>
                      <a:pt x="90" y="39"/>
                      <a:pt x="90" y="39"/>
                    </a:cubicBezTo>
                    <a:cubicBezTo>
                      <a:pt x="90" y="42"/>
                      <a:pt x="92" y="44"/>
                      <a:pt x="95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2"/>
                      <a:pt x="108" y="39"/>
                    </a:cubicBezTo>
                    <a:cubicBezTo>
                      <a:pt x="108" y="39"/>
                      <a:pt x="108" y="37"/>
                      <a:pt x="108" y="37"/>
                    </a:cubicBezTo>
                    <a:cubicBezTo>
                      <a:pt x="108" y="36"/>
                      <a:pt x="109" y="37"/>
                      <a:pt x="110" y="37"/>
                    </a:cubicBezTo>
                    <a:cubicBezTo>
                      <a:pt x="137" y="41"/>
                      <a:pt x="158" y="62"/>
                      <a:pt x="162" y="89"/>
                    </a:cubicBezTo>
                    <a:cubicBezTo>
                      <a:pt x="162" y="89"/>
                      <a:pt x="162" y="90"/>
                      <a:pt x="162" y="90"/>
                    </a:cubicBezTo>
                    <a:cubicBezTo>
                      <a:pt x="161" y="90"/>
                      <a:pt x="160" y="90"/>
                      <a:pt x="160" y="90"/>
                    </a:cubicBezTo>
                    <a:cubicBezTo>
                      <a:pt x="157" y="90"/>
                      <a:pt x="155" y="92"/>
                      <a:pt x="155" y="9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6"/>
                      <a:pt x="157" y="109"/>
                      <a:pt x="160" y="109"/>
                    </a:cubicBezTo>
                    <a:cubicBezTo>
                      <a:pt x="160" y="109"/>
                      <a:pt x="161" y="109"/>
                      <a:pt x="162" y="109"/>
                    </a:cubicBezTo>
                    <a:cubicBezTo>
                      <a:pt x="163" y="109"/>
                      <a:pt x="162" y="109"/>
                      <a:pt x="162" y="110"/>
                    </a:cubicBezTo>
                    <a:cubicBezTo>
                      <a:pt x="158" y="137"/>
                      <a:pt x="137" y="158"/>
                      <a:pt x="110" y="163"/>
                    </a:cubicBezTo>
                    <a:cubicBezTo>
                      <a:pt x="109" y="163"/>
                      <a:pt x="108" y="163"/>
                      <a:pt x="108" y="162"/>
                    </a:cubicBezTo>
                    <a:close/>
                  </a:path>
                </a:pathLst>
              </a:custGeom>
              <a:solidFill>
                <a:srgbClr val="38D1D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869928" y="1749523"/>
            <a:ext cx="1291778" cy="1291778"/>
            <a:chOff x="4869928" y="1749523"/>
            <a:chExt cx="1291778" cy="1291778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928" y="1749523"/>
              <a:ext cx="1291778" cy="1291778"/>
            </a:xfrm>
            <a:prstGeom prst="rect">
              <a:avLst/>
            </a:prstGeom>
          </p:spPr>
        </p:pic>
        <p:sp>
          <p:nvSpPr>
            <p:cNvPr id="24" name="Freeform 342"/>
            <p:cNvSpPr>
              <a:spLocks noEditPoints="1"/>
            </p:cNvSpPr>
            <p:nvPr/>
          </p:nvSpPr>
          <p:spPr bwMode="auto">
            <a:xfrm>
              <a:off x="5328859" y="2203862"/>
              <a:ext cx="381787" cy="383099"/>
            </a:xfrm>
            <a:custGeom>
              <a:avLst/>
              <a:gdLst>
                <a:gd name="T0" fmla="*/ 166 w 332"/>
                <a:gd name="T1" fmla="*/ 332 h 332"/>
                <a:gd name="T2" fmla="*/ 0 w 332"/>
                <a:gd name="T3" fmla="*/ 166 h 332"/>
                <a:gd name="T4" fmla="*/ 166 w 332"/>
                <a:gd name="T5" fmla="*/ 0 h 332"/>
                <a:gd name="T6" fmla="*/ 332 w 332"/>
                <a:gd name="T7" fmla="*/ 166 h 332"/>
                <a:gd name="T8" fmla="*/ 166 w 332"/>
                <a:gd name="T9" fmla="*/ 332 h 332"/>
                <a:gd name="T10" fmla="*/ 306 w 332"/>
                <a:gd name="T11" fmla="*/ 189 h 332"/>
                <a:gd name="T12" fmla="*/ 218 w 332"/>
                <a:gd name="T13" fmla="*/ 183 h 332"/>
                <a:gd name="T14" fmla="*/ 246 w 332"/>
                <a:gd name="T15" fmla="*/ 284 h 332"/>
                <a:gd name="T16" fmla="*/ 306 w 332"/>
                <a:gd name="T17" fmla="*/ 189 h 332"/>
                <a:gd name="T18" fmla="*/ 222 w 332"/>
                <a:gd name="T19" fmla="*/ 297 h 332"/>
                <a:gd name="T20" fmla="*/ 191 w 332"/>
                <a:gd name="T21" fmla="*/ 189 h 332"/>
                <a:gd name="T22" fmla="*/ 190 w 332"/>
                <a:gd name="T23" fmla="*/ 190 h 332"/>
                <a:gd name="T24" fmla="*/ 79 w 332"/>
                <a:gd name="T25" fmla="*/ 278 h 332"/>
                <a:gd name="T26" fmla="*/ 166 w 332"/>
                <a:gd name="T27" fmla="*/ 308 h 332"/>
                <a:gd name="T28" fmla="*/ 222 w 332"/>
                <a:gd name="T29" fmla="*/ 297 h 332"/>
                <a:gd name="T30" fmla="*/ 61 w 332"/>
                <a:gd name="T31" fmla="*/ 261 h 332"/>
                <a:gd name="T32" fmla="*/ 176 w 332"/>
                <a:gd name="T33" fmla="*/ 168 h 332"/>
                <a:gd name="T34" fmla="*/ 182 w 332"/>
                <a:gd name="T35" fmla="*/ 166 h 332"/>
                <a:gd name="T36" fmla="*/ 170 w 332"/>
                <a:gd name="T37" fmla="*/ 142 h 332"/>
                <a:gd name="T38" fmla="*/ 24 w 332"/>
                <a:gd name="T39" fmla="*/ 162 h 332"/>
                <a:gd name="T40" fmla="*/ 24 w 332"/>
                <a:gd name="T41" fmla="*/ 166 h 332"/>
                <a:gd name="T42" fmla="*/ 61 w 332"/>
                <a:gd name="T43" fmla="*/ 261 h 332"/>
                <a:gd name="T44" fmla="*/ 27 w 332"/>
                <a:gd name="T45" fmla="*/ 137 h 332"/>
                <a:gd name="T46" fmla="*/ 158 w 332"/>
                <a:gd name="T47" fmla="*/ 120 h 332"/>
                <a:gd name="T48" fmla="*/ 106 w 332"/>
                <a:gd name="T49" fmla="*/ 38 h 332"/>
                <a:gd name="T50" fmla="*/ 27 w 332"/>
                <a:gd name="T51" fmla="*/ 137 h 332"/>
                <a:gd name="T52" fmla="*/ 133 w 332"/>
                <a:gd name="T53" fmla="*/ 28 h 332"/>
                <a:gd name="T54" fmla="*/ 186 w 332"/>
                <a:gd name="T55" fmla="*/ 111 h 332"/>
                <a:gd name="T56" fmla="*/ 260 w 332"/>
                <a:gd name="T57" fmla="*/ 60 h 332"/>
                <a:gd name="T58" fmla="*/ 166 w 332"/>
                <a:gd name="T59" fmla="*/ 24 h 332"/>
                <a:gd name="T60" fmla="*/ 133 w 332"/>
                <a:gd name="T61" fmla="*/ 28 h 332"/>
                <a:gd name="T62" fmla="*/ 276 w 332"/>
                <a:gd name="T63" fmla="*/ 77 h 332"/>
                <a:gd name="T64" fmla="*/ 197 w 332"/>
                <a:gd name="T65" fmla="*/ 133 h 332"/>
                <a:gd name="T66" fmla="*/ 206 w 332"/>
                <a:gd name="T67" fmla="*/ 153 h 332"/>
                <a:gd name="T68" fmla="*/ 209 w 332"/>
                <a:gd name="T69" fmla="*/ 160 h 332"/>
                <a:gd name="T70" fmla="*/ 308 w 332"/>
                <a:gd name="T71" fmla="*/ 165 h 332"/>
                <a:gd name="T72" fmla="*/ 276 w 332"/>
                <a:gd name="T73" fmla="*/ 7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332">
                  <a:moveTo>
                    <a:pt x="166" y="332"/>
                  </a:moveTo>
                  <a:cubicBezTo>
                    <a:pt x="75" y="332"/>
                    <a:pt x="0" y="258"/>
                    <a:pt x="0" y="166"/>
                  </a:cubicBezTo>
                  <a:cubicBezTo>
                    <a:pt x="0" y="74"/>
                    <a:pt x="75" y="0"/>
                    <a:pt x="166" y="0"/>
                  </a:cubicBezTo>
                  <a:cubicBezTo>
                    <a:pt x="258" y="0"/>
                    <a:pt x="332" y="74"/>
                    <a:pt x="332" y="166"/>
                  </a:cubicBezTo>
                  <a:cubicBezTo>
                    <a:pt x="332" y="258"/>
                    <a:pt x="258" y="332"/>
                    <a:pt x="166" y="332"/>
                  </a:cubicBezTo>
                  <a:moveTo>
                    <a:pt x="306" y="189"/>
                  </a:moveTo>
                  <a:cubicBezTo>
                    <a:pt x="301" y="187"/>
                    <a:pt x="262" y="176"/>
                    <a:pt x="218" y="183"/>
                  </a:cubicBezTo>
                  <a:cubicBezTo>
                    <a:pt x="237" y="234"/>
                    <a:pt x="244" y="275"/>
                    <a:pt x="246" y="284"/>
                  </a:cubicBezTo>
                  <a:cubicBezTo>
                    <a:pt x="277" y="262"/>
                    <a:pt x="300" y="228"/>
                    <a:pt x="306" y="189"/>
                  </a:cubicBezTo>
                  <a:moveTo>
                    <a:pt x="222" y="297"/>
                  </a:moveTo>
                  <a:cubicBezTo>
                    <a:pt x="220" y="285"/>
                    <a:pt x="211" y="241"/>
                    <a:pt x="191" y="189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10" y="218"/>
                    <a:pt x="82" y="273"/>
                    <a:pt x="79" y="278"/>
                  </a:cubicBezTo>
                  <a:cubicBezTo>
                    <a:pt x="103" y="297"/>
                    <a:pt x="133" y="308"/>
                    <a:pt x="166" y="308"/>
                  </a:cubicBezTo>
                  <a:cubicBezTo>
                    <a:pt x="186" y="308"/>
                    <a:pt x="205" y="304"/>
                    <a:pt x="222" y="297"/>
                  </a:cubicBezTo>
                  <a:moveTo>
                    <a:pt x="61" y="261"/>
                  </a:moveTo>
                  <a:cubicBezTo>
                    <a:pt x="64" y="256"/>
                    <a:pt x="103" y="191"/>
                    <a:pt x="176" y="168"/>
                  </a:cubicBezTo>
                  <a:cubicBezTo>
                    <a:pt x="178" y="167"/>
                    <a:pt x="180" y="166"/>
                    <a:pt x="182" y="166"/>
                  </a:cubicBezTo>
                  <a:cubicBezTo>
                    <a:pt x="178" y="158"/>
                    <a:pt x="174" y="150"/>
                    <a:pt x="170" y="142"/>
                  </a:cubicBezTo>
                  <a:cubicBezTo>
                    <a:pt x="99" y="163"/>
                    <a:pt x="31" y="162"/>
                    <a:pt x="24" y="162"/>
                  </a:cubicBezTo>
                  <a:cubicBezTo>
                    <a:pt x="24" y="163"/>
                    <a:pt x="24" y="165"/>
                    <a:pt x="24" y="166"/>
                  </a:cubicBezTo>
                  <a:cubicBezTo>
                    <a:pt x="24" y="203"/>
                    <a:pt x="38" y="236"/>
                    <a:pt x="61" y="261"/>
                  </a:cubicBezTo>
                  <a:moveTo>
                    <a:pt x="27" y="137"/>
                  </a:moveTo>
                  <a:cubicBezTo>
                    <a:pt x="34" y="137"/>
                    <a:pt x="92" y="138"/>
                    <a:pt x="158" y="120"/>
                  </a:cubicBezTo>
                  <a:cubicBezTo>
                    <a:pt x="135" y="78"/>
                    <a:pt x="110" y="43"/>
                    <a:pt x="106" y="38"/>
                  </a:cubicBezTo>
                  <a:cubicBezTo>
                    <a:pt x="66" y="57"/>
                    <a:pt x="36" y="93"/>
                    <a:pt x="27" y="137"/>
                  </a:cubicBezTo>
                  <a:moveTo>
                    <a:pt x="133" y="28"/>
                  </a:moveTo>
                  <a:cubicBezTo>
                    <a:pt x="137" y="34"/>
                    <a:pt x="163" y="69"/>
                    <a:pt x="186" y="111"/>
                  </a:cubicBezTo>
                  <a:cubicBezTo>
                    <a:pt x="236" y="92"/>
                    <a:pt x="258" y="64"/>
                    <a:pt x="260" y="60"/>
                  </a:cubicBezTo>
                  <a:cubicBezTo>
                    <a:pt x="235" y="38"/>
                    <a:pt x="202" y="24"/>
                    <a:pt x="166" y="24"/>
                  </a:cubicBezTo>
                  <a:cubicBezTo>
                    <a:pt x="155" y="24"/>
                    <a:pt x="144" y="26"/>
                    <a:pt x="133" y="28"/>
                  </a:cubicBezTo>
                  <a:moveTo>
                    <a:pt x="276" y="77"/>
                  </a:moveTo>
                  <a:cubicBezTo>
                    <a:pt x="273" y="81"/>
                    <a:pt x="249" y="111"/>
                    <a:pt x="197" y="133"/>
                  </a:cubicBezTo>
                  <a:cubicBezTo>
                    <a:pt x="200" y="139"/>
                    <a:pt x="203" y="146"/>
                    <a:pt x="206" y="153"/>
                  </a:cubicBezTo>
                  <a:cubicBezTo>
                    <a:pt x="207" y="156"/>
                    <a:pt x="208" y="158"/>
                    <a:pt x="209" y="160"/>
                  </a:cubicBezTo>
                  <a:cubicBezTo>
                    <a:pt x="257" y="154"/>
                    <a:pt x="303" y="164"/>
                    <a:pt x="308" y="165"/>
                  </a:cubicBezTo>
                  <a:cubicBezTo>
                    <a:pt x="308" y="131"/>
                    <a:pt x="296" y="101"/>
                    <a:pt x="276" y="77"/>
                  </a:cubicBezTo>
                </a:path>
              </a:pathLst>
            </a:custGeom>
            <a:solidFill>
              <a:srgbClr val="38D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69928" y="5181041"/>
            <a:ext cx="1291778" cy="1291778"/>
            <a:chOff x="4869928" y="5181041"/>
            <a:chExt cx="1291778" cy="1291778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928" y="5181041"/>
              <a:ext cx="1291778" cy="1291778"/>
            </a:xfrm>
            <a:prstGeom prst="rect">
              <a:avLst/>
            </a:prstGeom>
          </p:spPr>
        </p:pic>
        <p:grpSp>
          <p:nvGrpSpPr>
            <p:cNvPr id="27" name="Group 312"/>
            <p:cNvGrpSpPr/>
            <p:nvPr/>
          </p:nvGrpSpPr>
          <p:grpSpPr>
            <a:xfrm>
              <a:off x="5328859" y="5640628"/>
              <a:ext cx="373915" cy="372604"/>
              <a:chOff x="7680994" y="5013176"/>
              <a:chExt cx="452438" cy="450850"/>
            </a:xfrm>
            <a:solidFill>
              <a:srgbClr val="FFFF00"/>
            </a:solidFill>
          </p:grpSpPr>
          <p:sp>
            <p:nvSpPr>
              <p:cNvPr id="28" name="Freeform 338"/>
              <p:cNvSpPr/>
              <p:nvPr/>
            </p:nvSpPr>
            <p:spPr bwMode="auto">
              <a:xfrm>
                <a:off x="7680994" y="5013176"/>
                <a:ext cx="452438" cy="450850"/>
              </a:xfrm>
              <a:custGeom>
                <a:avLst/>
                <a:gdLst>
                  <a:gd name="T0" fmla="*/ 309 w 324"/>
                  <a:gd name="T1" fmla="*/ 135 h 324"/>
                  <a:gd name="T2" fmla="*/ 182 w 324"/>
                  <a:gd name="T3" fmla="*/ 263 h 324"/>
                  <a:gd name="T4" fmla="*/ 161 w 324"/>
                  <a:gd name="T5" fmla="*/ 271 h 324"/>
                  <a:gd name="T6" fmla="*/ 156 w 324"/>
                  <a:gd name="T7" fmla="*/ 271 h 324"/>
                  <a:gd name="T8" fmla="*/ 154 w 324"/>
                  <a:gd name="T9" fmla="*/ 270 h 324"/>
                  <a:gd name="T10" fmla="*/ 141 w 324"/>
                  <a:gd name="T11" fmla="*/ 263 h 324"/>
                  <a:gd name="T12" fmla="*/ 57 w 324"/>
                  <a:gd name="T13" fmla="*/ 179 h 324"/>
                  <a:gd name="T14" fmla="*/ 48 w 324"/>
                  <a:gd name="T15" fmla="*/ 158 h 324"/>
                  <a:gd name="T16" fmla="*/ 57 w 324"/>
                  <a:gd name="T17" fmla="*/ 137 h 324"/>
                  <a:gd name="T18" fmla="*/ 82 w 324"/>
                  <a:gd name="T19" fmla="*/ 113 h 324"/>
                  <a:gd name="T20" fmla="*/ 102 w 324"/>
                  <a:gd name="T21" fmla="*/ 104 h 324"/>
                  <a:gd name="T22" fmla="*/ 123 w 324"/>
                  <a:gd name="T23" fmla="*/ 113 h 324"/>
                  <a:gd name="T24" fmla="*/ 161 w 324"/>
                  <a:gd name="T25" fmla="*/ 151 h 324"/>
                  <a:gd name="T26" fmla="*/ 244 w 324"/>
                  <a:gd name="T27" fmla="*/ 69 h 324"/>
                  <a:gd name="T28" fmla="*/ 189 w 324"/>
                  <a:gd name="T29" fmla="*/ 15 h 324"/>
                  <a:gd name="T30" fmla="*/ 136 w 324"/>
                  <a:gd name="T31" fmla="*/ 15 h 324"/>
                  <a:gd name="T32" fmla="*/ 15 w 324"/>
                  <a:gd name="T33" fmla="*/ 136 h 324"/>
                  <a:gd name="T34" fmla="*/ 15 w 324"/>
                  <a:gd name="T35" fmla="*/ 188 h 324"/>
                  <a:gd name="T36" fmla="*/ 136 w 324"/>
                  <a:gd name="T37" fmla="*/ 310 h 324"/>
                  <a:gd name="T38" fmla="*/ 189 w 324"/>
                  <a:gd name="T39" fmla="*/ 310 h 324"/>
                  <a:gd name="T40" fmla="*/ 310 w 324"/>
                  <a:gd name="T41" fmla="*/ 188 h 324"/>
                  <a:gd name="T42" fmla="*/ 310 w 324"/>
                  <a:gd name="T43" fmla="*/ 136 h 324"/>
                  <a:gd name="T44" fmla="*/ 309 w 324"/>
                  <a:gd name="T45" fmla="*/ 135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4" h="324">
                    <a:moveTo>
                      <a:pt x="309" y="135"/>
                    </a:moveTo>
                    <a:cubicBezTo>
                      <a:pt x="182" y="263"/>
                      <a:pt x="182" y="263"/>
                      <a:pt x="182" y="263"/>
                    </a:cubicBezTo>
                    <a:cubicBezTo>
                      <a:pt x="176" y="268"/>
                      <a:pt x="169" y="271"/>
                      <a:pt x="161" y="271"/>
                    </a:cubicBezTo>
                    <a:cubicBezTo>
                      <a:pt x="156" y="271"/>
                      <a:pt x="156" y="271"/>
                      <a:pt x="156" y="271"/>
                    </a:cubicBezTo>
                    <a:cubicBezTo>
                      <a:pt x="154" y="270"/>
                      <a:pt x="154" y="270"/>
                      <a:pt x="154" y="270"/>
                    </a:cubicBezTo>
                    <a:cubicBezTo>
                      <a:pt x="149" y="269"/>
                      <a:pt x="144" y="266"/>
                      <a:pt x="141" y="263"/>
                    </a:cubicBezTo>
                    <a:cubicBezTo>
                      <a:pt x="57" y="179"/>
                      <a:pt x="57" y="179"/>
                      <a:pt x="57" y="179"/>
                    </a:cubicBezTo>
                    <a:cubicBezTo>
                      <a:pt x="51" y="173"/>
                      <a:pt x="48" y="166"/>
                      <a:pt x="48" y="158"/>
                    </a:cubicBezTo>
                    <a:cubicBezTo>
                      <a:pt x="48" y="150"/>
                      <a:pt x="51" y="143"/>
                      <a:pt x="57" y="137"/>
                    </a:cubicBezTo>
                    <a:cubicBezTo>
                      <a:pt x="82" y="113"/>
                      <a:pt x="82" y="113"/>
                      <a:pt x="82" y="113"/>
                    </a:cubicBezTo>
                    <a:cubicBezTo>
                      <a:pt x="87" y="107"/>
                      <a:pt x="94" y="104"/>
                      <a:pt x="102" y="104"/>
                    </a:cubicBezTo>
                    <a:cubicBezTo>
                      <a:pt x="110" y="104"/>
                      <a:pt x="117" y="107"/>
                      <a:pt x="123" y="113"/>
                    </a:cubicBezTo>
                    <a:cubicBezTo>
                      <a:pt x="161" y="151"/>
                      <a:pt x="161" y="151"/>
                      <a:pt x="161" y="151"/>
                    </a:cubicBezTo>
                    <a:cubicBezTo>
                      <a:pt x="244" y="69"/>
                      <a:pt x="244" y="69"/>
                      <a:pt x="244" y="69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74" y="0"/>
                      <a:pt x="151" y="0"/>
                      <a:pt x="136" y="15"/>
                    </a:cubicBezTo>
                    <a:cubicBezTo>
                      <a:pt x="15" y="136"/>
                      <a:pt x="15" y="136"/>
                      <a:pt x="15" y="136"/>
                    </a:cubicBezTo>
                    <a:cubicBezTo>
                      <a:pt x="0" y="150"/>
                      <a:pt x="0" y="174"/>
                      <a:pt x="15" y="188"/>
                    </a:cubicBezTo>
                    <a:cubicBezTo>
                      <a:pt x="136" y="310"/>
                      <a:pt x="136" y="310"/>
                      <a:pt x="136" y="310"/>
                    </a:cubicBezTo>
                    <a:cubicBezTo>
                      <a:pt x="151" y="324"/>
                      <a:pt x="174" y="324"/>
                      <a:pt x="189" y="310"/>
                    </a:cubicBezTo>
                    <a:cubicBezTo>
                      <a:pt x="310" y="188"/>
                      <a:pt x="310" y="188"/>
                      <a:pt x="310" y="188"/>
                    </a:cubicBezTo>
                    <a:cubicBezTo>
                      <a:pt x="324" y="174"/>
                      <a:pt x="324" y="150"/>
                      <a:pt x="310" y="136"/>
                    </a:cubicBezTo>
                    <a:lnTo>
                      <a:pt x="309" y="135"/>
                    </a:lnTo>
                    <a:close/>
                  </a:path>
                </a:pathLst>
              </a:custGeom>
              <a:solidFill>
                <a:srgbClr val="38D1D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Freeform 339"/>
              <p:cNvSpPr/>
              <p:nvPr/>
            </p:nvSpPr>
            <p:spPr bwMode="auto">
              <a:xfrm>
                <a:off x="7771482" y="5090964"/>
                <a:ext cx="360363" cy="276225"/>
              </a:xfrm>
              <a:custGeom>
                <a:avLst/>
                <a:gdLst>
                  <a:gd name="T0" fmla="*/ 44 w 258"/>
                  <a:gd name="T1" fmla="*/ 70 h 199"/>
                  <a:gd name="T2" fmla="*/ 36 w 258"/>
                  <a:gd name="T3" fmla="*/ 67 h 199"/>
                  <a:gd name="T4" fmla="*/ 29 w 258"/>
                  <a:gd name="T5" fmla="*/ 70 h 199"/>
                  <a:gd name="T6" fmla="*/ 4 w 258"/>
                  <a:gd name="T7" fmla="*/ 95 h 199"/>
                  <a:gd name="T8" fmla="*/ 4 w 258"/>
                  <a:gd name="T9" fmla="*/ 109 h 199"/>
                  <a:gd name="T10" fmla="*/ 88 w 258"/>
                  <a:gd name="T11" fmla="*/ 193 h 199"/>
                  <a:gd name="T12" fmla="*/ 94 w 258"/>
                  <a:gd name="T13" fmla="*/ 198 h 199"/>
                  <a:gd name="T14" fmla="*/ 96 w 258"/>
                  <a:gd name="T15" fmla="*/ 199 h 199"/>
                  <a:gd name="T16" fmla="*/ 96 w 258"/>
                  <a:gd name="T17" fmla="*/ 199 h 199"/>
                  <a:gd name="T18" fmla="*/ 103 w 258"/>
                  <a:gd name="T19" fmla="*/ 195 h 199"/>
                  <a:gd name="T20" fmla="*/ 254 w 258"/>
                  <a:gd name="T21" fmla="*/ 44 h 199"/>
                  <a:gd name="T22" fmla="*/ 254 w 258"/>
                  <a:gd name="T23" fmla="*/ 29 h 199"/>
                  <a:gd name="T24" fmla="*/ 229 w 258"/>
                  <a:gd name="T25" fmla="*/ 3 h 199"/>
                  <a:gd name="T26" fmla="*/ 222 w 258"/>
                  <a:gd name="T27" fmla="*/ 0 h 199"/>
                  <a:gd name="T28" fmla="*/ 214 w 258"/>
                  <a:gd name="T29" fmla="*/ 3 h 199"/>
                  <a:gd name="T30" fmla="*/ 96 w 258"/>
                  <a:gd name="T31" fmla="*/ 122 h 199"/>
                  <a:gd name="T32" fmla="*/ 44 w 258"/>
                  <a:gd name="T33" fmla="*/ 7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8" h="199">
                    <a:moveTo>
                      <a:pt x="44" y="70"/>
                    </a:moveTo>
                    <a:cubicBezTo>
                      <a:pt x="42" y="68"/>
                      <a:pt x="39" y="67"/>
                      <a:pt x="36" y="67"/>
                    </a:cubicBezTo>
                    <a:cubicBezTo>
                      <a:pt x="34" y="67"/>
                      <a:pt x="31" y="68"/>
                      <a:pt x="29" y="70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0" y="99"/>
                      <a:pt x="0" y="105"/>
                      <a:pt x="4" y="109"/>
                    </a:cubicBezTo>
                    <a:cubicBezTo>
                      <a:pt x="88" y="193"/>
                      <a:pt x="88" y="193"/>
                      <a:pt x="88" y="193"/>
                    </a:cubicBezTo>
                    <a:cubicBezTo>
                      <a:pt x="90" y="195"/>
                      <a:pt x="92" y="198"/>
                      <a:pt x="94" y="198"/>
                    </a:cubicBezTo>
                    <a:cubicBezTo>
                      <a:pt x="96" y="199"/>
                      <a:pt x="96" y="199"/>
                      <a:pt x="96" y="199"/>
                    </a:cubicBezTo>
                    <a:cubicBezTo>
                      <a:pt x="96" y="199"/>
                      <a:pt x="96" y="199"/>
                      <a:pt x="96" y="199"/>
                    </a:cubicBezTo>
                    <a:cubicBezTo>
                      <a:pt x="98" y="199"/>
                      <a:pt x="101" y="197"/>
                      <a:pt x="103" y="195"/>
                    </a:cubicBezTo>
                    <a:cubicBezTo>
                      <a:pt x="254" y="44"/>
                      <a:pt x="254" y="44"/>
                      <a:pt x="254" y="44"/>
                    </a:cubicBezTo>
                    <a:cubicBezTo>
                      <a:pt x="258" y="40"/>
                      <a:pt x="258" y="33"/>
                      <a:pt x="254" y="29"/>
                    </a:cubicBezTo>
                    <a:cubicBezTo>
                      <a:pt x="229" y="3"/>
                      <a:pt x="229" y="3"/>
                      <a:pt x="229" y="3"/>
                    </a:cubicBezTo>
                    <a:cubicBezTo>
                      <a:pt x="227" y="1"/>
                      <a:pt x="224" y="0"/>
                      <a:pt x="222" y="0"/>
                    </a:cubicBezTo>
                    <a:cubicBezTo>
                      <a:pt x="219" y="0"/>
                      <a:pt x="216" y="1"/>
                      <a:pt x="214" y="3"/>
                    </a:cubicBezTo>
                    <a:cubicBezTo>
                      <a:pt x="96" y="122"/>
                      <a:pt x="96" y="122"/>
                      <a:pt x="96" y="122"/>
                    </a:cubicBezTo>
                    <a:lnTo>
                      <a:pt x="44" y="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6251443" y="1858592"/>
            <a:ext cx="4240530" cy="898394"/>
            <a:chOff x="1456257" y="5103733"/>
            <a:chExt cx="4240530" cy="898394"/>
          </a:xfrm>
        </p:grpSpPr>
        <p:sp>
          <p:nvSpPr>
            <p:cNvPr id="31" name="文本框 30"/>
            <p:cNvSpPr txBox="1"/>
            <p:nvPr/>
          </p:nvSpPr>
          <p:spPr>
            <a:xfrm>
              <a:off x="1456257" y="5103733"/>
              <a:ext cx="42405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处理设备新产生的日志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56257" y="5588107"/>
              <a:ext cx="3811170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37851" y="3814738"/>
            <a:ext cx="3811170" cy="763139"/>
            <a:chOff x="1456257" y="5238988"/>
            <a:chExt cx="3811170" cy="763139"/>
          </a:xfrm>
        </p:grpSpPr>
        <p:sp>
          <p:nvSpPr>
            <p:cNvPr id="34" name="文本框 33"/>
            <p:cNvSpPr txBox="1"/>
            <p:nvPr/>
          </p:nvSpPr>
          <p:spPr>
            <a:xfrm>
              <a:off x="1456257" y="5238988"/>
              <a:ext cx="20193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性能监控系统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56257" y="5588107"/>
              <a:ext cx="3811170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51443" y="5472872"/>
            <a:ext cx="3811170" cy="821559"/>
            <a:chOff x="1456257" y="5180568"/>
            <a:chExt cx="3811170" cy="821559"/>
          </a:xfrm>
        </p:grpSpPr>
        <p:sp>
          <p:nvSpPr>
            <p:cNvPr id="37" name="文本框 36"/>
            <p:cNvSpPr txBox="1"/>
            <p:nvPr/>
          </p:nvSpPr>
          <p:spPr>
            <a:xfrm>
              <a:off x="1456257" y="5180568"/>
              <a:ext cx="20193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故障预测系统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456257" y="5588107"/>
              <a:ext cx="3811170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200185"/>
            <a:ext cx="5657850" cy="3181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1088" y="1953244"/>
            <a:ext cx="1229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0280" y="4719095"/>
            <a:ext cx="2631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实现细节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8286" y="1377804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8947" y="2212443"/>
            <a:ext cx="473695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引入生命周期理论，对设备的生命周期进行划分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947" y="1378264"/>
            <a:ext cx="5005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8D1D6"/>
                </a:solidFill>
              </a:rPr>
              <a:t>生命周期的划分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8286" y="3463130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9750" y="4105910"/>
            <a:ext cx="668147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利用设备的故障和警告数据，拟合出一个故障率曲线，从而得到设备历史日期的故障率，再根据故障率对设备进行生命阶段的划分。</a:t>
            </a:r>
            <a:endParaRPr 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947" y="3283250"/>
            <a:ext cx="63836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8D1D6"/>
                </a:solidFill>
              </a:rPr>
              <a:t>生命周期的回归建模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sp>
        <p:nvSpPr>
          <p:cNvPr id="10" name="laptop_139811"/>
          <p:cNvSpPr>
            <a:spLocks noChangeAspect="1"/>
          </p:cNvSpPr>
          <p:nvPr/>
        </p:nvSpPr>
        <p:spPr bwMode="auto">
          <a:xfrm>
            <a:off x="290244" y="415542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1153306" y="415565"/>
            <a:ext cx="4786640" cy="740138"/>
            <a:chOff x="995035" y="116974"/>
            <a:chExt cx="4786640" cy="740138"/>
          </a:xfrm>
        </p:grpSpPr>
        <p:sp>
          <p:nvSpPr>
            <p:cNvPr id="12" name="文本框 11"/>
            <p:cNvSpPr txBox="1"/>
            <p:nvPr/>
          </p:nvSpPr>
          <p:spPr>
            <a:xfrm>
              <a:off x="995035" y="116974"/>
              <a:ext cx="38557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生命周期的划分与回归建模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95035" y="512307"/>
              <a:ext cx="4786640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65" y="1507344"/>
            <a:ext cx="3276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265" y="4549775"/>
            <a:ext cx="3438525" cy="2166620"/>
          </a:xfrm>
          <a:prstGeom prst="rect">
            <a:avLst/>
          </a:prstGeom>
        </p:spPr>
      </p:pic>
      <p:pic>
        <p:nvPicPr>
          <p:cNvPr id="15" name="图片 14" descr="e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" y="5666105"/>
            <a:ext cx="1706880" cy="668020"/>
          </a:xfrm>
          <a:prstGeom prst="rect">
            <a:avLst/>
          </a:prstGeom>
        </p:spPr>
      </p:pic>
      <p:pic>
        <p:nvPicPr>
          <p:cNvPr id="16" name="图片 15" descr="ra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10" y="6005195"/>
            <a:ext cx="4447540" cy="762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510" y="5344795"/>
            <a:ext cx="4447540" cy="471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58286" y="1377804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8975" y="2323465"/>
            <a:ext cx="504126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最为计算引擎处理数据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947" y="1378264"/>
            <a:ext cx="41109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38D1D6"/>
                </a:solidFill>
              </a:rPr>
              <a:t>Hadoop</a:t>
            </a:r>
            <a:r>
              <a:rPr lang="zh-CN" altLang="en-US" sz="3600" b="1" dirty="0">
                <a:solidFill>
                  <a:srgbClr val="38D1D6"/>
                </a:solidFill>
              </a:rPr>
              <a:t>与</a:t>
            </a:r>
            <a:r>
              <a:rPr lang="en-US" altLang="zh-CN" sz="3600" b="1" dirty="0">
                <a:solidFill>
                  <a:srgbClr val="38D1D6"/>
                </a:solidFill>
              </a:rPr>
              <a:t>Spark</a:t>
            </a:r>
            <a:endParaRPr lang="en-US" altLang="zh-CN" sz="3600" b="1" dirty="0">
              <a:solidFill>
                <a:srgbClr val="38D1D6"/>
              </a:solidFill>
            </a:endParaRPr>
          </a:p>
          <a:p>
            <a:r>
              <a:rPr lang="zh-CN" altLang="en-US" sz="3600" b="1" dirty="0">
                <a:solidFill>
                  <a:srgbClr val="38D1D6"/>
                </a:solidFill>
              </a:rPr>
              <a:t>伪分布式环境搭建</a:t>
            </a:r>
            <a:endParaRPr lang="zh-CN" altLang="en-US" sz="3600" b="1" dirty="0">
              <a:solidFill>
                <a:srgbClr val="38D1D6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8286" y="3463130"/>
            <a:ext cx="0" cy="1528997"/>
          </a:xfrm>
          <a:prstGeom prst="line">
            <a:avLst/>
          </a:prstGeom>
          <a:ln w="38100">
            <a:solidFill>
              <a:srgbClr val="38D1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2605" y="4300220"/>
            <a:ext cx="668147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Anaconda + Jupyter Notebook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Scikit-Learn + Spark MLlib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947" y="3283250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38D1D6"/>
                </a:solidFill>
              </a:rPr>
              <a:t>算法环境</a:t>
            </a:r>
            <a:endParaRPr lang="zh-CN" altLang="en-US" sz="5400" b="1" dirty="0">
              <a:solidFill>
                <a:srgbClr val="38D1D6"/>
              </a:solidFill>
            </a:endParaRPr>
          </a:p>
        </p:txBody>
      </p:sp>
      <p:sp>
        <p:nvSpPr>
          <p:cNvPr id="10" name="laptop_139811"/>
          <p:cNvSpPr>
            <a:spLocks noChangeAspect="1"/>
          </p:cNvSpPr>
          <p:nvPr/>
        </p:nvSpPr>
        <p:spPr bwMode="auto">
          <a:xfrm>
            <a:off x="290244" y="415542"/>
            <a:ext cx="609685" cy="487063"/>
          </a:xfrm>
          <a:custGeom>
            <a:avLst/>
            <a:gdLst>
              <a:gd name="connsiteX0" fmla="*/ 354687 w 607614"/>
              <a:gd name="connsiteY0" fmla="*/ 317026 h 485409"/>
              <a:gd name="connsiteX1" fmla="*/ 344055 w 607614"/>
              <a:gd name="connsiteY1" fmla="*/ 327644 h 485409"/>
              <a:gd name="connsiteX2" fmla="*/ 344055 w 607614"/>
              <a:gd name="connsiteY2" fmla="*/ 329161 h 485409"/>
              <a:gd name="connsiteX3" fmla="*/ 344055 w 607614"/>
              <a:gd name="connsiteY3" fmla="*/ 337504 h 485409"/>
              <a:gd name="connsiteX4" fmla="*/ 344815 w 607614"/>
              <a:gd name="connsiteY4" fmla="*/ 345088 h 485409"/>
              <a:gd name="connsiteX5" fmla="*/ 344815 w 607614"/>
              <a:gd name="connsiteY5" fmla="*/ 347363 h 485409"/>
              <a:gd name="connsiteX6" fmla="*/ 354687 w 607614"/>
              <a:gd name="connsiteY6" fmla="*/ 357981 h 485409"/>
              <a:gd name="connsiteX7" fmla="*/ 364559 w 607614"/>
              <a:gd name="connsiteY7" fmla="*/ 347363 h 485409"/>
              <a:gd name="connsiteX8" fmla="*/ 364559 w 607614"/>
              <a:gd name="connsiteY8" fmla="*/ 345088 h 485409"/>
              <a:gd name="connsiteX9" fmla="*/ 364559 w 607614"/>
              <a:gd name="connsiteY9" fmla="*/ 337504 h 485409"/>
              <a:gd name="connsiteX10" fmla="*/ 364559 w 607614"/>
              <a:gd name="connsiteY10" fmla="*/ 329161 h 485409"/>
              <a:gd name="connsiteX11" fmla="*/ 364559 w 607614"/>
              <a:gd name="connsiteY11" fmla="*/ 327644 h 485409"/>
              <a:gd name="connsiteX12" fmla="*/ 354687 w 607614"/>
              <a:gd name="connsiteY12" fmla="*/ 317026 h 485409"/>
              <a:gd name="connsiteX13" fmla="*/ 301529 w 607614"/>
              <a:gd name="connsiteY13" fmla="*/ 208570 h 485409"/>
              <a:gd name="connsiteX14" fmla="*/ 300010 w 607614"/>
              <a:gd name="connsiteY14" fmla="*/ 222222 h 485409"/>
              <a:gd name="connsiteX15" fmla="*/ 313679 w 607614"/>
              <a:gd name="connsiteY15" fmla="*/ 353431 h 485409"/>
              <a:gd name="connsiteX16" fmla="*/ 323551 w 607614"/>
              <a:gd name="connsiteY16" fmla="*/ 364049 h 485409"/>
              <a:gd name="connsiteX17" fmla="*/ 324311 w 607614"/>
              <a:gd name="connsiteY17" fmla="*/ 364049 h 485409"/>
              <a:gd name="connsiteX18" fmla="*/ 334183 w 607614"/>
              <a:gd name="connsiteY18" fmla="*/ 354189 h 485409"/>
              <a:gd name="connsiteX19" fmla="*/ 315957 w 607614"/>
              <a:gd name="connsiteY19" fmla="*/ 210087 h 485409"/>
              <a:gd name="connsiteX20" fmla="*/ 301529 w 607614"/>
              <a:gd name="connsiteY20" fmla="*/ 208570 h 485409"/>
              <a:gd name="connsiteX21" fmla="*/ 307604 w 607614"/>
              <a:gd name="connsiteY21" fmla="*/ 169890 h 485409"/>
              <a:gd name="connsiteX22" fmla="*/ 290138 w 607614"/>
              <a:gd name="connsiteY22" fmla="*/ 173682 h 485409"/>
              <a:gd name="connsiteX23" fmla="*/ 261280 w 607614"/>
              <a:gd name="connsiteY23" fmla="*/ 215396 h 485409"/>
              <a:gd name="connsiteX24" fmla="*/ 264318 w 607614"/>
              <a:gd name="connsiteY24" fmla="*/ 232840 h 485409"/>
              <a:gd name="connsiteX25" fmla="*/ 264318 w 607614"/>
              <a:gd name="connsiteY25" fmla="*/ 233598 h 485409"/>
              <a:gd name="connsiteX26" fmla="*/ 273431 w 607614"/>
              <a:gd name="connsiteY26" fmla="*/ 353431 h 485409"/>
              <a:gd name="connsiteX27" fmla="*/ 283303 w 607614"/>
              <a:gd name="connsiteY27" fmla="*/ 364049 h 485409"/>
              <a:gd name="connsiteX28" fmla="*/ 293935 w 607614"/>
              <a:gd name="connsiteY28" fmla="*/ 354189 h 485409"/>
              <a:gd name="connsiteX29" fmla="*/ 283303 w 607614"/>
              <a:gd name="connsiteY29" fmla="*/ 226014 h 485409"/>
              <a:gd name="connsiteX30" fmla="*/ 281025 w 607614"/>
              <a:gd name="connsiteY30" fmla="*/ 216154 h 485409"/>
              <a:gd name="connsiteX31" fmla="*/ 297732 w 607614"/>
              <a:gd name="connsiteY31" fmla="*/ 191884 h 485409"/>
              <a:gd name="connsiteX32" fmla="*/ 331905 w 607614"/>
              <a:gd name="connsiteY32" fmla="*/ 206295 h 485409"/>
              <a:gd name="connsiteX33" fmla="*/ 336461 w 607614"/>
              <a:gd name="connsiteY33" fmla="*/ 218430 h 485409"/>
              <a:gd name="connsiteX34" fmla="*/ 345574 w 607614"/>
              <a:gd name="connsiteY34" fmla="*/ 300340 h 485409"/>
              <a:gd name="connsiteX35" fmla="*/ 355446 w 607614"/>
              <a:gd name="connsiteY35" fmla="*/ 310200 h 485409"/>
              <a:gd name="connsiteX36" fmla="*/ 365319 w 607614"/>
              <a:gd name="connsiteY36" fmla="*/ 299582 h 485409"/>
              <a:gd name="connsiteX37" fmla="*/ 355446 w 607614"/>
              <a:gd name="connsiteY37" fmla="*/ 213121 h 485409"/>
              <a:gd name="connsiteX38" fmla="*/ 350890 w 607614"/>
              <a:gd name="connsiteY38" fmla="*/ 197952 h 485409"/>
              <a:gd name="connsiteX39" fmla="*/ 307604 w 607614"/>
              <a:gd name="connsiteY39" fmla="*/ 169890 h 485409"/>
              <a:gd name="connsiteX40" fmla="*/ 267546 w 607614"/>
              <a:gd name="connsiteY40" fmla="*/ 140595 h 485409"/>
              <a:gd name="connsiteX41" fmla="*/ 259762 w 607614"/>
              <a:gd name="connsiteY41" fmla="*/ 142586 h 485409"/>
              <a:gd name="connsiteX42" fmla="*/ 225588 w 607614"/>
              <a:gd name="connsiteY42" fmla="*/ 215396 h 485409"/>
              <a:gd name="connsiteX43" fmla="*/ 229386 w 607614"/>
              <a:gd name="connsiteY43" fmla="*/ 243458 h 485409"/>
              <a:gd name="connsiteX44" fmla="*/ 233183 w 607614"/>
              <a:gd name="connsiteY44" fmla="*/ 353431 h 485409"/>
              <a:gd name="connsiteX45" fmla="*/ 243055 w 607614"/>
              <a:gd name="connsiteY45" fmla="*/ 364049 h 485409"/>
              <a:gd name="connsiteX46" fmla="*/ 252927 w 607614"/>
              <a:gd name="connsiteY46" fmla="*/ 354189 h 485409"/>
              <a:gd name="connsiteX47" fmla="*/ 248371 w 607614"/>
              <a:gd name="connsiteY47" fmla="*/ 238149 h 485409"/>
              <a:gd name="connsiteX48" fmla="*/ 246092 w 607614"/>
              <a:gd name="connsiteY48" fmla="*/ 216154 h 485409"/>
              <a:gd name="connsiteX49" fmla="*/ 271912 w 607614"/>
              <a:gd name="connsiteY49" fmla="*/ 158513 h 485409"/>
              <a:gd name="connsiteX50" fmla="*/ 274190 w 607614"/>
              <a:gd name="connsiteY50" fmla="*/ 144862 h 485409"/>
              <a:gd name="connsiteX51" fmla="*/ 267546 w 607614"/>
              <a:gd name="connsiteY51" fmla="*/ 140595 h 485409"/>
              <a:gd name="connsiteX52" fmla="*/ 309882 w 607614"/>
              <a:gd name="connsiteY52" fmla="*/ 131210 h 485409"/>
              <a:gd name="connsiteX53" fmla="*/ 292416 w 607614"/>
              <a:gd name="connsiteY53" fmla="*/ 133485 h 485409"/>
              <a:gd name="connsiteX54" fmla="*/ 284822 w 607614"/>
              <a:gd name="connsiteY54" fmla="*/ 145620 h 485409"/>
              <a:gd name="connsiteX55" fmla="*/ 296972 w 607614"/>
              <a:gd name="connsiteY55" fmla="*/ 153204 h 485409"/>
              <a:gd name="connsiteX56" fmla="*/ 309882 w 607614"/>
              <a:gd name="connsiteY56" fmla="*/ 151687 h 485409"/>
              <a:gd name="connsiteX57" fmla="*/ 366078 w 607614"/>
              <a:gd name="connsiteY57" fmla="*/ 191884 h 485409"/>
              <a:gd name="connsiteX58" fmla="*/ 373672 w 607614"/>
              <a:gd name="connsiteY58" fmla="*/ 217671 h 485409"/>
              <a:gd name="connsiteX59" fmla="*/ 375191 w 607614"/>
              <a:gd name="connsiteY59" fmla="*/ 315509 h 485409"/>
              <a:gd name="connsiteX60" fmla="*/ 374432 w 607614"/>
              <a:gd name="connsiteY60" fmla="*/ 333712 h 485409"/>
              <a:gd name="connsiteX61" fmla="*/ 384304 w 607614"/>
              <a:gd name="connsiteY61" fmla="*/ 343571 h 485409"/>
              <a:gd name="connsiteX62" fmla="*/ 385063 w 607614"/>
              <a:gd name="connsiteY62" fmla="*/ 343571 h 485409"/>
              <a:gd name="connsiteX63" fmla="*/ 394935 w 607614"/>
              <a:gd name="connsiteY63" fmla="*/ 333712 h 485409"/>
              <a:gd name="connsiteX64" fmla="*/ 395695 w 607614"/>
              <a:gd name="connsiteY64" fmla="*/ 316268 h 485409"/>
              <a:gd name="connsiteX65" fmla="*/ 393417 w 607614"/>
              <a:gd name="connsiteY65" fmla="*/ 213879 h 485409"/>
              <a:gd name="connsiteX66" fmla="*/ 384304 w 607614"/>
              <a:gd name="connsiteY66" fmla="*/ 184300 h 485409"/>
              <a:gd name="connsiteX67" fmla="*/ 309882 w 607614"/>
              <a:gd name="connsiteY67" fmla="*/ 131210 h 485409"/>
              <a:gd name="connsiteX68" fmla="*/ 312160 w 607614"/>
              <a:gd name="connsiteY68" fmla="*/ 91771 h 485409"/>
              <a:gd name="connsiteX69" fmla="*/ 259762 w 607614"/>
              <a:gd name="connsiteY69" fmla="*/ 100872 h 485409"/>
              <a:gd name="connsiteX70" fmla="*/ 183062 w 607614"/>
              <a:gd name="connsiteY70" fmla="*/ 214637 h 485409"/>
              <a:gd name="connsiteX71" fmla="*/ 187618 w 607614"/>
              <a:gd name="connsiteY71" fmla="*/ 249525 h 485409"/>
              <a:gd name="connsiteX72" fmla="*/ 192175 w 607614"/>
              <a:gd name="connsiteY72" fmla="*/ 266969 h 485409"/>
              <a:gd name="connsiteX73" fmla="*/ 193694 w 607614"/>
              <a:gd name="connsiteY73" fmla="*/ 343571 h 485409"/>
              <a:gd name="connsiteX74" fmla="*/ 203566 w 607614"/>
              <a:gd name="connsiteY74" fmla="*/ 354189 h 485409"/>
              <a:gd name="connsiteX75" fmla="*/ 214197 w 607614"/>
              <a:gd name="connsiteY75" fmla="*/ 344330 h 485409"/>
              <a:gd name="connsiteX76" fmla="*/ 211919 w 607614"/>
              <a:gd name="connsiteY76" fmla="*/ 263936 h 485409"/>
              <a:gd name="connsiteX77" fmla="*/ 207363 w 607614"/>
              <a:gd name="connsiteY77" fmla="*/ 244216 h 485409"/>
              <a:gd name="connsiteX78" fmla="*/ 203566 w 607614"/>
              <a:gd name="connsiteY78" fmla="*/ 214637 h 485409"/>
              <a:gd name="connsiteX79" fmla="*/ 267356 w 607614"/>
              <a:gd name="connsiteY79" fmla="*/ 119833 h 485409"/>
              <a:gd name="connsiteX80" fmla="*/ 311401 w 607614"/>
              <a:gd name="connsiteY80" fmla="*/ 112249 h 485409"/>
              <a:gd name="connsiteX81" fmla="*/ 407845 w 607614"/>
              <a:gd name="connsiteY81" fmla="*/ 187334 h 485409"/>
              <a:gd name="connsiteX82" fmla="*/ 415439 w 607614"/>
              <a:gd name="connsiteY82" fmla="*/ 216154 h 485409"/>
              <a:gd name="connsiteX83" fmla="*/ 416199 w 607614"/>
              <a:gd name="connsiteY83" fmla="*/ 288206 h 485409"/>
              <a:gd name="connsiteX84" fmla="*/ 414680 w 607614"/>
              <a:gd name="connsiteY84" fmla="*/ 321577 h 485409"/>
              <a:gd name="connsiteX85" fmla="*/ 424552 w 607614"/>
              <a:gd name="connsiteY85" fmla="*/ 332195 h 485409"/>
              <a:gd name="connsiteX86" fmla="*/ 435184 w 607614"/>
              <a:gd name="connsiteY86" fmla="*/ 322335 h 485409"/>
              <a:gd name="connsiteX87" fmla="*/ 435943 w 607614"/>
              <a:gd name="connsiteY87" fmla="*/ 288964 h 485409"/>
              <a:gd name="connsiteX88" fmla="*/ 435184 w 607614"/>
              <a:gd name="connsiteY88" fmla="*/ 213121 h 485409"/>
              <a:gd name="connsiteX89" fmla="*/ 426830 w 607614"/>
              <a:gd name="connsiteY89" fmla="*/ 180508 h 485409"/>
              <a:gd name="connsiteX90" fmla="*/ 312160 w 607614"/>
              <a:gd name="connsiteY90" fmla="*/ 91771 h 485409"/>
              <a:gd name="connsiteX91" fmla="*/ 87377 w 607614"/>
              <a:gd name="connsiteY91" fmla="*/ 30338 h 485409"/>
              <a:gd name="connsiteX92" fmla="*/ 520237 w 607614"/>
              <a:gd name="connsiteY92" fmla="*/ 30338 h 485409"/>
              <a:gd name="connsiteX93" fmla="*/ 546816 w 607614"/>
              <a:gd name="connsiteY93" fmla="*/ 56883 h 485409"/>
              <a:gd name="connsiteX94" fmla="*/ 546816 w 607614"/>
              <a:gd name="connsiteY94" fmla="*/ 414864 h 485409"/>
              <a:gd name="connsiteX95" fmla="*/ 60798 w 607614"/>
              <a:gd name="connsiteY95" fmla="*/ 414864 h 485409"/>
              <a:gd name="connsiteX96" fmla="*/ 60798 w 607614"/>
              <a:gd name="connsiteY96" fmla="*/ 56883 h 485409"/>
              <a:gd name="connsiteX97" fmla="*/ 87377 w 607614"/>
              <a:gd name="connsiteY97" fmla="*/ 30338 h 485409"/>
              <a:gd name="connsiteX98" fmla="*/ 71395 w 607614"/>
              <a:gd name="connsiteY98" fmla="*/ 20478 h 485409"/>
              <a:gd name="connsiteX99" fmla="*/ 50888 w 607614"/>
              <a:gd name="connsiteY99" fmla="*/ 40956 h 485409"/>
              <a:gd name="connsiteX100" fmla="*/ 50888 w 607614"/>
              <a:gd name="connsiteY100" fmla="*/ 424733 h 485409"/>
              <a:gd name="connsiteX101" fmla="*/ 261274 w 607614"/>
              <a:gd name="connsiteY101" fmla="*/ 424733 h 485409"/>
              <a:gd name="connsiteX102" fmla="*/ 263553 w 607614"/>
              <a:gd name="connsiteY102" fmla="*/ 431559 h 485409"/>
              <a:gd name="connsiteX103" fmla="*/ 268110 w 607614"/>
              <a:gd name="connsiteY103" fmla="*/ 434593 h 485409"/>
              <a:gd name="connsiteX104" fmla="*/ 349378 w 607614"/>
              <a:gd name="connsiteY104" fmla="*/ 434593 h 485409"/>
              <a:gd name="connsiteX105" fmla="*/ 353935 w 607614"/>
              <a:gd name="connsiteY105" fmla="*/ 431559 h 485409"/>
              <a:gd name="connsiteX106" fmla="*/ 356214 w 607614"/>
              <a:gd name="connsiteY106" fmla="*/ 424733 h 485409"/>
              <a:gd name="connsiteX107" fmla="*/ 556726 w 607614"/>
              <a:gd name="connsiteY107" fmla="*/ 424733 h 485409"/>
              <a:gd name="connsiteX108" fmla="*/ 556726 w 607614"/>
              <a:gd name="connsiteY108" fmla="*/ 40956 h 485409"/>
              <a:gd name="connsiteX109" fmla="*/ 536219 w 607614"/>
              <a:gd name="connsiteY109" fmla="*/ 20478 h 485409"/>
              <a:gd name="connsiteX110" fmla="*/ 71395 w 607614"/>
              <a:gd name="connsiteY110" fmla="*/ 0 h 485409"/>
              <a:gd name="connsiteX111" fmla="*/ 536219 w 607614"/>
              <a:gd name="connsiteY111" fmla="*/ 0 h 485409"/>
              <a:gd name="connsiteX112" fmla="*/ 577233 w 607614"/>
              <a:gd name="connsiteY112" fmla="*/ 40956 h 485409"/>
              <a:gd name="connsiteX113" fmla="*/ 577233 w 607614"/>
              <a:gd name="connsiteY113" fmla="*/ 424733 h 485409"/>
              <a:gd name="connsiteX114" fmla="*/ 591664 w 607614"/>
              <a:gd name="connsiteY114" fmla="*/ 424733 h 485409"/>
              <a:gd name="connsiteX115" fmla="*/ 607614 w 607614"/>
              <a:gd name="connsiteY115" fmla="*/ 440660 h 485409"/>
              <a:gd name="connsiteX116" fmla="*/ 607614 w 607614"/>
              <a:gd name="connsiteY116" fmla="*/ 469482 h 485409"/>
              <a:gd name="connsiteX117" fmla="*/ 591664 w 607614"/>
              <a:gd name="connsiteY117" fmla="*/ 485409 h 485409"/>
              <a:gd name="connsiteX118" fmla="*/ 15950 w 607614"/>
              <a:gd name="connsiteY118" fmla="*/ 485409 h 485409"/>
              <a:gd name="connsiteX119" fmla="*/ 0 w 607614"/>
              <a:gd name="connsiteY119" fmla="*/ 469482 h 485409"/>
              <a:gd name="connsiteX120" fmla="*/ 0 w 607614"/>
              <a:gd name="connsiteY120" fmla="*/ 440660 h 485409"/>
              <a:gd name="connsiteX121" fmla="*/ 15950 w 607614"/>
              <a:gd name="connsiteY121" fmla="*/ 424733 h 485409"/>
              <a:gd name="connsiteX122" fmla="*/ 30381 w 607614"/>
              <a:gd name="connsiteY122" fmla="*/ 424733 h 485409"/>
              <a:gd name="connsiteX123" fmla="*/ 30381 w 607614"/>
              <a:gd name="connsiteY123" fmla="*/ 40956 h 485409"/>
              <a:gd name="connsiteX124" fmla="*/ 71395 w 607614"/>
              <a:gd name="connsiteY124" fmla="*/ 0 h 48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7614" h="485409">
                <a:moveTo>
                  <a:pt x="354687" y="317026"/>
                </a:moveTo>
                <a:cubicBezTo>
                  <a:pt x="348612" y="317026"/>
                  <a:pt x="344055" y="321577"/>
                  <a:pt x="344055" y="327644"/>
                </a:cubicBezTo>
                <a:lnTo>
                  <a:pt x="344055" y="329161"/>
                </a:lnTo>
                <a:cubicBezTo>
                  <a:pt x="344055" y="332195"/>
                  <a:pt x="344055" y="335228"/>
                  <a:pt x="344055" y="337504"/>
                </a:cubicBezTo>
                <a:cubicBezTo>
                  <a:pt x="344055" y="339779"/>
                  <a:pt x="344815" y="342054"/>
                  <a:pt x="344815" y="345088"/>
                </a:cubicBezTo>
                <a:lnTo>
                  <a:pt x="344815" y="347363"/>
                </a:lnTo>
                <a:cubicBezTo>
                  <a:pt x="344055" y="353431"/>
                  <a:pt x="348612" y="357981"/>
                  <a:pt x="354687" y="357981"/>
                </a:cubicBezTo>
                <a:cubicBezTo>
                  <a:pt x="360003" y="357981"/>
                  <a:pt x="364559" y="353431"/>
                  <a:pt x="364559" y="347363"/>
                </a:cubicBezTo>
                <a:lnTo>
                  <a:pt x="364559" y="345088"/>
                </a:lnTo>
                <a:cubicBezTo>
                  <a:pt x="364559" y="342054"/>
                  <a:pt x="364559" y="339779"/>
                  <a:pt x="364559" y="337504"/>
                </a:cubicBezTo>
                <a:cubicBezTo>
                  <a:pt x="364559" y="334470"/>
                  <a:pt x="364559" y="332195"/>
                  <a:pt x="364559" y="329161"/>
                </a:cubicBezTo>
                <a:lnTo>
                  <a:pt x="364559" y="327644"/>
                </a:lnTo>
                <a:cubicBezTo>
                  <a:pt x="364559" y="321577"/>
                  <a:pt x="360003" y="317026"/>
                  <a:pt x="354687" y="317026"/>
                </a:cubicBezTo>
                <a:close/>
                <a:moveTo>
                  <a:pt x="301529" y="208570"/>
                </a:moveTo>
                <a:cubicBezTo>
                  <a:pt x="297732" y="211604"/>
                  <a:pt x="296213" y="217671"/>
                  <a:pt x="300010" y="222222"/>
                </a:cubicBezTo>
                <a:cubicBezTo>
                  <a:pt x="300010" y="222980"/>
                  <a:pt x="317476" y="248767"/>
                  <a:pt x="313679" y="353431"/>
                </a:cubicBezTo>
                <a:cubicBezTo>
                  <a:pt x="313679" y="359498"/>
                  <a:pt x="318236" y="364049"/>
                  <a:pt x="323551" y="364049"/>
                </a:cubicBezTo>
                <a:cubicBezTo>
                  <a:pt x="323551" y="364049"/>
                  <a:pt x="324311" y="364049"/>
                  <a:pt x="324311" y="364049"/>
                </a:cubicBezTo>
                <a:cubicBezTo>
                  <a:pt x="329627" y="364049"/>
                  <a:pt x="334183" y="359498"/>
                  <a:pt x="334183" y="354189"/>
                </a:cubicBezTo>
                <a:cubicBezTo>
                  <a:pt x="337980" y="241183"/>
                  <a:pt x="318236" y="213121"/>
                  <a:pt x="315957" y="210087"/>
                </a:cubicBezTo>
                <a:cubicBezTo>
                  <a:pt x="312160" y="205536"/>
                  <a:pt x="306085" y="205536"/>
                  <a:pt x="301529" y="208570"/>
                </a:cubicBezTo>
                <a:close/>
                <a:moveTo>
                  <a:pt x="307604" y="169890"/>
                </a:moveTo>
                <a:cubicBezTo>
                  <a:pt x="301529" y="169890"/>
                  <a:pt x="295454" y="170648"/>
                  <a:pt x="290138" y="173682"/>
                </a:cubicBezTo>
                <a:cubicBezTo>
                  <a:pt x="272671" y="180508"/>
                  <a:pt x="261280" y="197193"/>
                  <a:pt x="261280" y="215396"/>
                </a:cubicBezTo>
                <a:cubicBezTo>
                  <a:pt x="260521" y="221463"/>
                  <a:pt x="262040" y="227531"/>
                  <a:pt x="264318" y="232840"/>
                </a:cubicBezTo>
                <a:cubicBezTo>
                  <a:pt x="264318" y="232840"/>
                  <a:pt x="264318" y="233598"/>
                  <a:pt x="264318" y="233598"/>
                </a:cubicBezTo>
                <a:cubicBezTo>
                  <a:pt x="268115" y="243458"/>
                  <a:pt x="276468" y="274554"/>
                  <a:pt x="273431" y="353431"/>
                </a:cubicBezTo>
                <a:cubicBezTo>
                  <a:pt x="273431" y="359498"/>
                  <a:pt x="277987" y="364049"/>
                  <a:pt x="283303" y="364049"/>
                </a:cubicBezTo>
                <a:cubicBezTo>
                  <a:pt x="288619" y="364049"/>
                  <a:pt x="293175" y="359498"/>
                  <a:pt x="293935" y="354189"/>
                </a:cubicBezTo>
                <a:cubicBezTo>
                  <a:pt x="296213" y="274554"/>
                  <a:pt x="288619" y="239666"/>
                  <a:pt x="283303" y="226014"/>
                </a:cubicBezTo>
                <a:cubicBezTo>
                  <a:pt x="281784" y="222980"/>
                  <a:pt x="281025" y="219188"/>
                  <a:pt x="281025" y="216154"/>
                </a:cubicBezTo>
                <a:cubicBezTo>
                  <a:pt x="281784" y="205536"/>
                  <a:pt x="287860" y="195677"/>
                  <a:pt x="297732" y="191884"/>
                </a:cubicBezTo>
                <a:cubicBezTo>
                  <a:pt x="310642" y="186575"/>
                  <a:pt x="326589" y="193401"/>
                  <a:pt x="331905" y="206295"/>
                </a:cubicBezTo>
                <a:cubicBezTo>
                  <a:pt x="332664" y="207812"/>
                  <a:pt x="334183" y="211604"/>
                  <a:pt x="336461" y="218430"/>
                </a:cubicBezTo>
                <a:cubicBezTo>
                  <a:pt x="339499" y="231323"/>
                  <a:pt x="344055" y="256351"/>
                  <a:pt x="345574" y="300340"/>
                </a:cubicBezTo>
                <a:cubicBezTo>
                  <a:pt x="345574" y="305649"/>
                  <a:pt x="350131" y="310200"/>
                  <a:pt x="355446" y="310200"/>
                </a:cubicBezTo>
                <a:cubicBezTo>
                  <a:pt x="361522" y="310200"/>
                  <a:pt x="365319" y="305649"/>
                  <a:pt x="365319" y="299582"/>
                </a:cubicBezTo>
                <a:cubicBezTo>
                  <a:pt x="364559" y="263177"/>
                  <a:pt x="361522" y="233598"/>
                  <a:pt x="355446" y="213121"/>
                </a:cubicBezTo>
                <a:cubicBezTo>
                  <a:pt x="353928" y="204778"/>
                  <a:pt x="351649" y="200227"/>
                  <a:pt x="350890" y="197952"/>
                </a:cubicBezTo>
                <a:cubicBezTo>
                  <a:pt x="343296" y="181266"/>
                  <a:pt x="326589" y="169890"/>
                  <a:pt x="307604" y="169890"/>
                </a:cubicBezTo>
                <a:close/>
                <a:moveTo>
                  <a:pt x="267546" y="140595"/>
                </a:moveTo>
                <a:cubicBezTo>
                  <a:pt x="264888" y="140121"/>
                  <a:pt x="262040" y="140690"/>
                  <a:pt x="259762" y="142586"/>
                </a:cubicBezTo>
                <a:cubicBezTo>
                  <a:pt x="235461" y="159272"/>
                  <a:pt x="226348" y="191884"/>
                  <a:pt x="225588" y="215396"/>
                </a:cubicBezTo>
                <a:cubicBezTo>
                  <a:pt x="225588" y="224497"/>
                  <a:pt x="226348" y="234357"/>
                  <a:pt x="229386" y="243458"/>
                </a:cubicBezTo>
                <a:cubicBezTo>
                  <a:pt x="229386" y="246492"/>
                  <a:pt x="235461" y="272278"/>
                  <a:pt x="233183" y="353431"/>
                </a:cubicBezTo>
                <a:cubicBezTo>
                  <a:pt x="232423" y="359498"/>
                  <a:pt x="236980" y="364049"/>
                  <a:pt x="243055" y="364049"/>
                </a:cubicBezTo>
                <a:cubicBezTo>
                  <a:pt x="248371" y="364049"/>
                  <a:pt x="252927" y="359498"/>
                  <a:pt x="252927" y="354189"/>
                </a:cubicBezTo>
                <a:cubicBezTo>
                  <a:pt x="255965" y="271520"/>
                  <a:pt x="249889" y="243458"/>
                  <a:pt x="248371" y="238149"/>
                </a:cubicBezTo>
                <a:cubicBezTo>
                  <a:pt x="246852" y="231323"/>
                  <a:pt x="245333" y="223739"/>
                  <a:pt x="246092" y="216154"/>
                </a:cubicBezTo>
                <a:cubicBezTo>
                  <a:pt x="246092" y="196435"/>
                  <a:pt x="254446" y="170648"/>
                  <a:pt x="271912" y="158513"/>
                </a:cubicBezTo>
                <a:cubicBezTo>
                  <a:pt x="276468" y="155480"/>
                  <a:pt x="277228" y="149412"/>
                  <a:pt x="274190" y="144862"/>
                </a:cubicBezTo>
                <a:cubicBezTo>
                  <a:pt x="272672" y="142587"/>
                  <a:pt x="270204" y="141070"/>
                  <a:pt x="267546" y="140595"/>
                </a:cubicBezTo>
                <a:close/>
                <a:moveTo>
                  <a:pt x="309882" y="131210"/>
                </a:moveTo>
                <a:cubicBezTo>
                  <a:pt x="303807" y="131210"/>
                  <a:pt x="297732" y="131968"/>
                  <a:pt x="292416" y="133485"/>
                </a:cubicBezTo>
                <a:cubicBezTo>
                  <a:pt x="287100" y="135002"/>
                  <a:pt x="283303" y="140311"/>
                  <a:pt x="284822" y="145620"/>
                </a:cubicBezTo>
                <a:cubicBezTo>
                  <a:pt x="285581" y="150929"/>
                  <a:pt x="290897" y="154721"/>
                  <a:pt x="296972" y="153204"/>
                </a:cubicBezTo>
                <a:cubicBezTo>
                  <a:pt x="300769" y="152446"/>
                  <a:pt x="305326" y="151687"/>
                  <a:pt x="309882" y="151687"/>
                </a:cubicBezTo>
                <a:cubicBezTo>
                  <a:pt x="334183" y="151687"/>
                  <a:pt x="355446" y="166856"/>
                  <a:pt x="366078" y="191884"/>
                </a:cubicBezTo>
                <a:cubicBezTo>
                  <a:pt x="369116" y="200227"/>
                  <a:pt x="372153" y="208570"/>
                  <a:pt x="373672" y="217671"/>
                </a:cubicBezTo>
                <a:cubicBezTo>
                  <a:pt x="378228" y="240424"/>
                  <a:pt x="376710" y="268486"/>
                  <a:pt x="375191" y="315509"/>
                </a:cubicBezTo>
                <a:lnTo>
                  <a:pt x="374432" y="333712"/>
                </a:lnTo>
                <a:cubicBezTo>
                  <a:pt x="374432" y="339021"/>
                  <a:pt x="378988" y="343571"/>
                  <a:pt x="384304" y="343571"/>
                </a:cubicBezTo>
                <a:cubicBezTo>
                  <a:pt x="384304" y="343571"/>
                  <a:pt x="385063" y="343571"/>
                  <a:pt x="385063" y="343571"/>
                </a:cubicBezTo>
                <a:cubicBezTo>
                  <a:pt x="390379" y="343571"/>
                  <a:pt x="394935" y="339779"/>
                  <a:pt x="394935" y="333712"/>
                </a:cubicBezTo>
                <a:lnTo>
                  <a:pt x="395695" y="316268"/>
                </a:lnTo>
                <a:cubicBezTo>
                  <a:pt x="397214" y="267728"/>
                  <a:pt x="398732" y="238907"/>
                  <a:pt x="393417" y="213879"/>
                </a:cubicBezTo>
                <a:cubicBezTo>
                  <a:pt x="391138" y="203261"/>
                  <a:pt x="388860" y="193401"/>
                  <a:pt x="384304" y="184300"/>
                </a:cubicBezTo>
                <a:cubicBezTo>
                  <a:pt x="370634" y="151687"/>
                  <a:pt x="342537" y="131210"/>
                  <a:pt x="309882" y="131210"/>
                </a:cubicBezTo>
                <a:close/>
                <a:moveTo>
                  <a:pt x="312160" y="91771"/>
                </a:moveTo>
                <a:cubicBezTo>
                  <a:pt x="293935" y="91013"/>
                  <a:pt x="276468" y="94046"/>
                  <a:pt x="259762" y="100872"/>
                </a:cubicBezTo>
                <a:cubicBezTo>
                  <a:pt x="213438" y="120592"/>
                  <a:pt x="183821" y="165339"/>
                  <a:pt x="183062" y="214637"/>
                </a:cubicBezTo>
                <a:cubicBezTo>
                  <a:pt x="183062" y="226772"/>
                  <a:pt x="184581" y="238149"/>
                  <a:pt x="187618" y="249525"/>
                </a:cubicBezTo>
                <a:cubicBezTo>
                  <a:pt x="189897" y="255593"/>
                  <a:pt x="191415" y="261660"/>
                  <a:pt x="192175" y="266969"/>
                </a:cubicBezTo>
                <a:cubicBezTo>
                  <a:pt x="193694" y="280621"/>
                  <a:pt x="194453" y="303374"/>
                  <a:pt x="193694" y="343571"/>
                </a:cubicBezTo>
                <a:cubicBezTo>
                  <a:pt x="193694" y="348880"/>
                  <a:pt x="198250" y="354189"/>
                  <a:pt x="203566" y="354189"/>
                </a:cubicBezTo>
                <a:cubicBezTo>
                  <a:pt x="209641" y="354189"/>
                  <a:pt x="213438" y="349639"/>
                  <a:pt x="214197" y="344330"/>
                </a:cubicBezTo>
                <a:cubicBezTo>
                  <a:pt x="214957" y="301857"/>
                  <a:pt x="214197" y="279104"/>
                  <a:pt x="211919" y="263936"/>
                </a:cubicBezTo>
                <a:cubicBezTo>
                  <a:pt x="211160" y="257110"/>
                  <a:pt x="208882" y="250284"/>
                  <a:pt x="207363" y="244216"/>
                </a:cubicBezTo>
                <a:cubicBezTo>
                  <a:pt x="204325" y="234357"/>
                  <a:pt x="203566" y="224497"/>
                  <a:pt x="203566" y="214637"/>
                </a:cubicBezTo>
                <a:cubicBezTo>
                  <a:pt x="203566" y="172924"/>
                  <a:pt x="228626" y="135760"/>
                  <a:pt x="267356" y="119833"/>
                </a:cubicBezTo>
                <a:cubicBezTo>
                  <a:pt x="281784" y="113766"/>
                  <a:pt x="296213" y="111490"/>
                  <a:pt x="311401" y="112249"/>
                </a:cubicBezTo>
                <a:cubicBezTo>
                  <a:pt x="350131" y="113007"/>
                  <a:pt x="394176" y="147895"/>
                  <a:pt x="407845" y="187334"/>
                </a:cubicBezTo>
                <a:cubicBezTo>
                  <a:pt x="410883" y="196435"/>
                  <a:pt x="413161" y="205536"/>
                  <a:pt x="415439" y="216154"/>
                </a:cubicBezTo>
                <a:cubicBezTo>
                  <a:pt x="417717" y="235115"/>
                  <a:pt x="416958" y="258627"/>
                  <a:pt x="416199" y="288206"/>
                </a:cubicBezTo>
                <a:cubicBezTo>
                  <a:pt x="415439" y="298824"/>
                  <a:pt x="414680" y="309442"/>
                  <a:pt x="414680" y="321577"/>
                </a:cubicBezTo>
                <a:cubicBezTo>
                  <a:pt x="414680" y="326886"/>
                  <a:pt x="419236" y="331436"/>
                  <a:pt x="424552" y="332195"/>
                </a:cubicBezTo>
                <a:cubicBezTo>
                  <a:pt x="429868" y="332195"/>
                  <a:pt x="434424" y="327644"/>
                  <a:pt x="435184" y="322335"/>
                </a:cubicBezTo>
                <a:cubicBezTo>
                  <a:pt x="435184" y="310200"/>
                  <a:pt x="435943" y="299582"/>
                  <a:pt x="435943" y="288964"/>
                </a:cubicBezTo>
                <a:cubicBezTo>
                  <a:pt x="437462" y="257868"/>
                  <a:pt x="438221" y="233598"/>
                  <a:pt x="435184" y="213121"/>
                </a:cubicBezTo>
                <a:cubicBezTo>
                  <a:pt x="432906" y="201744"/>
                  <a:pt x="430627" y="191126"/>
                  <a:pt x="426830" y="180508"/>
                </a:cubicBezTo>
                <a:cubicBezTo>
                  <a:pt x="410883" y="133485"/>
                  <a:pt x="359243" y="93288"/>
                  <a:pt x="312160" y="91771"/>
                </a:cubicBezTo>
                <a:close/>
                <a:moveTo>
                  <a:pt x="87377" y="30338"/>
                </a:moveTo>
                <a:lnTo>
                  <a:pt x="520237" y="30338"/>
                </a:lnTo>
                <a:cubicBezTo>
                  <a:pt x="534666" y="30338"/>
                  <a:pt x="546816" y="42473"/>
                  <a:pt x="546816" y="56883"/>
                </a:cubicBezTo>
                <a:lnTo>
                  <a:pt x="546816" y="414864"/>
                </a:lnTo>
                <a:lnTo>
                  <a:pt x="60798" y="414864"/>
                </a:lnTo>
                <a:lnTo>
                  <a:pt x="60798" y="56883"/>
                </a:lnTo>
                <a:cubicBezTo>
                  <a:pt x="60798" y="42473"/>
                  <a:pt x="72948" y="30338"/>
                  <a:pt x="87377" y="30338"/>
                </a:cubicBezTo>
                <a:close/>
                <a:moveTo>
                  <a:pt x="71395" y="20478"/>
                </a:moveTo>
                <a:cubicBezTo>
                  <a:pt x="60002" y="20478"/>
                  <a:pt x="50888" y="29580"/>
                  <a:pt x="50888" y="40956"/>
                </a:cubicBezTo>
                <a:lnTo>
                  <a:pt x="50888" y="424733"/>
                </a:lnTo>
                <a:lnTo>
                  <a:pt x="261274" y="424733"/>
                </a:lnTo>
                <a:lnTo>
                  <a:pt x="263553" y="431559"/>
                </a:lnTo>
                <a:cubicBezTo>
                  <a:pt x="264312" y="433076"/>
                  <a:pt x="265831" y="434593"/>
                  <a:pt x="268110" y="434593"/>
                </a:cubicBezTo>
                <a:lnTo>
                  <a:pt x="349378" y="434593"/>
                </a:lnTo>
                <a:cubicBezTo>
                  <a:pt x="351657" y="434593"/>
                  <a:pt x="353176" y="433076"/>
                  <a:pt x="353935" y="431559"/>
                </a:cubicBezTo>
                <a:lnTo>
                  <a:pt x="356214" y="424733"/>
                </a:lnTo>
                <a:lnTo>
                  <a:pt x="556726" y="424733"/>
                </a:lnTo>
                <a:lnTo>
                  <a:pt x="556726" y="40956"/>
                </a:lnTo>
                <a:cubicBezTo>
                  <a:pt x="556726" y="29580"/>
                  <a:pt x="547612" y="20478"/>
                  <a:pt x="536219" y="20478"/>
                </a:cubicBezTo>
                <a:close/>
                <a:moveTo>
                  <a:pt x="71395" y="0"/>
                </a:moveTo>
                <a:lnTo>
                  <a:pt x="536219" y="0"/>
                </a:lnTo>
                <a:cubicBezTo>
                  <a:pt x="559005" y="0"/>
                  <a:pt x="577233" y="18203"/>
                  <a:pt x="577233" y="40956"/>
                </a:cubicBezTo>
                <a:lnTo>
                  <a:pt x="577233" y="424733"/>
                </a:lnTo>
                <a:lnTo>
                  <a:pt x="591664" y="424733"/>
                </a:lnTo>
                <a:cubicBezTo>
                  <a:pt x="600778" y="424733"/>
                  <a:pt x="607614" y="431559"/>
                  <a:pt x="607614" y="440660"/>
                </a:cubicBezTo>
                <a:lnTo>
                  <a:pt x="607614" y="469482"/>
                </a:lnTo>
                <a:cubicBezTo>
                  <a:pt x="607614" y="478583"/>
                  <a:pt x="600778" y="485409"/>
                  <a:pt x="591664" y="485409"/>
                </a:cubicBezTo>
                <a:lnTo>
                  <a:pt x="15950" y="485409"/>
                </a:lnTo>
                <a:cubicBezTo>
                  <a:pt x="6836" y="485409"/>
                  <a:pt x="0" y="478583"/>
                  <a:pt x="0" y="469482"/>
                </a:cubicBezTo>
                <a:lnTo>
                  <a:pt x="0" y="440660"/>
                </a:lnTo>
                <a:cubicBezTo>
                  <a:pt x="0" y="431559"/>
                  <a:pt x="6836" y="424733"/>
                  <a:pt x="15950" y="424733"/>
                </a:cubicBezTo>
                <a:lnTo>
                  <a:pt x="30381" y="424733"/>
                </a:lnTo>
                <a:lnTo>
                  <a:pt x="30381" y="40956"/>
                </a:lnTo>
                <a:cubicBezTo>
                  <a:pt x="30381" y="18203"/>
                  <a:pt x="48609" y="0"/>
                  <a:pt x="71395" y="0"/>
                </a:cubicBezTo>
                <a:close/>
              </a:path>
            </a:pathLst>
          </a:custGeom>
          <a:solidFill>
            <a:srgbClr val="38D1D6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1153306" y="415565"/>
            <a:ext cx="4786640" cy="740138"/>
            <a:chOff x="995035" y="116974"/>
            <a:chExt cx="4786640" cy="740138"/>
          </a:xfrm>
        </p:grpSpPr>
        <p:sp>
          <p:nvSpPr>
            <p:cNvPr id="12" name="文本框 11"/>
            <p:cNvSpPr txBox="1"/>
            <p:nvPr/>
          </p:nvSpPr>
          <p:spPr>
            <a:xfrm>
              <a:off x="995035" y="116974"/>
              <a:ext cx="263144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大数据平台的搭建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95035" y="512307"/>
              <a:ext cx="4786640" cy="344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0240" y="415290"/>
            <a:ext cx="6101080" cy="2659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3807460"/>
            <a:ext cx="6027420" cy="266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演示</Application>
  <PresentationFormat>宽屏</PresentationFormat>
  <Paragraphs>125</Paragraphs>
  <Slides>13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OpenSymbol</vt:lpstr>
      <vt:lpstr>微软雅黑</vt:lpstr>
      <vt:lpstr>Droid Sans Fallback</vt:lpstr>
      <vt:lpstr>等线</vt:lpstr>
      <vt:lpstr>Gubbi</vt:lpstr>
      <vt:lpstr>Abyssinica SIL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胜杰</dc:creator>
  <cp:lastModifiedBy>zeno</cp:lastModifiedBy>
  <cp:revision>27</cp:revision>
  <dcterms:created xsi:type="dcterms:W3CDTF">2019-06-16T00:50:36Z</dcterms:created>
  <dcterms:modified xsi:type="dcterms:W3CDTF">2019-06-16T00:50:36Z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