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71" r:id="rId2"/>
    <p:sldId id="272" r:id="rId3"/>
    <p:sldId id="273" r:id="rId4"/>
    <p:sldId id="264" r:id="rId5"/>
    <p:sldId id="277" r:id="rId6"/>
    <p:sldId id="338" r:id="rId7"/>
    <p:sldId id="275" r:id="rId8"/>
    <p:sldId id="279" r:id="rId9"/>
    <p:sldId id="280" r:id="rId10"/>
    <p:sldId id="282" r:id="rId11"/>
    <p:sldId id="340" r:id="rId12"/>
    <p:sldId id="339" r:id="rId13"/>
    <p:sldId id="297" r:id="rId14"/>
    <p:sldId id="341" r:id="rId15"/>
    <p:sldId id="342" r:id="rId16"/>
    <p:sldId id="343" r:id="rId17"/>
    <p:sldId id="298" r:id="rId18"/>
    <p:sldId id="344" r:id="rId19"/>
    <p:sldId id="306" r:id="rId20"/>
    <p:sldId id="345" r:id="rId21"/>
    <p:sldId id="346" r:id="rId22"/>
    <p:sldId id="283" r:id="rId23"/>
    <p:sldId id="335" r:id="rId24"/>
    <p:sldId id="336" r:id="rId25"/>
    <p:sldId id="347" r:id="rId26"/>
    <p:sldId id="348" r:id="rId27"/>
    <p:sldId id="349" r:id="rId28"/>
    <p:sldId id="350" r:id="rId29"/>
    <p:sldId id="351" r:id="rId30"/>
    <p:sldId id="288" r:id="rId31"/>
    <p:sldId id="26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182"/>
    <a:srgbClr val="224D60"/>
    <a:srgbClr val="718EA0"/>
    <a:srgbClr val="6C899B"/>
    <a:srgbClr val="F3F9FB"/>
    <a:srgbClr val="F9FCFD"/>
    <a:srgbClr val="23B0C3"/>
    <a:srgbClr val="146772"/>
    <a:srgbClr val="95E2EC"/>
    <a:srgbClr val="D0C6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9" autoAdjust="0"/>
    <p:restoredTop sz="84442" autoAdjust="0"/>
  </p:normalViewPr>
  <p:slideViewPr>
    <p:cSldViewPr snapToGrid="0" showGuides="1">
      <p:cViewPr>
        <p:scale>
          <a:sx n="100" d="100"/>
          <a:sy n="100" d="100"/>
        </p:scale>
        <p:origin x="312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80A99A2-0B44-4E9D-8CE6-04CF1571AE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EF83EA-44B3-41A9-A462-6EBD179F65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70AFE-075C-455E-B9E8-52AA490F813A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EAF1EE-EBD7-49C6-933E-96636875C1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5EED85-AAE0-48A5-94E3-4BF9F38956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C5D7B-8FB1-4DF1-BA2F-939C694FD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885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C430B-DC18-4668-8C6A-F722923DBDB0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107B4-7929-4245-A75C-944F0F4BC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34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애니메이션 적용 페이지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107B4-7929-4245-A75C-944F0F4BC88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033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hyperlink" Target="https://chrisreeves.co.nz/2020/06/12/grafana_alerting_telegram_webhook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concisesoftware.com/what-is-kubernete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126794"/>
            <a:ext cx="78357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spc="-150" dirty="0">
                <a:solidFill>
                  <a:schemeClr val="bg1"/>
                </a:solidFill>
                <a:latin typeface="+mj-ea"/>
                <a:ea typeface="+mj-ea"/>
              </a:rPr>
              <a:t>Kubernetes</a:t>
            </a:r>
            <a:r>
              <a:rPr lang="ko-KR" altLang="en-US" sz="6600" b="1" spc="-150" dirty="0">
                <a:solidFill>
                  <a:schemeClr val="bg1"/>
                </a:solidFill>
                <a:latin typeface="+mj-ea"/>
                <a:ea typeface="+mj-ea"/>
              </a:rPr>
              <a:t>를 활용한</a:t>
            </a:r>
            <a:endParaRPr lang="en-US" altLang="ko-KR" sz="66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6600" b="1" spc="-150" dirty="0">
                <a:solidFill>
                  <a:schemeClr val="bg1"/>
                </a:solidFill>
                <a:latin typeface="+mj-ea"/>
                <a:ea typeface="+mj-ea"/>
              </a:rPr>
              <a:t>Web</a:t>
            </a:r>
            <a:r>
              <a:rPr lang="ko-KR" altLang="en-US" sz="6600" b="1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6600" b="1" spc="-150" dirty="0">
                <a:solidFill>
                  <a:schemeClr val="bg1"/>
                </a:solidFill>
                <a:latin typeface="+mj-ea"/>
                <a:ea typeface="+mj-ea"/>
              </a:rPr>
              <a:t>Service</a:t>
            </a:r>
            <a:r>
              <a:rPr lang="ko-KR" altLang="en-US" sz="6600" b="1" spc="-150" dirty="0">
                <a:solidFill>
                  <a:schemeClr val="bg1"/>
                </a:solidFill>
                <a:latin typeface="+mj-ea"/>
                <a:ea typeface="+mj-ea"/>
              </a:rPr>
              <a:t> 구축</a:t>
            </a:r>
            <a:endParaRPr lang="ko-KR" altLang="en-US" sz="6000" spc="-15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10542494" y="5446803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한국정보교육원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구 남 훈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5348627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31D05C-62E9-4ED7-BF6E-1816CD89D0EB}"/>
              </a:ext>
            </a:extLst>
          </p:cNvPr>
          <p:cNvSpPr/>
          <p:nvPr/>
        </p:nvSpPr>
        <p:spPr>
          <a:xfrm>
            <a:off x="9825318" y="6347012"/>
            <a:ext cx="2366682" cy="421329"/>
          </a:xfrm>
          <a:prstGeom prst="rect">
            <a:avLst/>
          </a:prstGeom>
          <a:solidFill>
            <a:srgbClr val="224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82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수행절차 및 방법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9209A7-BEC7-D09F-C8BC-5CC68C348A71}"/>
              </a:ext>
            </a:extLst>
          </p:cNvPr>
          <p:cNvSpPr/>
          <p:nvPr/>
        </p:nvSpPr>
        <p:spPr>
          <a:xfrm>
            <a:off x="474823" y="1706960"/>
            <a:ext cx="4143053" cy="990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0FFCF-BEB2-E43C-E1F1-C0D459625DD1}"/>
              </a:ext>
            </a:extLst>
          </p:cNvPr>
          <p:cNvSpPr/>
          <p:nvPr/>
        </p:nvSpPr>
        <p:spPr>
          <a:xfrm>
            <a:off x="727377" y="3054843"/>
            <a:ext cx="3637955" cy="594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9C3537-2D90-925F-0995-489F05AB5AD7}"/>
              </a:ext>
            </a:extLst>
          </p:cNvPr>
          <p:cNvSpPr/>
          <p:nvPr/>
        </p:nvSpPr>
        <p:spPr>
          <a:xfrm>
            <a:off x="727377" y="5272758"/>
            <a:ext cx="3637955" cy="594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70347D9-189F-0104-ED73-22A5F2F2B005}"/>
              </a:ext>
            </a:extLst>
          </p:cNvPr>
          <p:cNvSpPr/>
          <p:nvPr/>
        </p:nvSpPr>
        <p:spPr>
          <a:xfrm>
            <a:off x="5337918" y="1323976"/>
            <a:ext cx="6312612" cy="50755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B1CA75-265E-0FEC-A477-82E2D5EA2F26}"/>
              </a:ext>
            </a:extLst>
          </p:cNvPr>
          <p:cNvSpPr txBox="1"/>
          <p:nvPr/>
        </p:nvSpPr>
        <p:spPr>
          <a:xfrm>
            <a:off x="5590462" y="1546890"/>
            <a:ext cx="261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Master Node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83E6387-B451-D9F2-D683-3DFEE89411F8}"/>
              </a:ext>
            </a:extLst>
          </p:cNvPr>
          <p:cNvCxnSpPr>
            <a:cxnSpLocks/>
          </p:cNvCxnSpPr>
          <p:nvPr/>
        </p:nvCxnSpPr>
        <p:spPr>
          <a:xfrm>
            <a:off x="5695706" y="2312293"/>
            <a:ext cx="55818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168F4F9-EEA3-4A35-B39E-00B0A9FAE0F5}"/>
              </a:ext>
            </a:extLst>
          </p:cNvPr>
          <p:cNvGrpSpPr/>
          <p:nvPr/>
        </p:nvGrpSpPr>
        <p:grpSpPr>
          <a:xfrm>
            <a:off x="727377" y="4198219"/>
            <a:ext cx="3637955" cy="759377"/>
            <a:chOff x="1169103" y="3806427"/>
            <a:chExt cx="4001751" cy="918847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26511B-013B-E883-73DC-835AE91EA07A}"/>
                </a:ext>
              </a:extLst>
            </p:cNvPr>
            <p:cNvCxnSpPr/>
            <p:nvPr/>
          </p:nvCxnSpPr>
          <p:spPr>
            <a:xfrm>
              <a:off x="3174331" y="4532783"/>
              <a:ext cx="0" cy="1924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6A6B591-F6BC-4B96-97D9-7B45CBE26793}"/>
                </a:ext>
              </a:extLst>
            </p:cNvPr>
            <p:cNvSpPr/>
            <p:nvPr/>
          </p:nvSpPr>
          <p:spPr>
            <a:xfrm>
              <a:off x="1169103" y="3806427"/>
              <a:ext cx="4001751" cy="719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F011F0-4492-4CE8-65A9-907A1F28CDD4}"/>
              </a:ext>
            </a:extLst>
          </p:cNvPr>
          <p:cNvSpPr/>
          <p:nvPr/>
        </p:nvSpPr>
        <p:spPr>
          <a:xfrm>
            <a:off x="727377" y="1895989"/>
            <a:ext cx="3637955" cy="594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FF8E71-2122-47DA-B610-9C6D7FA8548B}"/>
              </a:ext>
            </a:extLst>
          </p:cNvPr>
          <p:cNvSpPr txBox="1"/>
          <p:nvPr/>
        </p:nvSpPr>
        <p:spPr>
          <a:xfrm>
            <a:off x="1420312" y="1970136"/>
            <a:ext cx="2291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Kubernetes </a:t>
            </a:r>
            <a:r>
              <a:rPr lang="ko-KR" altLang="en-US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구성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4F00C4-F322-48DD-ACEE-9F54E9173379}"/>
              </a:ext>
            </a:extLst>
          </p:cNvPr>
          <p:cNvSpPr txBox="1"/>
          <p:nvPr/>
        </p:nvSpPr>
        <p:spPr>
          <a:xfrm>
            <a:off x="1035358" y="3133102"/>
            <a:ext cx="3021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Load Balancer </a:t>
            </a:r>
            <a:r>
              <a:rPr lang="ko-KR" altLang="en-US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배포 및 테스트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D5A143-BC8F-45A4-BD08-313146D02FEB}"/>
              </a:ext>
            </a:extLst>
          </p:cNvPr>
          <p:cNvSpPr txBox="1"/>
          <p:nvPr/>
        </p:nvSpPr>
        <p:spPr>
          <a:xfrm>
            <a:off x="1447419" y="4281118"/>
            <a:ext cx="2197864" cy="381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Web Service </a:t>
            </a:r>
            <a:r>
              <a:rPr lang="ko-KR" altLang="en-US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배포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AB9625-43EC-443E-9D67-9F0CCDC7B8C2}"/>
              </a:ext>
            </a:extLst>
          </p:cNvPr>
          <p:cNvSpPr txBox="1"/>
          <p:nvPr/>
        </p:nvSpPr>
        <p:spPr>
          <a:xfrm>
            <a:off x="1022538" y="5350642"/>
            <a:ext cx="30476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Monitoring </a:t>
            </a:r>
            <a:r>
              <a:rPr lang="en-US" altLang="ko-KR" sz="2000" spc="-150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DashBoard</a:t>
            </a:r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구축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ACF02D2-0F14-48BC-B54D-9063A6214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95705" y="3295244"/>
            <a:ext cx="5581893" cy="1298775"/>
          </a:xfrm>
          <a:prstGeom prst="rect">
            <a:avLst/>
          </a:prstGeom>
        </p:spPr>
      </p:pic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1406AD1-BF95-4D17-A13E-7663E19FCA25}"/>
              </a:ext>
            </a:extLst>
          </p:cNvPr>
          <p:cNvCxnSpPr/>
          <p:nvPr/>
        </p:nvCxnSpPr>
        <p:spPr>
          <a:xfrm>
            <a:off x="2550311" y="3649683"/>
            <a:ext cx="0" cy="159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D316820-B5E8-47DE-83F3-EB89E8C5C755}"/>
              </a:ext>
            </a:extLst>
          </p:cNvPr>
          <p:cNvCxnSpPr/>
          <p:nvPr/>
        </p:nvCxnSpPr>
        <p:spPr>
          <a:xfrm>
            <a:off x="2552634" y="2496582"/>
            <a:ext cx="0" cy="159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0B489F-824A-4FB9-AC3A-D864B012663A}"/>
              </a:ext>
            </a:extLst>
          </p:cNvPr>
          <p:cNvSpPr txBox="1"/>
          <p:nvPr/>
        </p:nvSpPr>
        <p:spPr>
          <a:xfrm>
            <a:off x="7792349" y="2297906"/>
            <a:ext cx="3485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Control</a:t>
            </a:r>
            <a:r>
              <a:rPr lang="ko-KR" altLang="en-US" sz="16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Plane</a:t>
            </a:r>
            <a:r>
              <a:rPr lang="ko-KR" altLang="en-US" sz="16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에서 </a:t>
            </a:r>
            <a:r>
              <a:rPr lang="en-US" altLang="ko-KR" sz="16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Cluster </a:t>
            </a:r>
            <a:r>
              <a:rPr lang="ko-KR" altLang="en-US" sz="16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및 </a:t>
            </a:r>
            <a:r>
              <a:rPr lang="en-US" altLang="ko-KR" sz="16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K8S</a:t>
            </a:r>
            <a:r>
              <a:rPr lang="ko-KR" altLang="en-US" sz="16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버전 확인</a:t>
            </a:r>
          </a:p>
        </p:txBody>
      </p:sp>
    </p:spTree>
    <p:extLst>
      <p:ext uri="{BB962C8B-B14F-4D97-AF65-F5344CB8AC3E}">
        <p14:creationId xmlns:p14="http://schemas.microsoft.com/office/powerpoint/2010/main" val="2472891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82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수행절차 및 방법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9209A7-BEC7-D09F-C8BC-5CC68C348A71}"/>
              </a:ext>
            </a:extLst>
          </p:cNvPr>
          <p:cNvSpPr/>
          <p:nvPr/>
        </p:nvSpPr>
        <p:spPr>
          <a:xfrm>
            <a:off x="474823" y="1706960"/>
            <a:ext cx="4143053" cy="990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0FFCF-BEB2-E43C-E1F1-C0D459625DD1}"/>
              </a:ext>
            </a:extLst>
          </p:cNvPr>
          <p:cNvSpPr/>
          <p:nvPr/>
        </p:nvSpPr>
        <p:spPr>
          <a:xfrm>
            <a:off x="727377" y="3054843"/>
            <a:ext cx="3637955" cy="594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9C3537-2D90-925F-0995-489F05AB5AD7}"/>
              </a:ext>
            </a:extLst>
          </p:cNvPr>
          <p:cNvSpPr/>
          <p:nvPr/>
        </p:nvSpPr>
        <p:spPr>
          <a:xfrm>
            <a:off x="727377" y="5272758"/>
            <a:ext cx="3637955" cy="594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70347D9-189F-0104-ED73-22A5F2F2B005}"/>
              </a:ext>
            </a:extLst>
          </p:cNvPr>
          <p:cNvSpPr/>
          <p:nvPr/>
        </p:nvSpPr>
        <p:spPr>
          <a:xfrm>
            <a:off x="5337918" y="1323976"/>
            <a:ext cx="6312612" cy="50755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B1CA75-265E-0FEC-A477-82E2D5EA2F26}"/>
              </a:ext>
            </a:extLst>
          </p:cNvPr>
          <p:cNvSpPr txBox="1"/>
          <p:nvPr/>
        </p:nvSpPr>
        <p:spPr>
          <a:xfrm>
            <a:off x="5584295" y="1546890"/>
            <a:ext cx="2743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Kubectl</a:t>
            </a:r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Node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83E6387-B451-D9F2-D683-3DFEE89411F8}"/>
              </a:ext>
            </a:extLst>
          </p:cNvPr>
          <p:cNvCxnSpPr>
            <a:cxnSpLocks/>
          </p:cNvCxnSpPr>
          <p:nvPr/>
        </p:nvCxnSpPr>
        <p:spPr>
          <a:xfrm>
            <a:off x="5695706" y="2312293"/>
            <a:ext cx="55818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168F4F9-EEA3-4A35-B39E-00B0A9FAE0F5}"/>
              </a:ext>
            </a:extLst>
          </p:cNvPr>
          <p:cNvGrpSpPr/>
          <p:nvPr/>
        </p:nvGrpSpPr>
        <p:grpSpPr>
          <a:xfrm>
            <a:off x="727377" y="4198219"/>
            <a:ext cx="3637955" cy="759377"/>
            <a:chOff x="1169103" y="3806427"/>
            <a:chExt cx="4001751" cy="918847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26511B-013B-E883-73DC-835AE91EA07A}"/>
                </a:ext>
              </a:extLst>
            </p:cNvPr>
            <p:cNvCxnSpPr/>
            <p:nvPr/>
          </p:nvCxnSpPr>
          <p:spPr>
            <a:xfrm>
              <a:off x="3174331" y="4532783"/>
              <a:ext cx="0" cy="1924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6A6B591-F6BC-4B96-97D9-7B45CBE26793}"/>
                </a:ext>
              </a:extLst>
            </p:cNvPr>
            <p:cNvSpPr/>
            <p:nvPr/>
          </p:nvSpPr>
          <p:spPr>
            <a:xfrm>
              <a:off x="1169103" y="3806427"/>
              <a:ext cx="4001751" cy="719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F011F0-4492-4CE8-65A9-907A1F28CDD4}"/>
              </a:ext>
            </a:extLst>
          </p:cNvPr>
          <p:cNvSpPr/>
          <p:nvPr/>
        </p:nvSpPr>
        <p:spPr>
          <a:xfrm>
            <a:off x="727377" y="1895989"/>
            <a:ext cx="3637955" cy="594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FF8E71-2122-47DA-B610-9C6D7FA8548B}"/>
              </a:ext>
            </a:extLst>
          </p:cNvPr>
          <p:cNvSpPr txBox="1"/>
          <p:nvPr/>
        </p:nvSpPr>
        <p:spPr>
          <a:xfrm>
            <a:off x="1420312" y="1970136"/>
            <a:ext cx="2291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Kubernetes </a:t>
            </a:r>
            <a:r>
              <a:rPr lang="ko-KR" altLang="en-US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구성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4F00C4-F322-48DD-ACEE-9F54E9173379}"/>
              </a:ext>
            </a:extLst>
          </p:cNvPr>
          <p:cNvSpPr txBox="1"/>
          <p:nvPr/>
        </p:nvSpPr>
        <p:spPr>
          <a:xfrm>
            <a:off x="1035358" y="3133102"/>
            <a:ext cx="3021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Load Balancer </a:t>
            </a:r>
            <a:r>
              <a:rPr lang="ko-KR" altLang="en-US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배포 및 테스트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D5A143-BC8F-45A4-BD08-313146D02FEB}"/>
              </a:ext>
            </a:extLst>
          </p:cNvPr>
          <p:cNvSpPr txBox="1"/>
          <p:nvPr/>
        </p:nvSpPr>
        <p:spPr>
          <a:xfrm>
            <a:off x="1447419" y="4281118"/>
            <a:ext cx="2197864" cy="381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Web Service </a:t>
            </a:r>
            <a:r>
              <a:rPr lang="ko-KR" altLang="en-US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배포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AB9625-43EC-443E-9D67-9F0CCDC7B8C2}"/>
              </a:ext>
            </a:extLst>
          </p:cNvPr>
          <p:cNvSpPr txBox="1"/>
          <p:nvPr/>
        </p:nvSpPr>
        <p:spPr>
          <a:xfrm>
            <a:off x="1022538" y="5350642"/>
            <a:ext cx="30476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Monitoring </a:t>
            </a:r>
            <a:r>
              <a:rPr lang="en-US" altLang="ko-KR" sz="2000" spc="-150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DashBoard</a:t>
            </a:r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구축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ACF02D2-0F14-48BC-B54D-9063A6214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95943" y="2857536"/>
            <a:ext cx="5581655" cy="2493106"/>
          </a:xfrm>
          <a:prstGeom prst="rect">
            <a:avLst/>
          </a:prstGeom>
        </p:spPr>
      </p:pic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1406AD1-BF95-4D17-A13E-7663E19FCA25}"/>
              </a:ext>
            </a:extLst>
          </p:cNvPr>
          <p:cNvCxnSpPr/>
          <p:nvPr/>
        </p:nvCxnSpPr>
        <p:spPr>
          <a:xfrm>
            <a:off x="2550311" y="3649683"/>
            <a:ext cx="0" cy="159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D316820-B5E8-47DE-83F3-EB89E8C5C755}"/>
              </a:ext>
            </a:extLst>
          </p:cNvPr>
          <p:cNvCxnSpPr/>
          <p:nvPr/>
        </p:nvCxnSpPr>
        <p:spPr>
          <a:xfrm>
            <a:off x="2552634" y="2496582"/>
            <a:ext cx="0" cy="159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0B489F-824A-4FB9-AC3A-D864B012663A}"/>
              </a:ext>
            </a:extLst>
          </p:cNvPr>
          <p:cNvSpPr txBox="1"/>
          <p:nvPr/>
        </p:nvSpPr>
        <p:spPr>
          <a:xfrm>
            <a:off x="7840439" y="2297906"/>
            <a:ext cx="3437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spc="-150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Kubectl</a:t>
            </a:r>
            <a:r>
              <a:rPr lang="en-US" altLang="ko-KR" sz="16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Command </a:t>
            </a:r>
            <a:r>
              <a:rPr lang="ko-KR" altLang="en-US" sz="16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전용 </a:t>
            </a:r>
            <a:r>
              <a:rPr lang="en-US" altLang="ko-KR" sz="16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HOST Setting - 1</a:t>
            </a:r>
            <a:endParaRPr lang="ko-KR" altLang="en-US" sz="1600" spc="-15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6342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82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수행절차 및 방법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9209A7-BEC7-D09F-C8BC-5CC68C348A71}"/>
              </a:ext>
            </a:extLst>
          </p:cNvPr>
          <p:cNvSpPr/>
          <p:nvPr/>
        </p:nvSpPr>
        <p:spPr>
          <a:xfrm>
            <a:off x="474823" y="1706960"/>
            <a:ext cx="4143053" cy="990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0FFCF-BEB2-E43C-E1F1-C0D459625DD1}"/>
              </a:ext>
            </a:extLst>
          </p:cNvPr>
          <p:cNvSpPr/>
          <p:nvPr/>
        </p:nvSpPr>
        <p:spPr>
          <a:xfrm>
            <a:off x="727377" y="3054843"/>
            <a:ext cx="3637955" cy="594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9C3537-2D90-925F-0995-489F05AB5AD7}"/>
              </a:ext>
            </a:extLst>
          </p:cNvPr>
          <p:cNvSpPr/>
          <p:nvPr/>
        </p:nvSpPr>
        <p:spPr>
          <a:xfrm>
            <a:off x="727377" y="5272758"/>
            <a:ext cx="3637955" cy="594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70347D9-189F-0104-ED73-22A5F2F2B005}"/>
              </a:ext>
            </a:extLst>
          </p:cNvPr>
          <p:cNvSpPr/>
          <p:nvPr/>
        </p:nvSpPr>
        <p:spPr>
          <a:xfrm>
            <a:off x="5337918" y="1323976"/>
            <a:ext cx="6312612" cy="50755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83E6387-B451-D9F2-D683-3DFEE89411F8}"/>
              </a:ext>
            </a:extLst>
          </p:cNvPr>
          <p:cNvCxnSpPr>
            <a:cxnSpLocks/>
          </p:cNvCxnSpPr>
          <p:nvPr/>
        </p:nvCxnSpPr>
        <p:spPr>
          <a:xfrm>
            <a:off x="5695706" y="2312293"/>
            <a:ext cx="55818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168F4F9-EEA3-4A35-B39E-00B0A9FAE0F5}"/>
              </a:ext>
            </a:extLst>
          </p:cNvPr>
          <p:cNvGrpSpPr/>
          <p:nvPr/>
        </p:nvGrpSpPr>
        <p:grpSpPr>
          <a:xfrm>
            <a:off x="727377" y="4198219"/>
            <a:ext cx="3637955" cy="759377"/>
            <a:chOff x="1169103" y="3806427"/>
            <a:chExt cx="4001751" cy="918847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26511B-013B-E883-73DC-835AE91EA07A}"/>
                </a:ext>
              </a:extLst>
            </p:cNvPr>
            <p:cNvCxnSpPr/>
            <p:nvPr/>
          </p:nvCxnSpPr>
          <p:spPr>
            <a:xfrm>
              <a:off x="3174331" y="4532783"/>
              <a:ext cx="0" cy="1924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6A6B591-F6BC-4B96-97D9-7B45CBE26793}"/>
                </a:ext>
              </a:extLst>
            </p:cNvPr>
            <p:cNvSpPr/>
            <p:nvPr/>
          </p:nvSpPr>
          <p:spPr>
            <a:xfrm>
              <a:off x="1169103" y="3806427"/>
              <a:ext cx="4001751" cy="719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F011F0-4492-4CE8-65A9-907A1F28CDD4}"/>
              </a:ext>
            </a:extLst>
          </p:cNvPr>
          <p:cNvSpPr/>
          <p:nvPr/>
        </p:nvSpPr>
        <p:spPr>
          <a:xfrm>
            <a:off x="727377" y="1895989"/>
            <a:ext cx="3637955" cy="594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FF8E71-2122-47DA-B610-9C6D7FA8548B}"/>
              </a:ext>
            </a:extLst>
          </p:cNvPr>
          <p:cNvSpPr txBox="1"/>
          <p:nvPr/>
        </p:nvSpPr>
        <p:spPr>
          <a:xfrm>
            <a:off x="1420312" y="1970136"/>
            <a:ext cx="2291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Kubernetes </a:t>
            </a:r>
            <a:r>
              <a:rPr lang="ko-KR" altLang="en-US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구성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4F00C4-F322-48DD-ACEE-9F54E9173379}"/>
              </a:ext>
            </a:extLst>
          </p:cNvPr>
          <p:cNvSpPr txBox="1"/>
          <p:nvPr/>
        </p:nvSpPr>
        <p:spPr>
          <a:xfrm>
            <a:off x="1035358" y="3133102"/>
            <a:ext cx="3021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Load Balancer </a:t>
            </a:r>
            <a:r>
              <a:rPr lang="ko-KR" altLang="en-US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배포 및 테스트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D5A143-BC8F-45A4-BD08-313146D02FEB}"/>
              </a:ext>
            </a:extLst>
          </p:cNvPr>
          <p:cNvSpPr txBox="1"/>
          <p:nvPr/>
        </p:nvSpPr>
        <p:spPr>
          <a:xfrm>
            <a:off x="1447419" y="4281118"/>
            <a:ext cx="2197864" cy="381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Web Service </a:t>
            </a:r>
            <a:r>
              <a:rPr lang="ko-KR" altLang="en-US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배포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AB9625-43EC-443E-9D67-9F0CCDC7B8C2}"/>
              </a:ext>
            </a:extLst>
          </p:cNvPr>
          <p:cNvSpPr txBox="1"/>
          <p:nvPr/>
        </p:nvSpPr>
        <p:spPr>
          <a:xfrm>
            <a:off x="1022538" y="5350642"/>
            <a:ext cx="30476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Monitoring </a:t>
            </a:r>
            <a:r>
              <a:rPr lang="en-US" altLang="ko-KR" sz="2000" spc="-150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DashBoard</a:t>
            </a:r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구축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ACF02D2-0F14-48BC-B54D-9063A62142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08"/>
          <a:stretch/>
        </p:blipFill>
        <p:spPr>
          <a:xfrm>
            <a:off x="5695706" y="3161657"/>
            <a:ext cx="5581892" cy="1002807"/>
          </a:xfrm>
          <a:prstGeom prst="rect">
            <a:avLst/>
          </a:prstGeom>
        </p:spPr>
      </p:pic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1406AD1-BF95-4D17-A13E-7663E19FCA25}"/>
              </a:ext>
            </a:extLst>
          </p:cNvPr>
          <p:cNvCxnSpPr/>
          <p:nvPr/>
        </p:nvCxnSpPr>
        <p:spPr>
          <a:xfrm>
            <a:off x="2550311" y="3649683"/>
            <a:ext cx="0" cy="159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D316820-B5E8-47DE-83F3-EB89E8C5C755}"/>
              </a:ext>
            </a:extLst>
          </p:cNvPr>
          <p:cNvCxnSpPr/>
          <p:nvPr/>
        </p:nvCxnSpPr>
        <p:spPr>
          <a:xfrm>
            <a:off x="2552634" y="2496582"/>
            <a:ext cx="0" cy="159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0B489F-824A-4FB9-AC3A-D864B012663A}"/>
              </a:ext>
            </a:extLst>
          </p:cNvPr>
          <p:cNvSpPr txBox="1"/>
          <p:nvPr/>
        </p:nvSpPr>
        <p:spPr>
          <a:xfrm>
            <a:off x="7840439" y="2297906"/>
            <a:ext cx="3437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spc="-150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Kubectl</a:t>
            </a:r>
            <a:r>
              <a:rPr lang="en-US" altLang="ko-KR" sz="16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Command </a:t>
            </a:r>
            <a:r>
              <a:rPr lang="ko-KR" altLang="en-US" sz="16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전용 </a:t>
            </a:r>
            <a:r>
              <a:rPr lang="en-US" altLang="ko-KR" sz="16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HOST Setting - 2</a:t>
            </a:r>
            <a:endParaRPr lang="ko-KR" altLang="en-US" sz="1600" spc="-15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D34F98-12A2-4654-A46E-F6BBB2008676}"/>
              </a:ext>
            </a:extLst>
          </p:cNvPr>
          <p:cNvSpPr txBox="1"/>
          <p:nvPr/>
        </p:nvSpPr>
        <p:spPr>
          <a:xfrm>
            <a:off x="5584295" y="1546890"/>
            <a:ext cx="2743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Kubectl</a:t>
            </a:r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Node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4097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B56B0B66-FAD8-43E3-94FA-FC368CAC4C40}"/>
              </a:ext>
            </a:extLst>
          </p:cNvPr>
          <p:cNvSpPr/>
          <p:nvPr/>
        </p:nvSpPr>
        <p:spPr>
          <a:xfrm>
            <a:off x="494288" y="2863051"/>
            <a:ext cx="4143053" cy="990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82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수행절차 및 방법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0FFCF-BEB2-E43C-E1F1-C0D459625DD1}"/>
              </a:ext>
            </a:extLst>
          </p:cNvPr>
          <p:cNvSpPr/>
          <p:nvPr/>
        </p:nvSpPr>
        <p:spPr>
          <a:xfrm>
            <a:off x="727377" y="3054843"/>
            <a:ext cx="3637955" cy="594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9C3537-2D90-925F-0995-489F05AB5AD7}"/>
              </a:ext>
            </a:extLst>
          </p:cNvPr>
          <p:cNvSpPr/>
          <p:nvPr/>
        </p:nvSpPr>
        <p:spPr>
          <a:xfrm>
            <a:off x="727377" y="5272758"/>
            <a:ext cx="3637955" cy="594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70347D9-189F-0104-ED73-22A5F2F2B005}"/>
              </a:ext>
            </a:extLst>
          </p:cNvPr>
          <p:cNvSpPr/>
          <p:nvPr/>
        </p:nvSpPr>
        <p:spPr>
          <a:xfrm>
            <a:off x="5337918" y="1323976"/>
            <a:ext cx="6312612" cy="50755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83E6387-B451-D9F2-D683-3DFEE89411F8}"/>
              </a:ext>
            </a:extLst>
          </p:cNvPr>
          <p:cNvCxnSpPr>
            <a:cxnSpLocks/>
          </p:cNvCxnSpPr>
          <p:nvPr/>
        </p:nvCxnSpPr>
        <p:spPr>
          <a:xfrm>
            <a:off x="5695706" y="2312293"/>
            <a:ext cx="55818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168F4F9-EEA3-4A35-B39E-00B0A9FAE0F5}"/>
              </a:ext>
            </a:extLst>
          </p:cNvPr>
          <p:cNvGrpSpPr/>
          <p:nvPr/>
        </p:nvGrpSpPr>
        <p:grpSpPr>
          <a:xfrm>
            <a:off x="727377" y="4198219"/>
            <a:ext cx="3637955" cy="759377"/>
            <a:chOff x="1169103" y="3806427"/>
            <a:chExt cx="4001751" cy="918847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26511B-013B-E883-73DC-835AE91EA07A}"/>
                </a:ext>
              </a:extLst>
            </p:cNvPr>
            <p:cNvCxnSpPr/>
            <p:nvPr/>
          </p:nvCxnSpPr>
          <p:spPr>
            <a:xfrm>
              <a:off x="3174331" y="4532783"/>
              <a:ext cx="0" cy="1924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6A6B591-F6BC-4B96-97D9-7B45CBE26793}"/>
                </a:ext>
              </a:extLst>
            </p:cNvPr>
            <p:cNvSpPr/>
            <p:nvPr/>
          </p:nvSpPr>
          <p:spPr>
            <a:xfrm>
              <a:off x="1169103" y="3806427"/>
              <a:ext cx="4001751" cy="719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F011F0-4492-4CE8-65A9-907A1F28CDD4}"/>
              </a:ext>
            </a:extLst>
          </p:cNvPr>
          <p:cNvSpPr/>
          <p:nvPr/>
        </p:nvSpPr>
        <p:spPr>
          <a:xfrm>
            <a:off x="727377" y="1895989"/>
            <a:ext cx="3637955" cy="594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D5A143-BC8F-45A4-BD08-313146D02FEB}"/>
              </a:ext>
            </a:extLst>
          </p:cNvPr>
          <p:cNvSpPr txBox="1"/>
          <p:nvPr/>
        </p:nvSpPr>
        <p:spPr>
          <a:xfrm>
            <a:off x="1447419" y="4281118"/>
            <a:ext cx="2197864" cy="381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Web Service </a:t>
            </a:r>
            <a:r>
              <a:rPr lang="ko-KR" altLang="en-US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배포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1406AD1-BF95-4D17-A13E-7663E19FCA25}"/>
              </a:ext>
            </a:extLst>
          </p:cNvPr>
          <p:cNvCxnSpPr/>
          <p:nvPr/>
        </p:nvCxnSpPr>
        <p:spPr>
          <a:xfrm>
            <a:off x="2550311" y="3649683"/>
            <a:ext cx="0" cy="159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D316820-B5E8-47DE-83F3-EB89E8C5C755}"/>
              </a:ext>
            </a:extLst>
          </p:cNvPr>
          <p:cNvCxnSpPr/>
          <p:nvPr/>
        </p:nvCxnSpPr>
        <p:spPr>
          <a:xfrm>
            <a:off x="2552634" y="2496582"/>
            <a:ext cx="0" cy="159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B423AB0-798A-460F-B431-0BD363549ED8}"/>
              </a:ext>
            </a:extLst>
          </p:cNvPr>
          <p:cNvSpPr txBox="1"/>
          <p:nvPr/>
        </p:nvSpPr>
        <p:spPr>
          <a:xfrm>
            <a:off x="9816943" y="2312293"/>
            <a:ext cx="1460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-150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Metallb</a:t>
            </a:r>
            <a:r>
              <a:rPr lang="en-US" altLang="ko-KR" sz="1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구성 확인 </a:t>
            </a:r>
            <a:r>
              <a:rPr lang="en-US" altLang="ko-KR" sz="1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- 1</a:t>
            </a:r>
            <a:endParaRPr lang="ko-KR" altLang="en-US" sz="1400" spc="-15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7CEB55-A183-4BB8-BB73-307365A1AD71}"/>
              </a:ext>
            </a:extLst>
          </p:cNvPr>
          <p:cNvSpPr txBox="1"/>
          <p:nvPr/>
        </p:nvSpPr>
        <p:spPr>
          <a:xfrm>
            <a:off x="1420312" y="1970136"/>
            <a:ext cx="2291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Kubernetes </a:t>
            </a:r>
            <a:r>
              <a:rPr lang="ko-KR" altLang="en-US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구성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79F330-3182-46F1-BD8F-5538909F9E11}"/>
              </a:ext>
            </a:extLst>
          </p:cNvPr>
          <p:cNvSpPr txBox="1"/>
          <p:nvPr/>
        </p:nvSpPr>
        <p:spPr>
          <a:xfrm>
            <a:off x="1035358" y="3133102"/>
            <a:ext cx="3021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Load Balancer </a:t>
            </a:r>
            <a:r>
              <a:rPr lang="ko-KR" altLang="en-US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배포 및 테스트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6BAE1C-3125-422D-91EA-B834DCE9B851}"/>
              </a:ext>
            </a:extLst>
          </p:cNvPr>
          <p:cNvSpPr txBox="1"/>
          <p:nvPr/>
        </p:nvSpPr>
        <p:spPr>
          <a:xfrm>
            <a:off x="1022538" y="5350642"/>
            <a:ext cx="30476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Monitoring </a:t>
            </a:r>
            <a:r>
              <a:rPr lang="en-US" altLang="ko-KR" sz="2000" spc="-150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DashBoard</a:t>
            </a:r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구축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2D5974-2234-48C4-96D0-CE1A84149C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10"/>
          <a:stretch/>
        </p:blipFill>
        <p:spPr>
          <a:xfrm>
            <a:off x="5695707" y="2843307"/>
            <a:ext cx="5581894" cy="237624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2815708-6EAF-43B6-9B09-A9996FBA8232}"/>
              </a:ext>
            </a:extLst>
          </p:cNvPr>
          <p:cNvSpPr txBox="1"/>
          <p:nvPr/>
        </p:nvSpPr>
        <p:spPr>
          <a:xfrm>
            <a:off x="5590462" y="1546890"/>
            <a:ext cx="261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Master Node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5216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B56B0B66-FAD8-43E3-94FA-FC368CAC4C40}"/>
              </a:ext>
            </a:extLst>
          </p:cNvPr>
          <p:cNvSpPr/>
          <p:nvPr/>
        </p:nvSpPr>
        <p:spPr>
          <a:xfrm>
            <a:off x="494288" y="2863051"/>
            <a:ext cx="4143053" cy="990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82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수행절차 및 방법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0FFCF-BEB2-E43C-E1F1-C0D459625DD1}"/>
              </a:ext>
            </a:extLst>
          </p:cNvPr>
          <p:cNvSpPr/>
          <p:nvPr/>
        </p:nvSpPr>
        <p:spPr>
          <a:xfrm>
            <a:off x="727377" y="3054843"/>
            <a:ext cx="3637955" cy="594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9C3537-2D90-925F-0995-489F05AB5AD7}"/>
              </a:ext>
            </a:extLst>
          </p:cNvPr>
          <p:cNvSpPr/>
          <p:nvPr/>
        </p:nvSpPr>
        <p:spPr>
          <a:xfrm>
            <a:off x="727377" y="5272758"/>
            <a:ext cx="3637955" cy="594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70347D9-189F-0104-ED73-22A5F2F2B005}"/>
              </a:ext>
            </a:extLst>
          </p:cNvPr>
          <p:cNvSpPr/>
          <p:nvPr/>
        </p:nvSpPr>
        <p:spPr>
          <a:xfrm>
            <a:off x="5337918" y="1323976"/>
            <a:ext cx="6312612" cy="50755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83E6387-B451-D9F2-D683-3DFEE89411F8}"/>
              </a:ext>
            </a:extLst>
          </p:cNvPr>
          <p:cNvCxnSpPr>
            <a:cxnSpLocks/>
          </p:cNvCxnSpPr>
          <p:nvPr/>
        </p:nvCxnSpPr>
        <p:spPr>
          <a:xfrm>
            <a:off x="5695706" y="2312293"/>
            <a:ext cx="55818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168F4F9-EEA3-4A35-B39E-00B0A9FAE0F5}"/>
              </a:ext>
            </a:extLst>
          </p:cNvPr>
          <p:cNvGrpSpPr/>
          <p:nvPr/>
        </p:nvGrpSpPr>
        <p:grpSpPr>
          <a:xfrm>
            <a:off x="727377" y="4198219"/>
            <a:ext cx="3637955" cy="759377"/>
            <a:chOff x="1169103" y="3806427"/>
            <a:chExt cx="4001751" cy="918847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26511B-013B-E883-73DC-835AE91EA07A}"/>
                </a:ext>
              </a:extLst>
            </p:cNvPr>
            <p:cNvCxnSpPr/>
            <p:nvPr/>
          </p:nvCxnSpPr>
          <p:spPr>
            <a:xfrm>
              <a:off x="3174331" y="4532783"/>
              <a:ext cx="0" cy="1924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6A6B591-F6BC-4B96-97D9-7B45CBE26793}"/>
                </a:ext>
              </a:extLst>
            </p:cNvPr>
            <p:cNvSpPr/>
            <p:nvPr/>
          </p:nvSpPr>
          <p:spPr>
            <a:xfrm>
              <a:off x="1169103" y="3806427"/>
              <a:ext cx="4001751" cy="719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F011F0-4492-4CE8-65A9-907A1F28CDD4}"/>
              </a:ext>
            </a:extLst>
          </p:cNvPr>
          <p:cNvSpPr/>
          <p:nvPr/>
        </p:nvSpPr>
        <p:spPr>
          <a:xfrm>
            <a:off x="727377" y="1895989"/>
            <a:ext cx="3637955" cy="594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D5A143-BC8F-45A4-BD08-313146D02FEB}"/>
              </a:ext>
            </a:extLst>
          </p:cNvPr>
          <p:cNvSpPr txBox="1"/>
          <p:nvPr/>
        </p:nvSpPr>
        <p:spPr>
          <a:xfrm>
            <a:off x="1447419" y="4281118"/>
            <a:ext cx="2197864" cy="381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Web Service </a:t>
            </a:r>
            <a:r>
              <a:rPr lang="ko-KR" altLang="en-US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배포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1406AD1-BF95-4D17-A13E-7663E19FCA25}"/>
              </a:ext>
            </a:extLst>
          </p:cNvPr>
          <p:cNvCxnSpPr/>
          <p:nvPr/>
        </p:nvCxnSpPr>
        <p:spPr>
          <a:xfrm>
            <a:off x="2550311" y="3649683"/>
            <a:ext cx="0" cy="159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D316820-B5E8-47DE-83F3-EB89E8C5C755}"/>
              </a:ext>
            </a:extLst>
          </p:cNvPr>
          <p:cNvCxnSpPr/>
          <p:nvPr/>
        </p:nvCxnSpPr>
        <p:spPr>
          <a:xfrm>
            <a:off x="2552634" y="2496582"/>
            <a:ext cx="0" cy="159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B423AB0-798A-460F-B431-0BD363549ED8}"/>
              </a:ext>
            </a:extLst>
          </p:cNvPr>
          <p:cNvSpPr txBox="1"/>
          <p:nvPr/>
        </p:nvSpPr>
        <p:spPr>
          <a:xfrm>
            <a:off x="9792898" y="2312293"/>
            <a:ext cx="1484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-150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Metallb</a:t>
            </a:r>
            <a:r>
              <a:rPr lang="en-US" altLang="ko-KR" sz="1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구성 확인 </a:t>
            </a:r>
            <a:r>
              <a:rPr lang="en-US" altLang="ko-KR" sz="1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- 2</a:t>
            </a:r>
            <a:endParaRPr lang="ko-KR" altLang="en-US" sz="1400" spc="-15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7CEB55-A183-4BB8-BB73-307365A1AD71}"/>
              </a:ext>
            </a:extLst>
          </p:cNvPr>
          <p:cNvSpPr txBox="1"/>
          <p:nvPr/>
        </p:nvSpPr>
        <p:spPr>
          <a:xfrm>
            <a:off x="1420312" y="1970136"/>
            <a:ext cx="2291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Kubernetes </a:t>
            </a:r>
            <a:r>
              <a:rPr lang="ko-KR" altLang="en-US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구성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79F330-3182-46F1-BD8F-5538909F9E11}"/>
              </a:ext>
            </a:extLst>
          </p:cNvPr>
          <p:cNvSpPr txBox="1"/>
          <p:nvPr/>
        </p:nvSpPr>
        <p:spPr>
          <a:xfrm>
            <a:off x="1035358" y="3133102"/>
            <a:ext cx="3021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Load Balancer </a:t>
            </a:r>
            <a:r>
              <a:rPr lang="ko-KR" altLang="en-US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배포 및 테스트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6BAE1C-3125-422D-91EA-B834DCE9B851}"/>
              </a:ext>
            </a:extLst>
          </p:cNvPr>
          <p:cNvSpPr txBox="1"/>
          <p:nvPr/>
        </p:nvSpPr>
        <p:spPr>
          <a:xfrm>
            <a:off x="1022538" y="5350642"/>
            <a:ext cx="30476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Monitoring </a:t>
            </a:r>
            <a:r>
              <a:rPr lang="en-US" altLang="ko-KR" sz="2000" spc="-150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DashBoard</a:t>
            </a:r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구축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ECA25D-0281-43B8-8FE9-833E7F8D1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706" y="2813044"/>
            <a:ext cx="5581894" cy="284977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5C6E3C4-BAB2-492B-A545-4C335804622C}"/>
              </a:ext>
            </a:extLst>
          </p:cNvPr>
          <p:cNvSpPr txBox="1"/>
          <p:nvPr/>
        </p:nvSpPr>
        <p:spPr>
          <a:xfrm>
            <a:off x="5590462" y="1546890"/>
            <a:ext cx="261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Master Node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32878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B56B0B66-FAD8-43E3-94FA-FC368CAC4C40}"/>
              </a:ext>
            </a:extLst>
          </p:cNvPr>
          <p:cNvSpPr/>
          <p:nvPr/>
        </p:nvSpPr>
        <p:spPr>
          <a:xfrm>
            <a:off x="494288" y="2863051"/>
            <a:ext cx="4143053" cy="990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82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수행절차 및 방법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0FFCF-BEB2-E43C-E1F1-C0D459625DD1}"/>
              </a:ext>
            </a:extLst>
          </p:cNvPr>
          <p:cNvSpPr/>
          <p:nvPr/>
        </p:nvSpPr>
        <p:spPr>
          <a:xfrm>
            <a:off x="727377" y="3054843"/>
            <a:ext cx="3637955" cy="594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9C3537-2D90-925F-0995-489F05AB5AD7}"/>
              </a:ext>
            </a:extLst>
          </p:cNvPr>
          <p:cNvSpPr/>
          <p:nvPr/>
        </p:nvSpPr>
        <p:spPr>
          <a:xfrm>
            <a:off x="727377" y="5272758"/>
            <a:ext cx="3637955" cy="594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70347D9-189F-0104-ED73-22A5F2F2B005}"/>
              </a:ext>
            </a:extLst>
          </p:cNvPr>
          <p:cNvSpPr/>
          <p:nvPr/>
        </p:nvSpPr>
        <p:spPr>
          <a:xfrm>
            <a:off x="5337918" y="1323976"/>
            <a:ext cx="6312612" cy="50755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83E6387-B451-D9F2-D683-3DFEE89411F8}"/>
              </a:ext>
            </a:extLst>
          </p:cNvPr>
          <p:cNvCxnSpPr>
            <a:cxnSpLocks/>
          </p:cNvCxnSpPr>
          <p:nvPr/>
        </p:nvCxnSpPr>
        <p:spPr>
          <a:xfrm>
            <a:off x="5695706" y="2312293"/>
            <a:ext cx="55818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168F4F9-EEA3-4A35-B39E-00B0A9FAE0F5}"/>
              </a:ext>
            </a:extLst>
          </p:cNvPr>
          <p:cNvGrpSpPr/>
          <p:nvPr/>
        </p:nvGrpSpPr>
        <p:grpSpPr>
          <a:xfrm>
            <a:off x="727377" y="4198219"/>
            <a:ext cx="3637955" cy="759377"/>
            <a:chOff x="1169103" y="3806427"/>
            <a:chExt cx="4001751" cy="918847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26511B-013B-E883-73DC-835AE91EA07A}"/>
                </a:ext>
              </a:extLst>
            </p:cNvPr>
            <p:cNvCxnSpPr/>
            <p:nvPr/>
          </p:nvCxnSpPr>
          <p:spPr>
            <a:xfrm>
              <a:off x="3174331" y="4532783"/>
              <a:ext cx="0" cy="1924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6A6B591-F6BC-4B96-97D9-7B45CBE26793}"/>
                </a:ext>
              </a:extLst>
            </p:cNvPr>
            <p:cNvSpPr/>
            <p:nvPr/>
          </p:nvSpPr>
          <p:spPr>
            <a:xfrm>
              <a:off x="1169103" y="3806427"/>
              <a:ext cx="4001751" cy="719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F011F0-4492-4CE8-65A9-907A1F28CDD4}"/>
              </a:ext>
            </a:extLst>
          </p:cNvPr>
          <p:cNvSpPr/>
          <p:nvPr/>
        </p:nvSpPr>
        <p:spPr>
          <a:xfrm>
            <a:off x="727377" y="1895989"/>
            <a:ext cx="3637955" cy="594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D5A143-BC8F-45A4-BD08-313146D02FEB}"/>
              </a:ext>
            </a:extLst>
          </p:cNvPr>
          <p:cNvSpPr txBox="1"/>
          <p:nvPr/>
        </p:nvSpPr>
        <p:spPr>
          <a:xfrm>
            <a:off x="1447419" y="4281118"/>
            <a:ext cx="2197864" cy="381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Web Service </a:t>
            </a:r>
            <a:r>
              <a:rPr lang="ko-KR" altLang="en-US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배포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1406AD1-BF95-4D17-A13E-7663E19FCA25}"/>
              </a:ext>
            </a:extLst>
          </p:cNvPr>
          <p:cNvCxnSpPr/>
          <p:nvPr/>
        </p:nvCxnSpPr>
        <p:spPr>
          <a:xfrm>
            <a:off x="2550311" y="3649683"/>
            <a:ext cx="0" cy="159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D316820-B5E8-47DE-83F3-EB89E8C5C755}"/>
              </a:ext>
            </a:extLst>
          </p:cNvPr>
          <p:cNvCxnSpPr/>
          <p:nvPr/>
        </p:nvCxnSpPr>
        <p:spPr>
          <a:xfrm>
            <a:off x="2552634" y="2496582"/>
            <a:ext cx="0" cy="159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B423AB0-798A-460F-B431-0BD363549ED8}"/>
              </a:ext>
            </a:extLst>
          </p:cNvPr>
          <p:cNvSpPr txBox="1"/>
          <p:nvPr/>
        </p:nvSpPr>
        <p:spPr>
          <a:xfrm>
            <a:off x="9788089" y="2312293"/>
            <a:ext cx="1489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-150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Metallb</a:t>
            </a:r>
            <a:r>
              <a:rPr lang="en-US" altLang="ko-KR" sz="1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구성 확인 </a:t>
            </a:r>
            <a:r>
              <a:rPr lang="en-US" altLang="ko-KR" sz="1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- 3</a:t>
            </a:r>
            <a:endParaRPr lang="ko-KR" altLang="en-US" sz="1400" spc="-15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7CEB55-A183-4BB8-BB73-307365A1AD71}"/>
              </a:ext>
            </a:extLst>
          </p:cNvPr>
          <p:cNvSpPr txBox="1"/>
          <p:nvPr/>
        </p:nvSpPr>
        <p:spPr>
          <a:xfrm>
            <a:off x="1420312" y="1970136"/>
            <a:ext cx="2291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Kubernetes </a:t>
            </a:r>
            <a:r>
              <a:rPr lang="ko-KR" altLang="en-US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구성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79F330-3182-46F1-BD8F-5538909F9E11}"/>
              </a:ext>
            </a:extLst>
          </p:cNvPr>
          <p:cNvSpPr txBox="1"/>
          <p:nvPr/>
        </p:nvSpPr>
        <p:spPr>
          <a:xfrm>
            <a:off x="1035358" y="3133102"/>
            <a:ext cx="3021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Load Balancer </a:t>
            </a:r>
            <a:r>
              <a:rPr lang="ko-KR" altLang="en-US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배포 및 테스트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6BAE1C-3125-422D-91EA-B834DCE9B851}"/>
              </a:ext>
            </a:extLst>
          </p:cNvPr>
          <p:cNvSpPr txBox="1"/>
          <p:nvPr/>
        </p:nvSpPr>
        <p:spPr>
          <a:xfrm>
            <a:off x="1022538" y="5350642"/>
            <a:ext cx="30476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Monitoring </a:t>
            </a:r>
            <a:r>
              <a:rPr lang="en-US" altLang="ko-KR" sz="2000" spc="-150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DashBoard</a:t>
            </a:r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구축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C6E3C4-BAB2-492B-A545-4C335804622C}"/>
              </a:ext>
            </a:extLst>
          </p:cNvPr>
          <p:cNvSpPr txBox="1"/>
          <p:nvPr/>
        </p:nvSpPr>
        <p:spPr>
          <a:xfrm>
            <a:off x="5590462" y="1546890"/>
            <a:ext cx="261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Master Node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40588E-1BC2-4811-B5A1-A3B5B63F42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6"/>
          <a:stretch/>
        </p:blipFill>
        <p:spPr>
          <a:xfrm>
            <a:off x="5695705" y="2891560"/>
            <a:ext cx="5581895" cy="178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53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B56B0B66-FAD8-43E3-94FA-FC368CAC4C40}"/>
              </a:ext>
            </a:extLst>
          </p:cNvPr>
          <p:cNvSpPr/>
          <p:nvPr/>
        </p:nvSpPr>
        <p:spPr>
          <a:xfrm>
            <a:off x="494288" y="2863051"/>
            <a:ext cx="4143053" cy="990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82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수행절차 및 방법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0FFCF-BEB2-E43C-E1F1-C0D459625DD1}"/>
              </a:ext>
            </a:extLst>
          </p:cNvPr>
          <p:cNvSpPr/>
          <p:nvPr/>
        </p:nvSpPr>
        <p:spPr>
          <a:xfrm>
            <a:off x="727377" y="3054843"/>
            <a:ext cx="3637955" cy="594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9C3537-2D90-925F-0995-489F05AB5AD7}"/>
              </a:ext>
            </a:extLst>
          </p:cNvPr>
          <p:cNvSpPr/>
          <p:nvPr/>
        </p:nvSpPr>
        <p:spPr>
          <a:xfrm>
            <a:off x="727377" y="5272758"/>
            <a:ext cx="3637955" cy="594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70347D9-189F-0104-ED73-22A5F2F2B005}"/>
              </a:ext>
            </a:extLst>
          </p:cNvPr>
          <p:cNvSpPr/>
          <p:nvPr/>
        </p:nvSpPr>
        <p:spPr>
          <a:xfrm>
            <a:off x="5337918" y="1323976"/>
            <a:ext cx="6312612" cy="50755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83E6387-B451-D9F2-D683-3DFEE89411F8}"/>
              </a:ext>
            </a:extLst>
          </p:cNvPr>
          <p:cNvCxnSpPr>
            <a:cxnSpLocks/>
          </p:cNvCxnSpPr>
          <p:nvPr/>
        </p:nvCxnSpPr>
        <p:spPr>
          <a:xfrm>
            <a:off x="5695706" y="2312293"/>
            <a:ext cx="55818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168F4F9-EEA3-4A35-B39E-00B0A9FAE0F5}"/>
              </a:ext>
            </a:extLst>
          </p:cNvPr>
          <p:cNvGrpSpPr/>
          <p:nvPr/>
        </p:nvGrpSpPr>
        <p:grpSpPr>
          <a:xfrm>
            <a:off x="727377" y="4198219"/>
            <a:ext cx="3637955" cy="759377"/>
            <a:chOff x="1169103" y="3806427"/>
            <a:chExt cx="4001751" cy="918847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26511B-013B-E883-73DC-835AE91EA07A}"/>
                </a:ext>
              </a:extLst>
            </p:cNvPr>
            <p:cNvCxnSpPr/>
            <p:nvPr/>
          </p:nvCxnSpPr>
          <p:spPr>
            <a:xfrm>
              <a:off x="3174331" y="4532783"/>
              <a:ext cx="0" cy="1924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6A6B591-F6BC-4B96-97D9-7B45CBE26793}"/>
                </a:ext>
              </a:extLst>
            </p:cNvPr>
            <p:cNvSpPr/>
            <p:nvPr/>
          </p:nvSpPr>
          <p:spPr>
            <a:xfrm>
              <a:off x="1169103" y="3806427"/>
              <a:ext cx="4001751" cy="719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F011F0-4492-4CE8-65A9-907A1F28CDD4}"/>
              </a:ext>
            </a:extLst>
          </p:cNvPr>
          <p:cNvSpPr/>
          <p:nvPr/>
        </p:nvSpPr>
        <p:spPr>
          <a:xfrm>
            <a:off x="727377" y="1895989"/>
            <a:ext cx="3637955" cy="594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D5A143-BC8F-45A4-BD08-313146D02FEB}"/>
              </a:ext>
            </a:extLst>
          </p:cNvPr>
          <p:cNvSpPr txBox="1"/>
          <p:nvPr/>
        </p:nvSpPr>
        <p:spPr>
          <a:xfrm>
            <a:off x="1447419" y="4281118"/>
            <a:ext cx="2197864" cy="381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Web Service </a:t>
            </a:r>
            <a:r>
              <a:rPr lang="ko-KR" altLang="en-US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배포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1406AD1-BF95-4D17-A13E-7663E19FCA25}"/>
              </a:ext>
            </a:extLst>
          </p:cNvPr>
          <p:cNvCxnSpPr/>
          <p:nvPr/>
        </p:nvCxnSpPr>
        <p:spPr>
          <a:xfrm>
            <a:off x="2550311" y="3649683"/>
            <a:ext cx="0" cy="159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D316820-B5E8-47DE-83F3-EB89E8C5C755}"/>
              </a:ext>
            </a:extLst>
          </p:cNvPr>
          <p:cNvCxnSpPr/>
          <p:nvPr/>
        </p:nvCxnSpPr>
        <p:spPr>
          <a:xfrm>
            <a:off x="2552634" y="2496582"/>
            <a:ext cx="0" cy="159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B423AB0-798A-460F-B431-0BD363549ED8}"/>
              </a:ext>
            </a:extLst>
          </p:cNvPr>
          <p:cNvSpPr txBox="1"/>
          <p:nvPr/>
        </p:nvSpPr>
        <p:spPr>
          <a:xfrm>
            <a:off x="9082768" y="2312293"/>
            <a:ext cx="219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Voting App </a:t>
            </a:r>
            <a:r>
              <a:rPr lang="ko-KR" altLang="en-US" sz="1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설치 및 </a:t>
            </a:r>
            <a:r>
              <a:rPr lang="en-US" altLang="ko-KR" sz="1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LB </a:t>
            </a:r>
            <a:r>
              <a:rPr lang="ko-KR" altLang="en-US" sz="1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적용확인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7CEB55-A183-4BB8-BB73-307365A1AD71}"/>
              </a:ext>
            </a:extLst>
          </p:cNvPr>
          <p:cNvSpPr txBox="1"/>
          <p:nvPr/>
        </p:nvSpPr>
        <p:spPr>
          <a:xfrm>
            <a:off x="1420312" y="1970136"/>
            <a:ext cx="2291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Kubernetes </a:t>
            </a:r>
            <a:r>
              <a:rPr lang="ko-KR" altLang="en-US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구성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79F330-3182-46F1-BD8F-5538909F9E11}"/>
              </a:ext>
            </a:extLst>
          </p:cNvPr>
          <p:cNvSpPr txBox="1"/>
          <p:nvPr/>
        </p:nvSpPr>
        <p:spPr>
          <a:xfrm>
            <a:off x="1035358" y="3133102"/>
            <a:ext cx="3021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Load Balancer </a:t>
            </a:r>
            <a:r>
              <a:rPr lang="ko-KR" altLang="en-US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배포 및 테스트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6BAE1C-3125-422D-91EA-B834DCE9B851}"/>
              </a:ext>
            </a:extLst>
          </p:cNvPr>
          <p:cNvSpPr txBox="1"/>
          <p:nvPr/>
        </p:nvSpPr>
        <p:spPr>
          <a:xfrm>
            <a:off x="1022538" y="5350642"/>
            <a:ext cx="30476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Monitoring </a:t>
            </a:r>
            <a:r>
              <a:rPr lang="en-US" altLang="ko-KR" sz="2000" spc="-150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DashBoard</a:t>
            </a:r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구축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70175C-F096-4FDB-AAD1-6128F162F0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73"/>
          <a:stretch/>
        </p:blipFill>
        <p:spPr>
          <a:xfrm>
            <a:off x="5695706" y="2934048"/>
            <a:ext cx="5581894" cy="229323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0C329AA-719F-4100-ABB8-DE0F341CBEB6}"/>
              </a:ext>
            </a:extLst>
          </p:cNvPr>
          <p:cNvSpPr txBox="1"/>
          <p:nvPr/>
        </p:nvSpPr>
        <p:spPr>
          <a:xfrm>
            <a:off x="5584295" y="1556415"/>
            <a:ext cx="2743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Kubectl</a:t>
            </a:r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Node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10104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82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수행절차 및 방법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9209A7-BEC7-D09F-C8BC-5CC68C348A71}"/>
              </a:ext>
            </a:extLst>
          </p:cNvPr>
          <p:cNvSpPr/>
          <p:nvPr/>
        </p:nvSpPr>
        <p:spPr>
          <a:xfrm>
            <a:off x="474823" y="4000308"/>
            <a:ext cx="4143053" cy="990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0FFCF-BEB2-E43C-E1F1-C0D459625DD1}"/>
              </a:ext>
            </a:extLst>
          </p:cNvPr>
          <p:cNvSpPr/>
          <p:nvPr/>
        </p:nvSpPr>
        <p:spPr>
          <a:xfrm>
            <a:off x="727377" y="3054843"/>
            <a:ext cx="3637955" cy="594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9C3537-2D90-925F-0995-489F05AB5AD7}"/>
              </a:ext>
            </a:extLst>
          </p:cNvPr>
          <p:cNvSpPr/>
          <p:nvPr/>
        </p:nvSpPr>
        <p:spPr>
          <a:xfrm>
            <a:off x="727377" y="5272758"/>
            <a:ext cx="3637955" cy="594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70347D9-189F-0104-ED73-22A5F2F2B005}"/>
              </a:ext>
            </a:extLst>
          </p:cNvPr>
          <p:cNvSpPr/>
          <p:nvPr/>
        </p:nvSpPr>
        <p:spPr>
          <a:xfrm>
            <a:off x="5337918" y="1323976"/>
            <a:ext cx="6312612" cy="50755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83E6387-B451-D9F2-D683-3DFEE89411F8}"/>
              </a:ext>
            </a:extLst>
          </p:cNvPr>
          <p:cNvCxnSpPr>
            <a:cxnSpLocks/>
          </p:cNvCxnSpPr>
          <p:nvPr/>
        </p:nvCxnSpPr>
        <p:spPr>
          <a:xfrm>
            <a:off x="5695706" y="2312293"/>
            <a:ext cx="55818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168F4F9-EEA3-4A35-B39E-00B0A9FAE0F5}"/>
              </a:ext>
            </a:extLst>
          </p:cNvPr>
          <p:cNvGrpSpPr/>
          <p:nvPr/>
        </p:nvGrpSpPr>
        <p:grpSpPr>
          <a:xfrm>
            <a:off x="727377" y="4198219"/>
            <a:ext cx="3637955" cy="759377"/>
            <a:chOff x="1169103" y="3806427"/>
            <a:chExt cx="4001751" cy="918847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26511B-013B-E883-73DC-835AE91EA07A}"/>
                </a:ext>
              </a:extLst>
            </p:cNvPr>
            <p:cNvCxnSpPr/>
            <p:nvPr/>
          </p:nvCxnSpPr>
          <p:spPr>
            <a:xfrm>
              <a:off x="3174331" y="4532783"/>
              <a:ext cx="0" cy="1924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6A6B591-F6BC-4B96-97D9-7B45CBE26793}"/>
                </a:ext>
              </a:extLst>
            </p:cNvPr>
            <p:cNvSpPr/>
            <p:nvPr/>
          </p:nvSpPr>
          <p:spPr>
            <a:xfrm>
              <a:off x="1169103" y="3806427"/>
              <a:ext cx="4001751" cy="719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F011F0-4492-4CE8-65A9-907A1F28CDD4}"/>
              </a:ext>
            </a:extLst>
          </p:cNvPr>
          <p:cNvSpPr/>
          <p:nvPr/>
        </p:nvSpPr>
        <p:spPr>
          <a:xfrm>
            <a:off x="727377" y="1895989"/>
            <a:ext cx="3637955" cy="594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D5A143-BC8F-45A4-BD08-313146D02FEB}"/>
              </a:ext>
            </a:extLst>
          </p:cNvPr>
          <p:cNvSpPr txBox="1"/>
          <p:nvPr/>
        </p:nvSpPr>
        <p:spPr>
          <a:xfrm>
            <a:off x="1447419" y="4281118"/>
            <a:ext cx="2197864" cy="381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Web Service </a:t>
            </a:r>
            <a:r>
              <a:rPr lang="ko-KR" altLang="en-US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배포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1406AD1-BF95-4D17-A13E-7663E19FCA25}"/>
              </a:ext>
            </a:extLst>
          </p:cNvPr>
          <p:cNvCxnSpPr/>
          <p:nvPr/>
        </p:nvCxnSpPr>
        <p:spPr>
          <a:xfrm>
            <a:off x="2550311" y="3649683"/>
            <a:ext cx="0" cy="159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D316820-B5E8-47DE-83F3-EB89E8C5C755}"/>
              </a:ext>
            </a:extLst>
          </p:cNvPr>
          <p:cNvCxnSpPr/>
          <p:nvPr/>
        </p:nvCxnSpPr>
        <p:spPr>
          <a:xfrm>
            <a:off x="2552634" y="2496582"/>
            <a:ext cx="0" cy="159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B423AB0-798A-460F-B431-0BD363549ED8}"/>
              </a:ext>
            </a:extLst>
          </p:cNvPr>
          <p:cNvSpPr txBox="1"/>
          <p:nvPr/>
        </p:nvSpPr>
        <p:spPr>
          <a:xfrm>
            <a:off x="9119637" y="2312293"/>
            <a:ext cx="2157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-150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NodePort</a:t>
            </a:r>
            <a:r>
              <a:rPr lang="en-US" altLang="ko-KR" sz="1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를 사용한 </a:t>
            </a:r>
            <a:r>
              <a:rPr lang="en-US" altLang="ko-KR" sz="1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Nginx </a:t>
            </a:r>
            <a:r>
              <a:rPr lang="ko-KR" altLang="en-US" sz="1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배포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8CD7B2-1C53-4C83-9702-4F52F46B50C8}"/>
              </a:ext>
            </a:extLst>
          </p:cNvPr>
          <p:cNvSpPr txBox="1"/>
          <p:nvPr/>
        </p:nvSpPr>
        <p:spPr>
          <a:xfrm>
            <a:off x="1420312" y="1970136"/>
            <a:ext cx="2291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Kubernetes </a:t>
            </a:r>
            <a:r>
              <a:rPr lang="ko-KR" altLang="en-US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구성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56C5B7-4C70-48D2-811A-82380A021E84}"/>
              </a:ext>
            </a:extLst>
          </p:cNvPr>
          <p:cNvSpPr txBox="1"/>
          <p:nvPr/>
        </p:nvSpPr>
        <p:spPr>
          <a:xfrm>
            <a:off x="1035358" y="3133102"/>
            <a:ext cx="3021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Load Balancer </a:t>
            </a:r>
            <a:r>
              <a:rPr lang="ko-KR" altLang="en-US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배포 및 테스트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7087D3-9130-45EE-B533-55096A835CED}"/>
              </a:ext>
            </a:extLst>
          </p:cNvPr>
          <p:cNvSpPr txBox="1"/>
          <p:nvPr/>
        </p:nvSpPr>
        <p:spPr>
          <a:xfrm>
            <a:off x="1022538" y="5350642"/>
            <a:ext cx="30476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Monitoring </a:t>
            </a:r>
            <a:r>
              <a:rPr lang="en-US" altLang="ko-KR" sz="2000" spc="-150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DashBoard</a:t>
            </a:r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구축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E98CE5-10CD-4931-983F-E976BAFC866B}"/>
              </a:ext>
            </a:extLst>
          </p:cNvPr>
          <p:cNvSpPr txBox="1"/>
          <p:nvPr/>
        </p:nvSpPr>
        <p:spPr>
          <a:xfrm>
            <a:off x="5584295" y="1546890"/>
            <a:ext cx="2743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Kubectl</a:t>
            </a:r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Node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547B5F-4DD3-4E87-BF95-94E4590E6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706" y="2650405"/>
            <a:ext cx="5581894" cy="347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36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82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수행절차 및 방법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9209A7-BEC7-D09F-C8BC-5CC68C348A71}"/>
              </a:ext>
            </a:extLst>
          </p:cNvPr>
          <p:cNvSpPr/>
          <p:nvPr/>
        </p:nvSpPr>
        <p:spPr>
          <a:xfrm>
            <a:off x="474823" y="4000308"/>
            <a:ext cx="4143053" cy="990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0FFCF-BEB2-E43C-E1F1-C0D459625DD1}"/>
              </a:ext>
            </a:extLst>
          </p:cNvPr>
          <p:cNvSpPr/>
          <p:nvPr/>
        </p:nvSpPr>
        <p:spPr>
          <a:xfrm>
            <a:off x="727377" y="3054843"/>
            <a:ext cx="3637955" cy="594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9C3537-2D90-925F-0995-489F05AB5AD7}"/>
              </a:ext>
            </a:extLst>
          </p:cNvPr>
          <p:cNvSpPr/>
          <p:nvPr/>
        </p:nvSpPr>
        <p:spPr>
          <a:xfrm>
            <a:off x="727377" y="5272758"/>
            <a:ext cx="3637955" cy="594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70347D9-189F-0104-ED73-22A5F2F2B005}"/>
              </a:ext>
            </a:extLst>
          </p:cNvPr>
          <p:cNvSpPr/>
          <p:nvPr/>
        </p:nvSpPr>
        <p:spPr>
          <a:xfrm>
            <a:off x="5337918" y="1323976"/>
            <a:ext cx="6312612" cy="50755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83E6387-B451-D9F2-D683-3DFEE89411F8}"/>
              </a:ext>
            </a:extLst>
          </p:cNvPr>
          <p:cNvCxnSpPr>
            <a:cxnSpLocks/>
          </p:cNvCxnSpPr>
          <p:nvPr/>
        </p:nvCxnSpPr>
        <p:spPr>
          <a:xfrm>
            <a:off x="5695706" y="2312293"/>
            <a:ext cx="55818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168F4F9-EEA3-4A35-B39E-00B0A9FAE0F5}"/>
              </a:ext>
            </a:extLst>
          </p:cNvPr>
          <p:cNvGrpSpPr/>
          <p:nvPr/>
        </p:nvGrpSpPr>
        <p:grpSpPr>
          <a:xfrm>
            <a:off x="727377" y="4198219"/>
            <a:ext cx="3637955" cy="759377"/>
            <a:chOff x="1169103" y="3806427"/>
            <a:chExt cx="4001751" cy="918847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26511B-013B-E883-73DC-835AE91EA07A}"/>
                </a:ext>
              </a:extLst>
            </p:cNvPr>
            <p:cNvCxnSpPr/>
            <p:nvPr/>
          </p:nvCxnSpPr>
          <p:spPr>
            <a:xfrm>
              <a:off x="3174331" y="4532783"/>
              <a:ext cx="0" cy="1924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6A6B591-F6BC-4B96-97D9-7B45CBE26793}"/>
                </a:ext>
              </a:extLst>
            </p:cNvPr>
            <p:cNvSpPr/>
            <p:nvPr/>
          </p:nvSpPr>
          <p:spPr>
            <a:xfrm>
              <a:off x="1169103" y="3806427"/>
              <a:ext cx="4001751" cy="719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F011F0-4492-4CE8-65A9-907A1F28CDD4}"/>
              </a:ext>
            </a:extLst>
          </p:cNvPr>
          <p:cNvSpPr/>
          <p:nvPr/>
        </p:nvSpPr>
        <p:spPr>
          <a:xfrm>
            <a:off x="727377" y="1895989"/>
            <a:ext cx="3637955" cy="594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D5A143-BC8F-45A4-BD08-313146D02FEB}"/>
              </a:ext>
            </a:extLst>
          </p:cNvPr>
          <p:cNvSpPr txBox="1"/>
          <p:nvPr/>
        </p:nvSpPr>
        <p:spPr>
          <a:xfrm>
            <a:off x="1447419" y="4281118"/>
            <a:ext cx="2197864" cy="381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Web Service </a:t>
            </a:r>
            <a:r>
              <a:rPr lang="ko-KR" altLang="en-US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배포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1406AD1-BF95-4D17-A13E-7663E19FCA25}"/>
              </a:ext>
            </a:extLst>
          </p:cNvPr>
          <p:cNvCxnSpPr/>
          <p:nvPr/>
        </p:nvCxnSpPr>
        <p:spPr>
          <a:xfrm>
            <a:off x="2550311" y="3649683"/>
            <a:ext cx="0" cy="159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D316820-B5E8-47DE-83F3-EB89E8C5C755}"/>
              </a:ext>
            </a:extLst>
          </p:cNvPr>
          <p:cNvCxnSpPr/>
          <p:nvPr/>
        </p:nvCxnSpPr>
        <p:spPr>
          <a:xfrm>
            <a:off x="2552634" y="2496582"/>
            <a:ext cx="0" cy="159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B423AB0-798A-460F-B431-0BD363549ED8}"/>
              </a:ext>
            </a:extLst>
          </p:cNvPr>
          <p:cNvSpPr txBox="1"/>
          <p:nvPr/>
        </p:nvSpPr>
        <p:spPr>
          <a:xfrm>
            <a:off x="9768853" y="2312293"/>
            <a:ext cx="1508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Nginx  </a:t>
            </a:r>
            <a:r>
              <a:rPr lang="ko-KR" altLang="en-US" sz="1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배포 상태 확인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8CD7B2-1C53-4C83-9702-4F52F46B50C8}"/>
              </a:ext>
            </a:extLst>
          </p:cNvPr>
          <p:cNvSpPr txBox="1"/>
          <p:nvPr/>
        </p:nvSpPr>
        <p:spPr>
          <a:xfrm>
            <a:off x="1420312" y="1970136"/>
            <a:ext cx="2291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Kubernetes </a:t>
            </a:r>
            <a:r>
              <a:rPr lang="ko-KR" altLang="en-US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구성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56C5B7-4C70-48D2-811A-82380A021E84}"/>
              </a:ext>
            </a:extLst>
          </p:cNvPr>
          <p:cNvSpPr txBox="1"/>
          <p:nvPr/>
        </p:nvSpPr>
        <p:spPr>
          <a:xfrm>
            <a:off x="1035358" y="3133102"/>
            <a:ext cx="3021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Load Balancer </a:t>
            </a:r>
            <a:r>
              <a:rPr lang="ko-KR" altLang="en-US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배포 및 테스트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7087D3-9130-45EE-B533-55096A835CED}"/>
              </a:ext>
            </a:extLst>
          </p:cNvPr>
          <p:cNvSpPr txBox="1"/>
          <p:nvPr/>
        </p:nvSpPr>
        <p:spPr>
          <a:xfrm>
            <a:off x="1022538" y="5350642"/>
            <a:ext cx="30476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Monitoring </a:t>
            </a:r>
            <a:r>
              <a:rPr lang="en-US" altLang="ko-KR" sz="2000" spc="-150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DashBoard</a:t>
            </a:r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구축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977ED0-60C2-4FF1-83CB-A363886BE7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00"/>
          <a:stretch/>
        </p:blipFill>
        <p:spPr>
          <a:xfrm>
            <a:off x="5703277" y="2955145"/>
            <a:ext cx="5581894" cy="174260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B4E4587-451E-472C-9DAF-C34B9EB91454}"/>
              </a:ext>
            </a:extLst>
          </p:cNvPr>
          <p:cNvSpPr txBox="1"/>
          <p:nvPr/>
        </p:nvSpPr>
        <p:spPr>
          <a:xfrm>
            <a:off x="5590462" y="1546890"/>
            <a:ext cx="261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Master Node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3695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82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수행절차 및 방법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9209A7-BEC7-D09F-C8BC-5CC68C348A71}"/>
              </a:ext>
            </a:extLst>
          </p:cNvPr>
          <p:cNvSpPr/>
          <p:nvPr/>
        </p:nvSpPr>
        <p:spPr>
          <a:xfrm>
            <a:off x="510824" y="5083688"/>
            <a:ext cx="4143053" cy="990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0FFCF-BEB2-E43C-E1F1-C0D459625DD1}"/>
              </a:ext>
            </a:extLst>
          </p:cNvPr>
          <p:cNvSpPr/>
          <p:nvPr/>
        </p:nvSpPr>
        <p:spPr>
          <a:xfrm>
            <a:off x="727377" y="3054843"/>
            <a:ext cx="3637955" cy="594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9C3537-2D90-925F-0995-489F05AB5AD7}"/>
              </a:ext>
            </a:extLst>
          </p:cNvPr>
          <p:cNvSpPr/>
          <p:nvPr/>
        </p:nvSpPr>
        <p:spPr>
          <a:xfrm>
            <a:off x="727377" y="5272758"/>
            <a:ext cx="3637955" cy="594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70347D9-189F-0104-ED73-22A5F2F2B005}"/>
              </a:ext>
            </a:extLst>
          </p:cNvPr>
          <p:cNvSpPr/>
          <p:nvPr/>
        </p:nvSpPr>
        <p:spPr>
          <a:xfrm>
            <a:off x="5337918" y="1323976"/>
            <a:ext cx="6312612" cy="50755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83E6387-B451-D9F2-D683-3DFEE89411F8}"/>
              </a:ext>
            </a:extLst>
          </p:cNvPr>
          <p:cNvCxnSpPr>
            <a:cxnSpLocks/>
          </p:cNvCxnSpPr>
          <p:nvPr/>
        </p:nvCxnSpPr>
        <p:spPr>
          <a:xfrm>
            <a:off x="5695706" y="2312293"/>
            <a:ext cx="55818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168F4F9-EEA3-4A35-B39E-00B0A9FAE0F5}"/>
              </a:ext>
            </a:extLst>
          </p:cNvPr>
          <p:cNvGrpSpPr/>
          <p:nvPr/>
        </p:nvGrpSpPr>
        <p:grpSpPr>
          <a:xfrm>
            <a:off x="727377" y="4198219"/>
            <a:ext cx="3637955" cy="759377"/>
            <a:chOff x="1169103" y="3806427"/>
            <a:chExt cx="4001751" cy="918847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26511B-013B-E883-73DC-835AE91EA07A}"/>
                </a:ext>
              </a:extLst>
            </p:cNvPr>
            <p:cNvCxnSpPr/>
            <p:nvPr/>
          </p:nvCxnSpPr>
          <p:spPr>
            <a:xfrm>
              <a:off x="3174331" y="4532783"/>
              <a:ext cx="0" cy="1924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6A6B591-F6BC-4B96-97D9-7B45CBE26793}"/>
                </a:ext>
              </a:extLst>
            </p:cNvPr>
            <p:cNvSpPr/>
            <p:nvPr/>
          </p:nvSpPr>
          <p:spPr>
            <a:xfrm>
              <a:off x="1169103" y="3806427"/>
              <a:ext cx="4001751" cy="719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F011F0-4492-4CE8-65A9-907A1F28CDD4}"/>
              </a:ext>
            </a:extLst>
          </p:cNvPr>
          <p:cNvSpPr/>
          <p:nvPr/>
        </p:nvSpPr>
        <p:spPr>
          <a:xfrm>
            <a:off x="727377" y="1895989"/>
            <a:ext cx="3637955" cy="594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D5A143-BC8F-45A4-BD08-313146D02FEB}"/>
              </a:ext>
            </a:extLst>
          </p:cNvPr>
          <p:cNvSpPr txBox="1"/>
          <p:nvPr/>
        </p:nvSpPr>
        <p:spPr>
          <a:xfrm>
            <a:off x="1447419" y="4281118"/>
            <a:ext cx="2197864" cy="381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Web Service </a:t>
            </a:r>
            <a:r>
              <a:rPr lang="ko-KR" altLang="en-US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배포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1406AD1-BF95-4D17-A13E-7663E19FCA25}"/>
              </a:ext>
            </a:extLst>
          </p:cNvPr>
          <p:cNvCxnSpPr/>
          <p:nvPr/>
        </p:nvCxnSpPr>
        <p:spPr>
          <a:xfrm>
            <a:off x="2550311" y="3649683"/>
            <a:ext cx="0" cy="159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D316820-B5E8-47DE-83F3-EB89E8C5C755}"/>
              </a:ext>
            </a:extLst>
          </p:cNvPr>
          <p:cNvCxnSpPr/>
          <p:nvPr/>
        </p:nvCxnSpPr>
        <p:spPr>
          <a:xfrm>
            <a:off x="2552634" y="2496582"/>
            <a:ext cx="0" cy="159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B423AB0-798A-460F-B431-0BD363549ED8}"/>
              </a:ext>
            </a:extLst>
          </p:cNvPr>
          <p:cNvSpPr txBox="1"/>
          <p:nvPr/>
        </p:nvSpPr>
        <p:spPr>
          <a:xfrm>
            <a:off x="9922742" y="2312293"/>
            <a:ext cx="135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Prometheus </a:t>
            </a:r>
            <a:r>
              <a:rPr lang="ko-KR" altLang="en-US" sz="1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설정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C93D7E-6756-4384-A78F-D35811031A7D}"/>
              </a:ext>
            </a:extLst>
          </p:cNvPr>
          <p:cNvSpPr txBox="1"/>
          <p:nvPr/>
        </p:nvSpPr>
        <p:spPr>
          <a:xfrm>
            <a:off x="1420312" y="1970136"/>
            <a:ext cx="2291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Kubernetes </a:t>
            </a:r>
            <a:r>
              <a:rPr lang="ko-KR" altLang="en-US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구성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4F5A47-AE7C-4C76-B0BC-416D43F609A7}"/>
              </a:ext>
            </a:extLst>
          </p:cNvPr>
          <p:cNvSpPr txBox="1"/>
          <p:nvPr/>
        </p:nvSpPr>
        <p:spPr>
          <a:xfrm>
            <a:off x="1035358" y="3133102"/>
            <a:ext cx="3021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Load Balancer </a:t>
            </a:r>
            <a:r>
              <a:rPr lang="ko-KR" altLang="en-US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배포 및 테스트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2E6E37-5215-4B4B-968A-6358296B9442}"/>
              </a:ext>
            </a:extLst>
          </p:cNvPr>
          <p:cNvSpPr txBox="1"/>
          <p:nvPr/>
        </p:nvSpPr>
        <p:spPr>
          <a:xfrm>
            <a:off x="1022538" y="5350642"/>
            <a:ext cx="30476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Monitoring </a:t>
            </a:r>
            <a:r>
              <a:rPr lang="en-US" altLang="ko-KR" sz="2000" spc="-150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DashBoard</a:t>
            </a:r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구축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C8C242-2F7D-421E-AA81-720D10AFA774}"/>
              </a:ext>
            </a:extLst>
          </p:cNvPr>
          <p:cNvSpPr txBox="1"/>
          <p:nvPr/>
        </p:nvSpPr>
        <p:spPr>
          <a:xfrm>
            <a:off x="5584295" y="1546890"/>
            <a:ext cx="2743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Kubectl</a:t>
            </a:r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Node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D5F0C6-973D-4859-A740-497CF1CCD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31" b="10831"/>
          <a:stretch/>
        </p:blipFill>
        <p:spPr>
          <a:xfrm>
            <a:off x="5695706" y="2693539"/>
            <a:ext cx="5581894" cy="332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6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3" r="26063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143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  <a:latin typeface="+mj-ea"/>
                <a:ea typeface="+mj-ea"/>
              </a:rPr>
              <a:t>Index</a:t>
            </a:r>
            <a:endParaRPr lang="ko-KR" altLang="en-US" sz="3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2499029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85007" y="2437474"/>
            <a:ext cx="1871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프로젝트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357524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585007" y="3513692"/>
            <a:ext cx="2246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수행 절차 및 방법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56247" y="465146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585007" y="4589910"/>
            <a:ext cx="1326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수행 결과</a:t>
            </a: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82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수행절차 및 방법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9209A7-BEC7-D09F-C8BC-5CC68C348A71}"/>
              </a:ext>
            </a:extLst>
          </p:cNvPr>
          <p:cNvSpPr/>
          <p:nvPr/>
        </p:nvSpPr>
        <p:spPr>
          <a:xfrm>
            <a:off x="510824" y="5083688"/>
            <a:ext cx="4143053" cy="990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0FFCF-BEB2-E43C-E1F1-C0D459625DD1}"/>
              </a:ext>
            </a:extLst>
          </p:cNvPr>
          <p:cNvSpPr/>
          <p:nvPr/>
        </p:nvSpPr>
        <p:spPr>
          <a:xfrm>
            <a:off x="727377" y="3054843"/>
            <a:ext cx="3637955" cy="594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9C3537-2D90-925F-0995-489F05AB5AD7}"/>
              </a:ext>
            </a:extLst>
          </p:cNvPr>
          <p:cNvSpPr/>
          <p:nvPr/>
        </p:nvSpPr>
        <p:spPr>
          <a:xfrm>
            <a:off x="727377" y="5272758"/>
            <a:ext cx="3637955" cy="594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70347D9-189F-0104-ED73-22A5F2F2B005}"/>
              </a:ext>
            </a:extLst>
          </p:cNvPr>
          <p:cNvSpPr/>
          <p:nvPr/>
        </p:nvSpPr>
        <p:spPr>
          <a:xfrm>
            <a:off x="5337918" y="1323976"/>
            <a:ext cx="6312612" cy="50755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83E6387-B451-D9F2-D683-3DFEE89411F8}"/>
              </a:ext>
            </a:extLst>
          </p:cNvPr>
          <p:cNvCxnSpPr>
            <a:cxnSpLocks/>
          </p:cNvCxnSpPr>
          <p:nvPr/>
        </p:nvCxnSpPr>
        <p:spPr>
          <a:xfrm>
            <a:off x="5695706" y="2312293"/>
            <a:ext cx="55818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168F4F9-EEA3-4A35-B39E-00B0A9FAE0F5}"/>
              </a:ext>
            </a:extLst>
          </p:cNvPr>
          <p:cNvGrpSpPr/>
          <p:nvPr/>
        </p:nvGrpSpPr>
        <p:grpSpPr>
          <a:xfrm>
            <a:off x="727377" y="4198219"/>
            <a:ext cx="3637955" cy="759377"/>
            <a:chOff x="1169103" y="3806427"/>
            <a:chExt cx="4001751" cy="918847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26511B-013B-E883-73DC-835AE91EA07A}"/>
                </a:ext>
              </a:extLst>
            </p:cNvPr>
            <p:cNvCxnSpPr/>
            <p:nvPr/>
          </p:nvCxnSpPr>
          <p:spPr>
            <a:xfrm>
              <a:off x="3174331" y="4532783"/>
              <a:ext cx="0" cy="1924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6A6B591-F6BC-4B96-97D9-7B45CBE26793}"/>
                </a:ext>
              </a:extLst>
            </p:cNvPr>
            <p:cNvSpPr/>
            <p:nvPr/>
          </p:nvSpPr>
          <p:spPr>
            <a:xfrm>
              <a:off x="1169103" y="3806427"/>
              <a:ext cx="4001751" cy="719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F011F0-4492-4CE8-65A9-907A1F28CDD4}"/>
              </a:ext>
            </a:extLst>
          </p:cNvPr>
          <p:cNvSpPr/>
          <p:nvPr/>
        </p:nvSpPr>
        <p:spPr>
          <a:xfrm>
            <a:off x="727377" y="1895989"/>
            <a:ext cx="3637955" cy="594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D5A143-BC8F-45A4-BD08-313146D02FEB}"/>
              </a:ext>
            </a:extLst>
          </p:cNvPr>
          <p:cNvSpPr txBox="1"/>
          <p:nvPr/>
        </p:nvSpPr>
        <p:spPr>
          <a:xfrm>
            <a:off x="1447419" y="4281118"/>
            <a:ext cx="2197864" cy="381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Web Service </a:t>
            </a:r>
            <a:r>
              <a:rPr lang="ko-KR" altLang="en-US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배포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1406AD1-BF95-4D17-A13E-7663E19FCA25}"/>
              </a:ext>
            </a:extLst>
          </p:cNvPr>
          <p:cNvCxnSpPr/>
          <p:nvPr/>
        </p:nvCxnSpPr>
        <p:spPr>
          <a:xfrm>
            <a:off x="2550311" y="3649683"/>
            <a:ext cx="0" cy="159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D316820-B5E8-47DE-83F3-EB89E8C5C755}"/>
              </a:ext>
            </a:extLst>
          </p:cNvPr>
          <p:cNvCxnSpPr/>
          <p:nvPr/>
        </p:nvCxnSpPr>
        <p:spPr>
          <a:xfrm>
            <a:off x="2552634" y="2496582"/>
            <a:ext cx="0" cy="159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B423AB0-798A-460F-B431-0BD363549ED8}"/>
              </a:ext>
            </a:extLst>
          </p:cNvPr>
          <p:cNvSpPr txBox="1"/>
          <p:nvPr/>
        </p:nvSpPr>
        <p:spPr>
          <a:xfrm>
            <a:off x="10236929" y="2312293"/>
            <a:ext cx="1040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Grafana </a:t>
            </a:r>
            <a:r>
              <a:rPr lang="ko-KR" altLang="en-US" sz="1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설정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C93D7E-6756-4384-A78F-D35811031A7D}"/>
              </a:ext>
            </a:extLst>
          </p:cNvPr>
          <p:cNvSpPr txBox="1"/>
          <p:nvPr/>
        </p:nvSpPr>
        <p:spPr>
          <a:xfrm>
            <a:off x="1420312" y="1970136"/>
            <a:ext cx="2291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Kubernetes </a:t>
            </a:r>
            <a:r>
              <a:rPr lang="ko-KR" altLang="en-US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구성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4F5A47-AE7C-4C76-B0BC-416D43F609A7}"/>
              </a:ext>
            </a:extLst>
          </p:cNvPr>
          <p:cNvSpPr txBox="1"/>
          <p:nvPr/>
        </p:nvSpPr>
        <p:spPr>
          <a:xfrm>
            <a:off x="1035358" y="3133102"/>
            <a:ext cx="3021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Load Balancer </a:t>
            </a:r>
            <a:r>
              <a:rPr lang="ko-KR" altLang="en-US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배포 및 테스트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2E6E37-5215-4B4B-968A-6358296B9442}"/>
              </a:ext>
            </a:extLst>
          </p:cNvPr>
          <p:cNvSpPr txBox="1"/>
          <p:nvPr/>
        </p:nvSpPr>
        <p:spPr>
          <a:xfrm>
            <a:off x="1022538" y="5350642"/>
            <a:ext cx="30476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Monitoring </a:t>
            </a:r>
            <a:r>
              <a:rPr lang="en-US" altLang="ko-KR" sz="2000" spc="-150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DashBoard</a:t>
            </a:r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구축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C8C242-2F7D-421E-AA81-720D10AFA774}"/>
              </a:ext>
            </a:extLst>
          </p:cNvPr>
          <p:cNvSpPr txBox="1"/>
          <p:nvPr/>
        </p:nvSpPr>
        <p:spPr>
          <a:xfrm>
            <a:off x="5584295" y="1546890"/>
            <a:ext cx="2743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Kubectl</a:t>
            </a:r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Node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D5F0C6-973D-4859-A740-497CF1CCD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4" b="8364"/>
          <a:stretch/>
        </p:blipFill>
        <p:spPr>
          <a:xfrm>
            <a:off x="5695706" y="2693539"/>
            <a:ext cx="5581894" cy="332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14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82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수행절차 및 방법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9209A7-BEC7-D09F-C8BC-5CC68C348A71}"/>
              </a:ext>
            </a:extLst>
          </p:cNvPr>
          <p:cNvSpPr/>
          <p:nvPr/>
        </p:nvSpPr>
        <p:spPr>
          <a:xfrm>
            <a:off x="510824" y="5083688"/>
            <a:ext cx="4143053" cy="990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0FFCF-BEB2-E43C-E1F1-C0D459625DD1}"/>
              </a:ext>
            </a:extLst>
          </p:cNvPr>
          <p:cNvSpPr/>
          <p:nvPr/>
        </p:nvSpPr>
        <p:spPr>
          <a:xfrm>
            <a:off x="727377" y="3054843"/>
            <a:ext cx="3637955" cy="594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9C3537-2D90-925F-0995-489F05AB5AD7}"/>
              </a:ext>
            </a:extLst>
          </p:cNvPr>
          <p:cNvSpPr/>
          <p:nvPr/>
        </p:nvSpPr>
        <p:spPr>
          <a:xfrm>
            <a:off x="727377" y="5272758"/>
            <a:ext cx="3637955" cy="594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70347D9-189F-0104-ED73-22A5F2F2B005}"/>
              </a:ext>
            </a:extLst>
          </p:cNvPr>
          <p:cNvSpPr/>
          <p:nvPr/>
        </p:nvSpPr>
        <p:spPr>
          <a:xfrm>
            <a:off x="5337918" y="1323976"/>
            <a:ext cx="6312612" cy="50755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83E6387-B451-D9F2-D683-3DFEE89411F8}"/>
              </a:ext>
            </a:extLst>
          </p:cNvPr>
          <p:cNvCxnSpPr>
            <a:cxnSpLocks/>
          </p:cNvCxnSpPr>
          <p:nvPr/>
        </p:nvCxnSpPr>
        <p:spPr>
          <a:xfrm>
            <a:off x="5695706" y="2312293"/>
            <a:ext cx="55818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168F4F9-EEA3-4A35-B39E-00B0A9FAE0F5}"/>
              </a:ext>
            </a:extLst>
          </p:cNvPr>
          <p:cNvGrpSpPr/>
          <p:nvPr/>
        </p:nvGrpSpPr>
        <p:grpSpPr>
          <a:xfrm>
            <a:off x="727377" y="4198219"/>
            <a:ext cx="3637955" cy="759377"/>
            <a:chOff x="1169103" y="3806427"/>
            <a:chExt cx="4001751" cy="918847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26511B-013B-E883-73DC-835AE91EA07A}"/>
                </a:ext>
              </a:extLst>
            </p:cNvPr>
            <p:cNvCxnSpPr/>
            <p:nvPr/>
          </p:nvCxnSpPr>
          <p:spPr>
            <a:xfrm>
              <a:off x="3174331" y="4532783"/>
              <a:ext cx="0" cy="1924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6A6B591-F6BC-4B96-97D9-7B45CBE26793}"/>
                </a:ext>
              </a:extLst>
            </p:cNvPr>
            <p:cNvSpPr/>
            <p:nvPr/>
          </p:nvSpPr>
          <p:spPr>
            <a:xfrm>
              <a:off x="1169103" y="3806427"/>
              <a:ext cx="4001751" cy="719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F011F0-4492-4CE8-65A9-907A1F28CDD4}"/>
              </a:ext>
            </a:extLst>
          </p:cNvPr>
          <p:cNvSpPr/>
          <p:nvPr/>
        </p:nvSpPr>
        <p:spPr>
          <a:xfrm>
            <a:off x="727377" y="1895989"/>
            <a:ext cx="3637955" cy="594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D5A143-BC8F-45A4-BD08-313146D02FEB}"/>
              </a:ext>
            </a:extLst>
          </p:cNvPr>
          <p:cNvSpPr txBox="1"/>
          <p:nvPr/>
        </p:nvSpPr>
        <p:spPr>
          <a:xfrm>
            <a:off x="1447419" y="4281118"/>
            <a:ext cx="2197864" cy="381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Web Service </a:t>
            </a:r>
            <a:r>
              <a:rPr lang="ko-KR" altLang="en-US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배포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1406AD1-BF95-4D17-A13E-7663E19FCA25}"/>
              </a:ext>
            </a:extLst>
          </p:cNvPr>
          <p:cNvCxnSpPr/>
          <p:nvPr/>
        </p:nvCxnSpPr>
        <p:spPr>
          <a:xfrm>
            <a:off x="2550311" y="3649683"/>
            <a:ext cx="0" cy="159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D316820-B5E8-47DE-83F3-EB89E8C5C755}"/>
              </a:ext>
            </a:extLst>
          </p:cNvPr>
          <p:cNvCxnSpPr/>
          <p:nvPr/>
        </p:nvCxnSpPr>
        <p:spPr>
          <a:xfrm>
            <a:off x="2552634" y="2496582"/>
            <a:ext cx="0" cy="159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B423AB0-798A-460F-B431-0BD363549ED8}"/>
              </a:ext>
            </a:extLst>
          </p:cNvPr>
          <p:cNvSpPr txBox="1"/>
          <p:nvPr/>
        </p:nvSpPr>
        <p:spPr>
          <a:xfrm>
            <a:off x="8635530" y="2312293"/>
            <a:ext cx="2642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Prometheus &amp; Grafana </a:t>
            </a:r>
            <a:r>
              <a:rPr lang="ko-KR" altLang="en-US" sz="1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배포 상태 확인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C93D7E-6756-4384-A78F-D35811031A7D}"/>
              </a:ext>
            </a:extLst>
          </p:cNvPr>
          <p:cNvSpPr txBox="1"/>
          <p:nvPr/>
        </p:nvSpPr>
        <p:spPr>
          <a:xfrm>
            <a:off x="1420312" y="1970136"/>
            <a:ext cx="2291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Kubernetes </a:t>
            </a:r>
            <a:r>
              <a:rPr lang="ko-KR" altLang="en-US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구성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4F5A47-AE7C-4C76-B0BC-416D43F609A7}"/>
              </a:ext>
            </a:extLst>
          </p:cNvPr>
          <p:cNvSpPr txBox="1"/>
          <p:nvPr/>
        </p:nvSpPr>
        <p:spPr>
          <a:xfrm>
            <a:off x="1035358" y="3133102"/>
            <a:ext cx="3021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Load Balancer </a:t>
            </a:r>
            <a:r>
              <a:rPr lang="ko-KR" altLang="en-US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배포 및 테스트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2E6E37-5215-4B4B-968A-6358296B9442}"/>
              </a:ext>
            </a:extLst>
          </p:cNvPr>
          <p:cNvSpPr txBox="1"/>
          <p:nvPr/>
        </p:nvSpPr>
        <p:spPr>
          <a:xfrm>
            <a:off x="1022538" y="5350642"/>
            <a:ext cx="30476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Monitoring </a:t>
            </a:r>
            <a:r>
              <a:rPr lang="en-US" altLang="ko-KR" sz="2000" spc="-150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DashBoard</a:t>
            </a:r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구축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C8C242-2F7D-421E-AA81-720D10AFA774}"/>
              </a:ext>
            </a:extLst>
          </p:cNvPr>
          <p:cNvSpPr txBox="1"/>
          <p:nvPr/>
        </p:nvSpPr>
        <p:spPr>
          <a:xfrm>
            <a:off x="5584295" y="1546890"/>
            <a:ext cx="2743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Kubectl</a:t>
            </a:r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Node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803151-6D0F-4402-A87C-B2D166E98F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56"/>
          <a:stretch/>
        </p:blipFill>
        <p:spPr>
          <a:xfrm>
            <a:off x="5695706" y="3147020"/>
            <a:ext cx="5581894" cy="188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61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22637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수행 결과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022979-134E-4E20-BACB-BB2245093B24}"/>
              </a:ext>
            </a:extLst>
          </p:cNvPr>
          <p:cNvSpPr/>
          <p:nvPr/>
        </p:nvSpPr>
        <p:spPr>
          <a:xfrm>
            <a:off x="9825318" y="6347012"/>
            <a:ext cx="2366682" cy="421329"/>
          </a:xfrm>
          <a:prstGeom prst="rect">
            <a:avLst/>
          </a:prstGeom>
          <a:solidFill>
            <a:srgbClr val="224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수행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결과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70347D9-189F-0104-ED73-22A5F2F2B005}"/>
              </a:ext>
            </a:extLst>
          </p:cNvPr>
          <p:cNvSpPr/>
          <p:nvPr/>
        </p:nvSpPr>
        <p:spPr>
          <a:xfrm>
            <a:off x="215153" y="1143360"/>
            <a:ext cx="11435377" cy="52562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83E6387-B451-D9F2-D683-3DFEE89411F8}"/>
              </a:ext>
            </a:extLst>
          </p:cNvPr>
          <p:cNvCxnSpPr>
            <a:cxnSpLocks/>
          </p:cNvCxnSpPr>
          <p:nvPr/>
        </p:nvCxnSpPr>
        <p:spPr>
          <a:xfrm>
            <a:off x="5754243" y="1875108"/>
            <a:ext cx="55818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9A8028C1-6A68-4094-BAB8-A613A57AEEDC}"/>
              </a:ext>
            </a:extLst>
          </p:cNvPr>
          <p:cNvGrpSpPr/>
          <p:nvPr/>
        </p:nvGrpSpPr>
        <p:grpSpPr>
          <a:xfrm>
            <a:off x="411117" y="820746"/>
            <a:ext cx="4143053" cy="990285"/>
            <a:chOff x="474823" y="4000308"/>
            <a:chExt cx="4143053" cy="99028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19209A7-BEC7-D09F-C8BC-5CC68C348A71}"/>
                </a:ext>
              </a:extLst>
            </p:cNvPr>
            <p:cNvSpPr/>
            <p:nvPr/>
          </p:nvSpPr>
          <p:spPr>
            <a:xfrm>
              <a:off x="474823" y="4000308"/>
              <a:ext cx="4143053" cy="9902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168F4F9-EEA3-4A35-B39E-00B0A9FAE0F5}"/>
                </a:ext>
              </a:extLst>
            </p:cNvPr>
            <p:cNvGrpSpPr/>
            <p:nvPr/>
          </p:nvGrpSpPr>
          <p:grpSpPr>
            <a:xfrm>
              <a:off x="727377" y="4198219"/>
              <a:ext cx="3637955" cy="759377"/>
              <a:chOff x="1169103" y="3806427"/>
              <a:chExt cx="4001751" cy="918847"/>
            </a:xfrm>
          </p:grpSpPr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2226511B-013B-E883-73DC-835AE91EA07A}"/>
                  </a:ext>
                </a:extLst>
              </p:cNvPr>
              <p:cNvCxnSpPr/>
              <p:nvPr/>
            </p:nvCxnSpPr>
            <p:spPr>
              <a:xfrm>
                <a:off x="3174331" y="4532783"/>
                <a:ext cx="0" cy="19249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6A6B591-F6BC-4B96-97D9-7B45CBE26793}"/>
                  </a:ext>
                </a:extLst>
              </p:cNvPr>
              <p:cNvSpPr/>
              <p:nvPr/>
            </p:nvSpPr>
            <p:spPr>
              <a:xfrm>
                <a:off x="1169103" y="3806427"/>
                <a:ext cx="4001751" cy="7193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5D5A143-BC8F-45A4-BD08-313146D02FEB}"/>
                </a:ext>
              </a:extLst>
            </p:cNvPr>
            <p:cNvSpPr txBox="1"/>
            <p:nvPr/>
          </p:nvSpPr>
          <p:spPr>
            <a:xfrm>
              <a:off x="2453987" y="4281118"/>
              <a:ext cx="184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B423AB0-798A-460F-B431-0BD363549ED8}"/>
              </a:ext>
            </a:extLst>
          </p:cNvPr>
          <p:cNvSpPr txBox="1"/>
          <p:nvPr/>
        </p:nvSpPr>
        <p:spPr>
          <a:xfrm>
            <a:off x="9146115" y="1875108"/>
            <a:ext cx="2190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Voting App </a:t>
            </a:r>
            <a:r>
              <a:rPr lang="ko-KR" altLang="en-US" sz="1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정상접속 여부 확인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968829-8A8D-49D3-A0FB-C300A7B1484D}"/>
              </a:ext>
            </a:extLst>
          </p:cNvPr>
          <p:cNvSpPr txBox="1"/>
          <p:nvPr/>
        </p:nvSpPr>
        <p:spPr>
          <a:xfrm>
            <a:off x="5657064" y="1213831"/>
            <a:ext cx="2813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WEB</a:t>
            </a:r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Browser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32204E-8CA1-4DB0-AB0A-998ABAE33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1801" y="2322667"/>
            <a:ext cx="7170526" cy="38093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6A8EA8-EB56-4FF6-BD3F-055321F113B2}"/>
              </a:ext>
            </a:extLst>
          </p:cNvPr>
          <p:cNvSpPr txBox="1"/>
          <p:nvPr/>
        </p:nvSpPr>
        <p:spPr>
          <a:xfrm>
            <a:off x="971652" y="1095726"/>
            <a:ext cx="3021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Load Balancer </a:t>
            </a:r>
            <a:r>
              <a:rPr lang="ko-KR" altLang="en-US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배포 및 테스트</a:t>
            </a:r>
          </a:p>
        </p:txBody>
      </p:sp>
    </p:spTree>
    <p:extLst>
      <p:ext uri="{BB962C8B-B14F-4D97-AF65-F5344CB8AC3E}">
        <p14:creationId xmlns:p14="http://schemas.microsoft.com/office/powerpoint/2010/main" val="1688167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수행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결과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70347D9-189F-0104-ED73-22A5F2F2B005}"/>
              </a:ext>
            </a:extLst>
          </p:cNvPr>
          <p:cNvSpPr/>
          <p:nvPr/>
        </p:nvSpPr>
        <p:spPr>
          <a:xfrm>
            <a:off x="215153" y="1143360"/>
            <a:ext cx="11435377" cy="52562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83E6387-B451-D9F2-D683-3DFEE89411F8}"/>
              </a:ext>
            </a:extLst>
          </p:cNvPr>
          <p:cNvCxnSpPr>
            <a:cxnSpLocks/>
          </p:cNvCxnSpPr>
          <p:nvPr/>
        </p:nvCxnSpPr>
        <p:spPr>
          <a:xfrm>
            <a:off x="5754243" y="1875108"/>
            <a:ext cx="55818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9A8028C1-6A68-4094-BAB8-A613A57AEEDC}"/>
              </a:ext>
            </a:extLst>
          </p:cNvPr>
          <p:cNvGrpSpPr/>
          <p:nvPr/>
        </p:nvGrpSpPr>
        <p:grpSpPr>
          <a:xfrm>
            <a:off x="411117" y="820746"/>
            <a:ext cx="4143053" cy="990285"/>
            <a:chOff x="474823" y="4000308"/>
            <a:chExt cx="4143053" cy="99028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19209A7-BEC7-D09F-C8BC-5CC68C348A71}"/>
                </a:ext>
              </a:extLst>
            </p:cNvPr>
            <p:cNvSpPr/>
            <p:nvPr/>
          </p:nvSpPr>
          <p:spPr>
            <a:xfrm>
              <a:off x="474823" y="4000308"/>
              <a:ext cx="4143053" cy="9902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168F4F9-EEA3-4A35-B39E-00B0A9FAE0F5}"/>
                </a:ext>
              </a:extLst>
            </p:cNvPr>
            <p:cNvGrpSpPr/>
            <p:nvPr/>
          </p:nvGrpSpPr>
          <p:grpSpPr>
            <a:xfrm>
              <a:off x="727377" y="4198219"/>
              <a:ext cx="3637955" cy="759377"/>
              <a:chOff x="1169103" y="3806427"/>
              <a:chExt cx="4001751" cy="918847"/>
            </a:xfrm>
          </p:grpSpPr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2226511B-013B-E883-73DC-835AE91EA07A}"/>
                  </a:ext>
                </a:extLst>
              </p:cNvPr>
              <p:cNvCxnSpPr/>
              <p:nvPr/>
            </p:nvCxnSpPr>
            <p:spPr>
              <a:xfrm>
                <a:off x="3174331" y="4532783"/>
                <a:ext cx="0" cy="19249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6A6B591-F6BC-4B96-97D9-7B45CBE26793}"/>
                  </a:ext>
                </a:extLst>
              </p:cNvPr>
              <p:cNvSpPr/>
              <p:nvPr/>
            </p:nvSpPr>
            <p:spPr>
              <a:xfrm>
                <a:off x="1169103" y="3806427"/>
                <a:ext cx="4001751" cy="7193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B423AB0-798A-460F-B431-0BD363549ED8}"/>
              </a:ext>
            </a:extLst>
          </p:cNvPr>
          <p:cNvSpPr txBox="1"/>
          <p:nvPr/>
        </p:nvSpPr>
        <p:spPr>
          <a:xfrm>
            <a:off x="8543385" y="1875108"/>
            <a:ext cx="2792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Nginx </a:t>
            </a:r>
            <a:r>
              <a:rPr lang="ko-KR" altLang="en-US" sz="1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정상 배포 여부 확인 </a:t>
            </a:r>
            <a:r>
              <a:rPr lang="en-US" altLang="ko-KR" sz="1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(Master Node)</a:t>
            </a:r>
            <a:endParaRPr lang="ko-KR" altLang="en-US" sz="1400" spc="-15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32204E-8CA1-4DB0-AB0A-998ABAE33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1802" y="2322667"/>
            <a:ext cx="7170524" cy="38093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DD51C0-032A-425D-A755-329976B58495}"/>
              </a:ext>
            </a:extLst>
          </p:cNvPr>
          <p:cNvSpPr txBox="1"/>
          <p:nvPr/>
        </p:nvSpPr>
        <p:spPr>
          <a:xfrm>
            <a:off x="1383711" y="1076103"/>
            <a:ext cx="2197864" cy="381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Web Service </a:t>
            </a:r>
            <a:r>
              <a:rPr lang="ko-KR" altLang="en-US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배포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B667F2-EC2E-4098-85FF-D0F762DBF969}"/>
              </a:ext>
            </a:extLst>
          </p:cNvPr>
          <p:cNvSpPr txBox="1"/>
          <p:nvPr/>
        </p:nvSpPr>
        <p:spPr>
          <a:xfrm>
            <a:off x="5657064" y="1213831"/>
            <a:ext cx="2813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WEB</a:t>
            </a:r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Browser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28090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수행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결과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70347D9-189F-0104-ED73-22A5F2F2B005}"/>
              </a:ext>
            </a:extLst>
          </p:cNvPr>
          <p:cNvSpPr/>
          <p:nvPr/>
        </p:nvSpPr>
        <p:spPr>
          <a:xfrm>
            <a:off x="215153" y="1143360"/>
            <a:ext cx="11435377" cy="52562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83E6387-B451-D9F2-D683-3DFEE89411F8}"/>
              </a:ext>
            </a:extLst>
          </p:cNvPr>
          <p:cNvCxnSpPr>
            <a:cxnSpLocks/>
          </p:cNvCxnSpPr>
          <p:nvPr/>
        </p:nvCxnSpPr>
        <p:spPr>
          <a:xfrm>
            <a:off x="5754243" y="1875108"/>
            <a:ext cx="55818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9A8028C1-6A68-4094-BAB8-A613A57AEEDC}"/>
              </a:ext>
            </a:extLst>
          </p:cNvPr>
          <p:cNvGrpSpPr/>
          <p:nvPr/>
        </p:nvGrpSpPr>
        <p:grpSpPr>
          <a:xfrm>
            <a:off x="411117" y="820746"/>
            <a:ext cx="4143053" cy="990285"/>
            <a:chOff x="474823" y="4000308"/>
            <a:chExt cx="4143053" cy="99028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19209A7-BEC7-D09F-C8BC-5CC68C348A71}"/>
                </a:ext>
              </a:extLst>
            </p:cNvPr>
            <p:cNvSpPr/>
            <p:nvPr/>
          </p:nvSpPr>
          <p:spPr>
            <a:xfrm>
              <a:off x="474823" y="4000308"/>
              <a:ext cx="4143053" cy="9902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168F4F9-EEA3-4A35-B39E-00B0A9FAE0F5}"/>
                </a:ext>
              </a:extLst>
            </p:cNvPr>
            <p:cNvGrpSpPr/>
            <p:nvPr/>
          </p:nvGrpSpPr>
          <p:grpSpPr>
            <a:xfrm>
              <a:off x="727377" y="4198219"/>
              <a:ext cx="3637955" cy="759377"/>
              <a:chOff x="1169103" y="3806427"/>
              <a:chExt cx="4001751" cy="918847"/>
            </a:xfrm>
          </p:grpSpPr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2226511B-013B-E883-73DC-835AE91EA07A}"/>
                  </a:ext>
                </a:extLst>
              </p:cNvPr>
              <p:cNvCxnSpPr/>
              <p:nvPr/>
            </p:nvCxnSpPr>
            <p:spPr>
              <a:xfrm>
                <a:off x="3174331" y="4532783"/>
                <a:ext cx="0" cy="19249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6A6B591-F6BC-4B96-97D9-7B45CBE26793}"/>
                  </a:ext>
                </a:extLst>
              </p:cNvPr>
              <p:cNvSpPr/>
              <p:nvPr/>
            </p:nvSpPr>
            <p:spPr>
              <a:xfrm>
                <a:off x="1169103" y="3806427"/>
                <a:ext cx="4001751" cy="7193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B423AB0-798A-460F-B431-0BD363549ED8}"/>
              </a:ext>
            </a:extLst>
          </p:cNvPr>
          <p:cNvSpPr txBox="1"/>
          <p:nvPr/>
        </p:nvSpPr>
        <p:spPr>
          <a:xfrm>
            <a:off x="8432778" y="1875108"/>
            <a:ext cx="2903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Nginx </a:t>
            </a:r>
            <a:r>
              <a:rPr lang="ko-KR" altLang="en-US" sz="1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정상 배포 여부 확인 </a:t>
            </a:r>
            <a:r>
              <a:rPr lang="en-US" altLang="ko-KR" sz="1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(Worker1  Node)</a:t>
            </a:r>
            <a:endParaRPr lang="ko-KR" altLang="en-US" sz="1400" spc="-15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32204E-8CA1-4DB0-AB0A-998ABAE33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1803" y="2322667"/>
            <a:ext cx="7170522" cy="38093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DD51C0-032A-425D-A755-329976B58495}"/>
              </a:ext>
            </a:extLst>
          </p:cNvPr>
          <p:cNvSpPr txBox="1"/>
          <p:nvPr/>
        </p:nvSpPr>
        <p:spPr>
          <a:xfrm>
            <a:off x="1383711" y="1076103"/>
            <a:ext cx="2197864" cy="381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Web Service </a:t>
            </a:r>
            <a:r>
              <a:rPr lang="ko-KR" altLang="en-US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배포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B667F2-EC2E-4098-85FF-D0F762DBF969}"/>
              </a:ext>
            </a:extLst>
          </p:cNvPr>
          <p:cNvSpPr txBox="1"/>
          <p:nvPr/>
        </p:nvSpPr>
        <p:spPr>
          <a:xfrm>
            <a:off x="5657064" y="1213831"/>
            <a:ext cx="2813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WEB</a:t>
            </a:r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Browser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46730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수행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결과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70347D9-189F-0104-ED73-22A5F2F2B005}"/>
              </a:ext>
            </a:extLst>
          </p:cNvPr>
          <p:cNvSpPr/>
          <p:nvPr/>
        </p:nvSpPr>
        <p:spPr>
          <a:xfrm>
            <a:off x="215153" y="1143360"/>
            <a:ext cx="11435377" cy="52562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83E6387-B451-D9F2-D683-3DFEE89411F8}"/>
              </a:ext>
            </a:extLst>
          </p:cNvPr>
          <p:cNvCxnSpPr>
            <a:cxnSpLocks/>
          </p:cNvCxnSpPr>
          <p:nvPr/>
        </p:nvCxnSpPr>
        <p:spPr>
          <a:xfrm>
            <a:off x="5754243" y="1875108"/>
            <a:ext cx="55818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9A8028C1-6A68-4094-BAB8-A613A57AEEDC}"/>
              </a:ext>
            </a:extLst>
          </p:cNvPr>
          <p:cNvGrpSpPr/>
          <p:nvPr/>
        </p:nvGrpSpPr>
        <p:grpSpPr>
          <a:xfrm>
            <a:off x="411117" y="820746"/>
            <a:ext cx="4143053" cy="990285"/>
            <a:chOff x="474823" y="4000308"/>
            <a:chExt cx="4143053" cy="99028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19209A7-BEC7-D09F-C8BC-5CC68C348A71}"/>
                </a:ext>
              </a:extLst>
            </p:cNvPr>
            <p:cNvSpPr/>
            <p:nvPr/>
          </p:nvSpPr>
          <p:spPr>
            <a:xfrm>
              <a:off x="474823" y="4000308"/>
              <a:ext cx="4143053" cy="9902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168F4F9-EEA3-4A35-B39E-00B0A9FAE0F5}"/>
                </a:ext>
              </a:extLst>
            </p:cNvPr>
            <p:cNvGrpSpPr/>
            <p:nvPr/>
          </p:nvGrpSpPr>
          <p:grpSpPr>
            <a:xfrm>
              <a:off x="727377" y="4198219"/>
              <a:ext cx="3637955" cy="759377"/>
              <a:chOff x="1169103" y="3806427"/>
              <a:chExt cx="4001751" cy="918847"/>
            </a:xfrm>
          </p:grpSpPr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2226511B-013B-E883-73DC-835AE91EA07A}"/>
                  </a:ext>
                </a:extLst>
              </p:cNvPr>
              <p:cNvCxnSpPr/>
              <p:nvPr/>
            </p:nvCxnSpPr>
            <p:spPr>
              <a:xfrm>
                <a:off x="3174331" y="4532783"/>
                <a:ext cx="0" cy="19249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6A6B591-F6BC-4B96-97D9-7B45CBE26793}"/>
                  </a:ext>
                </a:extLst>
              </p:cNvPr>
              <p:cNvSpPr/>
              <p:nvPr/>
            </p:nvSpPr>
            <p:spPr>
              <a:xfrm>
                <a:off x="1169103" y="3806427"/>
                <a:ext cx="4001751" cy="7193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B423AB0-798A-460F-B431-0BD363549ED8}"/>
              </a:ext>
            </a:extLst>
          </p:cNvPr>
          <p:cNvSpPr txBox="1"/>
          <p:nvPr/>
        </p:nvSpPr>
        <p:spPr>
          <a:xfrm>
            <a:off x="8408733" y="1875108"/>
            <a:ext cx="2927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Nginx </a:t>
            </a:r>
            <a:r>
              <a:rPr lang="ko-KR" altLang="en-US" sz="1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정상 배포 여부 확인 </a:t>
            </a:r>
            <a:r>
              <a:rPr lang="en-US" altLang="ko-KR" sz="1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(Worker2  Node)</a:t>
            </a:r>
            <a:endParaRPr lang="ko-KR" altLang="en-US" sz="1400" spc="-15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32204E-8CA1-4DB0-AB0A-998ABAE33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1803" y="2322667"/>
            <a:ext cx="7170522" cy="38093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DD51C0-032A-425D-A755-329976B58495}"/>
              </a:ext>
            </a:extLst>
          </p:cNvPr>
          <p:cNvSpPr txBox="1"/>
          <p:nvPr/>
        </p:nvSpPr>
        <p:spPr>
          <a:xfrm>
            <a:off x="1383711" y="1076103"/>
            <a:ext cx="2197864" cy="381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Web Service </a:t>
            </a:r>
            <a:r>
              <a:rPr lang="ko-KR" altLang="en-US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배포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B667F2-EC2E-4098-85FF-D0F762DBF969}"/>
              </a:ext>
            </a:extLst>
          </p:cNvPr>
          <p:cNvSpPr txBox="1"/>
          <p:nvPr/>
        </p:nvSpPr>
        <p:spPr>
          <a:xfrm>
            <a:off x="5657064" y="1213831"/>
            <a:ext cx="2813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WEB</a:t>
            </a:r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Browser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55780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수행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결과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70347D9-189F-0104-ED73-22A5F2F2B005}"/>
              </a:ext>
            </a:extLst>
          </p:cNvPr>
          <p:cNvSpPr/>
          <p:nvPr/>
        </p:nvSpPr>
        <p:spPr>
          <a:xfrm>
            <a:off x="215153" y="1143360"/>
            <a:ext cx="11435377" cy="52562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83E6387-B451-D9F2-D683-3DFEE89411F8}"/>
              </a:ext>
            </a:extLst>
          </p:cNvPr>
          <p:cNvCxnSpPr>
            <a:cxnSpLocks/>
          </p:cNvCxnSpPr>
          <p:nvPr/>
        </p:nvCxnSpPr>
        <p:spPr>
          <a:xfrm>
            <a:off x="5754243" y="1875108"/>
            <a:ext cx="55818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9A8028C1-6A68-4094-BAB8-A613A57AEEDC}"/>
              </a:ext>
            </a:extLst>
          </p:cNvPr>
          <p:cNvGrpSpPr/>
          <p:nvPr/>
        </p:nvGrpSpPr>
        <p:grpSpPr>
          <a:xfrm>
            <a:off x="411117" y="820746"/>
            <a:ext cx="4143053" cy="990285"/>
            <a:chOff x="474823" y="4000308"/>
            <a:chExt cx="4143053" cy="99028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19209A7-BEC7-D09F-C8BC-5CC68C348A71}"/>
                </a:ext>
              </a:extLst>
            </p:cNvPr>
            <p:cNvSpPr/>
            <p:nvPr/>
          </p:nvSpPr>
          <p:spPr>
            <a:xfrm>
              <a:off x="474823" y="4000308"/>
              <a:ext cx="4143053" cy="9902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168F4F9-EEA3-4A35-B39E-00B0A9FAE0F5}"/>
                </a:ext>
              </a:extLst>
            </p:cNvPr>
            <p:cNvGrpSpPr/>
            <p:nvPr/>
          </p:nvGrpSpPr>
          <p:grpSpPr>
            <a:xfrm>
              <a:off x="727377" y="4198219"/>
              <a:ext cx="3637955" cy="759377"/>
              <a:chOff x="1169103" y="3806427"/>
              <a:chExt cx="4001751" cy="918847"/>
            </a:xfrm>
          </p:grpSpPr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2226511B-013B-E883-73DC-835AE91EA07A}"/>
                  </a:ext>
                </a:extLst>
              </p:cNvPr>
              <p:cNvCxnSpPr/>
              <p:nvPr/>
            </p:nvCxnSpPr>
            <p:spPr>
              <a:xfrm>
                <a:off x="3174331" y="4532783"/>
                <a:ext cx="0" cy="19249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6A6B591-F6BC-4B96-97D9-7B45CBE26793}"/>
                  </a:ext>
                </a:extLst>
              </p:cNvPr>
              <p:cNvSpPr/>
              <p:nvPr/>
            </p:nvSpPr>
            <p:spPr>
              <a:xfrm>
                <a:off x="1169103" y="3806427"/>
                <a:ext cx="4001751" cy="7193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B423AB0-798A-460F-B431-0BD363549ED8}"/>
              </a:ext>
            </a:extLst>
          </p:cNvPr>
          <p:cNvSpPr txBox="1"/>
          <p:nvPr/>
        </p:nvSpPr>
        <p:spPr>
          <a:xfrm>
            <a:off x="9106038" y="1875108"/>
            <a:ext cx="2230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Prometheus </a:t>
            </a:r>
            <a:r>
              <a:rPr lang="ko-KR" altLang="en-US" sz="1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정상 배포 여부 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32204E-8CA1-4DB0-AB0A-998ABAE33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3492" y="2322667"/>
            <a:ext cx="7087144" cy="38093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B667F2-EC2E-4098-85FF-D0F762DBF969}"/>
              </a:ext>
            </a:extLst>
          </p:cNvPr>
          <p:cNvSpPr txBox="1"/>
          <p:nvPr/>
        </p:nvSpPr>
        <p:spPr>
          <a:xfrm>
            <a:off x="5657064" y="1213831"/>
            <a:ext cx="2813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WEB</a:t>
            </a:r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Browser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F715E3-EF65-4563-A937-62E6E5A6BC60}"/>
              </a:ext>
            </a:extLst>
          </p:cNvPr>
          <p:cNvSpPr txBox="1"/>
          <p:nvPr/>
        </p:nvSpPr>
        <p:spPr>
          <a:xfrm>
            <a:off x="1022538" y="1111911"/>
            <a:ext cx="30476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Monitoring </a:t>
            </a:r>
            <a:r>
              <a:rPr lang="en-US" altLang="ko-KR" sz="2000" spc="-150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DashBoard</a:t>
            </a:r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구축</a:t>
            </a:r>
          </a:p>
        </p:txBody>
      </p:sp>
    </p:spTree>
    <p:extLst>
      <p:ext uri="{BB962C8B-B14F-4D97-AF65-F5344CB8AC3E}">
        <p14:creationId xmlns:p14="http://schemas.microsoft.com/office/powerpoint/2010/main" val="473451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수행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결과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70347D9-189F-0104-ED73-22A5F2F2B005}"/>
              </a:ext>
            </a:extLst>
          </p:cNvPr>
          <p:cNvSpPr/>
          <p:nvPr/>
        </p:nvSpPr>
        <p:spPr>
          <a:xfrm>
            <a:off x="215153" y="1143360"/>
            <a:ext cx="11435377" cy="52562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83E6387-B451-D9F2-D683-3DFEE89411F8}"/>
              </a:ext>
            </a:extLst>
          </p:cNvPr>
          <p:cNvCxnSpPr>
            <a:cxnSpLocks/>
          </p:cNvCxnSpPr>
          <p:nvPr/>
        </p:nvCxnSpPr>
        <p:spPr>
          <a:xfrm>
            <a:off x="5754243" y="1875108"/>
            <a:ext cx="55818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9A8028C1-6A68-4094-BAB8-A613A57AEEDC}"/>
              </a:ext>
            </a:extLst>
          </p:cNvPr>
          <p:cNvGrpSpPr/>
          <p:nvPr/>
        </p:nvGrpSpPr>
        <p:grpSpPr>
          <a:xfrm>
            <a:off x="411117" y="820746"/>
            <a:ext cx="4143053" cy="990285"/>
            <a:chOff x="474823" y="4000308"/>
            <a:chExt cx="4143053" cy="99028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19209A7-BEC7-D09F-C8BC-5CC68C348A71}"/>
                </a:ext>
              </a:extLst>
            </p:cNvPr>
            <p:cNvSpPr/>
            <p:nvPr/>
          </p:nvSpPr>
          <p:spPr>
            <a:xfrm>
              <a:off x="474823" y="4000308"/>
              <a:ext cx="4143053" cy="9902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168F4F9-EEA3-4A35-B39E-00B0A9FAE0F5}"/>
                </a:ext>
              </a:extLst>
            </p:cNvPr>
            <p:cNvGrpSpPr/>
            <p:nvPr/>
          </p:nvGrpSpPr>
          <p:grpSpPr>
            <a:xfrm>
              <a:off x="727377" y="4198219"/>
              <a:ext cx="3637955" cy="759377"/>
              <a:chOff x="1169103" y="3806427"/>
              <a:chExt cx="4001751" cy="918847"/>
            </a:xfrm>
          </p:grpSpPr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2226511B-013B-E883-73DC-835AE91EA07A}"/>
                  </a:ext>
                </a:extLst>
              </p:cNvPr>
              <p:cNvCxnSpPr/>
              <p:nvPr/>
            </p:nvCxnSpPr>
            <p:spPr>
              <a:xfrm>
                <a:off x="3174331" y="4532783"/>
                <a:ext cx="0" cy="19249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6A6B591-F6BC-4B96-97D9-7B45CBE26793}"/>
                  </a:ext>
                </a:extLst>
              </p:cNvPr>
              <p:cNvSpPr/>
              <p:nvPr/>
            </p:nvSpPr>
            <p:spPr>
              <a:xfrm>
                <a:off x="1169103" y="3806427"/>
                <a:ext cx="4001751" cy="7193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B423AB0-798A-460F-B431-0BD363549ED8}"/>
              </a:ext>
            </a:extLst>
          </p:cNvPr>
          <p:cNvSpPr txBox="1"/>
          <p:nvPr/>
        </p:nvSpPr>
        <p:spPr>
          <a:xfrm>
            <a:off x="9439463" y="1875108"/>
            <a:ext cx="1896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Grafana </a:t>
            </a:r>
            <a:r>
              <a:rPr lang="ko-KR" altLang="en-US" sz="1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정상배포 여부 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32204E-8CA1-4DB0-AB0A-998ABAE33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3492" y="2322667"/>
            <a:ext cx="7087144" cy="380933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B667F2-EC2E-4098-85FF-D0F762DBF969}"/>
              </a:ext>
            </a:extLst>
          </p:cNvPr>
          <p:cNvSpPr txBox="1"/>
          <p:nvPr/>
        </p:nvSpPr>
        <p:spPr>
          <a:xfrm>
            <a:off x="5657064" y="1213831"/>
            <a:ext cx="2813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WEB</a:t>
            </a:r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Browser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F715E3-EF65-4563-A937-62E6E5A6BC60}"/>
              </a:ext>
            </a:extLst>
          </p:cNvPr>
          <p:cNvSpPr txBox="1"/>
          <p:nvPr/>
        </p:nvSpPr>
        <p:spPr>
          <a:xfrm>
            <a:off x="1022538" y="1111911"/>
            <a:ext cx="30476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Monitoring </a:t>
            </a:r>
            <a:r>
              <a:rPr lang="en-US" altLang="ko-KR" sz="2000" spc="-150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DashBoard</a:t>
            </a:r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구축</a:t>
            </a:r>
          </a:p>
        </p:txBody>
      </p:sp>
    </p:spTree>
    <p:extLst>
      <p:ext uri="{BB962C8B-B14F-4D97-AF65-F5344CB8AC3E}">
        <p14:creationId xmlns:p14="http://schemas.microsoft.com/office/powerpoint/2010/main" val="2001405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수행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결과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70347D9-189F-0104-ED73-22A5F2F2B005}"/>
              </a:ext>
            </a:extLst>
          </p:cNvPr>
          <p:cNvSpPr/>
          <p:nvPr/>
        </p:nvSpPr>
        <p:spPr>
          <a:xfrm>
            <a:off x="215153" y="1143360"/>
            <a:ext cx="11435377" cy="52562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83E6387-B451-D9F2-D683-3DFEE89411F8}"/>
              </a:ext>
            </a:extLst>
          </p:cNvPr>
          <p:cNvCxnSpPr>
            <a:cxnSpLocks/>
          </p:cNvCxnSpPr>
          <p:nvPr/>
        </p:nvCxnSpPr>
        <p:spPr>
          <a:xfrm>
            <a:off x="5754243" y="1875108"/>
            <a:ext cx="55818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9A8028C1-6A68-4094-BAB8-A613A57AEEDC}"/>
              </a:ext>
            </a:extLst>
          </p:cNvPr>
          <p:cNvGrpSpPr/>
          <p:nvPr/>
        </p:nvGrpSpPr>
        <p:grpSpPr>
          <a:xfrm>
            <a:off x="411117" y="820746"/>
            <a:ext cx="4143053" cy="990285"/>
            <a:chOff x="474823" y="4000308"/>
            <a:chExt cx="4143053" cy="99028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19209A7-BEC7-D09F-C8BC-5CC68C348A71}"/>
                </a:ext>
              </a:extLst>
            </p:cNvPr>
            <p:cNvSpPr/>
            <p:nvPr/>
          </p:nvSpPr>
          <p:spPr>
            <a:xfrm>
              <a:off x="474823" y="4000308"/>
              <a:ext cx="4143053" cy="9902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168F4F9-EEA3-4A35-B39E-00B0A9FAE0F5}"/>
                </a:ext>
              </a:extLst>
            </p:cNvPr>
            <p:cNvGrpSpPr/>
            <p:nvPr/>
          </p:nvGrpSpPr>
          <p:grpSpPr>
            <a:xfrm>
              <a:off x="727377" y="4198219"/>
              <a:ext cx="3637955" cy="759377"/>
              <a:chOff x="1169103" y="3806427"/>
              <a:chExt cx="4001751" cy="918847"/>
            </a:xfrm>
          </p:grpSpPr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2226511B-013B-E883-73DC-835AE91EA07A}"/>
                  </a:ext>
                </a:extLst>
              </p:cNvPr>
              <p:cNvCxnSpPr/>
              <p:nvPr/>
            </p:nvCxnSpPr>
            <p:spPr>
              <a:xfrm>
                <a:off x="3174331" y="4532783"/>
                <a:ext cx="0" cy="19249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6A6B591-F6BC-4B96-97D9-7B45CBE26793}"/>
                  </a:ext>
                </a:extLst>
              </p:cNvPr>
              <p:cNvSpPr/>
              <p:nvPr/>
            </p:nvSpPr>
            <p:spPr>
              <a:xfrm>
                <a:off x="1169103" y="3806427"/>
                <a:ext cx="4001751" cy="7193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B423AB0-798A-460F-B431-0BD363549ED8}"/>
              </a:ext>
            </a:extLst>
          </p:cNvPr>
          <p:cNvSpPr txBox="1"/>
          <p:nvPr/>
        </p:nvSpPr>
        <p:spPr>
          <a:xfrm>
            <a:off x="8017600" y="1875108"/>
            <a:ext cx="331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Grafana Custom </a:t>
            </a:r>
            <a:r>
              <a:rPr lang="en-US" altLang="ko-KR" sz="1400" spc="-150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DashBoard</a:t>
            </a:r>
            <a:r>
              <a:rPr lang="en-US" altLang="ko-KR" sz="1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정상 작동 여부 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32204E-8CA1-4DB0-AB0A-998ABAE33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3493" y="2322667"/>
            <a:ext cx="7087142" cy="380933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B667F2-EC2E-4098-85FF-D0F762DBF969}"/>
              </a:ext>
            </a:extLst>
          </p:cNvPr>
          <p:cNvSpPr txBox="1"/>
          <p:nvPr/>
        </p:nvSpPr>
        <p:spPr>
          <a:xfrm>
            <a:off x="5657064" y="1213831"/>
            <a:ext cx="2813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WEB</a:t>
            </a:r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Browser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F715E3-EF65-4563-A937-62E6E5A6BC60}"/>
              </a:ext>
            </a:extLst>
          </p:cNvPr>
          <p:cNvSpPr txBox="1"/>
          <p:nvPr/>
        </p:nvSpPr>
        <p:spPr>
          <a:xfrm>
            <a:off x="1022538" y="1111911"/>
            <a:ext cx="30476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Monitoring </a:t>
            </a:r>
            <a:r>
              <a:rPr lang="en-US" altLang="ko-KR" sz="2000" spc="-150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DashBoard</a:t>
            </a:r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구축</a:t>
            </a:r>
          </a:p>
        </p:txBody>
      </p:sp>
    </p:spTree>
    <p:extLst>
      <p:ext uri="{BB962C8B-B14F-4D97-AF65-F5344CB8AC3E}">
        <p14:creationId xmlns:p14="http://schemas.microsoft.com/office/powerpoint/2010/main" val="21881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2512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프로젝트 개요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31D023-7F93-49EE-8151-AF46CB0B23E7}"/>
              </a:ext>
            </a:extLst>
          </p:cNvPr>
          <p:cNvSpPr/>
          <p:nvPr/>
        </p:nvSpPr>
        <p:spPr>
          <a:xfrm>
            <a:off x="9825318" y="6347012"/>
            <a:ext cx="2366682" cy="421329"/>
          </a:xfrm>
          <a:prstGeom prst="rect">
            <a:avLst/>
          </a:prstGeom>
          <a:solidFill>
            <a:srgbClr val="224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수행 결과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250879"/>
              </p:ext>
            </p:extLst>
          </p:nvPr>
        </p:nvGraphicFramePr>
        <p:xfrm>
          <a:off x="1615325" y="1509656"/>
          <a:ext cx="8961350" cy="4592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675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6223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기준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수행내용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622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Kubectl Command </a:t>
                      </a:r>
                      <a:r>
                        <a:rPr lang="ko-KR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전용 </a:t>
                      </a:r>
                      <a:r>
                        <a:rPr lang="en-US" altLang="ko-KR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Host </a:t>
                      </a:r>
                      <a:r>
                        <a:rPr lang="ko-KR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구축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P.11~12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622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Cluster 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구성 시 </a:t>
                      </a:r>
                      <a:endParaRPr lang="en-US" altLang="ko-KR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Master 1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대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Worker 2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대로 구성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P.10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622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K8S Engine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을 </a:t>
                      </a:r>
                      <a:r>
                        <a:rPr lang="en-US" altLang="ko-KR" sz="2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Containerd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로 구성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P.10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622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Nginx Service Pod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를 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개로 구성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P.17~18, P.24~26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42245"/>
                  </a:ext>
                </a:extLst>
              </a:tr>
              <a:tr h="622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Metallb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를 사용한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L4 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구성 및</a:t>
                      </a:r>
                      <a:endParaRPr lang="en-US" altLang="ko-KR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Voting App Service 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구현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P.13~16, P.23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  <a:tr h="622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Prometheus &amp;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Grafana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를 사용한 </a:t>
                      </a:r>
                      <a:r>
                        <a:rPr lang="en-US" altLang="ko-KR" sz="2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DashBoard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구현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P.19~21, P.27~29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389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6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그림 225">
            <a:extLst>
              <a:ext uri="{FF2B5EF4-FFF2-40B4-BE49-F238E27FC236}">
                <a16:creationId xmlns:a16="http://schemas.microsoft.com/office/drawing/2014/main" id="{E9F710E5-3FCD-3534-52F4-43CAFFA85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1" r="26111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82E972E3-5A9F-5EC8-8519-037C335D1561}"/>
              </a:ext>
            </a:extLst>
          </p:cNvPr>
          <p:cNvSpPr txBox="1"/>
          <p:nvPr/>
        </p:nvSpPr>
        <p:spPr>
          <a:xfrm flipH="1">
            <a:off x="566416" y="2890391"/>
            <a:ext cx="4996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3200" b="1" dirty="0">
                <a:solidFill>
                  <a:schemeClr val="bg1"/>
                </a:solidFill>
              </a:rPr>
              <a:t>.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E19BBCED-F1C1-C64B-7640-32EBC0489A72}"/>
              </a:ext>
            </a:extLst>
          </p:cNvPr>
          <p:cNvSpPr txBox="1"/>
          <p:nvPr/>
        </p:nvSpPr>
        <p:spPr>
          <a:xfrm flipH="1">
            <a:off x="438296" y="1158370"/>
            <a:ext cx="48731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spc="-300" dirty="0" err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Kubernets</a:t>
            </a:r>
            <a:r>
              <a:rPr lang="en-US" altLang="ko-KR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50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8E3F10-7B1B-C990-ACE5-3C4507240ABA}"/>
              </a:ext>
            </a:extLst>
          </p:cNvPr>
          <p:cNvSpPr txBox="1"/>
          <p:nvPr/>
        </p:nvSpPr>
        <p:spPr>
          <a:xfrm>
            <a:off x="350825" y="3666652"/>
            <a:ext cx="5001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Docker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는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실행시킬 서비스의 이미지를 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컨테이너에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띄워 배포하는 기술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0E15D6-0512-4720-880A-B40AA8ED81CF}"/>
              </a:ext>
            </a:extLst>
          </p:cNvPr>
          <p:cNvGrpSpPr/>
          <p:nvPr/>
        </p:nvGrpSpPr>
        <p:grpSpPr>
          <a:xfrm>
            <a:off x="5829764" y="5674979"/>
            <a:ext cx="5952661" cy="877954"/>
            <a:chOff x="5866635" y="525993"/>
            <a:chExt cx="5839327" cy="877954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DB0FA2DB-04BD-3FA3-A21A-F8E8709A8DA7}"/>
                </a:ext>
              </a:extLst>
            </p:cNvPr>
            <p:cNvSpPr/>
            <p:nvPr/>
          </p:nvSpPr>
          <p:spPr>
            <a:xfrm>
              <a:off x="5866635" y="525993"/>
              <a:ext cx="5839327" cy="877954"/>
            </a:xfrm>
            <a:prstGeom prst="roundRect">
              <a:avLst>
                <a:gd name="adj" fmla="val 48203"/>
              </a:avLst>
            </a:prstGeom>
            <a:solidFill>
              <a:schemeClr val="accent2"/>
            </a:solidFill>
            <a:ln>
              <a:noFill/>
            </a:ln>
            <a:effectLst>
              <a:outerShdw blurRad="76200" dist="12700" dir="2700000" algn="tl" rotWithShape="0">
                <a:schemeClr val="bg1">
                  <a:lumMod val="85000"/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2B70242-DC28-DD32-4A7C-757FF2917D8B}"/>
                </a:ext>
              </a:extLst>
            </p:cNvPr>
            <p:cNvSpPr txBox="1"/>
            <p:nvPr/>
          </p:nvSpPr>
          <p:spPr>
            <a:xfrm flipH="1">
              <a:off x="6356853" y="671690"/>
              <a:ext cx="48731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spc="-300" dirty="0">
                  <a:solidFill>
                    <a:schemeClr val="bg1"/>
                  </a:solidFill>
                  <a:latin typeface="+mn-ea"/>
                </a:rPr>
                <a:t>Infrastructure</a:t>
              </a:r>
              <a:endParaRPr lang="ko-KR" altLang="en-US" sz="3200" b="1" spc="-3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502CE92-3534-41CA-A42E-7738DD1C8F3A}"/>
              </a:ext>
            </a:extLst>
          </p:cNvPr>
          <p:cNvSpPr/>
          <p:nvPr/>
        </p:nvSpPr>
        <p:spPr>
          <a:xfrm>
            <a:off x="5829767" y="1192686"/>
            <a:ext cx="5839327" cy="1616982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72155ED-0C45-4BDE-B5C1-8D05CC9F38D1}"/>
              </a:ext>
            </a:extLst>
          </p:cNvPr>
          <p:cNvGrpSpPr/>
          <p:nvPr/>
        </p:nvGrpSpPr>
        <p:grpSpPr>
          <a:xfrm>
            <a:off x="6530791" y="1352474"/>
            <a:ext cx="1297405" cy="1297405"/>
            <a:chOff x="7027050" y="1352474"/>
            <a:chExt cx="1297405" cy="1297405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F7A4617D-CE4D-42C2-AA75-157350280F8B}"/>
                </a:ext>
              </a:extLst>
            </p:cNvPr>
            <p:cNvSpPr/>
            <p:nvPr/>
          </p:nvSpPr>
          <p:spPr>
            <a:xfrm>
              <a:off x="7027050" y="1352474"/>
              <a:ext cx="1297405" cy="12974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46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14A456C-B109-4D58-A7DD-9F5F369C6BFD}"/>
                </a:ext>
              </a:extLst>
            </p:cNvPr>
            <p:cNvSpPr txBox="1"/>
            <p:nvPr/>
          </p:nvSpPr>
          <p:spPr>
            <a:xfrm flipH="1">
              <a:off x="7229345" y="1739566"/>
              <a:ext cx="8952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146772"/>
                  </a:solidFill>
                </a:rPr>
                <a:t>Service</a:t>
              </a:r>
            </a:p>
            <a:p>
              <a:pPr algn="ctr"/>
              <a:r>
                <a:rPr lang="en-US" altLang="ko-KR" sz="1400" dirty="0">
                  <a:solidFill>
                    <a:srgbClr val="146772"/>
                  </a:solidFill>
                </a:rPr>
                <a:t>(Web)</a:t>
              </a:r>
              <a:endParaRPr lang="ko-KR" altLang="en-US" sz="1400" dirty="0">
                <a:solidFill>
                  <a:srgbClr val="146772"/>
                </a:solidFill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65DD283-6644-458A-9EB3-89F199FE897E}"/>
              </a:ext>
            </a:extLst>
          </p:cNvPr>
          <p:cNvGrpSpPr/>
          <p:nvPr/>
        </p:nvGrpSpPr>
        <p:grpSpPr>
          <a:xfrm>
            <a:off x="8164652" y="1341763"/>
            <a:ext cx="1297405" cy="1297405"/>
            <a:chOff x="8063754" y="1352474"/>
            <a:chExt cx="1297405" cy="1297405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3C1792E5-29A7-4610-B79C-0F9CF3035257}"/>
                </a:ext>
              </a:extLst>
            </p:cNvPr>
            <p:cNvSpPr/>
            <p:nvPr/>
          </p:nvSpPr>
          <p:spPr>
            <a:xfrm>
              <a:off x="8063754" y="1352474"/>
              <a:ext cx="1297405" cy="12974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46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1B7147B-DEF2-4A85-9967-01BCAC93A826}"/>
                </a:ext>
              </a:extLst>
            </p:cNvPr>
            <p:cNvSpPr txBox="1"/>
            <p:nvPr/>
          </p:nvSpPr>
          <p:spPr>
            <a:xfrm flipH="1">
              <a:off x="8264885" y="1739566"/>
              <a:ext cx="8952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146772"/>
                  </a:solidFill>
                </a:rPr>
                <a:t>Service</a:t>
              </a:r>
            </a:p>
            <a:p>
              <a:pPr algn="ctr"/>
              <a:r>
                <a:rPr lang="en-US" altLang="ko-KR" sz="1400" dirty="0">
                  <a:solidFill>
                    <a:srgbClr val="146772"/>
                  </a:solidFill>
                </a:rPr>
                <a:t>(WAS)</a:t>
              </a:r>
              <a:endParaRPr lang="ko-KR" altLang="en-US" sz="1400" dirty="0">
                <a:solidFill>
                  <a:srgbClr val="146772"/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D19B9CD-4BF2-4B14-B03A-C80841534900}"/>
              </a:ext>
            </a:extLst>
          </p:cNvPr>
          <p:cNvGrpSpPr/>
          <p:nvPr/>
        </p:nvGrpSpPr>
        <p:grpSpPr>
          <a:xfrm>
            <a:off x="9857300" y="1352474"/>
            <a:ext cx="1297405" cy="1297405"/>
            <a:chOff x="9100548" y="1352474"/>
            <a:chExt cx="1297405" cy="1297405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F38E9256-9EAE-498A-8EF1-0EBC856DAD84}"/>
                </a:ext>
              </a:extLst>
            </p:cNvPr>
            <p:cNvSpPr/>
            <p:nvPr/>
          </p:nvSpPr>
          <p:spPr>
            <a:xfrm>
              <a:off x="9100548" y="1352474"/>
              <a:ext cx="1297405" cy="12974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46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A423DF7-F8C5-4559-A767-B746312A5217}"/>
                </a:ext>
              </a:extLst>
            </p:cNvPr>
            <p:cNvSpPr txBox="1"/>
            <p:nvPr/>
          </p:nvSpPr>
          <p:spPr>
            <a:xfrm flipH="1">
              <a:off x="9301634" y="1739566"/>
              <a:ext cx="8952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146772"/>
                  </a:solidFill>
                </a:rPr>
                <a:t>Service</a:t>
              </a:r>
            </a:p>
            <a:p>
              <a:pPr algn="ctr"/>
              <a:r>
                <a:rPr lang="en-US" altLang="ko-KR" sz="1400" dirty="0">
                  <a:solidFill>
                    <a:srgbClr val="146772"/>
                  </a:solidFill>
                </a:rPr>
                <a:t>(DB)</a:t>
              </a:r>
              <a:endParaRPr lang="ko-KR" altLang="en-US" sz="1400" dirty="0">
                <a:solidFill>
                  <a:srgbClr val="146772"/>
                </a:solidFill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9726DFE4-34AF-43E3-A36D-218F8684B518}"/>
              </a:ext>
            </a:extLst>
          </p:cNvPr>
          <p:cNvSpPr txBox="1"/>
          <p:nvPr/>
        </p:nvSpPr>
        <p:spPr>
          <a:xfrm>
            <a:off x="350825" y="4900489"/>
            <a:ext cx="4953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하지만 관리할 컨테이너의 수가 많아지면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?</a:t>
            </a:r>
          </a:p>
          <a:p>
            <a:pPr algn="just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Kubernetes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는 다수의 컨테이너 실행을 관리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및 조율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11326F4F-54E7-48EB-AD66-FD09774518C7}"/>
              </a:ext>
            </a:extLst>
          </p:cNvPr>
          <p:cNvGrpSpPr/>
          <p:nvPr/>
        </p:nvGrpSpPr>
        <p:grpSpPr>
          <a:xfrm>
            <a:off x="5829764" y="4402987"/>
            <a:ext cx="5839327" cy="877954"/>
            <a:chOff x="11962919" y="6818239"/>
            <a:chExt cx="5839327" cy="877954"/>
          </a:xfrm>
        </p:grpSpPr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6413785B-2238-454A-82DB-BD5DC37EFABC}"/>
                </a:ext>
              </a:extLst>
            </p:cNvPr>
            <p:cNvSpPr/>
            <p:nvPr/>
          </p:nvSpPr>
          <p:spPr>
            <a:xfrm>
              <a:off x="11962919" y="6818239"/>
              <a:ext cx="5839327" cy="877954"/>
            </a:xfrm>
            <a:prstGeom prst="roundRect">
              <a:avLst>
                <a:gd name="adj" fmla="val 48203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12700" dir="2700000" algn="tl" rotWithShape="0">
                <a:schemeClr val="bg1">
                  <a:lumMod val="85000"/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5C09CF3-1831-4321-97AE-9808A4CBD91B}"/>
                </a:ext>
              </a:extLst>
            </p:cNvPr>
            <p:cNvSpPr txBox="1"/>
            <p:nvPr/>
          </p:nvSpPr>
          <p:spPr>
            <a:xfrm flipH="1">
              <a:off x="13497454" y="6960582"/>
              <a:ext cx="28123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spc="-300" dirty="0">
                  <a:solidFill>
                    <a:srgbClr val="006182"/>
                  </a:solidFill>
                  <a:latin typeface="+mn-ea"/>
                </a:rPr>
                <a:t>Host OS</a:t>
              </a:r>
              <a:endParaRPr lang="ko-KR" altLang="en-US" sz="3200" b="1" spc="-300" dirty="0">
                <a:solidFill>
                  <a:srgbClr val="006182"/>
                </a:solidFill>
                <a:latin typeface="+mn-ea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B307B11F-49D5-4E1F-86E3-CD72BF88E27F}"/>
              </a:ext>
            </a:extLst>
          </p:cNvPr>
          <p:cNvGrpSpPr/>
          <p:nvPr/>
        </p:nvGrpSpPr>
        <p:grpSpPr>
          <a:xfrm>
            <a:off x="5866687" y="3130995"/>
            <a:ext cx="5839327" cy="877955"/>
            <a:chOff x="5850809" y="3332951"/>
            <a:chExt cx="5839327" cy="877955"/>
          </a:xfrm>
        </p:grpSpPr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40D42BB3-2314-4417-9542-A181CC5B3850}"/>
                </a:ext>
              </a:extLst>
            </p:cNvPr>
            <p:cNvSpPr/>
            <p:nvPr/>
          </p:nvSpPr>
          <p:spPr>
            <a:xfrm>
              <a:off x="5850809" y="3332951"/>
              <a:ext cx="5839327" cy="877955"/>
            </a:xfrm>
            <a:prstGeom prst="roundRect">
              <a:avLst>
                <a:gd name="adj" fmla="val 48203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12700" dir="2700000" algn="tl" rotWithShape="0">
                <a:schemeClr val="bg1">
                  <a:lumMod val="85000"/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BBE6835-8A0E-4A2F-945B-77C88CA981A8}"/>
                </a:ext>
              </a:extLst>
            </p:cNvPr>
            <p:cNvSpPr txBox="1"/>
            <p:nvPr/>
          </p:nvSpPr>
          <p:spPr>
            <a:xfrm flipH="1">
              <a:off x="7343257" y="3492733"/>
              <a:ext cx="28123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spc="-300" dirty="0">
                  <a:solidFill>
                    <a:srgbClr val="006182"/>
                  </a:solidFill>
                  <a:latin typeface="+mn-ea"/>
                </a:rPr>
                <a:t>Docker Engine</a:t>
              </a:r>
              <a:endParaRPr lang="ko-KR" altLang="en-US" sz="3200" b="1" spc="-300" dirty="0">
                <a:solidFill>
                  <a:srgbClr val="006182"/>
                </a:solidFill>
                <a:latin typeface="+mn-ea"/>
              </a:endParaRPr>
            </a:p>
          </p:txBody>
        </p:sp>
      </p:grp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DE1B8B6B-C4DF-4621-A773-DCAE52D96AFD}"/>
              </a:ext>
            </a:extLst>
          </p:cNvPr>
          <p:cNvCxnSpPr/>
          <p:nvPr/>
        </p:nvCxnSpPr>
        <p:spPr>
          <a:xfrm flipV="1">
            <a:off x="7216415" y="2649878"/>
            <a:ext cx="0" cy="470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76C8621-D297-4005-A86B-CAEDB855BA2F}"/>
              </a:ext>
            </a:extLst>
          </p:cNvPr>
          <p:cNvCxnSpPr/>
          <p:nvPr/>
        </p:nvCxnSpPr>
        <p:spPr>
          <a:xfrm flipV="1">
            <a:off x="8805499" y="2649878"/>
            <a:ext cx="0" cy="470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D01EE153-588E-4427-A29F-EFD61351969E}"/>
              </a:ext>
            </a:extLst>
          </p:cNvPr>
          <p:cNvCxnSpPr/>
          <p:nvPr/>
        </p:nvCxnSpPr>
        <p:spPr>
          <a:xfrm flipV="1">
            <a:off x="10542924" y="2649878"/>
            <a:ext cx="0" cy="470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AEA9860-99A6-48A6-8D92-2D34B4D4237D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67DD4159-3FDD-4CF2-8D7C-65004108F95F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98B6C81-4C84-451C-849B-67294B106F0C}"/>
              </a:ext>
            </a:extLst>
          </p:cNvPr>
          <p:cNvSpPr txBox="1"/>
          <p:nvPr/>
        </p:nvSpPr>
        <p:spPr>
          <a:xfrm>
            <a:off x="1163052" y="272716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프로젝트 개요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3598A3A7-DB32-44E0-8FED-365933CCAA9B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13B2B03-9958-7080-A8FA-B021EDFEB92B}"/>
              </a:ext>
            </a:extLst>
          </p:cNvPr>
          <p:cNvSpPr/>
          <p:nvPr/>
        </p:nvSpPr>
        <p:spPr>
          <a:xfrm>
            <a:off x="5866785" y="2963231"/>
            <a:ext cx="5839327" cy="1616982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86EF441-2650-415F-97A2-549EC3D9E162}"/>
              </a:ext>
            </a:extLst>
          </p:cNvPr>
          <p:cNvGrpSpPr/>
          <p:nvPr/>
        </p:nvGrpSpPr>
        <p:grpSpPr>
          <a:xfrm>
            <a:off x="6567810" y="3123013"/>
            <a:ext cx="1297405" cy="1297405"/>
            <a:chOff x="6530792" y="3120286"/>
            <a:chExt cx="1297405" cy="129740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917425D-F03B-F354-FEC0-11250975C51C}"/>
                </a:ext>
              </a:extLst>
            </p:cNvPr>
            <p:cNvSpPr/>
            <p:nvPr/>
          </p:nvSpPr>
          <p:spPr>
            <a:xfrm>
              <a:off x="6530792" y="3120286"/>
              <a:ext cx="1297405" cy="12974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46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53D032-5499-0641-D904-7324D054E01F}"/>
                </a:ext>
              </a:extLst>
            </p:cNvPr>
            <p:cNvSpPr txBox="1"/>
            <p:nvPr/>
          </p:nvSpPr>
          <p:spPr>
            <a:xfrm flipH="1">
              <a:off x="6731877" y="3607409"/>
              <a:ext cx="895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146772"/>
                  </a:solidFill>
                </a:rPr>
                <a:t>Container</a:t>
              </a:r>
            </a:p>
          </p:txBody>
        </p:sp>
      </p:grp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E4E21A3-837B-4D32-AADA-BEF61DA80B91}"/>
              </a:ext>
            </a:extLst>
          </p:cNvPr>
          <p:cNvCxnSpPr/>
          <p:nvPr/>
        </p:nvCxnSpPr>
        <p:spPr>
          <a:xfrm flipV="1">
            <a:off x="7216511" y="2652606"/>
            <a:ext cx="0" cy="470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6876C59-C028-41FB-BC27-5E28317B4DD4}"/>
              </a:ext>
            </a:extLst>
          </p:cNvPr>
          <p:cNvCxnSpPr/>
          <p:nvPr/>
        </p:nvCxnSpPr>
        <p:spPr>
          <a:xfrm flipV="1">
            <a:off x="8811273" y="2652606"/>
            <a:ext cx="0" cy="470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354E3AB-A577-494F-9276-58D524CAAB5C}"/>
              </a:ext>
            </a:extLst>
          </p:cNvPr>
          <p:cNvCxnSpPr/>
          <p:nvPr/>
        </p:nvCxnSpPr>
        <p:spPr>
          <a:xfrm flipV="1">
            <a:off x="10543020" y="2652606"/>
            <a:ext cx="0" cy="470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30624846-4CFA-4C0C-B70D-E41E1C95ED73}"/>
              </a:ext>
            </a:extLst>
          </p:cNvPr>
          <p:cNvGrpSpPr/>
          <p:nvPr/>
        </p:nvGrpSpPr>
        <p:grpSpPr>
          <a:xfrm>
            <a:off x="8174613" y="3123016"/>
            <a:ext cx="1297405" cy="1297405"/>
            <a:chOff x="8174613" y="3123016"/>
            <a:chExt cx="1297405" cy="129740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49E913F-178D-7981-553C-769FFE1B1252}"/>
                </a:ext>
              </a:extLst>
            </p:cNvPr>
            <p:cNvSpPr/>
            <p:nvPr/>
          </p:nvSpPr>
          <p:spPr>
            <a:xfrm>
              <a:off x="8174613" y="3123016"/>
              <a:ext cx="1297405" cy="12974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46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592BB8D-B0DE-41EA-92C7-E84F255C9202}"/>
                </a:ext>
              </a:extLst>
            </p:cNvPr>
            <p:cNvSpPr txBox="1"/>
            <p:nvPr/>
          </p:nvSpPr>
          <p:spPr>
            <a:xfrm flipH="1">
              <a:off x="8358754" y="3627397"/>
              <a:ext cx="895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146772"/>
                  </a:solidFill>
                </a:rPr>
                <a:t>Container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62409B3-C6C4-4470-BC0F-B4320434D450}"/>
              </a:ext>
            </a:extLst>
          </p:cNvPr>
          <p:cNvGrpSpPr/>
          <p:nvPr/>
        </p:nvGrpSpPr>
        <p:grpSpPr>
          <a:xfrm>
            <a:off x="9894318" y="3123013"/>
            <a:ext cx="1297405" cy="1297405"/>
            <a:chOff x="9894318" y="3123013"/>
            <a:chExt cx="1297405" cy="1297405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2D86A9D-39F0-778D-7C2D-6B2967ABF872}"/>
                </a:ext>
              </a:extLst>
            </p:cNvPr>
            <p:cNvSpPr/>
            <p:nvPr/>
          </p:nvSpPr>
          <p:spPr>
            <a:xfrm>
              <a:off x="9894318" y="3123013"/>
              <a:ext cx="1297405" cy="12974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46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85E51B0-D66E-41B0-A8EE-6EE132F45CED}"/>
                </a:ext>
              </a:extLst>
            </p:cNvPr>
            <p:cNvSpPr txBox="1"/>
            <p:nvPr/>
          </p:nvSpPr>
          <p:spPr>
            <a:xfrm flipH="1">
              <a:off x="10095404" y="3627397"/>
              <a:ext cx="895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146772"/>
                  </a:solidFill>
                </a:rPr>
                <a:t>Container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277B8E3-D868-459D-A481-8EAA344620A4}"/>
              </a:ext>
            </a:extLst>
          </p:cNvPr>
          <p:cNvGrpSpPr/>
          <p:nvPr/>
        </p:nvGrpSpPr>
        <p:grpSpPr>
          <a:xfrm>
            <a:off x="5829764" y="4684719"/>
            <a:ext cx="5839327" cy="877954"/>
            <a:chOff x="5866688" y="4728322"/>
            <a:chExt cx="5839327" cy="877954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7AAE5F6-97C6-5768-5372-CE3519C249BD}"/>
                </a:ext>
              </a:extLst>
            </p:cNvPr>
            <p:cNvSpPr/>
            <p:nvPr/>
          </p:nvSpPr>
          <p:spPr>
            <a:xfrm>
              <a:off x="5866688" y="4728322"/>
              <a:ext cx="5839327" cy="877954"/>
            </a:xfrm>
            <a:prstGeom prst="roundRect">
              <a:avLst>
                <a:gd name="adj" fmla="val 48203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12700" dir="2700000" algn="tl" rotWithShape="0">
                <a:schemeClr val="bg1">
                  <a:lumMod val="85000"/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53F8530-DB20-4427-B27F-A6A5299265C9}"/>
                </a:ext>
              </a:extLst>
            </p:cNvPr>
            <p:cNvSpPr txBox="1"/>
            <p:nvPr/>
          </p:nvSpPr>
          <p:spPr>
            <a:xfrm flipH="1">
              <a:off x="7401223" y="4870665"/>
              <a:ext cx="28123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spc="-300" dirty="0">
                  <a:solidFill>
                    <a:srgbClr val="006182"/>
                  </a:solidFill>
                  <a:latin typeface="+mn-ea"/>
                </a:rPr>
                <a:t>Kubernetes</a:t>
              </a:r>
              <a:endParaRPr lang="ko-KR" altLang="en-US" sz="3200" b="1" spc="-300" dirty="0">
                <a:solidFill>
                  <a:srgbClr val="006182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49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8" grpId="0" animBg="1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프로젝트 개요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54DFCD-6BFA-802A-68C5-CE8AE1818DA3}"/>
              </a:ext>
            </a:extLst>
          </p:cNvPr>
          <p:cNvSpPr txBox="1"/>
          <p:nvPr/>
        </p:nvSpPr>
        <p:spPr>
          <a:xfrm>
            <a:off x="1530209" y="1502265"/>
            <a:ext cx="5729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accent1"/>
                </a:solidFill>
              </a:rPr>
              <a:t>Kubernetes :</a:t>
            </a:r>
            <a:endParaRPr lang="ko-KR" altLang="en-US" sz="7200" b="1" dirty="0">
              <a:solidFill>
                <a:schemeClr val="accent1"/>
              </a:solidFill>
            </a:endParaRP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FC5D89-A887-4E56-88F9-981B16F502A8}"/>
              </a:ext>
            </a:extLst>
          </p:cNvPr>
          <p:cNvSpPr/>
          <p:nvPr/>
        </p:nvSpPr>
        <p:spPr>
          <a:xfrm>
            <a:off x="1714949" y="2765396"/>
            <a:ext cx="2875526" cy="2521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71A48D-3B36-4689-9723-28CF74010893}"/>
              </a:ext>
            </a:extLst>
          </p:cNvPr>
          <p:cNvSpPr/>
          <p:nvPr/>
        </p:nvSpPr>
        <p:spPr>
          <a:xfrm>
            <a:off x="4681199" y="2765396"/>
            <a:ext cx="2875526" cy="2521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90D374-D4E9-4098-8C20-85443973F00A}"/>
              </a:ext>
            </a:extLst>
          </p:cNvPr>
          <p:cNvSpPr/>
          <p:nvPr/>
        </p:nvSpPr>
        <p:spPr>
          <a:xfrm>
            <a:off x="7647449" y="2765396"/>
            <a:ext cx="2875526" cy="2521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F5D11-AB5C-4054-B9F9-99E7FA2CAD8E}"/>
              </a:ext>
            </a:extLst>
          </p:cNvPr>
          <p:cNvSpPr txBox="1"/>
          <p:nvPr/>
        </p:nvSpPr>
        <p:spPr>
          <a:xfrm>
            <a:off x="1818456" y="2848889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주제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BFD843-D8F7-4BF7-A669-038DC91F4BD3}"/>
              </a:ext>
            </a:extLst>
          </p:cNvPr>
          <p:cNvSpPr txBox="1"/>
          <p:nvPr/>
        </p:nvSpPr>
        <p:spPr>
          <a:xfrm>
            <a:off x="4828824" y="2848889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목표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DCC192-8BCA-4463-8261-A09A2F7F6167}"/>
              </a:ext>
            </a:extLst>
          </p:cNvPr>
          <p:cNvSpPr txBox="1"/>
          <p:nvPr/>
        </p:nvSpPr>
        <p:spPr>
          <a:xfrm>
            <a:off x="7759552" y="2848889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기획의도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8ED1A1-40E3-41CA-BF47-71B2F5E9FE47}"/>
              </a:ext>
            </a:extLst>
          </p:cNvPr>
          <p:cNvSpPr txBox="1"/>
          <p:nvPr/>
        </p:nvSpPr>
        <p:spPr>
          <a:xfrm>
            <a:off x="1858664" y="3745399"/>
            <a:ext cx="2536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chemeClr val="bg1"/>
                </a:solidFill>
              </a:rPr>
              <a:t>Kubernetes</a:t>
            </a:r>
            <a:r>
              <a:rPr lang="ko-KR" altLang="en-US" sz="2000" b="1" dirty="0">
                <a:solidFill>
                  <a:schemeClr val="bg1"/>
                </a:solidFill>
              </a:rPr>
              <a:t>를 활용한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just"/>
            <a:r>
              <a:rPr lang="en-US" altLang="ko-KR" sz="2000" b="1" dirty="0">
                <a:solidFill>
                  <a:schemeClr val="bg1"/>
                </a:solidFill>
              </a:rPr>
              <a:t>Web Service </a:t>
            </a:r>
            <a:r>
              <a:rPr lang="ko-KR" altLang="en-US" sz="2000" b="1" dirty="0">
                <a:solidFill>
                  <a:schemeClr val="bg1"/>
                </a:solidFill>
              </a:rPr>
              <a:t>구축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358E1C-C46C-414D-A9DD-1A91BFCF0B7F}"/>
              </a:ext>
            </a:extLst>
          </p:cNvPr>
          <p:cNvSpPr txBox="1"/>
          <p:nvPr/>
        </p:nvSpPr>
        <p:spPr>
          <a:xfrm>
            <a:off x="4742789" y="3429000"/>
            <a:ext cx="29576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solidFill>
                  <a:schemeClr val="bg1"/>
                </a:solidFill>
              </a:rPr>
              <a:t>1. Cluster </a:t>
            </a:r>
            <a:r>
              <a:rPr lang="ko-KR" altLang="en-US" sz="1200" b="1" dirty="0">
                <a:solidFill>
                  <a:schemeClr val="bg1"/>
                </a:solidFill>
              </a:rPr>
              <a:t>및 </a:t>
            </a:r>
            <a:r>
              <a:rPr lang="en-US" altLang="ko-KR" sz="1200" b="1" dirty="0" err="1">
                <a:solidFill>
                  <a:schemeClr val="bg1"/>
                </a:solidFill>
              </a:rPr>
              <a:t>Kubectl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전용 호스트 구축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/>
            <a:endParaRPr lang="en-US" altLang="ko-KR" sz="1200" b="1" dirty="0">
              <a:solidFill>
                <a:schemeClr val="bg1"/>
              </a:solidFill>
            </a:endParaRPr>
          </a:p>
          <a:p>
            <a:pPr algn="just"/>
            <a:r>
              <a:rPr lang="en-US" altLang="ko-KR" sz="1200" b="1" dirty="0">
                <a:solidFill>
                  <a:schemeClr val="bg1"/>
                </a:solidFill>
              </a:rPr>
              <a:t>2. </a:t>
            </a:r>
            <a:r>
              <a:rPr lang="en-US" altLang="ko-KR" sz="1200" b="1" dirty="0" err="1">
                <a:solidFill>
                  <a:schemeClr val="bg1"/>
                </a:solidFill>
              </a:rPr>
              <a:t>Metallb</a:t>
            </a:r>
            <a:r>
              <a:rPr lang="ko-KR" altLang="en-US" sz="1200" b="1" dirty="0">
                <a:solidFill>
                  <a:schemeClr val="bg1"/>
                </a:solidFill>
              </a:rPr>
              <a:t>를 통한 </a:t>
            </a:r>
            <a:r>
              <a:rPr lang="en-US" altLang="ko-KR" sz="1200" b="1" dirty="0">
                <a:solidFill>
                  <a:schemeClr val="bg1"/>
                </a:solidFill>
              </a:rPr>
              <a:t>L4 </a:t>
            </a:r>
            <a:r>
              <a:rPr lang="ko-KR" altLang="en-US" sz="1200" b="1" dirty="0">
                <a:solidFill>
                  <a:schemeClr val="bg1"/>
                </a:solidFill>
              </a:rPr>
              <a:t>구현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/>
            <a:endParaRPr lang="en-US" altLang="ko-KR" sz="1200" b="1" dirty="0">
              <a:solidFill>
                <a:schemeClr val="bg1"/>
              </a:solidFill>
            </a:endParaRPr>
          </a:p>
          <a:p>
            <a:pPr algn="just"/>
            <a:r>
              <a:rPr lang="en-US" altLang="ko-KR" sz="1200" b="1" dirty="0">
                <a:solidFill>
                  <a:schemeClr val="bg1"/>
                </a:solidFill>
              </a:rPr>
              <a:t>3. Nginx </a:t>
            </a:r>
            <a:r>
              <a:rPr lang="ko-KR" altLang="en-US" sz="1200" b="1" dirty="0">
                <a:solidFill>
                  <a:schemeClr val="bg1"/>
                </a:solidFill>
              </a:rPr>
              <a:t>및 </a:t>
            </a:r>
            <a:r>
              <a:rPr lang="en-US" altLang="ko-KR" sz="1200" b="1" dirty="0">
                <a:solidFill>
                  <a:schemeClr val="bg1"/>
                </a:solidFill>
              </a:rPr>
              <a:t>Voting App </a:t>
            </a:r>
            <a:r>
              <a:rPr lang="ko-KR" altLang="en-US" sz="1200" b="1" dirty="0">
                <a:solidFill>
                  <a:schemeClr val="bg1"/>
                </a:solidFill>
              </a:rPr>
              <a:t>실행환경 구현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/>
            <a:endParaRPr lang="en-US" altLang="ko-KR" sz="1200" b="1" dirty="0">
              <a:solidFill>
                <a:schemeClr val="bg1"/>
              </a:solidFill>
            </a:endParaRPr>
          </a:p>
          <a:p>
            <a:pPr algn="just"/>
            <a:r>
              <a:rPr lang="en-US" altLang="ko-KR" sz="1200" b="1" dirty="0">
                <a:solidFill>
                  <a:schemeClr val="bg1"/>
                </a:solidFill>
              </a:rPr>
              <a:t>4. Prometheus</a:t>
            </a:r>
            <a:r>
              <a:rPr lang="ko-KR" altLang="en-US" sz="1200" b="1" dirty="0">
                <a:solidFill>
                  <a:schemeClr val="bg1"/>
                </a:solidFill>
              </a:rPr>
              <a:t> 및 </a:t>
            </a:r>
            <a:r>
              <a:rPr lang="en-US" altLang="ko-KR" sz="1200" b="1" dirty="0">
                <a:solidFill>
                  <a:schemeClr val="bg1"/>
                </a:solidFill>
              </a:rPr>
              <a:t>Grafana</a:t>
            </a:r>
            <a:r>
              <a:rPr lang="ko-KR" altLang="en-US" sz="1200" b="1" dirty="0">
                <a:solidFill>
                  <a:schemeClr val="bg1"/>
                </a:solidFill>
              </a:rPr>
              <a:t>를 통한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/>
            <a:r>
              <a:rPr lang="en-US" altLang="ko-KR" sz="1200" b="1" dirty="0">
                <a:solidFill>
                  <a:schemeClr val="bg1"/>
                </a:solidFill>
              </a:rPr>
              <a:t>     Monitoring </a:t>
            </a:r>
            <a:r>
              <a:rPr lang="en-US" altLang="ko-KR" sz="1200" b="1" dirty="0" err="1">
                <a:solidFill>
                  <a:schemeClr val="bg1"/>
                </a:solidFill>
              </a:rPr>
              <a:t>DashBoard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구현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BF81D2-FBD5-4E7C-A67F-1F5170636436}"/>
              </a:ext>
            </a:extLst>
          </p:cNvPr>
          <p:cNvSpPr txBox="1"/>
          <p:nvPr/>
        </p:nvSpPr>
        <p:spPr>
          <a:xfrm>
            <a:off x="7700440" y="3702958"/>
            <a:ext cx="2957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b="1" dirty="0">
                <a:solidFill>
                  <a:schemeClr val="bg1"/>
                </a:solidFill>
              </a:rPr>
              <a:t>기준에 맞추어 </a:t>
            </a:r>
            <a:r>
              <a:rPr lang="en-US" altLang="ko-KR" sz="1200" b="1" dirty="0">
                <a:solidFill>
                  <a:schemeClr val="bg1"/>
                </a:solidFill>
              </a:rPr>
              <a:t>Kubernetes</a:t>
            </a:r>
            <a:r>
              <a:rPr lang="ko-KR" altLang="en-US" sz="1200" b="1" dirty="0">
                <a:solidFill>
                  <a:schemeClr val="bg1"/>
                </a:solidFill>
              </a:rPr>
              <a:t>와 </a:t>
            </a:r>
            <a:r>
              <a:rPr lang="en-US" altLang="ko-KR" sz="1200" b="1" dirty="0">
                <a:solidFill>
                  <a:schemeClr val="bg1"/>
                </a:solidFill>
              </a:rPr>
              <a:t>Cluster,</a:t>
            </a:r>
          </a:p>
          <a:p>
            <a:pPr algn="just"/>
            <a:r>
              <a:rPr lang="en-US" altLang="ko-KR" sz="1200" b="1" dirty="0" err="1">
                <a:solidFill>
                  <a:schemeClr val="bg1"/>
                </a:solidFill>
              </a:rPr>
              <a:t>LoadBalancer</a:t>
            </a:r>
            <a:r>
              <a:rPr lang="en-US" altLang="ko-KR" sz="1200" b="1" dirty="0">
                <a:solidFill>
                  <a:schemeClr val="bg1"/>
                </a:solidFill>
              </a:rPr>
              <a:t>, </a:t>
            </a:r>
            <a:r>
              <a:rPr lang="en-US" altLang="ko-KR" sz="1200" b="1" dirty="0" err="1">
                <a:solidFill>
                  <a:schemeClr val="bg1"/>
                </a:solidFill>
              </a:rPr>
              <a:t>DashBoard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를 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/>
            <a:r>
              <a:rPr lang="ko-KR" altLang="en-US" sz="1200" b="1" dirty="0">
                <a:solidFill>
                  <a:schemeClr val="bg1"/>
                </a:solidFill>
              </a:rPr>
              <a:t>구성하여 다수의 컨테이너를 효율적으로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/>
            <a:r>
              <a:rPr lang="ko-KR" altLang="en-US" sz="1200" b="1" dirty="0">
                <a:solidFill>
                  <a:schemeClr val="bg1"/>
                </a:solidFill>
              </a:rPr>
              <a:t>컨트롤 할 수 있는 환경을 구축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8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프로젝트 개요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428115-CFE8-4F46-A215-9BF5495CEB53}"/>
              </a:ext>
            </a:extLst>
          </p:cNvPr>
          <p:cNvSpPr/>
          <p:nvPr/>
        </p:nvSpPr>
        <p:spPr>
          <a:xfrm>
            <a:off x="663671" y="1018657"/>
            <a:ext cx="3637955" cy="5944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1D3B62-3F0B-4C81-907C-A34B36CD1E8B}"/>
              </a:ext>
            </a:extLst>
          </p:cNvPr>
          <p:cNvSpPr txBox="1"/>
          <p:nvPr/>
        </p:nvSpPr>
        <p:spPr>
          <a:xfrm>
            <a:off x="1512130" y="1085056"/>
            <a:ext cx="1713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서비스 구성도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70FC10-272F-4AFA-838A-C54745C5B5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0" y="-504825"/>
            <a:ext cx="113623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5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C1ACF7-8A35-25CF-FF70-3E0814963361}"/>
              </a:ext>
            </a:extLst>
          </p:cNvPr>
          <p:cNvCxnSpPr/>
          <p:nvPr/>
        </p:nvCxnSpPr>
        <p:spPr>
          <a:xfrm>
            <a:off x="0" y="3465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5FB81F6-76A1-1777-8953-CB7B9A32A7A3}"/>
              </a:ext>
            </a:extLst>
          </p:cNvPr>
          <p:cNvSpPr txBox="1"/>
          <p:nvPr/>
        </p:nvSpPr>
        <p:spPr>
          <a:xfrm flipH="1">
            <a:off x="438296" y="903658"/>
            <a:ext cx="4873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사용 </a:t>
            </a:r>
            <a:r>
              <a:rPr lang="en-US" altLang="ko-KR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OS/SW </a:t>
            </a:r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리스트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5E1B5E-5426-42D7-BFDB-00AE139C5FF3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7AEE5A2-8FC3-40D0-8152-FF42E051E05E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41928D-7C8C-4B57-8F03-AEC0AB1D58A6}"/>
              </a:ext>
            </a:extLst>
          </p:cNvPr>
          <p:cNvSpPr txBox="1"/>
          <p:nvPr/>
        </p:nvSpPr>
        <p:spPr>
          <a:xfrm>
            <a:off x="1163052" y="272716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프로젝트 개요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2A4A540-226F-49CF-8D44-2BDE5EC7DC71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7570293C-2D93-4B25-9A79-8EB72F2E6CEF}"/>
              </a:ext>
            </a:extLst>
          </p:cNvPr>
          <p:cNvGrpSpPr/>
          <p:nvPr/>
        </p:nvGrpSpPr>
        <p:grpSpPr>
          <a:xfrm>
            <a:off x="177471" y="2105277"/>
            <a:ext cx="2695073" cy="2695073"/>
            <a:chOff x="818148" y="2081463"/>
            <a:chExt cx="2695073" cy="2695073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8BDFDEA-2A55-402D-6599-C07C84E494E6}"/>
                </a:ext>
              </a:extLst>
            </p:cNvPr>
            <p:cNvSpPr/>
            <p:nvPr/>
          </p:nvSpPr>
          <p:spPr>
            <a:xfrm>
              <a:off x="818148" y="2081463"/>
              <a:ext cx="2695073" cy="26950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12700" dir="2700000" algn="tl" rotWithShape="0">
                <a:schemeClr val="bg1">
                  <a:lumMod val="85000"/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44080C-AE31-0B6A-5362-529043FB2DAB}"/>
                </a:ext>
              </a:extLst>
            </p:cNvPr>
            <p:cNvSpPr txBox="1"/>
            <p:nvPr/>
          </p:nvSpPr>
          <p:spPr>
            <a:xfrm>
              <a:off x="1372803" y="2176620"/>
              <a:ext cx="15857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>
                      <a:lumMod val="50000"/>
                    </a:schemeClr>
                  </a:solidFill>
                </a:rPr>
                <a:t>OS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18" name="Picture 2" descr="Rocky Linux 8.3 Release Candidate 1 출시 / Test Installation">
              <a:extLst>
                <a:ext uri="{FF2B5EF4-FFF2-40B4-BE49-F238E27FC236}">
                  <a16:creationId xmlns:a16="http://schemas.microsoft.com/office/drawing/2014/main" id="{C4CDC09C-B152-4484-A3D8-751CF81F0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3706" y="2708998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F8E756-DA34-457E-8FD7-36BD03821D97}"/>
                </a:ext>
              </a:extLst>
            </p:cNvPr>
            <p:cNvSpPr txBox="1"/>
            <p:nvPr/>
          </p:nvSpPr>
          <p:spPr>
            <a:xfrm>
              <a:off x="1372803" y="4222537"/>
              <a:ext cx="15857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</a:rPr>
                <a:t>Rocky Linux 9.1</a:t>
              </a:r>
              <a:endParaRPr lang="ko-KR" alt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DE6E263-80DC-422F-B9A0-CB4CBD7A5239}"/>
              </a:ext>
            </a:extLst>
          </p:cNvPr>
          <p:cNvGrpSpPr/>
          <p:nvPr/>
        </p:nvGrpSpPr>
        <p:grpSpPr>
          <a:xfrm>
            <a:off x="3223598" y="2105277"/>
            <a:ext cx="2695073" cy="2695073"/>
            <a:chOff x="4756485" y="2081462"/>
            <a:chExt cx="2695073" cy="2695073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8E857DD-B7DA-4C94-4B41-487CC595ADF3}"/>
                </a:ext>
              </a:extLst>
            </p:cNvPr>
            <p:cNvSpPr/>
            <p:nvPr/>
          </p:nvSpPr>
          <p:spPr>
            <a:xfrm>
              <a:off x="4756485" y="2081462"/>
              <a:ext cx="2695073" cy="26950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12700" dir="2700000" algn="tl" rotWithShape="0">
                <a:schemeClr val="bg1">
                  <a:lumMod val="85000"/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3DC3D5-AD91-D8AB-C428-25FDAE44CB12}"/>
                </a:ext>
              </a:extLst>
            </p:cNvPr>
            <p:cNvSpPr txBox="1"/>
            <p:nvPr/>
          </p:nvSpPr>
          <p:spPr>
            <a:xfrm>
              <a:off x="5303118" y="2160390"/>
              <a:ext cx="15857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1">
                      <a:lumMod val="50000"/>
                    </a:schemeClr>
                  </a:solidFill>
                </a:rPr>
                <a:t>K8S</a:t>
              </a:r>
            </a:p>
            <a:p>
              <a:pPr algn="ctr"/>
              <a:r>
                <a:rPr lang="en-US" altLang="ko-KR" sz="2000" b="1" dirty="0">
                  <a:solidFill>
                    <a:schemeClr val="accent1">
                      <a:lumMod val="50000"/>
                    </a:schemeClr>
                  </a:solidFill>
                </a:rPr>
                <a:t>Engine</a:t>
              </a:r>
              <a:endParaRPr lang="ko-KR" alt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CB209CA-538B-441F-B628-A6C5E414C6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/>
          </p:blipFill>
          <p:spPr bwMode="auto">
            <a:xfrm>
              <a:off x="4986866" y="2841625"/>
              <a:ext cx="2218266" cy="1247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6BCE73-3133-4618-9437-F9A0F2FECAF5}"/>
                </a:ext>
              </a:extLst>
            </p:cNvPr>
            <p:cNvSpPr txBox="1"/>
            <p:nvPr/>
          </p:nvSpPr>
          <p:spPr>
            <a:xfrm>
              <a:off x="5381497" y="4197085"/>
              <a:ext cx="15857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</a:rPr>
                <a:t>K8S 1.26.3</a:t>
              </a:r>
              <a:endParaRPr lang="ko-KR" alt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6B23AFC-C796-40BD-A0EC-7A595A0181EC}"/>
              </a:ext>
            </a:extLst>
          </p:cNvPr>
          <p:cNvGrpSpPr/>
          <p:nvPr/>
        </p:nvGrpSpPr>
        <p:grpSpPr>
          <a:xfrm>
            <a:off x="6263630" y="2105277"/>
            <a:ext cx="2695073" cy="2695073"/>
            <a:chOff x="8678779" y="2081463"/>
            <a:chExt cx="2695073" cy="269507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001C1F6-1EBD-E5CE-94C9-5878C1918FEC}"/>
                </a:ext>
              </a:extLst>
            </p:cNvPr>
            <p:cNvSpPr/>
            <p:nvPr/>
          </p:nvSpPr>
          <p:spPr>
            <a:xfrm>
              <a:off x="8678779" y="2081463"/>
              <a:ext cx="2695073" cy="26950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12700" dir="2700000" algn="tl" rotWithShape="0">
                <a:schemeClr val="bg1">
                  <a:lumMod val="85000"/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E54AF5-E257-82CE-23EB-3A7247442C43}"/>
                </a:ext>
              </a:extLst>
            </p:cNvPr>
            <p:cNvSpPr txBox="1"/>
            <p:nvPr/>
          </p:nvSpPr>
          <p:spPr>
            <a:xfrm>
              <a:off x="9233435" y="2230898"/>
              <a:ext cx="1585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1">
                      <a:lumMod val="50000"/>
                    </a:schemeClr>
                  </a:solidFill>
                </a:rPr>
                <a:t>Service</a:t>
              </a:r>
              <a:endParaRPr lang="ko-KR" alt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19" name="Picture 10" descr="Advanced Load Balancer, Web Server, &amp; Reverse Proxy - NGINX">
              <a:extLst>
                <a:ext uri="{FF2B5EF4-FFF2-40B4-BE49-F238E27FC236}">
                  <a16:creationId xmlns:a16="http://schemas.microsoft.com/office/drawing/2014/main" id="{27083F60-6E2A-4EAF-9350-5A007881D5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8856" y="2843376"/>
              <a:ext cx="874918" cy="1123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D833EE-62E8-4155-8320-BF81FA0288D7}"/>
                </a:ext>
              </a:extLst>
            </p:cNvPr>
            <p:cNvSpPr txBox="1"/>
            <p:nvPr/>
          </p:nvSpPr>
          <p:spPr>
            <a:xfrm>
              <a:off x="9419979" y="4134283"/>
              <a:ext cx="121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Nginx</a:t>
              </a:r>
            </a:p>
            <a:p>
              <a:pPr algn="ctr"/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Latest ver.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C48EFC3-0EB6-43BE-823B-CBDC078D9FFC}"/>
              </a:ext>
            </a:extLst>
          </p:cNvPr>
          <p:cNvGrpSpPr/>
          <p:nvPr/>
        </p:nvGrpSpPr>
        <p:grpSpPr>
          <a:xfrm>
            <a:off x="9303662" y="2097758"/>
            <a:ext cx="2743596" cy="2695073"/>
            <a:chOff x="8678779" y="2081463"/>
            <a:chExt cx="2743596" cy="2695073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658827B-7399-4AD1-9EEA-945FC0A4563F}"/>
                </a:ext>
              </a:extLst>
            </p:cNvPr>
            <p:cNvSpPr/>
            <p:nvPr/>
          </p:nvSpPr>
          <p:spPr>
            <a:xfrm>
              <a:off x="8678779" y="2081463"/>
              <a:ext cx="2695073" cy="26950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12700" dir="2700000" algn="tl" rotWithShape="0">
                <a:schemeClr val="bg1">
                  <a:lumMod val="85000"/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5B16DC-1A2C-4667-94C3-151D2884F610}"/>
                </a:ext>
              </a:extLst>
            </p:cNvPr>
            <p:cNvSpPr txBox="1"/>
            <p:nvPr/>
          </p:nvSpPr>
          <p:spPr>
            <a:xfrm>
              <a:off x="9233435" y="2230898"/>
              <a:ext cx="1585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1">
                      <a:lumMod val="50000"/>
                    </a:schemeClr>
                  </a:solidFill>
                </a:rPr>
                <a:t>Monitoring</a:t>
              </a:r>
              <a:endParaRPr lang="ko-KR" alt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32" name="Picture 10">
              <a:extLst>
                <a:ext uri="{FF2B5EF4-FFF2-40B4-BE49-F238E27FC236}">
                  <a16:creationId xmlns:a16="http://schemas.microsoft.com/office/drawing/2014/main" id="{1BCFFB95-2274-4439-8DBD-FC003EDF21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/>
            <a:stretch/>
          </p:blipFill>
          <p:spPr bwMode="auto">
            <a:xfrm>
              <a:off x="9195931" y="3057839"/>
              <a:ext cx="742505" cy="757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131BDCAC-0F2A-428E-AF82-B737BAEB3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211147" y="3033399"/>
              <a:ext cx="745282" cy="739071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973972-644F-4D64-BC7B-B51E8ADFDB73}"/>
                </a:ext>
              </a:extLst>
            </p:cNvPr>
            <p:cNvSpPr txBox="1"/>
            <p:nvPr/>
          </p:nvSpPr>
          <p:spPr>
            <a:xfrm>
              <a:off x="9173273" y="3870192"/>
              <a:ext cx="900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accent1">
                      <a:lumMod val="50000"/>
                    </a:schemeClr>
                  </a:solidFill>
                </a:rPr>
                <a:t>Grafana</a:t>
              </a:r>
            </a:p>
            <a:p>
              <a:pPr algn="ctr"/>
              <a:r>
                <a:rPr lang="en-US" altLang="ko-KR" sz="900" b="1" dirty="0">
                  <a:solidFill>
                    <a:schemeClr val="accent1">
                      <a:lumMod val="50000"/>
                    </a:schemeClr>
                  </a:solidFill>
                </a:rPr>
                <a:t>9.3.8</a:t>
              </a:r>
              <a:endParaRPr lang="ko-KR" altLang="en-US" sz="9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F6E567F-53A1-48C7-8EA6-58938FAC5E35}"/>
                </a:ext>
              </a:extLst>
            </p:cNvPr>
            <p:cNvSpPr txBox="1"/>
            <p:nvPr/>
          </p:nvSpPr>
          <p:spPr>
            <a:xfrm>
              <a:off x="9836613" y="3856861"/>
              <a:ext cx="158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accent1">
                      <a:lumMod val="50000"/>
                    </a:schemeClr>
                  </a:solidFill>
                </a:rPr>
                <a:t>Prometheus</a:t>
              </a:r>
            </a:p>
            <a:p>
              <a:pPr algn="ctr"/>
              <a:r>
                <a:rPr lang="en-US" altLang="ko-KR" sz="900" b="1" dirty="0">
                  <a:solidFill>
                    <a:schemeClr val="accent1">
                      <a:lumMod val="50000"/>
                    </a:schemeClr>
                  </a:solidFill>
                </a:rPr>
                <a:t>45.7.1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97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95332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수행 절차 및 방법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B8C9E5-492D-4798-A52E-06D49A88F782}"/>
              </a:ext>
            </a:extLst>
          </p:cNvPr>
          <p:cNvSpPr/>
          <p:nvPr/>
        </p:nvSpPr>
        <p:spPr>
          <a:xfrm>
            <a:off x="9825318" y="6347012"/>
            <a:ext cx="2366682" cy="421329"/>
          </a:xfrm>
          <a:prstGeom prst="rect">
            <a:avLst/>
          </a:prstGeom>
          <a:solidFill>
            <a:srgbClr val="224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82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수행절차 및 방법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378903" y="2070251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Kubernetes</a:t>
            </a:r>
          </a:p>
          <a:p>
            <a:pPr algn="ctr"/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구성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72798" y="3485006"/>
            <a:ext cx="1682895" cy="846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12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VM </a:t>
            </a:r>
            <a:r>
              <a:rPr lang="ko-KR" altLang="en-US" sz="1400" spc="-12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별 </a:t>
            </a:r>
            <a:r>
              <a:rPr lang="en-US" altLang="ko-KR" sz="1400" spc="-12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K8S Engine</a:t>
            </a:r>
            <a:r>
              <a:rPr lang="ko-KR" altLang="en-US" sz="1400" spc="-12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설치 및 </a:t>
            </a:r>
            <a:endParaRPr lang="en-US" altLang="ko-KR" sz="1400" spc="-12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pc="-12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Cluster</a:t>
            </a:r>
            <a:r>
              <a:rPr lang="ko-KR" altLang="en-US" sz="1400" spc="-12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구성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2B11D6E-1CE7-4E77-AB47-9FC3E92D657F}"/>
              </a:ext>
            </a:extLst>
          </p:cNvPr>
          <p:cNvGrpSpPr/>
          <p:nvPr/>
        </p:nvGrpSpPr>
        <p:grpSpPr>
          <a:xfrm>
            <a:off x="3686782" y="2036556"/>
            <a:ext cx="2041452" cy="3508788"/>
            <a:chOff x="3686782" y="2036556"/>
            <a:chExt cx="2041452" cy="350878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AF95BF3-A33E-3ED4-D4B8-1B89DC6B1DC5}"/>
                </a:ext>
              </a:extLst>
            </p:cNvPr>
            <p:cNvSpPr/>
            <p:nvPr/>
          </p:nvSpPr>
          <p:spPr>
            <a:xfrm>
              <a:off x="3686783" y="2036558"/>
              <a:ext cx="2041451" cy="350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71F45B0-605A-3EEB-231C-67A24AD70A01}"/>
                </a:ext>
              </a:extLst>
            </p:cNvPr>
            <p:cNvSpPr/>
            <p:nvPr/>
          </p:nvSpPr>
          <p:spPr>
            <a:xfrm>
              <a:off x="3686782" y="2036556"/>
              <a:ext cx="2041451" cy="6042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C52E61-C7C4-42F7-B972-6B9DFDA5FB94}"/>
                </a:ext>
              </a:extLst>
            </p:cNvPr>
            <p:cNvSpPr txBox="1"/>
            <p:nvPr/>
          </p:nvSpPr>
          <p:spPr>
            <a:xfrm>
              <a:off x="4030064" y="2070251"/>
              <a:ext cx="13276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95000"/>
                    </a:schemeClr>
                  </a:solidFill>
                </a:rPr>
                <a:t>Load Balancer</a:t>
              </a:r>
            </a:p>
            <a:p>
              <a:pPr algn="ctr"/>
              <a:r>
                <a:rPr lang="ko-KR" altLang="en-US" sz="1400" dirty="0">
                  <a:solidFill>
                    <a:schemeClr val="bg1">
                      <a:lumMod val="95000"/>
                    </a:schemeClr>
                  </a:solidFill>
                </a:rPr>
                <a:t>배포 및 테스트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DA56ECE-C012-4396-ABBE-FD57BE4CA9CF}"/>
                </a:ext>
              </a:extLst>
            </p:cNvPr>
            <p:cNvSpPr txBox="1"/>
            <p:nvPr/>
          </p:nvSpPr>
          <p:spPr>
            <a:xfrm>
              <a:off x="3847002" y="3485006"/>
              <a:ext cx="1682895" cy="846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1400" spc="-12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Metallb</a:t>
              </a:r>
              <a:r>
                <a:rPr lang="en-US" altLang="ko-KR" sz="1400" spc="-12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sz="1400" spc="-12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구성 후</a:t>
              </a:r>
              <a:endParaRPr lang="en-US" altLang="ko-KR" sz="1400" spc="-12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ko-KR" sz="1400" spc="-12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Voting App </a:t>
              </a:r>
              <a:r>
                <a:rPr lang="ko-KR" altLang="en-US" sz="1400" spc="-12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배포를 통해</a:t>
              </a:r>
              <a:endParaRPr lang="en-US" altLang="ko-KR" sz="1400" spc="-12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400" spc="-12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테스트</a:t>
              </a:r>
              <a:endParaRPr lang="en-US" altLang="ko-KR" sz="1400" spc="-12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7D58FC-9B5F-426F-A990-71DFE3683443}"/>
              </a:ext>
            </a:extLst>
          </p:cNvPr>
          <p:cNvGrpSpPr/>
          <p:nvPr/>
        </p:nvGrpSpPr>
        <p:grpSpPr>
          <a:xfrm>
            <a:off x="6445339" y="2036556"/>
            <a:ext cx="2041453" cy="3508788"/>
            <a:chOff x="6445339" y="2036556"/>
            <a:chExt cx="2041453" cy="350878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970CC38-9B93-3086-7155-DB6D495644D4}"/>
                </a:ext>
              </a:extLst>
            </p:cNvPr>
            <p:cNvSpPr/>
            <p:nvPr/>
          </p:nvSpPr>
          <p:spPr>
            <a:xfrm>
              <a:off x="6445341" y="2036558"/>
              <a:ext cx="2041451" cy="350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E1A3D78-ED92-F94F-B0D0-BC15DEBDC75A}"/>
                </a:ext>
              </a:extLst>
            </p:cNvPr>
            <p:cNvSpPr/>
            <p:nvPr/>
          </p:nvSpPr>
          <p:spPr>
            <a:xfrm>
              <a:off x="6445339" y="2036556"/>
              <a:ext cx="2041451" cy="6042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08995AF-1C4E-461B-9613-548E8059BCED}"/>
                </a:ext>
              </a:extLst>
            </p:cNvPr>
            <p:cNvSpPr txBox="1"/>
            <p:nvPr/>
          </p:nvSpPr>
          <p:spPr>
            <a:xfrm>
              <a:off x="6885994" y="2070251"/>
              <a:ext cx="11961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95000"/>
                    </a:schemeClr>
                  </a:solidFill>
                </a:rPr>
                <a:t>Web Service</a:t>
              </a:r>
            </a:p>
            <a:p>
              <a:pPr algn="ctr"/>
              <a:r>
                <a:rPr lang="ko-KR" altLang="en-US" sz="1400" dirty="0">
                  <a:solidFill>
                    <a:schemeClr val="bg1">
                      <a:lumMod val="95000"/>
                    </a:schemeClr>
                  </a:solidFill>
                </a:rPr>
                <a:t>배포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DBF42E-2A30-41E2-98F2-1106304F8963}"/>
                </a:ext>
              </a:extLst>
            </p:cNvPr>
            <p:cNvSpPr txBox="1"/>
            <p:nvPr/>
          </p:nvSpPr>
          <p:spPr>
            <a:xfrm>
              <a:off x="6642626" y="3649698"/>
              <a:ext cx="1682895" cy="517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1200" spc="-12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Nginx Service </a:t>
              </a:r>
              <a:r>
                <a:rPr lang="ko-KR" altLang="en-US" sz="1200" spc="-12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배포 </a:t>
              </a:r>
              <a:endParaRPr lang="en-US" altLang="ko-KR" sz="1200" spc="-12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ko-KR" sz="1200" spc="-12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(</a:t>
              </a:r>
              <a:r>
                <a:rPr lang="ko-KR" altLang="en-US" sz="1200" spc="-12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수량 </a:t>
              </a:r>
              <a:r>
                <a:rPr lang="en-US" altLang="ko-KR" sz="1200" spc="-12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3</a:t>
              </a:r>
              <a:r>
                <a:rPr lang="ko-KR" altLang="en-US" sz="1200" spc="-12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개</a:t>
              </a:r>
              <a:r>
                <a:rPr lang="en-US" altLang="ko-KR" sz="1200" spc="-12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)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77F3DF2-4EBA-402A-BF3B-5D564E56472B}"/>
              </a:ext>
            </a:extLst>
          </p:cNvPr>
          <p:cNvGrpSpPr/>
          <p:nvPr/>
        </p:nvGrpSpPr>
        <p:grpSpPr>
          <a:xfrm>
            <a:off x="9203896" y="2036556"/>
            <a:ext cx="2041455" cy="3508788"/>
            <a:chOff x="9203896" y="2036556"/>
            <a:chExt cx="2041455" cy="350878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3C8C25A-844B-8FFA-1272-6223DD0085C9}"/>
                </a:ext>
              </a:extLst>
            </p:cNvPr>
            <p:cNvSpPr/>
            <p:nvPr/>
          </p:nvSpPr>
          <p:spPr>
            <a:xfrm>
              <a:off x="9203900" y="2036558"/>
              <a:ext cx="2041451" cy="350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D681D37-D302-8C28-4973-B7F299E24EAC}"/>
                </a:ext>
              </a:extLst>
            </p:cNvPr>
            <p:cNvSpPr/>
            <p:nvPr/>
          </p:nvSpPr>
          <p:spPr>
            <a:xfrm>
              <a:off x="9203896" y="2036556"/>
              <a:ext cx="2041451" cy="6042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C9EF94C-F3A4-4E07-9930-6AECB527FF3B}"/>
                </a:ext>
              </a:extLst>
            </p:cNvPr>
            <p:cNvSpPr txBox="1"/>
            <p:nvPr/>
          </p:nvSpPr>
          <p:spPr>
            <a:xfrm>
              <a:off x="9235412" y="2070251"/>
              <a:ext cx="19784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95000"/>
                    </a:schemeClr>
                  </a:solidFill>
                </a:rPr>
                <a:t>Monitoring </a:t>
              </a:r>
              <a:r>
                <a:rPr lang="en-US" altLang="ko-KR" sz="1400" dirty="0" err="1">
                  <a:solidFill>
                    <a:schemeClr val="bg1">
                      <a:lumMod val="95000"/>
                    </a:schemeClr>
                  </a:solidFill>
                </a:rPr>
                <a:t>DashBoard</a:t>
              </a:r>
              <a:endParaRPr lang="en-US" altLang="ko-KR" sz="1400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>
                      <a:lumMod val="95000"/>
                    </a:schemeClr>
                  </a:solidFill>
                </a:rPr>
                <a:t>구축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369EC1D-B560-4862-A657-9F1231CE1D96}"/>
                </a:ext>
              </a:extLst>
            </p:cNvPr>
            <p:cNvSpPr txBox="1"/>
            <p:nvPr/>
          </p:nvSpPr>
          <p:spPr>
            <a:xfrm>
              <a:off x="9383173" y="3364239"/>
              <a:ext cx="1682895" cy="1105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4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Grafana</a:t>
              </a:r>
              <a:r>
                <a:rPr lang="ko-KR" altLang="en-US" sz="14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와</a:t>
              </a:r>
              <a:endParaRPr lang="en-US" altLang="ko-KR" sz="14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14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Prometheus</a:t>
              </a:r>
              <a:r>
                <a:rPr lang="ko-KR" altLang="en-US" sz="14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를 통해 </a:t>
              </a:r>
              <a:endParaRPr lang="en-US" altLang="ko-KR" sz="14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14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K8S Monitoring </a:t>
              </a:r>
              <a:r>
                <a:rPr lang="ko-KR" altLang="en-US" sz="14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환경 구축</a:t>
              </a:r>
              <a:endParaRPr lang="en-US" altLang="ko-KR" sz="14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566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742</Words>
  <Application>Microsoft Office PowerPoint</Application>
  <PresentationFormat>와이드스크린</PresentationFormat>
  <Paragraphs>251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knh</cp:lastModifiedBy>
  <cp:revision>83</cp:revision>
  <dcterms:created xsi:type="dcterms:W3CDTF">2022-08-03T01:14:38Z</dcterms:created>
  <dcterms:modified xsi:type="dcterms:W3CDTF">2023-03-24T07:25:46Z</dcterms:modified>
</cp:coreProperties>
</file>