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E125-6C86-4E67-98B6-C5A37433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F4EDA-7CDF-4C41-82BE-578FBC73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D731-8740-40AE-84B8-D73D5C3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0418-DFFE-4418-8367-553D16B8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C7E2-F16C-4C53-9DBE-6B854BED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0F30-7854-403D-AD13-93A2230F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313F9-DB56-41D8-986E-8A53E3AA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0179-5386-4902-A887-7D54E31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2548-CE40-4255-B29A-A20496E0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635E-22A4-4C56-909B-9F63EA9A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FF90A-255F-45BB-AD89-DCF53375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F3375-8C67-41F6-9EB8-583F20866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C54B-96B5-4B0D-98EF-AD3C1652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50E4-DAAD-4644-AAC2-4D66A8A9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D660-7A8F-4B92-B783-3E85A99A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3755-E077-45C3-9FEE-19AC1841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0330-0002-4476-B5A8-E327C6EE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F88F7-55B7-4C3C-927C-75B328D9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AC5B-F580-4ABC-9407-82B4CB72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6702-6D1C-4CA4-9103-0C50ECDE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9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50A3-4892-442D-8F65-1FD3EFE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F283-DF85-4BE9-9663-A604BB5E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EBB8-3D7A-4E17-8649-89487A92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6E0B-E264-4A22-A9C4-49C139D7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E0FE-C126-4EFA-8378-5D2EB5FE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B20-1457-45C9-AE92-35E4706C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D97-B39F-4B9A-B52D-68A43E85E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489C-0D72-4904-9FB7-FBADD645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C66BB-5407-4374-B915-68AC116C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3813-A062-4FFE-9BFC-E3F8C62C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EEB09-1F0D-4957-A713-3C51BA4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38D1-F353-437D-B49E-F81FB460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29F55-B2F1-4C68-99CB-3CC15462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74F1E-07DE-4088-856F-DFC58F82A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4E4DB-873E-4E30-B3E6-5243957F5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A7DA9-85D6-4B9F-943A-AF04EA867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51163-2A1D-4369-A27D-2951D1DE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27DED-BFEB-437B-ADF1-12FAF67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15A29-2B76-4AF9-9054-702A7799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DF2E-7249-4600-8F32-E62BAE43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56636-437D-48A6-A743-0C80949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DBBD3-D732-40CD-9062-AA518EE5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50A7F-0E2D-4B76-B703-02B4DB4E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F38C9-6286-4849-B91B-597F8A95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5FEE1-B35A-4DDE-8282-F35DFABA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8D589-A511-49DB-B4BB-EAF7C9F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D9F4-ECA9-4711-A0DE-07AD15BF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BFA3-DB0C-4262-A698-DFE13187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0F53A-C7B3-4E25-9930-C7AEE5A0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0DF2-F8F9-40A7-BE7E-8287197A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A2B0-017B-407E-8804-9991918E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60956-6EF3-471E-BE2E-1DD25451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A727-F6A6-4EA1-BC30-11CB6406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29CF5-1424-4B16-BB0D-32FCEBBA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EBEF-F5A5-4E58-9608-A5F133A7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674F2-6F5C-44A6-800E-7790EC88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EC44-374A-4C80-BEC0-6ACC2F2B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3B35B-B7D9-48B8-B5CC-39D6E47E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4ADC4-69C6-451E-8D70-A575ECB6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06D11-607E-4629-A3C8-E0B8938D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F758-CF25-40D6-8489-E45561C41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AD83-49EA-49BB-8F54-40208E028ED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9D4F-4440-45A0-84CF-8FBC93D6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4C37-CC7B-4690-A72E-520927B9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A84C-557C-48FA-97DA-0F785B30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07FA-DDB7-45A0-A564-5E14970F9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427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An Infographic of How The US Capitol Incident, and its Participants are Described in The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324D1-EF91-4630-A386-E159CD4AE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Shahid Saleem</a:t>
            </a:r>
          </a:p>
        </p:txBody>
      </p:sp>
    </p:spTree>
    <p:extLst>
      <p:ext uri="{BB962C8B-B14F-4D97-AF65-F5344CB8AC3E}">
        <p14:creationId xmlns:p14="http://schemas.microsoft.com/office/powerpoint/2010/main" val="359183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48484DF-933E-4E43-9A55-714195AC152A}"/>
              </a:ext>
            </a:extLst>
          </p:cNvPr>
          <p:cNvSpPr txBox="1">
            <a:spLocks/>
          </p:cNvSpPr>
          <p:nvPr/>
        </p:nvSpPr>
        <p:spPr>
          <a:xfrm>
            <a:off x="4965430" y="1564852"/>
            <a:ext cx="6586491" cy="548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The Infographic:</a:t>
            </a:r>
            <a:br>
              <a:rPr lang="en-US" sz="1800" dirty="0">
                <a:latin typeface="+mj-lt"/>
                <a:ea typeface="+mj-ea"/>
                <a:cs typeface="+mj-cs"/>
              </a:rPr>
            </a:br>
            <a:r>
              <a:rPr lang="en-US" sz="1800" dirty="0">
                <a:latin typeface="+mj-lt"/>
                <a:ea typeface="+mj-ea"/>
                <a:cs typeface="+mj-cs"/>
              </a:rPr>
              <a:t>https://www.visualcapitalist.com/how-news-media-is-describing-the-incident-at-the-u-s-capitol/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EAF01D39-A053-47E7-9A45-2F7C95F31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7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64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6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834C-9FDB-4538-97EF-F2ECD861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5"/>
            <a:ext cx="10515600" cy="4738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/>
              <a:t>Infographic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7312-1B55-4712-A6FB-A633C507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1596"/>
            <a:ext cx="12192000" cy="6219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The chart indicates the frequency of various words used by top 9 news media to describe the incident and  its participants.</a:t>
            </a:r>
          </a:p>
          <a:p>
            <a:pPr marL="0" indent="0">
              <a:buNone/>
            </a:pPr>
            <a:r>
              <a:rPr lang="en-US" sz="2100" dirty="0"/>
              <a:t>The event itself is described as the ‘</a:t>
            </a:r>
            <a:r>
              <a:rPr lang="en-US" sz="2100" i="1" dirty="0"/>
              <a:t>Riot’</a:t>
            </a:r>
            <a:r>
              <a:rPr lang="en-US" sz="2100" dirty="0"/>
              <a:t>, ‘</a:t>
            </a:r>
            <a:r>
              <a:rPr lang="en-US" sz="2100" i="1" dirty="0"/>
              <a:t>Storm’</a:t>
            </a:r>
            <a:r>
              <a:rPr lang="en-US" sz="2100" dirty="0"/>
              <a:t>, or ‘</a:t>
            </a:r>
            <a:r>
              <a:rPr lang="en-US" sz="2100" i="1" dirty="0"/>
              <a:t>Breach’ by every news media </a:t>
            </a:r>
            <a:r>
              <a:rPr lang="en-US" sz="2100" dirty="0"/>
              <a:t>whereas </a:t>
            </a:r>
            <a:r>
              <a:rPr lang="en-US" sz="2100" b="1" dirty="0"/>
              <a:t>The Epoch Times </a:t>
            </a:r>
            <a:r>
              <a:rPr lang="en-US" sz="2100" i="1" dirty="0"/>
              <a:t>least </a:t>
            </a:r>
            <a:r>
              <a:rPr lang="en-US" sz="2100" dirty="0"/>
              <a:t>used the word ‘</a:t>
            </a:r>
            <a:r>
              <a:rPr lang="en-US" sz="2100" i="1" dirty="0"/>
              <a:t>Riot</a:t>
            </a:r>
            <a:r>
              <a:rPr lang="en-US" sz="2100" dirty="0"/>
              <a:t>’ while it is among the top 3 users of the word ‘</a:t>
            </a:r>
            <a:r>
              <a:rPr lang="en-US" sz="2100" i="1" dirty="0"/>
              <a:t>Storm</a:t>
            </a:r>
            <a:r>
              <a:rPr lang="en-US" sz="2100" dirty="0"/>
              <a:t>’ and heaviest user of the word ‘</a:t>
            </a:r>
            <a:r>
              <a:rPr lang="en-US" sz="2100" i="1" dirty="0"/>
              <a:t>Breach</a:t>
            </a:r>
            <a:r>
              <a:rPr lang="en-US" sz="2100" dirty="0"/>
              <a:t>’. </a:t>
            </a:r>
          </a:p>
          <a:p>
            <a:pPr marL="0" indent="0">
              <a:buNone/>
            </a:pPr>
            <a:r>
              <a:rPr lang="en-US" sz="2100" b="1" dirty="0"/>
              <a:t>The Epoch Times</a:t>
            </a:r>
            <a:r>
              <a:rPr lang="en-US" sz="2100" dirty="0"/>
              <a:t>, </a:t>
            </a:r>
            <a:r>
              <a:rPr lang="en-US" sz="2100" b="1" dirty="0"/>
              <a:t>BBC</a:t>
            </a:r>
            <a:r>
              <a:rPr lang="en-US" sz="2100" dirty="0"/>
              <a:t>, and </a:t>
            </a:r>
            <a:r>
              <a:rPr lang="en-US" sz="2100" b="1" dirty="0"/>
              <a:t>Business Insider</a:t>
            </a:r>
            <a:r>
              <a:rPr lang="en-US" sz="2100" dirty="0"/>
              <a:t> were the only ones to ever describe the event as ‘</a:t>
            </a:r>
            <a:r>
              <a:rPr lang="en-US" sz="2100" i="1" dirty="0"/>
              <a:t>Invasion</a:t>
            </a:r>
            <a:r>
              <a:rPr lang="en-US" sz="2100" dirty="0"/>
              <a:t>’. All News outlets used the word ‘</a:t>
            </a:r>
            <a:r>
              <a:rPr lang="en-US" sz="2100" i="1" dirty="0"/>
              <a:t>Rampage</a:t>
            </a:r>
            <a:r>
              <a:rPr lang="en-US" sz="2100" dirty="0"/>
              <a:t>’ at least once except Business Insider, The Epoch Times, and Breitbart News. </a:t>
            </a:r>
            <a:r>
              <a:rPr lang="en-US" sz="2100" b="1" dirty="0"/>
              <a:t> </a:t>
            </a:r>
          </a:p>
          <a:p>
            <a:pPr marL="0" indent="0">
              <a:buNone/>
            </a:pPr>
            <a:r>
              <a:rPr lang="en-US" sz="2100" b="1" dirty="0"/>
              <a:t>The Epoch Times </a:t>
            </a:r>
            <a:r>
              <a:rPr lang="en-US" sz="2100" dirty="0"/>
              <a:t>was almost laser focused on the usage of ‘</a:t>
            </a:r>
            <a:r>
              <a:rPr lang="en-US" sz="2100" i="1" dirty="0"/>
              <a:t>Riot’</a:t>
            </a:r>
            <a:r>
              <a:rPr lang="en-US" sz="2100" dirty="0"/>
              <a:t>, ‘</a:t>
            </a:r>
            <a:r>
              <a:rPr lang="en-US" sz="2100" i="1" dirty="0"/>
              <a:t>Storm’</a:t>
            </a:r>
            <a:r>
              <a:rPr lang="en-US" sz="2100" dirty="0"/>
              <a:t>, and ‘</a:t>
            </a:r>
            <a:r>
              <a:rPr lang="en-US" sz="2100" i="1" dirty="0"/>
              <a:t>Breach’ </a:t>
            </a:r>
            <a:r>
              <a:rPr lang="en-US" sz="2100" dirty="0"/>
              <a:t>whereas the Business Insider,</a:t>
            </a:r>
            <a:r>
              <a:rPr lang="en-US" sz="2100" i="1" dirty="0"/>
              <a:t> </a:t>
            </a:r>
            <a:r>
              <a:rPr lang="en-US" sz="2100" dirty="0"/>
              <a:t>BBC, CNN, and Yahoo News</a:t>
            </a:r>
            <a:r>
              <a:rPr lang="en-US" sz="2100" i="1" dirty="0"/>
              <a:t> </a:t>
            </a:r>
            <a:r>
              <a:rPr lang="en-US" sz="2100" dirty="0"/>
              <a:t>covered most of the spectrum of the 10 words used to describe this event. </a:t>
            </a:r>
          </a:p>
          <a:p>
            <a:pPr marL="0" indent="0">
              <a:buNone/>
            </a:pPr>
            <a:r>
              <a:rPr lang="en-US" sz="2100" dirty="0"/>
              <a:t>As for the description of the participants of the event, all the media outlets (in this study) called them ‘</a:t>
            </a:r>
            <a:r>
              <a:rPr lang="en-US" sz="2100" i="1" dirty="0"/>
              <a:t>Mob</a:t>
            </a:r>
            <a:r>
              <a:rPr lang="en-US" sz="2100" dirty="0"/>
              <a:t>’ except Breitbart News and The Epoch Times. All the news media outlets consistently called them the ‘Rioters’ without any exception. </a:t>
            </a:r>
          </a:p>
          <a:p>
            <a:pPr marL="0" indent="0">
              <a:buNone/>
            </a:pPr>
            <a:r>
              <a:rPr lang="en-US" sz="2100" dirty="0"/>
              <a:t>As for the coverage of the words used to describe the participants, Business Insider, CNN, and Yahoo News covered most of the word spectrum (in this study). Nobody called the participants ‘</a:t>
            </a:r>
            <a:r>
              <a:rPr lang="en-US" sz="2100" i="1" dirty="0"/>
              <a:t>Extremist</a:t>
            </a:r>
            <a:r>
              <a:rPr lang="en-US" sz="2100" dirty="0"/>
              <a:t>’ except the Business Insider, and ‘</a:t>
            </a:r>
            <a:r>
              <a:rPr lang="en-US" sz="2100" i="1" dirty="0"/>
              <a:t>Participants</a:t>
            </a:r>
            <a:r>
              <a:rPr lang="en-US" sz="2100" dirty="0"/>
              <a:t>’ except The Epoch Times. The New York Times remained heavily focused  on the usage of words ‘Mob’, and ‘Rioters’</a:t>
            </a:r>
          </a:p>
        </p:txBody>
      </p:sp>
    </p:spTree>
    <p:extLst>
      <p:ext uri="{BB962C8B-B14F-4D97-AF65-F5344CB8AC3E}">
        <p14:creationId xmlns:p14="http://schemas.microsoft.com/office/powerpoint/2010/main" val="345410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69CE-1BFD-428F-8F09-CBDB0DDA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7343"/>
            <a:ext cx="10515600" cy="267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8691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 Infographic of How The US Capitol Incident, and its Participants are Described in The Media</vt:lpstr>
      <vt:lpstr>PowerPoint Presentation</vt:lpstr>
      <vt:lpstr>Infographic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Shahid Saleem</dc:creator>
  <cp:lastModifiedBy>Muhammad Shahid Saleem</cp:lastModifiedBy>
  <cp:revision>23</cp:revision>
  <dcterms:created xsi:type="dcterms:W3CDTF">2021-01-21T17:31:14Z</dcterms:created>
  <dcterms:modified xsi:type="dcterms:W3CDTF">2021-01-22T14:53:43Z</dcterms:modified>
</cp:coreProperties>
</file>