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34AE-051C-4F58-9B04-31B56A2D4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F85E44-A23E-4E30-9A07-43EDF932C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A0295E-25DC-48BA-82A2-8CF0FF67F1C2}"/>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5" name="Footer Placeholder 4">
            <a:extLst>
              <a:ext uri="{FF2B5EF4-FFF2-40B4-BE49-F238E27FC236}">
                <a16:creationId xmlns:a16="http://schemas.microsoft.com/office/drawing/2014/main" id="{8F1BA19C-79A8-46D1-919C-A57252395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776D0-9CAB-4762-885D-5BA9D17DBA20}"/>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335495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8849-BF68-402D-82CC-1F9543633C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D7F0F1-C0D1-4DCB-BAFC-4A91CDD1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34B11-ECB0-44A1-BBA4-3667F129C874}"/>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5" name="Footer Placeholder 4">
            <a:extLst>
              <a:ext uri="{FF2B5EF4-FFF2-40B4-BE49-F238E27FC236}">
                <a16:creationId xmlns:a16="http://schemas.microsoft.com/office/drawing/2014/main" id="{B6591DB9-011C-4FCA-BBD2-05CA480AE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3108D-8F29-4933-844C-C06E1BBCE97D}"/>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260596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EFA6F-B97F-433A-B27A-81CB9EEFBF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FCF0C8-12E2-44D4-9870-931C68C700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546A4-E09F-46DC-8E8B-CFDE93DAB526}"/>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5" name="Footer Placeholder 4">
            <a:extLst>
              <a:ext uri="{FF2B5EF4-FFF2-40B4-BE49-F238E27FC236}">
                <a16:creationId xmlns:a16="http://schemas.microsoft.com/office/drawing/2014/main" id="{0EA1CED4-8F77-467A-A475-07EA4C758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B3A7A-4343-4BE5-8C88-D12F16AA0CCA}"/>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77941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1CF4-AA35-4854-97A3-0CD5DAF87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E7A65-ADBD-4351-8E16-0034D9D4B6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BD678-8787-4E05-987E-99CA70BAD782}"/>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5" name="Footer Placeholder 4">
            <a:extLst>
              <a:ext uri="{FF2B5EF4-FFF2-40B4-BE49-F238E27FC236}">
                <a16:creationId xmlns:a16="http://schemas.microsoft.com/office/drawing/2014/main" id="{50749B0E-C57A-4947-9081-2711590A3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07A16-F4AC-4A3D-BB5C-E864330969E3}"/>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190975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0CF9-8B0D-493D-9CDE-E6F980AF9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D22916-00A3-43D4-AAF2-47F6CE436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BEAC5-B50E-4FD0-9E77-71D04760A324}"/>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5" name="Footer Placeholder 4">
            <a:extLst>
              <a:ext uri="{FF2B5EF4-FFF2-40B4-BE49-F238E27FC236}">
                <a16:creationId xmlns:a16="http://schemas.microsoft.com/office/drawing/2014/main" id="{1B889FE8-71D8-497F-8FE5-10068C122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DD0F5-A0AF-4DBA-97EA-EFCB4672AE28}"/>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417236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8875-61AF-4AF9-B387-C7F98C151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89595-6347-41F7-BF59-AA4182A647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823C69-2915-4E5E-AAD0-B8F5AB9B3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94F087-7DFE-47A3-A0A7-4147DB64125A}"/>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6" name="Footer Placeholder 5">
            <a:extLst>
              <a:ext uri="{FF2B5EF4-FFF2-40B4-BE49-F238E27FC236}">
                <a16:creationId xmlns:a16="http://schemas.microsoft.com/office/drawing/2014/main" id="{5A982931-1142-4480-92D5-73BE8C0C0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15FD9-BD90-4AB1-86B2-28BD45A93F3C}"/>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150346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C17A-CF34-4EDA-9C6B-1C01B03127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34BD56-9FBB-428A-A391-5574700CE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4B147F-4653-46EB-BA2C-68AD36B28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F3C929-7B09-42B7-9557-2D2242809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B36837-AFC3-4328-8AA7-D24422FFE0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C79E9E-9049-4575-AFFC-15EBD565686D}"/>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8" name="Footer Placeholder 7">
            <a:extLst>
              <a:ext uri="{FF2B5EF4-FFF2-40B4-BE49-F238E27FC236}">
                <a16:creationId xmlns:a16="http://schemas.microsoft.com/office/drawing/2014/main" id="{2BEC2F37-23AE-41E6-8FBB-53B9A3E35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78D2E-42EA-46A3-9D4B-BF0ADDB57FC0}"/>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58142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FE0C-5502-4B08-B646-FD9A89DE15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216796-3A22-48DD-811F-5E9C2799F6F4}"/>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4" name="Footer Placeholder 3">
            <a:extLst>
              <a:ext uri="{FF2B5EF4-FFF2-40B4-BE49-F238E27FC236}">
                <a16:creationId xmlns:a16="http://schemas.microsoft.com/office/drawing/2014/main" id="{891286EA-53CE-4FD5-94B0-3042F6B60B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11F7F8-89D9-4BBC-9D60-6B334FA9C408}"/>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77787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E8A03-5B9D-4450-A446-03BC4FA8BD39}"/>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3" name="Footer Placeholder 2">
            <a:extLst>
              <a:ext uri="{FF2B5EF4-FFF2-40B4-BE49-F238E27FC236}">
                <a16:creationId xmlns:a16="http://schemas.microsoft.com/office/drawing/2014/main" id="{E02C2C2C-9F19-4BF4-AE97-60A336737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17B371-5499-47AA-944C-6C42E8E1F0F0}"/>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265024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292A-666A-473B-B376-358929B96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8861CB-23CC-4CAA-B88D-301AFB6C5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55EA8E-5666-4423-9DC3-E4B60D060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4E3CE-585F-4880-B2BF-E525B10D7355}"/>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6" name="Footer Placeholder 5">
            <a:extLst>
              <a:ext uri="{FF2B5EF4-FFF2-40B4-BE49-F238E27FC236}">
                <a16:creationId xmlns:a16="http://schemas.microsoft.com/office/drawing/2014/main" id="{B9B25040-671E-4F08-B370-A14964FCF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416DF-F3DD-4B2F-850B-CA560CD3D81E}"/>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248263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B659-4E96-4DCB-BA06-CFA8497A8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15EA8A-2E42-4A20-A26A-A6926AC0EE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671BC-8496-4A45-A2E5-39B761D6D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EE948-9430-48D4-B617-E7C57E7C6F16}"/>
              </a:ext>
            </a:extLst>
          </p:cNvPr>
          <p:cNvSpPr>
            <a:spLocks noGrp="1"/>
          </p:cNvSpPr>
          <p:nvPr>
            <p:ph type="dt" sz="half" idx="10"/>
          </p:nvPr>
        </p:nvSpPr>
        <p:spPr/>
        <p:txBody>
          <a:bodyPr/>
          <a:lstStyle/>
          <a:p>
            <a:fld id="{0B2886D9-91C2-4942-B670-A7259B0570B6}" type="datetimeFigureOut">
              <a:rPr lang="en-US" smtClean="0"/>
              <a:t>1/23/2021</a:t>
            </a:fld>
            <a:endParaRPr lang="en-US"/>
          </a:p>
        </p:txBody>
      </p:sp>
      <p:sp>
        <p:nvSpPr>
          <p:cNvPr id="6" name="Footer Placeholder 5">
            <a:extLst>
              <a:ext uri="{FF2B5EF4-FFF2-40B4-BE49-F238E27FC236}">
                <a16:creationId xmlns:a16="http://schemas.microsoft.com/office/drawing/2014/main" id="{3E43B750-287B-431E-B4E8-8F9072030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FD66F-FEC6-4DF9-9E1F-95ACC885174C}"/>
              </a:ext>
            </a:extLst>
          </p:cNvPr>
          <p:cNvSpPr>
            <a:spLocks noGrp="1"/>
          </p:cNvSpPr>
          <p:nvPr>
            <p:ph type="sldNum" sz="quarter" idx="12"/>
          </p:nvPr>
        </p:nvSpPr>
        <p:spPr/>
        <p:txBody>
          <a:bodyPr/>
          <a:lstStyle/>
          <a:p>
            <a:fld id="{2283FE2D-911C-41A1-9C4E-F375288C2933}" type="slidenum">
              <a:rPr lang="en-US" smtClean="0"/>
              <a:t>‹#›</a:t>
            </a:fld>
            <a:endParaRPr lang="en-US"/>
          </a:p>
        </p:txBody>
      </p:sp>
    </p:spTree>
    <p:extLst>
      <p:ext uri="{BB962C8B-B14F-4D97-AF65-F5344CB8AC3E}">
        <p14:creationId xmlns:p14="http://schemas.microsoft.com/office/powerpoint/2010/main" val="48716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4047-4FEC-4C9F-BCA3-E24AF1113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944D95-BFF6-4A38-BA9B-7F2FF510C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2855B-4A5E-4338-AB9F-062DEBCB1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886D9-91C2-4942-B670-A7259B0570B6}" type="datetimeFigureOut">
              <a:rPr lang="en-US" smtClean="0"/>
              <a:t>1/23/2021</a:t>
            </a:fld>
            <a:endParaRPr lang="en-US"/>
          </a:p>
        </p:txBody>
      </p:sp>
      <p:sp>
        <p:nvSpPr>
          <p:cNvPr id="5" name="Footer Placeholder 4">
            <a:extLst>
              <a:ext uri="{FF2B5EF4-FFF2-40B4-BE49-F238E27FC236}">
                <a16:creationId xmlns:a16="http://schemas.microsoft.com/office/drawing/2014/main" id="{56B0F52F-F6A7-42A1-BFD4-FD1A76ADB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3F79F4-E705-4D02-9768-1E2B087876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3FE2D-911C-41A1-9C4E-F375288C2933}" type="slidenum">
              <a:rPr lang="en-US" smtClean="0"/>
              <a:t>‹#›</a:t>
            </a:fld>
            <a:endParaRPr lang="en-US"/>
          </a:p>
        </p:txBody>
      </p:sp>
    </p:spTree>
    <p:extLst>
      <p:ext uri="{BB962C8B-B14F-4D97-AF65-F5344CB8AC3E}">
        <p14:creationId xmlns:p14="http://schemas.microsoft.com/office/powerpoint/2010/main" val="1973991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CC63-DA62-496C-AAC1-B57B33EE40C9}"/>
              </a:ext>
            </a:extLst>
          </p:cNvPr>
          <p:cNvSpPr>
            <a:spLocks noGrp="1"/>
          </p:cNvSpPr>
          <p:nvPr>
            <p:ph type="ctrTitle"/>
          </p:nvPr>
        </p:nvSpPr>
        <p:spPr/>
        <p:txBody>
          <a:bodyPr/>
          <a:lstStyle/>
          <a:p>
            <a:r>
              <a:rPr lang="en-US" dirty="0"/>
              <a:t>The Infographic of ‘Times of Birth of Children </a:t>
            </a:r>
            <a:r>
              <a:rPr lang="en-US"/>
              <a:t>in The </a:t>
            </a:r>
            <a:r>
              <a:rPr lang="en-US" dirty="0"/>
              <a:t>US’</a:t>
            </a:r>
          </a:p>
        </p:txBody>
      </p:sp>
      <p:sp>
        <p:nvSpPr>
          <p:cNvPr id="3" name="Subtitle 2">
            <a:extLst>
              <a:ext uri="{FF2B5EF4-FFF2-40B4-BE49-F238E27FC236}">
                <a16:creationId xmlns:a16="http://schemas.microsoft.com/office/drawing/2014/main" id="{E07B92DA-DEC5-401A-859A-8F3CDB2D7255}"/>
              </a:ext>
            </a:extLst>
          </p:cNvPr>
          <p:cNvSpPr>
            <a:spLocks noGrp="1"/>
          </p:cNvSpPr>
          <p:nvPr>
            <p:ph type="subTitle" idx="1"/>
          </p:nvPr>
        </p:nvSpPr>
        <p:spPr>
          <a:xfrm>
            <a:off x="1524000" y="3788852"/>
            <a:ext cx="9144000" cy="415485"/>
          </a:xfrm>
        </p:spPr>
        <p:txBody>
          <a:bodyPr>
            <a:normAutofit lnSpcReduction="10000"/>
          </a:bodyPr>
          <a:lstStyle/>
          <a:p>
            <a:r>
              <a:rPr lang="en-US" dirty="0"/>
              <a:t>Muhammad Shahid Saleem</a:t>
            </a:r>
          </a:p>
        </p:txBody>
      </p:sp>
    </p:spTree>
    <p:extLst>
      <p:ext uri="{BB962C8B-B14F-4D97-AF65-F5344CB8AC3E}">
        <p14:creationId xmlns:p14="http://schemas.microsoft.com/office/powerpoint/2010/main" val="108459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70F73-B91E-4A7D-9F9B-C265E7606C67}"/>
              </a:ext>
            </a:extLst>
          </p:cNvPr>
          <p:cNvSpPr>
            <a:spLocks noGrp="1"/>
          </p:cNvSpPr>
          <p:nvPr>
            <p:ph type="title"/>
          </p:nvPr>
        </p:nvSpPr>
        <p:spPr>
          <a:xfrm>
            <a:off x="717379" y="1756944"/>
            <a:ext cx="4560584" cy="335456"/>
          </a:xfrm>
        </p:spPr>
        <p:txBody>
          <a:bodyPr vert="horz" lIns="91440" tIns="45720" rIns="91440" bIns="45720" rtlCol="0" anchor="ctr">
            <a:noAutofit/>
          </a:bodyPr>
          <a:lstStyle/>
          <a:p>
            <a:r>
              <a:rPr lang="en-US" sz="1400" dirty="0"/>
              <a:t>https://www.visualcinnamon.com/portfolio/baby-spike</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0E8187F-F6E5-415A-9B76-6C0404E83D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50" r="1526" b="-2"/>
          <a:stretch/>
        </p:blipFill>
        <p:spPr>
          <a:xfrm>
            <a:off x="5977788" y="799352"/>
            <a:ext cx="5425410" cy="5259296"/>
          </a:xfrm>
          <a:prstGeom prst="rect">
            <a:avLst/>
          </a:prstGeom>
        </p:spPr>
      </p:pic>
    </p:spTree>
    <p:extLst>
      <p:ext uri="{BB962C8B-B14F-4D97-AF65-F5344CB8AC3E}">
        <p14:creationId xmlns:p14="http://schemas.microsoft.com/office/powerpoint/2010/main" val="252761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65BDD-B9AE-4263-8DFF-354584263545}"/>
              </a:ext>
            </a:extLst>
          </p:cNvPr>
          <p:cNvSpPr>
            <a:spLocks noGrp="1"/>
          </p:cNvSpPr>
          <p:nvPr>
            <p:ph idx="1"/>
          </p:nvPr>
        </p:nvSpPr>
        <p:spPr>
          <a:xfrm>
            <a:off x="609600" y="1140542"/>
            <a:ext cx="10972800" cy="5486399"/>
          </a:xfrm>
        </p:spPr>
        <p:txBody>
          <a:bodyPr>
            <a:normAutofit fontScale="92500" lnSpcReduction="20000"/>
          </a:bodyPr>
          <a:lstStyle/>
          <a:p>
            <a:pPr marL="0" indent="0" algn="just">
              <a:buNone/>
            </a:pPr>
            <a:r>
              <a:rPr lang="en-US" sz="2000" dirty="0"/>
              <a:t>The Infographic features 3 main charts with 1 legend, for the data averaged over the year 2014 . </a:t>
            </a:r>
          </a:p>
          <a:p>
            <a:pPr marL="0" indent="0" algn="just">
              <a:buNone/>
            </a:pPr>
            <a:r>
              <a:rPr lang="en-US" sz="2000" dirty="0"/>
              <a:t>The first chart indicates the number of babies born by minute specifying the number of babies born at specific times of the day. The chart is a clock type chart where one axes are evident: an hour axis, The height of the peak describes the number of babies born/minute. Highest number of babies are born between 7AM – 9AM. Number of babies born at this time are through the charts, the typical explanation being the availability of nurses and planned C-sections at this time of the day. The second Highest peak (more than 10 babies per minute)  happens at the Noon time right after the lunch whereas the average of the day is 7.3 babies born per minute. From midnight to around 7AM in the morning the typical behavior is fewer than 6 babies a minute while from 7Pm to 11 PM the typical behavior is in range of fewer than 7.3 to more than 6 babies per minute. </a:t>
            </a:r>
          </a:p>
          <a:p>
            <a:pPr marL="0" indent="0" algn="just">
              <a:buNone/>
            </a:pPr>
            <a:r>
              <a:rPr lang="en-US" sz="2000" dirty="0"/>
              <a:t>The second chart indicates the number of babies born by the hour. Outstanding characteristics of this chart are more babies are born per hour in the weekdays than the weekends. Lowest number of babies are born per hour happens in the late Sunday early Monday (around 2AM-3AM Monday). Average is 447 babies born per hour over whereas the widest peaks for number of babies born per hour happen on the Tuesdays peaking at typically 770 babies per hour on mid-day Tuesdays. </a:t>
            </a:r>
          </a:p>
          <a:p>
            <a:pPr marL="0" indent="0" algn="just">
              <a:buNone/>
            </a:pPr>
            <a:r>
              <a:rPr lang="en-US" sz="2000" dirty="0"/>
              <a:t>The third and last chart indicates the number of babies born by the week. The average is 77,000 babies per week. The lowest number of babies born happen around the late November (Thanksgiving's time) while the highest number of babies born are in the weeks of late September. The chart indicates more than or equal to the average number (77,000) of babies born between July and October whereas less than or equal to average number of babies are born between January to mid-May. </a:t>
            </a:r>
          </a:p>
          <a:p>
            <a:pPr marL="0" indent="0" algn="just">
              <a:buNone/>
            </a:pPr>
            <a:r>
              <a:rPr lang="en-US" sz="2000" dirty="0"/>
              <a:t>More babies being born in Summers may also indicate more people having sexual intercourse in winters whereas the less babies being born in winter might be an indicator of less people having sexual intercourse in the Summers. </a:t>
            </a:r>
          </a:p>
        </p:txBody>
      </p:sp>
      <p:sp>
        <p:nvSpPr>
          <p:cNvPr id="6" name="Title 1">
            <a:extLst>
              <a:ext uri="{FF2B5EF4-FFF2-40B4-BE49-F238E27FC236}">
                <a16:creationId xmlns:a16="http://schemas.microsoft.com/office/drawing/2014/main" id="{E16C7DF8-D444-4D88-AE2A-AF46C3A3721C}"/>
              </a:ext>
            </a:extLst>
          </p:cNvPr>
          <p:cNvSpPr>
            <a:spLocks noGrp="1"/>
          </p:cNvSpPr>
          <p:nvPr>
            <p:ph type="title"/>
          </p:nvPr>
        </p:nvSpPr>
        <p:spPr>
          <a:xfrm>
            <a:off x="838200" y="6905"/>
            <a:ext cx="10515600" cy="473861"/>
          </a:xfrm>
        </p:spPr>
        <p:txBody>
          <a:bodyPr>
            <a:normAutofit fontScale="90000"/>
          </a:bodyPr>
          <a:lstStyle/>
          <a:p>
            <a:pPr algn="ctr"/>
            <a:r>
              <a:rPr lang="en-US" sz="2800" u="sng" dirty="0"/>
              <a:t>Infographic Explanation</a:t>
            </a:r>
          </a:p>
        </p:txBody>
      </p:sp>
    </p:spTree>
    <p:extLst>
      <p:ext uri="{BB962C8B-B14F-4D97-AF65-F5344CB8AC3E}">
        <p14:creationId xmlns:p14="http://schemas.microsoft.com/office/powerpoint/2010/main" val="44680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7B92DA-DEC5-401A-859A-8F3CDB2D7255}"/>
              </a:ext>
            </a:extLst>
          </p:cNvPr>
          <p:cNvSpPr>
            <a:spLocks noGrp="1"/>
          </p:cNvSpPr>
          <p:nvPr>
            <p:ph type="subTitle" idx="1"/>
          </p:nvPr>
        </p:nvSpPr>
        <p:spPr>
          <a:xfrm>
            <a:off x="1524000" y="3602038"/>
            <a:ext cx="9144000" cy="415485"/>
          </a:xfrm>
        </p:spPr>
        <p:txBody>
          <a:bodyPr>
            <a:normAutofit lnSpcReduction="10000"/>
          </a:bodyPr>
          <a:lstStyle/>
          <a:p>
            <a:r>
              <a:rPr lang="en-US" dirty="0"/>
              <a:t>End</a:t>
            </a:r>
          </a:p>
        </p:txBody>
      </p:sp>
    </p:spTree>
    <p:extLst>
      <p:ext uri="{BB962C8B-B14F-4D97-AF65-F5344CB8AC3E}">
        <p14:creationId xmlns:p14="http://schemas.microsoft.com/office/powerpoint/2010/main" val="3940489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436</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The Infographic of ‘Times of Birth of Children in The US’</vt:lpstr>
      <vt:lpstr>https://www.visualcinnamon.com/portfolio/baby-spike</vt:lpstr>
      <vt:lpstr>Infographic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Shahid Saleem</dc:creator>
  <cp:lastModifiedBy>Muhammad Shahid Saleem</cp:lastModifiedBy>
  <cp:revision>13</cp:revision>
  <dcterms:created xsi:type="dcterms:W3CDTF">2021-01-21T17:33:56Z</dcterms:created>
  <dcterms:modified xsi:type="dcterms:W3CDTF">2021-01-23T07:12:51Z</dcterms:modified>
</cp:coreProperties>
</file>